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75" r:id="rId1"/>
  </p:sldMasterIdLst>
  <p:notesMasterIdLst>
    <p:notesMasterId r:id="rId16"/>
  </p:notesMasterIdLst>
  <p:sldIdLst>
    <p:sldId id="331" r:id="rId2"/>
    <p:sldId id="328" r:id="rId3"/>
    <p:sldId id="319" r:id="rId4"/>
    <p:sldId id="310" r:id="rId5"/>
    <p:sldId id="330" r:id="rId6"/>
    <p:sldId id="322" r:id="rId7"/>
    <p:sldId id="326" r:id="rId8"/>
    <p:sldId id="299" r:id="rId9"/>
    <p:sldId id="300" r:id="rId10"/>
    <p:sldId id="324" r:id="rId11"/>
    <p:sldId id="325" r:id="rId12"/>
    <p:sldId id="270" r:id="rId13"/>
    <p:sldId id="276" r:id="rId14"/>
    <p:sldId id="265" r:id="rId15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08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7E22DC0-833E-463C-A92A-94C81936CA56}" type="datetimeFigureOut">
              <a:rPr lang="ja-JP" altLang="en-US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958F75A-2F04-4C08-8818-9126F9D0C91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93120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角丸四角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66DDC-F74F-4201-9235-79D0D7EC7D12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A9F6DF6-CCE3-475A-A2B4-780F31F0C197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B1082E-7809-42F1-AC95-CDF45CA10A2B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角丸四角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713E83-F578-45AF-A83F-F581D8C28C95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正方形/長方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6662C3EB-C42B-4361-9A6F-EBFA0FA3BAA2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0CD7C0-ECA4-44A0-8FCF-EC59AAC68C56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DB5876-6C19-4861-8151-81666D772B54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09D283-23AC-47EA-8F51-4087DC8BE574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69BCC7-6DA5-4CEC-B41A-FA270384B420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85F718-D3AD-4B70-AA07-04C979EFD395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31F27-96A6-4FBD-8B0C-46A8F4D7E03C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E4F03A-AE4B-4C57-8A57-9D2CDEF5C523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A17AE1-83E5-4C78-9B54-DED84A02DD6E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角丸四角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15D179-6318-4A4E-84EE-535452338386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302198-1199-47E5-8353-0EB0A4628F91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D63A4C-BB9E-4B45-A76B-7236B2B1F968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E5D3052E-1D1E-49CD-9901-860866AA53C2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1" name="正方形/長方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正方形/長方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8F408C-E706-4413-99F7-F2348CDA5FB6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39629F-1856-493C-9405-67141457C411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D0EFA-EB04-473B-B0D3-4BD92CB761DC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041A9B-00FB-4666-B1C7-59F6006A86A2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角丸四角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58C3459-3B0B-4559-88C4-8040D1501DD6}" type="datetime1">
              <a:rPr lang="ja-JP" altLang="en-US" smtClean="0"/>
              <a:pPr>
                <a:defRPr/>
              </a:pPr>
              <a:t>2013/6/13</a:t>
            </a:fld>
            <a:endParaRPr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66E992AA-0F9F-461A-8024-8735E1D283D5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jolisfukyu.tokai-sc.jaea.go.jp/fukyu/mirai-en/2006/3_14f3_30.html" TargetMode="External"/><Relationship Id="rId2" Type="http://schemas.openxmlformats.org/officeDocument/2006/relationships/hyperlink" Target="http://web.mit.edu/nrl/www/bnct/info/description/description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c.tsukuba.ac.jp/~yaoki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ac.tsukuba.ac.jp/~yaoki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00113" y="3429248"/>
            <a:ext cx="7127875" cy="3456136"/>
          </a:xfrm>
        </p:spPr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US" altLang="ja-JP" dirty="0" err="1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Shintaro</a:t>
            </a:r>
            <a:r>
              <a:rPr lang="en-US" altLang="ja-JP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Hashimoto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Yosuke Iwamoto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baseline="300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</a:t>
            </a:r>
            <a:r>
              <a:rPr lang="en-US" altLang="ja-JP" dirty="0" err="1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Tatsuhiko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Sato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baseline="300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Koji Niita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Alain Boudard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Joseph Cugnon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Jean-Christophe David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Sylvie Leray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and </a:t>
            </a:r>
            <a:r>
              <a:rPr lang="en-US" altLang="ja-JP" dirty="0" err="1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Davide</a:t>
            </a:r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dirty="0" err="1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Mancusi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3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(JAEA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RIST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CEA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Univ. of Li</a:t>
            </a:r>
            <a:r>
              <a:rPr lang="en-US" altLang="ja-JP" dirty="0" smtClean="0"/>
              <a:t>è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ge</a:t>
            </a:r>
            <a:r>
              <a:rPr lang="en-US" altLang="ja-JP" baseline="30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US" altLang="ja-JP" dirty="0" smtClean="0">
                <a:solidFill>
                  <a:srgbClr val="00B0F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CEA/</a:t>
            </a:r>
            <a:r>
              <a:rPr lang="en-US" altLang="ja-JP" dirty="0" err="1" smtClean="0">
                <a:solidFill>
                  <a:srgbClr val="00B0F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Saclay</a:t>
            </a:r>
            <a:r>
              <a:rPr lang="en-US" altLang="ja-JP" dirty="0" smtClean="0">
                <a:solidFill>
                  <a:srgbClr val="00B0F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France,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altLang="ja-JP" dirty="0" smtClean="0">
                <a:solidFill>
                  <a:srgbClr val="00B0F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June 14</a:t>
            </a:r>
            <a:r>
              <a:rPr lang="en-US" altLang="ja-JP" baseline="30000" dirty="0" smtClean="0">
                <a:solidFill>
                  <a:srgbClr val="00B0F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</a:t>
            </a:r>
            <a:r>
              <a:rPr lang="en-US" altLang="ja-JP" dirty="0">
                <a:solidFill>
                  <a:srgbClr val="00B0F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</a:t>
            </a:r>
            <a:r>
              <a:rPr lang="en-US" altLang="ja-JP" dirty="0" smtClean="0">
                <a:solidFill>
                  <a:srgbClr val="00B0F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2013.</a:t>
            </a:r>
            <a:endParaRPr lang="en-US" altLang="ja-JP" dirty="0">
              <a:solidFill>
                <a:srgbClr val="00B0F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23850" y="1412776"/>
            <a:ext cx="8064500" cy="1512168"/>
          </a:xfrm>
        </p:spPr>
        <p:txBody>
          <a:bodyPr>
            <a:normAutofit/>
          </a:bodyPr>
          <a:lstStyle/>
          <a:p>
            <a:pPr marL="18288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altLang="ja-JP" sz="2800" dirty="0" smtClean="0">
                <a:solidFill>
                  <a:schemeClr val="bg1"/>
                </a:solidFill>
              </a:rPr>
              <a:t>Improvement of Nuclear Reaction model in combination of Intra-Nuclear Cascade and DWBA</a:t>
            </a:r>
            <a:endParaRPr lang="ja-JP" altLang="en-US" sz="2800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3675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コンテンツ プレースホルダー 3"/>
          <p:cNvSpPr>
            <a:spLocks noGrp="1"/>
          </p:cNvSpPr>
          <p:nvPr>
            <p:ph sz="quarter" idx="1"/>
          </p:nvPr>
        </p:nvSpPr>
        <p:spPr>
          <a:xfrm>
            <a:off x="467544" y="689033"/>
            <a:ext cx="8424936" cy="20918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Recently, reliable simulations in low energy region(&lt; 50 MeV) come to be desired.</a:t>
            </a:r>
          </a:p>
          <a:p>
            <a:pPr>
              <a:buFont typeface="Wingdings" pitchFamily="2" charset="2"/>
              <a:buChar char="l"/>
            </a:pPr>
            <a:r>
              <a:rPr lang="en-US" altLang="ja-JP" sz="20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Accelerator-based neutron sources</a:t>
            </a:r>
            <a:r>
              <a:rPr lang="en-US" altLang="ja-JP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are used for scientific and medical applications.</a:t>
            </a:r>
          </a:p>
          <a:p>
            <a:pPr marL="320040" lvl="1" indent="0">
              <a:buNone/>
            </a:pPr>
            <a:r>
              <a:rPr lang="ja-JP" altLang="en-US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■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International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Fusion Materials Irradiation Facility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IFMIF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</a:t>
            </a:r>
          </a:p>
        </p:txBody>
      </p:sp>
      <p:sp>
        <p:nvSpPr>
          <p:cNvPr id="15365" name="テキスト ボックス 4"/>
          <p:cNvSpPr txBox="1">
            <a:spLocks noChangeArrowheads="1"/>
          </p:cNvSpPr>
          <p:nvPr/>
        </p:nvSpPr>
        <p:spPr bwMode="auto">
          <a:xfrm>
            <a:off x="1043608" y="6316663"/>
            <a:ext cx="1547812" cy="3683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IFMIF project</a:t>
            </a:r>
            <a:endParaRPr lang="ja-JP" altLang="en-US" dirty="0">
              <a:solidFill>
                <a:srgbClr val="2F2B2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15367" name="テキスト ボックス 6"/>
          <p:cNvSpPr txBox="1">
            <a:spLocks noChangeArrowheads="1"/>
          </p:cNvSpPr>
          <p:nvPr/>
        </p:nvSpPr>
        <p:spPr bwMode="auto">
          <a:xfrm>
            <a:off x="2916238" y="6500813"/>
            <a:ext cx="46275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200">
                <a:solidFill>
                  <a:srgbClr val="2F2B20"/>
                </a:solidFill>
                <a:hlinkClick r:id="rId2"/>
              </a:rPr>
              <a:t>http://web.mit.edu/nrl/www/bnct/info/description/description.html</a:t>
            </a:r>
            <a:endParaRPr lang="ja-JP" altLang="en-US" sz="1200">
              <a:solidFill>
                <a:srgbClr val="2F2B2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15368" name="テキスト ボックス 7"/>
          <p:cNvSpPr txBox="1">
            <a:spLocks noChangeArrowheads="1"/>
          </p:cNvSpPr>
          <p:nvPr/>
        </p:nvSpPr>
        <p:spPr bwMode="auto">
          <a:xfrm>
            <a:off x="2781300" y="6535564"/>
            <a:ext cx="5091113" cy="2778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200">
                <a:solidFill>
                  <a:srgbClr val="2F2B20"/>
                </a:solidFill>
                <a:hlinkClick r:id="rId3"/>
              </a:rPr>
              <a:t>http://jolisfukyu.tokai-sc.jaea.go.jp/fukyu/mirai-en/2006/3_14f3_30.html</a:t>
            </a:r>
            <a:endParaRPr lang="ja-JP" altLang="en-US" sz="1200">
              <a:solidFill>
                <a:srgbClr val="2F2B2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3" name="タイトル 2"/>
          <p:cNvSpPr>
            <a:spLocks/>
          </p:cNvSpPr>
          <p:nvPr/>
        </p:nvSpPr>
        <p:spPr bwMode="auto">
          <a:xfrm>
            <a:off x="1043608" y="-171400"/>
            <a:ext cx="712879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Clr>
                <a:srgbClr val="8E795E"/>
              </a:buClr>
              <a:buFont typeface="Georgia" pitchFamily="18" charset="0"/>
              <a:buNone/>
            </a:pPr>
            <a:r>
              <a:rPr lang="en-US" altLang="ja-JP" sz="4600" dirty="0" smtClean="0">
                <a:solidFill>
                  <a:srgbClr val="2F589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ＭＳ ゴシック" pitchFamily="49" charset="-128"/>
              </a:rPr>
              <a:t>Introduction</a:t>
            </a:r>
            <a:endParaRPr lang="en-US" altLang="ja-JP" sz="4600" dirty="0">
              <a:solidFill>
                <a:srgbClr val="2F589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" pitchFamily="18" charset="0"/>
              <a:ea typeface="ＭＳ ゴシック" pitchFamily="49" charset="-128"/>
            </a:endParaRPr>
          </a:p>
        </p:txBody>
      </p:sp>
      <p:pic>
        <p:nvPicPr>
          <p:cNvPr id="4099" name="Picture 3" descr="D:\home\hashimoto\STUDY\happyo\ICRS12\presentation\3-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3976" y="3230174"/>
            <a:ext cx="7753479" cy="3086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テキスト ボックス 8"/>
          <p:cNvSpPr txBox="1">
            <a:spLocks noChangeArrowheads="1"/>
          </p:cNvSpPr>
          <p:nvPr/>
        </p:nvSpPr>
        <p:spPr bwMode="auto">
          <a:xfrm>
            <a:off x="2915816" y="6085036"/>
            <a:ext cx="735012" cy="3683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BNCT</a:t>
            </a:r>
            <a:endParaRPr lang="ja-JP" altLang="en-US" dirty="0">
              <a:solidFill>
                <a:srgbClr val="2F2B2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pic>
        <p:nvPicPr>
          <p:cNvPr id="4098" name="Picture 2" descr="D:\home\hashimoto\STUDY\happyo\ICRS12\presentation\fig2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00898" y="3164340"/>
            <a:ext cx="3003350" cy="343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コンテンツ プレースホルダー 3"/>
          <p:cNvSpPr txBox="1">
            <a:spLocks/>
          </p:cNvSpPr>
          <p:nvPr/>
        </p:nvSpPr>
        <p:spPr>
          <a:xfrm>
            <a:off x="323528" y="2420888"/>
            <a:ext cx="8424936" cy="507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200" lvl="1" indent="0" fontAlgn="auto">
              <a:spcAft>
                <a:spcPts val="0"/>
              </a:spcAft>
              <a:buNone/>
            </a:pPr>
            <a:r>
              <a:rPr lang="ja-JP" altLang="en-US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■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Boron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Neutron Capture Therapy (BNCT).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40780" y="2831203"/>
            <a:ext cx="7019870" cy="400110"/>
          </a:xfrm>
          <a:prstGeom prst="rect">
            <a:avLst/>
          </a:prstGeom>
          <a:solidFill>
            <a:schemeClr val="bg1"/>
          </a:solidFill>
          <a:ln w="254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For these applications, about 10 MeV neutrons are required.</a:t>
            </a:r>
            <a:endParaRPr kumimoji="1" lang="ja-JP" altLang="en-US" sz="20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64401" y="3331705"/>
            <a:ext cx="7886576" cy="707886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In order to obtain high intensity neutron beam, 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proton</a:t>
            </a:r>
            <a:r>
              <a:rPr kumimoji="1" lang="en-US" altLang="ja-JP" sz="2000" dirty="0" smtClean="0"/>
              <a:t>- </a:t>
            </a:r>
            <a:r>
              <a:rPr lang="en-US" altLang="ja-JP" sz="2000" dirty="0" smtClean="0"/>
              <a:t>and</a:t>
            </a:r>
            <a:r>
              <a:rPr kumimoji="1" lang="en-US" altLang="ja-JP" sz="2000" dirty="0" smtClean="0"/>
              <a:t> 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deuteron</a:t>
            </a:r>
            <a:r>
              <a:rPr kumimoji="1" lang="en-US" altLang="ja-JP" sz="2000" dirty="0" smtClean="0"/>
              <a:t>-induced reactions below 50 MeV </a:t>
            </a:r>
            <a:r>
              <a:rPr lang="en-US" altLang="ja-JP" sz="2000" dirty="0" smtClean="0"/>
              <a:t>on </a:t>
            </a:r>
            <a:r>
              <a:rPr lang="en-US" altLang="ja-JP" sz="2000" dirty="0"/>
              <a:t>Li, Be, and </a:t>
            </a:r>
            <a:r>
              <a:rPr lang="en-US" altLang="ja-JP" sz="2000" dirty="0" smtClean="0"/>
              <a:t>C are focused on.</a:t>
            </a:r>
            <a:endParaRPr kumimoji="1" lang="ja-JP" altLang="en-US" sz="2000" dirty="0"/>
          </a:p>
        </p:txBody>
      </p:sp>
      <p:sp>
        <p:nvSpPr>
          <p:cNvPr id="14" name="スライド番号プレースホルダー 3"/>
          <p:cNvSpPr txBox="1">
            <a:spLocks/>
          </p:cNvSpPr>
          <p:nvPr/>
        </p:nvSpPr>
        <p:spPr>
          <a:xfrm>
            <a:off x="8543278" y="6376243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B7E805CC-5688-4171-9911-9FAACBB2F20D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</a:t>
            </a:fld>
            <a:endParaRPr lang="ja-JP" alt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13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  <p:bldP spid="15367" grpId="0"/>
      <p:bldP spid="15367" grpId="1"/>
      <p:bldP spid="15368" grpId="0" animBg="1"/>
      <p:bldP spid="15366" grpId="0" animBg="1"/>
      <p:bldP spid="15366" grpId="1" animBg="1"/>
      <p:bldP spid="11" grpId="0"/>
      <p:bldP spid="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コンテンツ プレースホルダー 3"/>
          <p:cNvSpPr>
            <a:spLocks noGrp="1"/>
          </p:cNvSpPr>
          <p:nvPr>
            <p:ph sz="quarter" idx="1"/>
          </p:nvPr>
        </p:nvSpPr>
        <p:spPr>
          <a:xfrm>
            <a:off x="611560" y="1052017"/>
            <a:ext cx="7560840" cy="1512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However, accuracy of nuclear reaction models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PHITS, </a:t>
            </a:r>
            <a:r>
              <a:rPr lang="en-US" altLang="ja-JP" sz="2000" dirty="0" smtClean="0">
                <a:solidFill>
                  <a:srgbClr val="00B05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JQMD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and</a:t>
            </a:r>
            <a:r>
              <a:rPr lang="en-US" altLang="ja-JP" sz="2000" dirty="0" smtClean="0">
                <a:solidFill>
                  <a:srgbClr val="00B05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INCL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is not enough to reproduce experimental data of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double-differential cross section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DDX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 for </a:t>
            </a:r>
            <a:r>
              <a:rPr lang="en-US" altLang="ja-JP" sz="20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en-US" altLang="ja-JP" sz="2000" i="1" dirty="0" err="1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p,xn</a:t>
            </a:r>
            <a:r>
              <a:rPr lang="en-US" altLang="ja-JP" sz="20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and</a:t>
            </a:r>
            <a:r>
              <a:rPr lang="en-US" altLang="ja-JP" sz="20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en-US" altLang="ja-JP" sz="2000" i="1" dirty="0" err="1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d,xn</a:t>
            </a:r>
            <a:r>
              <a:rPr lang="en-US" altLang="ja-JP" sz="20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reactions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endParaRPr lang="ja-JP" altLang="en-US" sz="20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7412" name="テキスト ボックス 1"/>
          <p:cNvSpPr txBox="1">
            <a:spLocks noChangeArrowheads="1"/>
          </p:cNvSpPr>
          <p:nvPr/>
        </p:nvSpPr>
        <p:spPr bwMode="auto">
          <a:xfrm>
            <a:off x="1331640" y="6403643"/>
            <a:ext cx="3033907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2F2B2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DDX of </a:t>
            </a:r>
            <a:r>
              <a:rPr lang="en-US" altLang="ja-JP" baseline="30000" dirty="0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7</a:t>
            </a:r>
            <a:r>
              <a:rPr lang="en-US" altLang="ja-JP" dirty="0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Li(</a:t>
            </a:r>
            <a:r>
              <a:rPr lang="en-US" altLang="ja-JP" i="1" dirty="0" err="1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p</a:t>
            </a:r>
            <a:r>
              <a:rPr lang="en-US" altLang="ja-JP" dirty="0" err="1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,</a:t>
            </a:r>
            <a:r>
              <a:rPr lang="en-US" altLang="ja-JP" i="1" dirty="0" err="1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xn</a:t>
            </a:r>
            <a:r>
              <a:rPr lang="en-US" altLang="ja-JP" dirty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) at </a:t>
            </a:r>
            <a:r>
              <a:rPr lang="en-US" altLang="ja-JP" dirty="0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39 </a:t>
            </a:r>
            <a:r>
              <a:rPr lang="en-US" altLang="ja-JP" dirty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MeV</a:t>
            </a:r>
            <a:endParaRPr lang="ja-JP" altLang="en-US" dirty="0">
              <a:solidFill>
                <a:srgbClr val="2F2B2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0" t="18063" r="31069" b="9206"/>
          <a:stretch/>
        </p:blipFill>
        <p:spPr bwMode="auto">
          <a:xfrm>
            <a:off x="475784" y="2482526"/>
            <a:ext cx="4312240" cy="3743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右矢印 13"/>
          <p:cNvSpPr>
            <a:spLocks noChangeAspect="1"/>
          </p:cNvSpPr>
          <p:nvPr/>
        </p:nvSpPr>
        <p:spPr>
          <a:xfrm rot="8643880" flipV="1">
            <a:off x="4051041" y="3407282"/>
            <a:ext cx="1212541" cy="183719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16" name="コンテンツ プレースホルダー 3"/>
          <p:cNvSpPr txBox="1">
            <a:spLocks/>
          </p:cNvSpPr>
          <p:nvPr/>
        </p:nvSpPr>
        <p:spPr bwMode="auto">
          <a:xfrm>
            <a:off x="5202107" y="2726385"/>
            <a:ext cx="3690373" cy="12029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4E67C8"/>
              </a:buClr>
              <a:buSzPct val="100000"/>
              <a:buFont typeface="Symbol" pitchFamily="18" charset="2"/>
              <a:buNone/>
            </a:pP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This peak is a sum of discrete spectra  corresponding to transitions to </a:t>
            </a: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discrete states of </a:t>
            </a:r>
            <a:r>
              <a:rPr lang="en-US" altLang="ja-JP" sz="2000" baseline="30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</a:t>
            </a: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Be.</a:t>
            </a:r>
            <a:endParaRPr lang="ja-JP" altLang="en-US" sz="2000" dirty="0">
              <a:solidFill>
                <a:srgbClr val="212745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1" name="タイトル 2"/>
          <p:cNvSpPr>
            <a:spLocks/>
          </p:cNvSpPr>
          <p:nvPr/>
        </p:nvSpPr>
        <p:spPr bwMode="auto">
          <a:xfrm>
            <a:off x="1043608" y="38150"/>
            <a:ext cx="712879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Clr>
                <a:srgbClr val="8E795E"/>
              </a:buClr>
              <a:buFont typeface="Georgia" pitchFamily="18" charset="0"/>
              <a:buNone/>
            </a:pPr>
            <a:r>
              <a:rPr lang="en-US" altLang="ja-JP" sz="4600" dirty="0" smtClean="0">
                <a:solidFill>
                  <a:srgbClr val="2F589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ＭＳ ゴシック" pitchFamily="49" charset="-128"/>
              </a:rPr>
              <a:t>Motivation of study</a:t>
            </a:r>
            <a:endParaRPr lang="en-US" altLang="ja-JP" sz="4600" dirty="0">
              <a:solidFill>
                <a:srgbClr val="2F589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" pitchFamily="18" charset="0"/>
              <a:ea typeface="ＭＳ ゴシック" pitchFamily="49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932040" y="4293096"/>
            <a:ext cx="3744416" cy="1015663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The transitions between discrete states are not considered in JQMD </a:t>
            </a:r>
            <a:r>
              <a:rPr lang="en-US" altLang="ja-JP" sz="2000" dirty="0" smtClean="0"/>
              <a:t>and</a:t>
            </a:r>
            <a:r>
              <a:rPr kumimoji="1" lang="en-US" altLang="ja-JP" sz="2000" dirty="0" smtClean="0"/>
              <a:t> </a:t>
            </a:r>
            <a:r>
              <a:rPr kumimoji="1" lang="en-US" altLang="ja-JP" sz="2000" dirty="0" smtClean="0"/>
              <a:t>INCL.</a:t>
            </a:r>
            <a:endParaRPr kumimoji="1" lang="ja-JP" altLang="en-US" sz="2000" dirty="0"/>
          </a:p>
        </p:txBody>
      </p:sp>
      <p:sp>
        <p:nvSpPr>
          <p:cNvPr id="13" name="スライド番号プレースホルダー 3"/>
          <p:cNvSpPr txBox="1">
            <a:spLocks/>
          </p:cNvSpPr>
          <p:nvPr/>
        </p:nvSpPr>
        <p:spPr>
          <a:xfrm>
            <a:off x="8543278" y="6376243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B7E805CC-5688-4171-9911-9FAACBB2F20D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3</a:t>
            </a:fld>
            <a:endParaRPr lang="ja-JP" alt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9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テキスト ボックス 1"/>
          <p:cNvSpPr txBox="1">
            <a:spLocks noChangeArrowheads="1"/>
          </p:cNvSpPr>
          <p:nvPr/>
        </p:nvSpPr>
        <p:spPr bwMode="auto">
          <a:xfrm>
            <a:off x="1331640" y="6403643"/>
            <a:ext cx="317817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2F2B2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DDX of </a:t>
            </a:r>
            <a:r>
              <a:rPr lang="en-US" altLang="ja-JP" baseline="30000" dirty="0" err="1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nat</a:t>
            </a:r>
            <a:r>
              <a:rPr lang="en-US" altLang="ja-JP" dirty="0" err="1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Li</a:t>
            </a:r>
            <a:r>
              <a:rPr lang="en-US" altLang="ja-JP" dirty="0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(</a:t>
            </a:r>
            <a:r>
              <a:rPr lang="en-US" altLang="ja-JP" i="1" dirty="0" err="1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d</a:t>
            </a:r>
            <a:r>
              <a:rPr lang="en-US" altLang="ja-JP" dirty="0" err="1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,</a:t>
            </a:r>
            <a:r>
              <a:rPr lang="en-US" altLang="ja-JP" i="1" dirty="0" err="1" smtClean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xn</a:t>
            </a:r>
            <a:r>
              <a:rPr lang="en-US" altLang="ja-JP" dirty="0">
                <a:solidFill>
                  <a:srgbClr val="2F2B20"/>
                </a:solidFill>
                <a:latin typeface="Trebuchet MS" pitchFamily="34" charset="0"/>
                <a:ea typeface="HGｺﾞｼｯｸM" pitchFamily="49" charset="-128"/>
              </a:rPr>
              <a:t>) at 40 MeV</a:t>
            </a:r>
            <a:endParaRPr lang="ja-JP" altLang="en-US" dirty="0">
              <a:solidFill>
                <a:srgbClr val="2F2B2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3" t="17102" r="29712" b="6227"/>
          <a:stretch/>
        </p:blipFill>
        <p:spPr bwMode="auto">
          <a:xfrm>
            <a:off x="400202" y="2403332"/>
            <a:ext cx="4513620" cy="388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右矢印 13"/>
          <p:cNvSpPr>
            <a:spLocks noChangeAspect="1"/>
          </p:cNvSpPr>
          <p:nvPr/>
        </p:nvSpPr>
        <p:spPr>
          <a:xfrm rot="7687550" flipV="1">
            <a:off x="3479781" y="4172331"/>
            <a:ext cx="1622271" cy="152040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9" name="コンテンツ プレースホルダー 3"/>
          <p:cNvSpPr txBox="1">
            <a:spLocks/>
          </p:cNvSpPr>
          <p:nvPr/>
        </p:nvSpPr>
        <p:spPr bwMode="auto">
          <a:xfrm>
            <a:off x="791580" y="5482438"/>
            <a:ext cx="7632848" cy="94254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4E67C8"/>
              </a:buClr>
              <a:buSzPct val="100000"/>
              <a:buFont typeface="Symbol" pitchFamily="18" charset="2"/>
              <a:buNone/>
            </a:pP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To </a:t>
            </a:r>
            <a:r>
              <a:rPr lang="en-US" altLang="ja-JP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include these transitions, we used 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DWBA</a:t>
            </a:r>
            <a:r>
              <a:rPr lang="en-US" altLang="ja-JP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(Distorted Wave Born Approximation</a:t>
            </a:r>
            <a:r>
              <a:rPr lang="en-US" altLang="ja-JP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). Then, we combined INC </a:t>
            </a:r>
            <a:r>
              <a:rPr lang="en-US" altLang="ja-JP" sz="200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type </a:t>
            </a:r>
            <a:r>
              <a:rPr lang="en-US" altLang="ja-JP" sz="200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model </a:t>
            </a:r>
            <a:r>
              <a:rPr lang="en-US" altLang="ja-JP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JQMD</a:t>
            </a:r>
            <a:r>
              <a:rPr lang="en-US" altLang="ja-JP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or 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INCL</a:t>
            </a:r>
            <a:r>
              <a:rPr lang="en-US" altLang="ja-JP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 </a:t>
            </a:r>
            <a:r>
              <a:rPr lang="en-US" altLang="ja-JP" sz="20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+ 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DWBA</a:t>
            </a: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endParaRPr lang="ja-JP" altLang="en-US" sz="2000" dirty="0">
              <a:solidFill>
                <a:srgbClr val="212745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2" name="右矢印 11"/>
          <p:cNvSpPr>
            <a:spLocks noChangeAspect="1"/>
          </p:cNvSpPr>
          <p:nvPr/>
        </p:nvSpPr>
        <p:spPr>
          <a:xfrm rot="7244441" flipV="1">
            <a:off x="3977320" y="4147654"/>
            <a:ext cx="1267277" cy="143819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18" name="タイトル 2"/>
          <p:cNvSpPr>
            <a:spLocks/>
          </p:cNvSpPr>
          <p:nvPr/>
        </p:nvSpPr>
        <p:spPr bwMode="auto">
          <a:xfrm>
            <a:off x="1043608" y="38150"/>
            <a:ext cx="712879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Clr>
                <a:srgbClr val="8E795E"/>
              </a:buClr>
              <a:buFont typeface="Georgia" pitchFamily="18" charset="0"/>
              <a:buNone/>
            </a:pPr>
            <a:r>
              <a:rPr lang="en-US" altLang="ja-JP" sz="4600" dirty="0" smtClean="0">
                <a:solidFill>
                  <a:srgbClr val="2F589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ＭＳ ゴシック" pitchFamily="49" charset="-128"/>
              </a:rPr>
              <a:t>Motivation of study</a:t>
            </a:r>
            <a:endParaRPr lang="en-US" altLang="ja-JP" sz="4600" dirty="0">
              <a:solidFill>
                <a:srgbClr val="2F589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" pitchFamily="18" charset="0"/>
              <a:ea typeface="ＭＳ ゴシック" pitchFamily="49" charset="-128"/>
            </a:endParaRPr>
          </a:p>
        </p:txBody>
      </p:sp>
      <p:sp>
        <p:nvSpPr>
          <p:cNvPr id="19" name="コンテンツ プレースホルダー 3"/>
          <p:cNvSpPr txBox="1">
            <a:spLocks/>
          </p:cNvSpPr>
          <p:nvPr/>
        </p:nvSpPr>
        <p:spPr bwMode="auto">
          <a:xfrm>
            <a:off x="5220072" y="2726385"/>
            <a:ext cx="3690373" cy="12029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4E67C8"/>
              </a:buClr>
              <a:buSzPct val="100000"/>
              <a:buFont typeface="Symbol" pitchFamily="18" charset="2"/>
              <a:buNone/>
            </a:pP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These peaks </a:t>
            </a: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are sums of discrete spectra  corresponding to transitions to </a:t>
            </a:r>
            <a:r>
              <a:rPr lang="en-US" altLang="ja-JP" sz="2000" dirty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discrete states  </a:t>
            </a: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of </a:t>
            </a:r>
            <a:r>
              <a:rPr lang="en-US" altLang="ja-JP" sz="2000" baseline="30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</a:t>
            </a: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Be </a:t>
            </a: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and</a:t>
            </a: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baseline="30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</a:t>
            </a:r>
            <a:r>
              <a:rPr lang="en-US" altLang="ja-JP" sz="2000" dirty="0" smtClean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Be</a:t>
            </a:r>
            <a:r>
              <a:rPr lang="en-US" altLang="ja-JP" sz="2000" dirty="0">
                <a:solidFill>
                  <a:srgbClr val="212745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endParaRPr lang="ja-JP" altLang="en-US" sz="2000" dirty="0">
              <a:solidFill>
                <a:srgbClr val="212745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932040" y="4293096"/>
            <a:ext cx="3816424" cy="1015663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The transitions between discrete states are not considered in JQMD </a:t>
            </a:r>
            <a:r>
              <a:rPr lang="en-US" altLang="ja-JP" sz="2000" dirty="0" smtClean="0"/>
              <a:t>and</a:t>
            </a:r>
            <a:r>
              <a:rPr kumimoji="1" lang="en-US" altLang="ja-JP" sz="2000" dirty="0" smtClean="0"/>
              <a:t> </a:t>
            </a:r>
            <a:r>
              <a:rPr kumimoji="1" lang="en-US" altLang="ja-JP" sz="2000" dirty="0" smtClean="0"/>
              <a:t>INCL.</a:t>
            </a:r>
            <a:endParaRPr kumimoji="1" lang="ja-JP" altLang="en-US" sz="2000" dirty="0"/>
          </a:p>
        </p:txBody>
      </p:sp>
      <p:sp>
        <p:nvSpPr>
          <p:cNvPr id="21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543278" y="6376243"/>
            <a:ext cx="561975" cy="365125"/>
          </a:xfrm>
        </p:spPr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3" name="コンテンツ プレースホルダー 3"/>
          <p:cNvSpPr>
            <a:spLocks noGrp="1"/>
          </p:cNvSpPr>
          <p:nvPr>
            <p:ph sz="quarter" idx="1"/>
          </p:nvPr>
        </p:nvSpPr>
        <p:spPr>
          <a:xfrm>
            <a:off x="611560" y="1052017"/>
            <a:ext cx="7560840" cy="1512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However, accuracy of nuclear reaction models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PHITS, </a:t>
            </a:r>
            <a:r>
              <a:rPr lang="en-US" altLang="ja-JP" sz="2000" dirty="0" smtClean="0">
                <a:solidFill>
                  <a:srgbClr val="00B05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JQMD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and</a:t>
            </a:r>
            <a:r>
              <a:rPr lang="en-US" altLang="ja-JP" sz="2000" dirty="0" smtClean="0">
                <a:solidFill>
                  <a:srgbClr val="00B05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INCL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is not enough to reproduce experimental data of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double-differential cross section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DDX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 for </a:t>
            </a:r>
            <a:r>
              <a:rPr lang="en-US" altLang="ja-JP" sz="20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en-US" altLang="ja-JP" sz="2000" i="1" dirty="0" err="1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p,xn</a:t>
            </a:r>
            <a:r>
              <a:rPr lang="en-US" altLang="ja-JP" sz="20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and</a:t>
            </a:r>
            <a:r>
              <a:rPr lang="en-US" altLang="ja-JP" sz="20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en-US" altLang="ja-JP" sz="2000" i="1" dirty="0" err="1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d,xn</a:t>
            </a:r>
            <a:r>
              <a:rPr lang="en-US" altLang="ja-JP" sz="20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reactions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endParaRPr lang="ja-JP" altLang="en-US" sz="20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480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タイトル 2"/>
          <p:cNvSpPr txBox="1">
            <a:spLocks/>
          </p:cNvSpPr>
          <p:nvPr/>
        </p:nvSpPr>
        <p:spPr>
          <a:xfrm>
            <a:off x="1248192" y="11857"/>
            <a:ext cx="6512511" cy="1143000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758085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en-US" altLang="ja-JP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DWBA</a:t>
            </a:r>
            <a:endParaRPr lang="ja-JP" altLang="en-US" dirty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F5897">
                      <a:alpha val="65000"/>
                    </a:srgb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46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223696"/>
            <a:ext cx="457200" cy="457200"/>
          </a:xfrm>
        </p:spPr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5</a:t>
            </a:fld>
            <a:endParaRPr lang="ja-JP" altLang="en-US" dirty="0"/>
          </a:p>
        </p:txBody>
      </p:sp>
      <p:sp>
        <p:nvSpPr>
          <p:cNvPr id="20481" name="コンテンツ プレースホルダー 1"/>
          <p:cNvSpPr>
            <a:spLocks noGrp="1"/>
          </p:cNvSpPr>
          <p:nvPr>
            <p:ph sz="quarter" idx="1"/>
          </p:nvPr>
        </p:nvSpPr>
        <p:spPr>
          <a:xfrm>
            <a:off x="646448" y="692696"/>
            <a:ext cx="7759278" cy="1015311"/>
          </a:xfrm>
        </p:spPr>
        <p:txBody>
          <a:bodyPr>
            <a:noAutofit/>
          </a:bodyPr>
          <a:lstStyle/>
          <a:p>
            <a:pPr marL="0" indent="0">
              <a:buFont typeface="Georgia" pitchFamily="18" charset="0"/>
              <a:buNone/>
            </a:pP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Distorted </a:t>
            </a:r>
            <a:r>
              <a:rPr lang="en-US" altLang="ja-JP" sz="20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Wave Born Approximation 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en-US" altLang="ja-JP" sz="20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DWBA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</a:t>
            </a:r>
            <a:r>
              <a:rPr lang="en-US" altLang="ja-JP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is a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quantum mechanical method to calculate cross sections of transitions between nuclear discrete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states.</a:t>
            </a:r>
          </a:p>
        </p:txBody>
      </p:sp>
      <p:sp>
        <p:nvSpPr>
          <p:cNvPr id="24" name="コンテンツ プレースホルダー 1"/>
          <p:cNvSpPr txBox="1">
            <a:spLocks/>
          </p:cNvSpPr>
          <p:nvPr/>
        </p:nvSpPr>
        <p:spPr>
          <a:xfrm>
            <a:off x="771137" y="1688377"/>
            <a:ext cx="7372455" cy="660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l"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nuclear reaction dynamics is described using </a:t>
            </a:r>
            <a:r>
              <a:rPr lang="en-US" altLang="ja-JP" sz="18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wave functions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and </a:t>
            </a:r>
            <a:r>
              <a:rPr lang="en-US" altLang="ja-JP" sz="18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shell structure 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of nuclei is included.</a:t>
            </a:r>
          </a:p>
        </p:txBody>
      </p:sp>
      <p:pic>
        <p:nvPicPr>
          <p:cNvPr id="28" name="Picture 9" descr="ill_1001.jpg (229×7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8043">
            <a:off x="5968896" y="5575750"/>
            <a:ext cx="871454" cy="57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ill_1001.jpg (229×7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526" y="5776221"/>
            <a:ext cx="871454" cy="79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円/楕円 29"/>
          <p:cNvSpPr>
            <a:spLocks noChangeAspect="1"/>
          </p:cNvSpPr>
          <p:nvPr/>
        </p:nvSpPr>
        <p:spPr>
          <a:xfrm>
            <a:off x="2978506" y="5821654"/>
            <a:ext cx="833117" cy="788194"/>
          </a:xfrm>
          <a:prstGeom prst="ellipse">
            <a:avLst/>
          </a:prstGeom>
          <a:solidFill>
            <a:srgbClr val="92D05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1" name="円/楕円 30"/>
          <p:cNvSpPr>
            <a:spLocks noChangeAspect="1"/>
          </p:cNvSpPr>
          <p:nvPr/>
        </p:nvSpPr>
        <p:spPr>
          <a:xfrm>
            <a:off x="1311075" y="6085052"/>
            <a:ext cx="271463" cy="2667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2" name="テキスト ボックス 14"/>
          <p:cNvSpPr txBox="1">
            <a:spLocks noChangeArrowheads="1"/>
          </p:cNvSpPr>
          <p:nvPr/>
        </p:nvSpPr>
        <p:spPr bwMode="auto">
          <a:xfrm>
            <a:off x="2602518" y="6557282"/>
            <a:ext cx="4780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baseline="30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7</a:t>
            </a:r>
            <a:r>
              <a:rPr lang="en-US" altLang="ja-JP" sz="2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Li</a:t>
            </a:r>
            <a:endParaRPr lang="ja-JP" altLang="en-US" sz="2000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cxnSp>
        <p:nvCxnSpPr>
          <p:cNvPr id="34" name="直線矢印コネクタ 33"/>
          <p:cNvCxnSpPr>
            <a:cxnSpLocks noChangeAspect="1"/>
          </p:cNvCxnSpPr>
          <p:nvPr/>
        </p:nvCxnSpPr>
        <p:spPr>
          <a:xfrm flipV="1">
            <a:off x="6167143" y="5669351"/>
            <a:ext cx="698349" cy="389975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右矢印 34"/>
          <p:cNvSpPr>
            <a:spLocks noChangeAspect="1"/>
          </p:cNvSpPr>
          <p:nvPr/>
        </p:nvSpPr>
        <p:spPr>
          <a:xfrm>
            <a:off x="4090798" y="6137388"/>
            <a:ext cx="361950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6" name="テキスト ボックス 20"/>
          <p:cNvSpPr txBox="1">
            <a:spLocks noChangeArrowheads="1"/>
          </p:cNvSpPr>
          <p:nvPr/>
        </p:nvSpPr>
        <p:spPr bwMode="auto">
          <a:xfrm>
            <a:off x="5826043" y="6557282"/>
            <a:ext cx="547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baseline="30000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7</a:t>
            </a:r>
            <a:r>
              <a:rPr lang="en-US" altLang="ja-JP" sz="2000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Be</a:t>
            </a:r>
            <a:endParaRPr lang="ja-JP" altLang="en-US" sz="2000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37" name="テキスト ボックス 45"/>
          <p:cNvSpPr txBox="1">
            <a:spLocks noChangeArrowheads="1"/>
          </p:cNvSpPr>
          <p:nvPr/>
        </p:nvSpPr>
        <p:spPr bwMode="auto">
          <a:xfrm>
            <a:off x="971600" y="5732356"/>
            <a:ext cx="712788" cy="307975"/>
          </a:xfrm>
          <a:prstGeom prst="rect">
            <a:avLst/>
          </a:prstGeom>
          <a:noFill/>
          <a:ln w="2540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rgbClr val="000000"/>
                </a:solidFill>
                <a:latin typeface="Times" pitchFamily="18" charset="0"/>
                <a:ea typeface="ＭＳ ゴシック" pitchFamily="49" charset="-128"/>
              </a:rPr>
              <a:t>proton</a:t>
            </a:r>
            <a:endParaRPr lang="ja-JP" altLang="en-US" sz="1400" dirty="0">
              <a:solidFill>
                <a:srgbClr val="000000"/>
              </a:solidFill>
              <a:latin typeface="Times" pitchFamily="18" charset="0"/>
              <a:ea typeface="ＭＳ ゴシック" pitchFamily="49" charset="-128"/>
            </a:endParaRPr>
          </a:p>
        </p:txBody>
      </p:sp>
      <p:sp>
        <p:nvSpPr>
          <p:cNvPr id="38" name="テキスト ボックス 45"/>
          <p:cNvSpPr txBox="1">
            <a:spLocks noChangeArrowheads="1"/>
          </p:cNvSpPr>
          <p:nvPr/>
        </p:nvSpPr>
        <p:spPr bwMode="auto">
          <a:xfrm>
            <a:off x="7135529" y="5429115"/>
            <a:ext cx="1008063" cy="306388"/>
          </a:xfrm>
          <a:prstGeom prst="rect">
            <a:avLst/>
          </a:prstGeom>
          <a:noFill/>
          <a:ln w="2540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rgbClr val="000000"/>
                </a:solidFill>
                <a:latin typeface="Times" pitchFamily="18" charset="0"/>
                <a:ea typeface="ＭＳ ゴシック" pitchFamily="49" charset="-128"/>
              </a:rPr>
              <a:t>neutron</a:t>
            </a:r>
            <a:endParaRPr lang="ja-JP" altLang="en-US" sz="1400" dirty="0">
              <a:solidFill>
                <a:srgbClr val="000000"/>
              </a:solidFill>
              <a:latin typeface="Times" pitchFamily="18" charset="0"/>
              <a:ea typeface="ＭＳ ゴシック" pitchFamily="49" charset="-128"/>
            </a:endParaRPr>
          </a:p>
        </p:txBody>
      </p:sp>
      <p:cxnSp>
        <p:nvCxnSpPr>
          <p:cNvPr id="39" name="直線矢印コネクタ 38"/>
          <p:cNvCxnSpPr>
            <a:cxnSpLocks noChangeAspect="1"/>
          </p:cNvCxnSpPr>
          <p:nvPr/>
        </p:nvCxnSpPr>
        <p:spPr>
          <a:xfrm>
            <a:off x="1676482" y="6218402"/>
            <a:ext cx="837498" cy="0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>
            <a:spLocks noChangeAspect="1"/>
          </p:cNvSpPr>
          <p:nvPr/>
        </p:nvSpPr>
        <p:spPr>
          <a:xfrm>
            <a:off x="4669552" y="5725165"/>
            <a:ext cx="1178864" cy="1113371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1" name="円/楕円 40"/>
          <p:cNvSpPr>
            <a:spLocks noChangeAspect="1"/>
          </p:cNvSpPr>
          <p:nvPr/>
        </p:nvSpPr>
        <p:spPr>
          <a:xfrm>
            <a:off x="4842425" y="5886344"/>
            <a:ext cx="833117" cy="788194"/>
          </a:xfrm>
          <a:prstGeom prst="ellipse">
            <a:avLst/>
          </a:prstGeom>
          <a:solidFill>
            <a:srgbClr val="92D05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2" name="円/楕円 41"/>
          <p:cNvSpPr>
            <a:spLocks noChangeAspect="1"/>
          </p:cNvSpPr>
          <p:nvPr/>
        </p:nvSpPr>
        <p:spPr>
          <a:xfrm>
            <a:off x="5691105" y="6315982"/>
            <a:ext cx="269875" cy="2667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3" name="円/楕円 42"/>
          <p:cNvSpPr>
            <a:spLocks noChangeAspect="1"/>
          </p:cNvSpPr>
          <p:nvPr/>
        </p:nvSpPr>
        <p:spPr>
          <a:xfrm>
            <a:off x="6864067" y="5454060"/>
            <a:ext cx="271462" cy="269875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60" name="円/楕円 59"/>
          <p:cNvSpPr>
            <a:spLocks noChangeAspect="1"/>
          </p:cNvSpPr>
          <p:nvPr/>
        </p:nvSpPr>
        <p:spPr>
          <a:xfrm>
            <a:off x="2794654" y="5670248"/>
            <a:ext cx="1178864" cy="1113371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61" name="円/楕円 60"/>
          <p:cNvSpPr>
            <a:spLocks noChangeAspect="1"/>
          </p:cNvSpPr>
          <p:nvPr/>
        </p:nvSpPr>
        <p:spPr>
          <a:xfrm>
            <a:off x="3675892" y="5729401"/>
            <a:ext cx="271462" cy="269875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3" name="コンテンツ プレースホルダー 1"/>
          <p:cNvSpPr txBox="1">
            <a:spLocks/>
          </p:cNvSpPr>
          <p:nvPr/>
        </p:nvSpPr>
        <p:spPr>
          <a:xfrm>
            <a:off x="771136" y="2348881"/>
            <a:ext cx="7372455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l"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TWOFNR </a:t>
            </a:r>
            <a:r>
              <a:rPr lang="en-US" altLang="ja-JP" sz="18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[</a:t>
            </a:r>
            <a:r>
              <a:rPr lang="en-US" altLang="ja-JP" sz="18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  <a:hlinkClick r:id="rId3"/>
              </a:rPr>
              <a:t>http://www.tac.tsukuba.ac.jp/~yaoki</a:t>
            </a:r>
            <a:r>
              <a:rPr lang="en-US" altLang="ja-JP" sz="18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  <a:hlinkClick r:id="rId4"/>
              </a:rPr>
              <a:t>/</a:t>
            </a:r>
            <a:r>
              <a:rPr lang="en-US" altLang="ja-JP" sz="18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] was used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endParaRPr lang="en-US" altLang="ja-JP" sz="1800" dirty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4" name="コンテンツ プレースホルダー 1"/>
          <p:cNvSpPr txBox="1">
            <a:spLocks/>
          </p:cNvSpPr>
          <p:nvPr/>
        </p:nvSpPr>
        <p:spPr>
          <a:xfrm>
            <a:off x="766519" y="2785890"/>
            <a:ext cx="7372455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l"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As input parameters, </a:t>
            </a:r>
            <a:r>
              <a:rPr lang="en-US" altLang="ja-JP" sz="18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ptical </a:t>
            </a:r>
            <a:r>
              <a:rPr lang="en-US" altLang="ja-JP" sz="18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potentials 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for </a:t>
            </a:r>
            <a:r>
              <a:rPr lang="en-US" altLang="ja-JP" sz="1800" i="1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</a:t>
            </a:r>
            <a:r>
              <a:rPr lang="en-US" altLang="ja-JP" sz="1800" i="1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and </a:t>
            </a:r>
            <a:r>
              <a:rPr lang="en-US" altLang="ja-JP" sz="1800" i="1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are required. We </a:t>
            </a:r>
            <a:r>
              <a:rPr lang="en-US" altLang="ja-JP" sz="18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adjusted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those parameters and normalization 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factors so that the result reproduces experimental data.</a:t>
            </a:r>
          </a:p>
        </p:txBody>
      </p:sp>
      <p:sp>
        <p:nvSpPr>
          <p:cNvPr id="45" name="コンテンツ プレースホルダー 1"/>
          <p:cNvSpPr txBox="1">
            <a:spLocks/>
          </p:cNvSpPr>
          <p:nvPr/>
        </p:nvSpPr>
        <p:spPr>
          <a:xfrm>
            <a:off x="766520" y="3721994"/>
            <a:ext cx="7837928" cy="6431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l"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Some reactions and final states are included. 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en-US" altLang="ja-JP" sz="18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nformation on energies and spins of states are taken from ENSDF)</a:t>
            </a:r>
            <a:endParaRPr lang="en-US" altLang="ja-JP" sz="1800" dirty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25714"/>
              </p:ext>
            </p:extLst>
          </p:nvPr>
        </p:nvGraphicFramePr>
        <p:xfrm>
          <a:off x="1311075" y="4512567"/>
          <a:ext cx="6096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29628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Reactions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Final states (</a:t>
                      </a:r>
                      <a:r>
                        <a:rPr kumimoji="1" lang="en-US" altLang="ja-JP" i="1" dirty="0" err="1" smtClean="0"/>
                        <a:t>E</a:t>
                      </a:r>
                      <a:r>
                        <a:rPr kumimoji="1" lang="en-US" altLang="ja-JP" baseline="-25000" dirty="0" err="1" smtClean="0"/>
                        <a:t>ex</a:t>
                      </a:r>
                      <a:r>
                        <a:rPr kumimoji="1" lang="en-US" altLang="ja-JP" dirty="0" smtClean="0"/>
                        <a:t> [MeV])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30000" dirty="0" smtClean="0"/>
                        <a:t>7</a:t>
                      </a:r>
                      <a:r>
                        <a:rPr kumimoji="1" lang="en-US" altLang="ja-JP" dirty="0" smtClean="0"/>
                        <a:t>Li(</a:t>
                      </a:r>
                      <a:r>
                        <a:rPr kumimoji="1" lang="en-US" altLang="ja-JP" i="1" dirty="0" err="1" smtClean="0"/>
                        <a:t>p,n</a:t>
                      </a:r>
                      <a:r>
                        <a:rPr kumimoji="1" lang="en-US" altLang="ja-JP" dirty="0" smtClean="0"/>
                        <a:t>)</a:t>
                      </a:r>
                      <a:r>
                        <a:rPr kumimoji="1" lang="en-US" altLang="ja-JP" baseline="30000" dirty="0" smtClean="0"/>
                        <a:t>7</a:t>
                      </a:r>
                      <a:r>
                        <a:rPr kumimoji="1" lang="en-US" altLang="ja-JP" dirty="0" smtClean="0"/>
                        <a:t>Be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g.s</a:t>
                      </a:r>
                      <a:r>
                        <a:rPr kumimoji="1" lang="en-US" altLang="ja-JP" dirty="0" smtClean="0"/>
                        <a:t>.(0), 1</a:t>
                      </a:r>
                      <a:r>
                        <a:rPr kumimoji="1" lang="en-US" altLang="ja-JP" baseline="30000" dirty="0" smtClean="0"/>
                        <a:t>st</a:t>
                      </a:r>
                      <a:r>
                        <a:rPr kumimoji="1" lang="en-US" altLang="ja-JP" dirty="0" smtClean="0"/>
                        <a:t> ex.(0.4)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30000" dirty="0" smtClean="0"/>
                        <a:t>9</a:t>
                      </a:r>
                      <a:r>
                        <a:rPr kumimoji="1" lang="en-US" altLang="ja-JP" dirty="0" smtClean="0"/>
                        <a:t>Be(</a:t>
                      </a:r>
                      <a:r>
                        <a:rPr kumimoji="1" lang="en-US" altLang="ja-JP" i="1" dirty="0" err="1" smtClean="0"/>
                        <a:t>p,n</a:t>
                      </a:r>
                      <a:r>
                        <a:rPr kumimoji="1" lang="en-US" altLang="ja-JP" dirty="0" smtClean="0"/>
                        <a:t>)</a:t>
                      </a:r>
                      <a:r>
                        <a:rPr kumimoji="1" lang="en-US" altLang="ja-JP" baseline="30000" dirty="0" smtClean="0"/>
                        <a:t>9</a:t>
                      </a:r>
                      <a:r>
                        <a:rPr kumimoji="1" lang="en-US" altLang="ja-JP" dirty="0" smtClean="0"/>
                        <a:t>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err="1" smtClean="0"/>
                        <a:t>g.s</a:t>
                      </a:r>
                      <a:r>
                        <a:rPr kumimoji="1" lang="en-US" altLang="ja-JP" dirty="0" smtClean="0"/>
                        <a:t>.(0), 1</a:t>
                      </a:r>
                      <a:r>
                        <a:rPr kumimoji="1" lang="en-US" altLang="ja-JP" baseline="30000" dirty="0" smtClean="0"/>
                        <a:t>st</a:t>
                      </a:r>
                      <a:r>
                        <a:rPr kumimoji="1" lang="en-US" altLang="ja-JP" dirty="0" smtClean="0"/>
                        <a:t> ex.(2.3)</a:t>
                      </a:r>
                      <a:endParaRPr kumimoji="1" lang="ja-JP" alt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30000" dirty="0" smtClean="0"/>
                        <a:t>6</a:t>
                      </a:r>
                      <a:r>
                        <a:rPr kumimoji="1" lang="en-US" altLang="ja-JP" dirty="0" smtClean="0"/>
                        <a:t>Li(</a:t>
                      </a:r>
                      <a:r>
                        <a:rPr kumimoji="1" lang="en-US" altLang="ja-JP" i="1" dirty="0" err="1" smtClean="0"/>
                        <a:t>d,n</a:t>
                      </a:r>
                      <a:r>
                        <a:rPr kumimoji="1" lang="en-US" altLang="ja-JP" dirty="0" smtClean="0"/>
                        <a:t>)</a:t>
                      </a:r>
                      <a:r>
                        <a:rPr kumimoji="1" lang="en-US" altLang="ja-JP" baseline="30000" dirty="0" smtClean="0"/>
                        <a:t>7</a:t>
                      </a:r>
                      <a:r>
                        <a:rPr kumimoji="1" lang="en-US" altLang="ja-JP" dirty="0" smtClean="0"/>
                        <a:t>Be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g.s</a:t>
                      </a:r>
                      <a:r>
                        <a:rPr kumimoji="1" lang="en-US" altLang="ja-JP" dirty="0" smtClean="0"/>
                        <a:t>.(0),</a:t>
                      </a:r>
                      <a:r>
                        <a:rPr kumimoji="1" lang="en-US" altLang="ja-JP" baseline="0" dirty="0" smtClean="0"/>
                        <a:t> 1</a:t>
                      </a:r>
                      <a:r>
                        <a:rPr kumimoji="1" lang="en-US" altLang="ja-JP" baseline="30000" dirty="0" smtClean="0"/>
                        <a:t>st</a:t>
                      </a:r>
                      <a:r>
                        <a:rPr kumimoji="1" lang="en-US" altLang="ja-JP" baseline="0" dirty="0" smtClean="0"/>
                        <a:t> ex.(0.4)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aseline="30000" dirty="0" smtClean="0"/>
                        <a:t>7</a:t>
                      </a:r>
                      <a:r>
                        <a:rPr kumimoji="1" lang="en-US" altLang="ja-JP" dirty="0" smtClean="0"/>
                        <a:t>Li(</a:t>
                      </a:r>
                      <a:r>
                        <a:rPr kumimoji="1" lang="en-US" altLang="ja-JP" i="1" dirty="0" err="1" smtClean="0"/>
                        <a:t>d,n</a:t>
                      </a:r>
                      <a:r>
                        <a:rPr kumimoji="1" lang="en-US" altLang="ja-JP" dirty="0" smtClean="0"/>
                        <a:t>)</a:t>
                      </a:r>
                      <a:r>
                        <a:rPr kumimoji="1" lang="en-US" altLang="ja-JP" baseline="30000" dirty="0" smtClean="0"/>
                        <a:t>8</a:t>
                      </a:r>
                      <a:r>
                        <a:rPr kumimoji="1" lang="en-US" altLang="ja-JP" dirty="0" smtClean="0"/>
                        <a:t>Be</a:t>
                      </a:r>
                      <a:endParaRPr kumimoji="1" lang="ja-JP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g.s</a:t>
                      </a:r>
                      <a:r>
                        <a:rPr kumimoji="1" lang="en-US" altLang="ja-JP" dirty="0" smtClean="0"/>
                        <a:t>.(0), 1</a:t>
                      </a:r>
                      <a:r>
                        <a:rPr kumimoji="1" lang="en-US" altLang="ja-JP" baseline="30000" dirty="0" smtClean="0"/>
                        <a:t>st</a:t>
                      </a:r>
                      <a:r>
                        <a:rPr kumimoji="1" lang="en-US" altLang="ja-JP" dirty="0" smtClean="0"/>
                        <a:t> ex.(3.0)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aseline="30000" dirty="0" smtClean="0"/>
                        <a:t>9</a:t>
                      </a:r>
                      <a:r>
                        <a:rPr kumimoji="1" lang="en-US" altLang="ja-JP" dirty="0" smtClean="0"/>
                        <a:t>Be(</a:t>
                      </a:r>
                      <a:r>
                        <a:rPr kumimoji="1" lang="en-US" altLang="ja-JP" i="1" dirty="0" err="1" smtClean="0"/>
                        <a:t>d,n</a:t>
                      </a:r>
                      <a:r>
                        <a:rPr kumimoji="1" lang="en-US" altLang="ja-JP" dirty="0" smtClean="0"/>
                        <a:t>)</a:t>
                      </a:r>
                      <a:r>
                        <a:rPr kumimoji="1" lang="en-US" altLang="ja-JP" baseline="30000" dirty="0" smtClean="0"/>
                        <a:t>10</a:t>
                      </a:r>
                      <a:r>
                        <a:rPr kumimoji="1" lang="en-US" altLang="ja-JP" dirty="0" smtClean="0"/>
                        <a:t>B</a:t>
                      </a:r>
                      <a:endParaRPr kumimoji="1" lang="ja-JP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g.s</a:t>
                      </a:r>
                      <a:r>
                        <a:rPr kumimoji="1" lang="en-US" altLang="ja-JP" dirty="0" smtClean="0"/>
                        <a:t>.(0)</a:t>
                      </a:r>
                      <a:r>
                        <a:rPr kumimoji="1" lang="en-US" altLang="ja-JP" baseline="0" dirty="0" smtClean="0"/>
                        <a:t> and 10 excited states.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64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3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タイトル 2"/>
          <p:cNvSpPr txBox="1">
            <a:spLocks/>
          </p:cNvSpPr>
          <p:nvPr/>
        </p:nvSpPr>
        <p:spPr>
          <a:xfrm>
            <a:off x="1259632" y="116632"/>
            <a:ext cx="6996216" cy="1143000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758085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en-US" altLang="ja-JP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ea typeface="メイリオ" pitchFamily="50" charset="-128"/>
                <a:cs typeface="メイリオ" pitchFamily="50" charset="-128"/>
              </a:rPr>
              <a:t>Result of DWBA for (</a:t>
            </a:r>
            <a:r>
              <a:rPr lang="en-US" altLang="ja-JP" i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ea typeface="メイリオ" pitchFamily="50" charset="-128"/>
                <a:cs typeface="メイリオ" pitchFamily="50" charset="-128"/>
              </a:rPr>
              <a:t>p,n</a:t>
            </a:r>
            <a:r>
              <a:rPr lang="en-US" altLang="ja-JP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ea typeface="メイリオ" pitchFamily="50" charset="-128"/>
                <a:cs typeface="メイリオ" pitchFamily="50" charset="-128"/>
              </a:rPr>
              <a:t>)</a:t>
            </a:r>
            <a:endParaRPr lang="ja-JP" altLang="en-US" dirty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F5897">
                      <a:alpha val="65000"/>
                    </a:srgb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1523" name="テキスト ボックス 28"/>
          <p:cNvSpPr txBox="1">
            <a:spLocks noChangeArrowheads="1"/>
          </p:cNvSpPr>
          <p:nvPr/>
        </p:nvSpPr>
        <p:spPr bwMode="auto">
          <a:xfrm>
            <a:off x="879410" y="4793380"/>
            <a:ext cx="2932213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aseline="30000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7</a:t>
            </a:r>
            <a:r>
              <a:rPr lang="en-US" altLang="ja-JP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Li(</a:t>
            </a:r>
            <a:r>
              <a:rPr lang="en-US" altLang="ja-JP" i="1" dirty="0" err="1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p</a:t>
            </a:r>
            <a:r>
              <a:rPr lang="en-US" altLang="ja-JP" dirty="0" err="1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,</a:t>
            </a:r>
            <a:r>
              <a:rPr lang="en-US" altLang="ja-JP" i="1" dirty="0" err="1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n</a:t>
            </a:r>
            <a:r>
              <a:rPr lang="en-US" altLang="ja-JP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)</a:t>
            </a:r>
            <a:r>
              <a:rPr lang="en-US" altLang="ja-JP" baseline="30000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7</a:t>
            </a:r>
            <a:r>
              <a:rPr lang="en-US" altLang="ja-JP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Be(</a:t>
            </a:r>
            <a:r>
              <a:rPr lang="en-US" altLang="ja-JP" dirty="0" err="1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g.s</a:t>
            </a:r>
            <a:r>
              <a:rPr lang="en-US" altLang="ja-JP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.) </a:t>
            </a:r>
            <a:r>
              <a:rPr lang="en-US" altLang="ja-JP" dirty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at </a:t>
            </a:r>
            <a:r>
              <a:rPr lang="en-US" altLang="ja-JP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45 </a:t>
            </a:r>
            <a:r>
              <a:rPr lang="en-US" altLang="ja-JP" dirty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MeV</a:t>
            </a:r>
            <a:endParaRPr lang="ja-JP" altLang="en-US" dirty="0">
              <a:solidFill>
                <a:prstClr val="black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21525" name="テキスト ボックス 29"/>
          <p:cNvSpPr txBox="1">
            <a:spLocks noChangeArrowheads="1"/>
          </p:cNvSpPr>
          <p:nvPr/>
        </p:nvSpPr>
        <p:spPr bwMode="auto">
          <a:xfrm>
            <a:off x="4271773" y="3645024"/>
            <a:ext cx="25176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[</a:t>
            </a:r>
            <a:r>
              <a:rPr lang="en-US" altLang="ja-JP" sz="1400" dirty="0" err="1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Schery</a:t>
            </a:r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 et al., </a:t>
            </a:r>
            <a:r>
              <a:rPr lang="en-US" altLang="ja-JP" sz="1400" dirty="0" err="1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Nucl</a:t>
            </a:r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. Instr. and Meth. 147, 399 (1977).]</a:t>
            </a:r>
            <a:endParaRPr lang="ja-JP" altLang="en-US" sz="1400" dirty="0">
              <a:solidFill>
                <a:prstClr val="black"/>
              </a:solidFill>
              <a:latin typeface="Century" pitchFamily="18" charset="0"/>
              <a:ea typeface="HGｺﾞｼｯｸM" pitchFamily="49" charset="-128"/>
            </a:endParaRPr>
          </a:p>
        </p:txBody>
      </p:sp>
      <p:pic>
        <p:nvPicPr>
          <p:cNvPr id="30" name="Picture 9" descr="ill_1001.jpg (229×7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8043">
            <a:off x="5968896" y="5447843"/>
            <a:ext cx="871454" cy="57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9" descr="ill_1001.jpg (229×7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526" y="5648314"/>
            <a:ext cx="871454" cy="79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円/楕円 31"/>
          <p:cNvSpPr>
            <a:spLocks noChangeAspect="1"/>
          </p:cNvSpPr>
          <p:nvPr/>
        </p:nvSpPr>
        <p:spPr>
          <a:xfrm>
            <a:off x="2978506" y="5693747"/>
            <a:ext cx="833117" cy="788194"/>
          </a:xfrm>
          <a:prstGeom prst="ellipse">
            <a:avLst/>
          </a:prstGeom>
          <a:solidFill>
            <a:srgbClr val="92D05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3" name="円/楕円 32"/>
          <p:cNvSpPr>
            <a:spLocks noChangeAspect="1"/>
          </p:cNvSpPr>
          <p:nvPr/>
        </p:nvSpPr>
        <p:spPr>
          <a:xfrm>
            <a:off x="1311075" y="5957145"/>
            <a:ext cx="271463" cy="2667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6" name="テキスト ボックス 14"/>
          <p:cNvSpPr txBox="1">
            <a:spLocks noChangeArrowheads="1"/>
          </p:cNvSpPr>
          <p:nvPr/>
        </p:nvSpPr>
        <p:spPr bwMode="auto">
          <a:xfrm>
            <a:off x="2602518" y="6429375"/>
            <a:ext cx="4780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baseline="30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7</a:t>
            </a:r>
            <a:r>
              <a:rPr lang="en-US" altLang="ja-JP" sz="2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Li</a:t>
            </a:r>
            <a:endParaRPr lang="ja-JP" altLang="en-US" sz="2000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cxnSp>
        <p:nvCxnSpPr>
          <p:cNvPr id="38" name="直線矢印コネクタ 37"/>
          <p:cNvCxnSpPr>
            <a:cxnSpLocks noChangeAspect="1"/>
          </p:cNvCxnSpPr>
          <p:nvPr/>
        </p:nvCxnSpPr>
        <p:spPr>
          <a:xfrm flipV="1">
            <a:off x="6167143" y="5541444"/>
            <a:ext cx="698349" cy="389975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矢印 38"/>
          <p:cNvSpPr>
            <a:spLocks noChangeAspect="1"/>
          </p:cNvSpPr>
          <p:nvPr/>
        </p:nvSpPr>
        <p:spPr>
          <a:xfrm>
            <a:off x="4090798" y="6009481"/>
            <a:ext cx="361950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0" name="テキスト ボックス 20"/>
          <p:cNvSpPr txBox="1">
            <a:spLocks noChangeArrowheads="1"/>
          </p:cNvSpPr>
          <p:nvPr/>
        </p:nvSpPr>
        <p:spPr bwMode="auto">
          <a:xfrm>
            <a:off x="5826043" y="6429375"/>
            <a:ext cx="547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baseline="30000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7</a:t>
            </a:r>
            <a:r>
              <a:rPr lang="en-US" altLang="ja-JP" sz="2000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Be</a:t>
            </a:r>
            <a:endParaRPr lang="ja-JP" altLang="en-US" sz="2000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42" name="テキスト ボックス 45"/>
          <p:cNvSpPr txBox="1">
            <a:spLocks noChangeArrowheads="1"/>
          </p:cNvSpPr>
          <p:nvPr/>
        </p:nvSpPr>
        <p:spPr bwMode="auto">
          <a:xfrm>
            <a:off x="971600" y="5604449"/>
            <a:ext cx="712788" cy="307975"/>
          </a:xfrm>
          <a:prstGeom prst="rect">
            <a:avLst/>
          </a:prstGeom>
          <a:noFill/>
          <a:ln w="2540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rgbClr val="000000"/>
                </a:solidFill>
                <a:latin typeface="Times" pitchFamily="18" charset="0"/>
                <a:ea typeface="ＭＳ ゴシック" pitchFamily="49" charset="-128"/>
              </a:rPr>
              <a:t>proton</a:t>
            </a:r>
            <a:endParaRPr lang="ja-JP" altLang="en-US" sz="1400" dirty="0">
              <a:solidFill>
                <a:srgbClr val="000000"/>
              </a:solidFill>
              <a:latin typeface="Times" pitchFamily="18" charset="0"/>
              <a:ea typeface="ＭＳ ゴシック" pitchFamily="49" charset="-128"/>
            </a:endParaRPr>
          </a:p>
        </p:txBody>
      </p:sp>
      <p:sp>
        <p:nvSpPr>
          <p:cNvPr id="43" name="テキスト ボックス 45"/>
          <p:cNvSpPr txBox="1">
            <a:spLocks noChangeArrowheads="1"/>
          </p:cNvSpPr>
          <p:nvPr/>
        </p:nvSpPr>
        <p:spPr bwMode="auto">
          <a:xfrm>
            <a:off x="6631497" y="4938435"/>
            <a:ext cx="1008063" cy="306388"/>
          </a:xfrm>
          <a:prstGeom prst="rect">
            <a:avLst/>
          </a:prstGeom>
          <a:noFill/>
          <a:ln w="2540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rgbClr val="000000"/>
                </a:solidFill>
                <a:latin typeface="Times" pitchFamily="18" charset="0"/>
                <a:ea typeface="ＭＳ ゴシック" pitchFamily="49" charset="-128"/>
              </a:rPr>
              <a:t>neutron</a:t>
            </a:r>
            <a:endParaRPr lang="ja-JP" altLang="en-US" sz="1400" dirty="0">
              <a:solidFill>
                <a:srgbClr val="000000"/>
              </a:solidFill>
              <a:latin typeface="Times" pitchFamily="18" charset="0"/>
              <a:ea typeface="ＭＳ ゴシック" pitchFamily="49" charset="-128"/>
            </a:endParaRPr>
          </a:p>
        </p:txBody>
      </p:sp>
      <p:cxnSp>
        <p:nvCxnSpPr>
          <p:cNvPr id="44" name="直線矢印コネクタ 43"/>
          <p:cNvCxnSpPr>
            <a:cxnSpLocks noChangeAspect="1"/>
          </p:cNvCxnSpPr>
          <p:nvPr/>
        </p:nvCxnSpPr>
        <p:spPr>
          <a:xfrm>
            <a:off x="1676482" y="6090495"/>
            <a:ext cx="837498" cy="0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円/楕円 44"/>
          <p:cNvSpPr>
            <a:spLocks noChangeAspect="1"/>
          </p:cNvSpPr>
          <p:nvPr/>
        </p:nvSpPr>
        <p:spPr>
          <a:xfrm>
            <a:off x="4669552" y="5597258"/>
            <a:ext cx="1178864" cy="1113371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6" name="円/楕円 45"/>
          <p:cNvSpPr>
            <a:spLocks noChangeAspect="1"/>
          </p:cNvSpPr>
          <p:nvPr/>
        </p:nvSpPr>
        <p:spPr>
          <a:xfrm>
            <a:off x="4842425" y="5758437"/>
            <a:ext cx="833117" cy="788194"/>
          </a:xfrm>
          <a:prstGeom prst="ellipse">
            <a:avLst/>
          </a:prstGeom>
          <a:solidFill>
            <a:srgbClr val="92D05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7" name="円/楕円 46"/>
          <p:cNvSpPr>
            <a:spLocks noChangeAspect="1"/>
          </p:cNvSpPr>
          <p:nvPr/>
        </p:nvSpPr>
        <p:spPr>
          <a:xfrm>
            <a:off x="5691105" y="6188075"/>
            <a:ext cx="269875" cy="2667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8" name="円/楕円 47"/>
          <p:cNvSpPr>
            <a:spLocks noChangeAspect="1"/>
          </p:cNvSpPr>
          <p:nvPr/>
        </p:nvSpPr>
        <p:spPr>
          <a:xfrm>
            <a:off x="6864067" y="5326153"/>
            <a:ext cx="271462" cy="269875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7" name="円/楕円 36"/>
          <p:cNvSpPr>
            <a:spLocks noChangeAspect="1"/>
          </p:cNvSpPr>
          <p:nvPr/>
        </p:nvSpPr>
        <p:spPr>
          <a:xfrm>
            <a:off x="2794654" y="5542341"/>
            <a:ext cx="1178864" cy="1113371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4" name="円/楕円 33"/>
          <p:cNvSpPr>
            <a:spLocks noChangeAspect="1"/>
          </p:cNvSpPr>
          <p:nvPr/>
        </p:nvSpPr>
        <p:spPr>
          <a:xfrm>
            <a:off x="3675892" y="5601494"/>
            <a:ext cx="271462" cy="269875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0" t="11728" r="30086" b="5927"/>
          <a:stretch/>
        </p:blipFill>
        <p:spPr bwMode="auto">
          <a:xfrm>
            <a:off x="107311" y="838630"/>
            <a:ext cx="4164462" cy="393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460432" y="6197015"/>
            <a:ext cx="457200" cy="457200"/>
          </a:xfrm>
        </p:spPr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6</a:t>
            </a:fld>
            <a:endParaRPr lang="ja-JP" altLang="en-US" dirty="0"/>
          </a:p>
        </p:txBody>
      </p:sp>
      <p:sp>
        <p:nvSpPr>
          <p:cNvPr id="21505" name="コンテンツ プレースホルダー 1"/>
          <p:cNvSpPr>
            <a:spLocks noGrp="1"/>
          </p:cNvSpPr>
          <p:nvPr>
            <p:ph sz="quarter" idx="1"/>
          </p:nvPr>
        </p:nvSpPr>
        <p:spPr>
          <a:xfrm>
            <a:off x="4225452" y="983406"/>
            <a:ext cx="4872227" cy="2661618"/>
          </a:xfrm>
          <a:ln w="1905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DWBA reproduces the experimental data very well.</a:t>
            </a:r>
          </a:p>
          <a:p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ngular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distribution has an interference pattern due to the quantum mechanical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effect.</a:t>
            </a:r>
          </a:p>
          <a:p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 this case, the interference pattern is very strong. Optical potentials may not be appropriate.</a:t>
            </a:r>
          </a:p>
        </p:txBody>
      </p:sp>
    </p:spTree>
    <p:extLst>
      <p:ext uri="{BB962C8B-B14F-4D97-AF65-F5344CB8AC3E}">
        <p14:creationId xmlns:p14="http://schemas.microsoft.com/office/powerpoint/2010/main" val="63358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3" name="テキスト ボックス 28"/>
          <p:cNvSpPr txBox="1">
            <a:spLocks noChangeArrowheads="1"/>
          </p:cNvSpPr>
          <p:nvPr/>
        </p:nvSpPr>
        <p:spPr bwMode="auto">
          <a:xfrm>
            <a:off x="899592" y="4906963"/>
            <a:ext cx="2837636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aseline="30000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9</a:t>
            </a:r>
            <a:r>
              <a:rPr lang="en-US" altLang="ja-JP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Be(</a:t>
            </a:r>
            <a:r>
              <a:rPr lang="en-US" altLang="ja-JP" i="1" dirty="0" err="1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d</a:t>
            </a:r>
            <a:r>
              <a:rPr lang="en-US" altLang="ja-JP" dirty="0" err="1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,</a:t>
            </a:r>
            <a:r>
              <a:rPr lang="en-US" altLang="ja-JP" i="1" dirty="0" err="1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n</a:t>
            </a:r>
            <a:r>
              <a:rPr lang="en-US" altLang="ja-JP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)</a:t>
            </a:r>
            <a:r>
              <a:rPr lang="en-US" altLang="ja-JP" baseline="30000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10</a:t>
            </a:r>
            <a:r>
              <a:rPr lang="en-US" altLang="ja-JP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B(</a:t>
            </a:r>
            <a:r>
              <a:rPr lang="en-US" altLang="ja-JP" dirty="0" err="1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g.s</a:t>
            </a:r>
            <a:r>
              <a:rPr lang="en-US" altLang="ja-JP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.) </a:t>
            </a:r>
            <a:r>
              <a:rPr lang="en-US" altLang="ja-JP" dirty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at </a:t>
            </a:r>
            <a:r>
              <a:rPr lang="en-US" altLang="ja-JP" dirty="0" smtClean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7 </a:t>
            </a:r>
            <a:r>
              <a:rPr lang="en-US" altLang="ja-JP" dirty="0">
                <a:solidFill>
                  <a:prstClr val="black"/>
                </a:solidFill>
                <a:latin typeface="Trebuchet MS" pitchFamily="34" charset="0"/>
                <a:ea typeface="HGｺﾞｼｯｸM" pitchFamily="49" charset="-128"/>
              </a:rPr>
              <a:t>MeV</a:t>
            </a:r>
            <a:endParaRPr lang="ja-JP" altLang="en-US" dirty="0">
              <a:solidFill>
                <a:prstClr val="black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21525" name="テキスト ボックス 29"/>
          <p:cNvSpPr txBox="1">
            <a:spLocks noChangeArrowheads="1"/>
          </p:cNvSpPr>
          <p:nvPr/>
        </p:nvSpPr>
        <p:spPr bwMode="auto">
          <a:xfrm>
            <a:off x="4333430" y="3212976"/>
            <a:ext cx="259737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[</a:t>
            </a:r>
            <a:r>
              <a:rPr lang="en-US" altLang="ja-JP" sz="1400" dirty="0" err="1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Buccino</a:t>
            </a:r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 and Smith, Phys. </a:t>
            </a:r>
            <a:r>
              <a:rPr lang="en-US" altLang="ja-JP" sz="1400" dirty="0" err="1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Lett</a:t>
            </a:r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. 19, 234 (1965);</a:t>
            </a:r>
          </a:p>
          <a:p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Park et al., Phys. Rev. C8, 1557 (1973)]</a:t>
            </a:r>
            <a:endParaRPr lang="ja-JP" altLang="en-US" sz="1400" dirty="0">
              <a:solidFill>
                <a:prstClr val="black"/>
              </a:solidFill>
              <a:latin typeface="Century" pitchFamily="18" charset="0"/>
              <a:ea typeface="HGｺﾞｼｯｸM" pitchFamily="49" charset="-128"/>
            </a:endParaRPr>
          </a:p>
        </p:txBody>
      </p:sp>
      <p:pic>
        <p:nvPicPr>
          <p:cNvPr id="30" name="Picture 9" descr="ill_1001.jpg (229×7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8043">
            <a:off x="6311782" y="5303827"/>
            <a:ext cx="871454" cy="57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9" descr="ill_1001.jpg (229×7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541" y="5648314"/>
            <a:ext cx="871454" cy="79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円/楕円 31"/>
          <p:cNvSpPr>
            <a:spLocks noChangeAspect="1"/>
          </p:cNvSpPr>
          <p:nvPr/>
        </p:nvSpPr>
        <p:spPr>
          <a:xfrm>
            <a:off x="3413795" y="5693747"/>
            <a:ext cx="833117" cy="788194"/>
          </a:xfrm>
          <a:prstGeom prst="ellipse">
            <a:avLst/>
          </a:prstGeom>
          <a:solidFill>
            <a:srgbClr val="92D05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3" name="円/楕円 32"/>
          <p:cNvSpPr>
            <a:spLocks noChangeAspect="1"/>
          </p:cNvSpPr>
          <p:nvPr/>
        </p:nvSpPr>
        <p:spPr>
          <a:xfrm>
            <a:off x="2022649" y="6081713"/>
            <a:ext cx="271463" cy="2667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4" name="円/楕円 33"/>
          <p:cNvSpPr>
            <a:spLocks noChangeAspect="1"/>
          </p:cNvSpPr>
          <p:nvPr/>
        </p:nvSpPr>
        <p:spPr>
          <a:xfrm>
            <a:off x="1938512" y="5788025"/>
            <a:ext cx="271462" cy="269875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5" name="円/楕円 34"/>
          <p:cNvSpPr>
            <a:spLocks noChangeAspect="1"/>
          </p:cNvSpPr>
          <p:nvPr/>
        </p:nvSpPr>
        <p:spPr>
          <a:xfrm rot="20460795">
            <a:off x="1897237" y="5670550"/>
            <a:ext cx="458787" cy="793750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6" name="テキスト ボックス 14"/>
          <p:cNvSpPr txBox="1">
            <a:spLocks noChangeArrowheads="1"/>
          </p:cNvSpPr>
          <p:nvPr/>
        </p:nvSpPr>
        <p:spPr bwMode="auto">
          <a:xfrm>
            <a:off x="3037807" y="6429375"/>
            <a:ext cx="5597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baseline="30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9</a:t>
            </a:r>
            <a:r>
              <a:rPr lang="en-US" altLang="ja-JP" sz="2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Be</a:t>
            </a:r>
            <a:endParaRPr lang="ja-JP" altLang="en-US" sz="2000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cxnSp>
        <p:nvCxnSpPr>
          <p:cNvPr id="38" name="直線矢印コネクタ 37"/>
          <p:cNvCxnSpPr>
            <a:cxnSpLocks noChangeAspect="1"/>
          </p:cNvCxnSpPr>
          <p:nvPr/>
        </p:nvCxnSpPr>
        <p:spPr>
          <a:xfrm flipV="1">
            <a:off x="6510029" y="5397428"/>
            <a:ext cx="698349" cy="389975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矢印 38"/>
          <p:cNvSpPr>
            <a:spLocks noChangeAspect="1"/>
          </p:cNvSpPr>
          <p:nvPr/>
        </p:nvSpPr>
        <p:spPr>
          <a:xfrm>
            <a:off x="4526087" y="6009481"/>
            <a:ext cx="361950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0" name="テキスト ボックス 20"/>
          <p:cNvSpPr txBox="1">
            <a:spLocks noChangeArrowheads="1"/>
          </p:cNvSpPr>
          <p:nvPr/>
        </p:nvSpPr>
        <p:spPr bwMode="auto">
          <a:xfrm>
            <a:off x="6261332" y="6429375"/>
            <a:ext cx="5100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baseline="30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10</a:t>
            </a:r>
            <a:r>
              <a:rPr lang="en-US" altLang="ja-JP" sz="2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B</a:t>
            </a:r>
            <a:endParaRPr lang="ja-JP" altLang="en-US" sz="2000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41" name="テキスト ボックス 45"/>
          <p:cNvSpPr txBox="1">
            <a:spLocks noChangeArrowheads="1"/>
          </p:cNvSpPr>
          <p:nvPr/>
        </p:nvSpPr>
        <p:spPr bwMode="auto">
          <a:xfrm>
            <a:off x="1654349" y="5310188"/>
            <a:ext cx="1008063" cy="369887"/>
          </a:xfrm>
          <a:prstGeom prst="rect">
            <a:avLst/>
          </a:prstGeom>
          <a:noFill/>
          <a:ln w="2540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>
                <a:solidFill>
                  <a:srgbClr val="000000"/>
                </a:solidFill>
                <a:latin typeface="Times" pitchFamily="18" charset="0"/>
                <a:ea typeface="ＭＳ ゴシック" pitchFamily="49" charset="-128"/>
              </a:rPr>
              <a:t>deuteron</a:t>
            </a:r>
            <a:endParaRPr lang="ja-JP" altLang="en-US" dirty="0">
              <a:solidFill>
                <a:srgbClr val="000000"/>
              </a:solidFill>
              <a:latin typeface="Times" pitchFamily="18" charset="0"/>
              <a:ea typeface="ＭＳ ゴシック" pitchFamily="49" charset="-128"/>
            </a:endParaRPr>
          </a:p>
        </p:txBody>
      </p:sp>
      <p:sp>
        <p:nvSpPr>
          <p:cNvPr id="42" name="テキスト ボックス 45"/>
          <p:cNvSpPr txBox="1">
            <a:spLocks noChangeArrowheads="1"/>
          </p:cNvSpPr>
          <p:nvPr/>
        </p:nvSpPr>
        <p:spPr bwMode="auto">
          <a:xfrm>
            <a:off x="1317484" y="6245006"/>
            <a:ext cx="712788" cy="307975"/>
          </a:xfrm>
          <a:prstGeom prst="rect">
            <a:avLst/>
          </a:prstGeom>
          <a:noFill/>
          <a:ln w="2540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rgbClr val="000000"/>
                </a:solidFill>
                <a:latin typeface="Times" pitchFamily="18" charset="0"/>
                <a:ea typeface="ＭＳ ゴシック" pitchFamily="49" charset="-128"/>
              </a:rPr>
              <a:t>proton</a:t>
            </a:r>
            <a:endParaRPr lang="ja-JP" altLang="en-US" sz="1400" dirty="0">
              <a:solidFill>
                <a:srgbClr val="000000"/>
              </a:solidFill>
              <a:latin typeface="Times" pitchFamily="18" charset="0"/>
              <a:ea typeface="ＭＳ ゴシック" pitchFamily="49" charset="-128"/>
            </a:endParaRPr>
          </a:p>
        </p:txBody>
      </p:sp>
      <p:sp>
        <p:nvSpPr>
          <p:cNvPr id="43" name="テキスト ボックス 45"/>
          <p:cNvSpPr txBox="1">
            <a:spLocks noChangeArrowheads="1"/>
          </p:cNvSpPr>
          <p:nvPr/>
        </p:nvSpPr>
        <p:spPr bwMode="auto">
          <a:xfrm>
            <a:off x="1187624" y="5810250"/>
            <a:ext cx="1008063" cy="306388"/>
          </a:xfrm>
          <a:prstGeom prst="rect">
            <a:avLst/>
          </a:prstGeom>
          <a:noFill/>
          <a:ln w="2540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rgbClr val="000000"/>
                </a:solidFill>
                <a:latin typeface="Times" pitchFamily="18" charset="0"/>
                <a:ea typeface="ＭＳ ゴシック" pitchFamily="49" charset="-128"/>
              </a:rPr>
              <a:t>neutron</a:t>
            </a:r>
            <a:endParaRPr lang="ja-JP" altLang="en-US" sz="1400" dirty="0">
              <a:solidFill>
                <a:srgbClr val="000000"/>
              </a:solidFill>
              <a:latin typeface="Times" pitchFamily="18" charset="0"/>
              <a:ea typeface="ＭＳ ゴシック" pitchFamily="49" charset="-128"/>
            </a:endParaRPr>
          </a:p>
        </p:txBody>
      </p:sp>
      <p:cxnSp>
        <p:nvCxnSpPr>
          <p:cNvPr id="44" name="直線矢印コネクタ 43"/>
          <p:cNvCxnSpPr>
            <a:cxnSpLocks noChangeAspect="1"/>
          </p:cNvCxnSpPr>
          <p:nvPr/>
        </p:nvCxnSpPr>
        <p:spPr>
          <a:xfrm>
            <a:off x="2430497" y="6090495"/>
            <a:ext cx="837498" cy="0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円/楕円 44"/>
          <p:cNvSpPr>
            <a:spLocks noChangeAspect="1"/>
          </p:cNvSpPr>
          <p:nvPr/>
        </p:nvSpPr>
        <p:spPr>
          <a:xfrm>
            <a:off x="5104841" y="5597258"/>
            <a:ext cx="1178864" cy="1113371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6" name="円/楕円 45"/>
          <p:cNvSpPr>
            <a:spLocks noChangeAspect="1"/>
          </p:cNvSpPr>
          <p:nvPr/>
        </p:nvSpPr>
        <p:spPr>
          <a:xfrm>
            <a:off x="5277714" y="5758437"/>
            <a:ext cx="833117" cy="788194"/>
          </a:xfrm>
          <a:prstGeom prst="ellipse">
            <a:avLst/>
          </a:prstGeom>
          <a:solidFill>
            <a:srgbClr val="92D05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7" name="円/楕円 46"/>
          <p:cNvSpPr>
            <a:spLocks noChangeAspect="1"/>
          </p:cNvSpPr>
          <p:nvPr/>
        </p:nvSpPr>
        <p:spPr>
          <a:xfrm>
            <a:off x="6126394" y="6188075"/>
            <a:ext cx="269875" cy="2667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8" name="円/楕円 47"/>
          <p:cNvSpPr>
            <a:spLocks noChangeAspect="1"/>
          </p:cNvSpPr>
          <p:nvPr/>
        </p:nvSpPr>
        <p:spPr>
          <a:xfrm>
            <a:off x="7206953" y="5182137"/>
            <a:ext cx="271462" cy="269875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9" name="タイトル 2"/>
          <p:cNvSpPr txBox="1">
            <a:spLocks/>
          </p:cNvSpPr>
          <p:nvPr/>
        </p:nvSpPr>
        <p:spPr>
          <a:xfrm>
            <a:off x="1259632" y="116632"/>
            <a:ext cx="6996216" cy="1143000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758085">
                  <a:lumMod val="75000"/>
                </a:srgbClr>
              </a:buClr>
              <a:buNone/>
              <a:defRPr/>
            </a:pPr>
            <a:r>
              <a:rPr lang="en-US" altLang="ja-JP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ea typeface="メイリオ" pitchFamily="50" charset="-128"/>
                <a:cs typeface="メイリオ" pitchFamily="50" charset="-128"/>
              </a:rPr>
              <a:t>Result of DWBA for (</a:t>
            </a:r>
            <a:r>
              <a:rPr lang="en-US" altLang="ja-JP" i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ea typeface="メイリオ" pitchFamily="50" charset="-128"/>
                <a:cs typeface="メイリオ" pitchFamily="50" charset="-128"/>
              </a:rPr>
              <a:t>d,n</a:t>
            </a:r>
            <a:r>
              <a:rPr lang="en-US" altLang="ja-JP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ea typeface="メイリオ" pitchFamily="50" charset="-128"/>
                <a:cs typeface="メイリオ" pitchFamily="50" charset="-128"/>
              </a:rPr>
              <a:t>)</a:t>
            </a:r>
            <a:endParaRPr lang="ja-JP" altLang="en-US" dirty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F5897">
                      <a:alpha val="65000"/>
                    </a:srgb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9" t="11078" r="30086" b="6053"/>
          <a:stretch/>
        </p:blipFill>
        <p:spPr bwMode="auto">
          <a:xfrm>
            <a:off x="86518" y="836712"/>
            <a:ext cx="4246912" cy="3986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コンテンツ プレースホルダー 1"/>
          <p:cNvSpPr txBox="1">
            <a:spLocks/>
          </p:cNvSpPr>
          <p:nvPr/>
        </p:nvSpPr>
        <p:spPr>
          <a:xfrm>
            <a:off x="4225452" y="983406"/>
            <a:ext cx="4872227" cy="1725514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DWBA reproduces the experimental data very well.</a:t>
            </a:r>
          </a:p>
          <a:p>
            <a:pPr fontAlgn="auto">
              <a:spcAft>
                <a:spcPts val="0"/>
              </a:spcAft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Angular distribution has an interference pattern due to the quantum mechanical effect.</a:t>
            </a:r>
          </a:p>
        </p:txBody>
      </p:sp>
      <p:sp>
        <p:nvSpPr>
          <p:cNvPr id="52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460432" y="6215051"/>
            <a:ext cx="457200" cy="457200"/>
          </a:xfrm>
        </p:spPr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0860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460432" y="6233655"/>
            <a:ext cx="457200" cy="457200"/>
          </a:xfrm>
        </p:spPr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8</a:t>
            </a:fld>
            <a:endParaRPr lang="ja-JP" altLang="en-US" dirty="0"/>
          </a:p>
        </p:txBody>
      </p:sp>
      <p:sp>
        <p:nvSpPr>
          <p:cNvPr id="5146" name="コンテンツ プレースホルダー 1"/>
          <p:cNvSpPr>
            <a:spLocks noGrp="1"/>
          </p:cNvSpPr>
          <p:nvPr>
            <p:ph sz="quarter" idx="1"/>
          </p:nvPr>
        </p:nvSpPr>
        <p:spPr>
          <a:xfrm>
            <a:off x="539552" y="980728"/>
            <a:ext cx="7920880" cy="1080119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l"/>
            </a:pP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INC type models (INCL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and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JQMD)</a:t>
            </a:r>
            <a:r>
              <a:rPr lang="en-US" altLang="ja-JP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are used as a major part of this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combination.</a:t>
            </a:r>
            <a:endParaRPr lang="en-US" altLang="ja-JP" sz="20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>
              <a:buFont typeface="Wingdings" pitchFamily="2" charset="2"/>
              <a:buChar char="l"/>
            </a:pPr>
            <a:r>
              <a:rPr lang="en-US" altLang="ja-JP" sz="20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DWBA </a:t>
            </a:r>
            <a:r>
              <a:rPr lang="en-US" altLang="ja-JP" sz="20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supplementary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gives some discrete peaks.</a:t>
            </a:r>
          </a:p>
        </p:txBody>
      </p:sp>
      <p:sp>
        <p:nvSpPr>
          <p:cNvPr id="4" name="円/楕円 3"/>
          <p:cNvSpPr>
            <a:spLocks noChangeArrowheads="1"/>
          </p:cNvSpPr>
          <p:nvPr/>
        </p:nvSpPr>
        <p:spPr bwMode="auto">
          <a:xfrm>
            <a:off x="3721249" y="4977209"/>
            <a:ext cx="1295400" cy="12239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8270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srgbClr val="FFFFFF"/>
              </a:solidFill>
              <a:latin typeface="Calibri"/>
              <a:ea typeface="ＭＳ 明朝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709735" y="6023093"/>
            <a:ext cx="360362" cy="3556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8" name="右矢印 7"/>
          <p:cNvSpPr/>
          <p:nvPr/>
        </p:nvSpPr>
        <p:spPr>
          <a:xfrm rot="1021576">
            <a:off x="838163" y="5591645"/>
            <a:ext cx="3600400" cy="314042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9" name="テキスト ボックス 45"/>
          <p:cNvSpPr txBox="1">
            <a:spLocks noChangeArrowheads="1"/>
          </p:cNvSpPr>
          <p:nvPr/>
        </p:nvSpPr>
        <p:spPr bwMode="auto">
          <a:xfrm>
            <a:off x="385885" y="5593158"/>
            <a:ext cx="1161779" cy="369332"/>
          </a:xfrm>
          <a:prstGeom prst="rect">
            <a:avLst/>
          </a:prstGeom>
          <a:noFill/>
          <a:ln w="2540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 smtClean="0">
                <a:solidFill>
                  <a:srgbClr val="000000"/>
                </a:solidFill>
                <a:latin typeface="Times" pitchFamily="18" charset="0"/>
                <a:ea typeface="ＭＳ ゴシック" pitchFamily="49" charset="-128"/>
              </a:rPr>
              <a:t>projectile</a:t>
            </a:r>
            <a:endParaRPr lang="en-US" altLang="ja-JP" dirty="0">
              <a:solidFill>
                <a:srgbClr val="000000"/>
              </a:solidFill>
              <a:latin typeface="Times" pitchFamily="18" charset="0"/>
              <a:ea typeface="ＭＳ ゴシック" pitchFamily="49" charset="-128"/>
            </a:endParaRPr>
          </a:p>
        </p:txBody>
      </p:sp>
      <p:sp>
        <p:nvSpPr>
          <p:cNvPr id="10" name="テキスト ボックス 45"/>
          <p:cNvSpPr txBox="1">
            <a:spLocks noChangeArrowheads="1"/>
          </p:cNvSpPr>
          <p:nvPr/>
        </p:nvSpPr>
        <p:spPr bwMode="auto">
          <a:xfrm>
            <a:off x="3969608" y="6230936"/>
            <a:ext cx="1008063" cy="641350"/>
          </a:xfrm>
          <a:prstGeom prst="rect">
            <a:avLst/>
          </a:prstGeom>
          <a:noFill/>
          <a:ln w="31750">
            <a:noFill/>
            <a:headEnd/>
            <a:tailEnd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rgbClr val="000000"/>
                </a:solidFill>
                <a:latin typeface="Times" pitchFamily="18" charset="0"/>
                <a:ea typeface="ＭＳ ゴシック" pitchFamily="49" charset="-128"/>
              </a:rPr>
              <a:t>Target nucleus</a:t>
            </a:r>
            <a:endParaRPr lang="ja-JP" altLang="en-US" dirty="0">
              <a:solidFill>
                <a:srgbClr val="000000"/>
              </a:solidFill>
              <a:latin typeface="Times" pitchFamily="18" charset="0"/>
              <a:ea typeface="ＭＳ ゴシック" pitchFamily="49" charset="-128"/>
            </a:endParaRPr>
          </a:p>
        </p:txBody>
      </p:sp>
      <p:cxnSp>
        <p:nvCxnSpPr>
          <p:cNvPr id="5155" name="直線コネクタ 19"/>
          <p:cNvCxnSpPr>
            <a:cxnSpLocks noChangeShapeType="1"/>
          </p:cNvCxnSpPr>
          <p:nvPr/>
        </p:nvCxnSpPr>
        <p:spPr bwMode="auto">
          <a:xfrm flipV="1">
            <a:off x="4389487" y="4915296"/>
            <a:ext cx="0" cy="652463"/>
          </a:xfrm>
          <a:prstGeom prst="line">
            <a:avLst/>
          </a:prstGeom>
          <a:noFill/>
          <a:ln w="25400" algn="ctr">
            <a:solidFill>
              <a:srgbClr val="FFFF00"/>
            </a:solidFill>
            <a:round/>
            <a:headEnd/>
            <a:tailEnd/>
          </a:ln>
        </p:spPr>
      </p:cxnSp>
      <p:graphicFrame>
        <p:nvGraphicFramePr>
          <p:cNvPr id="514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365869"/>
              </p:ext>
            </p:extLst>
          </p:nvPr>
        </p:nvGraphicFramePr>
        <p:xfrm>
          <a:off x="5325235" y="5748454"/>
          <a:ext cx="249237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4" name="数式" r:id="rId3" imgW="1269720" imgH="444240" progId="Equation.3">
                  <p:embed/>
                </p:oleObj>
              </mc:Choice>
              <mc:Fallback>
                <p:oleObj name="数式" r:id="rId3" imgW="12697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5235" y="5748454"/>
                        <a:ext cx="2492375" cy="8604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45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373062"/>
              </p:ext>
            </p:extLst>
          </p:nvPr>
        </p:nvGraphicFramePr>
        <p:xfrm>
          <a:off x="5436096" y="5219278"/>
          <a:ext cx="27717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5" name="数式" r:id="rId5" imgW="1307880" imgH="241200" progId="Equation.3">
                  <p:embed/>
                </p:oleObj>
              </mc:Choice>
              <mc:Fallback>
                <p:oleObj name="数式" r:id="rId5" imgW="1307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5219278"/>
                        <a:ext cx="2771775" cy="5032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タイトル 2"/>
          <p:cNvSpPr txBox="1">
            <a:spLocks/>
          </p:cNvSpPr>
          <p:nvPr/>
        </p:nvSpPr>
        <p:spPr>
          <a:xfrm>
            <a:off x="1267242" y="188640"/>
            <a:ext cx="6512511" cy="1142999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B1A089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en-US" altLang="ja-JP" dirty="0" smtClean="0">
                <a:gradFill>
                  <a:gsLst>
                    <a:gs pos="0">
                      <a:srgbClr val="2F2B20"/>
                    </a:gs>
                    <a:gs pos="40000">
                      <a:srgbClr val="2F2B20">
                        <a:lumMod val="75000"/>
                        <a:lumOff val="25000"/>
                      </a:srgbClr>
                    </a:gs>
                    <a:gs pos="100000">
                      <a:srgbClr val="675E4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 + DWBA</a:t>
            </a:r>
            <a:endParaRPr lang="ja-JP" altLang="en-US" dirty="0">
              <a:gradFill>
                <a:gsLst>
                  <a:gs pos="0">
                    <a:srgbClr val="2F2B20"/>
                  </a:gs>
                  <a:gs pos="40000">
                    <a:srgbClr val="2F2B20">
                      <a:lumMod val="75000"/>
                      <a:lumOff val="25000"/>
                    </a:srgbClr>
                  </a:gs>
                  <a:gs pos="100000">
                    <a:srgbClr val="675E47">
                      <a:alpha val="65000"/>
                    </a:srgb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コネクタ 19"/>
          <p:cNvCxnSpPr>
            <a:cxnSpLocks noChangeShapeType="1"/>
          </p:cNvCxnSpPr>
          <p:nvPr/>
        </p:nvCxnSpPr>
        <p:spPr bwMode="auto">
          <a:xfrm>
            <a:off x="4390280" y="5567760"/>
            <a:ext cx="436662" cy="309512"/>
          </a:xfrm>
          <a:prstGeom prst="line">
            <a:avLst/>
          </a:prstGeom>
          <a:noFill/>
          <a:ln w="25400" algn="ctr">
            <a:solidFill>
              <a:srgbClr val="FFFF00"/>
            </a:solidFill>
            <a:round/>
            <a:headEnd/>
            <a:tailEnd/>
          </a:ln>
        </p:spPr>
      </p:cxnSp>
      <p:graphicFrame>
        <p:nvGraphicFramePr>
          <p:cNvPr id="11" name="オブジェクト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211984"/>
              </p:ext>
            </p:extLst>
          </p:nvPr>
        </p:nvGraphicFramePr>
        <p:xfrm>
          <a:off x="4035475" y="5026818"/>
          <a:ext cx="354012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6" name="数式" r:id="rId7" imgW="152280" imgH="164880" progId="Equation.3">
                  <p:embed/>
                </p:oleObj>
              </mc:Choice>
              <mc:Fallback>
                <p:oleObj name="数式" r:id="rId7" imgW="152280" imgH="16488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5475" y="5026818"/>
                        <a:ext cx="354012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フリーフォーム 25"/>
          <p:cNvSpPr/>
          <p:nvPr/>
        </p:nvSpPr>
        <p:spPr>
          <a:xfrm rot="2619970" flipH="1" flipV="1">
            <a:off x="4478003" y="5844962"/>
            <a:ext cx="743633" cy="377202"/>
          </a:xfrm>
          <a:custGeom>
            <a:avLst/>
            <a:gdLst>
              <a:gd name="connsiteX0" fmla="*/ 0 w 476250"/>
              <a:gd name="connsiteY0" fmla="*/ 221536 h 221536"/>
              <a:gd name="connsiteX1" fmla="*/ 200025 w 476250"/>
              <a:gd name="connsiteY1" fmla="*/ 2461 h 221536"/>
              <a:gd name="connsiteX2" fmla="*/ 476250 w 476250"/>
              <a:gd name="connsiteY2" fmla="*/ 97711 h 221536"/>
              <a:gd name="connsiteX3" fmla="*/ 476250 w 476250"/>
              <a:gd name="connsiteY3" fmla="*/ 97711 h 221536"/>
              <a:gd name="connsiteX4" fmla="*/ 476250 w 476250"/>
              <a:gd name="connsiteY4" fmla="*/ 97711 h 22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0" h="221536">
                <a:moveTo>
                  <a:pt x="0" y="221536"/>
                </a:moveTo>
                <a:cubicBezTo>
                  <a:pt x="60325" y="122317"/>
                  <a:pt x="120650" y="23098"/>
                  <a:pt x="200025" y="2461"/>
                </a:cubicBezTo>
                <a:cubicBezTo>
                  <a:pt x="279400" y="-18176"/>
                  <a:pt x="476250" y="97711"/>
                  <a:pt x="476250" y="97711"/>
                </a:cubicBezTo>
                <a:lnTo>
                  <a:pt x="476250" y="97711"/>
                </a:lnTo>
                <a:lnTo>
                  <a:pt x="476250" y="97711"/>
                </a:lnTo>
              </a:path>
            </a:pathLst>
          </a:custGeom>
          <a:noFill/>
          <a:ln w="38100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325235" y="4872195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Area of surface region</a:t>
            </a:r>
            <a:endParaRPr kumimoji="1" lang="ja-JP" altLang="en-US" dirty="0"/>
          </a:p>
        </p:txBody>
      </p:sp>
      <p:sp>
        <p:nvSpPr>
          <p:cNvPr id="32" name="フリーフォーム 31"/>
          <p:cNvSpPr/>
          <p:nvPr/>
        </p:nvSpPr>
        <p:spPr>
          <a:xfrm rot="19219980">
            <a:off x="4889656" y="5130758"/>
            <a:ext cx="476250" cy="221536"/>
          </a:xfrm>
          <a:custGeom>
            <a:avLst/>
            <a:gdLst>
              <a:gd name="connsiteX0" fmla="*/ 0 w 476250"/>
              <a:gd name="connsiteY0" fmla="*/ 221536 h 221536"/>
              <a:gd name="connsiteX1" fmla="*/ 200025 w 476250"/>
              <a:gd name="connsiteY1" fmla="*/ 2461 h 221536"/>
              <a:gd name="connsiteX2" fmla="*/ 476250 w 476250"/>
              <a:gd name="connsiteY2" fmla="*/ 97711 h 221536"/>
              <a:gd name="connsiteX3" fmla="*/ 476250 w 476250"/>
              <a:gd name="connsiteY3" fmla="*/ 97711 h 221536"/>
              <a:gd name="connsiteX4" fmla="*/ 476250 w 476250"/>
              <a:gd name="connsiteY4" fmla="*/ 97711 h 22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0" h="221536">
                <a:moveTo>
                  <a:pt x="0" y="221536"/>
                </a:moveTo>
                <a:cubicBezTo>
                  <a:pt x="60325" y="122317"/>
                  <a:pt x="120650" y="23098"/>
                  <a:pt x="200025" y="2461"/>
                </a:cubicBezTo>
                <a:cubicBezTo>
                  <a:pt x="279400" y="-18176"/>
                  <a:pt x="476250" y="97711"/>
                  <a:pt x="476250" y="97711"/>
                </a:cubicBezTo>
                <a:lnTo>
                  <a:pt x="476250" y="97711"/>
                </a:lnTo>
                <a:lnTo>
                  <a:pt x="476250" y="97711"/>
                </a:lnTo>
              </a:path>
            </a:pathLst>
          </a:custGeom>
          <a:noFill/>
          <a:ln w="38100">
            <a:solidFill>
              <a:srgbClr val="FF0000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コンテンツ プレースホルダー 1"/>
          <p:cNvSpPr txBox="1">
            <a:spLocks/>
          </p:cNvSpPr>
          <p:nvPr/>
        </p:nvSpPr>
        <p:spPr>
          <a:xfrm>
            <a:off x="539552" y="1988840"/>
            <a:ext cx="7920880" cy="17281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l"/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Important factor of the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combination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is the impact factor.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l"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transition processes calculated by DWBA correspond to the so-called </a:t>
            </a:r>
            <a:r>
              <a:rPr lang="en-US" altLang="ja-JP" sz="18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‘direct process’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which takes place at the surface of the target nucleus.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l"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Reaction cross sections of the INC type models should reduce by </a:t>
            </a:r>
            <a:r>
              <a:rPr lang="en-US" altLang="ja-JP" sz="18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reducing the impact parameter </a:t>
            </a: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for the models.</a:t>
            </a:r>
          </a:p>
        </p:txBody>
      </p:sp>
      <p:sp>
        <p:nvSpPr>
          <p:cNvPr id="35" name="コンテンツ プレースホルダー 1"/>
          <p:cNvSpPr txBox="1">
            <a:spLocks/>
          </p:cNvSpPr>
          <p:nvPr/>
        </p:nvSpPr>
        <p:spPr>
          <a:xfrm>
            <a:off x="563057" y="3778978"/>
            <a:ext cx="7920880" cy="1093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l"/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We made </a:t>
            </a:r>
            <a:r>
              <a:rPr lang="en-US" altLang="ja-JP" sz="20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data tables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of results of the DWBA calculation with changing incident energies or target nuclei to generate one nuclear reaction event.</a:t>
            </a:r>
            <a:endParaRPr lang="en-US" altLang="ja-JP" sz="2000" dirty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748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2"/>
          <p:cNvSpPr txBox="1">
            <a:spLocks/>
          </p:cNvSpPr>
          <p:nvPr/>
        </p:nvSpPr>
        <p:spPr>
          <a:xfrm>
            <a:off x="1267242" y="142032"/>
            <a:ext cx="6512511" cy="1142999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B1A089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en-US" altLang="ja-JP" dirty="0" smtClean="0">
                <a:gradFill>
                  <a:gsLst>
                    <a:gs pos="0">
                      <a:srgbClr val="2F2B20"/>
                    </a:gs>
                    <a:gs pos="40000">
                      <a:srgbClr val="2F2B20">
                        <a:lumMod val="75000"/>
                        <a:lumOff val="25000"/>
                      </a:srgbClr>
                    </a:gs>
                    <a:gs pos="100000">
                      <a:srgbClr val="675E4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 + DWBA</a:t>
            </a:r>
            <a:endParaRPr lang="ja-JP" altLang="en-US" dirty="0">
              <a:gradFill>
                <a:gsLst>
                  <a:gs pos="0">
                    <a:srgbClr val="2F2B20"/>
                  </a:gs>
                  <a:gs pos="40000">
                    <a:srgbClr val="2F2B20">
                      <a:lumMod val="75000"/>
                      <a:lumOff val="25000"/>
                    </a:srgbClr>
                  </a:gs>
                  <a:gs pos="100000">
                    <a:srgbClr val="675E47">
                      <a:alpha val="65000"/>
                    </a:srgb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53748" y="1084976"/>
            <a:ext cx="70611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solidFill>
                  <a:prstClr val="black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Flow chart of the generation of nuclear reaction events</a:t>
            </a:r>
            <a:endParaRPr lang="ja-JP" altLang="en-US" sz="2000" dirty="0">
              <a:solidFill>
                <a:prstClr val="black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grpSp>
        <p:nvGrpSpPr>
          <p:cNvPr id="18" name="グループ化 17"/>
          <p:cNvGrpSpPr/>
          <p:nvPr/>
        </p:nvGrpSpPr>
        <p:grpSpPr>
          <a:xfrm>
            <a:off x="2627643" y="1636328"/>
            <a:ext cx="1224136" cy="504056"/>
            <a:chOff x="2348793" y="1638539"/>
            <a:chExt cx="1224136" cy="504056"/>
          </a:xfrm>
        </p:grpSpPr>
        <p:sp>
          <p:nvSpPr>
            <p:cNvPr id="11" name="円/楕円 10"/>
            <p:cNvSpPr/>
            <p:nvPr/>
          </p:nvSpPr>
          <p:spPr>
            <a:xfrm>
              <a:off x="2348793" y="1638539"/>
              <a:ext cx="1224136" cy="50405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2644107" y="1705901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solidFill>
                    <a:prstClr val="black"/>
                  </a:solidFill>
                </a:rPr>
                <a:t>start</a:t>
              </a:r>
              <a:endParaRPr lang="ja-JP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152" name="グループ化 5151"/>
          <p:cNvGrpSpPr/>
          <p:nvPr/>
        </p:nvGrpSpPr>
        <p:grpSpPr>
          <a:xfrm>
            <a:off x="2407003" y="2697753"/>
            <a:ext cx="1731259" cy="1150737"/>
            <a:chOff x="3392497" y="2904708"/>
            <a:chExt cx="1731259" cy="1150737"/>
          </a:xfrm>
        </p:grpSpPr>
        <p:sp>
          <p:nvSpPr>
            <p:cNvPr id="20" name="平行四辺形 19"/>
            <p:cNvSpPr/>
            <p:nvPr/>
          </p:nvSpPr>
          <p:spPr>
            <a:xfrm rot="1950829">
              <a:off x="3392497" y="2904708"/>
              <a:ext cx="1731259" cy="1150737"/>
            </a:xfrm>
            <a:prstGeom prst="parallelogram">
              <a:avLst>
                <a:gd name="adj" fmla="val 40511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453235" y="3156910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>
                  <a:solidFill>
                    <a:prstClr val="black"/>
                  </a:solidFill>
                </a:rPr>
                <a:t>Generation of </a:t>
              </a:r>
              <a:r>
                <a:rPr lang="en-US" altLang="ja-JP" dirty="0" smtClean="0">
                  <a:solidFill>
                    <a:srgbClr val="FF0000"/>
                  </a:solidFill>
                </a:rPr>
                <a:t>DWBA</a:t>
              </a:r>
              <a:r>
                <a:rPr lang="en-US" altLang="ja-JP" dirty="0" smtClean="0">
                  <a:solidFill>
                    <a:prstClr val="black"/>
                  </a:solidFill>
                </a:rPr>
                <a:t> events</a:t>
              </a:r>
              <a:endParaRPr lang="ja-JP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グループ化 27"/>
          <p:cNvGrpSpPr/>
          <p:nvPr/>
        </p:nvGrpSpPr>
        <p:grpSpPr>
          <a:xfrm>
            <a:off x="2627643" y="6204224"/>
            <a:ext cx="1224136" cy="504056"/>
            <a:chOff x="2348793" y="1638539"/>
            <a:chExt cx="1224136" cy="504056"/>
          </a:xfrm>
        </p:grpSpPr>
        <p:sp>
          <p:nvSpPr>
            <p:cNvPr id="29" name="円/楕円 28"/>
            <p:cNvSpPr/>
            <p:nvPr/>
          </p:nvSpPr>
          <p:spPr>
            <a:xfrm>
              <a:off x="2348793" y="1638539"/>
              <a:ext cx="1224136" cy="50405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2676167" y="1705901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solidFill>
                    <a:prstClr val="black"/>
                  </a:solidFill>
                </a:rPr>
                <a:t>end</a:t>
              </a:r>
              <a:endParaRPr lang="ja-JP" altLang="en-US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24" name="直線矢印コネクタ 23"/>
          <p:cNvCxnSpPr/>
          <p:nvPr/>
        </p:nvCxnSpPr>
        <p:spPr>
          <a:xfrm>
            <a:off x="3239711" y="2109131"/>
            <a:ext cx="0" cy="42704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3309744" y="4010063"/>
            <a:ext cx="0" cy="42704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/>
          <p:cNvGrpSpPr/>
          <p:nvPr/>
        </p:nvGrpSpPr>
        <p:grpSpPr>
          <a:xfrm>
            <a:off x="1963504" y="4471521"/>
            <a:ext cx="3150246" cy="1227494"/>
            <a:chOff x="2813691" y="4309946"/>
            <a:chExt cx="2910437" cy="973868"/>
          </a:xfrm>
        </p:grpSpPr>
        <p:sp>
          <p:nvSpPr>
            <p:cNvPr id="13" name="正方形/長方形 12"/>
            <p:cNvSpPr/>
            <p:nvPr/>
          </p:nvSpPr>
          <p:spPr>
            <a:xfrm>
              <a:off x="2829899" y="4360484"/>
              <a:ext cx="2750213" cy="92333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2813691" y="4309946"/>
              <a:ext cx="2910437" cy="952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>
                  <a:solidFill>
                    <a:prstClr val="black"/>
                  </a:solidFill>
                </a:rPr>
                <a:t>Determination of energies </a:t>
              </a:r>
              <a:r>
                <a:rPr lang="en-US" altLang="ja-JP" smtClean="0">
                  <a:solidFill>
                    <a:prstClr val="black"/>
                  </a:solidFill>
                </a:rPr>
                <a:t>and momenta </a:t>
              </a:r>
              <a:r>
                <a:rPr lang="en-US" altLang="ja-JP" dirty="0" smtClean="0">
                  <a:solidFill>
                    <a:prstClr val="black"/>
                  </a:solidFill>
                </a:rPr>
                <a:t>of particles in final channel using </a:t>
              </a:r>
              <a:r>
                <a:rPr lang="en-US" altLang="ja-JP" dirty="0" smtClean="0">
                  <a:solidFill>
                    <a:srgbClr val="FF0000"/>
                  </a:solidFill>
                </a:rPr>
                <a:t>the DWBA data table</a:t>
              </a:r>
            </a:p>
          </p:txBody>
        </p:sp>
      </p:grpSp>
      <p:cxnSp>
        <p:nvCxnSpPr>
          <p:cNvPr id="37" name="直線矢印コネクタ 36"/>
          <p:cNvCxnSpPr/>
          <p:nvPr/>
        </p:nvCxnSpPr>
        <p:spPr>
          <a:xfrm>
            <a:off x="3294278" y="5770931"/>
            <a:ext cx="0" cy="42704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3" name="テキスト ボックス 5152"/>
          <p:cNvSpPr txBox="1"/>
          <p:nvPr/>
        </p:nvSpPr>
        <p:spPr>
          <a:xfrm>
            <a:off x="3360867" y="4010063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prstClr val="black"/>
                </a:solidFill>
              </a:rPr>
              <a:t>Yes</a:t>
            </a:r>
            <a:endParaRPr lang="ja-JP" altLang="en-US" dirty="0">
              <a:solidFill>
                <a:prstClr val="black"/>
              </a:solidFill>
            </a:endParaRPr>
          </a:p>
        </p:txBody>
      </p:sp>
      <p:sp>
        <p:nvSpPr>
          <p:cNvPr id="5154" name="テキスト ボックス 5153"/>
          <p:cNvSpPr txBox="1"/>
          <p:nvPr/>
        </p:nvSpPr>
        <p:spPr>
          <a:xfrm>
            <a:off x="4873941" y="327312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prstClr val="black"/>
                </a:solidFill>
              </a:rPr>
              <a:t>No</a:t>
            </a:r>
            <a:endParaRPr lang="ja-JP" altLang="en-US" dirty="0">
              <a:solidFill>
                <a:prstClr val="black"/>
              </a:solidFill>
            </a:endParaRPr>
          </a:p>
        </p:txBody>
      </p:sp>
      <p:cxnSp>
        <p:nvCxnSpPr>
          <p:cNvPr id="41" name="直線矢印コネクタ 40"/>
          <p:cNvCxnSpPr/>
          <p:nvPr/>
        </p:nvCxnSpPr>
        <p:spPr>
          <a:xfrm>
            <a:off x="6732240" y="3244262"/>
            <a:ext cx="0" cy="113513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>
            <a:off x="4373231" y="3244262"/>
            <a:ext cx="2359009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グループ化 47"/>
          <p:cNvGrpSpPr/>
          <p:nvPr/>
        </p:nvGrpSpPr>
        <p:grpSpPr>
          <a:xfrm>
            <a:off x="5238962" y="4452124"/>
            <a:ext cx="2894229" cy="1227494"/>
            <a:chOff x="2813691" y="4309946"/>
            <a:chExt cx="2894229" cy="973868"/>
          </a:xfrm>
        </p:grpSpPr>
        <p:sp>
          <p:nvSpPr>
            <p:cNvPr id="49" name="正方形/長方形 48"/>
            <p:cNvSpPr/>
            <p:nvPr/>
          </p:nvSpPr>
          <p:spPr>
            <a:xfrm>
              <a:off x="2829899" y="4360484"/>
              <a:ext cx="2750213" cy="92333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テキスト ボックス 49"/>
            <p:cNvSpPr txBox="1"/>
            <p:nvPr/>
          </p:nvSpPr>
          <p:spPr>
            <a:xfrm>
              <a:off x="2813691" y="4309946"/>
              <a:ext cx="2894229" cy="952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>
                  <a:solidFill>
                    <a:prstClr val="black"/>
                  </a:solidFill>
                </a:rPr>
                <a:t>Determination of energies and momenta of particles in final channel by </a:t>
              </a:r>
              <a:r>
                <a:rPr lang="en-US" altLang="ja-JP" dirty="0" smtClean="0">
                  <a:solidFill>
                    <a:srgbClr val="FF0000"/>
                  </a:solidFill>
                </a:rPr>
                <a:t>the INCL or JQMD calculation</a:t>
              </a:r>
            </a:p>
          </p:txBody>
        </p:sp>
      </p:grpSp>
      <p:cxnSp>
        <p:nvCxnSpPr>
          <p:cNvPr id="51" name="直線矢印コネクタ 50"/>
          <p:cNvCxnSpPr/>
          <p:nvPr/>
        </p:nvCxnSpPr>
        <p:spPr>
          <a:xfrm>
            <a:off x="3921918" y="6456252"/>
            <a:ext cx="2810322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>
            <a:off x="6732240" y="5699015"/>
            <a:ext cx="0" cy="757237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532440" y="6227652"/>
            <a:ext cx="457200" cy="457200"/>
          </a:xfrm>
        </p:spPr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9</a:t>
            </a:fld>
            <a:endParaRPr lang="ja-JP" altLang="en-US" dirty="0"/>
          </a:p>
        </p:txBody>
      </p:sp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781650"/>
              </p:ext>
            </p:extLst>
          </p:nvPr>
        </p:nvGraphicFramePr>
        <p:xfrm>
          <a:off x="1493642" y="3903145"/>
          <a:ext cx="14795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9" name="数式" r:id="rId3" imgW="698400" imgH="228600" progId="Equation.3">
                  <p:embed/>
                </p:oleObj>
              </mc:Choice>
              <mc:Fallback>
                <p:oleObj name="数式" r:id="rId3" imgW="698400" imgH="2286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642" y="3903145"/>
                        <a:ext cx="14795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761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テキスト ボックス 8"/>
          <p:cNvSpPr txBox="1">
            <a:spLocks noChangeArrowheads="1"/>
          </p:cNvSpPr>
          <p:nvPr/>
        </p:nvSpPr>
        <p:spPr bwMode="auto">
          <a:xfrm>
            <a:off x="5865440" y="5101927"/>
            <a:ext cx="2162772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aseline="30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7</a:t>
            </a:r>
            <a:r>
              <a:rPr lang="en-US" altLang="ja-JP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Li(</a:t>
            </a:r>
            <a:r>
              <a:rPr lang="en-US" altLang="ja-JP" i="1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p</a:t>
            </a:r>
            <a:r>
              <a:rPr lang="en-US" altLang="ja-JP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,</a:t>
            </a:r>
            <a:r>
              <a:rPr lang="en-US" altLang="ja-JP" i="1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xn</a:t>
            </a:r>
            <a:r>
              <a:rPr lang="en-US" altLang="ja-JP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) at </a:t>
            </a:r>
            <a:r>
              <a:rPr lang="en-US" altLang="ja-JP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43 </a:t>
            </a:r>
            <a:r>
              <a:rPr lang="en-US" altLang="ja-JP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MeV</a:t>
            </a:r>
            <a:endParaRPr lang="ja-JP" altLang="en-US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27653" name="テキスト ボックス 9"/>
          <p:cNvSpPr txBox="1">
            <a:spLocks noChangeArrowheads="1"/>
          </p:cNvSpPr>
          <p:nvPr/>
        </p:nvSpPr>
        <p:spPr bwMode="auto">
          <a:xfrm>
            <a:off x="601311" y="5526499"/>
            <a:ext cx="34984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[</a:t>
            </a:r>
            <a:r>
              <a:rPr lang="en-US" altLang="ja-JP" sz="1400" dirty="0" err="1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Jungerman</a:t>
            </a:r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 et al., NIM94, 421 (1971)]</a:t>
            </a:r>
            <a:endParaRPr lang="ja-JP" altLang="en-US" sz="1400" dirty="0">
              <a:solidFill>
                <a:prstClr val="black"/>
              </a:solidFill>
              <a:latin typeface="Century" pitchFamily="18" charset="0"/>
              <a:ea typeface="HGｺﾞｼｯｸM" pitchFamily="49" charset="-128"/>
            </a:endParaRPr>
          </a:p>
        </p:txBody>
      </p:sp>
      <p:sp>
        <p:nvSpPr>
          <p:cNvPr id="11" name="コンテンツ プレースホルダー 1"/>
          <p:cNvSpPr>
            <a:spLocks noGrp="1"/>
          </p:cNvSpPr>
          <p:nvPr>
            <p:ph sz="quarter" idx="1"/>
          </p:nvPr>
        </p:nvSpPr>
        <p:spPr>
          <a:xfrm>
            <a:off x="323527" y="836712"/>
            <a:ext cx="3776257" cy="629318"/>
          </a:xfrm>
          <a:ln w="19050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Double differential cross section (DDX)</a:t>
            </a:r>
            <a:endParaRPr lang="ja-JP" altLang="en-US" sz="18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" name="タイトル 2"/>
          <p:cNvSpPr txBox="1">
            <a:spLocks/>
          </p:cNvSpPr>
          <p:nvPr/>
        </p:nvSpPr>
        <p:spPr>
          <a:xfrm>
            <a:off x="683568" y="116632"/>
            <a:ext cx="7776864" cy="1143000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758085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en-US" altLang="ja-JP" sz="4000" baseline="30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7</a:t>
            </a:r>
            <a:r>
              <a:rPr lang="en-US" altLang="ja-JP" sz="4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Li(</a:t>
            </a:r>
            <a:r>
              <a:rPr lang="en-US" altLang="ja-JP" sz="4000" i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p,xn</a:t>
            </a:r>
            <a:r>
              <a:rPr lang="en-US" altLang="ja-JP" sz="4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) spectra</a:t>
            </a:r>
            <a:endParaRPr lang="ja-JP" altLang="en-US" sz="4000" dirty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F5897">
                      <a:alpha val="65000"/>
                    </a:srgb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0" t="18411" r="31676" b="9206"/>
          <a:stretch/>
        </p:blipFill>
        <p:spPr bwMode="auto">
          <a:xfrm>
            <a:off x="323526" y="1528911"/>
            <a:ext cx="4054041" cy="357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1" t="18222" r="31390" b="8638"/>
          <a:stretch/>
        </p:blipFill>
        <p:spPr bwMode="auto">
          <a:xfrm>
            <a:off x="4644008" y="1473671"/>
            <a:ext cx="4097638" cy="362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8"/>
          <p:cNvSpPr txBox="1">
            <a:spLocks noChangeArrowheads="1"/>
          </p:cNvSpPr>
          <p:nvPr/>
        </p:nvSpPr>
        <p:spPr bwMode="auto">
          <a:xfrm>
            <a:off x="1349721" y="5101927"/>
            <a:ext cx="2162772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aseline="30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7</a:t>
            </a:r>
            <a:r>
              <a:rPr lang="en-US" altLang="ja-JP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Li(</a:t>
            </a:r>
            <a:r>
              <a:rPr lang="en-US" altLang="ja-JP" i="1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p</a:t>
            </a:r>
            <a:r>
              <a:rPr lang="en-US" altLang="ja-JP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,</a:t>
            </a:r>
            <a:r>
              <a:rPr lang="en-US" altLang="ja-JP" i="1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xn</a:t>
            </a:r>
            <a:r>
              <a:rPr lang="en-US" altLang="ja-JP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) at </a:t>
            </a:r>
            <a:r>
              <a:rPr lang="en-US" altLang="ja-JP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39 </a:t>
            </a:r>
            <a:r>
              <a:rPr lang="en-US" altLang="ja-JP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MeV</a:t>
            </a:r>
            <a:endParaRPr lang="ja-JP" altLang="en-US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14" name="テキスト ボックス 9"/>
          <p:cNvSpPr txBox="1">
            <a:spLocks noChangeArrowheads="1"/>
          </p:cNvSpPr>
          <p:nvPr/>
        </p:nvSpPr>
        <p:spPr bwMode="auto">
          <a:xfrm>
            <a:off x="5204833" y="5506374"/>
            <a:ext cx="32059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[Baba et al., NIMA428, 454 (1999)]</a:t>
            </a:r>
            <a:endParaRPr lang="ja-JP" altLang="en-US" sz="1400" dirty="0">
              <a:solidFill>
                <a:prstClr val="black"/>
              </a:solidFill>
              <a:latin typeface="Century" pitchFamily="18" charset="0"/>
              <a:ea typeface="HGｺﾞｼｯｸM" pitchFamily="49" charset="-128"/>
            </a:endParaRPr>
          </a:p>
        </p:txBody>
      </p:sp>
      <p:sp>
        <p:nvSpPr>
          <p:cNvPr id="12" name="コンテンツ プレースホルダー 1"/>
          <p:cNvSpPr txBox="1">
            <a:spLocks/>
          </p:cNvSpPr>
          <p:nvPr/>
        </p:nvSpPr>
        <p:spPr>
          <a:xfrm>
            <a:off x="5292080" y="836712"/>
            <a:ext cx="3031408" cy="692199"/>
          </a:xfrm>
          <a:prstGeom prst="rect">
            <a:avLst/>
          </a:prstGeom>
          <a:ln w="19050">
            <a:solidFill>
              <a:srgbClr val="00B05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Neutron yields on the 3.6mm  thick target</a:t>
            </a:r>
            <a:endParaRPr lang="ja-JP" altLang="en-US" sz="20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5" name="コンテンツ プレースホルダー 1"/>
          <p:cNvSpPr txBox="1">
            <a:spLocks/>
          </p:cNvSpPr>
          <p:nvPr/>
        </p:nvSpPr>
        <p:spPr>
          <a:xfrm>
            <a:off x="683568" y="5440577"/>
            <a:ext cx="7920880" cy="1417423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sharp peak of calculated DDX consists of two discrete spectra obtained by DWBA.</a:t>
            </a:r>
          </a:p>
          <a:p>
            <a:pPr fontAlgn="auto">
              <a:spcAft>
                <a:spcPts val="0"/>
              </a:spcAft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combination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(INCL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with DWBA) can reproduce the experimental data of neutron yields very well.</a:t>
            </a:r>
          </a:p>
        </p:txBody>
      </p:sp>
      <p:sp>
        <p:nvSpPr>
          <p:cNvPr id="1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227652"/>
            <a:ext cx="457200" cy="457200"/>
          </a:xfrm>
        </p:spPr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10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308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テキスト ボックス 8"/>
          <p:cNvSpPr txBox="1">
            <a:spLocks noChangeArrowheads="1"/>
          </p:cNvSpPr>
          <p:nvPr/>
        </p:nvSpPr>
        <p:spPr bwMode="auto">
          <a:xfrm>
            <a:off x="1259632" y="5126610"/>
            <a:ext cx="231666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aseline="30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9</a:t>
            </a:r>
            <a:r>
              <a:rPr lang="en-US" altLang="ja-JP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Be(</a:t>
            </a:r>
            <a:r>
              <a:rPr lang="en-US" altLang="ja-JP" i="1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p</a:t>
            </a:r>
            <a:r>
              <a:rPr lang="en-US" altLang="ja-JP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,</a:t>
            </a:r>
            <a:r>
              <a:rPr lang="en-US" altLang="ja-JP" i="1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xn</a:t>
            </a:r>
            <a:r>
              <a:rPr lang="en-US" altLang="ja-JP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) at </a:t>
            </a:r>
            <a:r>
              <a:rPr lang="en-US" altLang="ja-JP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39 </a:t>
            </a:r>
            <a:r>
              <a:rPr lang="en-US" altLang="ja-JP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MeV</a:t>
            </a:r>
            <a:endParaRPr lang="ja-JP" altLang="en-US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8" t="18538" r="31968" b="9205"/>
          <a:stretch/>
        </p:blipFill>
        <p:spPr bwMode="auto">
          <a:xfrm>
            <a:off x="179512" y="1401613"/>
            <a:ext cx="4206061" cy="3724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9"/>
          <p:cNvSpPr txBox="1">
            <a:spLocks noChangeArrowheads="1"/>
          </p:cNvSpPr>
          <p:nvPr/>
        </p:nvSpPr>
        <p:spPr bwMode="auto">
          <a:xfrm>
            <a:off x="533305" y="5539768"/>
            <a:ext cx="34984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[</a:t>
            </a:r>
            <a:r>
              <a:rPr lang="en-US" altLang="ja-JP" sz="1400" dirty="0" err="1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Jungerman</a:t>
            </a:r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 et al., NIM94, 421 (1971)]</a:t>
            </a:r>
            <a:endParaRPr lang="ja-JP" altLang="en-US" sz="1400" dirty="0">
              <a:solidFill>
                <a:prstClr val="black"/>
              </a:solidFill>
              <a:latin typeface="Century" pitchFamily="18" charset="0"/>
              <a:ea typeface="HGｺﾞｼｯｸM" pitchFamily="49" charset="-128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5" t="18663" r="31078" b="9205"/>
          <a:stretch/>
        </p:blipFill>
        <p:spPr bwMode="auto">
          <a:xfrm>
            <a:off x="4644008" y="1407343"/>
            <a:ext cx="4200432" cy="361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8"/>
          <p:cNvSpPr txBox="1">
            <a:spLocks noChangeArrowheads="1"/>
          </p:cNvSpPr>
          <p:nvPr/>
        </p:nvSpPr>
        <p:spPr bwMode="auto">
          <a:xfrm>
            <a:off x="5826473" y="5038273"/>
            <a:ext cx="223651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aseline="30000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9</a:t>
            </a:r>
            <a:r>
              <a:rPr lang="en-US" altLang="ja-JP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Be(</a:t>
            </a:r>
            <a:r>
              <a:rPr lang="en-US" altLang="ja-JP" i="1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p</a:t>
            </a:r>
            <a:r>
              <a:rPr lang="en-US" altLang="ja-JP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,</a:t>
            </a:r>
            <a:r>
              <a:rPr lang="en-US" altLang="ja-JP" i="1" dirty="0" err="1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xn</a:t>
            </a:r>
            <a:r>
              <a:rPr lang="en-US" altLang="ja-JP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) at </a:t>
            </a:r>
            <a:r>
              <a:rPr lang="en-US" altLang="ja-JP" dirty="0" smtClean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35 </a:t>
            </a:r>
            <a:r>
              <a:rPr lang="en-US" altLang="ja-JP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MeV</a:t>
            </a:r>
            <a:endParaRPr lang="ja-JP" altLang="en-US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13" name="テキスト ボックス 9"/>
          <p:cNvSpPr txBox="1">
            <a:spLocks noChangeArrowheads="1"/>
          </p:cNvSpPr>
          <p:nvPr/>
        </p:nvSpPr>
        <p:spPr bwMode="auto">
          <a:xfrm>
            <a:off x="5044805" y="5407605"/>
            <a:ext cx="34984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[</a:t>
            </a:r>
            <a:r>
              <a:rPr lang="en-US" altLang="ja-JP" sz="1400" dirty="0" err="1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Ullmann</a:t>
            </a:r>
            <a:r>
              <a:rPr lang="en-US" altLang="ja-JP" sz="1400" dirty="0" smtClean="0">
                <a:solidFill>
                  <a:prstClr val="black"/>
                </a:solidFill>
                <a:latin typeface="Century" pitchFamily="18" charset="0"/>
                <a:ea typeface="HGｺﾞｼｯｸM" pitchFamily="49" charset="-128"/>
              </a:rPr>
              <a:t> et al., J., Med., 8, 396 (1981)]</a:t>
            </a:r>
            <a:endParaRPr lang="ja-JP" altLang="en-US" sz="1400" dirty="0">
              <a:solidFill>
                <a:prstClr val="black"/>
              </a:solidFill>
              <a:latin typeface="Century" pitchFamily="18" charset="0"/>
              <a:ea typeface="HGｺﾞｼｯｸM" pitchFamily="49" charset="-128"/>
            </a:endParaRPr>
          </a:p>
        </p:txBody>
      </p:sp>
      <p:sp>
        <p:nvSpPr>
          <p:cNvPr id="14" name="タイトル 2"/>
          <p:cNvSpPr txBox="1">
            <a:spLocks/>
          </p:cNvSpPr>
          <p:nvPr/>
        </p:nvSpPr>
        <p:spPr>
          <a:xfrm>
            <a:off x="683568" y="116632"/>
            <a:ext cx="7776864" cy="1143000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758085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en-US" altLang="ja-JP" sz="4000" baseline="30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9</a:t>
            </a:r>
            <a:r>
              <a:rPr lang="en-US" altLang="ja-JP" sz="4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Be(</a:t>
            </a:r>
            <a:r>
              <a:rPr lang="en-US" altLang="ja-JP" sz="4000" i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p,xn</a:t>
            </a:r>
            <a:r>
              <a:rPr lang="en-US" altLang="ja-JP" sz="4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) spectra</a:t>
            </a:r>
            <a:endParaRPr lang="ja-JP" altLang="en-US" sz="4000" dirty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F5897">
                      <a:alpha val="65000"/>
                    </a:srgb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15" name="コンテンツ プレースホルダー 1"/>
          <p:cNvSpPr>
            <a:spLocks noGrp="1"/>
          </p:cNvSpPr>
          <p:nvPr>
            <p:ph sz="quarter" idx="1"/>
          </p:nvPr>
        </p:nvSpPr>
        <p:spPr>
          <a:xfrm>
            <a:off x="525690" y="799407"/>
            <a:ext cx="3776257" cy="629318"/>
          </a:xfrm>
          <a:ln w="19050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Double differential cross section (DDX)</a:t>
            </a:r>
            <a:endParaRPr lang="ja-JP" altLang="en-US" sz="18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6" name="コンテンツ プレースホルダー 1"/>
          <p:cNvSpPr txBox="1">
            <a:spLocks/>
          </p:cNvSpPr>
          <p:nvPr/>
        </p:nvSpPr>
        <p:spPr>
          <a:xfrm>
            <a:off x="5429024" y="736476"/>
            <a:ext cx="3031408" cy="692199"/>
          </a:xfrm>
          <a:prstGeom prst="rect">
            <a:avLst/>
          </a:prstGeom>
          <a:ln w="19050">
            <a:solidFill>
              <a:srgbClr val="00B05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Neutron yields on the 11.6mm  thick target</a:t>
            </a:r>
            <a:endParaRPr lang="ja-JP" altLang="en-US" sz="20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9" name="コンテンツ プレースホルダー 1"/>
          <p:cNvSpPr txBox="1">
            <a:spLocks/>
          </p:cNvSpPr>
          <p:nvPr/>
        </p:nvSpPr>
        <p:spPr>
          <a:xfrm>
            <a:off x="251520" y="5461527"/>
            <a:ext cx="8352928" cy="1417423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largest peak of the DDX data consists of two discrete spectra obtained by DWBA. The second one is not reproduced.</a:t>
            </a:r>
          </a:p>
          <a:p>
            <a:pPr fontAlgn="auto">
              <a:spcAft>
                <a:spcPts val="0"/>
              </a:spcAft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neutron yields on the thick target obtained by the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combination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are in excellent agreement with the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data.</a:t>
            </a:r>
          </a:p>
        </p:txBody>
      </p:sp>
      <p:sp>
        <p:nvSpPr>
          <p:cNvPr id="20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51304" y="6284168"/>
            <a:ext cx="457200" cy="457200"/>
          </a:xfrm>
        </p:spPr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995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テキスト ボックス 2"/>
          <p:cNvSpPr txBox="1">
            <a:spLocks noChangeArrowheads="1"/>
          </p:cNvSpPr>
          <p:nvPr/>
        </p:nvSpPr>
        <p:spPr bwMode="auto">
          <a:xfrm>
            <a:off x="2483768" y="5611895"/>
            <a:ext cx="4702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Century" pitchFamily="18" charset="0"/>
                <a:ea typeface="HGｺﾞｼｯｸM" pitchFamily="49" charset="-128"/>
              </a:rPr>
              <a:t>[Hagiwara et al., Fusion </a:t>
            </a:r>
            <a:r>
              <a:rPr lang="en-US" altLang="ja-JP" sz="1400" dirty="0" err="1">
                <a:latin typeface="Century" pitchFamily="18" charset="0"/>
                <a:ea typeface="HGｺﾞｼｯｸM" pitchFamily="49" charset="-128"/>
              </a:rPr>
              <a:t>Sci</a:t>
            </a:r>
            <a:r>
              <a:rPr lang="en-US" altLang="ja-JP" sz="1400" dirty="0">
                <a:latin typeface="Century" pitchFamily="18" charset="0"/>
                <a:ea typeface="HGｺﾞｼｯｸM" pitchFamily="49" charset="-128"/>
              </a:rPr>
              <a:t>, Technol. </a:t>
            </a:r>
            <a:r>
              <a:rPr lang="en-US" altLang="ja-JP" sz="1400" b="1" dirty="0">
                <a:latin typeface="Century" pitchFamily="18" charset="0"/>
                <a:ea typeface="HGｺﾞｼｯｸM" pitchFamily="49" charset="-128"/>
              </a:rPr>
              <a:t>48</a:t>
            </a:r>
            <a:r>
              <a:rPr lang="en-US" altLang="ja-JP" sz="1400" dirty="0">
                <a:latin typeface="Century" pitchFamily="18" charset="0"/>
                <a:ea typeface="HGｺﾞｼｯｸM" pitchFamily="49" charset="-128"/>
              </a:rPr>
              <a:t>, 1320 (2005).]</a:t>
            </a:r>
            <a:endParaRPr lang="ja-JP" altLang="en-US" sz="1400" dirty="0">
              <a:latin typeface="Century" pitchFamily="18" charset="0"/>
              <a:ea typeface="HGｺﾞｼｯｸM" pitchFamily="49" charset="-128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4" t="18033" r="30899" b="6936"/>
          <a:stretch/>
        </p:blipFill>
        <p:spPr bwMode="auto">
          <a:xfrm>
            <a:off x="107504" y="1484784"/>
            <a:ext cx="4359313" cy="3781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9420" r="30454" b="6432"/>
          <a:stretch/>
        </p:blipFill>
        <p:spPr bwMode="auto">
          <a:xfrm>
            <a:off x="4544353" y="1421069"/>
            <a:ext cx="4511697" cy="384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タイトル 2"/>
          <p:cNvSpPr txBox="1">
            <a:spLocks/>
          </p:cNvSpPr>
          <p:nvPr/>
        </p:nvSpPr>
        <p:spPr>
          <a:xfrm>
            <a:off x="683568" y="116632"/>
            <a:ext cx="7776864" cy="1143000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758085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en-US" altLang="ja-JP" sz="4000" baseline="3000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nat</a:t>
            </a:r>
            <a:r>
              <a:rPr lang="en-US" altLang="ja-JP" sz="400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Li</a:t>
            </a:r>
            <a:r>
              <a:rPr lang="en-US" altLang="ja-JP" sz="4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(</a:t>
            </a:r>
            <a:r>
              <a:rPr lang="en-US" altLang="ja-JP" sz="4000" i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d,xn</a:t>
            </a:r>
            <a:r>
              <a:rPr lang="en-US" altLang="ja-JP" sz="4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) spectra</a:t>
            </a:r>
            <a:endParaRPr lang="ja-JP" altLang="en-US" sz="4000" dirty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F5897">
                      <a:alpha val="65000"/>
                    </a:srgb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13" name="コンテンツ プレースホルダー 1"/>
          <p:cNvSpPr>
            <a:spLocks noGrp="1"/>
          </p:cNvSpPr>
          <p:nvPr>
            <p:ph sz="quarter" idx="1"/>
          </p:nvPr>
        </p:nvSpPr>
        <p:spPr>
          <a:xfrm>
            <a:off x="595639" y="824930"/>
            <a:ext cx="3776257" cy="629318"/>
          </a:xfrm>
          <a:ln w="19050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Double differential cross section (DDX)</a:t>
            </a:r>
            <a:endParaRPr lang="ja-JP" altLang="en-US" sz="18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4" name="コンテンツ プレースホルダー 1"/>
          <p:cNvSpPr txBox="1">
            <a:spLocks/>
          </p:cNvSpPr>
          <p:nvPr/>
        </p:nvSpPr>
        <p:spPr>
          <a:xfrm>
            <a:off x="5511870" y="731143"/>
            <a:ext cx="3031408" cy="692199"/>
          </a:xfrm>
          <a:prstGeom prst="rect">
            <a:avLst/>
          </a:prstGeom>
          <a:ln w="19050">
            <a:solidFill>
              <a:srgbClr val="00B05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Neutron yields on the 2.1cm  thick target</a:t>
            </a:r>
            <a:endParaRPr lang="ja-JP" altLang="en-US" sz="20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4579" name="テキスト ボックス 8"/>
          <p:cNvSpPr txBox="1">
            <a:spLocks noChangeArrowheads="1"/>
          </p:cNvSpPr>
          <p:nvPr/>
        </p:nvSpPr>
        <p:spPr bwMode="auto">
          <a:xfrm>
            <a:off x="3681536" y="5093227"/>
            <a:ext cx="2306637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aseline="30000" dirty="0" err="1">
                <a:latin typeface="Trebuchet MS" pitchFamily="34" charset="0"/>
                <a:ea typeface="HGｺﾞｼｯｸM" pitchFamily="49" charset="-128"/>
              </a:rPr>
              <a:t>nat</a:t>
            </a:r>
            <a:r>
              <a:rPr lang="en-US" altLang="ja-JP" dirty="0" err="1">
                <a:latin typeface="Trebuchet MS" pitchFamily="34" charset="0"/>
                <a:ea typeface="HGｺﾞｼｯｸM" pitchFamily="49" charset="-128"/>
              </a:rPr>
              <a:t>Li</a:t>
            </a:r>
            <a:r>
              <a:rPr lang="en-US" altLang="ja-JP" dirty="0">
                <a:latin typeface="Trebuchet MS" pitchFamily="34" charset="0"/>
                <a:ea typeface="HGｺﾞｼｯｸM" pitchFamily="49" charset="-128"/>
              </a:rPr>
              <a:t>(</a:t>
            </a:r>
            <a:r>
              <a:rPr lang="en-US" altLang="ja-JP" i="1" dirty="0" err="1">
                <a:latin typeface="Trebuchet MS" pitchFamily="34" charset="0"/>
                <a:ea typeface="HGｺﾞｼｯｸM" pitchFamily="49" charset="-128"/>
              </a:rPr>
              <a:t>d</a:t>
            </a:r>
            <a:r>
              <a:rPr lang="en-US" altLang="ja-JP" dirty="0" err="1">
                <a:latin typeface="Trebuchet MS" pitchFamily="34" charset="0"/>
                <a:ea typeface="HGｺﾞｼｯｸM" pitchFamily="49" charset="-128"/>
              </a:rPr>
              <a:t>,</a:t>
            </a:r>
            <a:r>
              <a:rPr lang="en-US" altLang="ja-JP" i="1" dirty="0" err="1">
                <a:latin typeface="Trebuchet MS" pitchFamily="34" charset="0"/>
                <a:ea typeface="HGｺﾞｼｯｸM" pitchFamily="49" charset="-128"/>
              </a:rPr>
              <a:t>xn</a:t>
            </a:r>
            <a:r>
              <a:rPr lang="en-US" altLang="ja-JP" dirty="0">
                <a:latin typeface="Trebuchet MS" pitchFamily="34" charset="0"/>
                <a:ea typeface="HGｺﾞｼｯｸM" pitchFamily="49" charset="-128"/>
              </a:rPr>
              <a:t>) at 40 MeV</a:t>
            </a:r>
            <a:endParaRPr lang="ja-JP" altLang="en-US" dirty="0"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16" name="コンテンツ プレースホルダー 1"/>
          <p:cNvSpPr txBox="1">
            <a:spLocks/>
          </p:cNvSpPr>
          <p:nvPr/>
        </p:nvSpPr>
        <p:spPr>
          <a:xfrm>
            <a:off x="569318" y="5611895"/>
            <a:ext cx="7920880" cy="107738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Two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peaks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of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DDX data are produced by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DWBA.</a:t>
            </a:r>
          </a:p>
          <a:p>
            <a:pPr fontAlgn="auto">
              <a:spcAft>
                <a:spcPts val="0"/>
              </a:spcAft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For the broad peak around 50 MeV in neutron yields, the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data and the calculated result agree with each other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</a:p>
        </p:txBody>
      </p:sp>
      <p:sp>
        <p:nvSpPr>
          <p:cNvPr id="11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51304" y="6284168"/>
            <a:ext cx="457200" cy="457200"/>
          </a:xfrm>
        </p:spPr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12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テキスト ボックス 9"/>
          <p:cNvSpPr txBox="1">
            <a:spLocks noChangeArrowheads="1"/>
          </p:cNvSpPr>
          <p:nvPr/>
        </p:nvSpPr>
        <p:spPr bwMode="auto">
          <a:xfrm>
            <a:off x="2627785" y="5527300"/>
            <a:ext cx="40324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Century" pitchFamily="18" charset="0"/>
                <a:ea typeface="HGｺﾞｼｯｸM" pitchFamily="49" charset="-128"/>
              </a:rPr>
              <a:t>[Weaver </a:t>
            </a:r>
            <a:r>
              <a:rPr lang="en-US" altLang="ja-JP" sz="1400" dirty="0">
                <a:latin typeface="Century" pitchFamily="18" charset="0"/>
                <a:ea typeface="HGｺﾞｼｯｸM" pitchFamily="49" charset="-128"/>
              </a:rPr>
              <a:t>et al., Phys. Med. Biol., </a:t>
            </a:r>
            <a:r>
              <a:rPr lang="en-US" altLang="ja-JP" sz="1400" b="1" dirty="0">
                <a:latin typeface="Century" pitchFamily="18" charset="0"/>
                <a:ea typeface="HGｺﾞｼｯｸM" pitchFamily="49" charset="-128"/>
              </a:rPr>
              <a:t>18</a:t>
            </a:r>
            <a:r>
              <a:rPr lang="en-US" altLang="ja-JP" sz="1400" dirty="0">
                <a:latin typeface="Century" pitchFamily="18" charset="0"/>
                <a:ea typeface="HGｺﾞｼｯｸM" pitchFamily="49" charset="-128"/>
              </a:rPr>
              <a:t>, 64 (1973).]</a:t>
            </a:r>
            <a:endParaRPr lang="ja-JP" altLang="en-US" sz="1400" dirty="0">
              <a:latin typeface="Century" pitchFamily="18" charset="0"/>
              <a:ea typeface="HGｺﾞｼｯｸM" pitchFamily="49" charset="-128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2" t="18250" r="30464" b="6043"/>
          <a:stretch/>
        </p:blipFill>
        <p:spPr bwMode="auto">
          <a:xfrm>
            <a:off x="164428" y="1529680"/>
            <a:ext cx="4335082" cy="375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7" t="18335" r="30734" b="5885"/>
          <a:stretch/>
        </p:blipFill>
        <p:spPr bwMode="auto">
          <a:xfrm>
            <a:off x="4714391" y="1557114"/>
            <a:ext cx="4172010" cy="3600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タイトル 2"/>
          <p:cNvSpPr txBox="1">
            <a:spLocks/>
          </p:cNvSpPr>
          <p:nvPr/>
        </p:nvSpPr>
        <p:spPr>
          <a:xfrm>
            <a:off x="683568" y="116632"/>
            <a:ext cx="7776864" cy="1143000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758085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en-US" altLang="ja-JP" sz="4000" baseline="30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9</a:t>
            </a:r>
            <a:r>
              <a:rPr lang="en-US" altLang="ja-JP" sz="4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Be(</a:t>
            </a:r>
            <a:r>
              <a:rPr lang="en-US" altLang="ja-JP" sz="4000" i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d,xn</a:t>
            </a:r>
            <a:r>
              <a:rPr lang="en-US" altLang="ja-JP" sz="4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F5897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) spectra</a:t>
            </a:r>
            <a:endParaRPr lang="ja-JP" altLang="en-US" sz="4000" dirty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F5897">
                      <a:alpha val="65000"/>
                    </a:srgb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13" name="コンテンツ プレースホルダー 1"/>
          <p:cNvSpPr>
            <a:spLocks noGrp="1"/>
          </p:cNvSpPr>
          <p:nvPr>
            <p:ph sz="quarter" idx="1"/>
          </p:nvPr>
        </p:nvSpPr>
        <p:spPr>
          <a:xfrm>
            <a:off x="458924" y="900188"/>
            <a:ext cx="3776257" cy="629318"/>
          </a:xfrm>
          <a:ln w="19050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18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Double differential cross section (DDX)</a:t>
            </a:r>
            <a:endParaRPr lang="ja-JP" altLang="en-US" sz="18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4" name="コンテンツ プレースホルダー 1"/>
          <p:cNvSpPr txBox="1">
            <a:spLocks/>
          </p:cNvSpPr>
          <p:nvPr/>
        </p:nvSpPr>
        <p:spPr>
          <a:xfrm>
            <a:off x="5436097" y="836712"/>
            <a:ext cx="3031408" cy="692199"/>
          </a:xfrm>
          <a:prstGeom prst="rect">
            <a:avLst/>
          </a:prstGeom>
          <a:ln w="19050">
            <a:solidFill>
              <a:srgbClr val="00B05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Neutron yields on the 2.5mm  thick target</a:t>
            </a:r>
            <a:endParaRPr lang="ja-JP" altLang="en-US" sz="20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6" name="コンテンツ プレースホルダー 1"/>
          <p:cNvSpPr txBox="1">
            <a:spLocks/>
          </p:cNvSpPr>
          <p:nvPr/>
        </p:nvSpPr>
        <p:spPr>
          <a:xfrm>
            <a:off x="982637" y="5527301"/>
            <a:ext cx="7178726" cy="101161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11 states of </a:t>
            </a:r>
            <a:r>
              <a:rPr lang="en-US" altLang="ja-JP" sz="2000" baseline="30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B are considered.</a:t>
            </a:r>
          </a:p>
          <a:p>
            <a:pPr fontAlgn="auto">
              <a:spcAft>
                <a:spcPts val="0"/>
              </a:spcAft>
            </a:pP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effect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of the improvement of the reaction model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is </a:t>
            </a:r>
            <a:r>
              <a:rPr lang="en-US" altLang="ja-JP" sz="20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same as in </a:t>
            </a:r>
            <a:r>
              <a:rPr lang="en-US" altLang="ja-JP" sz="20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other reactions.</a:t>
            </a:r>
          </a:p>
        </p:txBody>
      </p:sp>
      <p:sp>
        <p:nvSpPr>
          <p:cNvPr id="27652" name="テキスト ボックス 8"/>
          <p:cNvSpPr txBox="1">
            <a:spLocks noChangeArrowheads="1"/>
          </p:cNvSpPr>
          <p:nvPr/>
        </p:nvSpPr>
        <p:spPr bwMode="auto">
          <a:xfrm>
            <a:off x="3779912" y="5157412"/>
            <a:ext cx="223520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aseline="30000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9</a:t>
            </a:r>
            <a:r>
              <a:rPr lang="en-US" altLang="ja-JP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Be(</a:t>
            </a:r>
            <a:r>
              <a:rPr lang="en-US" altLang="ja-JP" i="1" dirty="0" err="1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d</a:t>
            </a:r>
            <a:r>
              <a:rPr lang="en-US" altLang="ja-JP" dirty="0" err="1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,</a:t>
            </a:r>
            <a:r>
              <a:rPr lang="en-US" altLang="ja-JP" i="1" dirty="0" err="1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xn</a:t>
            </a:r>
            <a:r>
              <a:rPr lang="en-US" altLang="ja-JP" dirty="0">
                <a:solidFill>
                  <a:srgbClr val="000000"/>
                </a:solidFill>
                <a:latin typeface="Trebuchet MS" pitchFamily="34" charset="0"/>
                <a:ea typeface="HGｺﾞｼｯｸM" pitchFamily="49" charset="-128"/>
              </a:rPr>
              <a:t>) at 18 MeV</a:t>
            </a:r>
            <a:endParaRPr lang="ja-JP" altLang="en-US" dirty="0">
              <a:solidFill>
                <a:srgbClr val="000000"/>
              </a:solidFill>
              <a:latin typeface="Trebuchet MS" pitchFamily="34" charset="0"/>
              <a:ea typeface="HGｺﾞｼｯｸM" pitchFamily="49" charset="-128"/>
            </a:endParaRPr>
          </a:p>
        </p:txBody>
      </p:sp>
      <p:sp>
        <p:nvSpPr>
          <p:cNvPr id="11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532440" y="6284168"/>
            <a:ext cx="457200" cy="457200"/>
          </a:xfrm>
        </p:spPr>
        <p:txBody>
          <a:bodyPr/>
          <a:lstStyle/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13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スライド番号プレースホルダー 7"/>
          <p:cNvSpPr>
            <a:spLocks noGrp="1"/>
          </p:cNvSpPr>
          <p:nvPr>
            <p:ph type="sldNum" sz="quarter" idx="12"/>
          </p:nvPr>
        </p:nvSpPr>
        <p:spPr bwMode="auto">
          <a:xfrm>
            <a:off x="3810000" y="6448425"/>
            <a:ext cx="1828800" cy="365125"/>
          </a:xfrm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546F40-EF71-40E7-836B-BFE8CE7CF80B}" type="slidenum">
              <a:rPr lang="ja-JP" altLang="en-US"/>
              <a:pPr/>
              <a:t>14</a:t>
            </a:fld>
            <a:endParaRPr lang="en-US" altLang="ja-JP"/>
          </a:p>
        </p:txBody>
      </p:sp>
      <p:sp>
        <p:nvSpPr>
          <p:cNvPr id="28673" name="コンテンツ プレースホルダー 1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8136904" cy="4583360"/>
          </a:xfrm>
          <a:ln w="190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We 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improved 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nuclear 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reaction model in combination </a:t>
            </a:r>
            <a:r>
              <a:rPr lang="en-US" altLang="ja-JP" sz="24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of </a:t>
            </a:r>
            <a:r>
              <a:rPr lang="en-US" altLang="ja-JP" sz="24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Intra-Nuclear Cascade </a:t>
            </a:r>
            <a:r>
              <a:rPr lang="en-US" altLang="ja-JP" sz="24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type models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</a:t>
            </a:r>
            <a:r>
              <a:rPr lang="en-US" altLang="ja-JP" sz="24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INCL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or </a:t>
            </a:r>
            <a:r>
              <a:rPr lang="en-US" altLang="ja-JP" sz="24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JQMD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and </a:t>
            </a:r>
            <a:r>
              <a:rPr lang="en-US" altLang="ja-JP" sz="2400" dirty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</a:t>
            </a:r>
            <a:r>
              <a:rPr lang="en-US" altLang="ja-JP" sz="24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DWBA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calculation, and incorporated it into the PHITS code. </a:t>
            </a:r>
          </a:p>
          <a:p>
            <a:pPr>
              <a:buFont typeface="Wingdings" pitchFamily="2" charset="2"/>
              <a:buChar char="l"/>
            </a:pP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The 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combination 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was applied to estimate the neutron spectra in the </a:t>
            </a:r>
            <a:r>
              <a:rPr lang="en-US" altLang="ja-JP" sz="24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proton-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and </a:t>
            </a:r>
            <a:r>
              <a:rPr lang="en-US" altLang="ja-JP" sz="24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deuteron-induced 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reactions on </a:t>
            </a:r>
            <a:r>
              <a:rPr lang="en-US" altLang="ja-JP" sz="24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Li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and </a:t>
            </a:r>
            <a:r>
              <a:rPr lang="en-US" altLang="ja-JP" sz="24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Be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targets at incident energies </a:t>
            </a:r>
            <a:r>
              <a:rPr lang="en-US" altLang="ja-JP" sz="24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below 50 MeV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endParaRPr lang="en-US" altLang="ja-JP" sz="2400" dirty="0" smtClean="0">
              <a:solidFill>
                <a:schemeClr val="tx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>
              <a:buFont typeface="Wingdings" pitchFamily="2" charset="2"/>
              <a:buChar char="l"/>
            </a:pP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Agreement of the calculated results with experimental data on </a:t>
            </a:r>
            <a:r>
              <a:rPr lang="en-US" altLang="ja-JP" sz="24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double-differential cross sections (DDXs) 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and </a:t>
            </a:r>
            <a:r>
              <a:rPr lang="en-US" altLang="ja-JP" sz="2400" dirty="0" smtClean="0">
                <a:solidFill>
                  <a:srgbClr val="0070C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neutron yields on thick targets 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is </a:t>
            </a:r>
            <a:r>
              <a:rPr lang="en-US" altLang="ja-JP" sz="2400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improved very well</a:t>
            </a:r>
            <a:r>
              <a:rPr lang="en-US" altLang="ja-JP" sz="2400" dirty="0" smtClean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 </a:t>
            </a:r>
          </a:p>
        </p:txBody>
      </p:sp>
      <p:sp>
        <p:nvSpPr>
          <p:cNvPr id="5" name="タイトル 2"/>
          <p:cNvSpPr txBox="1">
            <a:spLocks/>
          </p:cNvSpPr>
          <p:nvPr/>
        </p:nvSpPr>
        <p:spPr>
          <a:xfrm>
            <a:off x="781614" y="127386"/>
            <a:ext cx="7030746" cy="1143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Summary</a:t>
            </a: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6" name="スライド番号プレースホルダー 3"/>
          <p:cNvSpPr txBox="1">
            <a:spLocks/>
          </p:cNvSpPr>
          <p:nvPr/>
        </p:nvSpPr>
        <p:spPr>
          <a:xfrm>
            <a:off x="8532440" y="6284168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ja-JP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B7E805CC-5688-4171-9911-9FAACBB2F20D}" type="slidenum">
              <a:rPr lang="ja-JP" altLang="en-US" smtClean="0"/>
              <a:pPr>
                <a:defRPr/>
              </a:pPr>
              <a:t>14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ジャパネスク">
  <a:themeElements>
    <a:clrScheme name="ジャパネスク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ジャパネスク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ジャパネスク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7574</TotalTime>
  <Words>1226</Words>
  <Application>Microsoft Office PowerPoint</Application>
  <PresentationFormat>画面に合わせる (4:3)</PresentationFormat>
  <Paragraphs>145</Paragraphs>
  <Slides>14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6" baseType="lpstr">
      <vt:lpstr>ジャパネスク</vt:lpstr>
      <vt:lpstr>数式</vt:lpstr>
      <vt:lpstr>Improvement of Nuclear Reaction model in combination of Intra-Nuclear Cascade and DWBA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核内カスケードとDWBA計算を組み合わせた新しいモンテカルロ計算用核反応モデル</dc:title>
  <dc:creator>SHashimoto</dc:creator>
  <cp:lastModifiedBy>SHashimoto</cp:lastModifiedBy>
  <cp:revision>842</cp:revision>
  <dcterms:created xsi:type="dcterms:W3CDTF">2012-03-06T04:10:34Z</dcterms:created>
  <dcterms:modified xsi:type="dcterms:W3CDTF">2013-06-13T23:17:13Z</dcterms:modified>
</cp:coreProperties>
</file>