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0" r:id="rId4"/>
    <p:sldId id="258" r:id="rId5"/>
    <p:sldId id="259" r:id="rId6"/>
    <p:sldId id="267" r:id="rId7"/>
    <p:sldId id="261" r:id="rId8"/>
    <p:sldId id="271" r:id="rId9"/>
    <p:sldId id="272" r:id="rId10"/>
    <p:sldId id="273" r:id="rId11"/>
    <p:sldId id="274" r:id="rId12"/>
    <p:sldId id="275" r:id="rId13"/>
    <p:sldId id="262" r:id="rId14"/>
    <p:sldId id="268" r:id="rId15"/>
    <p:sldId id="269" r:id="rId16"/>
    <p:sldId id="264" r:id="rId17"/>
    <p:sldId id="270" r:id="rId18"/>
    <p:sldId id="263" r:id="rId1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8D93D"/>
    <a:srgbClr val="4F5556"/>
    <a:srgbClr val="80B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4" autoAdjust="0"/>
    <p:restoredTop sz="94613" autoAdjust="0"/>
  </p:normalViewPr>
  <p:slideViewPr>
    <p:cSldViewPr snapToObjects="1">
      <p:cViewPr>
        <p:scale>
          <a:sx n="99" d="100"/>
          <a:sy n="99" d="100"/>
        </p:scale>
        <p:origin x="-1552" y="-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titre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78C897C-22BD-4D8D-BF07-5F63BCEBE492}" type="datetime4">
              <a:rPr lang="fr-FR" smtClean="0"/>
              <a:pPr>
                <a:defRPr/>
              </a:pPr>
              <a:t>novembre 26, 2012</a:t>
            </a:fld>
            <a:endParaRPr lang="fr-FR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69E864F-E7FC-4C2E-95B7-209D3EDC394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015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titre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A505BC-2655-4219-99FE-3042BA76D745}" type="datetime4">
              <a:rPr lang="fr-FR" smtClean="0"/>
              <a:pPr>
                <a:defRPr/>
              </a:pPr>
              <a:t>novembre 26, 2012</a:t>
            </a:fld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FAE720E-0577-4152-AB2F-44611C5B16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910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AE720E-0577-4152-AB2F-44611C5B16B0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25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1259632" y="6602067"/>
            <a:ext cx="7366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800" dirty="0" smtClean="0">
                <a:solidFill>
                  <a:srgbClr val="5F5F5F"/>
                </a:solidFill>
              </a:rPr>
              <a:t>CEA DSM </a:t>
            </a:r>
            <a:r>
              <a:rPr lang="fr-FR" sz="800" dirty="0" err="1" smtClean="0">
                <a:solidFill>
                  <a:srgbClr val="5F5F5F"/>
                </a:solidFill>
              </a:rPr>
              <a:t>Irfu</a:t>
            </a:r>
            <a:endParaRPr lang="fr-FR" sz="800" dirty="0" smtClean="0">
              <a:solidFill>
                <a:srgbClr val="5F5F5F"/>
              </a:solidFill>
            </a:endParaRPr>
          </a:p>
        </p:txBody>
      </p:sp>
      <p:sp>
        <p:nvSpPr>
          <p:cNvPr id="5" name="Freeform 28"/>
          <p:cNvSpPr>
            <a:spLocks/>
          </p:cNvSpPr>
          <p:nvPr/>
        </p:nvSpPr>
        <p:spPr bwMode="auto">
          <a:xfrm>
            <a:off x="0" y="-4763"/>
            <a:ext cx="9142413" cy="6637338"/>
          </a:xfrm>
          <a:custGeom>
            <a:avLst/>
            <a:gdLst>
              <a:gd name="T0" fmla="*/ 2147483647 w 5759"/>
              <a:gd name="T1" fmla="*/ 2147483647 h 4181"/>
              <a:gd name="T2" fmla="*/ 2147483647 w 5759"/>
              <a:gd name="T3" fmla="*/ 2147483647 h 4181"/>
              <a:gd name="T4" fmla="*/ 2147483647 w 5759"/>
              <a:gd name="T5" fmla="*/ 0 h 4181"/>
              <a:gd name="T6" fmla="*/ 2147483647 w 5759"/>
              <a:gd name="T7" fmla="*/ 0 h 4181"/>
              <a:gd name="T8" fmla="*/ 2147483647 w 5759"/>
              <a:gd name="T9" fmla="*/ 2147483647 h 4181"/>
              <a:gd name="T10" fmla="*/ 2147483647 w 5759"/>
              <a:gd name="T11" fmla="*/ 2147483647 h 4181"/>
              <a:gd name="T12" fmla="*/ 2147483647 w 5759"/>
              <a:gd name="T13" fmla="*/ 2147483647 h 4181"/>
              <a:gd name="T14" fmla="*/ 2147483647 w 5759"/>
              <a:gd name="T15" fmla="*/ 2147483647 h 4181"/>
              <a:gd name="T16" fmla="*/ 2147483647 w 5759"/>
              <a:gd name="T17" fmla="*/ 2147483647 h 4181"/>
              <a:gd name="T18" fmla="*/ 2147483647 w 5759"/>
              <a:gd name="T19" fmla="*/ 2147483647 h 4181"/>
              <a:gd name="T20" fmla="*/ 2147483647 w 5759"/>
              <a:gd name="T21" fmla="*/ 2147483647 h 4181"/>
              <a:gd name="T22" fmla="*/ 0 w 5759"/>
              <a:gd name="T23" fmla="*/ 2147483647 h 4181"/>
              <a:gd name="T24" fmla="*/ 0 w 5759"/>
              <a:gd name="T25" fmla="*/ 2147483647 h 4181"/>
              <a:gd name="T26" fmla="*/ 2147483647 w 5759"/>
              <a:gd name="T27" fmla="*/ 2147483647 h 418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59" h="4181">
                <a:moveTo>
                  <a:pt x="10" y="504"/>
                </a:moveTo>
                <a:lnTo>
                  <a:pt x="702" y="503"/>
                </a:lnTo>
                <a:lnTo>
                  <a:pt x="702" y="0"/>
                </a:lnTo>
                <a:lnTo>
                  <a:pt x="713" y="0"/>
                </a:lnTo>
                <a:lnTo>
                  <a:pt x="714" y="503"/>
                </a:lnTo>
                <a:lnTo>
                  <a:pt x="5759" y="503"/>
                </a:lnTo>
                <a:lnTo>
                  <a:pt x="5759" y="549"/>
                </a:lnTo>
                <a:lnTo>
                  <a:pt x="714" y="547"/>
                </a:lnTo>
                <a:lnTo>
                  <a:pt x="714" y="4181"/>
                </a:lnTo>
                <a:lnTo>
                  <a:pt x="701" y="4181"/>
                </a:lnTo>
                <a:lnTo>
                  <a:pt x="702" y="547"/>
                </a:lnTo>
                <a:lnTo>
                  <a:pt x="0" y="547"/>
                </a:lnTo>
                <a:lnTo>
                  <a:pt x="0" y="504"/>
                </a:lnTo>
                <a:lnTo>
                  <a:pt x="10" y="504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rgbClr val="80BBD0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6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88913"/>
            <a:ext cx="9620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68425" y="1568450"/>
            <a:ext cx="7667625" cy="765175"/>
          </a:xfrm>
        </p:spPr>
        <p:txBody>
          <a:bodyPr/>
          <a:lstStyle>
            <a:lvl1pPr>
              <a:defRPr sz="4400">
                <a:solidFill>
                  <a:srgbClr val="80BBD0"/>
                </a:solidFill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</a:p>
        </p:txBody>
      </p:sp>
      <p:sp>
        <p:nvSpPr>
          <p:cNvPr id="5429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68425" y="3598863"/>
            <a:ext cx="7667625" cy="1343025"/>
          </a:xfrm>
        </p:spPr>
        <p:txBody>
          <a:bodyPr/>
          <a:lstStyle>
            <a:lvl1pPr marL="0" indent="0">
              <a:buFontTx/>
              <a:buNone/>
              <a:defRPr sz="2800" b="1" i="1">
                <a:solidFill>
                  <a:srgbClr val="5F5F5F"/>
                </a:solidFill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0AC7-41CB-421A-B4D3-75471AFE0FD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78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1A193-C9C4-4E22-BE40-75BD37C004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19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3943E-C48B-49A2-96BD-2DF8A596A77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27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25550" y="914400"/>
            <a:ext cx="3863975" cy="565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41925" y="914400"/>
            <a:ext cx="3865563" cy="565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C1EC6-C2CB-44CB-B492-26AFC8EA44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335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8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9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4C560-71CF-4D7F-AD7A-88AAF7DAA6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73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0718-1D6D-414E-B7C9-7BC044CADF2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56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EEF39-DBCB-436A-B971-81E319184C2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08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9D51D-D41A-4AD1-9AD3-36BABFFE6E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36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AD33-8FEC-479A-B4C6-84A5D00490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73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6337D-0189-421E-AD6F-8F2A1BB9A6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55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37400" y="44450"/>
            <a:ext cx="1970088" cy="6527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25550" y="44450"/>
            <a:ext cx="5759450" cy="6527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Date de présentation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1FC8C-B6BA-4DAD-843F-83BCAE19763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69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6"/>
          <p:cNvSpPr>
            <a:spLocks/>
          </p:cNvSpPr>
          <p:nvPr/>
        </p:nvSpPr>
        <p:spPr bwMode="auto">
          <a:xfrm>
            <a:off x="0" y="-1588"/>
            <a:ext cx="9142413" cy="6637338"/>
          </a:xfrm>
          <a:custGeom>
            <a:avLst/>
            <a:gdLst>
              <a:gd name="T0" fmla="*/ 2147483647 w 5759"/>
              <a:gd name="T1" fmla="*/ 2147483647 h 4181"/>
              <a:gd name="T2" fmla="*/ 2147483647 w 5759"/>
              <a:gd name="T3" fmla="*/ 2147483647 h 4181"/>
              <a:gd name="T4" fmla="*/ 2147483647 w 5759"/>
              <a:gd name="T5" fmla="*/ 0 h 4181"/>
              <a:gd name="T6" fmla="*/ 2147483647 w 5759"/>
              <a:gd name="T7" fmla="*/ 0 h 4181"/>
              <a:gd name="T8" fmla="*/ 2147483647 w 5759"/>
              <a:gd name="T9" fmla="*/ 2147483647 h 4181"/>
              <a:gd name="T10" fmla="*/ 2147483647 w 5759"/>
              <a:gd name="T11" fmla="*/ 2147483647 h 4181"/>
              <a:gd name="T12" fmla="*/ 2147483647 w 5759"/>
              <a:gd name="T13" fmla="*/ 2147483647 h 4181"/>
              <a:gd name="T14" fmla="*/ 2147483647 w 5759"/>
              <a:gd name="T15" fmla="*/ 2147483647 h 4181"/>
              <a:gd name="T16" fmla="*/ 2147483647 w 5759"/>
              <a:gd name="T17" fmla="*/ 2147483647 h 4181"/>
              <a:gd name="T18" fmla="*/ 2147483647 w 5759"/>
              <a:gd name="T19" fmla="*/ 2147483647 h 4181"/>
              <a:gd name="T20" fmla="*/ 2147483647 w 5759"/>
              <a:gd name="T21" fmla="*/ 2147483647 h 4181"/>
              <a:gd name="T22" fmla="*/ 0 w 5759"/>
              <a:gd name="T23" fmla="*/ 2147483647 h 4181"/>
              <a:gd name="T24" fmla="*/ 0 w 5759"/>
              <a:gd name="T25" fmla="*/ 2147483647 h 4181"/>
              <a:gd name="T26" fmla="*/ 2147483647 w 5759"/>
              <a:gd name="T27" fmla="*/ 2147483647 h 418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59" h="4181">
                <a:moveTo>
                  <a:pt x="10" y="504"/>
                </a:moveTo>
                <a:lnTo>
                  <a:pt x="702" y="503"/>
                </a:lnTo>
                <a:lnTo>
                  <a:pt x="702" y="0"/>
                </a:lnTo>
                <a:lnTo>
                  <a:pt x="713" y="0"/>
                </a:lnTo>
                <a:lnTo>
                  <a:pt x="714" y="503"/>
                </a:lnTo>
                <a:lnTo>
                  <a:pt x="5759" y="503"/>
                </a:lnTo>
                <a:lnTo>
                  <a:pt x="5759" y="549"/>
                </a:lnTo>
                <a:lnTo>
                  <a:pt x="714" y="547"/>
                </a:lnTo>
                <a:lnTo>
                  <a:pt x="714" y="4181"/>
                </a:lnTo>
                <a:lnTo>
                  <a:pt x="701" y="4181"/>
                </a:lnTo>
                <a:lnTo>
                  <a:pt x="702" y="547"/>
                </a:lnTo>
                <a:lnTo>
                  <a:pt x="0" y="547"/>
                </a:lnTo>
                <a:lnTo>
                  <a:pt x="0" y="504"/>
                </a:lnTo>
                <a:lnTo>
                  <a:pt x="10" y="504"/>
                </a:lnTo>
                <a:close/>
              </a:path>
            </a:pathLst>
          </a:custGeom>
          <a:solidFill>
            <a:srgbClr val="F8D93D">
              <a:alpha val="50195"/>
            </a:srgbClr>
          </a:solidFill>
          <a:ln w="9525">
            <a:solidFill>
              <a:srgbClr val="F8D93D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7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1227138" y="44450"/>
            <a:ext cx="761365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de cette diapositive</a:t>
            </a:r>
          </a:p>
        </p:txBody>
      </p:sp>
      <p:sp>
        <p:nvSpPr>
          <p:cNvPr id="1028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550" y="914400"/>
            <a:ext cx="7881938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14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97650"/>
            <a:ext cx="115093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r>
              <a:rPr lang="fr-FR" dirty="0" smtClean="0"/>
              <a:t>Date de présentation</a:t>
            </a:r>
            <a:endParaRPr lang="fr-FR" dirty="0"/>
          </a:p>
        </p:txBody>
      </p:sp>
      <p:sp>
        <p:nvSpPr>
          <p:cNvPr id="3115" name="Rectangle 4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93913" y="6597650"/>
            <a:ext cx="663257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r>
              <a:rPr lang="fr-FR" smtClean="0"/>
              <a:t>- Prénom Nom -   [Titre de la présentation]       ("pied de page" et "date"  -&gt; onglet menu Affichage/En-tête)</a:t>
            </a:r>
            <a:endParaRPr lang="fr-FR"/>
          </a:p>
        </p:txBody>
      </p:sp>
      <p:sp>
        <p:nvSpPr>
          <p:cNvPr id="1031" name="Text Box 44"/>
          <p:cNvSpPr txBox="1">
            <a:spLocks noChangeArrowheads="1"/>
          </p:cNvSpPr>
          <p:nvPr/>
        </p:nvSpPr>
        <p:spPr bwMode="auto">
          <a:xfrm>
            <a:off x="1244600" y="6620981"/>
            <a:ext cx="729375" cy="17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800" dirty="0" smtClean="0">
                <a:solidFill>
                  <a:srgbClr val="5F5F5F"/>
                </a:solidFill>
              </a:rPr>
              <a:t>CEA DSM </a:t>
            </a:r>
            <a:r>
              <a:rPr lang="fr-FR" sz="800" dirty="0" err="1" smtClean="0">
                <a:solidFill>
                  <a:srgbClr val="5F5F5F"/>
                </a:solidFill>
              </a:rPr>
              <a:t>Irfu</a:t>
            </a:r>
            <a:endParaRPr lang="fr-FR" sz="800" dirty="0" smtClean="0">
              <a:solidFill>
                <a:srgbClr val="5F5F5F"/>
              </a:solidFill>
            </a:endParaRPr>
          </a:p>
        </p:txBody>
      </p:sp>
      <p:sp>
        <p:nvSpPr>
          <p:cNvPr id="311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3313" y="6597650"/>
            <a:ext cx="38576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40BDC631-ACF0-4061-BB4D-6DE92052CCA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3" name="Imag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88913"/>
            <a:ext cx="9620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7.png"/><Relationship Id="rId5" Type="http://schemas.openxmlformats.org/officeDocument/2006/relationships/package" Target="../embeddings/Document_Microsoft_Word2.docx"/><Relationship Id="rId6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e la date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 smtClean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3075" name="Espace réservé du pied de page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 smtClean="0">
                <a:solidFill>
                  <a:srgbClr val="5F5F5F"/>
                </a:solidFill>
              </a:rPr>
              <a:t>- Christophe </a:t>
            </a:r>
            <a:r>
              <a:rPr lang="fr-FR" dirty="0" err="1" smtClean="0">
                <a:solidFill>
                  <a:srgbClr val="5F5F5F"/>
                </a:solidFill>
              </a:rPr>
              <a:t>Cara</a:t>
            </a:r>
            <a:r>
              <a:rPr lang="fr-FR" dirty="0" smtClean="0">
                <a:solidFill>
                  <a:srgbClr val="5F5F5F"/>
                </a:solidFill>
              </a:rPr>
              <a:t>  -   Développement d’un </a:t>
            </a:r>
            <a:r>
              <a:rPr lang="fr-FR" dirty="0" err="1" smtClean="0">
                <a:solidFill>
                  <a:srgbClr val="5F5F5F"/>
                </a:solidFill>
              </a:rPr>
              <a:t>SoC</a:t>
            </a:r>
            <a:r>
              <a:rPr lang="fr-FR" dirty="0" smtClean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3076" name="Titr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ctr" eaLnBrk="1" hangingPunct="1"/>
            <a:r>
              <a:rPr lang="fr-FR" sz="3200" dirty="0" smtClean="0"/>
              <a:t>Séminaire ‘instrumentation’</a:t>
            </a:r>
            <a:br>
              <a:rPr lang="fr-FR" sz="3200" dirty="0" smtClean="0"/>
            </a:br>
            <a:r>
              <a:rPr lang="fr-FR" sz="3200" dirty="0" smtClean="0"/>
              <a:t>FPGA intégrant un microprocesseur</a:t>
            </a:r>
          </a:p>
        </p:txBody>
      </p:sp>
      <p:sp>
        <p:nvSpPr>
          <p:cNvPr id="3077" name="Sous-titr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 eaLnBrk="1" hangingPunct="1"/>
            <a:r>
              <a:rPr lang="fr-FR" dirty="0" smtClean="0"/>
              <a:t>Développement d’un </a:t>
            </a:r>
            <a:r>
              <a:rPr lang="fr-FR" dirty="0" err="1" smtClean="0"/>
              <a:t>SoC</a:t>
            </a:r>
            <a:r>
              <a:rPr lang="fr-FR" dirty="0" smtClean="0"/>
              <a:t> </a:t>
            </a:r>
            <a:r>
              <a:rPr lang="fr-FR" dirty="0" smtClean="0"/>
              <a:t>LEON 3  </a:t>
            </a:r>
            <a:endParaRPr lang="fr-FR" dirty="0" smtClean="0"/>
          </a:p>
        </p:txBody>
      </p:sp>
      <p:sp>
        <p:nvSpPr>
          <p:cNvPr id="307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3B064C-3677-446B-8FD4-91B93862844A}" type="slidenum">
              <a:rPr lang="fr-FR" smtClean="0">
                <a:solidFill>
                  <a:srgbClr val="5F5F5F"/>
                </a:solidFill>
              </a:rPr>
              <a:pPr eaLnBrk="1" hangingPunct="1"/>
              <a:t>1</a:t>
            </a:fld>
            <a:endParaRPr lang="fr-FR" smtClean="0">
              <a:solidFill>
                <a:srgbClr val="5F5F5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introduction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Début</a:t>
            </a:r>
            <a:r>
              <a:rPr lang="fr-FR" sz="2400" dirty="0"/>
              <a:t> </a:t>
            </a:r>
            <a:r>
              <a:rPr lang="fr-FR" sz="2400" dirty="0" smtClean="0"/>
              <a:t>2010</a:t>
            </a:r>
            <a:r>
              <a:rPr lang="fr-FR" sz="2400" dirty="0" smtClean="0"/>
              <a:t>, le développement du démonstrateur MACSI a été décidé par l’</a:t>
            </a:r>
            <a:r>
              <a:rPr lang="fr-FR" sz="2400" dirty="0" err="1" smtClean="0"/>
              <a:t>Irfu</a:t>
            </a:r>
            <a:r>
              <a:rPr lang="fr-FR" sz="2400" dirty="0"/>
              <a:t> </a:t>
            </a:r>
            <a:r>
              <a:rPr lang="fr-FR" sz="2400" dirty="0" smtClean="0"/>
              <a:t>d</a:t>
            </a:r>
            <a:r>
              <a:rPr lang="fr-FR" sz="2400" dirty="0" smtClean="0"/>
              <a:t>ans </a:t>
            </a:r>
            <a:r>
              <a:rPr lang="fr-FR" sz="2400" dirty="0"/>
              <a:t>le prolongement du programme SIMBOL-</a:t>
            </a:r>
            <a:r>
              <a:rPr lang="fr-FR" sz="2400" dirty="0" smtClean="0"/>
              <a:t>X (caméra gamma) </a:t>
            </a:r>
            <a:r>
              <a:rPr lang="fr-FR" sz="2400" dirty="0" smtClean="0"/>
              <a:t>:</a:t>
            </a:r>
            <a:endParaRPr lang="fr-FR" sz="2400" dirty="0"/>
          </a:p>
          <a:p>
            <a:pPr lvl="1" eaLnBrk="1" hangingPunct="1"/>
            <a:r>
              <a:rPr lang="fr-FR" sz="2200" dirty="0" smtClean="0"/>
              <a:t>Préparer l’engagement sur une mission future avec un niveau de maturité technologique (TRL) suffisant</a:t>
            </a:r>
          </a:p>
          <a:p>
            <a:pPr marL="457200" lvl="1" indent="0" eaLnBrk="1" hangingPunct="1">
              <a:buNone/>
            </a:pPr>
            <a:r>
              <a:rPr lang="fr-FR" sz="2200" dirty="0" smtClean="0"/>
              <a:t>Cela couvre </a:t>
            </a:r>
            <a:r>
              <a:rPr lang="fr-FR" sz="2000" dirty="0" smtClean="0"/>
              <a:t>: </a:t>
            </a:r>
          </a:p>
          <a:p>
            <a:pPr lvl="1" eaLnBrk="1" hangingPunct="1"/>
            <a:r>
              <a:rPr lang="fr-FR" sz="2200" dirty="0" smtClean="0"/>
              <a:t>Le développement et la qualification du module hybride </a:t>
            </a:r>
            <a:r>
              <a:rPr lang="fr-FR" sz="2200" dirty="0" err="1" smtClean="0"/>
              <a:t>Caliste</a:t>
            </a:r>
            <a:r>
              <a:rPr lang="fr-FR" sz="2200" dirty="0" smtClean="0"/>
              <a:t> (micro-caméra </a:t>
            </a:r>
            <a:r>
              <a:rPr lang="fr-FR" sz="2200" dirty="0" err="1" smtClean="0"/>
              <a:t>CdTe</a:t>
            </a:r>
            <a:r>
              <a:rPr lang="fr-FR" sz="2200" dirty="0" smtClean="0"/>
              <a:t>)</a:t>
            </a:r>
          </a:p>
          <a:p>
            <a:pPr lvl="1" eaLnBrk="1" hangingPunct="1"/>
            <a:r>
              <a:rPr lang="fr-FR" sz="2200" dirty="0" smtClean="0"/>
              <a:t>Le développement de l’électronique de gestion de la caméra : version EM de l’électronique de SIMBOL-X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2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10 détouré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8" b="9336"/>
          <a:stretch/>
        </p:blipFill>
        <p:spPr>
          <a:xfrm>
            <a:off x="5004048" y="4794472"/>
            <a:ext cx="3240000" cy="2090912"/>
          </a:xfrm>
          <a:prstGeom prst="rect">
            <a:avLst/>
          </a:prstGeom>
        </p:spPr>
      </p:pic>
      <p:pic>
        <p:nvPicPr>
          <p:cNvPr id="5" name="Image 4" descr="IMG_6647 détourée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4320000" cy="323898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Le démonstrateur MACSI est composé de : </a:t>
            </a:r>
          </a:p>
          <a:p>
            <a:pPr lvl="1" eaLnBrk="1" hangingPunct="1"/>
            <a:r>
              <a:rPr lang="fr-FR" sz="2200" dirty="0" smtClean="0"/>
              <a:t>Plan détecteur : un secteur de 8 </a:t>
            </a:r>
            <a:r>
              <a:rPr lang="fr-FR" sz="2200" dirty="0" err="1" smtClean="0"/>
              <a:t>Calistes</a:t>
            </a:r>
            <a:endParaRPr lang="fr-FR" sz="2200" dirty="0" smtClean="0"/>
          </a:p>
          <a:p>
            <a:pPr lvl="1" eaLnBrk="1" hangingPunct="1"/>
            <a:r>
              <a:rPr lang="fr-FR" sz="2200" dirty="0" smtClean="0"/>
              <a:t>Cartes analogiques : SAB</a:t>
            </a:r>
          </a:p>
          <a:p>
            <a:pPr lvl="1" eaLnBrk="1" hangingPunct="1"/>
            <a:r>
              <a:rPr lang="fr-FR" sz="2200" u="sng" dirty="0" smtClean="0"/>
              <a:t>Carte numérique : DPB</a:t>
            </a:r>
          </a:p>
          <a:p>
            <a:pPr lvl="1" eaLnBrk="1" hangingPunct="1"/>
            <a:endParaRPr lang="fr-FR" sz="1400" u="sng" dirty="0" smtClean="0"/>
          </a:p>
          <a:p>
            <a:pPr eaLnBrk="1" hangingPunct="1"/>
            <a:r>
              <a:rPr lang="fr-FR" sz="2400" dirty="0" smtClean="0"/>
              <a:t>La carte </a:t>
            </a:r>
            <a:r>
              <a:rPr lang="fr-FR" sz="2400" u="sng" dirty="0" smtClean="0"/>
              <a:t>DPB</a:t>
            </a:r>
            <a:r>
              <a:rPr lang="fr-FR" sz="2400" dirty="0" smtClean="0"/>
              <a:t> supporte :</a:t>
            </a:r>
          </a:p>
          <a:p>
            <a:pPr lvl="1" eaLnBrk="1" hangingPunct="1"/>
            <a:r>
              <a:rPr lang="fr-FR" sz="2200" dirty="0" smtClean="0"/>
              <a:t>La réception / décodage des télécommandes de configuration</a:t>
            </a:r>
          </a:p>
          <a:p>
            <a:pPr lvl="1" eaLnBrk="1" hangingPunct="1"/>
            <a:r>
              <a:rPr lang="fr-FR" sz="2200" dirty="0" smtClean="0"/>
              <a:t>La réception des données numérisées des détecteurs</a:t>
            </a:r>
          </a:p>
          <a:p>
            <a:pPr lvl="1" eaLnBrk="1" hangingPunct="1"/>
            <a:r>
              <a:rPr lang="fr-FR" sz="2200" dirty="0" smtClean="0"/>
              <a:t>Traitement de données scientifiques :</a:t>
            </a:r>
          </a:p>
          <a:p>
            <a:pPr lvl="2" eaLnBrk="1" hangingPunct="1"/>
            <a:r>
              <a:rPr lang="fr-FR" sz="1800" u="sng" dirty="0" smtClean="0"/>
              <a:t>L’exécution d’un algorithme </a:t>
            </a:r>
            <a:r>
              <a:rPr lang="fr-FR" sz="1800" u="sng" dirty="0" err="1" smtClean="0"/>
              <a:t>automome</a:t>
            </a:r>
            <a:r>
              <a:rPr lang="fr-FR" sz="1800" u="sng" dirty="0" smtClean="0"/>
              <a:t> de calibration des spectres </a:t>
            </a:r>
            <a:r>
              <a:rPr lang="fr-FR" sz="1800" dirty="0" smtClean="0"/>
              <a:t>: impose l’implémentation d’un processeur</a:t>
            </a:r>
          </a:p>
          <a:p>
            <a:pPr lvl="2" eaLnBrk="1" hangingPunct="1"/>
            <a:r>
              <a:rPr lang="fr-FR" sz="1800" dirty="0" err="1" smtClean="0"/>
              <a:t>Antico</a:t>
            </a:r>
            <a:r>
              <a:rPr lang="fr-FR" sz="1800" dirty="0" err="1" smtClean="0"/>
              <a:t>ïncidence</a:t>
            </a:r>
            <a:r>
              <a:rPr lang="fr-FR" sz="1800" dirty="0" smtClean="0"/>
              <a:t>, …</a:t>
            </a:r>
            <a:endParaRPr lang="fr-FR" sz="1800" dirty="0" smtClean="0"/>
          </a:p>
          <a:p>
            <a:pPr lvl="1" eaLnBrk="1" hangingPunct="1"/>
            <a:r>
              <a:rPr lang="fr-FR" sz="2200" dirty="0" smtClean="0"/>
              <a:t>La transmission des données formatées </a:t>
            </a:r>
          </a:p>
          <a:p>
            <a:pPr lvl="1" eaLnBrk="1" hangingPunct="1"/>
            <a:r>
              <a:rPr lang="fr-FR" sz="2200" dirty="0" smtClean="0"/>
              <a:t>Des fonctions de surveillance (</a:t>
            </a:r>
            <a:r>
              <a:rPr lang="fr-FR" sz="2200" i="1" dirty="0" err="1" smtClean="0"/>
              <a:t>housekeeping</a:t>
            </a:r>
            <a:r>
              <a:rPr lang="fr-FR" sz="2200" dirty="0" smtClean="0"/>
              <a:t>)</a:t>
            </a:r>
            <a:endParaRPr lang="fr-FR" sz="22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3</a:t>
            </a:fld>
            <a:endParaRPr lang="fr-FR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664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le processeur </a:t>
            </a:r>
            <a:r>
              <a:rPr lang="fr-FR" dirty="0" smtClean="0"/>
              <a:t>LEON - 1</a:t>
            </a:r>
            <a:endParaRPr lang="fr-FR" dirty="0" smtClean="0"/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LEON est un processeur 32 bits de type </a:t>
            </a:r>
            <a:r>
              <a:rPr lang="fr-FR" sz="2400" dirty="0" smtClean="0"/>
              <a:t>RISC :</a:t>
            </a:r>
            <a:endParaRPr lang="fr-FR" sz="2400" dirty="0" smtClean="0"/>
          </a:p>
          <a:p>
            <a:pPr lvl="1" eaLnBrk="1" hangingPunct="1"/>
            <a:r>
              <a:rPr lang="fr-FR" sz="2200" dirty="0" smtClean="0"/>
              <a:t>Compatible SPARC V8 (IEEE-1754)</a:t>
            </a:r>
          </a:p>
          <a:p>
            <a:pPr lvl="1" eaLnBrk="1" hangingPunct="1"/>
            <a:r>
              <a:rPr lang="fr-FR" sz="2200" dirty="0" smtClean="0"/>
              <a:t>Développé </a:t>
            </a:r>
            <a:r>
              <a:rPr lang="fr-FR" sz="2200" dirty="0" smtClean="0"/>
              <a:t>à partir de 1997 à</a:t>
            </a:r>
            <a:r>
              <a:rPr lang="fr-FR" sz="2200" dirty="0" smtClean="0"/>
              <a:t> </a:t>
            </a:r>
            <a:r>
              <a:rPr lang="fr-FR" sz="2200" dirty="0" smtClean="0"/>
              <a:t>l’ESA </a:t>
            </a:r>
            <a:r>
              <a:rPr lang="fr-FR" sz="2200" dirty="0" smtClean="0"/>
              <a:t>par </a:t>
            </a:r>
            <a:r>
              <a:rPr lang="fr-FR" sz="2200" dirty="0" smtClean="0"/>
              <a:t>J. GAISLER</a:t>
            </a:r>
          </a:p>
          <a:p>
            <a:pPr lvl="1" eaLnBrk="1" hangingPunct="1"/>
            <a:r>
              <a:rPr lang="fr-FR" sz="2200" dirty="0" smtClean="0"/>
              <a:t>Libre droit : disponible en VHDL</a:t>
            </a:r>
          </a:p>
          <a:p>
            <a:pPr eaLnBrk="1" hangingPunct="1"/>
            <a:r>
              <a:rPr lang="fr-FR" sz="2400" dirty="0" smtClean="0"/>
              <a:t>Quelques caractéristiques :</a:t>
            </a:r>
          </a:p>
          <a:p>
            <a:pPr lvl="1" eaLnBrk="1" hangingPunct="1"/>
            <a:r>
              <a:rPr lang="fr-FR" sz="2200" dirty="0" smtClean="0"/>
              <a:t>Caches donnée / instruction séparés</a:t>
            </a:r>
          </a:p>
          <a:p>
            <a:pPr lvl="1" eaLnBrk="1" hangingPunct="1"/>
            <a:r>
              <a:rPr lang="fr-FR" sz="2200" dirty="0"/>
              <a:t>M</a:t>
            </a:r>
            <a:r>
              <a:rPr lang="fr-FR" sz="2200" dirty="0" smtClean="0"/>
              <a:t>ultiplicateur / diviseur câblé</a:t>
            </a:r>
          </a:p>
          <a:p>
            <a:pPr lvl="1" eaLnBrk="1" hangingPunct="1"/>
            <a:r>
              <a:rPr lang="fr-FR" sz="2200" dirty="0" smtClean="0"/>
              <a:t>Contrôleur de mémoire configurable</a:t>
            </a:r>
          </a:p>
          <a:p>
            <a:pPr lvl="1" eaLnBrk="1" hangingPunct="1"/>
            <a:r>
              <a:rPr lang="fr-FR" sz="2200" dirty="0" err="1" smtClean="0"/>
              <a:t>Timers</a:t>
            </a:r>
            <a:r>
              <a:rPr lang="fr-FR" sz="2200" dirty="0" smtClean="0"/>
              <a:t>, </a:t>
            </a:r>
            <a:r>
              <a:rPr lang="fr-FR" sz="2200" dirty="0" err="1" smtClean="0"/>
              <a:t>UARTs</a:t>
            </a:r>
            <a:r>
              <a:rPr lang="fr-FR" sz="2200" dirty="0" smtClean="0"/>
              <a:t>, </a:t>
            </a:r>
            <a:r>
              <a:rPr lang="fr-FR" sz="2200" dirty="0" err="1" smtClean="0"/>
              <a:t>watchdog</a:t>
            </a:r>
            <a:r>
              <a:rPr lang="fr-FR" sz="2200" dirty="0" smtClean="0"/>
              <a:t>, …</a:t>
            </a:r>
          </a:p>
          <a:p>
            <a:pPr lvl="1" eaLnBrk="1" hangingPunct="1"/>
            <a:r>
              <a:rPr lang="fr-FR" sz="2200" dirty="0" smtClean="0"/>
              <a:t>Interface interne AMBA</a:t>
            </a:r>
          </a:p>
          <a:p>
            <a:pPr lvl="1" eaLnBrk="1" hangingPunct="1"/>
            <a:r>
              <a:rPr lang="fr-FR" sz="2200" dirty="0" smtClean="0"/>
              <a:t>Existe en version </a:t>
            </a:r>
            <a:r>
              <a:rPr lang="fr-FR" sz="2200" dirty="0" smtClean="0"/>
              <a:t>tolérante aux </a:t>
            </a:r>
            <a:r>
              <a:rPr lang="fr-FR" sz="2200" dirty="0" smtClean="0"/>
              <a:t>SEU </a:t>
            </a:r>
          </a:p>
          <a:p>
            <a:pPr lvl="2" eaLnBrk="1" hangingPunct="1"/>
            <a:r>
              <a:rPr lang="fr-FR" sz="2000" dirty="0" smtClean="0"/>
              <a:t>Version </a:t>
            </a:r>
            <a:r>
              <a:rPr lang="fr-FR" sz="2000" dirty="0" err="1" smtClean="0"/>
              <a:t>Fault</a:t>
            </a:r>
            <a:r>
              <a:rPr lang="fr-FR" sz="2000" dirty="0" smtClean="0"/>
              <a:t> </a:t>
            </a:r>
            <a:r>
              <a:rPr lang="fr-FR" sz="2000" dirty="0" err="1" smtClean="0"/>
              <a:t>Tolerant</a:t>
            </a:r>
            <a:r>
              <a:rPr lang="fr-FR" sz="2000" dirty="0" smtClean="0"/>
              <a:t> </a:t>
            </a:r>
            <a:r>
              <a:rPr lang="fr-FR" sz="2000" dirty="0" smtClean="0"/>
              <a:t>(FT </a:t>
            </a:r>
            <a:r>
              <a:rPr lang="fr-FR" sz="2000" dirty="0" smtClean="0"/>
              <a:t>– </a:t>
            </a:r>
            <a:r>
              <a:rPr lang="fr-FR" sz="2000" dirty="0" smtClean="0"/>
              <a:t>payante)</a:t>
            </a:r>
            <a:endParaRPr lang="fr-FR" sz="2000" dirty="0" smtClean="0"/>
          </a:p>
          <a:p>
            <a:pPr eaLnBrk="1" hangingPunct="1"/>
            <a:r>
              <a:rPr lang="fr-FR" sz="2400" i="1" dirty="0" smtClean="0"/>
              <a:t>LEON a actuellement un des très rares processeurs utilisables en environnement spatial</a:t>
            </a:r>
            <a:endParaRPr lang="fr-FR" sz="2400" i="1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4</a:t>
            </a:fld>
            <a:endParaRPr lang="fr-FR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2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le processeur </a:t>
            </a:r>
            <a:r>
              <a:rPr lang="fr-FR" dirty="0" smtClean="0"/>
              <a:t>LEON - 3</a:t>
            </a:r>
            <a:endParaRPr lang="fr-FR" dirty="0" smtClean="0"/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Le LEON est configurable :</a:t>
            </a:r>
          </a:p>
          <a:p>
            <a:pPr lvl="1" eaLnBrk="1" hangingPunct="1"/>
            <a:r>
              <a:rPr lang="fr-FR" sz="2200" dirty="0" smtClean="0"/>
              <a:t>Il comprend des blocs pour une configuration minimum : </a:t>
            </a:r>
            <a:r>
              <a:rPr lang="fr-FR" sz="2200" i="1" dirty="0" smtClean="0"/>
              <a:t>7-stage IU, caches et AMBA AHB interface</a:t>
            </a:r>
          </a:p>
          <a:p>
            <a:pPr lvl="1" eaLnBrk="1" hangingPunct="1"/>
            <a:r>
              <a:rPr lang="fr-FR" sz="2200" dirty="0" smtClean="0"/>
              <a:t>D’autres sont optionnels : </a:t>
            </a:r>
            <a:r>
              <a:rPr lang="fr-FR" sz="2200" i="1" dirty="0" smtClean="0"/>
              <a:t>MMU, </a:t>
            </a:r>
            <a:r>
              <a:rPr lang="fr-FR" sz="2200" i="1" dirty="0" err="1" smtClean="0"/>
              <a:t>debug</a:t>
            </a:r>
            <a:r>
              <a:rPr lang="fr-FR" sz="2200" i="1" dirty="0" smtClean="0"/>
              <a:t>, </a:t>
            </a:r>
            <a:r>
              <a:rPr lang="fr-FR" sz="2200" i="1" dirty="0" err="1" smtClean="0"/>
              <a:t>Interrupt</a:t>
            </a:r>
            <a:r>
              <a:rPr lang="fr-FR" sz="2200" i="1" dirty="0" smtClean="0"/>
              <a:t> Ctrl, .. </a:t>
            </a:r>
            <a:r>
              <a:rPr lang="fr-FR" sz="2200" dirty="0" smtClean="0"/>
              <a:t>et dépendent de l’application</a:t>
            </a:r>
          </a:p>
          <a:p>
            <a:pPr lvl="1" eaLnBrk="1" hangingPunct="1"/>
            <a:r>
              <a:rPr lang="fr-FR" sz="2200" dirty="0" smtClean="0"/>
              <a:t>Une bibliothèque (GRLIB-AEROFLEX / GAISLER) regroupe plusieurs dizaines d’IP </a:t>
            </a:r>
          </a:p>
          <a:p>
            <a:pPr lvl="2" eaLnBrk="1" hangingPunct="1"/>
            <a:endParaRPr lang="fr-FR" sz="1800" dirty="0" smtClean="0"/>
          </a:p>
          <a:p>
            <a:pPr lvl="2" eaLnBrk="1" hangingPunct="1"/>
            <a:endParaRPr lang="fr-FR" sz="1800" dirty="0"/>
          </a:p>
          <a:p>
            <a:pPr lvl="2" eaLnBrk="1" hangingPunct="1"/>
            <a:endParaRPr lang="fr-FR" sz="1800" dirty="0" smtClean="0"/>
          </a:p>
          <a:p>
            <a:pPr lvl="2" eaLnBrk="1" hangingPunct="1"/>
            <a:endParaRPr lang="fr-FR" sz="1800" dirty="0" smtClean="0"/>
          </a:p>
          <a:p>
            <a:pPr lvl="2" eaLnBrk="1" hangingPunct="1"/>
            <a:endParaRPr lang="fr-FR" sz="1800" dirty="0"/>
          </a:p>
          <a:p>
            <a:pPr lvl="2" eaLnBrk="1" hangingPunct="1"/>
            <a:endParaRPr lang="fr-FR" sz="1800" dirty="0"/>
          </a:p>
          <a:p>
            <a:pPr lvl="2" eaLnBrk="1" hangingPunct="1"/>
            <a:endParaRPr lang="fr-FR" sz="1800" dirty="0"/>
          </a:p>
          <a:p>
            <a:pPr lvl="1" eaLnBrk="1" hangingPunct="1"/>
            <a:r>
              <a:rPr lang="fr-FR" sz="2200" dirty="0" smtClean="0"/>
              <a:t>Il est aussi possible de développer des </a:t>
            </a:r>
            <a:r>
              <a:rPr lang="fr-FR" sz="2200" i="1" dirty="0" smtClean="0"/>
              <a:t>IP</a:t>
            </a:r>
            <a:r>
              <a:rPr lang="fr-FR" sz="2200" dirty="0" smtClean="0"/>
              <a:t> qui viendrons s’interfacer avec le bus AMBA</a:t>
            </a:r>
          </a:p>
          <a:p>
            <a:pPr lvl="2" eaLnBrk="1" hangingPunct="1"/>
            <a:endParaRPr lang="fr-FR" sz="1800" dirty="0" smtClean="0"/>
          </a:p>
          <a:p>
            <a:pPr lvl="1" eaLnBrk="1" hangingPunct="1"/>
            <a:endParaRPr lang="fr-FR" sz="2400" dirty="0" smtClean="0"/>
          </a:p>
          <a:p>
            <a:pPr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5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06436"/>
            <a:ext cx="3960000" cy="2286549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054504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le processeur </a:t>
            </a:r>
            <a:r>
              <a:rPr lang="fr-FR" dirty="0" smtClean="0"/>
              <a:t>LEON - 4</a:t>
            </a:r>
            <a:endParaRPr lang="fr-FR" dirty="0" smtClean="0"/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Exemple : l’AT697 de ATMEL</a:t>
            </a:r>
          </a:p>
          <a:p>
            <a:pPr eaLnBrk="1" hangingPunct="1"/>
            <a:endParaRPr lang="fr-FR" sz="2400" dirty="0"/>
          </a:p>
          <a:p>
            <a:pPr lvl="8"/>
            <a:r>
              <a:rPr lang="fr-FR" sz="1600" dirty="0" err="1" smtClean="0"/>
              <a:t>Process</a:t>
            </a:r>
            <a:r>
              <a:rPr lang="fr-FR" sz="1600" dirty="0" smtClean="0"/>
              <a:t> ATMEL 0.18 µm</a:t>
            </a:r>
          </a:p>
          <a:p>
            <a:pPr lvl="8"/>
            <a:r>
              <a:rPr lang="fr-FR" sz="1600" dirty="0" smtClean="0"/>
              <a:t>Horloge : 0 – 100 MHz</a:t>
            </a:r>
          </a:p>
          <a:p>
            <a:pPr lvl="8"/>
            <a:r>
              <a:rPr lang="fr-FR" sz="1600" dirty="0" smtClean="0"/>
              <a:t>Consommation : 1 W à 100 MHz</a:t>
            </a:r>
          </a:p>
          <a:p>
            <a:pPr lvl="8"/>
            <a:r>
              <a:rPr lang="fr-FR" sz="1600" dirty="0" smtClean="0"/>
              <a:t>Interface PCI 33 MHz</a:t>
            </a:r>
          </a:p>
          <a:p>
            <a:pPr lvl="8"/>
            <a:r>
              <a:rPr lang="fr-FR" sz="1600" dirty="0" smtClean="0"/>
              <a:t>IEEE 754 FPU</a:t>
            </a:r>
          </a:p>
          <a:p>
            <a:pPr lvl="8"/>
            <a:r>
              <a:rPr lang="fr-FR" sz="1600" dirty="0" smtClean="0"/>
              <a:t>DSU (</a:t>
            </a:r>
            <a:r>
              <a:rPr lang="fr-FR" sz="1600" dirty="0" err="1" smtClean="0"/>
              <a:t>Debug</a:t>
            </a:r>
            <a:r>
              <a:rPr lang="fr-FR" sz="1600" dirty="0" smtClean="0"/>
              <a:t>)</a:t>
            </a:r>
          </a:p>
          <a:p>
            <a:pPr lvl="8"/>
            <a:endParaRPr lang="fr-FR" sz="1600" dirty="0" smtClean="0"/>
          </a:p>
          <a:p>
            <a:pPr lvl="8"/>
            <a:endParaRPr lang="fr-FR" sz="1600" dirty="0"/>
          </a:p>
          <a:p>
            <a:pPr lvl="8"/>
            <a:r>
              <a:rPr lang="fr-FR" sz="1600" dirty="0" smtClean="0"/>
              <a:t>Dose cumulée : 60 </a:t>
            </a:r>
            <a:r>
              <a:rPr lang="fr-FR" sz="1600" dirty="0" err="1" smtClean="0"/>
              <a:t>krads</a:t>
            </a:r>
            <a:endParaRPr lang="fr-FR" sz="1600" dirty="0" smtClean="0"/>
          </a:p>
          <a:p>
            <a:pPr lvl="8"/>
            <a:r>
              <a:rPr lang="fr-FR" sz="1600" dirty="0" smtClean="0"/>
              <a:t>SEU ≤ 10</a:t>
            </a:r>
            <a:r>
              <a:rPr lang="fr-FR" sz="1600" baseline="30000" dirty="0" smtClean="0"/>
              <a:t>-5 </a:t>
            </a:r>
            <a:r>
              <a:rPr lang="fr-FR" sz="1600" dirty="0" smtClean="0"/>
              <a:t>erreur / jour</a:t>
            </a:r>
          </a:p>
          <a:p>
            <a:pPr lvl="8"/>
            <a:r>
              <a:rPr lang="fr-FR" sz="1600" dirty="0" smtClean="0"/>
              <a:t>LET seuil : 70 MeV</a:t>
            </a:r>
          </a:p>
          <a:p>
            <a:pPr lvl="8"/>
            <a:endParaRPr lang="fr-FR" sz="1600" dirty="0"/>
          </a:p>
          <a:p>
            <a:pPr lvl="8"/>
            <a:r>
              <a:rPr lang="fr-FR" sz="1600" dirty="0" smtClean="0"/>
              <a:t>Boîtier</a:t>
            </a:r>
            <a:r>
              <a:rPr lang="fr-FR" sz="1600" dirty="0" smtClean="0"/>
              <a:t> CGA 349 ou QFP256</a:t>
            </a:r>
            <a:endParaRPr lang="fr-FR" sz="2200" dirty="0" smtClean="0"/>
          </a:p>
          <a:p>
            <a:pPr lvl="2" eaLnBrk="1" hangingPunct="1"/>
            <a:endParaRPr lang="fr-FR" sz="1800" dirty="0" smtClean="0"/>
          </a:p>
          <a:p>
            <a:pPr lvl="1" eaLnBrk="1" hangingPunct="1"/>
            <a:endParaRPr lang="fr-FR" sz="2400" dirty="0" smtClean="0"/>
          </a:p>
          <a:p>
            <a:pPr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6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98736"/>
            <a:ext cx="46609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28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/>
              <a:t>FPGA – XILINX Spartan-6</a:t>
            </a:r>
          </a:p>
          <a:p>
            <a:pPr lvl="2" eaLnBrk="1" hangingPunct="1"/>
            <a:r>
              <a:rPr lang="fr-FR" sz="2000" dirty="0" smtClean="0"/>
              <a:t>LEON 3</a:t>
            </a:r>
          </a:p>
          <a:p>
            <a:pPr lvl="2" eaLnBrk="1" hangingPunct="1"/>
            <a:r>
              <a:rPr lang="fr-FR" sz="2000" dirty="0" smtClean="0"/>
              <a:t>Fonctions dédiées (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, …)</a:t>
            </a:r>
          </a:p>
          <a:p>
            <a:pPr lvl="1" eaLnBrk="1" hangingPunct="1"/>
            <a:r>
              <a:rPr lang="fr-FR" sz="2200" dirty="0" smtClean="0"/>
              <a:t>Mémoire DDR2</a:t>
            </a:r>
          </a:p>
          <a:p>
            <a:pPr lvl="2" eaLnBrk="1" hangingPunct="1"/>
            <a:r>
              <a:rPr lang="fr-FR" sz="2000" dirty="0" smtClean="0"/>
              <a:t>Programme</a:t>
            </a:r>
          </a:p>
          <a:p>
            <a:pPr lvl="2" eaLnBrk="1" hangingPunct="1"/>
            <a:r>
              <a:rPr lang="fr-FR" sz="2000" dirty="0" smtClean="0"/>
              <a:t>Données</a:t>
            </a:r>
          </a:p>
          <a:p>
            <a:pPr lvl="1" eaLnBrk="1" hangingPunct="1"/>
            <a:r>
              <a:rPr lang="fr-FR" sz="2200" dirty="0" smtClean="0"/>
              <a:t>Mémoire Flash</a:t>
            </a:r>
          </a:p>
          <a:p>
            <a:pPr lvl="2" eaLnBrk="1" hangingPunct="1"/>
            <a:r>
              <a:rPr lang="fr-FR" sz="2000" dirty="0" smtClean="0"/>
              <a:t>Configuration du FPGA</a:t>
            </a:r>
          </a:p>
          <a:p>
            <a:pPr lvl="2" eaLnBrk="1" hangingPunct="1"/>
            <a:r>
              <a:rPr lang="fr-FR" sz="2000" dirty="0" smtClean="0"/>
              <a:t>Programme de </a:t>
            </a:r>
            <a:r>
              <a:rPr lang="fr-FR" sz="2000" i="1" dirty="0" smtClean="0"/>
              <a:t>boot</a:t>
            </a:r>
            <a:r>
              <a:rPr lang="fr-FR" sz="2000" dirty="0" smtClean="0"/>
              <a:t> du LEON</a:t>
            </a:r>
          </a:p>
          <a:p>
            <a:pPr lvl="1" eaLnBrk="1" hangingPunct="1"/>
            <a:r>
              <a:rPr lang="fr-FR" sz="2200" dirty="0" smtClean="0"/>
              <a:t>Interfaces externes :</a:t>
            </a:r>
          </a:p>
          <a:p>
            <a:pPr lvl="2" eaLnBrk="1" hangingPunct="1"/>
            <a:r>
              <a:rPr lang="fr-FR" sz="2000" dirty="0" err="1" smtClean="0"/>
              <a:t>SpaceWire</a:t>
            </a:r>
            <a:r>
              <a:rPr lang="fr-FR" sz="2000" dirty="0" smtClean="0"/>
              <a:t> : 8x</a:t>
            </a:r>
          </a:p>
          <a:p>
            <a:pPr lvl="2" eaLnBrk="1" hangingPunct="1"/>
            <a:r>
              <a:rPr lang="fr-FR" sz="2000" dirty="0" err="1" smtClean="0"/>
              <a:t>SpaceFiber</a:t>
            </a:r>
            <a:r>
              <a:rPr lang="fr-FR" sz="2000" dirty="0" smtClean="0"/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7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095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>
                <a:solidFill>
                  <a:srgbClr val="FF0000"/>
                </a:solidFill>
              </a:rPr>
              <a:t>FPGA – XILINX Spartan-6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LEON 3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Fonctions dédiées (</a:t>
            </a:r>
            <a:r>
              <a:rPr lang="fr-FR" sz="2000" dirty="0" err="1" smtClean="0">
                <a:solidFill>
                  <a:srgbClr val="FF0000"/>
                </a:solidFill>
              </a:rPr>
              <a:t>SpaceWire</a:t>
            </a:r>
            <a:r>
              <a:rPr lang="fr-FR" sz="2000" dirty="0" smtClean="0">
                <a:solidFill>
                  <a:srgbClr val="FF0000"/>
                </a:solidFill>
              </a:rPr>
              <a:t>, …)</a:t>
            </a:r>
          </a:p>
          <a:p>
            <a:pPr lvl="1" eaLnBrk="1" hangingPunct="1"/>
            <a:r>
              <a:rPr lang="fr-FR" sz="2200" dirty="0" smtClean="0"/>
              <a:t>Mémoire DDR2</a:t>
            </a:r>
          </a:p>
          <a:p>
            <a:pPr lvl="2" eaLnBrk="1" hangingPunct="1"/>
            <a:r>
              <a:rPr lang="fr-FR" sz="2000" dirty="0" smtClean="0"/>
              <a:t>Programme</a:t>
            </a:r>
          </a:p>
          <a:p>
            <a:pPr lvl="2" eaLnBrk="1" hangingPunct="1"/>
            <a:r>
              <a:rPr lang="fr-FR" sz="2000" dirty="0" smtClean="0"/>
              <a:t>Données</a:t>
            </a:r>
          </a:p>
          <a:p>
            <a:pPr lvl="1" eaLnBrk="1" hangingPunct="1"/>
            <a:r>
              <a:rPr lang="fr-FR" sz="2200" dirty="0" smtClean="0"/>
              <a:t>Mémoire Flash</a:t>
            </a:r>
          </a:p>
          <a:p>
            <a:pPr lvl="2" eaLnBrk="1" hangingPunct="1"/>
            <a:r>
              <a:rPr lang="fr-FR" sz="2000" dirty="0" smtClean="0"/>
              <a:t>Configuration du FPGA</a:t>
            </a:r>
          </a:p>
          <a:p>
            <a:pPr lvl="2" eaLnBrk="1" hangingPunct="1"/>
            <a:r>
              <a:rPr lang="fr-FR" sz="2000" dirty="0" smtClean="0"/>
              <a:t>Programme de </a:t>
            </a:r>
            <a:r>
              <a:rPr lang="fr-FR" sz="2000" i="1" dirty="0" smtClean="0"/>
              <a:t>boot</a:t>
            </a:r>
            <a:r>
              <a:rPr lang="fr-FR" sz="2000" dirty="0" smtClean="0"/>
              <a:t> du LEON</a:t>
            </a:r>
          </a:p>
          <a:p>
            <a:pPr lvl="1" eaLnBrk="1" hangingPunct="1"/>
            <a:r>
              <a:rPr lang="fr-FR" sz="2200" dirty="0" smtClean="0"/>
              <a:t>Interfaces externes :</a:t>
            </a:r>
          </a:p>
          <a:p>
            <a:pPr lvl="2" eaLnBrk="1" hangingPunct="1"/>
            <a:r>
              <a:rPr lang="fr-FR" sz="2000" dirty="0" err="1" smtClean="0"/>
              <a:t>SpaceWire</a:t>
            </a:r>
            <a:r>
              <a:rPr lang="fr-FR" sz="2000" dirty="0" smtClean="0"/>
              <a:t> : 8x</a:t>
            </a:r>
          </a:p>
          <a:p>
            <a:pPr lvl="2" eaLnBrk="1" hangingPunct="1"/>
            <a:r>
              <a:rPr lang="fr-FR" sz="2000" dirty="0" err="1" smtClean="0"/>
              <a:t>SpaceFiber</a:t>
            </a:r>
            <a:r>
              <a:rPr lang="fr-FR" sz="2000" dirty="0" smtClean="0"/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8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7358030" y="4930028"/>
            <a:ext cx="576064" cy="576064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481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/>
              <a:t>FPGA – XILINX Spartan-6</a:t>
            </a:r>
          </a:p>
          <a:p>
            <a:pPr lvl="2" eaLnBrk="1" hangingPunct="1"/>
            <a:r>
              <a:rPr lang="fr-FR" sz="2000" dirty="0" smtClean="0"/>
              <a:t>LEON 3</a:t>
            </a:r>
          </a:p>
          <a:p>
            <a:pPr lvl="2" eaLnBrk="1" hangingPunct="1"/>
            <a:r>
              <a:rPr lang="fr-FR" sz="2000" dirty="0" smtClean="0"/>
              <a:t>Fonctions dédiées (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, …)</a:t>
            </a:r>
          </a:p>
          <a:p>
            <a:pPr lvl="1" eaLnBrk="1" hangingPunct="1"/>
            <a:r>
              <a:rPr lang="fr-FR" sz="2200" dirty="0" smtClean="0">
                <a:solidFill>
                  <a:srgbClr val="FF0000"/>
                </a:solidFill>
              </a:rPr>
              <a:t>Mémoire DDR2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Programme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Données</a:t>
            </a:r>
          </a:p>
          <a:p>
            <a:pPr lvl="1" eaLnBrk="1" hangingPunct="1"/>
            <a:r>
              <a:rPr lang="fr-FR" sz="2200" dirty="0" smtClean="0"/>
              <a:t>Mémoire Flash</a:t>
            </a:r>
          </a:p>
          <a:p>
            <a:pPr lvl="2" eaLnBrk="1" hangingPunct="1"/>
            <a:r>
              <a:rPr lang="fr-FR" sz="2000" dirty="0" smtClean="0"/>
              <a:t>Configuration du FPGA</a:t>
            </a:r>
          </a:p>
          <a:p>
            <a:pPr lvl="2" eaLnBrk="1" hangingPunct="1"/>
            <a:r>
              <a:rPr lang="fr-FR" sz="2000" dirty="0" smtClean="0"/>
              <a:t>Programme de </a:t>
            </a:r>
            <a:r>
              <a:rPr lang="fr-FR" sz="2000" i="1" dirty="0" smtClean="0"/>
              <a:t>boot</a:t>
            </a:r>
            <a:r>
              <a:rPr lang="fr-FR" sz="2000" dirty="0" smtClean="0"/>
              <a:t> du LEON</a:t>
            </a:r>
          </a:p>
          <a:p>
            <a:pPr lvl="1" eaLnBrk="1" hangingPunct="1"/>
            <a:r>
              <a:rPr lang="fr-FR" sz="2200" dirty="0" smtClean="0"/>
              <a:t>Interfaces externes :</a:t>
            </a:r>
          </a:p>
          <a:p>
            <a:pPr lvl="2" eaLnBrk="1" hangingPunct="1"/>
            <a:r>
              <a:rPr lang="fr-FR" sz="2000" dirty="0" err="1" smtClean="0"/>
              <a:t>SpaceWire</a:t>
            </a:r>
            <a:r>
              <a:rPr lang="fr-FR" sz="2000" dirty="0" smtClean="0"/>
              <a:t> : 8x</a:t>
            </a:r>
          </a:p>
          <a:p>
            <a:pPr lvl="2" eaLnBrk="1" hangingPunct="1"/>
            <a:r>
              <a:rPr lang="fr-FR" sz="2000" dirty="0" err="1" smtClean="0"/>
              <a:t>SpaceFiber</a:t>
            </a:r>
            <a:r>
              <a:rPr lang="fr-FR" sz="2000" dirty="0" smtClean="0"/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9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7441179" y="5760704"/>
            <a:ext cx="432048" cy="50405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8786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/>
              <a:t>FPGA – XILINX Spartan-6</a:t>
            </a:r>
          </a:p>
          <a:p>
            <a:pPr lvl="2" eaLnBrk="1" hangingPunct="1"/>
            <a:r>
              <a:rPr lang="fr-FR" sz="2000" dirty="0" smtClean="0"/>
              <a:t>LEON 3</a:t>
            </a:r>
          </a:p>
          <a:p>
            <a:pPr lvl="2" eaLnBrk="1" hangingPunct="1"/>
            <a:r>
              <a:rPr lang="fr-FR" sz="2000" dirty="0" smtClean="0"/>
              <a:t>Fonctions dédiées (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, …)</a:t>
            </a:r>
          </a:p>
          <a:p>
            <a:pPr lvl="1" eaLnBrk="1" hangingPunct="1"/>
            <a:r>
              <a:rPr lang="fr-FR" sz="2200" dirty="0" smtClean="0"/>
              <a:t>Mémoire DDR2</a:t>
            </a:r>
          </a:p>
          <a:p>
            <a:pPr lvl="2" eaLnBrk="1" hangingPunct="1"/>
            <a:r>
              <a:rPr lang="fr-FR" sz="2000" dirty="0" smtClean="0"/>
              <a:t>Programme</a:t>
            </a:r>
          </a:p>
          <a:p>
            <a:pPr lvl="2" eaLnBrk="1" hangingPunct="1"/>
            <a:r>
              <a:rPr lang="fr-FR" sz="2000" dirty="0" smtClean="0"/>
              <a:t>Données</a:t>
            </a:r>
          </a:p>
          <a:p>
            <a:pPr lvl="1" eaLnBrk="1" hangingPunct="1"/>
            <a:r>
              <a:rPr lang="fr-FR" sz="2200" dirty="0" smtClean="0">
                <a:solidFill>
                  <a:srgbClr val="FF0000"/>
                </a:solidFill>
              </a:rPr>
              <a:t>Mémoire Flash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Configuration du FPGA</a:t>
            </a:r>
          </a:p>
          <a:p>
            <a:pPr lvl="2" eaLnBrk="1" hangingPunct="1"/>
            <a:r>
              <a:rPr lang="fr-FR" sz="2000" dirty="0" smtClean="0">
                <a:solidFill>
                  <a:srgbClr val="FF0000"/>
                </a:solidFill>
              </a:rPr>
              <a:t>Programme de </a:t>
            </a:r>
            <a:r>
              <a:rPr lang="fr-FR" sz="2000" i="1" dirty="0" smtClean="0">
                <a:solidFill>
                  <a:srgbClr val="FF0000"/>
                </a:solidFill>
              </a:rPr>
              <a:t>boot</a:t>
            </a:r>
            <a:r>
              <a:rPr lang="fr-FR" sz="2000" dirty="0" smtClean="0">
                <a:solidFill>
                  <a:srgbClr val="FF0000"/>
                </a:solidFill>
              </a:rPr>
              <a:t> du LEON</a:t>
            </a:r>
          </a:p>
          <a:p>
            <a:pPr lvl="1" eaLnBrk="1" hangingPunct="1"/>
            <a:r>
              <a:rPr lang="fr-FR" sz="2200" dirty="0" smtClean="0"/>
              <a:t>Interfaces externes :</a:t>
            </a:r>
          </a:p>
          <a:p>
            <a:pPr lvl="2" eaLnBrk="1" hangingPunct="1"/>
            <a:r>
              <a:rPr lang="fr-FR" sz="2000" dirty="0" err="1" smtClean="0"/>
              <a:t>SpaceWire</a:t>
            </a:r>
            <a:r>
              <a:rPr lang="fr-FR" sz="2000" dirty="0" smtClean="0"/>
              <a:t> : 8x</a:t>
            </a:r>
          </a:p>
          <a:p>
            <a:pPr lvl="2" eaLnBrk="1" hangingPunct="1"/>
            <a:r>
              <a:rPr lang="fr-FR" sz="2000" dirty="0" err="1" smtClean="0"/>
              <a:t>SpaceFiber</a:t>
            </a:r>
            <a:r>
              <a:rPr lang="fr-FR" sz="2000" dirty="0" smtClean="0"/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10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7701767" y="4171360"/>
            <a:ext cx="432048" cy="64807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9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/>
              <a:t>FPGA – XILINX Spartan-6</a:t>
            </a:r>
          </a:p>
          <a:p>
            <a:pPr lvl="2" eaLnBrk="1" hangingPunct="1"/>
            <a:r>
              <a:rPr lang="fr-FR" sz="2000" dirty="0" smtClean="0"/>
              <a:t>LEON 3</a:t>
            </a:r>
          </a:p>
          <a:p>
            <a:pPr lvl="2" eaLnBrk="1" hangingPunct="1"/>
            <a:r>
              <a:rPr lang="fr-FR" sz="2000" dirty="0" smtClean="0"/>
              <a:t>Fonctions dédiées (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, …)</a:t>
            </a:r>
          </a:p>
          <a:p>
            <a:pPr lvl="1" eaLnBrk="1" hangingPunct="1"/>
            <a:r>
              <a:rPr lang="fr-FR" sz="2200" dirty="0" smtClean="0"/>
              <a:t>Mémoire DDR2</a:t>
            </a:r>
          </a:p>
          <a:p>
            <a:pPr lvl="2" eaLnBrk="1" hangingPunct="1"/>
            <a:r>
              <a:rPr lang="fr-FR" sz="2000" dirty="0" smtClean="0"/>
              <a:t>Programme</a:t>
            </a:r>
          </a:p>
          <a:p>
            <a:pPr lvl="2" eaLnBrk="1" hangingPunct="1"/>
            <a:r>
              <a:rPr lang="fr-FR" sz="2000" dirty="0" smtClean="0"/>
              <a:t>Données</a:t>
            </a:r>
          </a:p>
          <a:p>
            <a:pPr lvl="1" eaLnBrk="1" hangingPunct="1"/>
            <a:r>
              <a:rPr lang="fr-FR" sz="2200" dirty="0" smtClean="0"/>
              <a:t>Mémoire Flash</a:t>
            </a:r>
          </a:p>
          <a:p>
            <a:pPr lvl="2" eaLnBrk="1" hangingPunct="1"/>
            <a:r>
              <a:rPr lang="fr-FR" sz="2000" dirty="0" smtClean="0"/>
              <a:t>Configuration du FPGA</a:t>
            </a:r>
          </a:p>
          <a:p>
            <a:pPr lvl="2" eaLnBrk="1" hangingPunct="1"/>
            <a:r>
              <a:rPr lang="fr-FR" sz="2000" dirty="0" smtClean="0"/>
              <a:t>Programme de </a:t>
            </a:r>
            <a:r>
              <a:rPr lang="fr-FR" sz="2000" i="1" dirty="0" smtClean="0"/>
              <a:t>boot</a:t>
            </a:r>
            <a:r>
              <a:rPr lang="fr-FR" sz="2000" dirty="0" smtClean="0"/>
              <a:t> du LEON</a:t>
            </a:r>
          </a:p>
          <a:p>
            <a:pPr lvl="1" eaLnBrk="1" hangingPunct="1"/>
            <a:r>
              <a:rPr lang="fr-FR" sz="2200" dirty="0" smtClean="0">
                <a:solidFill>
                  <a:srgbClr val="FF0000"/>
                </a:solidFill>
              </a:rPr>
              <a:t>Interfaces externes :</a:t>
            </a:r>
          </a:p>
          <a:p>
            <a:pPr lvl="2" eaLnBrk="1" hangingPunct="1"/>
            <a:r>
              <a:rPr lang="fr-FR" sz="2000" dirty="0" err="1" smtClean="0">
                <a:solidFill>
                  <a:srgbClr val="FF0000"/>
                </a:solidFill>
              </a:rPr>
              <a:t>SpaceWire</a:t>
            </a:r>
            <a:r>
              <a:rPr lang="fr-FR" sz="2000" dirty="0" smtClean="0">
                <a:solidFill>
                  <a:srgbClr val="FF0000"/>
                </a:solidFill>
              </a:rPr>
              <a:t> : 8x</a:t>
            </a:r>
          </a:p>
          <a:p>
            <a:pPr lvl="2" eaLnBrk="1" hangingPunct="1"/>
            <a:r>
              <a:rPr lang="fr-FR" sz="2000" dirty="0" err="1" smtClean="0"/>
              <a:t>SpaceFiber</a:t>
            </a:r>
            <a:r>
              <a:rPr lang="fr-FR" sz="2000" dirty="0" smtClean="0"/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11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6156174" y="3068960"/>
            <a:ext cx="720081" cy="280831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177561" y="3827628"/>
            <a:ext cx="478905" cy="136815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689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Architecture de la carte DPB</a:t>
            </a:r>
          </a:p>
          <a:p>
            <a:pPr lvl="1" eaLnBrk="1" hangingPunct="1"/>
            <a:r>
              <a:rPr lang="fr-FR" sz="2200" dirty="0" smtClean="0"/>
              <a:t>FPGA – XILINX Spartan-6</a:t>
            </a:r>
          </a:p>
          <a:p>
            <a:pPr lvl="2" eaLnBrk="1" hangingPunct="1"/>
            <a:r>
              <a:rPr lang="fr-FR" sz="2000" dirty="0" smtClean="0"/>
              <a:t>LEON 3</a:t>
            </a:r>
          </a:p>
          <a:p>
            <a:pPr lvl="2" eaLnBrk="1" hangingPunct="1"/>
            <a:r>
              <a:rPr lang="fr-FR" sz="2000" dirty="0" smtClean="0"/>
              <a:t>Fonctions dédiées (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, …)</a:t>
            </a:r>
          </a:p>
          <a:p>
            <a:pPr lvl="1" eaLnBrk="1" hangingPunct="1"/>
            <a:r>
              <a:rPr lang="fr-FR" sz="2200" dirty="0" smtClean="0"/>
              <a:t>Mémoire DDR2</a:t>
            </a:r>
          </a:p>
          <a:p>
            <a:pPr lvl="2" eaLnBrk="1" hangingPunct="1"/>
            <a:r>
              <a:rPr lang="fr-FR" sz="2000" dirty="0" smtClean="0"/>
              <a:t>Programme</a:t>
            </a:r>
          </a:p>
          <a:p>
            <a:pPr lvl="2" eaLnBrk="1" hangingPunct="1"/>
            <a:r>
              <a:rPr lang="fr-FR" sz="2000" dirty="0" smtClean="0"/>
              <a:t>Données</a:t>
            </a:r>
          </a:p>
          <a:p>
            <a:pPr lvl="1" eaLnBrk="1" hangingPunct="1"/>
            <a:r>
              <a:rPr lang="fr-FR" sz="2200" dirty="0" smtClean="0"/>
              <a:t>Mémoire Flash</a:t>
            </a:r>
          </a:p>
          <a:p>
            <a:pPr lvl="2" eaLnBrk="1" hangingPunct="1"/>
            <a:r>
              <a:rPr lang="fr-FR" sz="2000" dirty="0" smtClean="0"/>
              <a:t>Configuration du FPGA</a:t>
            </a:r>
          </a:p>
          <a:p>
            <a:pPr lvl="2" eaLnBrk="1" hangingPunct="1"/>
            <a:r>
              <a:rPr lang="fr-FR" sz="2000" dirty="0" smtClean="0"/>
              <a:t>Programme de </a:t>
            </a:r>
            <a:r>
              <a:rPr lang="fr-FR" sz="2000" i="1" dirty="0" smtClean="0"/>
              <a:t>boot</a:t>
            </a:r>
            <a:r>
              <a:rPr lang="fr-FR" sz="2000" dirty="0" smtClean="0"/>
              <a:t> du LEON</a:t>
            </a:r>
          </a:p>
          <a:p>
            <a:pPr lvl="1" eaLnBrk="1" hangingPunct="1"/>
            <a:r>
              <a:rPr lang="fr-FR" sz="2200" dirty="0" smtClean="0">
                <a:solidFill>
                  <a:srgbClr val="FF0000"/>
                </a:solidFill>
              </a:rPr>
              <a:t>Interfaces externes :</a:t>
            </a:r>
          </a:p>
          <a:p>
            <a:pPr lvl="2" eaLnBrk="1" hangingPunct="1"/>
            <a:r>
              <a:rPr lang="fr-FR" sz="2000" dirty="0" err="1" smtClean="0"/>
              <a:t>SpaceWire</a:t>
            </a:r>
            <a:r>
              <a:rPr lang="fr-FR" sz="2000" dirty="0" smtClean="0"/>
              <a:t> : 8x</a:t>
            </a:r>
          </a:p>
          <a:p>
            <a:pPr lvl="2" eaLnBrk="1" hangingPunct="1"/>
            <a:r>
              <a:rPr lang="fr-FR" sz="2000" dirty="0" err="1" smtClean="0">
                <a:solidFill>
                  <a:srgbClr val="FF0000"/>
                </a:solidFill>
              </a:rPr>
              <a:t>SpaceFiber</a:t>
            </a:r>
            <a:r>
              <a:rPr lang="fr-FR" sz="2000" dirty="0" smtClean="0">
                <a:solidFill>
                  <a:srgbClr val="FF0000"/>
                </a:solidFill>
              </a:rPr>
              <a:t> : 1x</a:t>
            </a:r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12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4" name="Image 3" descr="IMG_0002 détouré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93300" y="3055772"/>
            <a:ext cx="3960000" cy="283424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6992828" y="3296124"/>
            <a:ext cx="360040" cy="158417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20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1225550" y="914400"/>
            <a:ext cx="7615238" cy="5657850"/>
          </a:xfrm>
        </p:spPr>
        <p:txBody>
          <a:bodyPr/>
          <a:lstStyle/>
          <a:p>
            <a:pPr eaLnBrk="1" hangingPunct="1"/>
            <a:r>
              <a:rPr lang="fr-FR" sz="2400" dirty="0" smtClean="0"/>
              <a:t>Étapes de développement du </a:t>
            </a:r>
            <a:r>
              <a:rPr lang="fr-FR" sz="2400" dirty="0" err="1" smtClean="0"/>
              <a:t>SoC</a:t>
            </a:r>
            <a:endParaRPr lang="fr-FR" sz="2400" dirty="0" smtClean="0"/>
          </a:p>
          <a:p>
            <a:pPr lvl="1" eaLnBrk="1" hangingPunct="1"/>
            <a:r>
              <a:rPr lang="fr-FR" sz="2200" dirty="0" smtClean="0"/>
              <a:t>Objectif : développement d’un processeur avec liens </a:t>
            </a:r>
            <a:r>
              <a:rPr lang="fr-FR" sz="2200" dirty="0" err="1" smtClean="0"/>
              <a:t>SpaceWire</a:t>
            </a:r>
            <a:r>
              <a:rPr lang="fr-FR" sz="2200" dirty="0" smtClean="0"/>
              <a:t> basés sur l’IP CEA</a:t>
            </a:r>
            <a:endParaRPr lang="fr-FR" sz="2000" dirty="0" smtClean="0"/>
          </a:p>
          <a:p>
            <a:pPr lvl="2" eaLnBrk="1" hangingPunct="1"/>
            <a:r>
              <a:rPr lang="fr-FR" sz="2000" dirty="0" smtClean="0"/>
              <a:t>Configuration du LEON avec </a:t>
            </a:r>
            <a:r>
              <a:rPr lang="fr-FR" sz="2000" i="1" dirty="0" err="1" smtClean="0"/>
              <a:t>xconfig</a:t>
            </a:r>
            <a:endParaRPr lang="fr-FR" sz="2000" i="1" dirty="0" smtClean="0"/>
          </a:p>
          <a:p>
            <a:pPr lvl="2" eaLnBrk="1" hangingPunct="1">
              <a:buFont typeface="Wingdings" charset="2"/>
              <a:buChar char="Ø"/>
            </a:pPr>
            <a:r>
              <a:rPr lang="fr-FR" sz="2000" dirty="0" smtClean="0"/>
              <a:t>Génération d’un projet XILINX-ISE</a:t>
            </a:r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/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marL="914400" lvl="2" indent="0" eaLnBrk="1" hangingPunct="1">
              <a:buNone/>
            </a:pPr>
            <a:endParaRPr lang="fr-FR" sz="2000" dirty="0" smtClean="0"/>
          </a:p>
          <a:p>
            <a:pPr marL="914400" lvl="2" indent="0" eaLnBrk="1" hangingPunct="1">
              <a:buNone/>
            </a:pPr>
            <a:endParaRPr lang="fr-FR" sz="2000" dirty="0" smtClean="0"/>
          </a:p>
          <a:p>
            <a:pPr marL="914400" lvl="2" indent="0" eaLnBrk="1" hangingPunct="1">
              <a:buNone/>
            </a:pPr>
            <a:endParaRPr lang="fr-FR" sz="1200" dirty="0"/>
          </a:p>
          <a:p>
            <a:pPr lvl="2" eaLnBrk="1" hangingPunct="1"/>
            <a:r>
              <a:rPr lang="fr-FR" sz="2000" dirty="0" smtClean="0"/>
              <a:t>Développement d’un module VHDL d’interface AMBA</a:t>
            </a:r>
          </a:p>
          <a:p>
            <a:pPr lvl="2" eaLnBrk="1" hangingPunct="1"/>
            <a:r>
              <a:rPr lang="fr-FR" sz="2000" dirty="0" smtClean="0"/>
              <a:t>Couplage avec l’IP </a:t>
            </a:r>
            <a:r>
              <a:rPr lang="fr-FR" sz="2000" dirty="0" err="1" smtClean="0"/>
              <a:t>SpaceWire</a:t>
            </a:r>
            <a:r>
              <a:rPr lang="fr-FR" sz="2000" dirty="0" smtClean="0"/>
              <a:t> CEA</a:t>
            </a:r>
          </a:p>
          <a:p>
            <a:pPr lvl="2" eaLnBrk="1" hangingPunct="1"/>
            <a:endParaRPr lang="fr-FR" sz="1200" dirty="0"/>
          </a:p>
          <a:p>
            <a:pPr lvl="2" eaLnBrk="1" hangingPunct="1"/>
            <a:r>
              <a:rPr lang="fr-FR" sz="2000" dirty="0" smtClean="0"/>
              <a:t>Vérification de l’implémentation : GRMON</a:t>
            </a:r>
            <a:r>
              <a:rPr lang="fr-FR" sz="2000" dirty="0" smtClean="0"/>
              <a:t> </a:t>
            </a:r>
            <a:endParaRPr lang="fr-FR" sz="2000" dirty="0" smtClean="0"/>
          </a:p>
          <a:p>
            <a:pPr lvl="1" eaLnBrk="1" hangingPunct="1"/>
            <a:endParaRPr lang="fr-FR" sz="20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13</a:t>
            </a:fld>
            <a:endParaRPr lang="fr-FR" smtClean="0">
              <a:solidFill>
                <a:srgbClr val="5F5F5F"/>
              </a:solidFill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397326"/>
              </p:ext>
            </p:extLst>
          </p:nvPr>
        </p:nvGraphicFramePr>
        <p:xfrm>
          <a:off x="611560" y="2905227"/>
          <a:ext cx="2700000" cy="2251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3" imgW="2908300" imgH="2425700" progId="Word.Document.12">
                  <p:embed/>
                </p:oleObj>
              </mc:Choice>
              <mc:Fallback>
                <p:oleObj name="Document" r:id="rId3" imgW="2908300" imgH="2425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2905227"/>
                        <a:ext cx="2700000" cy="2251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94932"/>
              </p:ext>
            </p:extLst>
          </p:nvPr>
        </p:nvGraphicFramePr>
        <p:xfrm>
          <a:off x="4499992" y="3284984"/>
          <a:ext cx="40386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r:id="rId5" imgW="4038600" imgH="1181100" progId="Word.Document.12">
                  <p:embed/>
                </p:oleObj>
              </mc:Choice>
              <mc:Fallback>
                <p:oleObj name="Document" r:id="rId5" imgW="4038600" imgH="1181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9992" y="3284984"/>
                        <a:ext cx="4038600" cy="1181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309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Bloc diagramme du module </a:t>
            </a:r>
            <a:r>
              <a:rPr lang="fr-FR" sz="2400" dirty="0" err="1" smtClean="0"/>
              <a:t>SpaceWire</a:t>
            </a:r>
            <a:r>
              <a:rPr lang="fr-FR" sz="2400" dirty="0" smtClean="0"/>
              <a:t> avec interface AMBA</a:t>
            </a:r>
            <a:endParaRPr lang="fr-FR" sz="2400" dirty="0" smtClean="0"/>
          </a:p>
          <a:p>
            <a:pPr lvl="1" eaLnBrk="1" hangingPunct="1"/>
            <a:endParaRPr lang="fr-FR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14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Imag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22" y="1988840"/>
            <a:ext cx="7920000" cy="367665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8743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Vérification de l’implémentation avec GRMON :</a:t>
            </a:r>
            <a:endParaRPr lang="fr-FR" sz="2400" dirty="0" smtClean="0"/>
          </a:p>
          <a:p>
            <a:pPr lvl="1" eaLnBrk="1" hangingPunct="1"/>
            <a:endParaRPr lang="fr-FR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15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2" name="Image 1" descr="Capture d’écran 2012-11-27 à 11.43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6480000" cy="439685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072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la carte MACSI - DPB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3203848" y="914400"/>
            <a:ext cx="5903640" cy="5657850"/>
          </a:xfrm>
        </p:spPr>
        <p:txBody>
          <a:bodyPr/>
          <a:lstStyle/>
          <a:p>
            <a:pPr eaLnBrk="1" hangingPunct="1"/>
            <a:r>
              <a:rPr lang="fr-FR" sz="2400" dirty="0" smtClean="0"/>
              <a:t>Étapes de développement logiciel :</a:t>
            </a:r>
          </a:p>
          <a:p>
            <a:pPr eaLnBrk="1" hangingPunct="1"/>
            <a:endParaRPr lang="fr-FR" sz="2400" dirty="0" smtClean="0"/>
          </a:p>
          <a:p>
            <a:pPr lvl="1" eaLnBrk="1" hangingPunct="1"/>
            <a:r>
              <a:rPr lang="fr-FR" sz="2200" dirty="0" smtClean="0"/>
              <a:t>Environnement LINUX ou </a:t>
            </a:r>
            <a:r>
              <a:rPr lang="fr-FR" sz="2200" u="sng" dirty="0" err="1" smtClean="0"/>
              <a:t>Cygwin</a:t>
            </a:r>
            <a:r>
              <a:rPr lang="fr-FR" sz="2200" u="sng" dirty="0" smtClean="0"/>
              <a:t> sous Windows</a:t>
            </a:r>
          </a:p>
          <a:p>
            <a:pPr lvl="1" eaLnBrk="1" hangingPunct="1"/>
            <a:r>
              <a:rPr lang="fr-FR" sz="2200" dirty="0" smtClean="0"/>
              <a:t>Utilisation directe de GRNOM ou de l’environnement de développement ECLIPSE</a:t>
            </a:r>
          </a:p>
          <a:p>
            <a:pPr lvl="1" eaLnBrk="1" hangingPunct="1"/>
            <a:r>
              <a:rPr lang="fr-FR" sz="2200" dirty="0" smtClean="0"/>
              <a:t>Chargement et exécution du logiciel en RAM : GRMON</a:t>
            </a:r>
          </a:p>
          <a:p>
            <a:pPr lvl="1" eaLnBrk="1" hangingPunct="1"/>
            <a:r>
              <a:rPr lang="fr-FR" sz="2200" dirty="0" smtClean="0"/>
              <a:t>Compilation du code pour le chargement en PROM de boot : </a:t>
            </a:r>
            <a:r>
              <a:rPr lang="fr-FR" sz="2200" dirty="0" err="1" smtClean="0"/>
              <a:t>Mkprom</a:t>
            </a:r>
            <a:endParaRPr lang="fr-FR" sz="2200" dirty="0" smtClean="0"/>
          </a:p>
          <a:p>
            <a:pPr lvl="1" eaLnBrk="1" hangingPunct="1"/>
            <a:endParaRPr lang="fr-FR" sz="2200" dirty="0" smtClean="0"/>
          </a:p>
          <a:p>
            <a:pPr lvl="1" eaLnBrk="1" hangingPunct="1"/>
            <a:endParaRPr lang="fr-FR" sz="2400" dirty="0" smtClean="0"/>
          </a:p>
          <a:p>
            <a:pPr lvl="1" eaLnBrk="1" hangingPunct="1"/>
            <a:endParaRPr lang="fr-FR" sz="24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16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50083" r="22314" b="16934"/>
          <a:stretch/>
        </p:blipFill>
        <p:spPr bwMode="auto">
          <a:xfrm>
            <a:off x="312106" y="1556792"/>
            <a:ext cx="2880000" cy="346674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7616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points durs</a:t>
            </a:r>
            <a:endParaRPr lang="fr-FR" dirty="0" smtClean="0"/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Instanciation du contr</a:t>
            </a:r>
            <a:r>
              <a:rPr lang="fr-FR" sz="2400" dirty="0" smtClean="0"/>
              <a:t>ôleur de DDR2</a:t>
            </a:r>
          </a:p>
          <a:p>
            <a:pPr lvl="1" eaLnBrk="1" hangingPunct="1"/>
            <a:r>
              <a:rPr lang="fr-FR" sz="2200" dirty="0" smtClean="0"/>
              <a:t>Version GRLIB non fonctionnel</a:t>
            </a:r>
          </a:p>
          <a:p>
            <a:pPr lvl="1" eaLnBrk="1" hangingPunct="1"/>
            <a:r>
              <a:rPr lang="fr-FR" sz="2200" dirty="0" smtClean="0"/>
              <a:t>Génération d’un contrôleur sous ISE et écriture d’un </a:t>
            </a:r>
            <a:r>
              <a:rPr lang="fr-FR" sz="2200" i="1" dirty="0" err="1" smtClean="0"/>
              <a:t>wrapper</a:t>
            </a:r>
            <a:r>
              <a:rPr lang="fr-FR" sz="2200" dirty="0" smtClean="0"/>
              <a:t> AMBA</a:t>
            </a:r>
          </a:p>
          <a:p>
            <a:pPr lvl="1" eaLnBrk="1" hangingPunct="1"/>
            <a:endParaRPr lang="fr-FR" sz="1200" dirty="0" smtClean="0"/>
          </a:p>
          <a:p>
            <a:pPr eaLnBrk="1" hangingPunct="1"/>
            <a:r>
              <a:rPr lang="fr-FR" sz="2400" dirty="0" smtClean="0"/>
              <a:t>Génération du code de la </a:t>
            </a:r>
            <a:r>
              <a:rPr lang="fr-FR" sz="2400" dirty="0" err="1" smtClean="0"/>
              <a:t>prom</a:t>
            </a:r>
            <a:r>
              <a:rPr lang="fr-FR" sz="2400" dirty="0" smtClean="0"/>
              <a:t> de boot</a:t>
            </a:r>
          </a:p>
          <a:p>
            <a:pPr lvl="1" eaLnBrk="1" hangingPunct="1"/>
            <a:r>
              <a:rPr lang="fr-FR" sz="2200" dirty="0" smtClean="0"/>
              <a:t>Beaucoup de paramètres et peu de documentation</a:t>
            </a:r>
          </a:p>
          <a:p>
            <a:pPr lvl="1" eaLnBrk="1" hangingPunct="1"/>
            <a:r>
              <a:rPr lang="fr-FR" sz="2200" dirty="0" smtClean="0"/>
              <a:t>Gestion des plages d’adresse entre la configuration du FPGA et le programme</a:t>
            </a:r>
          </a:p>
          <a:p>
            <a:pPr lvl="1" eaLnBrk="1" hangingPunct="1"/>
            <a:endParaRPr lang="fr-FR" sz="1200" dirty="0" smtClean="0"/>
          </a:p>
          <a:p>
            <a:pPr eaLnBrk="1" hangingPunct="1"/>
            <a:r>
              <a:rPr lang="fr-FR" sz="2400" dirty="0" smtClean="0"/>
              <a:t>Gestion difficile du lien USB / JTAG (raquette de programmation XILINX) partagé par les différents logiciels de développement</a:t>
            </a:r>
          </a:p>
          <a:p>
            <a:pPr lvl="1" eaLnBrk="1" hangingPunct="1"/>
            <a:r>
              <a:rPr lang="fr-FR" sz="2000" dirty="0" smtClean="0"/>
              <a:t>Programmation du FPGA - ISE</a:t>
            </a:r>
          </a:p>
          <a:p>
            <a:pPr lvl="1" eaLnBrk="1" hangingPunct="1"/>
            <a:r>
              <a:rPr lang="fr-FR" sz="2000" dirty="0" smtClean="0"/>
              <a:t>Programmation logicielle / </a:t>
            </a:r>
            <a:r>
              <a:rPr lang="fr-FR" sz="2000" i="1" dirty="0" err="1" smtClean="0"/>
              <a:t>debug</a:t>
            </a:r>
            <a:r>
              <a:rPr lang="fr-FR" sz="2000" dirty="0" smtClean="0"/>
              <a:t> - GRMON</a:t>
            </a:r>
            <a:endParaRPr lang="fr-FR" sz="2000" dirty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17</a:t>
            </a:fld>
            <a:endParaRPr lang="fr-FR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944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err="1" smtClean="0"/>
              <a:t>SoC</a:t>
            </a:r>
            <a:r>
              <a:rPr lang="fr-FR" dirty="0" smtClean="0"/>
              <a:t> LEON </a:t>
            </a:r>
            <a:r>
              <a:rPr lang="fr-FR" dirty="0" smtClean="0"/>
              <a:t>3 : </a:t>
            </a:r>
            <a:r>
              <a:rPr lang="fr-FR" dirty="0" smtClean="0"/>
              <a:t>le futur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 dirty="0" smtClean="0"/>
              <a:t>Finalisation du </a:t>
            </a:r>
            <a:r>
              <a:rPr lang="fr-FR" sz="2400" dirty="0" err="1" smtClean="0"/>
              <a:t>SoC</a:t>
            </a:r>
            <a:r>
              <a:rPr lang="fr-FR" sz="2400" dirty="0" smtClean="0"/>
              <a:t> :</a:t>
            </a:r>
          </a:p>
          <a:p>
            <a:pPr lvl="1" eaLnBrk="1" hangingPunct="1"/>
            <a:r>
              <a:rPr lang="fr-FR" sz="2200" dirty="0" smtClean="0"/>
              <a:t>Implémentation des 8 liens </a:t>
            </a:r>
            <a:r>
              <a:rPr lang="fr-FR" sz="2200" dirty="0" err="1" smtClean="0"/>
              <a:t>SpaceWire</a:t>
            </a:r>
            <a:endParaRPr lang="fr-FR" sz="2200" dirty="0" smtClean="0"/>
          </a:p>
          <a:p>
            <a:pPr lvl="1" eaLnBrk="1" hangingPunct="1"/>
            <a:r>
              <a:rPr lang="fr-FR" sz="2200" dirty="0" smtClean="0"/>
              <a:t>Implémentation du </a:t>
            </a:r>
            <a:r>
              <a:rPr lang="fr-FR" sz="2200" dirty="0" err="1" smtClean="0"/>
              <a:t>SpaceFiber</a:t>
            </a:r>
            <a:endParaRPr lang="fr-FR" sz="2200" dirty="0" smtClean="0"/>
          </a:p>
          <a:p>
            <a:pPr lvl="1" eaLnBrk="1" hangingPunct="1"/>
            <a:r>
              <a:rPr lang="fr-FR" sz="2200" dirty="0" smtClean="0"/>
              <a:t>Développement d’une interface AMBA Master</a:t>
            </a:r>
          </a:p>
          <a:p>
            <a:pPr lvl="1" eaLnBrk="1" hangingPunct="1"/>
            <a:endParaRPr lang="fr-FR" sz="2200" dirty="0" smtClean="0"/>
          </a:p>
          <a:p>
            <a:pPr eaLnBrk="1" hangingPunct="1"/>
            <a:r>
              <a:rPr lang="fr-FR" sz="2400" dirty="0" smtClean="0"/>
              <a:t>Choix de la cible </a:t>
            </a:r>
            <a:r>
              <a:rPr lang="fr-FR" sz="2400" dirty="0" smtClean="0"/>
              <a:t>‘spatiale’ </a:t>
            </a:r>
            <a:r>
              <a:rPr lang="fr-FR" sz="2400" dirty="0" smtClean="0"/>
              <a:t>:</a:t>
            </a:r>
          </a:p>
          <a:p>
            <a:pPr lvl="1" eaLnBrk="1" hangingPunct="1"/>
            <a:r>
              <a:rPr lang="fr-FR" sz="2200" dirty="0" smtClean="0"/>
              <a:t>Nécessité d’utiliser </a:t>
            </a:r>
            <a:r>
              <a:rPr lang="fr-FR" sz="2200" dirty="0" smtClean="0"/>
              <a:t>un </a:t>
            </a:r>
            <a:r>
              <a:rPr lang="fr-FR" sz="2200" dirty="0" smtClean="0"/>
              <a:t>LEON FT à étudier sur des cibles durcies (ACTEL RTAX et XILINX VIRTEX 5QV)</a:t>
            </a:r>
            <a:endParaRPr lang="fr-FR" sz="2200" dirty="0" smtClean="0"/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29 / 12 / 2012</a:t>
            </a: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5F5F5F"/>
                </a:solidFill>
              </a:rPr>
              <a:t>- Christophe </a:t>
            </a:r>
            <a:r>
              <a:rPr lang="fr-FR" dirty="0" err="1">
                <a:solidFill>
                  <a:srgbClr val="5F5F5F"/>
                </a:solidFill>
              </a:rPr>
              <a:t>Cara</a:t>
            </a:r>
            <a:r>
              <a:rPr lang="fr-FR" dirty="0">
                <a:solidFill>
                  <a:srgbClr val="5F5F5F"/>
                </a:solidFill>
              </a:rPr>
              <a:t>  -   Développement d’un </a:t>
            </a:r>
            <a:r>
              <a:rPr lang="fr-FR" dirty="0" err="1">
                <a:solidFill>
                  <a:srgbClr val="5F5F5F"/>
                </a:solidFill>
              </a:rPr>
              <a:t>SoC</a:t>
            </a:r>
            <a:r>
              <a:rPr lang="fr-FR" dirty="0">
                <a:solidFill>
                  <a:srgbClr val="5F5F5F"/>
                </a:solidFill>
              </a:rPr>
              <a:t> LEON</a:t>
            </a: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18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12" y="4545301"/>
            <a:ext cx="1790700" cy="1778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5013176"/>
            <a:ext cx="1600200" cy="9525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9924432"/>
      </p:ext>
    </p:extLst>
  </p:cSld>
  <p:clrMapOvr>
    <a:masterClrMapping/>
  </p:clrMapOvr>
</p:sld>
</file>

<file path=ppt/theme/theme1.xml><?xml version="1.0" encoding="utf-8"?>
<a:theme xmlns:a="http://schemas.openxmlformats.org/drawingml/2006/main" name="pressimpl">
  <a:themeElements>
    <a:clrScheme name="Ronsard_Dapn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nsard_Dap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onsard_Dapn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pressimpl</Template>
  <TotalTime>4011</TotalTime>
  <Words>1250</Words>
  <Application>Microsoft Macintosh PowerPoint</Application>
  <PresentationFormat>Présentation à l'écran (4:3)</PresentationFormat>
  <Paragraphs>254</Paragraphs>
  <Slides>18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0" baseType="lpstr">
      <vt:lpstr>pressimpl</vt:lpstr>
      <vt:lpstr>Document Microsoft Word</vt:lpstr>
      <vt:lpstr>Séminaire ‘instrumentation’ FPGA intégrant un microprocesseur</vt:lpstr>
      <vt:lpstr>SoC LEON 3 : introduction</vt:lpstr>
      <vt:lpstr>SoC LEON 3 : la carte MACSI - DPB</vt:lpstr>
      <vt:lpstr>SoC LEON 3 : le processeur LEON - 1</vt:lpstr>
      <vt:lpstr>SoC LEON 3 : le processeur LEON - 3</vt:lpstr>
      <vt:lpstr>SoC LEON 3 : le processeur LEON - 4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la carte MACSI - DPB</vt:lpstr>
      <vt:lpstr>SoC LEON 3 : points durs</vt:lpstr>
      <vt:lpstr>SoC LEON 3 : le futur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LABORDERIE Emmanuelle</dc:creator>
  <cp:lastModifiedBy>Christophe CARA</cp:lastModifiedBy>
  <cp:revision>45</cp:revision>
  <cp:lastPrinted>2012-11-28T09:37:24Z</cp:lastPrinted>
  <dcterms:created xsi:type="dcterms:W3CDTF">2011-10-06T12:47:34Z</dcterms:created>
  <dcterms:modified xsi:type="dcterms:W3CDTF">2012-11-29T07:40:55Z</dcterms:modified>
</cp:coreProperties>
</file>