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312" r:id="rId3"/>
    <p:sldId id="313" r:id="rId4"/>
    <p:sldId id="423" r:id="rId5"/>
    <p:sldId id="424" r:id="rId6"/>
    <p:sldId id="425" r:id="rId7"/>
    <p:sldId id="320" r:id="rId8"/>
    <p:sldId id="321" r:id="rId9"/>
    <p:sldId id="322" r:id="rId10"/>
    <p:sldId id="329" r:id="rId11"/>
    <p:sldId id="330" r:id="rId12"/>
    <p:sldId id="413" r:id="rId13"/>
    <p:sldId id="426" r:id="rId14"/>
    <p:sldId id="323" r:id="rId15"/>
    <p:sldId id="324" r:id="rId16"/>
    <p:sldId id="429" r:id="rId17"/>
    <p:sldId id="331" r:id="rId18"/>
    <p:sldId id="326" r:id="rId19"/>
    <p:sldId id="411" r:id="rId20"/>
    <p:sldId id="430" r:id="rId21"/>
    <p:sldId id="417" r:id="rId22"/>
    <p:sldId id="381" r:id="rId23"/>
    <p:sldId id="382" r:id="rId24"/>
    <p:sldId id="384" r:id="rId25"/>
    <p:sldId id="385" r:id="rId26"/>
    <p:sldId id="386" r:id="rId27"/>
    <p:sldId id="387" r:id="rId28"/>
    <p:sldId id="341" r:id="rId29"/>
    <p:sldId id="390" r:id="rId30"/>
    <p:sldId id="342" r:id="rId31"/>
    <p:sldId id="391" r:id="rId32"/>
    <p:sldId id="343" r:id="rId33"/>
    <p:sldId id="388" r:id="rId34"/>
    <p:sldId id="418" r:id="rId35"/>
    <p:sldId id="398" r:id="rId36"/>
    <p:sldId id="399" r:id="rId37"/>
    <p:sldId id="400" r:id="rId38"/>
    <p:sldId id="401" r:id="rId39"/>
    <p:sldId id="402" r:id="rId40"/>
    <p:sldId id="403" r:id="rId41"/>
    <p:sldId id="419" r:id="rId42"/>
    <p:sldId id="427" r:id="rId43"/>
    <p:sldId id="428" r:id="rId44"/>
    <p:sldId id="354" r:id="rId45"/>
    <p:sldId id="431" r:id="rId46"/>
    <p:sldId id="422" r:id="rId47"/>
    <p:sldId id="432" r:id="rId4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9762" autoAdjust="0"/>
  </p:normalViewPr>
  <p:slideViewPr>
    <p:cSldViewPr snapToGrid="0">
      <p:cViewPr varScale="1">
        <p:scale>
          <a:sx n="64" d="100"/>
          <a:sy n="64" d="100"/>
        </p:scale>
        <p:origin x="1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4" Type="http://schemas.openxmlformats.org/officeDocument/2006/relationships/image" Target="../media/image8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E3FEE-4D1D-47BA-8AA2-2DA26BF4A415}" type="datetimeFigureOut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A5BFD-2784-4001-B8A0-E905739679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07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It is well known</a:t>
            </a:r>
            <a:r>
              <a:rPr lang="en-US" altLang="zh-TW" baseline="0" dirty="0" smtClean="0"/>
              <a:t> that the most clear experimental evidence of substructure of nucleon comes from the deep inelastic scattering. The scaling property and ratio of </a:t>
            </a:r>
            <a:r>
              <a:rPr lang="en-US" altLang="zh-TW" baseline="0" dirty="0" err="1" smtClean="0"/>
              <a:t>sigma_n</a:t>
            </a:r>
            <a:r>
              <a:rPr lang="en-US" altLang="zh-TW" baseline="0" dirty="0" smtClean="0"/>
              <a:t>/</a:t>
            </a:r>
            <a:r>
              <a:rPr lang="en-US" altLang="zh-TW" baseline="0" dirty="0" err="1" smtClean="0"/>
              <a:t>sigma_p</a:t>
            </a:r>
            <a:r>
              <a:rPr lang="en-US" altLang="zh-TW" baseline="0" dirty="0" smtClean="0"/>
              <a:t> go to 1/3 supports the picture of </a:t>
            </a:r>
            <a:r>
              <a:rPr lang="en-US" altLang="zh-TW" baseline="0" dirty="0" err="1" smtClean="0"/>
              <a:t>parton</a:t>
            </a:r>
            <a:r>
              <a:rPr lang="en-US" altLang="zh-TW" baseline="0" dirty="0" smtClean="0"/>
              <a:t> model. As x-&gt;0, there is a common structure for both n an p which can be interpreted as q-</a:t>
            </a:r>
            <a:r>
              <a:rPr lang="en-US" altLang="zh-TW" baseline="0" dirty="0" err="1" smtClean="0"/>
              <a:t>qbar</a:t>
            </a:r>
            <a:r>
              <a:rPr lang="en-US" altLang="zh-TW" baseline="0" dirty="0" smtClean="0"/>
              <a:t> pair.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DFF1A5-3865-4BA5-BFF0-AD69587ED145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45613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Gluon</a:t>
            </a:r>
            <a:r>
              <a:rPr lang="en-US" altLang="zh-TW" baseline="0" dirty="0" smtClean="0"/>
              <a:t> splitting. GSR, =1/3 if </a:t>
            </a:r>
            <a:r>
              <a:rPr lang="en-US" altLang="zh-TW" baseline="0" dirty="0" err="1" smtClean="0"/>
              <a:t>ubar</a:t>
            </a:r>
            <a:r>
              <a:rPr lang="en-US" altLang="zh-TW" baseline="0" dirty="0" smtClean="0"/>
              <a:t>(x)=</a:t>
            </a:r>
            <a:r>
              <a:rPr lang="en-US" altLang="zh-TW" baseline="0" dirty="0" err="1" smtClean="0"/>
              <a:t>dbar</a:t>
            </a:r>
            <a:r>
              <a:rPr lang="en-US" altLang="zh-TW" baseline="0" dirty="0" smtClean="0"/>
              <a:t>(x)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664347-3CE6-40D1-961E-E20C596F637A}" type="slidenum">
              <a:rPr lang="zh-TW" alt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9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Experimental test of this sum</a:t>
            </a:r>
            <a:r>
              <a:rPr lang="en-US" altLang="zh-TW" baseline="0" dirty="0" smtClean="0"/>
              <a:t> rule using DIS </a:t>
            </a:r>
            <a:r>
              <a:rPr lang="en-US" altLang="zh-TW" baseline="0" dirty="0" err="1" smtClean="0"/>
              <a:t>exp</a:t>
            </a:r>
            <a:r>
              <a:rPr lang="en-US" altLang="zh-TW" baseline="0" dirty="0" smtClean="0"/>
              <a:t> deviates from 1/3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664347-3CE6-40D1-961E-E20C596F637A}" type="slidenum">
              <a:rPr lang="zh-TW" alt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9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3A7A1E-319F-4BBB-9823-CB8F0ABDF2A7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dirty="0" smtClean="0">
                <a:latin typeface="Arial" pitchFamily="34" charset="0"/>
              </a:rPr>
              <a:t>Ratio of proton-induced </a:t>
            </a:r>
            <a:r>
              <a:rPr lang="en-US" altLang="zh-TW" dirty="0" err="1" smtClean="0">
                <a:latin typeface="Arial" pitchFamily="34" charset="0"/>
              </a:rPr>
              <a:t>Drell</a:t>
            </a:r>
            <a:r>
              <a:rPr lang="en-US" altLang="zh-TW" dirty="0" smtClean="0">
                <a:latin typeface="Arial" pitchFamily="34" charset="0"/>
              </a:rPr>
              <a:t>-Yan production</a:t>
            </a:r>
            <a:r>
              <a:rPr lang="en-US" altLang="zh-TW" baseline="0" dirty="0" smtClean="0">
                <a:latin typeface="Arial" pitchFamily="34" charset="0"/>
              </a:rPr>
              <a:t> with deuteron and proton at the forward direction will provide the </a:t>
            </a:r>
            <a:r>
              <a:rPr lang="en-US" altLang="zh-TW" baseline="0" dirty="0" err="1" smtClean="0">
                <a:latin typeface="Arial" pitchFamily="34" charset="0"/>
              </a:rPr>
              <a:t>dbar</a:t>
            </a:r>
            <a:r>
              <a:rPr lang="en-US" altLang="zh-TW" baseline="0" dirty="0" smtClean="0">
                <a:latin typeface="Arial" pitchFamily="34" charset="0"/>
              </a:rPr>
              <a:t>/</a:t>
            </a:r>
            <a:r>
              <a:rPr lang="en-US" altLang="zh-TW" baseline="0" dirty="0" err="1" smtClean="0">
                <a:latin typeface="Arial" pitchFamily="34" charset="0"/>
              </a:rPr>
              <a:t>ubar</a:t>
            </a:r>
            <a:r>
              <a:rPr lang="en-US" altLang="zh-TW" baseline="0" dirty="0" smtClean="0">
                <a:latin typeface="Arial" pitchFamily="34" charset="0"/>
              </a:rPr>
              <a:t> ratio as a function of x. </a:t>
            </a:r>
            <a:endParaRPr lang="zh-TW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15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050C0B-192A-4028-80F9-D61B9A315EBD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dirty="0" smtClean="0">
                <a:latin typeface="Arial" pitchFamily="34" charset="0"/>
              </a:rPr>
              <a:t>CERN NA51 provided</a:t>
            </a:r>
            <a:r>
              <a:rPr lang="en-US" altLang="zh-TW" baseline="0" dirty="0" smtClean="0">
                <a:latin typeface="Arial" pitchFamily="34" charset="0"/>
              </a:rPr>
              <a:t> the first measurement and </a:t>
            </a:r>
            <a:r>
              <a:rPr lang="en-US" altLang="zh-TW" baseline="0" dirty="0" err="1" smtClean="0">
                <a:latin typeface="Arial" pitchFamily="34" charset="0"/>
              </a:rPr>
              <a:t>dbar</a:t>
            </a:r>
            <a:r>
              <a:rPr lang="en-US" altLang="zh-TW" baseline="0" dirty="0" smtClean="0">
                <a:latin typeface="Arial" pitchFamily="34" charset="0"/>
              </a:rPr>
              <a:t>&gt;</a:t>
            </a:r>
            <a:r>
              <a:rPr lang="en-US" altLang="zh-TW" baseline="0" dirty="0" err="1" smtClean="0">
                <a:latin typeface="Arial" pitchFamily="34" charset="0"/>
              </a:rPr>
              <a:t>ubar</a:t>
            </a:r>
            <a:r>
              <a:rPr lang="en-US" altLang="zh-TW" baseline="0" dirty="0" smtClean="0">
                <a:latin typeface="Arial" pitchFamily="34" charset="0"/>
              </a:rPr>
              <a:t> at one fixed point of x.</a:t>
            </a:r>
            <a:endParaRPr lang="zh-TW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3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37F303-41E6-46A1-A044-ED61B80D5185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dirty="0" smtClean="0">
                <a:latin typeface="Arial" pitchFamily="34" charset="0"/>
              </a:rPr>
              <a:t>E866 provides a clear</a:t>
            </a:r>
            <a:r>
              <a:rPr lang="en-US" altLang="zh-TW" baseline="0" dirty="0" smtClean="0">
                <a:latin typeface="Arial" pitchFamily="34" charset="0"/>
              </a:rPr>
              <a:t> x-dependence of d/u between 0-0.3</a:t>
            </a:r>
            <a:endParaRPr lang="zh-TW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528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pQCD</a:t>
            </a:r>
            <a:r>
              <a:rPr lang="en-US" altLang="zh-TW" dirty="0" smtClean="0"/>
              <a:t> is less than 1% effect.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044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300" b="1" dirty="0" smtClean="0">
                <a:solidFill>
                  <a:srgbClr val="FF0000"/>
                </a:solidFill>
              </a:rPr>
              <a:t>No model predicts </a:t>
            </a:r>
            <a:r>
              <a:rPr lang="en-US" altLang="zh-TW" sz="1200" b="0" dirty="0" err="1" smtClean="0">
                <a:solidFill>
                  <a:schemeClr val="tx1"/>
                </a:solidFill>
              </a:rPr>
              <a:t>ubar</a:t>
            </a:r>
            <a:r>
              <a:rPr lang="en-US" altLang="zh-TW" sz="1200" b="0" dirty="0" smtClean="0">
                <a:solidFill>
                  <a:schemeClr val="tx1"/>
                </a:solidFill>
              </a:rPr>
              <a:t>&gt;</a:t>
            </a:r>
            <a:r>
              <a:rPr lang="en-US" altLang="zh-TW" sz="1200" b="0" dirty="0" err="1" smtClean="0">
                <a:solidFill>
                  <a:schemeClr val="tx1"/>
                </a:solidFill>
              </a:rPr>
              <a:t>dbar</a:t>
            </a:r>
            <a:r>
              <a:rPr lang="en-US" altLang="zh-TW" sz="1200" b="0" dirty="0" smtClean="0">
                <a:solidFill>
                  <a:schemeClr val="tx1"/>
                </a:solidFill>
              </a:rPr>
              <a:t>.</a:t>
            </a:r>
            <a:endParaRPr kumimoji="1" lang="en-US" altLang="zh-TW" sz="2300" kern="0" dirty="0" smtClean="0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4872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 information of s quark is mostly coming</a:t>
            </a:r>
            <a:r>
              <a:rPr lang="en-US" altLang="zh-TW" baseline="0" dirty="0" smtClean="0"/>
              <a:t> from neutrino scattering. The strange and </a:t>
            </a:r>
            <a:r>
              <a:rPr lang="en-US" altLang="zh-TW" baseline="0" dirty="0" err="1" smtClean="0"/>
              <a:t>antistrange</a:t>
            </a:r>
            <a:r>
              <a:rPr lang="en-US" altLang="zh-TW" baseline="0" dirty="0" smtClean="0"/>
              <a:t> seas are directly accessible through the measurement and study of </a:t>
            </a:r>
            <a:r>
              <a:rPr lang="en-US" altLang="zh-TW" baseline="0" dirty="0" err="1" smtClean="0"/>
              <a:t>dimuon</a:t>
            </a:r>
            <a:r>
              <a:rPr lang="en-US" altLang="zh-TW" baseline="0" dirty="0" smtClean="0"/>
              <a:t> events in neutrino and antineutrino deep inelastic scattering (DIS)[15]. These events occur in charm production from charged current (CC) interactions with strange (or through </a:t>
            </a:r>
            <a:r>
              <a:rPr lang="en-US" altLang="zh-TW" baseline="0" dirty="0" err="1" smtClean="0"/>
              <a:t>Cabibbo</a:t>
            </a:r>
            <a:r>
              <a:rPr lang="en-US" altLang="zh-TW" baseline="0" dirty="0" smtClean="0"/>
              <a:t> suppressed, down) quarks in the nucleon. Neutrino (antineutrino) interactions generate charmed (</a:t>
            </a:r>
            <a:r>
              <a:rPr lang="en-US" altLang="zh-TW" baseline="0" dirty="0" err="1" smtClean="0"/>
              <a:t>anticharmed</a:t>
            </a:r>
            <a:r>
              <a:rPr lang="en-US" altLang="zh-TW" baseline="0" dirty="0" smtClean="0"/>
              <a:t>) hadrons from the strange (</a:t>
            </a:r>
            <a:r>
              <a:rPr lang="en-US" altLang="zh-TW" baseline="0" dirty="0" err="1" smtClean="0"/>
              <a:t>antistrange</a:t>
            </a:r>
            <a:r>
              <a:rPr lang="en-US" altLang="zh-TW" baseline="0" dirty="0" smtClean="0"/>
              <a:t>) sea. Approximately 10% of the time, the charmed hadrons decay </a:t>
            </a:r>
            <a:r>
              <a:rPr lang="en-US" altLang="zh-TW" baseline="0" dirty="0" err="1" smtClean="0"/>
              <a:t>semimuonically</a:t>
            </a:r>
            <a:r>
              <a:rPr lang="en-US" altLang="zh-TW" baseline="0" dirty="0" smtClean="0"/>
              <a:t>, resulting in a ﬁnal state with two oppositely charged </a:t>
            </a:r>
            <a:r>
              <a:rPr lang="en-US" altLang="zh-TW" baseline="0" dirty="0" err="1" smtClean="0"/>
              <a:t>muons</a:t>
            </a:r>
            <a:r>
              <a:rPr lang="en-US" altLang="zh-TW" baseline="0" dirty="0" smtClean="0"/>
              <a:t> and a hadronic shower from the nucleon breakup and charm decay. The second muon provides a clear signal by which to distinguish these events from other CC interactions.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6078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300" dirty="0" smtClean="0"/>
              <a:t>The asymmetry between </a:t>
            </a:r>
            <a:r>
              <a:rPr lang="en-US" altLang="zh-TW" sz="1300" i="1" dirty="0" smtClean="0"/>
              <a:t>s(x) and ¯s(x) was measured in the neutrino </a:t>
            </a:r>
            <a:r>
              <a:rPr lang="en-US" altLang="zh-TW" sz="1300" i="1" dirty="0" err="1" smtClean="0"/>
              <a:t>dimuons</a:t>
            </a:r>
            <a:r>
              <a:rPr lang="en-US" altLang="zh-TW" sz="1300" i="1" dirty="0" smtClean="0"/>
              <a:t> production in DIS [32]. The</a:t>
            </a:r>
          </a:p>
          <a:p>
            <a:r>
              <a:rPr lang="en-US" altLang="zh-TW" sz="1300" dirty="0" smtClean="0"/>
              <a:t>first </a:t>
            </a:r>
            <a:r>
              <a:rPr lang="en-US" altLang="zh-TW" sz="1300" dirty="0" err="1" smtClean="0"/>
              <a:t>muon</a:t>
            </a:r>
            <a:r>
              <a:rPr lang="en-US" altLang="zh-TW" sz="1300" dirty="0" smtClean="0"/>
              <a:t> is created in the charm production from neutrino charged current (CC) interactions with strange</a:t>
            </a:r>
          </a:p>
          <a:p>
            <a:r>
              <a:rPr lang="en-US" altLang="zh-TW" sz="1300" dirty="0" smtClean="0"/>
              <a:t>quarks in the nucleon. The second </a:t>
            </a:r>
            <a:r>
              <a:rPr lang="en-US" altLang="zh-TW" sz="1300" dirty="0" err="1" smtClean="0"/>
              <a:t>muon</a:t>
            </a:r>
            <a:r>
              <a:rPr lang="en-US" altLang="zh-TW" sz="1300" dirty="0" smtClean="0"/>
              <a:t> comes from the decay of the charm hadron which provides a clear</a:t>
            </a:r>
          </a:p>
          <a:p>
            <a:r>
              <a:rPr lang="en-US" altLang="zh-TW" sz="1300" dirty="0" smtClean="0"/>
              <a:t>signal to distinguish these events from other CC interactions.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DFF1A5-3865-4BA5-BFF0-AD69587ED145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6797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 theoretical predictions of asymmetry</a:t>
            </a:r>
            <a:r>
              <a:rPr lang="en-US" altLang="zh-TW" baseline="0" dirty="0" smtClean="0"/>
              <a:t> of s and </a:t>
            </a:r>
            <a:r>
              <a:rPr lang="en-US" altLang="zh-TW" baseline="0" dirty="0" err="1" smtClean="0"/>
              <a:t>sbar</a:t>
            </a:r>
            <a:r>
              <a:rPr lang="en-US" altLang="zh-TW" baseline="0" dirty="0" smtClean="0"/>
              <a:t> vary a lot.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0508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altLang="zh-TW" dirty="0" smtClean="0"/>
              <a:t>At small x, </a:t>
            </a:r>
            <a:r>
              <a:rPr lang="en-US" altLang="zh-TW" dirty="0" err="1" smtClean="0"/>
              <a:t>s+sbar</a:t>
            </a:r>
            <a:r>
              <a:rPr lang="en-US" altLang="zh-TW" dirty="0" smtClean="0"/>
              <a:t> + </a:t>
            </a:r>
            <a:r>
              <a:rPr lang="en-US" altLang="zh-TW" dirty="0" err="1" smtClean="0"/>
              <a:t>ubar+dbar</a:t>
            </a:r>
            <a:r>
              <a:rPr lang="en-US" altLang="zh-TW" dirty="0" smtClean="0"/>
              <a:t>, restoration of SU(3) asymmetry</a:t>
            </a:r>
          </a:p>
          <a:p>
            <a:pPr marL="228600" indent="-228600">
              <a:buAutoNum type="arabicPeriod"/>
            </a:pPr>
            <a:r>
              <a:rPr lang="en-US" altLang="zh-TW" dirty="0" smtClean="0"/>
              <a:t>A</a:t>
            </a:r>
            <a:r>
              <a:rPr lang="en-US" altLang="zh-TW" baseline="0" dirty="0" smtClean="0"/>
              <a:t> peculiar structure lies at large-x region beyond the small-x sea quark.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DFF1A5-3865-4BA5-BFF0-AD69587ED145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3199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For further understanding of sea</a:t>
            </a:r>
            <a:r>
              <a:rPr lang="en-US" altLang="zh-TW" baseline="0" dirty="0" smtClean="0"/>
              <a:t> quarks, it might be helpful to classify them into two types depending on their origin.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DFF1A5-3865-4BA5-BFF0-AD69587ED145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2059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 smtClean="0"/>
              <a:t>Dominant </a:t>
            </a:r>
            <a:r>
              <a:rPr lang="en-US" altLang="zh-TW" sz="1200" dirty="0" err="1" smtClean="0"/>
              <a:t>Fock</a:t>
            </a:r>
            <a:r>
              <a:rPr lang="en-US" altLang="zh-TW" sz="1200" dirty="0" smtClean="0"/>
              <a:t> state configurations have the minimal invariant mass, i.e. the ones with equal-rapidity constituents.</a:t>
            </a:r>
          </a:p>
          <a:p>
            <a:r>
              <a:rPr lang="en-US" altLang="zh-TW" sz="1200" dirty="0" smtClean="0"/>
              <a:t>The large charm mass gives the c quark a larger x than the other </a:t>
            </a:r>
            <a:r>
              <a:rPr lang="en-US" altLang="zh-TW" sz="1200" dirty="0" err="1" smtClean="0"/>
              <a:t>comoving</a:t>
            </a:r>
            <a:r>
              <a:rPr lang="en-US" altLang="zh-TW" sz="1200" dirty="0" smtClean="0"/>
              <a:t> light </a:t>
            </a:r>
            <a:r>
              <a:rPr lang="en-US" altLang="zh-TW" sz="1200" dirty="0" err="1" smtClean="0"/>
              <a:t>partons</a:t>
            </a:r>
            <a:r>
              <a:rPr lang="en-US" altLang="zh-TW" sz="1200" dirty="0" smtClean="0"/>
              <a:t>, more valence-like.</a:t>
            </a:r>
          </a:p>
          <a:p>
            <a:r>
              <a:rPr lang="en-US" altLang="zh-TW" sz="1200" dirty="0" smtClean="0"/>
              <a:t>The</a:t>
            </a:r>
            <a:r>
              <a:rPr lang="en-US" altLang="zh-TW" sz="1200" baseline="0" dirty="0" smtClean="0"/>
              <a:t> existence of IC will lead to large contribution to charm production at large x.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4344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There are</a:t>
            </a:r>
            <a:r>
              <a:rPr lang="en-US" altLang="zh-TW" baseline="0" dirty="0" smtClean="0"/>
              <a:t> some experimental evidence of IC.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0856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Assuming there</a:t>
            </a:r>
            <a:r>
              <a:rPr lang="en-US" altLang="zh-TW" baseline="0" dirty="0" smtClean="0"/>
              <a:t> existing a difference of probability intrinsic </a:t>
            </a:r>
            <a:r>
              <a:rPr lang="en-US" altLang="zh-TW" baseline="0" dirty="0" err="1" smtClean="0"/>
              <a:t>uudddbar</a:t>
            </a:r>
            <a:r>
              <a:rPr lang="en-US" altLang="zh-TW" baseline="0" dirty="0" smtClean="0"/>
              <a:t> state and </a:t>
            </a:r>
            <a:r>
              <a:rPr lang="en-US" altLang="zh-TW" baseline="0" dirty="0" err="1" smtClean="0"/>
              <a:t>uuduubar</a:t>
            </a:r>
            <a:r>
              <a:rPr lang="en-US" altLang="zh-TW" baseline="0" dirty="0" smtClean="0"/>
              <a:t>, we construct the x distribution from light-front 5q model in a numerical way at certain initial scale. Then we evolve the x distribution to the experimental scale at Q2=54 GeV2. The difference </a:t>
            </a:r>
            <a:r>
              <a:rPr lang="en-US" altLang="zh-TW" dirty="0" smtClean="0"/>
              <a:t>of these two 5-quark components could be determined.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5982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Reggeon</a:t>
            </a:r>
            <a:r>
              <a:rPr lang="en-US" altLang="zh-TW" dirty="0" smtClean="0"/>
              <a:t> and Pomeron Exchange.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5BFD-2784-4001-B8A0-E9057396792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1479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7BFA39-6C2F-4DEE-9386-434246E78067}" type="slidenum">
              <a:rPr lang="zh-TW" altLang="en-US" smtClean="0"/>
              <a:pPr/>
              <a:t>42</a:t>
            </a:fld>
            <a:endParaRPr lang="en-US" altLang="zh-TW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23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11A7-1542-4019-84B4-AE8A8E7619D0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066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7AE92-2CB6-40DB-8875-9B603EEBFC16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224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F056-6AA4-4D86-A155-E7B0AA69E70B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641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37103-FF93-49D6-8926-DF127158F3BA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6445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670B-B384-4B82-92F1-F8F96F181A95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90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D907F-F574-4533-AF48-8364B8865596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52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AEF14-006A-48EF-A34C-3152FCA2C7CC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7840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FB39F-F858-45A2-8A28-1A00F4A071EC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31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D389-2ADF-4156-98C9-0C6E608B852B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39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626F-AF9E-4996-81D5-C9D6052F8D81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19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4369-38BB-4626-8DB8-92B5F751915D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250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466A1-E987-4561-992A-AFD8DAE6F444}" type="datetime1">
              <a:rPr lang="zh-TW" altLang="en-US" smtClean="0"/>
              <a:t>2014/10/10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921E1-D4B0-4DA6-8544-50066CD47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2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01786-94E8-4B93-9053-78E8E1E0F6D4}" type="datetime1">
              <a:rPr lang="zh-TW" altLang="en-US" smtClean="0"/>
              <a:t>2014/10/10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8F930-02F0-4321-9589-184C7305C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46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pn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3.xml"/><Relationship Id="rId7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6.xml"/><Relationship Id="rId7" Type="http://schemas.openxmlformats.org/officeDocument/2006/relationships/image" Target="../media/image21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0.png"/><Relationship Id="rId4" Type="http://schemas.openxmlformats.org/officeDocument/2006/relationships/tags" Target="../tags/tag7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png"/><Relationship Id="rId12" Type="http://schemas.openxmlformats.org/officeDocument/2006/relationships/hyperlink" Target="http://arxiv.org/abs/1102.5631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png"/><Relationship Id="rId11" Type="http://schemas.openxmlformats.org/officeDocument/2006/relationships/image" Target="../media/image33.wmf"/><Relationship Id="rId5" Type="http://schemas.openxmlformats.org/officeDocument/2006/relationships/image" Target="../media/image35.png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34.png"/><Relationship Id="rId9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16.bin"/><Relationship Id="rId3" Type="http://schemas.openxmlformats.org/officeDocument/2006/relationships/image" Target="../media/image42.emf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4.png"/><Relationship Id="rId11" Type="http://schemas.openxmlformats.org/officeDocument/2006/relationships/oleObject" Target="../embeddings/oleObject15.bin"/><Relationship Id="rId5" Type="http://schemas.openxmlformats.org/officeDocument/2006/relationships/hyperlink" Target="http://arxiv.org/abs/1102.5631" TargetMode="External"/><Relationship Id="rId10" Type="http://schemas.openxmlformats.org/officeDocument/2006/relationships/image" Target="../media/image39.wmf"/><Relationship Id="rId4" Type="http://schemas.openxmlformats.org/officeDocument/2006/relationships/image" Target="../media/image43.e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4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hyperlink" Target="http://arxiv.org/abs/1102.563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hyperlink" Target="http://arxiv.org/abs/1102.563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5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rxiv.org/abs/1102.5631" TargetMode="Externa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1.wmf"/><Relationship Id="rId5" Type="http://schemas.openxmlformats.org/officeDocument/2006/relationships/image" Target="../media/image59.wmf"/><Relationship Id="rId4" Type="http://schemas.openxmlformats.org/officeDocument/2006/relationships/oleObject" Target="../embeddings/oleObject25.bin"/><Relationship Id="rId9" Type="http://schemas.openxmlformats.org/officeDocument/2006/relationships/hyperlink" Target="http://arxiv.org/abs/1102.563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arxiv.org/abs/1102.5631" TargetMode="External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arxiv.org/abs/1102.5631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69.png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68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10.wmf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7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3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hyperlink" Target="http://arxiv.org/abs/1102.5631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hyperlink" Target="http://arxiv.org/abs/1102.5631" TargetMode="Externa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3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78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hyperlink" Target="http://arxiv.org/abs/1102.5631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emf"/><Relationship Id="rId5" Type="http://schemas.openxmlformats.org/officeDocument/2006/relationships/image" Target="../media/image79.wmf"/><Relationship Id="rId4" Type="http://schemas.openxmlformats.org/officeDocument/2006/relationships/oleObject" Target="../embeddings/oleObject39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image" Target="../media/image85.wmf"/><Relationship Id="rId3" Type="http://schemas.openxmlformats.org/officeDocument/2006/relationships/oleObject" Target="../embeddings/oleObject40.bin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84.wmf"/><Relationship Id="rId5" Type="http://schemas.openxmlformats.org/officeDocument/2006/relationships/image" Target="../media/image86.wmf"/><Relationship Id="rId10" Type="http://schemas.openxmlformats.org/officeDocument/2006/relationships/oleObject" Target="../embeddings/oleObject42.bin"/><Relationship Id="rId4" Type="http://schemas.openxmlformats.org/officeDocument/2006/relationships/image" Target="../media/image82.wmf"/><Relationship Id="rId9" Type="http://schemas.openxmlformats.org/officeDocument/2006/relationships/image" Target="../media/image88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90.wmf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3.png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102.563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3" Type="http://schemas.openxmlformats.org/officeDocument/2006/relationships/image" Target="../media/image101.wmf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8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100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4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0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48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117.png"/><Relationship Id="rId4" Type="http://schemas.openxmlformats.org/officeDocument/2006/relationships/image" Target="../media/image1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7718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07962" y="2290385"/>
            <a:ext cx="8695405" cy="1579563"/>
          </a:xfrm>
        </p:spPr>
        <p:txBody>
          <a:bodyPr>
            <a:noAutofit/>
          </a:bodyPr>
          <a:lstStyle/>
          <a:p>
            <a:r>
              <a:rPr lang="en-US" altLang="zh-TW" sz="5400" b="1" i="1" dirty="0">
                <a:solidFill>
                  <a:srgbClr val="0070C0"/>
                </a:solidFill>
              </a:rPr>
              <a:t>Recent </a:t>
            </a:r>
            <a:r>
              <a:rPr lang="en-US" altLang="zh-TW" sz="5400" b="1" i="1" dirty="0" smtClean="0">
                <a:solidFill>
                  <a:srgbClr val="0070C0"/>
                </a:solidFill>
              </a:rPr>
              <a:t>Progress </a:t>
            </a:r>
            <a:r>
              <a:rPr lang="en-US" altLang="zh-TW" sz="5400" b="1" i="1" dirty="0">
                <a:solidFill>
                  <a:srgbClr val="0070C0"/>
                </a:solidFill>
              </a:rPr>
              <a:t>in </a:t>
            </a:r>
            <a:r>
              <a:rPr lang="en-US" altLang="zh-TW" sz="5400" b="1" i="1" dirty="0" smtClean="0">
                <a:solidFill>
                  <a:srgbClr val="0070C0"/>
                </a:solidFill>
              </a:rPr>
              <a:t>Understanding </a:t>
            </a:r>
            <a:r>
              <a:rPr lang="en-US" altLang="zh-TW" sz="5400" b="1" i="1" dirty="0">
                <a:solidFill>
                  <a:srgbClr val="0070C0"/>
                </a:solidFill>
              </a:rPr>
              <a:t>the </a:t>
            </a:r>
            <a:r>
              <a:rPr lang="en-US" altLang="zh-TW" sz="5400" b="1" i="1" dirty="0" smtClean="0">
                <a:solidFill>
                  <a:srgbClr val="0070C0"/>
                </a:solidFill>
              </a:rPr>
              <a:t>Nucleon Sea</a:t>
            </a:r>
            <a:endParaRPr lang="zh-TW" altLang="en-US" sz="5400" b="1" i="1" dirty="0">
              <a:solidFill>
                <a:srgbClr val="0070C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26664" y="4285267"/>
            <a:ext cx="6858000" cy="2071083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000" dirty="0"/>
              <a:t>Wen-Chen </a:t>
            </a:r>
            <a:r>
              <a:rPr lang="en-US" altLang="zh-TW" sz="3000" dirty="0" smtClean="0"/>
              <a:t>Chang</a:t>
            </a:r>
          </a:p>
          <a:p>
            <a:r>
              <a:rPr lang="en-US" altLang="zh-TW" sz="3000" dirty="0" smtClean="0"/>
              <a:t>Institute </a:t>
            </a:r>
            <a:r>
              <a:rPr lang="en-US" altLang="zh-TW" sz="3000" dirty="0"/>
              <a:t>of Physics, Academia </a:t>
            </a:r>
            <a:r>
              <a:rPr lang="en-US" altLang="zh-TW" sz="3000" dirty="0" err="1" smtClean="0"/>
              <a:t>Sinica</a:t>
            </a:r>
            <a:r>
              <a:rPr lang="en-US" altLang="zh-TW" sz="3000" dirty="0" smtClean="0"/>
              <a:t>, Taiwan</a:t>
            </a:r>
          </a:p>
          <a:p>
            <a:r>
              <a:rPr lang="en-US" altLang="zh-TW" dirty="0">
                <a:solidFill>
                  <a:srgbClr val="00B050"/>
                </a:solidFill>
              </a:rPr>
              <a:t>i</a:t>
            </a:r>
            <a:r>
              <a:rPr lang="en-US" altLang="zh-TW" dirty="0" smtClean="0">
                <a:solidFill>
                  <a:srgbClr val="00B050"/>
                </a:solidFill>
              </a:rPr>
              <a:t>n collaboration with </a:t>
            </a:r>
          </a:p>
          <a:p>
            <a:r>
              <a:rPr lang="en-US" altLang="zh-TW" dirty="0">
                <a:solidFill>
                  <a:srgbClr val="00B050"/>
                </a:solidFill>
              </a:rPr>
              <a:t>Jen-</a:t>
            </a:r>
            <a:r>
              <a:rPr lang="en-US" altLang="zh-TW" dirty="0" err="1">
                <a:solidFill>
                  <a:srgbClr val="00B050"/>
                </a:solidFill>
              </a:rPr>
              <a:t>Chieh</a:t>
            </a:r>
            <a:r>
              <a:rPr lang="en-US" altLang="zh-TW" dirty="0">
                <a:solidFill>
                  <a:srgbClr val="00B050"/>
                </a:solidFill>
              </a:rPr>
              <a:t> </a:t>
            </a:r>
            <a:r>
              <a:rPr lang="en-US" altLang="zh-TW" dirty="0" smtClean="0">
                <a:solidFill>
                  <a:srgbClr val="00B050"/>
                </a:solidFill>
              </a:rPr>
              <a:t>Peng</a:t>
            </a:r>
          </a:p>
          <a:p>
            <a:r>
              <a:rPr lang="en-US" altLang="zh-TW" dirty="0">
                <a:solidFill>
                  <a:srgbClr val="00B050"/>
                </a:solidFill>
              </a:rPr>
              <a:t>University of Illinois at Urbana-Champaign</a:t>
            </a:r>
            <a:endParaRPr lang="en-US" altLang="zh-TW" dirty="0" smtClean="0">
              <a:solidFill>
                <a:srgbClr val="00B050"/>
              </a:solidFill>
            </a:endParaRPr>
          </a:p>
          <a:p>
            <a:endParaRPr lang="zh-TW" altLang="en-US" dirty="0"/>
          </a:p>
        </p:txBody>
      </p:sp>
      <p:sp>
        <p:nvSpPr>
          <p:cNvPr id="5" name="Text Box 57"/>
          <p:cNvSpPr txBox="1">
            <a:spLocks noChangeArrowheads="1"/>
          </p:cNvSpPr>
          <p:nvPr/>
        </p:nvSpPr>
        <p:spPr bwMode="auto">
          <a:xfrm>
            <a:off x="5008563" y="281604"/>
            <a:ext cx="4015121" cy="7694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2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Séminaires</a:t>
            </a:r>
            <a:r>
              <a:rPr lang="en-US" altLang="zh-TW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lang="en-US" altLang="zh-TW" sz="2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SPhN</a:t>
            </a:r>
            <a:endParaRPr lang="en-US" altLang="zh-TW" sz="2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TW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</a:t>
            </a:r>
            <a:r>
              <a:rPr lang="en-US" altLang="zh-TW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10th 2014, 11:00-12:00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01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Introduction:</a:t>
            </a:r>
          </a:p>
          <a:p>
            <a:pPr lvl="1"/>
            <a:r>
              <a:rPr lang="en-US" altLang="zh-TW" dirty="0" smtClean="0"/>
              <a:t>Flavor Asymmetry of light sea quarks</a:t>
            </a:r>
          </a:p>
          <a:p>
            <a:pPr lvl="1"/>
            <a:r>
              <a:rPr lang="en-US" altLang="zh-TW" dirty="0" smtClean="0"/>
              <a:t>Structure of strange quarks</a:t>
            </a:r>
          </a:p>
          <a:p>
            <a:pPr lvl="1"/>
            <a:r>
              <a:rPr lang="en-US" altLang="zh-TW" dirty="0" smtClean="0"/>
              <a:t>Intrinsic charm in BHPS light-front 5q model</a:t>
            </a:r>
          </a:p>
          <a:p>
            <a:r>
              <a:rPr lang="en-US" altLang="zh-TW" dirty="0" smtClean="0"/>
              <a:t>Intrinsic light sea</a:t>
            </a:r>
          </a:p>
          <a:p>
            <a:r>
              <a:rPr lang="en-US" altLang="zh-TW" dirty="0" smtClean="0"/>
              <a:t>Connected and disconnected sea</a:t>
            </a:r>
            <a:endParaRPr lang="en-US" altLang="zh-TW" dirty="0" smtClean="0"/>
          </a:p>
          <a:p>
            <a:r>
              <a:rPr lang="en-US" altLang="zh-TW" dirty="0" smtClean="0"/>
              <a:t>Summary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A5F54-4AFB-4186-9BA5-80A8705AC7C0}" type="slidenum">
              <a:rPr lang="zh-TW" altLang="en-US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746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47308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smtClean="0"/>
              <a:t>Deep Inelastic Scattering</a:t>
            </a:r>
            <a:endParaRPr lang="zh-TW" altLang="en-US" dirty="0"/>
          </a:p>
        </p:txBody>
      </p:sp>
      <p:pic>
        <p:nvPicPr>
          <p:cNvPr id="7577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00075" y="1598613"/>
            <a:ext cx="3810000" cy="1981200"/>
          </a:xfr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438E2-31C6-4A68-8FFD-7D59811A8A5B}" type="slidenum">
              <a:rPr lang="en-US" altLang="zh-TW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75782" name="Text Box 4"/>
          <p:cNvSpPr txBox="1">
            <a:spLocks noChangeArrowheads="1"/>
          </p:cNvSpPr>
          <p:nvPr/>
        </p:nvSpPr>
        <p:spPr bwMode="auto">
          <a:xfrm>
            <a:off x="779463" y="3783013"/>
            <a:ext cx="28194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dirty="0">
                <a:latin typeface="cmmi12" charset="0"/>
                <a:ea typeface="新細明體" pitchFamily="18" charset="-120"/>
              </a:rPr>
              <a:t>Q</a:t>
            </a:r>
            <a:r>
              <a:rPr lang="en-US" altLang="zh-TW" sz="1600" baseline="42000" dirty="0">
                <a:latin typeface="cmmi10" pitchFamily="34" charset="0"/>
                <a:ea typeface="新細明體" pitchFamily="18" charset="-120"/>
              </a:rPr>
              <a:t>2</a:t>
            </a:r>
            <a:r>
              <a:rPr lang="en-US" altLang="zh-TW" sz="1600" dirty="0">
                <a:latin typeface="Times" pitchFamily="18" charset="0"/>
                <a:ea typeface="新細明體" pitchFamily="18" charset="-120"/>
              </a:rPr>
              <a:t> :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Four-momentum transfer</a:t>
            </a:r>
          </a:p>
          <a:p>
            <a:r>
              <a:rPr lang="en-US" altLang="zh-TW" sz="1600" dirty="0">
                <a:latin typeface="cmmi12" charset="0"/>
                <a:ea typeface="新細明體" pitchFamily="18" charset="-120"/>
              </a:rPr>
              <a:t>x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 : </a:t>
            </a:r>
            <a:r>
              <a:rPr lang="en-US" altLang="zh-TW" sz="1400" dirty="0" err="1">
                <a:latin typeface="Comic Sans MS" pitchFamily="66" charset="0"/>
                <a:ea typeface="新細明體" pitchFamily="18" charset="-120"/>
              </a:rPr>
              <a:t>Bjorken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 variable (=Q</a:t>
            </a:r>
            <a:r>
              <a:rPr lang="en-US" altLang="zh-TW" sz="1400" baseline="30000" dirty="0">
                <a:latin typeface="Comic Sans MS" pitchFamily="66" charset="0"/>
                <a:ea typeface="新細明體" pitchFamily="18" charset="-120"/>
              </a:rPr>
              <a:t>2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/2</a:t>
            </a:r>
            <a:r>
              <a:rPr lang="en-US" altLang="zh-TW" sz="1400" dirty="0">
                <a:latin typeface="Times New Roman" pitchFamily="18" charset="0"/>
                <a:ea typeface="新細明體" pitchFamily="18" charset="-120"/>
              </a:rPr>
              <a:t>M</a:t>
            </a:r>
            <a:r>
              <a:rPr lang="en-US" altLang="zh-TW" sz="1400" dirty="0">
                <a:latin typeface="Symbol" pitchFamily="18" charset="2"/>
                <a:ea typeface="新細明體" pitchFamily="18" charset="-120"/>
              </a:rPr>
              <a:t>n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)</a:t>
            </a:r>
            <a:endParaRPr lang="en-US" altLang="zh-TW" sz="1600" dirty="0">
              <a:latin typeface="Times" pitchFamily="18" charset="0"/>
              <a:ea typeface="新細明體" pitchFamily="18" charset="-120"/>
            </a:endParaRPr>
          </a:p>
          <a:p>
            <a:r>
              <a:rPr lang="en-US" altLang="zh-TW" sz="1600" dirty="0">
                <a:latin typeface="Symbol" pitchFamily="18" charset="2"/>
                <a:ea typeface="新細明體" pitchFamily="18" charset="-120"/>
              </a:rPr>
              <a:t>n</a:t>
            </a:r>
            <a:r>
              <a:rPr lang="en-US" altLang="zh-TW" sz="1600" dirty="0">
                <a:latin typeface="Times" pitchFamily="18" charset="0"/>
                <a:ea typeface="新細明體" pitchFamily="18" charset="-120"/>
              </a:rPr>
              <a:t> : 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Energy transfer</a:t>
            </a:r>
            <a:endParaRPr lang="en-US" altLang="zh-TW" sz="1600" dirty="0">
              <a:latin typeface="Times" pitchFamily="18" charset="0"/>
              <a:ea typeface="新細明體" pitchFamily="18" charset="-120"/>
            </a:endParaRPr>
          </a:p>
          <a:p>
            <a:r>
              <a:rPr lang="en-US" altLang="zh-TW" sz="1600" dirty="0">
                <a:latin typeface="cmmi12" charset="0"/>
                <a:ea typeface="新細明體" pitchFamily="18" charset="-120"/>
              </a:rPr>
              <a:t>M</a:t>
            </a:r>
            <a:r>
              <a:rPr lang="en-US" altLang="zh-TW" sz="1600" dirty="0">
                <a:latin typeface="Times" pitchFamily="18" charset="0"/>
                <a:ea typeface="新細明體" pitchFamily="18" charset="-120"/>
              </a:rPr>
              <a:t> : 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Nucleon mass</a:t>
            </a:r>
            <a:endParaRPr lang="en-US" altLang="zh-TW" sz="1600" dirty="0">
              <a:latin typeface="Times" pitchFamily="18" charset="0"/>
              <a:ea typeface="新細明體" pitchFamily="18" charset="-120"/>
            </a:endParaRPr>
          </a:p>
          <a:p>
            <a:r>
              <a:rPr lang="en-US" altLang="zh-TW" sz="1600" dirty="0">
                <a:latin typeface="cmmi12" charset="0"/>
                <a:ea typeface="新細明體" pitchFamily="18" charset="-120"/>
              </a:rPr>
              <a:t>W</a:t>
            </a:r>
            <a:r>
              <a:rPr lang="en-US" altLang="zh-TW" sz="1600" dirty="0">
                <a:latin typeface="Times" pitchFamily="18" charset="0"/>
                <a:ea typeface="新細明體" pitchFamily="18" charset="-120"/>
              </a:rPr>
              <a:t> : 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Final state </a:t>
            </a:r>
            <a:r>
              <a:rPr lang="en-US" altLang="zh-TW" sz="1400" dirty="0" err="1">
                <a:latin typeface="Comic Sans MS" pitchFamily="66" charset="0"/>
                <a:ea typeface="新細明體" pitchFamily="18" charset="-120"/>
              </a:rPr>
              <a:t>hadronic</a:t>
            </a:r>
            <a:r>
              <a:rPr lang="en-US" altLang="zh-TW" sz="1400" dirty="0">
                <a:latin typeface="Comic Sans MS" pitchFamily="66" charset="0"/>
                <a:ea typeface="新細明體" pitchFamily="18" charset="-120"/>
              </a:rPr>
              <a:t> mass</a:t>
            </a:r>
            <a:endParaRPr lang="en-US" altLang="zh-TW" sz="1600" dirty="0">
              <a:latin typeface="Times" pitchFamily="18" charset="0"/>
              <a:ea typeface="新細明體" pitchFamily="18" charset="-120"/>
            </a:endParaRPr>
          </a:p>
        </p:txBody>
      </p:sp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567380"/>
              </p:ext>
            </p:extLst>
          </p:nvPr>
        </p:nvGraphicFramePr>
        <p:xfrm>
          <a:off x="171989" y="5363055"/>
          <a:ext cx="4865837" cy="907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8" name="Equation" r:id="rId5" imgW="3543120" imgH="660240" progId="Equation.DSMT4">
                  <p:embed/>
                </p:oleObj>
              </mc:Choice>
              <mc:Fallback>
                <p:oleObj name="Equation" r:id="rId5" imgW="354312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89" y="5363055"/>
                        <a:ext cx="4865837" cy="907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3850" y="1725751"/>
            <a:ext cx="4038600" cy="340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文字方塊 10"/>
          <p:cNvSpPr txBox="1"/>
          <p:nvPr/>
        </p:nvSpPr>
        <p:spPr>
          <a:xfrm>
            <a:off x="5796951" y="5400135"/>
            <a:ext cx="273825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sz="2000" dirty="0" smtClean="0"/>
              <a:t>Scaling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000" dirty="0" smtClean="0"/>
              <a:t>Valence quarks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000" dirty="0" smtClean="0"/>
              <a:t>Quark-</a:t>
            </a:r>
            <a:r>
              <a:rPr lang="en-US" altLang="zh-TW" sz="2000" dirty="0" err="1" smtClean="0"/>
              <a:t>antiquark</a:t>
            </a:r>
            <a:r>
              <a:rPr lang="en-US" altLang="zh-TW" sz="2000" dirty="0" smtClean="0"/>
              <a:t> pairs</a:t>
            </a:r>
            <a:endParaRPr lang="zh-TW" altLang="en-US" sz="2000" dirty="0"/>
          </a:p>
        </p:txBody>
      </p:sp>
      <p:sp>
        <p:nvSpPr>
          <p:cNvPr id="9" name="橢圓 8"/>
          <p:cNvSpPr/>
          <p:nvPr/>
        </p:nvSpPr>
        <p:spPr>
          <a:xfrm>
            <a:off x="5432613" y="1694329"/>
            <a:ext cx="1492622" cy="1344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405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Naïve Expectation of Quark Sea: SU(3) Symmetric</a:t>
            </a:r>
            <a:endParaRPr lang="zh-TW" altLang="en-US" dirty="0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3683" y="1995707"/>
            <a:ext cx="3886200" cy="4055625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4</a:t>
            </a:fld>
            <a:endParaRPr lang="zh-TW" altLang="en-US"/>
          </a:p>
        </p:txBody>
      </p:sp>
      <p:graphicFrame>
        <p:nvGraphicFramePr>
          <p:cNvPr id="8" name="內容版面配置區 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13943862"/>
              </p:ext>
            </p:extLst>
          </p:nvPr>
        </p:nvGraphicFramePr>
        <p:xfrm>
          <a:off x="184183" y="2866524"/>
          <a:ext cx="4889500" cy="163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1" name="Equation" r:id="rId4" imgW="2819160" imgH="939600" progId="Equation.DSMT4">
                  <p:embed/>
                </p:oleObj>
              </mc:Choice>
              <mc:Fallback>
                <p:oleObj name="Equation" r:id="rId4" imgW="281916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183" y="2866524"/>
                        <a:ext cx="4889500" cy="163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1312742" y="6115166"/>
            <a:ext cx="6518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</a:rPr>
              <a:t>F.E. Close, “An Introduction to Quarks and </a:t>
            </a:r>
            <a:r>
              <a:rPr lang="en-US" altLang="zh-TW" sz="2400" dirty="0" err="1" smtClean="0">
                <a:solidFill>
                  <a:srgbClr val="0070C0"/>
                </a:solidFill>
              </a:rPr>
              <a:t>Partons</a:t>
            </a:r>
            <a:r>
              <a:rPr lang="en-US" altLang="zh-TW" sz="2400" dirty="0" smtClean="0">
                <a:solidFill>
                  <a:srgbClr val="0070C0"/>
                </a:solidFill>
              </a:rPr>
              <a:t>”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0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Is              in the Proton? </a:t>
            </a:r>
          </a:p>
        </p:txBody>
      </p:sp>
      <p:sp>
        <p:nvSpPr>
          <p:cNvPr id="1028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DB1D2-5686-47E6-8C9E-988785222880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pic>
        <p:nvPicPr>
          <p:cNvPr id="1030" name="Picture 3" descr="gd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5128" y="1348423"/>
            <a:ext cx="258286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4" descr="gu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24928" y="1346835"/>
            <a:ext cx="258286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2721769" y="3107846"/>
            <a:ext cx="44958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TW" sz="2400" dirty="0">
                <a:solidFill>
                  <a:schemeClr val="tx1"/>
                </a:solidFill>
                <a:ea typeface="新細明體" pitchFamily="18" charset="-120"/>
              </a:rPr>
              <a:t>Gottfried Sum Rule </a:t>
            </a: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457200" y="3276600"/>
            <a:ext cx="37338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TW" altLang="en-US" sz="2400">
              <a:solidFill>
                <a:srgbClr val="00A650"/>
              </a:solidFill>
              <a:ea typeface="新細明體" pitchFamily="18" charset="-120"/>
            </a:endParaRP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976490"/>
              </p:ext>
            </p:extLst>
          </p:nvPr>
        </p:nvGraphicFramePr>
        <p:xfrm>
          <a:off x="1788478" y="3811587"/>
          <a:ext cx="6788150" cy="249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6" name="Equation" r:id="rId6" imgW="3111480" imgH="1143000" progId="Equation.DSMT4">
                  <p:embed/>
                </p:oleObj>
              </mc:Choice>
              <mc:Fallback>
                <p:oleObj name="Equation" r:id="rId6" imgW="311148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8478" y="3811587"/>
                        <a:ext cx="6788150" cy="249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Text Box 14"/>
          <p:cNvSpPr txBox="1">
            <a:spLocks noChangeArrowheads="1"/>
          </p:cNvSpPr>
          <p:nvPr/>
        </p:nvSpPr>
        <p:spPr bwMode="auto">
          <a:xfrm>
            <a:off x="4496753" y="1737362"/>
            <a:ext cx="685800" cy="11080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TW" sz="6600">
                <a:solidFill>
                  <a:srgbClr val="6666FF"/>
                </a:solidFill>
                <a:ea typeface="新細明體" pitchFamily="18" charset="-120"/>
              </a:rPr>
              <a:t>=</a:t>
            </a:r>
          </a:p>
        </p:txBody>
      </p:sp>
      <p:graphicFrame>
        <p:nvGraphicFramePr>
          <p:cNvPr id="102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947799"/>
              </p:ext>
            </p:extLst>
          </p:nvPr>
        </p:nvGraphicFramePr>
        <p:xfrm>
          <a:off x="1324928" y="610401"/>
          <a:ext cx="1330114" cy="689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7" name="方程式" r:id="rId8" imgW="393480" imgH="203040" progId="Equation.3">
                  <p:embed/>
                </p:oleObj>
              </mc:Choice>
              <mc:Fallback>
                <p:oleObj name="方程式" r:id="rId8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928" y="610401"/>
                        <a:ext cx="1330114" cy="6897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22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124930" name="投影片編號版面配置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FED1046-A4A6-4FD0-AD16-5B9988F21D9A}" type="slidenum">
              <a:rPr lang="zh-TW" altLang="en-US" smtClean="0">
                <a:solidFill>
                  <a:srgbClr val="131313"/>
                </a:solidFill>
              </a:rPr>
              <a:pPr/>
              <a:t>6</a:t>
            </a:fld>
            <a:endParaRPr lang="en-US" altLang="zh-TW" smtClean="0">
              <a:solidFill>
                <a:srgbClr val="131313"/>
              </a:solidFill>
            </a:endParaRPr>
          </a:p>
        </p:txBody>
      </p:sp>
      <p:sp>
        <p:nvSpPr>
          <p:cNvPr id="12493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ea typeface="新細明體" pitchFamily="18" charset="-120"/>
              </a:rPr>
              <a:t>Measurement </a:t>
            </a:r>
            <a:r>
              <a:rPr lang="en-US" altLang="zh-TW" dirty="0" smtClean="0">
                <a:ea typeface="新細明體" pitchFamily="18" charset="-120"/>
              </a:rPr>
              <a:t>of Gottfried Sum</a:t>
            </a:r>
          </a:p>
        </p:txBody>
      </p:sp>
      <p:pic>
        <p:nvPicPr>
          <p:cNvPr id="12493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373" y="1767912"/>
            <a:ext cx="5060951" cy="3181350"/>
          </a:xfrm>
          <a:noFill/>
        </p:spPr>
      </p:pic>
      <p:sp>
        <p:nvSpPr>
          <p:cNvPr id="124933" name="Text Box 9"/>
          <p:cNvSpPr txBox="1">
            <a:spLocks noChangeArrowheads="1"/>
          </p:cNvSpPr>
          <p:nvPr/>
        </p:nvSpPr>
        <p:spPr bwMode="auto">
          <a:xfrm>
            <a:off x="520821" y="4993999"/>
            <a:ext cx="8534400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TW" sz="2400" dirty="0">
                <a:solidFill>
                  <a:srgbClr val="0070C0"/>
                </a:solidFill>
                <a:ea typeface="新細明體" pitchFamily="18" charset="-120"/>
              </a:rPr>
              <a:t>New </a:t>
            </a:r>
            <a:r>
              <a:rPr lang="en-US" altLang="zh-TW" sz="2400" dirty="0" err="1">
                <a:solidFill>
                  <a:srgbClr val="0070C0"/>
                </a:solidFill>
                <a:ea typeface="新細明體" pitchFamily="18" charset="-120"/>
              </a:rPr>
              <a:t>Muon</a:t>
            </a:r>
            <a:r>
              <a:rPr lang="en-US" altLang="zh-TW" sz="2400" dirty="0">
                <a:solidFill>
                  <a:srgbClr val="0070C0"/>
                </a:solidFill>
                <a:ea typeface="新細明體" pitchFamily="18" charset="-120"/>
              </a:rPr>
              <a:t> Collaboration (NMC), Phys. Rev. D50 (1994) R1</a:t>
            </a:r>
          </a:p>
        </p:txBody>
      </p:sp>
      <p:sp>
        <p:nvSpPr>
          <p:cNvPr id="124934" name="Text Box 10"/>
          <p:cNvSpPr txBox="1">
            <a:spLocks noChangeArrowheads="1"/>
          </p:cNvSpPr>
          <p:nvPr/>
        </p:nvSpPr>
        <p:spPr bwMode="auto">
          <a:xfrm>
            <a:off x="1960563" y="5508625"/>
            <a:ext cx="4876800" cy="584775"/>
          </a:xfrm>
          <a:prstGeom prst="rect">
            <a:avLst/>
          </a:prstGeom>
          <a:solidFill>
            <a:srgbClr val="FFFF00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TW" sz="3200" i="1">
                <a:solidFill>
                  <a:srgbClr val="B02A30"/>
                </a:solidFill>
                <a:ea typeface="新細明體" pitchFamily="18" charset="-120"/>
              </a:rPr>
              <a:t>S</a:t>
            </a:r>
            <a:r>
              <a:rPr lang="en-US" altLang="zh-TW" sz="3200" i="1" baseline="-25000">
                <a:solidFill>
                  <a:srgbClr val="B02A30"/>
                </a:solidFill>
                <a:ea typeface="新細明體" pitchFamily="18" charset="-120"/>
              </a:rPr>
              <a:t>G</a:t>
            </a:r>
            <a:r>
              <a:rPr lang="en-US" altLang="zh-TW" sz="3200">
                <a:solidFill>
                  <a:srgbClr val="B02A30"/>
                </a:solidFill>
                <a:ea typeface="新細明體" pitchFamily="18" charset="-120"/>
              </a:rPr>
              <a:t> = 0.235 </a:t>
            </a:r>
            <a:r>
              <a:rPr lang="en-US" altLang="zh-TW" sz="3200">
                <a:solidFill>
                  <a:srgbClr val="B02A30"/>
                </a:solidFill>
                <a:ea typeface="新細明體" pitchFamily="18" charset="-120"/>
                <a:cs typeface="Arial" charset="0"/>
              </a:rPr>
              <a:t>± 0.026</a:t>
            </a:r>
          </a:p>
        </p:txBody>
      </p:sp>
      <p:sp>
        <p:nvSpPr>
          <p:cNvPr id="124935" name="Text Box 11"/>
          <p:cNvSpPr txBox="1">
            <a:spLocks noChangeArrowheads="1"/>
          </p:cNvSpPr>
          <p:nvPr/>
        </p:nvSpPr>
        <p:spPr bwMode="auto">
          <a:xfrm>
            <a:off x="1371600" y="6096000"/>
            <a:ext cx="59436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TW" sz="2400" b="1">
                <a:solidFill>
                  <a:srgbClr val="FF3300"/>
                </a:solidFill>
                <a:ea typeface="新細明體" pitchFamily="18" charset="-120"/>
              </a:rPr>
              <a:t>( Significantly lower than 1/3 ! )</a:t>
            </a: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627383" y="1822995"/>
            <a:ext cx="4488798" cy="310038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686050" y="1637737"/>
            <a:ext cx="4240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dirty="0">
                <a:solidFill>
                  <a:srgbClr val="FF0000"/>
                </a:solidFill>
              </a:rPr>
              <a:t>S. </a:t>
            </a:r>
            <a:r>
              <a:rPr lang="en-US" altLang="zh-TW" i="1" dirty="0" smtClean="0">
                <a:solidFill>
                  <a:srgbClr val="FF0000"/>
                </a:solidFill>
              </a:rPr>
              <a:t>Kumano, Physics Reports, </a:t>
            </a:r>
            <a:r>
              <a:rPr lang="en-US" altLang="zh-TW" i="1" dirty="0">
                <a:solidFill>
                  <a:srgbClr val="FF0000"/>
                </a:solidFill>
              </a:rPr>
              <a:t>303 (1998) </a:t>
            </a:r>
            <a:r>
              <a:rPr lang="en-US" altLang="zh-TW" i="1" dirty="0" smtClean="0">
                <a:solidFill>
                  <a:srgbClr val="FF0000"/>
                </a:solidFill>
              </a:rPr>
              <a:t>183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78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37" descr="x1x2_accep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6418" y="1306056"/>
            <a:ext cx="3140382" cy="313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物件 18"/>
          <p:cNvGraphicFramePr>
            <a:graphicFrameLocks noChangeAspect="1"/>
          </p:cNvGraphicFramePr>
          <p:nvPr/>
        </p:nvGraphicFramePr>
        <p:xfrm>
          <a:off x="360034" y="4201064"/>
          <a:ext cx="5678455" cy="892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4" name="Equation" r:id="rId5" imgW="2908080" imgH="457200" progId="Equation.DSMT4">
                  <p:embed/>
                </p:oleObj>
              </mc:Choice>
              <mc:Fallback>
                <p:oleObj name="Equation" r:id="rId5" imgW="29080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34" y="4201064"/>
                        <a:ext cx="5678455" cy="8926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514509"/>
              </p:ext>
            </p:extLst>
          </p:nvPr>
        </p:nvGraphicFramePr>
        <p:xfrm>
          <a:off x="1531938" y="5232400"/>
          <a:ext cx="645160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5" name="Equation" r:id="rId7" imgW="3886200" imgH="914400" progId="Equation.DSMT4">
                  <p:embed/>
                </p:oleObj>
              </mc:Choice>
              <mc:Fallback>
                <p:oleObj name="Equation" r:id="rId7" imgW="38862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5232400"/>
                        <a:ext cx="6451600" cy="151765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橢圓 40"/>
          <p:cNvSpPr/>
          <p:nvPr/>
        </p:nvSpPr>
        <p:spPr bwMode="auto">
          <a:xfrm>
            <a:off x="6586164" y="5348288"/>
            <a:ext cx="1577975" cy="1243012"/>
          </a:xfrm>
          <a:prstGeom prst="ellipse">
            <a:avLst/>
          </a:prstGeom>
          <a:noFill/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zh-TW" altLang="en-US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42" name="標題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err="1" smtClean="0"/>
              <a:t>Drell</a:t>
            </a:r>
            <a:r>
              <a:rPr lang="en-US" altLang="zh-TW" dirty="0" smtClean="0"/>
              <a:t>-Yan Process: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Map out x-dependence </a:t>
            </a:r>
            <a:r>
              <a:rPr lang="en-US" altLang="zh-TW" dirty="0"/>
              <a:t>of Sea Quarks</a:t>
            </a:r>
            <a:endParaRPr lang="zh-TW" altLang="en-US" dirty="0"/>
          </a:p>
        </p:txBody>
      </p:sp>
      <p:sp>
        <p:nvSpPr>
          <p:cNvPr id="307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54548-5B35-44D9-82A5-AA2A46FE29B0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4866855" y="4363649"/>
            <a:ext cx="785813" cy="698500"/>
            <a:chOff x="3517" y="3769"/>
            <a:chExt cx="495" cy="440"/>
          </a:xfrm>
        </p:grpSpPr>
        <p:sp>
          <p:nvSpPr>
            <p:cNvPr id="3082" name="Line 38"/>
            <p:cNvSpPr>
              <a:spLocks noChangeShapeType="1"/>
            </p:cNvSpPr>
            <p:nvPr/>
          </p:nvSpPr>
          <p:spPr bwMode="auto">
            <a:xfrm flipH="1">
              <a:off x="3517" y="3779"/>
              <a:ext cx="461" cy="4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Line 39"/>
            <p:cNvSpPr>
              <a:spLocks noChangeShapeType="1"/>
            </p:cNvSpPr>
            <p:nvPr/>
          </p:nvSpPr>
          <p:spPr bwMode="auto">
            <a:xfrm>
              <a:off x="3551" y="3769"/>
              <a:ext cx="461" cy="41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pic>
        <p:nvPicPr>
          <p:cNvPr id="15" name="內容版面配置區 14" descr="DY2.jpg"/>
          <p:cNvPicPr>
            <a:picLocks noGrp="1" noChangeAspect="1"/>
          </p:cNvPicPr>
          <p:nvPr>
            <p:ph sz="half" idx="1"/>
          </p:nvPr>
        </p:nvPicPr>
        <p:blipFill>
          <a:blip r:embed="rId9" cstate="print"/>
          <a:stretch>
            <a:fillRect/>
          </a:stretch>
        </p:blipFill>
        <p:spPr>
          <a:xfrm>
            <a:off x="561326" y="1591585"/>
            <a:ext cx="4637524" cy="2310484"/>
          </a:xfrm>
        </p:spPr>
      </p:pic>
      <p:cxnSp>
        <p:nvCxnSpPr>
          <p:cNvPr id="18" name="直線單箭頭接點 17"/>
          <p:cNvCxnSpPr/>
          <p:nvPr/>
        </p:nvCxnSpPr>
        <p:spPr>
          <a:xfrm flipH="1">
            <a:off x="5744773" y="3516556"/>
            <a:ext cx="1687375" cy="850774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22"/>
          <p:cNvSpPr txBox="1">
            <a:spLocks noChangeArrowheads="1"/>
          </p:cNvSpPr>
          <p:nvPr/>
        </p:nvSpPr>
        <p:spPr bwMode="auto">
          <a:xfrm>
            <a:off x="6000236" y="4447416"/>
            <a:ext cx="30114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Arial"/>
                <a:ea typeface="MS PGothic"/>
              </a:rPr>
              <a:t>Acceptance for fixed-target experiment: </a:t>
            </a:r>
            <a:r>
              <a:rPr lang="en-US" altLang="zh-TW" dirty="0" err="1" smtClean="0">
                <a:solidFill>
                  <a:srgbClr val="FF0000"/>
                </a:solidFill>
                <a:latin typeface="Arial"/>
                <a:ea typeface="MS PGothic"/>
              </a:rPr>
              <a:t>x</a:t>
            </a:r>
            <a:r>
              <a:rPr lang="en-US" altLang="zh-TW" baseline="-25000" dirty="0" err="1" smtClean="0">
                <a:solidFill>
                  <a:srgbClr val="FF0000"/>
                </a:solidFill>
                <a:latin typeface="Arial"/>
                <a:ea typeface="MS PGothic"/>
              </a:rPr>
              <a:t>beam</a:t>
            </a:r>
            <a:r>
              <a:rPr lang="en-US" altLang="zh-TW" dirty="0" smtClean="0">
                <a:solidFill>
                  <a:srgbClr val="FF0000"/>
                </a:solidFill>
                <a:latin typeface="Arial"/>
                <a:ea typeface="MS PGothic"/>
              </a:rPr>
              <a:t> &gt;&gt; </a:t>
            </a:r>
            <a:r>
              <a:rPr lang="en-US" altLang="zh-TW" dirty="0" err="1" smtClean="0">
                <a:solidFill>
                  <a:srgbClr val="FF0000"/>
                </a:solidFill>
                <a:latin typeface="Arial"/>
                <a:ea typeface="MS PGothic"/>
              </a:rPr>
              <a:t>x</a:t>
            </a:r>
            <a:r>
              <a:rPr lang="en-US" altLang="zh-TW" baseline="-25000" dirty="0" err="1" smtClean="0">
                <a:solidFill>
                  <a:srgbClr val="FF0000"/>
                </a:solidFill>
                <a:latin typeface="Arial"/>
                <a:ea typeface="MS PGothic"/>
              </a:rPr>
              <a:t>target</a:t>
            </a:r>
            <a:endParaRPr lang="zh-TW" altLang="en-US" baseline="-25000" dirty="0" smtClean="0">
              <a:solidFill>
                <a:srgbClr val="FF0000"/>
              </a:solidFill>
              <a:latin typeface="Arial"/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424133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dbub_na51_sli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6838" y="1617663"/>
            <a:ext cx="5237162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4" name="Rectangle 5"/>
          <p:cNvSpPr>
            <a:spLocks noGrp="1" noChangeArrowheads="1"/>
          </p:cNvSpPr>
          <p:nvPr>
            <p:ph type="title"/>
          </p:nvPr>
        </p:nvSpPr>
        <p:spPr>
          <a:xfrm>
            <a:off x="628649" y="365126"/>
            <a:ext cx="8065899" cy="13255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smtClean="0"/>
              <a:t>Light Anti-quark Flavor Asymmetry</a:t>
            </a:r>
          </a:p>
        </p:txBody>
      </p:sp>
      <p:sp>
        <p:nvSpPr>
          <p:cNvPr id="81924" name="Rectangle 17"/>
          <p:cNvSpPr>
            <a:spLocks noGrp="1" noChangeArrowheads="1"/>
          </p:cNvSpPr>
          <p:nvPr>
            <p:ph idx="1"/>
          </p:nvPr>
        </p:nvSpPr>
        <p:spPr>
          <a:xfrm>
            <a:off x="0" y="1543050"/>
            <a:ext cx="2693988" cy="396875"/>
          </a:xfrm>
        </p:spPr>
        <p:txBody>
          <a:bodyPr/>
          <a:lstStyle/>
          <a:p>
            <a:pPr marL="282575" indent="-282575" eaLnBrk="0" hangingPunct="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 smtClean="0">
                <a:latin typeface="Arial" pitchFamily="34" charset="0"/>
              </a:rPr>
              <a:t>Naïve Assumption:</a:t>
            </a:r>
          </a:p>
        </p:txBody>
      </p:sp>
      <p:sp>
        <p:nvSpPr>
          <p:cNvPr id="15360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BF769-A599-4547-B460-9F57E7B67483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81926" name="Rectangle 18"/>
          <p:cNvSpPr>
            <a:spLocks noChangeArrowheads="1"/>
          </p:cNvSpPr>
          <p:nvPr/>
        </p:nvSpPr>
        <p:spPr bwMode="auto">
          <a:xfrm>
            <a:off x="0" y="3294063"/>
            <a:ext cx="3702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>
                <a:ea typeface="新細明體" pitchFamily="18" charset="-120"/>
              </a:rPr>
              <a:t>NA51 (Drell-Yan, 1994)</a:t>
            </a:r>
          </a:p>
        </p:txBody>
      </p:sp>
      <p:pic>
        <p:nvPicPr>
          <p:cNvPr id="81927" name="Picture 2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500" y="2578100"/>
            <a:ext cx="27289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8" name="Picture 2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1163" y="1943100"/>
            <a:ext cx="127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9" name="Picture 2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3" y="3775075"/>
            <a:ext cx="19304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0" name="Rectangle 25"/>
          <p:cNvSpPr>
            <a:spLocks noChangeArrowheads="1"/>
          </p:cNvSpPr>
          <p:nvPr/>
        </p:nvSpPr>
        <p:spPr bwMode="auto">
          <a:xfrm>
            <a:off x="0" y="2252663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>
                <a:ea typeface="新細明體" pitchFamily="18" charset="-120"/>
              </a:rPr>
              <a:t>NMC (Gottfried Sum Rule)</a:t>
            </a:r>
          </a:p>
        </p:txBody>
      </p:sp>
      <p:grpSp>
        <p:nvGrpSpPr>
          <p:cNvPr id="81931" name="群組 13"/>
          <p:cNvGrpSpPr>
            <a:grpSpLocks/>
          </p:cNvGrpSpPr>
          <p:nvPr/>
        </p:nvGrpSpPr>
        <p:grpSpPr bwMode="auto">
          <a:xfrm>
            <a:off x="5900738" y="4443413"/>
            <a:ext cx="2376487" cy="1076325"/>
            <a:chOff x="5900738" y="3641725"/>
            <a:chExt cx="2376487" cy="1076325"/>
          </a:xfrm>
        </p:grpSpPr>
        <p:sp>
          <p:nvSpPr>
            <p:cNvPr id="146437" name="Rectangle 12"/>
            <p:cNvSpPr>
              <a:spLocks noChangeArrowheads="1"/>
            </p:cNvSpPr>
            <p:nvPr/>
          </p:nvSpPr>
          <p:spPr bwMode="auto">
            <a:xfrm>
              <a:off x="5900738" y="3641725"/>
              <a:ext cx="2376487" cy="10763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  <a:spcAft>
                  <a:spcPct val="10000"/>
                </a:spcAft>
                <a:buClr>
                  <a:schemeClr val="tx2"/>
                </a:buClr>
                <a:buFont typeface="Wingdings" pitchFamily="2" charset="2"/>
                <a:buNone/>
                <a:defRPr/>
              </a:pPr>
              <a:r>
                <a:rPr lang="en-US" altLang="zh-TW" sz="2000" dirty="0"/>
                <a:t>NA 51 </a:t>
              </a:r>
              <a:r>
                <a:rPr lang="en-US" altLang="zh-TW" sz="2000" dirty="0" err="1"/>
                <a:t>Drell</a:t>
              </a:r>
              <a:r>
                <a:rPr lang="en-US" altLang="zh-TW" sz="2000" dirty="0"/>
                <a:t>-Yan confirms </a:t>
              </a:r>
            </a:p>
            <a:p>
              <a:pPr algn="ctr">
                <a:spcBef>
                  <a:spcPct val="10000"/>
                </a:spcBef>
                <a:spcAft>
                  <a:spcPct val="10000"/>
                </a:spcAft>
                <a:buClr>
                  <a:schemeClr val="tx2"/>
                </a:buClr>
                <a:buFont typeface="Wingdings" pitchFamily="2" charset="2"/>
                <a:buNone/>
                <a:defRPr/>
              </a:pPr>
              <a:r>
                <a:rPr lang="en-US" altLang="zh-TW" sz="2000" dirty="0"/>
                <a:t>d(x) &gt; u(x)</a:t>
              </a:r>
            </a:p>
          </p:txBody>
        </p:sp>
        <p:sp>
          <p:nvSpPr>
            <p:cNvPr id="81933" name="文字方塊 11"/>
            <p:cNvSpPr txBox="1">
              <a:spLocks noChangeArrowheads="1"/>
            </p:cNvSpPr>
            <p:nvPr/>
          </p:nvSpPr>
          <p:spPr bwMode="auto">
            <a:xfrm>
              <a:off x="6400801" y="4089859"/>
              <a:ext cx="38183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800" b="1" dirty="0">
                  <a:sym typeface="Symbol" pitchFamily="18" charset="2"/>
                </a:rPr>
                <a:t></a:t>
              </a:r>
              <a:endParaRPr lang="zh-TW" altLang="en-US" sz="2800" b="1" dirty="0"/>
            </a:p>
          </p:txBody>
        </p:sp>
        <p:sp>
          <p:nvSpPr>
            <p:cNvPr id="81934" name="文字方塊 12"/>
            <p:cNvSpPr txBox="1">
              <a:spLocks noChangeArrowheads="1"/>
            </p:cNvSpPr>
            <p:nvPr/>
          </p:nvSpPr>
          <p:spPr bwMode="auto">
            <a:xfrm>
              <a:off x="7064677" y="4104122"/>
              <a:ext cx="38183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800" b="1" dirty="0">
                  <a:sym typeface="Symbol" pitchFamily="18" charset="2"/>
                </a:rPr>
                <a:t></a:t>
              </a:r>
              <a:endParaRPr lang="zh-TW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078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1" descr="dbub_e866_slid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06838" y="1617663"/>
            <a:ext cx="5237162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2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8019404" cy="13255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smtClean="0"/>
              <a:t>Light Anti-quark Flavor Asymmetry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idx="1"/>
          </p:nvPr>
        </p:nvSpPr>
        <p:spPr>
          <a:xfrm>
            <a:off x="0" y="1543050"/>
            <a:ext cx="2693988" cy="396875"/>
          </a:xfrm>
        </p:spPr>
        <p:txBody>
          <a:bodyPr/>
          <a:lstStyle/>
          <a:p>
            <a:pPr marL="282575" indent="-282575" eaLnBrk="0" hangingPunct="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 smtClean="0">
                <a:latin typeface="Arial" pitchFamily="34" charset="0"/>
              </a:rPr>
              <a:t>Naïve Assumption:</a:t>
            </a:r>
          </a:p>
        </p:txBody>
      </p:sp>
      <p:sp>
        <p:nvSpPr>
          <p:cNvPr id="15462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E851F6-6960-48B8-83AD-B76640E5AE55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0" y="3294063"/>
            <a:ext cx="3702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>
                <a:ea typeface="新細明體" pitchFamily="18" charset="-120"/>
              </a:rPr>
              <a:t>NA51 (Drell-Yan, 1994)</a:t>
            </a:r>
          </a:p>
        </p:txBody>
      </p:sp>
      <p:sp>
        <p:nvSpPr>
          <p:cNvPr id="82951" name="Rectangle 14"/>
          <p:cNvSpPr>
            <a:spLocks noChangeArrowheads="1"/>
          </p:cNvSpPr>
          <p:nvPr/>
        </p:nvSpPr>
        <p:spPr bwMode="auto">
          <a:xfrm>
            <a:off x="0" y="4138613"/>
            <a:ext cx="4043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>
                <a:ea typeface="新細明體" pitchFamily="18" charset="-120"/>
              </a:rPr>
              <a:t>E866/NuSea (Drell-Yan, 1998)</a:t>
            </a:r>
          </a:p>
        </p:txBody>
      </p:sp>
      <p:pic>
        <p:nvPicPr>
          <p:cNvPr id="82952" name="Picture 1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" y="2578100"/>
            <a:ext cx="27289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Picture 1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1163" y="1943100"/>
            <a:ext cx="127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Picture 1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3" y="3775075"/>
            <a:ext cx="19304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5" name="Picture 2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5888" y="4602163"/>
            <a:ext cx="340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6" name="Rectangle 23"/>
          <p:cNvSpPr>
            <a:spLocks noChangeArrowheads="1"/>
          </p:cNvSpPr>
          <p:nvPr/>
        </p:nvSpPr>
        <p:spPr bwMode="auto">
          <a:xfrm>
            <a:off x="0" y="2252663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</a:pPr>
            <a:r>
              <a:rPr lang="en-US" altLang="zh-TW" sz="2000">
                <a:ea typeface="新細明體" pitchFamily="18" charset="-120"/>
              </a:rPr>
              <a:t>NMC (Gottfried Sum Rule)</a:t>
            </a:r>
          </a:p>
        </p:txBody>
      </p:sp>
    </p:spTree>
    <p:extLst>
      <p:ext uri="{BB962C8B-B14F-4D97-AF65-F5344CB8AC3E}">
        <p14:creationId xmlns:p14="http://schemas.microsoft.com/office/powerpoint/2010/main" val="155164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標題 4"/>
          <p:cNvSpPr>
            <a:spLocks noGrp="1"/>
          </p:cNvSpPr>
          <p:nvPr>
            <p:ph type="title"/>
          </p:nvPr>
        </p:nvSpPr>
        <p:spPr>
          <a:xfrm>
            <a:off x="685800" y="18415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3200" dirty="0" smtClean="0"/>
              <a:t>Origin of u(x)</a:t>
            </a:r>
            <a:r>
              <a:rPr lang="en-US" altLang="zh-TW" sz="3200" dirty="0" smtClean="0">
                <a:sym typeface="Symbol" pitchFamily="18" charset="2"/>
              </a:rPr>
              <a:t>d(x): </a:t>
            </a:r>
            <a:br>
              <a:rPr lang="en-US" altLang="zh-TW" sz="3200" dirty="0" smtClean="0">
                <a:sym typeface="Symbol" pitchFamily="18" charset="2"/>
              </a:rPr>
            </a:br>
            <a:r>
              <a:rPr lang="en-US" altLang="zh-TW" sz="3200" dirty="0" smtClean="0">
                <a:sym typeface="Symbol" pitchFamily="18" charset="2"/>
              </a:rPr>
              <a:t>Perturbative QCD effect?</a:t>
            </a:r>
            <a:endParaRPr lang="zh-TW" altLang="en-US" sz="3200" dirty="0" smtClean="0"/>
          </a:p>
        </p:txBody>
      </p:sp>
      <p:sp>
        <p:nvSpPr>
          <p:cNvPr id="83971" name="內容版面配置區 6"/>
          <p:cNvSpPr>
            <a:spLocks noGrp="1"/>
          </p:cNvSpPr>
          <p:nvPr>
            <p:ph idx="1"/>
          </p:nvPr>
        </p:nvSpPr>
        <p:spPr>
          <a:xfrm>
            <a:off x="685800" y="1582738"/>
            <a:ext cx="7772400" cy="4703762"/>
          </a:xfrm>
        </p:spPr>
        <p:txBody>
          <a:bodyPr/>
          <a:lstStyle/>
          <a:p>
            <a:r>
              <a:rPr lang="en-US" altLang="zh-TW" sz="2400" b="1" dirty="0" smtClean="0"/>
              <a:t>Pauli blocking</a:t>
            </a:r>
          </a:p>
          <a:p>
            <a:pPr lvl="1"/>
            <a:r>
              <a:rPr lang="en-US" altLang="zh-TW" sz="2400" dirty="0" err="1" smtClean="0"/>
              <a:t>g</a:t>
            </a:r>
            <a:r>
              <a:rPr lang="en-US" altLang="zh-TW" sz="2400" dirty="0" err="1" smtClean="0">
                <a:sym typeface="Symbol" pitchFamily="18" charset="2"/>
              </a:rPr>
              <a:t>uu</a:t>
            </a:r>
            <a:r>
              <a:rPr lang="en-US" altLang="zh-TW" sz="2400" dirty="0" smtClean="0">
                <a:sym typeface="Symbol" pitchFamily="18" charset="2"/>
              </a:rPr>
              <a:t> is more suppressed than </a:t>
            </a:r>
            <a:r>
              <a:rPr lang="en-US" altLang="zh-TW" sz="2400" dirty="0" err="1" smtClean="0"/>
              <a:t>g</a:t>
            </a:r>
            <a:r>
              <a:rPr lang="en-US" altLang="zh-TW" sz="2400" dirty="0" err="1" smtClean="0">
                <a:sym typeface="Symbol" pitchFamily="18" charset="2"/>
              </a:rPr>
              <a:t>dd</a:t>
            </a:r>
            <a:r>
              <a:rPr lang="en-US" altLang="zh-TW" sz="2400" dirty="0" smtClean="0">
                <a:sym typeface="Symbol" pitchFamily="18" charset="2"/>
              </a:rPr>
              <a:t> in the proton since </a:t>
            </a:r>
            <a:r>
              <a:rPr lang="en-US" altLang="zh-TW" sz="2400" dirty="0" smtClean="0">
                <a:sym typeface="Symbol" pitchFamily="18" charset="2"/>
              </a:rPr>
              <a:t>|p&gt;=|</a:t>
            </a:r>
            <a:r>
              <a:rPr lang="en-US" altLang="zh-TW" sz="2400" dirty="0" err="1" smtClean="0">
                <a:sym typeface="Symbol" pitchFamily="18" charset="2"/>
              </a:rPr>
              <a:t>uud</a:t>
            </a:r>
            <a:r>
              <a:rPr lang="en-US" altLang="zh-TW" sz="2400" dirty="0" smtClean="0">
                <a:sym typeface="Symbol" pitchFamily="18" charset="2"/>
              </a:rPr>
              <a:t>&gt; </a:t>
            </a:r>
            <a:r>
              <a:rPr lang="en-US" altLang="zh-TW" sz="1800" dirty="0" smtClean="0">
                <a:solidFill>
                  <a:srgbClr val="7030A0"/>
                </a:solidFill>
                <a:sym typeface="Symbol" pitchFamily="18" charset="2"/>
              </a:rPr>
              <a:t>(Field and Feynman 1977)</a:t>
            </a:r>
          </a:p>
          <a:p>
            <a:pPr lvl="1"/>
            <a:r>
              <a:rPr lang="en-US" altLang="zh-TW" sz="2400" dirty="0" err="1" smtClean="0">
                <a:sym typeface="Symbol" pitchFamily="18" charset="2"/>
              </a:rPr>
              <a:t>pQCD</a:t>
            </a:r>
            <a:r>
              <a:rPr lang="en-US" altLang="zh-TW" sz="2400" dirty="0" smtClean="0">
                <a:sym typeface="Symbol" pitchFamily="18" charset="2"/>
              </a:rPr>
              <a:t> calculation </a:t>
            </a:r>
            <a:r>
              <a:rPr lang="en-US" altLang="zh-TW" sz="1800" dirty="0" smtClean="0">
                <a:solidFill>
                  <a:srgbClr val="7030A0"/>
                </a:solidFill>
                <a:sym typeface="Symbol" pitchFamily="18" charset="2"/>
              </a:rPr>
              <a:t>(Ross, </a:t>
            </a:r>
            <a:r>
              <a:rPr lang="en-US" altLang="zh-TW" sz="1800" dirty="0" err="1" smtClean="0">
                <a:solidFill>
                  <a:srgbClr val="7030A0"/>
                </a:solidFill>
                <a:sym typeface="Symbol" pitchFamily="18" charset="2"/>
              </a:rPr>
              <a:t>Sachrajda</a:t>
            </a:r>
            <a:r>
              <a:rPr lang="en-US" altLang="zh-TW" sz="1800" dirty="0" smtClean="0">
                <a:solidFill>
                  <a:srgbClr val="7030A0"/>
                </a:solidFill>
                <a:sym typeface="Symbol" pitchFamily="18" charset="2"/>
              </a:rPr>
              <a:t> 1979)</a:t>
            </a:r>
          </a:p>
          <a:p>
            <a:pPr lvl="1"/>
            <a:r>
              <a:rPr lang="en-US" altLang="zh-TW" sz="2400" dirty="0" smtClean="0">
                <a:sym typeface="Symbol" pitchFamily="18" charset="2"/>
              </a:rPr>
              <a:t>Bag model calculation </a:t>
            </a:r>
            <a:r>
              <a:rPr lang="en-US" altLang="zh-TW" sz="1800" dirty="0" smtClean="0">
                <a:solidFill>
                  <a:srgbClr val="7030A0"/>
                </a:solidFill>
                <a:sym typeface="Symbol" pitchFamily="18" charset="2"/>
              </a:rPr>
              <a:t>(Signal, Thomas, Schreiber 1991)</a:t>
            </a:r>
            <a:endParaRPr lang="en-US" altLang="zh-TW" sz="1800" dirty="0" smtClean="0">
              <a:solidFill>
                <a:srgbClr val="7030A0"/>
              </a:solidFill>
            </a:endParaRPr>
          </a:p>
          <a:p>
            <a:r>
              <a:rPr lang="en-US" altLang="zh-TW" sz="2400" b="1" dirty="0" smtClean="0"/>
              <a:t>Chiral quark-</a:t>
            </a:r>
            <a:r>
              <a:rPr lang="en-US" altLang="zh-TW" sz="2400" b="1" dirty="0" err="1" smtClean="0"/>
              <a:t>soliton</a:t>
            </a:r>
            <a:r>
              <a:rPr lang="en-US" altLang="zh-TW" sz="2400" b="1" dirty="0" smtClean="0"/>
              <a:t> model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olidFill>
                  <a:srgbClr val="7030A0"/>
                </a:solidFill>
              </a:rPr>
              <a:t>(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Pobylitsa</a:t>
            </a:r>
            <a:r>
              <a:rPr lang="en-US" altLang="zh-TW" sz="1800" dirty="0" smtClean="0">
                <a:solidFill>
                  <a:srgbClr val="7030A0"/>
                </a:solidFill>
              </a:rPr>
              <a:t> et al. 1999</a:t>
            </a:r>
            <a:r>
              <a:rPr lang="en-US" altLang="zh-TW" sz="2400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altLang="zh-TW" sz="2400" b="1" dirty="0" err="1" smtClean="0"/>
              <a:t>Instanton</a:t>
            </a:r>
            <a:r>
              <a:rPr lang="en-US" altLang="zh-TW" sz="2400" b="1" dirty="0" smtClean="0"/>
              <a:t> model </a:t>
            </a:r>
            <a:r>
              <a:rPr lang="en-US" altLang="zh-TW" sz="2400" dirty="0" smtClean="0">
                <a:solidFill>
                  <a:srgbClr val="7030A0"/>
                </a:solidFill>
              </a:rPr>
              <a:t>(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Dorokhov</a:t>
            </a:r>
            <a:r>
              <a:rPr lang="en-US" altLang="zh-TW" sz="1800" dirty="0" smtClean="0">
                <a:solidFill>
                  <a:srgbClr val="7030A0"/>
                </a:solidFill>
              </a:rPr>
              <a:t>, 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Kochelev</a:t>
            </a:r>
            <a:r>
              <a:rPr lang="en-US" altLang="zh-TW" sz="1800" dirty="0" smtClean="0">
                <a:solidFill>
                  <a:srgbClr val="7030A0"/>
                </a:solidFill>
              </a:rPr>
              <a:t> 1993</a:t>
            </a:r>
            <a:r>
              <a:rPr lang="en-US" altLang="zh-TW" sz="2400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altLang="zh-TW" sz="2400" b="1" dirty="0" smtClean="0"/>
              <a:t>Statistical model </a:t>
            </a:r>
            <a:r>
              <a:rPr lang="en-US" altLang="zh-TW" sz="2400" dirty="0" smtClean="0">
                <a:solidFill>
                  <a:srgbClr val="7030A0"/>
                </a:solidFill>
              </a:rPr>
              <a:t>(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Bourrely</a:t>
            </a:r>
            <a:r>
              <a:rPr lang="en-US" altLang="zh-TW" sz="1800" dirty="0" smtClean="0">
                <a:solidFill>
                  <a:srgbClr val="7030A0"/>
                </a:solidFill>
              </a:rPr>
              <a:t> et al. 1995; 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Bhalerao</a:t>
            </a:r>
            <a:r>
              <a:rPr lang="en-US" altLang="zh-TW" sz="1800" dirty="0" smtClean="0">
                <a:solidFill>
                  <a:srgbClr val="7030A0"/>
                </a:solidFill>
              </a:rPr>
              <a:t> 1996</a:t>
            </a:r>
            <a:r>
              <a:rPr lang="en-US" altLang="zh-TW" sz="2400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altLang="zh-TW" sz="2400" b="1" dirty="0" smtClean="0"/>
              <a:t>Balance model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 </a:t>
            </a:r>
            <a:r>
              <a:rPr lang="en-US" altLang="zh-TW" sz="2400" dirty="0" smtClean="0">
                <a:solidFill>
                  <a:srgbClr val="7030A0"/>
                </a:solidFill>
              </a:rPr>
              <a:t>(</a:t>
            </a:r>
            <a:r>
              <a:rPr lang="en-US" altLang="zh-TW" sz="1800" dirty="0" smtClean="0">
                <a:solidFill>
                  <a:srgbClr val="7030A0"/>
                </a:solidFill>
              </a:rPr>
              <a:t>Zhang, Ma 2001</a:t>
            </a:r>
            <a:r>
              <a:rPr lang="en-US" altLang="zh-TW" sz="2400" dirty="0" smtClean="0">
                <a:solidFill>
                  <a:srgbClr val="7030A0"/>
                </a:solidFill>
              </a:rPr>
              <a:t>)</a:t>
            </a:r>
            <a:endParaRPr lang="zh-TW" altLang="en-US" sz="2400" dirty="0" smtClean="0">
              <a:solidFill>
                <a:srgbClr val="7030A0"/>
              </a:solidFill>
            </a:endParaRPr>
          </a:p>
        </p:txBody>
      </p:sp>
      <p:sp>
        <p:nvSpPr>
          <p:cNvPr id="8397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/>
          <a:p>
            <a:fld id="{AEC94153-3E66-476D-BCFD-72C6FD5945A9}" type="slidenum">
              <a:rPr lang="zh-TW" altLang="en-US">
                <a:solidFill>
                  <a:schemeClr val="tx1"/>
                </a:solidFill>
              </a:rPr>
              <a:pPr/>
              <a:t>10</a:t>
            </a:fld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738286" y="5755646"/>
            <a:ext cx="7359719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2200" dirty="0">
                <a:solidFill>
                  <a:srgbClr val="3333CC"/>
                </a:solidFill>
              </a:rPr>
              <a:t>The </a:t>
            </a:r>
            <a:r>
              <a:rPr lang="en-US" altLang="zh-TW" sz="2200" dirty="0" smtClean="0">
                <a:solidFill>
                  <a:srgbClr val="3333CC"/>
                </a:solidFill>
              </a:rPr>
              <a:t>valance-quark configuration affects </a:t>
            </a:r>
            <a:r>
              <a:rPr lang="en-US" altLang="zh-TW" sz="2200" dirty="0">
                <a:solidFill>
                  <a:srgbClr val="3333CC"/>
                </a:solidFill>
              </a:rPr>
              <a:t>the gluon splitting.</a:t>
            </a:r>
          </a:p>
        </p:txBody>
      </p:sp>
      <p:sp>
        <p:nvSpPr>
          <p:cNvPr id="83974" name="文字方塊 8"/>
          <p:cNvSpPr txBox="1">
            <a:spLocks noChangeArrowheads="1"/>
          </p:cNvSpPr>
          <p:nvPr/>
        </p:nvSpPr>
        <p:spPr bwMode="auto">
          <a:xfrm>
            <a:off x="2153684" y="0"/>
            <a:ext cx="438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sp>
        <p:nvSpPr>
          <p:cNvPr id="83975" name="文字方塊 9"/>
          <p:cNvSpPr txBox="1">
            <a:spLocks noChangeArrowheads="1"/>
          </p:cNvSpPr>
          <p:nvPr/>
        </p:nvSpPr>
        <p:spPr bwMode="auto">
          <a:xfrm>
            <a:off x="3043274" y="-27817"/>
            <a:ext cx="43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sp>
        <p:nvSpPr>
          <p:cNvPr id="8" name="文字方塊 12"/>
          <p:cNvSpPr txBox="1">
            <a:spLocks noChangeArrowheads="1"/>
          </p:cNvSpPr>
          <p:nvPr/>
        </p:nvSpPr>
        <p:spPr bwMode="auto">
          <a:xfrm>
            <a:off x="1977472" y="1833080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9" name="文字方塊 12"/>
          <p:cNvSpPr txBox="1">
            <a:spLocks noChangeArrowheads="1"/>
          </p:cNvSpPr>
          <p:nvPr/>
        </p:nvSpPr>
        <p:spPr bwMode="auto">
          <a:xfrm>
            <a:off x="5896329" y="1736672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grpSp>
        <p:nvGrpSpPr>
          <p:cNvPr id="10" name="Group 126"/>
          <p:cNvGrpSpPr>
            <a:grpSpLocks noChangeAspect="1"/>
          </p:cNvGrpSpPr>
          <p:nvPr/>
        </p:nvGrpSpPr>
        <p:grpSpPr bwMode="auto">
          <a:xfrm>
            <a:off x="5719269" y="721753"/>
            <a:ext cx="1189227" cy="315913"/>
            <a:chOff x="804" y="3206"/>
            <a:chExt cx="2344" cy="314"/>
          </a:xfrm>
        </p:grpSpPr>
        <p:sp>
          <p:nvSpPr>
            <p:cNvPr id="11" name="Freeform 127"/>
            <p:cNvSpPr>
              <a:spLocks noChangeAspect="1"/>
            </p:cNvSpPr>
            <p:nvPr/>
          </p:nvSpPr>
          <p:spPr bwMode="auto">
            <a:xfrm>
              <a:off x="804" y="3218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2" name="Freeform 128"/>
            <p:cNvSpPr>
              <a:spLocks noChangeAspect="1"/>
            </p:cNvSpPr>
            <p:nvPr/>
          </p:nvSpPr>
          <p:spPr bwMode="auto">
            <a:xfrm>
              <a:off x="1136" y="3216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" name="Freeform 129"/>
            <p:cNvSpPr>
              <a:spLocks noChangeAspect="1"/>
            </p:cNvSpPr>
            <p:nvPr/>
          </p:nvSpPr>
          <p:spPr bwMode="auto">
            <a:xfrm>
              <a:off x="1468" y="3214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" name="Freeform 130"/>
            <p:cNvSpPr>
              <a:spLocks noChangeAspect="1"/>
            </p:cNvSpPr>
            <p:nvPr/>
          </p:nvSpPr>
          <p:spPr bwMode="auto">
            <a:xfrm>
              <a:off x="1800" y="3212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" name="Freeform 131"/>
            <p:cNvSpPr>
              <a:spLocks noChangeAspect="1"/>
            </p:cNvSpPr>
            <p:nvPr/>
          </p:nvSpPr>
          <p:spPr bwMode="auto">
            <a:xfrm>
              <a:off x="2132" y="3210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" name="Freeform 132"/>
            <p:cNvSpPr>
              <a:spLocks noChangeAspect="1"/>
            </p:cNvSpPr>
            <p:nvPr/>
          </p:nvSpPr>
          <p:spPr bwMode="auto">
            <a:xfrm>
              <a:off x="2464" y="3208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" name="Freeform 133"/>
            <p:cNvSpPr>
              <a:spLocks noChangeAspect="1"/>
            </p:cNvSpPr>
            <p:nvPr/>
          </p:nvSpPr>
          <p:spPr bwMode="auto">
            <a:xfrm>
              <a:off x="2796" y="3206"/>
              <a:ext cx="352" cy="302"/>
            </a:xfrm>
            <a:custGeom>
              <a:avLst/>
              <a:gdLst>
                <a:gd name="T0" fmla="*/ 0 w 352"/>
                <a:gd name="T1" fmla="*/ 302 h 302"/>
                <a:gd name="T2" fmla="*/ 108 w 352"/>
                <a:gd name="T3" fmla="*/ 294 h 302"/>
                <a:gd name="T4" fmla="*/ 200 w 352"/>
                <a:gd name="T5" fmla="*/ 258 h 302"/>
                <a:gd name="T6" fmla="*/ 240 w 352"/>
                <a:gd name="T7" fmla="*/ 202 h 302"/>
                <a:gd name="T8" fmla="*/ 252 w 352"/>
                <a:gd name="T9" fmla="*/ 98 h 302"/>
                <a:gd name="T10" fmla="*/ 212 w 352"/>
                <a:gd name="T11" fmla="*/ 34 h 302"/>
                <a:gd name="T12" fmla="*/ 148 w 352"/>
                <a:gd name="T13" fmla="*/ 2 h 302"/>
                <a:gd name="T14" fmla="*/ 96 w 352"/>
                <a:gd name="T15" fmla="*/ 25 h 302"/>
                <a:gd name="T16" fmla="*/ 52 w 352"/>
                <a:gd name="T17" fmla="*/ 94 h 302"/>
                <a:gd name="T18" fmla="*/ 56 w 352"/>
                <a:gd name="T19" fmla="*/ 190 h 302"/>
                <a:gd name="T20" fmla="*/ 108 w 352"/>
                <a:gd name="T21" fmla="*/ 258 h 302"/>
                <a:gd name="T22" fmla="*/ 216 w 352"/>
                <a:gd name="T23" fmla="*/ 290 h 302"/>
                <a:gd name="T24" fmla="*/ 352 w 352"/>
                <a:gd name="T25" fmla="*/ 302 h 3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2" h="302">
                  <a:moveTo>
                    <a:pt x="0" y="302"/>
                  </a:moveTo>
                  <a:cubicBezTo>
                    <a:pt x="18" y="300"/>
                    <a:pt x="74" y="301"/>
                    <a:pt x="108" y="294"/>
                  </a:cubicBezTo>
                  <a:cubicBezTo>
                    <a:pt x="141" y="286"/>
                    <a:pt x="177" y="273"/>
                    <a:pt x="200" y="258"/>
                  </a:cubicBezTo>
                  <a:cubicBezTo>
                    <a:pt x="222" y="242"/>
                    <a:pt x="231" y="228"/>
                    <a:pt x="240" y="202"/>
                  </a:cubicBezTo>
                  <a:cubicBezTo>
                    <a:pt x="248" y="175"/>
                    <a:pt x="256" y="126"/>
                    <a:pt x="252" y="98"/>
                  </a:cubicBezTo>
                  <a:cubicBezTo>
                    <a:pt x="247" y="70"/>
                    <a:pt x="229" y="49"/>
                    <a:pt x="212" y="34"/>
                  </a:cubicBezTo>
                  <a:cubicBezTo>
                    <a:pt x="194" y="18"/>
                    <a:pt x="167" y="3"/>
                    <a:pt x="148" y="2"/>
                  </a:cubicBezTo>
                  <a:cubicBezTo>
                    <a:pt x="128" y="0"/>
                    <a:pt x="112" y="9"/>
                    <a:pt x="96" y="25"/>
                  </a:cubicBezTo>
                  <a:cubicBezTo>
                    <a:pt x="80" y="40"/>
                    <a:pt x="58" y="66"/>
                    <a:pt x="52" y="94"/>
                  </a:cubicBezTo>
                  <a:cubicBezTo>
                    <a:pt x="45" y="121"/>
                    <a:pt x="46" y="162"/>
                    <a:pt x="56" y="190"/>
                  </a:cubicBezTo>
                  <a:cubicBezTo>
                    <a:pt x="65" y="217"/>
                    <a:pt x="81" y="241"/>
                    <a:pt x="108" y="258"/>
                  </a:cubicBezTo>
                  <a:cubicBezTo>
                    <a:pt x="134" y="274"/>
                    <a:pt x="175" y="282"/>
                    <a:pt x="216" y="290"/>
                  </a:cubicBezTo>
                  <a:cubicBezTo>
                    <a:pt x="256" y="297"/>
                    <a:pt x="323" y="299"/>
                    <a:pt x="352" y="3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8" name="Group 158"/>
          <p:cNvGrpSpPr>
            <a:grpSpLocks/>
          </p:cNvGrpSpPr>
          <p:nvPr/>
        </p:nvGrpSpPr>
        <p:grpSpPr bwMode="auto">
          <a:xfrm>
            <a:off x="6928536" y="708162"/>
            <a:ext cx="990600" cy="634862"/>
            <a:chOff x="4560" y="2544"/>
            <a:chExt cx="624" cy="624"/>
          </a:xfrm>
        </p:grpSpPr>
        <p:grpSp>
          <p:nvGrpSpPr>
            <p:cNvPr id="19" name="Group 146"/>
            <p:cNvGrpSpPr>
              <a:grpSpLocks/>
            </p:cNvGrpSpPr>
            <p:nvPr/>
          </p:nvGrpSpPr>
          <p:grpSpPr bwMode="auto">
            <a:xfrm flipV="1">
              <a:off x="4560" y="2544"/>
              <a:ext cx="624" cy="624"/>
              <a:chOff x="3312" y="3120"/>
              <a:chExt cx="864" cy="912"/>
            </a:xfrm>
          </p:grpSpPr>
          <p:sp>
            <p:nvSpPr>
              <p:cNvPr id="23" name="Oval 147"/>
              <p:cNvSpPr>
                <a:spLocks noChangeArrowheads="1"/>
              </p:cNvSpPr>
              <p:nvPr/>
            </p:nvSpPr>
            <p:spPr bwMode="auto">
              <a:xfrm>
                <a:off x="3312" y="3168"/>
                <a:ext cx="816" cy="81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24" name="Rectangle 148"/>
              <p:cNvSpPr>
                <a:spLocks noChangeArrowheads="1"/>
              </p:cNvSpPr>
              <p:nvPr/>
            </p:nvSpPr>
            <p:spPr bwMode="auto">
              <a:xfrm>
                <a:off x="3744" y="3120"/>
                <a:ext cx="432" cy="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zh-TW" altLang="en-US"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20" name="Line 149"/>
            <p:cNvSpPr>
              <a:spLocks noChangeShapeType="1"/>
            </p:cNvSpPr>
            <p:nvPr/>
          </p:nvSpPr>
          <p:spPr bwMode="auto">
            <a:xfrm flipH="1" flipV="1">
              <a:off x="4848" y="313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Line 150"/>
            <p:cNvSpPr>
              <a:spLocks noChangeShapeType="1"/>
            </p:cNvSpPr>
            <p:nvPr/>
          </p:nvSpPr>
          <p:spPr bwMode="auto">
            <a:xfrm flipH="1" flipV="1">
              <a:off x="4848" y="257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" name="Line 151"/>
            <p:cNvSpPr>
              <a:spLocks noChangeShapeType="1"/>
            </p:cNvSpPr>
            <p:nvPr/>
          </p:nvSpPr>
          <p:spPr bwMode="auto">
            <a:xfrm flipV="1">
              <a:off x="4848" y="2576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5" name="文字方塊 24"/>
          <p:cNvSpPr txBox="1"/>
          <p:nvPr/>
        </p:nvSpPr>
        <p:spPr>
          <a:xfrm>
            <a:off x="6094312" y="1011338"/>
            <a:ext cx="444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G</a:t>
            </a:r>
            <a:endParaRPr lang="zh-TW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>
              <a:xfrm>
                <a:off x="7875646" y="979751"/>
                <a:ext cx="5112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TW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zh-TW" altLang="en-US" sz="3200" dirty="0"/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646" y="979751"/>
                <a:ext cx="511294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7842358" y="357114"/>
                <a:ext cx="5112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zh-TW" altLang="en-US" sz="3200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358" y="357114"/>
                <a:ext cx="511294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55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標題 4"/>
          <p:cNvSpPr>
            <a:spLocks noGrp="1"/>
          </p:cNvSpPr>
          <p:nvPr>
            <p:ph type="title"/>
          </p:nvPr>
        </p:nvSpPr>
        <p:spPr>
          <a:xfrm>
            <a:off x="685800" y="18415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3200" dirty="0" smtClean="0"/>
              <a:t>Origin of u(x)</a:t>
            </a:r>
            <a:r>
              <a:rPr lang="en-US" altLang="zh-TW" sz="3200" dirty="0" smtClean="0">
                <a:sym typeface="Symbol" pitchFamily="18" charset="2"/>
              </a:rPr>
              <a:t>d(x):</a:t>
            </a:r>
            <a:br>
              <a:rPr lang="en-US" altLang="zh-TW" sz="3200" dirty="0" smtClean="0">
                <a:sym typeface="Symbol" pitchFamily="18" charset="2"/>
              </a:rPr>
            </a:br>
            <a:r>
              <a:rPr lang="en-US" altLang="zh-TW" sz="3200" dirty="0" smtClean="0">
                <a:sym typeface="Symbol" pitchFamily="18" charset="2"/>
              </a:rPr>
              <a:t> Non-perturbative QCD effect?</a:t>
            </a:r>
            <a:endParaRPr lang="zh-TW" altLang="en-US" sz="3200" dirty="0" smtClean="0"/>
          </a:p>
        </p:txBody>
      </p:sp>
      <p:sp>
        <p:nvSpPr>
          <p:cNvPr id="4101" name="內容版面配置區 6"/>
          <p:cNvSpPr>
            <a:spLocks noGrp="1"/>
          </p:cNvSpPr>
          <p:nvPr>
            <p:ph idx="1"/>
          </p:nvPr>
        </p:nvSpPr>
        <p:spPr>
          <a:xfrm>
            <a:off x="685800" y="1654175"/>
            <a:ext cx="7772400" cy="4703763"/>
          </a:xfrm>
        </p:spPr>
        <p:txBody>
          <a:bodyPr/>
          <a:lstStyle/>
          <a:p>
            <a:r>
              <a:rPr lang="en-US" altLang="zh-TW" sz="2400" b="1" dirty="0" smtClean="0"/>
              <a:t>Meson cloud in the nucleons </a:t>
            </a:r>
            <a:r>
              <a:rPr lang="en-US" altLang="zh-TW" sz="1800" dirty="0" smtClean="0">
                <a:solidFill>
                  <a:srgbClr val="7030A0"/>
                </a:solidFill>
              </a:rPr>
              <a:t>(Thomas 1983, Kumano 1991): 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70C0"/>
                </a:solidFill>
              </a:rPr>
              <a:t>	</a:t>
            </a:r>
            <a:r>
              <a:rPr lang="en-US" altLang="zh-TW" sz="2400" dirty="0" smtClean="0"/>
              <a:t>Sullivan process in DIS.</a:t>
            </a:r>
          </a:p>
          <a:p>
            <a:endParaRPr lang="en-US" altLang="zh-TW" sz="2400" dirty="0" smtClean="0">
              <a:solidFill>
                <a:srgbClr val="0070C0"/>
              </a:solidFill>
            </a:endParaRPr>
          </a:p>
          <a:p>
            <a:endParaRPr lang="en-US" altLang="zh-TW" sz="2400" dirty="0" smtClean="0">
              <a:solidFill>
                <a:srgbClr val="0070C0"/>
              </a:solidFill>
            </a:endParaRPr>
          </a:p>
          <a:p>
            <a:endParaRPr lang="en-US" altLang="zh-TW" sz="2400" dirty="0" smtClean="0">
              <a:solidFill>
                <a:srgbClr val="0070C0"/>
              </a:solidFill>
            </a:endParaRPr>
          </a:p>
          <a:p>
            <a:r>
              <a:rPr lang="en-US" altLang="zh-TW" sz="2400" b="1" dirty="0" smtClean="0"/>
              <a:t>Chiral quark model</a:t>
            </a:r>
            <a:r>
              <a:rPr lang="en-US" altLang="zh-TW" sz="2400" dirty="0" smtClean="0"/>
              <a:t> </a:t>
            </a:r>
            <a:r>
              <a:rPr lang="en-US" altLang="zh-TW" sz="1800" dirty="0" smtClean="0">
                <a:solidFill>
                  <a:srgbClr val="7030A0"/>
                </a:solidFill>
              </a:rPr>
              <a:t>(</a:t>
            </a:r>
            <a:r>
              <a:rPr lang="en-US" altLang="zh-TW" sz="1800" dirty="0" err="1" smtClean="0">
                <a:solidFill>
                  <a:srgbClr val="7030A0"/>
                </a:solidFill>
              </a:rPr>
              <a:t>Eichten</a:t>
            </a:r>
            <a:r>
              <a:rPr lang="en-US" altLang="zh-TW" sz="1800" dirty="0" smtClean="0">
                <a:solidFill>
                  <a:srgbClr val="7030A0"/>
                </a:solidFill>
              </a:rPr>
              <a:t> et al. 1992; Wakamatsu 1992): </a:t>
            </a:r>
            <a:r>
              <a:rPr lang="en-US" altLang="zh-TW" sz="2400" dirty="0" smtClean="0"/>
              <a:t>Goldstone bosons couple to valence quarks.</a:t>
            </a:r>
            <a:endParaRPr lang="zh-TW" altLang="en-US" sz="2400" dirty="0" smtClean="0"/>
          </a:p>
        </p:txBody>
      </p:sp>
      <p:sp>
        <p:nvSpPr>
          <p:cNvPr id="410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/>
          <a:p>
            <a:fld id="{12D4596C-7F6F-4FBD-897B-BBBA917F3701}" type="slidenum">
              <a:rPr lang="zh-TW" altLang="en-US">
                <a:solidFill>
                  <a:schemeClr val="tx1"/>
                </a:solidFill>
              </a:rPr>
              <a:pPr/>
              <a:t>11</a:t>
            </a:fld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384389" y="6055913"/>
            <a:ext cx="6497673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3333CC"/>
                </a:solidFill>
              </a:rPr>
              <a:t>P</a:t>
            </a:r>
            <a:r>
              <a:rPr lang="en-US" altLang="zh-TW" sz="2400" dirty="0" smtClean="0">
                <a:solidFill>
                  <a:srgbClr val="3333CC"/>
                </a:solidFill>
              </a:rPr>
              <a:t>ion </a:t>
            </a:r>
            <a:r>
              <a:rPr lang="en-US" altLang="zh-TW" sz="2400" dirty="0">
                <a:solidFill>
                  <a:srgbClr val="3333CC"/>
                </a:solidFill>
              </a:rPr>
              <a:t>cloud is a source of antiquarks in the protons </a:t>
            </a:r>
            <a:r>
              <a:rPr lang="en-US" altLang="zh-TW" sz="2400" dirty="0" smtClean="0">
                <a:solidFill>
                  <a:srgbClr val="3333CC"/>
                </a:solidFill>
              </a:rPr>
              <a:t/>
            </a:r>
            <a:br>
              <a:rPr lang="en-US" altLang="zh-TW" sz="2400" dirty="0" smtClean="0">
                <a:solidFill>
                  <a:srgbClr val="3333CC"/>
                </a:solidFill>
              </a:rPr>
            </a:br>
            <a:r>
              <a:rPr lang="en-US" altLang="zh-TW" sz="2400" dirty="0" smtClean="0">
                <a:solidFill>
                  <a:srgbClr val="3333CC"/>
                </a:solidFill>
              </a:rPr>
              <a:t>and </a:t>
            </a:r>
            <a:r>
              <a:rPr lang="en-US" altLang="zh-TW" sz="2400" dirty="0">
                <a:solidFill>
                  <a:srgbClr val="3333CC"/>
                </a:solidFill>
              </a:rPr>
              <a:t>it lead to d&gt;u.</a:t>
            </a:r>
          </a:p>
        </p:txBody>
      </p:sp>
      <p:pic>
        <p:nvPicPr>
          <p:cNvPr id="4104" name="Picture 5" descr="slide11"/>
          <p:cNvPicPr>
            <a:picLocks noChangeAspect="1" noChangeArrowheads="1"/>
          </p:cNvPicPr>
          <p:nvPr/>
        </p:nvPicPr>
        <p:blipFill>
          <a:blip r:embed="rId3" cstate="print"/>
          <a:srcRect l="36241" t="32494" r="13289" b="56438"/>
          <a:stretch>
            <a:fillRect/>
          </a:stretch>
        </p:blipFill>
        <p:spPr bwMode="auto">
          <a:xfrm>
            <a:off x="671259" y="2497971"/>
            <a:ext cx="3678237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6" descr="slide11"/>
          <p:cNvPicPr>
            <a:picLocks noChangeAspect="1" noChangeArrowheads="1"/>
          </p:cNvPicPr>
          <p:nvPr/>
        </p:nvPicPr>
        <p:blipFill>
          <a:blip r:embed="rId3" cstate="print"/>
          <a:srcRect l="60403" t="58147" r="10872" b="32494"/>
          <a:stretch>
            <a:fillRect/>
          </a:stretch>
        </p:blipFill>
        <p:spPr bwMode="auto">
          <a:xfrm>
            <a:off x="1301272" y="4529204"/>
            <a:ext cx="26670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文字方塊 12"/>
          <p:cNvSpPr txBox="1">
            <a:spLocks noChangeArrowheads="1"/>
          </p:cNvSpPr>
          <p:nvPr/>
        </p:nvSpPr>
        <p:spPr bwMode="auto">
          <a:xfrm>
            <a:off x="4111932" y="6232964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3333CC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3333CC"/>
              </a:solidFill>
            </a:endParaRPr>
          </a:p>
        </p:txBody>
      </p:sp>
      <p:sp>
        <p:nvSpPr>
          <p:cNvPr id="15" name="文字方塊 12"/>
          <p:cNvSpPr txBox="1">
            <a:spLocks noChangeArrowheads="1"/>
          </p:cNvSpPr>
          <p:nvPr/>
        </p:nvSpPr>
        <p:spPr bwMode="auto">
          <a:xfrm>
            <a:off x="4438850" y="6245486"/>
            <a:ext cx="352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3333CC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3333CC"/>
              </a:solidFill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433227"/>
              </p:ext>
            </p:extLst>
          </p:nvPr>
        </p:nvGraphicFramePr>
        <p:xfrm>
          <a:off x="4627431" y="4924037"/>
          <a:ext cx="37861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2" name="Equation" r:id="rId4" imgW="1841400" imgH="228600" progId="Equation.DSMT4">
                  <p:embed/>
                </p:oleObj>
              </mc:Choice>
              <mc:Fallback>
                <p:oleObj name="Equation" r:id="rId4" imgW="1841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431" y="4924037"/>
                        <a:ext cx="3786187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454620"/>
              </p:ext>
            </p:extLst>
          </p:nvPr>
        </p:nvGraphicFramePr>
        <p:xfrm>
          <a:off x="4559300" y="3030538"/>
          <a:ext cx="38909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3" name="Equation" r:id="rId6" imgW="1892160" imgH="228600" progId="Equation.DSMT4">
                  <p:embed/>
                </p:oleObj>
              </mc:Choice>
              <mc:Fallback>
                <p:oleObj name="Equation" r:id="rId6" imgW="1892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300" y="3030538"/>
                        <a:ext cx="389096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字方塊 8"/>
          <p:cNvSpPr txBox="1">
            <a:spLocks noChangeArrowheads="1"/>
          </p:cNvSpPr>
          <p:nvPr/>
        </p:nvSpPr>
        <p:spPr bwMode="auto">
          <a:xfrm>
            <a:off x="2196622" y="26206"/>
            <a:ext cx="438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sp>
        <p:nvSpPr>
          <p:cNvPr id="17" name="文字方塊 9"/>
          <p:cNvSpPr txBox="1">
            <a:spLocks noChangeArrowheads="1"/>
          </p:cNvSpPr>
          <p:nvPr/>
        </p:nvSpPr>
        <p:spPr bwMode="auto">
          <a:xfrm>
            <a:off x="3043101" y="-18567"/>
            <a:ext cx="43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sp>
        <p:nvSpPr>
          <p:cNvPr id="18" name="橢圓 17"/>
          <p:cNvSpPr/>
          <p:nvPr/>
        </p:nvSpPr>
        <p:spPr>
          <a:xfrm>
            <a:off x="3526971" y="3211189"/>
            <a:ext cx="87085" cy="3265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3414060" y="34998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948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56863" y="742863"/>
            <a:ext cx="5993767" cy="5978613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12</a:t>
            </a:fld>
            <a:endParaRPr lang="zh-TW" altLang="en-US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612662"/>
              </p:ext>
            </p:extLst>
          </p:nvPr>
        </p:nvGraphicFramePr>
        <p:xfrm>
          <a:off x="2682922" y="104688"/>
          <a:ext cx="513873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1" name="Equation" r:id="rId5" imgW="2171520" imgH="241200" progId="Equation.DSMT4">
                  <p:embed/>
                </p:oleObj>
              </mc:Choice>
              <mc:Fallback>
                <p:oleObj name="Equation" r:id="rId5" imgW="21715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922" y="104688"/>
                        <a:ext cx="5138738" cy="638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標題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sz="3200" dirty="0" smtClean="0"/>
              <a:t>                        </a:t>
            </a:r>
            <a:endParaRPr lang="zh-TW" altLang="en-US" sz="3200" dirty="0" smtClean="0"/>
          </a:p>
        </p:txBody>
      </p:sp>
      <p:sp>
        <p:nvSpPr>
          <p:cNvPr id="10" name="橢圓 9"/>
          <p:cNvSpPr/>
          <p:nvPr/>
        </p:nvSpPr>
        <p:spPr>
          <a:xfrm>
            <a:off x="6542627" y="4598167"/>
            <a:ext cx="1492622" cy="1344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966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13387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zh-TW" sz="3600" dirty="0" smtClean="0"/>
              <a:t>Momentum Dependence of the Flavor Structure of the Nucleon Sea: NMC vs E866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680" y="2108058"/>
            <a:ext cx="5405018" cy="404666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83" y="1262393"/>
            <a:ext cx="6184315" cy="962304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197053" y="123655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JR14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05626" y="1233309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NMC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211928" y="6154724"/>
            <a:ext cx="621452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J.-C. Peng, W.-C. Chang, H.-Y. Cheng, T.-J. </a:t>
            </a:r>
            <a:r>
              <a:rPr lang="en-US" altLang="zh-TW" dirty="0" err="1">
                <a:solidFill>
                  <a:srgbClr val="0070C0"/>
                </a:solidFill>
              </a:rPr>
              <a:t>Hou</a:t>
            </a:r>
            <a:r>
              <a:rPr lang="en-US" altLang="zh-TW" dirty="0">
                <a:solidFill>
                  <a:srgbClr val="0070C0"/>
                </a:solidFill>
              </a:rPr>
              <a:t>, K.-F. Liu, J.-W. </a:t>
            </a:r>
            <a:r>
              <a:rPr lang="en-US" altLang="zh-TW" dirty="0" err="1">
                <a:solidFill>
                  <a:srgbClr val="0070C0"/>
                </a:solidFill>
              </a:rPr>
              <a:t>Qiu</a:t>
            </a:r>
            <a:r>
              <a:rPr lang="en-US" altLang="zh-TW" dirty="0">
                <a:solidFill>
                  <a:srgbClr val="0070C0"/>
                </a:solidFill>
              </a:rPr>
              <a:t>,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Phys. </a:t>
            </a:r>
            <a:r>
              <a:rPr lang="en-US" altLang="zh-TW" dirty="0" err="1">
                <a:solidFill>
                  <a:srgbClr val="0070C0"/>
                </a:solidFill>
              </a:rPr>
              <a:t>Lett</a:t>
            </a:r>
            <a:r>
              <a:rPr lang="en-US" altLang="zh-TW" dirty="0">
                <a:solidFill>
                  <a:srgbClr val="0070C0"/>
                </a:solidFill>
              </a:rPr>
              <a:t>. B736 (2014) 411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9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4000" dirty="0"/>
              <a:t>Strange Quark in the </a:t>
            </a:r>
            <a:r>
              <a:rPr lang="en-US" altLang="zh-TW" sz="4000" dirty="0" smtClean="0"/>
              <a:t>Nucleon:</a:t>
            </a:r>
            <a:br>
              <a:rPr lang="en-US" altLang="zh-TW" sz="4000" dirty="0" smtClean="0"/>
            </a:br>
            <a:r>
              <a:rPr lang="en-US" altLang="zh-TW" sz="4000" dirty="0" smtClean="0"/>
              <a:t>Deep-Inelastic Neutrino Scattering</a:t>
            </a:r>
            <a:endParaRPr lang="zh-TW" altLang="en-US" sz="4000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168309-E43B-4A68-9732-46186957C54F}" type="slidenum">
              <a:rPr lang="en-US" altLang="zh-TW"/>
              <a:pPr>
                <a:defRPr/>
              </a:pPr>
              <a:t>14</a:t>
            </a:fld>
            <a:endParaRPr lang="en-US" altLang="zh-TW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393" y="1966141"/>
            <a:ext cx="3944294" cy="3009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846140"/>
              </p:ext>
            </p:extLst>
          </p:nvPr>
        </p:nvGraphicFramePr>
        <p:xfrm>
          <a:off x="915240" y="5251450"/>
          <a:ext cx="708660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2" name="Equation" r:id="rId5" imgW="2311200" imgH="533160" progId="Equation.DSMT4">
                  <p:embed/>
                </p:oleObj>
              </mc:Choice>
              <mc:Fallback>
                <p:oleObj name="Equation" r:id="rId5" imgW="23112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240" y="5251450"/>
                        <a:ext cx="7086600" cy="1287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04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00025" y="1575827"/>
            <a:ext cx="4038600" cy="1039812"/>
          </a:xfrm>
          <a:noFill/>
        </p:spPr>
      </p:pic>
      <p:pic>
        <p:nvPicPr>
          <p:cNvPr id="717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387759" y="1934602"/>
            <a:ext cx="3698875" cy="4624387"/>
          </a:xfrm>
          <a:noFill/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09880-4EDD-4088-89D9-7C47589DF261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pic>
        <p:nvPicPr>
          <p:cNvPr id="717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925" y="2651779"/>
            <a:ext cx="3933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350" y="4256088"/>
            <a:ext cx="4640263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374650" y="4222750"/>
            <a:ext cx="3457575" cy="482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7179" name="矩形 11"/>
          <p:cNvSpPr>
            <a:spLocks noChangeArrowheads="1"/>
          </p:cNvSpPr>
          <p:nvPr/>
        </p:nvSpPr>
        <p:spPr bwMode="auto">
          <a:xfrm>
            <a:off x="427038" y="5106988"/>
            <a:ext cx="3457575" cy="482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4738688" y="3921125"/>
          <a:ext cx="4230687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6" name="Equation" r:id="rId8" imgW="1307880" imgH="228600" progId="Equation.DSMT4">
                  <p:embed/>
                </p:oleObj>
              </mc:Choice>
              <mc:Fallback>
                <p:oleObj name="Equation" r:id="rId8" imgW="1307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8" y="3921125"/>
                        <a:ext cx="4230687" cy="776288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5835650" y="5059363"/>
          <a:ext cx="259873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7" name="Equation" r:id="rId10" imgW="711000" imgH="203040" progId="Equation.DSMT4">
                  <p:embed/>
                </p:oleObj>
              </mc:Choice>
              <mc:Fallback>
                <p:oleObj name="Equation" r:id="rId10" imgW="711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5650" y="5059363"/>
                        <a:ext cx="2598738" cy="704850"/>
                      </a:xfrm>
                      <a:prstGeom prst="rect">
                        <a:avLst/>
                      </a:prstGeom>
                      <a:solidFill>
                        <a:srgbClr val="99CC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線單箭頭接點 14"/>
          <p:cNvCxnSpPr/>
          <p:nvPr/>
        </p:nvCxnSpPr>
        <p:spPr bwMode="auto">
          <a:xfrm flipV="1">
            <a:off x="3832225" y="4318000"/>
            <a:ext cx="841375" cy="14605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 bwMode="auto">
          <a:xfrm flipV="1">
            <a:off x="3908425" y="5321300"/>
            <a:ext cx="1908175" cy="5715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Strange Quark in the Nucleon</a:t>
            </a:r>
            <a:endParaRPr lang="zh-TW" altLang="en-US" dirty="0"/>
          </a:p>
        </p:txBody>
      </p:sp>
      <p:sp>
        <p:nvSpPr>
          <p:cNvPr id="17" name="文字方塊 9">
            <a:hlinkClick r:id="rId12"/>
          </p:cNvPr>
          <p:cNvSpPr txBox="1">
            <a:spLocks noChangeArrowheads="1"/>
          </p:cNvSpPr>
          <p:nvPr/>
        </p:nvSpPr>
        <p:spPr bwMode="auto">
          <a:xfrm>
            <a:off x="492262" y="6268633"/>
            <a:ext cx="3416163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7030A0"/>
                </a:solidFill>
              </a:rPr>
              <a:t>CCFR, Z. Phys. C 65, 189 (1995)</a:t>
            </a:r>
          </a:p>
        </p:txBody>
      </p:sp>
    </p:spTree>
    <p:extLst>
      <p:ext uri="{BB962C8B-B14F-4D97-AF65-F5344CB8AC3E}">
        <p14:creationId xmlns:p14="http://schemas.microsoft.com/office/powerpoint/2010/main" val="29109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179" grpId="0" animBg="1"/>
      <p:bldP spid="717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Is 		           in the Proton?</a:t>
            </a:r>
            <a:endParaRPr lang="zh-TW" altLang="en-US" dirty="0"/>
          </a:p>
        </p:txBody>
      </p:sp>
      <p:pic>
        <p:nvPicPr>
          <p:cNvPr id="14" name="內容版面配置區 1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58677" y="2605218"/>
            <a:ext cx="3006180" cy="365640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9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28650" y="2404750"/>
            <a:ext cx="3886200" cy="3193088"/>
          </a:xfrm>
          <a:prstGeom prst="rect">
            <a:avLst/>
          </a:prstGeom>
        </p:spPr>
      </p:pic>
      <p:sp>
        <p:nvSpPr>
          <p:cNvPr id="10" name="文字方塊 9">
            <a:hlinkClick r:id="rId5"/>
          </p:cNvPr>
          <p:cNvSpPr txBox="1">
            <a:spLocks noChangeArrowheads="1"/>
          </p:cNvSpPr>
          <p:nvPr/>
        </p:nvSpPr>
        <p:spPr bwMode="auto">
          <a:xfrm>
            <a:off x="950897" y="2004640"/>
            <a:ext cx="3416163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altLang="zh-TW" sz="2000" b="1" dirty="0">
                <a:solidFill>
                  <a:srgbClr val="7030A0"/>
                </a:solidFill>
              </a:rPr>
              <a:t>NuTeV, PRL 99, 192001 (2007)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11362" y="3640086"/>
            <a:ext cx="2174581" cy="50544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194582"/>
              </p:ext>
            </p:extLst>
          </p:nvPr>
        </p:nvGraphicFramePr>
        <p:xfrm>
          <a:off x="1587923" y="5381534"/>
          <a:ext cx="19764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8" name="Equation" r:id="rId7" imgW="888840" imgH="228600" progId="Equation.DSMT4">
                  <p:embed/>
                </p:oleObj>
              </mc:Choice>
              <mc:Fallback>
                <p:oleObj name="Equation" r:id="rId7" imgW="8888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7923" y="5381534"/>
                        <a:ext cx="1976437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682992"/>
              </p:ext>
            </p:extLst>
          </p:nvPr>
        </p:nvGraphicFramePr>
        <p:xfrm>
          <a:off x="5616636" y="2049852"/>
          <a:ext cx="27955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9" name="Equation" r:id="rId9" imgW="1257120" imgH="228600" progId="Equation.DSMT4">
                  <p:embed/>
                </p:oleObj>
              </mc:Choice>
              <mc:Fallback>
                <p:oleObj name="Equation" r:id="rId9" imgW="12571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16636" y="2049852"/>
                        <a:ext cx="2795588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TW" dirty="0" smtClean="0"/>
          </a:p>
        </p:txBody>
      </p:sp>
      <p:graphicFrame>
        <p:nvGraphicFramePr>
          <p:cNvPr id="1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875810"/>
              </p:ext>
            </p:extLst>
          </p:nvPr>
        </p:nvGraphicFramePr>
        <p:xfrm>
          <a:off x="1327150" y="683419"/>
          <a:ext cx="24892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0" name="Equation" r:id="rId11" imgW="736560" imgH="203040" progId="Equation.DSMT4">
                  <p:embed/>
                </p:oleObj>
              </mc:Choice>
              <mc:Fallback>
                <p:oleObj name="Equation" r:id="rId11" imgW="736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683419"/>
                        <a:ext cx="2489200" cy="6889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939300"/>
              </p:ext>
            </p:extLst>
          </p:nvPr>
        </p:nvGraphicFramePr>
        <p:xfrm>
          <a:off x="123206" y="5872118"/>
          <a:ext cx="5460716" cy="96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1" name="Equation" r:id="rId13" imgW="2717640" imgH="482400" progId="Equation.DSMT4">
                  <p:embed/>
                </p:oleObj>
              </mc:Choice>
              <mc:Fallback>
                <p:oleObj name="Equation" r:id="rId13" imgW="27176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3206" y="5872118"/>
                        <a:ext cx="5460716" cy="968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字方塊 18"/>
          <p:cNvSpPr txBox="1"/>
          <p:nvPr/>
        </p:nvSpPr>
        <p:spPr>
          <a:xfrm>
            <a:off x="5474585" y="1639124"/>
            <a:ext cx="3079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srgbClr val="7030A0"/>
                </a:solidFill>
              </a:rPr>
              <a:t>Meson cloud model</a:t>
            </a:r>
            <a:endParaRPr lang="zh-TW" alt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                                      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/>
              <a:t>Meson Cloud Model 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(Signal and  Thomas, 1987)</a:t>
            </a:r>
          </a:p>
          <a:p>
            <a:pPr>
              <a:buClr>
                <a:srgbClr val="F0AD00"/>
              </a:buClr>
            </a:pPr>
            <a:endParaRPr lang="en-US" altLang="zh-TW" dirty="0" smtClean="0">
              <a:solidFill>
                <a:prstClr val="black"/>
              </a:solidFill>
            </a:endParaRPr>
          </a:p>
          <a:p>
            <a:pPr>
              <a:buClr>
                <a:srgbClr val="F0AD00"/>
              </a:buClr>
            </a:pPr>
            <a:r>
              <a:rPr lang="en-US" altLang="zh-TW" b="1" dirty="0" smtClean="0">
                <a:solidFill>
                  <a:prstClr val="black"/>
                </a:solidFill>
              </a:rPr>
              <a:t>Chiral Field 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sym typeface="Symbol" pitchFamily="18" charset="2"/>
              </a:rPr>
              <a:t>Burkardt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 and </a:t>
            </a:r>
            <a:r>
              <a:rPr lang="en-US" altLang="zh-TW" sz="1800" dirty="0" err="1" smtClean="0">
                <a:solidFill>
                  <a:srgbClr val="0070C0"/>
                </a:solidFill>
                <a:sym typeface="Symbol" pitchFamily="18" charset="2"/>
              </a:rPr>
              <a:t>Warr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 , 1992)</a:t>
            </a:r>
          </a:p>
          <a:p>
            <a:endParaRPr lang="en-US" altLang="zh-TW" dirty="0" smtClean="0"/>
          </a:p>
          <a:p>
            <a:r>
              <a:rPr lang="en-US" altLang="zh-TW" b="1" dirty="0" smtClean="0"/>
              <a:t>Baryon-Meson Fluctuation 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(Brodsky and Ma , 1996)</a:t>
            </a:r>
          </a:p>
          <a:p>
            <a:endParaRPr lang="en-US" altLang="zh-TW" dirty="0" smtClean="0"/>
          </a:p>
          <a:p>
            <a:r>
              <a:rPr lang="en-US" altLang="zh-TW" b="1" dirty="0" smtClean="0"/>
              <a:t>Perturbative evolution </a:t>
            </a:r>
            <a:r>
              <a:rPr lang="en-US" altLang="zh-TW" sz="1800" dirty="0" smtClean="0">
                <a:solidFill>
                  <a:srgbClr val="0070C0"/>
                </a:solidFill>
                <a:sym typeface="Symbol" pitchFamily="18" charset="2"/>
              </a:rPr>
              <a:t>(Catani et al., 2004)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A5F54-4AFB-4186-9BA5-80A8705AC7C0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graphicFrame>
        <p:nvGraphicFramePr>
          <p:cNvPr id="2867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322858"/>
              </p:ext>
            </p:extLst>
          </p:nvPr>
        </p:nvGraphicFramePr>
        <p:xfrm>
          <a:off x="722313" y="588963"/>
          <a:ext cx="3211512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7" name="Equation" r:id="rId4" imgW="825480" imgH="203040" progId="Equation.DSMT4">
                  <p:embed/>
                </p:oleObj>
              </mc:Choice>
              <mc:Fallback>
                <p:oleObj name="Equation" r:id="rId4" imgW="825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588963"/>
                        <a:ext cx="3211512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4" name="Object 4"/>
          <p:cNvGraphicFramePr>
            <a:graphicFrameLocks noChangeAspect="1"/>
          </p:cNvGraphicFramePr>
          <p:nvPr/>
        </p:nvGraphicFramePr>
        <p:xfrm>
          <a:off x="995082" y="2357717"/>
          <a:ext cx="27432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8" name="Equation" r:id="rId6" imgW="1333440" imgH="203040" progId="Equation.DSMT4">
                  <p:embed/>
                </p:oleObj>
              </mc:Choice>
              <mc:Fallback>
                <p:oleObj name="Equation" r:id="rId6" imgW="1333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082" y="2357717"/>
                        <a:ext cx="2743200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5" name="Object 6"/>
          <p:cNvGraphicFramePr>
            <a:graphicFrameLocks noChangeAspect="1"/>
          </p:cNvGraphicFramePr>
          <p:nvPr/>
        </p:nvGraphicFramePr>
        <p:xfrm>
          <a:off x="995082" y="3352800"/>
          <a:ext cx="26670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9" name="Equation" r:id="rId8" imgW="1333440" imgH="203040" progId="Equation.DSMT4">
                  <p:embed/>
                </p:oleObj>
              </mc:Choice>
              <mc:Fallback>
                <p:oleObj name="Equation" r:id="rId8" imgW="1333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082" y="3352800"/>
                        <a:ext cx="266700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6" name="Object 5"/>
          <p:cNvGraphicFramePr>
            <a:graphicFrameLocks noChangeAspect="1"/>
          </p:cNvGraphicFramePr>
          <p:nvPr/>
        </p:nvGraphicFramePr>
        <p:xfrm>
          <a:off x="1026459" y="4298577"/>
          <a:ext cx="26670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60" name="Equation" r:id="rId10" imgW="1333440" imgH="203040" progId="Equation.DSMT4">
                  <p:embed/>
                </p:oleObj>
              </mc:Choice>
              <mc:Fallback>
                <p:oleObj name="Equation" r:id="rId10" imgW="1333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459" y="4298577"/>
                        <a:ext cx="266700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7" name="Object 4"/>
          <p:cNvGraphicFramePr>
            <a:graphicFrameLocks noChangeAspect="1"/>
          </p:cNvGraphicFramePr>
          <p:nvPr/>
        </p:nvGraphicFramePr>
        <p:xfrm>
          <a:off x="1026739" y="5306826"/>
          <a:ext cx="27432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61" name="Equation" r:id="rId11" imgW="1333440" imgH="203040" progId="Equation.DSMT4">
                  <p:embed/>
                </p:oleObj>
              </mc:Choice>
              <mc:Fallback>
                <p:oleObj name="Equation" r:id="rId11" imgW="1333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739" y="5306826"/>
                        <a:ext cx="2743200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59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smtClean="0"/>
              <a:t>Strange Content from Semi-Inclusive Charged-</a:t>
            </a:r>
            <a:r>
              <a:rPr lang="en-US" altLang="zh-TW" dirty="0" err="1" smtClean="0"/>
              <a:t>Kaon</a:t>
            </a:r>
            <a:r>
              <a:rPr lang="en-US" altLang="zh-TW" dirty="0" smtClean="0"/>
              <a:t> DIS Production</a:t>
            </a:r>
            <a:endParaRPr lang="zh-TW" altLang="en-US" dirty="0" smtClean="0"/>
          </a:p>
        </p:txBody>
      </p:sp>
      <p:pic>
        <p:nvPicPr>
          <p:cNvPr id="931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2653" y="2073640"/>
            <a:ext cx="8086607" cy="4299230"/>
          </a:xfrm>
          <a:noFill/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21416-7689-4DF5-8098-8EB94E2D4AF6}" type="slidenum">
              <a:rPr lang="en-US" altLang="zh-TW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11" name="橢圓 10"/>
          <p:cNvSpPr/>
          <p:nvPr/>
        </p:nvSpPr>
        <p:spPr>
          <a:xfrm>
            <a:off x="2064532" y="2798249"/>
            <a:ext cx="1828800" cy="108921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453899"/>
              </p:ext>
            </p:extLst>
          </p:nvPr>
        </p:nvGraphicFramePr>
        <p:xfrm>
          <a:off x="1336675" y="1681163"/>
          <a:ext cx="3473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5" name="Equation" r:id="rId5" imgW="2031840" imgH="457200" progId="Equation.DSMT4">
                  <p:embed/>
                </p:oleObj>
              </mc:Choice>
              <mc:Fallback>
                <p:oleObj name="Equation" r:id="rId5" imgW="20318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1681163"/>
                        <a:ext cx="3473450" cy="784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75335"/>
              </p:ext>
            </p:extLst>
          </p:nvPr>
        </p:nvGraphicFramePr>
        <p:xfrm>
          <a:off x="5944960" y="1910772"/>
          <a:ext cx="2118179" cy="50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6" name="Equation" r:id="rId7" imgW="952200" imgH="228600" progId="Equation.DSMT4">
                  <p:embed/>
                </p:oleObj>
              </mc:Choice>
              <mc:Fallback>
                <p:oleObj name="Equation" r:id="rId7" imgW="952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4960" y="1910772"/>
                        <a:ext cx="2118179" cy="50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字方塊 9">
            <a:hlinkClick r:id="rId9"/>
          </p:cNvPr>
          <p:cNvSpPr txBox="1">
            <a:spLocks noChangeArrowheads="1"/>
          </p:cNvSpPr>
          <p:nvPr/>
        </p:nvSpPr>
        <p:spPr bwMode="auto">
          <a:xfrm>
            <a:off x="3154673" y="6135628"/>
            <a:ext cx="3199367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zh-TW" sz="2000" b="1" dirty="0">
                <a:solidFill>
                  <a:srgbClr val="7030A0"/>
                </a:solidFill>
              </a:rPr>
              <a:t>HERMES, </a:t>
            </a:r>
            <a:r>
              <a:rPr lang="fr-FR" altLang="zh-TW" sz="2000" b="1" dirty="0" smtClean="0">
                <a:solidFill>
                  <a:srgbClr val="7030A0"/>
                </a:solidFill>
              </a:rPr>
              <a:t>PLB </a:t>
            </a:r>
            <a:r>
              <a:rPr lang="fr-FR" altLang="zh-TW" sz="2000" b="1" dirty="0">
                <a:solidFill>
                  <a:srgbClr val="7030A0"/>
                </a:solidFill>
              </a:rPr>
              <a:t>666, 446 (2008)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9192" y="3244741"/>
            <a:ext cx="2145228" cy="48878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5103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 and Z production at LHC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7324" y="1996368"/>
            <a:ext cx="7026184" cy="2236256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19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19819"/>
            <a:ext cx="5679131" cy="2499397"/>
          </a:xfrm>
          <a:prstGeom prst="rect">
            <a:avLst/>
          </a:prstGeom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558816"/>
              </p:ext>
            </p:extLst>
          </p:nvPr>
        </p:nvGraphicFramePr>
        <p:xfrm>
          <a:off x="5727700" y="4727575"/>
          <a:ext cx="296703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0" name="Equation" r:id="rId5" imgW="1346040" imgH="393480" progId="Equation.DSMT4">
                  <p:embed/>
                </p:oleObj>
              </mc:Choice>
              <mc:Fallback>
                <p:oleObj name="Equation" r:id="rId5" imgW="13460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7700" y="4727575"/>
                        <a:ext cx="2967038" cy="866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字方塊 9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02892" y="1623190"/>
            <a:ext cx="3389559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zh-TW" sz="2000" b="1" dirty="0">
                <a:solidFill>
                  <a:srgbClr val="7030A0"/>
                </a:solidFill>
              </a:rPr>
              <a:t>ATLAS, PRL 109, 012001 (2012)</a:t>
            </a:r>
          </a:p>
        </p:txBody>
      </p:sp>
    </p:spTree>
    <p:extLst>
      <p:ext uri="{BB962C8B-B14F-4D97-AF65-F5344CB8AC3E}">
        <p14:creationId xmlns:p14="http://schemas.microsoft.com/office/powerpoint/2010/main" val="25766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Strange Quarks </a:t>
            </a:r>
            <a:r>
              <a:rPr lang="en-US" altLang="zh-TW" dirty="0" smtClean="0"/>
              <a:t>of Proton in the Global </a:t>
            </a:r>
            <a:r>
              <a:rPr lang="en-US" altLang="zh-TW" dirty="0" smtClean="0"/>
              <a:t>Analysis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49116"/>
            <a:ext cx="9144000" cy="3129825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515063" y="6033185"/>
            <a:ext cx="680013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0070C0"/>
                </a:solidFill>
              </a:rPr>
              <a:t>W</a:t>
            </a:r>
            <a:r>
              <a:rPr lang="en-US" altLang="zh-TW" dirty="0">
                <a:solidFill>
                  <a:srgbClr val="0070C0"/>
                </a:solidFill>
              </a:rPr>
              <a:t>.-C. </a:t>
            </a:r>
            <a:r>
              <a:rPr lang="en-US" altLang="zh-TW" dirty="0" smtClean="0">
                <a:solidFill>
                  <a:srgbClr val="0070C0"/>
                </a:solidFill>
              </a:rPr>
              <a:t>Chang and </a:t>
            </a:r>
            <a:r>
              <a:rPr lang="en-US" altLang="zh-TW" dirty="0">
                <a:solidFill>
                  <a:srgbClr val="0070C0"/>
                </a:solidFill>
              </a:rPr>
              <a:t>J.-C. </a:t>
            </a:r>
            <a:r>
              <a:rPr lang="en-US" altLang="zh-TW" dirty="0" smtClean="0">
                <a:solidFill>
                  <a:srgbClr val="0070C0"/>
                </a:solidFill>
              </a:rPr>
              <a:t>Peng, 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r>
              <a:rPr lang="en-US" altLang="zh-TW" dirty="0" smtClean="0">
                <a:solidFill>
                  <a:srgbClr val="0070C0"/>
                </a:solidFill>
              </a:rPr>
              <a:t>Progress </a:t>
            </a:r>
            <a:r>
              <a:rPr lang="en-US" altLang="zh-TW" dirty="0">
                <a:solidFill>
                  <a:srgbClr val="0070C0"/>
                </a:solidFill>
              </a:rPr>
              <a:t>in Particle and Nuclear Physics 79 (2014) </a:t>
            </a:r>
            <a:r>
              <a:rPr lang="en-US" altLang="zh-TW" dirty="0" smtClean="0">
                <a:solidFill>
                  <a:srgbClr val="0070C0"/>
                </a:solidFill>
              </a:rPr>
              <a:t>95; </a:t>
            </a:r>
            <a:r>
              <a:rPr lang="en-US" altLang="zh-TW" dirty="0" smtClean="0">
                <a:solidFill>
                  <a:srgbClr val="0070C0"/>
                </a:solidFill>
              </a:rPr>
              <a:t>arXiv:1406.1260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15063" y="5255980"/>
            <a:ext cx="7918899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sz="2400" dirty="0" smtClean="0"/>
              <a:t>No converging pictures: more experimental data are required!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3404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Short-Range </a:t>
            </a:r>
            <a:r>
              <a:rPr lang="en-US" altLang="zh-TW" dirty="0" smtClean="0"/>
              <a:t>Structure </a:t>
            </a:r>
            <a:r>
              <a:rPr lang="en-US" altLang="zh-TW" dirty="0"/>
              <a:t>of </a:t>
            </a:r>
            <a:r>
              <a:rPr lang="en-US" altLang="zh-TW" dirty="0" smtClean="0"/>
              <a:t>Hadron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/>
          </p:nvPr>
        </p:nvGraphicFramePr>
        <p:xfrm>
          <a:off x="604435" y="1280141"/>
          <a:ext cx="821546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730"/>
                <a:gridCol w="4107730"/>
              </a:tblGrid>
              <a:tr h="4240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dirty="0" smtClean="0"/>
                        <a:t>Extrinsic Sea</a:t>
                      </a:r>
                      <a:endParaRPr lang="zh-TW" altLang="en-US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dirty="0" smtClean="0"/>
                        <a:t>Intrinsic Sea</a:t>
                      </a:r>
                      <a:endParaRPr lang="zh-TW" altLang="en-US" sz="2300" dirty="0" smtClean="0"/>
                    </a:p>
                  </a:txBody>
                  <a:tcPr/>
                </a:tc>
              </a:tr>
              <a:tr h="7502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b="1" dirty="0" smtClean="0"/>
                        <a:t>Gluon splitting</a:t>
                      </a:r>
                      <a:endParaRPr lang="zh-TW" altLang="en-US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b="1" dirty="0" smtClean="0"/>
                        <a:t>Gluon fusion</a:t>
                      </a:r>
                      <a:r>
                        <a:rPr lang="en-US" altLang="zh-TW" sz="2300" b="1" baseline="0" dirty="0" smtClean="0"/>
                        <a:t> </a:t>
                      </a:r>
                      <a:r>
                        <a:rPr lang="en-US" altLang="zh-TW" sz="2300" baseline="0" dirty="0" smtClean="0"/>
                        <a:t>&amp; </a:t>
                      </a:r>
                      <a:br>
                        <a:rPr lang="en-US" altLang="zh-TW" sz="2300" baseline="0" dirty="0" smtClean="0"/>
                      </a:br>
                      <a:r>
                        <a:rPr lang="en-US" altLang="zh-TW" sz="2300" b="1" baseline="0" dirty="0" smtClean="0"/>
                        <a:t>light quark scattering</a:t>
                      </a:r>
                      <a:endParaRPr lang="zh-TW" altLang="en-US" sz="2300" dirty="0" smtClean="0"/>
                    </a:p>
                  </a:txBody>
                  <a:tcPr/>
                </a:tc>
              </a:tr>
              <a:tr h="4240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b="0" dirty="0" smtClean="0"/>
                        <a:t>Perturbative</a:t>
                      </a:r>
                      <a:r>
                        <a:rPr lang="en-US" altLang="zh-TW" sz="2300" b="0" baseline="0" dirty="0" smtClean="0"/>
                        <a:t> radiation</a:t>
                      </a:r>
                      <a:endParaRPr lang="zh-TW" altLang="en-US" sz="23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b="0" dirty="0" smtClean="0"/>
                        <a:t>Spatial overlapping</a:t>
                      </a:r>
                      <a:r>
                        <a:rPr lang="en-US" altLang="zh-TW" sz="2300" b="0" baseline="0" dirty="0" smtClean="0"/>
                        <a:t> of </a:t>
                      </a:r>
                      <a:r>
                        <a:rPr lang="en-US" altLang="zh-TW" sz="2300" b="0" baseline="0" dirty="0" err="1" smtClean="0"/>
                        <a:t>partons</a:t>
                      </a:r>
                      <a:endParaRPr lang="zh-TW" altLang="en-US" sz="2300" b="0" dirty="0" smtClean="0"/>
                    </a:p>
                  </a:txBody>
                  <a:tcPr/>
                </a:tc>
              </a:tr>
              <a:tr h="4240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dirty="0" smtClean="0"/>
                        <a:t>CP invariant</a:t>
                      </a:r>
                      <a:endParaRPr lang="zh-TW" altLang="en-US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300" dirty="0" smtClean="0"/>
                        <a:t>Possible</a:t>
                      </a:r>
                      <a:r>
                        <a:rPr lang="en-US" altLang="zh-TW" sz="2300" baseline="0" dirty="0" smtClean="0"/>
                        <a:t> CP non-invariant</a:t>
                      </a:r>
                      <a:endParaRPr lang="zh-TW" altLang="en-US" sz="2300" dirty="0"/>
                    </a:p>
                  </a:txBody>
                  <a:tcPr/>
                </a:tc>
              </a:tr>
              <a:tr h="424067">
                <a:tc>
                  <a:txBody>
                    <a:bodyPr/>
                    <a:lstStyle/>
                    <a:p>
                      <a:r>
                        <a:rPr lang="en-US" altLang="zh-TW" sz="2300" dirty="0" smtClean="0"/>
                        <a:t>Fast fluctuation</a:t>
                      </a:r>
                      <a:endParaRPr lang="zh-TW" alt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300" dirty="0" smtClean="0"/>
                        <a:t>With a longer</a:t>
                      </a:r>
                      <a:r>
                        <a:rPr lang="en-US" altLang="zh-TW" sz="2300" baseline="0" dirty="0" smtClean="0"/>
                        <a:t> lifetime</a:t>
                      </a:r>
                      <a:endParaRPr lang="zh-TW" altLang="en-US" sz="2300" dirty="0"/>
                    </a:p>
                  </a:txBody>
                  <a:tcPr/>
                </a:tc>
              </a:tr>
              <a:tr h="424067">
                <a:tc>
                  <a:txBody>
                    <a:bodyPr/>
                    <a:lstStyle/>
                    <a:p>
                      <a:r>
                        <a:rPr lang="en-US" altLang="zh-TW" sz="2300" dirty="0" smtClean="0"/>
                        <a:t>Of small x</a:t>
                      </a:r>
                      <a:endParaRPr lang="zh-TW" alt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300" dirty="0" smtClean="0"/>
                        <a:t>Of large x (</a:t>
                      </a:r>
                      <a:r>
                        <a:rPr lang="en-US" altLang="zh-TW" sz="2300" b="1" dirty="0" smtClean="0"/>
                        <a:t>valence-like</a:t>
                      </a:r>
                      <a:r>
                        <a:rPr lang="en-US" altLang="zh-TW" sz="2300" dirty="0" smtClean="0"/>
                        <a:t>)</a:t>
                      </a:r>
                      <a:endParaRPr lang="zh-TW" altLang="en-US" sz="2300" dirty="0"/>
                    </a:p>
                  </a:txBody>
                  <a:tcPr/>
                </a:tc>
              </a:tr>
              <a:tr h="4240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dirty="0" smtClean="0"/>
                        <a:t>Strong Q</a:t>
                      </a:r>
                      <a:r>
                        <a:rPr lang="en-US" altLang="zh-TW" sz="2300" baseline="30000" dirty="0" smtClean="0"/>
                        <a:t>2</a:t>
                      </a:r>
                      <a:r>
                        <a:rPr lang="en-US" altLang="zh-TW" sz="2300" dirty="0" smtClean="0"/>
                        <a:t> dependent</a:t>
                      </a:r>
                      <a:endParaRPr lang="zh-TW" alt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300" dirty="0" smtClean="0"/>
                        <a:t>Small Q</a:t>
                      </a:r>
                      <a:r>
                        <a:rPr lang="en-US" altLang="zh-TW" sz="2300" baseline="30000" dirty="0" smtClean="0"/>
                        <a:t>2</a:t>
                      </a:r>
                      <a:r>
                        <a:rPr lang="en-US" altLang="zh-TW" sz="2300" dirty="0" smtClean="0"/>
                        <a:t> dependent</a:t>
                      </a:r>
                      <a:endParaRPr lang="zh-TW" altLang="en-US" sz="23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A5F54-4AFB-4186-9BA5-80A8705AC7C0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97" y="4817371"/>
            <a:ext cx="2011855" cy="134428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17371"/>
            <a:ext cx="2011855" cy="123759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853" y="4817371"/>
            <a:ext cx="2008806" cy="1237596"/>
          </a:xfrm>
          <a:prstGeom prst="rect">
            <a:avLst/>
          </a:prstGeom>
        </p:spPr>
      </p:pic>
      <p:sp>
        <p:nvSpPr>
          <p:cNvPr id="8" name="文字方塊 9">
            <a:hlinkClick r:id="rId6"/>
          </p:cNvPr>
          <p:cNvSpPr txBox="1">
            <a:spLocks noChangeArrowheads="1"/>
          </p:cNvSpPr>
          <p:nvPr/>
        </p:nvSpPr>
        <p:spPr bwMode="auto">
          <a:xfrm>
            <a:off x="1290818" y="6242808"/>
            <a:ext cx="656236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400" b="1" dirty="0" smtClean="0">
                <a:solidFill>
                  <a:srgbClr val="7030A0"/>
                </a:solidFill>
              </a:rPr>
              <a:t>Hoyer and Brodsky, AIP </a:t>
            </a:r>
            <a:r>
              <a:rPr lang="en-US" altLang="zh-TW" sz="2400" b="1" dirty="0">
                <a:solidFill>
                  <a:srgbClr val="7030A0"/>
                </a:solidFill>
              </a:rPr>
              <a:t>Conf. Proc.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221, 238 (1990)</a:t>
            </a:r>
            <a:endParaRPr lang="fr-FR" altLang="zh-TW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85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dirty="0" smtClean="0"/>
              <a:t>Intrinsic Sea Quarks in Light-Front </a:t>
            </a:r>
            <a:r>
              <a:rPr lang="en-US" altLang="zh-TW" sz="3600" dirty="0"/>
              <a:t>5q </a:t>
            </a:r>
            <a:r>
              <a:rPr lang="en-US" altLang="zh-TW" sz="3600" dirty="0" err="1"/>
              <a:t>Fock</a:t>
            </a:r>
            <a:r>
              <a:rPr lang="en-US" altLang="zh-TW" sz="3600" dirty="0"/>
              <a:t> </a:t>
            </a:r>
            <a:r>
              <a:rPr lang="en-US" altLang="zh-TW" sz="3600" dirty="0" smtClean="0"/>
              <a:t>States</a:t>
            </a:r>
            <a:endParaRPr lang="zh-TW" altLang="en-US" sz="36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011820"/>
              </p:ext>
            </p:extLst>
          </p:nvPr>
        </p:nvGraphicFramePr>
        <p:xfrm>
          <a:off x="628650" y="1587476"/>
          <a:ext cx="6205676" cy="2146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0" name="Equation" r:id="rId4" imgW="3377880" imgH="1168200" progId="Equation.DSMT4">
                  <p:embed/>
                </p:oleObj>
              </mc:Choice>
              <mc:Fallback>
                <p:oleObj name="Equation" r:id="rId4" imgW="337788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587476"/>
                        <a:ext cx="6205676" cy="214632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164669" y="3801175"/>
            <a:ext cx="4191000" cy="2984500"/>
            <a:chOff x="164669" y="3801175"/>
            <a:chExt cx="4191000" cy="29845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669" y="3801175"/>
              <a:ext cx="4191000" cy="298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Line 19"/>
            <p:cNvSpPr>
              <a:spLocks noChangeShapeType="1"/>
            </p:cNvSpPr>
            <p:nvPr/>
          </p:nvSpPr>
          <p:spPr bwMode="auto">
            <a:xfrm flipH="1">
              <a:off x="2336365" y="5181600"/>
              <a:ext cx="457200" cy="30480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20"/>
            <p:cNvSpPr txBox="1">
              <a:spLocks noChangeArrowheads="1"/>
            </p:cNvSpPr>
            <p:nvPr/>
          </p:nvSpPr>
          <p:spPr bwMode="auto">
            <a:xfrm>
              <a:off x="2412565" y="4724400"/>
              <a:ext cx="1524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800000"/>
                  </a:solidFill>
                </a:rPr>
                <a:t>“intrinsic”</a:t>
              </a:r>
            </a:p>
          </p:txBody>
        </p:sp>
        <p:sp>
          <p:nvSpPr>
            <p:cNvPr id="12" name="Line 21"/>
            <p:cNvSpPr>
              <a:spLocks noChangeShapeType="1"/>
            </p:cNvSpPr>
            <p:nvPr/>
          </p:nvSpPr>
          <p:spPr bwMode="auto">
            <a:xfrm flipH="1">
              <a:off x="1576953" y="4267200"/>
              <a:ext cx="609600" cy="76200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22"/>
            <p:cNvSpPr txBox="1">
              <a:spLocks noChangeArrowheads="1"/>
            </p:cNvSpPr>
            <p:nvPr/>
          </p:nvSpPr>
          <p:spPr bwMode="auto">
            <a:xfrm>
              <a:off x="2186553" y="4038600"/>
              <a:ext cx="1676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66"/>
                  </a:solidFill>
                </a:rPr>
                <a:t>“extrinsic”</a:t>
              </a:r>
            </a:p>
          </p:txBody>
        </p:sp>
      </p:grpSp>
      <p:graphicFrame>
        <p:nvGraphicFramePr>
          <p:cNvPr id="1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242713"/>
              </p:ext>
            </p:extLst>
          </p:nvPr>
        </p:nvGraphicFramePr>
        <p:xfrm>
          <a:off x="4706319" y="4389894"/>
          <a:ext cx="3962400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1" name="Equation" r:id="rId7" imgW="1879560" imgH="660240" progId="">
                  <p:embed/>
                </p:oleObj>
              </mc:Choice>
              <mc:Fallback>
                <p:oleObj name="Equation" r:id="rId7" imgW="1879560" imgH="660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6319" y="4389894"/>
                        <a:ext cx="3962400" cy="1393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4630119" y="4237494"/>
            <a:ext cx="4114800" cy="16764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17" name="文字方塊 9">
            <a:hlinkClick r:id="rId9"/>
          </p:cNvPr>
          <p:cNvSpPr txBox="1">
            <a:spLocks noChangeArrowheads="1"/>
          </p:cNvSpPr>
          <p:nvPr/>
        </p:nvSpPr>
        <p:spPr bwMode="auto">
          <a:xfrm>
            <a:off x="4712862" y="1370434"/>
            <a:ext cx="4290275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7030A0"/>
                </a:solidFill>
              </a:rPr>
              <a:t>Brodsky, Hoyer, Peterson, Sakai (BHPS) PLB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93,451 (1980); </a:t>
            </a:r>
            <a:r>
              <a:rPr lang="en-US" altLang="zh-TW" sz="2000" b="1" dirty="0">
                <a:solidFill>
                  <a:srgbClr val="7030A0"/>
                </a:solidFill>
              </a:rPr>
              <a:t>PRD 23,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2745 (1981)</a:t>
            </a:r>
            <a:endParaRPr lang="fr-FR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2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Experimental Evidences of </a:t>
            </a:r>
            <a:r>
              <a:rPr lang="en-US" altLang="zh-TW" dirty="0" smtClean="0"/>
              <a:t>Intrinsic Charm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47941" y="2165518"/>
            <a:ext cx="4266909" cy="3370798"/>
          </a:xfrm>
          <a:prstGeom prst="rect">
            <a:avLst/>
          </a:prstGeo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29150" y="2165517"/>
            <a:ext cx="3886200" cy="3671554"/>
          </a:xfrm>
          <a:prstGeom prst="rect">
            <a:avLst/>
          </a:prstGeom>
        </p:spPr>
      </p:pic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10" name="文字方塊 9">
            <a:hlinkClick r:id="rId5"/>
          </p:cNvPr>
          <p:cNvSpPr txBox="1">
            <a:spLocks noChangeArrowheads="1"/>
          </p:cNvSpPr>
          <p:nvPr/>
        </p:nvSpPr>
        <p:spPr bwMode="auto">
          <a:xfrm>
            <a:off x="2283987" y="5996483"/>
            <a:ext cx="4026661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 err="1">
                <a:solidFill>
                  <a:srgbClr val="7030A0"/>
                </a:solidFill>
              </a:rPr>
              <a:t>Gunion</a:t>
            </a:r>
            <a:r>
              <a:rPr lang="en-US" altLang="zh-TW" sz="2000" b="1" dirty="0">
                <a:solidFill>
                  <a:srgbClr val="7030A0"/>
                </a:solidFill>
              </a:rPr>
              <a:t> and 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Vogt, </a:t>
            </a:r>
            <a:r>
              <a:rPr lang="en-US" altLang="zh-TW" sz="2000" b="1" dirty="0" err="1" smtClean="0">
                <a:solidFill>
                  <a:srgbClr val="7030A0"/>
                </a:solidFill>
              </a:rPr>
              <a:t>hep-ph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/9706252</a:t>
            </a:r>
            <a:endParaRPr lang="en-US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Global Fit </a:t>
            </a:r>
            <a:r>
              <a:rPr lang="en-US" altLang="zh-TW" smtClean="0"/>
              <a:t>by CTEQ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24</a:t>
            </a:fld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3" y="1883530"/>
            <a:ext cx="9071634" cy="3090940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002214"/>
            <a:ext cx="8686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9"/>
          <p:cNvSpPr txBox="1">
            <a:spLocks noChangeArrowheads="1"/>
          </p:cNvSpPr>
          <p:nvPr/>
        </p:nvSpPr>
        <p:spPr bwMode="auto">
          <a:xfrm>
            <a:off x="207510" y="5953126"/>
            <a:ext cx="7859712" cy="5857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200" i="1" dirty="0" smtClean="0"/>
              <a:t>No Conclusive Evidence…..</a:t>
            </a:r>
            <a:endParaRPr lang="zh-TW" altLang="en-US" sz="3200" i="1" dirty="0"/>
          </a:p>
        </p:txBody>
      </p:sp>
      <p:sp>
        <p:nvSpPr>
          <p:cNvPr id="8" name="文字方塊 9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28650" y="1455676"/>
            <a:ext cx="4690325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 err="1">
                <a:solidFill>
                  <a:srgbClr val="7030A0"/>
                </a:solidFill>
              </a:rPr>
              <a:t>Pumplin</a:t>
            </a:r>
            <a:r>
              <a:rPr lang="en-US" altLang="zh-TW" sz="2000" b="1" dirty="0">
                <a:solidFill>
                  <a:srgbClr val="7030A0"/>
                </a:solidFill>
              </a:rPr>
              <a:t>, Lai, Tung, PRD 75, 054029 (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2007)</a:t>
            </a:r>
            <a:endParaRPr lang="fr-FR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7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2" y="4780119"/>
            <a:ext cx="2855195" cy="202934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Search for </a:t>
            </a:r>
            <a:r>
              <a:rPr lang="en-US" altLang="zh-TW" dirty="0" smtClean="0"/>
              <a:t>the </a:t>
            </a:r>
            <a:r>
              <a:rPr lang="en-US" altLang="zh-TW" dirty="0"/>
              <a:t>“intrinsic” </a:t>
            </a:r>
            <a:r>
              <a:rPr lang="en-US" altLang="zh-TW" dirty="0" smtClean="0"/>
              <a:t>sea of lighter quarks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447800" y="2611227"/>
            <a:ext cx="6248400" cy="9461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8000"/>
                </a:solidFill>
              </a:rPr>
              <a:t>No conclusive experimental evidence for intrinsic-charm so far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896436"/>
              </p:ext>
            </p:extLst>
          </p:nvPr>
        </p:nvGraphicFramePr>
        <p:xfrm>
          <a:off x="914400" y="3661167"/>
          <a:ext cx="7620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39" name="Equation" r:id="rId4" imgW="3047760" imgH="457200" progId="">
                  <p:embed/>
                </p:oleObj>
              </mc:Choice>
              <mc:Fallback>
                <p:oleObj name="Equation" r:id="rId4" imgW="304776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61167"/>
                        <a:ext cx="7620000" cy="1143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525472"/>
              </p:ext>
            </p:extLst>
          </p:nvPr>
        </p:nvGraphicFramePr>
        <p:xfrm>
          <a:off x="4525882" y="4851822"/>
          <a:ext cx="205740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40" name="Equation" r:id="rId6" imgW="698400" imgH="253800" progId="">
                  <p:embed/>
                </p:oleObj>
              </mc:Choice>
              <mc:Fallback>
                <p:oleObj name="Equation" r:id="rId6" imgW="69840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5882" y="4851822"/>
                        <a:ext cx="2057400" cy="7477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763185" y="5668908"/>
            <a:ext cx="6477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800000"/>
                </a:solidFill>
              </a:rPr>
              <a:t>The 5-quark states for lighter quarks have larger probabilities!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335382" y="4827116"/>
            <a:ext cx="2438400" cy="762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649000"/>
              </p:ext>
            </p:extLst>
          </p:nvPr>
        </p:nvGraphicFramePr>
        <p:xfrm>
          <a:off x="1676400" y="1807022"/>
          <a:ext cx="60960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41" name="Equation" r:id="rId8" imgW="2286000" imgH="253800" progId="">
                  <p:embed/>
                </p:oleObj>
              </mc:Choice>
              <mc:Fallback>
                <p:oleObj name="Equation" r:id="rId8" imgW="228600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807022"/>
                        <a:ext cx="6096000" cy="6778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133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to separate the “intrinsic sea” from the “extrinsic sea”?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Select experimental observables which have no contributions from the “extrinsic sea”</a:t>
            </a:r>
          </a:p>
          <a:p>
            <a:r>
              <a:rPr lang="en-US" altLang="zh-TW" dirty="0">
                <a:solidFill>
                  <a:srgbClr val="00B050"/>
                </a:solidFill>
              </a:rPr>
              <a:t>“Intrinsic sea” and “extrinsic sea” are expected to have different </a:t>
            </a:r>
            <a:r>
              <a:rPr lang="en-US" altLang="zh-TW" i="1" dirty="0" smtClean="0">
                <a:solidFill>
                  <a:srgbClr val="00B050"/>
                </a:solidFill>
              </a:rPr>
              <a:t>x</a:t>
            </a:r>
            <a:r>
              <a:rPr lang="en-US" altLang="zh-TW" dirty="0" smtClean="0">
                <a:solidFill>
                  <a:srgbClr val="00B050"/>
                </a:solidFill>
              </a:rPr>
              <a:t>-distributions.</a:t>
            </a:r>
            <a:endParaRPr lang="en-US" altLang="zh-TW" dirty="0">
              <a:solidFill>
                <a:srgbClr val="00B050"/>
              </a:solidFill>
            </a:endParaRPr>
          </a:p>
          <a:p>
            <a:pPr lvl="1"/>
            <a:r>
              <a:rPr lang="en-US" altLang="zh-TW" dirty="0">
                <a:solidFill>
                  <a:srgbClr val="00B050"/>
                </a:solidFill>
              </a:rPr>
              <a:t>Intrinsic sea is “valence-like” and  is more abundant at larger </a:t>
            </a:r>
            <a:r>
              <a:rPr lang="en-US" altLang="zh-TW" i="1" dirty="0" smtClean="0">
                <a:solidFill>
                  <a:srgbClr val="00B050"/>
                </a:solidFill>
              </a:rPr>
              <a:t>x.</a:t>
            </a:r>
            <a:endParaRPr lang="en-US" altLang="zh-TW" i="1" dirty="0">
              <a:solidFill>
                <a:srgbClr val="00B050"/>
              </a:solidFill>
            </a:endParaRPr>
          </a:p>
          <a:p>
            <a:pPr lvl="1"/>
            <a:r>
              <a:rPr lang="en-US" altLang="zh-TW" dirty="0">
                <a:solidFill>
                  <a:srgbClr val="00B050"/>
                </a:solidFill>
              </a:rPr>
              <a:t>Extrinsic sea is more abundant at smaller </a:t>
            </a:r>
            <a:r>
              <a:rPr lang="en-US" altLang="zh-TW" i="1" dirty="0" smtClean="0">
                <a:solidFill>
                  <a:srgbClr val="00B050"/>
                </a:solidFill>
              </a:rPr>
              <a:t>x.</a:t>
            </a:r>
            <a:endParaRPr lang="en-US" altLang="zh-TW" i="1" dirty="0">
              <a:solidFill>
                <a:srgbClr val="00B05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591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to separate the “intrinsic sea” from the “extrinsic sea”?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209346"/>
          </a:xfrm>
        </p:spPr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Select experimental observables which have no contributions from the “extrinsic sea”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Investigate </a:t>
            </a:r>
            <a:r>
              <a:rPr lang="en-US" altLang="zh-TW" dirty="0">
                <a:solidFill>
                  <a:srgbClr val="0070C0"/>
                </a:solidFill>
              </a:rPr>
              <a:t>the x distribution of flavor non-singlet quantities:              ,                          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27</a:t>
            </a:fld>
            <a:endParaRPr lang="zh-TW" altLang="en-US"/>
          </a:p>
        </p:txBody>
      </p:sp>
      <p:pic>
        <p:nvPicPr>
          <p:cNvPr id="5" name="Picture 4" descr="gu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5080002"/>
            <a:ext cx="23288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gd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5156202"/>
            <a:ext cx="22272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11"/>
          <p:cNvSpPr txBox="1">
            <a:spLocks noChangeArrowheads="1"/>
          </p:cNvSpPr>
          <p:nvPr/>
        </p:nvSpPr>
        <p:spPr bwMode="auto">
          <a:xfrm>
            <a:off x="4211978" y="5511843"/>
            <a:ext cx="5406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 smtClean="0">
                <a:sym typeface="Symbol" panose="05050102010706020507" pitchFamily="18" charset="2"/>
              </a:rPr>
              <a:t></a:t>
            </a:r>
            <a:endParaRPr lang="en-US" sz="4400" dirty="0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443032"/>
              </p:ext>
            </p:extLst>
          </p:nvPr>
        </p:nvGraphicFramePr>
        <p:xfrm>
          <a:off x="762000" y="3937002"/>
          <a:ext cx="77946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45" name="方程式" r:id="rId5" imgW="3288960" imgH="457200" progId="Equation.3">
                  <p:embed/>
                </p:oleObj>
              </mc:Choice>
              <mc:Fallback>
                <p:oleObj name="方程式" r:id="rId5" imgW="32889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937002"/>
                        <a:ext cx="7794625" cy="10826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C0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702676"/>
              </p:ext>
            </p:extLst>
          </p:nvPr>
        </p:nvGraphicFramePr>
        <p:xfrm>
          <a:off x="2612231" y="3053505"/>
          <a:ext cx="932090" cy="57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46" name="Equation" r:id="rId7" imgW="368280" imgH="228600" progId="Equation.DSMT4">
                  <p:embed/>
                </p:oleObj>
              </mc:Choice>
              <mc:Fallback>
                <p:oleObj name="Equation" r:id="rId7" imgW="368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231" y="3053505"/>
                        <a:ext cx="932090" cy="578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913701"/>
              </p:ext>
            </p:extLst>
          </p:nvPr>
        </p:nvGraphicFramePr>
        <p:xfrm>
          <a:off x="3776663" y="3053505"/>
          <a:ext cx="2109788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47" name="Equation" r:id="rId9" imgW="812520" imgH="203040" progId="Equation.DSMT4">
                  <p:embed/>
                </p:oleObj>
              </mc:Choice>
              <mc:Fallback>
                <p:oleObj name="Equation" r:id="rId9" imgW="812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3053505"/>
                        <a:ext cx="2109788" cy="52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553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Data of d(x)-u(x) </a:t>
            </a:r>
            <a:br>
              <a:rPr lang="en-US" altLang="zh-TW" dirty="0" smtClean="0"/>
            </a:br>
            <a:r>
              <a:rPr lang="en-US" altLang="zh-TW" dirty="0" smtClean="0"/>
              <a:t>vs. Light-Front 5q </a:t>
            </a:r>
            <a:r>
              <a:rPr lang="en-US" altLang="zh-TW" dirty="0" err="1" smtClean="0"/>
              <a:t>Fock</a:t>
            </a:r>
            <a:r>
              <a:rPr lang="en-US" altLang="zh-TW" dirty="0" smtClean="0"/>
              <a:t> States</a:t>
            </a:r>
            <a:endParaRPr lang="zh-TW" altLang="en-US" dirty="0"/>
          </a:p>
        </p:txBody>
      </p:sp>
      <p:pic>
        <p:nvPicPr>
          <p:cNvPr id="11268" name="內容版面配置區 5" descr="fig_dbarubar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61145" y="1690689"/>
            <a:ext cx="4486274" cy="4486274"/>
          </a:xfrm>
        </p:spPr>
      </p:pic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The data are in good agreement with the </a:t>
            </a:r>
            <a:r>
              <a:rPr lang="en-US" altLang="zh-TW" dirty="0" smtClean="0"/>
              <a:t>5q </a:t>
            </a:r>
            <a:r>
              <a:rPr lang="en-US" altLang="zh-TW" dirty="0"/>
              <a:t>model after evolution from the initial scale </a:t>
            </a:r>
            <a:r>
              <a:rPr lang="el-GR" altLang="zh-TW" dirty="0">
                <a:cs typeface="Arial" charset="0"/>
              </a:rPr>
              <a:t>μ</a:t>
            </a:r>
            <a:r>
              <a:rPr lang="en-US" altLang="zh-TW" dirty="0"/>
              <a:t> to Q</a:t>
            </a:r>
            <a:r>
              <a:rPr lang="en-US" altLang="zh-TW" baseline="30000" dirty="0"/>
              <a:t>2</a:t>
            </a:r>
            <a:r>
              <a:rPr lang="en-US" altLang="zh-TW" dirty="0"/>
              <a:t>=54 </a:t>
            </a:r>
            <a:r>
              <a:rPr lang="en-US" altLang="zh-TW" dirty="0" smtClean="0"/>
              <a:t>GeV</a:t>
            </a:r>
            <a:r>
              <a:rPr lang="en-US" altLang="zh-TW" baseline="30000" dirty="0" smtClean="0"/>
              <a:t>2</a:t>
            </a:r>
          </a:p>
          <a:p>
            <a:r>
              <a:rPr lang="en-US" altLang="zh-TW" dirty="0"/>
              <a:t>The difference </a:t>
            </a:r>
            <a:r>
              <a:rPr lang="en-US" altLang="zh-TW" dirty="0" smtClean="0"/>
              <a:t>of these </a:t>
            </a:r>
            <a:r>
              <a:rPr lang="en-US" altLang="zh-TW" dirty="0"/>
              <a:t>two 5-quark components </a:t>
            </a:r>
            <a:r>
              <a:rPr lang="en-US" altLang="zh-TW" dirty="0" smtClean="0"/>
              <a:t>could be determined.</a:t>
            </a:r>
            <a:endParaRPr lang="en-US" altLang="zh-TW" dirty="0"/>
          </a:p>
          <a:p>
            <a:endParaRPr lang="en-US" altLang="zh-TW" baseline="300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4998-4324-4E8E-A60C-E683D92E33F1}" type="slidenum">
              <a:rPr lang="en-US" altLang="zh-TW" smtClean="0"/>
              <a:pPr/>
              <a:t>28</a:t>
            </a:fld>
            <a:endParaRPr lang="en-US" altLang="zh-TW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89583"/>
              </p:ext>
            </p:extLst>
          </p:nvPr>
        </p:nvGraphicFramePr>
        <p:xfrm>
          <a:off x="700088" y="2030413"/>
          <a:ext cx="3670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5" name="Equation" r:id="rId5" imgW="1384200" imgH="253800" progId="Equation.DSMT4">
                  <p:embed/>
                </p:oleObj>
              </mc:Choice>
              <mc:Fallback>
                <p:oleObj name="Equation" r:id="rId5" imgW="1384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2030413"/>
                        <a:ext cx="36703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2414129" y="58738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3437590" y="156529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sp>
        <p:nvSpPr>
          <p:cNvPr id="10" name="文字方塊 9">
            <a:hlinkClick r:id="rId7"/>
          </p:cNvPr>
          <p:cNvSpPr txBox="1">
            <a:spLocks noChangeArrowheads="1"/>
          </p:cNvSpPr>
          <p:nvPr/>
        </p:nvSpPr>
        <p:spPr bwMode="auto">
          <a:xfrm>
            <a:off x="507116" y="6048621"/>
            <a:ext cx="4499065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7030A0"/>
                </a:solidFill>
              </a:rPr>
              <a:t>Chang and </a:t>
            </a:r>
            <a:r>
              <a:rPr lang="en-US" altLang="zh-TW" sz="2000" b="1" dirty="0" err="1">
                <a:solidFill>
                  <a:srgbClr val="7030A0"/>
                </a:solidFill>
              </a:rPr>
              <a:t>Peng</a:t>
            </a:r>
            <a:r>
              <a:rPr lang="en-US" altLang="zh-TW" sz="2000" b="1" dirty="0">
                <a:solidFill>
                  <a:srgbClr val="7030A0"/>
                </a:solidFill>
              </a:rPr>
              <a:t>, PRL 106, 252002 (2011) </a:t>
            </a:r>
            <a:endParaRPr lang="fr-FR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to separate the “intrinsic sea” from the “extrinsic sea”?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>
              <a:solidFill>
                <a:srgbClr val="92D050"/>
              </a:solidFill>
            </a:endParaRPr>
          </a:p>
          <a:p>
            <a:endParaRPr lang="en-US" altLang="zh-TW" dirty="0" smtClean="0">
              <a:solidFill>
                <a:srgbClr val="92D050"/>
              </a:solidFill>
            </a:endParaRPr>
          </a:p>
          <a:p>
            <a:r>
              <a:rPr lang="en-US" altLang="zh-TW" dirty="0" smtClean="0">
                <a:solidFill>
                  <a:srgbClr val="00B050"/>
                </a:solidFill>
              </a:rPr>
              <a:t>“</a:t>
            </a:r>
            <a:r>
              <a:rPr lang="en-US" altLang="zh-TW" dirty="0">
                <a:solidFill>
                  <a:srgbClr val="00B050"/>
                </a:solidFill>
              </a:rPr>
              <a:t>Intrinsic sea” and “extrinsic sea” are expected to have different </a:t>
            </a:r>
            <a:r>
              <a:rPr lang="en-US" altLang="zh-TW" i="1" dirty="0">
                <a:solidFill>
                  <a:srgbClr val="00B050"/>
                </a:solidFill>
              </a:rPr>
              <a:t>x</a:t>
            </a:r>
            <a:r>
              <a:rPr lang="en-US" altLang="zh-TW" dirty="0">
                <a:solidFill>
                  <a:srgbClr val="00B050"/>
                </a:solidFill>
              </a:rPr>
              <a:t>-distributions</a:t>
            </a:r>
          </a:p>
          <a:p>
            <a:pPr lvl="1"/>
            <a:r>
              <a:rPr lang="en-US" altLang="zh-TW" dirty="0">
                <a:solidFill>
                  <a:srgbClr val="00B050"/>
                </a:solidFill>
              </a:rPr>
              <a:t>Intrinsic sea is “valence-like” and  is more abundant at larger </a:t>
            </a:r>
            <a:r>
              <a:rPr lang="en-US" altLang="zh-TW" i="1" dirty="0">
                <a:solidFill>
                  <a:srgbClr val="00B050"/>
                </a:solidFill>
              </a:rPr>
              <a:t>x</a:t>
            </a:r>
          </a:p>
          <a:p>
            <a:pPr lvl="1"/>
            <a:r>
              <a:rPr lang="en-US" altLang="zh-TW" dirty="0">
                <a:solidFill>
                  <a:srgbClr val="00B050"/>
                </a:solidFill>
              </a:rPr>
              <a:t>Extrinsic sea is more abundant at smaller </a:t>
            </a:r>
            <a:r>
              <a:rPr lang="en-US" altLang="zh-TW" i="1" dirty="0" smtClean="0">
                <a:solidFill>
                  <a:srgbClr val="00B050"/>
                </a:solidFill>
              </a:rPr>
              <a:t>x</a:t>
            </a:r>
            <a:endParaRPr lang="en-US" altLang="zh-TW" i="1" dirty="0">
              <a:solidFill>
                <a:srgbClr val="00B05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29</a:t>
            </a:fld>
            <a:endParaRPr lang="zh-TW" altLang="en-US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838200" y="5257800"/>
          <a:ext cx="765810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5" name="方程式" r:id="rId3" imgW="2552400" imgH="203040" progId="Equation.3">
                  <p:embed/>
                </p:oleObj>
              </mc:Choice>
              <mc:Fallback>
                <p:oleObj name="方程式" r:id="rId3" imgW="255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57800"/>
                        <a:ext cx="765810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of x(s(x)+s(x)) </a:t>
            </a:r>
            <a:br>
              <a:rPr lang="en-US" altLang="zh-TW" dirty="0" smtClean="0"/>
            </a:br>
            <a:r>
              <a:rPr lang="en-US" altLang="zh-TW" dirty="0" smtClean="0"/>
              <a:t>vs. </a:t>
            </a:r>
            <a:r>
              <a:rPr lang="en-US" altLang="zh-TW" dirty="0"/>
              <a:t>Light-Front 5q </a:t>
            </a:r>
            <a:r>
              <a:rPr lang="en-US" altLang="zh-TW" dirty="0" err="1"/>
              <a:t>Fock</a:t>
            </a:r>
            <a:r>
              <a:rPr lang="en-US" altLang="zh-TW" dirty="0"/>
              <a:t> </a:t>
            </a:r>
            <a:r>
              <a:rPr lang="en-US" altLang="zh-TW" dirty="0" smtClean="0"/>
              <a:t>States</a:t>
            </a:r>
            <a:endParaRPr lang="zh-TW" altLang="en-US" dirty="0"/>
          </a:p>
        </p:txBody>
      </p:sp>
      <p:pic>
        <p:nvPicPr>
          <p:cNvPr id="12292" name="內容版面配置區 15" descr="fig2_ssbar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4217" y="2488377"/>
            <a:ext cx="3828515" cy="3573281"/>
          </a:xfrm>
        </p:spPr>
      </p:pic>
      <p:sp>
        <p:nvSpPr>
          <p:cNvPr id="12293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The x(s(x)+s(x)) are from HERMES </a:t>
            </a:r>
            <a:r>
              <a:rPr lang="en-US" altLang="zh-TW" dirty="0" err="1" smtClean="0"/>
              <a:t>kaon</a:t>
            </a:r>
            <a:r>
              <a:rPr lang="en-US" altLang="zh-TW" dirty="0" smtClean="0"/>
              <a:t> SIDIS data at &lt;Q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&gt;=2.5 GeV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The data seem to consist of two components.</a:t>
            </a:r>
          </a:p>
          <a:p>
            <a:r>
              <a:rPr lang="en-US" altLang="zh-TW" dirty="0" smtClean="0"/>
              <a:t>Assume data at x&gt;0.1 are originated from the intrinsic |</a:t>
            </a:r>
            <a:r>
              <a:rPr lang="en-US" altLang="zh-TW" dirty="0" err="1" smtClean="0"/>
              <a:t>uudss</a:t>
            </a:r>
            <a:r>
              <a:rPr lang="en-US" altLang="zh-TW" dirty="0" smtClean="0"/>
              <a:t>&gt; 5-quark state.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BE2A-A9A4-4BF9-8290-3D5507C5A970}" type="slidenum">
              <a:rPr lang="en-US" altLang="zh-TW" smtClean="0"/>
              <a:pPr/>
              <a:t>30</a:t>
            </a:fld>
            <a:endParaRPr lang="en-US" altLang="zh-TW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442524"/>
              </p:ext>
            </p:extLst>
          </p:nvPr>
        </p:nvGraphicFramePr>
        <p:xfrm>
          <a:off x="1255713" y="1830388"/>
          <a:ext cx="2324100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7" name="Equation" r:id="rId4" imgW="876240" imgH="241200" progId="Equation.DSMT4">
                  <p:embed/>
                </p:oleObj>
              </mc:Choice>
              <mc:Fallback>
                <p:oleObj name="Equation" r:id="rId4" imgW="8762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3" y="1830388"/>
                        <a:ext cx="2324100" cy="639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367462" y="1566069"/>
            <a:ext cx="409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+mn-lt"/>
                <a:sym typeface="Symbol" pitchFamily="18" charset="2"/>
              </a:rPr>
              <a:t></a:t>
            </a:r>
            <a:endParaRPr lang="zh-TW" altLang="en-US" sz="3200" dirty="0">
              <a:latin typeface="+mn-lt"/>
            </a:endParaRPr>
          </a:p>
        </p:txBody>
      </p:sp>
      <p:sp>
        <p:nvSpPr>
          <p:cNvPr id="10" name="文字方塊 12"/>
          <p:cNvSpPr txBox="1">
            <a:spLocks noChangeArrowheads="1"/>
          </p:cNvSpPr>
          <p:nvPr/>
        </p:nvSpPr>
        <p:spPr bwMode="auto">
          <a:xfrm>
            <a:off x="3827576" y="42070"/>
            <a:ext cx="438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2417560" y="4905632"/>
            <a:ext cx="2043225" cy="11237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>
            <a:hlinkClick r:id="rId6"/>
          </p:cNvPr>
          <p:cNvSpPr txBox="1">
            <a:spLocks noChangeArrowheads="1"/>
          </p:cNvSpPr>
          <p:nvPr/>
        </p:nvSpPr>
        <p:spPr bwMode="auto">
          <a:xfrm>
            <a:off x="507116" y="6185551"/>
            <a:ext cx="41220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7030A0"/>
                </a:solidFill>
              </a:rPr>
              <a:t>Chang and </a:t>
            </a:r>
            <a:r>
              <a:rPr lang="en-US" altLang="zh-TW" sz="2000" b="1" dirty="0" err="1">
                <a:solidFill>
                  <a:srgbClr val="7030A0"/>
                </a:solidFill>
              </a:rPr>
              <a:t>Peng</a:t>
            </a:r>
            <a:r>
              <a:rPr lang="en-US" altLang="zh-TW" sz="2000" b="1" dirty="0">
                <a:solidFill>
                  <a:srgbClr val="7030A0"/>
                </a:solidFill>
              </a:rPr>
              <a:t>, PLB 704, 197 (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2011)</a:t>
            </a:r>
            <a:endParaRPr lang="en-US" altLang="zh-TW" sz="2000" b="1" dirty="0">
              <a:solidFill>
                <a:srgbClr val="7030A0"/>
              </a:solidFill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6916469" y="4883300"/>
            <a:ext cx="409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+mn-lt"/>
                <a:sym typeface="Symbol" pitchFamily="18" charset="2"/>
              </a:rPr>
              <a:t></a:t>
            </a:r>
            <a:endParaRPr lang="zh-TW" alt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600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F949-CAB4-4735-9D4B-3960E0A3FD7C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9482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632943"/>
              </p:ext>
            </p:extLst>
          </p:nvPr>
        </p:nvGraphicFramePr>
        <p:xfrm>
          <a:off x="99458" y="3867075"/>
          <a:ext cx="8945083" cy="110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3" name="Equation" r:id="rId3" imgW="3708360" imgH="457200" progId="Equation.DSMT4">
                  <p:embed/>
                </p:oleObj>
              </mc:Choice>
              <mc:Fallback>
                <p:oleObj name="Equation" r:id="rId3" imgW="37083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8" y="3867075"/>
                        <a:ext cx="8945083" cy="110217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 bwMode="auto">
          <a:xfrm>
            <a:off x="99457" y="3703342"/>
            <a:ext cx="8945083" cy="1300849"/>
          </a:xfrm>
          <a:prstGeom prst="rect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How to separate the “intrinsic sea” from the “extrinsic sea”?</a:t>
            </a:r>
            <a:endParaRPr lang="zh-TW" altLang="en-US" dirty="0"/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209346"/>
          </a:xfrm>
        </p:spPr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Select experimental observables which have no contributions from the “extrinsic sea”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Investigate </a:t>
            </a:r>
            <a:r>
              <a:rPr lang="en-US" altLang="zh-TW" dirty="0">
                <a:solidFill>
                  <a:srgbClr val="0070C0"/>
                </a:solidFill>
              </a:rPr>
              <a:t>the x distribution of flavor non-singlet quantities:              ,                          .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452517"/>
              </p:ext>
            </p:extLst>
          </p:nvPr>
        </p:nvGraphicFramePr>
        <p:xfrm>
          <a:off x="2612231" y="3053505"/>
          <a:ext cx="932090" cy="57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4" name="Equation" r:id="rId5" imgW="368280" imgH="228600" progId="Equation.DSMT4">
                  <p:embed/>
                </p:oleObj>
              </mc:Choice>
              <mc:Fallback>
                <p:oleObj name="Equation" r:id="rId5" imgW="368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231" y="3053505"/>
                        <a:ext cx="932090" cy="578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569592"/>
              </p:ext>
            </p:extLst>
          </p:nvPr>
        </p:nvGraphicFramePr>
        <p:xfrm>
          <a:off x="3776663" y="3053505"/>
          <a:ext cx="2109788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5" name="Equation" r:id="rId7" imgW="812520" imgH="203040" progId="Equation.DSMT4">
                  <p:embed/>
                </p:oleObj>
              </mc:Choice>
              <mc:Fallback>
                <p:oleObj name="Equation" r:id="rId7" imgW="812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3053505"/>
                        <a:ext cx="2109788" cy="52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76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of x(d(x)+u(x)-s(x)-s(x)) </a:t>
            </a:r>
            <a:br>
              <a:rPr lang="en-US" altLang="zh-TW" dirty="0" smtClean="0"/>
            </a:br>
            <a:r>
              <a:rPr lang="en-US" altLang="zh-TW" dirty="0" smtClean="0"/>
              <a:t>vs. </a:t>
            </a:r>
            <a:r>
              <a:rPr lang="en-US" altLang="zh-TW" dirty="0"/>
              <a:t>Light-Front 5q </a:t>
            </a:r>
            <a:r>
              <a:rPr lang="en-US" altLang="zh-TW" dirty="0" err="1"/>
              <a:t>Fock</a:t>
            </a:r>
            <a:r>
              <a:rPr lang="en-US" altLang="zh-TW" dirty="0"/>
              <a:t> </a:t>
            </a:r>
            <a:r>
              <a:rPr lang="en-US" altLang="zh-TW" dirty="0" smtClean="0"/>
              <a:t>States</a:t>
            </a:r>
            <a:endParaRPr lang="zh-TW" altLang="en-US" dirty="0"/>
          </a:p>
        </p:txBody>
      </p:sp>
      <p:pic>
        <p:nvPicPr>
          <p:cNvPr id="13317" name="內容版面配置區 15" descr="fig3_delta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1808" y="2525578"/>
            <a:ext cx="3805578" cy="3547325"/>
          </a:xfrm>
        </p:spPr>
      </p:pic>
      <p:sp>
        <p:nvSpPr>
          <p:cNvPr id="13318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The d(x)+u(x) from CTEQ 6.6.</a:t>
            </a:r>
          </a:p>
          <a:p>
            <a:r>
              <a:rPr lang="en-US" altLang="zh-TW" dirty="0" smtClean="0"/>
              <a:t>The s(x)+s(x) from HERMES </a:t>
            </a:r>
            <a:r>
              <a:rPr lang="en-US" altLang="zh-TW" dirty="0" err="1" smtClean="0"/>
              <a:t>kaon</a:t>
            </a:r>
            <a:r>
              <a:rPr lang="en-US" altLang="zh-TW" dirty="0" smtClean="0"/>
              <a:t> SIDIS data at &lt;Q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&gt;=2.5 GeV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632-830C-47C9-A395-7A94DE2FBFA7}" type="slidenum">
              <a:rPr lang="en-US" altLang="zh-TW" smtClean="0"/>
              <a:pPr/>
              <a:t>32</a:t>
            </a:fld>
            <a:endParaRPr lang="en-US" altLang="zh-TW" dirty="0"/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5668510" y="1562914"/>
            <a:ext cx="4111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+mn-lt"/>
                <a:sym typeface="Symbol" pitchFamily="18" charset="2"/>
              </a:rPr>
              <a:t></a:t>
            </a:r>
            <a:endParaRPr lang="zh-TW" altLang="en-US" sz="3200" dirty="0">
              <a:latin typeface="+mn-lt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6430699" y="1575359"/>
            <a:ext cx="4095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+mn-lt"/>
                <a:sym typeface="Symbol" pitchFamily="18" charset="2"/>
              </a:rPr>
              <a:t></a:t>
            </a:r>
            <a:endParaRPr lang="zh-TW" altLang="en-US" sz="3200" dirty="0">
              <a:latin typeface="+mn-lt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6342572" y="2462588"/>
            <a:ext cx="409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+mn-lt"/>
                <a:sym typeface="Symbol" pitchFamily="18" charset="2"/>
              </a:rPr>
              <a:t></a:t>
            </a:r>
            <a:endParaRPr lang="zh-TW" altLang="en-US" sz="3200" dirty="0">
              <a:latin typeface="+mn-lt"/>
            </a:endParaRPr>
          </a:p>
        </p:txBody>
      </p:sp>
      <p:sp>
        <p:nvSpPr>
          <p:cNvPr id="12" name="文字方塊 12"/>
          <p:cNvSpPr txBox="1">
            <a:spLocks noChangeArrowheads="1"/>
          </p:cNvSpPr>
          <p:nvPr/>
        </p:nvSpPr>
        <p:spPr bwMode="auto">
          <a:xfrm>
            <a:off x="5904422" y="120333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3918311" y="120333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sp>
        <p:nvSpPr>
          <p:cNvPr id="14" name="文字方塊 12"/>
          <p:cNvSpPr txBox="1">
            <a:spLocks noChangeArrowheads="1"/>
          </p:cNvSpPr>
          <p:nvPr/>
        </p:nvSpPr>
        <p:spPr bwMode="auto">
          <a:xfrm>
            <a:off x="2849352" y="61718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+mn-lt"/>
                <a:sym typeface="Symbol" pitchFamily="18" charset="2"/>
              </a:rPr>
              <a:t></a:t>
            </a:r>
            <a:endParaRPr lang="zh-TW" altLang="en-US" sz="3600" b="1" dirty="0">
              <a:latin typeface="+mn-lt"/>
            </a:endParaRPr>
          </a:p>
        </p:txBody>
      </p:sp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706201"/>
              </p:ext>
            </p:extLst>
          </p:nvPr>
        </p:nvGraphicFramePr>
        <p:xfrm>
          <a:off x="55658" y="1825625"/>
          <a:ext cx="4626101" cy="604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70" name="Equation" r:id="rId4" imgW="1942920" imgH="253800" progId="Equation.DSMT4">
                  <p:embed/>
                </p:oleObj>
              </mc:Choice>
              <mc:Fallback>
                <p:oleObj name="Equation" r:id="rId4" imgW="1942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8" y="1825625"/>
                        <a:ext cx="4626101" cy="60471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4169" y="4128692"/>
            <a:ext cx="4199831" cy="1600143"/>
          </a:xfrm>
          <a:prstGeom prst="rect">
            <a:avLst/>
          </a:prstGeom>
        </p:spPr>
      </p:pic>
      <p:sp>
        <p:nvSpPr>
          <p:cNvPr id="15" name="文字方塊 14">
            <a:hlinkClick r:id="rId7"/>
          </p:cNvPr>
          <p:cNvSpPr txBox="1">
            <a:spLocks noChangeArrowheads="1"/>
          </p:cNvSpPr>
          <p:nvPr/>
        </p:nvSpPr>
        <p:spPr bwMode="auto">
          <a:xfrm>
            <a:off x="507116" y="6185551"/>
            <a:ext cx="41220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7030A0"/>
                </a:solidFill>
              </a:rPr>
              <a:t>Chang and </a:t>
            </a:r>
            <a:r>
              <a:rPr lang="en-US" altLang="zh-TW" sz="2000" b="1" dirty="0" err="1">
                <a:solidFill>
                  <a:srgbClr val="7030A0"/>
                </a:solidFill>
              </a:rPr>
              <a:t>Peng</a:t>
            </a:r>
            <a:r>
              <a:rPr lang="en-US" altLang="zh-TW" sz="2000" b="1" dirty="0">
                <a:solidFill>
                  <a:srgbClr val="7030A0"/>
                </a:solidFill>
              </a:rPr>
              <a:t>, PLB 704, 197 (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2011)</a:t>
            </a:r>
            <a:endParaRPr lang="en-US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6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Extraction of </a:t>
            </a:r>
            <a:r>
              <a:rPr lang="en-US" altLang="zh-TW" dirty="0" smtClean="0"/>
              <a:t>various 5q-components </a:t>
            </a:r>
            <a:r>
              <a:rPr lang="en-US" altLang="zh-TW" dirty="0"/>
              <a:t>for light quarks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33</a:t>
            </a:fld>
            <a:endParaRPr lang="zh-TW" altLang="en-US"/>
          </a:p>
        </p:txBody>
      </p:sp>
      <p:graphicFrame>
        <p:nvGraphicFramePr>
          <p:cNvPr id="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691554"/>
              </p:ext>
            </p:extLst>
          </p:nvPr>
        </p:nvGraphicFramePr>
        <p:xfrm>
          <a:off x="360363" y="5562600"/>
          <a:ext cx="870902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0" name="Equation" r:id="rId3" imgW="2831760" imgH="253800" progId="Equation.DSMT4">
                  <p:embed/>
                </p:oleObj>
              </mc:Choice>
              <mc:Fallback>
                <p:oleObj name="Equation" r:id="rId3" imgW="28317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5562600"/>
                        <a:ext cx="8709025" cy="7810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6" descr="C:\Users\jcpeng\Desktop\QNP2012_fig7.ep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799" y="1879600"/>
            <a:ext cx="3124201" cy="3124200"/>
          </a:xfrm>
          <a:prstGeom prst="rect">
            <a:avLst/>
          </a:prstGeom>
          <a:noFill/>
        </p:spPr>
      </p:pic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62471"/>
              </p:ext>
            </p:extLst>
          </p:nvPr>
        </p:nvGraphicFramePr>
        <p:xfrm>
          <a:off x="6096000" y="5003800"/>
          <a:ext cx="291489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1" name="方程式" r:id="rId6" imgW="1942920" imgH="253800" progId="Equation.3">
                  <p:embed/>
                </p:oleObj>
              </mc:Choice>
              <mc:Fallback>
                <p:oleObj name="方程式" r:id="rId6" imgW="1942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003800"/>
                        <a:ext cx="291489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9" descr="C:\Users\jcpeng\Desktop\QNP2012_fig5.ep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1879600"/>
            <a:ext cx="3124200" cy="3124201"/>
          </a:xfrm>
          <a:prstGeom prst="rect">
            <a:avLst/>
          </a:prstGeom>
          <a:noFill/>
        </p:spPr>
      </p:pic>
      <p:pic>
        <p:nvPicPr>
          <p:cNvPr id="13" name="Picture 4" descr="fig_dbarubar"/>
          <p:cNvPicPr>
            <a:picLocks noChangeAspect="1" noChangeArrowheads="1"/>
          </p:cNvPicPr>
          <p:nvPr/>
        </p:nvPicPr>
        <p:blipFill>
          <a:blip r:embed="rId9" cstate="print"/>
          <a:srcRect t="15237"/>
          <a:stretch>
            <a:fillRect/>
          </a:stretch>
        </p:blipFill>
        <p:spPr bwMode="auto">
          <a:xfrm>
            <a:off x="-228600" y="1879600"/>
            <a:ext cx="3810000" cy="32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651139"/>
              </p:ext>
            </p:extLst>
          </p:nvPr>
        </p:nvGraphicFramePr>
        <p:xfrm>
          <a:off x="4038600" y="5003800"/>
          <a:ext cx="1447800" cy="398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2" name="方程式" r:id="rId10" imgW="876240" imgH="241200" progId="Equation.3">
                  <p:embed/>
                </p:oleObj>
              </mc:Choice>
              <mc:Fallback>
                <p:oleObj name="方程式" r:id="rId10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003800"/>
                        <a:ext cx="1447800" cy="3986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024876"/>
              </p:ext>
            </p:extLst>
          </p:nvPr>
        </p:nvGraphicFramePr>
        <p:xfrm>
          <a:off x="762000" y="5003800"/>
          <a:ext cx="2209800" cy="40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3" name="Equation" r:id="rId12" imgW="1384200" imgH="253800" progId="">
                  <p:embed/>
                </p:oleObj>
              </mc:Choice>
              <mc:Fallback>
                <p:oleObj name="Equation" r:id="rId12" imgW="138420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003800"/>
                        <a:ext cx="2209800" cy="4059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205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Comparison of 5q Probabilities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447673"/>
          <a:ext cx="7886700" cy="4851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0181"/>
                <a:gridCol w="808892"/>
                <a:gridCol w="797169"/>
                <a:gridCol w="808893"/>
                <a:gridCol w="46115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P(</a:t>
                      </a:r>
                      <a:r>
                        <a:rPr lang="en-US" altLang="zh-TW" dirty="0" err="1" smtClean="0"/>
                        <a:t>uu</a:t>
                      </a:r>
                      <a:r>
                        <a:rPr lang="en-US" altLang="zh-TW" dirty="0" smtClean="0"/>
                        <a:t>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P(</a:t>
                      </a:r>
                      <a:r>
                        <a:rPr lang="en-US" altLang="zh-TW" dirty="0" err="1" smtClean="0"/>
                        <a:t>dd</a:t>
                      </a:r>
                      <a:r>
                        <a:rPr lang="en-US" altLang="zh-TW" dirty="0" smtClean="0"/>
                        <a:t>)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P(</a:t>
                      </a:r>
                      <a:r>
                        <a:rPr lang="en-US" altLang="zh-TW" dirty="0" err="1" smtClean="0"/>
                        <a:t>ss</a:t>
                      </a:r>
                      <a:r>
                        <a:rPr lang="en-US" altLang="zh-TW" dirty="0" smtClean="0"/>
                        <a:t>)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P(cc)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References</a:t>
                      </a:r>
                      <a:endParaRPr lang="zh-TW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0.198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0.148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0.093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0.011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Bag model</a:t>
                      </a:r>
                      <a:r>
                        <a:rPr lang="en-US" altLang="zh-TW" sz="1800" dirty="0" smtClean="0"/>
                        <a:t>; </a:t>
                      </a:r>
                    </a:p>
                    <a:p>
                      <a:r>
                        <a:rPr lang="en-US" altLang="zh-TW" sz="1800" dirty="0" err="1" smtClean="0"/>
                        <a:t>Donoghue</a:t>
                      </a:r>
                      <a:r>
                        <a:rPr lang="en-US" altLang="zh-TW" sz="1800" dirty="0" smtClean="0"/>
                        <a:t> and </a:t>
                      </a:r>
                      <a:r>
                        <a:rPr lang="en-US" altLang="zh-TW" sz="1800" dirty="0" err="1" smtClean="0"/>
                        <a:t>Golowich</a:t>
                      </a:r>
                      <a:r>
                        <a:rPr lang="en-US" altLang="zh-TW" sz="1800" dirty="0" smtClean="0"/>
                        <a:t>,</a:t>
                      </a:r>
                      <a:r>
                        <a:rPr lang="en-US" altLang="zh-TW" sz="1800" baseline="0" dirty="0" smtClean="0"/>
                        <a:t> </a:t>
                      </a:r>
                      <a:r>
                        <a:rPr lang="en-US" altLang="zh-TW" sz="1800" dirty="0" smtClean="0"/>
                        <a:t>PRD15, 3421 (1977)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0.003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Light-cone 5q model</a:t>
                      </a:r>
                      <a:r>
                        <a:rPr lang="en-US" altLang="zh-TW" sz="1800" dirty="0" smtClean="0"/>
                        <a:t>;</a:t>
                      </a:r>
                    </a:p>
                    <a:p>
                      <a:r>
                        <a:rPr lang="en-US" altLang="zh-TW" sz="1800" dirty="0" smtClean="0"/>
                        <a:t>Hoffmann and Moore</a:t>
                      </a:r>
                      <a:r>
                        <a:rPr lang="en-US" altLang="zh-TW" sz="1800" baseline="0" dirty="0" smtClean="0"/>
                        <a:t>, </a:t>
                      </a:r>
                      <a:r>
                        <a:rPr lang="en-US" altLang="zh-TW" sz="1800" dirty="0" smtClean="0"/>
                        <a:t>Z</a:t>
                      </a:r>
                      <a:r>
                        <a:rPr lang="en-US" altLang="zh-TW" sz="1800" baseline="0" dirty="0" smtClean="0"/>
                        <a:t>PC 20, 71 (1983)</a:t>
                      </a:r>
                      <a:endParaRPr lang="zh-TW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0.250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0.250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0.050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0.009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Meson cloud</a:t>
                      </a:r>
                      <a:r>
                        <a:rPr lang="en-US" altLang="zh-TW" sz="1800" b="1" baseline="0" dirty="0" smtClean="0"/>
                        <a:t> model</a:t>
                      </a:r>
                      <a:r>
                        <a:rPr lang="en-US" altLang="zh-TW" sz="1800" baseline="0" dirty="0" smtClean="0"/>
                        <a:t>; </a:t>
                      </a:r>
                    </a:p>
                    <a:p>
                      <a:r>
                        <a:rPr lang="en-US" altLang="zh-TW" sz="1800" baseline="0" dirty="0" smtClean="0"/>
                        <a:t>Navarra et al., PRD 54, 842 (1996)</a:t>
                      </a:r>
                      <a:endParaRPr lang="zh-TW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0.10 -0.15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Constituent 5q</a:t>
                      </a:r>
                      <a:r>
                        <a:rPr lang="en-US" altLang="zh-TW" sz="1800" b="1" baseline="0" dirty="0" smtClean="0"/>
                        <a:t> model</a:t>
                      </a:r>
                      <a:r>
                        <a:rPr lang="en-US" altLang="zh-TW" sz="1800" baseline="0" dirty="0" smtClean="0"/>
                        <a:t>;</a:t>
                      </a:r>
                    </a:p>
                    <a:p>
                      <a:r>
                        <a:rPr lang="en-US" altLang="zh-TW" sz="1800" baseline="0" dirty="0" err="1" smtClean="0"/>
                        <a:t>Riska</a:t>
                      </a:r>
                      <a:r>
                        <a:rPr lang="en-US" altLang="zh-TW" sz="1800" baseline="0" dirty="0" smtClean="0"/>
                        <a:t> and </a:t>
                      </a:r>
                      <a:r>
                        <a:rPr lang="en-US" altLang="zh-TW" sz="1800" baseline="0" dirty="0" err="1" smtClean="0"/>
                        <a:t>Zou</a:t>
                      </a:r>
                      <a:r>
                        <a:rPr lang="en-US" altLang="zh-TW" sz="1800" baseline="0" dirty="0" smtClean="0"/>
                        <a:t>, PLB 636, 265 (2006)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0.122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0.240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0.024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Light-front</a:t>
                      </a:r>
                      <a:r>
                        <a:rPr lang="en-US" altLang="zh-TW" sz="1800" b="1" baseline="0" dirty="0" smtClean="0"/>
                        <a:t> 5q model</a:t>
                      </a:r>
                      <a:r>
                        <a:rPr lang="en-US" altLang="zh-TW" sz="1800" baseline="0" dirty="0" smtClean="0"/>
                        <a:t>;</a:t>
                      </a:r>
                    </a:p>
                    <a:p>
                      <a:r>
                        <a:rPr lang="en-US" altLang="zh-TW" sz="1800" baseline="0" dirty="0" smtClean="0"/>
                        <a:t>Chang and </a:t>
                      </a:r>
                      <a:r>
                        <a:rPr lang="en-US" altLang="zh-TW" sz="1800" baseline="0" dirty="0" err="1" smtClean="0"/>
                        <a:t>Peng</a:t>
                      </a:r>
                      <a:r>
                        <a:rPr lang="en-US" altLang="zh-TW" sz="1800" baseline="0" dirty="0" smtClean="0"/>
                        <a:t>, this work (2011)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/>
                        <a:t>0.00025 </a:t>
                      </a:r>
                      <a:r>
                        <a:rPr kumimoji="0" lang="en-US" altLang="zh-TW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-</a:t>
                      </a:r>
                      <a:r>
                        <a:rPr lang="en-US" altLang="zh-TW" sz="1100" dirty="0" smtClean="0"/>
                        <a:t>0.00058</a:t>
                      </a:r>
                      <a:endParaRPr lang="zh-TW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Constituent 5q</a:t>
                      </a:r>
                      <a:r>
                        <a:rPr lang="en-US" altLang="zh-TW" sz="1800" b="1" baseline="0" dirty="0" smtClean="0"/>
                        <a:t> model</a:t>
                      </a:r>
                      <a:r>
                        <a:rPr lang="en-US" altLang="zh-TW" sz="1800" baseline="0" dirty="0" smtClean="0"/>
                        <a:t>;</a:t>
                      </a:r>
                    </a:p>
                    <a:p>
                      <a:r>
                        <a:rPr lang="en-US" altLang="zh-TW" sz="1800" baseline="0" dirty="0" err="1" smtClean="0"/>
                        <a:t>Kiswandhi</a:t>
                      </a:r>
                      <a:r>
                        <a:rPr lang="en-US" altLang="zh-TW" sz="1800" baseline="0" dirty="0" smtClean="0"/>
                        <a:t>, Lee, Yang, PLB 704, 373 (2011)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0.098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0.216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/>
                        <a:t>0.057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Extended chiral constituent</a:t>
                      </a:r>
                      <a:r>
                        <a:rPr lang="en-US" altLang="zh-TW" sz="1800" b="1" baseline="0" dirty="0" smtClean="0"/>
                        <a:t> quark model</a:t>
                      </a:r>
                      <a:r>
                        <a:rPr lang="en-US" altLang="zh-TW" sz="1800" baseline="0" dirty="0" smtClean="0"/>
                        <a:t>;</a:t>
                      </a:r>
                    </a:p>
                    <a:p>
                      <a:r>
                        <a:rPr lang="en-US" altLang="zh-TW" sz="1800" baseline="0" dirty="0" smtClean="0"/>
                        <a:t>An and </a:t>
                      </a:r>
                      <a:r>
                        <a:rPr lang="en-US" altLang="zh-TW" sz="1800" baseline="0" dirty="0" err="1" smtClean="0"/>
                        <a:t>Saghai</a:t>
                      </a:r>
                      <a:r>
                        <a:rPr lang="en-US" altLang="zh-TW" sz="1800" baseline="0" dirty="0" smtClean="0"/>
                        <a:t>, PRC 85, 055203 (2012)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30888" y="1312737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" b="1" dirty="0">
                <a:latin typeface="+mn-lt"/>
                <a:sym typeface="Symbol" pitchFamily="18" charset="2"/>
              </a:rPr>
              <a:t></a:t>
            </a:r>
            <a:endParaRPr lang="zh-TW" altLang="en-US" sz="2000" b="1" dirty="0">
              <a:latin typeface="+mn-lt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798395" y="1289291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" b="1" dirty="0">
                <a:latin typeface="+mn-lt"/>
                <a:sym typeface="Symbol" pitchFamily="18" charset="2"/>
              </a:rPr>
              <a:t></a:t>
            </a:r>
            <a:endParaRPr lang="zh-TW" altLang="en-US" sz="2000" b="1" dirty="0">
              <a:latin typeface="+mn-lt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2562643" y="1301014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" b="1" dirty="0">
                <a:latin typeface="+mn-lt"/>
                <a:sym typeface="Symbol" pitchFamily="18" charset="2"/>
              </a:rPr>
              <a:t></a:t>
            </a:r>
            <a:endParaRPr lang="zh-TW" altLang="en-US" sz="2000" b="1" dirty="0">
              <a:latin typeface="+mn-lt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3350337" y="1312737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" b="1" dirty="0">
                <a:latin typeface="+mn-lt"/>
                <a:sym typeface="Symbol" pitchFamily="18" charset="2"/>
              </a:rPr>
              <a:t></a:t>
            </a:r>
            <a:endParaRPr lang="zh-TW" altLang="en-US" sz="2000" b="1" dirty="0">
              <a:latin typeface="+mn-lt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457950" y="6295391"/>
            <a:ext cx="2057400" cy="365125"/>
          </a:xfrm>
        </p:spPr>
        <p:txBody>
          <a:bodyPr/>
          <a:lstStyle/>
          <a:p>
            <a:fld id="{2758F930-02F0-4321-9589-184C7305CA70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379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Diagrams of Nucleon Hadronic Tensor in Path-Integral Formalism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A5F54-4AFB-4186-9BA5-80A8705AC7C0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pic>
        <p:nvPicPr>
          <p:cNvPr id="11" name="內容版面配置區 10" descr="1a.eps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48786" y="3015754"/>
            <a:ext cx="2328863" cy="19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內容版面配置區 11" descr="1b.eps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2994736" y="2973043"/>
            <a:ext cx="2328863" cy="201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內容版面配置區 5" descr="1c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422057" y="2978065"/>
            <a:ext cx="2257710" cy="2105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6961" name="Picture 1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182892" y="5064369"/>
            <a:ext cx="6411760" cy="17795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字方塊 7"/>
          <p:cNvSpPr txBox="1"/>
          <p:nvPr/>
        </p:nvSpPr>
        <p:spPr>
          <a:xfrm>
            <a:off x="1813658" y="2451030"/>
            <a:ext cx="269246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Connected Diagram</a:t>
            </a:r>
            <a:endParaRPr lang="zh-TW" altLang="en-US" sz="2400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5962418" y="2421481"/>
            <a:ext cx="304846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Disconnected Diagram</a:t>
            </a:r>
            <a:endParaRPr lang="zh-TW" altLang="en-US" sz="2400" b="1" dirty="0"/>
          </a:p>
        </p:txBody>
      </p:sp>
      <p:graphicFrame>
        <p:nvGraphicFramePr>
          <p:cNvPr id="14" name="物件 13"/>
          <p:cNvGraphicFramePr>
            <a:graphicFrameLocks noChangeAspect="1"/>
          </p:cNvGraphicFramePr>
          <p:nvPr/>
        </p:nvGraphicFramePr>
        <p:xfrm>
          <a:off x="1813658" y="1610751"/>
          <a:ext cx="5463926" cy="837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21" name="Equation" r:id="rId7" imgW="2984400" imgH="457200" progId="Equation.DSMT4">
                  <p:embed/>
                </p:oleObj>
              </mc:Choice>
              <mc:Fallback>
                <p:oleObj name="Equation" r:id="rId7" imgW="2984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3658" y="1610751"/>
                        <a:ext cx="5463926" cy="8370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橢圓 14"/>
          <p:cNvSpPr/>
          <p:nvPr/>
        </p:nvSpPr>
        <p:spPr>
          <a:xfrm>
            <a:off x="4727623" y="5954151"/>
            <a:ext cx="3084882" cy="8897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94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600" dirty="0" smtClean="0"/>
              <a:t>Connected and Disconnected Sea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980173"/>
            <a:ext cx="7886700" cy="4351338"/>
          </a:xfrm>
        </p:spPr>
        <p:txBody>
          <a:bodyPr/>
          <a:lstStyle/>
          <a:p>
            <a:r>
              <a:rPr lang="en-US" altLang="zh-TW" dirty="0" smtClean="0"/>
              <a:t>q</a:t>
            </a:r>
            <a:r>
              <a:rPr lang="en-US" altLang="zh-TW" baseline="30000" dirty="0" smtClean="0"/>
              <a:t>ds</a:t>
            </a:r>
            <a:r>
              <a:rPr lang="en-US" altLang="zh-TW" dirty="0" smtClean="0"/>
              <a:t>(x)=q</a:t>
            </a:r>
            <a:r>
              <a:rPr lang="en-US" altLang="zh-TW" baseline="30000" dirty="0" smtClean="0"/>
              <a:t>ds</a:t>
            </a:r>
            <a:r>
              <a:rPr lang="en-US" altLang="zh-TW" dirty="0" smtClean="0"/>
              <a:t>(x), where q=u, d, s; s(x)=s(x)</a:t>
            </a:r>
          </a:p>
          <a:p>
            <a:r>
              <a:rPr lang="en-US" altLang="zh-TW" dirty="0" err="1" smtClean="0"/>
              <a:t>u</a:t>
            </a:r>
            <a:r>
              <a:rPr lang="en-US" altLang="zh-TW" baseline="30000" dirty="0" err="1" smtClean="0"/>
              <a:t>ds</a:t>
            </a:r>
            <a:r>
              <a:rPr lang="en-US" altLang="zh-TW" dirty="0" smtClean="0"/>
              <a:t>(x)=</a:t>
            </a:r>
            <a:r>
              <a:rPr lang="en-US" altLang="zh-TW" dirty="0" err="1" smtClean="0"/>
              <a:t>d</a:t>
            </a:r>
            <a:r>
              <a:rPr lang="en-US" altLang="zh-TW" baseline="30000" dirty="0" err="1" smtClean="0"/>
              <a:t>ds</a:t>
            </a:r>
            <a:r>
              <a:rPr lang="en-US" altLang="zh-TW" dirty="0" smtClean="0"/>
              <a:t>(x)</a:t>
            </a:r>
          </a:p>
          <a:p>
            <a:r>
              <a:rPr lang="en-US" altLang="zh-TW" dirty="0" err="1" smtClean="0"/>
              <a:t>q</a:t>
            </a:r>
            <a:r>
              <a:rPr lang="en-US" altLang="zh-TW" baseline="30000" dirty="0" err="1" smtClean="0"/>
              <a:t>cs</a:t>
            </a:r>
            <a:r>
              <a:rPr lang="en-US" altLang="zh-TW" dirty="0" smtClean="0"/>
              <a:t>(x)=</a:t>
            </a:r>
            <a:r>
              <a:rPr lang="en-US" altLang="zh-TW" dirty="0" err="1" smtClean="0"/>
              <a:t>q</a:t>
            </a:r>
            <a:r>
              <a:rPr lang="en-US" altLang="zh-TW" baseline="30000" dirty="0" err="1" smtClean="0"/>
              <a:t>cs</a:t>
            </a:r>
            <a:r>
              <a:rPr lang="en-US" altLang="zh-TW" dirty="0" smtClean="0"/>
              <a:t>(x), where </a:t>
            </a:r>
            <a:r>
              <a:rPr lang="en-US" altLang="zh-TW" dirty="0" smtClean="0"/>
              <a:t>q=u</a:t>
            </a:r>
            <a:r>
              <a:rPr lang="en-US" altLang="zh-TW" dirty="0" smtClean="0"/>
              <a:t>, d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Origin of </a:t>
            </a:r>
            <a:r>
              <a:rPr lang="en-US" altLang="zh-TW" dirty="0" smtClean="0">
                <a:solidFill>
                  <a:srgbClr val="FF0000"/>
                </a:solidFill>
              </a:rPr>
              <a:t>u(x)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  </a:t>
            </a:r>
            <a:r>
              <a:rPr lang="en-US" altLang="zh-TW" dirty="0" smtClean="0">
                <a:solidFill>
                  <a:srgbClr val="FF0000"/>
                </a:solidFill>
              </a:rPr>
              <a:t>d(x</a:t>
            </a:r>
            <a:r>
              <a:rPr lang="en-US" altLang="zh-TW" dirty="0" smtClean="0">
                <a:solidFill>
                  <a:srgbClr val="FF0000"/>
                </a:solidFill>
              </a:rPr>
              <a:t>): </a:t>
            </a:r>
            <a:r>
              <a:rPr lang="en-US" altLang="zh-TW" dirty="0" err="1" smtClean="0">
                <a:solidFill>
                  <a:srgbClr val="FF0000"/>
                </a:solidFill>
              </a:rPr>
              <a:t>u</a:t>
            </a:r>
            <a:r>
              <a:rPr lang="en-US" altLang="zh-TW" baseline="30000" dirty="0" err="1" smtClean="0">
                <a:solidFill>
                  <a:srgbClr val="FF0000"/>
                </a:solidFill>
              </a:rPr>
              <a:t>cs</a:t>
            </a:r>
            <a:r>
              <a:rPr lang="en-US" altLang="zh-TW" dirty="0" smtClean="0">
                <a:solidFill>
                  <a:srgbClr val="FF0000"/>
                </a:solidFill>
              </a:rPr>
              <a:t>(x)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  </a:t>
            </a:r>
            <a:r>
              <a:rPr lang="en-US" altLang="zh-TW" dirty="0" err="1" smtClean="0">
                <a:solidFill>
                  <a:srgbClr val="FF0000"/>
                </a:solidFill>
              </a:rPr>
              <a:t>d</a:t>
            </a:r>
            <a:r>
              <a:rPr lang="en-US" altLang="zh-TW" baseline="30000" dirty="0" err="1" smtClean="0">
                <a:solidFill>
                  <a:srgbClr val="FF0000"/>
                </a:solidFill>
              </a:rPr>
              <a:t>cs</a:t>
            </a:r>
            <a:r>
              <a:rPr lang="en-US" altLang="zh-TW" dirty="0" smtClean="0">
                <a:solidFill>
                  <a:srgbClr val="FF0000"/>
                </a:solidFill>
              </a:rPr>
              <a:t>(x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dirty="0" smtClean="0"/>
              <a:t>Small-x behaviors:</a:t>
            </a:r>
          </a:p>
          <a:p>
            <a:pPr lvl="1"/>
            <a:r>
              <a:rPr lang="en-US" altLang="zh-TW" dirty="0" err="1" smtClean="0"/>
              <a:t>q</a:t>
            </a:r>
            <a:r>
              <a:rPr lang="en-US" altLang="zh-TW" baseline="30000" dirty="0" err="1" smtClean="0"/>
              <a:t>valence</a:t>
            </a:r>
            <a:r>
              <a:rPr lang="en-US" altLang="zh-TW" dirty="0" smtClean="0"/>
              <a:t>(x) , </a:t>
            </a:r>
            <a:r>
              <a:rPr lang="en-US" altLang="zh-TW" dirty="0" err="1" smtClean="0"/>
              <a:t>q</a:t>
            </a:r>
            <a:r>
              <a:rPr lang="en-US" altLang="zh-TW" baseline="30000" dirty="0" err="1" smtClean="0"/>
              <a:t>cs</a:t>
            </a:r>
            <a:r>
              <a:rPr lang="en-US" altLang="zh-TW" dirty="0" smtClean="0"/>
              <a:t>(x)</a:t>
            </a:r>
            <a:r>
              <a:rPr lang="en-US" altLang="zh-TW" dirty="0">
                <a:sym typeface="Symbol" panose="05050102010706020507" pitchFamily="18" charset="2"/>
              </a:rPr>
              <a:t> </a:t>
            </a:r>
            <a:r>
              <a:rPr lang="en-US" altLang="zh-TW" dirty="0">
                <a:sym typeface="Mathematica1"/>
              </a:rPr>
              <a:t> x</a:t>
            </a:r>
            <a:r>
              <a:rPr lang="en-US" altLang="zh-TW" baseline="30000" dirty="0" smtClean="0">
                <a:sym typeface="Mathematica1"/>
              </a:rPr>
              <a:t>-1/2</a:t>
            </a:r>
            <a:endParaRPr lang="en-US" altLang="zh-TW" baseline="30000" dirty="0" smtClean="0">
              <a:sym typeface="Mathematica1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zh-TW" dirty="0" smtClean="0"/>
              <a:t>q</a:t>
            </a:r>
            <a:r>
              <a:rPr lang="en-US" altLang="zh-TW" baseline="30000" dirty="0" smtClean="0"/>
              <a:t>ds</a:t>
            </a:r>
            <a:r>
              <a:rPr lang="en-US" altLang="zh-TW" dirty="0" smtClean="0"/>
              <a:t>(x)</a:t>
            </a:r>
            <a:r>
              <a:rPr lang="en-US" altLang="zh-TW" dirty="0" smtClean="0">
                <a:sym typeface="Mathematica1"/>
              </a:rPr>
              <a:t> </a:t>
            </a:r>
            <a:r>
              <a:rPr lang="en-US" altLang="zh-TW" dirty="0" smtClean="0">
                <a:sym typeface="Symbol" panose="05050102010706020507" pitchFamily="18" charset="2"/>
              </a:rPr>
              <a:t></a:t>
            </a:r>
            <a:r>
              <a:rPr lang="en-US" altLang="zh-TW" dirty="0" smtClean="0">
                <a:sym typeface="Mathematica1"/>
              </a:rPr>
              <a:t> x</a:t>
            </a:r>
            <a:r>
              <a:rPr lang="en-US" altLang="zh-TW" baseline="30000" dirty="0" smtClean="0">
                <a:sym typeface="Mathematica1"/>
              </a:rPr>
              <a:t>-1</a:t>
            </a:r>
            <a:endParaRPr lang="zh-TW" altLang="en-US" baseline="30000" dirty="0" smtClean="0"/>
          </a:p>
          <a:p>
            <a:pPr>
              <a:buNone/>
            </a:pP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A5F54-4AFB-4186-9BA5-80A8705AC7C0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5" name="文字方塊 4"/>
          <p:cNvSpPr txBox="1"/>
          <p:nvPr/>
        </p:nvSpPr>
        <p:spPr>
          <a:xfrm>
            <a:off x="875110" y="5766644"/>
            <a:ext cx="775404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3200" dirty="0" smtClean="0"/>
              <a:t>How do we separate these two components?</a:t>
            </a:r>
            <a:endParaRPr lang="zh-TW" altLang="en-US" sz="3200" dirty="0"/>
          </a:p>
        </p:txBody>
      </p:sp>
      <p:sp>
        <p:nvSpPr>
          <p:cNvPr id="6" name="文字方塊 12"/>
          <p:cNvSpPr txBox="1">
            <a:spLocks noChangeArrowheads="1"/>
          </p:cNvSpPr>
          <p:nvPr/>
        </p:nvSpPr>
        <p:spPr bwMode="auto">
          <a:xfrm>
            <a:off x="1832067" y="1832358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7" name="文字方塊 12"/>
          <p:cNvSpPr txBox="1">
            <a:spLocks noChangeArrowheads="1"/>
          </p:cNvSpPr>
          <p:nvPr/>
        </p:nvSpPr>
        <p:spPr bwMode="auto">
          <a:xfrm>
            <a:off x="5803880" y="1810157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8" name="文字方塊 12"/>
          <p:cNvSpPr txBox="1">
            <a:spLocks noChangeArrowheads="1"/>
          </p:cNvSpPr>
          <p:nvPr/>
        </p:nvSpPr>
        <p:spPr bwMode="auto">
          <a:xfrm>
            <a:off x="875110" y="2362655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9" name="文字方塊 12"/>
          <p:cNvSpPr txBox="1">
            <a:spLocks noChangeArrowheads="1"/>
          </p:cNvSpPr>
          <p:nvPr/>
        </p:nvSpPr>
        <p:spPr bwMode="auto">
          <a:xfrm>
            <a:off x="1797934" y="2294320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10" name="文字方塊 12"/>
          <p:cNvSpPr txBox="1">
            <a:spLocks noChangeArrowheads="1"/>
          </p:cNvSpPr>
          <p:nvPr/>
        </p:nvSpPr>
        <p:spPr bwMode="auto">
          <a:xfrm>
            <a:off x="1793018" y="2852327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ym typeface="Symbol" pitchFamily="18" charset="2"/>
              </a:rPr>
              <a:t></a:t>
            </a:r>
            <a:endParaRPr lang="zh-TW" altLang="en-US" sz="2400" b="1" dirty="0"/>
          </a:p>
        </p:txBody>
      </p:sp>
      <p:sp>
        <p:nvSpPr>
          <p:cNvPr id="11" name="文字方塊 12"/>
          <p:cNvSpPr txBox="1">
            <a:spLocks noChangeArrowheads="1"/>
          </p:cNvSpPr>
          <p:nvPr/>
        </p:nvSpPr>
        <p:spPr bwMode="auto">
          <a:xfrm>
            <a:off x="2184492" y="3344484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0000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文字方塊 12"/>
          <p:cNvSpPr txBox="1">
            <a:spLocks noChangeArrowheads="1"/>
          </p:cNvSpPr>
          <p:nvPr/>
        </p:nvSpPr>
        <p:spPr bwMode="auto">
          <a:xfrm>
            <a:off x="3133598" y="3291059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0000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3855825" y="3326439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0000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文字方塊 12"/>
          <p:cNvSpPr txBox="1">
            <a:spLocks noChangeArrowheads="1"/>
          </p:cNvSpPr>
          <p:nvPr/>
        </p:nvSpPr>
        <p:spPr bwMode="auto">
          <a:xfrm>
            <a:off x="4958447" y="3308695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0000"/>
                </a:solidFill>
                <a:sym typeface="Symbol" pitchFamily="18" charset="2"/>
              </a:rPr>
              <a:t>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hlinkClick r:id="rId3"/>
          </p:cNvPr>
          <p:cNvSpPr txBox="1">
            <a:spLocks noChangeArrowheads="1"/>
          </p:cNvSpPr>
          <p:nvPr/>
        </p:nvSpPr>
        <p:spPr bwMode="auto">
          <a:xfrm>
            <a:off x="4704681" y="1377542"/>
            <a:ext cx="41220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7030A0"/>
                </a:solidFill>
              </a:rPr>
              <a:t>Liu and </a:t>
            </a:r>
            <a:r>
              <a:rPr lang="en-US" altLang="zh-TW" sz="2000" b="1" dirty="0">
                <a:solidFill>
                  <a:srgbClr val="7030A0"/>
                </a:solidFill>
              </a:rPr>
              <a:t>Dong, PRL 72, 1790 (1994</a:t>
            </a:r>
            <a:r>
              <a:rPr lang="en-US" altLang="zh-TW" sz="2000" b="1" dirty="0" smtClean="0">
                <a:solidFill>
                  <a:srgbClr val="7030A0"/>
                </a:solidFill>
              </a:rPr>
              <a:t>)</a:t>
            </a:r>
            <a:endParaRPr lang="en-US" altLang="zh-TW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9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Ratio of Momentum Fraction between </a:t>
            </a:r>
            <a:br>
              <a:rPr lang="en-US" altLang="zh-TW" sz="3600" dirty="0" smtClean="0"/>
            </a:br>
            <a:r>
              <a:rPr lang="en-US" altLang="zh-TW" sz="3600" dirty="0" smtClean="0"/>
              <a:t>s and u in DI by Lattice QCD</a:t>
            </a:r>
            <a:endParaRPr lang="zh-TW" altLang="en-US" sz="3600" dirty="0"/>
          </a:p>
        </p:txBody>
      </p:sp>
      <p:pic>
        <p:nvPicPr>
          <p:cNvPr id="6" name="內容版面配置區 5" descr="3a.eps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74853" y="2091550"/>
            <a:ext cx="1552575" cy="1419225"/>
          </a:xfrm>
        </p:spPr>
      </p:pic>
      <p:pic>
        <p:nvPicPr>
          <p:cNvPr id="7" name="內容版面配置區 6" descr="3c.eps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0012" y="4075961"/>
            <a:ext cx="1552575" cy="1457325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1613-D3A2-45D7-8FC7-B6D3DB15E567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pic>
        <p:nvPicPr>
          <p:cNvPr id="2949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2286" y="1859621"/>
            <a:ext cx="6130557" cy="394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49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1002" y="5650786"/>
            <a:ext cx="5183437" cy="107364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文字方塊 9"/>
          <p:cNvSpPr txBox="1">
            <a:spLocks noChangeArrowheads="1"/>
          </p:cNvSpPr>
          <p:nvPr/>
        </p:nvSpPr>
        <p:spPr bwMode="auto">
          <a:xfrm>
            <a:off x="4347334" y="1700790"/>
            <a:ext cx="3509792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1600" b="1" dirty="0" err="1" smtClean="0">
                <a:solidFill>
                  <a:srgbClr val="7030A0"/>
                </a:solidFill>
              </a:rPr>
              <a:t>Doi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, et al. </a:t>
            </a:r>
            <a:r>
              <a:rPr lang="en-US" altLang="zh-TW" sz="1600" b="1" dirty="0" err="1" smtClean="0">
                <a:solidFill>
                  <a:srgbClr val="7030A0"/>
                </a:solidFill>
              </a:rPr>
              <a:t>PoS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 LATTICE2008:163, 2008</a:t>
            </a:r>
            <a:endParaRPr lang="zh-TW" altLang="en-US" sz="1600" b="1" dirty="0">
              <a:solidFill>
                <a:srgbClr val="7030A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26033" y="1643865"/>
            <a:ext cx="273305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Connected Insertion (CI)</a:t>
            </a:r>
            <a:endParaRPr lang="zh-TW" altLang="en-US" sz="20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9937" y="3614791"/>
            <a:ext cx="306045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Disconnected Insertion (DI)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287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Connected </a:t>
            </a:r>
            <a:r>
              <a:rPr lang="en-US" altLang="zh-TW" dirty="0" smtClean="0"/>
              <a:t>Sea:</a:t>
            </a:r>
            <a:endParaRPr lang="zh-TW" altLang="en-US" dirty="0"/>
          </a:p>
        </p:txBody>
      </p:sp>
      <p:pic>
        <p:nvPicPr>
          <p:cNvPr id="8" name="內容版面配置區 7" descr="ssbar_kfliu_new.eps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839" y="3333388"/>
            <a:ext cx="4399661" cy="3085719"/>
          </a:xfrm>
        </p:spPr>
      </p:pic>
      <p:pic>
        <p:nvPicPr>
          <p:cNvPr id="11" name="內容版面配置區 10" descr="CSPM.eps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551156" y="2024806"/>
            <a:ext cx="4399661" cy="3085719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1613-D3A2-45D7-8FC7-B6D3DB15E567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  <p:graphicFrame>
        <p:nvGraphicFramePr>
          <p:cNvPr id="294913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67724104"/>
              </p:ext>
            </p:extLst>
          </p:nvPr>
        </p:nvGraphicFramePr>
        <p:xfrm>
          <a:off x="4363497" y="618442"/>
          <a:ext cx="3191651" cy="727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95" name="Equation" r:id="rId5" imgW="1002960" imgH="228600" progId="Equation.DSMT4">
                  <p:embed/>
                </p:oleObj>
              </mc:Choice>
              <mc:Fallback>
                <p:oleObj name="Equation" r:id="rId5" imgW="1002960" imgH="228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3497" y="618442"/>
                        <a:ext cx="3191651" cy="72718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14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90249634"/>
              </p:ext>
            </p:extLst>
          </p:nvPr>
        </p:nvGraphicFramePr>
        <p:xfrm>
          <a:off x="59031" y="1723646"/>
          <a:ext cx="4569275" cy="1537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96" name="Equation" r:id="rId7" imgW="2641320" imgH="888840" progId="Equation.DSMT4">
                  <p:embed/>
                </p:oleObj>
              </mc:Choice>
              <mc:Fallback>
                <p:oleObj name="Equation" r:id="rId7" imgW="2641320" imgH="8888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31" y="1723646"/>
                        <a:ext cx="4569275" cy="15376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15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72193603"/>
              </p:ext>
            </p:extLst>
          </p:nvPr>
        </p:nvGraphicFramePr>
        <p:xfrm>
          <a:off x="5209654" y="5084809"/>
          <a:ext cx="3748819" cy="1130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97" name="Equation" r:id="rId9" imgW="2438280" imgH="736560" progId="Equation.DSMT4">
                  <p:embed/>
                </p:oleObj>
              </mc:Choice>
              <mc:Fallback>
                <p:oleObj name="Equation" r:id="rId9" imgW="2438280" imgH="73656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9654" y="5084809"/>
                        <a:ext cx="3748819" cy="11309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512718" y="6347262"/>
            <a:ext cx="4630837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7030A0"/>
                </a:solidFill>
              </a:rPr>
              <a:t>Liu, Chang, Cheng </a:t>
            </a:r>
            <a:r>
              <a:rPr lang="en-US" altLang="zh-TW" sz="1600" b="1" dirty="0">
                <a:solidFill>
                  <a:srgbClr val="7030A0"/>
                </a:solidFill>
              </a:rPr>
              <a:t>and </a:t>
            </a:r>
            <a:r>
              <a:rPr lang="en-US" altLang="zh-TW" sz="1600" b="1" dirty="0" err="1" smtClean="0">
                <a:solidFill>
                  <a:srgbClr val="7030A0"/>
                </a:solidFill>
              </a:rPr>
              <a:t>Peng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, PRL 109, 252002 (2012)</a:t>
            </a:r>
            <a:endParaRPr lang="zh-TW" altLang="en-US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8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Small-x Behaviors of CS and DS</a:t>
            </a:r>
            <a:endParaRPr lang="zh-TW" altLang="en-US" dirty="0"/>
          </a:p>
        </p:txBody>
      </p:sp>
      <p:pic>
        <p:nvPicPr>
          <p:cNvPr id="8" name="內容版面配置區 7" descr="udbar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1809" y="1840932"/>
            <a:ext cx="5907641" cy="4138426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1613-D3A2-45D7-8FC7-B6D3DB15E567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7" name="文字方塊 6"/>
          <p:cNvSpPr txBox="1"/>
          <p:nvPr/>
        </p:nvSpPr>
        <p:spPr>
          <a:xfrm>
            <a:off x="143839" y="4280933"/>
            <a:ext cx="2831737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400" dirty="0" smtClean="0"/>
              <a:t>Small-x behavior: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400" dirty="0" smtClean="0"/>
              <a:t>Valence and CS</a:t>
            </a:r>
            <a:r>
              <a:rPr lang="en-US" altLang="zh-TW" sz="2400" dirty="0" smtClean="0">
                <a:sym typeface="Symbol" panose="05050102010706020507" pitchFamily="18" charset="2"/>
              </a:rPr>
              <a:t></a:t>
            </a:r>
            <a:r>
              <a:rPr lang="en-US" altLang="zh-TW" sz="2400" dirty="0" smtClean="0">
                <a:sym typeface="Mathematica1"/>
              </a:rPr>
              <a:t>x</a:t>
            </a:r>
            <a:r>
              <a:rPr lang="en-US" altLang="zh-TW" sz="2400" baseline="30000" dirty="0" smtClean="0">
                <a:sym typeface="Mathematica1"/>
              </a:rPr>
              <a:t>-1/2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2400" dirty="0" smtClean="0">
                <a:sym typeface="Mathematica1"/>
              </a:rPr>
              <a:t>DS</a:t>
            </a:r>
            <a:r>
              <a:rPr lang="en-US" altLang="zh-TW" sz="2400" dirty="0" smtClean="0">
                <a:sym typeface="Symbol" panose="05050102010706020507" pitchFamily="18" charset="2"/>
              </a:rPr>
              <a:t></a:t>
            </a:r>
            <a:r>
              <a:rPr lang="en-US" altLang="zh-TW" sz="2400" dirty="0" smtClean="0">
                <a:sym typeface="Mathematica1"/>
              </a:rPr>
              <a:t>x</a:t>
            </a:r>
            <a:r>
              <a:rPr lang="en-US" altLang="zh-TW" sz="2400" baseline="30000" dirty="0" smtClean="0">
                <a:sym typeface="Mathematica1"/>
              </a:rPr>
              <a:t>-1</a:t>
            </a:r>
            <a:endParaRPr lang="zh-TW" altLang="en-US" sz="2400" baseline="30000" dirty="0"/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512718" y="6347262"/>
            <a:ext cx="4630837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7030A0"/>
                </a:solidFill>
              </a:rPr>
              <a:t>Liu, Chang, Cheng </a:t>
            </a:r>
            <a:r>
              <a:rPr lang="en-US" altLang="zh-TW" sz="1600" b="1" dirty="0">
                <a:solidFill>
                  <a:srgbClr val="7030A0"/>
                </a:solidFill>
              </a:rPr>
              <a:t>and </a:t>
            </a:r>
            <a:r>
              <a:rPr lang="en-US" altLang="zh-TW" sz="1600" b="1" dirty="0" err="1" smtClean="0">
                <a:solidFill>
                  <a:srgbClr val="7030A0"/>
                </a:solidFill>
              </a:rPr>
              <a:t>Peng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, PRL 109, 252002 (2012)</a:t>
            </a:r>
            <a:endParaRPr lang="zh-TW" altLang="en-US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49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Moments of Nucleon Sea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A5F54-4AFB-4186-9BA5-80A8705AC7C0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pic>
        <p:nvPicPr>
          <p:cNvPr id="308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" y="1843213"/>
            <a:ext cx="8229600" cy="279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998847"/>
              </p:ext>
            </p:extLst>
          </p:nvPr>
        </p:nvGraphicFramePr>
        <p:xfrm>
          <a:off x="817987" y="2153132"/>
          <a:ext cx="1515594" cy="368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2" name="Equation" r:id="rId4" imgW="939600" imgH="228600" progId="Equation.DSMT4">
                  <p:embed/>
                </p:oleObj>
              </mc:Choice>
              <mc:Fallback>
                <p:oleObj name="Equation" r:id="rId4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987" y="2153132"/>
                        <a:ext cx="1515594" cy="3686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532535"/>
              </p:ext>
            </p:extLst>
          </p:nvPr>
        </p:nvGraphicFramePr>
        <p:xfrm>
          <a:off x="1761095" y="4720107"/>
          <a:ext cx="5667239" cy="113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3" name="Equation" r:id="rId6" imgW="2273040" imgH="457200" progId="Equation.DSMT4">
                  <p:embed/>
                </p:oleObj>
              </mc:Choice>
              <mc:Fallback>
                <p:oleObj name="Equation" r:id="rId6" imgW="22730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095" y="4720107"/>
                        <a:ext cx="5667239" cy="1139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512718" y="6347262"/>
            <a:ext cx="4630837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7030A0"/>
                </a:solidFill>
              </a:rPr>
              <a:t>Liu, Chang, Cheng </a:t>
            </a:r>
            <a:r>
              <a:rPr lang="en-US" altLang="zh-TW" sz="1600" b="1" dirty="0">
                <a:solidFill>
                  <a:srgbClr val="7030A0"/>
                </a:solidFill>
              </a:rPr>
              <a:t>and </a:t>
            </a:r>
            <a:r>
              <a:rPr lang="en-US" altLang="zh-TW" sz="1600" b="1" dirty="0" err="1" smtClean="0">
                <a:solidFill>
                  <a:srgbClr val="7030A0"/>
                </a:solidFill>
              </a:rPr>
              <a:t>Peng</a:t>
            </a:r>
            <a:r>
              <a:rPr lang="en-US" altLang="zh-TW" sz="1600" b="1" dirty="0" smtClean="0">
                <a:solidFill>
                  <a:srgbClr val="7030A0"/>
                </a:solidFill>
              </a:rPr>
              <a:t>, PRL 109, 252002 (2012)</a:t>
            </a:r>
            <a:endParaRPr lang="zh-TW" altLang="en-US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Future Prospect (Experimental)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643060"/>
            <a:ext cx="7886700" cy="5078415"/>
          </a:xfrm>
        </p:spPr>
        <p:txBody>
          <a:bodyPr>
            <a:normAutofit fontScale="92500"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</a:rPr>
              <a:t>Light sea quarks:</a:t>
            </a:r>
          </a:p>
          <a:p>
            <a:pPr lvl="1"/>
            <a:r>
              <a:rPr lang="en-US" altLang="zh-TW" b="1" dirty="0" smtClean="0">
                <a:solidFill>
                  <a:srgbClr val="FF0000"/>
                </a:solidFill>
              </a:rPr>
              <a:t>E906/</a:t>
            </a:r>
            <a:r>
              <a:rPr lang="en-US" altLang="zh-TW" b="1" dirty="0" err="1" smtClean="0">
                <a:solidFill>
                  <a:srgbClr val="FF0000"/>
                </a:solidFill>
              </a:rPr>
              <a:t>SeaQuest</a:t>
            </a:r>
            <a:r>
              <a:rPr lang="en-US" altLang="zh-TW" b="1" dirty="0" smtClean="0">
                <a:solidFill>
                  <a:srgbClr val="FF0000"/>
                </a:solidFill>
              </a:rPr>
              <a:t> at FNAL</a:t>
            </a:r>
            <a:r>
              <a:rPr lang="en-US" altLang="zh-TW" dirty="0" smtClean="0"/>
              <a:t>: flavor </a:t>
            </a:r>
            <a:r>
              <a:rPr lang="en-US" altLang="zh-TW" dirty="0"/>
              <a:t>asymmetry of </a:t>
            </a:r>
            <a:r>
              <a:rPr lang="en-US" altLang="zh-TW" dirty="0" smtClean="0"/>
              <a:t>d-bar/u-bar </a:t>
            </a:r>
            <a:r>
              <a:rPr lang="en-US" altLang="zh-TW" dirty="0"/>
              <a:t>at </a:t>
            </a:r>
            <a:r>
              <a:rPr lang="en-US" altLang="zh-TW" dirty="0" smtClean="0"/>
              <a:t>large x region</a:t>
            </a:r>
            <a:r>
              <a:rPr lang="en-US" altLang="zh-TW" dirty="0"/>
              <a:t>. </a:t>
            </a:r>
          </a:p>
          <a:p>
            <a:pPr lvl="1"/>
            <a:r>
              <a:rPr lang="en-US" altLang="zh-TW" b="1" dirty="0" err="1">
                <a:solidFill>
                  <a:srgbClr val="FF0000"/>
                </a:solidFill>
              </a:rPr>
              <a:t>MINERνA</a:t>
            </a:r>
            <a:r>
              <a:rPr lang="en-US" altLang="zh-TW" b="1" dirty="0">
                <a:solidFill>
                  <a:srgbClr val="FF0000"/>
                </a:solidFill>
              </a:rPr>
              <a:t> at FNAL</a:t>
            </a:r>
            <a:r>
              <a:rPr lang="en-US" altLang="zh-TW" dirty="0"/>
              <a:t>: </a:t>
            </a:r>
            <a:r>
              <a:rPr lang="en-US" altLang="zh-TW" i="1" dirty="0"/>
              <a:t>x</a:t>
            </a:r>
            <a:r>
              <a:rPr lang="en-US" altLang="zh-TW" dirty="0"/>
              <a:t>-dependence of nuclear effects for </a:t>
            </a:r>
            <a:r>
              <a:rPr lang="en-US" altLang="zh-TW" dirty="0" smtClean="0"/>
              <a:t>sea quarks</a:t>
            </a:r>
            <a:r>
              <a:rPr lang="en-US" altLang="zh-TW" dirty="0"/>
              <a:t>.</a:t>
            </a:r>
            <a:endParaRPr lang="zh-TW" altLang="en-US" dirty="0"/>
          </a:p>
          <a:p>
            <a:pPr lvl="1"/>
            <a:r>
              <a:rPr lang="en-US" altLang="zh-TW" b="1" dirty="0">
                <a:solidFill>
                  <a:srgbClr val="FF0000"/>
                </a:solidFill>
              </a:rPr>
              <a:t>JLAB-12 GeV</a:t>
            </a:r>
            <a:r>
              <a:rPr lang="en-US" altLang="zh-TW" dirty="0"/>
              <a:t>: transverse spatial distribution </a:t>
            </a:r>
            <a:r>
              <a:rPr lang="en-US" altLang="zh-TW" dirty="0" smtClean="0"/>
              <a:t>of sea quarks.</a:t>
            </a:r>
            <a:endParaRPr lang="en-US" altLang="zh-TW" dirty="0"/>
          </a:p>
          <a:p>
            <a:pPr lvl="1"/>
            <a:r>
              <a:rPr lang="en-US" altLang="zh-TW" b="1" dirty="0" err="1" smtClean="0">
                <a:solidFill>
                  <a:srgbClr val="FF0000"/>
                </a:solidFill>
              </a:rPr>
              <a:t>Kaon</a:t>
            </a:r>
            <a:r>
              <a:rPr lang="en-US" altLang="zh-TW" b="1" dirty="0" smtClean="0">
                <a:solidFill>
                  <a:srgbClr val="FF0000"/>
                </a:solidFill>
              </a:rPr>
              <a:t>-induced </a:t>
            </a:r>
            <a:r>
              <a:rPr lang="en-US" altLang="zh-TW" b="1" dirty="0">
                <a:solidFill>
                  <a:srgbClr val="FF0000"/>
                </a:solidFill>
              </a:rPr>
              <a:t>DY experiment at </a:t>
            </a:r>
            <a:r>
              <a:rPr lang="en-US" altLang="zh-TW" b="1" dirty="0" smtClean="0">
                <a:solidFill>
                  <a:srgbClr val="FF0000"/>
                </a:solidFill>
              </a:rPr>
              <a:t>COMPASS &amp; J-PARC with beam PID detector</a:t>
            </a:r>
            <a:r>
              <a:rPr lang="en-US" altLang="zh-TW" dirty="0" smtClean="0"/>
              <a:t>: s and s-bar.</a:t>
            </a:r>
            <a:endParaRPr lang="en-US" altLang="zh-TW" dirty="0"/>
          </a:p>
          <a:p>
            <a:pPr lvl="1"/>
            <a:r>
              <a:rPr lang="en-US" altLang="zh-TW" b="1" dirty="0" smtClean="0">
                <a:solidFill>
                  <a:srgbClr val="FF0000"/>
                </a:solidFill>
              </a:rPr>
              <a:t>Electron-Ion Collider (EIC)</a:t>
            </a:r>
            <a:r>
              <a:rPr lang="en-US" altLang="zh-TW" dirty="0" smtClean="0"/>
              <a:t>: </a:t>
            </a:r>
            <a:r>
              <a:rPr lang="en-US" altLang="zh-TW" dirty="0"/>
              <a:t>sea quark distributions and their spin </a:t>
            </a:r>
            <a:r>
              <a:rPr lang="en-US" altLang="zh-TW" dirty="0" smtClean="0"/>
              <a:t>structure.</a:t>
            </a:r>
          </a:p>
          <a:p>
            <a:r>
              <a:rPr lang="en-US" altLang="zh-TW" b="1" dirty="0" smtClean="0">
                <a:solidFill>
                  <a:srgbClr val="0070C0"/>
                </a:solidFill>
              </a:rPr>
              <a:t>Heavy sea quarks:</a:t>
            </a:r>
          </a:p>
          <a:p>
            <a:pPr lvl="1"/>
            <a:r>
              <a:rPr lang="en-US" altLang="zh-TW" dirty="0" smtClean="0"/>
              <a:t>Open-charm </a:t>
            </a:r>
            <a:r>
              <a:rPr lang="en-US" altLang="zh-TW" dirty="0"/>
              <a:t>production at forward </a:t>
            </a:r>
            <a:r>
              <a:rPr lang="en-US" altLang="zh-TW" dirty="0" smtClean="0"/>
              <a:t>rapidity, e.g. </a:t>
            </a:r>
            <a:r>
              <a:rPr lang="en-US" altLang="zh-TW" b="1" dirty="0" smtClean="0"/>
              <a:t>fixed-target </a:t>
            </a:r>
            <a:r>
              <a:rPr lang="en-US" altLang="zh-TW" b="1" dirty="0"/>
              <a:t>e</a:t>
            </a:r>
            <a:r>
              <a:rPr lang="en-US" altLang="zh-TW" b="1" dirty="0" smtClean="0"/>
              <a:t>xperiment </a:t>
            </a:r>
            <a:r>
              <a:rPr lang="en-US" altLang="zh-TW" b="1" dirty="0"/>
              <a:t>at </a:t>
            </a:r>
            <a:r>
              <a:rPr lang="en-US" altLang="zh-TW" b="1" dirty="0" smtClean="0">
                <a:solidFill>
                  <a:srgbClr val="FF0000"/>
                </a:solidFill>
              </a:rPr>
              <a:t>LHC </a:t>
            </a:r>
            <a:r>
              <a:rPr lang="en-US" altLang="zh-TW" b="1" dirty="0" smtClean="0"/>
              <a:t>(AFTER)</a:t>
            </a:r>
            <a:r>
              <a:rPr lang="en-US" altLang="zh-TW" dirty="0" smtClean="0"/>
              <a:t>. </a:t>
            </a:r>
            <a:endParaRPr lang="en-US" altLang="zh-TW" dirty="0"/>
          </a:p>
          <a:p>
            <a:pPr lvl="1"/>
            <a:r>
              <a:rPr lang="en-US" altLang="zh-TW" dirty="0" smtClean="0"/>
              <a:t>Higgs </a:t>
            </a:r>
            <a:r>
              <a:rPr lang="en-US" altLang="zh-TW" dirty="0"/>
              <a:t>production at large </a:t>
            </a:r>
            <a:r>
              <a:rPr lang="en-US" altLang="zh-TW" i="1" dirty="0" err="1"/>
              <a:t>x</a:t>
            </a:r>
            <a:r>
              <a:rPr lang="en-US" altLang="zh-TW" i="1" baseline="-25000" dirty="0" err="1"/>
              <a:t>F</a:t>
            </a:r>
            <a:r>
              <a:rPr lang="en-US" altLang="zh-TW" i="1" dirty="0"/>
              <a:t> </a:t>
            </a:r>
            <a:r>
              <a:rPr lang="en-US" altLang="zh-TW" dirty="0" smtClean="0"/>
              <a:t>at </a:t>
            </a:r>
            <a:r>
              <a:rPr lang="en-US" altLang="zh-TW" b="1" dirty="0" smtClean="0">
                <a:solidFill>
                  <a:srgbClr val="FF0000"/>
                </a:solidFill>
              </a:rPr>
              <a:t>LHC</a:t>
            </a:r>
            <a:r>
              <a:rPr lang="en-US" altLang="zh-TW" i="1" dirty="0" smtClean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40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dirty="0" smtClean="0"/>
              <a:t>d/u measured by E906/</a:t>
            </a:r>
            <a:r>
              <a:rPr lang="en-US" altLang="zh-TW" dirty="0" err="1" smtClean="0"/>
              <a:t>SeaQuest</a:t>
            </a:r>
            <a:endParaRPr lang="en-US" altLang="zh-TW" dirty="0" smtClean="0"/>
          </a:p>
        </p:txBody>
      </p:sp>
      <p:sp>
        <p:nvSpPr>
          <p:cNvPr id="160770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25980-F759-4A73-AA92-72D99D692D01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pic>
        <p:nvPicPr>
          <p:cNvPr id="86021" name="Picture 7" descr="dbub_e906_sl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98" y="1544388"/>
            <a:ext cx="4829151" cy="481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12"/>
          <p:cNvSpPr txBox="1">
            <a:spLocks noChangeArrowheads="1"/>
          </p:cNvSpPr>
          <p:nvPr/>
        </p:nvSpPr>
        <p:spPr bwMode="auto">
          <a:xfrm>
            <a:off x="1140200" y="382191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sp>
        <p:nvSpPr>
          <p:cNvPr id="8" name="文字方塊 12"/>
          <p:cNvSpPr txBox="1">
            <a:spLocks noChangeArrowheads="1"/>
          </p:cNvSpPr>
          <p:nvPr/>
        </p:nvSpPr>
        <p:spPr bwMode="auto">
          <a:xfrm>
            <a:off x="687482" y="359779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  <p:grpSp>
        <p:nvGrpSpPr>
          <p:cNvPr id="51" name="群組 50"/>
          <p:cNvGrpSpPr/>
          <p:nvPr/>
        </p:nvGrpSpPr>
        <p:grpSpPr>
          <a:xfrm>
            <a:off x="209498" y="3876096"/>
            <a:ext cx="4030725" cy="2618162"/>
            <a:chOff x="99950" y="1416175"/>
            <a:chExt cx="4030725" cy="2618162"/>
          </a:xfrm>
        </p:grpSpPr>
        <p:pic>
          <p:nvPicPr>
            <p:cNvPr id="52" name="Picture 11" descr="fermilab_03-0390-22D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 b="12984"/>
            <a:stretch>
              <a:fillRect/>
            </a:stretch>
          </p:blipFill>
          <p:spPr bwMode="auto">
            <a:xfrm>
              <a:off x="99950" y="1416175"/>
              <a:ext cx="4030725" cy="261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 Box 12"/>
            <p:cNvSpPr txBox="1">
              <a:spLocks noChangeAspect="1" noChangeArrowheads="1"/>
            </p:cNvSpPr>
            <p:nvPr/>
          </p:nvSpPr>
          <p:spPr bwMode="auto">
            <a:xfrm rot="20073686">
              <a:off x="2174054" y="1707349"/>
              <a:ext cx="1302083" cy="311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zh-TW" sz="1600">
                  <a:solidFill>
                    <a:srgbClr val="FFCCCC"/>
                  </a:solidFill>
                  <a:ea typeface="新細明體" pitchFamily="18" charset="-120"/>
                </a:rPr>
                <a:t>Fixed Target Beam lines</a:t>
              </a:r>
            </a:p>
          </p:txBody>
        </p:sp>
        <p:sp>
          <p:nvSpPr>
            <p:cNvPr id="54" name="Text Box 14"/>
            <p:cNvSpPr txBox="1">
              <a:spLocks noChangeAspect="1" noChangeArrowheads="1"/>
            </p:cNvSpPr>
            <p:nvPr/>
          </p:nvSpPr>
          <p:spPr bwMode="auto">
            <a:xfrm>
              <a:off x="3016002" y="2306571"/>
              <a:ext cx="888102" cy="5911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600" dirty="0" err="1">
                  <a:solidFill>
                    <a:srgbClr val="FF00FF"/>
                  </a:solidFill>
                  <a:ea typeface="新細明體" pitchFamily="18" charset="-120"/>
                </a:rPr>
                <a:t>Tevatron</a:t>
              </a:r>
              <a:r>
                <a:rPr lang="en-US" altLang="zh-TW" sz="1600" dirty="0">
                  <a:solidFill>
                    <a:srgbClr val="FF00FF"/>
                  </a:solidFill>
                  <a:ea typeface="新細明體" pitchFamily="18" charset="-120"/>
                </a:rPr>
                <a:t> 800 </a:t>
              </a:r>
              <a:r>
                <a:rPr lang="en-US" altLang="zh-TW" sz="1600" dirty="0" err="1">
                  <a:solidFill>
                    <a:srgbClr val="FF00FF"/>
                  </a:solidFill>
                  <a:ea typeface="新細明體" pitchFamily="18" charset="-120"/>
                </a:rPr>
                <a:t>GeV</a:t>
              </a:r>
              <a:endParaRPr lang="en-US" altLang="zh-TW" sz="1600" dirty="0">
                <a:solidFill>
                  <a:srgbClr val="FF00FF"/>
                </a:solidFill>
                <a:ea typeface="新細明體" pitchFamily="18" charset="-120"/>
              </a:endParaRPr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 rot="21410414">
              <a:off x="2413736" y="2240925"/>
              <a:ext cx="1693077" cy="916063"/>
            </a:xfrm>
            <a:custGeom>
              <a:avLst/>
              <a:gdLst>
                <a:gd name="T0" fmla="*/ 2147483647 w 2392"/>
                <a:gd name="T1" fmla="*/ 2147483647 h 1280"/>
                <a:gd name="T2" fmla="*/ 2147483647 w 2392"/>
                <a:gd name="T3" fmla="*/ 2147483647 h 1280"/>
                <a:gd name="T4" fmla="*/ 2147483647 w 2392"/>
                <a:gd name="T5" fmla="*/ 2147483647 h 1280"/>
                <a:gd name="T6" fmla="*/ 2147483647 w 2392"/>
                <a:gd name="T7" fmla="*/ 2147483647 h 1280"/>
                <a:gd name="T8" fmla="*/ 2147483647 w 2392"/>
                <a:gd name="T9" fmla="*/ 2147483647 h 1280"/>
                <a:gd name="T10" fmla="*/ 2147483647 w 2392"/>
                <a:gd name="T11" fmla="*/ 2147483647 h 1280"/>
                <a:gd name="T12" fmla="*/ 2147483647 w 2392"/>
                <a:gd name="T13" fmla="*/ 2147483647 h 1280"/>
                <a:gd name="T14" fmla="*/ 2147483647 w 2392"/>
                <a:gd name="T15" fmla="*/ 2147483647 h 1280"/>
                <a:gd name="T16" fmla="*/ 2147483647 w 2392"/>
                <a:gd name="T17" fmla="*/ 2147483647 h 1280"/>
                <a:gd name="T18" fmla="*/ 2147483647 w 2392"/>
                <a:gd name="T19" fmla="*/ 2147483647 h 1280"/>
                <a:gd name="T20" fmla="*/ 2147483647 w 2392"/>
                <a:gd name="T21" fmla="*/ 2147483647 h 1280"/>
                <a:gd name="T22" fmla="*/ 2147483647 w 2392"/>
                <a:gd name="T23" fmla="*/ 2147483647 h 1280"/>
                <a:gd name="T24" fmla="*/ 2147483647 w 2392"/>
                <a:gd name="T25" fmla="*/ 2147483647 h 1280"/>
                <a:gd name="T26" fmla="*/ 2147483647 w 2392"/>
                <a:gd name="T27" fmla="*/ 2147483647 h 1280"/>
                <a:gd name="T28" fmla="*/ 2147483647 w 2392"/>
                <a:gd name="T29" fmla="*/ 2147483647 h 1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92"/>
                <a:gd name="T46" fmla="*/ 0 h 1280"/>
                <a:gd name="T47" fmla="*/ 2392 w 2392"/>
                <a:gd name="T48" fmla="*/ 1280 h 1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92" h="1280">
                  <a:moveTo>
                    <a:pt x="2392" y="3"/>
                  </a:moveTo>
                  <a:cubicBezTo>
                    <a:pt x="2243" y="3"/>
                    <a:pt x="2094" y="3"/>
                    <a:pt x="1931" y="3"/>
                  </a:cubicBezTo>
                  <a:cubicBezTo>
                    <a:pt x="1768" y="3"/>
                    <a:pt x="1589" y="0"/>
                    <a:pt x="1413" y="3"/>
                  </a:cubicBezTo>
                  <a:cubicBezTo>
                    <a:pt x="1237" y="6"/>
                    <a:pt x="1028" y="7"/>
                    <a:pt x="872" y="22"/>
                  </a:cubicBezTo>
                  <a:cubicBezTo>
                    <a:pt x="716" y="37"/>
                    <a:pt x="585" y="64"/>
                    <a:pt x="479" y="92"/>
                  </a:cubicBezTo>
                  <a:cubicBezTo>
                    <a:pt x="373" y="120"/>
                    <a:pt x="309" y="145"/>
                    <a:pt x="235" y="188"/>
                  </a:cubicBezTo>
                  <a:cubicBezTo>
                    <a:pt x="161" y="231"/>
                    <a:pt x="68" y="288"/>
                    <a:pt x="34" y="353"/>
                  </a:cubicBezTo>
                  <a:cubicBezTo>
                    <a:pt x="0" y="418"/>
                    <a:pt x="12" y="522"/>
                    <a:pt x="31" y="579"/>
                  </a:cubicBezTo>
                  <a:cubicBezTo>
                    <a:pt x="50" y="636"/>
                    <a:pt x="79" y="647"/>
                    <a:pt x="146" y="695"/>
                  </a:cubicBezTo>
                  <a:cubicBezTo>
                    <a:pt x="213" y="743"/>
                    <a:pt x="338" y="819"/>
                    <a:pt x="434" y="867"/>
                  </a:cubicBezTo>
                  <a:cubicBezTo>
                    <a:pt x="530" y="915"/>
                    <a:pt x="607" y="945"/>
                    <a:pt x="722" y="983"/>
                  </a:cubicBezTo>
                  <a:cubicBezTo>
                    <a:pt x="837" y="1021"/>
                    <a:pt x="963" y="1059"/>
                    <a:pt x="1125" y="1098"/>
                  </a:cubicBezTo>
                  <a:cubicBezTo>
                    <a:pt x="1287" y="1137"/>
                    <a:pt x="1519" y="1188"/>
                    <a:pt x="1692" y="1217"/>
                  </a:cubicBezTo>
                  <a:cubicBezTo>
                    <a:pt x="1865" y="1246"/>
                    <a:pt x="2045" y="1262"/>
                    <a:pt x="2162" y="1271"/>
                  </a:cubicBezTo>
                  <a:cubicBezTo>
                    <a:pt x="2279" y="1280"/>
                    <a:pt x="2354" y="1271"/>
                    <a:pt x="2392" y="1271"/>
                  </a:cubicBezTo>
                </a:path>
              </a:pathLst>
            </a:custGeom>
            <a:noFill/>
            <a:ln w="57150" cap="flat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56" name="Line 16"/>
            <p:cNvSpPr>
              <a:spLocks noChangeAspect="1" noChangeShapeType="1"/>
            </p:cNvSpPr>
            <p:nvPr/>
          </p:nvSpPr>
          <p:spPr bwMode="auto">
            <a:xfrm flipV="1">
              <a:off x="2564259" y="1893092"/>
              <a:ext cx="744048" cy="413479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57" name="Line 17"/>
            <p:cNvSpPr>
              <a:spLocks noChangeAspect="1" noChangeShapeType="1"/>
            </p:cNvSpPr>
            <p:nvPr/>
          </p:nvSpPr>
          <p:spPr bwMode="auto">
            <a:xfrm flipV="1">
              <a:off x="2564259" y="1733191"/>
              <a:ext cx="1297888" cy="573379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58" name="Line 18"/>
            <p:cNvSpPr>
              <a:spLocks noChangeAspect="1" noChangeShapeType="1"/>
            </p:cNvSpPr>
            <p:nvPr/>
          </p:nvSpPr>
          <p:spPr bwMode="auto">
            <a:xfrm flipV="1">
              <a:off x="2564259" y="1893092"/>
              <a:ext cx="1297888" cy="413479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59" name="Text Box 20"/>
            <p:cNvSpPr txBox="1">
              <a:spLocks noChangeAspect="1" noChangeArrowheads="1"/>
            </p:cNvSpPr>
            <p:nvPr/>
          </p:nvSpPr>
          <p:spPr bwMode="auto">
            <a:xfrm>
              <a:off x="967405" y="2831267"/>
              <a:ext cx="974528" cy="6898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zh-TW" sz="1600" dirty="0">
                  <a:solidFill>
                    <a:srgbClr val="FFFF00"/>
                  </a:solidFill>
                  <a:ea typeface="新細明體" pitchFamily="18" charset="-120"/>
                </a:rPr>
                <a:t>Main Injector 120 </a:t>
              </a:r>
              <a:r>
                <a:rPr lang="en-US" altLang="zh-TW" sz="1600" dirty="0" err="1">
                  <a:solidFill>
                    <a:srgbClr val="FFFF00"/>
                  </a:solidFill>
                  <a:ea typeface="新細明體" pitchFamily="18" charset="-120"/>
                </a:rPr>
                <a:t>GeV</a:t>
              </a:r>
              <a:endParaRPr lang="en-US" altLang="zh-TW" sz="1600" dirty="0">
                <a:solidFill>
                  <a:srgbClr val="FFFF00"/>
                </a:solidFill>
                <a:ea typeface="新細明體" pitchFamily="18" charset="-120"/>
              </a:endParaRPr>
            </a:p>
          </p:txBody>
        </p:sp>
        <p:sp>
          <p:nvSpPr>
            <p:cNvPr id="60" name="Oval 22"/>
            <p:cNvSpPr>
              <a:spLocks noChangeArrowheads="1"/>
            </p:cNvSpPr>
            <p:nvPr/>
          </p:nvSpPr>
          <p:spPr bwMode="auto">
            <a:xfrm>
              <a:off x="131346" y="2472677"/>
              <a:ext cx="2689481" cy="117144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61" name="Freeform 23"/>
            <p:cNvSpPr>
              <a:spLocks noChangeAspect="1"/>
            </p:cNvSpPr>
            <p:nvPr/>
          </p:nvSpPr>
          <p:spPr bwMode="auto">
            <a:xfrm>
              <a:off x="2349032" y="2461320"/>
              <a:ext cx="291842" cy="375765"/>
            </a:xfrm>
            <a:custGeom>
              <a:avLst/>
              <a:gdLst>
                <a:gd name="T0" fmla="*/ 2147483647 w 395"/>
                <a:gd name="T1" fmla="*/ 2147483647 h 861"/>
                <a:gd name="T2" fmla="*/ 2147483647 w 395"/>
                <a:gd name="T3" fmla="*/ 2147483647 h 861"/>
                <a:gd name="T4" fmla="*/ 2147483647 w 395"/>
                <a:gd name="T5" fmla="*/ 2147483647 h 861"/>
                <a:gd name="T6" fmla="*/ 2147483647 w 395"/>
                <a:gd name="T7" fmla="*/ 2147483647 h 861"/>
                <a:gd name="T8" fmla="*/ 2147483647 w 395"/>
                <a:gd name="T9" fmla="*/ 2147483647 h 861"/>
                <a:gd name="T10" fmla="*/ 2147483647 w 395"/>
                <a:gd name="T11" fmla="*/ 0 h 8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5"/>
                <a:gd name="T19" fmla="*/ 0 h 861"/>
                <a:gd name="T20" fmla="*/ 395 w 395"/>
                <a:gd name="T21" fmla="*/ 861 h 8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5" h="861">
                  <a:moveTo>
                    <a:pt x="395" y="861"/>
                  </a:moveTo>
                  <a:cubicBezTo>
                    <a:pt x="350" y="808"/>
                    <a:pt x="305" y="756"/>
                    <a:pt x="249" y="692"/>
                  </a:cubicBezTo>
                  <a:cubicBezTo>
                    <a:pt x="193" y="628"/>
                    <a:pt x="96" y="543"/>
                    <a:pt x="56" y="474"/>
                  </a:cubicBezTo>
                  <a:cubicBezTo>
                    <a:pt x="16" y="405"/>
                    <a:pt x="0" y="336"/>
                    <a:pt x="8" y="280"/>
                  </a:cubicBezTo>
                  <a:cubicBezTo>
                    <a:pt x="16" y="224"/>
                    <a:pt x="50" y="182"/>
                    <a:pt x="104" y="135"/>
                  </a:cubicBezTo>
                  <a:cubicBezTo>
                    <a:pt x="158" y="88"/>
                    <a:pt x="285" y="28"/>
                    <a:pt x="333" y="0"/>
                  </a:cubicBezTo>
                </a:path>
              </a:pathLst>
            </a:custGeom>
            <a:noFill/>
            <a:ln w="57150" cap="flat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TW" altLang="en-US"/>
            </a:p>
          </p:txBody>
        </p:sp>
        <p:cxnSp>
          <p:nvCxnSpPr>
            <p:cNvPr id="62" name="直線接點 58"/>
            <p:cNvCxnSpPr>
              <a:cxnSpLocks noChangeShapeType="1"/>
              <a:stCxn id="58" idx="0"/>
              <a:endCxn id="57" idx="1"/>
            </p:cNvCxnSpPr>
            <p:nvPr/>
          </p:nvCxnSpPr>
          <p:spPr bwMode="auto">
            <a:xfrm rot="5400000" flipH="1" flipV="1">
              <a:off x="2926513" y="1370938"/>
              <a:ext cx="573379" cy="1297888"/>
            </a:xfrm>
            <a:prstGeom prst="line">
              <a:avLst/>
            </a:prstGeom>
            <a:noFill/>
            <a:ln w="63500" algn="ctr">
              <a:solidFill>
                <a:srgbClr val="FFFF00"/>
              </a:solidFill>
              <a:round/>
              <a:headEnd/>
              <a:tailEnd/>
            </a:ln>
          </p:spPr>
        </p:cxnSp>
      </p:grpSp>
      <p:graphicFrame>
        <p:nvGraphicFramePr>
          <p:cNvPr id="22" name="內容版面配置區 2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6918223"/>
              </p:ext>
            </p:extLst>
          </p:nvPr>
        </p:nvGraphicFramePr>
        <p:xfrm>
          <a:off x="4699036" y="6090597"/>
          <a:ext cx="38862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1" name="Equation" r:id="rId6" imgW="1714320" imgH="228600" progId="Equation.DSMT4">
                  <p:embed/>
                </p:oleObj>
              </mc:Choice>
              <mc:Fallback>
                <p:oleObj name="Equation" r:id="rId6" imgW="17143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99036" y="6090597"/>
                        <a:ext cx="38862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09498" y="1472351"/>
            <a:ext cx="3999329" cy="219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2575" indent="-282575" algn="ctr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zh-TW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Fermilab</a:t>
            </a:r>
            <a:r>
              <a:rPr lang="en-US" altLang="zh-TW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E906</a:t>
            </a:r>
            <a:endParaRPr lang="en-US" altLang="zh-TW" sz="2000" dirty="0">
              <a:ea typeface="新細明體" pitchFamily="18" charset="-120"/>
            </a:endParaRPr>
          </a:p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  <a:defRPr/>
            </a:pPr>
            <a:r>
              <a:rPr lang="en-US" altLang="zh-TW" sz="2000" dirty="0" smtClean="0">
                <a:ea typeface="新細明體" pitchFamily="18" charset="-120"/>
              </a:rPr>
              <a:t>Physics </a:t>
            </a:r>
            <a:r>
              <a:rPr lang="en-US" altLang="zh-TW" sz="2000" dirty="0">
                <a:ea typeface="新細明體" pitchFamily="18" charset="-120"/>
              </a:rPr>
              <a:t>d</a:t>
            </a:r>
            <a:r>
              <a:rPr lang="en-US" altLang="zh-TW" sz="2000" dirty="0" smtClean="0">
                <a:ea typeface="新細明體" pitchFamily="18" charset="-120"/>
              </a:rPr>
              <a:t>ata </a:t>
            </a:r>
            <a:r>
              <a:rPr lang="en-US" altLang="zh-TW" sz="2000" dirty="0">
                <a:ea typeface="新細明體" pitchFamily="18" charset="-120"/>
              </a:rPr>
              <a:t>taking </a:t>
            </a:r>
            <a:r>
              <a:rPr lang="en-US" altLang="zh-TW" sz="2000" dirty="0" smtClean="0">
                <a:ea typeface="新細明體" pitchFamily="18" charset="-120"/>
              </a:rPr>
              <a:t>started at Feb, 2014</a:t>
            </a:r>
            <a:endParaRPr lang="en-US" altLang="zh-TW" sz="2000" dirty="0">
              <a:ea typeface="新細明體" pitchFamily="18" charset="-120"/>
            </a:endParaRPr>
          </a:p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  <a:defRPr/>
            </a:pPr>
            <a:r>
              <a:rPr lang="en-US" altLang="zh-TW" sz="2000" baseline="30000" dirty="0">
                <a:ea typeface="新細明體" pitchFamily="18" charset="-120"/>
              </a:rPr>
              <a:t>1</a:t>
            </a:r>
            <a:r>
              <a:rPr lang="en-US" altLang="zh-TW" sz="2000" dirty="0">
                <a:ea typeface="新細明體" pitchFamily="18" charset="-120"/>
              </a:rPr>
              <a:t>H, </a:t>
            </a:r>
            <a:r>
              <a:rPr lang="en-US" altLang="zh-TW" sz="2000" baseline="30000" dirty="0">
                <a:ea typeface="新細明體" pitchFamily="18" charset="-120"/>
              </a:rPr>
              <a:t>2</a:t>
            </a:r>
            <a:r>
              <a:rPr lang="en-US" altLang="zh-TW" sz="2000" dirty="0">
                <a:ea typeface="新細明體" pitchFamily="18" charset="-120"/>
              </a:rPr>
              <a:t>H, and nuclear targets</a:t>
            </a:r>
          </a:p>
          <a:p>
            <a:pPr marL="282575" indent="-282575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Wingdings" pitchFamily="2" charset="2"/>
              <a:buChar char="n"/>
              <a:defRPr/>
            </a:pPr>
            <a:r>
              <a:rPr lang="en-US" altLang="zh-TW" sz="2000" dirty="0" err="1">
                <a:solidFill>
                  <a:srgbClr val="FF0000"/>
                </a:solidFill>
              </a:rPr>
              <a:t>Unpolarized</a:t>
            </a:r>
            <a:r>
              <a:rPr lang="en-US" altLang="zh-TW" sz="2000" dirty="0">
                <a:solidFill>
                  <a:srgbClr val="FF0000"/>
                </a:solidFill>
              </a:rPr>
              <a:t> </a:t>
            </a:r>
            <a:r>
              <a:rPr lang="en-US" altLang="zh-TW" sz="2000" dirty="0" err="1">
                <a:solidFill>
                  <a:srgbClr val="FF0000"/>
                </a:solidFill>
              </a:rPr>
              <a:t>Drell</a:t>
            </a:r>
            <a:r>
              <a:rPr lang="en-US" altLang="zh-TW" sz="2000" dirty="0">
                <a:solidFill>
                  <a:srgbClr val="FF0000"/>
                </a:solidFill>
              </a:rPr>
              <a:t>-Yan using 120 </a:t>
            </a:r>
            <a:r>
              <a:rPr lang="en-US" altLang="zh-TW" sz="2000" dirty="0" err="1">
                <a:solidFill>
                  <a:srgbClr val="FF0000"/>
                </a:solidFill>
              </a:rPr>
              <a:t>GeV</a:t>
            </a:r>
            <a:r>
              <a:rPr lang="en-US" altLang="zh-TW" sz="2000" dirty="0">
                <a:solidFill>
                  <a:srgbClr val="FF0000"/>
                </a:solidFill>
              </a:rPr>
              <a:t> proton </a:t>
            </a:r>
            <a:r>
              <a:rPr lang="en-US" altLang="zh-TW" sz="2000" dirty="0" smtClean="0">
                <a:solidFill>
                  <a:srgbClr val="FF0000"/>
                </a:solidFill>
              </a:rPr>
              <a:t>beam</a:t>
            </a:r>
            <a:endParaRPr lang="en-US" altLang="zh-TW" sz="2000" dirty="0">
              <a:solidFill>
                <a:srgbClr val="FF000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32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2707"/>
            <a:ext cx="8229600" cy="770257"/>
          </a:xfrm>
        </p:spPr>
        <p:txBody>
          <a:bodyPr>
            <a:normAutofit fontScale="90000"/>
          </a:bodyPr>
          <a:lstStyle/>
          <a:p>
            <a:r>
              <a:rPr lang="en-US" altLang="ja-JP" sz="3600" dirty="0"/>
              <a:t>s</a:t>
            </a:r>
            <a:r>
              <a:rPr lang="en-US" altLang="ja-JP" sz="3600" dirty="0" smtClean="0"/>
              <a:t>(x) of Nucleon by COMPASS-DY with </a:t>
            </a:r>
            <a:r>
              <a:rPr lang="en-US" altLang="ja-JP" sz="3600" dirty="0" err="1"/>
              <a:t>K</a:t>
            </a:r>
            <a:r>
              <a:rPr lang="en-US" altLang="ja-JP" sz="3600" dirty="0" err="1" smtClean="0"/>
              <a:t>aon</a:t>
            </a:r>
            <a:r>
              <a:rPr lang="en-US" altLang="ja-JP" sz="3600" dirty="0" smtClean="0"/>
              <a:t> </a:t>
            </a:r>
            <a:r>
              <a:rPr lang="en-US" altLang="ja-JP" sz="3600" dirty="0"/>
              <a:t>B</a:t>
            </a:r>
            <a:r>
              <a:rPr lang="en-US" altLang="ja-JP" sz="3600" dirty="0" smtClean="0"/>
              <a:t>eam </a:t>
            </a:r>
            <a:endParaRPr kumimoji="1" lang="ja-JP" altLang="en-US" sz="3600" dirty="0">
              <a:solidFill>
                <a:schemeClr val="tx1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0" b="23533"/>
          <a:stretch/>
        </p:blipFill>
        <p:spPr bwMode="auto">
          <a:xfrm>
            <a:off x="66675" y="1164138"/>
            <a:ext cx="8853611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円/楕円 7"/>
          <p:cNvSpPr/>
          <p:nvPr/>
        </p:nvSpPr>
        <p:spPr>
          <a:xfrm rot="20744012">
            <a:off x="3503427" y="2190845"/>
            <a:ext cx="792088" cy="589810"/>
          </a:xfrm>
          <a:prstGeom prst="ellipse">
            <a:avLst/>
          </a:prstGeom>
          <a:solidFill>
            <a:srgbClr val="CCFFCC">
              <a:alpha val="58000"/>
            </a:srgbClr>
          </a:solidFill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/>
          <p:cNvCxnSpPr>
            <a:stCxn id="8" idx="6"/>
          </p:cNvCxnSpPr>
          <p:nvPr/>
        </p:nvCxnSpPr>
        <p:spPr>
          <a:xfrm>
            <a:off x="4283301" y="2388152"/>
            <a:ext cx="4302434" cy="7404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66675" y="1489087"/>
            <a:ext cx="1913037" cy="1291567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 rot="20749626">
            <a:off x="956356" y="2493957"/>
            <a:ext cx="2592288" cy="936104"/>
          </a:xfrm>
          <a:prstGeom prst="ellipse">
            <a:avLst/>
          </a:prstGeom>
          <a:noFill/>
          <a:ln w="476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35642" y="1320214"/>
            <a:ext cx="4275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0000FF"/>
                </a:solidFill>
                <a:latin typeface="+mn-lt"/>
              </a:rPr>
              <a:t>CEDAR</a:t>
            </a:r>
          </a:p>
          <a:p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(</a:t>
            </a:r>
            <a:r>
              <a:rPr lang="en-US" altLang="ja-JP" sz="2000" b="1" dirty="0" err="1" smtClean="0">
                <a:solidFill>
                  <a:srgbClr val="0000FF"/>
                </a:solidFill>
                <a:latin typeface="+mn-lt"/>
              </a:rPr>
              <a:t>CE</a:t>
            </a:r>
            <a:r>
              <a:rPr lang="en-US" altLang="ja-JP" sz="2000" dirty="0" err="1" smtClean="0">
                <a:solidFill>
                  <a:srgbClr val="0000FF"/>
                </a:solidFill>
                <a:latin typeface="+mn-lt"/>
              </a:rPr>
              <a:t>renkov</a:t>
            </a:r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ja-JP" sz="2000" b="1" dirty="0" smtClean="0">
                <a:solidFill>
                  <a:srgbClr val="0000FF"/>
                </a:solidFill>
                <a:latin typeface="+mn-lt"/>
              </a:rPr>
              <a:t>D</a:t>
            </a:r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ifferential counter with </a:t>
            </a:r>
            <a:r>
              <a:rPr lang="en-US" altLang="ja-JP" sz="2000" b="1" dirty="0" smtClean="0">
                <a:solidFill>
                  <a:srgbClr val="0000FF"/>
                </a:solidFill>
                <a:latin typeface="+mn-lt"/>
              </a:rPr>
              <a:t>A</a:t>
            </a:r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chromatic </a:t>
            </a:r>
            <a:r>
              <a:rPr lang="en-US" altLang="ja-JP" sz="2000" b="1" dirty="0" smtClean="0">
                <a:solidFill>
                  <a:srgbClr val="0000FF"/>
                </a:solidFill>
                <a:latin typeface="+mn-lt"/>
              </a:rPr>
              <a:t>R</a:t>
            </a:r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ing focus)</a:t>
            </a:r>
            <a:endParaRPr kumimoji="1" lang="ja-JP" altLang="en-US" sz="2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9" name="正方形/長方形 18"/>
          <p:cNvSpPr/>
          <p:nvPr/>
        </p:nvSpPr>
        <p:spPr>
          <a:xfrm rot="20390174">
            <a:off x="3432422" y="3549225"/>
            <a:ext cx="387146" cy="144016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 rot="20390174">
            <a:off x="6889214" y="2398502"/>
            <a:ext cx="387146" cy="144016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 rot="20521627">
            <a:off x="3172525" y="3479779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32C9F"/>
                </a:solidFill>
                <a:latin typeface="+mn-lt"/>
              </a:rPr>
              <a:t>30 m</a:t>
            </a:r>
            <a:endParaRPr kumimoji="1" lang="ja-JP" altLang="en-US" sz="2000" dirty="0">
              <a:solidFill>
                <a:srgbClr val="032C9F"/>
              </a:solidFill>
              <a:latin typeface="+mn-lt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20521627">
            <a:off x="6690914" y="229611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32C9F"/>
                </a:solidFill>
                <a:latin typeface="+mn-lt"/>
              </a:rPr>
              <a:t>50 m</a:t>
            </a:r>
            <a:endParaRPr kumimoji="1" lang="ja-JP" altLang="en-US" sz="2000" dirty="0">
              <a:solidFill>
                <a:srgbClr val="032C9F"/>
              </a:solidFill>
              <a:latin typeface="+mn-lt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811945" y="4914903"/>
            <a:ext cx="3132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solidFill>
                  <a:srgbClr val="0000FF"/>
                </a:solidFill>
                <a:latin typeface="+mn-lt"/>
              </a:rPr>
              <a:t>Beam </a:t>
            </a:r>
            <a:r>
              <a:rPr lang="en-US" altLang="ja-JP" sz="2000" b="1" dirty="0">
                <a:solidFill>
                  <a:srgbClr val="0000FF"/>
                </a:solidFill>
                <a:latin typeface="+mn-lt"/>
              </a:rPr>
              <a:t>P</a:t>
            </a:r>
            <a:r>
              <a:rPr lang="en-US" altLang="ja-JP" sz="2000" b="1" dirty="0" smtClean="0">
                <a:solidFill>
                  <a:srgbClr val="0000FF"/>
                </a:solidFill>
                <a:latin typeface="+mn-lt"/>
              </a:rPr>
              <a:t>article Identification</a:t>
            </a:r>
            <a:endParaRPr lang="ja-JP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95623" y="4081375"/>
            <a:ext cx="3419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>
                <a:latin typeface="+mn-lt"/>
              </a:rPr>
              <a:t>h</a:t>
            </a:r>
            <a:r>
              <a:rPr lang="en-US" altLang="ja-JP" sz="2000" i="1" baseline="30000" dirty="0">
                <a:latin typeface="+mn-lt"/>
              </a:rPr>
              <a:t>+</a:t>
            </a:r>
            <a:r>
              <a:rPr lang="en-US" altLang="ja-JP" sz="2000" dirty="0">
                <a:latin typeface="+mn-lt"/>
              </a:rPr>
              <a:t> beam:  </a:t>
            </a:r>
            <a:r>
              <a:rPr lang="en-US" altLang="ja-JP" sz="2000" i="1" dirty="0">
                <a:latin typeface="+mn-lt"/>
              </a:rPr>
              <a:t>p</a:t>
            </a:r>
            <a:r>
              <a:rPr lang="en-US" altLang="ja-JP" sz="2000" dirty="0">
                <a:latin typeface="+mn-lt"/>
              </a:rPr>
              <a:t> </a:t>
            </a:r>
            <a:r>
              <a:rPr lang="en-US" altLang="ja-JP" sz="2000" dirty="0" smtClean="0">
                <a:latin typeface="+mn-lt"/>
              </a:rPr>
              <a:t> (</a:t>
            </a:r>
            <a:r>
              <a:rPr lang="en-US" altLang="ja-JP" sz="2000" dirty="0">
                <a:latin typeface="+mn-lt"/>
              </a:rPr>
              <a:t>75</a:t>
            </a:r>
            <a:r>
              <a:rPr lang="en-US" altLang="ja-JP" sz="2000" dirty="0" smtClean="0">
                <a:latin typeface="+mn-lt"/>
              </a:rPr>
              <a:t>%)  /  </a:t>
            </a:r>
            <a:r>
              <a:rPr lang="en-US" altLang="ja-JP" sz="2000" i="1" dirty="0" smtClean="0">
                <a:latin typeface="+mn-lt"/>
              </a:rPr>
              <a:t>π</a:t>
            </a:r>
            <a:r>
              <a:rPr lang="en-US" altLang="ja-JP" sz="2000" i="1" baseline="30000" dirty="0" smtClean="0">
                <a:latin typeface="+mn-lt"/>
              </a:rPr>
              <a:t>+</a:t>
            </a:r>
            <a:r>
              <a:rPr lang="en-US" altLang="ja-JP" sz="2000" dirty="0" smtClean="0">
                <a:latin typeface="+mn-lt"/>
              </a:rPr>
              <a:t> (24%)</a:t>
            </a:r>
            <a:endParaRPr lang="en-US" altLang="ja-JP" sz="2000" dirty="0">
              <a:latin typeface="+mn-lt"/>
            </a:endParaRPr>
          </a:p>
          <a:p>
            <a:r>
              <a:rPr lang="en-US" altLang="ja-JP" sz="2000" i="1" dirty="0">
                <a:latin typeface="+mn-lt"/>
              </a:rPr>
              <a:t>h</a:t>
            </a:r>
            <a:r>
              <a:rPr lang="en-US" altLang="ja-JP" sz="2000" i="1" baseline="30000" dirty="0" smtClean="0">
                <a:latin typeface="+mn-lt"/>
              </a:rPr>
              <a:t>-</a:t>
            </a:r>
            <a:r>
              <a:rPr lang="en-US" altLang="ja-JP" sz="2000" i="1" dirty="0" smtClean="0">
                <a:latin typeface="+mn-lt"/>
              </a:rPr>
              <a:t> </a:t>
            </a:r>
            <a:r>
              <a:rPr lang="en-US" altLang="ja-JP" sz="1100" dirty="0" smtClean="0">
                <a:latin typeface="+mn-lt"/>
              </a:rPr>
              <a:t> </a:t>
            </a:r>
            <a:r>
              <a:rPr lang="en-US" altLang="ja-JP" sz="2000" dirty="0" smtClean="0">
                <a:latin typeface="+mn-lt"/>
              </a:rPr>
              <a:t>beam</a:t>
            </a:r>
            <a:r>
              <a:rPr lang="en-US" altLang="ja-JP" sz="2000" dirty="0">
                <a:latin typeface="+mn-lt"/>
              </a:rPr>
              <a:t>: </a:t>
            </a:r>
            <a:r>
              <a:rPr lang="en-US" altLang="ja-JP" sz="2000" dirty="0" smtClean="0">
                <a:latin typeface="+mn-lt"/>
              </a:rPr>
              <a:t> </a:t>
            </a:r>
            <a:r>
              <a:rPr lang="en-US" altLang="ja-JP" sz="2000" i="1" dirty="0" smtClean="0">
                <a:latin typeface="+mn-lt"/>
              </a:rPr>
              <a:t>π</a:t>
            </a:r>
            <a:r>
              <a:rPr lang="en-US" altLang="ja-JP" sz="2000" i="1" baseline="30000" dirty="0" smtClean="0">
                <a:latin typeface="+mn-lt"/>
              </a:rPr>
              <a:t>-</a:t>
            </a:r>
            <a:r>
              <a:rPr lang="en-US" altLang="ja-JP" sz="2000" dirty="0" smtClean="0">
                <a:latin typeface="+mn-lt"/>
              </a:rPr>
              <a:t> (97%)  /  </a:t>
            </a:r>
            <a:r>
              <a:rPr lang="en-US" altLang="ja-JP" sz="2000" i="1" dirty="0" smtClean="0">
                <a:latin typeface="+mn-lt"/>
              </a:rPr>
              <a:t>K</a:t>
            </a:r>
            <a:r>
              <a:rPr lang="en-US" altLang="ja-JP" sz="2000" i="1" baseline="30000" dirty="0" smtClean="0">
                <a:latin typeface="+mn-lt"/>
              </a:rPr>
              <a:t>- </a:t>
            </a:r>
            <a:r>
              <a:rPr lang="en-US" altLang="ja-JP" sz="2000" dirty="0" smtClean="0">
                <a:latin typeface="+mn-lt"/>
              </a:rPr>
              <a:t> (2.4%)</a:t>
            </a:r>
            <a:endParaRPr lang="en-US" altLang="ja-JP" sz="2000" dirty="0">
              <a:latin typeface="+mn-lt"/>
            </a:endParaRPr>
          </a:p>
        </p:txBody>
      </p:sp>
      <p:sp>
        <p:nvSpPr>
          <p:cNvPr id="25" name="円弧 24"/>
          <p:cNvSpPr/>
          <p:nvPr/>
        </p:nvSpPr>
        <p:spPr>
          <a:xfrm rot="10800000">
            <a:off x="506866" y="4478120"/>
            <a:ext cx="555649" cy="636838"/>
          </a:xfrm>
          <a:prstGeom prst="arc">
            <a:avLst/>
          </a:prstGeom>
          <a:ln w="19050">
            <a:solidFill>
              <a:srgbClr val="032C9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029200" y="4997421"/>
            <a:ext cx="3157012" cy="922972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t="11071" r="31736" b="22769"/>
          <a:stretch/>
        </p:blipFill>
        <p:spPr bwMode="auto">
          <a:xfrm>
            <a:off x="4687141" y="3264667"/>
            <a:ext cx="3672000" cy="219600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</p:pic>
      <p:sp>
        <p:nvSpPr>
          <p:cNvPr id="28" name="正方形/長方形 27"/>
          <p:cNvSpPr/>
          <p:nvPr/>
        </p:nvSpPr>
        <p:spPr>
          <a:xfrm>
            <a:off x="6600695" y="4931889"/>
            <a:ext cx="1076434" cy="142453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5318865" y="4962363"/>
            <a:ext cx="772896" cy="187171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03165" y="4899854"/>
            <a:ext cx="1209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6600"/>
                </a:solidFill>
                <a:latin typeface="+mn-lt"/>
              </a:rPr>
              <a:t>NH</a:t>
            </a:r>
            <a:r>
              <a:rPr kumimoji="1" lang="en-US" altLang="ja-JP" b="1" baseline="-25000" dirty="0" smtClean="0">
                <a:solidFill>
                  <a:srgbClr val="006600"/>
                </a:solidFill>
                <a:latin typeface="+mn-lt"/>
              </a:rPr>
              <a:t>3</a:t>
            </a:r>
            <a:r>
              <a:rPr kumimoji="1" lang="en-US" altLang="ja-JP" b="1" dirty="0" smtClean="0">
                <a:solidFill>
                  <a:srgbClr val="006600"/>
                </a:solidFill>
                <a:latin typeface="+mn-lt"/>
              </a:rPr>
              <a:t> target</a:t>
            </a:r>
          </a:p>
          <a:p>
            <a:r>
              <a:rPr lang="en-US" altLang="ja-JP" b="1" dirty="0" smtClean="0">
                <a:solidFill>
                  <a:srgbClr val="006600"/>
                </a:solidFill>
                <a:latin typeface="+mn-lt"/>
              </a:rPr>
              <a:t>(polarized)</a:t>
            </a:r>
            <a:endParaRPr kumimoji="1" lang="ja-JP" altLang="en-US" b="1" dirty="0">
              <a:solidFill>
                <a:srgbClr val="006600"/>
              </a:solidFill>
              <a:latin typeface="+mn-lt"/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 flipV="1">
            <a:off x="6807079" y="4279866"/>
            <a:ext cx="0" cy="28800"/>
          </a:xfrm>
          <a:prstGeom prst="line">
            <a:avLst/>
          </a:prstGeom>
          <a:ln w="19050">
            <a:solidFill>
              <a:srgbClr val="032C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6905590" y="4279866"/>
            <a:ext cx="676598" cy="36000"/>
          </a:xfrm>
          <a:prstGeom prst="rect">
            <a:avLst/>
          </a:prstGeom>
          <a:solidFill>
            <a:srgbClr val="0000FF"/>
          </a:solidFill>
          <a:ln w="444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右矢印 31"/>
          <p:cNvSpPr/>
          <p:nvPr/>
        </p:nvSpPr>
        <p:spPr>
          <a:xfrm rot="16200000">
            <a:off x="5411242" y="4571267"/>
            <a:ext cx="561739" cy="112416"/>
          </a:xfrm>
          <a:prstGeom prst="rightArrow">
            <a:avLst>
              <a:gd name="adj1" fmla="val 56850"/>
              <a:gd name="adj2" fmla="val 258674"/>
            </a:avLst>
          </a:prstGeom>
          <a:solidFill>
            <a:srgbClr val="00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右矢印 33"/>
          <p:cNvSpPr/>
          <p:nvPr/>
        </p:nvSpPr>
        <p:spPr>
          <a:xfrm rot="16200000">
            <a:off x="6447052" y="4577075"/>
            <a:ext cx="561739" cy="112416"/>
          </a:xfrm>
          <a:prstGeom prst="rightArrow">
            <a:avLst>
              <a:gd name="adj1" fmla="val 56850"/>
              <a:gd name="adj2" fmla="val 258674"/>
            </a:avLst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右矢印 35"/>
          <p:cNvSpPr/>
          <p:nvPr/>
        </p:nvSpPr>
        <p:spPr>
          <a:xfrm rot="16200000">
            <a:off x="6959771" y="4574694"/>
            <a:ext cx="561739" cy="112416"/>
          </a:xfrm>
          <a:prstGeom prst="rightArrow">
            <a:avLst>
              <a:gd name="adj1" fmla="val 56850"/>
              <a:gd name="adj2" fmla="val 258674"/>
            </a:avLst>
          </a:prstGeom>
          <a:solidFill>
            <a:srgbClr val="0099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220351" y="4942329"/>
            <a:ext cx="958296" cy="555323"/>
          </a:xfrm>
          <a:prstGeom prst="rect">
            <a:avLst/>
          </a:prstGeom>
          <a:solidFill>
            <a:schemeClr val="bg1"/>
          </a:solidFill>
          <a:ln w="444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19013" y="4899854"/>
            <a:ext cx="1170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+mn-lt"/>
              </a:rPr>
              <a:t>Nuclear </a:t>
            </a:r>
            <a:r>
              <a:rPr lang="en-US" altLang="ja-JP" b="1" dirty="0">
                <a:solidFill>
                  <a:srgbClr val="FF0000"/>
                </a:solidFill>
                <a:latin typeface="+mn-lt"/>
              </a:rPr>
              <a:t>T</a:t>
            </a:r>
            <a:r>
              <a:rPr lang="en-US" altLang="ja-JP" b="1" dirty="0" smtClean="0">
                <a:solidFill>
                  <a:srgbClr val="FF0000"/>
                </a:solidFill>
                <a:latin typeface="+mn-lt"/>
              </a:rPr>
              <a:t>arget(s)</a:t>
            </a:r>
            <a:endParaRPr kumimoji="1" lang="ja-JP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40550" y="4899854"/>
            <a:ext cx="143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00FF"/>
                </a:solidFill>
                <a:latin typeface="+mn-lt"/>
              </a:rPr>
              <a:t>Tungsten Plug</a:t>
            </a:r>
            <a:endParaRPr kumimoji="1" lang="ja-JP" altLang="en-U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9BD76-0560-4F8B-9DD5-8854023F3670}" type="slidenum">
              <a:rPr lang="en-US" altLang="ja-JP" smtClean="0"/>
              <a:pPr/>
              <a:t>43</a:t>
            </a:fld>
            <a:endParaRPr lang="en-US" altLang="ja-JP" dirty="0"/>
          </a:p>
        </p:txBody>
      </p:sp>
      <p:cxnSp>
        <p:nvCxnSpPr>
          <p:cNvPr id="10" name="直線コネクタ 9"/>
          <p:cNvCxnSpPr>
            <a:stCxn id="8" idx="3"/>
          </p:cNvCxnSpPr>
          <p:nvPr/>
        </p:nvCxnSpPr>
        <p:spPr>
          <a:xfrm>
            <a:off x="3679451" y="2756860"/>
            <a:ext cx="1097337" cy="24595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/>
          <p:cNvSpPr/>
          <p:nvPr/>
        </p:nvSpPr>
        <p:spPr>
          <a:xfrm>
            <a:off x="5494706" y="4279866"/>
            <a:ext cx="315638" cy="36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/>
        </p:nvSpPr>
        <p:spPr>
          <a:xfrm>
            <a:off x="5883671" y="4279866"/>
            <a:ext cx="315638" cy="36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>
            <a:spLocks/>
          </p:cNvSpPr>
          <p:nvPr/>
        </p:nvSpPr>
        <p:spPr>
          <a:xfrm>
            <a:off x="6717106" y="4279866"/>
            <a:ext cx="26517" cy="35661"/>
          </a:xfrm>
          <a:prstGeom prst="rect">
            <a:avLst/>
          </a:prstGeom>
          <a:solidFill>
            <a:srgbClr val="FF0000"/>
          </a:solidFill>
          <a:ln w="444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/>
          <p:cNvSpPr>
            <a:spLocks/>
          </p:cNvSpPr>
          <p:nvPr/>
        </p:nvSpPr>
        <p:spPr>
          <a:xfrm>
            <a:off x="6791248" y="4279866"/>
            <a:ext cx="26517" cy="35661"/>
          </a:xfrm>
          <a:prstGeom prst="rect">
            <a:avLst/>
          </a:prstGeom>
          <a:solidFill>
            <a:srgbClr val="FF0000"/>
          </a:solidFill>
          <a:ln w="444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915399" y="3221123"/>
            <a:ext cx="3512628" cy="40011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kumimoji="1" lang="en-US" altLang="ja-JP" sz="2000" b="1" dirty="0" err="1" smtClean="0">
                <a:solidFill>
                  <a:srgbClr val="FF0000"/>
                </a:solidFill>
                <a:latin typeface="+mn-lt"/>
              </a:rPr>
              <a:t>Unpolarized</a:t>
            </a:r>
            <a:r>
              <a:rPr kumimoji="1" lang="en-US" altLang="ja-JP" sz="2000" b="1" dirty="0" smtClean="0">
                <a:solidFill>
                  <a:srgbClr val="FF0000"/>
                </a:solidFill>
                <a:latin typeface="+mn-lt"/>
              </a:rPr>
              <a:t>) Nuclear Target(s)</a:t>
            </a:r>
            <a:endParaRPr kumimoji="1" lang="ja-JP" alt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円/楕円 47"/>
          <p:cNvSpPr/>
          <p:nvPr/>
        </p:nvSpPr>
        <p:spPr>
          <a:xfrm>
            <a:off x="6061098" y="4816896"/>
            <a:ext cx="2125114" cy="79502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>
            <a:off x="2382348" y="4409614"/>
            <a:ext cx="1130739" cy="38039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4687141" y="4302745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4306076" y="3991192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+mn-lt"/>
              </a:rPr>
              <a:t>Beam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515744" y="5550507"/>
            <a:ext cx="4686278" cy="1165122"/>
          </a:xfrm>
          <a:prstGeom prst="roundRect">
            <a:avLst>
              <a:gd name="adj" fmla="val 11410"/>
            </a:avLst>
          </a:prstGeom>
          <a:solidFill>
            <a:srgbClr val="CCFFCC"/>
          </a:solidFill>
          <a:ln w="444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05943" y="5534943"/>
            <a:ext cx="5000868" cy="330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6666"/>
                </a:solidFill>
                <a:latin typeface="+mn-lt"/>
              </a:rPr>
              <a:t>In parallel with the “</a:t>
            </a:r>
            <a:r>
              <a:rPr lang="en-US" altLang="ja-JP" sz="2000" b="1" i="1" dirty="0" smtClean="0">
                <a:solidFill>
                  <a:srgbClr val="006666"/>
                </a:solidFill>
                <a:latin typeface="+mn-lt"/>
              </a:rPr>
              <a:t>normal”</a:t>
            </a:r>
            <a:r>
              <a:rPr lang="en-US" altLang="ja-JP" sz="2000" b="1" dirty="0" smtClean="0">
                <a:solidFill>
                  <a:srgbClr val="006666"/>
                </a:solidFill>
                <a:latin typeface="+mn-lt"/>
              </a:rPr>
              <a:t> DY exp.</a:t>
            </a:r>
            <a:endParaRPr kumimoji="1" lang="ja-JP" altLang="en-US" sz="2000" b="1" dirty="0">
              <a:solidFill>
                <a:srgbClr val="006666"/>
              </a:solidFill>
              <a:latin typeface="+mn-lt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615211" y="5844154"/>
            <a:ext cx="4145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 smtClean="0">
                <a:latin typeface="+mn-lt"/>
              </a:rPr>
              <a:t>Flavor dependency </a:t>
            </a:r>
            <a:r>
              <a:rPr lang="en-US" altLang="ja-JP" b="1" dirty="0">
                <a:latin typeface="+mn-lt"/>
              </a:rPr>
              <a:t>of EMC </a:t>
            </a:r>
            <a:r>
              <a:rPr lang="en-US" altLang="ja-JP" b="1" dirty="0" smtClean="0">
                <a:latin typeface="+mn-lt"/>
              </a:rPr>
              <a:t>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 smtClean="0">
                <a:latin typeface="+mn-lt"/>
              </a:rPr>
              <a:t>Parton </a:t>
            </a:r>
            <a:r>
              <a:rPr lang="en-US" altLang="ja-JP" b="1" dirty="0" smtClean="0">
                <a:latin typeface="+mn-lt"/>
              </a:rPr>
              <a:t>structure of π and </a:t>
            </a:r>
            <a:r>
              <a:rPr lang="en-US" altLang="ja-JP" b="1" i="1" dirty="0" smtClean="0">
                <a:latin typeface="+mn-lt"/>
              </a:rPr>
              <a:t>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 smtClean="0">
                <a:solidFill>
                  <a:srgbClr val="FF0000"/>
                </a:solidFill>
                <a:latin typeface="+mn-lt"/>
              </a:rPr>
              <a:t>Strange quark in nucleon</a:t>
            </a:r>
            <a:endParaRPr lang="en-US" altLang="ja-JP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文字方塊 12"/>
          <p:cNvSpPr txBox="1">
            <a:spLocks noChangeArrowheads="1"/>
          </p:cNvSpPr>
          <p:nvPr/>
        </p:nvSpPr>
        <p:spPr bwMode="auto">
          <a:xfrm>
            <a:off x="386868" y="116931"/>
            <a:ext cx="438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 dirty="0">
                <a:sym typeface="Symbol" pitchFamily="18" charset="2"/>
              </a:rPr>
              <a:t></a:t>
            </a: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8909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Summary</a:t>
            </a:r>
            <a:endParaRPr lang="zh-TW" altLang="en-US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380457"/>
            <a:ext cx="7886700" cy="3913438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/>
              <a:t>Using DIS, </a:t>
            </a:r>
            <a:r>
              <a:rPr lang="en-US" altLang="zh-TW" dirty="0" err="1" smtClean="0"/>
              <a:t>Drell</a:t>
            </a:r>
            <a:r>
              <a:rPr lang="en-US" altLang="zh-TW" dirty="0" smtClean="0"/>
              <a:t>-Yan and SIDIS processes, the structure of sea quarks in the nucleon are explored and interesting flavor structures are found.</a:t>
            </a:r>
          </a:p>
          <a:p>
            <a:r>
              <a:rPr lang="en-US" altLang="zh-TW" dirty="0" smtClean="0"/>
              <a:t>The measured x distributions of (d-u), (</a:t>
            </a:r>
            <a:r>
              <a:rPr lang="en-US" altLang="zh-TW" dirty="0" err="1" smtClean="0"/>
              <a:t>s+s</a:t>
            </a:r>
            <a:r>
              <a:rPr lang="en-US" altLang="zh-TW" dirty="0" smtClean="0"/>
              <a:t>) and (</a:t>
            </a:r>
            <a:r>
              <a:rPr lang="en-US" altLang="zh-TW" dirty="0" err="1" smtClean="0"/>
              <a:t>u+d-s-s</a:t>
            </a:r>
            <a:r>
              <a:rPr lang="en-US" altLang="zh-TW" dirty="0" smtClean="0"/>
              <a:t>) could be reasonably described by the light-front 5q </a:t>
            </a:r>
            <a:r>
              <a:rPr lang="en-US" altLang="zh-TW" dirty="0" err="1" smtClean="0"/>
              <a:t>Fock</a:t>
            </a:r>
            <a:r>
              <a:rPr lang="en-US" altLang="zh-TW" dirty="0" smtClean="0"/>
              <a:t> states. The probabilities of the intrinsic 5q states of light sea quarks are extracted.</a:t>
            </a:r>
          </a:p>
          <a:p>
            <a:r>
              <a:rPr lang="en-US" altLang="zh-TW" dirty="0" smtClean="0"/>
              <a:t>More data of sea quarks will be available in the coming experiments at FNAL, CERN, JLAB, J-PARC and EIC.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35AF1-85CE-4D35-8AAD-9E937402A211}" type="slidenum">
              <a:rPr lang="en-US" altLang="zh-TW" smtClean="0"/>
              <a:pPr/>
              <a:t>44</a:t>
            </a:fld>
            <a:endParaRPr lang="en-US" altLang="zh-TW"/>
          </a:p>
        </p:txBody>
      </p:sp>
      <p:sp>
        <p:nvSpPr>
          <p:cNvPr id="8" name="文字方塊 12"/>
          <p:cNvSpPr txBox="1">
            <a:spLocks noChangeArrowheads="1"/>
          </p:cNvSpPr>
          <p:nvPr/>
        </p:nvSpPr>
        <p:spPr bwMode="auto">
          <a:xfrm>
            <a:off x="957939" y="2666611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0" name="文字方塊 12"/>
          <p:cNvSpPr txBox="1">
            <a:spLocks noChangeArrowheads="1"/>
          </p:cNvSpPr>
          <p:nvPr/>
        </p:nvSpPr>
        <p:spPr bwMode="auto">
          <a:xfrm>
            <a:off x="1845920" y="2666610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1" name="文字方塊 12"/>
          <p:cNvSpPr txBox="1">
            <a:spLocks noChangeArrowheads="1"/>
          </p:cNvSpPr>
          <p:nvPr/>
        </p:nvSpPr>
        <p:spPr bwMode="auto">
          <a:xfrm>
            <a:off x="1318603" y="2573003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2" name="文字方塊 12"/>
          <p:cNvSpPr txBox="1">
            <a:spLocks noChangeArrowheads="1"/>
          </p:cNvSpPr>
          <p:nvPr/>
        </p:nvSpPr>
        <p:spPr bwMode="auto">
          <a:xfrm>
            <a:off x="5592187" y="2228252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5880971" y="2230805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4" name="文字方塊 12"/>
          <p:cNvSpPr txBox="1">
            <a:spLocks noChangeArrowheads="1"/>
          </p:cNvSpPr>
          <p:nvPr/>
        </p:nvSpPr>
        <p:spPr bwMode="auto">
          <a:xfrm>
            <a:off x="6746965" y="2259623"/>
            <a:ext cx="41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ym typeface="Symbol" pitchFamily="18" charset="2"/>
              </a:rPr>
              <a:t></a:t>
            </a:r>
            <a:endParaRPr lang="zh-TW" altLang="en-US" sz="3200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1164769" y="5387503"/>
            <a:ext cx="6814461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70C0"/>
                </a:solidFill>
              </a:rPr>
              <a:t>“Flavor Structure of the Nucleon </a:t>
            </a:r>
            <a:r>
              <a:rPr lang="en-US" altLang="zh-TW" sz="2400" dirty="0" smtClean="0">
                <a:solidFill>
                  <a:srgbClr val="0070C0"/>
                </a:solidFill>
              </a:rPr>
              <a:t>Sea”</a:t>
            </a:r>
            <a:endParaRPr lang="en-US" altLang="zh-TW" sz="2400" dirty="0">
              <a:solidFill>
                <a:srgbClr val="0070C0"/>
              </a:solidFill>
            </a:endParaRPr>
          </a:p>
          <a:p>
            <a:pPr algn="ctr"/>
            <a:r>
              <a:rPr lang="en-US" altLang="zh-TW" sz="2400" dirty="0" smtClean="0">
                <a:solidFill>
                  <a:srgbClr val="0070C0"/>
                </a:solidFill>
              </a:rPr>
              <a:t>W</a:t>
            </a:r>
            <a:r>
              <a:rPr lang="en-US" altLang="zh-TW" sz="2400" dirty="0">
                <a:solidFill>
                  <a:srgbClr val="0070C0"/>
                </a:solidFill>
              </a:rPr>
              <a:t>.-C. </a:t>
            </a:r>
            <a:r>
              <a:rPr lang="en-US" altLang="zh-TW" sz="2400" dirty="0" smtClean="0">
                <a:solidFill>
                  <a:srgbClr val="0070C0"/>
                </a:solidFill>
              </a:rPr>
              <a:t>Chang and </a:t>
            </a:r>
            <a:r>
              <a:rPr lang="en-US" altLang="zh-TW" sz="2400" dirty="0">
                <a:solidFill>
                  <a:srgbClr val="0070C0"/>
                </a:solidFill>
              </a:rPr>
              <a:t>J.-C. </a:t>
            </a:r>
            <a:r>
              <a:rPr lang="en-US" altLang="zh-TW" sz="2400" dirty="0" smtClean="0">
                <a:solidFill>
                  <a:srgbClr val="0070C0"/>
                </a:solidFill>
              </a:rPr>
              <a:t>Peng, </a:t>
            </a:r>
            <a:r>
              <a:rPr lang="en-US" altLang="zh-TW" sz="2400" dirty="0">
                <a:solidFill>
                  <a:srgbClr val="0070C0"/>
                </a:solidFill>
              </a:rPr>
              <a:t>Progress in Particle and Nuclear Physics 79 (2014) </a:t>
            </a:r>
            <a:r>
              <a:rPr lang="en-US" altLang="zh-TW" sz="2400" dirty="0" smtClean="0">
                <a:solidFill>
                  <a:srgbClr val="0070C0"/>
                </a:solidFill>
              </a:rPr>
              <a:t>95; arXiv:1406.1260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1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TW" sz="4000" dirty="0" smtClean="0">
                    <a:solidFill>
                      <a:prstClr val="black"/>
                    </a:solidFill>
                  </a:rPr>
                  <a:t>New HERMES Results of </a:t>
                </a:r>
                <a14:m>
                  <m:oMath xmlns:m="http://schemas.openxmlformats.org/officeDocument/2006/math"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d>
                      <m:dPr>
                        <m:ctrlP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sz="2800" dirty="0">
                    <a:solidFill>
                      <a:prstClr val="black"/>
                    </a:solidFill>
                  </a:rPr>
                  <a:t>PRD 89, 097101 (2014)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2705" t="-1382" b="-23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12" y="2148681"/>
            <a:ext cx="6124575" cy="370522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89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4000" dirty="0" smtClean="0"/>
                  <a:t>New HERMES Results of </a:t>
                </a:r>
                <a14:m>
                  <m:oMath xmlns:m="http://schemas.openxmlformats.org/officeDocument/2006/math">
                    <m:r>
                      <a:rPr lang="en-US" altLang="zh-TW" sz="40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altLang="zh-TW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40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sz="4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4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TW" sz="4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4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4000" dirty="0" smtClean="0"/>
                  <a:t> </a:t>
                </a:r>
                <a:r>
                  <a:rPr lang="en-US" altLang="zh-TW" sz="4000" dirty="0" smtClean="0"/>
                  <a:t/>
                </a:r>
                <a:br>
                  <a:rPr lang="en-US" altLang="zh-TW" sz="4000" dirty="0" smtClean="0"/>
                </a:br>
                <a:r>
                  <a:rPr lang="en-US" altLang="zh-TW" sz="2800" dirty="0">
                    <a:solidFill>
                      <a:prstClr val="black"/>
                    </a:solidFill>
                  </a:rPr>
                  <a:t>PRD 89, 097101 (2014)</a:t>
                </a:r>
                <a:endParaRPr lang="zh-TW" altLang="en-US" sz="4000" dirty="0"/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2705" t="-1382" b="-23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37" y="2134394"/>
            <a:ext cx="6105525" cy="3733800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4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4000" dirty="0" smtClean="0">
                    <a:solidFill>
                      <a:prstClr val="black"/>
                    </a:solidFill>
                  </a:rPr>
                  <a:t>New HERMES Results of </a:t>
                </a:r>
                <a14:m>
                  <m:oMath xmlns:m="http://schemas.openxmlformats.org/officeDocument/2006/math"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sz="2800" dirty="0" smtClean="0"/>
                  <a:t>PRD </a:t>
                </a:r>
                <a:r>
                  <a:rPr lang="en-US" altLang="zh-TW" sz="2800" dirty="0"/>
                  <a:t>89, 097101 (2014)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2705" t="-461" b="-41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8" y="2836848"/>
            <a:ext cx="6010777" cy="3947907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F930-02F0-4321-9589-184C7305CA70}" type="slidenum">
              <a:rPr lang="zh-TW" altLang="en-US" smtClean="0"/>
              <a:t>47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575980"/>
            <a:ext cx="4027571" cy="1260867"/>
          </a:xfrm>
          <a:prstGeom prst="rect">
            <a:avLst/>
          </a:prstGeom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836600"/>
              </p:ext>
            </p:extLst>
          </p:nvPr>
        </p:nvGraphicFramePr>
        <p:xfrm>
          <a:off x="5906168" y="1647569"/>
          <a:ext cx="2905377" cy="1099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4" name="Equation" r:id="rId6" imgW="1879560" imgH="711000" progId="Equation.DSMT4">
                  <p:embed/>
                </p:oleObj>
              </mc:Choice>
              <mc:Fallback>
                <p:oleObj name="Equation" r:id="rId6" imgW="187956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06168" y="1647569"/>
                        <a:ext cx="2905377" cy="1099332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線單箭頭接點 8"/>
          <p:cNvCxnSpPr/>
          <p:nvPr/>
        </p:nvCxnSpPr>
        <p:spPr>
          <a:xfrm flipH="1">
            <a:off x="5799221" y="2773569"/>
            <a:ext cx="1687429" cy="449573"/>
          </a:xfrm>
          <a:prstGeom prst="straightConnector1">
            <a:avLst/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0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\[&#10;\int_0^1 \left[\bar d(x) - \bar u(x)\right] dx \ne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47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bar d(x) = \bar u(x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50"/>
  <p:tag name="PICTUREFILESIZE" val="24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bar d &gt; \bar u$ at $x = 0.18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76"/>
  <p:tag name="PICTUREFILESIZE" val="287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\[&#10;\int_0^1 \left[\bar d(x) - \bar u(x)\right] dx \ne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47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bar d(x) = \bar u(x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50"/>
  <p:tag name="PICTUREFILESIZE" val="246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bar d &gt; \bar u$ at $x = 0.18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76"/>
  <p:tag name="PICTUREFILESIZE" val="28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bar d(x)/\bar u(x)$ for $0.015 \le x \le 0.35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76"/>
  <p:tag name="BOXHEIGHT" val="302"/>
  <p:tag name="BOXFONT" val="10"/>
  <p:tag name="BOXWRAP" val="False"/>
  <p:tag name="WORKAROUNDTRANSPARENCYBUG" val="False"/>
  <p:tag name="ALLOWFONTSUBSTITUTION" val="False"/>
  <p:tag name="BITMAPFORMAT" val="pngmono"/>
  <p:tag name="ORIGWIDTH" val="134"/>
  <p:tag name="PICTUREFILESIZE" val="6541"/>
</p:tagLst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2638</TotalTime>
  <Words>2424</Words>
  <Application>Microsoft Office PowerPoint</Application>
  <PresentationFormat>如螢幕大小 (4:3)</PresentationFormat>
  <Paragraphs>397</Paragraphs>
  <Slides>47</Slides>
  <Notes>18</Notes>
  <HiddenSlides>0</HiddenSlides>
  <MMClips>0</MMClips>
  <ScaleCrop>false</ScaleCrop>
  <HeadingPairs>
    <vt:vector size="8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47</vt:i4>
      </vt:variant>
    </vt:vector>
  </HeadingPairs>
  <TitlesOfParts>
    <vt:vector size="66" baseType="lpstr">
      <vt:lpstr>cmmi10</vt:lpstr>
      <vt:lpstr>cmmi12</vt:lpstr>
      <vt:lpstr>Mathematica1</vt:lpstr>
      <vt:lpstr>ＭＳ Ｐゴシック</vt:lpstr>
      <vt:lpstr>ＭＳ Ｐゴシック</vt:lpstr>
      <vt:lpstr>新細明體</vt:lpstr>
      <vt:lpstr>Arial</vt:lpstr>
      <vt:lpstr>Calibri</vt:lpstr>
      <vt:lpstr>Calibri Light</vt:lpstr>
      <vt:lpstr>Cambria Math</vt:lpstr>
      <vt:lpstr>Comic Sans MS</vt:lpstr>
      <vt:lpstr>Symbol</vt:lpstr>
      <vt:lpstr>Times</vt:lpstr>
      <vt:lpstr>Times New Roman</vt:lpstr>
      <vt:lpstr>Wingdings</vt:lpstr>
      <vt:lpstr>Office 佈景主題</vt:lpstr>
      <vt:lpstr>Equation</vt:lpstr>
      <vt:lpstr>MathType 6.0 Equation</vt:lpstr>
      <vt:lpstr>方程式</vt:lpstr>
      <vt:lpstr>Recent Progress in Understanding the Nucleon Sea</vt:lpstr>
      <vt:lpstr>Outline</vt:lpstr>
      <vt:lpstr>Deep Inelastic Scattering</vt:lpstr>
      <vt:lpstr>Naïve Expectation of Quark Sea: SU(3) Symmetric</vt:lpstr>
      <vt:lpstr>Is              in the Proton? </vt:lpstr>
      <vt:lpstr>Measurement of Gottfried Sum</vt:lpstr>
      <vt:lpstr>Drell-Yan Process: Map out x-dependence of Sea Quarks</vt:lpstr>
      <vt:lpstr>Light Anti-quark Flavor Asymmetry</vt:lpstr>
      <vt:lpstr>Light Anti-quark Flavor Asymmetry</vt:lpstr>
      <vt:lpstr>Origin of u(x)d(x):  Perturbative QCD effect?</vt:lpstr>
      <vt:lpstr>Origin of u(x)d(x):  Non-perturbative QCD effect?</vt:lpstr>
      <vt:lpstr>                        </vt:lpstr>
      <vt:lpstr>Momentum Dependence of the Flavor Structure of the Nucleon Sea: NMC vs E866</vt:lpstr>
      <vt:lpstr>Strange Quark in the Nucleon: Deep-Inelastic Neutrino Scattering</vt:lpstr>
      <vt:lpstr>Strange Quark in the Nucleon</vt:lpstr>
      <vt:lpstr>Is              in the Proton?</vt:lpstr>
      <vt:lpstr>                                       </vt:lpstr>
      <vt:lpstr>Strange Content from Semi-Inclusive Charged-Kaon DIS Production</vt:lpstr>
      <vt:lpstr>W and Z production at LHC</vt:lpstr>
      <vt:lpstr>Strange Quarks of Proton in the Global Analysis</vt:lpstr>
      <vt:lpstr>Short-Range Structure of Hadron</vt:lpstr>
      <vt:lpstr>Intrinsic Sea Quarks in Light-Front 5q Fock States</vt:lpstr>
      <vt:lpstr>Experimental Evidences of Intrinsic Charm</vt:lpstr>
      <vt:lpstr>Global Fit by CTEQ</vt:lpstr>
      <vt:lpstr>Search for the “intrinsic” sea of lighter quarks</vt:lpstr>
      <vt:lpstr>How to separate the “intrinsic sea” from the “extrinsic sea”?</vt:lpstr>
      <vt:lpstr>How to separate the “intrinsic sea” from the “extrinsic sea”?</vt:lpstr>
      <vt:lpstr>Data of d(x)-u(x)  vs. Light-Front 5q Fock States</vt:lpstr>
      <vt:lpstr>How to separate the “intrinsic sea” from the “extrinsic sea”?</vt:lpstr>
      <vt:lpstr>Data of x(s(x)+s(x))  vs. Light-Front 5q Fock States</vt:lpstr>
      <vt:lpstr>PowerPoint 簡報</vt:lpstr>
      <vt:lpstr>Data of x(d(x)+u(x)-s(x)-s(x))  vs. Light-Front 5q Fock States</vt:lpstr>
      <vt:lpstr>Extraction of various 5q-components for light quarks</vt:lpstr>
      <vt:lpstr>Comparison of 5q Probabilities</vt:lpstr>
      <vt:lpstr>Diagrams of Nucleon Hadronic Tensor in Path-Integral Formalism</vt:lpstr>
      <vt:lpstr>Connected and Disconnected Sea</vt:lpstr>
      <vt:lpstr>Ratio of Momentum Fraction between  s and u in DI by Lattice QCD</vt:lpstr>
      <vt:lpstr>Connected Sea:</vt:lpstr>
      <vt:lpstr>Small-x Behaviors of CS and DS</vt:lpstr>
      <vt:lpstr>Moments of Nucleon Sea</vt:lpstr>
      <vt:lpstr>Future Prospect (Experimental) </vt:lpstr>
      <vt:lpstr>d/u measured by E906/SeaQuest</vt:lpstr>
      <vt:lpstr>s(x) of Nucleon by COMPASS-DY with Kaon Beam </vt:lpstr>
      <vt:lpstr>Summary</vt:lpstr>
      <vt:lpstr>New HERMES Results of s(x)+s ̅(x) PRD 89, 097101 (2014)</vt:lpstr>
      <vt:lpstr>New HERMES Results of s(x)+s ̅(x)  PRD 89, 097101 (2014)</vt:lpstr>
      <vt:lpstr>New HERMES Results of s(x)+s ̅(x)  PRD 89, 097101 (2014)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wchang</dc:creator>
  <cp:lastModifiedBy>Wen-Chen Chang</cp:lastModifiedBy>
  <cp:revision>141</cp:revision>
  <dcterms:created xsi:type="dcterms:W3CDTF">2013-06-06T07:46:17Z</dcterms:created>
  <dcterms:modified xsi:type="dcterms:W3CDTF">2014-10-10T08:49:11Z</dcterms:modified>
</cp:coreProperties>
</file>