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02" r:id="rId2"/>
    <p:sldId id="332" r:id="rId3"/>
    <p:sldId id="369" r:id="rId4"/>
    <p:sldId id="370" r:id="rId5"/>
    <p:sldId id="374" r:id="rId6"/>
    <p:sldId id="371" r:id="rId7"/>
    <p:sldId id="372" r:id="rId8"/>
    <p:sldId id="373" r:id="rId9"/>
    <p:sldId id="336" r:id="rId10"/>
    <p:sldId id="375" r:id="rId11"/>
    <p:sldId id="379" r:id="rId12"/>
    <p:sldId id="376" r:id="rId13"/>
    <p:sldId id="380" r:id="rId14"/>
    <p:sldId id="377" r:id="rId15"/>
    <p:sldId id="340" r:id="rId16"/>
    <p:sldId id="356" r:id="rId17"/>
    <p:sldId id="357" r:id="rId18"/>
    <p:sldId id="342" r:id="rId19"/>
    <p:sldId id="343" r:id="rId20"/>
    <p:sldId id="307" r:id="rId21"/>
    <p:sldId id="378" r:id="rId22"/>
    <p:sldId id="334" r:id="rId23"/>
    <p:sldId id="337" r:id="rId24"/>
    <p:sldId id="339" r:id="rId25"/>
    <p:sldId id="341" r:id="rId26"/>
    <p:sldId id="344" r:id="rId27"/>
    <p:sldId id="348" r:id="rId28"/>
    <p:sldId id="349" r:id="rId29"/>
    <p:sldId id="324" r:id="rId30"/>
    <p:sldId id="350" r:id="rId31"/>
    <p:sldId id="358" r:id="rId32"/>
    <p:sldId id="365" r:id="rId33"/>
    <p:sldId id="368" r:id="rId34"/>
    <p:sldId id="366" r:id="rId35"/>
    <p:sldId id="367" r:id="rId36"/>
    <p:sldId id="363" r:id="rId37"/>
    <p:sldId id="364" r:id="rId38"/>
    <p:sldId id="381" r:id="rId39"/>
    <p:sldId id="355" r:id="rId40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ugamont Emmanuelle" initials="BE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7E7"/>
    <a:srgbClr val="B2B2B2"/>
    <a:srgbClr val="808080"/>
    <a:srgbClr val="666666"/>
    <a:srgbClr val="DC052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2" autoAdjust="0"/>
    <p:restoredTop sz="81406" autoAdjust="0"/>
  </p:normalViewPr>
  <p:slideViewPr>
    <p:cSldViewPr snapToGrid="0">
      <p:cViewPr varScale="1">
        <p:scale>
          <a:sx n="98" d="100"/>
          <a:sy n="98" d="100"/>
        </p:scale>
        <p:origin x="5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3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Boulot-ANL\experiment\Cavities%20test\CavityAlN\ANL%20ALD%20Cavity%20Test%2011-20-2012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996993310881026"/>
          <c:y val="4.4768606344448965E-2"/>
          <c:w val="0.72751356080489937"/>
          <c:h val="0.83906070768931662"/>
        </c:manualLayout>
      </c:layout>
      <c:scatterChart>
        <c:scatterStyle val="lineMarker"/>
        <c:varyColors val="0"/>
        <c:ser>
          <c:idx val="0"/>
          <c:order val="0"/>
          <c:tx>
            <c:v>2.0 K</c:v>
          </c:tx>
          <c:spPr>
            <a:ln w="28575">
              <a:noFill/>
            </a:ln>
          </c:spPr>
          <c:marker>
            <c:symbol val="square"/>
            <c:size val="7"/>
          </c:marker>
          <c:xVal>
            <c:numRef>
              <c:f>'PAV001'!$L$8:$L$16</c:f>
              <c:numCache>
                <c:formatCode>0.00</c:formatCode>
                <c:ptCount val="9"/>
                <c:pt idx="0">
                  <c:v>5.1286138399136494</c:v>
                </c:pt>
                <c:pt idx="1">
                  <c:v>5.559042572704036</c:v>
                </c:pt>
                <c:pt idx="2">
                  <c:v>5.7543993733715713</c:v>
                </c:pt>
                <c:pt idx="3">
                  <c:v>5.7543993733715713</c:v>
                </c:pt>
                <c:pt idx="4">
                  <c:v>5.1286138399136494</c:v>
                </c:pt>
                <c:pt idx="5">
                  <c:v>4.7315125896148054</c:v>
                </c:pt>
                <c:pt idx="6">
                  <c:v>4.4668359215096318</c:v>
                </c:pt>
                <c:pt idx="7">
                  <c:v>3.6307805477010135</c:v>
                </c:pt>
                <c:pt idx="8">
                  <c:v>1.9724227361148534</c:v>
                </c:pt>
              </c:numCache>
            </c:numRef>
          </c:xVal>
          <c:yVal>
            <c:numRef>
              <c:f>'PAV001'!$M$8:$M$16</c:f>
              <c:numCache>
                <c:formatCode>0.00E+00</c:formatCode>
                <c:ptCount val="9"/>
                <c:pt idx="0">
                  <c:v>1454857147.9696178</c:v>
                </c:pt>
                <c:pt idx="1">
                  <c:v>1201401534.5880768</c:v>
                </c:pt>
                <c:pt idx="2">
                  <c:v>1119596357.7997849</c:v>
                </c:pt>
                <c:pt idx="3">
                  <c:v>896887797.67972708</c:v>
                </c:pt>
                <c:pt idx="4">
                  <c:v>1544351364.666877</c:v>
                </c:pt>
                <c:pt idx="5">
                  <c:v>1748124763.4926667</c:v>
                </c:pt>
                <c:pt idx="6">
                  <c:v>1946213396.3145545</c:v>
                </c:pt>
                <c:pt idx="7">
                  <c:v>2493970638.289556</c:v>
                </c:pt>
                <c:pt idx="8">
                  <c:v>1807858751.6761029</c:v>
                </c:pt>
              </c:numCache>
            </c:numRef>
          </c:yVal>
          <c:smooth val="0"/>
        </c:ser>
        <c:ser>
          <c:idx val="1"/>
          <c:order val="1"/>
          <c:tx>
            <c:v>2.0 K</c:v>
          </c:tx>
          <c:spPr>
            <a:ln w="28575">
              <a:noFill/>
            </a:ln>
          </c:spPr>
          <c:marker>
            <c:spPr>
              <a:solidFill>
                <a:schemeClr val="accent1"/>
              </a:solidFill>
              <a:ln>
                <a:noFill/>
              </a:ln>
            </c:spPr>
          </c:marker>
          <c:xVal>
            <c:numRef>
              <c:f>'PAV001'!$L$18:$L$25</c:f>
              <c:numCache>
                <c:formatCode>0.00</c:formatCode>
                <c:ptCount val="8"/>
                <c:pt idx="0">
                  <c:v>0.14174247114428082</c:v>
                </c:pt>
                <c:pt idx="1">
                  <c:v>0.23795783009563967</c:v>
                </c:pt>
                <c:pt idx="2">
                  <c:v>0.40411037451349024</c:v>
                </c:pt>
                <c:pt idx="3">
                  <c:v>0.66297934767066802</c:v>
                </c:pt>
                <c:pt idx="4">
                  <c:v>1.0507514548655519</c:v>
                </c:pt>
                <c:pt idx="5">
                  <c:v>1.3076755389202201</c:v>
                </c:pt>
                <c:pt idx="6">
                  <c:v>1.3851601859244622</c:v>
                </c:pt>
                <c:pt idx="7">
                  <c:v>1.3851601859244622</c:v>
                </c:pt>
              </c:numCache>
            </c:numRef>
          </c:xVal>
          <c:yVal>
            <c:numRef>
              <c:f>'PAV001'!$M$18:$M$25</c:f>
              <c:numCache>
                <c:formatCode>0.00E+00</c:formatCode>
                <c:ptCount val="8"/>
                <c:pt idx="0">
                  <c:v>877902130.07589912</c:v>
                </c:pt>
                <c:pt idx="1">
                  <c:v>1140016401.6455636</c:v>
                </c:pt>
                <c:pt idx="2">
                  <c:v>1462766119.6586263</c:v>
                </c:pt>
                <c:pt idx="3">
                  <c:v>1791595106.974998</c:v>
                </c:pt>
                <c:pt idx="4">
                  <c:v>2194489281.7629585</c:v>
                </c:pt>
                <c:pt idx="5">
                  <c:v>1755730191.4596097</c:v>
                </c:pt>
                <c:pt idx="6">
                  <c:v>914303547.12216604</c:v>
                </c:pt>
                <c:pt idx="7">
                  <c:v>440573170.23965997</c:v>
                </c:pt>
              </c:numCache>
            </c:numRef>
          </c:yVal>
          <c:smooth val="0"/>
        </c:ser>
        <c:ser>
          <c:idx val="2"/>
          <c:order val="2"/>
          <c:tx>
            <c:v>3.5 K</c:v>
          </c:tx>
          <c:spPr>
            <a:ln w="28575">
              <a:noFill/>
            </a:ln>
          </c:spPr>
          <c:xVal>
            <c:numRef>
              <c:f>'PAV001'!$L$27:$L$42</c:f>
              <c:numCache>
                <c:formatCode>0.00</c:formatCode>
                <c:ptCount val="16"/>
                <c:pt idx="0">
                  <c:v>0.28840315031266056</c:v>
                </c:pt>
                <c:pt idx="1">
                  <c:v>0.43651583224016588</c:v>
                </c:pt>
                <c:pt idx="2">
                  <c:v>0.57543993733715681</c:v>
                </c:pt>
                <c:pt idx="3">
                  <c:v>0.75857757502918366</c:v>
                </c:pt>
                <c:pt idx="4">
                  <c:v>1.0232929922807541</c:v>
                </c:pt>
                <c:pt idx="5">
                  <c:v>1.3645831365889245</c:v>
                </c:pt>
                <c:pt idx="6">
                  <c:v>1.778279410038923</c:v>
                </c:pt>
                <c:pt idx="7">
                  <c:v>2.2908676527677732</c:v>
                </c:pt>
                <c:pt idx="8">
                  <c:v>2.8510182675039091</c:v>
                </c:pt>
                <c:pt idx="9">
                  <c:v>3.5075187395256795</c:v>
                </c:pt>
                <c:pt idx="10">
                  <c:v>4.3651583224016601</c:v>
                </c:pt>
                <c:pt idx="11">
                  <c:v>4.8977881936844634</c:v>
                </c:pt>
                <c:pt idx="12">
                  <c:v>5.3703179637025267</c:v>
                </c:pt>
                <c:pt idx="13">
                  <c:v>5.8210321777087159</c:v>
                </c:pt>
                <c:pt idx="14">
                  <c:v>5.9566214352901055</c:v>
                </c:pt>
                <c:pt idx="15">
                  <c:v>5.9566214352901055</c:v>
                </c:pt>
              </c:numCache>
            </c:numRef>
          </c:xVal>
          <c:yVal>
            <c:numRef>
              <c:f>'PAV001'!$M$27:$M$42</c:f>
              <c:numCache>
                <c:formatCode>0.00E+00</c:formatCode>
                <c:ptCount val="16"/>
                <c:pt idx="0">
                  <c:v>720892972.69042838</c:v>
                </c:pt>
                <c:pt idx="1">
                  <c:v>892346473.67843688</c:v>
                </c:pt>
                <c:pt idx="2">
                  <c:v>764117606.71721089</c:v>
                </c:pt>
                <c:pt idx="3">
                  <c:v>870668762.02197349</c:v>
                </c:pt>
                <c:pt idx="4">
                  <c:v>912300977.71006155</c:v>
                </c:pt>
                <c:pt idx="5">
                  <c:v>1030498207.8533726</c:v>
                </c:pt>
                <c:pt idx="6">
                  <c:v>1023623231.0437512</c:v>
                </c:pt>
                <c:pt idx="7">
                  <c:v>1052965833.8772734</c:v>
                </c:pt>
                <c:pt idx="8">
                  <c:v>959794350.51564372</c:v>
                </c:pt>
                <c:pt idx="9">
                  <c:v>959622223.79133201</c:v>
                </c:pt>
                <c:pt idx="10">
                  <c:v>988853849.5968473</c:v>
                </c:pt>
                <c:pt idx="11">
                  <c:v>848151720.94156086</c:v>
                </c:pt>
                <c:pt idx="12">
                  <c:v>714686130.99740112</c:v>
                </c:pt>
                <c:pt idx="13">
                  <c:v>622830539.94018149</c:v>
                </c:pt>
                <c:pt idx="14">
                  <c:v>446054422.73159879</c:v>
                </c:pt>
                <c:pt idx="15">
                  <c:v>383700216.55545866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414392"/>
        <c:axId val="178414776"/>
      </c:scatterChart>
      <c:valAx>
        <c:axId val="17841439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8414776"/>
        <c:crosses val="autoZero"/>
        <c:crossBetween val="midCat"/>
      </c:valAx>
      <c:valAx>
        <c:axId val="178414776"/>
        <c:scaling>
          <c:logBase val="10"/>
          <c:orientation val="minMax"/>
          <c:max val="10000000000"/>
          <c:min val="100000000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8414392"/>
        <c:crosses val="autoZero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9969489498756055"/>
          <c:y val="0.10306673711990622"/>
          <c:w val="8.6794347815590034E-2"/>
          <c:h val="0.18128236310554785"/>
        </c:manualLayout>
      </c:layout>
      <c:overlay val="0"/>
      <c:txPr>
        <a:bodyPr/>
        <a:lstStyle/>
        <a:p>
          <a:pPr>
            <a:defRPr sz="128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3DA1-9BFE-4D5D-B25D-7CC592D9C3C5}" type="datetimeFigureOut">
              <a:rPr lang="fr-FR" smtClean="0"/>
              <a:t>14/06/2018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1956D-7473-4ACD-A8EB-84381C2C4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715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14/06/2018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9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Saisir</a:t>
            </a:r>
            <a:r>
              <a:rPr lang="fr-FR" baseline="0" dirty="0" smtClean="0"/>
              <a:t> les champs « Titre », « P. Nom » et « Date.</a:t>
            </a:r>
          </a:p>
          <a:p>
            <a:r>
              <a:rPr lang="fr-FR" baseline="0" dirty="0" smtClean="0"/>
              <a:t>Laisser ou retirer </a:t>
            </a:r>
            <a:r>
              <a:rPr lang="fr-FR" baseline="0" smtClean="0"/>
              <a:t>le bandeau.</a:t>
            </a:r>
            <a:r>
              <a:rPr lang="fr-FR" baseline="0" dirty="0" smtClean="0"/>
              <a:t/>
            </a:r>
            <a:br>
              <a:rPr lang="fr-FR" baseline="0" dirty="0" smtClean="0"/>
            </a:b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04784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2447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Saisir</a:t>
            </a:r>
            <a:r>
              <a:rPr lang="fr-FR" baseline="0" dirty="0" smtClean="0"/>
              <a:t> le champ « Service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1175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9026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812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/>
              <a:t>ALD grown Er</a:t>
            </a:r>
            <a:r>
              <a:rPr lang="en-US" baseline="30000" dirty="0" smtClean="0"/>
              <a:t>+3</a:t>
            </a:r>
            <a:r>
              <a:rPr lang="en-US" dirty="0" smtClean="0"/>
              <a:t>:Y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: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Poly-crystalline as deposited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Sufficient lifetimes for current application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Highest reported PLL via ALD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/>
              <a:t>Photoluminescent lifetime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Obvious dependence on doping concentration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OH and Water groups play a significant role</a:t>
            </a:r>
          </a:p>
          <a:p>
            <a:pPr marL="741363" lvl="1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Dependence on thickness</a:t>
            </a:r>
          </a:p>
          <a:p>
            <a:pPr marL="1198563" lvl="2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Surface contamination (both sides)</a:t>
            </a:r>
          </a:p>
          <a:p>
            <a:pPr marL="1198563" lvl="2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Decreasing grain boundaries</a:t>
            </a:r>
          </a:p>
          <a:p>
            <a:pPr marL="1198563" lvl="2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Fewer paths for diffusion</a:t>
            </a:r>
          </a:p>
          <a:p>
            <a:pPr marL="1198563" lvl="2" indent="-284163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/>
              <a:t>Phonons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CCD5E-4B79-4F1F-9CD3-3897F26E089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3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5765" y="5504598"/>
            <a:ext cx="4788464" cy="34993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 typeface="Arial" pitchFamily="34" charset="0"/>
              <a:buNone/>
              <a:defRPr sz="1400" b="0" baseline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7"/>
          </p:nvPr>
        </p:nvSpPr>
        <p:spPr>
          <a:xfrm>
            <a:off x="8025304" y="6465733"/>
            <a:ext cx="730507" cy="32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b="1" smtClean="0"/>
              <a:t>|</a:t>
            </a:r>
            <a:r>
              <a:rPr lang="fr-FR" smtClean="0"/>
              <a:t>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54" y="5456454"/>
            <a:ext cx="985013" cy="982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56885"/>
            <a:ext cx="8172464" cy="4968552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cap="none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270000" indent="-270000">
              <a:lnSpc>
                <a:spcPct val="100000"/>
              </a:lnSpc>
              <a:spcAft>
                <a:spcPts val="400"/>
              </a:spcAft>
              <a:buSzPct val="60000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60000">
              <a:lnSpc>
                <a:spcPct val="100000"/>
              </a:lnSpc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628650" indent="-276225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SzPct val="30000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630000" indent="0">
              <a:lnSpc>
                <a:spcPct val="100000"/>
              </a:lnSpc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809625" indent="-180975">
              <a:spcBef>
                <a:spcPts val="0"/>
              </a:spcBef>
              <a:defRPr sz="1200" baseline="0"/>
            </a:lvl6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  <a:endParaRPr lang="fr-FR" dirty="0"/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1382104" y="52752"/>
            <a:ext cx="6790296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2400" cap="small" baseline="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76001" y="6465733"/>
            <a:ext cx="2599000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84067" y="6465733"/>
            <a:ext cx="76439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2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3327401" y="6465733"/>
            <a:ext cx="4131732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ers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bandeau_dernièr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3850"/>
          </a:xfrm>
          <a:prstGeom prst="rect">
            <a:avLst/>
          </a:prstGeom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90549" y="6465733"/>
            <a:ext cx="261831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67133" y="6465733"/>
            <a:ext cx="781331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3276599" y="6465733"/>
            <a:ext cx="4207933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540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131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bandeau_dernièr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0129" y="5805576"/>
            <a:ext cx="5833871" cy="10524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876848" y="6202395"/>
            <a:ext cx="2032959" cy="378648"/>
          </a:xfrm>
          <a:prstGeom prst="rect">
            <a:avLst/>
          </a:prstGeom>
        </p:spPr>
        <p:txBody>
          <a:bodyPr tIns="36000" bIns="36000" anchor="t" anchorCtr="0"/>
          <a:lstStyle>
            <a:lvl1pPr algn="l">
              <a:lnSpc>
                <a:spcPts val="1200"/>
              </a:lnSpc>
              <a:defRPr sz="8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dirty="0" smtClean="0"/>
              <a:t>Service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13" name="Image 12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-1"/>
            <a:ext cx="5833871" cy="5805577"/>
          </a:xfrm>
          <a:prstGeom prst="rect">
            <a:avLst/>
          </a:prstGeom>
        </p:spPr>
      </p:pic>
      <p:sp>
        <p:nvSpPr>
          <p:cNvPr id="17" name="Espace réservé du numéro de diapositive 16"/>
          <p:cNvSpPr>
            <a:spLocks noGrp="1"/>
          </p:cNvSpPr>
          <p:nvPr>
            <p:ph type="sldNum" sz="quarter" idx="13"/>
          </p:nvPr>
        </p:nvSpPr>
        <p:spPr>
          <a:xfrm>
            <a:off x="3518792" y="6305910"/>
            <a:ext cx="2965399" cy="324000"/>
          </a:xfrm>
          <a:prstGeom prst="rect">
            <a:avLst/>
          </a:prstGeom>
        </p:spPr>
        <p:txBody>
          <a:bodyPr/>
          <a:lstStyle>
            <a:lvl1pPr algn="l">
              <a:defRPr sz="800"/>
            </a:lvl1pPr>
          </a:lstStyle>
          <a:p>
            <a:r>
              <a:rPr lang="fr-FR" smtClean="0">
                <a:solidFill>
                  <a:schemeClr val="bg1"/>
                </a:solidFill>
              </a:rPr>
              <a:t>Tel : +33 1 69 08 xx xx – Fax : +33 1 69 08 xx xx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672000" y="1949598"/>
            <a:ext cx="5364496" cy="471976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672000" y="260649"/>
            <a:ext cx="5292488" cy="1584176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 bwMode="gray"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 bwMode="gray"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IRFU/Service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31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 11, 2011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1FE11-88EF-40FC-87DC-B98FF578685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7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90550" y="6465733"/>
            <a:ext cx="185631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8464" y="6465733"/>
            <a:ext cx="681536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Espace réservé de la date 6"/>
          <p:cNvSpPr>
            <a:spLocks noGrp="1"/>
          </p:cNvSpPr>
          <p:nvPr>
            <p:ph type="dt" sz="half" idx="2"/>
          </p:nvPr>
        </p:nvSpPr>
        <p:spPr>
          <a:xfrm>
            <a:off x="2624667" y="6454466"/>
            <a:ext cx="5342466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Evènement - Date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138330"/>
            <a:ext cx="684220" cy="6827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72" r:id="rId3"/>
    <p:sldLayoutId id="2147483673" r:id="rId4"/>
    <p:sldLayoutId id="2147483668" r:id="rId5"/>
    <p:sldLayoutId id="2147483674" r:id="rId6"/>
    <p:sldLayoutId id="2147483678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 cap="small" baseline="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1"/>
        </a:buBlip>
        <a:defRPr sz="2000" kern="1200" cap="small" baseline="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3492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077913" indent="-306388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2"/>
        </a:buBlip>
        <a:defRPr sz="14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073150" indent="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None/>
        <a:defRPr sz="1400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1436688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i="1" kern="1200">
          <a:solidFill>
            <a:srgbClr val="666666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0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6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tiff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chart" Target="../charts/chart1.xml"/><Relationship Id="rId4" Type="http://schemas.openxmlformats.org/officeDocument/2006/relationships/image" Target="../media/image10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8.png"/><Relationship Id="rId4" Type="http://schemas.openxmlformats.org/officeDocument/2006/relationships/image" Target="../media/image11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483528" y="1654193"/>
            <a:ext cx="3690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Helvetica Neue" panose="02000503000000020004"/>
              </a:rPr>
              <a:t>Atomic Layer </a:t>
            </a:r>
            <a:r>
              <a:rPr lang="fr-FR" sz="3600" dirty="0" err="1" smtClean="0">
                <a:latin typeface="Helvetica Neue" panose="02000503000000020004"/>
              </a:rPr>
              <a:t>Deposition</a:t>
            </a:r>
            <a:endParaRPr lang="fr-FR" sz="3600" dirty="0">
              <a:solidFill>
                <a:schemeClr val="tx1">
                  <a:lumMod val="50000"/>
                  <a:lumOff val="50000"/>
                </a:schemeClr>
              </a:solidFill>
              <a:latin typeface="Helvetica Neue" panose="02000503000000020004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724275" y="5728138"/>
            <a:ext cx="25188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666666"/>
                </a:solidFill>
              </a:rPr>
              <a:t>Thomas Proslier</a:t>
            </a:r>
            <a:endParaRPr lang="fr-FR" sz="1600" b="1" dirty="0">
              <a:solidFill>
                <a:srgbClr val="666666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724275" y="6022076"/>
            <a:ext cx="2361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666666"/>
                </a:solidFill>
              </a:rPr>
              <a:t>14/06/2018</a:t>
            </a:r>
            <a:endParaRPr lang="fr-FR" sz="1600" dirty="0">
              <a:solidFill>
                <a:srgbClr val="666666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987" y="3039130"/>
            <a:ext cx="3880959" cy="147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aldaNIMATE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04" y="1009661"/>
            <a:ext cx="39290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385" y="933744"/>
            <a:ext cx="9144000" cy="934275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dirty="0" smtClean="0"/>
              <a:t>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97520" y="320198"/>
            <a:ext cx="5033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Méthode de déposition par couche atomique (ALD)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0966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dirty="0" smtClean="0">
                <a:latin typeface="Helvetica Neue" panose="02000503000000020004"/>
                <a:cs typeface="Helvetica Neue" panose="02000503000000020004" pitchFamily="2" charset="0"/>
              </a:rPr>
              <a:t>ALD est une technique de synthèse de films minces basée sur des réactions chimiques de surface auto-limitantes et séquentielles entre des précurseurs sous forme vapeur. Le dépôt se fait couche atomique par couche atomique,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01347" y="2169659"/>
            <a:ext cx="5034757" cy="3926338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u="sng" dirty="0" smtClean="0">
                <a:latin typeface="Helvetica Neue" panose="02000503000000020004"/>
                <a:cs typeface="Helvetica Neue" panose="02000503000000020004" pitchFamily="2" charset="0"/>
              </a:rPr>
              <a:t>Avantages</a:t>
            </a: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: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b="1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Contrôle de la composition chimique et épaisseur au niveau atomique</a:t>
            </a:r>
          </a:p>
          <a:p>
            <a:pPr marL="0" indent="0">
              <a:spcBef>
                <a:spcPct val="0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Films lisses, continus, et sans trous sur de larges surface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Excellente conformalité sur des surfaces à géométrie complexes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Large palette de matériaux disponible</a:t>
            </a:r>
          </a:p>
          <a:p>
            <a:pPr marL="0" indent="0">
              <a:spcBef>
                <a:spcPct val="0"/>
              </a:spcBef>
              <a:buClr>
                <a:srgbClr val="1F497D"/>
              </a:buClr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 marL="0" indent="0">
              <a:spcBef>
                <a:spcPct val="0"/>
              </a:spcBef>
              <a:buClr>
                <a:srgbClr val="1F497D"/>
              </a:buClr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u="sng" dirty="0" smtClean="0">
                <a:latin typeface="Helvetica Neue" panose="02000503000000020004"/>
                <a:cs typeface="Helvetica Neue" panose="02000503000000020004" pitchFamily="2" charset="0"/>
              </a:rPr>
              <a:t>Limites:</a:t>
            </a:r>
          </a:p>
          <a:p>
            <a:pPr marL="0" indent="0">
              <a:spcBef>
                <a:spcPct val="0"/>
              </a:spcBef>
              <a:buClr>
                <a:srgbClr val="1F497D"/>
              </a:buClr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b="1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Déposition Lente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en-US" sz="2900" dirty="0" smtClean="0">
                <a:latin typeface="Helvetica Neue" panose="02000503000000020004"/>
                <a:cs typeface="Helvetica Neue" panose="02000503000000020004" pitchFamily="2" charset="0"/>
              </a:rPr>
              <a:t>Nouveaux matériaux nécessitent de nouvelles chimies.</a:t>
            </a:r>
          </a:p>
          <a:p>
            <a:pPr marL="0" indent="0">
              <a:spcBef>
                <a:spcPct val="0"/>
              </a:spcBef>
              <a:buClr>
                <a:srgbClr val="1F497D"/>
              </a:buClr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2900" dirty="0" smtClean="0">
              <a:latin typeface="Helvetica Neue" panose="02000503000000020004"/>
              <a:cs typeface="Helvetica Neue" panose="02000503000000020004" pitchFamily="2" charset="0"/>
            </a:endParaRPr>
          </a:p>
          <a:p>
            <a:pPr marL="0" indent="0">
              <a:spcBef>
                <a:spcPct val="0"/>
              </a:spcBef>
              <a:buClr>
                <a:srgbClr val="1F497D"/>
              </a:buClr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fr-FR" altLang="en-US" sz="1600" b="1" dirty="0" smtClean="0">
              <a:latin typeface="Helvetica Neue" panose="02000503000000020004"/>
              <a:cs typeface="Helvetica Neue" panose="0200050300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926251" y="5417896"/>
            <a:ext cx="2569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Bell MT" panose="02020503060305020303" pitchFamily="18" charset="0"/>
              </a:rPr>
              <a:t>Al</a:t>
            </a:r>
            <a:r>
              <a:rPr lang="fr-FR" sz="1400" baseline="-25000" dirty="0" smtClean="0">
                <a:latin typeface="Bell MT" panose="02020503060305020303" pitchFamily="18" charset="0"/>
              </a:rPr>
              <a:t>2</a:t>
            </a:r>
            <a:r>
              <a:rPr lang="fr-FR" sz="1400" dirty="0" smtClean="0">
                <a:latin typeface="Bell MT" panose="02020503060305020303" pitchFamily="18" charset="0"/>
              </a:rPr>
              <a:t>O</a:t>
            </a:r>
            <a:r>
              <a:rPr lang="fr-FR" sz="1400" baseline="-25000" dirty="0" smtClean="0">
                <a:latin typeface="Bell MT" panose="02020503060305020303" pitchFamily="18" charset="0"/>
              </a:rPr>
              <a:t>3</a:t>
            </a:r>
            <a:r>
              <a:rPr lang="fr-FR" sz="1400" dirty="0" smtClean="0">
                <a:latin typeface="Bell MT" panose="02020503060305020303" pitchFamily="18" charset="0"/>
              </a:rPr>
              <a:t> = TMA(Al(CH3)</a:t>
            </a:r>
            <a:r>
              <a:rPr lang="fr-FR" sz="1400" baseline="-25000" dirty="0" smtClean="0">
                <a:latin typeface="Bell MT" panose="02020503060305020303" pitchFamily="18" charset="0"/>
              </a:rPr>
              <a:t>3</a:t>
            </a:r>
            <a:r>
              <a:rPr lang="fr-FR" sz="1400" dirty="0" smtClean="0">
                <a:latin typeface="Bell MT" panose="02020503060305020303" pitchFamily="18" charset="0"/>
              </a:rPr>
              <a:t>) + H</a:t>
            </a:r>
            <a:r>
              <a:rPr lang="fr-FR" sz="1400" baseline="-25000" dirty="0" smtClean="0">
                <a:latin typeface="Bell MT" panose="02020503060305020303" pitchFamily="18" charset="0"/>
              </a:rPr>
              <a:t>2</a:t>
            </a:r>
            <a:r>
              <a:rPr lang="fr-FR" sz="1400" dirty="0" smtClean="0">
                <a:latin typeface="Bell MT" panose="02020503060305020303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1905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5111"/>
            <a:ext cx="4621184" cy="311480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356547" y="359890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Systèmes de dépôts ALD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664" y="1509770"/>
            <a:ext cx="2548990" cy="225928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233" y="1732089"/>
            <a:ext cx="1764685" cy="176175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168" y="4245251"/>
            <a:ext cx="2614349" cy="181884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236228" y="1164728"/>
            <a:ext cx="1354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Cluster </a:t>
            </a:r>
            <a:r>
              <a:rPr lang="fr-FR" sz="1600" dirty="0" err="1" smtClean="0">
                <a:latin typeface="Helvetica Neue" panose="02000503000000020004"/>
              </a:rPr>
              <a:t>tool</a:t>
            </a:r>
            <a:r>
              <a:rPr lang="fr-FR" sz="1600" dirty="0" smtClean="0">
                <a:latin typeface="Helvetica Neue" panose="02000503000000020004"/>
              </a:rPr>
              <a:t> ~1 M€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393606" y="1164728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Petit ALD~ 75k€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114672" y="3881929"/>
            <a:ext cx="1611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construit~ 100-150 k€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4249390" y="3575006"/>
            <a:ext cx="811068" cy="476200"/>
          </a:xfrm>
          <a:prstGeom prst="rightArrow">
            <a:avLst/>
          </a:prstGeom>
          <a:solidFill>
            <a:srgbClr val="A3C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378011" y="4170386"/>
            <a:ext cx="38651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Température ~ TA et 450-500°C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Pression ~ 1 mbar – flot laminaire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Gaz neutre N</a:t>
            </a:r>
            <a:r>
              <a:rPr lang="fr-FR" baseline="-25000" dirty="0" smtClean="0">
                <a:latin typeface="Helvetica Neue" panose="02000503000000020004"/>
              </a:rPr>
              <a:t>2</a:t>
            </a:r>
            <a:r>
              <a:rPr lang="fr-FR" dirty="0" smtClean="0">
                <a:latin typeface="Helvetica Neue" panose="02000503000000020004"/>
              </a:rPr>
              <a:t> ou 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Précurseurs: solide, gaz ou liquide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 panose="02000503000000020004"/>
              </a:rPr>
              <a:t>Substrats: structures poreuses, poudres… </a:t>
            </a:r>
            <a:endParaRPr lang="fr-FR" dirty="0" smtClean="0">
              <a:latin typeface="Helvetica Neue" panose="020005030000000200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Caractérisation in-situ:</a:t>
            </a:r>
          </a:p>
          <a:p>
            <a:r>
              <a:rPr lang="fr-FR" dirty="0">
                <a:latin typeface="Helvetica Neue" panose="02000503000000020004"/>
              </a:rPr>
              <a:t>	</a:t>
            </a:r>
            <a:r>
              <a:rPr lang="fr-FR" dirty="0" smtClean="0">
                <a:latin typeface="Helvetica Neue" panose="02000503000000020004"/>
              </a:rPr>
              <a:t>épaisseur (microbalance quartz)</a:t>
            </a:r>
          </a:p>
          <a:p>
            <a:r>
              <a:rPr lang="fr-FR" dirty="0">
                <a:latin typeface="Helvetica Neue" panose="02000503000000020004"/>
              </a:rPr>
              <a:t>	</a:t>
            </a:r>
            <a:r>
              <a:rPr lang="fr-FR" dirty="0" smtClean="0">
                <a:latin typeface="Helvetica Neue" panose="02000503000000020004"/>
              </a:rPr>
              <a:t>analyse gaz (spectromètre de masse)</a:t>
            </a:r>
          </a:p>
        </p:txBody>
      </p:sp>
    </p:spTree>
    <p:extLst>
      <p:ext uri="{BB962C8B-B14F-4D97-AF65-F5344CB8AC3E}">
        <p14:creationId xmlns:p14="http://schemas.microsoft.com/office/powerpoint/2010/main" val="427080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502" y="954540"/>
            <a:ext cx="4456480" cy="457451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08866" y="392405"/>
            <a:ext cx="285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Mesures in-situ – ALD Al</a:t>
            </a:r>
            <a:r>
              <a:rPr lang="fr-FR" sz="2400" baseline="-25000" dirty="0" smtClean="0">
                <a:latin typeface="Helvetica Neue" panose="02000503000000020004"/>
              </a:rPr>
              <a:t>2</a:t>
            </a:r>
            <a:r>
              <a:rPr lang="fr-FR" sz="2400" dirty="0" smtClean="0">
                <a:latin typeface="Helvetica Neue" panose="02000503000000020004"/>
              </a:rPr>
              <a:t>O</a:t>
            </a:r>
            <a:r>
              <a:rPr lang="fr-FR" sz="2400" baseline="-25000" dirty="0" smtClean="0">
                <a:latin typeface="Helvetica Neue" panose="02000503000000020004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903907"/>
            <a:ext cx="231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Microbalance </a:t>
            </a:r>
            <a:r>
              <a:rPr lang="fr-FR" dirty="0" smtClean="0">
                <a:latin typeface="Helvetica Neue" panose="02000503000000020004"/>
              </a:rPr>
              <a:t>Quartz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9210" y="4184820"/>
            <a:ext cx="2498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Spectromètre de masse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28332" y="1903907"/>
            <a:ext cx="2477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Croissance pas discret</a:t>
            </a:r>
          </a:p>
          <a:p>
            <a:r>
              <a:rPr lang="fr-FR" sz="1400" dirty="0" smtClean="0">
                <a:latin typeface="Helvetica Neue" panose="02000503000000020004"/>
              </a:rPr>
              <a:t>1 cycle = Quanta de dépôt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31359" y="4109642"/>
            <a:ext cx="23108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Produits de réactions:</a:t>
            </a:r>
          </a:p>
          <a:p>
            <a:r>
              <a:rPr lang="fr-FR" sz="1600" dirty="0" smtClean="0">
                <a:latin typeface="Helvetica Neue" panose="02000503000000020004"/>
              </a:rPr>
              <a:t>Méthane CH</a:t>
            </a:r>
            <a:r>
              <a:rPr lang="fr-FR" sz="1600" baseline="-25000" dirty="0" smtClean="0">
                <a:latin typeface="Helvetica Neue" panose="02000503000000020004"/>
              </a:rPr>
              <a:t>4</a:t>
            </a:r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899707" y="5582636"/>
            <a:ext cx="5708614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>
                <a:latin typeface="Helvetica Neue" panose="02000503000000020004"/>
              </a:rPr>
              <a:t>Al(OH)</a:t>
            </a:r>
            <a:r>
              <a:rPr lang="fr-FR" sz="1600" baseline="30000" dirty="0">
                <a:latin typeface="Helvetica Neue" panose="02000503000000020004"/>
              </a:rPr>
              <a:t>*</a:t>
            </a:r>
            <a:r>
              <a:rPr lang="fr-FR" sz="1600" baseline="-25000" dirty="0" smtClean="0">
                <a:latin typeface="Helvetica Neue" panose="02000503000000020004"/>
              </a:rPr>
              <a:t>x </a:t>
            </a:r>
            <a:r>
              <a:rPr lang="fr-FR" sz="1600" dirty="0" smtClean="0">
                <a:latin typeface="Helvetica Neue" panose="02000503000000020004"/>
              </a:rPr>
              <a:t>+ Al(CH</a:t>
            </a:r>
            <a:r>
              <a:rPr lang="fr-FR" sz="1600" baseline="-25000" dirty="0" smtClean="0">
                <a:latin typeface="Helvetica Neue" panose="02000503000000020004"/>
              </a:rPr>
              <a:t>3</a:t>
            </a:r>
            <a:r>
              <a:rPr lang="fr-FR" sz="1600" dirty="0" smtClean="0">
                <a:latin typeface="Helvetica Neue" panose="02000503000000020004"/>
              </a:rPr>
              <a:t>)</a:t>
            </a:r>
            <a:r>
              <a:rPr lang="fr-FR" sz="1600" baseline="-25000" dirty="0" smtClean="0">
                <a:latin typeface="Helvetica Neue" panose="02000503000000020004"/>
              </a:rPr>
              <a:t>3</a:t>
            </a:r>
            <a:r>
              <a:rPr lang="fr-FR" sz="1600" dirty="0" smtClean="0">
                <a:latin typeface="Helvetica Neue" panose="02000503000000020004"/>
              </a:rPr>
              <a:t>  -&gt; </a:t>
            </a:r>
            <a:r>
              <a:rPr lang="fr-FR" sz="1600" dirty="0" err="1" smtClean="0">
                <a:latin typeface="Helvetica Neue" panose="02000503000000020004"/>
              </a:rPr>
              <a:t>AlOxAl</a:t>
            </a:r>
            <a:r>
              <a:rPr lang="fr-FR" sz="1600" dirty="0" smtClean="0">
                <a:latin typeface="Helvetica Neue" panose="02000503000000020004"/>
              </a:rPr>
              <a:t>(CH</a:t>
            </a:r>
            <a:r>
              <a:rPr lang="fr-FR" sz="1600" baseline="-25000" dirty="0" smtClean="0">
                <a:latin typeface="Helvetica Neue" panose="02000503000000020004"/>
              </a:rPr>
              <a:t>3</a:t>
            </a:r>
            <a:r>
              <a:rPr lang="fr-FR" sz="1600" dirty="0" smtClean="0">
                <a:latin typeface="Helvetica Neue" panose="02000503000000020004"/>
              </a:rPr>
              <a:t>)*</a:t>
            </a:r>
            <a:r>
              <a:rPr lang="fr-FR" sz="1600" baseline="-25000" dirty="0" smtClean="0">
                <a:latin typeface="Helvetica Neue" panose="02000503000000020004"/>
              </a:rPr>
              <a:t>3-x</a:t>
            </a:r>
            <a:r>
              <a:rPr lang="fr-FR" sz="1600" dirty="0" smtClean="0">
                <a:latin typeface="Helvetica Neue" panose="02000503000000020004"/>
              </a:rPr>
              <a:t> + x CH</a:t>
            </a:r>
            <a:r>
              <a:rPr lang="fr-FR" sz="1600" baseline="-25000" dirty="0" smtClean="0">
                <a:latin typeface="Helvetica Neue" panose="02000503000000020004"/>
              </a:rPr>
              <a:t>4</a:t>
            </a:r>
          </a:p>
          <a:p>
            <a:pPr algn="ctr"/>
            <a:endParaRPr lang="fr-FR" sz="1600" baseline="-25000" dirty="0" smtClean="0">
              <a:latin typeface="Helvetica Neue" panose="02000503000000020004"/>
            </a:endParaRPr>
          </a:p>
          <a:p>
            <a:pPr algn="ctr"/>
            <a:r>
              <a:rPr lang="fr-FR" sz="1600" dirty="0" err="1">
                <a:latin typeface="Helvetica Neue" panose="02000503000000020004"/>
              </a:rPr>
              <a:t>AlOxAl</a:t>
            </a:r>
            <a:r>
              <a:rPr lang="fr-FR" sz="1600" dirty="0">
                <a:latin typeface="Helvetica Neue" panose="02000503000000020004"/>
              </a:rPr>
              <a:t>(CH</a:t>
            </a:r>
            <a:r>
              <a:rPr lang="fr-FR" sz="1600" baseline="-25000" dirty="0">
                <a:latin typeface="Helvetica Neue" panose="02000503000000020004"/>
              </a:rPr>
              <a:t>3</a:t>
            </a:r>
            <a:r>
              <a:rPr lang="fr-FR" sz="1600" dirty="0">
                <a:latin typeface="Helvetica Neue" panose="02000503000000020004"/>
              </a:rPr>
              <a:t>)*</a:t>
            </a:r>
            <a:r>
              <a:rPr lang="fr-FR" sz="1600" baseline="-25000" dirty="0" smtClean="0">
                <a:latin typeface="Helvetica Neue" panose="02000503000000020004"/>
              </a:rPr>
              <a:t>3-x </a:t>
            </a:r>
            <a:r>
              <a:rPr lang="fr-FR" sz="1600" dirty="0" smtClean="0">
                <a:latin typeface="Helvetica Neue" panose="02000503000000020004"/>
              </a:rPr>
              <a:t> + 1,5 H</a:t>
            </a:r>
            <a:r>
              <a:rPr lang="fr-FR" sz="1600" baseline="-25000" dirty="0" smtClean="0">
                <a:latin typeface="Helvetica Neue" panose="02000503000000020004"/>
              </a:rPr>
              <a:t>2</a:t>
            </a:r>
            <a:r>
              <a:rPr lang="fr-FR" sz="1600" dirty="0" smtClean="0">
                <a:latin typeface="Helvetica Neue" panose="02000503000000020004"/>
              </a:rPr>
              <a:t>O -&gt; AlO</a:t>
            </a:r>
            <a:r>
              <a:rPr lang="fr-FR" sz="1600" baseline="-25000" dirty="0" smtClean="0">
                <a:latin typeface="Helvetica Neue" panose="02000503000000020004"/>
              </a:rPr>
              <a:t>1,5</a:t>
            </a:r>
            <a:r>
              <a:rPr lang="fr-FR" sz="1600" dirty="0" smtClean="0">
                <a:latin typeface="Helvetica Neue" panose="02000503000000020004"/>
              </a:rPr>
              <a:t>Al(OH)*</a:t>
            </a:r>
            <a:r>
              <a:rPr lang="fr-FR" sz="1600" baseline="-25000" dirty="0" smtClean="0">
                <a:latin typeface="Helvetica Neue" panose="02000503000000020004"/>
              </a:rPr>
              <a:t>x</a:t>
            </a:r>
            <a:r>
              <a:rPr lang="fr-FR" sz="1600" dirty="0" smtClean="0">
                <a:latin typeface="Helvetica Neue" panose="02000503000000020004"/>
              </a:rPr>
              <a:t> + (3-x) CH</a:t>
            </a:r>
            <a:r>
              <a:rPr lang="fr-FR" sz="1600" baseline="-25000" dirty="0" smtClean="0">
                <a:latin typeface="Helvetica Neue" panose="02000503000000020004"/>
              </a:rPr>
              <a:t>4</a:t>
            </a:r>
            <a:r>
              <a:rPr lang="fr-FR" sz="1600" dirty="0" smtClean="0">
                <a:latin typeface="Helvetica Neue" panose="02000503000000020004"/>
              </a:rPr>
              <a:t>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2577" y="5397970"/>
            <a:ext cx="2518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Réactions de surface: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299783" y="573952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x= 1,5</a:t>
            </a:r>
          </a:p>
        </p:txBody>
      </p:sp>
    </p:spTree>
    <p:extLst>
      <p:ext uri="{BB962C8B-B14F-4D97-AF65-F5344CB8AC3E}">
        <p14:creationId xmlns:p14="http://schemas.microsoft.com/office/powerpoint/2010/main" val="22987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205779"/>
            <a:ext cx="6667500" cy="46958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028421" y="377554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Al</a:t>
            </a:r>
            <a:r>
              <a:rPr lang="fr-FR" sz="2400" baseline="-25000" dirty="0" smtClean="0">
                <a:latin typeface="Helvetica Neue" panose="02000503000000020004"/>
              </a:rPr>
              <a:t>2</a:t>
            </a:r>
            <a:r>
              <a:rPr lang="fr-FR" sz="2400" dirty="0" smtClean="0">
                <a:latin typeface="Helvetica Neue" panose="02000503000000020004"/>
              </a:rPr>
              <a:t>O</a:t>
            </a:r>
            <a:r>
              <a:rPr lang="fr-FR" sz="2400" baseline="-25000" dirty="0" smtClean="0">
                <a:latin typeface="Helvetica Neue" panose="02000503000000020004"/>
              </a:rPr>
              <a:t>3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52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1251671"/>
            <a:ext cx="7496175" cy="41052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886748" y="407400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Réactions de surface - Al</a:t>
            </a:r>
            <a:r>
              <a:rPr lang="fr-FR" sz="2400" baseline="-25000" dirty="0" smtClean="0">
                <a:latin typeface="Helvetica Neue" panose="02000503000000020004"/>
              </a:rPr>
              <a:t>2</a:t>
            </a:r>
            <a:r>
              <a:rPr lang="fr-FR" sz="2400" dirty="0" smtClean="0">
                <a:latin typeface="Helvetica Neue" panose="02000503000000020004"/>
              </a:rPr>
              <a:t>O</a:t>
            </a:r>
            <a:r>
              <a:rPr lang="fr-FR" sz="2400" baseline="-25000" dirty="0" smtClean="0">
                <a:latin typeface="Helvetica Neue" panose="02000503000000020004"/>
              </a:rPr>
              <a:t>3</a:t>
            </a:r>
            <a:r>
              <a:rPr lang="fr-FR" sz="2400" dirty="0" smtClean="0">
                <a:latin typeface="Helvetica Neue" panose="02000503000000020004"/>
              </a:rPr>
              <a:t>  </a:t>
            </a:r>
            <a:endParaRPr lang="fr-FR" sz="2400" baseline="-25000" dirty="0" smtClean="0">
              <a:latin typeface="Helvetica Neue" panose="02000503000000020004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76516" y="5616187"/>
            <a:ext cx="3517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Helvetica Neue" panose="02000503000000020004"/>
              </a:rPr>
              <a:t>Réactions de surface auto-limitantes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115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150442"/>
            <a:ext cx="3598347" cy="326997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316" y="4858924"/>
            <a:ext cx="65583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Épaisseur linéaire en fonction du nombre de cycle ALD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Maitrise de la température – fenêtre ALD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Taux de croissance ~ 1 Å/</a:t>
            </a:r>
            <a:r>
              <a:rPr lang="fr-FR" dirty="0" err="1" smtClean="0">
                <a:latin typeface="Helvetica Neue" panose="02000503000000020004"/>
              </a:rPr>
              <a:t>cy</a:t>
            </a:r>
            <a:r>
              <a:rPr lang="fr-FR" dirty="0" smtClean="0">
                <a:latin typeface="Helvetica Neue" panose="02000503000000020004"/>
              </a:rPr>
              <a:t> &lt; 1 maille cristalline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Films uniformes, lisses et sans «lacunes»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646633" y="373575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</a:t>
            </a:r>
            <a:r>
              <a:rPr lang="fr-FR" sz="2400" baseline="-25000" dirty="0" smtClean="0">
                <a:latin typeface="Helvetica Neue" panose="02000503000000020004"/>
              </a:rPr>
              <a:t>2</a:t>
            </a:r>
            <a:r>
              <a:rPr lang="fr-FR" sz="2400" dirty="0" smtClean="0">
                <a:latin typeface="Helvetica Neue" panose="02000503000000020004"/>
              </a:rPr>
              <a:t>O</a:t>
            </a:r>
            <a:r>
              <a:rPr lang="fr-FR" sz="2400" baseline="-25000" dirty="0" smtClean="0">
                <a:latin typeface="Helvetica Neue" panose="02000503000000020004"/>
              </a:rPr>
              <a:t>3</a:t>
            </a:r>
            <a:r>
              <a:rPr lang="fr-FR" sz="2400" dirty="0" smtClean="0">
                <a:latin typeface="Helvetica Neue" panose="02000503000000020004"/>
              </a:rPr>
              <a:t> – croissance sur échantillon Si </a:t>
            </a:r>
            <a:endParaRPr lang="fr-FR" sz="2400" baseline="-25000" dirty="0" smtClean="0">
              <a:latin typeface="Helvetica Neue" panose="02000503000000020004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634" y="4566788"/>
            <a:ext cx="2489393" cy="173685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410" y="1214114"/>
            <a:ext cx="4006388" cy="3187244"/>
          </a:xfrm>
          <a:prstGeom prst="rect">
            <a:avLst/>
          </a:prstGeom>
        </p:spPr>
      </p:pic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5735782" y="1214114"/>
            <a:ext cx="0" cy="2744822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7415646" y="1214114"/>
            <a:ext cx="0" cy="2744822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105073" y="2247971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Régime ALD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488476" y="1200774"/>
            <a:ext cx="957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Régime CVD</a:t>
            </a:r>
          </a:p>
        </p:txBody>
      </p:sp>
    </p:spTree>
    <p:extLst>
      <p:ext uri="{BB962C8B-B14F-4D97-AF65-F5344CB8AC3E}">
        <p14:creationId xmlns:p14="http://schemas.microsoft.com/office/powerpoint/2010/main" val="74654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29" y="1067538"/>
            <a:ext cx="7334755" cy="485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09070" y="383292"/>
            <a:ext cx="3889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>
                <a:srgbClr val="1F497D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altLang="en-US" sz="2400" dirty="0">
                <a:latin typeface="Helvetica Neue" panose="02000503000000020004"/>
                <a:cs typeface="Helvetica Neue" panose="02000503000000020004" pitchFamily="2" charset="0"/>
              </a:rPr>
              <a:t>Large palette de </a:t>
            </a:r>
            <a:r>
              <a:rPr lang="en-US" altLang="en-US" sz="2400" dirty="0" err="1">
                <a:latin typeface="Helvetica Neue" panose="02000503000000020004"/>
                <a:cs typeface="Helvetica Neue" panose="02000503000000020004" pitchFamily="2" charset="0"/>
              </a:rPr>
              <a:t>matériaux</a:t>
            </a:r>
            <a:r>
              <a:rPr lang="en-US" altLang="en-US" sz="2400" dirty="0">
                <a:latin typeface="Helvetica Neue" panose="02000503000000020004"/>
                <a:cs typeface="Helvetica Neue" panose="02000503000000020004" pitchFamily="2" charset="0"/>
              </a:rPr>
              <a:t> </a:t>
            </a:r>
            <a:r>
              <a:rPr lang="en-US" altLang="en-US" sz="2400" dirty="0" err="1" smtClean="0">
                <a:latin typeface="Helvetica Neue" panose="02000503000000020004"/>
                <a:cs typeface="Helvetica Neue" panose="02000503000000020004" pitchFamily="2" charset="0"/>
              </a:rPr>
              <a:t>disponible</a:t>
            </a:r>
            <a:endParaRPr lang="en-US" altLang="en-US" sz="2400" dirty="0">
              <a:latin typeface="Helvetica Neue" panose="02000503000000020004"/>
              <a:cs typeface="Helvetica Neue" panose="02000503000000020004" pitchFamily="2" charset="0"/>
            </a:endParaRPr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5029" y="6478710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688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2692225" y="3552654"/>
            <a:ext cx="3009882" cy="1958151"/>
            <a:chOff x="3885128" y="5668009"/>
            <a:chExt cx="3009882" cy="1958151"/>
          </a:xfrm>
        </p:grpSpPr>
        <p:pic>
          <p:nvPicPr>
            <p:cNvPr id="8" name="Picture 4" descr="C:\Users\adminjklug\Work\Presentations\ANLUW2015\tfel_structure_fina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5128" y="5668009"/>
              <a:ext cx="3009882" cy="1958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385118" y="7339504"/>
              <a:ext cx="2009903" cy="246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(LUMINEQ, </a:t>
              </a:r>
              <a:r>
                <a:rPr lang="en-US" sz="1100" dirty="0" err="1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Beneq</a:t>
              </a:r>
              <a:r>
                <a:rPr lang="en-US" sz="1100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sz="1100" dirty="0" err="1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Oy</a:t>
              </a:r>
              <a:r>
                <a:rPr lang="en-US" sz="1100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, Finland)</a:t>
              </a:r>
              <a:endParaRPr lang="en-US" sz="1100" dirty="0">
                <a:latin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91628" y="3420716"/>
            <a:ext cx="3505200" cy="2841510"/>
            <a:chOff x="3813464" y="2767967"/>
            <a:chExt cx="3505200" cy="2841510"/>
          </a:xfrm>
        </p:grpSpPr>
        <p:pic>
          <p:nvPicPr>
            <p:cNvPr id="6" name="Picture 2" descr="C:\Users\adminjklug\Work\Presentations\ANLUW2015\1-s2.0-S1369702114001436-gr4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527" y="2767967"/>
              <a:ext cx="2228804" cy="257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813464" y="5347867"/>
              <a:ext cx="3505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R.W. Johnson et al., </a:t>
              </a:r>
              <a:r>
                <a:rPr lang="en-US" sz="1100" i="1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Materials Today </a:t>
              </a:r>
              <a:r>
                <a:rPr lang="en-US" sz="1100" b="1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17</a:t>
              </a:r>
              <a:r>
                <a:rPr lang="en-US" sz="1100" dirty="0" smtClean="0">
                  <a:latin typeface="Helvetica Neue" panose="02000503000000020004" pitchFamily="2" charset="0"/>
                  <a:cs typeface="Helvetica Neue" panose="02000503000000020004" pitchFamily="2" charset="0"/>
                </a:rPr>
                <a:t>, 236 (2014).</a:t>
              </a:r>
              <a:endParaRPr lang="en-US" sz="1100" dirty="0">
                <a:latin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3642628" y="351806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- Applications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-76631" y="1078589"/>
            <a:ext cx="53863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Micro-</a:t>
            </a:r>
            <a:r>
              <a:rPr lang="en-US" sz="1600" dirty="0" err="1" smtClean="0">
                <a:latin typeface="Helvetica Neue" panose="02000503000000020004"/>
              </a:rPr>
              <a:t>électronique</a:t>
            </a:r>
            <a:r>
              <a:rPr lang="en-US" sz="1600" dirty="0" smtClean="0">
                <a:latin typeface="Helvetica Neue" panose="02000503000000020004"/>
              </a:rPr>
              <a:t> (</a:t>
            </a:r>
            <a:r>
              <a:rPr lang="en-US" sz="1600" dirty="0" err="1" smtClean="0">
                <a:latin typeface="Helvetica Neue" panose="02000503000000020004"/>
              </a:rPr>
              <a:t>dielectriques</a:t>
            </a:r>
            <a:r>
              <a:rPr lang="en-US" sz="1600" dirty="0" smtClean="0">
                <a:latin typeface="Helvetica Neue" panose="02000503000000020004"/>
              </a:rPr>
              <a:t> haut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1600" dirty="0" smtClean="0">
                <a:latin typeface="Helvetica Neue" panose="02000503000000020004"/>
              </a:rPr>
              <a:t>): HfO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, Ta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O</a:t>
            </a:r>
            <a:r>
              <a:rPr lang="en-US" sz="1600" baseline="-25000" dirty="0" smtClean="0">
                <a:latin typeface="Helvetica Neue" panose="02000503000000020004"/>
              </a:rPr>
              <a:t>5</a:t>
            </a:r>
            <a:r>
              <a:rPr lang="en-US" sz="1600" dirty="0" smtClean="0">
                <a:latin typeface="Helvetica Neue" panose="02000503000000020004"/>
              </a:rPr>
              <a:t>, La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O</a:t>
            </a:r>
            <a:r>
              <a:rPr lang="en-US" sz="1600" baseline="-25000" dirty="0" smtClean="0">
                <a:latin typeface="Helvetica Neue" panose="02000503000000020004"/>
              </a:rPr>
              <a:t>5</a:t>
            </a:r>
            <a:r>
              <a:rPr lang="en-US" sz="1600" dirty="0" smtClean="0">
                <a:latin typeface="Helvetica Neue" panose="02000503000000020004"/>
              </a:rPr>
              <a:t>, Al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O</a:t>
            </a:r>
            <a:r>
              <a:rPr lang="en-US" sz="1600" baseline="-25000" dirty="0" smtClean="0">
                <a:latin typeface="Helvetica Neue" panose="02000503000000020004"/>
              </a:rPr>
              <a:t>3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Photovoltaïque</a:t>
            </a:r>
            <a:r>
              <a:rPr lang="en-US" sz="1600" dirty="0" smtClean="0">
                <a:latin typeface="Helvetica Neue" panose="02000503000000020004"/>
              </a:rPr>
              <a:t> (Oxide </a:t>
            </a:r>
            <a:r>
              <a:rPr lang="en-US" sz="1600" dirty="0" err="1" smtClean="0">
                <a:latin typeface="Helvetica Neue" panose="02000503000000020004"/>
              </a:rPr>
              <a:t>conducteurs</a:t>
            </a:r>
            <a:r>
              <a:rPr lang="en-US" sz="1600" dirty="0" smtClean="0">
                <a:latin typeface="Helvetica Neue" panose="02000503000000020004"/>
              </a:rPr>
              <a:t> transparent): </a:t>
            </a:r>
            <a:r>
              <a:rPr lang="en-US" sz="1600" dirty="0" err="1" smtClean="0">
                <a:latin typeface="Helvetica Neue" panose="02000503000000020004"/>
              </a:rPr>
              <a:t>ZnO:Al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InSnO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PbS</a:t>
            </a:r>
            <a:endParaRPr lang="en-US" sz="1600" dirty="0" smtClean="0">
              <a:latin typeface="Helvetica Neue" panose="02000503000000020004"/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Biomedical: TiN, </a:t>
            </a:r>
            <a:r>
              <a:rPr lang="en-US" sz="1600" dirty="0" err="1" smtClean="0">
                <a:latin typeface="Helvetica Neue" panose="02000503000000020004"/>
              </a:rPr>
              <a:t>ZrN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CrN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AlTiN</a:t>
            </a:r>
            <a:endParaRPr lang="en-US" sz="1600" dirty="0" smtClean="0">
              <a:latin typeface="Helvetica Neue" panose="02000503000000020004"/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Crystaux</a:t>
            </a:r>
            <a:r>
              <a:rPr lang="en-US" sz="1600" dirty="0" smtClean="0">
                <a:latin typeface="Helvetica Neue" panose="02000503000000020004"/>
              </a:rPr>
              <a:t> </a:t>
            </a:r>
            <a:r>
              <a:rPr lang="en-US" sz="1600" dirty="0" err="1" smtClean="0">
                <a:latin typeface="Helvetica Neue" panose="02000503000000020004"/>
              </a:rPr>
              <a:t>Photoniques</a:t>
            </a:r>
            <a:r>
              <a:rPr lang="en-US" sz="1600" dirty="0" smtClean="0">
                <a:latin typeface="Helvetica Neue" panose="02000503000000020004"/>
              </a:rPr>
              <a:t>: </a:t>
            </a:r>
            <a:r>
              <a:rPr lang="en-US" sz="1600" dirty="0" err="1" smtClean="0">
                <a:latin typeface="Helvetica Neue" panose="02000503000000020004"/>
              </a:rPr>
              <a:t>ZnO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ZnS:Mn</a:t>
            </a:r>
            <a:r>
              <a:rPr lang="en-US" sz="1600" dirty="0" smtClean="0">
                <a:latin typeface="Helvetica Neue" panose="02000503000000020004"/>
              </a:rPr>
              <a:t>, TiO2, Ta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N</a:t>
            </a:r>
            <a:r>
              <a:rPr lang="en-US" sz="1600" baseline="-25000" dirty="0" smtClean="0">
                <a:latin typeface="Helvetica Neue" panose="02000503000000020004"/>
              </a:rPr>
              <a:t>5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Batteries: Al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O</a:t>
            </a:r>
            <a:r>
              <a:rPr lang="en-US" sz="1600" baseline="-25000" dirty="0" smtClean="0">
                <a:latin typeface="Helvetica Neue" panose="02000503000000020004"/>
              </a:rPr>
              <a:t>3</a:t>
            </a:r>
            <a:r>
              <a:rPr lang="en-US" sz="1600" dirty="0" smtClean="0">
                <a:latin typeface="Helvetica Neue" panose="02000503000000020004"/>
              </a:rPr>
              <a:t>, LaF</a:t>
            </a:r>
            <a:r>
              <a:rPr lang="en-US" sz="1600" baseline="-25000" dirty="0" smtClean="0">
                <a:latin typeface="Helvetica Neue" panose="02000503000000020004"/>
              </a:rPr>
              <a:t>3</a:t>
            </a:r>
            <a:r>
              <a:rPr lang="en-US" sz="1600" dirty="0" smtClean="0">
                <a:latin typeface="Helvetica Neue" panose="02000503000000020004"/>
              </a:rPr>
              <a:t>, SnF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…</a:t>
            </a:r>
            <a:endParaRPr lang="en-US" sz="1600" baseline="-25000" dirty="0" smtClean="0">
              <a:latin typeface="Helvetica Neue" panose="02000503000000020004"/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Electroluminescence: </a:t>
            </a:r>
            <a:r>
              <a:rPr lang="en-US" sz="1600" dirty="0" err="1" smtClean="0">
                <a:latin typeface="Helvetica Neue" panose="02000503000000020004"/>
              </a:rPr>
              <a:t>SrS:Cu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ZnS:Mn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ZnS:Tb</a:t>
            </a:r>
            <a:r>
              <a:rPr lang="en-US" sz="1600" dirty="0" smtClean="0">
                <a:latin typeface="Helvetica Neue" panose="02000503000000020004"/>
              </a:rPr>
              <a:t>, </a:t>
            </a:r>
            <a:r>
              <a:rPr lang="en-US" sz="1600" dirty="0" err="1" smtClean="0">
                <a:latin typeface="Helvetica Neue" panose="02000503000000020004"/>
              </a:rPr>
              <a:t>SrS:Ce</a:t>
            </a:r>
            <a:endParaRPr lang="en-US" sz="1600" dirty="0">
              <a:latin typeface="Helvetica Neue" panose="020005030000000200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03571" y="1074414"/>
            <a:ext cx="412554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Détecteurs</a:t>
            </a:r>
            <a:endParaRPr lang="en-US" sz="1600" dirty="0" smtClean="0">
              <a:latin typeface="Helvetica Neue" panose="02000503000000020004"/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Catalyse</a:t>
            </a:r>
            <a:r>
              <a:rPr lang="en-US" sz="1600" dirty="0" smtClean="0">
                <a:latin typeface="Helvetica Neue" panose="02000503000000020004"/>
              </a:rPr>
              <a:t>: Pt, </a:t>
            </a:r>
            <a:r>
              <a:rPr lang="en-US" sz="1600" dirty="0" err="1" smtClean="0">
                <a:latin typeface="Helvetica Neue" panose="02000503000000020004"/>
              </a:rPr>
              <a:t>Ir</a:t>
            </a:r>
            <a:r>
              <a:rPr lang="en-US" sz="1600" dirty="0" smtClean="0">
                <a:latin typeface="Helvetica Neue" panose="02000503000000020004"/>
              </a:rPr>
              <a:t>, Co, TiO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, V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O</a:t>
            </a:r>
            <a:r>
              <a:rPr lang="en-US" sz="1600" baseline="-25000" dirty="0" smtClean="0">
                <a:latin typeface="Helvetica Neue" panose="02000503000000020004"/>
              </a:rPr>
              <a:t>5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Thermo-</a:t>
            </a:r>
            <a:r>
              <a:rPr lang="en-US" sz="1600" dirty="0" err="1" smtClean="0">
                <a:latin typeface="Helvetica Neue" panose="02000503000000020004"/>
              </a:rPr>
              <a:t>électrique</a:t>
            </a:r>
            <a:r>
              <a:rPr lang="en-US" sz="1600" dirty="0" smtClean="0">
                <a:latin typeface="Helvetica Neue" panose="02000503000000020004"/>
              </a:rPr>
              <a:t>: Bi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Se</a:t>
            </a:r>
            <a:r>
              <a:rPr lang="en-US" sz="1600" baseline="-25000" dirty="0" smtClean="0">
                <a:latin typeface="Helvetica Neue" panose="02000503000000020004"/>
              </a:rPr>
              <a:t>3</a:t>
            </a:r>
            <a:r>
              <a:rPr lang="en-US" sz="1600" dirty="0" smtClean="0">
                <a:latin typeface="Helvetica Neue" panose="02000503000000020004"/>
              </a:rPr>
              <a:t>, Bi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Te</a:t>
            </a:r>
            <a:r>
              <a:rPr lang="en-US" sz="1600" baseline="-25000" dirty="0" smtClean="0">
                <a:latin typeface="Helvetica Neue" panose="02000503000000020004"/>
              </a:rPr>
              <a:t>3</a:t>
            </a:r>
            <a:r>
              <a:rPr lang="en-US" sz="1600" dirty="0" smtClean="0">
                <a:latin typeface="Helvetica Neue" panose="02000503000000020004"/>
              </a:rPr>
              <a:t>…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Barrières</a:t>
            </a:r>
            <a:r>
              <a:rPr lang="en-US" sz="1600" dirty="0" smtClean="0">
                <a:latin typeface="Helvetica Neue" panose="02000503000000020004"/>
              </a:rPr>
              <a:t> de diffusion/anti-corrosion: ZrO</a:t>
            </a:r>
            <a:r>
              <a:rPr lang="en-US" sz="1600" baseline="-25000" dirty="0" smtClean="0">
                <a:latin typeface="Helvetica Neue" panose="02000503000000020004"/>
              </a:rPr>
              <a:t>2</a:t>
            </a:r>
            <a:r>
              <a:rPr lang="en-US" sz="1600" dirty="0" smtClean="0">
                <a:latin typeface="Helvetica Neue" panose="02000503000000020004"/>
              </a:rPr>
              <a:t>, TiN…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Helvetica Neue" panose="02000503000000020004"/>
              </a:rPr>
              <a:t>Supraconducteurs</a:t>
            </a:r>
            <a:r>
              <a:rPr lang="en-US" sz="1600" dirty="0" smtClean="0">
                <a:latin typeface="Helvetica Neue" panose="02000503000000020004"/>
              </a:rPr>
              <a:t>: MoN, NbTiN, TiN…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Helvetica Neue" panose="02000503000000020004"/>
              </a:rPr>
              <a:t>LED: </a:t>
            </a:r>
            <a:r>
              <a:rPr lang="en-US" sz="1600" dirty="0" err="1" smtClean="0">
                <a:latin typeface="Helvetica Neue" panose="02000503000000020004"/>
              </a:rPr>
              <a:t>AlGaN</a:t>
            </a:r>
            <a:r>
              <a:rPr lang="en-US" sz="1600" dirty="0" smtClean="0">
                <a:latin typeface="Helvetica Neue" panose="02000503000000020004"/>
              </a:rPr>
              <a:t>/</a:t>
            </a:r>
            <a:r>
              <a:rPr lang="en-US" sz="1600" dirty="0" err="1" smtClean="0">
                <a:latin typeface="Helvetica Neue" panose="02000503000000020004"/>
              </a:rPr>
              <a:t>GaN</a:t>
            </a:r>
            <a:endParaRPr lang="en-US" sz="1600" dirty="0" smtClean="0">
              <a:latin typeface="Helvetica Neue" panose="02000503000000020004"/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5863545" y="3110904"/>
            <a:ext cx="1547647" cy="1670483"/>
            <a:chOff x="7472546" y="5027976"/>
            <a:chExt cx="1547647" cy="1670483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0878" y="5206983"/>
              <a:ext cx="1499315" cy="1491476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7472546" y="5027976"/>
              <a:ext cx="107914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>
                  <a:latin typeface="Helvetica Neue" panose="02000503000000020004"/>
                </a:rPr>
                <a:t>Electronique flexible</a:t>
              </a:r>
              <a:endParaRPr lang="fr-FR" sz="1100" dirty="0">
                <a:latin typeface="Helvetica Neue" panose="02000503000000020004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7367945" y="3159106"/>
            <a:ext cx="1407132" cy="1397308"/>
            <a:chOff x="5398395" y="5210402"/>
            <a:chExt cx="1407132" cy="1397308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63860" y="5472012"/>
              <a:ext cx="1141667" cy="1135698"/>
            </a:xfrm>
            <a:prstGeom prst="rect">
              <a:avLst/>
            </a:prstGeom>
          </p:spPr>
        </p:pic>
        <p:sp>
          <p:nvSpPr>
            <p:cNvPr id="28" name="ZoneTexte 27"/>
            <p:cNvSpPr txBox="1"/>
            <p:nvPr/>
          </p:nvSpPr>
          <p:spPr>
            <a:xfrm>
              <a:off x="5398395" y="5210402"/>
              <a:ext cx="12907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>
                  <a:latin typeface="Helvetica Neue" panose="02000503000000020004"/>
                </a:rPr>
                <a:t>Films diélectrique haut </a:t>
              </a:r>
              <a:r>
                <a:rPr lang="el-GR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κ</a:t>
              </a:r>
              <a:endParaRPr lang="fr-FR" sz="1100" dirty="0">
                <a:latin typeface="Helvetica Neue" panose="02000503000000020004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050094" y="4786331"/>
            <a:ext cx="1148598" cy="1409973"/>
            <a:chOff x="6946185" y="4895605"/>
            <a:chExt cx="1148598" cy="1409973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46185" y="5167052"/>
              <a:ext cx="1148598" cy="1138526"/>
            </a:xfrm>
            <a:prstGeom prst="rect">
              <a:avLst/>
            </a:prstGeom>
          </p:spPr>
        </p:pic>
        <p:sp>
          <p:nvSpPr>
            <p:cNvPr id="30" name="ZoneTexte 29"/>
            <p:cNvSpPr txBox="1"/>
            <p:nvPr/>
          </p:nvSpPr>
          <p:spPr>
            <a:xfrm>
              <a:off x="7025850" y="4895605"/>
              <a:ext cx="94128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>
                  <a:latin typeface="Helvetica Neue" panose="02000503000000020004"/>
                </a:rPr>
                <a:t>Passivation OLED</a:t>
              </a:r>
              <a:endParaRPr lang="fr-FR" sz="1100" dirty="0">
                <a:latin typeface="Helvetica Neue" panose="020005030000000200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1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47521" y="372705"/>
            <a:ext cx="3286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– Applications – Structures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1494135"/>
            <a:ext cx="2715012" cy="15108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968" y="1380413"/>
            <a:ext cx="2146434" cy="170874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180" y="1380412"/>
            <a:ext cx="2139495" cy="1708749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41959" y="834817"/>
            <a:ext cx="537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Dépôts ALD (</a:t>
            </a:r>
            <a:r>
              <a:rPr lang="fr-FR" dirty="0" err="1" smtClean="0">
                <a:latin typeface="Helvetica Neue" panose="02000503000000020004"/>
              </a:rPr>
              <a:t>ZnO</a:t>
            </a:r>
            <a:r>
              <a:rPr lang="fr-FR" dirty="0" smtClean="0">
                <a:latin typeface="Helvetica Neue" panose="02000503000000020004"/>
              </a:rPr>
              <a:t>) sur structures poreuses: effet de charge + contraste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7181" y="1204149"/>
            <a:ext cx="2159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Helvetica Neue" panose="02000503000000020004"/>
              </a:rPr>
              <a:t>microscopie </a:t>
            </a:r>
            <a:r>
              <a:rPr lang="fr-FR" sz="1600" dirty="0" smtClean="0">
                <a:latin typeface="Helvetica Neue" panose="02000503000000020004"/>
              </a:rPr>
              <a:t>électronique </a:t>
            </a:r>
            <a:endParaRPr lang="fr-FR" sz="1600" dirty="0">
              <a:latin typeface="Helvetica Neue" panose="02000503000000020004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74073" y="2993047"/>
            <a:ext cx="2294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Helvetica Neue" panose="02000503000000020004"/>
              </a:rPr>
              <a:t>Tomographie (synchrotron)</a:t>
            </a:r>
            <a:endParaRPr lang="fr-FR" sz="1600" dirty="0">
              <a:latin typeface="Helvetica Neue" panose="02000503000000020004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93867" y="2993047"/>
            <a:ext cx="17764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>
                <a:latin typeface="Helvetica Neue" panose="02000503000000020004"/>
              </a:rPr>
              <a:t>Scientific reports, 7, 5879 (2017)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59" y="4882088"/>
            <a:ext cx="3824455" cy="1397124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74073" y="4695567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Helvetica Neue" panose="02000503000000020004"/>
              </a:rPr>
              <a:t>Auto organisation (Block </a:t>
            </a:r>
            <a:r>
              <a:rPr lang="fr-FR" sz="1600" dirty="0" err="1" smtClean="0">
                <a:latin typeface="Helvetica Neue" panose="02000503000000020004"/>
              </a:rPr>
              <a:t>Copolymer</a:t>
            </a:r>
            <a:r>
              <a:rPr lang="fr-FR" sz="1600" dirty="0" smtClean="0">
                <a:latin typeface="Helvetica Neue" panose="02000503000000020004"/>
              </a:rPr>
              <a:t>)</a:t>
            </a:r>
            <a:endParaRPr lang="fr-FR" sz="1600" dirty="0">
              <a:latin typeface="Helvetica Neue" panose="02000503000000020004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2805" y="4882088"/>
            <a:ext cx="2075375" cy="143440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2298" y="4882088"/>
            <a:ext cx="2050958" cy="1434408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5129876" y="6286292"/>
            <a:ext cx="2419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>
                <a:latin typeface="Helvetica Neue" panose="02000503000000020004"/>
              </a:rPr>
              <a:t>Advanced </a:t>
            </a:r>
            <a:r>
              <a:rPr lang="fr-FR" sz="1200" i="1" dirty="0" err="1" smtClean="0">
                <a:latin typeface="Helvetica Neue" panose="02000503000000020004"/>
              </a:rPr>
              <a:t>Functional</a:t>
            </a:r>
            <a:r>
              <a:rPr lang="fr-FR" sz="1200" i="1" dirty="0" smtClean="0">
                <a:latin typeface="Helvetica Neue" panose="02000503000000020004"/>
              </a:rPr>
              <a:t> </a:t>
            </a:r>
            <a:r>
              <a:rPr lang="fr-FR" sz="1200" i="1" dirty="0" err="1" smtClean="0">
                <a:latin typeface="Helvetica Neue" panose="02000503000000020004"/>
              </a:rPr>
              <a:t>Materials</a:t>
            </a:r>
            <a:r>
              <a:rPr lang="fr-FR" sz="1200" i="1" dirty="0" smtClean="0">
                <a:latin typeface="Helvetica Neue" panose="02000503000000020004"/>
              </a:rPr>
              <a:t>, 22, 5129 (2010)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722" y="3330888"/>
            <a:ext cx="3632928" cy="1335145"/>
          </a:xfrm>
          <a:prstGeom prst="rect">
            <a:avLst/>
          </a:prstGeom>
        </p:spPr>
      </p:pic>
      <p:sp>
        <p:nvSpPr>
          <p:cNvPr id="2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4279" y="3330888"/>
            <a:ext cx="1455692" cy="1378810"/>
          </a:xfrm>
          <a:prstGeom prst="rect">
            <a:avLst/>
          </a:prstGeom>
        </p:spPr>
      </p:pic>
      <p:sp>
        <p:nvSpPr>
          <p:cNvPr id="23" name="Flèche droite 22"/>
          <p:cNvSpPr/>
          <p:nvPr/>
        </p:nvSpPr>
        <p:spPr>
          <a:xfrm>
            <a:off x="3208866" y="2088573"/>
            <a:ext cx="666943" cy="322118"/>
          </a:xfrm>
          <a:prstGeom prst="rightArrow">
            <a:avLst/>
          </a:prstGeom>
          <a:solidFill>
            <a:srgbClr val="A3C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>
            <a:off x="4070650" y="3784727"/>
            <a:ext cx="666943" cy="322118"/>
          </a:xfrm>
          <a:prstGeom prst="rightArrow">
            <a:avLst/>
          </a:prstGeom>
          <a:solidFill>
            <a:srgbClr val="A3C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3342496" y="175456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ALD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138509" y="348785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ALD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2773" y="3330888"/>
            <a:ext cx="2806617" cy="1364679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6026731" y="4635293"/>
            <a:ext cx="1447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>
                <a:latin typeface="Helvetica Neue" panose="02000503000000020004"/>
              </a:rPr>
              <a:t>JVSTA, 36, 02D403 (2018)</a:t>
            </a:r>
          </a:p>
        </p:txBody>
      </p:sp>
    </p:spTree>
    <p:extLst>
      <p:ext uri="{BB962C8B-B14F-4D97-AF65-F5344CB8AC3E}">
        <p14:creationId xmlns:p14="http://schemas.microsoft.com/office/powerpoint/2010/main" val="31499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136" y="4081815"/>
            <a:ext cx="5407864" cy="1879164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619021" y="407400"/>
            <a:ext cx="143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D’autres ALD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4531" y="1085073"/>
            <a:ext cx="375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Helvetica Neue" panose="02000503000000020004"/>
              </a:rPr>
              <a:t>Molecular</a:t>
            </a:r>
            <a:r>
              <a:rPr lang="fr-FR" sz="1600" dirty="0" smtClean="0">
                <a:latin typeface="Helvetica Neue" panose="02000503000000020004"/>
              </a:rPr>
              <a:t> layer </a:t>
            </a:r>
            <a:r>
              <a:rPr lang="fr-FR" sz="1600" dirty="0" err="1" smtClean="0">
                <a:latin typeface="Helvetica Neue" panose="02000503000000020004"/>
              </a:rPr>
              <a:t>deposition</a:t>
            </a:r>
            <a:r>
              <a:rPr lang="fr-FR" sz="1600" dirty="0" smtClean="0">
                <a:latin typeface="Helvetica Neue" panose="02000503000000020004"/>
              </a:rPr>
              <a:t> (MLD)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69" y="986719"/>
            <a:ext cx="4502605" cy="292669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8463" y="1793006"/>
            <a:ext cx="427565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Organique – matériaux polymères</a:t>
            </a:r>
          </a:p>
          <a:p>
            <a:r>
              <a:rPr lang="fr-FR" sz="1400" dirty="0" smtClean="0">
                <a:latin typeface="Helvetica Neue" panose="02000503000000020004"/>
              </a:rPr>
              <a:t>       Nylon 66: 20 Å/</a:t>
            </a:r>
            <a:r>
              <a:rPr lang="fr-FR" sz="1400" dirty="0" err="1" smtClean="0">
                <a:latin typeface="Helvetica Neue" panose="02000503000000020004"/>
              </a:rPr>
              <a:t>cy</a:t>
            </a:r>
            <a:r>
              <a:rPr lang="fr-FR" sz="1400" dirty="0" smtClean="0">
                <a:latin typeface="Helvetica Neue" panose="02000503000000020004"/>
              </a:rPr>
              <a:t> ou PPTA (Kevlar)</a:t>
            </a:r>
          </a:p>
          <a:p>
            <a:endParaRPr lang="fr-FR" sz="1400" dirty="0" smtClean="0">
              <a:latin typeface="Helvetica Neue" panose="02000503000000020004"/>
            </a:endParaRP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ALD + MLD = hybrides </a:t>
            </a:r>
            <a:r>
              <a:rPr lang="fr-FR" sz="1400" dirty="0" err="1" smtClean="0">
                <a:latin typeface="Helvetica Neue" panose="02000503000000020004"/>
              </a:rPr>
              <a:t>Orga</a:t>
            </a:r>
            <a:r>
              <a:rPr lang="fr-FR" sz="1400" dirty="0" smtClean="0">
                <a:latin typeface="Helvetica Neue" panose="02000503000000020004"/>
              </a:rPr>
              <a:t>-Inorganique</a:t>
            </a:r>
          </a:p>
          <a:p>
            <a:r>
              <a:rPr lang="fr-FR" sz="1400" dirty="0" smtClean="0">
                <a:latin typeface="Helvetica Neue" panose="02000503000000020004"/>
              </a:rPr>
              <a:t>        </a:t>
            </a:r>
            <a:r>
              <a:rPr lang="fr-FR" sz="1400" dirty="0" err="1" smtClean="0">
                <a:latin typeface="Helvetica Neue" panose="02000503000000020004"/>
              </a:rPr>
              <a:t>Alucole</a:t>
            </a:r>
            <a:r>
              <a:rPr lang="fr-FR" sz="1400" dirty="0" smtClean="0">
                <a:latin typeface="Helvetica Neue" panose="02000503000000020004"/>
              </a:rPr>
              <a:t> (TMA + </a:t>
            </a:r>
            <a:r>
              <a:rPr lang="fr-FR" sz="1400" dirty="0" err="1" smtClean="0">
                <a:latin typeface="Helvetica Neue" panose="02000503000000020004"/>
              </a:rPr>
              <a:t>Ethylene</a:t>
            </a:r>
            <a:r>
              <a:rPr lang="fr-FR" sz="1400" dirty="0" smtClean="0">
                <a:latin typeface="Helvetica Neue" panose="02000503000000020004"/>
              </a:rPr>
              <a:t> Glycol) – 4 Å/</a:t>
            </a:r>
            <a:r>
              <a:rPr lang="fr-FR" sz="1400" dirty="0" err="1" smtClean="0">
                <a:latin typeface="Helvetica Neue" panose="02000503000000020004"/>
              </a:rPr>
              <a:t>cy</a:t>
            </a:r>
            <a:endParaRPr lang="fr-FR" sz="1400" dirty="0" smtClean="0">
              <a:latin typeface="Helvetica Neue" panose="02000503000000020004"/>
            </a:endParaRPr>
          </a:p>
          <a:p>
            <a:endParaRPr lang="fr-FR" sz="1400" dirty="0">
              <a:latin typeface="Helvetica Neue" panose="02000503000000020004"/>
            </a:endParaRP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Basses Températures: 45-170 °C</a:t>
            </a: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Minimiser contraintes mécaniques - craques</a:t>
            </a:r>
          </a:p>
          <a:p>
            <a:endParaRPr lang="fr-FR" sz="1400" dirty="0">
              <a:latin typeface="Helvetica Neue" panose="02000503000000020004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44531" y="4058468"/>
            <a:ext cx="3497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Helvetica Neue" panose="02000503000000020004"/>
              </a:rPr>
              <a:t>Plasma </a:t>
            </a:r>
            <a:r>
              <a:rPr lang="fr-FR" sz="1600" dirty="0" err="1" smtClean="0">
                <a:latin typeface="Helvetica Neue" panose="02000503000000020004"/>
              </a:rPr>
              <a:t>Enhanced</a:t>
            </a:r>
            <a:r>
              <a:rPr lang="fr-FR" sz="1600" dirty="0" smtClean="0">
                <a:latin typeface="Helvetica Neue" panose="02000503000000020004"/>
              </a:rPr>
              <a:t> ALD (PEALD)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780185" y="6046071"/>
            <a:ext cx="1043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Plasma Directe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400515" y="6040300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Plasma déporté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123053" y="6040301"/>
            <a:ext cx="1132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Helvetica Neue" panose="02000503000000020004"/>
              </a:rPr>
              <a:t>Plasma Radicaux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8075" y="4659991"/>
            <a:ext cx="40629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Apport supplémentaire d’énergie</a:t>
            </a:r>
          </a:p>
          <a:p>
            <a:endParaRPr lang="fr-FR" sz="1400" dirty="0" smtClean="0">
              <a:latin typeface="Helvetica Neue" panose="02000503000000020004"/>
            </a:endParaRP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Croissance de films </a:t>
            </a:r>
            <a:r>
              <a:rPr lang="fr-FR" sz="1400" dirty="0" err="1" smtClean="0">
                <a:latin typeface="Helvetica Neue" panose="02000503000000020004"/>
              </a:rPr>
              <a:t>monoelements</a:t>
            </a:r>
            <a:r>
              <a:rPr lang="fr-FR" sz="1400" dirty="0" smtClean="0">
                <a:latin typeface="Helvetica Neue" panose="02000503000000020004"/>
              </a:rPr>
              <a:t> (Al, Ti)</a:t>
            </a:r>
          </a:p>
          <a:p>
            <a:endParaRPr lang="fr-FR" sz="1400" dirty="0">
              <a:latin typeface="Helvetica Neue" panose="02000503000000020004"/>
            </a:endParaRP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Infiltration moins bonne que l’ALD</a:t>
            </a:r>
          </a:p>
          <a:p>
            <a:endParaRPr lang="fr-FR" sz="1400" dirty="0">
              <a:latin typeface="Helvetica Neue" panose="02000503000000020004"/>
            </a:endParaRP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994480" y="3862651"/>
            <a:ext cx="2475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latin typeface="Helvetica Neue" panose="02000503000000020004"/>
              </a:rPr>
              <a:t>Account</a:t>
            </a:r>
            <a:r>
              <a:rPr lang="fr-FR" sz="1200" i="1" dirty="0" smtClean="0">
                <a:latin typeface="Helvetica Neue" panose="02000503000000020004"/>
              </a:rPr>
              <a:t> of Chemical </a:t>
            </a:r>
            <a:r>
              <a:rPr lang="fr-FR" sz="1200" i="1" dirty="0" err="1" smtClean="0">
                <a:latin typeface="Helvetica Neue" panose="02000503000000020004"/>
              </a:rPr>
              <a:t>Research</a:t>
            </a:r>
            <a:r>
              <a:rPr lang="fr-FR" sz="1200" i="1" dirty="0" smtClean="0">
                <a:latin typeface="Helvetica Neue" panose="02000503000000020004"/>
              </a:rPr>
              <a:t>, 42, 498  (2009)</a:t>
            </a:r>
          </a:p>
        </p:txBody>
      </p:sp>
    </p:spTree>
    <p:extLst>
      <p:ext uri="{BB962C8B-B14F-4D97-AF65-F5344CB8AC3E}">
        <p14:creationId xmlns:p14="http://schemas.microsoft.com/office/powerpoint/2010/main" val="348039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433" y="5063076"/>
            <a:ext cx="1496031" cy="1468012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40939" y="415172"/>
            <a:ext cx="4708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– Applications </a:t>
            </a:r>
            <a:r>
              <a:rPr lang="fr-FR" sz="2400" dirty="0">
                <a:latin typeface="Helvetica Neue" panose="02000503000000020004"/>
              </a:rPr>
              <a:t>– </a:t>
            </a:r>
            <a:r>
              <a:rPr lang="fr-FR" sz="2400" dirty="0" err="1">
                <a:latin typeface="Helvetica Neue" panose="02000503000000020004"/>
              </a:rPr>
              <a:t>MicroChannel</a:t>
            </a:r>
            <a:r>
              <a:rPr lang="fr-FR" sz="2400" dirty="0">
                <a:latin typeface="Helvetica Neue" panose="02000503000000020004"/>
              </a:rPr>
              <a:t> plate (MCP</a:t>
            </a:r>
            <a:r>
              <a:rPr lang="fr-FR" sz="2400" dirty="0" smtClean="0">
                <a:latin typeface="Helvetica Neue" panose="02000503000000020004"/>
              </a:rPr>
              <a:t>)</a:t>
            </a:r>
            <a:endParaRPr lang="fr-FR" sz="2400" dirty="0">
              <a:latin typeface="Helvetica Neue" panose="02000503000000020004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93683" y="1396980"/>
            <a:ext cx="2548990" cy="2283750"/>
            <a:chOff x="201014" y="1398572"/>
            <a:chExt cx="2548990" cy="228375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014" y="1398572"/>
              <a:ext cx="2548990" cy="228375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01014" y="2286000"/>
              <a:ext cx="2548990" cy="467591"/>
            </a:xfrm>
            <a:prstGeom prst="rect">
              <a:avLst/>
            </a:prstGeom>
            <a:noFill/>
            <a:ln>
              <a:solidFill>
                <a:srgbClr val="A3C7E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2907115" y="1054175"/>
            <a:ext cx="3704024" cy="2588630"/>
            <a:chOff x="2941593" y="1057054"/>
            <a:chExt cx="3704024" cy="2588630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1593" y="1400164"/>
              <a:ext cx="2366774" cy="2038363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03801" y="1400164"/>
              <a:ext cx="1241816" cy="1101094"/>
            </a:xfrm>
            <a:prstGeom prst="rect">
              <a:avLst/>
            </a:prstGeom>
          </p:spPr>
        </p:pic>
        <p:cxnSp>
          <p:nvCxnSpPr>
            <p:cNvPr id="13" name="Connecteur droit 12"/>
            <p:cNvCxnSpPr/>
            <p:nvPr/>
          </p:nvCxnSpPr>
          <p:spPr>
            <a:xfrm flipV="1">
              <a:off x="5120699" y="1830392"/>
              <a:ext cx="283102" cy="187039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5353029" y="2476133"/>
              <a:ext cx="1184940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Helvetica Neue" panose="02000503000000020004"/>
                </a:rPr>
                <a:t>Surface: 6 m</a:t>
              </a:r>
              <a:r>
                <a:rPr lang="fr-FR" sz="1400" baseline="30000" dirty="0" smtClean="0">
                  <a:latin typeface="Helvetica Neue" panose="02000503000000020004"/>
                </a:rPr>
                <a:t>2</a:t>
              </a:r>
            </a:p>
            <a:p>
              <a:r>
                <a:rPr lang="fr-FR" sz="1400" dirty="0" smtClean="0">
                  <a:latin typeface="Helvetica Neue" panose="02000503000000020004"/>
                </a:rPr>
                <a:t>Pores: 20 µm</a:t>
              </a:r>
            </a:p>
            <a:p>
              <a:r>
                <a:rPr lang="fr-FR" sz="1400" dirty="0" smtClean="0">
                  <a:latin typeface="Helvetica Neue" panose="02000503000000020004"/>
                </a:rPr>
                <a:t>Épaisseur: 1,2 mm</a:t>
              </a:r>
            </a:p>
            <a:p>
              <a:r>
                <a:rPr lang="fr-FR" sz="1400" dirty="0" smtClean="0">
                  <a:latin typeface="Helvetica Neue" panose="02000503000000020004"/>
                </a:rPr>
                <a:t># pores: 8. 10</a:t>
              </a:r>
              <a:r>
                <a:rPr lang="fr-FR" sz="1400" baseline="30000" dirty="0" smtClean="0">
                  <a:latin typeface="Helvetica Neue" panose="02000503000000020004"/>
                </a:rPr>
                <a:t>7</a:t>
              </a:r>
              <a:endParaRPr lang="fr-FR" sz="1400" dirty="0" smtClean="0">
                <a:latin typeface="Helvetica Neue" panose="02000503000000020004"/>
              </a:endParaRPr>
            </a:p>
            <a:p>
              <a:r>
                <a:rPr lang="fr-FR" sz="1400" dirty="0" smtClean="0">
                  <a:latin typeface="Helvetica Neue" panose="02000503000000020004"/>
                </a:rPr>
                <a:t>Ouverture: 60%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855525" y="1057054"/>
              <a:ext cx="2169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Helvetica Neue" panose="02000503000000020004"/>
                </a:rPr>
                <a:t>Capillaires en borosilicates</a:t>
              </a:r>
            </a:p>
          </p:txBody>
        </p: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389" y="1555679"/>
            <a:ext cx="2447611" cy="1688513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6952271" y="1094540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Activation des pores: ALD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58125" y="1049786"/>
            <a:ext cx="202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Principe - Photocathodes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91644" y="3916530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Films résistifs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0122" y="4344746"/>
            <a:ext cx="506593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Helvetica Neue" panose="02000503000000020004"/>
              </a:rPr>
              <a:t>- </a:t>
            </a:r>
            <a:r>
              <a:rPr lang="fr-FR" sz="1400" dirty="0" smtClean="0">
                <a:latin typeface="Helvetica Neue" panose="02000503000000020004"/>
              </a:rPr>
              <a:t>Combinaison de 2 procédés ALD : </a:t>
            </a:r>
          </a:p>
          <a:p>
            <a:r>
              <a:rPr lang="fr-FR" sz="1400" dirty="0" smtClean="0">
                <a:latin typeface="Helvetica Neue" panose="02000503000000020004"/>
              </a:rPr>
              <a:t>       TMA + H</a:t>
            </a:r>
            <a:r>
              <a:rPr lang="fr-FR" sz="1400" baseline="-25000" dirty="0" smtClean="0">
                <a:latin typeface="Helvetica Neue" panose="02000503000000020004"/>
              </a:rPr>
              <a:t>2</a:t>
            </a:r>
            <a:r>
              <a:rPr lang="fr-FR" sz="1400" dirty="0" smtClean="0">
                <a:latin typeface="Helvetica Neue" panose="02000503000000020004"/>
              </a:rPr>
              <a:t>O -&gt; Al</a:t>
            </a:r>
            <a:r>
              <a:rPr lang="fr-FR" sz="1400" baseline="-25000" dirty="0" smtClean="0">
                <a:latin typeface="Helvetica Neue" panose="02000503000000020004"/>
              </a:rPr>
              <a:t>2</a:t>
            </a:r>
            <a:r>
              <a:rPr lang="fr-FR" sz="1400" dirty="0" smtClean="0">
                <a:latin typeface="Helvetica Neue" panose="02000503000000020004"/>
              </a:rPr>
              <a:t>O</a:t>
            </a:r>
            <a:r>
              <a:rPr lang="fr-FR" sz="1400" baseline="-25000" dirty="0" smtClean="0">
                <a:latin typeface="Helvetica Neue" panose="02000503000000020004"/>
              </a:rPr>
              <a:t>3</a:t>
            </a:r>
            <a:r>
              <a:rPr lang="fr-FR" sz="1400" dirty="0" smtClean="0">
                <a:latin typeface="Helvetica Neue" panose="02000503000000020004"/>
              </a:rPr>
              <a:t> : isolant </a:t>
            </a:r>
            <a:r>
              <a:rPr lang="el-GR" sz="1400" dirty="0" smtClean="0">
                <a:latin typeface="Helvetica Neue" panose="02000503000000020004"/>
              </a:rPr>
              <a:t>ρ</a:t>
            </a:r>
            <a:r>
              <a:rPr lang="fr-FR" sz="1400" dirty="0" smtClean="0">
                <a:latin typeface="Helvetica Neue" panose="02000503000000020004"/>
              </a:rPr>
              <a:t>~10</a:t>
            </a:r>
            <a:r>
              <a:rPr lang="fr-FR" sz="1400" baseline="30000" dirty="0" smtClean="0">
                <a:latin typeface="Helvetica Neue" panose="02000503000000020004"/>
              </a:rPr>
              <a:t>16</a:t>
            </a:r>
            <a:r>
              <a:rPr lang="fr-FR" sz="1400" dirty="0" smtClean="0">
                <a:latin typeface="Helvetica Neue" panose="02000503000000020004"/>
              </a:rPr>
              <a:t> </a:t>
            </a:r>
            <a:r>
              <a:rPr lang="el-GR" sz="1400" dirty="0" smtClean="0">
                <a:latin typeface="Helvetica Neue" panose="02000503000000020004"/>
              </a:rPr>
              <a:t>Ω</a:t>
            </a:r>
            <a:r>
              <a:rPr lang="fr-FR" sz="1400" dirty="0" smtClean="0">
                <a:latin typeface="Helvetica Neue" panose="02000503000000020004"/>
              </a:rPr>
              <a:t>.cm</a:t>
            </a:r>
          </a:p>
          <a:p>
            <a:r>
              <a:rPr lang="fr-FR" sz="1400" dirty="0" smtClean="0">
                <a:latin typeface="Helvetica Neue" panose="02000503000000020004"/>
              </a:rPr>
              <a:t>       Mo/WF</a:t>
            </a:r>
            <a:r>
              <a:rPr lang="fr-FR" sz="1400" baseline="-25000" dirty="0" smtClean="0">
                <a:latin typeface="Helvetica Neue" panose="02000503000000020004"/>
              </a:rPr>
              <a:t>6</a:t>
            </a:r>
            <a:r>
              <a:rPr lang="fr-FR" sz="1400" dirty="0" smtClean="0">
                <a:latin typeface="Helvetica Neue" panose="02000503000000020004"/>
              </a:rPr>
              <a:t> + Si</a:t>
            </a:r>
            <a:r>
              <a:rPr lang="fr-FR" sz="1400" baseline="-25000" dirty="0" smtClean="0">
                <a:latin typeface="Helvetica Neue" panose="02000503000000020004"/>
              </a:rPr>
              <a:t>2</a:t>
            </a:r>
            <a:r>
              <a:rPr lang="fr-FR" sz="1400" dirty="0" smtClean="0">
                <a:latin typeface="Helvetica Neue" panose="02000503000000020004"/>
              </a:rPr>
              <a:t>H</a:t>
            </a:r>
            <a:r>
              <a:rPr lang="fr-FR" sz="1400" baseline="-25000" dirty="0" smtClean="0">
                <a:latin typeface="Helvetica Neue" panose="02000503000000020004"/>
              </a:rPr>
              <a:t>6</a:t>
            </a:r>
            <a:r>
              <a:rPr lang="fr-FR" sz="1400" dirty="0" smtClean="0">
                <a:latin typeface="Helvetica Neue" panose="02000503000000020004"/>
              </a:rPr>
              <a:t> -&gt; W/Mo : conducteur </a:t>
            </a:r>
            <a:r>
              <a:rPr lang="el-GR" sz="1400" dirty="0">
                <a:latin typeface="Helvetica Neue" panose="02000503000000020004"/>
              </a:rPr>
              <a:t>ρ</a:t>
            </a:r>
            <a:r>
              <a:rPr lang="fr-FR" sz="1400" dirty="0" smtClean="0">
                <a:latin typeface="Helvetica Neue" panose="02000503000000020004"/>
              </a:rPr>
              <a:t>~10</a:t>
            </a:r>
            <a:r>
              <a:rPr lang="fr-FR" sz="1400" baseline="30000" dirty="0" smtClean="0">
                <a:latin typeface="Helvetica Neue" panose="02000503000000020004"/>
              </a:rPr>
              <a:t>-4</a:t>
            </a:r>
            <a:r>
              <a:rPr lang="fr-FR" sz="1400" dirty="0" smtClean="0">
                <a:latin typeface="Helvetica Neue" panose="02000503000000020004"/>
              </a:rPr>
              <a:t> </a:t>
            </a:r>
            <a:r>
              <a:rPr lang="el-GR" sz="1400" dirty="0">
                <a:latin typeface="Helvetica Neue" panose="02000503000000020004"/>
              </a:rPr>
              <a:t>Ω</a:t>
            </a:r>
            <a:r>
              <a:rPr lang="fr-FR" sz="1400" dirty="0" smtClean="0">
                <a:latin typeface="Helvetica Neue" panose="02000503000000020004"/>
              </a:rPr>
              <a:t>.cm</a:t>
            </a:r>
          </a:p>
          <a:p>
            <a:endParaRPr lang="fr-FR" sz="1400" dirty="0" smtClean="0">
              <a:latin typeface="Helvetica Neue" panose="02000503000000020004"/>
            </a:endParaRPr>
          </a:p>
          <a:p>
            <a:r>
              <a:rPr lang="fr-FR" sz="1400" dirty="0" smtClean="0">
                <a:latin typeface="Helvetica Neue" panose="02000503000000020004"/>
              </a:rPr>
              <a:t>- Films homogènes:      </a:t>
            </a:r>
          </a:p>
          <a:p>
            <a:r>
              <a:rPr lang="fr-FR" sz="1400" dirty="0" smtClean="0">
                <a:latin typeface="Helvetica Neue" panose="02000503000000020004"/>
              </a:rPr>
              <a:t> W-</a:t>
            </a:r>
            <a:r>
              <a:rPr lang="fr-FR" sz="1400" dirty="0">
                <a:latin typeface="Helvetica Neue" panose="02000503000000020004"/>
              </a:rPr>
              <a:t> </a:t>
            </a:r>
            <a:r>
              <a:rPr lang="fr-FR" sz="1400" dirty="0" smtClean="0">
                <a:latin typeface="Helvetica Neue" panose="02000503000000020004"/>
              </a:rPr>
              <a:t>Al</a:t>
            </a:r>
            <a:r>
              <a:rPr lang="fr-FR" sz="1400" baseline="-25000" dirty="0" smtClean="0">
                <a:latin typeface="Helvetica Neue" panose="02000503000000020004"/>
              </a:rPr>
              <a:t>2</a:t>
            </a:r>
            <a:r>
              <a:rPr lang="fr-FR" sz="1400" dirty="0" smtClean="0">
                <a:latin typeface="Helvetica Neue" panose="02000503000000020004"/>
              </a:rPr>
              <a:t>O</a:t>
            </a:r>
            <a:r>
              <a:rPr lang="fr-FR" sz="1400" baseline="-25000" dirty="0" smtClean="0">
                <a:latin typeface="Helvetica Neue" panose="02000503000000020004"/>
              </a:rPr>
              <a:t>3 </a:t>
            </a:r>
            <a:r>
              <a:rPr lang="fr-FR" sz="1400" dirty="0" smtClean="0">
                <a:latin typeface="Helvetica Neue" panose="02000503000000020004"/>
              </a:rPr>
              <a:t>~ 60 nm + MgO (SEE) ~ 9 nm ± 2-3 %</a:t>
            </a:r>
          </a:p>
          <a:p>
            <a:r>
              <a:rPr lang="fr-FR" sz="1400" dirty="0" smtClean="0">
                <a:latin typeface="Helvetica Neue" panose="02000503000000020004"/>
              </a:rPr>
              <a:t>Gain (performances) uniforme: &lt;  </a:t>
            </a:r>
            <a:r>
              <a:rPr lang="fr-FR" sz="1400" dirty="0">
                <a:latin typeface="Helvetica Neue" panose="02000503000000020004"/>
              </a:rPr>
              <a:t>± </a:t>
            </a:r>
            <a:r>
              <a:rPr lang="fr-FR" sz="1400" dirty="0" smtClean="0">
                <a:latin typeface="Helvetica Neue" panose="02000503000000020004"/>
              </a:rPr>
              <a:t>5 %</a:t>
            </a:r>
          </a:p>
          <a:p>
            <a:r>
              <a:rPr lang="fr-FR" sz="1400" dirty="0" smtClean="0">
                <a:latin typeface="Helvetica Neue" panose="02000503000000020004"/>
              </a:rPr>
              <a:t>Stable dans le temps et en fonction de la charge extraite</a:t>
            </a:r>
            <a:endParaRPr lang="fr-FR" sz="1400" dirty="0">
              <a:latin typeface="Helvetica Neue" panose="02000503000000020004"/>
            </a:endParaRPr>
          </a:p>
          <a:p>
            <a:endParaRPr lang="fr-FR" sz="1400" dirty="0" smtClean="0">
              <a:latin typeface="Helvetica Neue" panose="02000503000000020004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5052910" y="3934021"/>
            <a:ext cx="2132889" cy="2082172"/>
            <a:chOff x="4435260" y="3703086"/>
            <a:chExt cx="2132889" cy="2082172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35260" y="3703086"/>
              <a:ext cx="2132889" cy="2082172"/>
            </a:xfrm>
            <a:prstGeom prst="rect">
              <a:avLst/>
            </a:prstGeom>
          </p:spPr>
        </p:pic>
        <p:sp>
          <p:nvSpPr>
            <p:cNvPr id="29" name="Ellipse 28"/>
            <p:cNvSpPr/>
            <p:nvPr/>
          </p:nvSpPr>
          <p:spPr>
            <a:xfrm>
              <a:off x="5305325" y="4562005"/>
              <a:ext cx="251307" cy="267733"/>
            </a:xfrm>
            <a:prstGeom prst="ellipse">
              <a:avLst/>
            </a:prstGeom>
            <a:noFill/>
            <a:ln>
              <a:solidFill>
                <a:srgbClr val="A3C7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2" name="Imag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2989" y="3680730"/>
            <a:ext cx="1468285" cy="1382346"/>
          </a:xfrm>
          <a:prstGeom prst="rect">
            <a:avLst/>
          </a:prstGeom>
        </p:spPr>
      </p:pic>
      <p:sp>
        <p:nvSpPr>
          <p:cNvPr id="3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340939" y="415172"/>
            <a:ext cx="4019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– Applications </a:t>
            </a:r>
            <a:r>
              <a:rPr lang="fr-FR" sz="2400" dirty="0">
                <a:latin typeface="Helvetica Neue" panose="02000503000000020004"/>
              </a:rPr>
              <a:t>– </a:t>
            </a:r>
            <a:r>
              <a:rPr lang="fr-FR" sz="2400" dirty="0" smtClean="0">
                <a:latin typeface="Helvetica Neue" panose="02000503000000020004"/>
              </a:rPr>
              <a:t>Supraconducteurs</a:t>
            </a:r>
            <a:endParaRPr lang="fr-FR" sz="2400" dirty="0">
              <a:latin typeface="Helvetica Neue" panose="02000503000000020004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36418" y="1027647"/>
            <a:ext cx="4028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Multicouches: écrantage sur champs magnétique</a:t>
            </a:r>
            <a:endParaRPr lang="fr-FR" sz="1400" dirty="0" smtClean="0">
              <a:latin typeface="Helvetica Neue" panose="020005030000000200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36417" y="3882000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Helvetica Neue" panose="02000503000000020004"/>
              </a:rPr>
              <a:t>Bolomètres: </a:t>
            </a:r>
            <a:endParaRPr lang="fr-FR" sz="1400" dirty="0" smtClean="0">
              <a:latin typeface="Helvetica Neue" panose="020005030000000200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36417" y="5021337"/>
            <a:ext cx="285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>
                <a:latin typeface="Helvetica Neue" panose="02000503000000020004"/>
              </a:rPr>
              <a:t>Qubits</a:t>
            </a:r>
            <a:r>
              <a:rPr lang="fr-FR" dirty="0" smtClean="0">
                <a:latin typeface="Helvetica Neue" panose="02000503000000020004"/>
              </a:rPr>
              <a:t> et ordinateur quantique: </a:t>
            </a:r>
            <a:endParaRPr lang="fr-FR" sz="1400" dirty="0" smtClean="0">
              <a:latin typeface="Helvetica Neue" panose="02000503000000020004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93" y="1409607"/>
            <a:ext cx="7376584" cy="2374617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52393" y="5428035"/>
            <a:ext cx="41126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Nouveaux alliages supraconducteurs: Nitrures.</a:t>
            </a: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Nouvelles </a:t>
            </a:r>
            <a:r>
              <a:rPr lang="fr-FR" sz="1400" dirty="0">
                <a:latin typeface="Helvetica Neue" panose="02000503000000020004"/>
              </a:rPr>
              <a:t>applications</a:t>
            </a:r>
            <a:r>
              <a:rPr lang="fr-FR" sz="1400" dirty="0" smtClean="0">
                <a:latin typeface="Helvetica Neue" panose="02000503000000020004"/>
              </a:rPr>
              <a:t>: jonctions </a:t>
            </a:r>
            <a:r>
              <a:rPr lang="fr-FR" sz="1400" dirty="0">
                <a:latin typeface="Helvetica Neue" panose="02000503000000020004"/>
              </a:rPr>
              <a:t>à saut de phase quantique</a:t>
            </a:r>
            <a:r>
              <a:rPr lang="fr-FR" sz="1400" dirty="0" smtClean="0">
                <a:latin typeface="Helvetica Neue" panose="02000503000000020004"/>
              </a:rPr>
              <a:t>,  à </a:t>
            </a:r>
            <a:r>
              <a:rPr lang="fr-FR" sz="1400" dirty="0">
                <a:latin typeface="Helvetica Neue" panose="02000503000000020004"/>
              </a:rPr>
              <a:t>interférence de charge, inductance </a:t>
            </a:r>
            <a:r>
              <a:rPr lang="fr-FR" sz="1400" dirty="0" smtClean="0">
                <a:latin typeface="Helvetica Neue" panose="02000503000000020004"/>
              </a:rPr>
              <a:t>cinétique…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65" y="5123895"/>
            <a:ext cx="4322439" cy="1524132"/>
          </a:xfrm>
          <a:prstGeom prst="rect">
            <a:avLst/>
          </a:prstGeom>
        </p:spPr>
      </p:pic>
      <p:sp>
        <p:nvSpPr>
          <p:cNvPr id="2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52393" y="4275690"/>
            <a:ext cx="411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Films minces supra. Contrôle de Tc et de </a:t>
            </a:r>
            <a:r>
              <a:rPr lang="el-GR" sz="1400" dirty="0" smtClean="0">
                <a:latin typeface="Helvetica Neue" panose="02000503000000020004"/>
              </a:rPr>
              <a:t>Δ</a:t>
            </a:r>
            <a:r>
              <a:rPr lang="fr-FR" sz="1400" dirty="0" smtClean="0">
                <a:latin typeface="Helvetica Neue" panose="02000503000000020004"/>
              </a:rPr>
              <a:t>Tc</a:t>
            </a: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Helvetica Neue" panose="02000503000000020004"/>
              </a:rPr>
              <a:t>Fond Cosmologique Diffus (CMB), matière noire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9" y="3885493"/>
            <a:ext cx="1644361" cy="111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7554"/>
            <a:ext cx="9144000" cy="521358"/>
          </a:xfrm>
          <a:prstGeom prst="rect">
            <a:avLst/>
          </a:prstGeom>
          <a:solidFill>
            <a:srgbClr val="A3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340939" y="415172"/>
            <a:ext cx="4019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Helvetica Neue" panose="02000503000000020004"/>
              </a:rPr>
              <a:t>ALD – Applications </a:t>
            </a:r>
            <a:r>
              <a:rPr lang="fr-FR" sz="2400" dirty="0">
                <a:latin typeface="Helvetica Neue" panose="02000503000000020004"/>
              </a:rPr>
              <a:t>– </a:t>
            </a:r>
            <a:r>
              <a:rPr lang="fr-FR" sz="2400" dirty="0" smtClean="0">
                <a:latin typeface="Helvetica Neue" panose="02000503000000020004"/>
              </a:rPr>
              <a:t>Supraconducteurs</a:t>
            </a:r>
            <a:endParaRPr lang="fr-FR" sz="2400" dirty="0">
              <a:latin typeface="Helvetica Neue" panose="02000503000000020004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33396" y="1443324"/>
            <a:ext cx="33412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Niobium </a:t>
            </a:r>
            <a:r>
              <a:rPr lang="en-US" dirty="0">
                <a:latin typeface="Helvetica Neue" panose="02000503000000020004"/>
              </a:rPr>
              <a:t>Carbide: </a:t>
            </a:r>
            <a:r>
              <a:rPr lang="en-US" dirty="0" err="1">
                <a:latin typeface="Helvetica Neue" panose="02000503000000020004"/>
              </a:rPr>
              <a:t>NbC</a:t>
            </a:r>
            <a:r>
              <a:rPr lang="en-US" dirty="0">
                <a:latin typeface="Helvetica Neue" panose="02000503000000020004"/>
              </a:rPr>
              <a:t>  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1.7 K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Niobium </a:t>
            </a:r>
            <a:r>
              <a:rPr lang="en-US" dirty="0">
                <a:latin typeface="Helvetica Neue" panose="02000503000000020004"/>
              </a:rPr>
              <a:t>Carbo-Nitride: NbC</a:t>
            </a:r>
            <a:r>
              <a:rPr lang="en-US" baseline="-25000" dirty="0">
                <a:latin typeface="Helvetica Neue" panose="02000503000000020004"/>
              </a:rPr>
              <a:t>1-x</a:t>
            </a:r>
            <a:r>
              <a:rPr lang="en-US" dirty="0">
                <a:latin typeface="Helvetica Neue" panose="02000503000000020004"/>
              </a:rPr>
              <a:t>N</a:t>
            </a:r>
            <a:r>
              <a:rPr lang="en-US" baseline="-25000" dirty="0">
                <a:latin typeface="Helvetica Neue" panose="02000503000000020004"/>
              </a:rPr>
              <a:t>x</a:t>
            </a:r>
            <a:r>
              <a:rPr lang="en-US" dirty="0">
                <a:latin typeface="Helvetica Neue" panose="02000503000000020004"/>
              </a:rPr>
              <a:t>  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3.8 K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Niobium </a:t>
            </a:r>
            <a:r>
              <a:rPr lang="en-US" dirty="0">
                <a:latin typeface="Helvetica Neue" panose="02000503000000020004"/>
              </a:rPr>
              <a:t>Silicide: </a:t>
            </a:r>
            <a:r>
              <a:rPr lang="en-US" dirty="0" err="1">
                <a:latin typeface="Helvetica Neue" panose="02000503000000020004"/>
              </a:rPr>
              <a:t>NbSi</a:t>
            </a:r>
            <a:r>
              <a:rPr lang="en-US" dirty="0">
                <a:latin typeface="Helvetica Neue" panose="02000503000000020004"/>
              </a:rPr>
              <a:t>  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3.1 K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Titanium </a:t>
            </a:r>
            <a:r>
              <a:rPr lang="en-US" dirty="0">
                <a:latin typeface="Helvetica Neue" panose="02000503000000020004"/>
              </a:rPr>
              <a:t>Nitride: TiN  </a:t>
            </a:r>
            <a:r>
              <a:rPr lang="en-US" dirty="0" smtClean="0">
                <a:solidFill>
                  <a:srgbClr val="FF0000"/>
                </a:solidFill>
                <a:latin typeface="Helvetica Neue" panose="02000503000000020004"/>
              </a:rPr>
              <a:t>3.9 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K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Molybdenum </a:t>
            </a:r>
            <a:r>
              <a:rPr lang="en-US" dirty="0">
                <a:latin typeface="Helvetica Neue" panose="02000503000000020004"/>
              </a:rPr>
              <a:t>Nitride: MoN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Helvetica Neue" panose="02000503000000020004"/>
              </a:rPr>
              <a:t>12 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K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Helvetica Neue" panose="02000503000000020004"/>
              </a:rPr>
              <a:t>Niobium </a:t>
            </a:r>
            <a:r>
              <a:rPr lang="en-US" dirty="0">
                <a:latin typeface="Helvetica Neue" panose="02000503000000020004"/>
              </a:rPr>
              <a:t>Titanium Nitride: Nb</a:t>
            </a:r>
            <a:r>
              <a:rPr lang="en-US" baseline="-25000" dirty="0">
                <a:latin typeface="Helvetica Neue" panose="02000503000000020004"/>
              </a:rPr>
              <a:t>1-x</a:t>
            </a:r>
            <a:r>
              <a:rPr lang="en-US" dirty="0">
                <a:latin typeface="Helvetica Neue" panose="02000503000000020004"/>
              </a:rPr>
              <a:t>Ti</a:t>
            </a:r>
            <a:r>
              <a:rPr lang="en-US" baseline="-25000" dirty="0">
                <a:latin typeface="Helvetica Neue" panose="02000503000000020004"/>
              </a:rPr>
              <a:t>x</a:t>
            </a:r>
            <a:r>
              <a:rPr lang="en-US" dirty="0">
                <a:latin typeface="Helvetica Neue" panose="02000503000000020004"/>
              </a:rPr>
              <a:t>N</a:t>
            </a:r>
            <a:r>
              <a:rPr lang="en-US" dirty="0">
                <a:solidFill>
                  <a:srgbClr val="FF0000"/>
                </a:solidFill>
                <a:latin typeface="Helvetica Neue" panose="02000503000000020004"/>
              </a:rPr>
              <a:t>  14 </a:t>
            </a:r>
            <a:r>
              <a:rPr lang="en-US" dirty="0" smtClean="0">
                <a:solidFill>
                  <a:srgbClr val="FF0000"/>
                </a:solidFill>
                <a:latin typeface="Helvetica Neue" panose="02000503000000020004"/>
              </a:rPr>
              <a:t>K</a:t>
            </a:r>
            <a:endParaRPr lang="en-US" dirty="0">
              <a:solidFill>
                <a:srgbClr val="FF0000"/>
              </a:solidFill>
              <a:latin typeface="Helvetica Neue" panose="02000503000000020004"/>
            </a:endParaRPr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738252" y="6465733"/>
            <a:ext cx="4207933" cy="324000"/>
          </a:xfrm>
        </p:spPr>
        <p:txBody>
          <a:bodyPr/>
          <a:lstStyle/>
          <a:p>
            <a:r>
              <a:rPr lang="fr-FR" dirty="0"/>
              <a:t>Séminaire </a:t>
            </a:r>
            <a:r>
              <a:rPr lang="fr-FR" dirty="0" smtClean="0"/>
              <a:t>IRFU </a:t>
            </a:r>
            <a:r>
              <a:rPr lang="fr-FR" dirty="0"/>
              <a:t>– </a:t>
            </a:r>
            <a:r>
              <a:rPr lang="fr-FR" dirty="0" smtClean="0"/>
              <a:t>14/06/2018</a:t>
            </a:r>
            <a:endParaRPr lang="fr-FR" dirty="0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628" y="1236094"/>
            <a:ext cx="4089398" cy="266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161972" y="882735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Helvetica Neue" panose="02000503000000020004"/>
              </a:rPr>
              <a:t>NbSi</a:t>
            </a:r>
            <a:r>
              <a:rPr lang="fr-FR" dirty="0" smtClean="0">
                <a:latin typeface="Helvetica Neue" panose="02000503000000020004"/>
              </a:rPr>
              <a:t> - épaisseur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0" y="3916917"/>
            <a:ext cx="3018214" cy="2458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448926" y="3467664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Helvetica Neue" panose="02000503000000020004"/>
              </a:rPr>
              <a:t>NbTi</a:t>
            </a:r>
            <a:r>
              <a:rPr lang="fr-FR" baseline="-25000" dirty="0" err="1" smtClean="0">
                <a:latin typeface="Helvetica Neue" panose="02000503000000020004"/>
              </a:rPr>
              <a:t>x</a:t>
            </a:r>
            <a:r>
              <a:rPr lang="fr-FR" dirty="0" err="1" smtClean="0">
                <a:latin typeface="Helvetica Neue" panose="02000503000000020004"/>
              </a:rPr>
              <a:t>N</a:t>
            </a:r>
            <a:r>
              <a:rPr lang="fr-FR" dirty="0" smtClean="0">
                <a:latin typeface="Helvetica Neue" panose="02000503000000020004"/>
              </a:rPr>
              <a:t> - Composition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558" y="4166995"/>
            <a:ext cx="2460321" cy="232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79" y="4349132"/>
            <a:ext cx="2303935" cy="168798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173193" y="379766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Helvetica Neue" panose="02000503000000020004"/>
              </a:rPr>
              <a:t>MoN - épaisseur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6" y="3882202"/>
            <a:ext cx="3228181" cy="268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26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078" y="753609"/>
            <a:ext cx="3547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Temperature de </a:t>
            </a:r>
            <a:r>
              <a:rPr lang="en-US" dirty="0" err="1" smtClean="0">
                <a:latin typeface="Bell MT" panose="02020503060305020303" pitchFamily="18" charset="0"/>
              </a:rPr>
              <a:t>croissance</a:t>
            </a:r>
            <a:r>
              <a:rPr lang="en-US" dirty="0" smtClean="0">
                <a:latin typeface="Bell MT" panose="02020503060305020303" pitchFamily="18" charset="0"/>
              </a:rPr>
              <a:t>: 450 </a:t>
            </a:r>
            <a:r>
              <a:rPr lang="en-US" baseline="30000" dirty="0" smtClean="0">
                <a:latin typeface="Bell MT" panose="02020503060305020303" pitchFamily="18" charset="0"/>
              </a:rPr>
              <a:t>0</a:t>
            </a:r>
            <a:r>
              <a:rPr lang="en-US" dirty="0" smtClean="0">
                <a:latin typeface="Bell MT" panose="02020503060305020303" pitchFamily="18" charset="0"/>
              </a:rPr>
              <a:t>C</a:t>
            </a:r>
          </a:p>
          <a:p>
            <a:r>
              <a:rPr lang="en-US" dirty="0" err="1" smtClean="0">
                <a:latin typeface="Bell MT" panose="02020503060305020303" pitchFamily="18" charset="0"/>
              </a:rPr>
              <a:t>Chimie</a:t>
            </a:r>
            <a:r>
              <a:rPr lang="en-US" dirty="0" smtClean="0">
                <a:latin typeface="Bell MT" panose="02020503060305020303" pitchFamily="18" charset="0"/>
              </a:rPr>
              <a:t>: MoCl</a:t>
            </a:r>
            <a:r>
              <a:rPr lang="en-US" baseline="-25000" dirty="0" smtClean="0">
                <a:latin typeface="Bell MT" panose="02020503060305020303" pitchFamily="18" charset="0"/>
              </a:rPr>
              <a:t>5</a:t>
            </a:r>
            <a:r>
              <a:rPr lang="en-US" dirty="0" smtClean="0">
                <a:latin typeface="Bell MT" panose="02020503060305020303" pitchFamily="18" charset="0"/>
              </a:rPr>
              <a:t> + NH</a:t>
            </a:r>
            <a:r>
              <a:rPr lang="en-US" baseline="-25000" dirty="0" smtClean="0">
                <a:latin typeface="Bell MT" panose="02020503060305020303" pitchFamily="18" charset="0"/>
              </a:rPr>
              <a:t>3</a:t>
            </a: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890" y="862467"/>
            <a:ext cx="2273574" cy="1249362"/>
          </a:xfrm>
          <a:prstGeom prst="rect">
            <a:avLst/>
          </a:prstGeom>
        </p:spPr>
      </p:pic>
      <p:sp>
        <p:nvSpPr>
          <p:cNvPr id="8" name="TextBox 11"/>
          <p:cNvSpPr txBox="1"/>
          <p:nvPr/>
        </p:nvSpPr>
        <p:spPr>
          <a:xfrm>
            <a:off x="6666546" y="2079034"/>
            <a:ext cx="19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AlN : AlCl</a:t>
            </a:r>
            <a:r>
              <a:rPr lang="en-US" baseline="-25000" dirty="0" smtClean="0">
                <a:latin typeface="Bell MT" panose="02020503060305020303" pitchFamily="18" charset="0"/>
              </a:rPr>
              <a:t>3 </a:t>
            </a:r>
            <a:r>
              <a:rPr lang="en-US" dirty="0" smtClean="0">
                <a:latin typeface="Bell MT" panose="02020503060305020303" pitchFamily="18" charset="0"/>
              </a:rPr>
              <a:t>+</a:t>
            </a:r>
            <a:r>
              <a:rPr lang="en-US" baseline="-25000" dirty="0" smtClean="0">
                <a:latin typeface="Bell MT" panose="02020503060305020303" pitchFamily="18" charset="0"/>
              </a:rPr>
              <a:t> </a:t>
            </a:r>
            <a:r>
              <a:rPr lang="en-US" dirty="0" smtClean="0">
                <a:latin typeface="Bell MT" panose="02020503060305020303" pitchFamily="18" charset="0"/>
              </a:rPr>
              <a:t>NH</a:t>
            </a:r>
            <a:r>
              <a:rPr lang="en-US" baseline="-25000" dirty="0" smtClean="0">
                <a:latin typeface="Bell MT" panose="02020503060305020303" pitchFamily="18" charset="0"/>
              </a:rPr>
              <a:t>3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617884" y="322603"/>
            <a:ext cx="6263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</a:t>
            </a:r>
            <a:r>
              <a:rPr lang="en-US" sz="2400" b="1" dirty="0">
                <a:latin typeface="Bell MT" panose="02020503060305020303" pitchFamily="18" charset="0"/>
              </a:rPr>
              <a:t>Molybdenum Nitride </a:t>
            </a:r>
            <a:r>
              <a:rPr lang="fr-FR" sz="2400" b="1" dirty="0" err="1" smtClean="0">
                <a:latin typeface="Bell MT" panose="02020503060305020303" pitchFamily="18" charset="0"/>
              </a:rPr>
              <a:t>MoN</a:t>
            </a:r>
            <a:r>
              <a:rPr lang="fr-FR" sz="2400" b="1" dirty="0" smtClean="0">
                <a:latin typeface="Bell MT" panose="02020503060305020303" pitchFamily="18" charset="0"/>
              </a:rPr>
              <a:t>-structure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6997"/>
            <a:ext cx="2726601" cy="273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27" y="1586996"/>
            <a:ext cx="3108471" cy="273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adminjklug\Work\ALD\MoN\GIXRD\GIXRD_120-800cy_Comp_v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12" y="2786362"/>
            <a:ext cx="2579974" cy="358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7484532" y="2545713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Bell MT" panose="02020503060305020303" pitchFamily="18" charset="0"/>
              </a:rPr>
              <a:t>XRD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555616" y="1317352"/>
            <a:ext cx="3028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Bell MT" panose="02020503060305020303" pitchFamily="18" charset="0"/>
              </a:rPr>
              <a:t>XRR (épaisseur, rugosité, densité)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303997" y="4322193"/>
            <a:ext cx="5966114" cy="2287291"/>
            <a:chOff x="303997" y="4322193"/>
            <a:chExt cx="5966114" cy="2287291"/>
          </a:xfrm>
        </p:grpSpPr>
        <p:grpSp>
          <p:nvGrpSpPr>
            <p:cNvPr id="5" name="Groupe 4"/>
            <p:cNvGrpSpPr/>
            <p:nvPr/>
          </p:nvGrpSpPr>
          <p:grpSpPr>
            <a:xfrm>
              <a:off x="3414494" y="4322193"/>
              <a:ext cx="2855617" cy="2143540"/>
              <a:chOff x="3414494" y="4322193"/>
              <a:chExt cx="2855617" cy="2143540"/>
            </a:xfrm>
          </p:grpSpPr>
          <p:sp>
            <p:nvSpPr>
              <p:cNvPr id="16" name="Flèche droite 15"/>
              <p:cNvSpPr/>
              <p:nvPr/>
            </p:nvSpPr>
            <p:spPr>
              <a:xfrm rot="10800000">
                <a:off x="5671456" y="5002077"/>
                <a:ext cx="598655" cy="233952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9" name="Picture 2" descr="C:\Users\adminjklug\Work\ALD\MoN\GIXRD\450C_Average_Xtal_Size_vs_Thickness_2_Peaks_good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4494" y="4322193"/>
                <a:ext cx="2150494" cy="2143540"/>
              </a:xfrm>
              <a:prstGeom prst="rect">
                <a:avLst/>
              </a:prstGeom>
              <a:noFill/>
              <a:ln w="0"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" name="ZoneTexte 19"/>
            <p:cNvSpPr txBox="1"/>
            <p:nvPr/>
          </p:nvSpPr>
          <p:spPr>
            <a:xfrm>
              <a:off x="303997" y="4578159"/>
              <a:ext cx="3188180" cy="2031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sz="1600" dirty="0" smtClean="0">
                  <a:latin typeface="Bell MT" panose="02020503060305020303" pitchFamily="18" charset="0"/>
                </a:rPr>
                <a:t>Présence de Mo</a:t>
              </a:r>
              <a:r>
                <a:rPr lang="fr-FR" sz="1600" baseline="-25000" dirty="0" smtClean="0">
                  <a:latin typeface="Bell MT" panose="02020503060305020303" pitchFamily="18" charset="0"/>
                </a:rPr>
                <a:t>2</a:t>
              </a:r>
              <a:r>
                <a:rPr lang="fr-FR" sz="1600" dirty="0" smtClean="0">
                  <a:latin typeface="Bell MT" panose="02020503060305020303" pitchFamily="18" charset="0"/>
                </a:rPr>
                <a:t>N interface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sz="1600" dirty="0" smtClean="0">
                  <a:latin typeface="Bell MT" panose="02020503060305020303" pitchFamily="18" charset="0"/>
                </a:rPr>
                <a:t>Dépend du substrat utilisé:</a:t>
              </a:r>
            </a:p>
            <a:p>
              <a:r>
                <a:rPr lang="fr-FR" sz="1600" dirty="0">
                  <a:latin typeface="Bell MT" panose="02020503060305020303" pitchFamily="18" charset="0"/>
                </a:rPr>
                <a:t> </a:t>
              </a:r>
              <a:r>
                <a:rPr lang="fr-FR" sz="1600" dirty="0" smtClean="0">
                  <a:latin typeface="Bell MT" panose="02020503060305020303" pitchFamily="18" charset="0"/>
                </a:rPr>
                <a:t>    - Quartz, C-</a:t>
              </a:r>
              <a:r>
                <a:rPr lang="fr-FR" sz="1600" dirty="0" err="1" smtClean="0">
                  <a:latin typeface="Bell MT" panose="02020503060305020303" pitchFamily="18" charset="0"/>
                </a:rPr>
                <a:t>Sapphire</a:t>
              </a:r>
              <a:r>
                <a:rPr lang="fr-FR" sz="1600" dirty="0" smtClean="0">
                  <a:latin typeface="Bell MT" panose="02020503060305020303" pitchFamily="18" charset="0"/>
                </a:rPr>
                <a:t>, </a:t>
              </a:r>
              <a:r>
                <a:rPr lang="fr-FR" sz="1600" dirty="0" err="1" smtClean="0">
                  <a:latin typeface="Bell MT" panose="02020503060305020303" pitchFamily="18" charset="0"/>
                </a:rPr>
                <a:t>AlN</a:t>
              </a:r>
              <a:endParaRPr lang="fr-FR" sz="1600" dirty="0" smtClean="0">
                <a:latin typeface="Bell MT" panose="02020503060305020303" pitchFamily="18" charset="0"/>
              </a:endParaRPr>
            </a:p>
            <a:p>
              <a:r>
                <a:rPr lang="fr-FR" sz="1600" dirty="0" smtClean="0">
                  <a:latin typeface="Bell MT" panose="02020503060305020303" pitchFamily="18" charset="0"/>
                </a:rPr>
                <a:t>     - </a:t>
              </a:r>
              <a:r>
                <a:rPr lang="fr-FR" sz="1600" dirty="0" err="1" smtClean="0">
                  <a:latin typeface="Bell MT" panose="02020503060305020303" pitchFamily="18" charset="0"/>
                </a:rPr>
                <a:t>MgO</a:t>
              </a:r>
              <a:r>
                <a:rPr lang="fr-FR" sz="1600" dirty="0" smtClean="0">
                  <a:latin typeface="Bell MT" panose="02020503060305020303" pitchFamily="18" charset="0"/>
                </a:rPr>
                <a:t>, R-</a:t>
              </a:r>
              <a:r>
                <a:rPr lang="fr-FR" sz="1600" dirty="0" err="1" smtClean="0">
                  <a:latin typeface="Bell MT" panose="02020503060305020303" pitchFamily="18" charset="0"/>
                </a:rPr>
                <a:t>Sapphire</a:t>
              </a:r>
              <a:endParaRPr lang="fr-FR" sz="1600" dirty="0" smtClean="0">
                <a:latin typeface="Bell MT" panose="02020503060305020303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sz="1600" dirty="0" smtClean="0">
                  <a:latin typeface="Bell MT" panose="02020503060305020303" pitchFamily="18" charset="0"/>
                </a:rPr>
                <a:t>Simulations DFT:</a:t>
              </a:r>
            </a:p>
            <a:p>
              <a:r>
                <a:rPr lang="fr-FR" sz="1600" dirty="0" smtClean="0">
                  <a:latin typeface="Bell MT" panose="02020503060305020303" pitchFamily="18" charset="0"/>
                </a:rPr>
                <a:t>    - compétition entre les 2 phases</a:t>
              </a:r>
            </a:p>
            <a:p>
              <a:r>
                <a:rPr lang="fr-FR" sz="1600" dirty="0">
                  <a:latin typeface="Bell MT" panose="02020503060305020303" pitchFamily="18" charset="0"/>
                </a:rPr>
                <a:t> </a:t>
              </a:r>
              <a:r>
                <a:rPr lang="fr-FR" sz="1600" dirty="0" smtClean="0">
                  <a:latin typeface="Bell MT" panose="02020503060305020303" pitchFamily="18" charset="0"/>
                </a:rPr>
                <a:t>   - structure des premières couches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fr-FR" sz="1400" dirty="0" smtClean="0">
                <a:latin typeface="Bell MT" panose="020205030603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404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08999" y="6469778"/>
            <a:ext cx="4207933" cy="324000"/>
          </a:xfrm>
        </p:spPr>
        <p:txBody>
          <a:bodyPr/>
          <a:lstStyle/>
          <a:p>
            <a:r>
              <a:rPr lang="fr-FR" dirty="0" smtClean="0"/>
              <a:t>Evènement - Date</a:t>
            </a:r>
            <a:endParaRPr lang="fr-FR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>
          <a:xfrm>
            <a:off x="-10886" y="1415071"/>
            <a:ext cx="4822372" cy="3445320"/>
            <a:chOff x="4804121" y="1229547"/>
            <a:chExt cx="3958879" cy="2815662"/>
          </a:xfrm>
        </p:grpSpPr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6514366" y="2394530"/>
              <a:ext cx="939317" cy="257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9536" rIns="90000" bIns="45000"/>
            <a:lstStyle>
              <a:lvl1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9pPr>
            </a:lstStyle>
            <a:p>
              <a:pPr>
                <a:lnSpc>
                  <a:spcPct val="98000"/>
                </a:lnSpc>
              </a:pPr>
              <a:r>
                <a:rPr lang="en-US" altLang="en-US">
                  <a:latin typeface="Helvetica Neue" charset="0"/>
                </a:rPr>
                <a:t>MoN(0002)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804121" y="1657967"/>
              <a:ext cx="3958879" cy="2177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804121" y="1657967"/>
              <a:ext cx="3958879" cy="2177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360" cap="flat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4804121" y="1229547"/>
              <a:ext cx="3958879" cy="2804206"/>
            </a:xfrm>
            <a:prstGeom prst="roundRect">
              <a:avLst>
                <a:gd name="adj" fmla="val 37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97" t="26297" r="26297" b="26297"/>
            <a:stretch>
              <a:fillRect/>
            </a:stretch>
          </p:blipFill>
          <p:spPr bwMode="auto">
            <a:xfrm>
              <a:off x="7540742" y="1257039"/>
              <a:ext cx="1144363" cy="1144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 l="26297" t="26297" r="26297" b="26297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4833" y="1257039"/>
              <a:ext cx="2675910" cy="2675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6447747" y="1250951"/>
              <a:ext cx="1648797" cy="271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360" cap="flat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 hangingPunct="1">
                <a:lnSpc>
                  <a:spcPct val="100000"/>
                </a:lnSpc>
                <a:spcBef>
                  <a:spcPts val="363"/>
                </a:spcBef>
              </a:pPr>
              <a:r>
                <a:rPr lang="en-US" altLang="en-US" sz="1400" dirty="0" smtClean="0">
                  <a:solidFill>
                    <a:schemeClr val="bg1"/>
                  </a:solidFill>
                  <a:latin typeface="+mn-lt"/>
                </a:rPr>
                <a:t>Mo</a:t>
              </a:r>
              <a:r>
                <a:rPr lang="en-US" altLang="en-US" sz="1400" baseline="-25000" dirty="0" smtClean="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altLang="en-US" sz="1400" dirty="0" smtClean="0">
                  <a:solidFill>
                    <a:schemeClr val="bg1"/>
                  </a:solidFill>
                  <a:latin typeface="+mn-lt"/>
                </a:rPr>
                <a:t>N ABC </a:t>
              </a:r>
              <a:r>
                <a:rPr lang="en-US" altLang="en-US" sz="1400" dirty="0">
                  <a:solidFill>
                    <a:schemeClr val="bg1"/>
                  </a:solidFill>
                  <a:latin typeface="+mn-lt"/>
                </a:rPr>
                <a:t>Stacking</a:t>
              </a:r>
            </a:p>
          </p:txBody>
        </p:sp>
        <p:cxnSp>
          <p:nvCxnSpPr>
            <p:cNvPr id="14" name="AutoShape 13"/>
            <p:cNvCxnSpPr>
              <a:cxnSpLocks noChangeShapeType="1"/>
            </p:cNvCxnSpPr>
            <p:nvPr/>
          </p:nvCxnSpPr>
          <p:spPr bwMode="auto">
            <a:xfrm flipH="1">
              <a:off x="6074491" y="1828649"/>
              <a:ext cx="1466251" cy="572754"/>
            </a:xfrm>
            <a:prstGeom prst="bentConnector3">
              <a:avLst>
                <a:gd name="adj1" fmla="val 50000"/>
              </a:avLst>
            </a:prstGeom>
            <a:noFill/>
            <a:ln w="38160" cap="flat">
              <a:solidFill>
                <a:srgbClr val="A22B3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 rot="1980000">
              <a:off x="5581922" y="1376172"/>
              <a:ext cx="453621" cy="2451390"/>
            </a:xfrm>
            <a:prstGeom prst="rect">
              <a:avLst/>
            </a:prstGeom>
            <a:noFill/>
            <a:ln w="38160" cap="flat">
              <a:solidFill>
                <a:srgbClr val="A22B3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rot="1980000">
              <a:off x="5974831" y="1593819"/>
              <a:ext cx="453621" cy="2451390"/>
            </a:xfrm>
            <a:prstGeom prst="rect">
              <a:avLst/>
            </a:prstGeom>
            <a:noFill/>
            <a:ln w="38160" cap="flat">
              <a:solidFill>
                <a:srgbClr val="558ED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992" y="3040597"/>
              <a:ext cx="892351" cy="892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50" t="23950" r="23950" b="23950"/>
            <a:stretch>
              <a:fillRect/>
            </a:stretch>
          </p:blipFill>
          <p:spPr bwMode="auto">
            <a:xfrm>
              <a:off x="7540742" y="2788585"/>
              <a:ext cx="1144363" cy="1144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 l="23950" t="23950" r="23950" b="23950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725466" y="2788585"/>
              <a:ext cx="1822528" cy="306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 hangingPunct="1">
                <a:lnSpc>
                  <a:spcPct val="100000"/>
                </a:lnSpc>
              </a:pPr>
              <a:r>
                <a:rPr lang="en-US" altLang="en-US" sz="1400" dirty="0">
                  <a:solidFill>
                    <a:schemeClr val="bg1"/>
                  </a:solidFill>
                  <a:latin typeface="+mn-lt"/>
                </a:rPr>
                <a:t>ABAB </a:t>
              </a:r>
              <a:r>
                <a:rPr lang="en-US" altLang="en-US" sz="1400" dirty="0" smtClean="0">
                  <a:solidFill>
                    <a:schemeClr val="bg1"/>
                  </a:solidFill>
                  <a:latin typeface="+mn-lt"/>
                </a:rPr>
                <a:t>Stacking of </a:t>
              </a:r>
              <a:r>
                <a:rPr lang="en-US" altLang="en-US" sz="1400" dirty="0" err="1" smtClean="0">
                  <a:solidFill>
                    <a:schemeClr val="bg1"/>
                  </a:solidFill>
                  <a:latin typeface="+mn-lt"/>
                </a:rPr>
                <a:t>MoN</a:t>
              </a:r>
              <a:endParaRPr lang="en-US" altLang="en-US" sz="140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20" name="AutoShape 20"/>
            <p:cNvCxnSpPr>
              <a:cxnSpLocks noChangeShapeType="1"/>
            </p:cNvCxnSpPr>
            <p:nvPr/>
          </p:nvCxnSpPr>
          <p:spPr bwMode="auto">
            <a:xfrm flipH="1" flipV="1">
              <a:off x="6391796" y="2943228"/>
              <a:ext cx="714797" cy="97368"/>
            </a:xfrm>
            <a:prstGeom prst="bentConnector3">
              <a:avLst>
                <a:gd name="adj1" fmla="val 50000"/>
              </a:avLst>
            </a:prstGeom>
            <a:noFill/>
            <a:ln w="38160" cap="flat">
              <a:solidFill>
                <a:srgbClr val="558ED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1" name="TextBox 5"/>
          <p:cNvSpPr txBox="1"/>
          <p:nvPr/>
        </p:nvSpPr>
        <p:spPr>
          <a:xfrm>
            <a:off x="392723" y="1479301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ell MT" panose="02020503060305020303" pitchFamily="18" charset="0"/>
              </a:rPr>
              <a:t>c-Al</a:t>
            </a:r>
            <a:r>
              <a:rPr lang="en-US" b="1" baseline="-25000" dirty="0" smtClean="0">
                <a:latin typeface="Bell MT" panose="02020503060305020303" pitchFamily="18" charset="0"/>
              </a:rPr>
              <a:t>2</a:t>
            </a:r>
            <a:r>
              <a:rPr lang="en-US" b="1" dirty="0" smtClean="0">
                <a:latin typeface="Bell MT" panose="02020503060305020303" pitchFamily="18" charset="0"/>
              </a:rPr>
              <a:t>O</a:t>
            </a:r>
            <a:r>
              <a:rPr lang="en-US" b="1" baseline="-25000" dirty="0" smtClean="0">
                <a:latin typeface="Bell MT" panose="02020503060305020303" pitchFamily="18" charset="0"/>
              </a:rPr>
              <a:t>3</a:t>
            </a:r>
            <a:endParaRPr lang="en-US" b="1" baseline="-25000" dirty="0">
              <a:latin typeface="Bell MT" panose="02020503060305020303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323114" y="1415921"/>
            <a:ext cx="3178629" cy="3307104"/>
            <a:chOff x="4495800" y="1524000"/>
            <a:chExt cx="3270325" cy="3276600"/>
          </a:xfrm>
        </p:grpSpPr>
        <p:pic>
          <p:nvPicPr>
            <p:cNvPr id="24" name="Pictur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283" y="1524000"/>
              <a:ext cx="3261842" cy="327660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368192" y="3068683"/>
              <a:ext cx="559173" cy="561703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5330019" y="4051139"/>
              <a:ext cx="2361131" cy="385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schemeClr val="bg1"/>
                  </a:solidFill>
                </a:rPr>
                <a:t>No interfacial FCC layer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pic>
          <p:nvPicPr>
            <p:cNvPr id="27" name="Content Placeholder 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7" t="32727" r="32727" b="32727"/>
            <a:stretch/>
          </p:blipFill>
          <p:spPr bwMode="auto">
            <a:xfrm>
              <a:off x="4495800" y="1524000"/>
              <a:ext cx="1377877" cy="1384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9" name="ZoneTexte 28"/>
          <p:cNvSpPr txBox="1"/>
          <p:nvPr/>
        </p:nvSpPr>
        <p:spPr>
          <a:xfrm>
            <a:off x="1617884" y="322603"/>
            <a:ext cx="6263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</a:t>
            </a:r>
            <a:r>
              <a:rPr lang="en-US" sz="2400" b="1" dirty="0">
                <a:latin typeface="Bell MT" panose="02020503060305020303" pitchFamily="18" charset="0"/>
              </a:rPr>
              <a:t>Molybdenum Nitride </a:t>
            </a:r>
            <a:r>
              <a:rPr lang="fr-FR" sz="2400" b="1" dirty="0" err="1" smtClean="0">
                <a:latin typeface="Bell MT" panose="02020503060305020303" pitchFamily="18" charset="0"/>
              </a:rPr>
              <a:t>MoN</a:t>
            </a:r>
            <a:r>
              <a:rPr lang="fr-FR" sz="2400" b="1" dirty="0" smtClean="0">
                <a:latin typeface="Bell MT" panose="02020503060305020303" pitchFamily="18" charset="0"/>
              </a:rPr>
              <a:t>-structure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70914" y="839036"/>
            <a:ext cx="895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ell MT" panose="02020503060305020303" pitchFamily="18" charset="0"/>
              </a:rPr>
              <a:t>Croissance </a:t>
            </a:r>
            <a:r>
              <a:rPr lang="fr-FR" dirty="0" err="1" smtClean="0">
                <a:latin typeface="Bell MT" panose="02020503060305020303" pitchFamily="18" charset="0"/>
              </a:rPr>
              <a:t>épitaxiale</a:t>
            </a:r>
            <a:r>
              <a:rPr lang="fr-FR" dirty="0" smtClean="0">
                <a:latin typeface="Bell MT" panose="02020503060305020303" pitchFamily="18" charset="0"/>
              </a:rPr>
              <a:t> permet une étude contrôlée de l’influence de la surface sur la nucléation </a:t>
            </a:r>
          </a:p>
        </p:txBody>
      </p:sp>
      <p:pic>
        <p:nvPicPr>
          <p:cNvPr id="32" name="Picture 4" descr="C:\Users\adminjklug\Work\X-Ray_Data\APS_Data\2014-1\33BM-C\2014-02-12\images\TP091713cSa_1\S031\tp091713cSa_full_inQ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6" y="4583749"/>
            <a:ext cx="3238125" cy="195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31"/>
          <p:cNvSpPr txBox="1"/>
          <p:nvPr/>
        </p:nvSpPr>
        <p:spPr>
          <a:xfrm>
            <a:off x="7189698" y="144404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ell MT" panose="02020503060305020303" pitchFamily="18" charset="0"/>
              </a:rPr>
              <a:t>m-Al</a:t>
            </a:r>
            <a:r>
              <a:rPr lang="en-US" b="1" baseline="-25000" dirty="0" smtClean="0">
                <a:latin typeface="Bell MT" panose="02020503060305020303" pitchFamily="18" charset="0"/>
              </a:rPr>
              <a:t>2</a:t>
            </a:r>
            <a:r>
              <a:rPr lang="en-US" b="1" dirty="0" smtClean="0">
                <a:latin typeface="Bell MT" panose="02020503060305020303" pitchFamily="18" charset="0"/>
              </a:rPr>
              <a:t>O</a:t>
            </a:r>
            <a:r>
              <a:rPr lang="en-US" b="1" baseline="-25000" dirty="0" smtClean="0">
                <a:latin typeface="Bell MT" panose="02020503060305020303" pitchFamily="18" charset="0"/>
              </a:rPr>
              <a:t>3</a:t>
            </a:r>
            <a:endParaRPr lang="en-US" b="1" baseline="-25000" dirty="0">
              <a:latin typeface="Bell MT" panose="02020503060305020303" pitchFamily="18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457" y="4603883"/>
            <a:ext cx="2287690" cy="1803163"/>
          </a:xfrm>
          <a:prstGeom prst="rect">
            <a:avLst/>
          </a:prstGeom>
        </p:spPr>
      </p:pic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2740011" y="5794408"/>
            <a:ext cx="4934847" cy="4876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 err="1" smtClean="0">
                <a:latin typeface="Bell MT" panose="02020503060305020303" pitchFamily="18" charset="0"/>
              </a:rPr>
              <a:t>Polarité</a:t>
            </a:r>
            <a:r>
              <a:rPr lang="en-US" dirty="0" smtClean="0">
                <a:latin typeface="Bell MT" panose="02020503060305020303" pitchFamily="18" charset="0"/>
              </a:rPr>
              <a:t> de surface, </a:t>
            </a:r>
            <a:r>
              <a:rPr lang="en-US" dirty="0" err="1" smtClean="0">
                <a:latin typeface="Bell MT" panose="02020503060305020303" pitchFamily="18" charset="0"/>
              </a:rPr>
              <a:t>contrainte</a:t>
            </a:r>
            <a:r>
              <a:rPr lang="en-US" dirty="0" smtClean="0">
                <a:latin typeface="Bell MT" panose="02020503060305020303" pitchFamily="18" charset="0"/>
              </a:rPr>
              <a:t>? -&gt; </a:t>
            </a:r>
            <a:r>
              <a:rPr lang="en-US" dirty="0" err="1" smtClean="0">
                <a:latin typeface="Bell MT" panose="02020503060305020303" pitchFamily="18" charset="0"/>
              </a:rPr>
              <a:t>Théorie</a:t>
            </a:r>
            <a:r>
              <a:rPr lang="en-US" dirty="0" smtClean="0">
                <a:latin typeface="Bell MT" panose="02020503060305020303" pitchFamily="18" charset="0"/>
              </a:rPr>
              <a:t> DFT</a:t>
            </a:r>
          </a:p>
          <a:p>
            <a:pPr marL="0" indent="0" algn="ctr">
              <a:buNone/>
            </a:pPr>
            <a:r>
              <a:rPr lang="en-US" dirty="0" err="1" smtClean="0">
                <a:latin typeface="Bell MT" panose="02020503060305020303" pitchFamily="18" charset="0"/>
              </a:rPr>
              <a:t>Reproduit</a:t>
            </a:r>
            <a:r>
              <a:rPr lang="en-US" dirty="0" smtClean="0">
                <a:latin typeface="Bell MT" panose="02020503060305020303" pitchFamily="18" charset="0"/>
              </a:rPr>
              <a:t> les </a:t>
            </a:r>
            <a:r>
              <a:rPr lang="en-US" dirty="0" err="1" smtClean="0">
                <a:latin typeface="Bell MT" panose="02020503060305020303" pitchFamily="18" charset="0"/>
              </a:rPr>
              <a:t>résultats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expérimentaux</a:t>
            </a:r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87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049044" y="295023"/>
            <a:ext cx="456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ALD: Etude In-situ synchrotron 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8610600" y="6492875"/>
            <a:ext cx="381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27759F-1450-49E1-B08C-128D271CDC1C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81" y="1093748"/>
            <a:ext cx="2369837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In-situ X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59" y="1084695"/>
            <a:ext cx="3233239" cy="2424909"/>
          </a:xfrm>
          <a:prstGeom prst="rect">
            <a:avLst/>
          </a:prstGeom>
        </p:spPr>
      </p:pic>
      <p:pic>
        <p:nvPicPr>
          <p:cNvPr id="9" name="Picture 5" descr="in-situ EXAF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595" y="756688"/>
            <a:ext cx="2178100" cy="3260169"/>
          </a:xfrm>
          <a:prstGeom prst="rect">
            <a:avLst/>
          </a:prstGeom>
        </p:spPr>
      </p:pic>
      <p:sp>
        <p:nvSpPr>
          <p:cNvPr id="10" name="TextBox 6"/>
          <p:cNvSpPr txBox="1"/>
          <p:nvPr/>
        </p:nvSpPr>
        <p:spPr>
          <a:xfrm>
            <a:off x="6814890" y="704681"/>
            <a:ext cx="2056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Bell MT" panose="02020503060305020303" pitchFamily="18" charset="0"/>
              </a:rPr>
              <a:t>In-situ EXAFS/XANES</a:t>
            </a:r>
            <a:endParaRPr lang="en-US" sz="1400" b="1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898632" y="746141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In-situ XRD-XRR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795950" y="746141"/>
            <a:ext cx="1391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Portable ALD</a:t>
            </a:r>
          </a:p>
        </p:txBody>
      </p:sp>
      <p:pic>
        <p:nvPicPr>
          <p:cNvPr id="14" name="Picture 10" descr="shortCTR_comp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843" y="3503251"/>
            <a:ext cx="1604654" cy="3075672"/>
          </a:xfrm>
          <a:prstGeom prst="rect">
            <a:avLst/>
          </a:prstGeom>
        </p:spPr>
      </p:pic>
      <p:sp>
        <p:nvSpPr>
          <p:cNvPr id="17" name="TextBox 13"/>
          <p:cNvSpPr txBox="1"/>
          <p:nvPr/>
        </p:nvSpPr>
        <p:spPr>
          <a:xfrm>
            <a:off x="101256" y="4540648"/>
            <a:ext cx="25314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3 Techniques:</a:t>
            </a:r>
          </a:p>
          <a:p>
            <a:r>
              <a:rPr lang="en-US" sz="1600" dirty="0">
                <a:solidFill>
                  <a:srgbClr val="000000"/>
                </a:solidFill>
                <a:latin typeface="Bell MT" panose="02020503060305020303" pitchFamily="18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XRD – XRR</a:t>
            </a:r>
          </a:p>
          <a:p>
            <a:r>
              <a:rPr lang="en-US" sz="1600" dirty="0">
                <a:solidFill>
                  <a:srgbClr val="000000"/>
                </a:solidFill>
                <a:latin typeface="Bell MT" panose="02020503060305020303" pitchFamily="18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EXAFS-XANES</a:t>
            </a:r>
          </a:p>
          <a:p>
            <a:r>
              <a:rPr lang="en-US" sz="1600" dirty="0">
                <a:solidFill>
                  <a:srgbClr val="000000"/>
                </a:solidFill>
                <a:latin typeface="Bell MT" panose="02020503060305020303" pitchFamily="18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GISAXS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 TA à 500</a:t>
            </a:r>
            <a:r>
              <a:rPr lang="en-US" sz="1600" baseline="30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o</a:t>
            </a:r>
            <a:r>
              <a:rPr lang="en-US" sz="16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C</a:t>
            </a:r>
          </a:p>
          <a:p>
            <a:endParaRPr lang="en-US" sz="16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</p:txBody>
      </p:sp>
      <p:pic>
        <p:nvPicPr>
          <p:cNvPr id="21" name="Picture 2" descr="C:\Users\adminjklug\Work\X-Ray_Data\APS_Data\2014-2\33BMC\20140730\ALD\images\MSW080114-1_1\Refl_figur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46" y="3461334"/>
            <a:ext cx="2602353" cy="311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05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" y="1137208"/>
            <a:ext cx="4114800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44323" y="1230313"/>
            <a:ext cx="33416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 hangingPunct="1">
              <a:lnSpc>
                <a:spcPct val="100000"/>
              </a:lnSpc>
              <a:spcBef>
                <a:spcPts val="450"/>
              </a:spcBef>
            </a:pPr>
            <a:r>
              <a:rPr lang="en-US" dirty="0">
                <a:solidFill>
                  <a:srgbClr val="404040"/>
                </a:solidFill>
                <a:latin typeface="Helvetica Neue" charset="0"/>
              </a:rPr>
              <a:t>H</a:t>
            </a:r>
            <a:r>
              <a:rPr lang="en-US" baseline="-25000" dirty="0">
                <a:solidFill>
                  <a:srgbClr val="404040"/>
                </a:solidFill>
                <a:latin typeface="Helvetica Neue" charset="0"/>
              </a:rPr>
              <a:t>c2</a:t>
            </a:r>
            <a:r>
              <a:rPr lang="en-US" dirty="0">
                <a:solidFill>
                  <a:srgbClr val="404040"/>
                </a:solidFill>
                <a:latin typeface="Helvetica Neue" charset="0"/>
              </a:rPr>
              <a:t>(0) </a:t>
            </a:r>
            <a:r>
              <a:rPr lang="en-US" dirty="0">
                <a:solidFill>
                  <a:srgbClr val="404040"/>
                </a:solidFill>
                <a:cs typeface="Arial" charset="0"/>
              </a:rPr>
              <a:t>→</a:t>
            </a:r>
            <a:r>
              <a:rPr lang="en-US" dirty="0">
                <a:solidFill>
                  <a:srgbClr val="404040"/>
                </a:solidFill>
                <a:latin typeface="Helvetica Neue" charset="0"/>
              </a:rPr>
              <a:t> </a:t>
            </a:r>
            <a:r>
              <a:rPr lang="en-US" dirty="0">
                <a:solidFill>
                  <a:srgbClr val="404040"/>
                </a:solidFill>
                <a:latin typeface="Symbol" charset="0"/>
              </a:rPr>
              <a:t>x</a:t>
            </a:r>
            <a:r>
              <a:rPr lang="en-US" dirty="0">
                <a:solidFill>
                  <a:srgbClr val="404040"/>
                </a:solidFill>
                <a:latin typeface="Helvetica Neue" charset="0"/>
              </a:rPr>
              <a:t>(0) = 5.7 </a:t>
            </a:r>
            <a:r>
              <a:rPr lang="en-US" dirty="0">
                <a:solidFill>
                  <a:srgbClr val="404040"/>
                </a:solidFill>
                <a:latin typeface="Helvetica Neue" charset="0"/>
                <a:cs typeface="Helvetica Neue" charset="0"/>
              </a:rPr>
              <a:t>± 0.1 nm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239" y="4817105"/>
            <a:ext cx="2182132" cy="66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171444" y="344068"/>
            <a:ext cx="743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</a:t>
            </a:r>
            <a:r>
              <a:rPr lang="en-US" sz="2400" b="1" dirty="0">
                <a:latin typeface="Bell MT" panose="02020503060305020303" pitchFamily="18" charset="0"/>
              </a:rPr>
              <a:t>Molybdenum Nitride </a:t>
            </a:r>
            <a:r>
              <a:rPr lang="fr-FR" sz="2400" b="1" dirty="0" err="1" smtClean="0">
                <a:latin typeface="Bell MT" panose="02020503060305020303" pitchFamily="18" charset="0"/>
              </a:rPr>
              <a:t>MoN</a:t>
            </a:r>
            <a:r>
              <a:rPr lang="fr-FR" sz="2400" b="1" dirty="0" smtClean="0">
                <a:latin typeface="Bell MT" panose="02020503060305020303" pitchFamily="18" charset="0"/>
              </a:rPr>
              <a:t>-supraconductivité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5710" y="5581996"/>
            <a:ext cx="8010526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Assume </a:t>
            </a:r>
            <a:r>
              <a:rPr lang="el-GR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λ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~ 2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00 nm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, </a:t>
            </a:r>
            <a:r>
              <a:rPr lang="en-US" sz="1600" dirty="0" err="1" smtClean="0">
                <a:latin typeface="Bell MT" panose="02020503060305020303" pitchFamily="18" charset="0"/>
                <a:cs typeface="Helvetica Neue" charset="0"/>
              </a:rPr>
              <a:t>estime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J</a:t>
            </a:r>
            <a:r>
              <a:rPr lang="en-US" sz="1600" baseline="-25000" dirty="0">
                <a:latin typeface="Bell MT" panose="02020503060305020303" pitchFamily="18" charset="0"/>
                <a:cs typeface="Helvetica Neue" charset="0"/>
              </a:rPr>
              <a:t>D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(0)~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1</a:t>
            </a:r>
            <a:r>
              <a:rPr lang="en-US" sz="1600" dirty="0" smtClean="0">
                <a:latin typeface="Bell MT" panose="02020503060305020303" pitchFamily="18" charset="0"/>
                <a:cs typeface="Arial" charset="0"/>
              </a:rPr>
              <a:t>×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10</a:t>
            </a:r>
            <a:r>
              <a:rPr lang="en-US" sz="1600" baseline="33000" dirty="0" smtClean="0">
                <a:latin typeface="Bell MT" panose="02020503060305020303" pitchFamily="18" charset="0"/>
                <a:cs typeface="Helvetica Neue" charset="0"/>
              </a:rPr>
              <a:t>8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A/cm</a:t>
            </a:r>
            <a:r>
              <a:rPr lang="en-US" sz="1600" baseline="33000" dirty="0">
                <a:latin typeface="Bell MT" panose="02020503060305020303" pitchFamily="18" charset="0"/>
                <a:cs typeface="Helvetica Neue" charset="0"/>
              </a:rPr>
              <a:t>2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;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J</a:t>
            </a:r>
            <a:r>
              <a:rPr lang="en-US" sz="1600" baseline="-25000" dirty="0" smtClean="0">
                <a:latin typeface="Bell MT" panose="02020503060305020303" pitchFamily="18" charset="0"/>
                <a:cs typeface="Helvetica Neue" charset="0"/>
              </a:rPr>
              <a:t>D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(2K)~8</a:t>
            </a:r>
            <a:r>
              <a:rPr lang="en-US" sz="1600" dirty="0" smtClean="0">
                <a:latin typeface="Bell MT" panose="02020503060305020303" pitchFamily="18" charset="0"/>
                <a:cs typeface="Arial" charset="0"/>
              </a:rPr>
              <a:t>×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10</a:t>
            </a:r>
            <a:r>
              <a:rPr lang="en-US" sz="1600" baseline="33000" dirty="0">
                <a:latin typeface="Bell MT" panose="02020503060305020303" pitchFamily="18" charset="0"/>
                <a:cs typeface="Helvetica Neue" charset="0"/>
              </a:rPr>
              <a:t>7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 A/cm</a:t>
            </a:r>
            <a:r>
              <a:rPr lang="en-US" sz="1600" baseline="33000" dirty="0" smtClean="0">
                <a:latin typeface="Bell MT" panose="02020503060305020303" pitchFamily="18" charset="0"/>
                <a:cs typeface="Helvetica Neue" charset="0"/>
              </a:rPr>
              <a:t>2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, </a:t>
            </a:r>
            <a:r>
              <a:rPr lang="en-US" sz="1600" dirty="0" err="1" smtClean="0">
                <a:latin typeface="Bell MT" panose="02020503060305020303" pitchFamily="18" charset="0"/>
                <a:cs typeface="Helvetica Neue" charset="0"/>
              </a:rPr>
              <a:t>Jc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(0) ~ 10</a:t>
            </a:r>
            <a:r>
              <a:rPr lang="en-US" sz="1600" baseline="30000" dirty="0" smtClean="0">
                <a:latin typeface="Bell MT" panose="02020503060305020303" pitchFamily="18" charset="0"/>
                <a:cs typeface="Helvetica Neue" charset="0"/>
              </a:rPr>
              <a:t>7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 A/cm</a:t>
            </a:r>
            <a:r>
              <a:rPr lang="en-US" sz="1600" baseline="30000" dirty="0">
                <a:latin typeface="Bell MT" panose="02020503060305020303" pitchFamily="18" charset="0"/>
                <a:cs typeface="Helvetica Neue" charset="0"/>
              </a:rPr>
              <a:t>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aseline="33000" dirty="0">
              <a:latin typeface="Bell MT" panose="02020503060305020303" pitchFamily="18" charset="0"/>
              <a:cs typeface="Helvetica Neue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Pour </a:t>
            </a:r>
            <a:r>
              <a:rPr lang="en-US" sz="1600" dirty="0" err="1">
                <a:latin typeface="Bell MT" panose="02020503060305020303" pitchFamily="18" charset="0"/>
                <a:cs typeface="Helvetica Neue" charset="0"/>
              </a:rPr>
              <a:t>MoN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 (d = 60 nm)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sur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50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µm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Cu wire, I</a:t>
            </a:r>
            <a:r>
              <a:rPr lang="en-US" sz="1600" baseline="-25000" dirty="0">
                <a:latin typeface="Bell MT" panose="02020503060305020303" pitchFamily="18" charset="0"/>
                <a:cs typeface="Helvetica Neue" charset="0"/>
              </a:rPr>
              <a:t>MAX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 ~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1,5 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A;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I</a:t>
            </a:r>
            <a:r>
              <a:rPr lang="en-US" sz="1600" baseline="-25000" dirty="0" smtClean="0">
                <a:latin typeface="Bell MT" panose="02020503060305020303" pitchFamily="18" charset="0"/>
                <a:cs typeface="Helvetica Neue" charset="0"/>
              </a:rPr>
              <a:t>MAX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(2K</a:t>
            </a:r>
            <a:r>
              <a:rPr lang="en-US" sz="1600" dirty="0">
                <a:latin typeface="Bell MT" panose="02020503060305020303" pitchFamily="18" charset="0"/>
                <a:cs typeface="Helvetica Neue" charset="0"/>
              </a:rPr>
              <a:t>) ~ </a:t>
            </a:r>
            <a:r>
              <a:rPr lang="en-US" sz="1600" dirty="0" smtClean="0">
                <a:latin typeface="Bell MT" panose="02020503060305020303" pitchFamily="18" charset="0"/>
                <a:cs typeface="Helvetica Neue" charset="0"/>
              </a:rPr>
              <a:t>1,3 A</a:t>
            </a:r>
            <a:endParaRPr lang="en-US" sz="1600" dirty="0">
              <a:latin typeface="Bell MT" panose="02020503060305020303" pitchFamily="18" charset="0"/>
              <a:cs typeface="Helvetica Neue" charset="0"/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4278086" y="1137208"/>
            <a:ext cx="4470378" cy="3589961"/>
            <a:chOff x="457200" y="1252337"/>
            <a:chExt cx="4191000" cy="3343364"/>
          </a:xfrm>
        </p:grpSpPr>
        <p:pic>
          <p:nvPicPr>
            <p:cNvPr id="12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252337"/>
              <a:ext cx="4191000" cy="3343364"/>
            </a:xfrm>
            <a:prstGeom prst="rect">
              <a:avLst/>
            </a:prstGeom>
          </p:spPr>
        </p:pic>
        <p:pic>
          <p:nvPicPr>
            <p:cNvPr id="13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1252337"/>
              <a:ext cx="1472961" cy="1084943"/>
            </a:xfrm>
            <a:prstGeom prst="rect">
              <a:avLst/>
            </a:prstGeom>
          </p:spPr>
        </p:pic>
        <p:sp>
          <p:nvSpPr>
            <p:cNvPr id="14" name="Oval 22"/>
            <p:cNvSpPr/>
            <p:nvPr/>
          </p:nvSpPr>
          <p:spPr bwMode="auto">
            <a:xfrm>
              <a:off x="2721668" y="1770192"/>
              <a:ext cx="177561" cy="186392"/>
            </a:xfrm>
            <a:prstGeom prst="ellipse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15" name="Flowchart: Connector 23"/>
            <p:cNvSpPr/>
            <p:nvPr/>
          </p:nvSpPr>
          <p:spPr bwMode="auto">
            <a:xfrm>
              <a:off x="2787589" y="1849904"/>
              <a:ext cx="45720" cy="45720"/>
            </a:xfrm>
            <a:prstGeom prst="flowChartConnector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16" name="TextBox 24"/>
            <p:cNvSpPr txBox="1"/>
            <p:nvPr/>
          </p:nvSpPr>
          <p:spPr>
            <a:xfrm>
              <a:off x="2885890" y="1752600"/>
              <a:ext cx="314510" cy="29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  <a:latin typeface="+mn-lt"/>
                </a:rPr>
                <a:t>H</a:t>
              </a:r>
              <a:endParaRPr lang="en-US" sz="1400" dirty="0">
                <a:solidFill>
                  <a:srgbClr val="FF0000"/>
                </a:solidFill>
                <a:latin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9"/>
              <p:cNvSpPr txBox="1"/>
              <p:nvPr/>
            </p:nvSpPr>
            <p:spPr>
              <a:xfrm>
                <a:off x="5497440" y="4854088"/>
                <a:ext cx="2780825" cy="557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𝑗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type m:val="li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𝐻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𝐿𝑛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(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8 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𝑑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0.5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𝑤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440" y="4854088"/>
                <a:ext cx="2780825" cy="557717"/>
              </a:xfrm>
              <a:prstGeom prst="rect">
                <a:avLst/>
              </a:prstGeom>
              <a:blipFill rotWithShape="0">
                <a:blip r:embed="rId6"/>
                <a:stretch>
                  <a:fillRect t="-71739" r="-9430" b="-110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0" y="1143792"/>
            <a:ext cx="4534206" cy="361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95244" y="410743"/>
            <a:ext cx="7050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</a:t>
            </a:r>
            <a:r>
              <a:rPr lang="en-US" sz="2400" b="1" dirty="0">
                <a:latin typeface="Bell MT" panose="02020503060305020303" pitchFamily="18" charset="0"/>
              </a:rPr>
              <a:t>Molybdenum Nitride </a:t>
            </a:r>
            <a:r>
              <a:rPr lang="fr-FR" sz="2400" b="1" dirty="0" err="1" smtClean="0">
                <a:latin typeface="Bell MT" panose="02020503060305020303" pitchFamily="18" charset="0"/>
              </a:rPr>
              <a:t>MoN</a:t>
            </a:r>
            <a:r>
              <a:rPr lang="fr-FR" sz="2400" b="1" dirty="0" smtClean="0">
                <a:latin typeface="Bell MT" panose="02020503060305020303" pitchFamily="18" charset="0"/>
              </a:rPr>
              <a:t>-Bobines supra?</a:t>
            </a:r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508125"/>
            <a:ext cx="47244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2" name="Text Box 4"/>
          <p:cNvSpPr txBox="1">
            <a:spLocks noChangeArrowheads="1"/>
          </p:cNvSpPr>
          <p:nvPr/>
        </p:nvSpPr>
        <p:spPr bwMode="auto">
          <a:xfrm>
            <a:off x="404813" y="1506538"/>
            <a:ext cx="26939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r>
              <a:rPr lang="en-US" b="1" dirty="0" err="1" smtClean="0">
                <a:solidFill>
                  <a:srgbClr val="0D0D0D"/>
                </a:solidFill>
              </a:rPr>
              <a:t>Bobine</a:t>
            </a:r>
            <a:r>
              <a:rPr lang="en-US" b="1" dirty="0" smtClean="0">
                <a:solidFill>
                  <a:srgbClr val="0D0D0D"/>
                </a:solidFill>
              </a:rPr>
              <a:t> de </a:t>
            </a:r>
            <a:r>
              <a:rPr lang="en-US" b="1" dirty="0" err="1" smtClean="0">
                <a:solidFill>
                  <a:srgbClr val="0D0D0D"/>
                </a:solidFill>
              </a:rPr>
              <a:t>cuivre</a:t>
            </a:r>
            <a:endParaRPr lang="en-US" b="1" dirty="0">
              <a:solidFill>
                <a:srgbClr val="0D0D0D"/>
              </a:solidFill>
            </a:endParaRPr>
          </a:p>
        </p:txBody>
      </p: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1663700"/>
            <a:ext cx="3454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4" name="Freeform 6"/>
          <p:cNvSpPr>
            <a:spLocks noChangeArrowheads="1"/>
          </p:cNvSpPr>
          <p:nvPr/>
        </p:nvSpPr>
        <p:spPr bwMode="auto">
          <a:xfrm>
            <a:off x="3181350" y="2960688"/>
            <a:ext cx="304800" cy="2286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AutoShape 7"/>
          <p:cNvCxnSpPr>
            <a:cxnSpLocks noChangeShapeType="1"/>
          </p:cNvCxnSpPr>
          <p:nvPr/>
        </p:nvCxnSpPr>
        <p:spPr bwMode="auto">
          <a:xfrm flipV="1">
            <a:off x="3486150" y="1663700"/>
            <a:ext cx="1828800" cy="1262063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" name="AutoShape 8"/>
          <p:cNvCxnSpPr>
            <a:cxnSpLocks noChangeShapeType="1"/>
          </p:cNvCxnSpPr>
          <p:nvPr/>
        </p:nvCxnSpPr>
        <p:spPr bwMode="auto">
          <a:xfrm>
            <a:off x="3516313" y="3189288"/>
            <a:ext cx="1798637" cy="1066800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6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440055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8" name="Freeform 10"/>
          <p:cNvSpPr>
            <a:spLocks noChangeArrowheads="1"/>
          </p:cNvSpPr>
          <p:nvPr/>
        </p:nvSpPr>
        <p:spPr bwMode="auto">
          <a:xfrm>
            <a:off x="6494463" y="2474913"/>
            <a:ext cx="304800" cy="2286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9" name="AutoShape 11"/>
          <p:cNvCxnSpPr>
            <a:cxnSpLocks noChangeShapeType="1"/>
          </p:cNvCxnSpPr>
          <p:nvPr/>
        </p:nvCxnSpPr>
        <p:spPr bwMode="auto">
          <a:xfrm>
            <a:off x="6799263" y="2647950"/>
            <a:ext cx="1752600" cy="1752600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70" name="AutoShape 12"/>
          <p:cNvCxnSpPr>
            <a:cxnSpLocks noChangeShapeType="1"/>
          </p:cNvCxnSpPr>
          <p:nvPr/>
        </p:nvCxnSpPr>
        <p:spPr bwMode="auto">
          <a:xfrm flipH="1">
            <a:off x="6265863" y="2647950"/>
            <a:ext cx="228600" cy="1752600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71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4483100"/>
            <a:ext cx="22098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2" name="Freeform 14"/>
          <p:cNvSpPr>
            <a:spLocks noChangeArrowheads="1"/>
          </p:cNvSpPr>
          <p:nvPr/>
        </p:nvSpPr>
        <p:spPr bwMode="auto">
          <a:xfrm>
            <a:off x="7123113" y="5657850"/>
            <a:ext cx="285750" cy="1143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3" name="AutoShape 15"/>
          <p:cNvCxnSpPr>
            <a:cxnSpLocks noChangeShapeType="1"/>
            <a:stCxn id="72" idx="0"/>
          </p:cNvCxnSpPr>
          <p:nvPr/>
        </p:nvCxnSpPr>
        <p:spPr bwMode="auto">
          <a:xfrm flipH="1" flipV="1">
            <a:off x="6075363" y="4483100"/>
            <a:ext cx="1047750" cy="1233488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74" name="AutoShape 16"/>
          <p:cNvCxnSpPr>
            <a:cxnSpLocks noChangeShapeType="1"/>
            <a:stCxn id="72" idx="0"/>
          </p:cNvCxnSpPr>
          <p:nvPr/>
        </p:nvCxnSpPr>
        <p:spPr bwMode="auto">
          <a:xfrm flipH="1">
            <a:off x="6075363" y="5715000"/>
            <a:ext cx="1047750" cy="400050"/>
          </a:xfrm>
          <a:prstGeom prst="straightConnector1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75" name="AutoShape 17"/>
          <p:cNvCxnSpPr>
            <a:cxnSpLocks noChangeShapeType="1"/>
          </p:cNvCxnSpPr>
          <p:nvPr/>
        </p:nvCxnSpPr>
        <p:spPr bwMode="auto">
          <a:xfrm flipV="1">
            <a:off x="1924050" y="2203450"/>
            <a:ext cx="1504950" cy="777875"/>
          </a:xfrm>
          <a:prstGeom prst="straightConnector1">
            <a:avLst/>
          </a:prstGeom>
          <a:noFill/>
          <a:ln w="25560" cap="flat">
            <a:solidFill>
              <a:srgbClr val="0D0D0D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6" name="Text Box 18"/>
          <p:cNvSpPr txBox="1">
            <a:spLocks noChangeArrowheads="1"/>
          </p:cNvSpPr>
          <p:nvPr/>
        </p:nvSpPr>
        <p:spPr bwMode="auto">
          <a:xfrm rot="20100000">
            <a:off x="1962376" y="2479451"/>
            <a:ext cx="42386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b="1" dirty="0" smtClean="0">
                <a:solidFill>
                  <a:srgbClr val="0D0D0D"/>
                </a:solidFill>
              </a:rPr>
              <a:t>2.5 cm</a:t>
            </a:r>
            <a:endParaRPr lang="en-US" b="1" dirty="0">
              <a:solidFill>
                <a:srgbClr val="0D0D0D"/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927240" y="1013347"/>
            <a:ext cx="669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Cu/</a:t>
            </a:r>
            <a:r>
              <a:rPr lang="en-US" dirty="0" err="1" smtClean="0">
                <a:latin typeface="Bell MT" panose="02020503060305020303" pitchFamily="18" charset="0"/>
              </a:rPr>
              <a:t>MoN</a:t>
            </a:r>
            <a:r>
              <a:rPr lang="en-US" dirty="0" smtClean="0">
                <a:latin typeface="Bell MT" panose="02020503060305020303" pitchFamily="18" charset="0"/>
              </a:rPr>
              <a:t>(1000cy</a:t>
            </a:r>
            <a:r>
              <a:rPr lang="en-US" dirty="0">
                <a:latin typeface="Bell MT" panose="02020503060305020303" pitchFamily="18" charset="0"/>
              </a:rPr>
              <a:t>)/</a:t>
            </a:r>
            <a:r>
              <a:rPr lang="en-US" dirty="0" err="1">
                <a:latin typeface="Bell MT" panose="02020503060305020303" pitchFamily="18" charset="0"/>
              </a:rPr>
              <a:t>AlN</a:t>
            </a:r>
            <a:r>
              <a:rPr lang="en-US" dirty="0">
                <a:latin typeface="Bell MT" panose="02020503060305020303" pitchFamily="18" charset="0"/>
              </a:rPr>
              <a:t>(300cy) @ 450</a:t>
            </a:r>
            <a:r>
              <a:rPr lang="en-US" dirty="0">
                <a:latin typeface="Bell MT" panose="02020503060305020303" pitchFamily="18" charset="0"/>
                <a:cs typeface="Helvetica Neue" charset="0"/>
              </a:rPr>
              <a:t>°</a:t>
            </a:r>
            <a:r>
              <a:rPr lang="en-US" dirty="0">
                <a:latin typeface="Bell MT" panose="02020503060305020303" pitchFamily="18" charset="0"/>
              </a:rPr>
              <a:t>C </a:t>
            </a:r>
            <a:r>
              <a:rPr lang="en-US" dirty="0" smtClean="0">
                <a:latin typeface="Bell MT" panose="02020503060305020303" pitchFamily="18" charset="0"/>
              </a:rPr>
              <a:t>: </a:t>
            </a:r>
            <a:r>
              <a:rPr lang="en-US" b="1" dirty="0" smtClean="0">
                <a:latin typeface="Bell MT" panose="02020503060305020303" pitchFamily="18" charset="0"/>
              </a:rPr>
              <a:t>200 </a:t>
            </a:r>
            <a:r>
              <a:rPr lang="en-US" b="1" dirty="0" err="1" smtClean="0">
                <a:latin typeface="Bell MT" panose="02020503060305020303" pitchFamily="18" charset="0"/>
              </a:rPr>
              <a:t>fils</a:t>
            </a:r>
            <a:r>
              <a:rPr lang="en-US" b="1" dirty="0" smtClean="0">
                <a:latin typeface="Bell MT" panose="02020503060305020303" pitchFamily="18" charset="0"/>
              </a:rPr>
              <a:t>/ </a:t>
            </a:r>
            <a:r>
              <a:rPr lang="en-US" b="1" dirty="0">
                <a:latin typeface="Bell MT" panose="02020503060305020303" pitchFamily="18" charset="0"/>
              </a:rPr>
              <a:t>50 </a:t>
            </a:r>
            <a:r>
              <a:rPr lang="en-US" b="1" dirty="0" smtClean="0">
                <a:latin typeface="Bell MT" panose="02020503060305020303" pitchFamily="18" charset="0"/>
              </a:rPr>
              <a:t>µm </a:t>
            </a:r>
            <a:r>
              <a:rPr lang="en-US" b="1" dirty="0" err="1" smtClean="0">
                <a:latin typeface="Bell MT" panose="02020503060305020303" pitchFamily="18" charset="0"/>
              </a:rPr>
              <a:t>diamètre</a:t>
            </a:r>
            <a:endParaRPr lang="en-US" b="1" dirty="0">
              <a:latin typeface="Bell MT" panose="02020503060305020303" pitchFamily="18" charset="0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252010" y="4641851"/>
            <a:ext cx="342305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>
              <a:buFont typeface="Wingdings" charset="0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 smtClean="0">
                <a:latin typeface="Bell MT" panose="02020503060305020303" pitchFamily="18" charset="0"/>
              </a:rPr>
              <a:t>Déposition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conforme</a:t>
            </a:r>
            <a:endParaRPr lang="en-US" dirty="0">
              <a:latin typeface="Bell MT" panose="02020503060305020303" pitchFamily="18" charset="0"/>
            </a:endParaRPr>
          </a:p>
          <a:p>
            <a:pPr marL="741363" lvl="1" indent="-284163">
              <a:buClr>
                <a:srgbClr val="1F497D"/>
              </a:buClr>
              <a:buFont typeface="Calibri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 smtClean="0">
                <a:latin typeface="Bell MT" panose="02020503060305020303" pitchFamily="18" charset="0"/>
              </a:rPr>
              <a:t>Multicouche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>
                <a:latin typeface="Bell MT" panose="02020503060305020303" pitchFamily="18" charset="0"/>
              </a:rPr>
              <a:t>SIS</a:t>
            </a:r>
          </a:p>
          <a:p>
            <a:pPr marL="341313" indent="-341313">
              <a:buFont typeface="Wingdings" charset="0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latin typeface="Bell MT" panose="02020503060305020303" pitchFamily="18" charset="0"/>
              </a:rPr>
              <a:t>J</a:t>
            </a:r>
            <a:r>
              <a:rPr lang="en-US" baseline="-25000" dirty="0" smtClean="0">
                <a:latin typeface="Bell MT" panose="02020503060305020303" pitchFamily="18" charset="0"/>
              </a:rPr>
              <a:t>C </a:t>
            </a:r>
            <a:r>
              <a:rPr lang="en-US" baseline="-25000" dirty="0">
                <a:latin typeface="Bell MT" panose="02020503060305020303" pitchFamily="18" charset="0"/>
              </a:rPr>
              <a:t>EXP</a:t>
            </a:r>
            <a:r>
              <a:rPr lang="en-US" dirty="0">
                <a:latin typeface="Bell MT" panose="02020503060305020303" pitchFamily="18" charset="0"/>
              </a:rPr>
              <a:t> ~ 10% </a:t>
            </a:r>
            <a:r>
              <a:rPr lang="en-US" dirty="0" smtClean="0">
                <a:latin typeface="Bell MT" panose="02020503060305020303" pitchFamily="18" charset="0"/>
              </a:rPr>
              <a:t>de </a:t>
            </a:r>
            <a:r>
              <a:rPr lang="en-US" dirty="0">
                <a:latin typeface="Bell MT" panose="02020503060305020303" pitchFamily="18" charset="0"/>
              </a:rPr>
              <a:t>J</a:t>
            </a:r>
            <a:r>
              <a:rPr lang="en-US" baseline="-25000" dirty="0">
                <a:latin typeface="Bell MT" panose="02020503060305020303" pitchFamily="18" charset="0"/>
              </a:rPr>
              <a:t>D</a:t>
            </a:r>
            <a:r>
              <a:rPr lang="en-US" dirty="0">
                <a:latin typeface="Bell MT" panose="02020503060305020303" pitchFamily="18" charset="0"/>
              </a:rPr>
              <a:t>,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I</a:t>
            </a:r>
            <a:r>
              <a:rPr lang="en-US" baseline="-25000" dirty="0">
                <a:latin typeface="Bell MT" panose="02020503060305020303" pitchFamily="18" charset="0"/>
              </a:rPr>
              <a:t>MAX</a:t>
            </a:r>
            <a:r>
              <a:rPr lang="en-US" dirty="0">
                <a:latin typeface="Bell MT" panose="02020503060305020303" pitchFamily="18" charset="0"/>
              </a:rPr>
              <a:t> ~ </a:t>
            </a:r>
            <a:r>
              <a:rPr lang="en-US" dirty="0" smtClean="0">
                <a:solidFill>
                  <a:srgbClr val="FF0000"/>
                </a:solidFill>
                <a:latin typeface="Bell MT" panose="02020503060305020303" pitchFamily="18" charset="0"/>
              </a:rPr>
              <a:t>260 A </a:t>
            </a:r>
            <a:r>
              <a:rPr lang="en-US" dirty="0" smtClean="0">
                <a:latin typeface="Bell MT" panose="02020503060305020303" pitchFamily="18" charset="0"/>
              </a:rPr>
              <a:t>par </a:t>
            </a:r>
            <a:r>
              <a:rPr lang="en-US" dirty="0" err="1" smtClean="0">
                <a:latin typeface="Bell MT" panose="02020503060305020303" pitchFamily="18" charset="0"/>
              </a:rPr>
              <a:t>couche</a:t>
            </a:r>
            <a:r>
              <a:rPr lang="en-US" dirty="0" smtClean="0">
                <a:latin typeface="Bell MT" panose="02020503060305020303" pitchFamily="18" charset="0"/>
              </a:rPr>
              <a:t> à 2 </a:t>
            </a:r>
            <a:r>
              <a:rPr lang="en-US" dirty="0">
                <a:latin typeface="Bell MT" panose="02020503060305020303" pitchFamily="18" charset="0"/>
              </a:rPr>
              <a:t>K</a:t>
            </a:r>
          </a:p>
          <a:p>
            <a:endParaRPr lang="fr-FR" sz="1400" dirty="0" smtClean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6992835" y="5771318"/>
            <a:ext cx="2151165" cy="442035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r>
              <a:rPr lang="fr-FR" sz="800" dirty="0" smtClean="0">
                <a:solidFill>
                  <a:schemeClr val="bg2"/>
                </a:solidFill>
              </a:rPr>
              <a:t>Direction de la Recherche Fondamental</a:t>
            </a:r>
            <a:r>
              <a:rPr lang="fr-FR" sz="800" dirty="0">
                <a:solidFill>
                  <a:schemeClr val="bg2"/>
                </a:solidFill>
              </a:rPr>
              <a:t>e</a:t>
            </a:r>
            <a:endParaRPr lang="fr-FR" sz="800" dirty="0" smtClean="0">
              <a:solidFill>
                <a:schemeClr val="bg2"/>
              </a:solidFill>
            </a:endParaRPr>
          </a:p>
          <a:p>
            <a:r>
              <a:rPr lang="fr-FR" sz="800" dirty="0" smtClean="0">
                <a:solidFill>
                  <a:schemeClr val="bg2"/>
                </a:solidFill>
              </a:rPr>
              <a:t>Institut de recherche</a:t>
            </a:r>
          </a:p>
          <a:p>
            <a:r>
              <a:rPr lang="fr-FR" sz="800" dirty="0" smtClean="0">
                <a:solidFill>
                  <a:schemeClr val="bg2"/>
                </a:solidFill>
              </a:rPr>
              <a:t>sur les lois fondamentales de l’Univers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13633" y="5771318"/>
            <a:ext cx="4258918" cy="54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</a:rPr>
              <a:t>Commissariat à l’énergie atomique et aux énergies alternatives</a:t>
            </a:r>
          </a:p>
          <a:p>
            <a:r>
              <a:rPr lang="fr-FR" sz="800" dirty="0">
                <a:solidFill>
                  <a:schemeClr val="bg1"/>
                </a:solidFill>
              </a:rPr>
              <a:t>Centre de Saclay</a:t>
            </a:r>
            <a:r>
              <a:rPr lang="fr-FR" sz="800" b="1" dirty="0">
                <a:solidFill>
                  <a:schemeClr val="bg1"/>
                </a:solidFill>
              </a:rPr>
              <a:t> </a:t>
            </a:r>
            <a:r>
              <a:rPr lang="fr-FR" sz="800" b="1" dirty="0">
                <a:solidFill>
                  <a:schemeClr val="bg2"/>
                </a:solidFill>
              </a:rPr>
              <a:t>|</a:t>
            </a:r>
            <a:r>
              <a:rPr lang="fr-FR" sz="800" b="1" dirty="0">
                <a:solidFill>
                  <a:schemeClr val="bg1"/>
                </a:solidFill>
              </a:rPr>
              <a:t> </a:t>
            </a:r>
            <a:r>
              <a:rPr lang="fr-FR" sz="800" dirty="0">
                <a:solidFill>
                  <a:schemeClr val="bg1"/>
                </a:solidFill>
              </a:rPr>
              <a:t>91191 Gif-sur-Yvette </a:t>
            </a:r>
            <a:r>
              <a:rPr lang="fr-FR" sz="800" dirty="0" smtClean="0">
                <a:solidFill>
                  <a:schemeClr val="bg1"/>
                </a:solidFill>
              </a:rPr>
              <a:t>Cedex</a:t>
            </a:r>
          </a:p>
          <a:p>
            <a:endParaRPr lang="fr-FR" sz="700" dirty="0" smtClean="0">
              <a:solidFill>
                <a:schemeClr val="bg1"/>
              </a:solidFill>
            </a:endParaRPr>
          </a:p>
          <a:p>
            <a:r>
              <a:rPr lang="fr-FR" sz="650" dirty="0">
                <a:solidFill>
                  <a:schemeClr val="bg1"/>
                </a:solidFill>
              </a:rPr>
              <a:t>Etablissement public à caractère industriel et commercial </a:t>
            </a:r>
            <a:r>
              <a:rPr lang="fr-FR" sz="650" b="1" dirty="0">
                <a:solidFill>
                  <a:schemeClr val="bg2"/>
                </a:solidFill>
              </a:rPr>
              <a:t>|</a:t>
            </a:r>
            <a:r>
              <a:rPr lang="fr-FR" sz="650" dirty="0">
                <a:solidFill>
                  <a:schemeClr val="bg1"/>
                </a:solidFill>
              </a:rPr>
              <a:t> R.C.S Paris B 775 685 </a:t>
            </a:r>
            <a:r>
              <a:rPr lang="fr-FR" sz="650" dirty="0" smtClean="0">
                <a:solidFill>
                  <a:schemeClr val="bg1"/>
                </a:solidFill>
              </a:rPr>
              <a:t>019</a:t>
            </a:r>
            <a:endParaRPr lang="fr-FR" sz="650" dirty="0">
              <a:solidFill>
                <a:schemeClr val="bg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35" y="5223433"/>
            <a:ext cx="426898" cy="42599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992834" y="6158709"/>
            <a:ext cx="1955513" cy="195814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r>
              <a:rPr lang="fr-FR" sz="800" dirty="0" smtClean="0">
                <a:solidFill>
                  <a:schemeClr val="bg2"/>
                </a:solidFill>
              </a:rPr>
              <a:t>Service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673890" y="1763485"/>
            <a:ext cx="5274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solidFill>
                  <a:schemeClr val="bg1"/>
                </a:solidFill>
                <a:latin typeface="Bell MT" panose="02020503060305020303" pitchFamily="18" charset="0"/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53549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75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238371" y="351806"/>
            <a:ext cx="5527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pour les cavités supraconductrices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9" y="2494076"/>
            <a:ext cx="2350477" cy="274320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699657"/>
            <a:ext cx="32004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541832"/>
              </p:ext>
            </p:extLst>
          </p:nvPr>
        </p:nvGraphicFramePr>
        <p:xfrm>
          <a:off x="6532959" y="1888538"/>
          <a:ext cx="2465388" cy="3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Bitmap Image" r:id="rId5" imgW="3933333" imgH="5495238" progId="PBrush">
                  <p:embed/>
                </p:oleObj>
              </mc:Choice>
              <mc:Fallback>
                <p:oleObj name="Bitmap Image" r:id="rId5" imgW="3933333" imgH="5495238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959" y="1888538"/>
                        <a:ext cx="2465388" cy="367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00" y="5452523"/>
            <a:ext cx="22780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04800" y="834305"/>
            <a:ext cx="8382000" cy="1367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 eaLnBrk="1" hangingPunct="1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Bell MT" panose="02020503060305020303" pitchFamily="18" charset="0"/>
              </a:rPr>
              <a:t>Champs </a:t>
            </a:r>
            <a:r>
              <a:rPr lang="en-US" dirty="0" err="1" smtClean="0">
                <a:latin typeface="Bell MT" panose="02020503060305020303" pitchFamily="18" charset="0"/>
              </a:rPr>
              <a:t>magnétique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dans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Nb</a:t>
            </a:r>
            <a:r>
              <a:rPr lang="en-US" dirty="0" smtClean="0">
                <a:latin typeface="Bell MT" panose="02020503060305020303" pitchFamily="18" charset="0"/>
              </a:rPr>
              <a:t> massif </a:t>
            </a:r>
            <a:r>
              <a:rPr lang="en-US" dirty="0" err="1" smtClean="0">
                <a:latin typeface="Bell MT" panose="02020503060305020303" pitchFamily="18" charset="0"/>
              </a:rPr>
              <a:t>approche</a:t>
            </a:r>
            <a:r>
              <a:rPr lang="en-US" dirty="0" smtClean="0">
                <a:latin typeface="Bell MT" panose="02020503060305020303" pitchFamily="18" charset="0"/>
              </a:rPr>
              <a:t> la </a:t>
            </a:r>
            <a:r>
              <a:rPr lang="en-US" dirty="0" err="1" smtClean="0">
                <a:latin typeface="Bell MT" panose="02020503060305020303" pitchFamily="18" charset="0"/>
              </a:rPr>
              <a:t>limite</a:t>
            </a:r>
            <a:r>
              <a:rPr lang="en-US" dirty="0" smtClean="0">
                <a:latin typeface="Bell MT" panose="02020503060305020303" pitchFamily="18" charset="0"/>
              </a:rPr>
              <a:t> de </a:t>
            </a:r>
            <a:r>
              <a:rPr lang="en-US" dirty="0" err="1" smtClean="0">
                <a:latin typeface="Bell MT" panose="02020503060305020303" pitchFamily="18" charset="0"/>
              </a:rPr>
              <a:t>dépairage</a:t>
            </a:r>
            <a:r>
              <a:rPr lang="en-US" dirty="0" smtClean="0">
                <a:latin typeface="Bell MT" panose="02020503060305020303" pitchFamily="18" charset="0"/>
              </a:rPr>
              <a:t>, </a:t>
            </a:r>
            <a:r>
              <a:rPr lang="en-US" dirty="0" err="1">
                <a:latin typeface="Bell MT" panose="02020503060305020303" pitchFamily="18" charset="0"/>
              </a:rPr>
              <a:t>H</a:t>
            </a:r>
            <a:r>
              <a:rPr lang="en-US" baseline="-25000" dirty="0" err="1">
                <a:latin typeface="Bell MT" panose="02020503060305020303" pitchFamily="18" charset="0"/>
              </a:rPr>
              <a:t>c</a:t>
            </a:r>
            <a:r>
              <a:rPr lang="en-US" dirty="0">
                <a:latin typeface="Bell MT" panose="02020503060305020303" pitchFamily="18" charset="0"/>
              </a:rPr>
              <a:t>(0) </a:t>
            </a:r>
            <a:r>
              <a:rPr lang="en-US" dirty="0">
                <a:latin typeface="Bell MT" panose="02020503060305020303" pitchFamily="18" charset="0"/>
                <a:ea typeface="Helvetica Neue" charset="0"/>
                <a:cs typeface="Helvetica Neue" charset="0"/>
              </a:rPr>
              <a:t>≈ 200 </a:t>
            </a:r>
            <a:r>
              <a:rPr lang="en-US" dirty="0" err="1">
                <a:latin typeface="Bell MT" panose="02020503060305020303" pitchFamily="18" charset="0"/>
                <a:ea typeface="Helvetica Neue" charset="0"/>
                <a:cs typeface="Helvetica Neue" charset="0"/>
              </a:rPr>
              <a:t>mT</a:t>
            </a:r>
            <a:endParaRPr lang="en-US" dirty="0">
              <a:latin typeface="Bell MT" panose="02020503060305020303" pitchFamily="18" charset="0"/>
              <a:ea typeface="Helvetica Neue" charset="0"/>
              <a:cs typeface="Helvetica Neue" charset="0"/>
            </a:endParaRPr>
          </a:p>
          <a:p>
            <a:pPr marL="341313" indent="-341313" eaLnBrk="1" hangingPunct="1">
              <a:spcBef>
                <a:spcPts val="1300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Bell MT" panose="02020503060305020303" pitchFamily="18" charset="0"/>
              </a:rPr>
              <a:t>Structure </a:t>
            </a:r>
            <a:r>
              <a:rPr lang="en-US" dirty="0" err="1" smtClean="0">
                <a:latin typeface="Bell MT" panose="02020503060305020303" pitchFamily="18" charset="0"/>
              </a:rPr>
              <a:t>multicouches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Isolant</a:t>
            </a:r>
            <a:r>
              <a:rPr lang="en-US" dirty="0" smtClean="0">
                <a:latin typeface="Bell MT" panose="02020503060305020303" pitchFamily="18" charset="0"/>
              </a:rPr>
              <a:t>/</a:t>
            </a:r>
            <a:r>
              <a:rPr lang="en-US" dirty="0" err="1">
                <a:latin typeface="Bell MT" panose="02020503060305020303" pitchFamily="18" charset="0"/>
              </a:rPr>
              <a:t>S</a:t>
            </a:r>
            <a:r>
              <a:rPr lang="en-US" dirty="0" err="1" smtClean="0">
                <a:latin typeface="Bell MT" panose="02020503060305020303" pitchFamily="18" charset="0"/>
              </a:rPr>
              <a:t>upraconducteur</a:t>
            </a:r>
            <a:r>
              <a:rPr lang="en-US" dirty="0" smtClean="0">
                <a:latin typeface="Bell MT" panose="02020503060305020303" pitchFamily="18" charset="0"/>
              </a:rPr>
              <a:t> [</a:t>
            </a:r>
            <a:r>
              <a:rPr lang="en-US" sz="1400" dirty="0" err="1" smtClean="0">
                <a:latin typeface="Bell MT" panose="02020503060305020303" pitchFamily="18" charset="0"/>
              </a:rPr>
              <a:t>Gurevich</a:t>
            </a:r>
            <a:r>
              <a:rPr lang="en-US" sz="1400" dirty="0">
                <a:latin typeface="Bell MT" panose="02020503060305020303" pitchFamily="18" charset="0"/>
              </a:rPr>
              <a:t>, </a:t>
            </a:r>
            <a:r>
              <a:rPr lang="en-US" sz="1400" i="1" dirty="0">
                <a:latin typeface="Bell MT" panose="02020503060305020303" pitchFamily="18" charset="0"/>
              </a:rPr>
              <a:t>Appl. Phys. </a:t>
            </a:r>
            <a:r>
              <a:rPr lang="en-US" sz="1400" i="1" dirty="0" err="1">
                <a:latin typeface="Bell MT" panose="02020503060305020303" pitchFamily="18" charset="0"/>
              </a:rPr>
              <a:t>Lett</a:t>
            </a:r>
            <a:r>
              <a:rPr lang="en-US" sz="1400" i="1" dirty="0">
                <a:latin typeface="Bell MT" panose="02020503060305020303" pitchFamily="18" charset="0"/>
              </a:rPr>
              <a:t>.</a:t>
            </a:r>
            <a:r>
              <a:rPr lang="en-US" sz="1400" dirty="0">
                <a:latin typeface="Bell MT" panose="02020503060305020303" pitchFamily="18" charset="0"/>
              </a:rPr>
              <a:t> </a:t>
            </a:r>
            <a:r>
              <a:rPr lang="en-US" sz="1400" b="1" dirty="0">
                <a:latin typeface="Bell MT" panose="02020503060305020303" pitchFamily="18" charset="0"/>
              </a:rPr>
              <a:t>88</a:t>
            </a:r>
            <a:r>
              <a:rPr lang="en-US" sz="1400" dirty="0">
                <a:latin typeface="Bell MT" panose="02020503060305020303" pitchFamily="18" charset="0"/>
              </a:rPr>
              <a:t>, 012511 (2006</a:t>
            </a:r>
            <a:r>
              <a:rPr lang="en-US" dirty="0">
                <a:latin typeface="Bell MT" panose="02020503060305020303" pitchFamily="18" charset="0"/>
              </a:rPr>
              <a:t>)]</a:t>
            </a:r>
          </a:p>
          <a:p>
            <a:pPr marL="341313" indent="-341313" eaLnBrk="1" hangingPunct="1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US" dirty="0" smtClean="0">
              <a:latin typeface="Bell MT" panose="02020503060305020303" pitchFamily="18" charset="0"/>
            </a:endParaRPr>
          </a:p>
          <a:p>
            <a:pPr marL="341313" indent="-341313" eaLnBrk="1" hangingPunct="1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smtClean="0">
                <a:latin typeface="Bell MT" panose="02020503060305020303" pitchFamily="18" charset="0"/>
              </a:rPr>
              <a:t>Augmentation des performances</a:t>
            </a:r>
            <a:r>
              <a:rPr lang="en-US" dirty="0">
                <a:latin typeface="Bell MT" panose="02020503060305020303" pitchFamily="18" charset="0"/>
              </a:rPr>
              <a:t> </a:t>
            </a:r>
            <a:r>
              <a:rPr lang="en-US" dirty="0" smtClean="0">
                <a:latin typeface="Bell MT" panose="02020503060305020303" pitchFamily="18" charset="0"/>
              </a:rPr>
              <a:t>&gt; </a:t>
            </a:r>
            <a:r>
              <a:rPr lang="en-US" dirty="0" err="1" smtClean="0">
                <a:latin typeface="Bell MT" panose="02020503060305020303" pitchFamily="18" charset="0"/>
              </a:rPr>
              <a:t>Nb</a:t>
            </a:r>
            <a:r>
              <a:rPr lang="en-US" dirty="0" smtClean="0">
                <a:latin typeface="Bell MT" panose="02020503060305020303" pitchFamily="18" charset="0"/>
              </a:rPr>
              <a:t> massif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5525309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 eaLnBrk="1" hangingPunct="1">
              <a:spcBef>
                <a:spcPts val="1738"/>
              </a:spcBef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 err="1" smtClean="0">
                <a:latin typeface="Bell MT" panose="02020503060305020303" pitchFamily="18" charset="0"/>
              </a:rPr>
              <a:t>Déposition</a:t>
            </a:r>
            <a:r>
              <a:rPr lang="en-US" dirty="0" smtClean="0">
                <a:latin typeface="Bell MT" panose="02020503060305020303" pitchFamily="18" charset="0"/>
              </a:rPr>
              <a:t> à </a:t>
            </a:r>
            <a:r>
              <a:rPr lang="en-US" dirty="0" err="1" smtClean="0">
                <a:latin typeface="Bell MT" panose="02020503060305020303" pitchFamily="18" charset="0"/>
              </a:rPr>
              <a:t>l’interieur</a:t>
            </a:r>
            <a:r>
              <a:rPr lang="en-US" dirty="0" smtClean="0">
                <a:latin typeface="Bell MT" panose="02020503060305020303" pitchFamily="18" charset="0"/>
              </a:rPr>
              <a:t> des </a:t>
            </a:r>
            <a:r>
              <a:rPr lang="en-US" dirty="0" err="1" smtClean="0">
                <a:latin typeface="Bell MT" panose="02020503060305020303" pitchFamily="18" charset="0"/>
              </a:rPr>
              <a:t>cavité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 err="1" smtClean="0">
                <a:latin typeface="Bell MT" panose="02020503060305020303" pitchFamily="18" charset="0"/>
              </a:rPr>
              <a:t>Nb</a:t>
            </a:r>
            <a:r>
              <a:rPr lang="en-US" dirty="0" smtClean="0">
                <a:latin typeface="Bell MT" panose="02020503060305020303" pitchFamily="18" charset="0"/>
              </a:rPr>
              <a:t> </a:t>
            </a:r>
            <a:r>
              <a:rPr lang="en-US" dirty="0">
                <a:latin typeface="Bell MT" panose="02020503060305020303" pitchFamily="18" charset="0"/>
                <a:cs typeface="Arial" charset="0"/>
              </a:rPr>
              <a:t>→ ALD</a:t>
            </a:r>
          </a:p>
        </p:txBody>
      </p:sp>
      <p:sp>
        <p:nvSpPr>
          <p:cNvPr id="13" name="Flèche droite 12"/>
          <p:cNvSpPr/>
          <p:nvPr/>
        </p:nvSpPr>
        <p:spPr>
          <a:xfrm>
            <a:off x="2466241" y="3590552"/>
            <a:ext cx="345552" cy="20682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238371" y="2950029"/>
            <a:ext cx="0" cy="64052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209751" y="3148630"/>
            <a:ext cx="418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Bell MT" panose="02020503060305020303" pitchFamily="18" charset="0"/>
              </a:rPr>
              <a:t>RF</a:t>
            </a:r>
          </a:p>
        </p:txBody>
      </p:sp>
    </p:spTree>
    <p:extLst>
      <p:ext uri="{BB962C8B-B14F-4D97-AF65-F5344CB8AC3E}">
        <p14:creationId xmlns:p14="http://schemas.microsoft.com/office/powerpoint/2010/main" val="321182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Superconductors by ALD</a:t>
            </a:r>
            <a:endParaRPr lang="en-US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90549" y="846138"/>
            <a:ext cx="6230232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Goal for SRF is a material with a T</a:t>
            </a:r>
            <a:r>
              <a:rPr lang="en-US" baseline="-25000" dirty="0">
                <a:latin typeface="Bell MT" panose="02020503060305020303" pitchFamily="18" charset="0"/>
              </a:rPr>
              <a:t>c</a:t>
            </a:r>
            <a:r>
              <a:rPr lang="en-US" dirty="0">
                <a:latin typeface="Bell MT" panose="02020503060305020303" pitchFamily="18" charset="0"/>
              </a:rPr>
              <a:t> higher than bulk </a:t>
            </a:r>
            <a:r>
              <a:rPr lang="en-US" dirty="0" err="1">
                <a:latin typeface="Bell MT" panose="02020503060305020303" pitchFamily="18" charset="0"/>
              </a:rPr>
              <a:t>Nb</a:t>
            </a:r>
            <a:r>
              <a:rPr lang="en-US" dirty="0">
                <a:latin typeface="Bell MT" panose="02020503060305020303" pitchFamily="18" charset="0"/>
              </a:rPr>
              <a:t> (9.2 K</a:t>
            </a:r>
            <a:r>
              <a:rPr lang="en-US" dirty="0" smtClean="0">
                <a:latin typeface="Bell MT" panose="02020503060305020303" pitchFamily="18" charset="0"/>
              </a:rPr>
              <a:t>)</a:t>
            </a:r>
          </a:p>
          <a:p>
            <a:pPr marL="341313" indent="-341313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US" dirty="0">
              <a:latin typeface="Bell MT" panose="02020503060305020303" pitchFamily="18" charset="0"/>
            </a:endParaRP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Niobium Carbide: </a:t>
            </a:r>
            <a:r>
              <a:rPr lang="en-US" dirty="0" err="1">
                <a:latin typeface="Bell MT" panose="02020503060305020303" pitchFamily="18" charset="0"/>
              </a:rPr>
              <a:t>NbC</a:t>
            </a:r>
            <a:r>
              <a:rPr lang="en-US" dirty="0">
                <a:latin typeface="Bell MT" panose="02020503060305020303" pitchFamily="18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1.7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NbF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Al(CH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)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NbCl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Al(CH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)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Niobium Carbo-Nitride: NbC</a:t>
            </a:r>
            <a:r>
              <a:rPr lang="en-US" baseline="-25000" dirty="0">
                <a:latin typeface="Bell MT" panose="02020503060305020303" pitchFamily="18" charset="0"/>
              </a:rPr>
              <a:t>1-x</a:t>
            </a:r>
            <a:r>
              <a:rPr lang="en-US" dirty="0">
                <a:latin typeface="Bell MT" panose="02020503060305020303" pitchFamily="18" charset="0"/>
              </a:rPr>
              <a:t>N</a:t>
            </a:r>
            <a:r>
              <a:rPr lang="en-US" baseline="-25000" dirty="0">
                <a:latin typeface="Bell MT" panose="02020503060305020303" pitchFamily="18" charset="0"/>
              </a:rPr>
              <a:t>x</a:t>
            </a:r>
            <a:r>
              <a:rPr lang="en-US" dirty="0">
                <a:latin typeface="Bell MT" panose="02020503060305020303" pitchFamily="18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3.8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Al(CH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)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 + NbF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Al(CH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)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r>
              <a:rPr lang="en-US" dirty="0">
                <a:latin typeface="Bell MT" panose="02020503060305020303" pitchFamily="18" charset="0"/>
              </a:rPr>
              <a:t> + NbCl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  <a:endParaRPr lang="en-US" dirty="0">
              <a:latin typeface="Bell MT" panose="02020503060305020303" pitchFamily="18" charset="0"/>
            </a:endParaRP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Niobium Silicide: </a:t>
            </a:r>
            <a:r>
              <a:rPr lang="en-US" dirty="0" err="1">
                <a:latin typeface="Bell MT" panose="02020503060305020303" pitchFamily="18" charset="0"/>
              </a:rPr>
              <a:t>NbSi</a:t>
            </a:r>
            <a:r>
              <a:rPr lang="en-US" dirty="0">
                <a:latin typeface="Bell MT" panose="02020503060305020303" pitchFamily="18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3.1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NbF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Si</a:t>
            </a:r>
            <a:r>
              <a:rPr lang="en-US" baseline="-25000" dirty="0">
                <a:latin typeface="Bell MT" panose="02020503060305020303" pitchFamily="18" charset="0"/>
              </a:rPr>
              <a:t>2</a:t>
            </a:r>
            <a:r>
              <a:rPr lang="en-US" dirty="0">
                <a:latin typeface="Bell MT" panose="02020503060305020303" pitchFamily="18" charset="0"/>
              </a:rPr>
              <a:t>H</a:t>
            </a:r>
            <a:r>
              <a:rPr lang="en-US" baseline="-25000" dirty="0">
                <a:latin typeface="Bell MT" panose="02020503060305020303" pitchFamily="18" charset="0"/>
              </a:rPr>
              <a:t>6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NbF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SiH</a:t>
            </a:r>
            <a:r>
              <a:rPr lang="en-US" baseline="-25000" dirty="0">
                <a:latin typeface="Bell MT" panose="02020503060305020303" pitchFamily="18" charset="0"/>
              </a:rPr>
              <a:t>4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Titanium Nitride: </a:t>
            </a:r>
            <a:r>
              <a:rPr lang="en-US" dirty="0" err="1">
                <a:latin typeface="Bell MT" panose="02020503060305020303" pitchFamily="18" charset="0"/>
              </a:rPr>
              <a:t>TiN</a:t>
            </a:r>
            <a:r>
              <a:rPr lang="en-US" dirty="0">
                <a:latin typeface="Bell MT" panose="02020503060305020303" pitchFamily="18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3.8 K</a:t>
            </a:r>
          </a:p>
          <a:p>
            <a:pPr>
              <a:buClr>
                <a:srgbClr val="1F497D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       </a:t>
            </a:r>
            <a:r>
              <a:rPr lang="en-US" sz="1600" dirty="0">
                <a:latin typeface="Bell MT" panose="02020503060305020303" pitchFamily="18" charset="0"/>
              </a:rPr>
              <a:t>- TiCl</a:t>
            </a:r>
            <a:r>
              <a:rPr lang="en-US" sz="1600" baseline="-25000" dirty="0">
                <a:latin typeface="Bell MT" panose="02020503060305020303" pitchFamily="18" charset="0"/>
              </a:rPr>
              <a:t>4</a:t>
            </a:r>
            <a:r>
              <a:rPr lang="en-US" sz="1600" dirty="0">
                <a:latin typeface="Bell MT" panose="02020503060305020303" pitchFamily="18" charset="0"/>
              </a:rPr>
              <a:t> + NH</a:t>
            </a:r>
            <a:r>
              <a:rPr lang="en-US" sz="1600" baseline="-25000" dirty="0">
                <a:latin typeface="Bell MT" panose="02020503060305020303" pitchFamily="18" charset="0"/>
              </a:rPr>
              <a:t>3</a:t>
            </a:r>
            <a:endParaRPr lang="en-US" dirty="0">
              <a:latin typeface="Bell MT" panose="02020503060305020303" pitchFamily="18" charset="0"/>
            </a:endParaRP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Molybdenum Nitride: </a:t>
            </a:r>
            <a:r>
              <a:rPr lang="en-US" dirty="0" err="1">
                <a:latin typeface="Bell MT" panose="02020503060305020303" pitchFamily="18" charset="0"/>
              </a:rPr>
              <a:t>MoN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Bell MT" panose="02020503060305020303" pitchFamily="18" charset="0"/>
              </a:rPr>
              <a:t>12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Zn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341313" indent="-341313"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Niobium Titanium Nitride: Nb</a:t>
            </a:r>
            <a:r>
              <a:rPr lang="en-US" baseline="-25000" dirty="0">
                <a:latin typeface="Bell MT" panose="02020503060305020303" pitchFamily="18" charset="0"/>
              </a:rPr>
              <a:t>1-x</a:t>
            </a:r>
            <a:r>
              <a:rPr lang="en-US" dirty="0">
                <a:latin typeface="Bell MT" panose="02020503060305020303" pitchFamily="18" charset="0"/>
              </a:rPr>
              <a:t>Ti</a:t>
            </a:r>
            <a:r>
              <a:rPr lang="en-US" baseline="-25000" dirty="0">
                <a:latin typeface="Bell MT" panose="02020503060305020303" pitchFamily="18" charset="0"/>
              </a:rPr>
              <a:t>x</a:t>
            </a:r>
            <a:r>
              <a:rPr lang="en-US" dirty="0">
                <a:latin typeface="Bell MT" panose="02020503060305020303" pitchFamily="18" charset="0"/>
              </a:rPr>
              <a:t>N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  14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(NbF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, TiCl</a:t>
            </a:r>
            <a:r>
              <a:rPr lang="en-US" baseline="-25000" dirty="0">
                <a:latin typeface="Bell MT" panose="02020503060305020303" pitchFamily="18" charset="0"/>
              </a:rPr>
              <a:t>4</a:t>
            </a:r>
            <a:r>
              <a:rPr lang="en-US" dirty="0">
                <a:latin typeface="Bell MT" panose="02020503060305020303" pitchFamily="18" charset="0"/>
              </a:rPr>
              <a:t>)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(NbCl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, TiCl</a:t>
            </a:r>
            <a:r>
              <a:rPr lang="en-US" baseline="-25000" dirty="0">
                <a:latin typeface="Bell MT" panose="02020503060305020303" pitchFamily="18" charset="0"/>
              </a:rPr>
              <a:t>4</a:t>
            </a:r>
            <a:r>
              <a:rPr lang="en-US" dirty="0">
                <a:latin typeface="Bell MT" panose="02020503060305020303" pitchFamily="18" charset="0"/>
              </a:rPr>
              <a:t>) + Zn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endParaRPr lang="fr-FR" sz="1400" dirty="0" smtClean="0">
              <a:latin typeface="Bell MT" panose="02020503060305020303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38371" y="351806"/>
            <a:ext cx="5074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composés supraconducteurs</a:t>
            </a:r>
          </a:p>
        </p:txBody>
      </p:sp>
    </p:spTree>
    <p:extLst>
      <p:ext uri="{BB962C8B-B14F-4D97-AF65-F5344CB8AC3E}">
        <p14:creationId xmlns:p14="http://schemas.microsoft.com/office/powerpoint/2010/main" val="247951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Superconductors by ALD</a:t>
            </a:r>
            <a:endParaRPr lang="en-US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90549" y="923297"/>
            <a:ext cx="6230232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Goal for SRF is a material with a T</a:t>
            </a:r>
            <a:r>
              <a:rPr lang="en-US" baseline="-25000" dirty="0">
                <a:latin typeface="Bell MT" panose="02020503060305020303" pitchFamily="18" charset="0"/>
              </a:rPr>
              <a:t>c</a:t>
            </a:r>
            <a:r>
              <a:rPr lang="en-US" dirty="0">
                <a:latin typeface="Bell MT" panose="02020503060305020303" pitchFamily="18" charset="0"/>
              </a:rPr>
              <a:t> higher than bulk </a:t>
            </a:r>
            <a:r>
              <a:rPr lang="en-US" dirty="0" err="1">
                <a:latin typeface="Bell MT" panose="02020503060305020303" pitchFamily="18" charset="0"/>
              </a:rPr>
              <a:t>Nb</a:t>
            </a:r>
            <a:r>
              <a:rPr lang="en-US" dirty="0">
                <a:latin typeface="Bell MT" panose="02020503060305020303" pitchFamily="18" charset="0"/>
              </a:rPr>
              <a:t> (9.2 K</a:t>
            </a:r>
            <a:r>
              <a:rPr lang="en-US" dirty="0" smtClean="0">
                <a:latin typeface="Bell MT" panose="02020503060305020303" pitchFamily="18" charset="0"/>
              </a:rPr>
              <a:t>)</a:t>
            </a:r>
          </a:p>
          <a:p>
            <a:pPr marL="341313" indent="-341313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US" dirty="0">
              <a:latin typeface="Bell MT" panose="02020503060305020303" pitchFamily="18" charset="0"/>
            </a:endParaRP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Niobium Carbide: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NbC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 1.7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NbF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Al(CH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NbCl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Al(CH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Niobium Carbo-Nitride: NbC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1-x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x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 3.8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Al(CH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NbF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Al(CH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NbCl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endParaRPr lang="en-US" dirty="0">
              <a:solidFill>
                <a:schemeClr val="bg1">
                  <a:lumMod val="85000"/>
                </a:schemeClr>
              </a:solidFill>
              <a:latin typeface="Bell MT" panose="02020503060305020303" pitchFamily="18" charset="0"/>
            </a:endParaRP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Niobium Silicide: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NbSi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 3.1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NbF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Si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6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NbF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SiH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4</a:t>
            </a: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Titanium Nitride: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TiN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 3.8 K</a:t>
            </a:r>
          </a:p>
          <a:p>
            <a:pPr>
              <a:buClr>
                <a:srgbClr val="1F497D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      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- TiCl</a:t>
            </a:r>
            <a:r>
              <a:rPr lang="en-US" sz="1600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4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 + NH</a:t>
            </a:r>
            <a:r>
              <a:rPr lang="en-US" sz="1600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  <a:endParaRPr lang="en-US" dirty="0">
              <a:solidFill>
                <a:schemeClr val="bg1">
                  <a:lumMod val="85000"/>
                </a:schemeClr>
              </a:solidFill>
              <a:latin typeface="Bell MT" panose="02020503060305020303" pitchFamily="18" charset="0"/>
            </a:endParaRP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Molybdenum Nitride: </a:t>
            </a:r>
            <a:r>
              <a:rPr lang="en-US" dirty="0" err="1">
                <a:latin typeface="Bell MT" panose="02020503060305020303" pitchFamily="18" charset="0"/>
              </a:rPr>
              <a:t>MoN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Bell MT" panose="02020503060305020303" pitchFamily="18" charset="0"/>
              </a:rPr>
              <a:t>12 </a:t>
            </a:r>
            <a:r>
              <a:rPr lang="en-US" dirty="0">
                <a:solidFill>
                  <a:srgbClr val="FF0000"/>
                </a:solidFill>
                <a:latin typeface="Bell MT" panose="02020503060305020303" pitchFamily="18" charset="0"/>
              </a:rPr>
              <a:t>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latin typeface="Bell MT" panose="02020503060305020303" pitchFamily="18" charset="0"/>
              </a:rPr>
              <a:t>MoCl</a:t>
            </a:r>
            <a:r>
              <a:rPr lang="en-US" baseline="-25000" dirty="0">
                <a:latin typeface="Bell MT" panose="02020503060305020303" pitchFamily="18" charset="0"/>
              </a:rPr>
              <a:t>5</a:t>
            </a:r>
            <a:r>
              <a:rPr lang="en-US" dirty="0">
                <a:latin typeface="Bell MT" panose="02020503060305020303" pitchFamily="18" charset="0"/>
              </a:rPr>
              <a:t> + Zn + NH</a:t>
            </a:r>
            <a:r>
              <a:rPr lang="en-US" baseline="-25000" dirty="0">
                <a:latin typeface="Bell MT" panose="02020503060305020303" pitchFamily="18" charset="0"/>
              </a:rPr>
              <a:t>3</a:t>
            </a:r>
          </a:p>
          <a:p>
            <a:pPr marL="341313" indent="-341313">
              <a:buClr>
                <a:srgbClr val="1F497D"/>
              </a:buClr>
              <a:buFont typeface="Wingdings" charset="2"/>
              <a:buChar char="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Niobium Titanium Nitride: Nb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1-x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Ti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x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N  14 K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(NbF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, TiCl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4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 + NH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</a:p>
          <a:p>
            <a:pPr marL="741363" lvl="1" indent="-284163">
              <a:spcBef>
                <a:spcPct val="0"/>
              </a:spcBef>
              <a:buClr>
                <a:srgbClr val="1F497D"/>
              </a:buClr>
              <a:buFont typeface="Calibri" charset="0"/>
              <a:buChar char="–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(NbCl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5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, TiCl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4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) + Zn + NH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  <a:latin typeface="Bell MT" panose="02020503060305020303" pitchFamily="18" charset="0"/>
              </a:rPr>
              <a:t>3</a:t>
            </a:r>
          </a:p>
          <a:p>
            <a:endParaRPr lang="fr-FR" sz="1400" dirty="0" smtClean="0">
              <a:latin typeface="Bell MT" panose="02020503060305020303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38371" y="351806"/>
            <a:ext cx="5074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composés supraconducteurs</a:t>
            </a:r>
          </a:p>
        </p:txBody>
      </p:sp>
    </p:spTree>
    <p:extLst>
      <p:ext uri="{BB962C8B-B14F-4D97-AF65-F5344CB8AC3E}">
        <p14:creationId xmlns:p14="http://schemas.microsoft.com/office/powerpoint/2010/main" val="306248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71444" y="344068"/>
            <a:ext cx="743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de </a:t>
            </a:r>
            <a:r>
              <a:rPr lang="en-US" sz="2400" b="1" dirty="0">
                <a:latin typeface="Bell MT" panose="02020503060305020303" pitchFamily="18" charset="0"/>
              </a:rPr>
              <a:t>Molybdenum Nitride </a:t>
            </a:r>
            <a:r>
              <a:rPr lang="fr-FR" sz="2400" b="1" dirty="0" err="1" smtClean="0">
                <a:latin typeface="Bell MT" panose="02020503060305020303" pitchFamily="18" charset="0"/>
              </a:rPr>
              <a:t>MoN</a:t>
            </a:r>
            <a:r>
              <a:rPr lang="fr-FR" sz="2400" b="1" dirty="0" smtClean="0">
                <a:latin typeface="Bell MT" panose="02020503060305020303" pitchFamily="18" charset="0"/>
              </a:rPr>
              <a:t>-supraconductivité</a:t>
            </a:r>
          </a:p>
        </p:txBody>
      </p:sp>
      <p:pic>
        <p:nvPicPr>
          <p:cNvPr id="10" name="Picture 7" descr="Layout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8" t="9510" r="26597" b="6402"/>
          <a:stretch/>
        </p:blipFill>
        <p:spPr>
          <a:xfrm>
            <a:off x="268382" y="933637"/>
            <a:ext cx="2830471" cy="5404191"/>
          </a:xfrm>
          <a:prstGeom prst="rect">
            <a:avLst/>
          </a:prstGeom>
        </p:spPr>
      </p:pic>
      <p:sp>
        <p:nvSpPr>
          <p:cNvPr id="12" name="Slide Number Placeholder 4"/>
          <p:cNvSpPr txBox="1">
            <a:spLocks/>
          </p:cNvSpPr>
          <p:nvPr/>
        </p:nvSpPr>
        <p:spPr>
          <a:xfrm>
            <a:off x="8610600" y="6489700"/>
            <a:ext cx="38417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034D8C-3CB4-402A-BC46-2AB14C0FE90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127" y="1059729"/>
            <a:ext cx="2539743" cy="2383409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25" y="933637"/>
            <a:ext cx="2649481" cy="260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6" name="Group 5"/>
          <p:cNvGrpSpPr/>
          <p:nvPr/>
        </p:nvGrpSpPr>
        <p:grpSpPr>
          <a:xfrm>
            <a:off x="4075725" y="1766753"/>
            <a:ext cx="2150313" cy="412676"/>
            <a:chOff x="4572000" y="4495800"/>
            <a:chExt cx="2150313" cy="412676"/>
          </a:xfrm>
        </p:grpSpPr>
        <p:cxnSp>
          <p:nvCxnSpPr>
            <p:cNvPr id="17" name="Straight Connector 18"/>
            <p:cNvCxnSpPr/>
            <p:nvPr/>
          </p:nvCxnSpPr>
          <p:spPr bwMode="auto">
            <a:xfrm>
              <a:off x="4572000" y="4495800"/>
              <a:ext cx="2150313" cy="644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TextBox 19"/>
            <p:cNvSpPr txBox="1"/>
            <p:nvPr/>
          </p:nvSpPr>
          <p:spPr>
            <a:xfrm>
              <a:off x="5220398" y="4539144"/>
              <a:ext cx="1316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Bell MT" panose="02020503060305020303" pitchFamily="18" charset="0"/>
                </a:rPr>
                <a:t>Tc = 9.25 K</a:t>
              </a:r>
              <a:endParaRPr lang="en-US" dirty="0">
                <a:solidFill>
                  <a:srgbClr val="FF0000"/>
                </a:solidFill>
                <a:latin typeface="Bell MT" panose="02020503060305020303" pitchFamily="18" charset="0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3658492" y="3753626"/>
            <a:ext cx="3224090" cy="2557460"/>
            <a:chOff x="3710110" y="963909"/>
            <a:chExt cx="3224090" cy="255746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0110" y="963909"/>
              <a:ext cx="2704418" cy="2557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cxnSp>
          <p:nvCxnSpPr>
            <p:cNvPr id="15" name="Straight Connector 12"/>
            <p:cNvCxnSpPr/>
            <p:nvPr/>
          </p:nvCxnSpPr>
          <p:spPr bwMode="auto">
            <a:xfrm>
              <a:off x="4572000" y="1752600"/>
              <a:ext cx="2362200" cy="0"/>
            </a:xfrm>
            <a:prstGeom prst="lin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9" name="Group 2"/>
            <p:cNvGrpSpPr/>
            <p:nvPr/>
          </p:nvGrpSpPr>
          <p:grpSpPr>
            <a:xfrm>
              <a:off x="4210661" y="1926771"/>
              <a:ext cx="2181986" cy="384118"/>
              <a:chOff x="4572000" y="1737814"/>
              <a:chExt cx="2181986" cy="384118"/>
            </a:xfrm>
          </p:grpSpPr>
          <p:cxnSp>
            <p:nvCxnSpPr>
              <p:cNvPr id="20" name="Straight Connector 15"/>
              <p:cNvCxnSpPr/>
              <p:nvPr/>
            </p:nvCxnSpPr>
            <p:spPr bwMode="auto">
              <a:xfrm flipV="1">
                <a:off x="4572000" y="1737814"/>
                <a:ext cx="2103053" cy="14786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" name="TextBox 21"/>
              <p:cNvSpPr txBox="1"/>
              <p:nvPr/>
            </p:nvSpPr>
            <p:spPr>
              <a:xfrm>
                <a:off x="5076924" y="1752600"/>
                <a:ext cx="16770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solidFill>
                      <a:srgbClr val="FF0000"/>
                    </a:solidFill>
                    <a:latin typeface="Bell MT" panose="02020503060305020303" pitchFamily="18" charset="0"/>
                  </a:rPr>
                  <a:t>Δ</a:t>
                </a:r>
                <a:r>
                  <a:rPr lang="en-US" baseline="-25000" dirty="0" err="1" smtClean="0">
                    <a:solidFill>
                      <a:srgbClr val="FF0000"/>
                    </a:solidFill>
                    <a:latin typeface="Bell MT" panose="02020503060305020303" pitchFamily="18" charset="0"/>
                  </a:rPr>
                  <a:t>Nb</a:t>
                </a:r>
                <a:r>
                  <a:rPr lang="en-US" dirty="0" smtClean="0">
                    <a:solidFill>
                      <a:srgbClr val="FF0000"/>
                    </a:solidFill>
                    <a:latin typeface="Bell MT" panose="02020503060305020303" pitchFamily="18" charset="0"/>
                  </a:rPr>
                  <a:t> = 1.55 </a:t>
                </a:r>
                <a:r>
                  <a:rPr lang="en-US" dirty="0" err="1" smtClean="0">
                    <a:solidFill>
                      <a:srgbClr val="FF0000"/>
                    </a:solidFill>
                    <a:latin typeface="Bell MT" panose="02020503060305020303" pitchFamily="18" charset="0"/>
                  </a:rPr>
                  <a:t>meV</a:t>
                </a:r>
                <a:endParaRPr lang="en-US" dirty="0">
                  <a:solidFill>
                    <a:srgbClr val="FF0000"/>
                  </a:solidFill>
                  <a:latin typeface="Bell MT" panose="02020503060305020303" pitchFamily="18" charset="0"/>
                </a:endParaRPr>
              </a:p>
            </p:txBody>
          </p:sp>
        </p:grpSp>
      </p:grpSp>
      <p:sp>
        <p:nvSpPr>
          <p:cNvPr id="22" name="TextBox 8"/>
          <p:cNvSpPr txBox="1"/>
          <p:nvPr/>
        </p:nvSpPr>
        <p:spPr>
          <a:xfrm>
            <a:off x="2970398" y="1318535"/>
            <a:ext cx="724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15nm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2953379" y="2362400"/>
            <a:ext cx="776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18 nm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2939197" y="3384294"/>
            <a:ext cx="776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20 nm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2939197" y="4322602"/>
            <a:ext cx="776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ll MT" panose="02020503060305020303" pitchFamily="18" charset="0"/>
              </a:rPr>
              <a:t>30 nm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2968733" y="5394167"/>
            <a:ext cx="776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ell MT" panose="02020503060305020303" pitchFamily="18" charset="0"/>
              </a:rPr>
              <a:t>6</a:t>
            </a:r>
            <a:r>
              <a:rPr lang="en-US" dirty="0" smtClean="0">
                <a:latin typeface="Bell MT" panose="02020503060305020303" pitchFamily="18" charset="0"/>
              </a:rPr>
              <a:t>0 nm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659151" y="3957542"/>
            <a:ext cx="21435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Bell MT" panose="02020503060305020303" pitchFamily="18" charset="0"/>
              </a:rPr>
              <a:t>Épaisseure</a:t>
            </a:r>
            <a:r>
              <a:rPr lang="fr-FR" sz="1600" dirty="0" smtClean="0">
                <a:latin typeface="Bell MT" panose="02020503060305020303" pitchFamily="18" charset="0"/>
              </a:rPr>
              <a:t> &gt; 50 nm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 smtClean="0">
              <a:latin typeface="Bell MT" panose="02020503060305020303" pitchFamily="18" charset="0"/>
            </a:endParaRPr>
          </a:p>
          <a:p>
            <a:r>
              <a:rPr lang="fr-FR" sz="1600" dirty="0" smtClean="0">
                <a:latin typeface="Bell MT" panose="020205030603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981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/>
        </p:nvGrpSpPr>
        <p:grpSpPr>
          <a:xfrm>
            <a:off x="170650" y="3648351"/>
            <a:ext cx="3535023" cy="3285851"/>
            <a:chOff x="377483" y="3572149"/>
            <a:chExt cx="3535023" cy="3285851"/>
          </a:xfrm>
        </p:grpSpPr>
        <p:grpSp>
          <p:nvGrpSpPr>
            <p:cNvPr id="16" name="Groupe 15"/>
            <p:cNvGrpSpPr/>
            <p:nvPr/>
          </p:nvGrpSpPr>
          <p:grpSpPr>
            <a:xfrm>
              <a:off x="377483" y="3572149"/>
              <a:ext cx="3535023" cy="3285851"/>
              <a:chOff x="377483" y="3572149"/>
              <a:chExt cx="3535023" cy="3285851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483" y="3572149"/>
                <a:ext cx="3535023" cy="32858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1371600" y="6422189"/>
                <a:ext cx="1913465" cy="3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730829" y="3581400"/>
              <a:ext cx="799928" cy="264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0387" y="333182"/>
            <a:ext cx="4659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sur cavité en Niobium - test</a:t>
            </a:r>
          </a:p>
        </p:txBody>
      </p:sp>
      <p:pic>
        <p:nvPicPr>
          <p:cNvPr id="6" name="Picture 2" descr="C:\Proslier\Boulot\presentations\2015\CEA\RF test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" y="1424662"/>
            <a:ext cx="3739667" cy="248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Proslier\Boulot\presentations\2015\CEA\Rf test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569" y="1424662"/>
            <a:ext cx="4103934" cy="257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20136" y="746153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latin typeface="Bell MT" panose="02020503060305020303" pitchFamily="18" charset="0"/>
              </a:rPr>
              <a:t>Dépôt tests ALD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3453" y="1158875"/>
            <a:ext cx="2515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Bell MT" panose="02020503060305020303" pitchFamily="18" charset="0"/>
              </a:rPr>
              <a:t>10 nm de Al2O3 (</a:t>
            </a:r>
            <a:r>
              <a:rPr lang="fr-FR" sz="1400" b="1" dirty="0">
                <a:latin typeface="Bell MT" panose="02020503060305020303" pitchFamily="18" charset="0"/>
              </a:rPr>
              <a:t>9</a:t>
            </a:r>
            <a:r>
              <a:rPr lang="fr-FR" sz="1400" b="1" dirty="0" smtClean="0">
                <a:latin typeface="Bell MT" panose="02020503060305020303" pitchFamily="18" charset="0"/>
              </a:rPr>
              <a:t>0°C – 1 </a:t>
            </a:r>
            <a:r>
              <a:rPr lang="fr-FR" sz="1400" b="1" dirty="0" err="1" smtClean="0">
                <a:latin typeface="Bell MT" panose="02020503060305020303" pitchFamily="18" charset="0"/>
              </a:rPr>
              <a:t>hr</a:t>
            </a:r>
            <a:r>
              <a:rPr lang="fr-FR" sz="1400" b="1" dirty="0" smtClean="0">
                <a:latin typeface="Bell MT" panose="02020503060305020303" pitchFamily="18" charset="0"/>
              </a:rPr>
              <a:t>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884141" y="1155780"/>
            <a:ext cx="3759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Bell MT" panose="02020503060305020303" pitchFamily="18" charset="0"/>
              </a:rPr>
              <a:t>2</a:t>
            </a:r>
            <a:r>
              <a:rPr lang="fr-FR" sz="1400" b="1" dirty="0" smtClean="0">
                <a:latin typeface="Bell MT" panose="02020503060305020303" pitchFamily="18" charset="0"/>
              </a:rPr>
              <a:t> nm de Al2O3 / 15 nm Nb2O5(250°C – 2 </a:t>
            </a:r>
            <a:r>
              <a:rPr lang="fr-FR" sz="1400" b="1" dirty="0" err="1" smtClean="0">
                <a:latin typeface="Bell MT" panose="02020503060305020303" pitchFamily="18" charset="0"/>
              </a:rPr>
              <a:t>hr</a:t>
            </a:r>
            <a:r>
              <a:rPr lang="fr-FR" sz="1400" b="1" dirty="0" smtClean="0">
                <a:latin typeface="Bell MT" panose="02020503060305020303" pitchFamily="18" charset="0"/>
              </a:rPr>
              <a:t>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15808" y="3921993"/>
            <a:ext cx="365837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Bell MT" panose="02020503060305020303" pitchFamily="18" charset="0"/>
              </a:rPr>
              <a:t>15 nm Al2O3(250°C – 2 </a:t>
            </a:r>
            <a:r>
              <a:rPr lang="fr-FR" sz="1400" b="1" dirty="0" err="1" smtClean="0">
                <a:latin typeface="Bell MT" panose="02020503060305020303" pitchFamily="18" charset="0"/>
              </a:rPr>
              <a:t>hr</a:t>
            </a:r>
            <a:r>
              <a:rPr lang="fr-FR" sz="1400" b="1" dirty="0" smtClean="0">
                <a:latin typeface="Bell MT" panose="02020503060305020303" pitchFamily="18" charset="0"/>
              </a:rPr>
              <a:t>) + 450 °C/20 </a:t>
            </a:r>
            <a:r>
              <a:rPr lang="fr-FR" sz="1400" b="1" dirty="0" err="1" smtClean="0">
                <a:latin typeface="Bell MT" panose="02020503060305020303" pitchFamily="18" charset="0"/>
              </a:rPr>
              <a:t>hrs</a:t>
            </a:r>
            <a:endParaRPr lang="fr-FR" sz="1400" b="1" dirty="0" smtClean="0">
              <a:latin typeface="Bell MT" panose="02020503060305020303" pitchFamily="18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4164081" y="4043243"/>
            <a:ext cx="2114284" cy="1487324"/>
            <a:chOff x="4083882" y="4282469"/>
            <a:chExt cx="2114284" cy="1487324"/>
          </a:xfrm>
        </p:grpSpPr>
        <p:pic>
          <p:nvPicPr>
            <p:cNvPr id="14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3882" y="4282469"/>
              <a:ext cx="2114284" cy="148732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083882" y="4282470"/>
              <a:ext cx="271247" cy="163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6380997" y="4029336"/>
            <a:ext cx="2367467" cy="1742189"/>
            <a:chOff x="6380997" y="4386943"/>
            <a:chExt cx="1940597" cy="1502703"/>
          </a:xfrm>
        </p:grpSpPr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0997" y="4386943"/>
              <a:ext cx="1940597" cy="1502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6763822" y="4531956"/>
              <a:ext cx="271247" cy="163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4144935" y="5750994"/>
            <a:ext cx="4525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Bell MT" panose="02020503060305020303" pitchFamily="18" charset="0"/>
              </a:rPr>
              <a:t>Remplacer le Nb</a:t>
            </a:r>
            <a:r>
              <a:rPr lang="fr-FR" sz="1400" baseline="-25000" dirty="0" smtClean="0">
                <a:latin typeface="Bell MT" panose="02020503060305020303" pitchFamily="18" charset="0"/>
              </a:rPr>
              <a:t>2</a:t>
            </a:r>
            <a:r>
              <a:rPr lang="fr-FR" sz="1400" dirty="0" smtClean="0">
                <a:latin typeface="Bell MT" panose="02020503060305020303" pitchFamily="18" charset="0"/>
              </a:rPr>
              <a:t>O</a:t>
            </a:r>
            <a:r>
              <a:rPr lang="fr-FR" sz="1400" baseline="-25000" dirty="0" smtClean="0">
                <a:latin typeface="Bell MT" panose="02020503060305020303" pitchFamily="18" charset="0"/>
              </a:rPr>
              <a:t>5</a:t>
            </a:r>
            <a:r>
              <a:rPr lang="fr-FR" sz="1400" dirty="0" smtClean="0">
                <a:latin typeface="Bell MT" panose="02020503060305020303" pitchFamily="18" charset="0"/>
              </a:rPr>
              <a:t> par un autre oxyde plus stable, l’Al</a:t>
            </a:r>
            <a:r>
              <a:rPr lang="fr-FR" sz="1400" baseline="-25000" dirty="0" smtClean="0">
                <a:latin typeface="Bell MT" panose="02020503060305020303" pitchFamily="18" charset="0"/>
              </a:rPr>
              <a:t>2</a:t>
            </a:r>
            <a:r>
              <a:rPr lang="fr-FR" sz="1400" dirty="0" smtClean="0">
                <a:latin typeface="Bell MT" panose="02020503060305020303" pitchFamily="18" charset="0"/>
              </a:rPr>
              <a:t>O</a:t>
            </a:r>
            <a:r>
              <a:rPr lang="fr-FR" sz="1400" baseline="-25000" dirty="0" smtClean="0">
                <a:latin typeface="Bell MT" panose="02020503060305020303" pitchFamily="18" charset="0"/>
              </a:rPr>
              <a:t>3</a:t>
            </a:r>
          </a:p>
          <a:p>
            <a:r>
              <a:rPr lang="fr-FR" sz="1400" dirty="0" smtClean="0">
                <a:latin typeface="Bell MT" panose="02020503060305020303" pitchFamily="18" charset="0"/>
              </a:rPr>
              <a:t>Induire la diffusion de l’O et de former une interface propre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778" y="1430899"/>
            <a:ext cx="1926433" cy="128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54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pic>
        <p:nvPicPr>
          <p:cNvPr id="5" name="Picture 4" descr="C:\Proslier\Boulot\presentations\2015\CEA\DSC_03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0352" y="1974171"/>
            <a:ext cx="3783941" cy="251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54779" y="1554838"/>
            <a:ext cx="1624303" cy="1213215"/>
          </a:xfrm>
          <a:prstGeom prst="rect">
            <a:avLst/>
          </a:prstGeom>
        </p:spPr>
      </p:pic>
      <p:pic>
        <p:nvPicPr>
          <p:cNvPr id="7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914" y="1329320"/>
            <a:ext cx="2977086" cy="2232815"/>
          </a:xfrm>
          <a:prstGeom prst="rect">
            <a:avLst/>
          </a:prstGeom>
        </p:spPr>
      </p:pic>
      <p:grpSp>
        <p:nvGrpSpPr>
          <p:cNvPr id="8" name="Group 1"/>
          <p:cNvGrpSpPr/>
          <p:nvPr/>
        </p:nvGrpSpPr>
        <p:grpSpPr>
          <a:xfrm>
            <a:off x="5584686" y="3619523"/>
            <a:ext cx="2035314" cy="1504437"/>
            <a:chOff x="5357773" y="4035093"/>
            <a:chExt cx="1955977" cy="1447800"/>
          </a:xfrm>
        </p:grpSpPr>
        <p:pic>
          <p:nvPicPr>
            <p:cNvPr id="9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773" y="4035093"/>
              <a:ext cx="1955977" cy="1447800"/>
            </a:xfrm>
            <a:prstGeom prst="rect">
              <a:avLst/>
            </a:prstGeom>
          </p:spPr>
        </p:pic>
        <p:cxnSp>
          <p:nvCxnSpPr>
            <p:cNvPr id="10" name="Straight Arrow Connector 28"/>
            <p:cNvCxnSpPr/>
            <p:nvPr/>
          </p:nvCxnSpPr>
          <p:spPr>
            <a:xfrm flipH="1" flipV="1">
              <a:off x="5638800" y="4384158"/>
              <a:ext cx="457200" cy="51151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34"/>
            <p:cNvCxnSpPr/>
            <p:nvPr/>
          </p:nvCxnSpPr>
          <p:spPr>
            <a:xfrm flipH="1">
              <a:off x="6800885" y="4211413"/>
              <a:ext cx="229686" cy="230326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56" y="3619524"/>
            <a:ext cx="2005917" cy="1504438"/>
          </a:xfrm>
          <a:prstGeom prst="rect">
            <a:avLst/>
          </a:prstGeom>
        </p:spPr>
      </p:pic>
      <p:cxnSp>
        <p:nvCxnSpPr>
          <p:cNvPr id="13" name="Straight Arrow Connector 28"/>
          <p:cNvCxnSpPr/>
          <p:nvPr/>
        </p:nvCxnSpPr>
        <p:spPr>
          <a:xfrm flipH="1" flipV="1">
            <a:off x="4280613" y="3742907"/>
            <a:ext cx="232430" cy="7708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4"/>
          <p:cNvCxnSpPr/>
          <p:nvPr/>
        </p:nvCxnSpPr>
        <p:spPr>
          <a:xfrm flipH="1">
            <a:off x="4956424" y="3982243"/>
            <a:ext cx="261524" cy="11966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510387" y="333182"/>
            <a:ext cx="3870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sur cavité en Niobium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47025" y="892806"/>
            <a:ext cx="8333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ll MT" panose="02020503060305020303" pitchFamily="18" charset="0"/>
              </a:rPr>
              <a:t>Dépôt à </a:t>
            </a:r>
            <a:r>
              <a:rPr lang="fr-FR" dirty="0" err="1" smtClean="0">
                <a:latin typeface="Bell MT" panose="02020503060305020303" pitchFamily="18" charset="0"/>
              </a:rPr>
              <a:t>temperature</a:t>
            </a:r>
            <a:r>
              <a:rPr lang="fr-FR" dirty="0" smtClean="0">
                <a:latin typeface="Bell MT" panose="02020503060305020303" pitchFamily="18" charset="0"/>
              </a:rPr>
              <a:t> &gt; 250°C pendant 10 </a:t>
            </a:r>
            <a:r>
              <a:rPr lang="fr-FR" dirty="0" err="1" smtClean="0">
                <a:latin typeface="Bell MT" panose="02020503060305020303" pitchFamily="18" charset="0"/>
              </a:rPr>
              <a:t>hr</a:t>
            </a:r>
            <a:r>
              <a:rPr lang="fr-FR" dirty="0" smtClean="0">
                <a:latin typeface="Bell MT" panose="02020503060305020303" pitchFamily="18" charset="0"/>
              </a:rPr>
              <a:t> à 48 </a:t>
            </a:r>
            <a:r>
              <a:rPr lang="fr-FR" dirty="0" err="1" smtClean="0">
                <a:latin typeface="Bell MT" panose="02020503060305020303" pitchFamily="18" charset="0"/>
              </a:rPr>
              <a:t>hr</a:t>
            </a:r>
            <a:r>
              <a:rPr lang="fr-FR" dirty="0" smtClean="0">
                <a:latin typeface="Bell MT" panose="02020503060305020303" pitchFamily="18" charset="0"/>
              </a:rPr>
              <a:t> nécessite un environnement UHV</a:t>
            </a:r>
          </a:p>
        </p:txBody>
      </p:sp>
      <p:sp>
        <p:nvSpPr>
          <p:cNvPr id="20" name="TextBox 22"/>
          <p:cNvSpPr txBox="1"/>
          <p:nvPr/>
        </p:nvSpPr>
        <p:spPr>
          <a:xfrm>
            <a:off x="804502" y="5333301"/>
            <a:ext cx="27754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Chambre blanche (100)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Four HV: 10</a:t>
            </a:r>
            <a:r>
              <a:rPr lang="fr-FR" baseline="30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-8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T a 500 </a:t>
            </a:r>
            <a:r>
              <a:rPr lang="fr-FR" baseline="30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0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Procédure automatisée</a:t>
            </a:r>
            <a:endParaRPr lang="fr-FR" sz="1200" dirty="0" smtClean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srgbClr val="00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864793" y="5211635"/>
            <a:ext cx="29764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4 précurseurs solides HT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1 précurseur UHT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4 précurseurs gaz/liquides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RGA analyses du 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gaz</a:t>
            </a:r>
            <a:endParaRPr lang="fr-FR" dirty="0">
              <a:solidFill>
                <a:srgbClr val="00000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94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29" y="1602449"/>
            <a:ext cx="2084626" cy="1608094"/>
          </a:xfrm>
          <a:prstGeom prst="rect">
            <a:avLst/>
          </a:prstGeom>
        </p:spPr>
      </p:pic>
      <p:grpSp>
        <p:nvGrpSpPr>
          <p:cNvPr id="6" name="Group 12"/>
          <p:cNvGrpSpPr/>
          <p:nvPr/>
        </p:nvGrpSpPr>
        <p:grpSpPr>
          <a:xfrm>
            <a:off x="5870750" y="1321928"/>
            <a:ext cx="2914722" cy="2434090"/>
            <a:chOff x="3048001" y="1600201"/>
            <a:chExt cx="1762998" cy="155626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1" y="1600201"/>
              <a:ext cx="1762998" cy="1386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1"/>
            <p:cNvSpPr txBox="1"/>
            <p:nvPr/>
          </p:nvSpPr>
          <p:spPr>
            <a:xfrm>
              <a:off x="3733800" y="2971800"/>
              <a:ext cx="59984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b="1" smtClean="0">
                  <a:solidFill>
                    <a:srgbClr val="000000"/>
                  </a:solidFill>
                </a:rPr>
                <a:t>E</a:t>
              </a:r>
              <a:r>
                <a:rPr lang="fr-FR" sz="600" b="1" baseline="-25000" smtClean="0">
                  <a:solidFill>
                    <a:srgbClr val="000000"/>
                  </a:solidFill>
                </a:rPr>
                <a:t>acc</a:t>
              </a:r>
              <a:r>
                <a:rPr lang="fr-FR" sz="600" b="1" smtClean="0">
                  <a:solidFill>
                    <a:srgbClr val="000000"/>
                  </a:solidFill>
                </a:rPr>
                <a:t> [MV/m]</a:t>
              </a:r>
            </a:p>
          </p:txBody>
        </p:sp>
      </p:grpSp>
      <p:pic>
        <p:nvPicPr>
          <p:cNvPr id="9" name="Picture 4" descr="C:\Proslier\Boulot\presentations\2015\CEA\Rf test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6122"/>
            <a:ext cx="3605129" cy="22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9463"/>
          <p:cNvSpPr txBox="1"/>
          <p:nvPr/>
        </p:nvSpPr>
        <p:spPr>
          <a:xfrm>
            <a:off x="3605129" y="1602449"/>
            <a:ext cx="943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mtClean="0">
                <a:solidFill>
                  <a:srgbClr val="000000"/>
                </a:solidFill>
              </a:rPr>
              <a:t>NbTiN/AlN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639344" y="344067"/>
            <a:ext cx="3870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ALD sur cavité en Niobium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02768" y="952596"/>
            <a:ext cx="693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Dépôt ALD multicouche </a:t>
            </a:r>
            <a:r>
              <a:rPr lang="fr-FR" dirty="0" err="1">
                <a:solidFill>
                  <a:srgbClr val="000000"/>
                </a:solidFill>
                <a:latin typeface="Bell MT" panose="02020503060305020303" pitchFamily="18" charset="0"/>
              </a:rPr>
              <a:t>NbTiN</a:t>
            </a: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(50 nm)/</a:t>
            </a:r>
            <a:r>
              <a:rPr lang="fr-FR" dirty="0" err="1">
                <a:solidFill>
                  <a:srgbClr val="000000"/>
                </a:solidFill>
                <a:latin typeface="Bell MT" panose="02020503060305020303" pitchFamily="18" charset="0"/>
              </a:rPr>
              <a:t>AlN</a:t>
            </a: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(10 nm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) 450°C – 10 </a:t>
            </a:r>
            <a:r>
              <a:rPr lang="fr-FR" dirty="0" err="1" smtClean="0">
                <a:solidFill>
                  <a:srgbClr val="000000"/>
                </a:solidFill>
                <a:latin typeface="Bell MT" panose="02020503060305020303" pitchFamily="18" charset="0"/>
              </a:rPr>
              <a:t>hrs</a:t>
            </a:r>
            <a:endParaRPr lang="fr-FR" dirty="0" smtClean="0">
              <a:latin typeface="Bell MT" panose="02020503060305020303" pitchFamily="18" charset="0"/>
            </a:endParaRPr>
          </a:p>
        </p:txBody>
      </p:sp>
      <p:sp>
        <p:nvSpPr>
          <p:cNvPr id="13" name="Flèche droite 12"/>
          <p:cNvSpPr/>
          <p:nvPr/>
        </p:nvSpPr>
        <p:spPr>
          <a:xfrm>
            <a:off x="4191000" y="3298371"/>
            <a:ext cx="1066800" cy="16881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446920" y="341442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Bell MT" panose="02020503060305020303" pitchFamily="18" charset="0"/>
              </a:rPr>
              <a:t>ALD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02768" y="3742202"/>
            <a:ext cx="6804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Dépôt ALD multicouche </a:t>
            </a:r>
            <a:r>
              <a:rPr lang="fr-FR" dirty="0" err="1" smtClean="0">
                <a:solidFill>
                  <a:srgbClr val="000000"/>
                </a:solidFill>
                <a:latin typeface="Bell MT" panose="02020503060305020303" pitchFamily="18" charset="0"/>
              </a:rPr>
              <a:t>MoN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(80 </a:t>
            </a: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nm)/</a:t>
            </a:r>
            <a:r>
              <a:rPr lang="fr-FR" dirty="0" err="1">
                <a:solidFill>
                  <a:srgbClr val="000000"/>
                </a:solidFill>
                <a:latin typeface="Bell MT" panose="02020503060305020303" pitchFamily="18" charset="0"/>
              </a:rPr>
              <a:t>AlN</a:t>
            </a: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(10 nm</a:t>
            </a:r>
            <a:r>
              <a:rPr lang="fr-FR" dirty="0" smtClean="0">
                <a:solidFill>
                  <a:srgbClr val="000000"/>
                </a:solidFill>
                <a:latin typeface="Bell MT" panose="02020503060305020303" pitchFamily="18" charset="0"/>
              </a:rPr>
              <a:t>) </a:t>
            </a:r>
            <a:r>
              <a:rPr lang="fr-FR" dirty="0">
                <a:solidFill>
                  <a:srgbClr val="000000"/>
                </a:solidFill>
                <a:latin typeface="Bell MT" panose="02020503060305020303" pitchFamily="18" charset="0"/>
              </a:rPr>
              <a:t>450°C – 10 </a:t>
            </a:r>
            <a:r>
              <a:rPr lang="fr-FR" dirty="0" err="1" smtClean="0">
                <a:solidFill>
                  <a:srgbClr val="000000"/>
                </a:solidFill>
                <a:latin typeface="Bell MT" panose="02020503060305020303" pitchFamily="18" charset="0"/>
              </a:rPr>
              <a:t>hrs</a:t>
            </a:r>
            <a:endParaRPr lang="fr-FR" dirty="0">
              <a:latin typeface="Bell MT" panose="02020503060305020303" pitchFamily="18" charset="0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49775" y="4138009"/>
            <a:ext cx="3888825" cy="2269218"/>
            <a:chOff x="149775" y="4333952"/>
            <a:chExt cx="3888825" cy="2269218"/>
          </a:xfrm>
        </p:grpSpPr>
        <p:graphicFrame>
          <p:nvGraphicFramePr>
            <p:cNvPr id="17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07327503"/>
                </p:ext>
              </p:extLst>
            </p:nvPr>
          </p:nvGraphicFramePr>
          <p:xfrm>
            <a:off x="149775" y="4333952"/>
            <a:ext cx="3888825" cy="20779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ZoneTexte 18"/>
            <p:cNvSpPr txBox="1"/>
            <p:nvPr/>
          </p:nvSpPr>
          <p:spPr>
            <a:xfrm>
              <a:off x="1899707" y="6295393"/>
              <a:ext cx="11192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latin typeface="Bell MT" panose="02020503060305020303" pitchFamily="18" charset="0"/>
                </a:rPr>
                <a:t>E</a:t>
              </a:r>
              <a:r>
                <a:rPr lang="fr-FR" sz="1400" baseline="-25000" dirty="0" err="1" smtClean="0">
                  <a:latin typeface="Bell MT" panose="02020503060305020303" pitchFamily="18" charset="0"/>
                </a:rPr>
                <a:t>acc</a:t>
              </a:r>
              <a:r>
                <a:rPr lang="fr-FR" sz="1400" dirty="0" smtClean="0">
                  <a:latin typeface="Bell MT" panose="02020503060305020303" pitchFamily="18" charset="0"/>
                </a:rPr>
                <a:t> </a:t>
              </a:r>
              <a:r>
                <a:rPr lang="fr-FR" sz="1400" dirty="0" smtClean="0">
                  <a:latin typeface="+mj-lt"/>
                </a:rPr>
                <a:t>[</a:t>
              </a:r>
              <a:r>
                <a:rPr lang="fr-FR" sz="1400" dirty="0" smtClean="0">
                  <a:latin typeface="Bell MT" panose="02020503060305020303" pitchFamily="18" charset="0"/>
                </a:rPr>
                <a:t>MV/m</a:t>
              </a:r>
              <a:r>
                <a:rPr lang="fr-FR" sz="1400" dirty="0" smtClean="0">
                  <a:latin typeface="+mj-lt"/>
                </a:rPr>
                <a:t>]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3046204" y="4471185"/>
              <a:ext cx="52610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Bell MT" panose="02020503060305020303" pitchFamily="18" charset="0"/>
                </a:rPr>
                <a:t>2 K</a:t>
              </a:r>
            </a:p>
            <a:p>
              <a:r>
                <a:rPr lang="fr-FR" sz="1400" dirty="0" smtClean="0">
                  <a:latin typeface="Bell MT" panose="02020503060305020303" pitchFamily="18" charset="0"/>
                </a:rPr>
                <a:t>3.5K</a:t>
              </a: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025284" y="4337212"/>
            <a:ext cx="2038059" cy="1528544"/>
            <a:chOff x="4145027" y="4467842"/>
            <a:chExt cx="2038059" cy="1528544"/>
          </a:xfrm>
        </p:grpSpPr>
        <p:pic>
          <p:nvPicPr>
            <p:cNvPr id="22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5027" y="4467842"/>
              <a:ext cx="2038059" cy="1528544"/>
            </a:xfrm>
            <a:prstGeom prst="rect">
              <a:avLst/>
            </a:prstGeom>
          </p:spPr>
        </p:pic>
        <p:sp>
          <p:nvSpPr>
            <p:cNvPr id="23" name="ZoneTexte 22"/>
            <p:cNvSpPr txBox="1"/>
            <p:nvPr/>
          </p:nvSpPr>
          <p:spPr>
            <a:xfrm>
              <a:off x="4758090" y="5583562"/>
              <a:ext cx="9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latin typeface="+mj-lt"/>
                </a:rPr>
                <a:t>MoN</a:t>
              </a:r>
              <a:r>
                <a:rPr lang="fr-FR" sz="1400" b="1" dirty="0" smtClean="0">
                  <a:latin typeface="+mj-lt"/>
                </a:rPr>
                <a:t>/</a:t>
              </a:r>
              <a:r>
                <a:rPr lang="fr-FR" sz="1400" b="1" dirty="0" err="1" smtClean="0">
                  <a:latin typeface="+mj-lt"/>
                </a:rPr>
                <a:t>AlN</a:t>
              </a:r>
              <a:endParaRPr lang="fr-FR" sz="1400" b="1" dirty="0" smtClean="0">
                <a:latin typeface="+mj-lt"/>
              </a:endParaRP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6085411" y="4493710"/>
            <a:ext cx="31218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Bell MT" panose="02020503060305020303" pitchFamily="18" charset="0"/>
              </a:rPr>
              <a:t>Dépôts en attente de test:</a:t>
            </a:r>
          </a:p>
          <a:p>
            <a:endParaRPr lang="fr-FR" sz="1600" dirty="0" smtClean="0">
              <a:latin typeface="Bell MT" panose="02020503060305020303" pitchFamily="18" charset="0"/>
            </a:endParaRPr>
          </a:p>
          <a:p>
            <a:r>
              <a:rPr lang="fr-FR" sz="1600" dirty="0" smtClean="0">
                <a:latin typeface="Bell MT" panose="02020503060305020303" pitchFamily="18" charset="0"/>
              </a:rPr>
              <a:t>- </a:t>
            </a:r>
            <a:r>
              <a:rPr lang="fr-FR" sz="1600" dirty="0" err="1" smtClean="0">
                <a:latin typeface="Bell MT" panose="02020503060305020303" pitchFamily="18" charset="0"/>
              </a:rPr>
              <a:t>MoN</a:t>
            </a:r>
            <a:r>
              <a:rPr lang="fr-FR" sz="1600" dirty="0" smtClean="0">
                <a:latin typeface="Bell MT" panose="02020503060305020303" pitchFamily="18" charset="0"/>
              </a:rPr>
              <a:t> (200 nm)/Nb – FNAL</a:t>
            </a:r>
          </a:p>
          <a:p>
            <a:r>
              <a:rPr lang="fr-FR" sz="1600" dirty="0" smtClean="0">
                <a:latin typeface="Bell MT" panose="02020503060305020303" pitchFamily="18" charset="0"/>
              </a:rPr>
              <a:t>- </a:t>
            </a:r>
            <a:r>
              <a:rPr lang="fr-FR" sz="1600" dirty="0" err="1" smtClean="0">
                <a:latin typeface="Bell MT" panose="02020503060305020303" pitchFamily="18" charset="0"/>
              </a:rPr>
              <a:t>NbTiN</a:t>
            </a:r>
            <a:r>
              <a:rPr lang="fr-FR" sz="1600" dirty="0" smtClean="0">
                <a:latin typeface="Bell MT" panose="02020503060305020303" pitchFamily="18" charset="0"/>
              </a:rPr>
              <a:t> (80 nm)/</a:t>
            </a:r>
            <a:r>
              <a:rPr lang="fr-FR" sz="1600" dirty="0" err="1" smtClean="0">
                <a:latin typeface="Bell MT" panose="02020503060305020303" pitchFamily="18" charset="0"/>
              </a:rPr>
              <a:t>AlN</a:t>
            </a:r>
            <a:r>
              <a:rPr lang="fr-FR" sz="1600" dirty="0" smtClean="0">
                <a:latin typeface="Bell MT" panose="02020503060305020303" pitchFamily="18" charset="0"/>
              </a:rPr>
              <a:t> (5nm) - </a:t>
            </a:r>
            <a:r>
              <a:rPr lang="fr-FR" sz="1600" dirty="0" err="1" smtClean="0">
                <a:latin typeface="Bell MT" panose="02020503060305020303" pitchFamily="18" charset="0"/>
              </a:rPr>
              <a:t>Jlab</a:t>
            </a:r>
            <a:endParaRPr lang="fr-FR" sz="1600" dirty="0" smtClean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9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581401" y="860514"/>
            <a:ext cx="5102872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Motivations</a:t>
            </a:r>
          </a:p>
          <a:p>
            <a:endParaRPr lang="fr-FR" sz="2800" b="1" dirty="0" smtClean="0">
              <a:solidFill>
                <a:srgbClr val="B2B2B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La spectroscopie Tunnel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Exemple du Nb</a:t>
            </a:r>
            <a:r>
              <a:rPr lang="fr-FR" sz="2800" b="1" baseline="-25000" dirty="0" smtClean="0">
                <a:solidFill>
                  <a:srgbClr val="B2B2B2"/>
                </a:solidFill>
                <a:latin typeface="Bell MT" panose="02020503060305020303" pitchFamily="18" charset="0"/>
              </a:rPr>
              <a:t>3</a:t>
            </a: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Sn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Exemple du Nb</a:t>
            </a:r>
            <a:r>
              <a:rPr lang="fr-FR" sz="2800" b="1" baseline="-25000" dirty="0" smtClean="0">
                <a:solidFill>
                  <a:srgbClr val="B2B2B2"/>
                </a:solidFill>
                <a:latin typeface="Bell MT" panose="02020503060305020303" pitchFamily="18" charset="0"/>
              </a:rPr>
              <a:t> </a:t>
            </a: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dopé à l’azote</a:t>
            </a:r>
          </a:p>
          <a:p>
            <a:endParaRPr lang="fr-FR" sz="2800" b="1" dirty="0" smtClean="0">
              <a:solidFill>
                <a:srgbClr val="B2B2B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Multicouches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L’ALD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B2B2B2"/>
                </a:solidFill>
                <a:latin typeface="Bell MT" panose="02020503060305020303" pitchFamily="18" charset="0"/>
              </a:rPr>
              <a:t>Résultats préliminaire</a:t>
            </a:r>
          </a:p>
          <a:p>
            <a:endParaRPr lang="fr-FR" sz="2800" b="1" dirty="0" smtClean="0">
              <a:solidFill>
                <a:srgbClr val="B2B2B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chemeClr val="bg1"/>
                </a:solidFill>
                <a:latin typeface="Bell MT" panose="02020503060305020303" pitchFamily="18" charset="0"/>
              </a:rPr>
              <a:t>Futures directions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8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/>
              <a:t>Séminaire SACM – 23/09/2016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12912" y="1220197"/>
            <a:ext cx="8260979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u="sng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Projets/future:</a:t>
            </a:r>
          </a:p>
          <a:p>
            <a:endParaRPr lang="fr-FR" sz="20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Continuer la spectroscopie tunnel pour les applications SRF</a:t>
            </a:r>
          </a:p>
          <a:p>
            <a:pPr lvl="1"/>
            <a:endParaRPr lang="fr-FR" sz="20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ALD: reconstruire un banc de dépôt pour cavité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ALD: Autre supraconducteurs (MgB</a:t>
            </a:r>
            <a:r>
              <a:rPr lang="fr-FR" sz="2000" baseline="-25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2</a:t>
            </a: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, FeSeTe, HT</a:t>
            </a:r>
            <a:r>
              <a:rPr lang="fr-FR" sz="2000" baseline="-25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C</a:t>
            </a: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ALD: mesures synchrotron </a:t>
            </a:r>
            <a:r>
              <a:rPr lang="fr-FR" sz="2000" i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in-situ </a:t>
            </a: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 des croissances de film</a:t>
            </a:r>
          </a:p>
          <a:p>
            <a:pPr lvl="1"/>
            <a:endParaRPr lang="fr-FR" sz="20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Control du dopage pour les cavités SRF: Autre dopants (Mg, Al, Y…)</a:t>
            </a:r>
          </a:p>
          <a:p>
            <a:pPr lvl="1"/>
            <a:endParaRPr lang="fr-FR" sz="20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Electrodeposition et impression 3D.</a:t>
            </a:r>
          </a:p>
          <a:p>
            <a:pPr lvl="1"/>
            <a:endParaRPr lang="en-US" sz="2000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0000"/>
                </a:solidFill>
                <a:latin typeface="Bell MT" panose="02020503060305020303" pitchFamily="18" charset="0"/>
              </a:rPr>
              <a:t>Bobines supraconductrices.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76599" y="398421"/>
            <a:ext cx="252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ell MT" panose="02020503060305020303" pitchFamily="18" charset="0"/>
              </a:rPr>
              <a:t>Future directions</a:t>
            </a:r>
          </a:p>
        </p:txBody>
      </p:sp>
      <p:grpSp>
        <p:nvGrpSpPr>
          <p:cNvPr id="7" name="Group 30"/>
          <p:cNvGrpSpPr>
            <a:grpSpLocks noChangeAspect="1"/>
          </p:cNvGrpSpPr>
          <p:nvPr/>
        </p:nvGrpSpPr>
        <p:grpSpPr>
          <a:xfrm>
            <a:off x="6580408" y="2344709"/>
            <a:ext cx="2389279" cy="1174659"/>
            <a:chOff x="6012902" y="1876674"/>
            <a:chExt cx="2027114" cy="996605"/>
          </a:xfrm>
        </p:grpSpPr>
        <p:pic>
          <p:nvPicPr>
            <p:cNvPr id="8" name="Picture 2" descr="C:\Users\adminjklug\Work\Photos\ALD_R5\DSCN9437_sm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902" y="1876674"/>
              <a:ext cx="1328805" cy="996604"/>
            </a:xfrm>
            <a:prstGeom prst="rect">
              <a:avLst/>
            </a:prstGeom>
            <a:noFill/>
            <a:ln w="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189" y="1876675"/>
              <a:ext cx="693827" cy="996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6012902" y="1876674"/>
              <a:ext cx="2027114" cy="996604"/>
            </a:xfrm>
            <a:prstGeom prst="rect">
              <a:avLst/>
            </a:prstGeom>
            <a:noFill/>
            <a:ln w="15875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11" name="Group 33"/>
          <p:cNvGrpSpPr>
            <a:grpSpLocks noChangeAspect="1"/>
          </p:cNvGrpSpPr>
          <p:nvPr/>
        </p:nvGrpSpPr>
        <p:grpSpPr>
          <a:xfrm>
            <a:off x="6612223" y="4700847"/>
            <a:ext cx="2325651" cy="1841776"/>
            <a:chOff x="7772400" y="1835497"/>
            <a:chExt cx="1292329" cy="1023447"/>
          </a:xfrm>
        </p:grpSpPr>
        <p:pic>
          <p:nvPicPr>
            <p:cNvPr id="12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00" y="1835497"/>
              <a:ext cx="1292329" cy="102344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772400" y="1835497"/>
              <a:ext cx="1292329" cy="1023447"/>
            </a:xfrm>
            <a:prstGeom prst="rect">
              <a:avLst/>
            </a:prstGeom>
            <a:noFill/>
            <a:ln w="15875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604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475719" y="6448223"/>
            <a:ext cx="2618317" cy="324000"/>
          </a:xfrm>
        </p:spPr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06400" y="2286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 </a:t>
            </a:r>
            <a:r>
              <a:rPr lang="en-US" dirty="0" err="1" smtClean="0">
                <a:solidFill>
                  <a:schemeClr val="tx1"/>
                </a:solidFill>
                <a:latin typeface="Bell MT" panose="02020503060305020303" pitchFamily="18" charset="0"/>
              </a:rPr>
              <a:t>Controle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 du </a:t>
            </a:r>
            <a:r>
              <a:rPr lang="en-US" dirty="0" err="1" smtClean="0">
                <a:solidFill>
                  <a:schemeClr val="tx1"/>
                </a:solidFill>
                <a:latin typeface="Bell MT" panose="02020503060305020303" pitchFamily="18" charset="0"/>
              </a:rPr>
              <a:t>dopage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 par ALD:  Y</a:t>
            </a:r>
            <a:r>
              <a:rPr lang="en-US" baseline="-25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O</a:t>
            </a:r>
            <a:r>
              <a:rPr lang="en-US" baseline="-25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3</a:t>
            </a:r>
            <a:endParaRPr lang="en-US" dirty="0" smtClean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353291" y="914400"/>
            <a:ext cx="4795838" cy="3810000"/>
            <a:chOff x="288" y="816"/>
            <a:chExt cx="3021" cy="2400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288" y="1166"/>
              <a:ext cx="1484" cy="909"/>
              <a:chOff x="768" y="912"/>
              <a:chExt cx="2352" cy="1248"/>
            </a:xfrm>
          </p:grpSpPr>
          <p:grpSp>
            <p:nvGrpSpPr>
              <p:cNvPr id="372" name="Group 5"/>
              <p:cNvGrpSpPr>
                <a:grpSpLocks/>
              </p:cNvGrpSpPr>
              <p:nvPr/>
            </p:nvGrpSpPr>
            <p:grpSpPr bwMode="auto">
              <a:xfrm>
                <a:off x="768" y="912"/>
                <a:ext cx="2352" cy="288"/>
                <a:chOff x="768" y="864"/>
                <a:chExt cx="2352" cy="288"/>
              </a:xfrm>
            </p:grpSpPr>
            <p:sp>
              <p:nvSpPr>
                <p:cNvPr id="438" name="Oval 6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9" name="Oval 7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0" name="Oval 8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1" name="Oval 9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2" name="Oval 10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3" name="Oval 11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4" name="Oval 12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5" name="Oval 13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6" name="Oval 14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7" name="Oval 15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8" name="Oval 16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49" name="Oval 17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373" name="Group 18"/>
              <p:cNvGrpSpPr>
                <a:grpSpLocks/>
              </p:cNvGrpSpPr>
              <p:nvPr/>
            </p:nvGrpSpPr>
            <p:grpSpPr bwMode="auto">
              <a:xfrm>
                <a:off x="768" y="1104"/>
                <a:ext cx="2352" cy="288"/>
                <a:chOff x="768" y="864"/>
                <a:chExt cx="2352" cy="288"/>
              </a:xfrm>
            </p:grpSpPr>
            <p:sp>
              <p:nvSpPr>
                <p:cNvPr id="426" name="Oval 19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7" name="Oval 20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8" name="Oval 21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9" name="Oval 22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0" name="Oval 23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1" name="Oval 24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2" name="Oval 25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3" name="Oval 26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4" name="Oval 27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5" name="Oval 28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6" name="Oval 29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37" name="Oval 30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374" name="Group 31"/>
              <p:cNvGrpSpPr>
                <a:grpSpLocks/>
              </p:cNvGrpSpPr>
              <p:nvPr/>
            </p:nvGrpSpPr>
            <p:grpSpPr bwMode="auto">
              <a:xfrm>
                <a:off x="768" y="1680"/>
                <a:ext cx="2352" cy="288"/>
                <a:chOff x="768" y="864"/>
                <a:chExt cx="2352" cy="288"/>
              </a:xfrm>
            </p:grpSpPr>
            <p:sp>
              <p:nvSpPr>
                <p:cNvPr id="414" name="Oval 32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5" name="Oval 33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6" name="Oval 34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7" name="Oval 35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8" name="Oval 36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9" name="Oval 37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0" name="Oval 38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1" name="Oval 39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2" name="Oval 40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3" name="Oval 41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4" name="Oval 42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25" name="Oval 43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375" name="Group 44"/>
              <p:cNvGrpSpPr>
                <a:grpSpLocks/>
              </p:cNvGrpSpPr>
              <p:nvPr/>
            </p:nvGrpSpPr>
            <p:grpSpPr bwMode="auto">
              <a:xfrm>
                <a:off x="768" y="1488"/>
                <a:ext cx="2352" cy="288"/>
                <a:chOff x="768" y="864"/>
                <a:chExt cx="2352" cy="288"/>
              </a:xfrm>
            </p:grpSpPr>
            <p:sp>
              <p:nvSpPr>
                <p:cNvPr id="402" name="Oval 45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3" name="Oval 46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4" name="Oval 47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5" name="Oval 48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6" name="Oval 49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7" name="Oval 50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8" name="Oval 51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9" name="Oval 52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0" name="Oval 53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1" name="Oval 54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2" name="Oval 55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13" name="Oval 56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376" name="Group 57"/>
              <p:cNvGrpSpPr>
                <a:grpSpLocks/>
              </p:cNvGrpSpPr>
              <p:nvPr/>
            </p:nvGrpSpPr>
            <p:grpSpPr bwMode="auto">
              <a:xfrm>
                <a:off x="768" y="1872"/>
                <a:ext cx="2352" cy="288"/>
                <a:chOff x="768" y="864"/>
                <a:chExt cx="2352" cy="288"/>
              </a:xfrm>
            </p:grpSpPr>
            <p:sp>
              <p:nvSpPr>
                <p:cNvPr id="390" name="Oval 58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1" name="Oval 59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2" name="Oval 60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3" name="Oval 61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4" name="Oval 62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5" name="Oval 63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6" name="Oval 64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7" name="Oval 65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8" name="Oval 66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99" name="Oval 67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0" name="Oval 68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401" name="Oval 69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377" name="Group 70"/>
              <p:cNvGrpSpPr>
                <a:grpSpLocks/>
              </p:cNvGrpSpPr>
              <p:nvPr/>
            </p:nvGrpSpPr>
            <p:grpSpPr bwMode="auto">
              <a:xfrm>
                <a:off x="768" y="1296"/>
                <a:ext cx="2352" cy="288"/>
                <a:chOff x="768" y="864"/>
                <a:chExt cx="2352" cy="288"/>
              </a:xfrm>
            </p:grpSpPr>
            <p:sp>
              <p:nvSpPr>
                <p:cNvPr id="378" name="Oval 71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79" name="Oval 72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0" name="Oval 73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1" name="Oval 74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2" name="Oval 75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3" name="Oval 76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4" name="Oval 77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5" name="Oval 78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6" name="Oval 79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7" name="Oval 80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8" name="Oval 81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89" name="Oval 82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</p:grpSp>
        <p:grpSp>
          <p:nvGrpSpPr>
            <p:cNvPr id="9" name="Group 83"/>
            <p:cNvGrpSpPr>
              <a:grpSpLocks/>
            </p:cNvGrpSpPr>
            <p:nvPr/>
          </p:nvGrpSpPr>
          <p:grpSpPr bwMode="auto">
            <a:xfrm>
              <a:off x="288" y="2005"/>
              <a:ext cx="1484" cy="909"/>
              <a:chOff x="768" y="912"/>
              <a:chExt cx="2352" cy="1248"/>
            </a:xfrm>
          </p:grpSpPr>
          <p:grpSp>
            <p:nvGrpSpPr>
              <p:cNvPr id="294" name="Group 84"/>
              <p:cNvGrpSpPr>
                <a:grpSpLocks/>
              </p:cNvGrpSpPr>
              <p:nvPr/>
            </p:nvGrpSpPr>
            <p:grpSpPr bwMode="auto">
              <a:xfrm>
                <a:off x="768" y="912"/>
                <a:ext cx="2352" cy="288"/>
                <a:chOff x="768" y="864"/>
                <a:chExt cx="2352" cy="288"/>
              </a:xfrm>
            </p:grpSpPr>
            <p:sp>
              <p:nvSpPr>
                <p:cNvPr id="360" name="Oval 85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1" name="Oval 86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2" name="Oval 87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3" name="Oval 88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4" name="Oval 89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5" name="Oval 90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6" name="Oval 91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7" name="Oval 92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8" name="Oval 93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69" name="Oval 94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70" name="Oval 95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71" name="Oval 96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95" name="Group 97"/>
              <p:cNvGrpSpPr>
                <a:grpSpLocks/>
              </p:cNvGrpSpPr>
              <p:nvPr/>
            </p:nvGrpSpPr>
            <p:grpSpPr bwMode="auto">
              <a:xfrm>
                <a:off x="768" y="1104"/>
                <a:ext cx="2352" cy="288"/>
                <a:chOff x="768" y="864"/>
                <a:chExt cx="2352" cy="288"/>
              </a:xfrm>
            </p:grpSpPr>
            <p:sp>
              <p:nvSpPr>
                <p:cNvPr id="348" name="Oval 98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9" name="Oval 99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0" name="Oval 100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1" name="Oval 101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2" name="Oval 102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3" name="Oval 103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4" name="Oval 104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5" name="Oval 105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6" name="Oval 106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7" name="Oval 107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8" name="Oval 108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59" name="Oval 109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96" name="Group 110"/>
              <p:cNvGrpSpPr>
                <a:grpSpLocks/>
              </p:cNvGrpSpPr>
              <p:nvPr/>
            </p:nvGrpSpPr>
            <p:grpSpPr bwMode="auto">
              <a:xfrm>
                <a:off x="768" y="1680"/>
                <a:ext cx="2352" cy="288"/>
                <a:chOff x="768" y="864"/>
                <a:chExt cx="2352" cy="288"/>
              </a:xfrm>
            </p:grpSpPr>
            <p:sp>
              <p:nvSpPr>
                <p:cNvPr id="336" name="Oval 111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7" name="Oval 112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8" name="Oval 113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9" name="Oval 114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0" name="Oval 115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1" name="Oval 116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2" name="Oval 117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3" name="Oval 118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4" name="Oval 119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5" name="Oval 120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6" name="Oval 121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47" name="Oval 122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97" name="Group 123"/>
              <p:cNvGrpSpPr>
                <a:grpSpLocks/>
              </p:cNvGrpSpPr>
              <p:nvPr/>
            </p:nvGrpSpPr>
            <p:grpSpPr bwMode="auto">
              <a:xfrm>
                <a:off x="768" y="1488"/>
                <a:ext cx="2352" cy="288"/>
                <a:chOff x="768" y="864"/>
                <a:chExt cx="2352" cy="288"/>
              </a:xfrm>
            </p:grpSpPr>
            <p:sp>
              <p:nvSpPr>
                <p:cNvPr id="324" name="Oval 124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5" name="Oval 125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6" name="Oval 126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7" name="Oval 127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8" name="Oval 128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9" name="Oval 129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0" name="Oval 130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1" name="Oval 131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2" name="Oval 132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3" name="Oval 133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4" name="Oval 134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35" name="Oval 135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98" name="Group 136"/>
              <p:cNvGrpSpPr>
                <a:grpSpLocks/>
              </p:cNvGrpSpPr>
              <p:nvPr/>
            </p:nvGrpSpPr>
            <p:grpSpPr bwMode="auto">
              <a:xfrm>
                <a:off x="768" y="1872"/>
                <a:ext cx="2352" cy="288"/>
                <a:chOff x="768" y="864"/>
                <a:chExt cx="2352" cy="288"/>
              </a:xfrm>
            </p:grpSpPr>
            <p:sp>
              <p:nvSpPr>
                <p:cNvPr id="312" name="Oval 137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3" name="Oval 138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4" name="Oval 139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5" name="Oval 140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6" name="Oval 141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7" name="Oval 142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8" name="Oval 143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9" name="Oval 144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0" name="Oval 145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1" name="Oval 146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2" name="Oval 147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23" name="Oval 148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99" name="Group 149"/>
              <p:cNvGrpSpPr>
                <a:grpSpLocks/>
              </p:cNvGrpSpPr>
              <p:nvPr/>
            </p:nvGrpSpPr>
            <p:grpSpPr bwMode="auto">
              <a:xfrm>
                <a:off x="768" y="1296"/>
                <a:ext cx="2352" cy="288"/>
                <a:chOff x="768" y="864"/>
                <a:chExt cx="2352" cy="288"/>
              </a:xfrm>
            </p:grpSpPr>
            <p:sp>
              <p:nvSpPr>
                <p:cNvPr id="300" name="Oval 150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1" name="Oval 151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2" name="Oval 152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3" name="Oval 153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4" name="Oval 154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5" name="Oval 155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6" name="Oval 156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7" name="Oval 157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8" name="Oval 158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09" name="Oval 159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0" name="Oval 160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311" name="Oval 161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</p:grpSp>
        <p:grpSp>
          <p:nvGrpSpPr>
            <p:cNvPr id="10" name="Group 162"/>
            <p:cNvGrpSpPr>
              <a:grpSpLocks/>
            </p:cNvGrpSpPr>
            <p:nvPr/>
          </p:nvGrpSpPr>
          <p:grpSpPr bwMode="auto">
            <a:xfrm>
              <a:off x="1742" y="1166"/>
              <a:ext cx="1484" cy="909"/>
              <a:chOff x="768" y="912"/>
              <a:chExt cx="2352" cy="1248"/>
            </a:xfrm>
          </p:grpSpPr>
          <p:grpSp>
            <p:nvGrpSpPr>
              <p:cNvPr id="216" name="Group 163"/>
              <p:cNvGrpSpPr>
                <a:grpSpLocks/>
              </p:cNvGrpSpPr>
              <p:nvPr/>
            </p:nvGrpSpPr>
            <p:grpSpPr bwMode="auto">
              <a:xfrm>
                <a:off x="768" y="912"/>
                <a:ext cx="2352" cy="288"/>
                <a:chOff x="768" y="864"/>
                <a:chExt cx="2352" cy="288"/>
              </a:xfrm>
            </p:grpSpPr>
            <p:sp>
              <p:nvSpPr>
                <p:cNvPr id="282" name="Oval 164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3" name="Oval 165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4" name="Oval 166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5" name="Oval 167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6" name="Oval 168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7" name="Oval 169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8" name="Oval 170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9" name="Oval 171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90" name="Oval 172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91" name="Oval 173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92" name="Oval 174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93" name="Oval 175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17" name="Group 176"/>
              <p:cNvGrpSpPr>
                <a:grpSpLocks/>
              </p:cNvGrpSpPr>
              <p:nvPr/>
            </p:nvGrpSpPr>
            <p:grpSpPr bwMode="auto">
              <a:xfrm>
                <a:off x="768" y="1104"/>
                <a:ext cx="2352" cy="288"/>
                <a:chOff x="768" y="864"/>
                <a:chExt cx="2352" cy="288"/>
              </a:xfrm>
            </p:grpSpPr>
            <p:sp>
              <p:nvSpPr>
                <p:cNvPr id="270" name="Oval 177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1" name="Oval 178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2" name="Oval 179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3" name="Oval 180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4" name="Oval 181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5" name="Oval 182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6" name="Oval 183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7" name="Oval 184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8" name="Oval 185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79" name="Oval 186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0" name="Oval 187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81" name="Oval 188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18" name="Group 189"/>
              <p:cNvGrpSpPr>
                <a:grpSpLocks/>
              </p:cNvGrpSpPr>
              <p:nvPr/>
            </p:nvGrpSpPr>
            <p:grpSpPr bwMode="auto">
              <a:xfrm>
                <a:off x="768" y="1680"/>
                <a:ext cx="2352" cy="288"/>
                <a:chOff x="768" y="864"/>
                <a:chExt cx="2352" cy="288"/>
              </a:xfrm>
            </p:grpSpPr>
            <p:sp>
              <p:nvSpPr>
                <p:cNvPr id="258" name="Oval 190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9" name="Oval 191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0" name="Oval 192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1" name="Oval 193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2" name="Oval 194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3" name="Oval 195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4" name="Oval 196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5" name="Oval 197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6" name="Oval 198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7" name="Oval 199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8" name="Oval 200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69" name="Oval 201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19" name="Group 202"/>
              <p:cNvGrpSpPr>
                <a:grpSpLocks/>
              </p:cNvGrpSpPr>
              <p:nvPr/>
            </p:nvGrpSpPr>
            <p:grpSpPr bwMode="auto">
              <a:xfrm>
                <a:off x="768" y="1488"/>
                <a:ext cx="2352" cy="288"/>
                <a:chOff x="768" y="864"/>
                <a:chExt cx="2352" cy="288"/>
              </a:xfrm>
            </p:grpSpPr>
            <p:sp>
              <p:nvSpPr>
                <p:cNvPr id="246" name="Oval 203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7" name="Oval 204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8" name="Oval 205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9" name="Oval 206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0" name="Oval 207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1" name="Oval 208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2" name="Oval 209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3" name="Oval 210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4" name="Oval 211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5" name="Oval 212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6" name="Oval 213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57" name="Oval 214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20" name="Group 215"/>
              <p:cNvGrpSpPr>
                <a:grpSpLocks/>
              </p:cNvGrpSpPr>
              <p:nvPr/>
            </p:nvGrpSpPr>
            <p:grpSpPr bwMode="auto">
              <a:xfrm>
                <a:off x="768" y="1872"/>
                <a:ext cx="2352" cy="288"/>
                <a:chOff x="768" y="864"/>
                <a:chExt cx="2352" cy="288"/>
              </a:xfrm>
            </p:grpSpPr>
            <p:sp>
              <p:nvSpPr>
                <p:cNvPr id="234" name="Oval 216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5" name="Oval 217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6" name="Oval 218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7" name="Oval 219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8" name="Oval 220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9" name="Oval 221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0" name="Oval 222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1" name="Oval 223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2" name="Oval 224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3" name="Oval 225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4" name="Oval 226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45" name="Oval 227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221" name="Group 228"/>
              <p:cNvGrpSpPr>
                <a:grpSpLocks/>
              </p:cNvGrpSpPr>
              <p:nvPr/>
            </p:nvGrpSpPr>
            <p:grpSpPr bwMode="auto">
              <a:xfrm>
                <a:off x="768" y="1296"/>
                <a:ext cx="2352" cy="288"/>
                <a:chOff x="768" y="864"/>
                <a:chExt cx="2352" cy="288"/>
              </a:xfrm>
            </p:grpSpPr>
            <p:sp>
              <p:nvSpPr>
                <p:cNvPr id="222" name="Oval 229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3" name="Oval 230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4" name="Oval 231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5" name="Oval 232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6" name="Oval 233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7" name="Oval 234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8" name="Oval 235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29" name="Oval 236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0" name="Oval 237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1" name="Oval 238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2" name="Oval 239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33" name="Oval 240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</p:grpSp>
        <p:grpSp>
          <p:nvGrpSpPr>
            <p:cNvPr id="11" name="Group 241"/>
            <p:cNvGrpSpPr>
              <a:grpSpLocks/>
            </p:cNvGrpSpPr>
            <p:nvPr/>
          </p:nvGrpSpPr>
          <p:grpSpPr bwMode="auto">
            <a:xfrm>
              <a:off x="1742" y="2005"/>
              <a:ext cx="1484" cy="909"/>
              <a:chOff x="768" y="912"/>
              <a:chExt cx="2352" cy="1248"/>
            </a:xfrm>
          </p:grpSpPr>
          <p:grpSp>
            <p:nvGrpSpPr>
              <p:cNvPr id="138" name="Group 242"/>
              <p:cNvGrpSpPr>
                <a:grpSpLocks/>
              </p:cNvGrpSpPr>
              <p:nvPr/>
            </p:nvGrpSpPr>
            <p:grpSpPr bwMode="auto">
              <a:xfrm>
                <a:off x="768" y="912"/>
                <a:ext cx="2352" cy="288"/>
                <a:chOff x="768" y="864"/>
                <a:chExt cx="2352" cy="288"/>
              </a:xfrm>
            </p:grpSpPr>
            <p:sp>
              <p:nvSpPr>
                <p:cNvPr id="204" name="Oval 243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5" name="Oval 244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6" name="Oval 245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7" name="Oval 246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8" name="Oval 247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9" name="Oval 248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0" name="Oval 249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1" name="Oval 250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2" name="Oval 251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3" name="Oval 252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4" name="Oval 253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15" name="Oval 254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139" name="Group 255"/>
              <p:cNvGrpSpPr>
                <a:grpSpLocks/>
              </p:cNvGrpSpPr>
              <p:nvPr/>
            </p:nvGrpSpPr>
            <p:grpSpPr bwMode="auto">
              <a:xfrm>
                <a:off x="768" y="1104"/>
                <a:ext cx="2352" cy="288"/>
                <a:chOff x="768" y="864"/>
                <a:chExt cx="2352" cy="288"/>
              </a:xfrm>
            </p:grpSpPr>
            <p:sp>
              <p:nvSpPr>
                <p:cNvPr id="192" name="Oval 256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3" name="Oval 257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4" name="Oval 258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5" name="Oval 259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6" name="Oval 260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7" name="Oval 261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8" name="Oval 262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9" name="Oval 263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0" name="Oval 264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1" name="Oval 265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2" name="Oval 266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203" name="Oval 267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140" name="Group 268"/>
              <p:cNvGrpSpPr>
                <a:grpSpLocks/>
              </p:cNvGrpSpPr>
              <p:nvPr/>
            </p:nvGrpSpPr>
            <p:grpSpPr bwMode="auto">
              <a:xfrm>
                <a:off x="768" y="1680"/>
                <a:ext cx="2352" cy="288"/>
                <a:chOff x="768" y="864"/>
                <a:chExt cx="2352" cy="288"/>
              </a:xfrm>
            </p:grpSpPr>
            <p:sp>
              <p:nvSpPr>
                <p:cNvPr id="180" name="Oval 269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1" name="Oval 270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2" name="Oval 271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3" name="Oval 272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4" name="Oval 273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5" name="Oval 274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6" name="Oval 275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7" name="Oval 276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8" name="Oval 277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89" name="Oval 278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0" name="Oval 279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91" name="Oval 280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141" name="Group 281"/>
              <p:cNvGrpSpPr>
                <a:grpSpLocks/>
              </p:cNvGrpSpPr>
              <p:nvPr/>
            </p:nvGrpSpPr>
            <p:grpSpPr bwMode="auto">
              <a:xfrm>
                <a:off x="768" y="1488"/>
                <a:ext cx="2352" cy="288"/>
                <a:chOff x="768" y="864"/>
                <a:chExt cx="2352" cy="288"/>
              </a:xfrm>
            </p:grpSpPr>
            <p:sp>
              <p:nvSpPr>
                <p:cNvPr id="168" name="Oval 282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9" name="Oval 283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0" name="Oval 284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1" name="Oval 285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2" name="Oval 286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3" name="Oval 287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4" name="Oval 288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5" name="Oval 289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6" name="Oval 290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7" name="Oval 291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8" name="Oval 292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79" name="Oval 293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142" name="Group 294"/>
              <p:cNvGrpSpPr>
                <a:grpSpLocks/>
              </p:cNvGrpSpPr>
              <p:nvPr/>
            </p:nvGrpSpPr>
            <p:grpSpPr bwMode="auto">
              <a:xfrm>
                <a:off x="768" y="1872"/>
                <a:ext cx="2352" cy="288"/>
                <a:chOff x="768" y="864"/>
                <a:chExt cx="2352" cy="288"/>
              </a:xfrm>
            </p:grpSpPr>
            <p:sp>
              <p:nvSpPr>
                <p:cNvPr id="156" name="Oval 295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7" name="Oval 296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8" name="Oval 297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9" name="Oval 298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0" name="Oval 299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1" name="Oval 300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2" name="Oval 301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3" name="Oval 302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4" name="Oval 303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5" name="Oval 304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6" name="Oval 305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67" name="Oval 306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  <p:grpSp>
            <p:nvGrpSpPr>
              <p:cNvPr id="143" name="Group 307"/>
              <p:cNvGrpSpPr>
                <a:grpSpLocks/>
              </p:cNvGrpSpPr>
              <p:nvPr/>
            </p:nvGrpSpPr>
            <p:grpSpPr bwMode="auto">
              <a:xfrm>
                <a:off x="768" y="1296"/>
                <a:ext cx="2352" cy="288"/>
                <a:chOff x="768" y="864"/>
                <a:chExt cx="2352" cy="288"/>
              </a:xfrm>
            </p:grpSpPr>
            <p:sp>
              <p:nvSpPr>
                <p:cNvPr id="144" name="Oval 308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45" name="Oval 309"/>
                <p:cNvSpPr>
                  <a:spLocks noChangeArrowheads="1"/>
                </p:cNvSpPr>
                <p:nvPr/>
              </p:nvSpPr>
              <p:spPr bwMode="auto">
                <a:xfrm>
                  <a:off x="96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46" name="Oval 310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47" name="Oval 311"/>
                <p:cNvSpPr>
                  <a:spLocks noChangeArrowheads="1"/>
                </p:cNvSpPr>
                <p:nvPr/>
              </p:nvSpPr>
              <p:spPr bwMode="auto">
                <a:xfrm>
                  <a:off x="2304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48" name="Oval 312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49" name="Oval 313"/>
                <p:cNvSpPr>
                  <a:spLocks noChangeArrowheads="1"/>
                </p:cNvSpPr>
                <p:nvPr/>
              </p:nvSpPr>
              <p:spPr bwMode="auto">
                <a:xfrm>
                  <a:off x="2688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0" name="Oval 314"/>
                <p:cNvSpPr>
                  <a:spLocks noChangeArrowheads="1"/>
                </p:cNvSpPr>
                <p:nvPr/>
              </p:nvSpPr>
              <p:spPr bwMode="auto">
                <a:xfrm>
                  <a:off x="1536" y="864"/>
                  <a:ext cx="240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1" name="Oval 315"/>
                <p:cNvSpPr>
                  <a:spLocks noChangeArrowheads="1"/>
                </p:cNvSpPr>
                <p:nvPr/>
              </p:nvSpPr>
              <p:spPr bwMode="auto">
                <a:xfrm>
                  <a:off x="1344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2" name="Oval 316"/>
                <p:cNvSpPr>
                  <a:spLocks noChangeArrowheads="1"/>
                </p:cNvSpPr>
                <p:nvPr/>
              </p:nvSpPr>
              <p:spPr bwMode="auto">
                <a:xfrm>
                  <a:off x="1728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3" name="Oval 317"/>
                <p:cNvSpPr>
                  <a:spLocks noChangeArrowheads="1"/>
                </p:cNvSpPr>
                <p:nvPr/>
              </p:nvSpPr>
              <p:spPr bwMode="auto">
                <a:xfrm>
                  <a:off x="2112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4" name="Oval 318"/>
                <p:cNvSpPr>
                  <a:spLocks noChangeArrowheads="1"/>
                </p:cNvSpPr>
                <p:nvPr/>
              </p:nvSpPr>
              <p:spPr bwMode="auto">
                <a:xfrm>
                  <a:off x="2496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  <p:sp>
              <p:nvSpPr>
                <p:cNvPr id="155" name="Oval 319"/>
                <p:cNvSpPr>
                  <a:spLocks noChangeArrowheads="1"/>
                </p:cNvSpPr>
                <p:nvPr/>
              </p:nvSpPr>
              <p:spPr bwMode="auto">
                <a:xfrm>
                  <a:off x="2880" y="960"/>
                  <a:ext cx="240" cy="192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cs typeface="MS PGothic"/>
                  </a:endParaRPr>
                </a:p>
              </p:txBody>
            </p:sp>
          </p:grpSp>
        </p:grpSp>
        <p:sp>
          <p:nvSpPr>
            <p:cNvPr id="12" name="Oval 320"/>
            <p:cNvSpPr>
              <a:spLocks noChangeArrowheads="1"/>
            </p:cNvSpPr>
            <p:nvPr/>
          </p:nvSpPr>
          <p:spPr bwMode="auto">
            <a:xfrm rot="2558273">
              <a:off x="416" y="2144"/>
              <a:ext cx="664" cy="151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" name="Oval 321"/>
            <p:cNvSpPr>
              <a:spLocks noChangeArrowheads="1"/>
            </p:cNvSpPr>
            <p:nvPr/>
          </p:nvSpPr>
          <p:spPr bwMode="auto">
            <a:xfrm rot="-1273383">
              <a:off x="419" y="2449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4" name="Oval 322"/>
            <p:cNvSpPr>
              <a:spLocks noChangeArrowheads="1"/>
            </p:cNvSpPr>
            <p:nvPr/>
          </p:nvSpPr>
          <p:spPr bwMode="auto">
            <a:xfrm rot="-1273383">
              <a:off x="855" y="2317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5" name="Oval 323"/>
            <p:cNvSpPr>
              <a:spLocks noChangeArrowheads="1"/>
            </p:cNvSpPr>
            <p:nvPr/>
          </p:nvSpPr>
          <p:spPr bwMode="auto">
            <a:xfrm rot="-3548386">
              <a:off x="495" y="2643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6" name="Oval 324"/>
            <p:cNvSpPr>
              <a:spLocks noChangeArrowheads="1"/>
            </p:cNvSpPr>
            <p:nvPr/>
          </p:nvSpPr>
          <p:spPr bwMode="auto">
            <a:xfrm rot="-9109460">
              <a:off x="787" y="2600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7" name="Oval 325"/>
            <p:cNvSpPr>
              <a:spLocks noChangeArrowheads="1"/>
            </p:cNvSpPr>
            <p:nvPr/>
          </p:nvSpPr>
          <p:spPr bwMode="auto">
            <a:xfrm rot="-3263177">
              <a:off x="749" y="2208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8" name="Oval 326"/>
            <p:cNvSpPr>
              <a:spLocks noChangeArrowheads="1"/>
            </p:cNvSpPr>
            <p:nvPr/>
          </p:nvSpPr>
          <p:spPr bwMode="auto">
            <a:xfrm rot="-1273383">
              <a:off x="682" y="230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9" name="Oval 327"/>
            <p:cNvSpPr>
              <a:spLocks noChangeArrowheads="1"/>
            </p:cNvSpPr>
            <p:nvPr/>
          </p:nvSpPr>
          <p:spPr bwMode="auto">
            <a:xfrm rot="-1273383">
              <a:off x="837" y="2620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0" name="Oval 328"/>
            <p:cNvSpPr>
              <a:spLocks noChangeArrowheads="1"/>
            </p:cNvSpPr>
            <p:nvPr/>
          </p:nvSpPr>
          <p:spPr bwMode="auto">
            <a:xfrm rot="-1273383">
              <a:off x="956" y="2425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1" name="Oval 329"/>
            <p:cNvSpPr>
              <a:spLocks noChangeArrowheads="1"/>
            </p:cNvSpPr>
            <p:nvPr/>
          </p:nvSpPr>
          <p:spPr bwMode="auto">
            <a:xfrm rot="-1273383">
              <a:off x="827" y="2175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2" name="Oval 330"/>
            <p:cNvSpPr>
              <a:spLocks noChangeArrowheads="1"/>
            </p:cNvSpPr>
            <p:nvPr/>
          </p:nvSpPr>
          <p:spPr bwMode="auto">
            <a:xfrm rot="-1273383">
              <a:off x="775" y="233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3" name="Text Box 331"/>
            <p:cNvSpPr txBox="1">
              <a:spLocks noChangeArrowheads="1"/>
            </p:cNvSpPr>
            <p:nvPr/>
          </p:nvSpPr>
          <p:spPr bwMode="auto">
            <a:xfrm rot="-1273383">
              <a:off x="802" y="2403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24" name="Oval 332"/>
            <p:cNvSpPr>
              <a:spLocks noChangeArrowheads="1"/>
            </p:cNvSpPr>
            <p:nvPr/>
          </p:nvSpPr>
          <p:spPr bwMode="auto">
            <a:xfrm rot="1041741">
              <a:off x="463" y="2334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5" name="Oval 333"/>
            <p:cNvSpPr>
              <a:spLocks noChangeArrowheads="1"/>
            </p:cNvSpPr>
            <p:nvPr/>
          </p:nvSpPr>
          <p:spPr bwMode="auto">
            <a:xfrm rot="-4977273">
              <a:off x="985" y="2790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6" name="Oval 334"/>
            <p:cNvSpPr>
              <a:spLocks noChangeArrowheads="1"/>
            </p:cNvSpPr>
            <p:nvPr/>
          </p:nvSpPr>
          <p:spPr bwMode="auto">
            <a:xfrm rot="-1273383">
              <a:off x="1188" y="261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7" name="Oval 335"/>
            <p:cNvSpPr>
              <a:spLocks noChangeArrowheads="1"/>
            </p:cNvSpPr>
            <p:nvPr/>
          </p:nvSpPr>
          <p:spPr bwMode="auto">
            <a:xfrm rot="-3508381">
              <a:off x="600" y="2018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8" name="Oval 336"/>
            <p:cNvSpPr>
              <a:spLocks noChangeArrowheads="1"/>
            </p:cNvSpPr>
            <p:nvPr/>
          </p:nvSpPr>
          <p:spPr bwMode="auto">
            <a:xfrm rot="-1273383">
              <a:off x="459" y="2073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29" name="Oval 337"/>
            <p:cNvSpPr>
              <a:spLocks noChangeArrowheads="1"/>
            </p:cNvSpPr>
            <p:nvPr/>
          </p:nvSpPr>
          <p:spPr bwMode="auto">
            <a:xfrm rot="-5117535">
              <a:off x="507" y="2564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0" name="Oval 338"/>
            <p:cNvSpPr>
              <a:spLocks noChangeArrowheads="1"/>
            </p:cNvSpPr>
            <p:nvPr/>
          </p:nvSpPr>
          <p:spPr bwMode="auto">
            <a:xfrm rot="-1273383">
              <a:off x="922" y="268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1" name="Oval 339"/>
            <p:cNvSpPr>
              <a:spLocks noChangeArrowheads="1"/>
            </p:cNvSpPr>
            <p:nvPr/>
          </p:nvSpPr>
          <p:spPr bwMode="auto">
            <a:xfrm rot="-1273383">
              <a:off x="655" y="2747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2" name="Oval 340"/>
            <p:cNvSpPr>
              <a:spLocks noChangeArrowheads="1"/>
            </p:cNvSpPr>
            <p:nvPr/>
          </p:nvSpPr>
          <p:spPr bwMode="auto">
            <a:xfrm rot="-1273383">
              <a:off x="1100" y="2387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3" name="Oval 341"/>
            <p:cNvSpPr>
              <a:spLocks noChangeArrowheads="1"/>
            </p:cNvSpPr>
            <p:nvPr/>
          </p:nvSpPr>
          <p:spPr bwMode="auto">
            <a:xfrm rot="3831656">
              <a:off x="517" y="1072"/>
              <a:ext cx="664" cy="151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4" name="Oval 342"/>
            <p:cNvSpPr>
              <a:spLocks noChangeArrowheads="1"/>
            </p:cNvSpPr>
            <p:nvPr/>
          </p:nvSpPr>
          <p:spPr bwMode="auto">
            <a:xfrm>
              <a:off x="409" y="1341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5" name="Oval 343"/>
            <p:cNvSpPr>
              <a:spLocks noChangeArrowheads="1"/>
            </p:cNvSpPr>
            <p:nvPr/>
          </p:nvSpPr>
          <p:spPr bwMode="auto">
            <a:xfrm>
              <a:off x="863" y="1376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6" name="Oval 344"/>
            <p:cNvSpPr>
              <a:spLocks noChangeArrowheads="1"/>
            </p:cNvSpPr>
            <p:nvPr/>
          </p:nvSpPr>
          <p:spPr bwMode="auto">
            <a:xfrm rot="-2275003">
              <a:off x="409" y="1550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7" name="Oval 345"/>
            <p:cNvSpPr>
              <a:spLocks noChangeArrowheads="1"/>
            </p:cNvSpPr>
            <p:nvPr/>
          </p:nvSpPr>
          <p:spPr bwMode="auto">
            <a:xfrm rot="-7836077">
              <a:off x="698" y="1632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8" name="Oval 346"/>
            <p:cNvSpPr>
              <a:spLocks noChangeArrowheads="1"/>
            </p:cNvSpPr>
            <p:nvPr/>
          </p:nvSpPr>
          <p:spPr bwMode="auto">
            <a:xfrm rot="-1989793">
              <a:off x="803" y="1236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39" name="Oval 347"/>
            <p:cNvSpPr>
              <a:spLocks noChangeArrowheads="1"/>
            </p:cNvSpPr>
            <p:nvPr/>
          </p:nvSpPr>
          <p:spPr bwMode="auto">
            <a:xfrm>
              <a:off x="712" y="123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0" name="Oval 348"/>
            <p:cNvSpPr>
              <a:spLocks noChangeArrowheads="1"/>
            </p:cNvSpPr>
            <p:nvPr/>
          </p:nvSpPr>
          <p:spPr bwMode="auto">
            <a:xfrm>
              <a:off x="742" y="1585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1" name="Oval 349"/>
            <p:cNvSpPr>
              <a:spLocks noChangeArrowheads="1"/>
            </p:cNvSpPr>
            <p:nvPr/>
          </p:nvSpPr>
          <p:spPr bwMode="auto">
            <a:xfrm>
              <a:off x="924" y="1446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2" name="Oval 350"/>
            <p:cNvSpPr>
              <a:spLocks noChangeArrowheads="1"/>
            </p:cNvSpPr>
            <p:nvPr/>
          </p:nvSpPr>
          <p:spPr bwMode="auto">
            <a:xfrm>
              <a:off x="894" y="116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3" name="Oval 351"/>
            <p:cNvSpPr>
              <a:spLocks noChangeArrowheads="1"/>
            </p:cNvSpPr>
            <p:nvPr/>
          </p:nvSpPr>
          <p:spPr bwMode="auto">
            <a:xfrm>
              <a:off x="773" y="130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4" name="Text Box 352"/>
            <p:cNvSpPr txBox="1">
              <a:spLocks noChangeArrowheads="1"/>
            </p:cNvSpPr>
            <p:nvPr/>
          </p:nvSpPr>
          <p:spPr bwMode="auto">
            <a:xfrm>
              <a:off x="802" y="1376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5" name="Oval 353"/>
            <p:cNvSpPr>
              <a:spLocks noChangeArrowheads="1"/>
            </p:cNvSpPr>
            <p:nvPr/>
          </p:nvSpPr>
          <p:spPr bwMode="auto">
            <a:xfrm rot="2315124">
              <a:off x="500" y="120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6" name="Oval 354"/>
            <p:cNvSpPr>
              <a:spLocks noChangeArrowheads="1"/>
            </p:cNvSpPr>
            <p:nvPr/>
          </p:nvSpPr>
          <p:spPr bwMode="auto">
            <a:xfrm rot="-3703889">
              <a:off x="825" y="1824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7" name="Oval 355"/>
            <p:cNvSpPr>
              <a:spLocks noChangeArrowheads="1"/>
            </p:cNvSpPr>
            <p:nvPr/>
          </p:nvSpPr>
          <p:spPr bwMode="auto">
            <a:xfrm>
              <a:off x="1075" y="172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8" name="Oval 356"/>
            <p:cNvSpPr>
              <a:spLocks noChangeArrowheads="1"/>
            </p:cNvSpPr>
            <p:nvPr/>
          </p:nvSpPr>
          <p:spPr bwMode="auto">
            <a:xfrm rot="-2234998">
              <a:off x="742" y="95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9" name="Oval 357"/>
            <p:cNvSpPr>
              <a:spLocks noChangeArrowheads="1"/>
            </p:cNvSpPr>
            <p:nvPr/>
          </p:nvSpPr>
          <p:spPr bwMode="auto">
            <a:xfrm>
              <a:off x="591" y="95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0" name="Oval 358"/>
            <p:cNvSpPr>
              <a:spLocks noChangeArrowheads="1"/>
            </p:cNvSpPr>
            <p:nvPr/>
          </p:nvSpPr>
          <p:spPr bwMode="auto">
            <a:xfrm rot="-3844152">
              <a:off x="461" y="1440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1" name="Oval 359"/>
            <p:cNvSpPr>
              <a:spLocks noChangeArrowheads="1"/>
            </p:cNvSpPr>
            <p:nvPr/>
          </p:nvSpPr>
          <p:spPr bwMode="auto">
            <a:xfrm>
              <a:off x="803" y="1690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2" name="Oval 360"/>
            <p:cNvSpPr>
              <a:spLocks noChangeArrowheads="1"/>
            </p:cNvSpPr>
            <p:nvPr/>
          </p:nvSpPr>
          <p:spPr bwMode="auto">
            <a:xfrm>
              <a:off x="530" y="165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3" name="Oval 361"/>
            <p:cNvSpPr>
              <a:spLocks noChangeArrowheads="1"/>
            </p:cNvSpPr>
            <p:nvPr/>
          </p:nvSpPr>
          <p:spPr bwMode="auto">
            <a:xfrm>
              <a:off x="1075" y="1481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4" name="Oval 362"/>
            <p:cNvSpPr>
              <a:spLocks noChangeArrowheads="1"/>
            </p:cNvSpPr>
            <p:nvPr/>
          </p:nvSpPr>
          <p:spPr bwMode="auto">
            <a:xfrm rot="2558273">
              <a:off x="1324" y="2319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5" name="Oval 363"/>
            <p:cNvSpPr>
              <a:spLocks noChangeArrowheads="1"/>
            </p:cNvSpPr>
            <p:nvPr/>
          </p:nvSpPr>
          <p:spPr bwMode="auto">
            <a:xfrm rot="-1273383">
              <a:off x="1328" y="2624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6" name="Oval 364"/>
            <p:cNvSpPr>
              <a:spLocks noChangeArrowheads="1"/>
            </p:cNvSpPr>
            <p:nvPr/>
          </p:nvSpPr>
          <p:spPr bwMode="auto">
            <a:xfrm rot="-1273383">
              <a:off x="1764" y="2492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7" name="Oval 365"/>
            <p:cNvSpPr>
              <a:spLocks noChangeArrowheads="1"/>
            </p:cNvSpPr>
            <p:nvPr/>
          </p:nvSpPr>
          <p:spPr bwMode="auto">
            <a:xfrm rot="-3548386">
              <a:off x="1404" y="2818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8" name="Oval 366"/>
            <p:cNvSpPr>
              <a:spLocks noChangeArrowheads="1"/>
            </p:cNvSpPr>
            <p:nvPr/>
          </p:nvSpPr>
          <p:spPr bwMode="auto">
            <a:xfrm rot="-9109460">
              <a:off x="1696" y="2775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59" name="Oval 367"/>
            <p:cNvSpPr>
              <a:spLocks noChangeArrowheads="1"/>
            </p:cNvSpPr>
            <p:nvPr/>
          </p:nvSpPr>
          <p:spPr bwMode="auto">
            <a:xfrm rot="-3263177">
              <a:off x="1658" y="2383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0" name="Oval 368"/>
            <p:cNvSpPr>
              <a:spLocks noChangeArrowheads="1"/>
            </p:cNvSpPr>
            <p:nvPr/>
          </p:nvSpPr>
          <p:spPr bwMode="auto">
            <a:xfrm rot="-1273383">
              <a:off x="1591" y="2481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1" name="Oval 369"/>
            <p:cNvSpPr>
              <a:spLocks noChangeArrowheads="1"/>
            </p:cNvSpPr>
            <p:nvPr/>
          </p:nvSpPr>
          <p:spPr bwMode="auto">
            <a:xfrm rot="-1273383">
              <a:off x="1746" y="2795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2" name="Oval 370"/>
            <p:cNvSpPr>
              <a:spLocks noChangeArrowheads="1"/>
            </p:cNvSpPr>
            <p:nvPr/>
          </p:nvSpPr>
          <p:spPr bwMode="auto">
            <a:xfrm rot="-1273383">
              <a:off x="1865" y="2600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3" name="Oval 371"/>
            <p:cNvSpPr>
              <a:spLocks noChangeArrowheads="1"/>
            </p:cNvSpPr>
            <p:nvPr/>
          </p:nvSpPr>
          <p:spPr bwMode="auto">
            <a:xfrm rot="-1273383">
              <a:off x="1736" y="2350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4" name="Oval 372"/>
            <p:cNvSpPr>
              <a:spLocks noChangeArrowheads="1"/>
            </p:cNvSpPr>
            <p:nvPr/>
          </p:nvSpPr>
          <p:spPr bwMode="auto">
            <a:xfrm rot="-1273383">
              <a:off x="1684" y="2511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5" name="Text Box 373"/>
            <p:cNvSpPr txBox="1">
              <a:spLocks noChangeArrowheads="1"/>
            </p:cNvSpPr>
            <p:nvPr/>
          </p:nvSpPr>
          <p:spPr bwMode="auto">
            <a:xfrm rot="-1273383">
              <a:off x="1711" y="2578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66" name="Oval 374"/>
            <p:cNvSpPr>
              <a:spLocks noChangeArrowheads="1"/>
            </p:cNvSpPr>
            <p:nvPr/>
          </p:nvSpPr>
          <p:spPr bwMode="auto">
            <a:xfrm rot="1041741">
              <a:off x="1372" y="2509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7" name="Oval 375"/>
            <p:cNvSpPr>
              <a:spLocks noChangeArrowheads="1"/>
            </p:cNvSpPr>
            <p:nvPr/>
          </p:nvSpPr>
          <p:spPr bwMode="auto">
            <a:xfrm rot="-4977273">
              <a:off x="1894" y="2965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8" name="Oval 376"/>
            <p:cNvSpPr>
              <a:spLocks noChangeArrowheads="1"/>
            </p:cNvSpPr>
            <p:nvPr/>
          </p:nvSpPr>
          <p:spPr bwMode="auto">
            <a:xfrm rot="-1273383">
              <a:off x="2097" y="2790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69" name="Oval 377"/>
            <p:cNvSpPr>
              <a:spLocks noChangeArrowheads="1"/>
            </p:cNvSpPr>
            <p:nvPr/>
          </p:nvSpPr>
          <p:spPr bwMode="auto">
            <a:xfrm rot="-3508381">
              <a:off x="1509" y="2193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0" name="Oval 378"/>
            <p:cNvSpPr>
              <a:spLocks noChangeArrowheads="1"/>
            </p:cNvSpPr>
            <p:nvPr/>
          </p:nvSpPr>
          <p:spPr bwMode="auto">
            <a:xfrm rot="-1273383">
              <a:off x="1368" y="2248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1" name="Oval 379"/>
            <p:cNvSpPr>
              <a:spLocks noChangeArrowheads="1"/>
            </p:cNvSpPr>
            <p:nvPr/>
          </p:nvSpPr>
          <p:spPr bwMode="auto">
            <a:xfrm rot="-5117535">
              <a:off x="1416" y="2739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2" name="Oval 380"/>
            <p:cNvSpPr>
              <a:spLocks noChangeArrowheads="1"/>
            </p:cNvSpPr>
            <p:nvPr/>
          </p:nvSpPr>
          <p:spPr bwMode="auto">
            <a:xfrm rot="-1273383">
              <a:off x="1831" y="285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3" name="Oval 381"/>
            <p:cNvSpPr>
              <a:spLocks noChangeArrowheads="1"/>
            </p:cNvSpPr>
            <p:nvPr/>
          </p:nvSpPr>
          <p:spPr bwMode="auto">
            <a:xfrm rot="-1273383">
              <a:off x="1564" y="2922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4" name="Oval 382"/>
            <p:cNvSpPr>
              <a:spLocks noChangeArrowheads="1"/>
            </p:cNvSpPr>
            <p:nvPr/>
          </p:nvSpPr>
          <p:spPr bwMode="auto">
            <a:xfrm rot="-1273383">
              <a:off x="2009" y="2562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5" name="Oval 383"/>
            <p:cNvSpPr>
              <a:spLocks noChangeArrowheads="1"/>
            </p:cNvSpPr>
            <p:nvPr/>
          </p:nvSpPr>
          <p:spPr bwMode="auto">
            <a:xfrm rot="3831656">
              <a:off x="1425" y="1247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6" name="Oval 384"/>
            <p:cNvSpPr>
              <a:spLocks noChangeArrowheads="1"/>
            </p:cNvSpPr>
            <p:nvPr/>
          </p:nvSpPr>
          <p:spPr bwMode="auto">
            <a:xfrm>
              <a:off x="1318" y="1516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7" name="Oval 385"/>
            <p:cNvSpPr>
              <a:spLocks noChangeArrowheads="1"/>
            </p:cNvSpPr>
            <p:nvPr/>
          </p:nvSpPr>
          <p:spPr bwMode="auto">
            <a:xfrm>
              <a:off x="1772" y="1551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8" name="Oval 386"/>
            <p:cNvSpPr>
              <a:spLocks noChangeArrowheads="1"/>
            </p:cNvSpPr>
            <p:nvPr/>
          </p:nvSpPr>
          <p:spPr bwMode="auto">
            <a:xfrm rot="-2275003">
              <a:off x="1318" y="1725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79" name="Oval 387"/>
            <p:cNvSpPr>
              <a:spLocks noChangeArrowheads="1"/>
            </p:cNvSpPr>
            <p:nvPr/>
          </p:nvSpPr>
          <p:spPr bwMode="auto">
            <a:xfrm rot="-7836077">
              <a:off x="1607" y="1807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0" name="Oval 388"/>
            <p:cNvSpPr>
              <a:spLocks noChangeArrowheads="1"/>
            </p:cNvSpPr>
            <p:nvPr/>
          </p:nvSpPr>
          <p:spPr bwMode="auto">
            <a:xfrm rot="-1989793">
              <a:off x="1712" y="1411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1" name="Oval 389"/>
            <p:cNvSpPr>
              <a:spLocks noChangeArrowheads="1"/>
            </p:cNvSpPr>
            <p:nvPr/>
          </p:nvSpPr>
          <p:spPr bwMode="auto">
            <a:xfrm>
              <a:off x="1621" y="1411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2" name="Oval 390"/>
            <p:cNvSpPr>
              <a:spLocks noChangeArrowheads="1"/>
            </p:cNvSpPr>
            <p:nvPr/>
          </p:nvSpPr>
          <p:spPr bwMode="auto">
            <a:xfrm>
              <a:off x="1651" y="1760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3" name="Oval 391"/>
            <p:cNvSpPr>
              <a:spLocks noChangeArrowheads="1"/>
            </p:cNvSpPr>
            <p:nvPr/>
          </p:nvSpPr>
          <p:spPr bwMode="auto">
            <a:xfrm>
              <a:off x="1833" y="1621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4" name="Oval 392"/>
            <p:cNvSpPr>
              <a:spLocks noChangeArrowheads="1"/>
            </p:cNvSpPr>
            <p:nvPr/>
          </p:nvSpPr>
          <p:spPr bwMode="auto">
            <a:xfrm>
              <a:off x="1803" y="1341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5" name="Oval 393"/>
            <p:cNvSpPr>
              <a:spLocks noChangeArrowheads="1"/>
            </p:cNvSpPr>
            <p:nvPr/>
          </p:nvSpPr>
          <p:spPr bwMode="auto">
            <a:xfrm>
              <a:off x="1682" y="1481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6" name="Text Box 394"/>
            <p:cNvSpPr txBox="1">
              <a:spLocks noChangeArrowheads="1"/>
            </p:cNvSpPr>
            <p:nvPr/>
          </p:nvSpPr>
          <p:spPr bwMode="auto">
            <a:xfrm>
              <a:off x="1711" y="1551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87" name="Oval 395"/>
            <p:cNvSpPr>
              <a:spLocks noChangeArrowheads="1"/>
            </p:cNvSpPr>
            <p:nvPr/>
          </p:nvSpPr>
          <p:spPr bwMode="auto">
            <a:xfrm rot="2315124">
              <a:off x="1409" y="137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8" name="Oval 396"/>
            <p:cNvSpPr>
              <a:spLocks noChangeArrowheads="1"/>
            </p:cNvSpPr>
            <p:nvPr/>
          </p:nvSpPr>
          <p:spPr bwMode="auto">
            <a:xfrm rot="-3703889">
              <a:off x="1734" y="1999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89" name="Oval 397"/>
            <p:cNvSpPr>
              <a:spLocks noChangeArrowheads="1"/>
            </p:cNvSpPr>
            <p:nvPr/>
          </p:nvSpPr>
          <p:spPr bwMode="auto">
            <a:xfrm>
              <a:off x="1984" y="1900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0" name="Oval 398"/>
            <p:cNvSpPr>
              <a:spLocks noChangeArrowheads="1"/>
            </p:cNvSpPr>
            <p:nvPr/>
          </p:nvSpPr>
          <p:spPr bwMode="auto">
            <a:xfrm rot="-2234998">
              <a:off x="1651" y="113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1" name="Oval 399"/>
            <p:cNvSpPr>
              <a:spLocks noChangeArrowheads="1"/>
            </p:cNvSpPr>
            <p:nvPr/>
          </p:nvSpPr>
          <p:spPr bwMode="auto">
            <a:xfrm>
              <a:off x="1500" y="113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2" name="Oval 400"/>
            <p:cNvSpPr>
              <a:spLocks noChangeArrowheads="1"/>
            </p:cNvSpPr>
            <p:nvPr/>
          </p:nvSpPr>
          <p:spPr bwMode="auto">
            <a:xfrm rot="-3844152">
              <a:off x="1370" y="1615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3" name="Oval 401"/>
            <p:cNvSpPr>
              <a:spLocks noChangeArrowheads="1"/>
            </p:cNvSpPr>
            <p:nvPr/>
          </p:nvSpPr>
          <p:spPr bwMode="auto">
            <a:xfrm>
              <a:off x="1712" y="186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4" name="Oval 402"/>
            <p:cNvSpPr>
              <a:spLocks noChangeArrowheads="1"/>
            </p:cNvSpPr>
            <p:nvPr/>
          </p:nvSpPr>
          <p:spPr bwMode="auto">
            <a:xfrm>
              <a:off x="1439" y="1830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5" name="Oval 403"/>
            <p:cNvSpPr>
              <a:spLocks noChangeArrowheads="1"/>
            </p:cNvSpPr>
            <p:nvPr/>
          </p:nvSpPr>
          <p:spPr bwMode="auto">
            <a:xfrm>
              <a:off x="1984" y="1656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6" name="Oval 404"/>
            <p:cNvSpPr>
              <a:spLocks noChangeArrowheads="1"/>
            </p:cNvSpPr>
            <p:nvPr/>
          </p:nvSpPr>
          <p:spPr bwMode="auto">
            <a:xfrm rot="2558273">
              <a:off x="2233" y="2214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7" name="Oval 405"/>
            <p:cNvSpPr>
              <a:spLocks noChangeArrowheads="1"/>
            </p:cNvSpPr>
            <p:nvPr/>
          </p:nvSpPr>
          <p:spPr bwMode="auto">
            <a:xfrm rot="-1273383">
              <a:off x="2237" y="2519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8" name="Oval 406"/>
            <p:cNvSpPr>
              <a:spLocks noChangeArrowheads="1"/>
            </p:cNvSpPr>
            <p:nvPr/>
          </p:nvSpPr>
          <p:spPr bwMode="auto">
            <a:xfrm rot="-1273383">
              <a:off x="2673" y="2387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99" name="Oval 407"/>
            <p:cNvSpPr>
              <a:spLocks noChangeArrowheads="1"/>
            </p:cNvSpPr>
            <p:nvPr/>
          </p:nvSpPr>
          <p:spPr bwMode="auto">
            <a:xfrm rot="-3548386">
              <a:off x="2313" y="2713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0" name="Oval 408"/>
            <p:cNvSpPr>
              <a:spLocks noChangeArrowheads="1"/>
            </p:cNvSpPr>
            <p:nvPr/>
          </p:nvSpPr>
          <p:spPr bwMode="auto">
            <a:xfrm rot="-9109460">
              <a:off x="2605" y="2670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1" name="Oval 409"/>
            <p:cNvSpPr>
              <a:spLocks noChangeArrowheads="1"/>
            </p:cNvSpPr>
            <p:nvPr/>
          </p:nvSpPr>
          <p:spPr bwMode="auto">
            <a:xfrm rot="-3263177">
              <a:off x="2567" y="2278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2" name="Oval 410"/>
            <p:cNvSpPr>
              <a:spLocks noChangeArrowheads="1"/>
            </p:cNvSpPr>
            <p:nvPr/>
          </p:nvSpPr>
          <p:spPr bwMode="auto">
            <a:xfrm rot="-1273383">
              <a:off x="2500" y="237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3" name="Oval 411"/>
            <p:cNvSpPr>
              <a:spLocks noChangeArrowheads="1"/>
            </p:cNvSpPr>
            <p:nvPr/>
          </p:nvSpPr>
          <p:spPr bwMode="auto">
            <a:xfrm rot="-1273383">
              <a:off x="2655" y="2690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4" name="Oval 412"/>
            <p:cNvSpPr>
              <a:spLocks noChangeArrowheads="1"/>
            </p:cNvSpPr>
            <p:nvPr/>
          </p:nvSpPr>
          <p:spPr bwMode="auto">
            <a:xfrm rot="-1273383">
              <a:off x="2774" y="2495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5" name="Oval 413"/>
            <p:cNvSpPr>
              <a:spLocks noChangeArrowheads="1"/>
            </p:cNvSpPr>
            <p:nvPr/>
          </p:nvSpPr>
          <p:spPr bwMode="auto">
            <a:xfrm rot="-1273383">
              <a:off x="2645" y="2245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6" name="Oval 414"/>
            <p:cNvSpPr>
              <a:spLocks noChangeArrowheads="1"/>
            </p:cNvSpPr>
            <p:nvPr/>
          </p:nvSpPr>
          <p:spPr bwMode="auto">
            <a:xfrm rot="-1273383">
              <a:off x="2593" y="240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7" name="Text Box 415"/>
            <p:cNvSpPr txBox="1">
              <a:spLocks noChangeArrowheads="1"/>
            </p:cNvSpPr>
            <p:nvPr/>
          </p:nvSpPr>
          <p:spPr bwMode="auto">
            <a:xfrm rot="-1273383">
              <a:off x="2620" y="2473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108" name="Oval 416"/>
            <p:cNvSpPr>
              <a:spLocks noChangeArrowheads="1"/>
            </p:cNvSpPr>
            <p:nvPr/>
          </p:nvSpPr>
          <p:spPr bwMode="auto">
            <a:xfrm rot="1041741">
              <a:off x="2281" y="2404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09" name="Oval 417"/>
            <p:cNvSpPr>
              <a:spLocks noChangeArrowheads="1"/>
            </p:cNvSpPr>
            <p:nvPr/>
          </p:nvSpPr>
          <p:spPr bwMode="auto">
            <a:xfrm rot="-4977273">
              <a:off x="2803" y="2860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0" name="Oval 418"/>
            <p:cNvSpPr>
              <a:spLocks noChangeArrowheads="1"/>
            </p:cNvSpPr>
            <p:nvPr/>
          </p:nvSpPr>
          <p:spPr bwMode="auto">
            <a:xfrm rot="-1273383">
              <a:off x="3006" y="268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1" name="Oval 419"/>
            <p:cNvSpPr>
              <a:spLocks noChangeArrowheads="1"/>
            </p:cNvSpPr>
            <p:nvPr/>
          </p:nvSpPr>
          <p:spPr bwMode="auto">
            <a:xfrm rot="-3508381">
              <a:off x="2418" y="2088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2" name="Oval 420"/>
            <p:cNvSpPr>
              <a:spLocks noChangeArrowheads="1"/>
            </p:cNvSpPr>
            <p:nvPr/>
          </p:nvSpPr>
          <p:spPr bwMode="auto">
            <a:xfrm rot="-1273383">
              <a:off x="2277" y="2143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3" name="Oval 421"/>
            <p:cNvSpPr>
              <a:spLocks noChangeArrowheads="1"/>
            </p:cNvSpPr>
            <p:nvPr/>
          </p:nvSpPr>
          <p:spPr bwMode="auto">
            <a:xfrm rot="-5117535">
              <a:off x="2325" y="2634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4" name="Oval 422"/>
            <p:cNvSpPr>
              <a:spLocks noChangeArrowheads="1"/>
            </p:cNvSpPr>
            <p:nvPr/>
          </p:nvSpPr>
          <p:spPr bwMode="auto">
            <a:xfrm rot="-1273383">
              <a:off x="2740" y="275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5" name="Oval 423"/>
            <p:cNvSpPr>
              <a:spLocks noChangeArrowheads="1"/>
            </p:cNvSpPr>
            <p:nvPr/>
          </p:nvSpPr>
          <p:spPr bwMode="auto">
            <a:xfrm rot="-1273383">
              <a:off x="2473" y="2817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6" name="Oval 424"/>
            <p:cNvSpPr>
              <a:spLocks noChangeArrowheads="1"/>
            </p:cNvSpPr>
            <p:nvPr/>
          </p:nvSpPr>
          <p:spPr bwMode="auto">
            <a:xfrm rot="-1273383">
              <a:off x="2918" y="2457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7" name="Oval 425"/>
            <p:cNvSpPr>
              <a:spLocks noChangeArrowheads="1"/>
            </p:cNvSpPr>
            <p:nvPr/>
          </p:nvSpPr>
          <p:spPr bwMode="auto">
            <a:xfrm rot="3831656">
              <a:off x="2334" y="1142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8" name="Oval 426"/>
            <p:cNvSpPr>
              <a:spLocks noChangeArrowheads="1"/>
            </p:cNvSpPr>
            <p:nvPr/>
          </p:nvSpPr>
          <p:spPr bwMode="auto">
            <a:xfrm>
              <a:off x="2227" y="1411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19" name="Oval 427"/>
            <p:cNvSpPr>
              <a:spLocks noChangeArrowheads="1"/>
            </p:cNvSpPr>
            <p:nvPr/>
          </p:nvSpPr>
          <p:spPr bwMode="auto">
            <a:xfrm>
              <a:off x="2681" y="1446"/>
              <a:ext cx="576" cy="174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0" name="Oval 428"/>
            <p:cNvSpPr>
              <a:spLocks noChangeArrowheads="1"/>
            </p:cNvSpPr>
            <p:nvPr/>
          </p:nvSpPr>
          <p:spPr bwMode="auto">
            <a:xfrm rot="-2275003">
              <a:off x="2227" y="1620"/>
              <a:ext cx="576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1" name="Oval 429"/>
            <p:cNvSpPr>
              <a:spLocks noChangeArrowheads="1"/>
            </p:cNvSpPr>
            <p:nvPr/>
          </p:nvSpPr>
          <p:spPr bwMode="auto">
            <a:xfrm rot="-7836077">
              <a:off x="2516" y="1702"/>
              <a:ext cx="664" cy="152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2" name="Oval 430"/>
            <p:cNvSpPr>
              <a:spLocks noChangeArrowheads="1"/>
            </p:cNvSpPr>
            <p:nvPr/>
          </p:nvSpPr>
          <p:spPr bwMode="auto">
            <a:xfrm rot="-1989793">
              <a:off x="2621" y="1306"/>
              <a:ext cx="575" cy="175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3" name="Oval 431"/>
            <p:cNvSpPr>
              <a:spLocks noChangeArrowheads="1"/>
            </p:cNvSpPr>
            <p:nvPr/>
          </p:nvSpPr>
          <p:spPr bwMode="auto">
            <a:xfrm>
              <a:off x="2530" y="130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4" name="Oval 432"/>
            <p:cNvSpPr>
              <a:spLocks noChangeArrowheads="1"/>
            </p:cNvSpPr>
            <p:nvPr/>
          </p:nvSpPr>
          <p:spPr bwMode="auto">
            <a:xfrm>
              <a:off x="2560" y="1655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5" name="Oval 433"/>
            <p:cNvSpPr>
              <a:spLocks noChangeArrowheads="1"/>
            </p:cNvSpPr>
            <p:nvPr/>
          </p:nvSpPr>
          <p:spPr bwMode="auto">
            <a:xfrm>
              <a:off x="2742" y="1516"/>
              <a:ext cx="212" cy="209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6" name="Oval 434"/>
            <p:cNvSpPr>
              <a:spLocks noChangeArrowheads="1"/>
            </p:cNvSpPr>
            <p:nvPr/>
          </p:nvSpPr>
          <p:spPr bwMode="auto">
            <a:xfrm>
              <a:off x="2712" y="1236"/>
              <a:ext cx="212" cy="21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7" name="Oval 435"/>
            <p:cNvSpPr>
              <a:spLocks noChangeArrowheads="1"/>
            </p:cNvSpPr>
            <p:nvPr/>
          </p:nvSpPr>
          <p:spPr bwMode="auto">
            <a:xfrm>
              <a:off x="2591" y="137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28" name="Text Box 436"/>
            <p:cNvSpPr txBox="1">
              <a:spLocks noChangeArrowheads="1"/>
            </p:cNvSpPr>
            <p:nvPr/>
          </p:nvSpPr>
          <p:spPr bwMode="auto">
            <a:xfrm>
              <a:off x="2620" y="1446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129" name="Oval 437"/>
            <p:cNvSpPr>
              <a:spLocks noChangeArrowheads="1"/>
            </p:cNvSpPr>
            <p:nvPr/>
          </p:nvSpPr>
          <p:spPr bwMode="auto">
            <a:xfrm rot="2315124">
              <a:off x="2318" y="1271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0" name="Oval 438"/>
            <p:cNvSpPr>
              <a:spLocks noChangeArrowheads="1"/>
            </p:cNvSpPr>
            <p:nvPr/>
          </p:nvSpPr>
          <p:spPr bwMode="auto">
            <a:xfrm rot="-3703889">
              <a:off x="2643" y="1894"/>
              <a:ext cx="350" cy="151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1" name="Oval 439"/>
            <p:cNvSpPr>
              <a:spLocks noChangeArrowheads="1"/>
            </p:cNvSpPr>
            <p:nvPr/>
          </p:nvSpPr>
          <p:spPr bwMode="auto">
            <a:xfrm>
              <a:off x="2893" y="179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2" name="Oval 440"/>
            <p:cNvSpPr>
              <a:spLocks noChangeArrowheads="1"/>
            </p:cNvSpPr>
            <p:nvPr/>
          </p:nvSpPr>
          <p:spPr bwMode="auto">
            <a:xfrm rot="-2234998">
              <a:off x="2560" y="102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3" name="Oval 441"/>
            <p:cNvSpPr>
              <a:spLocks noChangeArrowheads="1"/>
            </p:cNvSpPr>
            <p:nvPr/>
          </p:nvSpPr>
          <p:spPr bwMode="auto">
            <a:xfrm>
              <a:off x="2409" y="1026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4" name="Oval 442"/>
            <p:cNvSpPr>
              <a:spLocks noChangeArrowheads="1"/>
            </p:cNvSpPr>
            <p:nvPr/>
          </p:nvSpPr>
          <p:spPr bwMode="auto">
            <a:xfrm rot="-3844152">
              <a:off x="2279" y="1510"/>
              <a:ext cx="349" cy="152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5" name="Oval 443"/>
            <p:cNvSpPr>
              <a:spLocks noChangeArrowheads="1"/>
            </p:cNvSpPr>
            <p:nvPr/>
          </p:nvSpPr>
          <p:spPr bwMode="auto">
            <a:xfrm>
              <a:off x="2621" y="1760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6" name="Oval 444"/>
            <p:cNvSpPr>
              <a:spLocks noChangeArrowheads="1"/>
            </p:cNvSpPr>
            <p:nvPr/>
          </p:nvSpPr>
          <p:spPr bwMode="auto">
            <a:xfrm>
              <a:off x="2348" y="1725"/>
              <a:ext cx="303" cy="175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137" name="Oval 445"/>
            <p:cNvSpPr>
              <a:spLocks noChangeArrowheads="1"/>
            </p:cNvSpPr>
            <p:nvPr/>
          </p:nvSpPr>
          <p:spPr bwMode="auto">
            <a:xfrm>
              <a:off x="2893" y="1551"/>
              <a:ext cx="303" cy="174"/>
            </a:xfrm>
            <a:prstGeom prst="ellipse">
              <a:avLst/>
            </a:prstGeom>
            <a:solidFill>
              <a:srgbClr val="669900"/>
            </a:solidFill>
            <a:ln w="9525" algn="ctr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</p:grpSp>
      <p:grpSp>
        <p:nvGrpSpPr>
          <p:cNvPr id="450" name="Group 2"/>
          <p:cNvGrpSpPr>
            <a:grpSpLocks/>
          </p:cNvGrpSpPr>
          <p:nvPr/>
        </p:nvGrpSpPr>
        <p:grpSpPr bwMode="auto">
          <a:xfrm>
            <a:off x="200891" y="5029200"/>
            <a:ext cx="2514600" cy="1371600"/>
            <a:chOff x="2496" y="2016"/>
            <a:chExt cx="1584" cy="864"/>
          </a:xfrm>
        </p:grpSpPr>
        <p:sp>
          <p:nvSpPr>
            <p:cNvPr id="451" name="Oval 3"/>
            <p:cNvSpPr>
              <a:spLocks noChangeArrowheads="1"/>
            </p:cNvSpPr>
            <p:nvPr/>
          </p:nvSpPr>
          <p:spPr bwMode="auto">
            <a:xfrm rot="-344995">
              <a:off x="3168" y="2064"/>
              <a:ext cx="912" cy="24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52" name="Oval 4"/>
            <p:cNvSpPr>
              <a:spLocks noChangeArrowheads="1"/>
            </p:cNvSpPr>
            <p:nvPr/>
          </p:nvSpPr>
          <p:spPr bwMode="auto">
            <a:xfrm rot="-191407">
              <a:off x="2496" y="2112"/>
              <a:ext cx="912" cy="24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53" name="Oval 5"/>
            <p:cNvSpPr>
              <a:spLocks noChangeArrowheads="1"/>
            </p:cNvSpPr>
            <p:nvPr/>
          </p:nvSpPr>
          <p:spPr bwMode="auto">
            <a:xfrm>
              <a:off x="2976" y="2064"/>
              <a:ext cx="336" cy="288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54" name="Oval 6"/>
            <p:cNvSpPr>
              <a:spLocks noChangeArrowheads="1"/>
            </p:cNvSpPr>
            <p:nvPr/>
          </p:nvSpPr>
          <p:spPr bwMode="auto">
            <a:xfrm>
              <a:off x="3216" y="2064"/>
              <a:ext cx="336" cy="288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55" name="Oval 7"/>
            <p:cNvSpPr>
              <a:spLocks noChangeArrowheads="1"/>
            </p:cNvSpPr>
            <p:nvPr/>
          </p:nvSpPr>
          <p:spPr bwMode="auto">
            <a:xfrm>
              <a:off x="3072" y="2016"/>
              <a:ext cx="432" cy="384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56" name="Text Box 8"/>
            <p:cNvSpPr txBox="1">
              <a:spLocks noChangeArrowheads="1"/>
            </p:cNvSpPr>
            <p:nvPr/>
          </p:nvSpPr>
          <p:spPr bwMode="auto">
            <a:xfrm>
              <a:off x="3168" y="2064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57" name="Line 9"/>
            <p:cNvSpPr>
              <a:spLocks noChangeShapeType="1"/>
            </p:cNvSpPr>
            <p:nvPr/>
          </p:nvSpPr>
          <p:spPr bwMode="auto">
            <a:xfrm>
              <a:off x="3312" y="2400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" name="Text Box 10"/>
            <p:cNvSpPr txBox="1">
              <a:spLocks noChangeArrowheads="1"/>
            </p:cNvSpPr>
            <p:nvPr/>
          </p:nvSpPr>
          <p:spPr bwMode="auto">
            <a:xfrm>
              <a:off x="3216" y="259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ea typeface="Arial Unicode MS"/>
                  <a:cs typeface="Arial Unicode MS"/>
                </a:rPr>
                <a:t>O</a:t>
              </a:r>
            </a:p>
          </p:txBody>
        </p:sp>
      </p:grpSp>
      <p:sp>
        <p:nvSpPr>
          <p:cNvPr id="459" name="Text Box 36"/>
          <p:cNvSpPr txBox="1">
            <a:spLocks noChangeArrowheads="1"/>
          </p:cNvSpPr>
          <p:nvPr/>
        </p:nvSpPr>
        <p:spPr bwMode="auto">
          <a:xfrm>
            <a:off x="1754102" y="6003925"/>
            <a:ext cx="34290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ea typeface="Arial Unicode MS"/>
                <a:cs typeface="Arial Unicode MS"/>
              </a:rPr>
              <a:t>Cross Section of Erbium Molecule</a:t>
            </a:r>
          </a:p>
        </p:txBody>
      </p:sp>
      <p:grpSp>
        <p:nvGrpSpPr>
          <p:cNvPr id="460" name="Group 3"/>
          <p:cNvGrpSpPr>
            <a:grpSpLocks/>
          </p:cNvGrpSpPr>
          <p:nvPr/>
        </p:nvGrpSpPr>
        <p:grpSpPr bwMode="auto">
          <a:xfrm>
            <a:off x="353291" y="1470025"/>
            <a:ext cx="4664075" cy="2774950"/>
            <a:chOff x="288" y="1166"/>
            <a:chExt cx="2938" cy="1748"/>
          </a:xfrm>
        </p:grpSpPr>
        <p:grpSp>
          <p:nvGrpSpPr>
            <p:cNvPr id="461" name="Group 4"/>
            <p:cNvGrpSpPr>
              <a:grpSpLocks/>
            </p:cNvGrpSpPr>
            <p:nvPr/>
          </p:nvGrpSpPr>
          <p:grpSpPr bwMode="auto">
            <a:xfrm>
              <a:off x="288" y="1166"/>
              <a:ext cx="2938" cy="1748"/>
              <a:chOff x="768" y="912"/>
              <a:chExt cx="4656" cy="2400"/>
            </a:xfrm>
          </p:grpSpPr>
          <p:grpSp>
            <p:nvGrpSpPr>
              <p:cNvPr id="474" name="Group 5"/>
              <p:cNvGrpSpPr>
                <a:grpSpLocks/>
              </p:cNvGrpSpPr>
              <p:nvPr/>
            </p:nvGrpSpPr>
            <p:grpSpPr bwMode="auto">
              <a:xfrm>
                <a:off x="768" y="912"/>
                <a:ext cx="2352" cy="1248"/>
                <a:chOff x="768" y="912"/>
                <a:chExt cx="2352" cy="1248"/>
              </a:xfrm>
            </p:grpSpPr>
            <p:grpSp>
              <p:nvGrpSpPr>
                <p:cNvPr id="712" name="Group 6"/>
                <p:cNvGrpSpPr>
                  <a:grpSpLocks/>
                </p:cNvGrpSpPr>
                <p:nvPr/>
              </p:nvGrpSpPr>
              <p:grpSpPr bwMode="auto">
                <a:xfrm>
                  <a:off x="768" y="912"/>
                  <a:ext cx="2352" cy="288"/>
                  <a:chOff x="768" y="864"/>
                  <a:chExt cx="2352" cy="288"/>
                </a:xfrm>
              </p:grpSpPr>
              <p:sp>
                <p:nvSpPr>
                  <p:cNvPr id="778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9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0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1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2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3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4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5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6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7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8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89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713" name="Group 19"/>
                <p:cNvGrpSpPr>
                  <a:grpSpLocks/>
                </p:cNvGrpSpPr>
                <p:nvPr/>
              </p:nvGrpSpPr>
              <p:grpSpPr bwMode="auto">
                <a:xfrm>
                  <a:off x="768" y="1104"/>
                  <a:ext cx="2352" cy="288"/>
                  <a:chOff x="768" y="864"/>
                  <a:chExt cx="2352" cy="288"/>
                </a:xfrm>
              </p:grpSpPr>
              <p:sp>
                <p:nvSpPr>
                  <p:cNvPr id="766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7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8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0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1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2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4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5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6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77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714" name="Group 32"/>
                <p:cNvGrpSpPr>
                  <a:grpSpLocks/>
                </p:cNvGrpSpPr>
                <p:nvPr/>
              </p:nvGrpSpPr>
              <p:grpSpPr bwMode="auto">
                <a:xfrm>
                  <a:off x="768" y="1680"/>
                  <a:ext cx="2352" cy="288"/>
                  <a:chOff x="768" y="864"/>
                  <a:chExt cx="2352" cy="288"/>
                </a:xfrm>
              </p:grpSpPr>
              <p:sp>
                <p:nvSpPr>
                  <p:cNvPr id="754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5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6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7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8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9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0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1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2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3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4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65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715" name="Group 45"/>
                <p:cNvGrpSpPr>
                  <a:grpSpLocks/>
                </p:cNvGrpSpPr>
                <p:nvPr/>
              </p:nvGrpSpPr>
              <p:grpSpPr bwMode="auto">
                <a:xfrm>
                  <a:off x="768" y="1488"/>
                  <a:ext cx="2352" cy="288"/>
                  <a:chOff x="768" y="864"/>
                  <a:chExt cx="2352" cy="288"/>
                </a:xfrm>
              </p:grpSpPr>
              <p:sp>
                <p:nvSpPr>
                  <p:cNvPr id="742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3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4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5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6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7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8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9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0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1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2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5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716" name="Group 58"/>
                <p:cNvGrpSpPr>
                  <a:grpSpLocks/>
                </p:cNvGrpSpPr>
                <p:nvPr/>
              </p:nvGrpSpPr>
              <p:grpSpPr bwMode="auto">
                <a:xfrm>
                  <a:off x="768" y="1872"/>
                  <a:ext cx="2352" cy="288"/>
                  <a:chOff x="768" y="864"/>
                  <a:chExt cx="2352" cy="288"/>
                </a:xfrm>
              </p:grpSpPr>
              <p:sp>
                <p:nvSpPr>
                  <p:cNvPr id="730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1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2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3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4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5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6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7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8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39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0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41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717" name="Group 71"/>
                <p:cNvGrpSpPr>
                  <a:grpSpLocks/>
                </p:cNvGrpSpPr>
                <p:nvPr/>
              </p:nvGrpSpPr>
              <p:grpSpPr bwMode="auto">
                <a:xfrm>
                  <a:off x="768" y="1296"/>
                  <a:ext cx="2352" cy="288"/>
                  <a:chOff x="768" y="864"/>
                  <a:chExt cx="2352" cy="288"/>
                </a:xfrm>
              </p:grpSpPr>
              <p:sp>
                <p:nvSpPr>
                  <p:cNvPr id="718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19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0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1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2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3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4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5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6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7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8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29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</p:grpSp>
          <p:grpSp>
            <p:nvGrpSpPr>
              <p:cNvPr id="475" name="Group 84"/>
              <p:cNvGrpSpPr>
                <a:grpSpLocks/>
              </p:cNvGrpSpPr>
              <p:nvPr/>
            </p:nvGrpSpPr>
            <p:grpSpPr bwMode="auto">
              <a:xfrm>
                <a:off x="768" y="2064"/>
                <a:ext cx="2352" cy="1248"/>
                <a:chOff x="768" y="912"/>
                <a:chExt cx="2352" cy="1248"/>
              </a:xfrm>
            </p:grpSpPr>
            <p:grpSp>
              <p:nvGrpSpPr>
                <p:cNvPr id="634" name="Group 85"/>
                <p:cNvGrpSpPr>
                  <a:grpSpLocks/>
                </p:cNvGrpSpPr>
                <p:nvPr/>
              </p:nvGrpSpPr>
              <p:grpSpPr bwMode="auto">
                <a:xfrm>
                  <a:off x="768" y="912"/>
                  <a:ext cx="2352" cy="288"/>
                  <a:chOff x="768" y="864"/>
                  <a:chExt cx="2352" cy="288"/>
                </a:xfrm>
              </p:grpSpPr>
              <p:sp>
                <p:nvSpPr>
                  <p:cNvPr id="700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1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2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3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4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5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6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7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8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0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10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71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635" name="Group 98"/>
                <p:cNvGrpSpPr>
                  <a:grpSpLocks/>
                </p:cNvGrpSpPr>
                <p:nvPr/>
              </p:nvGrpSpPr>
              <p:grpSpPr bwMode="auto">
                <a:xfrm>
                  <a:off x="768" y="1104"/>
                  <a:ext cx="2352" cy="288"/>
                  <a:chOff x="768" y="864"/>
                  <a:chExt cx="2352" cy="288"/>
                </a:xfrm>
              </p:grpSpPr>
              <p:sp>
                <p:nvSpPr>
                  <p:cNvPr id="68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9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0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1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2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3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4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5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6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7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8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99" name="Oval 11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636" name="Group 111"/>
                <p:cNvGrpSpPr>
                  <a:grpSpLocks/>
                </p:cNvGrpSpPr>
                <p:nvPr/>
              </p:nvGrpSpPr>
              <p:grpSpPr bwMode="auto">
                <a:xfrm>
                  <a:off x="768" y="1680"/>
                  <a:ext cx="2352" cy="288"/>
                  <a:chOff x="768" y="864"/>
                  <a:chExt cx="2352" cy="288"/>
                </a:xfrm>
              </p:grpSpPr>
              <p:sp>
                <p:nvSpPr>
                  <p:cNvPr id="676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7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8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9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0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1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2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3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4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5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6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87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637" name="Group 124"/>
                <p:cNvGrpSpPr>
                  <a:grpSpLocks/>
                </p:cNvGrpSpPr>
                <p:nvPr/>
              </p:nvGrpSpPr>
              <p:grpSpPr bwMode="auto">
                <a:xfrm>
                  <a:off x="768" y="1488"/>
                  <a:ext cx="2352" cy="288"/>
                  <a:chOff x="768" y="864"/>
                  <a:chExt cx="2352" cy="288"/>
                </a:xfrm>
              </p:grpSpPr>
              <p:sp>
                <p:nvSpPr>
                  <p:cNvPr id="664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5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6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7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8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9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0" name="Oval 131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1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2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3" name="Oval 134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4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75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638" name="Group 137"/>
                <p:cNvGrpSpPr>
                  <a:grpSpLocks/>
                </p:cNvGrpSpPr>
                <p:nvPr/>
              </p:nvGrpSpPr>
              <p:grpSpPr bwMode="auto">
                <a:xfrm>
                  <a:off x="768" y="1872"/>
                  <a:ext cx="2352" cy="288"/>
                  <a:chOff x="768" y="864"/>
                  <a:chExt cx="2352" cy="288"/>
                </a:xfrm>
              </p:grpSpPr>
              <p:sp>
                <p:nvSpPr>
                  <p:cNvPr id="652" name="Oval 138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3" name="Oval 139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4" name="Oval 140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5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6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7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8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9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0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1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2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63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639" name="Group 150"/>
                <p:cNvGrpSpPr>
                  <a:grpSpLocks/>
                </p:cNvGrpSpPr>
                <p:nvPr/>
              </p:nvGrpSpPr>
              <p:grpSpPr bwMode="auto">
                <a:xfrm>
                  <a:off x="768" y="1296"/>
                  <a:ext cx="2352" cy="288"/>
                  <a:chOff x="768" y="864"/>
                  <a:chExt cx="2352" cy="288"/>
                </a:xfrm>
              </p:grpSpPr>
              <p:sp>
                <p:nvSpPr>
                  <p:cNvPr id="640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1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2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3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4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5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6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7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8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49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0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51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</p:grpSp>
          <p:grpSp>
            <p:nvGrpSpPr>
              <p:cNvPr id="476" name="Group 163"/>
              <p:cNvGrpSpPr>
                <a:grpSpLocks/>
              </p:cNvGrpSpPr>
              <p:nvPr/>
            </p:nvGrpSpPr>
            <p:grpSpPr bwMode="auto">
              <a:xfrm>
                <a:off x="3072" y="912"/>
                <a:ext cx="2352" cy="1248"/>
                <a:chOff x="768" y="912"/>
                <a:chExt cx="2352" cy="1248"/>
              </a:xfrm>
            </p:grpSpPr>
            <p:grpSp>
              <p:nvGrpSpPr>
                <p:cNvPr id="556" name="Group 164"/>
                <p:cNvGrpSpPr>
                  <a:grpSpLocks/>
                </p:cNvGrpSpPr>
                <p:nvPr/>
              </p:nvGrpSpPr>
              <p:grpSpPr bwMode="auto">
                <a:xfrm>
                  <a:off x="768" y="912"/>
                  <a:ext cx="2352" cy="288"/>
                  <a:chOff x="768" y="864"/>
                  <a:chExt cx="2352" cy="288"/>
                </a:xfrm>
              </p:grpSpPr>
              <p:sp>
                <p:nvSpPr>
                  <p:cNvPr id="622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3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4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5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6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7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8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9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30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31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32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33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557" name="Group 177"/>
                <p:cNvGrpSpPr>
                  <a:grpSpLocks/>
                </p:cNvGrpSpPr>
                <p:nvPr/>
              </p:nvGrpSpPr>
              <p:grpSpPr bwMode="auto">
                <a:xfrm>
                  <a:off x="768" y="1104"/>
                  <a:ext cx="2352" cy="288"/>
                  <a:chOff x="768" y="864"/>
                  <a:chExt cx="2352" cy="288"/>
                </a:xfrm>
              </p:grpSpPr>
              <p:sp>
                <p:nvSpPr>
                  <p:cNvPr id="610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1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2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3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4" name="Oval 182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5" name="Oval 183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6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7" name="Oval 185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8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19" name="Oval 187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0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21" name="Oval 18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558" name="Group 190"/>
                <p:cNvGrpSpPr>
                  <a:grpSpLocks/>
                </p:cNvGrpSpPr>
                <p:nvPr/>
              </p:nvGrpSpPr>
              <p:grpSpPr bwMode="auto">
                <a:xfrm>
                  <a:off x="768" y="1680"/>
                  <a:ext cx="2352" cy="288"/>
                  <a:chOff x="768" y="864"/>
                  <a:chExt cx="2352" cy="288"/>
                </a:xfrm>
              </p:grpSpPr>
              <p:sp>
                <p:nvSpPr>
                  <p:cNvPr id="598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9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0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1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2" name="Oval 195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3" name="Oval 196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4" name="Oval 197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5" name="Oval 198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6" name="Oval 19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7" name="Oval 200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8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609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559" name="Group 203"/>
                <p:cNvGrpSpPr>
                  <a:grpSpLocks/>
                </p:cNvGrpSpPr>
                <p:nvPr/>
              </p:nvGrpSpPr>
              <p:grpSpPr bwMode="auto">
                <a:xfrm>
                  <a:off x="768" y="1488"/>
                  <a:ext cx="2352" cy="288"/>
                  <a:chOff x="768" y="864"/>
                  <a:chExt cx="2352" cy="288"/>
                </a:xfrm>
              </p:grpSpPr>
              <p:sp>
                <p:nvSpPr>
                  <p:cNvPr id="586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7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8" name="Oval 206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9" name="Oval 207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0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1" name="Oval 209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2" name="Oval 210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3" name="Oval 211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4" name="Oval 21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5" name="Oval 213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6" name="Oval 214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97" name="Oval 21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560" name="Group 216"/>
                <p:cNvGrpSpPr>
                  <a:grpSpLocks/>
                </p:cNvGrpSpPr>
                <p:nvPr/>
              </p:nvGrpSpPr>
              <p:grpSpPr bwMode="auto">
                <a:xfrm>
                  <a:off x="768" y="1872"/>
                  <a:ext cx="2352" cy="288"/>
                  <a:chOff x="768" y="864"/>
                  <a:chExt cx="2352" cy="288"/>
                </a:xfrm>
              </p:grpSpPr>
              <p:sp>
                <p:nvSpPr>
                  <p:cNvPr id="574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5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6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7" name="Oval 220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8" name="Oval 221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9" name="Oval 222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0" name="Oval 223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1" name="Oval 224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2" name="Oval 22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3" name="Oval 226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4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85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561" name="Group 229"/>
                <p:cNvGrpSpPr>
                  <a:grpSpLocks/>
                </p:cNvGrpSpPr>
                <p:nvPr/>
              </p:nvGrpSpPr>
              <p:grpSpPr bwMode="auto">
                <a:xfrm>
                  <a:off x="768" y="1296"/>
                  <a:ext cx="2352" cy="288"/>
                  <a:chOff x="768" y="864"/>
                  <a:chExt cx="2352" cy="288"/>
                </a:xfrm>
              </p:grpSpPr>
              <p:sp>
                <p:nvSpPr>
                  <p:cNvPr id="562" name="Oval 230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3" name="Oval 231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4" name="Oval 232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5" name="Oval 233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6" name="Oval 234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7" name="Oval 235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8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69" name="Oval 237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0" name="Oval 23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1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2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73" name="Oval 24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</p:grpSp>
          <p:grpSp>
            <p:nvGrpSpPr>
              <p:cNvPr id="477" name="Group 242"/>
              <p:cNvGrpSpPr>
                <a:grpSpLocks/>
              </p:cNvGrpSpPr>
              <p:nvPr/>
            </p:nvGrpSpPr>
            <p:grpSpPr bwMode="auto">
              <a:xfrm>
                <a:off x="3072" y="2064"/>
                <a:ext cx="2352" cy="1248"/>
                <a:chOff x="768" y="912"/>
                <a:chExt cx="2352" cy="1248"/>
              </a:xfrm>
            </p:grpSpPr>
            <p:grpSp>
              <p:nvGrpSpPr>
                <p:cNvPr id="478" name="Group 243"/>
                <p:cNvGrpSpPr>
                  <a:grpSpLocks/>
                </p:cNvGrpSpPr>
                <p:nvPr/>
              </p:nvGrpSpPr>
              <p:grpSpPr bwMode="auto">
                <a:xfrm>
                  <a:off x="768" y="912"/>
                  <a:ext cx="2352" cy="288"/>
                  <a:chOff x="768" y="864"/>
                  <a:chExt cx="2352" cy="288"/>
                </a:xfrm>
              </p:grpSpPr>
              <p:sp>
                <p:nvSpPr>
                  <p:cNvPr id="544" name="Oval 244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5" name="Oval 245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6" name="Oval 246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7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8" name="Oval 248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9" name="Oval 249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0" name="Oval 250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1" name="Oval 251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2" name="Oval 25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3" name="Oval 253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4" name="Oval 254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55" name="Oval 25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479" name="Group 256"/>
                <p:cNvGrpSpPr>
                  <a:grpSpLocks/>
                </p:cNvGrpSpPr>
                <p:nvPr/>
              </p:nvGrpSpPr>
              <p:grpSpPr bwMode="auto">
                <a:xfrm>
                  <a:off x="768" y="1104"/>
                  <a:ext cx="2352" cy="288"/>
                  <a:chOff x="768" y="864"/>
                  <a:chExt cx="2352" cy="288"/>
                </a:xfrm>
              </p:grpSpPr>
              <p:sp>
                <p:nvSpPr>
                  <p:cNvPr id="532" name="Oval 257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3" name="Oval 258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4" name="Oval 25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5" name="Oval 260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6" name="Oval 261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7" name="Oval 262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8" name="Oval 263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9" name="Oval 264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0" name="Oval 26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1" name="Oval 266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2" name="Oval 267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43" name="Oval 26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480" name="Group 269"/>
                <p:cNvGrpSpPr>
                  <a:grpSpLocks/>
                </p:cNvGrpSpPr>
                <p:nvPr/>
              </p:nvGrpSpPr>
              <p:grpSpPr bwMode="auto">
                <a:xfrm>
                  <a:off x="768" y="1680"/>
                  <a:ext cx="2352" cy="288"/>
                  <a:chOff x="768" y="864"/>
                  <a:chExt cx="2352" cy="288"/>
                </a:xfrm>
              </p:grpSpPr>
              <p:sp>
                <p:nvSpPr>
                  <p:cNvPr id="520" name="Oval 270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1" name="Oval 271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2" name="Oval 272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3" name="Oval 273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4" name="Oval 274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5" name="Oval 275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6" name="Oval 276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7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8" name="Oval 27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29" name="Oval 279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0" name="Oval 280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31" name="Oval 28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481" name="Group 282"/>
                <p:cNvGrpSpPr>
                  <a:grpSpLocks/>
                </p:cNvGrpSpPr>
                <p:nvPr/>
              </p:nvGrpSpPr>
              <p:grpSpPr bwMode="auto">
                <a:xfrm>
                  <a:off x="768" y="1488"/>
                  <a:ext cx="2352" cy="288"/>
                  <a:chOff x="768" y="864"/>
                  <a:chExt cx="2352" cy="288"/>
                </a:xfrm>
              </p:grpSpPr>
              <p:sp>
                <p:nvSpPr>
                  <p:cNvPr id="508" name="Oval 283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9" name="Oval 284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0" name="Oval 285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1" name="Oval 286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2" name="Oval 287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3" name="Oval 288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4" name="Oval 289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5" name="Oval 290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6" name="Oval 29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7" name="Oval 292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8" name="Oval 293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19" name="Oval 29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482" name="Group 295"/>
                <p:cNvGrpSpPr>
                  <a:grpSpLocks/>
                </p:cNvGrpSpPr>
                <p:nvPr/>
              </p:nvGrpSpPr>
              <p:grpSpPr bwMode="auto">
                <a:xfrm>
                  <a:off x="768" y="1872"/>
                  <a:ext cx="2352" cy="288"/>
                  <a:chOff x="768" y="864"/>
                  <a:chExt cx="2352" cy="288"/>
                </a:xfrm>
              </p:grpSpPr>
              <p:sp>
                <p:nvSpPr>
                  <p:cNvPr id="496" name="Oval 296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7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8" name="Oval 298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9" name="Oval 299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0" name="Oval 300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1" name="Oval 301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2" name="Oval 302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3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4" name="Oval 30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5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6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507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  <p:grpSp>
              <p:nvGrpSpPr>
                <p:cNvPr id="483" name="Group 308"/>
                <p:cNvGrpSpPr>
                  <a:grpSpLocks/>
                </p:cNvGrpSpPr>
                <p:nvPr/>
              </p:nvGrpSpPr>
              <p:grpSpPr bwMode="auto">
                <a:xfrm>
                  <a:off x="768" y="1296"/>
                  <a:ext cx="2352" cy="288"/>
                  <a:chOff x="768" y="864"/>
                  <a:chExt cx="2352" cy="288"/>
                </a:xfrm>
              </p:grpSpPr>
              <p:sp>
                <p:nvSpPr>
                  <p:cNvPr id="484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85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86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87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2304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88" name="Oval 313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89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0" name="Oval 315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864"/>
                    <a:ext cx="240" cy="1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1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2" name="Oval 31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3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2112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4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  <p:sp>
                <p:nvSpPr>
                  <p:cNvPr id="495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960"/>
                    <a:ext cx="240" cy="192"/>
                  </a:xfrm>
                  <a:prstGeom prst="ellipse">
                    <a:avLst/>
                  </a:prstGeom>
                  <a:solidFill>
                    <a:srgbClr val="FFFF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US">
                      <a:cs typeface="MS PGothic"/>
                    </a:endParaRPr>
                  </a:p>
                </p:txBody>
              </p:sp>
            </p:grpSp>
          </p:grpSp>
        </p:grpSp>
        <p:sp>
          <p:nvSpPr>
            <p:cNvPr id="462" name="Oval 321"/>
            <p:cNvSpPr>
              <a:spLocks noChangeArrowheads="1"/>
            </p:cNvSpPr>
            <p:nvPr/>
          </p:nvSpPr>
          <p:spPr bwMode="auto">
            <a:xfrm rot="-1273383">
              <a:off x="775" y="233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63" name="Text Box 322"/>
            <p:cNvSpPr txBox="1">
              <a:spLocks noChangeArrowheads="1"/>
            </p:cNvSpPr>
            <p:nvPr/>
          </p:nvSpPr>
          <p:spPr bwMode="auto">
            <a:xfrm rot="-1273383">
              <a:off x="802" y="2403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64" name="Oval 323"/>
            <p:cNvSpPr>
              <a:spLocks noChangeArrowheads="1"/>
            </p:cNvSpPr>
            <p:nvPr/>
          </p:nvSpPr>
          <p:spPr bwMode="auto">
            <a:xfrm>
              <a:off x="773" y="130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65" name="Text Box 324"/>
            <p:cNvSpPr txBox="1">
              <a:spLocks noChangeArrowheads="1"/>
            </p:cNvSpPr>
            <p:nvPr/>
          </p:nvSpPr>
          <p:spPr bwMode="auto">
            <a:xfrm>
              <a:off x="802" y="1376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66" name="Oval 325"/>
            <p:cNvSpPr>
              <a:spLocks noChangeArrowheads="1"/>
            </p:cNvSpPr>
            <p:nvPr/>
          </p:nvSpPr>
          <p:spPr bwMode="auto">
            <a:xfrm rot="-1273383">
              <a:off x="1684" y="2511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67" name="Text Box 326"/>
            <p:cNvSpPr txBox="1">
              <a:spLocks noChangeArrowheads="1"/>
            </p:cNvSpPr>
            <p:nvPr/>
          </p:nvSpPr>
          <p:spPr bwMode="auto">
            <a:xfrm rot="-1273383">
              <a:off x="1711" y="2578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68" name="Oval 327"/>
            <p:cNvSpPr>
              <a:spLocks noChangeArrowheads="1"/>
            </p:cNvSpPr>
            <p:nvPr/>
          </p:nvSpPr>
          <p:spPr bwMode="auto">
            <a:xfrm>
              <a:off x="1682" y="1481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69" name="Text Box 328"/>
            <p:cNvSpPr txBox="1">
              <a:spLocks noChangeArrowheads="1"/>
            </p:cNvSpPr>
            <p:nvPr/>
          </p:nvSpPr>
          <p:spPr bwMode="auto">
            <a:xfrm>
              <a:off x="1711" y="1551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70" name="Oval 329"/>
            <p:cNvSpPr>
              <a:spLocks noChangeArrowheads="1"/>
            </p:cNvSpPr>
            <p:nvPr/>
          </p:nvSpPr>
          <p:spPr bwMode="auto">
            <a:xfrm rot="-1273383">
              <a:off x="2593" y="240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71" name="Text Box 330"/>
            <p:cNvSpPr txBox="1">
              <a:spLocks noChangeArrowheads="1"/>
            </p:cNvSpPr>
            <p:nvPr/>
          </p:nvSpPr>
          <p:spPr bwMode="auto">
            <a:xfrm rot="-1273383">
              <a:off x="2620" y="2473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  <p:sp>
          <p:nvSpPr>
            <p:cNvPr id="472" name="Oval 331"/>
            <p:cNvSpPr>
              <a:spLocks noChangeArrowheads="1"/>
            </p:cNvSpPr>
            <p:nvPr/>
          </p:nvSpPr>
          <p:spPr bwMode="auto">
            <a:xfrm>
              <a:off x="2591" y="1376"/>
              <a:ext cx="272" cy="279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rgbClr val="FF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cs typeface="MS PGothic"/>
              </a:endParaRPr>
            </a:p>
          </p:txBody>
        </p:sp>
        <p:sp>
          <p:nvSpPr>
            <p:cNvPr id="473" name="Text Box 332"/>
            <p:cNvSpPr txBox="1">
              <a:spLocks noChangeArrowheads="1"/>
            </p:cNvSpPr>
            <p:nvPr/>
          </p:nvSpPr>
          <p:spPr bwMode="auto">
            <a:xfrm>
              <a:off x="2620" y="1446"/>
              <a:ext cx="21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ea typeface="Arial Unicode MS"/>
                  <a:cs typeface="Arial Unicode MS"/>
                </a:rPr>
                <a:t>Er</a:t>
              </a:r>
            </a:p>
          </p:txBody>
        </p:sp>
      </p:grpSp>
      <p:pic>
        <p:nvPicPr>
          <p:cNvPr id="790" name="Picture 78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917549"/>
            <a:ext cx="2747363" cy="1968651"/>
          </a:xfrm>
          <a:prstGeom prst="rect">
            <a:avLst/>
          </a:prstGeom>
        </p:spPr>
      </p:pic>
      <p:sp>
        <p:nvSpPr>
          <p:cNvPr id="791" name="TextBox 1"/>
          <p:cNvSpPr txBox="1"/>
          <p:nvPr/>
        </p:nvSpPr>
        <p:spPr>
          <a:xfrm>
            <a:off x="5486400" y="4237672"/>
            <a:ext cx="36486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Control 3-D dopant distribution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Control  material properties:</a:t>
            </a:r>
          </a:p>
          <a:p>
            <a:r>
              <a:rPr lang="en-US" dirty="0"/>
              <a:t>	</a:t>
            </a:r>
            <a:r>
              <a:rPr lang="en-US" dirty="0" smtClean="0"/>
              <a:t>-&gt; up and down conversion</a:t>
            </a:r>
          </a:p>
          <a:p>
            <a:r>
              <a:rPr lang="en-US" dirty="0"/>
              <a:t>	</a:t>
            </a:r>
            <a:r>
              <a:rPr lang="en-US" dirty="0" smtClean="0"/>
              <a:t>-&gt; lasers</a:t>
            </a:r>
          </a:p>
          <a:p>
            <a:r>
              <a:rPr lang="en-US" dirty="0"/>
              <a:t>	</a:t>
            </a:r>
            <a:r>
              <a:rPr lang="en-US" dirty="0" smtClean="0"/>
              <a:t>-&gt; magnetism</a:t>
            </a:r>
          </a:p>
          <a:p>
            <a:r>
              <a:rPr lang="en-US" dirty="0"/>
              <a:t>	</a:t>
            </a:r>
            <a:r>
              <a:rPr lang="en-US" dirty="0" smtClean="0"/>
              <a:t>-&gt; superconductivity</a:t>
            </a:r>
          </a:p>
        </p:txBody>
      </p:sp>
    </p:spTree>
    <p:extLst>
      <p:ext uri="{BB962C8B-B14F-4D97-AF65-F5344CB8AC3E}">
        <p14:creationId xmlns:p14="http://schemas.microsoft.com/office/powerpoint/2010/main" val="251866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18864" y="461704"/>
            <a:ext cx="8229600" cy="528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 smtClean="0">
                <a:latin typeface="Bell MT" panose="02020503060305020303" pitchFamily="18" charset="0"/>
              </a:rPr>
              <a:t>Emission Lifetime – </a:t>
            </a:r>
            <a:r>
              <a:rPr lang="en-US" sz="2600" b="1" dirty="0" err="1" smtClean="0">
                <a:latin typeface="Bell MT" panose="02020503060305020303" pitchFamily="18" charset="0"/>
              </a:rPr>
              <a:t>crystallinity</a:t>
            </a:r>
            <a:endParaRPr lang="en-US" sz="2600" b="1" dirty="0">
              <a:latin typeface="Bell MT" panose="02020503060305020303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 l="5128" t="8375" r="7692"/>
          <a:stretch>
            <a:fillRect/>
          </a:stretch>
        </p:blipFill>
        <p:spPr bwMode="auto">
          <a:xfrm>
            <a:off x="108857" y="1230512"/>
            <a:ext cx="4343400" cy="3493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57" y="1306712"/>
            <a:ext cx="4365514" cy="3383580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518864" y="4977848"/>
            <a:ext cx="84459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latin typeface="Bell MT" panose="02020503060305020303" pitchFamily="18" charset="0"/>
              </a:rPr>
              <a:t>Crystalline emission lines for all films grown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latin typeface="Bell MT" panose="02020503060305020303" pitchFamily="18" charset="0"/>
              </a:rPr>
              <a:t>Single exponential fit -&gt; 1 lifetime -&gt; homogeneous Er dopant environment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latin typeface="Bell MT" panose="02020503060305020303" pitchFamily="18" charset="0"/>
              </a:rPr>
              <a:t>700C post annealing to remove O-H groups necessary but:</a:t>
            </a:r>
          </a:p>
          <a:p>
            <a:r>
              <a:rPr lang="en-US" dirty="0">
                <a:latin typeface="Bell MT" panose="02020503060305020303" pitchFamily="18" charset="0"/>
              </a:rPr>
              <a:t>	</a:t>
            </a:r>
            <a:r>
              <a:rPr lang="en-US" dirty="0" smtClean="0">
                <a:latin typeface="Bell MT" panose="02020503060305020303" pitchFamily="18" charset="0"/>
              </a:rPr>
              <a:t>		-&gt;  do not destroy the layer structure ! (XRR and EXFAS)</a:t>
            </a:r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sp>
        <p:nvSpPr>
          <p:cNvPr id="7" name="TextBox 7"/>
          <p:cNvSpPr txBox="1"/>
          <p:nvPr/>
        </p:nvSpPr>
        <p:spPr>
          <a:xfrm>
            <a:off x="367238" y="5334000"/>
            <a:ext cx="8802410" cy="86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latin typeface="+mn-lt"/>
              </a:rPr>
              <a:t>Intra Layer doping (Left): Lifetime </a:t>
            </a:r>
            <a:r>
              <a:rPr lang="en-US" dirty="0" err="1" smtClean="0">
                <a:latin typeface="+mn-lt"/>
              </a:rPr>
              <a:t>vs</a:t>
            </a:r>
            <a:r>
              <a:rPr lang="en-US" dirty="0" smtClean="0">
                <a:latin typeface="+mn-lt"/>
              </a:rPr>
              <a:t> Er surface density for various </a:t>
            </a:r>
            <a:r>
              <a:rPr lang="en-US" dirty="0">
                <a:latin typeface="+mn-lt"/>
              </a:rPr>
              <a:t>E</a:t>
            </a:r>
            <a:r>
              <a:rPr lang="en-US" dirty="0" smtClean="0">
                <a:latin typeface="+mn-lt"/>
              </a:rPr>
              <a:t>r chemistries.</a:t>
            </a:r>
          </a:p>
          <a:p>
            <a:pPr marL="285750" indent="-285750">
              <a:buFont typeface="Wingdings" charset="2"/>
              <a:buChar char="§"/>
            </a:pPr>
            <a:endParaRPr lang="en-US" dirty="0">
              <a:latin typeface="+mn-lt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latin typeface="+mn-lt"/>
              </a:rPr>
              <a:t>Inter Layer doping (Right): Lifetime </a:t>
            </a:r>
            <a:r>
              <a:rPr lang="en-US" dirty="0" err="1" smtClean="0">
                <a:latin typeface="+mn-lt"/>
              </a:rPr>
              <a:t>vs</a:t>
            </a:r>
            <a:r>
              <a:rPr lang="en-US" dirty="0" smtClean="0">
                <a:latin typeface="+mn-lt"/>
              </a:rPr>
              <a:t> thickness of Y</a:t>
            </a:r>
            <a:r>
              <a:rPr lang="en-US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O</a:t>
            </a:r>
            <a:r>
              <a:rPr lang="en-US" baseline="-25000" dirty="0" smtClean="0">
                <a:latin typeface="+mn-lt"/>
              </a:rPr>
              <a:t>3</a:t>
            </a:r>
            <a:r>
              <a:rPr lang="en-US" dirty="0" smtClean="0">
                <a:latin typeface="+mn-lt"/>
              </a:rPr>
              <a:t> between Er layers.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18864" y="272143"/>
            <a:ext cx="8229600" cy="561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 smtClean="0">
                <a:latin typeface="Bell MT" panose="02020503060305020303" pitchFamily="18" charset="0"/>
              </a:rPr>
              <a:t>Emission Lifetime – 3-D control of Er dopant</a:t>
            </a:r>
            <a:endParaRPr lang="en-US" sz="2600" b="1" dirty="0">
              <a:latin typeface="Bell MT" panose="02020503060305020303" pitchFamily="18" charset="0"/>
            </a:endParaRPr>
          </a:p>
        </p:txBody>
      </p:sp>
      <p:pic>
        <p:nvPicPr>
          <p:cNvPr id="10" name="Picture 4" descr="LifeTime vs Er density layer-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4" y="1336859"/>
            <a:ext cx="4517280" cy="3733800"/>
          </a:xfrm>
          <a:prstGeom prst="rect">
            <a:avLst/>
          </a:prstGeom>
        </p:spPr>
      </p:pic>
      <p:pic>
        <p:nvPicPr>
          <p:cNvPr id="11" name="Picture 5" descr="LifeTime vs DistanceBtwErLayer Normalized bul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305" y="1336859"/>
            <a:ext cx="4566959" cy="365760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785" y="1336859"/>
            <a:ext cx="1447800" cy="10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grpSp>
        <p:nvGrpSpPr>
          <p:cNvPr id="5" name="Group 8"/>
          <p:cNvGrpSpPr/>
          <p:nvPr/>
        </p:nvGrpSpPr>
        <p:grpSpPr>
          <a:xfrm>
            <a:off x="349639" y="1779817"/>
            <a:ext cx="4953000" cy="3347594"/>
            <a:chOff x="2514600" y="781394"/>
            <a:chExt cx="5887720" cy="4153926"/>
          </a:xfrm>
        </p:grpSpPr>
        <p:pic>
          <p:nvPicPr>
            <p:cNvPr id="6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600" y="781394"/>
              <a:ext cx="4343400" cy="2234466"/>
            </a:xfrm>
            <a:prstGeom prst="rect">
              <a:avLst/>
            </a:prstGeom>
          </p:spPr>
        </p:pic>
        <p:pic>
          <p:nvPicPr>
            <p:cNvPr id="7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520" y="2803234"/>
              <a:ext cx="4953000" cy="213208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8320" y="1231514"/>
              <a:ext cx="1524000" cy="1403449"/>
            </a:xfrm>
            <a:prstGeom prst="rect">
              <a:avLst/>
            </a:prstGeom>
          </p:spPr>
        </p:pic>
      </p:grpSp>
      <p:pic>
        <p:nvPicPr>
          <p:cNvPr id="9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57" y="1981200"/>
            <a:ext cx="3463079" cy="2667000"/>
          </a:xfrm>
          <a:prstGeom prst="rect">
            <a:avLst/>
          </a:prstGeom>
        </p:spPr>
      </p:pic>
      <p:sp>
        <p:nvSpPr>
          <p:cNvPr id="10" name="TextBox 11"/>
          <p:cNvSpPr txBox="1"/>
          <p:nvPr/>
        </p:nvSpPr>
        <p:spPr>
          <a:xfrm>
            <a:off x="2176565" y="1066800"/>
            <a:ext cx="128753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LEAP/APT</a:t>
            </a:r>
            <a:endParaRPr lang="en-US" dirty="0">
              <a:latin typeface="+mn-lt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7089366" y="1066800"/>
            <a:ext cx="748923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SIMS</a:t>
            </a:r>
            <a:endParaRPr lang="en-US" dirty="0">
              <a:latin typeface="+mn-lt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490132" y="5486400"/>
            <a:ext cx="5596468" cy="865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Evidence of Er Layered structure/ </a:t>
            </a:r>
          </a:p>
          <a:p>
            <a:r>
              <a:rPr lang="en-US" dirty="0">
                <a:latin typeface="+mn-lt"/>
              </a:rPr>
              <a:t>	</a:t>
            </a:r>
            <a:r>
              <a:rPr lang="en-US" dirty="0" smtClean="0">
                <a:latin typeface="+mn-lt"/>
              </a:rPr>
              <a:t>distance between layer agree very well with ALD</a:t>
            </a:r>
          </a:p>
          <a:p>
            <a:r>
              <a:rPr lang="en-US" dirty="0">
                <a:latin typeface="+mn-lt"/>
              </a:rPr>
              <a:t>	</a:t>
            </a:r>
            <a:r>
              <a:rPr lang="en-US" dirty="0" err="1" smtClean="0">
                <a:latin typeface="+mn-lt"/>
              </a:rPr>
              <a:t>Conc</a:t>
            </a:r>
            <a:r>
              <a:rPr lang="en-US" dirty="0" smtClean="0">
                <a:latin typeface="+mn-lt"/>
              </a:rPr>
              <a:t> inside layer agree with RBS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364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858606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59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286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600" b="1" dirty="0" smtClean="0"/>
              <a:t>Dual pulse 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413" y="1551801"/>
            <a:ext cx="780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Solution: Sequential pulsing of organometallic </a:t>
            </a:r>
            <a:r>
              <a:rPr lang="en-US" dirty="0"/>
              <a:t>(&lt;-&gt; surface poisoning)</a:t>
            </a:r>
          </a:p>
          <a:p>
            <a:r>
              <a:rPr lang="en-US" dirty="0" smtClean="0"/>
              <a:t>  	Artificially lowers the growth rate (QCM and RBS confirmed)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96862"/>
            <a:ext cx="4480181" cy="33429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73111"/>
            <a:ext cx="4539758" cy="3266705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1295400" y="3429000"/>
            <a:ext cx="0" cy="13716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58102" y="229686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QCM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57314" y="5638800"/>
            <a:ext cx="4418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Increases Lifetime associated with precursors</a:t>
            </a:r>
          </a:p>
          <a:p>
            <a:r>
              <a:rPr lang="en-US" dirty="0" smtClean="0"/>
              <a:t>Shows no increase of impurities</a:t>
            </a:r>
          </a:p>
          <a:p>
            <a:r>
              <a:rPr lang="en-US" dirty="0" smtClean="0"/>
              <a:t>Films are still polycrystalline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69591" y="1143000"/>
            <a:ext cx="7821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Limitation: Not always large precursor molecules/ difficult process scalability (O</a:t>
            </a:r>
            <a:r>
              <a:rPr lang="en-US" baseline="-25000" dirty="0" smtClean="0"/>
              <a:t>3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085017" y="4271731"/>
            <a:ext cx="3050515" cy="2510069"/>
            <a:chOff x="5533292" y="1086386"/>
            <a:chExt cx="3397348" cy="27236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3292" y="1143000"/>
              <a:ext cx="3352800" cy="2514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1092" y="2316480"/>
              <a:ext cx="1905000" cy="1428751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5638800" y="1424940"/>
              <a:ext cx="10668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809254" y="1086386"/>
              <a:ext cx="7216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70 </a:t>
              </a:r>
              <a:r>
                <a:rPr lang="el-GR" sz="16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μ</a:t>
              </a:r>
              <a:r>
                <a:rPr lang="en-US" sz="16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m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8141738" y="2514600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8241262" y="2286000"/>
              <a:ext cx="5100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3 </a:t>
              </a:r>
              <a:r>
                <a:rPr lang="el-GR" sz="1200" b="1" dirty="0" smtClean="0">
                  <a:latin typeface="Calibri"/>
                  <a:cs typeface="Calibri"/>
                </a:rPr>
                <a:t>μ</a:t>
              </a:r>
              <a:r>
                <a:rPr lang="en-US" sz="1200" b="1" dirty="0" smtClean="0">
                  <a:latin typeface="Calibri"/>
                  <a:cs typeface="Calibri"/>
                </a:rPr>
                <a:t>m</a:t>
              </a:r>
              <a:endParaRPr lang="en-US" sz="12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0" y="3657600"/>
              <a:ext cx="207264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130179" y="3959013"/>
            <a:ext cx="2013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Capillary tube array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987245" y="3942330"/>
            <a:ext cx="118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Scalability:</a:t>
            </a:r>
            <a:endParaRPr lang="en-US" dirty="0"/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2286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600" b="1" dirty="0" smtClean="0"/>
              <a:t>Conclusion</a:t>
            </a:r>
            <a:endParaRPr lang="en-US" sz="2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1066800"/>
            <a:ext cx="7212231" cy="5246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Achievement (1</a:t>
            </a:r>
            <a:r>
              <a:rPr lang="en-US" u="sng" baseline="30000" dirty="0" smtClean="0"/>
              <a:t>st</a:t>
            </a:r>
            <a:r>
              <a:rPr lang="en-US" u="sng" dirty="0" smtClean="0"/>
              <a:t>  time for ALD technique):</a:t>
            </a:r>
          </a:p>
          <a:p>
            <a:endParaRPr lang="en-US" dirty="0" smtClean="0"/>
          </a:p>
          <a:p>
            <a:r>
              <a:rPr lang="en-US" dirty="0" smtClean="0"/>
              <a:t>- Crystalline emission lines</a:t>
            </a:r>
          </a:p>
          <a:p>
            <a:r>
              <a:rPr lang="en-US" dirty="0" smtClean="0"/>
              <a:t>- Highest lifetime, comparable with regular growth technique</a:t>
            </a:r>
          </a:p>
          <a:p>
            <a:r>
              <a:rPr lang="en-US" dirty="0" smtClean="0"/>
              <a:t>- Increase in-layer concentration threshold quenching by 6 fold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u="sng" dirty="0" smtClean="0"/>
              <a:t>Future work:</a:t>
            </a:r>
          </a:p>
          <a:p>
            <a:endParaRPr lang="en-US" u="sng" dirty="0"/>
          </a:p>
          <a:p>
            <a:pPr marL="285750" indent="-285750">
              <a:buFontTx/>
              <a:buChar char="-"/>
            </a:pPr>
            <a:r>
              <a:rPr lang="en-US" dirty="0" smtClean="0"/>
              <a:t>Study other Host/dopant combinations for instance Er doped MgO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Improve Host thermal conductivity (MgO)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Possibility for Co-dopant studies (</a:t>
            </a:r>
            <a:r>
              <a:rPr lang="en-US" dirty="0" err="1" smtClean="0"/>
              <a:t>Yb</a:t>
            </a:r>
            <a:r>
              <a:rPr lang="en-US" dirty="0" smtClean="0"/>
              <a:t>-Er etc…)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Scalability for lasers: test lasing and power handling.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 smtClean="0"/>
              <a:t>Papers: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sz="1200" i="1" dirty="0" smtClean="0"/>
              <a:t>Thermal conductivity of Er</a:t>
            </a:r>
            <a:r>
              <a:rPr lang="en-US" sz="1200" i="1" baseline="30000" dirty="0" smtClean="0"/>
              <a:t>3+</a:t>
            </a:r>
            <a:r>
              <a:rPr lang="en-US" sz="1200" i="1" dirty="0" smtClean="0"/>
              <a:t>:Y</a:t>
            </a:r>
            <a:r>
              <a:rPr lang="en-US" sz="1200" i="1" baseline="-25000" dirty="0" smtClean="0"/>
              <a:t>2</a:t>
            </a:r>
            <a:r>
              <a:rPr lang="en-US" sz="1200" i="1" dirty="0" smtClean="0"/>
              <a:t>O</a:t>
            </a:r>
            <a:r>
              <a:rPr lang="en-US" sz="1200" i="1" baseline="-25000" dirty="0" smtClean="0"/>
              <a:t>3</a:t>
            </a:r>
            <a:r>
              <a:rPr lang="en-US" sz="1200" i="1" dirty="0" smtClean="0"/>
              <a:t> films grown by ALD.</a:t>
            </a:r>
            <a:r>
              <a:rPr lang="en-US" sz="1200" dirty="0" smtClean="0"/>
              <a:t> APL 103 193109 (2013)</a:t>
            </a:r>
          </a:p>
          <a:p>
            <a:pPr marL="171450" indent="-171450">
              <a:buFontTx/>
              <a:buChar char="-"/>
            </a:pPr>
            <a:r>
              <a:rPr lang="en-US" sz="1200" i="1" dirty="0" smtClean="0"/>
              <a:t>3 dimensional controlled doping by ALD. </a:t>
            </a:r>
            <a:r>
              <a:rPr lang="en-US" sz="1200" dirty="0" smtClean="0"/>
              <a:t> To be submitted to Nature</a:t>
            </a:r>
          </a:p>
          <a:p>
            <a:pPr marL="171450" indent="-171450">
              <a:buFontTx/>
              <a:buChar char="-"/>
            </a:pPr>
            <a:r>
              <a:rPr lang="en-US" sz="1200" i="1" dirty="0" smtClean="0"/>
              <a:t>Emission at 1.5 μm </a:t>
            </a:r>
            <a:r>
              <a:rPr lang="en-US" sz="1200" i="1" dirty="0"/>
              <a:t>of of Er</a:t>
            </a:r>
            <a:r>
              <a:rPr lang="en-US" sz="1200" i="1" baseline="30000" dirty="0"/>
              <a:t>3+</a:t>
            </a:r>
            <a:r>
              <a:rPr lang="en-US" sz="1200" i="1" dirty="0"/>
              <a:t>:Y</a:t>
            </a:r>
            <a:r>
              <a:rPr lang="en-US" sz="1200" i="1" baseline="-25000" dirty="0"/>
              <a:t>2</a:t>
            </a:r>
            <a:r>
              <a:rPr lang="en-US" sz="1200" i="1" dirty="0"/>
              <a:t>O</a:t>
            </a:r>
            <a:r>
              <a:rPr lang="en-US" sz="1200" i="1" baseline="-25000" dirty="0"/>
              <a:t>3</a:t>
            </a:r>
            <a:r>
              <a:rPr lang="en-US" sz="1200" i="1" dirty="0"/>
              <a:t> </a:t>
            </a:r>
            <a:r>
              <a:rPr lang="en-US" sz="1200" i="1" dirty="0" smtClean="0"/>
              <a:t>films deposited via Atomic Layer Deposition. </a:t>
            </a:r>
          </a:p>
          <a:p>
            <a:r>
              <a:rPr lang="en-US" sz="1200" dirty="0" smtClean="0"/>
              <a:t>To be submitted to Laser Physics Letter.</a:t>
            </a:r>
          </a:p>
          <a:p>
            <a:pPr marL="171450" indent="-171450">
              <a:buFontTx/>
              <a:buChar char="-"/>
            </a:pPr>
            <a:r>
              <a:rPr lang="en-US" sz="1200" i="1" dirty="0" smtClean="0"/>
              <a:t>Patent: Controlling the emissive properties of material-improved lasers and </a:t>
            </a:r>
          </a:p>
          <a:p>
            <a:r>
              <a:rPr lang="en-US" sz="1200" i="1" dirty="0" smtClean="0"/>
              <a:t>up-conversion materials. </a:t>
            </a:r>
            <a:r>
              <a:rPr lang="en-US" sz="1200" dirty="0"/>
              <a:t>US 20130223469</a:t>
            </a:r>
          </a:p>
        </p:txBody>
      </p:sp>
    </p:spTree>
    <p:extLst>
      <p:ext uri="{BB962C8B-B14F-4D97-AF65-F5344CB8AC3E}">
        <p14:creationId xmlns:p14="http://schemas.microsoft.com/office/powerpoint/2010/main" val="119026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706554" y="1773317"/>
            <a:ext cx="6023291" cy="2743200"/>
            <a:chOff x="706554" y="1773317"/>
            <a:chExt cx="6023291" cy="2743200"/>
          </a:xfrm>
        </p:grpSpPr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54" y="1773317"/>
              <a:ext cx="2350477" cy="2743200"/>
            </a:xfrm>
            <a:prstGeom prst="rect">
              <a:avLst/>
            </a:prstGeom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9445" y="1978898"/>
              <a:ext cx="3200400" cy="233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lèche droite 7"/>
            <p:cNvSpPr/>
            <p:nvPr/>
          </p:nvSpPr>
          <p:spPr>
            <a:xfrm>
              <a:off x="3085530" y="3442353"/>
              <a:ext cx="345552" cy="206829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2872216" y="2229270"/>
              <a:ext cx="0" cy="64052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2843596" y="2427871"/>
              <a:ext cx="4187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Bell MT" panose="02020503060305020303" pitchFamily="18" charset="0"/>
                </a:rPr>
                <a:t>RF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808956" y="2855563"/>
              <a:ext cx="65062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  <a:latin typeface="Helvetica Neue" panose="02000503000000020004"/>
                </a:rPr>
                <a:t>200 </a:t>
              </a:r>
              <a:r>
                <a:rPr lang="fr-FR" sz="1400" dirty="0" err="1" smtClean="0">
                  <a:solidFill>
                    <a:srgbClr val="FF0000"/>
                  </a:solidFill>
                  <a:latin typeface="Helvetica Neue" panose="02000503000000020004"/>
                </a:rPr>
                <a:t>mT</a:t>
              </a:r>
              <a:endParaRPr lang="fr-FR" sz="1400" dirty="0" smtClean="0">
                <a:solidFill>
                  <a:srgbClr val="FF0000"/>
                </a:solidFill>
                <a:latin typeface="Helvetica Neue" panose="020005030000000200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9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IRFU/Service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AEFB9B6D-867A-40B8-ACB0-35CC9F272C9C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Evènement - Date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5" y="896729"/>
            <a:ext cx="3381375" cy="1219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26" y="501587"/>
            <a:ext cx="2216604" cy="3494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624" y="2253343"/>
            <a:ext cx="2637619" cy="32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emple_powerpoint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smtClean="0">
            <a:latin typeface="Helvetica Neue" panose="02000503000000020004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ppt59D3.tmp</Template>
  <TotalTime>15870</TotalTime>
  <Words>2240</Words>
  <Application>Microsoft Office PowerPoint</Application>
  <PresentationFormat>Affichage à l'écran (4:3)</PresentationFormat>
  <Paragraphs>508</Paragraphs>
  <Slides>39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4" baseType="lpstr">
      <vt:lpstr>Arial Unicode MS</vt:lpstr>
      <vt:lpstr>MS PGothic</vt:lpstr>
      <vt:lpstr>MS PGothic</vt:lpstr>
      <vt:lpstr>Arial</vt:lpstr>
      <vt:lpstr>Bell MT</vt:lpstr>
      <vt:lpstr>Calibri</vt:lpstr>
      <vt:lpstr>Cambria Math</vt:lpstr>
      <vt:lpstr>Helvetica Neue</vt:lpstr>
      <vt:lpstr>Lucida Sans Unicode</vt:lpstr>
      <vt:lpstr>Symbol</vt:lpstr>
      <vt:lpstr>Times New Roman</vt:lpstr>
      <vt:lpstr>Verdana</vt:lpstr>
      <vt:lpstr>Wingdings</vt:lpstr>
      <vt:lpstr>Exemple_powerpoint_Irfu</vt:lpstr>
      <vt:lpstr>Bitmap 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Nqce</dc:title>
  <dc:creator>Bougamont Emmanuelle</dc:creator>
  <cp:lastModifiedBy>berthelot</cp:lastModifiedBy>
  <cp:revision>468</cp:revision>
  <cp:lastPrinted>2013-09-04T15:41:21Z</cp:lastPrinted>
  <dcterms:created xsi:type="dcterms:W3CDTF">2012-10-13T15:33:03Z</dcterms:created>
  <dcterms:modified xsi:type="dcterms:W3CDTF">2018-06-14T10:38:14Z</dcterms:modified>
</cp:coreProperties>
</file>