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42"/>
  </p:notesMasterIdLst>
  <p:handoutMasterIdLst>
    <p:handoutMasterId r:id="rId43"/>
  </p:handoutMasterIdLst>
  <p:sldIdLst>
    <p:sldId id="258" r:id="rId2"/>
    <p:sldId id="358" r:id="rId3"/>
    <p:sldId id="388" r:id="rId4"/>
    <p:sldId id="336" r:id="rId5"/>
    <p:sldId id="405" r:id="rId6"/>
    <p:sldId id="421" r:id="rId7"/>
    <p:sldId id="368" r:id="rId8"/>
    <p:sldId id="391" r:id="rId9"/>
    <p:sldId id="386" r:id="rId10"/>
    <p:sldId id="390" r:id="rId11"/>
    <p:sldId id="393" r:id="rId12"/>
    <p:sldId id="394" r:id="rId13"/>
    <p:sldId id="351" r:id="rId14"/>
    <p:sldId id="396" r:id="rId15"/>
    <p:sldId id="397" r:id="rId16"/>
    <p:sldId id="392" r:id="rId17"/>
    <p:sldId id="378" r:id="rId18"/>
    <p:sldId id="385" r:id="rId19"/>
    <p:sldId id="371" r:id="rId20"/>
    <p:sldId id="406" r:id="rId21"/>
    <p:sldId id="420" r:id="rId22"/>
    <p:sldId id="403" r:id="rId23"/>
    <p:sldId id="407" r:id="rId24"/>
    <p:sldId id="401" r:id="rId25"/>
    <p:sldId id="408" r:id="rId26"/>
    <p:sldId id="410" r:id="rId27"/>
    <p:sldId id="411" r:id="rId28"/>
    <p:sldId id="404" r:id="rId29"/>
    <p:sldId id="409" r:id="rId30"/>
    <p:sldId id="412" r:id="rId31"/>
    <p:sldId id="413" r:id="rId32"/>
    <p:sldId id="417" r:id="rId33"/>
    <p:sldId id="418" r:id="rId34"/>
    <p:sldId id="416" r:id="rId35"/>
    <p:sldId id="414" r:id="rId36"/>
    <p:sldId id="419" r:id="rId37"/>
    <p:sldId id="422" r:id="rId38"/>
    <p:sldId id="415" r:id="rId39"/>
    <p:sldId id="423" r:id="rId40"/>
    <p:sldId id="424" r:id="rId41"/>
  </p:sldIdLst>
  <p:sldSz cx="9144000" cy="6858000" type="screen4x3"/>
  <p:notesSz cx="9931400" cy="67945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FCCCC"/>
    <a:srgbClr val="CCFFFF"/>
    <a:srgbClr val="FFCCFF"/>
    <a:srgbClr val="99FF99"/>
    <a:srgbClr val="FFFF00"/>
    <a:srgbClr val="CC00FF"/>
    <a:srgbClr val="FF00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128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642" y="-77"/>
      </p:cViewPr>
      <p:guideLst>
        <p:guide orient="horz" pos="2140"/>
        <p:guide pos="31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notesMaster" Target="notesMasters/notesMaster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printerSettings" Target="printerSettings/printerSettings1.bin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3188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453188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3DC623C-43BC-1A4B-9040-7B6FDC0FF28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9588"/>
            <a:ext cx="3397250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7388"/>
            <a:ext cx="79438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3188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3A6BCFD-8D3D-6842-813B-311755A956B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1D206-8766-AF45-B576-CE5772C550F5}" type="slidenum">
              <a:rPr lang="fr-FR"/>
              <a:pPr/>
              <a:t>1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6.pdf"/><Relationship Id="rId7" Type="http://schemas.openxmlformats.org/officeDocument/2006/relationships/image" Target="../media/image8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3" Type="http://schemas.openxmlformats.org/officeDocument/2006/relationships/image" Target="../media/image4.wmf"/><Relationship Id="rId6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4" Type="http://schemas.openxmlformats.org/officeDocument/2006/relationships/image" Target="../media/image14.png"/><Relationship Id="rId10" Type="http://schemas.openxmlformats.org/officeDocument/2006/relationships/image" Target="../media/image20.png"/><Relationship Id="rId5" Type="http://schemas.openxmlformats.org/officeDocument/2006/relationships/image" Target="../media/image15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9" Type="http://schemas.openxmlformats.org/officeDocument/2006/relationships/image" Target="../media/image19.png"/><Relationship Id="rId3" Type="http://schemas.openxmlformats.org/officeDocument/2006/relationships/image" Target="../media/image13.png"/><Relationship Id="rId6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df"/><Relationship Id="rId3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df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df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df"/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df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df"/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df"/><Relationship Id="rId3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df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df"/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df"/><Relationship Id="rId3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4" Type="http://schemas.openxmlformats.org/officeDocument/2006/relationships/image" Target="../media/image47.png"/><Relationship Id="rId5" Type="http://schemas.openxmlformats.org/officeDocument/2006/relationships/image" Target="../media/image48.pdf"/><Relationship Id="rId7" Type="http://schemas.openxmlformats.org/officeDocument/2006/relationships/image" Target="../media/image50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3" Type="http://schemas.openxmlformats.org/officeDocument/2006/relationships/image" Target="../media/image46.pdf"/><Relationship Id="rId6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df"/><Relationship Id="rId4" Type="http://schemas.openxmlformats.org/officeDocument/2006/relationships/image" Target="../media/image54.pdf"/><Relationship Id="rId10" Type="http://schemas.openxmlformats.org/officeDocument/2006/relationships/image" Target="../media/image60.pdf"/><Relationship Id="rId5" Type="http://schemas.openxmlformats.org/officeDocument/2006/relationships/image" Target="../media/image55.png"/><Relationship Id="rId7" Type="http://schemas.openxmlformats.org/officeDocument/2006/relationships/image" Target="../media/image57.png"/><Relationship Id="rId11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df"/><Relationship Id="rId9" Type="http://schemas.openxmlformats.org/officeDocument/2006/relationships/image" Target="../media/image59.png"/><Relationship Id="rId3" Type="http://schemas.openxmlformats.org/officeDocument/2006/relationships/image" Target="../media/image53.png"/><Relationship Id="rId6" Type="http://schemas.openxmlformats.org/officeDocument/2006/relationships/image" Target="../media/image56.pd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df"/><Relationship Id="rId4" Type="http://schemas.openxmlformats.org/officeDocument/2006/relationships/image" Target="../media/image64.pdf"/><Relationship Id="rId5" Type="http://schemas.openxmlformats.org/officeDocument/2006/relationships/image" Target="../media/image65.png"/><Relationship Id="rId7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df"/><Relationship Id="rId9" Type="http://schemas.openxmlformats.org/officeDocument/2006/relationships/image" Target="../media/image69.png"/><Relationship Id="rId3" Type="http://schemas.openxmlformats.org/officeDocument/2006/relationships/image" Target="../media/image63.png"/><Relationship Id="rId6" Type="http://schemas.openxmlformats.org/officeDocument/2006/relationships/image" Target="../media/image66.pdf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pdf"/><Relationship Id="rId7" Type="http://schemas.openxmlformats.org/officeDocument/2006/relationships/image" Target="../media/image75.png"/><Relationship Id="rId11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df"/><Relationship Id="rId8" Type="http://schemas.openxmlformats.org/officeDocument/2006/relationships/image" Target="../media/image76.pdf"/><Relationship Id="rId13" Type="http://schemas.openxmlformats.org/officeDocument/2006/relationships/image" Target="../media/image81.png"/><Relationship Id="rId10" Type="http://schemas.openxmlformats.org/officeDocument/2006/relationships/image" Target="../media/image78.pdf"/><Relationship Id="rId5" Type="http://schemas.openxmlformats.org/officeDocument/2006/relationships/image" Target="../media/image73.png"/><Relationship Id="rId12" Type="http://schemas.openxmlformats.org/officeDocument/2006/relationships/image" Target="../media/image80.pdf"/><Relationship Id="rId2" Type="http://schemas.openxmlformats.org/officeDocument/2006/relationships/image" Target="../media/image70.pdf"/><Relationship Id="rId9" Type="http://schemas.openxmlformats.org/officeDocument/2006/relationships/image" Target="../media/image77.png"/><Relationship Id="rId3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df"/><Relationship Id="rId4" Type="http://schemas.openxmlformats.org/officeDocument/2006/relationships/image" Target="../media/image84.pdf"/><Relationship Id="rId10" Type="http://schemas.openxmlformats.org/officeDocument/2006/relationships/image" Target="../media/image90.pdf"/><Relationship Id="rId5" Type="http://schemas.openxmlformats.org/officeDocument/2006/relationships/image" Target="../media/image85.png"/><Relationship Id="rId7" Type="http://schemas.openxmlformats.org/officeDocument/2006/relationships/image" Target="../media/image87.png"/><Relationship Id="rId11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df"/><Relationship Id="rId9" Type="http://schemas.openxmlformats.org/officeDocument/2006/relationships/image" Target="../media/image89.png"/><Relationship Id="rId3" Type="http://schemas.openxmlformats.org/officeDocument/2006/relationships/image" Target="../media/image83.png"/><Relationship Id="rId6" Type="http://schemas.openxmlformats.org/officeDocument/2006/relationships/image" Target="../media/image86.pd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94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df"/><Relationship Id="rId3" Type="http://schemas.openxmlformats.org/officeDocument/2006/relationships/image" Target="../media/image93.png"/><Relationship Id="rId5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98.pdf"/><Relationship Id="rId7" Type="http://schemas.openxmlformats.org/officeDocument/2006/relationships/image" Target="../media/image101.png"/><Relationship Id="rId11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df"/><Relationship Id="rId8" Type="http://schemas.openxmlformats.org/officeDocument/2006/relationships/image" Target="../media/image102.pdf"/><Relationship Id="rId13" Type="http://schemas.openxmlformats.org/officeDocument/2006/relationships/image" Target="../media/image107.png"/><Relationship Id="rId10" Type="http://schemas.openxmlformats.org/officeDocument/2006/relationships/image" Target="../media/image104.pdf"/><Relationship Id="rId5" Type="http://schemas.openxmlformats.org/officeDocument/2006/relationships/image" Target="../media/image99.png"/><Relationship Id="rId12" Type="http://schemas.openxmlformats.org/officeDocument/2006/relationships/image" Target="../media/image106.pdf"/><Relationship Id="rId2" Type="http://schemas.openxmlformats.org/officeDocument/2006/relationships/image" Target="../media/image96.pdf"/><Relationship Id="rId9" Type="http://schemas.openxmlformats.org/officeDocument/2006/relationships/image" Target="../media/image103.png"/><Relationship Id="rId3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0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df"/><Relationship Id="rId3" Type="http://schemas.openxmlformats.org/officeDocument/2006/relationships/image" Target="../media/image109.png"/><Relationship Id="rId5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df"/><Relationship Id="rId3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df"/><Relationship Id="rId3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df"/><Relationship Id="rId3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df"/><Relationship Id="rId3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1"/>
          <p:cNvSpPr txBox="1">
            <a:spLocks noChangeArrowheads="1"/>
          </p:cNvSpPr>
          <p:nvPr/>
        </p:nvSpPr>
        <p:spPr bwMode="auto">
          <a:xfrm>
            <a:off x="611188" y="2438400"/>
            <a:ext cx="78851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/>
              <a:t>Jaume</a:t>
            </a:r>
            <a:r>
              <a:rPr lang="en-US" dirty="0"/>
              <a:t> </a:t>
            </a:r>
            <a:r>
              <a:rPr lang="en-US" dirty="0" err="1"/>
              <a:t>Carbonell</a:t>
            </a:r>
            <a:endParaRPr lang="en-US" dirty="0" smtClean="0"/>
          </a:p>
          <a:p>
            <a:pPr algn="ctr">
              <a:spcBef>
                <a:spcPct val="50000"/>
              </a:spcBef>
            </a:pPr>
            <a:endParaRPr lang="en-US" dirty="0"/>
          </a:p>
        </p:txBody>
      </p:sp>
      <p:sp>
        <p:nvSpPr>
          <p:cNvPr id="15363" name="Text Box 14"/>
          <p:cNvSpPr txBox="1">
            <a:spLocks noChangeArrowheads="1"/>
          </p:cNvSpPr>
          <p:nvPr/>
        </p:nvSpPr>
        <p:spPr bwMode="auto">
          <a:xfrm>
            <a:off x="0" y="609282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 err="1" smtClean="0"/>
              <a:t>SPhN</a:t>
            </a:r>
            <a:r>
              <a:rPr lang="en-US" sz="1400" dirty="0" smtClean="0"/>
              <a:t>, le 6 </a:t>
            </a:r>
            <a:r>
              <a:rPr lang="en-US" sz="1400" dirty="0" err="1" smtClean="0"/>
              <a:t>janvier</a:t>
            </a:r>
            <a:r>
              <a:rPr lang="en-US" sz="1400" dirty="0" smtClean="0"/>
              <a:t> 2012</a:t>
            </a:r>
            <a:endParaRPr lang="fr-FR" sz="1400" dirty="0"/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6096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Quelques projets de</a:t>
            </a:r>
            <a:r>
              <a:rPr lang="fr-FR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recherches </a:t>
            </a:r>
            <a:r>
              <a:rPr lang="fr-FR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au </a:t>
            </a:r>
            <a:r>
              <a:rPr lang="fr-FR" sz="2400" b="1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SPhN</a:t>
            </a:r>
            <a:endParaRPr lang="fr-FR" sz="2400" b="1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Image 4" descr="logoirfu04ble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3276600"/>
            <a:ext cx="2362200" cy="7480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7" y="762000"/>
            <a:ext cx="8964613" cy="5867400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US" sz="1600" dirty="0" smtClean="0"/>
              <a:t>“</a:t>
            </a:r>
            <a:r>
              <a:rPr lang="en-US" sz="1600" dirty="0" err="1" smtClean="0"/>
              <a:t>Mis</a:t>
            </a:r>
            <a:r>
              <a:rPr lang="en-US" sz="1600" dirty="0" smtClean="0"/>
              <a:t> </a:t>
            </a:r>
            <a:r>
              <a:rPr lang="en-US" sz="1600" dirty="0" err="1" smtClean="0"/>
              <a:t>à</a:t>
            </a:r>
            <a:r>
              <a:rPr lang="en-US" sz="1600" dirty="0" smtClean="0"/>
              <a:t> disposition” au </a:t>
            </a:r>
            <a:r>
              <a:rPr lang="en-US" sz="1600" dirty="0" err="1" smtClean="0"/>
              <a:t>SPhN</a:t>
            </a:r>
            <a:r>
              <a:rPr lang="en-US" sz="1600" dirty="0" smtClean="0"/>
              <a:t>  </a:t>
            </a:r>
            <a:r>
              <a:rPr lang="en-US" sz="1600" dirty="0" err="1" smtClean="0"/>
              <a:t>depuis</a:t>
            </a:r>
            <a:r>
              <a:rPr lang="en-US" sz="1600" dirty="0" smtClean="0"/>
              <a:t> 1er </a:t>
            </a:r>
            <a:r>
              <a:rPr lang="en-US" sz="1600" dirty="0" err="1" smtClean="0"/>
              <a:t>juillet</a:t>
            </a:r>
            <a:r>
              <a:rPr lang="en-US" sz="1600" dirty="0" smtClean="0"/>
              <a:t>, </a:t>
            </a:r>
            <a:r>
              <a:rPr lang="en-US" sz="1600" dirty="0" err="1" smtClean="0"/>
              <a:t>à</a:t>
            </a:r>
            <a:r>
              <a:rPr lang="en-US" sz="1600" dirty="0" smtClean="0"/>
              <a:t> </a:t>
            </a:r>
            <a:r>
              <a:rPr lang="en-US" sz="1600" dirty="0" err="1" smtClean="0"/>
              <a:t>revoir</a:t>
            </a:r>
            <a:r>
              <a:rPr lang="en-US" sz="1600" dirty="0" smtClean="0"/>
              <a:t> </a:t>
            </a:r>
            <a:r>
              <a:rPr lang="en-US" sz="1600" dirty="0" err="1" smtClean="0"/>
              <a:t>chaque</a:t>
            </a:r>
            <a:r>
              <a:rPr lang="en-US" sz="1600" dirty="0" smtClean="0"/>
              <a:t> </a:t>
            </a:r>
            <a:r>
              <a:rPr lang="en-US" sz="1600" dirty="0" err="1" smtClean="0"/>
              <a:t>année</a:t>
            </a:r>
            <a:r>
              <a:rPr lang="en-US" sz="1600" dirty="0" smtClean="0"/>
              <a:t> ..</a:t>
            </a:r>
            <a:r>
              <a:rPr lang="en-US" sz="1600" i="1" dirty="0" smtClean="0"/>
              <a:t>“ad </a:t>
            </a:r>
            <a:r>
              <a:rPr lang="en-US" sz="1600" i="1" dirty="0" err="1" smtClean="0"/>
              <a:t>nauseum</a:t>
            </a:r>
            <a:r>
              <a:rPr lang="en-US" sz="1600" i="1" dirty="0" smtClean="0"/>
              <a:t>”</a:t>
            </a:r>
          </a:p>
          <a:p>
            <a:pPr marL="457200" indent="-457200">
              <a:buFontTx/>
              <a:buNone/>
            </a:pPr>
            <a:endParaRPr lang="en-US" sz="1400" dirty="0" smtClean="0"/>
          </a:p>
          <a:p>
            <a:pPr marL="457200" indent="-457200">
              <a:buFontTx/>
              <a:buNone/>
            </a:pPr>
            <a:r>
              <a:rPr lang="en-US" sz="1600" dirty="0" err="1" smtClean="0"/>
              <a:t>Plutôt</a:t>
            </a:r>
            <a:r>
              <a:rPr lang="en-US" sz="1600" dirty="0" smtClean="0"/>
              <a:t> </a:t>
            </a:r>
            <a:r>
              <a:rPr lang="en-US" sz="1600" dirty="0" err="1" smtClean="0"/>
              <a:t>qu’un</a:t>
            </a:r>
            <a:r>
              <a:rPr lang="en-US" sz="1600" dirty="0" smtClean="0"/>
              <a:t> ensemble de </a:t>
            </a:r>
            <a:r>
              <a:rPr lang="en-US" sz="1600" dirty="0" err="1" smtClean="0"/>
              <a:t>résultats</a:t>
            </a:r>
            <a:r>
              <a:rPr lang="en-US" sz="1600" dirty="0" smtClean="0"/>
              <a:t> …  un </a:t>
            </a:r>
            <a:r>
              <a:rPr lang="en-US" sz="1600" b="1" dirty="0" smtClean="0">
                <a:solidFill>
                  <a:srgbClr val="008000"/>
                </a:solidFill>
              </a:rPr>
              <a:t>ensemble de </a:t>
            </a:r>
            <a:r>
              <a:rPr lang="en-US" sz="1600" b="1" dirty="0" err="1" smtClean="0">
                <a:solidFill>
                  <a:srgbClr val="008000"/>
                </a:solidFill>
              </a:rPr>
              <a:t>projets</a:t>
            </a:r>
            <a:r>
              <a:rPr lang="en-US" sz="1600" dirty="0" smtClean="0"/>
              <a:t> pour les </a:t>
            </a:r>
            <a:r>
              <a:rPr lang="en-US" sz="1600" dirty="0" err="1" smtClean="0"/>
              <a:t>années</a:t>
            </a:r>
            <a:r>
              <a:rPr lang="en-US" sz="1600" dirty="0" smtClean="0"/>
              <a:t> </a:t>
            </a:r>
            <a:r>
              <a:rPr lang="en-US" sz="1600" dirty="0" err="1" smtClean="0"/>
              <a:t>à</a:t>
            </a:r>
            <a:r>
              <a:rPr lang="en-US" sz="1600" dirty="0" smtClean="0"/>
              <a:t> </a:t>
            </a:r>
            <a:r>
              <a:rPr lang="en-US" sz="1600" dirty="0" err="1" smtClean="0"/>
              <a:t>venir</a:t>
            </a:r>
            <a:endParaRPr lang="en-US" sz="1600" dirty="0" smtClean="0"/>
          </a:p>
          <a:p>
            <a:pPr marL="457200" indent="-457200">
              <a:buFontTx/>
              <a:buChar char="-"/>
            </a:pPr>
            <a:r>
              <a:rPr lang="en-US" sz="1600" dirty="0" smtClean="0"/>
              <a:t>Son (</a:t>
            </a:r>
            <a:r>
              <a:rPr lang="en-US" sz="1600" dirty="0" err="1" smtClean="0"/>
              <a:t>eventuel</a:t>
            </a:r>
            <a:r>
              <a:rPr lang="en-US" sz="1600" dirty="0" smtClean="0"/>
              <a:t>) </a:t>
            </a:r>
            <a:r>
              <a:rPr lang="en-US" sz="1600" dirty="0" err="1" smtClean="0"/>
              <a:t>intérêt</a:t>
            </a:r>
            <a:endParaRPr lang="en-US" sz="1600" dirty="0" smtClean="0"/>
          </a:p>
          <a:p>
            <a:pPr marL="457200" indent="-457200">
              <a:buFontTx/>
              <a:buChar char="-"/>
            </a:pPr>
            <a:r>
              <a:rPr lang="en-US" sz="1600" dirty="0" err="1" smtClean="0"/>
              <a:t>Ses</a:t>
            </a:r>
            <a:r>
              <a:rPr lang="en-US" sz="1600" dirty="0" smtClean="0"/>
              <a:t> </a:t>
            </a:r>
            <a:r>
              <a:rPr lang="en-US" sz="1600" dirty="0" err="1" smtClean="0"/>
              <a:t>enjeux</a:t>
            </a:r>
            <a:r>
              <a:rPr lang="en-US" sz="1600" dirty="0" smtClean="0"/>
              <a:t> </a:t>
            </a:r>
            <a:r>
              <a:rPr lang="en-US" sz="1600" dirty="0" err="1" smtClean="0"/>
              <a:t>scientifiques</a:t>
            </a:r>
            <a:endParaRPr lang="en-US" sz="1600" dirty="0" smtClean="0"/>
          </a:p>
          <a:p>
            <a:pPr marL="457200" indent="-457200">
              <a:buFontTx/>
              <a:buChar char="-"/>
            </a:pPr>
            <a:r>
              <a:rPr lang="en-US" sz="1600" dirty="0" err="1" smtClean="0"/>
              <a:t>Ce</a:t>
            </a:r>
            <a:r>
              <a:rPr lang="en-US" sz="1600" dirty="0" smtClean="0"/>
              <a:t> </a:t>
            </a:r>
            <a:r>
              <a:rPr lang="en-US" sz="1600" dirty="0" err="1" smtClean="0"/>
              <a:t>que</a:t>
            </a:r>
            <a:r>
              <a:rPr lang="en-US" sz="1600" dirty="0" smtClean="0"/>
              <a:t> nous </a:t>
            </a:r>
            <a:r>
              <a:rPr lang="en-US" sz="1600" dirty="0" err="1" smtClean="0"/>
              <a:t>pourrions</a:t>
            </a:r>
            <a:r>
              <a:rPr lang="en-US" sz="1600" dirty="0" smtClean="0"/>
              <a:t> </a:t>
            </a:r>
            <a:r>
              <a:rPr lang="en-US" sz="1600" dirty="0" err="1" smtClean="0"/>
              <a:t>apporter</a:t>
            </a:r>
            <a:r>
              <a:rPr lang="en-US" sz="1600" dirty="0" smtClean="0"/>
              <a:t> </a:t>
            </a:r>
            <a:r>
              <a:rPr lang="en-US" sz="1600" dirty="0" err="1" smtClean="0"/>
              <a:t>à</a:t>
            </a:r>
            <a:r>
              <a:rPr lang="en-US" sz="1600" dirty="0" smtClean="0"/>
              <a:t> </a:t>
            </a:r>
            <a:r>
              <a:rPr lang="en-US" sz="1600" dirty="0" err="1" smtClean="0"/>
              <a:t>chacun</a:t>
            </a:r>
            <a:r>
              <a:rPr lang="en-US" sz="1600" dirty="0" smtClean="0"/>
              <a:t> </a:t>
            </a:r>
            <a:r>
              <a:rPr lang="en-US" sz="1600" dirty="0" err="1" smtClean="0"/>
              <a:t>d’eux</a:t>
            </a:r>
            <a:r>
              <a:rPr lang="en-US" sz="1600" dirty="0" smtClean="0"/>
              <a:t>  </a:t>
            </a:r>
            <a:endParaRPr lang="en-US" sz="1600" dirty="0" smtClean="0"/>
          </a:p>
          <a:p>
            <a:pPr marL="457200" indent="-457200">
              <a:buFontTx/>
              <a:buNone/>
            </a:pPr>
            <a:r>
              <a:rPr lang="en-US" sz="1600" dirty="0" smtClean="0"/>
              <a:t>- 	</a:t>
            </a:r>
            <a:r>
              <a:rPr lang="en-US" sz="1600" dirty="0" err="1" smtClean="0"/>
              <a:t>Susciter</a:t>
            </a:r>
            <a:r>
              <a:rPr lang="en-US" sz="1600" dirty="0" smtClean="0"/>
              <a:t> des </a:t>
            </a:r>
            <a:r>
              <a:rPr lang="en-US" sz="1600" dirty="0" err="1" smtClean="0"/>
              <a:t>é</a:t>
            </a:r>
            <a:r>
              <a:rPr lang="en-US" sz="1600" dirty="0" err="1" smtClean="0"/>
              <a:t>ventuelles</a:t>
            </a:r>
            <a:r>
              <a:rPr lang="en-US" sz="1600" dirty="0" smtClean="0"/>
              <a:t> collaborations</a:t>
            </a:r>
          </a:p>
          <a:p>
            <a:pPr marL="457200" indent="-457200">
              <a:buFontTx/>
              <a:buNone/>
            </a:pPr>
            <a:endParaRPr lang="en-US" sz="1600" dirty="0" smtClean="0"/>
          </a:p>
          <a:p>
            <a:pPr marL="457200" indent="-457200"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</a:t>
            </a:r>
            <a:r>
              <a:rPr lang="en-US" sz="1800" b="1" dirty="0" err="1" smtClean="0">
                <a:solidFill>
                  <a:srgbClr val="FF0000"/>
                </a:solidFill>
              </a:rPr>
              <a:t>Calculs</a:t>
            </a:r>
            <a:r>
              <a:rPr lang="en-US" sz="1800" b="1" dirty="0" smtClean="0">
                <a:solidFill>
                  <a:srgbClr val="FF0000"/>
                </a:solidFill>
              </a:rPr>
              <a:t>  </a:t>
            </a:r>
            <a:r>
              <a:rPr lang="en-US" sz="1800" b="1" dirty="0" err="1" smtClean="0">
                <a:solidFill>
                  <a:srgbClr val="FF0000"/>
                </a:solidFill>
              </a:rPr>
              <a:t>sur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réseau</a:t>
            </a:r>
            <a:r>
              <a:rPr lang="en-US" sz="1800" b="1" dirty="0" smtClean="0">
                <a:solidFill>
                  <a:srgbClr val="FF0000"/>
                </a:solidFill>
              </a:rPr>
              <a:t> QCD (et </a:t>
            </a:r>
            <a:r>
              <a:rPr lang="en-US" sz="1800" b="1" dirty="0" err="1" smtClean="0">
                <a:solidFill>
                  <a:srgbClr val="FF0000"/>
                </a:solidFill>
              </a:rPr>
              <a:t>autres</a:t>
            </a:r>
            <a:r>
              <a:rPr lang="en-US" sz="1800" b="1" dirty="0" smtClean="0">
                <a:solidFill>
                  <a:srgbClr val="FF0000"/>
                </a:solidFill>
              </a:rPr>
              <a:t>?)</a:t>
            </a:r>
          </a:p>
          <a:p>
            <a:pPr marL="457200" indent="-457200">
              <a:buFontTx/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Physique des antiprotons</a:t>
            </a:r>
          </a:p>
          <a:p>
            <a:pPr marL="457200" indent="-457200">
              <a:buFontTx/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	Equations </a:t>
            </a:r>
            <a:r>
              <a:rPr lang="en-US" sz="1800" dirty="0" err="1" smtClean="0">
                <a:solidFill>
                  <a:srgbClr val="FF0000"/>
                </a:solidFill>
              </a:rPr>
              <a:t>relativistes</a:t>
            </a:r>
            <a:r>
              <a:rPr lang="en-US" sz="1800" dirty="0" smtClean="0">
                <a:solidFill>
                  <a:srgbClr val="FF0000"/>
                </a:solidFill>
              </a:rPr>
              <a:t> (Bethe-</a:t>
            </a:r>
            <a:r>
              <a:rPr lang="en-US" sz="1800" dirty="0" err="1" smtClean="0">
                <a:solidFill>
                  <a:srgbClr val="FF0000"/>
                </a:solidFill>
              </a:rPr>
              <a:t>Salpeter</a:t>
            </a:r>
            <a:r>
              <a:rPr lang="en-US" sz="1800" dirty="0" smtClean="0">
                <a:solidFill>
                  <a:srgbClr val="FF0000"/>
                </a:solidFill>
              </a:rPr>
              <a:t>) en </a:t>
            </a:r>
            <a:r>
              <a:rPr lang="en-US" sz="1800" dirty="0" smtClean="0">
                <a:solidFill>
                  <a:srgbClr val="FF0000"/>
                </a:solidFill>
              </a:rPr>
              <a:t>physique </a:t>
            </a:r>
            <a:r>
              <a:rPr lang="en-US" sz="1800" dirty="0" err="1" smtClean="0">
                <a:solidFill>
                  <a:srgbClr val="FF0000"/>
                </a:solidFill>
              </a:rPr>
              <a:t>nucléaire</a:t>
            </a:r>
            <a:r>
              <a:rPr lang="en-US" sz="1800" dirty="0" smtClean="0">
                <a:solidFill>
                  <a:srgbClr val="FF0000"/>
                </a:solidFill>
              </a:rPr>
              <a:t> et </a:t>
            </a:r>
            <a:r>
              <a:rPr lang="en-US" sz="1800" dirty="0" err="1" smtClean="0">
                <a:solidFill>
                  <a:srgbClr val="FF0000"/>
                </a:solidFill>
              </a:rPr>
              <a:t>hadronique</a:t>
            </a:r>
            <a:endParaRPr lang="en-US" sz="18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457200" indent="-45720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Physique </a:t>
            </a:r>
            <a:r>
              <a:rPr lang="en-US" sz="1800" b="1" dirty="0" err="1" smtClean="0">
                <a:solidFill>
                  <a:srgbClr val="FF0000"/>
                </a:solidFill>
              </a:rPr>
              <a:t>Nucléaire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à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basse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énergie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	La “</a:t>
            </a:r>
            <a:r>
              <a:rPr lang="en-US" sz="1800" dirty="0" err="1" smtClean="0">
                <a:solidFill>
                  <a:srgbClr val="FF0000"/>
                </a:solidFill>
              </a:rPr>
              <a:t>galaxie</a:t>
            </a:r>
            <a:r>
              <a:rPr lang="en-US" sz="1800" dirty="0" smtClean="0">
                <a:solidFill>
                  <a:srgbClr val="FF0000"/>
                </a:solidFill>
              </a:rPr>
              <a:t>” Few-Body</a:t>
            </a:r>
          </a:p>
          <a:p>
            <a:pPr marL="457200" indent="-457200">
              <a:buFontTx/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FontTx/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976735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Les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calculs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sur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réseau</a:t>
            </a:r>
            <a:r>
              <a:rPr lang="en-US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fr-FR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282156"/>
            <a:ext cx="2362200" cy="174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460375" y="3110805"/>
            <a:ext cx="26638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fr-FR" sz="1400" dirty="0"/>
              <a:t>L         T	                 V</a:t>
            </a:r>
          </a:p>
          <a:p>
            <a:pPr marL="342900" indent="-342900"/>
            <a:r>
              <a:rPr lang="fr-FR" sz="1400" dirty="0"/>
              <a:t>24    48	       660 000</a:t>
            </a:r>
          </a:p>
          <a:p>
            <a:pPr marL="342900" indent="-342900"/>
            <a:r>
              <a:rPr lang="fr-FR" sz="1400" dirty="0"/>
              <a:t>32    64          2 100 000</a:t>
            </a:r>
          </a:p>
          <a:p>
            <a:pPr marL="342900" indent="-342900"/>
            <a:r>
              <a:rPr lang="fr-FR" sz="1400" dirty="0"/>
              <a:t>48    96	  10 600 000</a:t>
            </a:r>
          </a:p>
          <a:p>
            <a:pPr marL="342900" indent="-342900"/>
            <a:r>
              <a:rPr lang="fr-FR" sz="1400" dirty="0"/>
              <a:t>64  128	  32 200 000</a:t>
            </a:r>
            <a:endParaRPr lang="fr-FR" sz="1400" dirty="0" smtClean="0"/>
          </a:p>
          <a:p>
            <a:pPr marL="342900" indent="-342900"/>
            <a:r>
              <a:rPr lang="fr-FR" sz="1400" dirty="0" smtClean="0"/>
              <a:t>96  192      </a:t>
            </a:r>
            <a:r>
              <a:rPr lang="fr-FR" sz="1400" dirty="0"/>
              <a:t>169 600 </a:t>
            </a:r>
            <a:r>
              <a:rPr lang="fr-FR" sz="1400" dirty="0" smtClean="0"/>
              <a:t>000 </a:t>
            </a:r>
            <a:endParaRPr lang="fr-FR" sz="1400" dirty="0"/>
          </a:p>
          <a:p>
            <a:pPr marL="342900" indent="-342900"/>
            <a:endParaRPr lang="fr-FR" dirty="0"/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304800" y="838200"/>
            <a:ext cx="86868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</a:rPr>
              <a:t>Son but: résoudre une version discrétisée de QCD </a:t>
            </a:r>
          </a:p>
          <a:p>
            <a:endParaRPr lang="fr-FR" sz="1600" dirty="0">
              <a:solidFill>
                <a:srgbClr val="000000"/>
              </a:solidFill>
            </a:endParaRPr>
          </a:p>
          <a:p>
            <a:r>
              <a:rPr lang="fr-FR" sz="1600" dirty="0">
                <a:solidFill>
                  <a:srgbClr val="000000"/>
                </a:solidFill>
              </a:rPr>
              <a:t>sur un réseau d’espace-temps (</a:t>
            </a:r>
            <a:r>
              <a:rPr lang="en-US" sz="1600" dirty="0">
                <a:ea typeface="Arial" charset="0"/>
                <a:cs typeface="Arial" charset="0"/>
              </a:rPr>
              <a:t>V=L</a:t>
            </a:r>
            <a:r>
              <a:rPr lang="en-US" sz="1600" baseline="30000" dirty="0">
                <a:ea typeface="Arial" charset="0"/>
                <a:cs typeface="Arial" charset="0"/>
              </a:rPr>
              <a:t>3</a:t>
            </a:r>
            <a:r>
              <a:rPr lang="en-US" sz="1600" dirty="0">
                <a:ea typeface="Arial" charset="0"/>
                <a:cs typeface="Arial" charset="0"/>
              </a:rPr>
              <a:t>xT) </a:t>
            </a:r>
            <a:r>
              <a:rPr lang="en-US" sz="1600" dirty="0" smtClean="0">
                <a:ea typeface="Arial" charset="0"/>
                <a:cs typeface="Arial" charset="0"/>
              </a:rPr>
              <a:t>sites, </a:t>
            </a:r>
            <a:r>
              <a:rPr lang="fr-FR" sz="1600" dirty="0">
                <a:solidFill>
                  <a:srgbClr val="000000"/>
                </a:solidFill>
              </a:rPr>
              <a:t>muni d’un métrique </a:t>
            </a:r>
            <a:r>
              <a:rPr lang="fr-FR" sz="1600" dirty="0" smtClean="0">
                <a:solidFill>
                  <a:srgbClr val="000000"/>
                </a:solidFill>
              </a:rPr>
              <a:t>euclidienne</a:t>
            </a:r>
          </a:p>
          <a:p>
            <a:endParaRPr lang="fr-FR" sz="1600" dirty="0" smtClean="0">
              <a:solidFill>
                <a:srgbClr val="000000"/>
              </a:solidFill>
              <a:ea typeface="Arial" charset="0"/>
              <a:cs typeface="Arial" charset="0"/>
            </a:endParaRPr>
          </a:p>
          <a:p>
            <a:r>
              <a:rPr lang="fr-FR" sz="1600" dirty="0" smtClean="0">
                <a:solidFill>
                  <a:srgbClr val="000000"/>
                </a:solidFill>
                <a:ea typeface="Arial" charset="0"/>
                <a:cs typeface="Arial" charset="0"/>
              </a:rPr>
              <a:t>			      </a:t>
            </a:r>
            <a:r>
              <a:rPr lang="fr-FR" sz="1400" dirty="0" smtClean="0">
                <a:solidFill>
                  <a:srgbClr val="0000FF"/>
                </a:solidFill>
                <a:ea typeface="Arial" charset="0"/>
                <a:cs typeface="Arial" charset="0"/>
              </a:rPr>
              <a:t>Sur chaque « lien »</a:t>
            </a:r>
            <a:r>
              <a:rPr lang="fr-FR" sz="1400" dirty="0" smtClean="0">
                <a:solidFill>
                  <a:srgbClr val="000000"/>
                </a:solidFill>
                <a:ea typeface="Arial" charset="0"/>
                <a:cs typeface="Arial" charset="0"/>
              </a:rPr>
              <a:t>	                   </a:t>
            </a:r>
            <a:r>
              <a:rPr lang="fr-FR" sz="1400" dirty="0" smtClean="0">
                <a:solidFill>
                  <a:srgbClr val="0000FF"/>
                </a:solidFill>
                <a:ea typeface="Arial" charset="0"/>
                <a:cs typeface="Arial" charset="0"/>
              </a:rPr>
              <a:t>Sur chaque site</a:t>
            </a:r>
          </a:p>
          <a:p>
            <a:r>
              <a:rPr lang="fr-FR" sz="1400" dirty="0" smtClean="0"/>
              <a:t>			     </a:t>
            </a:r>
            <a:r>
              <a:rPr lang="fr-FR" sz="1400" dirty="0" smtClean="0">
                <a:solidFill>
                  <a:srgbClr val="0000FF"/>
                </a:solidFill>
              </a:rPr>
              <a:t>4 matrices de SU(3) </a:t>
            </a:r>
            <a:r>
              <a:rPr lang="fr-FR" sz="1400" dirty="0" smtClean="0"/>
              <a:t>                     </a:t>
            </a:r>
            <a:r>
              <a:rPr lang="fr-FR" sz="1400" dirty="0" smtClean="0">
                <a:solidFill>
                  <a:srgbClr val="0000FF"/>
                </a:solidFill>
              </a:rPr>
              <a:t>3 x 4 x N</a:t>
            </a:r>
            <a:r>
              <a:rPr lang="fr-FR" sz="1400" baseline="-25000" dirty="0" smtClean="0">
                <a:solidFill>
                  <a:srgbClr val="0000FF"/>
                </a:solidFill>
              </a:rPr>
              <a:t>s</a:t>
            </a:r>
            <a:r>
              <a:rPr lang="fr-FR" sz="1400" dirty="0" smtClean="0">
                <a:solidFill>
                  <a:srgbClr val="0000FF"/>
                </a:solidFill>
              </a:rPr>
              <a:t> « champs » complexes</a:t>
            </a:r>
            <a:r>
              <a:rPr lang="fr-FR" sz="1400" dirty="0" smtClean="0"/>
              <a:t>		</a:t>
            </a:r>
          </a:p>
          <a:p>
            <a:r>
              <a:rPr lang="fr-FR" sz="1400" dirty="0" smtClean="0"/>
              <a:t>			               </a:t>
            </a:r>
            <a:r>
              <a:rPr lang="fr-FR" sz="1400" dirty="0" smtClean="0">
                <a:solidFill>
                  <a:srgbClr val="0000FF"/>
                </a:solidFill>
              </a:rPr>
              <a:t>(gluons)</a:t>
            </a:r>
            <a:r>
              <a:rPr lang="fr-FR" sz="1400" dirty="0" smtClean="0"/>
              <a:t>			       </a:t>
            </a:r>
            <a:r>
              <a:rPr lang="fr-FR" sz="1400" dirty="0" smtClean="0">
                <a:solidFill>
                  <a:srgbClr val="0000FF"/>
                </a:solidFill>
              </a:rPr>
              <a:t>(quarks)</a:t>
            </a:r>
          </a:p>
          <a:p>
            <a:r>
              <a:rPr lang="fr-FR" sz="1400" dirty="0" smtClean="0">
                <a:solidFill>
                  <a:srgbClr val="000000"/>
                </a:solidFill>
                <a:ea typeface="Arial" charset="0"/>
                <a:cs typeface="Arial" charset="0"/>
              </a:rPr>
              <a:t> </a:t>
            </a:r>
            <a:endParaRPr lang="en-US" sz="14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pic>
        <p:nvPicPr>
          <p:cNvPr id="18437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2163" y="2895600"/>
            <a:ext cx="28908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2225" y="4306888"/>
            <a:ext cx="373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381000" y="152400"/>
            <a:ext cx="8531225" cy="37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I. </a:t>
            </a:r>
            <a:r>
              <a:rPr lang="en-US" sz="2000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C’est</a:t>
            </a:r>
            <a:r>
              <a:rPr lang="en-US" sz="2000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quoi ?</a:t>
            </a:r>
            <a:endParaRPr lang="en-US" sz="2000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381000" y="4651986"/>
            <a:ext cx="8763000" cy="212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812800" indent="-812800">
              <a:spcBef>
                <a:spcPct val="20000"/>
              </a:spcBef>
            </a:pP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Paramètres</a:t>
            </a:r>
            <a:r>
              <a:rPr lang="en-US" sz="1600" dirty="0">
                <a:solidFill>
                  <a:srgbClr val="CC00FF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dirty="0">
                <a:solidFill>
                  <a:srgbClr val="CC00FF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dirty="0" smtClean="0">
              <a:solidFill>
                <a:srgbClr val="CC00FF"/>
              </a:solidFill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r>
              <a:rPr lang="en-US" sz="16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- </a:t>
            </a:r>
            <a:r>
              <a:rPr lang="en-US" sz="1600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Une</a:t>
            </a:r>
            <a:r>
              <a:rPr lang="en-US" sz="16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ou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deux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masses “</a:t>
            </a: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nues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”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des quarks</a:t>
            </a:r>
            <a:r>
              <a:rPr lang="en-US" sz="1600" dirty="0">
                <a:solidFill>
                  <a:srgbClr val="CC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600" b="1" baseline="-250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=</a:t>
            </a:r>
            <a:r>
              <a:rPr lang="en-US" sz="1600" dirty="0" err="1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600" baseline="-25000" dirty="0" err="1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u</a:t>
            </a:r>
            <a:r>
              <a:rPr lang="en-US" sz="16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=</a:t>
            </a:r>
            <a:r>
              <a:rPr lang="en-US" sz="1600" dirty="0" err="1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600" baseline="-25000" dirty="0" err="1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d</a:t>
            </a:r>
            <a:r>
              <a:rPr lang="en-US" sz="1600" baseline="-250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et 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600" baseline="-250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 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</a:t>
            </a:r>
            <a:endParaRPr lang="en-US" sz="1600" dirty="0" smtClean="0"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r>
              <a:rPr lang="en-US" sz="1400" dirty="0" smtClean="0">
                <a:ea typeface="ＭＳ Ｐゴシック" charset="-128"/>
                <a:cs typeface="ＭＳ Ｐゴシック" charset="-128"/>
              </a:rPr>
              <a:t>  	Pour savoir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quelle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est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la “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valeur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physiqe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” de </a:t>
            </a:r>
            <a:r>
              <a:rPr lang="en-US" sz="1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400" baseline="-250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, on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calcule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m</a:t>
            </a:r>
            <a:r>
              <a:rPr lang="en-US" sz="1400" baseline="-25000" dirty="0" err="1" smtClean="0">
                <a:ea typeface="ＭＳ Ｐゴシック" charset="-128"/>
                <a:cs typeface="ＭＳ Ｐゴシック" charset="-128"/>
              </a:rPr>
              <a:t>π</a:t>
            </a:r>
            <a:r>
              <a:rPr lang="en-US" sz="1400" baseline="-25000" dirty="0" smtClean="0">
                <a:ea typeface="ＭＳ Ｐゴシック" charset="-128"/>
                <a:cs typeface="ＭＳ Ｐゴシック" charset="-128"/>
              </a:rPr>
              <a:t>  </a:t>
            </a:r>
            <a:r>
              <a:rPr lang="fr-FR" sz="1400" dirty="0" smtClean="0"/>
              <a:t>(m</a:t>
            </a:r>
            <a:r>
              <a:rPr lang="fr-FR" sz="1400" baseline="-25000" dirty="0" smtClean="0"/>
              <a:t>π</a:t>
            </a:r>
            <a:r>
              <a:rPr lang="fr-FR" sz="1400" baseline="30000" dirty="0" smtClean="0"/>
              <a:t>2</a:t>
            </a:r>
            <a:r>
              <a:rPr lang="fr-FR" sz="1400" dirty="0" smtClean="0"/>
              <a:t>=B </a:t>
            </a:r>
            <a:r>
              <a:rPr lang="fr-FR" sz="1400" dirty="0" err="1" smtClean="0"/>
              <a:t>m</a:t>
            </a:r>
            <a:r>
              <a:rPr lang="fr-FR" sz="1400" baseline="-25000" dirty="0" err="1" smtClean="0"/>
              <a:t>q</a:t>
            </a:r>
            <a:r>
              <a:rPr lang="fr-FR" sz="1400" dirty="0" smtClean="0"/>
              <a:t>)</a:t>
            </a:r>
            <a:endParaRPr lang="en-US" sz="1400" dirty="0" smtClean="0"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r>
              <a:rPr lang="en-US" sz="1400" dirty="0" smtClean="0">
                <a:ea typeface="ＭＳ Ｐゴシック" charset="-128"/>
                <a:cs typeface="ＭＳ Ｐゴシック" charset="-128"/>
              </a:rPr>
              <a:t>  	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si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on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obtient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m</a:t>
            </a:r>
            <a:r>
              <a:rPr lang="en-US" sz="1400" baseline="-25000" dirty="0" err="1" smtClean="0">
                <a:ea typeface="ＭＳ Ｐゴシック" charset="-128"/>
                <a:cs typeface="ＭＳ Ｐゴシック" charset="-128"/>
              </a:rPr>
              <a:t>π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=140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MeV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…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c’est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que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l’on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a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mis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le bon </a:t>
            </a:r>
            <a:r>
              <a:rPr lang="en-US" sz="1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sz="1400" baseline="-250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 ! 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Mais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c’est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très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400" dirty="0" err="1" smtClean="0">
                <a:ea typeface="ＭＳ Ｐゴシック" charset="-128"/>
                <a:cs typeface="ＭＳ Ｐゴシック" charset="-128"/>
              </a:rPr>
              <a:t>dur</a:t>
            </a:r>
            <a:r>
              <a:rPr lang="en-US" sz="1400" dirty="0" smtClean="0">
                <a:ea typeface="ＭＳ Ｐゴシック" charset="-128"/>
                <a:cs typeface="ＭＳ Ｐゴシック" charset="-128"/>
              </a:rPr>
              <a:t> !!!   </a:t>
            </a:r>
            <a:endParaRPr lang="en-US" sz="1600" dirty="0" smtClean="0"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r>
              <a:rPr lang="en-US" sz="1600" dirty="0" smtClean="0">
                <a:ea typeface="ＭＳ Ｐゴシック" charset="-128"/>
                <a:cs typeface="ＭＳ Ｐゴシック" charset="-128"/>
              </a:rPr>
              <a:t>- Un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paramètre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β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qui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contrôle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le 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“lattice spacing” a</a:t>
            </a:r>
            <a:endParaRPr lang="en-US" dirty="0" smtClean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r>
              <a:rPr lang="en-US" sz="1600" dirty="0" smtClean="0">
                <a:ea typeface="ＭＳ Ｐゴシック" charset="-128"/>
                <a:cs typeface="ＭＳ Ｐゴシック" charset="-128"/>
              </a:rPr>
              <a:t>  on arrive</a:t>
            </a:r>
            <a:r>
              <a:rPr lang="en-US" sz="16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 smtClean="0">
                <a:ea typeface="ＭＳ Ｐゴシック" charset="-128"/>
                <a:cs typeface="ＭＳ Ｐゴシック" charset="-128"/>
              </a:rPr>
              <a:t>à</a:t>
            </a:r>
            <a:r>
              <a:rPr lang="en-US" sz="16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 smtClean="0">
                <a:ea typeface="ＭＳ Ｐゴシック" charset="-128"/>
                <a:cs typeface="ＭＳ Ｐゴシック" charset="-128"/>
              </a:rPr>
              <a:t>travailler</a:t>
            </a:r>
            <a:r>
              <a:rPr lang="en-US" sz="1600" dirty="0" smtClean="0">
                <a:ea typeface="ＭＳ Ｐゴシック" charset="-128"/>
                <a:cs typeface="ＭＳ Ｐゴシック" charset="-128"/>
              </a:rPr>
              <a:t> avec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a=0.05 fm</a:t>
            </a:r>
            <a:r>
              <a:rPr lang="en-US" sz="1600" dirty="0" smtClean="0">
                <a:ea typeface="ＭＳ Ｐゴシック" charset="-128"/>
                <a:cs typeface="ＭＳ Ｐゴシック" charset="-128"/>
              </a:rPr>
              <a:t>		(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Erreurs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de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discrétisation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: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o(a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), o(a2),</a:t>
            </a:r>
            <a:r>
              <a:rPr lang="en-US" sz="1600" dirty="0" smtClean="0">
                <a:ea typeface="ＭＳ Ｐゴシック" charset="-128"/>
                <a:cs typeface="ＭＳ Ｐゴシック" charset="-128"/>
              </a:rPr>
              <a:t>…</a:t>
            </a:r>
          </a:p>
          <a:p>
            <a:pPr marL="812800" indent="-812800">
              <a:spcBef>
                <a:spcPct val="20000"/>
              </a:spcBef>
            </a:pPr>
            <a:r>
              <a:rPr lang="en-US" sz="1600" dirty="0" smtClean="0">
                <a:ea typeface="ＭＳ Ｐゴシック" charset="-128"/>
                <a:cs typeface="ＭＳ Ｐゴシック" charset="-128"/>
              </a:rPr>
              <a:t>- Il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faut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ajouter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à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cela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la </a:t>
            </a: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taille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du </a:t>
            </a:r>
            <a:r>
              <a:rPr lang="en-US" sz="1600" dirty="0" err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réseau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	(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Erreurs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de “volume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fini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”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Lxa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fm)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marL="812800" indent="-812800">
              <a:spcBef>
                <a:spcPct val="20000"/>
              </a:spcBef>
            </a:pP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441" name="Imag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673100"/>
            <a:ext cx="31496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819399" y="2892952"/>
            <a:ext cx="3124201" cy="61026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698500" y="1676400"/>
            <a:ext cx="15113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2225" y="4306888"/>
            <a:ext cx="373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381000" y="152400"/>
            <a:ext cx="8531225" cy="37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II. </a:t>
            </a:r>
            <a:r>
              <a:rPr lang="en-US" sz="2000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Qu’avons</a:t>
            </a:r>
            <a:r>
              <a:rPr lang="en-US" sz="2000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nous fait ?</a:t>
            </a:r>
            <a:endParaRPr lang="en-US" sz="2000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sz="1600" dirty="0" smtClean="0"/>
              <a:t>Le </a:t>
            </a:r>
            <a:r>
              <a:rPr lang="en-US" sz="1600" dirty="0" err="1" smtClean="0"/>
              <a:t>SPhN</a:t>
            </a:r>
            <a:r>
              <a:rPr lang="en-US" sz="1600" dirty="0" smtClean="0"/>
              <a:t>  (P. </a:t>
            </a:r>
            <a:r>
              <a:rPr lang="en-US" sz="1600" dirty="0" err="1" smtClean="0"/>
              <a:t>Guichon</a:t>
            </a:r>
            <a:r>
              <a:rPr lang="en-US" sz="1600" dirty="0" smtClean="0"/>
              <a:t>, R. Baron) </a:t>
            </a:r>
            <a:r>
              <a:rPr lang="en-US" sz="1600" dirty="0" err="1" smtClean="0"/>
              <a:t>est</a:t>
            </a:r>
            <a:r>
              <a:rPr lang="en-US" sz="1600" dirty="0" smtClean="0"/>
              <a:t> </a:t>
            </a:r>
            <a:r>
              <a:rPr lang="en-US" sz="1600" dirty="0" err="1" smtClean="0"/>
              <a:t>engagé</a:t>
            </a:r>
            <a:r>
              <a:rPr lang="en-US" sz="1600" dirty="0" smtClean="0"/>
              <a:t> </a:t>
            </a:r>
            <a:r>
              <a:rPr lang="en-US" sz="1600" dirty="0" err="1" smtClean="0"/>
              <a:t>depuis</a:t>
            </a:r>
            <a:r>
              <a:rPr lang="en-US" sz="1600" dirty="0" smtClean="0"/>
              <a:t> 2006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sz="1600" dirty="0" err="1" smtClean="0"/>
              <a:t>dans</a:t>
            </a:r>
            <a:r>
              <a:rPr lang="en-US" sz="1600" dirty="0" smtClean="0"/>
              <a:t> des </a:t>
            </a:r>
            <a:r>
              <a:rPr lang="en-US" sz="1600" dirty="0" err="1" smtClean="0"/>
              <a:t>projets</a:t>
            </a:r>
            <a:r>
              <a:rPr lang="en-US" sz="1600" dirty="0" smtClean="0"/>
              <a:t> de LQCD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endParaRPr lang="en-US" sz="1600" dirty="0" smtClean="0"/>
          </a:p>
        </p:txBody>
      </p:sp>
      <p:pic>
        <p:nvPicPr>
          <p:cNvPr id="11" name="Imag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609600"/>
            <a:ext cx="323413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304800" y="4473714"/>
            <a:ext cx="518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spcAft>
                <a:spcPts val="0"/>
              </a:spcAft>
            </a:pPr>
            <a:r>
              <a:rPr lang="en-US" sz="1600" b="1" dirty="0" err="1" smtClean="0">
                <a:solidFill>
                  <a:srgbClr val="0000FF"/>
                </a:solidFill>
              </a:rPr>
              <a:t>Dans</a:t>
            </a:r>
            <a:r>
              <a:rPr lang="en-US" sz="1600" b="1" dirty="0" smtClean="0">
                <a:solidFill>
                  <a:srgbClr val="0000FF"/>
                </a:solidFill>
              </a:rPr>
              <a:t> un premier temps</a:t>
            </a:r>
            <a:r>
              <a:rPr lang="en-US" sz="1600" dirty="0" smtClean="0">
                <a:solidFill>
                  <a:srgbClr val="000000"/>
                </a:solidFill>
              </a:rPr>
              <a:t> (2006-9) nous </a:t>
            </a:r>
            <a:r>
              <a:rPr lang="en-US" sz="1600" dirty="0" err="1" smtClean="0">
                <a:solidFill>
                  <a:srgbClr val="000000"/>
                </a:solidFill>
              </a:rPr>
              <a:t>avons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étudié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le  </a:t>
            </a:r>
            <a:r>
              <a:rPr lang="en-US" sz="1600" b="1" dirty="0" err="1" smtClean="0">
                <a:solidFill>
                  <a:srgbClr val="0000FF"/>
                </a:solidFill>
              </a:rPr>
              <a:t>spectre</a:t>
            </a:r>
            <a:r>
              <a:rPr lang="en-US" sz="1600" b="1" dirty="0" smtClean="0">
                <a:solidFill>
                  <a:srgbClr val="0000FF"/>
                </a:solidFill>
              </a:rPr>
              <a:t> (</a:t>
            </a:r>
            <a:r>
              <a:rPr lang="en-US" sz="1600" b="1" dirty="0" err="1" smtClean="0">
                <a:solidFill>
                  <a:srgbClr val="0000FF"/>
                </a:solidFill>
              </a:rPr>
              <a:t>fondamentaux</a:t>
            </a:r>
            <a:r>
              <a:rPr lang="en-US" sz="1600" b="1" dirty="0" smtClean="0">
                <a:solidFill>
                  <a:srgbClr val="0000FF"/>
                </a:solidFill>
              </a:rPr>
              <a:t>) </a:t>
            </a:r>
          </a:p>
          <a:p>
            <a:pPr lvl="0">
              <a:spcBef>
                <a:spcPct val="50000"/>
              </a:spcBef>
              <a:spcAft>
                <a:spcPts val="0"/>
              </a:spcAft>
            </a:pP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1581597"/>
            <a:ext cx="5410200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spcAft>
                <a:spcPts val="0"/>
              </a:spcAft>
            </a:pPr>
            <a:r>
              <a:rPr lang="en-US" sz="1600" dirty="0" err="1" smtClean="0"/>
              <a:t>Dans</a:t>
            </a:r>
            <a:r>
              <a:rPr lang="en-US" sz="1600" dirty="0" smtClean="0"/>
              <a:t> le cadre de </a:t>
            </a:r>
            <a:r>
              <a:rPr lang="en-US" sz="1600" dirty="0" err="1" smtClean="0"/>
              <a:t>l’</a:t>
            </a:r>
            <a:r>
              <a:rPr lang="en-US" sz="1600" b="1" dirty="0" err="1" smtClean="0">
                <a:solidFill>
                  <a:srgbClr val="FF0000"/>
                </a:solidFill>
              </a:rPr>
              <a:t>E</a:t>
            </a:r>
            <a:r>
              <a:rPr lang="en-US" sz="1600" dirty="0" err="1" smtClean="0"/>
              <a:t>uropean</a:t>
            </a: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T</a:t>
            </a:r>
            <a:r>
              <a:rPr lang="en-US" sz="1600" dirty="0" smtClean="0"/>
              <a:t>wisted </a:t>
            </a:r>
            <a:r>
              <a:rPr lang="en-US" sz="1600" b="1" dirty="0" smtClean="0">
                <a:solidFill>
                  <a:srgbClr val="FF0000"/>
                </a:solidFill>
              </a:rPr>
              <a:t>M</a:t>
            </a:r>
            <a:r>
              <a:rPr lang="en-US" sz="1600" dirty="0" smtClean="0"/>
              <a:t>ass </a:t>
            </a:r>
            <a:r>
              <a:rPr lang="en-US" sz="1600" b="1" dirty="0" smtClean="0">
                <a:solidFill>
                  <a:srgbClr val="FF0000"/>
                </a:solidFill>
              </a:rPr>
              <a:t>C</a:t>
            </a:r>
            <a:r>
              <a:rPr lang="en-US" sz="1600" dirty="0" smtClean="0"/>
              <a:t>ollaboration </a:t>
            </a:r>
          </a:p>
          <a:p>
            <a:pPr marL="342900" indent="-342900">
              <a:spcBef>
                <a:spcPct val="50000"/>
              </a:spcBef>
              <a:spcAft>
                <a:spcPts val="0"/>
              </a:spcAft>
            </a:pPr>
            <a:r>
              <a:rPr lang="en-US" sz="1600" dirty="0" err="1" smtClean="0"/>
              <a:t>Regroupe</a:t>
            </a:r>
            <a:r>
              <a:rPr lang="en-US" sz="1600" dirty="0" smtClean="0"/>
              <a:t> 9 pays </a:t>
            </a:r>
            <a:r>
              <a:rPr lang="en-US" sz="1600" dirty="0" err="1" smtClean="0"/>
              <a:t>européeens</a:t>
            </a:r>
            <a:r>
              <a:rPr lang="en-US" sz="1600" dirty="0" smtClean="0"/>
              <a:t> pour </a:t>
            </a:r>
          </a:p>
          <a:p>
            <a:pPr marL="342900" indent="-342900">
              <a:spcBef>
                <a:spcPct val="50000"/>
              </a:spcBef>
              <a:spcAft>
                <a:spcPts val="0"/>
              </a:spcAft>
              <a:buFontTx/>
              <a:buChar char="-"/>
            </a:pPr>
            <a:r>
              <a:rPr lang="en-US" sz="1600" dirty="0" err="1" smtClean="0"/>
              <a:t>mutualiser</a:t>
            </a:r>
            <a:r>
              <a:rPr lang="en-US" sz="1600" dirty="0" smtClean="0"/>
              <a:t> les HPC</a:t>
            </a:r>
          </a:p>
          <a:p>
            <a:pPr marL="342900" indent="-342900">
              <a:spcBef>
                <a:spcPct val="50000"/>
              </a:spcBef>
              <a:spcAft>
                <a:spcPts val="0"/>
              </a:spcAft>
              <a:buFontTx/>
              <a:buChar char="-"/>
            </a:pPr>
            <a:r>
              <a:rPr lang="en-US" sz="1600" dirty="0" err="1" smtClean="0"/>
              <a:t>partager</a:t>
            </a:r>
            <a:r>
              <a:rPr lang="en-US" sz="1600" dirty="0" smtClean="0"/>
              <a:t> les configuration de </a:t>
            </a:r>
            <a:r>
              <a:rPr lang="en-US" sz="1600" dirty="0" err="1" smtClean="0"/>
              <a:t>jauge</a:t>
            </a:r>
            <a:r>
              <a:rPr lang="en-US" sz="1600" dirty="0" smtClean="0"/>
              <a:t> </a:t>
            </a:r>
            <a:r>
              <a:rPr lang="en-US" sz="1600" dirty="0" err="1" smtClean="0"/>
              <a:t>générées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pPr marL="342900" indent="-342900">
              <a:spcBef>
                <a:spcPct val="50000"/>
              </a:spcBef>
              <a:spcAft>
                <a:spcPts val="0"/>
              </a:spcAft>
            </a:pPr>
            <a:r>
              <a:rPr lang="en-US" sz="1600" dirty="0" smtClean="0"/>
              <a:t>La physique des baryons </a:t>
            </a:r>
            <a:r>
              <a:rPr lang="en-US" sz="1600" dirty="0" err="1" smtClean="0"/>
              <a:t>s’est</a:t>
            </a:r>
            <a:r>
              <a:rPr lang="en-US" sz="1600" dirty="0" smtClean="0"/>
              <a:t> </a:t>
            </a:r>
            <a:r>
              <a:rPr lang="en-US" sz="1600" dirty="0" err="1" smtClean="0"/>
              <a:t>faite</a:t>
            </a:r>
            <a:r>
              <a:rPr lang="en-US" sz="1600" dirty="0" smtClean="0"/>
              <a:t> en collaboration avec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sz="1600" dirty="0" smtClean="0"/>
              <a:t>LPSC Grenoble et</a:t>
            </a:r>
            <a:r>
              <a:rPr lang="en-US" sz="1600" dirty="0" smtClean="0"/>
              <a:t> </a:t>
            </a:r>
            <a:r>
              <a:rPr lang="en-US" sz="1600" dirty="0" err="1" smtClean="0"/>
              <a:t>l’Univ</a:t>
            </a:r>
            <a:r>
              <a:rPr lang="en-US" sz="1600" dirty="0" smtClean="0"/>
              <a:t>. </a:t>
            </a:r>
            <a:r>
              <a:rPr lang="en-US" sz="1600" dirty="0" err="1" smtClean="0"/>
              <a:t>Chypre</a:t>
            </a:r>
            <a:r>
              <a:rPr lang="en-US" sz="1600" dirty="0" smtClean="0"/>
              <a:t> (Mme. </a:t>
            </a:r>
            <a:r>
              <a:rPr lang="en-US" sz="1600" dirty="0" err="1" smtClean="0"/>
              <a:t>Alexandrou</a:t>
            </a:r>
            <a:r>
              <a:rPr lang="en-US" sz="1600" dirty="0" smtClean="0"/>
              <a:t>)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endParaRPr lang="en-US" sz="1400" dirty="0" smtClean="0"/>
          </a:p>
          <a:p>
            <a:pPr>
              <a:spcBef>
                <a:spcPct val="50000"/>
              </a:spcBef>
              <a:spcAft>
                <a:spcPts val="0"/>
              </a:spcAft>
            </a:pPr>
            <a:endParaRPr lang="en-US" sz="1400" dirty="0" smtClean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33528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04800" y="685800"/>
            <a:ext cx="8839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b="1" dirty="0" err="1" smtClean="0">
                <a:solidFill>
                  <a:srgbClr val="0000FF"/>
                </a:solidFill>
              </a:rPr>
              <a:t>Ensuite</a:t>
            </a:r>
            <a:r>
              <a:rPr lang="en-US" dirty="0" smtClean="0"/>
              <a:t> pour </a:t>
            </a:r>
            <a:r>
              <a:rPr lang="en-US" dirty="0" err="1" smtClean="0"/>
              <a:t>obtenir</a:t>
            </a:r>
            <a:r>
              <a:rPr lang="en-US" dirty="0" smtClean="0"/>
              <a:t> les observables </a:t>
            </a:r>
            <a:r>
              <a:rPr lang="en-US" dirty="0" err="1" smtClean="0"/>
              <a:t>décrivant</a:t>
            </a:r>
            <a:r>
              <a:rPr lang="en-US" dirty="0" smtClean="0"/>
              <a:t> la </a:t>
            </a:r>
            <a:r>
              <a:rPr lang="en-US" b="1" dirty="0" smtClean="0">
                <a:solidFill>
                  <a:srgbClr val="0000FF"/>
                </a:solidFill>
              </a:rPr>
              <a:t>structure du </a:t>
            </a:r>
            <a:r>
              <a:rPr lang="en-US" b="1" dirty="0" err="1" smtClean="0">
                <a:solidFill>
                  <a:srgbClr val="0000FF"/>
                </a:solidFill>
              </a:rPr>
              <a:t>Nucléon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  <a:spcAft>
                <a:spcPts val="0"/>
              </a:spcAft>
            </a:pPr>
            <a:endParaRPr lang="en-US" dirty="0" smtClean="0">
              <a:solidFill>
                <a:srgbClr val="008000"/>
              </a:solidFill>
            </a:endParaRP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8000"/>
                </a:solidFill>
              </a:rPr>
              <a:t>Les </a:t>
            </a:r>
            <a:r>
              <a:rPr lang="en-US" dirty="0" err="1" smtClean="0">
                <a:solidFill>
                  <a:srgbClr val="008000"/>
                </a:solidFill>
              </a:rPr>
              <a:t>résultats</a:t>
            </a:r>
            <a:r>
              <a:rPr lang="en-US" dirty="0" smtClean="0">
                <a:solidFill>
                  <a:srgbClr val="008000"/>
                </a:solidFill>
              </a:rPr>
              <a:t> de </a:t>
            </a:r>
            <a:r>
              <a:rPr lang="en-US" dirty="0" err="1" smtClean="0">
                <a:solidFill>
                  <a:srgbClr val="008000"/>
                </a:solidFill>
              </a:rPr>
              <a:t>ces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derniers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travaux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ont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été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publiés</a:t>
            </a:r>
            <a:r>
              <a:rPr lang="en-US" dirty="0" smtClean="0">
                <a:solidFill>
                  <a:srgbClr val="008000"/>
                </a:solidFill>
              </a:rPr>
              <a:t> en 2011: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</a:p>
          <a:p>
            <a:pPr>
              <a:spcBef>
                <a:spcPct val="50000"/>
              </a:spcBef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905000"/>
            <a:ext cx="8534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 smtClean="0">
                <a:solidFill>
                  <a:srgbClr val="008000"/>
                </a:solidFill>
              </a:rPr>
              <a:t>Axial </a:t>
            </a:r>
            <a:r>
              <a:rPr lang="fr-FR" sz="1400" dirty="0" err="1" smtClean="0">
                <a:solidFill>
                  <a:srgbClr val="008000"/>
                </a:solidFill>
              </a:rPr>
              <a:t>nucleon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form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factors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from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lattice</a:t>
            </a:r>
            <a:r>
              <a:rPr lang="fr-FR" sz="1400" dirty="0" smtClean="0">
                <a:solidFill>
                  <a:srgbClr val="008000"/>
                </a:solidFill>
              </a:rPr>
              <a:t> QCD         </a:t>
            </a:r>
            <a:r>
              <a:rPr lang="fr-FR" sz="1400" dirty="0" smtClean="0">
                <a:solidFill>
                  <a:srgbClr val="000000"/>
                </a:solidFill>
              </a:rPr>
              <a:t>                                     PRD83, 045010 (2011) </a:t>
            </a:r>
            <a:r>
              <a:rPr lang="fr-FR" sz="1400" dirty="0" err="1" smtClean="0">
                <a:solidFill>
                  <a:srgbClr val="000000"/>
                </a:solidFill>
              </a:rPr>
              <a:t>Feb</a:t>
            </a:r>
            <a:endParaRPr lang="fr-FR" sz="1400" dirty="0" smtClean="0">
              <a:solidFill>
                <a:srgbClr val="000000"/>
              </a:solidFill>
            </a:endParaRPr>
          </a:p>
          <a:p>
            <a:pPr lvl="0"/>
            <a:r>
              <a:rPr lang="fr-FR" sz="1400" dirty="0" err="1" smtClean="0">
                <a:solidFill>
                  <a:srgbClr val="008000"/>
                </a:solidFill>
              </a:rPr>
              <a:t>Nucleon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electromagnetic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form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factors</a:t>
            </a:r>
            <a:r>
              <a:rPr lang="fr-FR" sz="1400" dirty="0" smtClean="0">
                <a:solidFill>
                  <a:srgbClr val="008000"/>
                </a:solidFill>
              </a:rPr>
              <a:t> in </a:t>
            </a:r>
            <a:r>
              <a:rPr lang="fr-FR" sz="1400" dirty="0" err="1" smtClean="0">
                <a:solidFill>
                  <a:srgbClr val="008000"/>
                </a:solidFill>
              </a:rPr>
              <a:t>twisted</a:t>
            </a:r>
            <a:r>
              <a:rPr lang="fr-FR" sz="1400" dirty="0" smtClean="0">
                <a:solidFill>
                  <a:srgbClr val="008000"/>
                </a:solidFill>
              </a:rPr>
              <a:t> mass </a:t>
            </a:r>
            <a:r>
              <a:rPr lang="fr-FR" sz="1400" dirty="0" err="1" smtClean="0">
                <a:solidFill>
                  <a:srgbClr val="008000"/>
                </a:solidFill>
              </a:rPr>
              <a:t>lattice</a:t>
            </a:r>
            <a:r>
              <a:rPr lang="fr-FR" sz="1400" dirty="0" smtClean="0">
                <a:solidFill>
                  <a:srgbClr val="008000"/>
                </a:solidFill>
              </a:rPr>
              <a:t> QCD	</a:t>
            </a:r>
            <a:r>
              <a:rPr lang="fr-FR" sz="1400" dirty="0" smtClean="0">
                <a:solidFill>
                  <a:srgbClr val="000000"/>
                </a:solidFill>
              </a:rPr>
              <a:t>    PRD83, 094502 (2011) May </a:t>
            </a:r>
          </a:p>
          <a:p>
            <a:pPr lvl="0"/>
            <a:r>
              <a:rPr lang="fr-FR" sz="1400" dirty="0" smtClean="0">
                <a:solidFill>
                  <a:srgbClr val="008000"/>
                </a:solidFill>
              </a:rPr>
              <a:t>Moments of </a:t>
            </a:r>
            <a:r>
              <a:rPr lang="fr-FR" sz="1400" dirty="0" err="1" smtClean="0">
                <a:solidFill>
                  <a:srgbClr val="008000"/>
                </a:solidFill>
              </a:rPr>
              <a:t>nucleon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generalized</a:t>
            </a:r>
            <a:r>
              <a:rPr lang="fr-FR" sz="1400" dirty="0" smtClean="0">
                <a:solidFill>
                  <a:srgbClr val="008000"/>
                </a:solidFill>
              </a:rPr>
              <a:t> parton distributions </a:t>
            </a:r>
            <a:r>
              <a:rPr lang="fr-FR" sz="1400" dirty="0" err="1" smtClean="0">
                <a:solidFill>
                  <a:srgbClr val="008000"/>
                </a:solidFill>
              </a:rPr>
              <a:t>from</a:t>
            </a:r>
            <a:r>
              <a:rPr lang="fr-FR" sz="1400" dirty="0" smtClean="0">
                <a:solidFill>
                  <a:srgbClr val="008000"/>
                </a:solidFill>
              </a:rPr>
              <a:t> </a:t>
            </a:r>
            <a:r>
              <a:rPr lang="fr-FR" sz="1400" dirty="0" err="1" smtClean="0">
                <a:solidFill>
                  <a:srgbClr val="008000"/>
                </a:solidFill>
              </a:rPr>
              <a:t>lattice</a:t>
            </a:r>
            <a:r>
              <a:rPr lang="fr-FR" sz="1400" dirty="0" smtClean="0">
                <a:solidFill>
                  <a:srgbClr val="008000"/>
                </a:solidFill>
              </a:rPr>
              <a:t> QCD    </a:t>
            </a:r>
            <a:r>
              <a:rPr lang="fr-FR" sz="1400" dirty="0" smtClean="0">
                <a:solidFill>
                  <a:srgbClr val="000000"/>
                </a:solidFill>
              </a:rPr>
              <a:t>PRD83, 114513 (2011) </a:t>
            </a:r>
            <a:r>
              <a:rPr lang="fr-FR" sz="1400" dirty="0" err="1" smtClean="0">
                <a:solidFill>
                  <a:srgbClr val="000000"/>
                </a:solidFill>
              </a:rPr>
              <a:t>June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04800" y="3200400"/>
            <a:ext cx="8686801" cy="300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smtClean="0"/>
              <a:t>Ces calculs sont très difficiles, autant du point de vue conceptuel que technique et seulement </a:t>
            </a:r>
            <a:r>
              <a:rPr lang="fr-FR" b="1" dirty="0" smtClean="0">
                <a:solidFill>
                  <a:srgbClr val="CC00FF"/>
                </a:solidFill>
              </a:rPr>
              <a:t>3 groupes</a:t>
            </a:r>
            <a:r>
              <a:rPr lang="fr-FR" dirty="0" smtClean="0"/>
              <a:t> dans le monde s’y sont aventurés:</a:t>
            </a:r>
          </a:p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CC00FF"/>
                </a:solidFill>
              </a:rPr>
              <a:t>QCDSF/UKQCD</a:t>
            </a:r>
            <a:r>
              <a:rPr lang="fr-FR" dirty="0" smtClean="0"/>
              <a:t>		</a:t>
            </a:r>
            <a:r>
              <a:rPr lang="fr-FR" dirty="0" err="1" smtClean="0"/>
              <a:t>Allemagne-UK</a:t>
            </a:r>
            <a:endParaRPr lang="fr-FR" dirty="0" smtClean="0"/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CC00FF"/>
                </a:solidFill>
              </a:rPr>
              <a:t>LHPC</a:t>
            </a:r>
            <a:r>
              <a:rPr lang="fr-FR" dirty="0" smtClean="0"/>
              <a:t>			USA (MIT, </a:t>
            </a:r>
            <a:r>
              <a:rPr lang="fr-FR" dirty="0" err="1" smtClean="0"/>
              <a:t>Jlab</a:t>
            </a:r>
            <a:r>
              <a:rPr lang="fr-FR" dirty="0" smtClean="0"/>
              <a:t>,…)</a:t>
            </a:r>
          </a:p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CC00FF"/>
                </a:solidFill>
              </a:rPr>
              <a:t>ETMC </a:t>
            </a:r>
            <a:r>
              <a:rPr lang="fr-FR" dirty="0" smtClean="0"/>
              <a:t>			9 pays européens (dont la France… et le </a:t>
            </a:r>
            <a:r>
              <a:rPr lang="fr-FR" dirty="0" err="1" smtClean="0"/>
              <a:t>SPhN</a:t>
            </a:r>
            <a:r>
              <a:rPr lang="fr-FR" dirty="0" smtClean="0"/>
              <a:t>)</a:t>
            </a:r>
          </a:p>
          <a:p>
            <a:pPr>
              <a:spcBef>
                <a:spcPct val="50000"/>
              </a:spcBef>
            </a:pPr>
            <a:r>
              <a:rPr lang="fr-FR" dirty="0" smtClean="0"/>
              <a:t>Ils utilisent des discrétisations différentes, avec des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q</a:t>
            </a:r>
            <a:r>
              <a:rPr lang="fr-FR" dirty="0" smtClean="0"/>
              <a:t> plus ou moins proches de sa valeur physique, et sont capables de simuler des V plus ou moins grands</a:t>
            </a:r>
          </a:p>
          <a:p>
            <a:pPr>
              <a:spcBef>
                <a:spcPct val="50000"/>
              </a:spcBef>
            </a:pPr>
            <a:r>
              <a:rPr lang="fr-FR" dirty="0" smtClean="0">
                <a:solidFill>
                  <a:srgbClr val="008000"/>
                </a:solidFill>
              </a:rPr>
              <a:t>ETMC est descendu à m</a:t>
            </a:r>
            <a:r>
              <a:rPr lang="fr-FR" baseline="-25000" dirty="0" smtClean="0">
                <a:solidFill>
                  <a:srgbClr val="008000"/>
                </a:solidFill>
              </a:rPr>
              <a:t>π</a:t>
            </a:r>
            <a:r>
              <a:rPr lang="fr-FR" dirty="0" smtClean="0">
                <a:solidFill>
                  <a:srgbClr val="008000"/>
                </a:solidFill>
              </a:rPr>
              <a:t>≈280 MeV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57200" y="228600"/>
            <a:ext cx="27606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sz="2000" b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Twisted mass quarks</a:t>
            </a:r>
          </a:p>
        </p:txBody>
      </p:sp>
      <p:sp>
        <p:nvSpPr>
          <p:cNvPr id="25603" name="ZoneTexte 3"/>
          <p:cNvSpPr txBox="1">
            <a:spLocks noChangeArrowheads="1"/>
          </p:cNvSpPr>
          <p:nvPr/>
        </p:nvSpPr>
        <p:spPr bwMode="auto">
          <a:xfrm>
            <a:off x="533400" y="1219200"/>
            <a:ext cx="800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400"/>
              <a:t>Ajout d’un terme de « masse imaginaire » dans l’action </a:t>
            </a:r>
          </a:p>
        </p:txBody>
      </p:sp>
      <p:pic>
        <p:nvPicPr>
          <p:cNvPr id="2560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685800"/>
            <a:ext cx="33528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Imag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676400"/>
            <a:ext cx="35052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ZoneTexte 6"/>
          <p:cNvSpPr txBox="1">
            <a:spLocks noChangeArrowheads="1"/>
          </p:cNvSpPr>
          <p:nvPr/>
        </p:nvSpPr>
        <p:spPr bwMode="auto">
          <a:xfrm>
            <a:off x="533400" y="2514600"/>
            <a:ext cx="5214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400"/>
              <a:t>Dans le continu les deux formulations sont équivalentes pourvu</a:t>
            </a:r>
          </a:p>
        </p:txBody>
      </p:sp>
      <p:pic>
        <p:nvPicPr>
          <p:cNvPr id="25607" name="Imag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790825"/>
            <a:ext cx="1676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ZoneTexte 10"/>
          <p:cNvSpPr txBox="1">
            <a:spLocks noChangeArrowheads="1"/>
          </p:cNvSpPr>
          <p:nvPr/>
        </p:nvSpPr>
        <p:spPr bwMode="auto">
          <a:xfrm>
            <a:off x="550863" y="3352800"/>
            <a:ext cx="7221537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400"/>
              <a:t>Les simulations ETMC se font avec les « quarks twistés » </a:t>
            </a:r>
          </a:p>
          <a:p>
            <a:r>
              <a:rPr lang="fr-FR" sz="1400"/>
              <a:t>Pour a≠0 ce formalisme présente </a:t>
            </a:r>
            <a:r>
              <a:rPr lang="fr-FR" sz="1400">
                <a:solidFill>
                  <a:srgbClr val="FF0000"/>
                </a:solidFill>
              </a:rPr>
              <a:t>quelques avantages</a:t>
            </a:r>
            <a:r>
              <a:rPr lang="fr-FR" sz="1400"/>
              <a:t>:</a:t>
            </a:r>
          </a:p>
          <a:p>
            <a:r>
              <a:rPr lang="fr-FR" sz="1400"/>
              <a:t> - Bonne limite du continu: </a:t>
            </a:r>
            <a:r>
              <a:rPr lang="fr-FR" sz="1400">
                <a:solidFill>
                  <a:srgbClr val="FF0000"/>
                </a:solidFill>
              </a:rPr>
              <a:t>o(a</a:t>
            </a:r>
            <a:r>
              <a:rPr lang="fr-FR" sz="1400" baseline="30000">
                <a:solidFill>
                  <a:srgbClr val="FF0000"/>
                </a:solidFill>
              </a:rPr>
              <a:t>2</a:t>
            </a:r>
            <a:r>
              <a:rPr lang="fr-FR" sz="1400">
                <a:solidFill>
                  <a:srgbClr val="FF0000"/>
                </a:solidFill>
              </a:rPr>
              <a:t>)</a:t>
            </a:r>
          </a:p>
          <a:p>
            <a:r>
              <a:rPr lang="fr-FR" sz="1400"/>
              <a:t> - « Bonnes » propriétés chirales: e.g. m</a:t>
            </a:r>
            <a:r>
              <a:rPr lang="fr-FR" sz="1400" baseline="-25000"/>
              <a:t>p</a:t>
            </a:r>
            <a:r>
              <a:rPr lang="fr-FR" sz="1400" baseline="30000"/>
              <a:t>2</a:t>
            </a:r>
            <a:r>
              <a:rPr lang="fr-FR" sz="1400"/>
              <a:t>=B m</a:t>
            </a:r>
            <a:r>
              <a:rPr lang="fr-FR" sz="1400" baseline="-25000"/>
              <a:t>q</a:t>
            </a:r>
          </a:p>
          <a:p>
            <a:r>
              <a:rPr lang="fr-FR" sz="1400"/>
              <a:t> - Protection contre les valeurs propres nulles de D</a:t>
            </a:r>
          </a:p>
          <a:p>
            <a:r>
              <a:rPr lang="fr-FR" sz="1400"/>
              <a:t> - Renormalisation des opérateurs facilitée</a:t>
            </a:r>
          </a:p>
          <a:p>
            <a:r>
              <a:rPr lang="fr-FR" sz="1400"/>
              <a:t> - un coût « raisonnable »  </a:t>
            </a:r>
          </a:p>
          <a:p>
            <a:endParaRPr lang="fr-FR" sz="1400"/>
          </a:p>
          <a:p>
            <a:r>
              <a:rPr lang="fr-FR" sz="1400"/>
              <a:t>et des </a:t>
            </a:r>
            <a:r>
              <a:rPr lang="fr-FR" sz="1400">
                <a:solidFill>
                  <a:srgbClr val="660066"/>
                </a:solidFill>
              </a:rPr>
              <a:t>inconvénients</a:t>
            </a:r>
            <a:r>
              <a:rPr lang="fr-FR" sz="1400"/>
              <a:t> «artefacts» qui doivent disparaître si a=0, en fait o(a</a:t>
            </a:r>
            <a:r>
              <a:rPr lang="fr-FR" sz="1400" baseline="30000"/>
              <a:t>2</a:t>
            </a:r>
            <a:r>
              <a:rPr lang="fr-FR" sz="1400"/>
              <a:t>)</a:t>
            </a:r>
          </a:p>
          <a:p>
            <a:endParaRPr lang="fr-FR" sz="1400"/>
          </a:p>
          <a:p>
            <a:r>
              <a:rPr lang="fr-FR" sz="1400"/>
              <a:t> - Parité non conservée				</a:t>
            </a:r>
            <a:r>
              <a:rPr lang="fr-FR"/>
              <a:t>☹</a:t>
            </a:r>
          </a:p>
          <a:p>
            <a:r>
              <a:rPr lang="fr-FR" sz="1400"/>
              <a:t> - Isospin non conservé (pions)				</a:t>
            </a:r>
            <a:r>
              <a:rPr lang="fr-FR" sz="1600"/>
              <a:t>☹</a:t>
            </a:r>
            <a:r>
              <a:rPr lang="fr-FR" sz="1600">
                <a:solidFill>
                  <a:srgbClr val="000000"/>
                </a:solidFill>
              </a:rPr>
              <a:t>☹</a:t>
            </a:r>
            <a:r>
              <a:rPr lang="fr-FR" sz="1400"/>
              <a:t>  </a:t>
            </a:r>
          </a:p>
          <a:p>
            <a:r>
              <a:rPr lang="fr-FR" sz="1400"/>
              <a:t> - Flavour violation: pour nf=2+1+1 il y a un couplage entre c-s	</a:t>
            </a:r>
            <a:r>
              <a:rPr lang="fr-FR" sz="1600"/>
              <a:t>☹</a:t>
            </a:r>
          </a:p>
          <a:p>
            <a:endParaRPr lang="fr-FR" sz="1400"/>
          </a:p>
          <a:p>
            <a:r>
              <a:rPr lang="fr-FR" sz="1400"/>
              <a:t>En principe des petits effets mais qui peuvent devenir gênants et dont il faut tenir compte    </a:t>
            </a:r>
          </a:p>
          <a:p>
            <a:endParaRPr lang="fr-FR" sz="1400"/>
          </a:p>
        </p:txBody>
      </p:sp>
      <p:pic>
        <p:nvPicPr>
          <p:cNvPr id="25609" name="Imag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2362200"/>
            <a:ext cx="17526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Imag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3429000"/>
            <a:ext cx="22860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Imag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59363" y="3398838"/>
            <a:ext cx="1984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2" name="Image 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5350" y="1600200"/>
            <a:ext cx="26098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3" name="Image 12"/>
          <p:cNvSpPr>
            <a:spLocks noChangeAspect="1"/>
          </p:cNvSpPr>
          <p:nvPr/>
        </p:nvSpPr>
        <p:spPr bwMode="auto">
          <a:xfrm>
            <a:off x="4572000" y="34290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614" name="Image 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4400" y="2133600"/>
            <a:ext cx="30813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Image 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14400" y="1828800"/>
            <a:ext cx="1676400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81000" y="685800"/>
            <a:ext cx="3263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Facteurs de Forme Elastiques     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1000" y="1109246"/>
            <a:ext cx="6686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Nous avons examiné en long et en large les dépendance en </a:t>
            </a:r>
            <a:r>
              <a:rPr lang="fr-FR" sz="1600" dirty="0" smtClean="0">
                <a:solidFill>
                  <a:srgbClr val="FF0000"/>
                </a:solidFill>
              </a:rPr>
              <a:t>a</a:t>
            </a:r>
            <a:r>
              <a:rPr lang="fr-FR" sz="1600" dirty="0" smtClean="0"/>
              <a:t>, </a:t>
            </a:r>
            <a:r>
              <a:rPr lang="fr-FR" sz="1600" dirty="0" err="1" smtClean="0">
                <a:solidFill>
                  <a:srgbClr val="FF0000"/>
                </a:solidFill>
              </a:rPr>
              <a:t>m</a:t>
            </a:r>
            <a:r>
              <a:rPr lang="fr-FR" sz="1600" baseline="-25000" dirty="0" err="1" smtClean="0">
                <a:solidFill>
                  <a:srgbClr val="FF0000"/>
                </a:solidFill>
              </a:rPr>
              <a:t>π</a:t>
            </a:r>
            <a:r>
              <a:rPr lang="fr-FR" sz="1600" dirty="0" smtClean="0"/>
              <a:t> et </a:t>
            </a:r>
            <a:r>
              <a:rPr lang="fr-FR" sz="1600" dirty="0" smtClean="0">
                <a:solidFill>
                  <a:srgbClr val="FF0000"/>
                </a:solidFill>
              </a:rPr>
              <a:t>V</a:t>
            </a:r>
          </a:p>
          <a:p>
            <a:endParaRPr lang="fr-FR" sz="1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4000" y="1752600"/>
            <a:ext cx="5930900" cy="4381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81000" y="1490246"/>
            <a:ext cx="64940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Pas de dépendance en </a:t>
            </a:r>
            <a:r>
              <a:rPr lang="fr-FR" sz="1600" dirty="0" err="1" smtClean="0">
                <a:solidFill>
                  <a:srgbClr val="FF0000"/>
                </a:solidFill>
              </a:rPr>
              <a:t>m</a:t>
            </a:r>
            <a:r>
              <a:rPr lang="fr-FR" sz="1600" baseline="-25000" dirty="0" err="1" smtClean="0">
                <a:solidFill>
                  <a:srgbClr val="FF0000"/>
                </a:solidFill>
              </a:rPr>
              <a:t>π</a:t>
            </a:r>
            <a:r>
              <a:rPr lang="fr-FR" sz="1600" dirty="0" smtClean="0">
                <a:solidFill>
                  <a:srgbClr val="FF0000"/>
                </a:solidFill>
              </a:rPr>
              <a:t>… dans le domaine étudié (260-400) MeV</a:t>
            </a:r>
          </a:p>
          <a:p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533400" y="6290846"/>
            <a:ext cx="6350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Un comportement typique qui rend illusoire de trancher le G</a:t>
            </a:r>
            <a:r>
              <a:rPr lang="fr-FR" sz="1600" baseline="-25000" dirty="0" smtClean="0"/>
              <a:t>E</a:t>
            </a:r>
            <a:r>
              <a:rPr lang="fr-FR" sz="1600" dirty="0" smtClean="0"/>
              <a:t>/G</a:t>
            </a:r>
            <a:r>
              <a:rPr lang="fr-FR" sz="1600" baseline="-25000" dirty="0" smtClean="0"/>
              <a:t>M</a:t>
            </a:r>
            <a:r>
              <a:rPr lang="fr-FR" sz="1600" dirty="0" smtClean="0"/>
              <a:t>(Q</a:t>
            </a:r>
            <a:r>
              <a:rPr lang="fr-FR" sz="1600" baseline="30000" dirty="0" smtClean="0"/>
              <a:t>2</a:t>
            </a:r>
            <a:r>
              <a:rPr lang="fr-FR" sz="1600" dirty="0" smtClean="0"/>
              <a:t>)</a:t>
            </a:r>
          </a:p>
          <a:p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381000" y="152400"/>
            <a:ext cx="2173116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III.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Quels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resultats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43000" y="946150"/>
            <a:ext cx="6858000" cy="496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81000" y="381000"/>
            <a:ext cx="3263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Facteurs de Forme Elastiques    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171984" y="990600"/>
            <a:ext cx="4695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Pas d’erreur de  discrétisation pour a=0.1-0.05 </a:t>
            </a:r>
            <a:r>
              <a:rPr lang="fr-FR" sz="1600" dirty="0" err="1" smtClean="0">
                <a:solidFill>
                  <a:srgbClr val="FF0000"/>
                </a:solidFill>
              </a:rPr>
              <a:t>fm</a:t>
            </a:r>
            <a:endParaRPr lang="fr-FR" sz="1600" dirty="0" smtClean="0">
              <a:solidFill>
                <a:srgbClr val="FF0000"/>
              </a:solidFill>
            </a:endParaRPr>
          </a:p>
          <a:p>
            <a:endParaRPr lang="fr-FR" sz="1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19200" y="1826202"/>
            <a:ext cx="6248400" cy="4650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55700" y="920750"/>
            <a:ext cx="6832600" cy="501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81000" y="381000"/>
            <a:ext cx="3263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Facteurs de Forme Elastiques    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81000" y="1066800"/>
            <a:ext cx="7237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Quelque dépendance en Volume… qui augmente avec Q</a:t>
            </a:r>
            <a:r>
              <a:rPr lang="fr-FR" sz="1600" baseline="30000" dirty="0" smtClean="0">
                <a:solidFill>
                  <a:srgbClr val="FF0000"/>
                </a:solidFill>
              </a:rPr>
              <a:t>2</a:t>
            </a:r>
            <a:r>
              <a:rPr lang="fr-FR" sz="1600" dirty="0" smtClean="0">
                <a:solidFill>
                  <a:srgbClr val="FF0000"/>
                </a:solidFill>
              </a:rPr>
              <a:t> et en diminuant </a:t>
            </a:r>
            <a:r>
              <a:rPr lang="fr-FR" sz="1600" dirty="0" err="1" smtClean="0">
                <a:solidFill>
                  <a:srgbClr val="FF0000"/>
                </a:solidFill>
              </a:rPr>
              <a:t>m</a:t>
            </a:r>
            <a:r>
              <a:rPr lang="fr-FR" sz="1600" baseline="-25000" dirty="0" err="1" smtClean="0">
                <a:solidFill>
                  <a:srgbClr val="FF0000"/>
                </a:solidFill>
              </a:rPr>
              <a:t>π</a:t>
            </a:r>
            <a:endParaRPr lang="fr-FR" sz="1600" dirty="0" smtClean="0">
              <a:solidFill>
                <a:srgbClr val="FF0000"/>
              </a:solidFill>
            </a:endParaRPr>
          </a:p>
          <a:p>
            <a:endParaRPr lang="fr-FR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54100" y="1715096"/>
            <a:ext cx="6489700" cy="4685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ZoneTexte 3"/>
          <p:cNvSpPr txBox="1">
            <a:spLocks noChangeArrowheads="1"/>
          </p:cNvSpPr>
          <p:nvPr/>
        </p:nvSpPr>
        <p:spPr bwMode="auto">
          <a:xfrm>
            <a:off x="609600" y="381000"/>
            <a:ext cx="52785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Tout colle … mais avec un Nucléon bien plus petit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57250" y="1102881"/>
            <a:ext cx="6838950" cy="4535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35038"/>
            <a:ext cx="6781800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ZoneTexte 3"/>
          <p:cNvSpPr txBox="1">
            <a:spLocks noChangeArrowheads="1"/>
          </p:cNvSpPr>
          <p:nvPr/>
        </p:nvSpPr>
        <p:spPr bwMode="auto">
          <a:xfrm>
            <a:off x="609600" y="5486400"/>
            <a:ext cx="850812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400" dirty="0" smtClean="0"/>
              <a:t>Peut être que tout le monde se plante… (on peut espérer un forte dépendance en L au point physique)</a:t>
            </a:r>
          </a:p>
          <a:p>
            <a:endParaRPr lang="fr-FR" sz="1400" dirty="0" smtClean="0"/>
          </a:p>
          <a:p>
            <a:pPr lvl="0"/>
            <a:r>
              <a:rPr lang="fr-FR" sz="1400" dirty="0" smtClean="0"/>
              <a:t>Peut </a:t>
            </a:r>
            <a:r>
              <a:rPr lang="fr-FR" sz="1400" dirty="0"/>
              <a:t>être </a:t>
            </a:r>
            <a:r>
              <a:rPr lang="fr-FR" sz="1400" dirty="0" smtClean="0"/>
              <a:t>qu’il manque des choses …</a:t>
            </a:r>
            <a:r>
              <a:rPr lang="fr-FR" sz="1400" dirty="0" smtClean="0">
                <a:solidFill>
                  <a:srgbClr val="000000"/>
                </a:solidFill>
              </a:rPr>
              <a:t>… et la « nouvelle physique » se cache dans des « vieilles outres »</a:t>
            </a:r>
          </a:p>
          <a:p>
            <a:endParaRPr lang="fr-FR" sz="1400" dirty="0"/>
          </a:p>
        </p:txBody>
      </p:sp>
      <p:sp>
        <p:nvSpPr>
          <p:cNvPr id="28677" name="ZoneTexte 4"/>
          <p:cNvSpPr txBox="1">
            <a:spLocks noChangeArrowheads="1"/>
          </p:cNvSpPr>
          <p:nvPr/>
        </p:nvSpPr>
        <p:spPr bwMode="auto">
          <a:xfrm>
            <a:off x="1743288" y="3914001"/>
            <a:ext cx="25370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200" dirty="0">
                <a:solidFill>
                  <a:srgbClr val="008000"/>
                </a:solidFill>
              </a:rPr>
              <a:t>D. Renner</a:t>
            </a:r>
            <a:r>
              <a:rPr lang="fr-FR" sz="1200" dirty="0" smtClean="0">
                <a:solidFill>
                  <a:srgbClr val="008000"/>
                </a:solidFill>
              </a:rPr>
              <a:t>, </a:t>
            </a:r>
            <a:r>
              <a:rPr lang="fr-FR" sz="1200" dirty="0" err="1">
                <a:solidFill>
                  <a:srgbClr val="008000"/>
                </a:solidFill>
              </a:rPr>
              <a:t>Lattice</a:t>
            </a:r>
            <a:r>
              <a:rPr lang="fr-FR" sz="1200" dirty="0">
                <a:solidFill>
                  <a:srgbClr val="008000"/>
                </a:solidFill>
              </a:rPr>
              <a:t> 09 (</a:t>
            </a:r>
            <a:r>
              <a:rPr lang="fr-FR" sz="1200" dirty="0" err="1">
                <a:solidFill>
                  <a:srgbClr val="008000"/>
                </a:solidFill>
              </a:rPr>
              <a:t>PoS</a:t>
            </a:r>
            <a:r>
              <a:rPr lang="fr-FR" sz="1200" dirty="0">
                <a:solidFill>
                  <a:srgbClr val="008000"/>
                </a:solidFill>
              </a:rPr>
              <a:t> 2009)</a:t>
            </a:r>
          </a:p>
        </p:txBody>
      </p:sp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609600" y="164068"/>
            <a:ext cx="19554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dirty="0" smtClean="0"/>
              <a:t>Bilan « mondial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65200" y="971550"/>
            <a:ext cx="7213600" cy="49149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83676" y="1371600"/>
            <a:ext cx="2564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Thèse P.A. </a:t>
            </a:r>
            <a:r>
              <a:rPr lang="fr-FR" sz="1600" dirty="0" err="1" smtClean="0"/>
              <a:t>Harraud</a:t>
            </a:r>
            <a:r>
              <a:rPr lang="fr-FR" sz="1600" dirty="0" smtClean="0"/>
              <a:t> 2010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05922" y="6214646"/>
            <a:ext cx="3925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Raisonnable 1.15(1) …mais 10% d’erreur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53522" y="347246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Facteur de forme axial </a:t>
            </a:r>
            <a:r>
              <a:rPr lang="fr-FR" sz="1600" b="1" dirty="0" err="1" smtClean="0">
                <a:solidFill>
                  <a:srgbClr val="0000FF"/>
                </a:solidFill>
              </a:rPr>
              <a:t>g</a:t>
            </a:r>
            <a:r>
              <a:rPr lang="fr-FR" sz="1600" b="1" baseline="-25000" dirty="0" err="1" smtClean="0">
                <a:solidFill>
                  <a:srgbClr val="0000FF"/>
                </a:solidFill>
              </a:rPr>
              <a:t>A</a:t>
            </a:r>
            <a:endParaRPr lang="fr-FR" sz="1600" b="1" dirty="0" smtClean="0">
              <a:solidFill>
                <a:srgbClr val="0000FF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5922" y="609600"/>
            <a:ext cx="553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Même si en « regardant de loin » tout semble magnifique !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06600" y="1574800"/>
            <a:ext cx="5130800" cy="370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059656"/>
            <a:ext cx="4191000" cy="275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Imag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156" y="3962400"/>
            <a:ext cx="426784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57200" y="304800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Les autres collaboration ne font pas mieux… loin de là !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514600"/>
            <a:ext cx="2865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FF avec QCDSF/UKQCD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1" y="1104900"/>
            <a:ext cx="6096000" cy="397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04800" y="381000"/>
            <a:ext cx="8033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Et ils ont le même problème avec la taille du proton …malgré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π</a:t>
            </a:r>
            <a:r>
              <a:rPr lang="fr-FR" dirty="0" smtClean="0"/>
              <a:t>=180 MeV !!!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905000"/>
            <a:ext cx="9144000" cy="304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81000" y="381000"/>
            <a:ext cx="3321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LHPC :  Axial charge   </a:t>
            </a:r>
            <a:r>
              <a:rPr lang="fr-FR" dirty="0" err="1" smtClean="0">
                <a:solidFill>
                  <a:srgbClr val="0000FF"/>
                </a:solidFill>
              </a:rPr>
              <a:t>g</a:t>
            </a:r>
            <a:r>
              <a:rPr lang="fr-FR" baseline="-25000" dirty="0" err="1" smtClean="0">
                <a:solidFill>
                  <a:srgbClr val="0000FF"/>
                </a:solidFill>
              </a:rPr>
              <a:t>A</a:t>
            </a:r>
            <a:r>
              <a:rPr lang="fr-FR" dirty="0" smtClean="0">
                <a:solidFill>
                  <a:srgbClr val="0000FF"/>
                </a:solidFill>
              </a:rPr>
              <a:t>=1.27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5040868"/>
            <a:ext cx="83375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Les valeurs calculées son pratiquement indépendantes de </a:t>
            </a:r>
            <a:r>
              <a:rPr lang="fr-FR" sz="1400" dirty="0" err="1" smtClean="0"/>
              <a:t>m</a:t>
            </a:r>
            <a:r>
              <a:rPr lang="fr-FR" sz="1400" baseline="-25000" dirty="0" err="1" smtClean="0"/>
              <a:t>π</a:t>
            </a:r>
            <a:endParaRPr lang="fr-FR" sz="1400" baseline="-25000" dirty="0" smtClean="0"/>
          </a:p>
          <a:p>
            <a:endParaRPr lang="fr-FR" sz="1400" dirty="0" smtClean="0"/>
          </a:p>
          <a:p>
            <a:r>
              <a:rPr lang="fr-FR" sz="1400" dirty="0" smtClean="0"/>
              <a:t>Extrapolation linéaire « </a:t>
            </a:r>
            <a:r>
              <a:rPr lang="fr-FR" sz="1400" dirty="0" err="1" smtClean="0"/>
              <a:t>naive</a:t>
            </a:r>
            <a:r>
              <a:rPr lang="fr-FR" sz="1400" dirty="0" smtClean="0"/>
              <a:t> » donne 1.15(28)</a:t>
            </a:r>
          </a:p>
          <a:p>
            <a:endParaRPr lang="fr-FR" sz="1400" dirty="0" smtClean="0"/>
          </a:p>
          <a:p>
            <a:r>
              <a:rPr lang="fr-FR" sz="1400" dirty="0" smtClean="0"/>
              <a:t>Si on inclut des extrapolations chirales (2-3 paramètres) la valeur est compatibles avec l’expérimentale</a:t>
            </a:r>
          </a:p>
          <a:p>
            <a:r>
              <a:rPr lang="fr-FR" sz="1400" dirty="0" smtClean="0"/>
              <a:t>… en fait l’extrapolation est incontrôlable ! </a:t>
            </a:r>
            <a:endParaRPr lang="fr-FR" sz="1400" dirty="0"/>
          </a:p>
        </p:txBody>
      </p:sp>
      <p:sp>
        <p:nvSpPr>
          <p:cNvPr id="5" name="ZoneTexte 4"/>
          <p:cNvSpPr txBox="1"/>
          <p:nvPr/>
        </p:nvSpPr>
        <p:spPr>
          <a:xfrm>
            <a:off x="609600" y="1066800"/>
            <a:ext cx="1179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g</a:t>
            </a:r>
            <a:r>
              <a:rPr lang="fr-FR" sz="1400" baseline="-25000" dirty="0" err="1" smtClean="0"/>
              <a:t>A</a:t>
            </a:r>
            <a:r>
              <a:rPr lang="fr-FR" sz="1400" dirty="0" smtClean="0"/>
              <a:t>=G</a:t>
            </a:r>
            <a:r>
              <a:rPr lang="fr-FR" sz="1400" baseline="-25000" dirty="0" smtClean="0"/>
              <a:t>A</a:t>
            </a:r>
            <a:r>
              <a:rPr lang="fr-FR" sz="1400" dirty="0" smtClean="0"/>
              <a:t>(q</a:t>
            </a:r>
            <a:r>
              <a:rPr lang="fr-FR" sz="1400" baseline="30000" dirty="0" smtClean="0"/>
              <a:t>2</a:t>
            </a:r>
            <a:r>
              <a:rPr lang="fr-FR" sz="1400" dirty="0" smtClean="0"/>
              <a:t>=0)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265473"/>
            <a:ext cx="861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>
                <a:solidFill>
                  <a:srgbClr val="000000"/>
                </a:solidFill>
              </a:rPr>
              <a:t>Les résultats </a:t>
            </a:r>
            <a:r>
              <a:rPr lang="fr-FR" dirty="0" smtClean="0">
                <a:solidFill>
                  <a:srgbClr val="000000"/>
                </a:solidFill>
              </a:rPr>
              <a:t>présentés ci-dessus </a:t>
            </a:r>
            <a:r>
              <a:rPr lang="fr-FR" dirty="0" smtClean="0">
                <a:solidFill>
                  <a:srgbClr val="000000"/>
                </a:solidFill>
              </a:rPr>
              <a:t>sont illustratifs:</a:t>
            </a:r>
          </a:p>
          <a:p>
            <a:pPr marL="457200" indent="-457200">
              <a:buFontTx/>
              <a:buNone/>
            </a:pPr>
            <a:r>
              <a:rPr lang="en-US" dirty="0" smtClean="0"/>
              <a:t>Tout </a:t>
            </a:r>
            <a:r>
              <a:rPr lang="en-US" dirty="0" err="1" smtClean="0"/>
              <a:t>est</a:t>
            </a:r>
            <a:r>
              <a:rPr lang="en-US" dirty="0" smtClean="0"/>
              <a:t> “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peu</a:t>
            </a:r>
            <a:r>
              <a:rPr lang="en-US" dirty="0" smtClean="0"/>
              <a:t> </a:t>
            </a:r>
            <a:r>
              <a:rPr lang="en-US" dirty="0" err="1" smtClean="0"/>
              <a:t>près</a:t>
            </a:r>
            <a:r>
              <a:rPr lang="en-US" dirty="0" smtClean="0"/>
              <a:t> </a:t>
            </a:r>
            <a:r>
              <a:rPr lang="en-US" dirty="0" err="1" smtClean="0"/>
              <a:t>correcte</a:t>
            </a:r>
            <a:r>
              <a:rPr lang="en-US" dirty="0" smtClean="0"/>
              <a:t>”…</a:t>
            </a:r>
            <a:r>
              <a:rPr lang="en-US" dirty="0" err="1" smtClean="0"/>
              <a:t>mais</a:t>
            </a:r>
            <a:r>
              <a:rPr lang="en-US" dirty="0" smtClean="0"/>
              <a:t> le </a:t>
            </a:r>
            <a:r>
              <a:rPr lang="en-US" dirty="0" err="1" smtClean="0"/>
              <a:t>diable</a:t>
            </a:r>
            <a:r>
              <a:rPr lang="en-US" dirty="0" smtClean="0"/>
              <a:t> se cache </a:t>
            </a:r>
            <a:r>
              <a:rPr lang="en-US" dirty="0" err="1" smtClean="0"/>
              <a:t>toujours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détails</a:t>
            </a:r>
            <a:r>
              <a:rPr lang="en-US" dirty="0" smtClean="0"/>
              <a:t> </a:t>
            </a:r>
          </a:p>
          <a:p>
            <a:pPr marL="457200" indent="-457200">
              <a:buFontTx/>
              <a:buNone/>
            </a:pPr>
            <a:r>
              <a:rPr lang="en-US" dirty="0" smtClean="0"/>
              <a:t>Or </a:t>
            </a:r>
            <a:r>
              <a:rPr lang="en-US" dirty="0" err="1" smtClean="0"/>
              <a:t>sur</a:t>
            </a:r>
            <a:r>
              <a:rPr lang="en-US" dirty="0" smtClean="0"/>
              <a:t>  les “points </a:t>
            </a:r>
            <a:r>
              <a:rPr lang="en-US" dirty="0" err="1" smtClean="0"/>
              <a:t>chauds</a:t>
            </a:r>
            <a:r>
              <a:rPr lang="en-US" dirty="0" smtClean="0"/>
              <a:t>”, les </a:t>
            </a:r>
            <a:r>
              <a:rPr lang="en-US" dirty="0" smtClean="0"/>
              <a:t>conclusions </a:t>
            </a:r>
            <a:r>
              <a:rPr lang="en-US" dirty="0" smtClean="0"/>
              <a:t>ne </a:t>
            </a:r>
            <a:r>
              <a:rPr lang="en-US" dirty="0" err="1" smtClean="0"/>
              <a:t>sont</a:t>
            </a:r>
            <a:r>
              <a:rPr lang="en-US" dirty="0" smtClean="0"/>
              <a:t> pas encore </a:t>
            </a:r>
            <a:r>
              <a:rPr lang="en-US" dirty="0" err="1" smtClean="0"/>
              <a:t>certaines</a:t>
            </a:r>
            <a:endParaRPr lang="en-US" dirty="0" smtClean="0"/>
          </a:p>
          <a:p>
            <a:pPr marL="457200" indent="-457200">
              <a:buFontTx/>
              <a:buNone/>
            </a:pPr>
            <a:r>
              <a:rPr lang="en-US" dirty="0" smtClean="0"/>
              <a:t>	- GE/GM  </a:t>
            </a:r>
          </a:p>
          <a:p>
            <a:pPr marL="457200" indent="-457200">
              <a:buFontTx/>
              <a:buNone/>
            </a:pPr>
            <a:r>
              <a:rPr lang="en-US" dirty="0" smtClean="0"/>
              <a:t>	- r</a:t>
            </a:r>
            <a:r>
              <a:rPr lang="en-US" baseline="30000" dirty="0" smtClean="0"/>
              <a:t>2</a:t>
            </a:r>
            <a:r>
              <a:rPr lang="en-US" dirty="0" smtClean="0"/>
              <a:t>p</a:t>
            </a:r>
          </a:p>
          <a:p>
            <a:pPr marL="457200" indent="-457200">
              <a:buFontTx/>
              <a:buNone/>
            </a:pPr>
            <a:r>
              <a:rPr lang="en-US" dirty="0" smtClean="0"/>
              <a:t>	-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A</a:t>
            </a:r>
            <a:endParaRPr lang="en-US" baseline="-25000" dirty="0" smtClean="0"/>
          </a:p>
          <a:p>
            <a:pPr marL="457200" indent="-457200">
              <a:buFontTx/>
              <a:buNone/>
            </a:pPr>
            <a:r>
              <a:rPr lang="en-US" baseline="-25000" dirty="0" smtClean="0"/>
              <a:t>	</a:t>
            </a:r>
            <a:r>
              <a:rPr lang="en-US" dirty="0" smtClean="0"/>
              <a:t>- &lt;</a:t>
            </a:r>
            <a:r>
              <a:rPr lang="en-US" dirty="0" err="1" smtClean="0"/>
              <a:t>x</a:t>
            </a:r>
            <a:r>
              <a:rPr lang="en-US" dirty="0" smtClean="0"/>
              <a:t>&gt;</a:t>
            </a:r>
            <a:endParaRPr lang="en-US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01650" y="792041"/>
            <a:ext cx="6051550" cy="33756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304800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>
                <a:solidFill>
                  <a:srgbClr val="000000"/>
                </a:solidFill>
              </a:rPr>
              <a:t>Nous avons calculé bien d’autres observables (GFF)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238219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IV.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Où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allons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nous ?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838200"/>
            <a:ext cx="8610600" cy="5632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Nous nous sommes convaincus que :</a:t>
            </a: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- si  l’on n’est pas « au point physique »</a:t>
            </a: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- si l’on ne « simule » pas des volumes spatiaux assez grands 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endParaRPr lang="fr-FR" sz="1600" dirty="0" smtClean="0">
              <a:solidFill>
                <a:srgbClr val="000000"/>
              </a:solidFill>
            </a:endParaRP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les conclusions en ce qui concerne la structure du N (FF, GPD) resteront </a:t>
            </a:r>
            <a:r>
              <a:rPr lang="fr-FR" sz="1600" dirty="0" err="1" smtClean="0">
                <a:solidFill>
                  <a:srgbClr val="000000"/>
                </a:solidFill>
              </a:rPr>
              <a:t>ambigues</a:t>
            </a:r>
            <a:endParaRPr lang="fr-FR" sz="1600" dirty="0" smtClean="0">
              <a:solidFill>
                <a:srgbClr val="000000"/>
              </a:solidFill>
            </a:endParaRPr>
          </a:p>
          <a:p>
            <a:pPr lvl="0"/>
            <a:endParaRPr lang="fr-FR" sz="1600" dirty="0" smtClean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fr-FR" sz="1600" dirty="0" smtClean="0">
                <a:solidFill>
                  <a:srgbClr val="0000FF"/>
                </a:solidFill>
              </a:rPr>
              <a:t>Pour y parvenir nous avons opté par rejoindre la collaboration BMW </a:t>
            </a:r>
            <a:r>
              <a:rPr lang="fr-FR" sz="1600" baseline="30000" dirty="0" smtClean="0">
                <a:solidFill>
                  <a:srgbClr val="0000FF"/>
                </a:solidFill>
              </a:rPr>
              <a:t>(*)</a:t>
            </a:r>
            <a:r>
              <a:rPr lang="fr-FR" sz="1600" dirty="0" smtClean="0">
                <a:solidFill>
                  <a:srgbClr val="0000FF"/>
                </a:solidFill>
              </a:rPr>
              <a:t>  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fr-FR" sz="1600" dirty="0" smtClean="0"/>
              <a:t>elle n’avait pas d’expérience dans la structure du N </a:t>
            </a:r>
          </a:p>
          <a:p>
            <a:pPr>
              <a:spcBef>
                <a:spcPct val="50000"/>
              </a:spcBef>
              <a:spcAft>
                <a:spcPts val="0"/>
              </a:spcAft>
            </a:pPr>
            <a:r>
              <a:rPr lang="fr-FR" sz="1600" dirty="0" smtClean="0"/>
              <a:t>mais a réussi à générer des « configurations de jauge »</a:t>
            </a:r>
          </a:p>
          <a:p>
            <a:pPr>
              <a:spcBef>
                <a:spcPct val="50000"/>
              </a:spcBef>
            </a:pPr>
            <a:r>
              <a:rPr lang="fr-FR" sz="1600" dirty="0" smtClean="0"/>
              <a:t>  - « au point physique » i.e. avec des quarks ayant les « vraies » masses (</a:t>
            </a:r>
            <a:r>
              <a:rPr lang="fr-FR" sz="1600" dirty="0" err="1" smtClean="0"/>
              <a:t>m</a:t>
            </a:r>
            <a:r>
              <a:rPr lang="fr-FR" sz="1600" baseline="-25000" dirty="0" err="1" smtClean="0"/>
              <a:t>π</a:t>
            </a:r>
            <a:r>
              <a:rPr lang="fr-FR" sz="1600" dirty="0" smtClean="0"/>
              <a:t>=140 MeV)   </a:t>
            </a:r>
          </a:p>
          <a:p>
            <a:pPr>
              <a:spcBef>
                <a:spcPct val="50000"/>
              </a:spcBef>
            </a:pPr>
            <a:r>
              <a:rPr lang="fr-FR" sz="1600" dirty="0" smtClean="0"/>
              <a:t>  - sur des grands volumes V≅(6 fm)</a:t>
            </a:r>
            <a:r>
              <a:rPr lang="fr-FR" sz="1600" baseline="30000" dirty="0" smtClean="0"/>
              <a:t>3</a:t>
            </a:r>
            <a:r>
              <a:rPr lang="fr-FR" sz="1600" dirty="0" smtClean="0"/>
              <a:t>  </a:t>
            </a:r>
          </a:p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FF"/>
                </a:solidFill>
              </a:rPr>
              <a:t>Et nous concentrer – dans un premier temps – sur le calcul de l’observable la plus « clean »</a:t>
            </a:r>
          </a:p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FF"/>
                </a:solidFill>
              </a:rPr>
              <a:t>… et sur le désaccord le plus scandaleux :  r</a:t>
            </a:r>
            <a:r>
              <a:rPr lang="fr-FR" sz="1600" baseline="30000" dirty="0" smtClean="0">
                <a:solidFill>
                  <a:srgbClr val="0000FF"/>
                </a:solidFill>
              </a:rPr>
              <a:t>2</a:t>
            </a:r>
            <a:r>
              <a:rPr lang="fr-FR" sz="1600" baseline="-25000" dirty="0" smtClean="0">
                <a:solidFill>
                  <a:srgbClr val="0000FF"/>
                </a:solidFill>
              </a:rPr>
              <a:t>p</a:t>
            </a:r>
          </a:p>
          <a:p>
            <a:pPr lvl="0"/>
            <a:endParaRPr lang="fr-FR" sz="1600" dirty="0" smtClean="0">
              <a:solidFill>
                <a:srgbClr val="000000"/>
              </a:solidFill>
            </a:endParaRP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Un thématique qui suscite beaucoup d’intérêt suite au récentes mesures faites sur</a:t>
            </a: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des atomes </a:t>
            </a:r>
            <a:r>
              <a:rPr lang="fr-FR" sz="1600" dirty="0" err="1" smtClean="0">
                <a:solidFill>
                  <a:srgbClr val="000000"/>
                </a:solidFill>
              </a:rPr>
              <a:t>muoniques</a:t>
            </a:r>
            <a:r>
              <a:rPr lang="fr-FR" sz="1600" dirty="0" smtClean="0">
                <a:solidFill>
                  <a:srgbClr val="000000"/>
                </a:solidFill>
              </a:rPr>
              <a:t> (impliquant </a:t>
            </a:r>
            <a:r>
              <a:rPr lang="fr-FR" sz="1600" dirty="0" err="1" smtClean="0">
                <a:solidFill>
                  <a:srgbClr val="000000"/>
                </a:solidFill>
              </a:rPr>
              <a:t>e.g</a:t>
            </a:r>
            <a:r>
              <a:rPr lang="fr-FR" sz="1600" dirty="0" smtClean="0">
                <a:solidFill>
                  <a:srgbClr val="000000"/>
                </a:solidFill>
              </a:rPr>
              <a:t>. le LKB).</a:t>
            </a: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Elles sont plus précises que les mesures précédentes mais difficilement compatibles (10% sur r</a:t>
            </a:r>
            <a:r>
              <a:rPr lang="fr-FR" sz="1600" baseline="30000" dirty="0" smtClean="0">
                <a:solidFill>
                  <a:srgbClr val="000000"/>
                </a:solidFill>
              </a:rPr>
              <a:t>2</a:t>
            </a:r>
            <a:r>
              <a:rPr lang="fr-FR" sz="1600" dirty="0" smtClean="0">
                <a:solidFill>
                  <a:srgbClr val="000000"/>
                </a:solidFill>
              </a:rPr>
              <a:t>) avec les résultats provenant des atomes « normaux » ou de la diffusion d’e</a:t>
            </a:r>
          </a:p>
          <a:p>
            <a:pPr lvl="0"/>
            <a:endParaRPr lang="fr-FR" sz="1600" dirty="0" smtClean="0">
              <a:solidFill>
                <a:srgbClr val="000000"/>
              </a:solidFill>
            </a:endParaRPr>
          </a:p>
          <a:p>
            <a:pPr lvl="0"/>
            <a:r>
              <a:rPr lang="fr-FR" sz="1600" dirty="0" smtClean="0">
                <a:solidFill>
                  <a:srgbClr val="000000"/>
                </a:solidFill>
              </a:rPr>
              <a:t>Une demande d’</a:t>
            </a:r>
            <a:r>
              <a:rPr lang="fr-FR" sz="1600" dirty="0" smtClean="0">
                <a:solidFill>
                  <a:srgbClr val="0000FF"/>
                </a:solidFill>
              </a:rPr>
              <a:t>ANR</a:t>
            </a:r>
            <a:r>
              <a:rPr lang="fr-FR" sz="1600" dirty="0" smtClean="0">
                <a:solidFill>
                  <a:srgbClr val="000000"/>
                </a:solidFill>
              </a:rPr>
              <a:t> vient d’être déposée ainsi qu’une demande de </a:t>
            </a:r>
            <a:r>
              <a:rPr lang="fr-FR" sz="1600" dirty="0" smtClean="0">
                <a:solidFill>
                  <a:srgbClr val="0000FF"/>
                </a:solidFill>
              </a:rPr>
              <a:t>bourse de thèse</a:t>
            </a:r>
            <a:r>
              <a:rPr lang="fr-FR" sz="1600" dirty="0" smtClean="0">
                <a:solidFill>
                  <a:srgbClr val="000000"/>
                </a:solidFill>
              </a:rPr>
              <a:t>.  </a:t>
            </a:r>
            <a:endParaRPr lang="fr-FR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2225" y="4306888"/>
            <a:ext cx="373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1828800" y="1143000"/>
            <a:ext cx="471715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Physique avec des antiprotons</a:t>
            </a:r>
            <a:endParaRPr lang="en-US" sz="2400" b="1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Image 4" descr="Dieu1.PI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944" y="2438400"/>
            <a:ext cx="3191256" cy="3968401"/>
          </a:xfrm>
          <a:prstGeom prst="rect">
            <a:avLst/>
          </a:prstGeom>
        </p:spPr>
      </p:pic>
      <p:sp>
        <p:nvSpPr>
          <p:cNvPr id="6" name="Bulle ronde 5"/>
          <p:cNvSpPr/>
          <p:nvPr/>
        </p:nvSpPr>
        <p:spPr>
          <a:xfrm>
            <a:off x="3124200" y="2057400"/>
            <a:ext cx="4800600" cy="609600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8000"/>
                </a:solidFill>
              </a:rPr>
              <a:t>Je vais y mettre quelques </a:t>
            </a:r>
            <a:r>
              <a:rPr lang="fr-FR" dirty="0" err="1" smtClean="0">
                <a:solidFill>
                  <a:srgbClr val="008000"/>
                </a:solidFill>
              </a:rPr>
              <a:t>γ</a:t>
            </a:r>
            <a:r>
              <a:rPr lang="fr-FR" baseline="30000" dirty="0" err="1" smtClean="0">
                <a:solidFill>
                  <a:srgbClr val="008000"/>
                </a:solidFill>
              </a:rPr>
              <a:t>μ</a:t>
            </a:r>
            <a:r>
              <a:rPr lang="fr-FR" dirty="0" smtClean="0">
                <a:solidFill>
                  <a:srgbClr val="008000"/>
                </a:solidFill>
              </a:rPr>
              <a:t>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304800" y="457200"/>
            <a:ext cx="8686800" cy="606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Deux projets… autour de deux machines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b="1" dirty="0" smtClean="0">
                <a:solidFill>
                  <a:srgbClr val="FF0000"/>
                </a:solidFill>
              </a:rPr>
              <a:t>AD </a:t>
            </a:r>
            <a:r>
              <a:rPr lang="fr-FR" sz="1600" dirty="0" smtClean="0">
                <a:solidFill>
                  <a:srgbClr val="000000"/>
                </a:solidFill>
              </a:rPr>
              <a:t>(antiproton </a:t>
            </a:r>
            <a:r>
              <a:rPr lang="fr-FR" sz="1600" dirty="0" err="1" smtClean="0">
                <a:solidFill>
                  <a:srgbClr val="000000"/>
                </a:solidFill>
              </a:rPr>
              <a:t>deccelerator</a:t>
            </a:r>
            <a:r>
              <a:rPr lang="fr-FR" sz="1600" dirty="0" smtClean="0">
                <a:solidFill>
                  <a:srgbClr val="000000"/>
                </a:solidFill>
              </a:rPr>
              <a:t>) </a:t>
            </a:r>
            <a:r>
              <a:rPr lang="fr-FR" sz="1600" b="1" dirty="0" smtClean="0">
                <a:solidFill>
                  <a:srgbClr val="FF0000"/>
                </a:solidFill>
              </a:rPr>
              <a:t>au CERN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But	Fabrication et étude de l’antimatière (au sens chimique) essentiellement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Pour </a:t>
            </a:r>
            <a:r>
              <a:rPr lang="fr-FR" sz="1600" b="1" dirty="0" smtClean="0">
                <a:solidFill>
                  <a:srgbClr val="008000"/>
                </a:solidFill>
              </a:rPr>
              <a:t>« voir tomber » </a:t>
            </a:r>
            <a:r>
              <a:rPr lang="fr-FR" sz="1600" dirty="0" smtClean="0">
                <a:solidFill>
                  <a:srgbClr val="000000"/>
                </a:solidFill>
              </a:rPr>
              <a:t>le H…. ou pas: première mesure directe de g avec antimatière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Pour faire de la </a:t>
            </a:r>
            <a:r>
              <a:rPr lang="fr-FR" sz="1600" b="1" dirty="0" smtClean="0">
                <a:solidFill>
                  <a:srgbClr val="008000"/>
                </a:solidFill>
              </a:rPr>
              <a:t>spectroscopie</a:t>
            </a:r>
            <a:r>
              <a:rPr lang="fr-FR" sz="1600" dirty="0" smtClean="0">
                <a:solidFill>
                  <a:srgbClr val="000000"/>
                </a:solidFill>
              </a:rPr>
              <a:t> des </a:t>
            </a:r>
            <a:r>
              <a:rPr lang="fr-FR" sz="1600" dirty="0" err="1" smtClean="0">
                <a:solidFill>
                  <a:srgbClr val="000000"/>
                </a:solidFill>
              </a:rPr>
              <a:t>anti-atomes</a:t>
            </a:r>
            <a:r>
              <a:rPr lang="fr-FR" sz="1600" dirty="0" smtClean="0">
                <a:solidFill>
                  <a:srgbClr val="000000"/>
                </a:solidFill>
              </a:rPr>
              <a:t> (test CPT)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L’RFU/SPP (Patrice Perez) est impliqué et porteur d’un projet </a:t>
            </a:r>
            <a:r>
              <a:rPr lang="fr-FR" sz="1600" b="1" dirty="0" err="1" smtClean="0">
                <a:solidFill>
                  <a:srgbClr val="008000"/>
                </a:solidFill>
              </a:rPr>
              <a:t>Gbar</a:t>
            </a:r>
            <a:endParaRPr lang="fr-FR" sz="1600" b="1" dirty="0" smtClean="0">
              <a:solidFill>
                <a:srgbClr val="008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Accepté le 28 octobre au CERN…. avec révision le 18 janvier !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Autres labos français impliqués: LKB, ILL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Demandeurs d’aide technique, expérimentale, … et théorique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b="1" dirty="0" smtClean="0">
                <a:solidFill>
                  <a:srgbClr val="FF0000"/>
                </a:solidFill>
              </a:rPr>
              <a:t>FAIR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au GSI </a:t>
            </a:r>
            <a:r>
              <a:rPr lang="fr-FR" sz="1600" dirty="0" err="1" smtClean="0">
                <a:solidFill>
                  <a:srgbClr val="000000"/>
                </a:solidFill>
              </a:rPr>
              <a:t>Darmstad</a:t>
            </a:r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But	Etude de l’interaction </a:t>
            </a:r>
            <a:r>
              <a:rPr lang="fr-FR" sz="1600" dirty="0" err="1" smtClean="0">
                <a:solidFill>
                  <a:srgbClr val="000000"/>
                </a:solidFill>
              </a:rPr>
              <a:t>proton-antiproton</a:t>
            </a:r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Lien           et           (point de vues </a:t>
            </a:r>
            <a:r>
              <a:rPr lang="fr-FR" sz="1600" dirty="0" err="1" smtClean="0">
                <a:solidFill>
                  <a:srgbClr val="000000"/>
                </a:solidFill>
              </a:rPr>
              <a:t>traditionel</a:t>
            </a:r>
            <a:r>
              <a:rPr lang="fr-FR" sz="1600" dirty="0" smtClean="0">
                <a:solidFill>
                  <a:srgbClr val="000000"/>
                </a:solidFill>
              </a:rPr>
              <a:t> et théories effectives)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On y accède en mesurant: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- les atomes </a:t>
            </a:r>
            <a:r>
              <a:rPr lang="fr-FR" sz="1600" dirty="0" err="1" smtClean="0">
                <a:solidFill>
                  <a:srgbClr val="000000"/>
                </a:solidFill>
              </a:rPr>
              <a:t>antiprotoniques</a:t>
            </a:r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- annihilation sur le </a:t>
            </a:r>
            <a:r>
              <a:rPr lang="fr-FR" sz="1600" dirty="0" err="1" smtClean="0">
                <a:solidFill>
                  <a:srgbClr val="000000"/>
                </a:solidFill>
              </a:rPr>
              <a:t>deuterium</a:t>
            </a:r>
            <a:r>
              <a:rPr lang="fr-FR" sz="1600" dirty="0" smtClean="0">
                <a:solidFill>
                  <a:srgbClr val="000000"/>
                </a:solidFill>
              </a:rPr>
              <a:t> et He3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>
              <a:solidFill>
                <a:srgbClr val="000000"/>
              </a:solidFill>
            </a:endParaRPr>
          </a:p>
        </p:txBody>
      </p:sp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2225" y="4306888"/>
            <a:ext cx="373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848600" y="1524000"/>
            <a:ext cx="228600" cy="2571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429000" y="1676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_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1714500" y="4693024"/>
            <a:ext cx="571500" cy="33617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2514600" y="4704442"/>
            <a:ext cx="533400" cy="337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381000"/>
            <a:ext cx="8077200" cy="6524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Travaux possibles en lien avec AD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>au CERN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Les premiers </a:t>
            </a:r>
            <a:r>
              <a:rPr lang="fr-FR" sz="1600" dirty="0" err="1" smtClean="0">
                <a:solidFill>
                  <a:srgbClr val="000000"/>
                </a:solidFill>
              </a:rPr>
              <a:t>anti-atomes</a:t>
            </a:r>
            <a:r>
              <a:rPr lang="fr-FR" sz="1600" dirty="0" smtClean="0">
                <a:solidFill>
                  <a:srgbClr val="000000"/>
                </a:solidFill>
              </a:rPr>
              <a:t> ont été obtenus fin 90 « in flight »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Depuis, plusieurs collaborations (ATRAP, ATHENA, ALPHA, ASACUSSA, </a:t>
            </a:r>
            <a:r>
              <a:rPr lang="fr-FR" sz="1600" b="1" dirty="0" smtClean="0">
                <a:solidFill>
                  <a:srgbClr val="008000"/>
                </a:solidFill>
              </a:rPr>
              <a:t>GBAR</a:t>
            </a:r>
            <a:r>
              <a:rPr lang="fr-FR" sz="1600" b="1" dirty="0" smtClean="0">
                <a:solidFill>
                  <a:srgbClr val="000000"/>
                </a:solidFill>
              </a:rPr>
              <a:t>…</a:t>
            </a:r>
            <a:r>
              <a:rPr lang="fr-FR" sz="1600" dirty="0" smtClean="0">
                <a:solidFill>
                  <a:srgbClr val="000000"/>
                </a:solidFill>
              </a:rPr>
              <a:t>) 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s’efforcent pour en obtenir </a:t>
            </a:r>
            <a:r>
              <a:rPr lang="fr-FR" sz="1600" b="1" dirty="0" smtClean="0">
                <a:solidFill>
                  <a:srgbClr val="FF0000"/>
                </a:solidFill>
              </a:rPr>
              <a:t>« beaucoup » </a:t>
            </a:r>
            <a:r>
              <a:rPr lang="fr-FR" sz="1600" dirty="0" smtClean="0">
                <a:solidFill>
                  <a:srgbClr val="000000"/>
                </a:solidFill>
              </a:rPr>
              <a:t>et </a:t>
            </a:r>
            <a:r>
              <a:rPr lang="fr-FR" sz="1600" b="1" dirty="0" smtClean="0">
                <a:solidFill>
                  <a:srgbClr val="FF0000"/>
                </a:solidFill>
              </a:rPr>
              <a:t>« à l’arrêt » </a:t>
            </a:r>
            <a:r>
              <a:rPr lang="fr-FR" sz="1600" dirty="0" smtClean="0">
                <a:solidFill>
                  <a:srgbClr val="000000"/>
                </a:solidFill>
              </a:rPr>
              <a:t>et pouvoir les étudier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Il existe plusieurs « chemins » possibles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CC00FF"/>
                </a:solidFill>
              </a:rPr>
              <a:t>Radiative </a:t>
            </a:r>
            <a:r>
              <a:rPr lang="fr-FR" sz="1600" dirty="0" err="1" smtClean="0">
                <a:solidFill>
                  <a:srgbClr val="CC00FF"/>
                </a:solidFill>
              </a:rPr>
              <a:t>recombination</a:t>
            </a:r>
            <a:r>
              <a:rPr lang="fr-FR" sz="1600" dirty="0" smtClean="0">
                <a:solidFill>
                  <a:srgbClr val="CC00FF"/>
                </a:solidFill>
              </a:rPr>
              <a:t> </a:t>
            </a:r>
            <a:r>
              <a:rPr lang="fr-FR" sz="1600" dirty="0" smtClean="0">
                <a:solidFill>
                  <a:srgbClr val="000000"/>
                </a:solidFill>
              </a:rPr>
              <a:t>	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Laser </a:t>
            </a:r>
            <a:r>
              <a:rPr lang="fr-FR" sz="1600" dirty="0" err="1" smtClean="0">
                <a:solidFill>
                  <a:srgbClr val="000000"/>
                </a:solidFill>
              </a:rPr>
              <a:t>stimulated</a:t>
            </a:r>
            <a:r>
              <a:rPr lang="fr-FR" sz="1600" dirty="0" smtClean="0">
                <a:solidFill>
                  <a:srgbClr val="000000"/>
                </a:solidFill>
              </a:rPr>
              <a:t> 	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Processus (CC) bien connu.. mais lent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err="1" smtClean="0">
                <a:solidFill>
                  <a:srgbClr val="CC00FF"/>
                </a:solidFill>
              </a:rPr>
              <a:t>p-Positronium</a:t>
            </a:r>
            <a:r>
              <a:rPr lang="fr-FR" sz="1600" dirty="0" smtClean="0">
                <a:solidFill>
                  <a:srgbClr val="CC00FF"/>
                </a:solidFill>
              </a:rPr>
              <a:t> charge exchange</a:t>
            </a:r>
            <a:r>
              <a:rPr lang="fr-FR" sz="1600" dirty="0" smtClean="0">
                <a:solidFill>
                  <a:srgbClr val="000000"/>
                </a:solidFill>
              </a:rPr>
              <a:t>	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Processus CC déjà fait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CC00FF"/>
                </a:solidFill>
              </a:rPr>
              <a:t>3-body </a:t>
            </a:r>
            <a:r>
              <a:rPr lang="fr-FR" sz="1600" dirty="0" err="1" smtClean="0">
                <a:solidFill>
                  <a:srgbClr val="CC00FF"/>
                </a:solidFill>
              </a:rPr>
              <a:t>recombination</a:t>
            </a:r>
            <a:r>
              <a:rPr lang="fr-FR" sz="1600" dirty="0" smtClean="0">
                <a:solidFill>
                  <a:srgbClr val="000000"/>
                </a:solidFill>
              </a:rPr>
              <a:t>		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u="sng" dirty="0" smtClean="0">
                <a:solidFill>
                  <a:srgbClr val="CC00FF"/>
                </a:solidFill>
              </a:rPr>
              <a:t>H</a:t>
            </a:r>
            <a:r>
              <a:rPr lang="fr-FR" sz="1600" baseline="30000" dirty="0" smtClean="0">
                <a:solidFill>
                  <a:srgbClr val="CC00FF"/>
                </a:solidFill>
              </a:rPr>
              <a:t>+</a:t>
            </a:r>
            <a:r>
              <a:rPr lang="fr-FR" sz="1600" dirty="0" smtClean="0">
                <a:solidFill>
                  <a:srgbClr val="CC00FF"/>
                </a:solidFill>
              </a:rPr>
              <a:t> production</a:t>
            </a:r>
            <a:r>
              <a:rPr lang="fr-FR" sz="1600" dirty="0" smtClean="0">
                <a:solidFill>
                  <a:srgbClr val="000000"/>
                </a:solidFill>
              </a:rPr>
              <a:t>		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b="1" dirty="0" smtClean="0">
                <a:solidFill>
                  <a:srgbClr val="008000"/>
                </a:solidFill>
              </a:rPr>
              <a:t>GBAR</a:t>
            </a:r>
            <a:r>
              <a:rPr lang="fr-FR" sz="1600" dirty="0" smtClean="0">
                <a:solidFill>
                  <a:srgbClr val="000000"/>
                </a:solidFill>
              </a:rPr>
              <a:t> utilise (*) et (**)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Notre contribution « théorique » porterait sur </a:t>
            </a:r>
            <a:r>
              <a:rPr lang="fr-FR" sz="1600" dirty="0" smtClean="0">
                <a:solidFill>
                  <a:srgbClr val="FF0000"/>
                </a:solidFill>
              </a:rPr>
              <a:t>le calcul des processus de fabrication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Certains, come le 3-body </a:t>
            </a:r>
            <a:r>
              <a:rPr lang="fr-FR" sz="1600" dirty="0" err="1" smtClean="0">
                <a:solidFill>
                  <a:srgbClr val="000000"/>
                </a:solidFill>
              </a:rPr>
              <a:t>break-up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</a:rPr>
              <a:t>with</a:t>
            </a:r>
            <a:r>
              <a:rPr lang="fr-FR" sz="1600" dirty="0" smtClean="0">
                <a:solidFill>
                  <a:srgbClr val="000000"/>
                </a:solidFill>
              </a:rPr>
              <a:t> Coulomb sont de vrais  « challenges »  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</a:rPr>
              <a:t> Expertise en </a:t>
            </a:r>
            <a:r>
              <a:rPr lang="fr-FR" sz="1600" dirty="0" err="1" smtClean="0">
                <a:solidFill>
                  <a:srgbClr val="000000"/>
                </a:solidFill>
              </a:rPr>
              <a:t>Few-Body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</a:rPr>
              <a:t> Méthodes nouvelles (</a:t>
            </a:r>
            <a:r>
              <a:rPr lang="fr-FR" sz="1600" dirty="0" err="1" smtClean="0">
                <a:solidFill>
                  <a:srgbClr val="000000"/>
                </a:solidFill>
              </a:rPr>
              <a:t>Complex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</a:rPr>
              <a:t>scaling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</a:rPr>
              <a:t>approach</a:t>
            </a:r>
            <a:r>
              <a:rPr lang="fr-FR" sz="1600" dirty="0" smtClean="0">
                <a:solidFill>
                  <a:srgbClr val="000000"/>
                </a:solidFill>
              </a:rPr>
              <a:t> to </a:t>
            </a:r>
            <a:r>
              <a:rPr lang="fr-FR" sz="1600" dirty="0" err="1" smtClean="0">
                <a:solidFill>
                  <a:srgbClr val="000000"/>
                </a:solidFill>
              </a:rPr>
              <a:t>scattering</a:t>
            </a:r>
            <a:r>
              <a:rPr lang="fr-FR" sz="1600" dirty="0" smtClean="0">
                <a:solidFill>
                  <a:srgbClr val="000000"/>
                </a:solidFill>
              </a:rPr>
              <a:t> FB </a:t>
            </a:r>
            <a:r>
              <a:rPr lang="fr-FR" sz="1600" dirty="0" err="1" smtClean="0">
                <a:solidFill>
                  <a:srgbClr val="000000"/>
                </a:solidFill>
              </a:rPr>
              <a:t>problems</a:t>
            </a:r>
            <a:r>
              <a:rPr lang="fr-FR" sz="1600" dirty="0" smtClean="0">
                <a:solidFill>
                  <a:srgbClr val="000000"/>
                </a:solidFill>
              </a:rPr>
              <a:t>)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- On maitrise les techniques pour N=3,4	</a:t>
            </a:r>
          </a:p>
          <a:p>
            <a:endParaRPr lang="fr-FR" sz="1600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247978" y="2057400"/>
            <a:ext cx="2000422" cy="3937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292600" y="2425700"/>
            <a:ext cx="3937000" cy="3937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267200" y="3124200"/>
            <a:ext cx="2133600" cy="40584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191000" y="3810000"/>
            <a:ext cx="2819400" cy="3925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4267200" y="4316748"/>
            <a:ext cx="2057400" cy="44593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487165" y="3135868"/>
            <a:ext cx="42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C00FF"/>
                </a:solidFill>
              </a:rPr>
              <a:t>(*)</a:t>
            </a:r>
            <a:endParaRPr lang="fr-FR" b="1" dirty="0">
              <a:solidFill>
                <a:srgbClr val="CC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73535" y="4355068"/>
            <a:ext cx="518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C00FF"/>
                </a:solidFill>
              </a:rPr>
              <a:t>(**)</a:t>
            </a:r>
            <a:endParaRPr lang="fr-FR" b="1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381000"/>
            <a:ext cx="8534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Travaux possibles en lien avec FAIR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Pour étudier l’interaction        , la très basse énergie est essentielle (H=H0+V)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Il faut se débarrasser - autant que possible - de la multitude de voies ouvertes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Rien qu’à l’arrêt il en existe une quarantaine d’ouvertes …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Le projet FLAIR⊂FAIR vise à extraire un faisceau de </a:t>
            </a:r>
            <a:r>
              <a:rPr lang="fr-FR" sz="1600" dirty="0" err="1" smtClean="0">
                <a:solidFill>
                  <a:srgbClr val="000000"/>
                </a:solidFill>
              </a:rPr>
              <a:t>pb</a:t>
            </a:r>
            <a:r>
              <a:rPr lang="fr-FR" sz="1600" dirty="0" smtClean="0">
                <a:solidFill>
                  <a:srgbClr val="000000"/>
                </a:solidFill>
              </a:rPr>
              <a:t> de </a:t>
            </a:r>
            <a:r>
              <a:rPr lang="fr-FR" sz="1600" dirty="0" err="1" smtClean="0">
                <a:solidFill>
                  <a:srgbClr val="000000"/>
                </a:solidFill>
              </a:rPr>
              <a:t>tres</a:t>
            </a:r>
            <a:r>
              <a:rPr lang="fr-FR" sz="1600" dirty="0" smtClean="0">
                <a:solidFill>
                  <a:srgbClr val="000000"/>
                </a:solidFill>
              </a:rPr>
              <a:t> basse </a:t>
            </a:r>
            <a:r>
              <a:rPr lang="fr-FR" sz="1600" dirty="0" err="1" smtClean="0">
                <a:solidFill>
                  <a:srgbClr val="000000"/>
                </a:solidFill>
              </a:rPr>
              <a:t>energie</a:t>
            </a:r>
            <a:r>
              <a:rPr lang="fr-FR" sz="1600" dirty="0" smtClean="0">
                <a:solidFill>
                  <a:srgbClr val="000000"/>
                </a:solidFill>
              </a:rPr>
              <a:t> (&lt;1MeV)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209800"/>
            <a:ext cx="2621932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Les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enjeux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théoriques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57200" y="2667000"/>
            <a:ext cx="8077200" cy="5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Dans l’approche « </a:t>
            </a:r>
            <a:r>
              <a:rPr lang="fr-FR" sz="1600" dirty="0" err="1" smtClean="0">
                <a:solidFill>
                  <a:srgbClr val="000000"/>
                </a:solidFill>
              </a:rPr>
              <a:t>traditionelle</a:t>
            </a:r>
            <a:r>
              <a:rPr lang="fr-FR" sz="1600" dirty="0" smtClean="0">
                <a:solidFill>
                  <a:srgbClr val="000000"/>
                </a:solidFill>
              </a:rPr>
              <a:t> » de la physique nucléaire, l’interaction NN résulte de la somme d’échanges de mésons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78050" y="4191000"/>
            <a:ext cx="4787900" cy="533400"/>
          </a:xfrm>
          <a:prstGeom prst="rect">
            <a:avLst/>
          </a:prstGeom>
        </p:spPr>
      </p:pic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33400" y="3682662"/>
            <a:ext cx="807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Mais alors l’interaction         s’obtient par une transformation de </a:t>
            </a:r>
            <a:r>
              <a:rPr lang="fr-FR" sz="1600" dirty="0" err="1" smtClean="0">
                <a:solidFill>
                  <a:srgbClr val="000000"/>
                </a:solidFill>
              </a:rPr>
              <a:t>G-parité</a:t>
            </a:r>
            <a:r>
              <a:rPr lang="fr-FR" sz="1600" dirty="0" smtClean="0">
                <a:solidFill>
                  <a:srgbClr val="000000"/>
                </a:solidFill>
              </a:rPr>
              <a:t>, ce qui donne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33400" y="4843046"/>
            <a:ext cx="8077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Le </a:t>
            </a:r>
            <a:r>
              <a:rPr lang="fr-FR" sz="1600" dirty="0" err="1" smtClean="0">
                <a:solidFill>
                  <a:srgbClr val="000000"/>
                </a:solidFill>
              </a:rPr>
              <a:t>coeur</a:t>
            </a:r>
            <a:r>
              <a:rPr lang="fr-FR" sz="1600" dirty="0" smtClean="0">
                <a:solidFill>
                  <a:srgbClr val="000000"/>
                </a:solidFill>
              </a:rPr>
              <a:t> répulsif de V</a:t>
            </a:r>
            <a:r>
              <a:rPr lang="fr-FR" sz="1600" baseline="-25000" dirty="0" smtClean="0">
                <a:solidFill>
                  <a:srgbClr val="000000"/>
                </a:solidFill>
              </a:rPr>
              <a:t>NN</a:t>
            </a:r>
            <a:r>
              <a:rPr lang="fr-FR" sz="1600" dirty="0" smtClean="0">
                <a:solidFill>
                  <a:srgbClr val="000000"/>
                </a:solidFill>
              </a:rPr>
              <a:t> (du essentiellement à </a:t>
            </a:r>
            <a:r>
              <a:rPr lang="fr-FR" sz="1600" dirty="0" err="1" smtClean="0">
                <a:solidFill>
                  <a:srgbClr val="000000"/>
                </a:solidFill>
              </a:rPr>
              <a:t>l’ω</a:t>
            </a:r>
            <a:r>
              <a:rPr lang="fr-FR" sz="1600" dirty="0" smtClean="0">
                <a:solidFill>
                  <a:srgbClr val="000000"/>
                </a:solidFill>
              </a:rPr>
              <a:t>) change de signe et on obtient un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          fortement attractif (dans la plupart des canaux S-T)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Il devrait donc avoir un riche spectre d’états « </a:t>
            </a:r>
            <a:r>
              <a:rPr lang="fr-FR" sz="1600" dirty="0" err="1" smtClean="0">
                <a:solidFill>
                  <a:srgbClr val="000000"/>
                </a:solidFill>
              </a:rPr>
              <a:t>quasi-liés</a:t>
            </a:r>
            <a:r>
              <a:rPr lang="fr-FR" sz="1600" dirty="0" smtClean="0">
                <a:solidFill>
                  <a:srgbClr val="000000"/>
                </a:solidFill>
              </a:rPr>
              <a:t> » et de résonances….qui n’a pas été mis en évidence pendant toute la période du LEAR (construit pour cela!!!)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… </a:t>
            </a:r>
            <a:r>
              <a:rPr lang="fr-FR" sz="1600" dirty="0" err="1" smtClean="0">
                <a:solidFill>
                  <a:srgbClr val="000000"/>
                </a:solidFill>
              </a:rPr>
              <a:t>malgrè</a:t>
            </a:r>
            <a:r>
              <a:rPr lang="fr-FR" sz="1600" dirty="0" smtClean="0">
                <a:solidFill>
                  <a:srgbClr val="000000"/>
                </a:solidFill>
              </a:rPr>
              <a:t> quelques « évidences  » juste avant la fermeture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057400" y="3206750"/>
            <a:ext cx="5466261" cy="52705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09601" y="5105400"/>
            <a:ext cx="457200" cy="25717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667000" y="914400"/>
            <a:ext cx="457200" cy="25717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667000" y="3705225"/>
            <a:ext cx="457200" cy="257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224824" y="5024230"/>
            <a:ext cx="2233376" cy="1757570"/>
          </a:xfrm>
          <a:prstGeom prst="rect">
            <a:avLst/>
          </a:prstGeom>
        </p:spPr>
      </p:pic>
      <p:pic>
        <p:nvPicPr>
          <p:cNvPr id="5" name="Image 4" descr="Pot_NN_meson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762000" y="1066800"/>
            <a:ext cx="3002973" cy="38862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371600" y="0"/>
            <a:ext cx="1155700" cy="9017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921500" y="76200"/>
            <a:ext cx="1003300" cy="825500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>
            <a:off x="4038600" y="3581400"/>
            <a:ext cx="1600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New_VKW_3P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6096000" y="2885210"/>
            <a:ext cx="2667000" cy="2060864"/>
          </a:xfrm>
          <a:prstGeom prst="rect">
            <a:avLst/>
          </a:prstGeom>
        </p:spPr>
      </p:pic>
      <p:pic>
        <p:nvPicPr>
          <p:cNvPr id="12" name="Image 11" descr="VKW_1S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6001871" y="762000"/>
            <a:ext cx="2837329" cy="2192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81000" y="381000"/>
            <a:ext cx="85344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Dans le cadre des théories effectives (EFT) on s’attend à un comportement </a:t>
            </a:r>
            <a:r>
              <a:rPr lang="fr-FR" b="1" dirty="0" err="1" smtClean="0">
                <a:solidFill>
                  <a:srgbClr val="FF0000"/>
                </a:solidFill>
              </a:rPr>
              <a:t>tres</a:t>
            </a:r>
            <a:r>
              <a:rPr lang="fr-FR" b="1" dirty="0" smtClean="0">
                <a:solidFill>
                  <a:srgbClr val="FF0000"/>
                </a:solidFill>
              </a:rPr>
              <a:t> différent… et pas bien clair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Dans cette nouvelle approche, V</a:t>
            </a:r>
            <a:r>
              <a:rPr lang="fr-FR" sz="1600" baseline="-25000" dirty="0" smtClean="0">
                <a:solidFill>
                  <a:srgbClr val="000000"/>
                </a:solidFill>
              </a:rPr>
              <a:t>NN</a:t>
            </a:r>
            <a:r>
              <a:rPr lang="fr-FR" sz="1600" dirty="0" smtClean="0">
                <a:solidFill>
                  <a:srgbClr val="000000"/>
                </a:solidFill>
              </a:rPr>
              <a:t>  est bâti essentiellement sur V</a:t>
            </a:r>
            <a:r>
              <a:rPr lang="fr-FR" sz="1600" baseline="-25000" dirty="0" smtClean="0">
                <a:solidFill>
                  <a:srgbClr val="000000"/>
                </a:solidFill>
              </a:rPr>
              <a:t>π</a:t>
            </a:r>
            <a:r>
              <a:rPr lang="fr-FR" sz="1600" dirty="0" smtClean="0">
                <a:solidFill>
                  <a:srgbClr val="000000"/>
                </a:solidFill>
              </a:rPr>
              <a:t> + termes de contact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Le passage                                  conduira très probablement à des résultats différents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Il serait intéressant de considérer la physique des antiprotons avec ces deux approches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 … et laisser trancher l’expérience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105" y="3158951"/>
            <a:ext cx="396871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Les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enjeux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expérimentaux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(FLAIR)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3688140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Diffusion à basse énergie (E&lt;1 MeV)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Formation des « atomes </a:t>
            </a:r>
            <a:r>
              <a:rPr lang="fr-FR" sz="1600" dirty="0" err="1" smtClean="0">
                <a:solidFill>
                  <a:srgbClr val="000000"/>
                </a:solidFill>
              </a:rPr>
              <a:t>antiprotoniques</a:t>
            </a:r>
            <a:r>
              <a:rPr lang="fr-FR" sz="1600" dirty="0" smtClean="0">
                <a:solidFill>
                  <a:srgbClr val="000000"/>
                </a:solidFill>
              </a:rPr>
              <a:t> » = structure Coulombienne + Interaction forte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	</a:t>
            </a:r>
            <a:r>
              <a:rPr lang="fr-FR" sz="1600" dirty="0" err="1" smtClean="0">
                <a:solidFill>
                  <a:srgbClr val="000000"/>
                </a:solidFill>
              </a:rPr>
              <a:t>protnium</a:t>
            </a:r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		</a:t>
            </a:r>
            <a:r>
              <a:rPr lang="fr-FR" sz="1600" dirty="0" err="1" smtClean="0">
                <a:solidFill>
                  <a:srgbClr val="000000"/>
                </a:solidFill>
              </a:rPr>
              <a:t>proto-deuterium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	</a:t>
            </a:r>
            <a:r>
              <a:rPr lang="fr-FR" sz="1600" dirty="0" err="1" smtClean="0">
                <a:solidFill>
                  <a:srgbClr val="000000"/>
                </a:solidFill>
              </a:rPr>
              <a:t>proto-</a:t>
            </a:r>
            <a:r>
              <a:rPr lang="fr-FR" sz="1600" dirty="0" smtClean="0">
                <a:solidFill>
                  <a:srgbClr val="000000"/>
                </a:solidFill>
              </a:rPr>
              <a:t>?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Les écarts aux énergies purement coulombiennes nous renseignent sur la « partie forte »	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Des calculs </a:t>
            </a:r>
            <a:r>
              <a:rPr lang="fr-FR" sz="1600" i="1" dirty="0" smtClean="0">
                <a:solidFill>
                  <a:srgbClr val="000000"/>
                </a:solidFill>
              </a:rPr>
              <a:t>ab </a:t>
            </a:r>
            <a:r>
              <a:rPr lang="fr-FR" sz="1600" i="1" dirty="0" err="1" smtClean="0">
                <a:solidFill>
                  <a:srgbClr val="000000"/>
                </a:solidFill>
              </a:rPr>
              <a:t>initio</a:t>
            </a:r>
            <a:r>
              <a:rPr lang="fr-FR" sz="1600" i="1" dirty="0" smtClean="0">
                <a:solidFill>
                  <a:srgbClr val="000000"/>
                </a:solidFill>
              </a:rPr>
              <a:t> « </a:t>
            </a:r>
            <a:r>
              <a:rPr lang="fr-FR" sz="1600" dirty="0" smtClean="0">
                <a:solidFill>
                  <a:srgbClr val="000000"/>
                </a:solidFill>
              </a:rPr>
              <a:t>exacts » sont possibles pour tester les </a:t>
            </a:r>
          </a:p>
          <a:p>
            <a:endParaRPr lang="fr-FR" sz="1600" dirty="0">
              <a:solidFill>
                <a:srgbClr val="00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00200" y="1690085"/>
            <a:ext cx="1752600" cy="44351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371600" y="4756150"/>
            <a:ext cx="336550" cy="27305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371600" y="4991100"/>
            <a:ext cx="330200" cy="2667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371600" y="5257800"/>
            <a:ext cx="609600" cy="27224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6019800" y="5956300"/>
            <a:ext cx="533400" cy="29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2225" y="4306888"/>
            <a:ext cx="373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33600" y="2895600"/>
            <a:ext cx="5419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Physique </a:t>
            </a:r>
            <a:r>
              <a:rPr lang="en-US" sz="2400" b="1" dirty="0" err="1" smtClean="0">
                <a:solidFill>
                  <a:srgbClr val="FF0000"/>
                </a:solidFill>
              </a:rPr>
              <a:t>Nucléaire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à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basse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énergie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57200" y="733961"/>
            <a:ext cx="853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L’essentiel de cette activité est basée sur des calculs « ab </a:t>
            </a:r>
            <a:r>
              <a:rPr lang="fr-FR" sz="1600" dirty="0" err="1" smtClean="0">
                <a:solidFill>
                  <a:srgbClr val="000000"/>
                </a:solidFill>
              </a:rPr>
              <a:t>initio</a:t>
            </a:r>
            <a:r>
              <a:rPr lang="fr-FR" sz="1600" dirty="0" smtClean="0">
                <a:solidFill>
                  <a:srgbClr val="000000"/>
                </a:solidFill>
              </a:rPr>
              <a:t> » pour des noyaux légers en utilisant le formalisme de </a:t>
            </a:r>
            <a:r>
              <a:rPr lang="fr-FR" sz="1600" dirty="0" err="1" smtClean="0">
                <a:solidFill>
                  <a:srgbClr val="000000"/>
                </a:solidFill>
              </a:rPr>
              <a:t>Faddeev-Yakubovsky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En effet l’équation de </a:t>
            </a:r>
            <a:r>
              <a:rPr lang="fr-FR" sz="1600" dirty="0" err="1" smtClean="0">
                <a:solidFill>
                  <a:srgbClr val="000000"/>
                </a:solidFill>
              </a:rPr>
              <a:t>Schrodinger</a:t>
            </a:r>
            <a:r>
              <a:rPr lang="fr-FR" sz="1600" dirty="0" smtClean="0">
                <a:solidFill>
                  <a:srgbClr val="000000"/>
                </a:solidFill>
              </a:rPr>
              <a:t> n’est pas adaptée à ce type de problèmes (A&gt;2) car incapable de décrire la variété de comportements asymptotiques (pour diffusion et réactions)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787900" y="2667000"/>
            <a:ext cx="3822700" cy="288547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33400" y="3581400"/>
            <a:ext cx="3342361" cy="10604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2133600"/>
            <a:ext cx="61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A=3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71966" y="2133600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A=4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52400"/>
            <a:ext cx="264695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I.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D’où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venons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nous ?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81000" y="304800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On s’en sort avec une </a:t>
            </a:r>
            <a:r>
              <a:rPr lang="fr-FR" sz="1600" dirty="0" smtClean="0">
                <a:solidFill>
                  <a:srgbClr val="FF0000"/>
                </a:solidFill>
              </a:rPr>
              <a:t>partition de la fonction d’onde</a:t>
            </a:r>
            <a:r>
              <a:rPr lang="fr-FR" sz="1600" baseline="30000" dirty="0" smtClean="0">
                <a:solidFill>
                  <a:srgbClr val="000000"/>
                </a:solidFill>
              </a:rPr>
              <a:t>(*)</a:t>
            </a:r>
            <a:r>
              <a:rPr lang="fr-FR" sz="1600" dirty="0" smtClean="0">
                <a:solidFill>
                  <a:srgbClr val="000000"/>
                </a:solidFill>
              </a:rPr>
              <a:t> en autant de composantes qu’il faut pour décrire correctement (conditions aux limites) les comportements asymptotiques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et des équations couplées (EFY) entre ces différentes composantes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81000" y="1612900"/>
            <a:ext cx="2362200" cy="5207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895600" y="1295400"/>
            <a:ext cx="5943600" cy="108417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14479" y="2743024"/>
            <a:ext cx="4714721" cy="6859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219200" y="3268752"/>
            <a:ext cx="3340100" cy="3888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1143000"/>
            <a:ext cx="61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A=3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237386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A=4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838200" y="3733800"/>
            <a:ext cx="2146300" cy="6096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2895600" y="3810000"/>
            <a:ext cx="5283200" cy="5461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1000" y="4572000"/>
            <a:ext cx="8382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Ce formalisme est strictement </a:t>
            </a:r>
            <a:r>
              <a:rPr lang="fr-FR" dirty="0" err="1" smtClean="0">
                <a:solidFill>
                  <a:srgbClr val="FF0000"/>
                </a:solidFill>
              </a:rPr>
              <a:t>equivalent</a:t>
            </a:r>
            <a:r>
              <a:rPr lang="fr-FR" dirty="0" smtClean="0">
                <a:solidFill>
                  <a:srgbClr val="FF0000"/>
                </a:solidFill>
              </a:rPr>
              <a:t> à l’équation de </a:t>
            </a:r>
            <a:r>
              <a:rPr lang="fr-FR" dirty="0" err="1" smtClean="0">
                <a:solidFill>
                  <a:srgbClr val="FF0000"/>
                </a:solidFill>
              </a:rPr>
              <a:t>Schrodinger</a:t>
            </a:r>
            <a:r>
              <a:rPr lang="fr-FR" dirty="0" smtClean="0">
                <a:solidFill>
                  <a:srgbClr val="FF0000"/>
                </a:solidFill>
              </a:rPr>
              <a:t>. 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Il constitue, en fait, le seul moyen de la résoudre.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Les solutions des EFY ainsi obtenues sont « exactes » (au sens numérique) et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permettent donc de tester son seul input: les interactions NN et NNN</a:t>
            </a:r>
          </a:p>
          <a:p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C’est du (très) sérieux … mais on ne va pas bien loin A=4 !!!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6488668"/>
            <a:ext cx="18953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(*) pas une factorisation ! 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364726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II. Et tout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cela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pour quoi faire ?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167824"/>
            <a:ext cx="533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Pour tester les interactions nucléaires NN+NNN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Surprise avec la première (en A) résonance neutronique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486400" y="939800"/>
            <a:ext cx="3175000" cy="317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24000" y="2057400"/>
            <a:ext cx="2057400" cy="212598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" y="5112603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Nous avons </a:t>
            </a:r>
            <a:r>
              <a:rPr lang="fr-FR" sz="1600" dirty="0" err="1" smtClean="0">
                <a:solidFill>
                  <a:srgbClr val="000000"/>
                </a:solidFill>
              </a:rPr>
              <a:t>dévéloppé</a:t>
            </a:r>
            <a:r>
              <a:rPr lang="fr-FR" sz="1600" dirty="0" smtClean="0">
                <a:solidFill>
                  <a:srgbClr val="000000"/>
                </a:solidFill>
              </a:rPr>
              <a:t> une méthode - basée sur la « </a:t>
            </a:r>
            <a:r>
              <a:rPr lang="fr-FR" sz="1600" dirty="0" err="1" smtClean="0">
                <a:solidFill>
                  <a:srgbClr val="000000"/>
                </a:solidFill>
              </a:rPr>
              <a:t>coordonée</a:t>
            </a:r>
            <a:r>
              <a:rPr lang="fr-FR" sz="1600" dirty="0" smtClean="0">
                <a:solidFill>
                  <a:srgbClr val="000000"/>
                </a:solidFill>
              </a:rPr>
              <a:t> complexe » - qui permet d’obtenir les observables de diffusion A=3 (</a:t>
            </a:r>
            <a:r>
              <a:rPr lang="fr-FR" sz="1600" dirty="0" err="1" smtClean="0">
                <a:solidFill>
                  <a:srgbClr val="000000"/>
                </a:solidFill>
              </a:rPr>
              <a:t>break-up</a:t>
            </a:r>
            <a:r>
              <a:rPr lang="fr-FR" sz="1600" dirty="0" smtClean="0">
                <a:solidFill>
                  <a:srgbClr val="000000"/>
                </a:solidFill>
              </a:rPr>
              <a:t> compris) avec des CCLL d’</a:t>
            </a:r>
            <a:r>
              <a:rPr lang="fr-FR" sz="1600" dirty="0" err="1" smtClean="0">
                <a:solidFill>
                  <a:srgbClr val="000000"/>
                </a:solidFill>
              </a:rPr>
              <a:t>etat</a:t>
            </a:r>
            <a:r>
              <a:rPr lang="fr-FR" sz="1600" dirty="0" smtClean="0">
                <a:solidFill>
                  <a:srgbClr val="000000"/>
                </a:solidFill>
              </a:rPr>
              <a:t> lié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Premier travail au </a:t>
            </a:r>
            <a:r>
              <a:rPr lang="fr-FR" sz="1600" dirty="0" err="1" smtClean="0">
                <a:solidFill>
                  <a:srgbClr val="000000"/>
                </a:solidFill>
              </a:rPr>
              <a:t>SPhN</a:t>
            </a:r>
            <a:r>
              <a:rPr lang="fr-FR" sz="1600" dirty="0" smtClean="0">
                <a:solidFill>
                  <a:srgbClr val="000000"/>
                </a:solidFill>
              </a:rPr>
              <a:t> 	</a:t>
            </a:r>
            <a:r>
              <a:rPr lang="fr-FR" sz="1400" dirty="0" smtClean="0">
                <a:solidFill>
                  <a:srgbClr val="008000"/>
                </a:solidFill>
              </a:rPr>
              <a:t>Phys. </a:t>
            </a:r>
            <a:r>
              <a:rPr lang="fr-FR" sz="1400" dirty="0" err="1" smtClean="0">
                <a:solidFill>
                  <a:srgbClr val="008000"/>
                </a:solidFill>
              </a:rPr>
              <a:t>Rev</a:t>
            </a:r>
            <a:r>
              <a:rPr lang="fr-FR" sz="1400" dirty="0" smtClean="0">
                <a:solidFill>
                  <a:srgbClr val="008000"/>
                </a:solidFill>
              </a:rPr>
              <a:t> C84,2011, 034002, arXiv:1104.2016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3104" y="4659868"/>
            <a:ext cx="518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(**)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057400" y="838200"/>
            <a:ext cx="42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(*)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" y="76200"/>
            <a:ext cx="822960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			</a:t>
            </a:r>
            <a:r>
              <a:rPr lang="fr-FR" dirty="0" smtClean="0">
                <a:solidFill>
                  <a:srgbClr val="FF0000"/>
                </a:solidFill>
              </a:rPr>
              <a:t>(***)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La possibilité de calculer les sections efficaces de </a:t>
            </a:r>
            <a:r>
              <a:rPr lang="fr-FR" sz="1600" dirty="0" err="1" smtClean="0">
                <a:solidFill>
                  <a:srgbClr val="000000"/>
                </a:solidFill>
              </a:rPr>
              <a:t>break-up</a:t>
            </a:r>
            <a:r>
              <a:rPr lang="fr-FR" sz="1600" dirty="0" smtClean="0">
                <a:solidFill>
                  <a:srgbClr val="000000"/>
                </a:solidFill>
              </a:rPr>
              <a:t> dans la réaction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		</a:t>
            </a:r>
            <a:r>
              <a:rPr lang="fr-FR" sz="1600" dirty="0" err="1" smtClean="0">
                <a:solidFill>
                  <a:srgbClr val="000000"/>
                </a:solidFill>
              </a:rPr>
              <a:t>n+d</a:t>
            </a:r>
            <a:r>
              <a:rPr lang="fr-FR" sz="1600" dirty="0" smtClean="0">
                <a:solidFill>
                  <a:srgbClr val="000000"/>
                </a:solidFill>
              </a:rPr>
              <a:t> -&gt; p +n +n 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a trouvé des applications dans la physique des réacteurs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Dans les filières à eau lourde les neutrons de fission cassent les noyaux de deutérium</a:t>
            </a:r>
          </a:p>
          <a:p>
            <a:r>
              <a:rPr lang="fr-FR" sz="1600" dirty="0" err="1" smtClean="0">
                <a:solidFill>
                  <a:srgbClr val="000000"/>
                </a:solidFill>
              </a:rPr>
              <a:t>génerant</a:t>
            </a:r>
            <a:r>
              <a:rPr lang="fr-FR" sz="1600" dirty="0" smtClean="0">
                <a:solidFill>
                  <a:srgbClr val="000000"/>
                </a:solidFill>
              </a:rPr>
              <a:t> des nouveau neutrons…qui peuvent influencer la « criticité » </a:t>
            </a:r>
            <a:r>
              <a:rPr lang="fr-FR" sz="1600" dirty="0" err="1" smtClean="0">
                <a:solidFill>
                  <a:srgbClr val="000000"/>
                </a:solidFill>
              </a:rPr>
              <a:t>K</a:t>
            </a:r>
            <a:r>
              <a:rPr lang="fr-FR" sz="1600" baseline="-25000" dirty="0" err="1" smtClean="0">
                <a:solidFill>
                  <a:srgbClr val="000000"/>
                </a:solidFill>
              </a:rPr>
              <a:t>eff</a:t>
            </a:r>
            <a:endParaRPr lang="fr-FR" sz="1600" baseline="-250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Ce travail fît l’objet d’un contrat avec Bruyères le Châtel et est soumis à publication:</a:t>
            </a:r>
          </a:p>
          <a:p>
            <a:r>
              <a:rPr lang="fr-FR" sz="1600" i="1" dirty="0" smtClean="0">
                <a:solidFill>
                  <a:srgbClr val="000000"/>
                </a:solidFill>
              </a:rPr>
              <a:t>Influence of the </a:t>
            </a:r>
            <a:r>
              <a:rPr lang="fr-FR" sz="1600" i="1" dirty="0" err="1" smtClean="0">
                <a:solidFill>
                  <a:srgbClr val="000000"/>
                </a:solidFill>
              </a:rPr>
              <a:t>ab-initio</a:t>
            </a:r>
            <a:r>
              <a:rPr lang="fr-FR" sz="1600" i="1" dirty="0" smtClean="0">
                <a:solidFill>
                  <a:srgbClr val="000000"/>
                </a:solidFill>
              </a:rPr>
              <a:t> </a:t>
            </a:r>
            <a:r>
              <a:rPr lang="fr-FR" sz="1600" i="1" dirty="0" err="1" smtClean="0">
                <a:solidFill>
                  <a:srgbClr val="000000"/>
                </a:solidFill>
              </a:rPr>
              <a:t>nd</a:t>
            </a:r>
            <a:r>
              <a:rPr lang="fr-FR" sz="1600" i="1" dirty="0" smtClean="0">
                <a:solidFill>
                  <a:srgbClr val="000000"/>
                </a:solidFill>
              </a:rPr>
              <a:t> cross sections in the </a:t>
            </a:r>
            <a:r>
              <a:rPr lang="fr-FR" sz="1600" i="1" dirty="0" err="1" smtClean="0">
                <a:solidFill>
                  <a:srgbClr val="000000"/>
                </a:solidFill>
              </a:rPr>
              <a:t>critical</a:t>
            </a:r>
            <a:r>
              <a:rPr lang="fr-FR" sz="1600" i="1" dirty="0" smtClean="0">
                <a:solidFill>
                  <a:srgbClr val="000000"/>
                </a:solidFill>
              </a:rPr>
              <a:t> </a:t>
            </a:r>
            <a:r>
              <a:rPr lang="fr-FR" sz="1600" i="1" dirty="0" err="1" smtClean="0">
                <a:solidFill>
                  <a:srgbClr val="000000"/>
                </a:solidFill>
              </a:rPr>
              <a:t>heavy</a:t>
            </a:r>
            <a:r>
              <a:rPr lang="fr-FR" sz="1600" i="1" dirty="0" smtClean="0">
                <a:solidFill>
                  <a:srgbClr val="000000"/>
                </a:solidFill>
              </a:rPr>
              <a:t> water benchmarks</a:t>
            </a:r>
          </a:p>
          <a:p>
            <a:endParaRPr lang="fr-FR" sz="1600" i="1" dirty="0" smtClean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43000" y="2514600"/>
            <a:ext cx="6477000" cy="425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35333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III. Des perspectives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possibles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04800" y="1114961"/>
            <a:ext cx="8839200" cy="45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L’utilisation de la la </a:t>
            </a:r>
            <a:r>
              <a:rPr lang="fr-FR" sz="1600" dirty="0" err="1" smtClean="0">
                <a:solidFill>
                  <a:srgbClr val="000000"/>
                </a:solidFill>
              </a:rPr>
              <a:t>Complex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</a:rPr>
              <a:t>Coordinate</a:t>
            </a:r>
            <a:r>
              <a:rPr lang="fr-FR" sz="1600" dirty="0" smtClean="0">
                <a:solidFill>
                  <a:srgbClr val="000000"/>
                </a:solidFill>
              </a:rPr>
              <a:t> Rotation </a:t>
            </a:r>
            <a:r>
              <a:rPr lang="fr-FR" sz="1600" dirty="0" err="1" smtClean="0">
                <a:solidFill>
                  <a:srgbClr val="000000"/>
                </a:solidFill>
              </a:rPr>
              <a:t>Method</a:t>
            </a:r>
            <a:r>
              <a:rPr lang="fr-FR" sz="1600" dirty="0" smtClean="0">
                <a:solidFill>
                  <a:srgbClr val="000000"/>
                </a:solidFill>
              </a:rPr>
              <a:t> – permettant d’aborder les problèmes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de diffusion avec des CCLL d’état lié ouvre des perspectives intéressantes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- </a:t>
            </a:r>
            <a:r>
              <a:rPr lang="fr-FR" sz="1600" dirty="0" err="1" smtClean="0">
                <a:solidFill>
                  <a:srgbClr val="000000"/>
                </a:solidFill>
              </a:rPr>
              <a:t>Break-up</a:t>
            </a:r>
            <a:r>
              <a:rPr lang="fr-FR" sz="1600" dirty="0" smtClean="0">
                <a:solidFill>
                  <a:srgbClr val="000000"/>
                </a:solidFill>
              </a:rPr>
              <a:t> a 4 corps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- Possible implémentation dans le No </a:t>
            </a:r>
            <a:r>
              <a:rPr lang="fr-FR" sz="1600" dirty="0" err="1" smtClean="0">
                <a:solidFill>
                  <a:srgbClr val="000000"/>
                </a:solidFill>
              </a:rPr>
              <a:t>Core</a:t>
            </a:r>
            <a:r>
              <a:rPr lang="fr-FR" sz="1600" dirty="0" smtClean="0">
                <a:solidFill>
                  <a:srgbClr val="000000"/>
                </a:solidFill>
              </a:rPr>
              <a:t> Shell Model (NCSM) 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S’il y a une réaction nucléaire dont on parlera pendant les années qui viennent c’est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	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000000"/>
                </a:solidFill>
              </a:rPr>
              <a:t>C’est un calcul A=5 dont les équations FY s’écrivent sans trop de peine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…mais dont la solution demanderait un gros effort numérique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Un tel enjeu, ne vaut-il pas une telle chandelle ?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895600" y="3048001"/>
            <a:ext cx="2644768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452483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2800" indent="-8128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IV.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D’atutres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problèmes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intéressants</a:t>
            </a:r>
            <a:r>
              <a:rPr lang="en-US" b="1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(?)</a:t>
            </a:r>
            <a:endParaRPr lang="en-US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04800" y="1114961"/>
            <a:ext cx="8763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Résonances </a:t>
            </a:r>
            <a:r>
              <a:rPr lang="fr-FR" sz="1600" dirty="0" err="1" smtClean="0">
                <a:solidFill>
                  <a:srgbClr val="000000"/>
                </a:solidFill>
              </a:rPr>
              <a:t>n-A</a:t>
            </a:r>
            <a:r>
              <a:rPr lang="fr-FR" sz="1600" dirty="0" smtClean="0">
                <a:solidFill>
                  <a:srgbClr val="000000"/>
                </a:solidFill>
              </a:rPr>
              <a:t> a très basse énergie (« spectre résolu »)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pic>
        <p:nvPicPr>
          <p:cNvPr id="5" name="Image 4" descr="0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15" y="1676538"/>
            <a:ext cx="3427485" cy="2590662"/>
          </a:xfrm>
          <a:prstGeom prst="rect">
            <a:avLst/>
          </a:prstGeom>
        </p:spPr>
      </p:pic>
      <p:pic>
        <p:nvPicPr>
          <p:cNvPr id="6" name="Image 5" descr="Am241(n,g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676400"/>
            <a:ext cx="3962400" cy="2333414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4614446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prstTxWarp prst="textNoShape">
              <a:avLst/>
            </a:prstTxWarp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Une phénoménologie « luxuriante » …. mais une « physique » très difficile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  <a:p>
            <a:r>
              <a:rPr lang="fr-FR" sz="1600" dirty="0" smtClean="0">
                <a:solidFill>
                  <a:srgbClr val="FF0000"/>
                </a:solidFill>
              </a:rPr>
              <a:t>Est-ce possible de modéliser </a:t>
            </a:r>
            <a:r>
              <a:rPr lang="fr-FR" sz="1600" dirty="0" smtClean="0">
                <a:solidFill>
                  <a:srgbClr val="000000"/>
                </a:solidFill>
              </a:rPr>
              <a:t>cette forêt de </a:t>
            </a:r>
            <a:r>
              <a:rPr lang="fr-FR" sz="1600" dirty="0" err="1" smtClean="0">
                <a:solidFill>
                  <a:srgbClr val="000000"/>
                </a:solidFill>
              </a:rPr>
              <a:t>resonances</a:t>
            </a:r>
            <a:r>
              <a:rPr lang="fr-FR" sz="1600" dirty="0" smtClean="0">
                <a:solidFill>
                  <a:srgbClr val="000000"/>
                </a:solidFill>
              </a:rPr>
              <a:t> (onde S !!!) ?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Ou doit on se contenter avec des </a:t>
            </a:r>
            <a:r>
              <a:rPr lang="fr-FR" sz="1600" dirty="0" err="1" smtClean="0">
                <a:solidFill>
                  <a:srgbClr val="000000"/>
                </a:solidFill>
              </a:rPr>
              <a:t>fits</a:t>
            </a:r>
            <a:r>
              <a:rPr lang="fr-FR" sz="1600" dirty="0" smtClean="0">
                <a:solidFill>
                  <a:srgbClr val="000000"/>
                </a:solidFill>
              </a:rPr>
              <a:t> de valeurs moyennes avec des potentiels optiques ?</a:t>
            </a:r>
          </a:p>
          <a:p>
            <a:r>
              <a:rPr lang="fr-FR" sz="1600" dirty="0" smtClean="0">
                <a:solidFill>
                  <a:srgbClr val="FF0000"/>
                </a:solidFill>
              </a:rPr>
              <a:t>Certainement pas « </a:t>
            </a:r>
            <a:r>
              <a:rPr lang="fr-FR" sz="1600" dirty="0" err="1" smtClean="0">
                <a:solidFill>
                  <a:srgbClr val="FF0000"/>
                </a:solidFill>
              </a:rPr>
              <a:t>ab-initio</a:t>
            </a:r>
            <a:r>
              <a:rPr lang="fr-FR" sz="1600" dirty="0" smtClean="0">
                <a:solidFill>
                  <a:srgbClr val="FF0000"/>
                </a:solidFill>
              </a:rPr>
              <a:t> » !</a:t>
            </a:r>
          </a:p>
          <a:p>
            <a:endParaRPr lang="fr-FR" sz="1600" dirty="0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28800" y="1828800"/>
            <a:ext cx="2057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srgbClr val="000000"/>
                </a:solidFill>
              </a:rPr>
              <a:t>(thèse Kevin </a:t>
            </a:r>
            <a:r>
              <a:rPr lang="fr-FR" sz="1600" dirty="0" err="1" smtClean="0">
                <a:solidFill>
                  <a:srgbClr val="000000"/>
                </a:solidFill>
              </a:rPr>
              <a:t>Farval</a:t>
            </a:r>
            <a:r>
              <a:rPr lang="fr-FR" sz="1600" dirty="0" smtClean="0">
                <a:solidFill>
                  <a:srgbClr val="000000"/>
                </a:solidFill>
              </a:rPr>
              <a:t>) 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Pourtant tout est contenu dans l’amplitude de diffusion  </a:t>
            </a:r>
            <a:r>
              <a:rPr lang="fr-FR" b="1" dirty="0" err="1" smtClean="0">
                <a:solidFill>
                  <a:srgbClr val="FF0000"/>
                </a:solidFill>
              </a:rPr>
              <a:t>n-A</a:t>
            </a:r>
            <a:r>
              <a:rPr lang="fr-FR" b="1" dirty="0" smtClean="0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1154668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Une fonction de l’énergie relative k …que personne sait calculer.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On ne comprend rien si on ne la considère pas comme une fonction définie sur le « plan complexe k »…. où elle a un certain nombre de singularités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Autrement elle serait nulle !!!</a:t>
            </a:r>
          </a:p>
          <a:p>
            <a:endParaRPr lang="fr-FR" dirty="0" smtClean="0">
              <a:solidFill>
                <a:srgbClr val="000000"/>
              </a:solidFill>
            </a:endParaRPr>
          </a:p>
        </p:txBody>
      </p:sp>
      <p:pic>
        <p:nvPicPr>
          <p:cNvPr id="4" name="Image 3" descr="kNN_plan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302000" y="2362200"/>
            <a:ext cx="3327400" cy="30647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3364468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olidFill>
                  <a:srgbClr val="000000"/>
                </a:solidFill>
              </a:rPr>
              <a:t>e.g</a:t>
            </a:r>
            <a:r>
              <a:rPr lang="fr-FR" dirty="0" smtClean="0">
                <a:solidFill>
                  <a:srgbClr val="000000"/>
                </a:solidFill>
              </a:rPr>
              <a:t>. pour </a:t>
            </a:r>
            <a:r>
              <a:rPr lang="fr-FR" dirty="0" err="1" smtClean="0">
                <a:solidFill>
                  <a:srgbClr val="000000"/>
                </a:solidFill>
              </a:rPr>
              <a:t>nN</a:t>
            </a: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726668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En MQ même ce qui n’existe pas « existe quelque part »</a:t>
            </a:r>
            <a:r>
              <a:rPr lang="fr-FR" dirty="0" smtClean="0">
                <a:solidFill>
                  <a:srgbClr val="000000"/>
                </a:solidFill>
              </a:rPr>
              <a:t> : </a:t>
            </a:r>
            <a:r>
              <a:rPr lang="fr-FR" dirty="0" err="1" smtClean="0">
                <a:solidFill>
                  <a:srgbClr val="000000"/>
                </a:solidFill>
              </a:rPr>
              <a:t>nn</a:t>
            </a:r>
            <a:r>
              <a:rPr lang="fr-FR" dirty="0" smtClean="0">
                <a:solidFill>
                  <a:srgbClr val="000000"/>
                </a:solidFill>
              </a:rPr>
              <a:t>, </a:t>
            </a:r>
            <a:r>
              <a:rPr lang="fr-FR" dirty="0" err="1" smtClean="0">
                <a:solidFill>
                  <a:srgbClr val="000000"/>
                </a:solidFill>
              </a:rPr>
              <a:t>nnn</a:t>
            </a:r>
            <a:r>
              <a:rPr lang="fr-FR" dirty="0" smtClean="0">
                <a:solidFill>
                  <a:srgbClr val="000000"/>
                </a:solidFill>
              </a:rPr>
              <a:t>, </a:t>
            </a:r>
            <a:r>
              <a:rPr lang="fr-FR" dirty="0" err="1" smtClean="0">
                <a:solidFill>
                  <a:srgbClr val="000000"/>
                </a:solidFill>
              </a:rPr>
              <a:t>nnnn</a:t>
            </a:r>
            <a:endParaRPr lang="fr-FR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838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Est-ce possible de générer dynamiquement une amplitude de diffusion </a:t>
            </a:r>
            <a:r>
              <a:rPr lang="fr-FR" dirty="0" err="1" smtClean="0">
                <a:solidFill>
                  <a:srgbClr val="0000FF"/>
                </a:solidFill>
              </a:rPr>
              <a:t>n-A</a:t>
            </a:r>
            <a:r>
              <a:rPr lang="fr-FR" dirty="0" smtClean="0">
                <a:solidFill>
                  <a:srgbClr val="0000FF"/>
                </a:solidFill>
              </a:rPr>
              <a:t> qui reproduise décemment la phénoménologie des résonances de très basse énergie (onde S).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00"/>
                </a:solidFill>
              </a:rPr>
              <a:t>Il </a:t>
            </a:r>
            <a:r>
              <a:rPr lang="fr-FR" dirty="0" smtClean="0">
                <a:solidFill>
                  <a:srgbClr val="000000"/>
                </a:solidFill>
              </a:rPr>
              <a:t>faut une dynamique qui « écarte » les pôles de l’axe imaginaire…comme pour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les ondes P,D,….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304472"/>
            <a:ext cx="861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8000"/>
                </a:solidFill>
              </a:rPr>
              <a:t>C’est a priori possible avec des « </a:t>
            </a:r>
            <a:r>
              <a:rPr lang="fr-FR" b="1" dirty="0" err="1" smtClean="0">
                <a:solidFill>
                  <a:srgbClr val="008000"/>
                </a:solidFill>
              </a:rPr>
              <a:t>cannaux</a:t>
            </a:r>
            <a:r>
              <a:rPr lang="fr-FR" b="1" dirty="0" smtClean="0">
                <a:solidFill>
                  <a:srgbClr val="008000"/>
                </a:solidFill>
              </a:rPr>
              <a:t> couplés »</a:t>
            </a:r>
            <a:r>
              <a:rPr lang="fr-FR" b="1" dirty="0" smtClean="0">
                <a:solidFill>
                  <a:srgbClr val="008000"/>
                </a:solidFill>
              </a:rPr>
              <a:t> </a:t>
            </a:r>
            <a:endParaRPr lang="fr-FR" dirty="0" smtClean="0">
              <a:solidFill>
                <a:srgbClr val="000000"/>
              </a:solidFill>
            </a:endParaRPr>
          </a:p>
          <a:p>
            <a:endParaRPr lang="fr-FR" dirty="0" smtClean="0">
              <a:solidFill>
                <a:srgbClr val="000000"/>
              </a:solidFill>
            </a:endParaRPr>
          </a:p>
          <a:p>
            <a:r>
              <a:rPr lang="fr-FR" dirty="0" smtClean="0">
                <a:solidFill>
                  <a:srgbClr val="000000"/>
                </a:solidFill>
              </a:rPr>
              <a:t>En ajustant les paramètres des </a:t>
            </a:r>
            <a:r>
              <a:rPr lang="fr-FR" dirty="0" err="1" smtClean="0">
                <a:solidFill>
                  <a:srgbClr val="000000"/>
                </a:solidFill>
              </a:rPr>
              <a:t>Vij</a:t>
            </a:r>
            <a:r>
              <a:rPr lang="fr-FR" dirty="0" smtClean="0">
                <a:solidFill>
                  <a:srgbClr val="000000"/>
                </a:solidFill>
              </a:rPr>
              <a:t> on doit être capable de </a:t>
            </a:r>
            <a:r>
              <a:rPr lang="fr-FR" dirty="0" err="1" smtClean="0">
                <a:solidFill>
                  <a:srgbClr val="000000"/>
                </a:solidFill>
              </a:rPr>
              <a:t>réproduire</a:t>
            </a:r>
            <a:r>
              <a:rPr lang="fr-FR" dirty="0" smtClean="0">
                <a:solidFill>
                  <a:srgbClr val="000000"/>
                </a:solidFill>
              </a:rPr>
              <a:t> les </a:t>
            </a:r>
            <a:r>
              <a:rPr lang="fr-FR" dirty="0" err="1" smtClean="0">
                <a:solidFill>
                  <a:srgbClr val="000000"/>
                </a:solidFill>
              </a:rPr>
              <a:t>σ</a:t>
            </a:r>
            <a:r>
              <a:rPr lang="fr-FR" baseline="-25000" dirty="0" err="1" smtClean="0">
                <a:solidFill>
                  <a:srgbClr val="000000"/>
                </a:solidFill>
              </a:rPr>
              <a:t>nA</a:t>
            </a:r>
            <a:endParaRPr lang="fr-FR" baseline="-25000" dirty="0" smtClean="0">
              <a:solidFill>
                <a:srgbClr val="000000"/>
              </a:solidFill>
            </a:endParaRPr>
          </a:p>
          <a:p>
            <a:r>
              <a:rPr lang="fr-FR" dirty="0" smtClean="0">
                <a:solidFill>
                  <a:srgbClr val="000000"/>
                </a:solidFill>
              </a:rPr>
              <a:t>		- Est-ce intéressant ?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		- Quel est son « coût » ? </a:t>
            </a:r>
          </a:p>
          <a:p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41067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660066"/>
                </a:solidFill>
              </a:rPr>
              <a:t>Avec un potentiel </a:t>
            </a:r>
            <a:r>
              <a:rPr lang="fr-FR" b="1" dirty="0" err="1" smtClean="0">
                <a:solidFill>
                  <a:srgbClr val="660066"/>
                </a:solidFill>
              </a:rPr>
              <a:t>n-A</a:t>
            </a:r>
            <a:r>
              <a:rPr lang="fr-FR" b="1" dirty="0" smtClean="0">
                <a:solidFill>
                  <a:srgbClr val="660066"/>
                </a:solidFill>
              </a:rPr>
              <a:t> à deux corps c’est très dur</a:t>
            </a:r>
            <a:r>
              <a:rPr lang="fr-FR" dirty="0" smtClean="0">
                <a:solidFill>
                  <a:srgbClr val="660066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0000"/>
                </a:solidFill>
              </a:rPr>
              <a:t> sections efficaces onde S sont en général monotones décroissantes (</a:t>
            </a:r>
            <a:r>
              <a:rPr lang="fr-FR" dirty="0" err="1" smtClean="0">
                <a:solidFill>
                  <a:srgbClr val="000000"/>
                </a:solidFill>
              </a:rPr>
              <a:t>nn,nd</a:t>
            </a:r>
            <a:r>
              <a:rPr lang="fr-FR" dirty="0" smtClean="0">
                <a:solidFill>
                  <a:srgbClr val="000000"/>
                </a:solidFill>
              </a:rPr>
              <a:t>,..)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0000"/>
                </a:solidFill>
              </a:rPr>
              <a:t> En le « tordant » un peu, on peut y arriver… mais il y en a </a:t>
            </a:r>
            <a:r>
              <a:rPr lang="fr-FR" dirty="0" err="1" smtClean="0">
                <a:solidFill>
                  <a:srgbClr val="000000"/>
                </a:solidFill>
              </a:rPr>
              <a:t>beuacoup</a:t>
            </a:r>
            <a:r>
              <a:rPr lang="fr-FR" dirty="0" smtClean="0">
                <a:solidFill>
                  <a:srgbClr val="000000"/>
                </a:solidFill>
              </a:rPr>
              <a:t> ! </a:t>
            </a:r>
          </a:p>
        </p:txBody>
      </p:sp>
      <p:pic>
        <p:nvPicPr>
          <p:cNvPr id="6" name="Image 5" descr="SPD_resonance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85999" y="1621493"/>
            <a:ext cx="4301091" cy="2798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0-1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8757"/>
            <a:ext cx="8458200" cy="6284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00-1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63" y="451593"/>
            <a:ext cx="7691637" cy="5720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21221</TotalTime>
  <Words>2930</Words>
  <Application>Microsoft PowerPoint</Application>
  <PresentationFormat>Présentation à l'écran (4:3)</PresentationFormat>
  <Paragraphs>307</Paragraphs>
  <Slides>40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</vt:vector>
  </TitlesOfParts>
  <Company>cnrs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IN2P325</dc:creator>
  <cp:lastModifiedBy>Jaume Carbonell</cp:lastModifiedBy>
  <cp:revision>877</cp:revision>
  <cp:lastPrinted>2011-10-01T20:36:01Z</cp:lastPrinted>
  <dcterms:created xsi:type="dcterms:W3CDTF">2012-01-06T08:26:33Z</dcterms:created>
  <dcterms:modified xsi:type="dcterms:W3CDTF">2012-01-06T09:47:25Z</dcterms:modified>
</cp:coreProperties>
</file>