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0"/>
  </p:notesMasterIdLst>
  <p:sldIdLst>
    <p:sldId id="259" r:id="rId2"/>
    <p:sldId id="257" r:id="rId3"/>
    <p:sldId id="314" r:id="rId4"/>
    <p:sldId id="261" r:id="rId5"/>
    <p:sldId id="262" r:id="rId6"/>
    <p:sldId id="263" r:id="rId7"/>
    <p:sldId id="264" r:id="rId8"/>
    <p:sldId id="277" r:id="rId9"/>
    <p:sldId id="274" r:id="rId10"/>
    <p:sldId id="313" r:id="rId11"/>
    <p:sldId id="281" r:id="rId12"/>
    <p:sldId id="289" r:id="rId13"/>
    <p:sldId id="291" r:id="rId14"/>
    <p:sldId id="311" r:id="rId15"/>
    <p:sldId id="301" r:id="rId16"/>
    <p:sldId id="293" r:id="rId17"/>
    <p:sldId id="292" r:id="rId18"/>
    <p:sldId id="294" r:id="rId19"/>
    <p:sldId id="271" r:id="rId20"/>
    <p:sldId id="320" r:id="rId21"/>
    <p:sldId id="298" r:id="rId22"/>
    <p:sldId id="299" r:id="rId23"/>
    <p:sldId id="300" r:id="rId24"/>
    <p:sldId id="318" r:id="rId25"/>
    <p:sldId id="309" r:id="rId26"/>
    <p:sldId id="310" r:id="rId27"/>
    <p:sldId id="319" r:id="rId28"/>
    <p:sldId id="312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3" autoAdjust="0"/>
    <p:restoredTop sz="88767" autoAdjust="0"/>
  </p:normalViewPr>
  <p:slideViewPr>
    <p:cSldViewPr>
      <p:cViewPr>
        <p:scale>
          <a:sx n="80" d="100"/>
          <a:sy n="80" d="100"/>
        </p:scale>
        <p:origin x="-81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43609321562079"/>
          <c:y val="0.13921442201858764"/>
          <c:w val="0.68071668727360002"/>
          <c:h val="0.72097848811082565"/>
        </c:manualLayout>
      </c:layout>
      <c:scatterChart>
        <c:scatterStyle val="lineMarker"/>
        <c:varyColors val="0"/>
        <c:ser>
          <c:idx val="28"/>
          <c:order val="0"/>
          <c:tx>
            <c:v>expé octobre</c:v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Feuil1!$I$155:$I$168</c:f>
              <c:numCache>
                <c:formatCode>General</c:formatCode>
                <c:ptCount val="14"/>
                <c:pt idx="0">
                  <c:v>4.4215936818282134E-2</c:v>
                </c:pt>
                <c:pt idx="1">
                  <c:v>6.1744938386026384E-2</c:v>
                </c:pt>
                <c:pt idx="2">
                  <c:v>7.9154048752497638E-2</c:v>
                </c:pt>
                <c:pt idx="3">
                  <c:v>9.6396925530248589E-2</c:v>
                </c:pt>
                <c:pt idx="4">
                  <c:v>0.11003784278446928</c:v>
                </c:pt>
                <c:pt idx="5">
                  <c:v>0.12293730377964086</c:v>
                </c:pt>
                <c:pt idx="6">
                  <c:v>0.13300612025795114</c:v>
                </c:pt>
                <c:pt idx="7">
                  <c:v>0.14479260117198794</c:v>
                </c:pt>
                <c:pt idx="8">
                  <c:v>0.15691800610608148</c:v>
                </c:pt>
                <c:pt idx="9">
                  <c:v>0.16968888327997836</c:v>
                </c:pt>
                <c:pt idx="10">
                  <c:v>0.18458942836379671</c:v>
                </c:pt>
                <c:pt idx="11">
                  <c:v>0.19913432033591438</c:v>
                </c:pt>
                <c:pt idx="12">
                  <c:v>0.21376108206187475</c:v>
                </c:pt>
                <c:pt idx="13">
                  <c:v>0.22629810365738193</c:v>
                </c:pt>
              </c:numCache>
            </c:numRef>
          </c:xVal>
          <c:yVal>
            <c:numRef>
              <c:f>Feuil1!$J$155:$J$168</c:f>
              <c:numCache>
                <c:formatCode>General</c:formatCode>
                <c:ptCount val="14"/>
                <c:pt idx="0">
                  <c:v>46.29479885100001</c:v>
                </c:pt>
                <c:pt idx="1">
                  <c:v>61.458805500999993</c:v>
                </c:pt>
                <c:pt idx="2">
                  <c:v>74.367588161999919</c:v>
                </c:pt>
                <c:pt idx="3">
                  <c:v>84.871017635000001</c:v>
                </c:pt>
                <c:pt idx="4">
                  <c:v>95.145457684999982</c:v>
                </c:pt>
                <c:pt idx="5">
                  <c:v>102.920064032</c:v>
                </c:pt>
                <c:pt idx="6">
                  <c:v>111.64719521999999</c:v>
                </c:pt>
                <c:pt idx="7">
                  <c:v>119.13413971699916</c:v>
                </c:pt>
                <c:pt idx="8">
                  <c:v>125.98326563800101</c:v>
                </c:pt>
                <c:pt idx="9">
                  <c:v>132.51537799800002</c:v>
                </c:pt>
                <c:pt idx="10">
                  <c:v>138.21916490799998</c:v>
                </c:pt>
                <c:pt idx="11">
                  <c:v>144.06849771700223</c:v>
                </c:pt>
                <c:pt idx="12">
                  <c:v>149.483856559</c:v>
                </c:pt>
                <c:pt idx="13">
                  <c:v>154.68166559899998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Feuil1!$N$1</c:f>
              <c:strCache>
                <c:ptCount val="1"/>
                <c:pt idx="0">
                  <c:v>Blasius </c:v>
                </c:pt>
              </c:strCache>
            </c:strRef>
          </c:tx>
          <c:spPr>
            <a:ln w="28575">
              <a:solidFill>
                <a:schemeClr val="accent5"/>
              </a:solidFill>
            </a:ln>
          </c:spPr>
          <c:marker>
            <c:symbol val="none"/>
          </c:marker>
          <c:xVal>
            <c:numRef>
              <c:f>Feuil1!$J$22:$J$36</c:f>
              <c:numCache>
                <c:formatCode>General</c:formatCode>
                <c:ptCount val="15"/>
                <c:pt idx="0">
                  <c:v>0</c:v>
                </c:pt>
                <c:pt idx="1">
                  <c:v>4.9233270889811921E-2</c:v>
                </c:pt>
                <c:pt idx="2">
                  <c:v>8.2844240214838424E-2</c:v>
                </c:pt>
                <c:pt idx="3">
                  <c:v>0.11802374606230102</c:v>
                </c:pt>
                <c:pt idx="4">
                  <c:v>0.15340852263893834</c:v>
                </c:pt>
                <c:pt idx="5">
                  <c:v>0.19000581469591105</c:v>
                </c:pt>
                <c:pt idx="6">
                  <c:v>0.23236073789373071</c:v>
                </c:pt>
                <c:pt idx="7">
                  <c:v>0.27752549212645738</c:v>
                </c:pt>
                <c:pt idx="8">
                  <c:v>0.32584480376471386</c:v>
                </c:pt>
                <c:pt idx="9">
                  <c:v>0.37917264074648188</c:v>
                </c:pt>
                <c:pt idx="10">
                  <c:v>0.43265851395008442</c:v>
                </c:pt>
                <c:pt idx="11">
                  <c:v>0.49852273890816445</c:v>
                </c:pt>
                <c:pt idx="12">
                  <c:v>0.56277177618288676</c:v>
                </c:pt>
                <c:pt idx="13">
                  <c:v>0.63072078076948113</c:v>
                </c:pt>
                <c:pt idx="14">
                  <c:v>0.72569490018050198</c:v>
                </c:pt>
              </c:numCache>
            </c:numRef>
          </c:xVal>
          <c:yVal>
            <c:numRef>
              <c:f>Feuil1!$N$3:$N$17</c:f>
              <c:numCache>
                <c:formatCode>General</c:formatCode>
                <c:ptCount val="15"/>
                <c:pt idx="0">
                  <c:v>0</c:v>
                </c:pt>
                <c:pt idx="1">
                  <c:v>58.712878717172437</c:v>
                </c:pt>
                <c:pt idx="2">
                  <c:v>91.054723904400717</c:v>
                </c:pt>
                <c:pt idx="3">
                  <c:v>113.21783473692848</c:v>
                </c:pt>
                <c:pt idx="4">
                  <c:v>130.256486900505</c:v>
                </c:pt>
                <c:pt idx="5">
                  <c:v>146.40625481675011</c:v>
                </c:pt>
                <c:pt idx="6">
                  <c:v>156.01257805952321</c:v>
                </c:pt>
                <c:pt idx="7">
                  <c:v>163.46124380691677</c:v>
                </c:pt>
                <c:pt idx="8">
                  <c:v>171.38387638177883</c:v>
                </c:pt>
                <c:pt idx="9">
                  <c:v>175.87143094095751</c:v>
                </c:pt>
                <c:pt idx="10">
                  <c:v>181.83622607584269</c:v>
                </c:pt>
                <c:pt idx="11">
                  <c:v>183.8089726413736</c:v>
                </c:pt>
                <c:pt idx="12">
                  <c:v>187.14308271856416</c:v>
                </c:pt>
                <c:pt idx="13">
                  <c:v>190.07683692635752</c:v>
                </c:pt>
                <c:pt idx="14">
                  <c:v>185.89591651433804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Feuil1!$O$1</c:f>
              <c:strCache>
                <c:ptCount val="1"/>
                <c:pt idx="0">
                  <c:v>Ito</c:v>
                </c:pt>
              </c:strCache>
            </c:strRef>
          </c:tx>
          <c:spPr>
            <a:ln w="28575">
              <a:solidFill>
                <a:schemeClr val="accent5">
                  <a:lumMod val="40000"/>
                  <a:lumOff val="60000"/>
                </a:schemeClr>
              </a:solidFill>
            </a:ln>
          </c:spPr>
          <c:marker>
            <c:symbol val="none"/>
          </c:marker>
          <c:xVal>
            <c:numRef>
              <c:f>Feuil1!$J$22:$J$36</c:f>
              <c:numCache>
                <c:formatCode>General</c:formatCode>
                <c:ptCount val="15"/>
                <c:pt idx="0">
                  <c:v>0</c:v>
                </c:pt>
                <c:pt idx="1">
                  <c:v>4.9233270889811921E-2</c:v>
                </c:pt>
                <c:pt idx="2">
                  <c:v>8.2844240214838424E-2</c:v>
                </c:pt>
                <c:pt idx="3">
                  <c:v>0.11802374606230102</c:v>
                </c:pt>
                <c:pt idx="4">
                  <c:v>0.15340852263893834</c:v>
                </c:pt>
                <c:pt idx="5">
                  <c:v>0.19000581469591105</c:v>
                </c:pt>
                <c:pt idx="6">
                  <c:v>0.23236073789373071</c:v>
                </c:pt>
                <c:pt idx="7">
                  <c:v>0.27752549212645738</c:v>
                </c:pt>
                <c:pt idx="8">
                  <c:v>0.32584480376471386</c:v>
                </c:pt>
                <c:pt idx="9">
                  <c:v>0.37917264074648188</c:v>
                </c:pt>
                <c:pt idx="10">
                  <c:v>0.43265851395008442</c:v>
                </c:pt>
                <c:pt idx="11">
                  <c:v>0.49852273890816445</c:v>
                </c:pt>
                <c:pt idx="12">
                  <c:v>0.56277177618288676</c:v>
                </c:pt>
                <c:pt idx="13">
                  <c:v>0.63072078076948113</c:v>
                </c:pt>
                <c:pt idx="14">
                  <c:v>0.72569490018050198</c:v>
                </c:pt>
              </c:numCache>
            </c:numRef>
          </c:xVal>
          <c:yVal>
            <c:numRef>
              <c:f>Feuil1!$O$3:$O$17</c:f>
              <c:numCache>
                <c:formatCode>General</c:formatCode>
                <c:ptCount val="15"/>
                <c:pt idx="0">
                  <c:v>0</c:v>
                </c:pt>
                <c:pt idx="1">
                  <c:v>73.792391890958058</c:v>
                </c:pt>
                <c:pt idx="2">
                  <c:v>115.13686533172275</c:v>
                </c:pt>
                <c:pt idx="3">
                  <c:v>142.78699254931695</c:v>
                </c:pt>
                <c:pt idx="4">
                  <c:v>163.5606772792338</c:v>
                </c:pt>
                <c:pt idx="5">
                  <c:v>183.04219736600896</c:v>
                </c:pt>
                <c:pt idx="6">
                  <c:v>193.81795679622172</c:v>
                </c:pt>
                <c:pt idx="7">
                  <c:v>201.82687818026184</c:v>
                </c:pt>
                <c:pt idx="8">
                  <c:v>210.44405264818948</c:v>
                </c:pt>
                <c:pt idx="9">
                  <c:v>214.69324624224677</c:v>
                </c:pt>
                <c:pt idx="10">
                  <c:v>220.92469126041595</c:v>
                </c:pt>
                <c:pt idx="11">
                  <c:v>222.03075163146912</c:v>
                </c:pt>
                <c:pt idx="12">
                  <c:v>225.0071352478198</c:v>
                </c:pt>
                <c:pt idx="13">
                  <c:v>227.53391709077599</c:v>
                </c:pt>
                <c:pt idx="14">
                  <c:v>221.08529637383847</c:v>
                </c:pt>
              </c:numCache>
            </c:numRef>
          </c:yVal>
          <c:smooth val="0"/>
        </c:ser>
        <c:ser>
          <c:idx val="4"/>
          <c:order val="3"/>
          <c:tx>
            <c:strRef>
              <c:f>Feuil1!$M$20</c:f>
              <c:strCache>
                <c:ptCount val="1"/>
                <c:pt idx="0">
                  <c:v>Huq+Friedel</c:v>
                </c:pt>
              </c:strCache>
            </c:strRef>
          </c:tx>
          <c:spPr>
            <a:ln w="31750">
              <a:solidFill>
                <a:schemeClr val="accent4">
                  <a:lumMod val="40000"/>
                  <a:lumOff val="60000"/>
                </a:schemeClr>
              </a:solidFill>
            </a:ln>
          </c:spPr>
          <c:marker>
            <c:symbol val="none"/>
          </c:marker>
          <c:xVal>
            <c:numRef>
              <c:f>Feuil1!$J$22:$J$36</c:f>
              <c:numCache>
                <c:formatCode>General</c:formatCode>
                <c:ptCount val="15"/>
                <c:pt idx="0">
                  <c:v>0</c:v>
                </c:pt>
                <c:pt idx="1">
                  <c:v>4.9233270889811921E-2</c:v>
                </c:pt>
                <c:pt idx="2">
                  <c:v>8.2844240214838424E-2</c:v>
                </c:pt>
                <c:pt idx="3">
                  <c:v>0.11802374606230102</c:v>
                </c:pt>
                <c:pt idx="4">
                  <c:v>0.15340852263893834</c:v>
                </c:pt>
                <c:pt idx="5">
                  <c:v>0.19000581469591105</c:v>
                </c:pt>
                <c:pt idx="6">
                  <c:v>0.23236073789373071</c:v>
                </c:pt>
                <c:pt idx="7">
                  <c:v>0.27752549212645738</c:v>
                </c:pt>
                <c:pt idx="8">
                  <c:v>0.32584480376471386</c:v>
                </c:pt>
                <c:pt idx="9">
                  <c:v>0.37917264074648188</c:v>
                </c:pt>
                <c:pt idx="10">
                  <c:v>0.43265851395008442</c:v>
                </c:pt>
                <c:pt idx="11">
                  <c:v>0.49852273890816445</c:v>
                </c:pt>
                <c:pt idx="12">
                  <c:v>0.56277177618288676</c:v>
                </c:pt>
                <c:pt idx="13">
                  <c:v>0.63072078076948113</c:v>
                </c:pt>
                <c:pt idx="14">
                  <c:v>0.72569490018050198</c:v>
                </c:pt>
              </c:numCache>
            </c:numRef>
          </c:xVal>
          <c:yVal>
            <c:numRef>
              <c:f>Feuil1!$M$22:$M$36</c:f>
              <c:numCache>
                <c:formatCode>0.00000</c:formatCode>
                <c:ptCount val="15"/>
                <c:pt idx="0">
                  <c:v>0</c:v>
                </c:pt>
                <c:pt idx="1">
                  <c:v>81.771624789721628</c:v>
                </c:pt>
                <c:pt idx="2">
                  <c:v>125.8122405673185</c:v>
                </c:pt>
                <c:pt idx="3">
                  <c:v>155.67641686064007</c:v>
                </c:pt>
                <c:pt idx="4">
                  <c:v>176.68828403662849</c:v>
                </c:pt>
                <c:pt idx="5">
                  <c:v>197.33984894014719</c:v>
                </c:pt>
                <c:pt idx="6">
                  <c:v>210.12416664425712</c:v>
                </c:pt>
                <c:pt idx="7">
                  <c:v>220.23930807915639</c:v>
                </c:pt>
                <c:pt idx="8">
                  <c:v>231.2629918698444</c:v>
                </c:pt>
                <c:pt idx="9">
                  <c:v>238.95259773899514</c:v>
                </c:pt>
                <c:pt idx="10">
                  <c:v>248.84785467276677</c:v>
                </c:pt>
                <c:pt idx="11">
                  <c:v>254.83389627992969</c:v>
                </c:pt>
                <c:pt idx="12">
                  <c:v>263.02463480859529</c:v>
                </c:pt>
                <c:pt idx="13">
                  <c:v>271.17985501899955</c:v>
                </c:pt>
                <c:pt idx="14">
                  <c:v>271.83045359506275</c:v>
                </c:pt>
              </c:numCache>
            </c:numRef>
          </c:yVal>
          <c:smooth val="0"/>
        </c:ser>
        <c:ser>
          <c:idx val="5"/>
          <c:order val="4"/>
          <c:tx>
            <c:strRef>
              <c:f>Feuil1!$N$20</c:f>
              <c:strCache>
                <c:ptCount val="1"/>
                <c:pt idx="0">
                  <c:v>Levy+Friedel</c:v>
                </c:pt>
              </c:strCache>
            </c:strRef>
          </c:tx>
          <c:spPr>
            <a:ln w="19050"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Feuil1!$J$22:$J$36</c:f>
              <c:numCache>
                <c:formatCode>General</c:formatCode>
                <c:ptCount val="15"/>
                <c:pt idx="0">
                  <c:v>0</c:v>
                </c:pt>
                <c:pt idx="1">
                  <c:v>4.9233270889811921E-2</c:v>
                </c:pt>
                <c:pt idx="2">
                  <c:v>8.2844240214838424E-2</c:v>
                </c:pt>
                <c:pt idx="3">
                  <c:v>0.11802374606230102</c:v>
                </c:pt>
                <c:pt idx="4">
                  <c:v>0.15340852263893834</c:v>
                </c:pt>
                <c:pt idx="5">
                  <c:v>0.19000581469591105</c:v>
                </c:pt>
                <c:pt idx="6">
                  <c:v>0.23236073789373071</c:v>
                </c:pt>
                <c:pt idx="7">
                  <c:v>0.27752549212645738</c:v>
                </c:pt>
                <c:pt idx="8">
                  <c:v>0.32584480376471386</c:v>
                </c:pt>
                <c:pt idx="9">
                  <c:v>0.37917264074648188</c:v>
                </c:pt>
                <c:pt idx="10">
                  <c:v>0.43265851395008442</c:v>
                </c:pt>
                <c:pt idx="11">
                  <c:v>0.49852273890816445</c:v>
                </c:pt>
                <c:pt idx="12">
                  <c:v>0.56277177618288676</c:v>
                </c:pt>
                <c:pt idx="13">
                  <c:v>0.63072078076948113</c:v>
                </c:pt>
                <c:pt idx="14">
                  <c:v>0.72569490018050198</c:v>
                </c:pt>
              </c:numCache>
            </c:numRef>
          </c:xVal>
          <c:yVal>
            <c:numRef>
              <c:f>Feuil1!$N$22:$N$36</c:f>
              <c:numCache>
                <c:formatCode>General</c:formatCode>
                <c:ptCount val="15"/>
                <c:pt idx="0">
                  <c:v>0</c:v>
                </c:pt>
                <c:pt idx="1">
                  <c:v>81.301450671521579</c:v>
                </c:pt>
                <c:pt idx="2">
                  <c:v>124.93313235937927</c:v>
                </c:pt>
                <c:pt idx="3">
                  <c:v>154.54962186719985</c:v>
                </c:pt>
                <c:pt idx="4">
                  <c:v>175.42853081567756</c:v>
                </c:pt>
                <c:pt idx="5">
                  <c:v>195.99839880426845</c:v>
                </c:pt>
                <c:pt idx="6">
                  <c:v>208.81392120955041</c:v>
                </c:pt>
                <c:pt idx="7">
                  <c:v>218.97677431924672</c:v>
                </c:pt>
                <c:pt idx="8">
                  <c:v>230.03915340158531</c:v>
                </c:pt>
                <c:pt idx="9">
                  <c:v>237.77272083041984</c:v>
                </c:pt>
                <c:pt idx="10">
                  <c:v>247.68852599141371</c:v>
                </c:pt>
                <c:pt idx="11">
                  <c:v>253.69876122944882</c:v>
                </c:pt>
                <c:pt idx="12">
                  <c:v>261.86507977996672</c:v>
                </c:pt>
                <c:pt idx="13">
                  <c:v>269.98349087155714</c:v>
                </c:pt>
                <c:pt idx="14">
                  <c:v>270.61980611145452</c:v>
                </c:pt>
              </c:numCache>
            </c:numRef>
          </c:yVal>
          <c:smooth val="0"/>
        </c:ser>
        <c:ser>
          <c:idx val="6"/>
          <c:order val="5"/>
          <c:tx>
            <c:strRef>
              <c:f>Feuil1!$O$20</c:f>
              <c:strCache>
                <c:ptCount val="1"/>
                <c:pt idx="0">
                  <c:v>Lockhart+Friedel</c:v>
                </c:pt>
              </c:strCache>
            </c:strRef>
          </c:tx>
          <c:spPr>
            <a:ln w="28575"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none"/>
          </c:marker>
          <c:xVal>
            <c:numRef>
              <c:f>Feuil1!$J$22:$J$36</c:f>
              <c:numCache>
                <c:formatCode>General</c:formatCode>
                <c:ptCount val="15"/>
                <c:pt idx="0">
                  <c:v>0</c:v>
                </c:pt>
                <c:pt idx="1">
                  <c:v>4.9233270889811921E-2</c:v>
                </c:pt>
                <c:pt idx="2">
                  <c:v>8.2844240214838424E-2</c:v>
                </c:pt>
                <c:pt idx="3">
                  <c:v>0.11802374606230102</c:v>
                </c:pt>
                <c:pt idx="4">
                  <c:v>0.15340852263893834</c:v>
                </c:pt>
                <c:pt idx="5">
                  <c:v>0.19000581469591105</c:v>
                </c:pt>
                <c:pt idx="6">
                  <c:v>0.23236073789373071</c:v>
                </c:pt>
                <c:pt idx="7">
                  <c:v>0.27752549212645738</c:v>
                </c:pt>
                <c:pt idx="8">
                  <c:v>0.32584480376471386</c:v>
                </c:pt>
                <c:pt idx="9">
                  <c:v>0.37917264074648188</c:v>
                </c:pt>
                <c:pt idx="10">
                  <c:v>0.43265851395008442</c:v>
                </c:pt>
                <c:pt idx="11">
                  <c:v>0.49852273890816445</c:v>
                </c:pt>
                <c:pt idx="12">
                  <c:v>0.56277177618288676</c:v>
                </c:pt>
                <c:pt idx="13">
                  <c:v>0.63072078076948113</c:v>
                </c:pt>
                <c:pt idx="14">
                  <c:v>0.72569490018050198</c:v>
                </c:pt>
              </c:numCache>
            </c:numRef>
          </c:xVal>
          <c:yVal>
            <c:numRef>
              <c:f>Feuil1!$O$22:$O$36</c:f>
              <c:numCache>
                <c:formatCode>0.00000</c:formatCode>
                <c:ptCount val="15"/>
                <c:pt idx="0">
                  <c:v>0</c:v>
                </c:pt>
                <c:pt idx="1">
                  <c:v>91.990020652430175</c:v>
                </c:pt>
                <c:pt idx="2">
                  <c:v>142.90334970174376</c:v>
                </c:pt>
                <c:pt idx="3">
                  <c:v>176.32496186637158</c:v>
                </c:pt>
                <c:pt idx="4">
                  <c:v>199.02636428407658</c:v>
                </c:pt>
                <c:pt idx="5">
                  <c:v>220.14064558923872</c:v>
                </c:pt>
                <c:pt idx="6">
                  <c:v>231.43716380197694</c:v>
                </c:pt>
                <c:pt idx="7">
                  <c:v>239.18577006496992</c:v>
                </c:pt>
                <c:pt idx="8">
                  <c:v>247.66503260266802</c:v>
                </c:pt>
                <c:pt idx="9">
                  <c:v>252.11997207787519</c:v>
                </c:pt>
                <c:pt idx="10">
                  <c:v>259.2184287342485</c:v>
                </c:pt>
                <c:pt idx="11">
                  <c:v>261.84590638575776</c:v>
                </c:pt>
                <c:pt idx="12">
                  <c:v>267.40961185016943</c:v>
                </c:pt>
                <c:pt idx="13">
                  <c:v>273.34844291445432</c:v>
                </c:pt>
                <c:pt idx="14">
                  <c:v>271.77603246634823</c:v>
                </c:pt>
              </c:numCache>
            </c:numRef>
          </c:yVal>
          <c:smooth val="0"/>
        </c:ser>
        <c:ser>
          <c:idx val="7"/>
          <c:order val="6"/>
          <c:tx>
            <c:strRef>
              <c:f>Feuil1!$A$50</c:f>
              <c:strCache>
                <c:ptCount val="1"/>
                <c:pt idx="0">
                  <c:v>02/08 #2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Feuil1!$E$51:$E$68</c:f>
              <c:numCache>
                <c:formatCode>General</c:formatCode>
                <c:ptCount val="18"/>
                <c:pt idx="0">
                  <c:v>4.1292500458355384E-2</c:v>
                </c:pt>
                <c:pt idx="1">
                  <c:v>7.453565732227313E-2</c:v>
                </c:pt>
                <c:pt idx="2">
                  <c:v>0.10471867615316002</c:v>
                </c:pt>
                <c:pt idx="3">
                  <c:v>0.13404386337770074</c:v>
                </c:pt>
                <c:pt idx="4">
                  <c:v>0.16616237508710621</c:v>
                </c:pt>
                <c:pt idx="5">
                  <c:v>0.19885247950997709</c:v>
                </c:pt>
                <c:pt idx="6">
                  <c:v>0.23561090010189203</c:v>
                </c:pt>
                <c:pt idx="7">
                  <c:v>0.27384133467408683</c:v>
                </c:pt>
                <c:pt idx="8">
                  <c:v>0.31914676956658256</c:v>
                </c:pt>
                <c:pt idx="9">
                  <c:v>0.41320983700671693</c:v>
                </c:pt>
                <c:pt idx="10">
                  <c:v>0.47019681536314412</c:v>
                </c:pt>
                <c:pt idx="11">
                  <c:v>0.52940406394822459</c:v>
                </c:pt>
                <c:pt idx="12">
                  <c:v>0.58121235581969255</c:v>
                </c:pt>
                <c:pt idx="13">
                  <c:v>0.65044917036628458</c:v>
                </c:pt>
                <c:pt idx="14">
                  <c:v>0.71150738401468916</c:v>
                </c:pt>
                <c:pt idx="15">
                  <c:v>0.89837504470406759</c:v>
                </c:pt>
                <c:pt idx="16">
                  <c:v>0.71249000873465329</c:v>
                </c:pt>
                <c:pt idx="17">
                  <c:v>0.70383575654059083</c:v>
                </c:pt>
              </c:numCache>
            </c:numRef>
          </c:xVal>
          <c:yVal>
            <c:numRef>
              <c:f>Feuil1!$C$51:$C$68</c:f>
              <c:numCache>
                <c:formatCode>General</c:formatCode>
                <c:ptCount val="18"/>
                <c:pt idx="0">
                  <c:v>70.639404773999658</c:v>
                </c:pt>
                <c:pt idx="1">
                  <c:v>100.826819062</c:v>
                </c:pt>
                <c:pt idx="2">
                  <c:v>124.89474725700001</c:v>
                </c:pt>
                <c:pt idx="3">
                  <c:v>143.79345548199998</c:v>
                </c:pt>
                <c:pt idx="4">
                  <c:v>160.69183868200147</c:v>
                </c:pt>
                <c:pt idx="5">
                  <c:v>175.858504891</c:v>
                </c:pt>
                <c:pt idx="6">
                  <c:v>188.66175097199999</c:v>
                </c:pt>
                <c:pt idx="7">
                  <c:v>199.29967802799999</c:v>
                </c:pt>
                <c:pt idx="8">
                  <c:v>210.16620647900001</c:v>
                </c:pt>
                <c:pt idx="9">
                  <c:v>226.65385824399999</c:v>
                </c:pt>
                <c:pt idx="10">
                  <c:v>232.12674957500047</c:v>
                </c:pt>
                <c:pt idx="11">
                  <c:v>237.73299556999999</c:v>
                </c:pt>
                <c:pt idx="12">
                  <c:v>240.629088104</c:v>
                </c:pt>
                <c:pt idx="13">
                  <c:v>243.06720894600087</c:v>
                </c:pt>
                <c:pt idx="14">
                  <c:v>244.41066396199992</c:v>
                </c:pt>
                <c:pt idx="15">
                  <c:v>242.92775493900001</c:v>
                </c:pt>
                <c:pt idx="16">
                  <c:v>249.07770854200001</c:v>
                </c:pt>
                <c:pt idx="17">
                  <c:v>241.41093713000001</c:v>
                </c:pt>
              </c:numCache>
            </c:numRef>
          </c:yVal>
          <c:smooth val="0"/>
        </c:ser>
        <c:ser>
          <c:idx val="8"/>
          <c:order val="7"/>
          <c:tx>
            <c:strRef>
              <c:f>Feuil1!$F$50</c:f>
              <c:strCache>
                <c:ptCount val="1"/>
                <c:pt idx="0">
                  <c:v>02-août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Feuil1!$J$51:$J$60</c:f>
              <c:numCache>
                <c:formatCode>General</c:formatCode>
                <c:ptCount val="10"/>
                <c:pt idx="0">
                  <c:v>0</c:v>
                </c:pt>
                <c:pt idx="1">
                  <c:v>0.11650656177490402</c:v>
                </c:pt>
                <c:pt idx="2">
                  <c:v>0.18147972549363053</c:v>
                </c:pt>
                <c:pt idx="3">
                  <c:v>0.25075029765784662</c:v>
                </c:pt>
                <c:pt idx="4">
                  <c:v>0.33376238044116202</c:v>
                </c:pt>
                <c:pt idx="5">
                  <c:v>0.40841424903577661</c:v>
                </c:pt>
                <c:pt idx="6">
                  <c:v>0.52519977992608424</c:v>
                </c:pt>
                <c:pt idx="7">
                  <c:v>0.62934787599210162</c:v>
                </c:pt>
                <c:pt idx="8">
                  <c:v>0.73439359983233732</c:v>
                </c:pt>
                <c:pt idx="9">
                  <c:v>0.85527448613919388</c:v>
                </c:pt>
              </c:numCache>
            </c:numRef>
          </c:xVal>
          <c:yVal>
            <c:numRef>
              <c:f>Feuil1!$H$51:$H$60</c:f>
              <c:numCache>
                <c:formatCode>General</c:formatCode>
                <c:ptCount val="10"/>
                <c:pt idx="0">
                  <c:v>0</c:v>
                </c:pt>
                <c:pt idx="1">
                  <c:v>84.499143660001508</c:v>
                </c:pt>
                <c:pt idx="2">
                  <c:v>122.02222555899998</c:v>
                </c:pt>
                <c:pt idx="3">
                  <c:v>150.560604334</c:v>
                </c:pt>
                <c:pt idx="4">
                  <c:v>171.80598199400001</c:v>
                </c:pt>
                <c:pt idx="5">
                  <c:v>189.89313781300211</c:v>
                </c:pt>
                <c:pt idx="6">
                  <c:v>206.898192763</c:v>
                </c:pt>
                <c:pt idx="7">
                  <c:v>220.72216928</c:v>
                </c:pt>
                <c:pt idx="8">
                  <c:v>231.57765328899998</c:v>
                </c:pt>
                <c:pt idx="9">
                  <c:v>239.51381415099999</c:v>
                </c:pt>
              </c:numCache>
            </c:numRef>
          </c:yVal>
          <c:smooth val="0"/>
        </c:ser>
        <c:ser>
          <c:idx val="9"/>
          <c:order val="8"/>
          <c:tx>
            <c:strRef>
              <c:f>Feuil1!$K$50</c:f>
              <c:strCache>
                <c:ptCount val="1"/>
                <c:pt idx="0">
                  <c:v>03/08#2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Feuil1!$O$51:$O$66</c:f>
              <c:numCache>
                <c:formatCode>General</c:formatCode>
                <c:ptCount val="16"/>
                <c:pt idx="0">
                  <c:v>0</c:v>
                </c:pt>
                <c:pt idx="1">
                  <c:v>7.4764346486933865E-4</c:v>
                </c:pt>
                <c:pt idx="2">
                  <c:v>2.6016540183146748E-5</c:v>
                </c:pt>
                <c:pt idx="3">
                  <c:v>2.8801213675905827E-2</c:v>
                </c:pt>
                <c:pt idx="4">
                  <c:v>4.6228507076371148E-2</c:v>
                </c:pt>
                <c:pt idx="5">
                  <c:v>5.7797857664432184E-2</c:v>
                </c:pt>
                <c:pt idx="6">
                  <c:v>7.6050005101367696E-2</c:v>
                </c:pt>
                <c:pt idx="7">
                  <c:v>9.2539470568335294E-2</c:v>
                </c:pt>
                <c:pt idx="8">
                  <c:v>0.10736426466856769</c:v>
                </c:pt>
                <c:pt idx="9">
                  <c:v>0.12091774129422532</c:v>
                </c:pt>
                <c:pt idx="10">
                  <c:v>0.1332330701935997</c:v>
                </c:pt>
                <c:pt idx="11">
                  <c:v>0.14488199168723392</c:v>
                </c:pt>
                <c:pt idx="12">
                  <c:v>0.15937452797719856</c:v>
                </c:pt>
                <c:pt idx="13">
                  <c:v>0.17379616460785041</c:v>
                </c:pt>
                <c:pt idx="14">
                  <c:v>0.19191452055144251</c:v>
                </c:pt>
                <c:pt idx="15">
                  <c:v>0.20439056962308214</c:v>
                </c:pt>
              </c:numCache>
            </c:numRef>
          </c:xVal>
          <c:yVal>
            <c:numRef>
              <c:f>Feuil1!$M$51:$M$66</c:f>
              <c:numCache>
                <c:formatCode>General</c:formatCode>
                <c:ptCount val="16"/>
                <c:pt idx="0">
                  <c:v>0</c:v>
                </c:pt>
                <c:pt idx="1">
                  <c:v>1.6833195090000121</c:v>
                </c:pt>
                <c:pt idx="2">
                  <c:v>52.246630192000012</c:v>
                </c:pt>
                <c:pt idx="3">
                  <c:v>56.206896603000004</c:v>
                </c:pt>
                <c:pt idx="4">
                  <c:v>54.243906140000163</c:v>
                </c:pt>
                <c:pt idx="5">
                  <c:v>69.657478630998625</c:v>
                </c:pt>
                <c:pt idx="6">
                  <c:v>79.894958139000011</c:v>
                </c:pt>
                <c:pt idx="7">
                  <c:v>88.11268419000001</c:v>
                </c:pt>
                <c:pt idx="8">
                  <c:v>96.17647737299778</c:v>
                </c:pt>
                <c:pt idx="9">
                  <c:v>103.10903549199998</c:v>
                </c:pt>
                <c:pt idx="10">
                  <c:v>108.88368844999998</c:v>
                </c:pt>
                <c:pt idx="11">
                  <c:v>114.95935738099998</c:v>
                </c:pt>
                <c:pt idx="12">
                  <c:v>120.36748051699875</c:v>
                </c:pt>
                <c:pt idx="13">
                  <c:v>126.18519544599998</c:v>
                </c:pt>
                <c:pt idx="14">
                  <c:v>130.82329452000002</c:v>
                </c:pt>
                <c:pt idx="15">
                  <c:v>135.83019882500147</c:v>
                </c:pt>
              </c:numCache>
            </c:numRef>
          </c:yVal>
          <c:smooth val="0"/>
        </c:ser>
        <c:ser>
          <c:idx val="10"/>
          <c:order val="9"/>
          <c:tx>
            <c:strRef>
              <c:f>Feuil1!$A$70</c:f>
              <c:strCache>
                <c:ptCount val="1"/>
                <c:pt idx="0">
                  <c:v>03-août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Feuil1!$E$71:$E$84</c:f>
              <c:numCache>
                <c:formatCode>General</c:formatCode>
                <c:ptCount val="14"/>
                <c:pt idx="0">
                  <c:v>0</c:v>
                </c:pt>
                <c:pt idx="1">
                  <c:v>0.10123332836665341</c:v>
                </c:pt>
                <c:pt idx="2">
                  <c:v>0.15785889099147138</c:v>
                </c:pt>
                <c:pt idx="3">
                  <c:v>0.22346986557777007</c:v>
                </c:pt>
                <c:pt idx="4">
                  <c:v>0.29861608415011831</c:v>
                </c:pt>
                <c:pt idx="5">
                  <c:v>0.38572216569578266</c:v>
                </c:pt>
                <c:pt idx="6">
                  <c:v>0.38731920043653545</c:v>
                </c:pt>
                <c:pt idx="7">
                  <c:v>0.48454793851636274</c:v>
                </c:pt>
                <c:pt idx="8">
                  <c:v>0.59053923336997605</c:v>
                </c:pt>
                <c:pt idx="9">
                  <c:v>0.70134281264731191</c:v>
                </c:pt>
                <c:pt idx="10">
                  <c:v>0.91066563416847945</c:v>
                </c:pt>
                <c:pt idx="11">
                  <c:v>0.92745948264492561</c:v>
                </c:pt>
                <c:pt idx="12">
                  <c:v>0.85261720067812385</c:v>
                </c:pt>
                <c:pt idx="13">
                  <c:v>0.62587212074474241</c:v>
                </c:pt>
              </c:numCache>
            </c:numRef>
          </c:xVal>
          <c:yVal>
            <c:numRef>
              <c:f>Feuil1!$C$71:$C$84</c:f>
              <c:numCache>
                <c:formatCode>General</c:formatCode>
                <c:ptCount val="14"/>
                <c:pt idx="0">
                  <c:v>0</c:v>
                </c:pt>
                <c:pt idx="1">
                  <c:v>80.552977620999258</c:v>
                </c:pt>
                <c:pt idx="2">
                  <c:v>121.822963953</c:v>
                </c:pt>
                <c:pt idx="3">
                  <c:v>153.80685567800001</c:v>
                </c:pt>
                <c:pt idx="4">
                  <c:v>178.01957756199792</c:v>
                </c:pt>
                <c:pt idx="5">
                  <c:v>196.86150282600002</c:v>
                </c:pt>
                <c:pt idx="6">
                  <c:v>196.19511634100004</c:v>
                </c:pt>
                <c:pt idx="7">
                  <c:v>213.85514885100281</c:v>
                </c:pt>
                <c:pt idx="8">
                  <c:v>224.83979433699997</c:v>
                </c:pt>
                <c:pt idx="9">
                  <c:v>232.69784808100007</c:v>
                </c:pt>
                <c:pt idx="10">
                  <c:v>241.787331104</c:v>
                </c:pt>
                <c:pt idx="11">
                  <c:v>255.21161764799999</c:v>
                </c:pt>
                <c:pt idx="12">
                  <c:v>250.20546704500001</c:v>
                </c:pt>
                <c:pt idx="13">
                  <c:v>223.36527377299998</c:v>
                </c:pt>
              </c:numCache>
            </c:numRef>
          </c:yVal>
          <c:smooth val="0"/>
        </c:ser>
        <c:ser>
          <c:idx val="11"/>
          <c:order val="10"/>
          <c:tx>
            <c:strRef>
              <c:f>Feuil1!$F$70</c:f>
              <c:strCache>
                <c:ptCount val="1"/>
                <c:pt idx="0">
                  <c:v>04-août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Feuil1!$J$71:$J$95</c:f>
              <c:numCache>
                <c:formatCode>General</c:formatCode>
                <c:ptCount val="25"/>
                <c:pt idx="0">
                  <c:v>2.4846170859414939E-2</c:v>
                </c:pt>
                <c:pt idx="1">
                  <c:v>4.8491728031691113E-2</c:v>
                </c:pt>
                <c:pt idx="2">
                  <c:v>6.2792699792479534E-2</c:v>
                </c:pt>
                <c:pt idx="3">
                  <c:v>8.0268466792893553E-2</c:v>
                </c:pt>
                <c:pt idx="4">
                  <c:v>9.8282502696655769E-2</c:v>
                </c:pt>
                <c:pt idx="5">
                  <c:v>0.11404470651912009</c:v>
                </c:pt>
                <c:pt idx="6">
                  <c:v>0.12738099560517033</c:v>
                </c:pt>
                <c:pt idx="7">
                  <c:v>0.14100218886439364</c:v>
                </c:pt>
                <c:pt idx="8">
                  <c:v>0.15413355004602344</c:v>
                </c:pt>
                <c:pt idx="9">
                  <c:v>0.16619362772428217</c:v>
                </c:pt>
                <c:pt idx="10">
                  <c:v>0.18122304399816144</c:v>
                </c:pt>
                <c:pt idx="11">
                  <c:v>0.19784420649223686</c:v>
                </c:pt>
                <c:pt idx="12">
                  <c:v>0.21236363705419894</c:v>
                </c:pt>
                <c:pt idx="13">
                  <c:v>0.23098352313980197</c:v>
                </c:pt>
                <c:pt idx="14">
                  <c:v>0.24944456384162464</c:v>
                </c:pt>
                <c:pt idx="15">
                  <c:v>0.26626622651162063</c:v>
                </c:pt>
                <c:pt idx="16">
                  <c:v>0.28324907057220011</c:v>
                </c:pt>
                <c:pt idx="17">
                  <c:v>0.30499169703067142</c:v>
                </c:pt>
                <c:pt idx="18">
                  <c:v>0.32445136954371195</c:v>
                </c:pt>
                <c:pt idx="19">
                  <c:v>0.34860418674857935</c:v>
                </c:pt>
                <c:pt idx="20">
                  <c:v>0.36978129388874648</c:v>
                </c:pt>
                <c:pt idx="21">
                  <c:v>0.39149731334757543</c:v>
                </c:pt>
                <c:pt idx="22">
                  <c:v>0.41925741226024182</c:v>
                </c:pt>
                <c:pt idx="23">
                  <c:v>0.44427237863497082</c:v>
                </c:pt>
                <c:pt idx="24">
                  <c:v>0.47030572476029298</c:v>
                </c:pt>
              </c:numCache>
            </c:numRef>
          </c:xVal>
          <c:yVal>
            <c:numRef>
              <c:f>Feuil1!$H$71:$H$95</c:f>
              <c:numCache>
                <c:formatCode>General</c:formatCode>
                <c:ptCount val="25"/>
                <c:pt idx="0">
                  <c:v>49.857665895999894</c:v>
                </c:pt>
                <c:pt idx="1">
                  <c:v>56.702218056000063</c:v>
                </c:pt>
                <c:pt idx="2">
                  <c:v>66.958367228</c:v>
                </c:pt>
                <c:pt idx="3">
                  <c:v>76.956187189000005</c:v>
                </c:pt>
                <c:pt idx="4">
                  <c:v>85.323275626000012</c:v>
                </c:pt>
                <c:pt idx="5">
                  <c:v>93.041490316000008</c:v>
                </c:pt>
                <c:pt idx="6">
                  <c:v>99.900132715999959</c:v>
                </c:pt>
                <c:pt idx="7">
                  <c:v>106.48863971200001</c:v>
                </c:pt>
                <c:pt idx="8">
                  <c:v>113.20059478300062</c:v>
                </c:pt>
                <c:pt idx="9">
                  <c:v>119.59516346500151</c:v>
                </c:pt>
                <c:pt idx="10">
                  <c:v>125.26428550500087</c:v>
                </c:pt>
                <c:pt idx="11">
                  <c:v>129.03594762100002</c:v>
                </c:pt>
                <c:pt idx="12">
                  <c:v>134.28556472099746</c:v>
                </c:pt>
                <c:pt idx="13">
                  <c:v>137.97873646000087</c:v>
                </c:pt>
                <c:pt idx="14">
                  <c:v>141.61704450800002</c:v>
                </c:pt>
                <c:pt idx="15">
                  <c:v>144.51123416399997</c:v>
                </c:pt>
                <c:pt idx="16">
                  <c:v>148.32861870500147</c:v>
                </c:pt>
                <c:pt idx="17">
                  <c:v>150.61432600000001</c:v>
                </c:pt>
                <c:pt idx="18">
                  <c:v>152.76401341000002</c:v>
                </c:pt>
                <c:pt idx="19">
                  <c:v>153.69826167800002</c:v>
                </c:pt>
                <c:pt idx="20">
                  <c:v>156.528820991</c:v>
                </c:pt>
                <c:pt idx="21">
                  <c:v>159.493112862</c:v>
                </c:pt>
                <c:pt idx="22">
                  <c:v>160.31420022199998</c:v>
                </c:pt>
                <c:pt idx="23">
                  <c:v>162.54732906800001</c:v>
                </c:pt>
                <c:pt idx="24">
                  <c:v>163.56158286300001</c:v>
                </c:pt>
              </c:numCache>
            </c:numRef>
          </c:yVal>
          <c:smooth val="0"/>
        </c:ser>
        <c:ser>
          <c:idx val="12"/>
          <c:order val="11"/>
          <c:tx>
            <c:strRef>
              <c:f>Feuil1!$K$70</c:f>
              <c:strCache>
                <c:ptCount val="1"/>
                <c:pt idx="0">
                  <c:v>05-août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Feuil1!$O$71:$O$90</c:f>
              <c:numCache>
                <c:formatCode>General</c:formatCode>
                <c:ptCount val="20"/>
                <c:pt idx="0">
                  <c:v>0</c:v>
                </c:pt>
                <c:pt idx="1">
                  <c:v>2.1254757728128012E-2</c:v>
                </c:pt>
                <c:pt idx="2">
                  <c:v>5.6773436637714503E-2</c:v>
                </c:pt>
                <c:pt idx="3">
                  <c:v>8.9296242220336566E-2</c:v>
                </c:pt>
                <c:pt idx="4">
                  <c:v>0.11517714437963412</c:v>
                </c:pt>
                <c:pt idx="5">
                  <c:v>0.14062647491460817</c:v>
                </c:pt>
                <c:pt idx="6">
                  <c:v>0.16554209228605848</c:v>
                </c:pt>
                <c:pt idx="7">
                  <c:v>0.19452583131378437</c:v>
                </c:pt>
                <c:pt idx="8">
                  <c:v>0.22562391502683918</c:v>
                </c:pt>
                <c:pt idx="9">
                  <c:v>0.25959442948201517</c:v>
                </c:pt>
                <c:pt idx="10">
                  <c:v>0.29298861766096196</c:v>
                </c:pt>
                <c:pt idx="11">
                  <c:v>0.32584295911278005</c:v>
                </c:pt>
                <c:pt idx="12">
                  <c:v>0.37065280013295215</c:v>
                </c:pt>
                <c:pt idx="13">
                  <c:v>0.41122129395682228</c:v>
                </c:pt>
                <c:pt idx="14">
                  <c:v>0.46096290404486367</c:v>
                </c:pt>
                <c:pt idx="15">
                  <c:v>0.50474791542234976</c:v>
                </c:pt>
                <c:pt idx="16">
                  <c:v>0.5592044197299727</c:v>
                </c:pt>
                <c:pt idx="17">
                  <c:v>0.60973678363593087</c:v>
                </c:pt>
                <c:pt idx="18">
                  <c:v>0.65747321618060395</c:v>
                </c:pt>
                <c:pt idx="19">
                  <c:v>0.65856084820820593</c:v>
                </c:pt>
              </c:numCache>
            </c:numRef>
          </c:xVal>
          <c:yVal>
            <c:numRef>
              <c:f>Feuil1!$M$71:$M$90</c:f>
              <c:numCache>
                <c:formatCode>General</c:formatCode>
                <c:ptCount val="20"/>
                <c:pt idx="0">
                  <c:v>0</c:v>
                </c:pt>
                <c:pt idx="1">
                  <c:v>53.668965698000363</c:v>
                </c:pt>
                <c:pt idx="2">
                  <c:v>81.023531854998595</c:v>
                </c:pt>
                <c:pt idx="3">
                  <c:v>99.748880863999958</c:v>
                </c:pt>
                <c:pt idx="4">
                  <c:v>114.76352185</c:v>
                </c:pt>
                <c:pt idx="5">
                  <c:v>129.46002572800001</c:v>
                </c:pt>
                <c:pt idx="6">
                  <c:v>141.89938426099999</c:v>
                </c:pt>
                <c:pt idx="7">
                  <c:v>153.580925167</c:v>
                </c:pt>
                <c:pt idx="8">
                  <c:v>163.67742151100003</c:v>
                </c:pt>
                <c:pt idx="9">
                  <c:v>169.38425809200001</c:v>
                </c:pt>
                <c:pt idx="10">
                  <c:v>178.91648292600001</c:v>
                </c:pt>
                <c:pt idx="11">
                  <c:v>185.38307428399997</c:v>
                </c:pt>
                <c:pt idx="12">
                  <c:v>191.07466936099999</c:v>
                </c:pt>
                <c:pt idx="13">
                  <c:v>194.12621259700001</c:v>
                </c:pt>
                <c:pt idx="14">
                  <c:v>196.21188342599999</c:v>
                </c:pt>
                <c:pt idx="15">
                  <c:v>200.33408552399999</c:v>
                </c:pt>
                <c:pt idx="16">
                  <c:v>203.36886167600002</c:v>
                </c:pt>
                <c:pt idx="17">
                  <c:v>205.32346159300002</c:v>
                </c:pt>
                <c:pt idx="18">
                  <c:v>207.25292652900004</c:v>
                </c:pt>
                <c:pt idx="19">
                  <c:v>220.34840375200127</c:v>
                </c:pt>
              </c:numCache>
            </c:numRef>
          </c:yVal>
          <c:smooth val="0"/>
        </c:ser>
        <c:ser>
          <c:idx val="14"/>
          <c:order val="12"/>
          <c:tx>
            <c:strRef>
              <c:f>Feuil1!$F$97</c:f>
              <c:strCache>
                <c:ptCount val="1"/>
                <c:pt idx="0">
                  <c:v>15/07 #2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Feuil1!$J$98:$J$107</c:f>
              <c:numCache>
                <c:formatCode>General</c:formatCode>
                <c:ptCount val="10"/>
                <c:pt idx="0">
                  <c:v>0</c:v>
                </c:pt>
                <c:pt idx="1">
                  <c:v>9.2966912827545739E-2</c:v>
                </c:pt>
                <c:pt idx="2">
                  <c:v>0.15330892487181091</c:v>
                </c:pt>
                <c:pt idx="3">
                  <c:v>0.21781258049501961</c:v>
                </c:pt>
                <c:pt idx="4">
                  <c:v>0.29359684133001507</c:v>
                </c:pt>
                <c:pt idx="5">
                  <c:v>0.38714275416023158</c:v>
                </c:pt>
                <c:pt idx="6">
                  <c:v>0.48535381538393974</c:v>
                </c:pt>
                <c:pt idx="7">
                  <c:v>0.5921376631279841</c:v>
                </c:pt>
                <c:pt idx="8">
                  <c:v>0.70011697822675856</c:v>
                </c:pt>
                <c:pt idx="9">
                  <c:v>0.87167851572083765</c:v>
                </c:pt>
              </c:numCache>
            </c:numRef>
          </c:xVal>
          <c:yVal>
            <c:numRef>
              <c:f>Feuil1!$H$98:$H$107</c:f>
              <c:numCache>
                <c:formatCode>General</c:formatCode>
                <c:ptCount val="10"/>
                <c:pt idx="0">
                  <c:v>0</c:v>
                </c:pt>
                <c:pt idx="1">
                  <c:v>96.003116667000327</c:v>
                </c:pt>
                <c:pt idx="2">
                  <c:v>136.17462664800001</c:v>
                </c:pt>
                <c:pt idx="3">
                  <c:v>166.14143759000001</c:v>
                </c:pt>
                <c:pt idx="4">
                  <c:v>190.55114477900003</c:v>
                </c:pt>
                <c:pt idx="5">
                  <c:v>206.32133454100165</c:v>
                </c:pt>
                <c:pt idx="6">
                  <c:v>223.29934895000127</c:v>
                </c:pt>
                <c:pt idx="7">
                  <c:v>234.69968169899795</c:v>
                </c:pt>
                <c:pt idx="8">
                  <c:v>241.17655783899997</c:v>
                </c:pt>
                <c:pt idx="9">
                  <c:v>236.94272607600004</c:v>
                </c:pt>
              </c:numCache>
            </c:numRef>
          </c:yVal>
          <c:smooth val="0"/>
        </c:ser>
        <c:ser>
          <c:idx val="15"/>
          <c:order val="13"/>
          <c:tx>
            <c:strRef>
              <c:f>Feuil1!$K$97</c:f>
              <c:strCache>
                <c:ptCount val="1"/>
                <c:pt idx="0">
                  <c:v>15/07 #3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Feuil1!$O$98:$O$103</c:f>
              <c:numCache>
                <c:formatCode>General</c:formatCode>
                <c:ptCount val="6"/>
                <c:pt idx="0">
                  <c:v>0</c:v>
                </c:pt>
                <c:pt idx="1">
                  <c:v>0.14921562456650109</c:v>
                </c:pt>
                <c:pt idx="2">
                  <c:v>0.27809476604972388</c:v>
                </c:pt>
                <c:pt idx="3">
                  <c:v>0.45087357406737388</c:v>
                </c:pt>
                <c:pt idx="4">
                  <c:v>0.65633328628355903</c:v>
                </c:pt>
                <c:pt idx="5">
                  <c:v>0.85662397241164578</c:v>
                </c:pt>
              </c:numCache>
            </c:numRef>
          </c:xVal>
          <c:yVal>
            <c:numRef>
              <c:f>Feuil1!$M$98:$M$103</c:f>
              <c:numCache>
                <c:formatCode>General</c:formatCode>
                <c:ptCount val="6"/>
                <c:pt idx="0">
                  <c:v>0</c:v>
                </c:pt>
                <c:pt idx="1">
                  <c:v>141.58351719399997</c:v>
                </c:pt>
                <c:pt idx="2">
                  <c:v>203.40315043899997</c:v>
                </c:pt>
                <c:pt idx="3">
                  <c:v>249.07651931000001</c:v>
                </c:pt>
                <c:pt idx="4">
                  <c:v>277.419822216</c:v>
                </c:pt>
                <c:pt idx="5">
                  <c:v>260.88720679300002</c:v>
                </c:pt>
              </c:numCache>
            </c:numRef>
          </c:yVal>
          <c:smooth val="0"/>
        </c:ser>
        <c:ser>
          <c:idx val="16"/>
          <c:order val="14"/>
          <c:tx>
            <c:strRef>
              <c:f>Feuil1!$A$115</c:f>
              <c:strCache>
                <c:ptCount val="1"/>
                <c:pt idx="0">
                  <c:v>15-juil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Feuil1!$E$116:$E$128</c:f>
              <c:numCache>
                <c:formatCode>General</c:formatCode>
                <c:ptCount val="13"/>
                <c:pt idx="0">
                  <c:v>3.4393109738388078E-2</c:v>
                </c:pt>
                <c:pt idx="1">
                  <c:v>8.3189530975877043E-2</c:v>
                </c:pt>
                <c:pt idx="2">
                  <c:v>0.15076492403197359</c:v>
                </c:pt>
                <c:pt idx="3">
                  <c:v>0.11957641625679002</c:v>
                </c:pt>
                <c:pt idx="4">
                  <c:v>0.18460983616356091</c:v>
                </c:pt>
                <c:pt idx="5">
                  <c:v>0.22298076178960508</c:v>
                </c:pt>
                <c:pt idx="6">
                  <c:v>0.26489093097668631</c:v>
                </c:pt>
                <c:pt idx="7">
                  <c:v>0.30913000514658084</c:v>
                </c:pt>
                <c:pt idx="8">
                  <c:v>0.35648103522335095</c:v>
                </c:pt>
                <c:pt idx="9">
                  <c:v>0.40899132510853525</c:v>
                </c:pt>
                <c:pt idx="10">
                  <c:v>0.4731721522759888</c:v>
                </c:pt>
                <c:pt idx="11">
                  <c:v>0.53040946804783007</c:v>
                </c:pt>
                <c:pt idx="12">
                  <c:v>0.58944961869586077</c:v>
                </c:pt>
              </c:numCache>
            </c:numRef>
          </c:xVal>
          <c:yVal>
            <c:numRef>
              <c:f>Feuil1!$C$116:$C$128</c:f>
              <c:numCache>
                <c:formatCode>General</c:formatCode>
                <c:ptCount val="13"/>
                <c:pt idx="0">
                  <c:v>77.842448054998698</c:v>
                </c:pt>
                <c:pt idx="1">
                  <c:v>104.41440790900093</c:v>
                </c:pt>
                <c:pt idx="2">
                  <c:v>142.22630083500007</c:v>
                </c:pt>
                <c:pt idx="3">
                  <c:v>120.45169860100087</c:v>
                </c:pt>
                <c:pt idx="4">
                  <c:v>154.97848659700165</c:v>
                </c:pt>
                <c:pt idx="5">
                  <c:v>168.80893468800087</c:v>
                </c:pt>
                <c:pt idx="6">
                  <c:v>179.448009133</c:v>
                </c:pt>
                <c:pt idx="7">
                  <c:v>188.578638434</c:v>
                </c:pt>
                <c:pt idx="8">
                  <c:v>197.16175585999997</c:v>
                </c:pt>
                <c:pt idx="9">
                  <c:v>203.95220547900001</c:v>
                </c:pt>
                <c:pt idx="10">
                  <c:v>208.01953703099997</c:v>
                </c:pt>
                <c:pt idx="11">
                  <c:v>213.22381734800001</c:v>
                </c:pt>
                <c:pt idx="12">
                  <c:v>214.16416048999997</c:v>
                </c:pt>
              </c:numCache>
            </c:numRef>
          </c:yVal>
          <c:smooth val="0"/>
        </c:ser>
        <c:ser>
          <c:idx val="17"/>
          <c:order val="15"/>
          <c:tx>
            <c:strRef>
              <c:f>Feuil1!$F$115</c:f>
              <c:strCache>
                <c:ptCount val="1"/>
                <c:pt idx="0">
                  <c:v>16-juil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Feuil1!$J$116:$J$124</c:f>
              <c:numCache>
                <c:formatCode>General</c:formatCode>
                <c:ptCount val="9"/>
                <c:pt idx="0">
                  <c:v>0</c:v>
                </c:pt>
                <c:pt idx="1">
                  <c:v>5.0971731461918003E-2</c:v>
                </c:pt>
                <c:pt idx="2">
                  <c:v>0.15494837688694371</c:v>
                </c:pt>
                <c:pt idx="3">
                  <c:v>0.28881016634008705</c:v>
                </c:pt>
                <c:pt idx="4">
                  <c:v>0.46622314561510925</c:v>
                </c:pt>
                <c:pt idx="5">
                  <c:v>0.66823326405866379</c:v>
                </c:pt>
                <c:pt idx="6">
                  <c:v>0.85598535732255765</c:v>
                </c:pt>
                <c:pt idx="7">
                  <c:v>0.71417226571407533</c:v>
                </c:pt>
                <c:pt idx="8">
                  <c:v>0.5720829582286161</c:v>
                </c:pt>
              </c:numCache>
            </c:numRef>
          </c:xVal>
          <c:yVal>
            <c:numRef>
              <c:f>Feuil1!$H$116:$H$124</c:f>
              <c:numCache>
                <c:formatCode>General</c:formatCode>
                <c:ptCount val="9"/>
                <c:pt idx="0">
                  <c:v>0</c:v>
                </c:pt>
                <c:pt idx="1">
                  <c:v>57.575509549000003</c:v>
                </c:pt>
                <c:pt idx="2">
                  <c:v>127.97101706300002</c:v>
                </c:pt>
                <c:pt idx="3">
                  <c:v>188.95279228700107</c:v>
                </c:pt>
                <c:pt idx="4">
                  <c:v>231.36619389100002</c:v>
                </c:pt>
                <c:pt idx="5">
                  <c:v>259.91639018099869</c:v>
                </c:pt>
                <c:pt idx="6">
                  <c:v>274.00783598499999</c:v>
                </c:pt>
                <c:pt idx="7">
                  <c:v>244.92118001000165</c:v>
                </c:pt>
                <c:pt idx="8">
                  <c:v>256.03994011899999</c:v>
                </c:pt>
              </c:numCache>
            </c:numRef>
          </c:yVal>
          <c:smooth val="0"/>
        </c:ser>
        <c:ser>
          <c:idx val="18"/>
          <c:order val="16"/>
          <c:tx>
            <c:strRef>
              <c:f>Feuil1!$K$115</c:f>
              <c:strCache>
                <c:ptCount val="1"/>
                <c:pt idx="0">
                  <c:v>19-juil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Feuil1!$O$116:$O$125</c:f>
              <c:numCache>
                <c:formatCode>General</c:formatCode>
                <c:ptCount val="10"/>
                <c:pt idx="0">
                  <c:v>0</c:v>
                </c:pt>
                <c:pt idx="1">
                  <c:v>0.11840541741779138</c:v>
                </c:pt>
                <c:pt idx="2">
                  <c:v>0.18136464957643908</c:v>
                </c:pt>
                <c:pt idx="3">
                  <c:v>0.3152353302477704</c:v>
                </c:pt>
                <c:pt idx="4">
                  <c:v>0.48524572625339163</c:v>
                </c:pt>
                <c:pt idx="5">
                  <c:v>0.5461983233049067</c:v>
                </c:pt>
                <c:pt idx="6">
                  <c:v>0.60239759316597175</c:v>
                </c:pt>
                <c:pt idx="7">
                  <c:v>0.65546123121894495</c:v>
                </c:pt>
                <c:pt idx="8">
                  <c:v>0.71580410818080065</c:v>
                </c:pt>
                <c:pt idx="9">
                  <c:v>0.69831161756818061</c:v>
                </c:pt>
              </c:numCache>
            </c:numRef>
          </c:xVal>
          <c:yVal>
            <c:numRef>
              <c:f>Feuil1!$M$116:$M$125</c:f>
              <c:numCache>
                <c:formatCode>General</c:formatCode>
                <c:ptCount val="10"/>
                <c:pt idx="0">
                  <c:v>0</c:v>
                </c:pt>
                <c:pt idx="1">
                  <c:v>46.920431852000007</c:v>
                </c:pt>
                <c:pt idx="2">
                  <c:v>89.111707508000009</c:v>
                </c:pt>
                <c:pt idx="3">
                  <c:v>152.06943184100004</c:v>
                </c:pt>
                <c:pt idx="4">
                  <c:v>198.18362444600001</c:v>
                </c:pt>
                <c:pt idx="5">
                  <c:v>206.57243102700087</c:v>
                </c:pt>
                <c:pt idx="6">
                  <c:v>207.39389687700174</c:v>
                </c:pt>
                <c:pt idx="7">
                  <c:v>211.50123238500206</c:v>
                </c:pt>
                <c:pt idx="8">
                  <c:v>215.51523298000001</c:v>
                </c:pt>
                <c:pt idx="9">
                  <c:v>218.99731546600003</c:v>
                </c:pt>
              </c:numCache>
            </c:numRef>
          </c:yVal>
          <c:smooth val="0"/>
        </c:ser>
        <c:ser>
          <c:idx val="19"/>
          <c:order val="17"/>
          <c:tx>
            <c:strRef>
              <c:f>Feuil1!$A$130</c:f>
              <c:strCache>
                <c:ptCount val="1"/>
                <c:pt idx="0">
                  <c:v>22-juil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Feuil1!$E$131:$E$142</c:f>
              <c:numCache>
                <c:formatCode>General</c:formatCode>
                <c:ptCount val="12"/>
                <c:pt idx="0">
                  <c:v>0</c:v>
                </c:pt>
                <c:pt idx="1">
                  <c:v>6.0281280134827982E-2</c:v>
                </c:pt>
                <c:pt idx="2">
                  <c:v>9.0421682348014648E-2</c:v>
                </c:pt>
                <c:pt idx="3">
                  <c:v>8.3253645953198036E-2</c:v>
                </c:pt>
                <c:pt idx="4">
                  <c:v>7.7074240819068482E-2</c:v>
                </c:pt>
                <c:pt idx="5">
                  <c:v>7.0157688372187485E-2</c:v>
                </c:pt>
                <c:pt idx="6">
                  <c:v>6.4565031196737052E-2</c:v>
                </c:pt>
                <c:pt idx="7">
                  <c:v>5.6660568997404147E-2</c:v>
                </c:pt>
                <c:pt idx="8">
                  <c:v>5.0124148598193245E-2</c:v>
                </c:pt>
                <c:pt idx="9">
                  <c:v>4.0824633201644513E-2</c:v>
                </c:pt>
                <c:pt idx="10">
                  <c:v>3.5233643618147709E-2</c:v>
                </c:pt>
                <c:pt idx="11">
                  <c:v>4.2377860306403232E-2</c:v>
                </c:pt>
              </c:numCache>
            </c:numRef>
          </c:xVal>
          <c:yVal>
            <c:numRef>
              <c:f>Feuil1!$C$131:$C$142</c:f>
              <c:numCache>
                <c:formatCode>General</c:formatCode>
                <c:ptCount val="12"/>
                <c:pt idx="0">
                  <c:v>0</c:v>
                </c:pt>
                <c:pt idx="1">
                  <c:v>65.807328820999658</c:v>
                </c:pt>
                <c:pt idx="2">
                  <c:v>94.938194453999998</c:v>
                </c:pt>
                <c:pt idx="3">
                  <c:v>89.687808751998972</c:v>
                </c:pt>
                <c:pt idx="4">
                  <c:v>83.034144639999994</c:v>
                </c:pt>
                <c:pt idx="5">
                  <c:v>76.169779002998595</c:v>
                </c:pt>
                <c:pt idx="6">
                  <c:v>69.820177554998594</c:v>
                </c:pt>
                <c:pt idx="7">
                  <c:v>63.080793620000001</c:v>
                </c:pt>
                <c:pt idx="8">
                  <c:v>63.802815676000002</c:v>
                </c:pt>
                <c:pt idx="9">
                  <c:v>32.314620315999996</c:v>
                </c:pt>
                <c:pt idx="10">
                  <c:v>14.566568435000002</c:v>
                </c:pt>
                <c:pt idx="11">
                  <c:v>19.778473079999749</c:v>
                </c:pt>
              </c:numCache>
            </c:numRef>
          </c:yVal>
          <c:smooth val="0"/>
        </c:ser>
        <c:ser>
          <c:idx val="20"/>
          <c:order val="18"/>
          <c:tx>
            <c:strRef>
              <c:f>Feuil1!$F$130</c:f>
              <c:strCache>
                <c:ptCount val="1"/>
                <c:pt idx="0">
                  <c:v>27-juil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Feuil1!$J$131:$J$148</c:f>
              <c:numCache>
                <c:formatCode>General</c:formatCode>
                <c:ptCount val="18"/>
                <c:pt idx="0">
                  <c:v>0</c:v>
                </c:pt>
                <c:pt idx="1">
                  <c:v>4.462816008779566E-2</c:v>
                </c:pt>
                <c:pt idx="2">
                  <c:v>7.8523710320406434E-2</c:v>
                </c:pt>
                <c:pt idx="3">
                  <c:v>0.11018483504739388</c:v>
                </c:pt>
                <c:pt idx="4">
                  <c:v>0.13510548059414401</c:v>
                </c:pt>
                <c:pt idx="5">
                  <c:v>0.1552567831585894</c:v>
                </c:pt>
                <c:pt idx="6">
                  <c:v>0.18192001050832832</c:v>
                </c:pt>
                <c:pt idx="7">
                  <c:v>0.20861096479498561</c:v>
                </c:pt>
                <c:pt idx="8">
                  <c:v>0.23679688122160344</c:v>
                </c:pt>
                <c:pt idx="9">
                  <c:v>0.26703103158822822</c:v>
                </c:pt>
                <c:pt idx="10">
                  <c:v>0.30371538379790797</c:v>
                </c:pt>
                <c:pt idx="11">
                  <c:v>0.34080998733128787</c:v>
                </c:pt>
                <c:pt idx="12">
                  <c:v>0.37797456682434249</c:v>
                </c:pt>
                <c:pt idx="13">
                  <c:v>0.42477584033638871</c:v>
                </c:pt>
                <c:pt idx="14">
                  <c:v>0.47527910916052318</c:v>
                </c:pt>
                <c:pt idx="15">
                  <c:v>0.52414257602648762</c:v>
                </c:pt>
                <c:pt idx="16">
                  <c:v>0.58079515537264637</c:v>
                </c:pt>
                <c:pt idx="17">
                  <c:v>0.62521336413093997</c:v>
                </c:pt>
              </c:numCache>
            </c:numRef>
          </c:xVal>
          <c:yVal>
            <c:numRef>
              <c:f>Feuil1!$H$131:$H$148</c:f>
              <c:numCache>
                <c:formatCode>General</c:formatCode>
                <c:ptCount val="18"/>
                <c:pt idx="0">
                  <c:v>0</c:v>
                </c:pt>
                <c:pt idx="1">
                  <c:v>52.276346683000007</c:v>
                </c:pt>
                <c:pt idx="2">
                  <c:v>76.437626481001899</c:v>
                </c:pt>
                <c:pt idx="3">
                  <c:v>95.097447633000002</c:v>
                </c:pt>
                <c:pt idx="4">
                  <c:v>111.06005221599995</c:v>
                </c:pt>
                <c:pt idx="5">
                  <c:v>124.71410214899998</c:v>
                </c:pt>
                <c:pt idx="6">
                  <c:v>138.47062498300002</c:v>
                </c:pt>
                <c:pt idx="7">
                  <c:v>149.86639589000001</c:v>
                </c:pt>
                <c:pt idx="8">
                  <c:v>159.99909549899999</c:v>
                </c:pt>
                <c:pt idx="9">
                  <c:v>169.37243670200229</c:v>
                </c:pt>
                <c:pt idx="10">
                  <c:v>177.01635360699999</c:v>
                </c:pt>
                <c:pt idx="11">
                  <c:v>182.64928072699772</c:v>
                </c:pt>
                <c:pt idx="12">
                  <c:v>188.82895678300127</c:v>
                </c:pt>
                <c:pt idx="13">
                  <c:v>193.91626536799998</c:v>
                </c:pt>
                <c:pt idx="14">
                  <c:v>193.51277261899997</c:v>
                </c:pt>
                <c:pt idx="15">
                  <c:v>197.32520163000001</c:v>
                </c:pt>
                <c:pt idx="16">
                  <c:v>198.44690412299997</c:v>
                </c:pt>
                <c:pt idx="17">
                  <c:v>200.82214564100047</c:v>
                </c:pt>
              </c:numCache>
            </c:numRef>
          </c:yVal>
          <c:smooth val="0"/>
        </c:ser>
        <c:ser>
          <c:idx val="21"/>
          <c:order val="19"/>
          <c:tx>
            <c:strRef>
              <c:f>Feuil1!$K$130</c:f>
              <c:strCache>
                <c:ptCount val="1"/>
                <c:pt idx="0">
                  <c:v>23-juil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Feuil1!$O$131:$O$139</c:f>
              <c:numCache>
                <c:formatCode>General</c:formatCode>
                <c:ptCount val="9"/>
                <c:pt idx="0">
                  <c:v>0</c:v>
                </c:pt>
                <c:pt idx="1">
                  <c:v>0.13489693838492273</c:v>
                </c:pt>
                <c:pt idx="2">
                  <c:v>0.14995104490823621</c:v>
                </c:pt>
                <c:pt idx="3">
                  <c:v>0.16503165878300532</c:v>
                </c:pt>
                <c:pt idx="4">
                  <c:v>0.17797698011615909</c:v>
                </c:pt>
                <c:pt idx="5">
                  <c:v>0.19358365506750538</c:v>
                </c:pt>
                <c:pt idx="6">
                  <c:v>0.21203041861684141</c:v>
                </c:pt>
                <c:pt idx="7">
                  <c:v>0.22802309482197144</c:v>
                </c:pt>
                <c:pt idx="8">
                  <c:v>0.24801667650288436</c:v>
                </c:pt>
              </c:numCache>
            </c:numRef>
          </c:xVal>
          <c:yVal>
            <c:numRef>
              <c:f>Feuil1!$M$131:$M$139</c:f>
              <c:numCache>
                <c:formatCode>General</c:formatCode>
                <c:ptCount val="9"/>
                <c:pt idx="0">
                  <c:v>0</c:v>
                </c:pt>
                <c:pt idx="1">
                  <c:v>145.61885654900001</c:v>
                </c:pt>
                <c:pt idx="2">
                  <c:v>151.03535682</c:v>
                </c:pt>
                <c:pt idx="3">
                  <c:v>156.867541969</c:v>
                </c:pt>
                <c:pt idx="4">
                  <c:v>161.77234947700185</c:v>
                </c:pt>
                <c:pt idx="5">
                  <c:v>166.1014410850018</c:v>
                </c:pt>
                <c:pt idx="6">
                  <c:v>169.164037108</c:v>
                </c:pt>
                <c:pt idx="7">
                  <c:v>172.39618212000002</c:v>
                </c:pt>
                <c:pt idx="8">
                  <c:v>175.378379524</c:v>
                </c:pt>
              </c:numCache>
            </c:numRef>
          </c:yVal>
          <c:smooth val="0"/>
        </c:ser>
        <c:ser>
          <c:idx val="1"/>
          <c:order val="20"/>
          <c:tx>
            <c:v>expé octobre</c:v>
          </c:tx>
          <c:spPr>
            <a:ln w="28575">
              <a:noFill/>
            </a:ln>
          </c:spPr>
          <c:marker>
            <c:symbol val="none"/>
          </c:marker>
          <c:xVal>
            <c:numRef>
              <c:f>Feuil1!$D$154:$D$162</c:f>
              <c:numCache>
                <c:formatCode>General</c:formatCode>
                <c:ptCount val="9"/>
                <c:pt idx="0">
                  <c:v>0</c:v>
                </c:pt>
                <c:pt idx="1">
                  <c:v>7.9730540120057314E-2</c:v>
                </c:pt>
                <c:pt idx="2">
                  <c:v>0.14971607219116406</c:v>
                </c:pt>
                <c:pt idx="3">
                  <c:v>0.22852547911910279</c:v>
                </c:pt>
                <c:pt idx="4">
                  <c:v>0.30930495029338789</c:v>
                </c:pt>
                <c:pt idx="5">
                  <c:v>0.41833997537300116</c:v>
                </c:pt>
                <c:pt idx="6">
                  <c:v>0.52351137591200636</c:v>
                </c:pt>
                <c:pt idx="7">
                  <c:v>0.64808391648144081</c:v>
                </c:pt>
                <c:pt idx="8">
                  <c:v>0.80645622697866859</c:v>
                </c:pt>
              </c:numCache>
            </c:numRef>
          </c:xVal>
          <c:yVal>
            <c:numRef>
              <c:f>Feuil1!$E$154:$E$162</c:f>
              <c:numCache>
                <c:formatCode>General</c:formatCode>
                <c:ptCount val="9"/>
                <c:pt idx="0">
                  <c:v>0</c:v>
                </c:pt>
                <c:pt idx="1">
                  <c:v>97.201038151998972</c:v>
                </c:pt>
                <c:pt idx="2">
                  <c:v>140.77273622099997</c:v>
                </c:pt>
                <c:pt idx="3">
                  <c:v>173.76364722799997</c:v>
                </c:pt>
                <c:pt idx="4">
                  <c:v>201.59753277900001</c:v>
                </c:pt>
                <c:pt idx="5">
                  <c:v>224.47136655400004</c:v>
                </c:pt>
                <c:pt idx="6">
                  <c:v>243.50952252699992</c:v>
                </c:pt>
                <c:pt idx="7">
                  <c:v>260.03870204099525</c:v>
                </c:pt>
                <c:pt idx="8">
                  <c:v>269.93898674799317</c:v>
                </c:pt>
              </c:numCache>
            </c:numRef>
          </c:yVal>
          <c:smooth val="0"/>
        </c:ser>
        <c:ser>
          <c:idx val="24"/>
          <c:order val="21"/>
          <c:tx>
            <c:v>05-oct</c:v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Feuil1!$D$171:$D$186</c:f>
              <c:numCache>
                <c:formatCode>General</c:formatCode>
                <c:ptCount val="16"/>
                <c:pt idx="0">
                  <c:v>0</c:v>
                </c:pt>
                <c:pt idx="1">
                  <c:v>4.1330483318796837E-2</c:v>
                </c:pt>
                <c:pt idx="2">
                  <c:v>8.8238812000122527E-2</c:v>
                </c:pt>
                <c:pt idx="3">
                  <c:v>0.12234442867700725</c:v>
                </c:pt>
                <c:pt idx="4">
                  <c:v>0.14929432915005791</c:v>
                </c:pt>
                <c:pt idx="5">
                  <c:v>0.18067774943467368</c:v>
                </c:pt>
                <c:pt idx="6">
                  <c:v>0.21616235404825584</c:v>
                </c:pt>
                <c:pt idx="7">
                  <c:v>0.21711039162950344</c:v>
                </c:pt>
                <c:pt idx="8">
                  <c:v>0.25831894896219532</c:v>
                </c:pt>
                <c:pt idx="9">
                  <c:v>0.29747379527879247</c:v>
                </c:pt>
                <c:pt idx="10">
                  <c:v>0.34337111975968337</c:v>
                </c:pt>
                <c:pt idx="11">
                  <c:v>0.39403898413041566</c:v>
                </c:pt>
                <c:pt idx="12">
                  <c:v>0.44873200058669427</c:v>
                </c:pt>
                <c:pt idx="13">
                  <c:v>0.51883875435686222</c:v>
                </c:pt>
                <c:pt idx="14">
                  <c:v>0.56965846137636866</c:v>
                </c:pt>
                <c:pt idx="15">
                  <c:v>0.63641533225505564</c:v>
                </c:pt>
              </c:numCache>
            </c:numRef>
          </c:xVal>
          <c:yVal>
            <c:numRef>
              <c:f>Feuil1!$E$171:$E$186</c:f>
              <c:numCache>
                <c:formatCode>General</c:formatCode>
                <c:ptCount val="16"/>
                <c:pt idx="0">
                  <c:v>0</c:v>
                </c:pt>
                <c:pt idx="1">
                  <c:v>58.379446267999995</c:v>
                </c:pt>
                <c:pt idx="2">
                  <c:v>89.607411622999948</c:v>
                </c:pt>
                <c:pt idx="3">
                  <c:v>112.97961741699955</c:v>
                </c:pt>
                <c:pt idx="4">
                  <c:v>131.49501472699998</c:v>
                </c:pt>
                <c:pt idx="5">
                  <c:v>148.23946952799997</c:v>
                </c:pt>
                <c:pt idx="6">
                  <c:v>163.94603550400001</c:v>
                </c:pt>
                <c:pt idx="7">
                  <c:v>162.666209936</c:v>
                </c:pt>
                <c:pt idx="8">
                  <c:v>174.293636381</c:v>
                </c:pt>
                <c:pt idx="9">
                  <c:v>184.70752745800004</c:v>
                </c:pt>
                <c:pt idx="10">
                  <c:v>194.19060528199998</c:v>
                </c:pt>
                <c:pt idx="11">
                  <c:v>203.19550394999999</c:v>
                </c:pt>
                <c:pt idx="12">
                  <c:v>210.23589193800001</c:v>
                </c:pt>
                <c:pt idx="13">
                  <c:v>208.48399400700001</c:v>
                </c:pt>
                <c:pt idx="14">
                  <c:v>214.65489774899999</c:v>
                </c:pt>
                <c:pt idx="15">
                  <c:v>219.468255043</c:v>
                </c:pt>
              </c:numCache>
            </c:numRef>
          </c:yVal>
          <c:smooth val="0"/>
        </c:ser>
        <c:ser>
          <c:idx val="25"/>
          <c:order val="22"/>
          <c:tx>
            <c:v>05/10#2</c:v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Feuil1!$I$171:$I$188</c:f>
              <c:numCache>
                <c:formatCode>General</c:formatCode>
                <c:ptCount val="18"/>
                <c:pt idx="0">
                  <c:v>0</c:v>
                </c:pt>
                <c:pt idx="1">
                  <c:v>5.1243217119090301E-2</c:v>
                </c:pt>
                <c:pt idx="2">
                  <c:v>9.5396453776288248E-2</c:v>
                </c:pt>
                <c:pt idx="3">
                  <c:v>0.13461371116629944</c:v>
                </c:pt>
                <c:pt idx="4">
                  <c:v>0.15552881882378183</c:v>
                </c:pt>
                <c:pt idx="5">
                  <c:v>0.18393539484479829</c:v>
                </c:pt>
                <c:pt idx="6">
                  <c:v>0.21395806783825091</c:v>
                </c:pt>
                <c:pt idx="7">
                  <c:v>0.24489813941703395</c:v>
                </c:pt>
                <c:pt idx="8">
                  <c:v>0.27533277618157442</c:v>
                </c:pt>
                <c:pt idx="9">
                  <c:v>0.31160096138341736</c:v>
                </c:pt>
                <c:pt idx="10">
                  <c:v>0.34659640140618775</c:v>
                </c:pt>
                <c:pt idx="11">
                  <c:v>0.3904151922552585</c:v>
                </c:pt>
                <c:pt idx="12">
                  <c:v>0.43984302603288483</c:v>
                </c:pt>
                <c:pt idx="13">
                  <c:v>0.48307147680617984</c:v>
                </c:pt>
                <c:pt idx="14">
                  <c:v>0.52974006068940094</c:v>
                </c:pt>
                <c:pt idx="15">
                  <c:v>0.57803497269010296</c:v>
                </c:pt>
                <c:pt idx="16">
                  <c:v>0.62535835499035086</c:v>
                </c:pt>
                <c:pt idx="17">
                  <c:v>0.67201379267153161</c:v>
                </c:pt>
              </c:numCache>
            </c:numRef>
          </c:xVal>
          <c:yVal>
            <c:numRef>
              <c:f>Feuil1!$J$171:$J$188</c:f>
              <c:numCache>
                <c:formatCode>General</c:formatCode>
                <c:ptCount val="18"/>
                <c:pt idx="0">
                  <c:v>0</c:v>
                </c:pt>
                <c:pt idx="1">
                  <c:v>61.557495147000004</c:v>
                </c:pt>
                <c:pt idx="2">
                  <c:v>92.125167100998567</c:v>
                </c:pt>
                <c:pt idx="3">
                  <c:v>119.086515456</c:v>
                </c:pt>
                <c:pt idx="4">
                  <c:v>133.08994784900165</c:v>
                </c:pt>
                <c:pt idx="5">
                  <c:v>146.437660306</c:v>
                </c:pt>
                <c:pt idx="6">
                  <c:v>157.40135237500004</c:v>
                </c:pt>
                <c:pt idx="7">
                  <c:v>167.23838850800004</c:v>
                </c:pt>
                <c:pt idx="8">
                  <c:v>174.81144234500243</c:v>
                </c:pt>
                <c:pt idx="9">
                  <c:v>183.91578778599998</c:v>
                </c:pt>
                <c:pt idx="10">
                  <c:v>192.78618291000001</c:v>
                </c:pt>
                <c:pt idx="11">
                  <c:v>199.35754552500001</c:v>
                </c:pt>
                <c:pt idx="12">
                  <c:v>203.986878246</c:v>
                </c:pt>
                <c:pt idx="13">
                  <c:v>208.682501465</c:v>
                </c:pt>
                <c:pt idx="14">
                  <c:v>213.56863632800147</c:v>
                </c:pt>
                <c:pt idx="15">
                  <c:v>217.18712911000165</c:v>
                </c:pt>
                <c:pt idx="16">
                  <c:v>220.74847146800002</c:v>
                </c:pt>
                <c:pt idx="17">
                  <c:v>221.88580080800165</c:v>
                </c:pt>
              </c:numCache>
            </c:numRef>
          </c:yVal>
          <c:smooth val="0"/>
        </c:ser>
        <c:ser>
          <c:idx val="26"/>
          <c:order val="23"/>
          <c:tx>
            <c:v>05/10#3</c:v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Feuil1!$N$171:$N$199</c:f>
              <c:numCache>
                <c:formatCode>General</c:formatCode>
                <c:ptCount val="29"/>
                <c:pt idx="0">
                  <c:v>0</c:v>
                </c:pt>
                <c:pt idx="1">
                  <c:v>5.1752591024767133E-2</c:v>
                </c:pt>
                <c:pt idx="2">
                  <c:v>6.2962480489260814E-2</c:v>
                </c:pt>
                <c:pt idx="3">
                  <c:v>7.6997713167415438E-2</c:v>
                </c:pt>
                <c:pt idx="4">
                  <c:v>9.0997844984298054E-2</c:v>
                </c:pt>
                <c:pt idx="5">
                  <c:v>0.10391677895349832</c:v>
                </c:pt>
                <c:pt idx="6">
                  <c:v>0.11867035839013078</c:v>
                </c:pt>
                <c:pt idx="7">
                  <c:v>0.12992414536756144</c:v>
                </c:pt>
                <c:pt idx="8">
                  <c:v>0.14086909851437299</c:v>
                </c:pt>
                <c:pt idx="9">
                  <c:v>0.15414675110283232</c:v>
                </c:pt>
                <c:pt idx="10">
                  <c:v>0.16793408688956948</c:v>
                </c:pt>
                <c:pt idx="11">
                  <c:v>0.18193912748991894</c:v>
                </c:pt>
                <c:pt idx="12">
                  <c:v>0.19596144607102295</c:v>
                </c:pt>
                <c:pt idx="13">
                  <c:v>0.21158585556270823</c:v>
                </c:pt>
                <c:pt idx="14">
                  <c:v>0.22783099284194291</c:v>
                </c:pt>
                <c:pt idx="15">
                  <c:v>0.24559259393253971</c:v>
                </c:pt>
                <c:pt idx="16">
                  <c:v>0.25925407065488482</c:v>
                </c:pt>
                <c:pt idx="17">
                  <c:v>0.28004022954838875</c:v>
                </c:pt>
                <c:pt idx="18">
                  <c:v>0.29636144508081691</c:v>
                </c:pt>
                <c:pt idx="19">
                  <c:v>0.31693517643357866</c:v>
                </c:pt>
                <c:pt idx="20">
                  <c:v>0.33792227964990784</c:v>
                </c:pt>
                <c:pt idx="21">
                  <c:v>0.35711807850125732</c:v>
                </c:pt>
                <c:pt idx="22">
                  <c:v>0.38245619986497903</c:v>
                </c:pt>
                <c:pt idx="23">
                  <c:v>0.40342545076301711</c:v>
                </c:pt>
                <c:pt idx="24">
                  <c:v>0.42725848876995304</c:v>
                </c:pt>
                <c:pt idx="25">
                  <c:v>0.45075914149818097</c:v>
                </c:pt>
                <c:pt idx="26">
                  <c:v>0.47468785056698554</c:v>
                </c:pt>
                <c:pt idx="27">
                  <c:v>0.50249261200224959</c:v>
                </c:pt>
                <c:pt idx="28">
                  <c:v>0.53157696102300556</c:v>
                </c:pt>
              </c:numCache>
            </c:numRef>
          </c:xVal>
          <c:yVal>
            <c:numRef>
              <c:f>Feuil1!$O$171:$O$199</c:f>
              <c:numCache>
                <c:formatCode>General</c:formatCode>
                <c:ptCount val="29"/>
                <c:pt idx="0">
                  <c:v>0</c:v>
                </c:pt>
                <c:pt idx="1">
                  <c:v>49.124986677999999</c:v>
                </c:pt>
                <c:pt idx="2">
                  <c:v>64.210490733</c:v>
                </c:pt>
                <c:pt idx="3">
                  <c:v>76.375157385999458</c:v>
                </c:pt>
                <c:pt idx="4">
                  <c:v>86.881252079999982</c:v>
                </c:pt>
                <c:pt idx="5">
                  <c:v>96.005791573998565</c:v>
                </c:pt>
                <c:pt idx="6">
                  <c:v>104.59043338900022</c:v>
                </c:pt>
                <c:pt idx="7">
                  <c:v>112.777300328</c:v>
                </c:pt>
                <c:pt idx="8">
                  <c:v>119.67175349599998</c:v>
                </c:pt>
                <c:pt idx="9">
                  <c:v>126.389803439</c:v>
                </c:pt>
                <c:pt idx="10">
                  <c:v>132.98022016900001</c:v>
                </c:pt>
                <c:pt idx="11">
                  <c:v>139.05473634600168</c:v>
                </c:pt>
                <c:pt idx="12">
                  <c:v>145.15478208600001</c:v>
                </c:pt>
                <c:pt idx="13">
                  <c:v>149.48920562799998</c:v>
                </c:pt>
                <c:pt idx="14">
                  <c:v>154.40276905900004</c:v>
                </c:pt>
                <c:pt idx="15">
                  <c:v>159.2446930699972</c:v>
                </c:pt>
                <c:pt idx="16">
                  <c:v>162.56866887200007</c:v>
                </c:pt>
                <c:pt idx="17">
                  <c:v>166.35062798800226</c:v>
                </c:pt>
                <c:pt idx="18">
                  <c:v>170.57494059200002</c:v>
                </c:pt>
                <c:pt idx="19">
                  <c:v>173.645149618</c:v>
                </c:pt>
                <c:pt idx="20">
                  <c:v>176.50581285300001</c:v>
                </c:pt>
                <c:pt idx="21">
                  <c:v>180.04886582499998</c:v>
                </c:pt>
                <c:pt idx="22">
                  <c:v>180.56970939000001</c:v>
                </c:pt>
                <c:pt idx="23">
                  <c:v>181.96117445800004</c:v>
                </c:pt>
                <c:pt idx="24">
                  <c:v>184.52082708500197</c:v>
                </c:pt>
                <c:pt idx="25">
                  <c:v>186.65870294000001</c:v>
                </c:pt>
                <c:pt idx="26">
                  <c:v>187.89128288600165</c:v>
                </c:pt>
                <c:pt idx="27">
                  <c:v>188.37554857100002</c:v>
                </c:pt>
                <c:pt idx="28">
                  <c:v>188.65749999900004</c:v>
                </c:pt>
              </c:numCache>
            </c:numRef>
          </c:yVal>
          <c:smooth val="0"/>
        </c:ser>
        <c:ser>
          <c:idx val="22"/>
          <c:order val="24"/>
          <c:tx>
            <c:v>06-oct</c:v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Feuil1!$J$203:$J$220</c:f>
              <c:numCache>
                <c:formatCode>General</c:formatCode>
                <c:ptCount val="18"/>
                <c:pt idx="0">
                  <c:v>0</c:v>
                </c:pt>
                <c:pt idx="1">
                  <c:v>4.9875129705667785E-2</c:v>
                </c:pt>
                <c:pt idx="2">
                  <c:v>8.3501529524435722E-2</c:v>
                </c:pt>
                <c:pt idx="3">
                  <c:v>0.11562699883462246</c:v>
                </c:pt>
                <c:pt idx="4">
                  <c:v>0.14383440566524491</c:v>
                </c:pt>
                <c:pt idx="5">
                  <c:v>0.16469195122792321</c:v>
                </c:pt>
                <c:pt idx="6">
                  <c:v>0.19176559807482024</c:v>
                </c:pt>
                <c:pt idx="7">
                  <c:v>0.22411098642826344</c:v>
                </c:pt>
                <c:pt idx="8">
                  <c:v>0.25523463543493924</c:v>
                </c:pt>
                <c:pt idx="9">
                  <c:v>0.28605846238324795</c:v>
                </c:pt>
                <c:pt idx="10">
                  <c:v>0.32121391245916908</c:v>
                </c:pt>
                <c:pt idx="11">
                  <c:v>0.36066128983011636</c:v>
                </c:pt>
                <c:pt idx="12">
                  <c:v>0.40147770926335463</c:v>
                </c:pt>
                <c:pt idx="13">
                  <c:v>0.44102858459388738</c:v>
                </c:pt>
                <c:pt idx="14">
                  <c:v>0.49780016744972128</c:v>
                </c:pt>
                <c:pt idx="15">
                  <c:v>0.54115460600109588</c:v>
                </c:pt>
                <c:pt idx="16">
                  <c:v>0.60326595570677743</c:v>
                </c:pt>
                <c:pt idx="17">
                  <c:v>0.6428977140882931</c:v>
                </c:pt>
              </c:numCache>
            </c:numRef>
          </c:xVal>
          <c:yVal>
            <c:numRef>
              <c:f>Feuil1!$K$203:$K$220</c:f>
              <c:numCache>
                <c:formatCode>General</c:formatCode>
                <c:ptCount val="18"/>
                <c:pt idx="0">
                  <c:v>0</c:v>
                </c:pt>
                <c:pt idx="1">
                  <c:v>53.088303954000011</c:v>
                </c:pt>
                <c:pt idx="2">
                  <c:v>78.671148270998771</c:v>
                </c:pt>
                <c:pt idx="3">
                  <c:v>97.815606146999258</c:v>
                </c:pt>
                <c:pt idx="4">
                  <c:v>115.04700020000062</c:v>
                </c:pt>
                <c:pt idx="5">
                  <c:v>128.68617549599998</c:v>
                </c:pt>
                <c:pt idx="6">
                  <c:v>141.44369557499778</c:v>
                </c:pt>
                <c:pt idx="7">
                  <c:v>152.99034759400001</c:v>
                </c:pt>
                <c:pt idx="8">
                  <c:v>164.19331565499999</c:v>
                </c:pt>
                <c:pt idx="9">
                  <c:v>173.25422719099998</c:v>
                </c:pt>
                <c:pt idx="10">
                  <c:v>181.86287298800067</c:v>
                </c:pt>
                <c:pt idx="11">
                  <c:v>189.44620147400002</c:v>
                </c:pt>
                <c:pt idx="12">
                  <c:v>196.23893663300004</c:v>
                </c:pt>
                <c:pt idx="13">
                  <c:v>199.54804644000191</c:v>
                </c:pt>
                <c:pt idx="14">
                  <c:v>204.98322472000001</c:v>
                </c:pt>
                <c:pt idx="15">
                  <c:v>209.54435542199803</c:v>
                </c:pt>
                <c:pt idx="16">
                  <c:v>212.80355438599997</c:v>
                </c:pt>
                <c:pt idx="17">
                  <c:v>214.50097456599997</c:v>
                </c:pt>
              </c:numCache>
            </c:numRef>
          </c:yVal>
          <c:smooth val="0"/>
        </c:ser>
        <c:ser>
          <c:idx val="23"/>
          <c:order val="25"/>
          <c:tx>
            <c:v>06/10#2</c:v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Feuil1!$P$203:$P$217</c:f>
              <c:numCache>
                <c:formatCode>General</c:formatCode>
                <c:ptCount val="15"/>
                <c:pt idx="0">
                  <c:v>0</c:v>
                </c:pt>
                <c:pt idx="1">
                  <c:v>5.0050491262138917E-2</c:v>
                </c:pt>
                <c:pt idx="2">
                  <c:v>9.4657107835703663E-2</c:v>
                </c:pt>
                <c:pt idx="3">
                  <c:v>0.12884584878599933</c:v>
                </c:pt>
                <c:pt idx="4">
                  <c:v>0.16048688385225424</c:v>
                </c:pt>
                <c:pt idx="5">
                  <c:v>0.19626798847458646</c:v>
                </c:pt>
                <c:pt idx="6">
                  <c:v>0.23180664526888137</c:v>
                </c:pt>
                <c:pt idx="7">
                  <c:v>0.27248664697545794</c:v>
                </c:pt>
                <c:pt idx="8">
                  <c:v>0.31516518100443741</c:v>
                </c:pt>
                <c:pt idx="9">
                  <c:v>0.3608580911094571</c:v>
                </c:pt>
                <c:pt idx="10">
                  <c:v>0.41462228503564907</c:v>
                </c:pt>
                <c:pt idx="11">
                  <c:v>0.46903620037874832</c:v>
                </c:pt>
                <c:pt idx="12">
                  <c:v>0.52228454393463908</c:v>
                </c:pt>
                <c:pt idx="13">
                  <c:v>0.58632798380149465</c:v>
                </c:pt>
                <c:pt idx="14">
                  <c:v>0.65444349111599764</c:v>
                </c:pt>
              </c:numCache>
            </c:numRef>
          </c:xVal>
          <c:yVal>
            <c:numRef>
              <c:f>Feuil1!$Q$203:$Q$217</c:f>
              <c:numCache>
                <c:formatCode>General</c:formatCode>
                <c:ptCount val="15"/>
                <c:pt idx="0">
                  <c:v>0</c:v>
                </c:pt>
                <c:pt idx="1">
                  <c:v>60.299768895000113</c:v>
                </c:pt>
                <c:pt idx="2">
                  <c:v>90.023869126999458</c:v>
                </c:pt>
                <c:pt idx="3">
                  <c:v>111.24943003099995</c:v>
                </c:pt>
                <c:pt idx="4">
                  <c:v>127.72297486699881</c:v>
                </c:pt>
                <c:pt idx="5">
                  <c:v>143.26152160800001</c:v>
                </c:pt>
                <c:pt idx="6">
                  <c:v>157.55756750700004</c:v>
                </c:pt>
                <c:pt idx="7">
                  <c:v>169.95845481800191</c:v>
                </c:pt>
                <c:pt idx="8">
                  <c:v>180.464169532</c:v>
                </c:pt>
                <c:pt idx="9">
                  <c:v>190.56791022399997</c:v>
                </c:pt>
                <c:pt idx="10">
                  <c:v>197.86396905800001</c:v>
                </c:pt>
                <c:pt idx="11">
                  <c:v>206.00434914200127</c:v>
                </c:pt>
                <c:pt idx="12">
                  <c:v>212.64619812399999</c:v>
                </c:pt>
                <c:pt idx="13">
                  <c:v>213.63645121499999</c:v>
                </c:pt>
                <c:pt idx="14">
                  <c:v>217.021767646</c:v>
                </c:pt>
              </c:numCache>
            </c:numRef>
          </c:yVal>
          <c:smooth val="0"/>
        </c:ser>
        <c:ser>
          <c:idx val="27"/>
          <c:order val="26"/>
          <c:tx>
            <c:v>06/10#3</c:v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Feuil1!$V$203:$V$211</c:f>
              <c:numCache>
                <c:formatCode>General</c:formatCode>
                <c:ptCount val="9"/>
                <c:pt idx="0">
                  <c:v>0</c:v>
                </c:pt>
                <c:pt idx="1">
                  <c:v>9.1687238799178145E-2</c:v>
                </c:pt>
                <c:pt idx="2">
                  <c:v>0.15370958778271102</c:v>
                </c:pt>
                <c:pt idx="3">
                  <c:v>0.22024871707153473</c:v>
                </c:pt>
                <c:pt idx="4">
                  <c:v>0.29678342292945148</c:v>
                </c:pt>
                <c:pt idx="5">
                  <c:v>0.34534025285890346</c:v>
                </c:pt>
                <c:pt idx="6">
                  <c:v>0.48658751003479261</c:v>
                </c:pt>
                <c:pt idx="7">
                  <c:v>0.59106296718764284</c:v>
                </c:pt>
                <c:pt idx="8">
                  <c:v>0.70510500620701599</c:v>
                </c:pt>
              </c:numCache>
            </c:numRef>
          </c:xVal>
          <c:yVal>
            <c:numRef>
              <c:f>Feuil1!$W$203:$W$211</c:f>
              <c:numCache>
                <c:formatCode>General</c:formatCode>
                <c:ptCount val="9"/>
                <c:pt idx="0">
                  <c:v>0</c:v>
                </c:pt>
                <c:pt idx="1">
                  <c:v>91.872165649999999</c:v>
                </c:pt>
                <c:pt idx="2">
                  <c:v>135.03121957200165</c:v>
                </c:pt>
                <c:pt idx="3">
                  <c:v>168.59480068100001</c:v>
                </c:pt>
                <c:pt idx="4">
                  <c:v>195.25210931900165</c:v>
                </c:pt>
                <c:pt idx="5">
                  <c:v>207.45372578499999</c:v>
                </c:pt>
                <c:pt idx="6">
                  <c:v>231.981159598</c:v>
                </c:pt>
                <c:pt idx="7">
                  <c:v>244.28603485200165</c:v>
                </c:pt>
                <c:pt idx="8">
                  <c:v>252.44545623699997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43872"/>
        <c:axId val="40143104"/>
      </c:scatterChart>
      <c:valAx>
        <c:axId val="401438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Xs 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40143104"/>
        <c:crosses val="autoZero"/>
        <c:crossBetween val="midCat"/>
      </c:valAx>
      <c:valAx>
        <c:axId val="401431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>
                    <a:latin typeface="Calibri"/>
                  </a:rPr>
                  <a:t>Δ</a:t>
                </a:r>
                <a:r>
                  <a:rPr lang="fr-FR">
                    <a:latin typeface="Calibri"/>
                  </a:rPr>
                  <a:t>p</a:t>
                </a:r>
                <a:r>
                  <a:rPr lang="en-US"/>
                  <a:t>Tube (Pa)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40143872"/>
        <c:crosses val="autoZero"/>
        <c:crossBetween val="midCat"/>
      </c:valAx>
    </c:plotArea>
    <c:legend>
      <c:legendPos val="r"/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egendEntry>
        <c:idx val="15"/>
        <c:delete val="1"/>
      </c:legendEntry>
      <c:legendEntry>
        <c:idx val="16"/>
        <c:delete val="1"/>
      </c:legendEntry>
      <c:legendEntry>
        <c:idx val="17"/>
        <c:delete val="1"/>
      </c:legendEntry>
      <c:legendEntry>
        <c:idx val="18"/>
        <c:delete val="1"/>
      </c:legendEntry>
      <c:legendEntry>
        <c:idx val="19"/>
        <c:delete val="1"/>
      </c:legendEntry>
      <c:legendEntry>
        <c:idx val="20"/>
        <c:delete val="1"/>
      </c:legendEntry>
      <c:legendEntry>
        <c:idx val="21"/>
        <c:delete val="1"/>
      </c:legendEntry>
      <c:legendEntry>
        <c:idx val="22"/>
        <c:delete val="1"/>
      </c:legendEntry>
      <c:legendEntry>
        <c:idx val="23"/>
        <c:delete val="1"/>
      </c:legendEntry>
      <c:legendEntry>
        <c:idx val="24"/>
        <c:delete val="1"/>
      </c:legendEntry>
      <c:legendEntry>
        <c:idx val="25"/>
        <c:delete val="1"/>
      </c:legendEntry>
      <c:legendEntry>
        <c:idx val="26"/>
        <c:delete val="1"/>
      </c:legendEntry>
      <c:layout>
        <c:manualLayout>
          <c:xMode val="edge"/>
          <c:yMode val="edge"/>
          <c:x val="0.77800984794256611"/>
          <c:y val="0.16885276437219543"/>
          <c:w val="0.22199015205744119"/>
          <c:h val="0.5523208106449386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1E7DE-B5E9-45FE-80A6-6507DB7635D2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60F54-A03F-4DC4-B018-C3C53588E9C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381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60F54-A03F-4DC4-B018-C3C53588E9C7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60F54-A03F-4DC4-B018-C3C53588E9C7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045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3FBB999-71F9-4548-935F-A62F411B38E6}" type="datetimeFigureOut">
              <a:rPr lang="fr-FR" smtClean="0"/>
              <a:pPr/>
              <a:t>10/12/2010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6DF956F-054E-42F4-BC5F-8D91469B3D8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0891" y="1630362"/>
            <a:ext cx="8458200" cy="1470025"/>
          </a:xfrm>
        </p:spPr>
        <p:txBody>
          <a:bodyPr>
            <a:noAutofit/>
          </a:bodyPr>
          <a:lstStyle/>
          <a:p>
            <a:pPr algn="ctr"/>
            <a:r>
              <a:rPr lang="fr-FR" sz="2800" dirty="0" smtClean="0">
                <a:latin typeface="Book Antiqua" pitchFamily="18" charset="0"/>
              </a:rPr>
              <a:t>Étude </a:t>
            </a:r>
            <a:r>
              <a:rPr lang="fr-FR" sz="2800" dirty="0" err="1" smtClean="0">
                <a:latin typeface="Book Antiqua" pitchFamily="18" charset="0"/>
              </a:rPr>
              <a:t>thermohydraulique</a:t>
            </a:r>
            <a:r>
              <a:rPr lang="fr-FR" sz="2800" dirty="0" smtClean="0">
                <a:latin typeface="Book Antiqua" pitchFamily="18" charset="0"/>
              </a:rPr>
              <a:t> d’un thermosiphon en hélium diphasique et en configuration horizontale</a:t>
            </a: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712" y="4077072"/>
            <a:ext cx="8363272" cy="1752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dirty="0" smtClean="0">
                <a:latin typeface="Book Antiqua" pitchFamily="18" charset="0"/>
              </a:rPr>
              <a:t>Tuteur : Bertrand </a:t>
            </a:r>
            <a:r>
              <a:rPr lang="fr-FR" dirty="0" err="1" smtClean="0">
                <a:latin typeface="Book Antiqua" pitchFamily="18" charset="0"/>
              </a:rPr>
              <a:t>Baudouy</a:t>
            </a:r>
            <a:endParaRPr lang="fr-FR" dirty="0" smtClean="0">
              <a:latin typeface="Book Antiqua" pitchFamily="18" charset="0"/>
            </a:endParaRPr>
          </a:p>
          <a:p>
            <a:endParaRPr lang="fr-FR" sz="1600" dirty="0" smtClean="0">
              <a:latin typeface="Book Antiqua" pitchFamily="18" charset="0"/>
            </a:endParaRPr>
          </a:p>
          <a:p>
            <a:r>
              <a:rPr lang="fr-FR" sz="1800" dirty="0" smtClean="0">
                <a:latin typeface="Book Antiqua" pitchFamily="18" charset="0"/>
              </a:rPr>
              <a:t>Stage réalisé du 05/07/2010 au 19/12/2010</a:t>
            </a:r>
          </a:p>
          <a:p>
            <a:r>
              <a:rPr lang="fr-FR" sz="1800" dirty="0" smtClean="0">
                <a:latin typeface="Book Antiqua" pitchFamily="18" charset="0"/>
              </a:rPr>
              <a:t>CEA Saclay, Laboratoire de Cryogénie et Station d’Essai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260648"/>
            <a:ext cx="9144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fr-FR" dirty="0" smtClean="0">
                <a:solidFill>
                  <a:schemeClr val="bg2"/>
                </a:solidFill>
                <a:latin typeface="Book Antiqua" pitchFamily="18" charset="0"/>
              </a:rPr>
              <a:t> </a:t>
            </a:r>
            <a:r>
              <a:rPr lang="fr-FR" sz="20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Anne Bessette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fr-FR" sz="20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Génie Mécanique et Développement, INSA de Lyon 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5" name="Rectangle 4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9" name="Image 8" descr="CEA_irfu_logo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9004" y="5517232"/>
            <a:ext cx="561975" cy="809625"/>
          </a:xfrm>
          <a:prstGeom prst="rect">
            <a:avLst/>
          </a:prstGeom>
          <a:noFill/>
        </p:spPr>
      </p:pic>
      <p:pic>
        <p:nvPicPr>
          <p:cNvPr id="10" name="Image 9" descr="gmd_transparenc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93419"/>
            <a:ext cx="1143000" cy="857250"/>
          </a:xfrm>
          <a:prstGeom prst="rect">
            <a:avLst/>
          </a:prstGeom>
          <a:noFill/>
        </p:spPr>
      </p:pic>
      <p:pic>
        <p:nvPicPr>
          <p:cNvPr id="11" name="Image 10" descr="insa_transparenc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5593431"/>
            <a:ext cx="1233170" cy="657225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229600" cy="1066800"/>
          </a:xfrm>
        </p:spPr>
        <p:txBody>
          <a:bodyPr/>
          <a:lstStyle/>
          <a:p>
            <a:r>
              <a:rPr lang="fr-FR" i="1" dirty="0" smtClean="0">
                <a:solidFill>
                  <a:schemeClr val="accent2"/>
                </a:solidFill>
              </a:rPr>
              <a:t>Sommaire</a:t>
            </a:r>
            <a:endParaRPr lang="fr-FR" i="1" dirty="0">
              <a:solidFill>
                <a:schemeClr val="accent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3251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endParaRPr lang="fr-FR" dirty="0" smtClean="0"/>
          </a:p>
          <a:p>
            <a:pPr lvl="1">
              <a:lnSpc>
                <a:spcPct val="150000"/>
              </a:lnSpc>
            </a:pPr>
            <a:r>
              <a:rPr lang="fr-FR" dirty="0" smtClean="0">
                <a:solidFill>
                  <a:schemeClr val="tx2"/>
                </a:solidFill>
              </a:rPr>
              <a:t>Le projet R</a:t>
            </a:r>
            <a:r>
              <a:rPr lang="fr-FR" baseline="30000" dirty="0" smtClean="0">
                <a:solidFill>
                  <a:schemeClr val="tx2"/>
                </a:solidFill>
              </a:rPr>
              <a:t>3</a:t>
            </a:r>
            <a:r>
              <a:rPr lang="fr-FR" dirty="0" smtClean="0">
                <a:solidFill>
                  <a:schemeClr val="tx2"/>
                </a:solidFill>
              </a:rPr>
              <a:t>B/GLAD</a:t>
            </a:r>
          </a:p>
          <a:p>
            <a:pPr lvl="1">
              <a:lnSpc>
                <a:spcPct val="150000"/>
              </a:lnSpc>
            </a:pPr>
            <a:r>
              <a:rPr lang="fr-FR" dirty="0" smtClean="0">
                <a:solidFill>
                  <a:schemeClr val="tx2"/>
                </a:solidFill>
              </a:rPr>
              <a:t>Objectifs du stage</a:t>
            </a:r>
          </a:p>
          <a:p>
            <a:pPr lvl="1">
              <a:lnSpc>
                <a:spcPct val="150000"/>
              </a:lnSpc>
            </a:pPr>
            <a:r>
              <a:rPr lang="fr-FR" dirty="0" smtClean="0">
                <a:solidFill>
                  <a:schemeClr val="tx2"/>
                </a:solidFill>
              </a:rPr>
              <a:t>La boucle thermosiphon</a:t>
            </a:r>
          </a:p>
          <a:p>
            <a:pPr lvl="1">
              <a:lnSpc>
                <a:spcPct val="150000"/>
              </a:lnSpc>
            </a:pPr>
            <a:r>
              <a:rPr lang="fr-FR" dirty="0" smtClean="0">
                <a:solidFill>
                  <a:schemeClr val="tx2"/>
                </a:solidFill>
              </a:rPr>
              <a:t>Etude hydrodynamique</a:t>
            </a:r>
          </a:p>
          <a:p>
            <a:pPr lvl="1">
              <a:lnSpc>
                <a:spcPct val="150000"/>
              </a:lnSpc>
            </a:pPr>
            <a:r>
              <a:rPr lang="fr-FR" dirty="0" smtClean="0">
                <a:solidFill>
                  <a:schemeClr val="tx2"/>
                </a:solidFill>
              </a:rPr>
              <a:t>Etude thermique</a:t>
            </a:r>
          </a:p>
          <a:p>
            <a:pPr lvl="1">
              <a:lnSpc>
                <a:spcPct val="150000"/>
              </a:lnSpc>
            </a:pPr>
            <a:r>
              <a:rPr lang="fr-FR" dirty="0" smtClean="0">
                <a:solidFill>
                  <a:schemeClr val="tx2"/>
                </a:solidFill>
              </a:rPr>
              <a:t>Point de fonctionnement de l’aimant R</a:t>
            </a:r>
            <a:r>
              <a:rPr lang="fr-FR" baseline="30000" dirty="0" smtClean="0">
                <a:solidFill>
                  <a:schemeClr val="tx2"/>
                </a:solidFill>
              </a:rPr>
              <a:t>3</a:t>
            </a:r>
            <a:r>
              <a:rPr lang="fr-FR" dirty="0" smtClean="0">
                <a:solidFill>
                  <a:schemeClr val="tx2"/>
                </a:solidFill>
              </a:rPr>
              <a:t>B/GLAD</a:t>
            </a:r>
          </a:p>
          <a:p>
            <a:pPr lvl="1">
              <a:lnSpc>
                <a:spcPct val="150000"/>
              </a:lnSpc>
            </a:pPr>
            <a:r>
              <a:rPr lang="fr-FR" dirty="0" smtClean="0">
                <a:solidFill>
                  <a:schemeClr val="tx2"/>
                </a:solidFill>
              </a:rPr>
              <a:t>Conclusion</a:t>
            </a:r>
            <a:endParaRPr lang="fr-FR" dirty="0">
              <a:solidFill>
                <a:schemeClr val="tx2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11" name="Rectangle 10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2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576263"/>
          </a:xfrm>
        </p:spPr>
        <p:txBody>
          <a:bodyPr/>
          <a:lstStyle/>
          <a:p>
            <a:pPr eaLnBrk="1" hangingPunct="1"/>
            <a:r>
              <a:rPr lang="fr-FR" sz="2800" i="1" dirty="0" smtClean="0">
                <a:solidFill>
                  <a:schemeClr val="accent2"/>
                </a:solidFill>
              </a:rPr>
              <a:t> Le projet R</a:t>
            </a:r>
            <a:r>
              <a:rPr lang="fr-FR" sz="2800" i="1" baseline="30000" dirty="0" smtClean="0">
                <a:solidFill>
                  <a:schemeClr val="accent2"/>
                </a:solidFill>
              </a:rPr>
              <a:t>3</a:t>
            </a:r>
            <a:r>
              <a:rPr lang="fr-FR" sz="2800" i="1" dirty="0" smtClean="0">
                <a:solidFill>
                  <a:schemeClr val="accent2"/>
                </a:solidFill>
              </a:rPr>
              <a:t>B/GLAD</a:t>
            </a:r>
          </a:p>
        </p:txBody>
      </p:sp>
      <p:grpSp>
        <p:nvGrpSpPr>
          <p:cNvPr id="7171" name="Groupe 5"/>
          <p:cNvGrpSpPr>
            <a:grpSpLocks/>
          </p:cNvGrpSpPr>
          <p:nvPr/>
        </p:nvGrpSpPr>
        <p:grpSpPr bwMode="auto">
          <a:xfrm>
            <a:off x="0" y="6524625"/>
            <a:ext cx="9144000" cy="333375"/>
            <a:chOff x="0" y="6525344"/>
            <a:chExt cx="9144000" cy="332656"/>
          </a:xfrm>
        </p:grpSpPr>
        <p:sp>
          <p:nvSpPr>
            <p:cNvPr id="7" name="Rectangle 6"/>
            <p:cNvSpPr/>
            <p:nvPr/>
          </p:nvSpPr>
          <p:spPr>
            <a:xfrm>
              <a:off x="0" y="6525344"/>
              <a:ext cx="9144000" cy="7128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181" name="ZoneTexte 7"/>
            <p:cNvSpPr txBox="1">
              <a:spLocks noChangeArrowheads="1"/>
            </p:cNvSpPr>
            <p:nvPr/>
          </p:nvSpPr>
          <p:spPr bwMode="auto">
            <a:xfrm>
              <a:off x="0" y="6581001"/>
              <a:ext cx="9144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fr-FR" sz="1200">
                  <a:solidFill>
                    <a:schemeClr val="tx2"/>
                  </a:solidFill>
                </a:rPr>
                <a:t>Le 10/12/2010</a:t>
              </a:r>
            </a:p>
          </p:txBody>
        </p:sp>
      </p:grpSp>
      <p:grpSp>
        <p:nvGrpSpPr>
          <p:cNvPr id="7172" name="Groupe 13"/>
          <p:cNvGrpSpPr>
            <a:grpSpLocks/>
          </p:cNvGrpSpPr>
          <p:nvPr/>
        </p:nvGrpSpPr>
        <p:grpSpPr bwMode="auto">
          <a:xfrm>
            <a:off x="1116013" y="2636838"/>
            <a:ext cx="6281737" cy="2808287"/>
            <a:chOff x="251520" y="3645024"/>
            <a:chExt cx="4134856" cy="1548180"/>
          </a:xfrm>
        </p:grpSpPr>
        <p:pic>
          <p:nvPicPr>
            <p:cNvPr id="7178" name="Imag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3645024"/>
              <a:ext cx="2115360" cy="154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Imag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76" y="3645024"/>
              <a:ext cx="1830600" cy="1426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3" name="ZoneTexte 12"/>
          <p:cNvSpPr txBox="1">
            <a:spLocks noChangeArrowheads="1"/>
          </p:cNvSpPr>
          <p:nvPr/>
        </p:nvSpPr>
        <p:spPr bwMode="auto">
          <a:xfrm>
            <a:off x="377825" y="1193800"/>
            <a:ext cx="83883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just" eaLnBrk="1" hangingPunct="1"/>
            <a:r>
              <a:rPr lang="fr-FR" sz="1200" dirty="0">
                <a:solidFill>
                  <a:schemeClr val="tx2"/>
                </a:solidFill>
              </a:rPr>
              <a:t>Dans le cadre d’un projet européen pour un laboratoire allemand (GSI) de physique des hautes énergies</a:t>
            </a:r>
          </a:p>
          <a:p>
            <a:pPr algn="just" eaLnBrk="1" hangingPunct="1"/>
            <a:endParaRPr lang="fr-FR" sz="12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fr-FR" sz="1200" dirty="0">
                <a:solidFill>
                  <a:schemeClr val="tx2"/>
                </a:solidFill>
              </a:rPr>
              <a:t>Nouvelle installation pour étudier des  faisceaux d’ions radioactifs</a:t>
            </a:r>
          </a:p>
          <a:p>
            <a:pPr algn="just" eaLnBrk="1" hangingPunct="1"/>
            <a:endParaRPr lang="fr-FR" sz="12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fr-FR" sz="1200" dirty="0">
                <a:solidFill>
                  <a:schemeClr val="tx2"/>
                </a:solidFill>
              </a:rPr>
              <a:t>Besoin </a:t>
            </a:r>
            <a:r>
              <a:rPr lang="fr-FR" sz="1200" dirty="0" smtClean="0">
                <a:solidFill>
                  <a:schemeClr val="tx2"/>
                </a:solidFill>
              </a:rPr>
              <a:t>d’un spectromètre de grande ouverture : spectromètre </a:t>
            </a:r>
            <a:r>
              <a:rPr lang="fr-FR" sz="1200" dirty="0">
                <a:solidFill>
                  <a:schemeClr val="tx2"/>
                </a:solidFill>
              </a:rPr>
              <a:t>GLAD (GSI Large </a:t>
            </a:r>
            <a:r>
              <a:rPr lang="fr-FR" sz="1200" dirty="0" err="1">
                <a:solidFill>
                  <a:schemeClr val="tx2"/>
                </a:solidFill>
              </a:rPr>
              <a:t>Acceptance</a:t>
            </a:r>
            <a:r>
              <a:rPr lang="fr-FR" sz="1200" dirty="0">
                <a:solidFill>
                  <a:schemeClr val="tx2"/>
                </a:solidFill>
              </a:rPr>
              <a:t> </a:t>
            </a:r>
            <a:r>
              <a:rPr lang="fr-FR" sz="1200" dirty="0" err="1">
                <a:solidFill>
                  <a:schemeClr val="tx2"/>
                </a:solidFill>
              </a:rPr>
              <a:t>Dipole</a:t>
            </a:r>
            <a:r>
              <a:rPr lang="fr-FR" sz="1200" dirty="0" smtClean="0">
                <a:solidFill>
                  <a:schemeClr val="tx2"/>
                </a:solidFill>
              </a:rPr>
              <a:t>)</a:t>
            </a:r>
          </a:p>
          <a:p>
            <a:pPr algn="just" eaLnBrk="1" hangingPunct="1"/>
            <a:endParaRPr lang="fr-FR" sz="12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fr-FR" sz="1200" dirty="0">
                <a:solidFill>
                  <a:schemeClr val="tx2"/>
                </a:solidFill>
              </a:rPr>
              <a:t>Le CEA </a:t>
            </a:r>
            <a:r>
              <a:rPr lang="fr-FR" sz="1200" dirty="0" smtClean="0">
                <a:solidFill>
                  <a:schemeClr val="tx2"/>
                </a:solidFill>
              </a:rPr>
              <a:t>est responsable de la réalisation de l’aimant R3B/GLAD de la conception à </a:t>
            </a:r>
            <a:r>
              <a:rPr lang="fr-FR" sz="1200" dirty="0">
                <a:solidFill>
                  <a:schemeClr val="tx2"/>
                </a:solidFill>
              </a:rPr>
              <a:t>l</a:t>
            </a:r>
            <a:r>
              <a:rPr lang="fr-FR" sz="1200" dirty="0" smtClean="0">
                <a:solidFill>
                  <a:schemeClr val="tx2"/>
                </a:solidFill>
              </a:rPr>
              <a:t>a fabrication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7174" name="ZoneTexte 15"/>
          <p:cNvSpPr txBox="1">
            <a:spLocks noChangeArrowheads="1"/>
          </p:cNvSpPr>
          <p:nvPr/>
        </p:nvSpPr>
        <p:spPr bwMode="auto">
          <a:xfrm>
            <a:off x="2479902" y="5223669"/>
            <a:ext cx="41751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fr-FR" sz="1000" i="1" dirty="0">
                <a:solidFill>
                  <a:schemeClr val="accent2"/>
                </a:solidFill>
              </a:rPr>
              <a:t>L’aimant R</a:t>
            </a:r>
            <a:r>
              <a:rPr lang="fr-FR" sz="1000" i="1" baseline="30000" dirty="0">
                <a:solidFill>
                  <a:schemeClr val="accent2"/>
                </a:solidFill>
              </a:rPr>
              <a:t>3</a:t>
            </a:r>
            <a:r>
              <a:rPr lang="fr-FR" sz="1000" i="1" dirty="0">
                <a:solidFill>
                  <a:schemeClr val="accent2"/>
                </a:solidFill>
              </a:rPr>
              <a:t>B/GLAD, design dit « papillon »</a:t>
            </a:r>
          </a:p>
        </p:txBody>
      </p:sp>
      <p:sp>
        <p:nvSpPr>
          <p:cNvPr id="7175" name="ZoneTexte 16"/>
          <p:cNvSpPr txBox="1">
            <a:spLocks noChangeArrowheads="1"/>
          </p:cNvSpPr>
          <p:nvPr/>
        </p:nvSpPr>
        <p:spPr bwMode="auto">
          <a:xfrm>
            <a:off x="377825" y="5542781"/>
            <a:ext cx="8659813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fr-FR" sz="1200" dirty="0" smtClean="0">
                <a:solidFill>
                  <a:schemeClr val="tx2"/>
                </a:solidFill>
              </a:rPr>
              <a:t>Champ magnétique 4,8  </a:t>
            </a:r>
            <a:r>
              <a:rPr lang="fr-FR" sz="1200" dirty="0" err="1" smtClean="0">
                <a:solidFill>
                  <a:schemeClr val="tx2"/>
                </a:solidFill>
              </a:rPr>
              <a:t>Tesla.m</a:t>
            </a:r>
            <a:endParaRPr lang="fr-FR" sz="1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fr-FR" sz="1200" dirty="0" smtClean="0">
                <a:solidFill>
                  <a:schemeClr val="tx2"/>
                </a:solidFill>
              </a:rPr>
              <a:t>masse </a:t>
            </a:r>
            <a:r>
              <a:rPr lang="fr-FR" sz="1200" dirty="0">
                <a:solidFill>
                  <a:schemeClr val="tx2"/>
                </a:solidFill>
              </a:rPr>
              <a:t>totale de l’aimant de 50 T, 4 m x H 4 m x l 7  m, 16 km de câble supraconducteur en niobium-titane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fr-FR" sz="1400" dirty="0">
                <a:solidFill>
                  <a:schemeClr val="accent2"/>
                </a:solidFill>
              </a:rPr>
              <a:t>Refroidissement indirect par thermosiphon en hélium </a:t>
            </a:r>
            <a:r>
              <a:rPr lang="fr-FR" sz="1400" dirty="0" smtClean="0">
                <a:solidFill>
                  <a:schemeClr val="accent2"/>
                </a:solidFill>
              </a:rPr>
              <a:t>diphasique </a:t>
            </a:r>
            <a:r>
              <a:rPr lang="fr-FR" sz="1400" dirty="0">
                <a:solidFill>
                  <a:schemeClr val="accent2"/>
                </a:solidFill>
              </a:rPr>
              <a:t>à 4,5 K </a:t>
            </a:r>
            <a:endParaRPr lang="fr-FR" dirty="0"/>
          </a:p>
        </p:txBody>
      </p:sp>
      <p:sp>
        <p:nvSpPr>
          <p:cNvPr id="7176" name="ZoneTexte 17"/>
          <p:cNvSpPr txBox="1">
            <a:spLocks noChangeArrowheads="1"/>
          </p:cNvSpPr>
          <p:nvPr/>
        </p:nvSpPr>
        <p:spPr bwMode="auto">
          <a:xfrm>
            <a:off x="8856663" y="6516688"/>
            <a:ext cx="323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/>
            <a:r>
              <a:rPr lang="fr-FR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7177" name="ZoneTexte 18"/>
          <p:cNvSpPr txBox="1">
            <a:spLocks noChangeArrowheads="1"/>
          </p:cNvSpPr>
          <p:nvPr/>
        </p:nvSpPr>
        <p:spPr bwMode="auto">
          <a:xfrm>
            <a:off x="1547813" y="6581775"/>
            <a:ext cx="5832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fr-FR" sz="1200">
                <a:solidFill>
                  <a:schemeClr val="tx2"/>
                </a:solidFill>
              </a:rPr>
              <a:t>Soutenance de stage-Anne Bessette-Insa de  Lyon</a:t>
            </a:r>
          </a:p>
        </p:txBody>
      </p:sp>
      <p:pic>
        <p:nvPicPr>
          <p:cNvPr id="1026" name="Picture 2" descr="http://irfu.cea.fr/Images/astImg/415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36004"/>
            <a:ext cx="1263542" cy="97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5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229600" cy="576064"/>
          </a:xfrm>
        </p:spPr>
        <p:txBody>
          <a:bodyPr>
            <a:normAutofit/>
          </a:bodyPr>
          <a:lstStyle/>
          <a:p>
            <a:r>
              <a:rPr lang="fr-FR" sz="2800" i="1" dirty="0" smtClean="0">
                <a:solidFill>
                  <a:schemeClr val="accent2"/>
                </a:solidFill>
              </a:rPr>
              <a:t>Objectifs</a:t>
            </a:r>
            <a:endParaRPr lang="fr-FR" sz="2800" i="1" dirty="0">
              <a:solidFill>
                <a:schemeClr val="accent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80728"/>
            <a:ext cx="8229600" cy="288032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fr-FR" sz="1700" i="1" dirty="0" smtClean="0">
                <a:solidFill>
                  <a:schemeClr val="tx2"/>
                </a:solidFill>
              </a:rPr>
              <a:t>Les objectifs du stage sont les suivants: </a:t>
            </a:r>
            <a:endParaRPr lang="fr-FR" sz="1600" dirty="0" smtClean="0">
              <a:solidFill>
                <a:schemeClr val="tx2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Validation du concept de refroidissement par thermosiphon horizontal 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Extraction de paramètres permettant le dimensionnement du système de refroidissement de l’aimant R</a:t>
            </a:r>
            <a:r>
              <a:rPr lang="fr-FR" sz="1600" baseline="30000" dirty="0" smtClean="0">
                <a:solidFill>
                  <a:schemeClr val="tx2"/>
                </a:solidFill>
              </a:rPr>
              <a:t>3</a:t>
            </a:r>
            <a:r>
              <a:rPr lang="fr-FR" sz="1600" dirty="0" smtClean="0">
                <a:solidFill>
                  <a:schemeClr val="tx2"/>
                </a:solidFill>
              </a:rPr>
              <a:t>B:</a:t>
            </a:r>
          </a:p>
          <a:p>
            <a:pPr lvl="3">
              <a:lnSpc>
                <a:spcPct val="150000"/>
              </a:lnSpc>
            </a:pPr>
            <a:r>
              <a:rPr lang="fr-FR" sz="1600" dirty="0">
                <a:solidFill>
                  <a:schemeClr val="tx2"/>
                </a:solidFill>
              </a:rPr>
              <a:t>Débits et titres massiques</a:t>
            </a:r>
          </a:p>
          <a:p>
            <a:pPr lvl="3">
              <a:lnSpc>
                <a:spcPct val="15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Coefficients de frottement et d’échange thermique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Proposition d’un modèle permettant de simuler l’écoulement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7" name="Rectangle 6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4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51520" y="3760581"/>
            <a:ext cx="81369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buNone/>
            </a:pPr>
            <a:r>
              <a:rPr lang="fr-FR" sz="1700" i="1" dirty="0">
                <a:solidFill>
                  <a:schemeClr val="tx2"/>
                </a:solidFill>
              </a:rPr>
              <a:t>Outils:</a:t>
            </a:r>
          </a:p>
          <a:p>
            <a:pPr marL="658368" lvl="1" indent="-246888">
              <a:lnSpc>
                <a:spcPct val="150000"/>
              </a:lnSpc>
              <a:spcBef>
                <a:spcPts val="300"/>
              </a:spcBef>
              <a:buClr>
                <a:schemeClr val="accent2"/>
              </a:buClr>
              <a:buFont typeface="Georgia"/>
              <a:buChar char="▫"/>
            </a:pPr>
            <a:r>
              <a:rPr lang="fr-FR" sz="1600" dirty="0">
                <a:solidFill>
                  <a:schemeClr val="tx2"/>
                </a:solidFill>
                <a:sym typeface="Wingdings" pitchFamily="2" charset="2"/>
              </a:rPr>
              <a:t>Étude expérimentale sur la station d’essai « thermosiphon »</a:t>
            </a:r>
          </a:p>
          <a:p>
            <a:pPr marL="1179576" lvl="3" indent="-201168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</a:pPr>
            <a:r>
              <a:rPr lang="fr-FR" sz="1600" dirty="0">
                <a:solidFill>
                  <a:schemeClr val="tx2"/>
                </a:solidFill>
                <a:sym typeface="Wingdings" pitchFamily="2" charset="2"/>
              </a:rPr>
              <a:t>Mesure de débits , pressions et </a:t>
            </a:r>
            <a:r>
              <a:rPr lang="fr-FR" sz="1600" dirty="0" smtClean="0">
                <a:solidFill>
                  <a:schemeClr val="tx2"/>
                </a:solidFill>
                <a:sym typeface="Wingdings" pitchFamily="2" charset="2"/>
              </a:rPr>
              <a:t>températures</a:t>
            </a:r>
            <a:endParaRPr lang="fr-FR" sz="1600" dirty="0">
              <a:solidFill>
                <a:schemeClr val="tx2"/>
              </a:solidFill>
              <a:sym typeface="Wingdings" pitchFamily="2" charset="2"/>
            </a:endParaRPr>
          </a:p>
          <a:p>
            <a:pPr marL="658368" lvl="1" indent="-246888">
              <a:lnSpc>
                <a:spcPct val="150000"/>
              </a:lnSpc>
              <a:spcBef>
                <a:spcPts val="300"/>
              </a:spcBef>
              <a:buClr>
                <a:schemeClr val="accent2"/>
              </a:buClr>
              <a:buFont typeface="Georgia"/>
              <a:buChar char="▫"/>
            </a:pPr>
            <a:r>
              <a:rPr lang="fr-FR" sz="1600" dirty="0">
                <a:solidFill>
                  <a:schemeClr val="tx2"/>
                </a:solidFill>
                <a:sym typeface="Wingdings" pitchFamily="2" charset="2"/>
              </a:rPr>
              <a:t>Comparaison des résultats expérimentaux avec des modèles théoriques</a:t>
            </a:r>
          </a:p>
          <a:p>
            <a:pPr marL="1179576" lvl="3" indent="-201168">
              <a:lnSpc>
                <a:spcPct val="150000"/>
              </a:lnSpc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</a:pPr>
            <a:r>
              <a:rPr lang="fr-FR" sz="1600" dirty="0">
                <a:solidFill>
                  <a:schemeClr val="tx2"/>
                </a:solidFill>
                <a:sym typeface="Wingdings" pitchFamily="2" charset="2"/>
              </a:rPr>
              <a:t>Modèle homogène, modèle à phases </a:t>
            </a:r>
            <a:r>
              <a:rPr lang="fr-FR" sz="1600" dirty="0" smtClean="0">
                <a:solidFill>
                  <a:schemeClr val="tx2"/>
                </a:solidFill>
                <a:sym typeface="Wingdings" pitchFamily="2" charset="2"/>
              </a:rPr>
              <a:t>séparées</a:t>
            </a:r>
            <a:endParaRPr lang="fr-FR" sz="1600" dirty="0">
              <a:solidFill>
                <a:schemeClr val="tx2"/>
              </a:solidFill>
              <a:sym typeface="Wingdings" pitchFamily="2" charset="2"/>
            </a:endParaRPr>
          </a:p>
          <a:p>
            <a:pPr marL="658368" lvl="1" indent="-246888">
              <a:lnSpc>
                <a:spcPct val="150000"/>
              </a:lnSpc>
              <a:spcBef>
                <a:spcPts val="300"/>
              </a:spcBef>
              <a:buClr>
                <a:schemeClr val="accent2"/>
              </a:buClr>
              <a:buFont typeface="Georgia"/>
              <a:buChar char="▫"/>
            </a:pPr>
            <a:r>
              <a:rPr lang="fr-FR" sz="1600" dirty="0">
                <a:solidFill>
                  <a:schemeClr val="tx2"/>
                </a:solidFill>
                <a:sym typeface="Wingdings" pitchFamily="2" charset="2"/>
              </a:rPr>
              <a:t>Modélisation numérique sur </a:t>
            </a:r>
            <a:r>
              <a:rPr lang="fr-FR" sz="1600" dirty="0" err="1">
                <a:solidFill>
                  <a:schemeClr val="tx2"/>
                </a:solidFill>
                <a:sym typeface="Wingdings" pitchFamily="2" charset="2"/>
              </a:rPr>
              <a:t>Comsol</a:t>
            </a:r>
            <a:r>
              <a:rPr lang="fr-FR" sz="1600" dirty="0">
                <a:solidFill>
                  <a:schemeClr val="tx2"/>
                </a:solidFill>
                <a:sym typeface="Wingdings" pitchFamily="2" charset="2"/>
              </a:rPr>
              <a:t> </a:t>
            </a:r>
            <a:r>
              <a:rPr lang="fr-FR" sz="1600" dirty="0" err="1">
                <a:solidFill>
                  <a:schemeClr val="tx2"/>
                </a:solidFill>
                <a:sym typeface="Wingdings" pitchFamily="2" charset="2"/>
              </a:rPr>
              <a:t>Multiphysics</a:t>
            </a:r>
            <a:endParaRPr lang="fr-FR" sz="1600" dirty="0">
              <a:solidFill>
                <a:schemeClr val="tx2"/>
              </a:solidFill>
            </a:endParaRPr>
          </a:p>
          <a:p>
            <a:endParaRPr lang="fr-FR" dirty="0"/>
          </a:p>
        </p:txBody>
      </p:sp>
      <p:pic>
        <p:nvPicPr>
          <p:cNvPr id="12" name="Image 11" descr="D16216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6308184" y="2772936"/>
            <a:ext cx="2926080" cy="1645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80928"/>
            <a:ext cx="9180512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La boucle thermosiphon en hélium diphasique et en configuration horizontale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7" name="Rectangle 6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5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648072"/>
          </a:xfrm>
        </p:spPr>
        <p:txBody>
          <a:bodyPr>
            <a:normAutofit/>
          </a:bodyPr>
          <a:lstStyle/>
          <a:p>
            <a:r>
              <a:rPr lang="fr-FR" sz="2800" i="1" dirty="0">
                <a:solidFill>
                  <a:schemeClr val="accent2"/>
                </a:solidFill>
              </a:rPr>
              <a:t> </a:t>
            </a:r>
            <a:r>
              <a:rPr lang="fr-FR" sz="2800" i="1" dirty="0" smtClean="0">
                <a:solidFill>
                  <a:schemeClr val="accent2"/>
                </a:solidFill>
              </a:rPr>
              <a:t>  Principe de fonctionnement du thermosiphon</a:t>
            </a:r>
            <a:endParaRPr lang="fr-FR" sz="2800" i="1" dirty="0">
              <a:solidFill>
                <a:schemeClr val="accent2"/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6660232" y="4509120"/>
            <a:ext cx="2088232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i="1" u="sng" dirty="0" smtClean="0">
                <a:solidFill>
                  <a:schemeClr val="tx2"/>
                </a:solidFill>
              </a:rPr>
              <a:t>Avantages: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tx2"/>
                </a:solidFill>
              </a:rPr>
              <a:t>Simplicité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tx2"/>
                </a:solidFill>
              </a:rPr>
              <a:t>Système passif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chemeClr val="tx2"/>
                </a:solidFill>
              </a:rPr>
              <a:t>Faible coût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5941589" y="1988840"/>
            <a:ext cx="3024336" cy="7078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accent2"/>
                </a:solidFill>
              </a:rPr>
              <a:t>La différence de poids crée l’écoulement</a:t>
            </a:r>
            <a:endParaRPr lang="fr-FR" sz="2000" dirty="0">
              <a:solidFill>
                <a:schemeClr val="accent2"/>
              </a:solidFill>
            </a:endParaRPr>
          </a:p>
        </p:txBody>
      </p:sp>
      <p:grpSp>
        <p:nvGrpSpPr>
          <p:cNvPr id="94" name="Groupe 93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99" name="Rectangle 98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295533" y="3073351"/>
            <a:ext cx="1225973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>
                <a:solidFill>
                  <a:schemeClr val="tx2"/>
                </a:solidFill>
              </a:rPr>
              <a:t>ρ</a:t>
            </a:r>
            <a:r>
              <a:rPr lang="fr-FR" sz="1200" baseline="-25000" dirty="0" smtClean="0">
                <a:solidFill>
                  <a:schemeClr val="tx2"/>
                </a:solidFill>
              </a:rPr>
              <a:t>v</a:t>
            </a:r>
            <a:r>
              <a:rPr lang="fr-FR" sz="1200" dirty="0" smtClean="0">
                <a:solidFill>
                  <a:schemeClr val="tx2"/>
                </a:solidFill>
              </a:rPr>
              <a:t>=17  kg/m</a:t>
            </a:r>
            <a:r>
              <a:rPr lang="fr-FR" sz="1200" baseline="30000" dirty="0" smtClean="0">
                <a:solidFill>
                  <a:schemeClr val="tx2"/>
                </a:solidFill>
              </a:rPr>
              <a:t>3</a:t>
            </a:r>
            <a:endParaRPr lang="fr-FR" sz="1200" baseline="30000" dirty="0">
              <a:solidFill>
                <a:schemeClr val="tx2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691680" y="1547757"/>
            <a:ext cx="4178565" cy="1656184"/>
            <a:chOff x="1691680" y="1547757"/>
            <a:chExt cx="4178565" cy="1656184"/>
          </a:xfrm>
        </p:grpSpPr>
        <p:sp>
          <p:nvSpPr>
            <p:cNvPr id="115" name="Rectangle 114"/>
            <p:cNvSpPr/>
            <p:nvPr/>
          </p:nvSpPr>
          <p:spPr>
            <a:xfrm>
              <a:off x="1691680" y="1547757"/>
              <a:ext cx="4176464" cy="165618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1691680" y="2483861"/>
              <a:ext cx="4176464" cy="720080"/>
            </a:xfrm>
            <a:prstGeom prst="rect">
              <a:avLst/>
            </a:prstGeom>
            <a:solidFill>
              <a:srgbClr val="4F81BD">
                <a:alpha val="8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4716016" y="1619765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Réservoir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4860032" y="2555869"/>
              <a:ext cx="10102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He liquide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3491880" y="2073594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A  (Pa </a:t>
              </a:r>
              <a:r>
                <a:rPr lang="fr-FR" sz="1400" kern="0" dirty="0">
                  <a:solidFill>
                    <a:srgbClr val="4F81BD">
                      <a:lumMod val="75000"/>
                    </a:srgbClr>
                  </a:solidFill>
                </a:rPr>
                <a:t>=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 1 bar, Ta= 4.2 K)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cxnSp>
          <p:nvCxnSpPr>
            <p:cNvPr id="121" name="Connecteur droit avec flèche 120"/>
            <p:cNvCxnSpPr/>
            <p:nvPr/>
          </p:nvCxnSpPr>
          <p:spPr>
            <a:xfrm flipH="1">
              <a:off x="3286488" y="2303841"/>
              <a:ext cx="216025" cy="180020"/>
            </a:xfrm>
            <a:prstGeom prst="straightConnector1">
              <a:avLst/>
            </a:prstGeom>
            <a:noFill/>
            <a:ln w="12700" cap="flat" cmpd="sng" algn="ctr">
              <a:solidFill>
                <a:srgbClr val="1F497D">
                  <a:lumMod val="75000"/>
                </a:srgbClr>
              </a:solidFill>
              <a:prstDash val="solid"/>
              <a:tailEnd type="arrow"/>
            </a:ln>
            <a:effectLst/>
          </p:spPr>
        </p:cxnSp>
      </p:grpSp>
      <p:grpSp>
        <p:nvGrpSpPr>
          <p:cNvPr id="8" name="Groupe 7"/>
          <p:cNvGrpSpPr/>
          <p:nvPr/>
        </p:nvGrpSpPr>
        <p:grpSpPr>
          <a:xfrm>
            <a:off x="2457479" y="3001343"/>
            <a:ext cx="4202753" cy="3358087"/>
            <a:chOff x="2457479" y="3001343"/>
            <a:chExt cx="4202753" cy="3358087"/>
          </a:xfrm>
        </p:grpSpPr>
        <p:sp>
          <p:nvSpPr>
            <p:cNvPr id="4" name="ZoneTexte 3"/>
            <p:cNvSpPr txBox="1"/>
            <p:nvPr/>
          </p:nvSpPr>
          <p:spPr>
            <a:xfrm>
              <a:off x="5436096" y="5805264"/>
              <a:ext cx="1152128" cy="27699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 dirty="0">
                  <a:solidFill>
                    <a:schemeClr val="tx2"/>
                  </a:solidFill>
                </a:rPr>
                <a:t>ρ</a:t>
              </a:r>
              <a:r>
                <a:rPr lang="fr-FR" sz="1200" baseline="-25000" dirty="0">
                  <a:solidFill>
                    <a:schemeClr val="tx2"/>
                  </a:solidFill>
                </a:rPr>
                <a:t>l</a:t>
              </a:r>
              <a:r>
                <a:rPr lang="fr-FR" sz="1200" dirty="0">
                  <a:solidFill>
                    <a:schemeClr val="tx2"/>
                  </a:solidFill>
                </a:rPr>
                <a:t>=125 </a:t>
              </a:r>
              <a:r>
                <a:rPr lang="fr-FR" sz="1200" dirty="0" smtClean="0">
                  <a:solidFill>
                    <a:schemeClr val="tx2"/>
                  </a:solidFill>
                </a:rPr>
                <a:t>kg/m</a:t>
              </a:r>
              <a:r>
                <a:rPr lang="fr-FR" sz="1200" baseline="30000" dirty="0" smtClean="0">
                  <a:solidFill>
                    <a:schemeClr val="tx2"/>
                  </a:solidFill>
                </a:rPr>
                <a:t>3</a:t>
              </a:r>
              <a:endParaRPr lang="fr-FR" sz="1200" baseline="30000" dirty="0">
                <a:solidFill>
                  <a:schemeClr val="tx2"/>
                </a:solidFill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5220072" y="3073351"/>
              <a:ext cx="72008" cy="3240360"/>
            </a:xfrm>
            <a:prstGeom prst="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565490" y="6313711"/>
              <a:ext cx="2726590" cy="45719"/>
            </a:xfrm>
            <a:prstGeom prst="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534504" y="4801542"/>
              <a:ext cx="45719" cy="1557887"/>
            </a:xfrm>
            <a:prstGeom prst="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Flèche vers le bas 138"/>
            <p:cNvSpPr/>
            <p:nvPr/>
          </p:nvSpPr>
          <p:spPr>
            <a:xfrm>
              <a:off x="5148064" y="3001343"/>
              <a:ext cx="216024" cy="432048"/>
            </a:xfrm>
            <a:prstGeom prst="downArrow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Flèche vers le bas 139"/>
            <p:cNvSpPr/>
            <p:nvPr/>
          </p:nvSpPr>
          <p:spPr>
            <a:xfrm rot="10800000">
              <a:off x="2457479" y="5161583"/>
              <a:ext cx="216024" cy="432048"/>
            </a:xfrm>
            <a:prstGeom prst="downArrow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5364088" y="5377607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He liquide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178924" y="4286824"/>
            <a:ext cx="4696075" cy="1236251"/>
            <a:chOff x="487992" y="4282063"/>
            <a:chExt cx="4696075" cy="1236251"/>
          </a:xfrm>
        </p:grpSpPr>
        <p:sp>
          <p:nvSpPr>
            <p:cNvPr id="157" name="Rectangle 156"/>
            <p:cNvSpPr/>
            <p:nvPr/>
          </p:nvSpPr>
          <p:spPr>
            <a:xfrm>
              <a:off x="2375755" y="4714111"/>
              <a:ext cx="2808312" cy="72008"/>
            </a:xfrm>
            <a:prstGeom prst="rect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solidFill>
                <a:sysClr val="windowText" lastClr="000000"/>
              </a:solidFill>
              <a:prstDash val="sysDot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8" name="Connecteur droit avec flèche 157"/>
            <p:cNvCxnSpPr/>
            <p:nvPr/>
          </p:nvCxnSpPr>
          <p:spPr>
            <a:xfrm flipV="1">
              <a:off x="2057800" y="4815736"/>
              <a:ext cx="504056" cy="358452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59" name="ZoneTexte 158"/>
            <p:cNvSpPr txBox="1"/>
            <p:nvPr/>
          </p:nvSpPr>
          <p:spPr>
            <a:xfrm>
              <a:off x="487992" y="5056649"/>
              <a:ext cx="24300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Tube « échangeur de chaleur »(Spirale)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ZoneTexte 159"/>
            <p:cNvSpPr txBox="1"/>
            <p:nvPr/>
          </p:nvSpPr>
          <p:spPr>
            <a:xfrm>
              <a:off x="2591779" y="4282063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He diphasique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3887923" y="4354071"/>
              <a:ext cx="1224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</a:rPr>
                <a:t>Flux de chaleur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</a:endParaRPr>
            </a:p>
          </p:txBody>
        </p:sp>
        <p:cxnSp>
          <p:nvCxnSpPr>
            <p:cNvPr id="164" name="Connecteur droit avec flèche 163"/>
            <p:cNvCxnSpPr/>
            <p:nvPr/>
          </p:nvCxnSpPr>
          <p:spPr>
            <a:xfrm rot="16200000" flipH="1">
              <a:off x="2520565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165" name="Connecteur droit avec flèche 164"/>
            <p:cNvCxnSpPr/>
            <p:nvPr/>
          </p:nvCxnSpPr>
          <p:spPr>
            <a:xfrm rot="16200000" flipH="1">
              <a:off x="2808597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166" name="Connecteur droit avec flèche 165"/>
            <p:cNvCxnSpPr/>
            <p:nvPr/>
          </p:nvCxnSpPr>
          <p:spPr>
            <a:xfrm rot="16200000" flipH="1">
              <a:off x="3168637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167" name="Connecteur droit avec flèche 166"/>
            <p:cNvCxnSpPr/>
            <p:nvPr/>
          </p:nvCxnSpPr>
          <p:spPr>
            <a:xfrm rot="16200000" flipH="1">
              <a:off x="3528677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168" name="Connecteur droit avec flèche 167"/>
            <p:cNvCxnSpPr/>
            <p:nvPr/>
          </p:nvCxnSpPr>
          <p:spPr>
            <a:xfrm rot="16200000" flipH="1">
              <a:off x="3888717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169" name="Connecteur droit avec flèche 168"/>
            <p:cNvCxnSpPr/>
            <p:nvPr/>
          </p:nvCxnSpPr>
          <p:spPr>
            <a:xfrm rot="16200000" flipH="1">
              <a:off x="4248757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170" name="Connecteur droit avec flèche 169"/>
            <p:cNvCxnSpPr/>
            <p:nvPr/>
          </p:nvCxnSpPr>
          <p:spPr>
            <a:xfrm rot="16200000" flipH="1">
              <a:off x="4536789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171" name="Connecteur droit avec flèche 170"/>
            <p:cNvCxnSpPr/>
            <p:nvPr/>
          </p:nvCxnSpPr>
          <p:spPr>
            <a:xfrm rot="16200000" flipH="1">
              <a:off x="4896829" y="4641309"/>
              <a:ext cx="14401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</p:grpSp>
      <p:sp>
        <p:nvSpPr>
          <p:cNvPr id="183" name="Rectangle 182"/>
          <p:cNvSpPr/>
          <p:nvPr/>
        </p:nvSpPr>
        <p:spPr>
          <a:xfrm>
            <a:off x="781864" y="1618989"/>
            <a:ext cx="936104" cy="288032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2078008" y="1866371"/>
            <a:ext cx="45719" cy="2880320"/>
          </a:xfrm>
          <a:prstGeom prst="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ysClr val="windowText" lastClr="00000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Flèche vers le bas 184"/>
          <p:cNvSpPr/>
          <p:nvPr/>
        </p:nvSpPr>
        <p:spPr>
          <a:xfrm rot="10800000">
            <a:off x="1861984" y="3522555"/>
            <a:ext cx="216024" cy="432048"/>
          </a:xfrm>
          <a:prstGeom prst="downArrow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6" name="Virage 185"/>
          <p:cNvSpPr/>
          <p:nvPr/>
        </p:nvSpPr>
        <p:spPr>
          <a:xfrm rot="5400000">
            <a:off x="2222024" y="1722355"/>
            <a:ext cx="288032" cy="288032"/>
          </a:xfrm>
          <a:prstGeom prst="bentArrow">
            <a:avLst/>
          </a:prstGeom>
          <a:solidFill>
            <a:srgbClr val="4BACC6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Flèche vers le bas 186"/>
          <p:cNvSpPr/>
          <p:nvPr/>
        </p:nvSpPr>
        <p:spPr>
          <a:xfrm rot="5400000">
            <a:off x="1609956" y="1542335"/>
            <a:ext cx="216024" cy="432048"/>
          </a:xfrm>
          <a:prstGeom prst="downArrow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8" name="ZoneTexte 187"/>
          <p:cNvSpPr txBox="1"/>
          <p:nvPr/>
        </p:nvSpPr>
        <p:spPr>
          <a:xfrm>
            <a:off x="1069896" y="157833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m</a:t>
            </a:r>
            <a:r>
              <a:rPr kumimoji="0" lang="fr-FR" sz="18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</a:t>
            </a:r>
            <a:endParaRPr kumimoji="0" lang="fr-FR" sz="1800" b="0" i="0" u="none" strike="noStrike" kern="0" cap="none" spc="0" normalizeH="0" baseline="-25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cxnSp>
        <p:nvCxnSpPr>
          <p:cNvPr id="189" name="Connecteur droit 188"/>
          <p:cNvCxnSpPr/>
          <p:nvPr/>
        </p:nvCxnSpPr>
        <p:spPr>
          <a:xfrm rot="10800000">
            <a:off x="755577" y="1618989"/>
            <a:ext cx="936104" cy="0"/>
          </a:xfrm>
          <a:prstGeom prst="line">
            <a:avLst/>
          </a:prstGeom>
          <a:noFill/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</p:cxnSp>
      <p:cxnSp>
        <p:nvCxnSpPr>
          <p:cNvPr id="190" name="Connecteur droit 189"/>
          <p:cNvCxnSpPr/>
          <p:nvPr/>
        </p:nvCxnSpPr>
        <p:spPr>
          <a:xfrm rot="10800000">
            <a:off x="755575" y="1927542"/>
            <a:ext cx="936104" cy="0"/>
          </a:xfrm>
          <a:prstGeom prst="line">
            <a:avLst/>
          </a:prstGeom>
          <a:noFill/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</p:cxnSp>
      <p:sp>
        <p:nvSpPr>
          <p:cNvPr id="191" name="Flèche vers le bas 190"/>
          <p:cNvSpPr/>
          <p:nvPr/>
        </p:nvSpPr>
        <p:spPr>
          <a:xfrm rot="10800000">
            <a:off x="2150016" y="3522555"/>
            <a:ext cx="216024" cy="432048"/>
          </a:xfrm>
          <a:prstGeom prst="downArrow">
            <a:avLst/>
          </a:prstGeom>
          <a:solidFill>
            <a:srgbClr val="4BACC6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2" name="ZoneTexte 191"/>
          <p:cNvSpPr txBox="1"/>
          <p:nvPr/>
        </p:nvSpPr>
        <p:spPr>
          <a:xfrm>
            <a:off x="1249916" y="3639223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vapeur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193" name="ZoneTexte 192"/>
          <p:cNvSpPr txBox="1"/>
          <p:nvPr/>
        </p:nvSpPr>
        <p:spPr>
          <a:xfrm>
            <a:off x="2348738" y="3649415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liquide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3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/>
      <p:bldP spid="191" grpId="0" animBg="1"/>
      <p:bldP spid="192" grpId="0"/>
      <p:bldP spid="1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DE557E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560008" y="1864264"/>
            <a:ext cx="3048000" cy="1712976"/>
          </a:xfrm>
          <a:prstGeom prst="rect">
            <a:avLst/>
          </a:prstGeom>
        </p:spPr>
      </p:pic>
      <p:pic>
        <p:nvPicPr>
          <p:cNvPr id="13" name="Image 12" descr="243F38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085184"/>
            <a:ext cx="2032000" cy="1141984"/>
          </a:xfrm>
          <a:prstGeom prst="rect">
            <a:avLst/>
          </a:prstGeom>
        </p:spPr>
      </p:pic>
      <p:pic>
        <p:nvPicPr>
          <p:cNvPr id="11" name="Image 10" descr="D16216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147249" y="2573831"/>
            <a:ext cx="3657600" cy="2055571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1640" y="1124744"/>
            <a:ext cx="5616624" cy="5760640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fr-FR" sz="2300" dirty="0" smtClean="0"/>
              <a:t>Cryostat</a:t>
            </a:r>
            <a:r>
              <a:rPr lang="fr-FR" dirty="0" smtClean="0"/>
              <a:t> </a:t>
            </a:r>
          </a:p>
          <a:p>
            <a:pPr lvl="3">
              <a:lnSpc>
                <a:spcPct val="17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Ø 650 mm, profondeur 2m</a:t>
            </a:r>
          </a:p>
          <a:p>
            <a:pPr lvl="3">
              <a:lnSpc>
                <a:spcPct val="17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Enceinte à vide + garde d’azote  : vide </a:t>
            </a:r>
            <a:r>
              <a:rPr lang="fr-FR" sz="1600" dirty="0">
                <a:solidFill>
                  <a:schemeClr val="tx2"/>
                </a:solidFill>
              </a:rPr>
              <a:t>à 10</a:t>
            </a:r>
            <a:r>
              <a:rPr lang="fr-FR" sz="1600" baseline="30000" dirty="0">
                <a:solidFill>
                  <a:schemeClr val="tx2"/>
                </a:solidFill>
              </a:rPr>
              <a:t>-6</a:t>
            </a:r>
            <a:r>
              <a:rPr lang="fr-FR" sz="1600" dirty="0">
                <a:solidFill>
                  <a:schemeClr val="tx2"/>
                </a:solidFill>
              </a:rPr>
              <a:t> </a:t>
            </a:r>
            <a:r>
              <a:rPr lang="fr-FR" sz="1600" dirty="0" smtClean="0">
                <a:solidFill>
                  <a:schemeClr val="tx2"/>
                </a:solidFill>
              </a:rPr>
              <a:t>mbar</a:t>
            </a:r>
          </a:p>
          <a:p>
            <a:pPr lvl="3">
              <a:lnSpc>
                <a:spcPct val="17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Limite les pertes thermiques  par convection + rayonnement</a:t>
            </a:r>
          </a:p>
          <a:p>
            <a:pPr lvl="1">
              <a:lnSpc>
                <a:spcPct val="170000"/>
              </a:lnSpc>
            </a:pPr>
            <a:r>
              <a:rPr lang="fr-FR" sz="2300" dirty="0" smtClean="0"/>
              <a:t>Insert </a:t>
            </a:r>
          </a:p>
          <a:p>
            <a:pPr lvl="3">
              <a:lnSpc>
                <a:spcPct val="17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Réservoir d’hélium</a:t>
            </a:r>
          </a:p>
          <a:p>
            <a:pPr lvl="3">
              <a:lnSpc>
                <a:spcPct val="17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Tube descendant en forme de U (1,2m )</a:t>
            </a:r>
          </a:p>
          <a:p>
            <a:pPr lvl="3">
              <a:lnSpc>
                <a:spcPct val="17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Tube « échangeur de chaleur » en spirale horizontale (4.525m ) </a:t>
            </a:r>
          </a:p>
          <a:p>
            <a:pPr lvl="3">
              <a:lnSpc>
                <a:spcPct val="17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Tube de sortie, remontant dans le réservoir</a:t>
            </a:r>
          </a:p>
          <a:p>
            <a:pPr lvl="3">
              <a:buNone/>
            </a:pPr>
            <a:endParaRPr lang="fr-FR" sz="1800" dirty="0" smtClean="0"/>
          </a:p>
          <a:p>
            <a:pPr lvl="1" algn="just"/>
            <a:r>
              <a:rPr lang="fr-FR" sz="2300" dirty="0" smtClean="0"/>
              <a:t>Instrumentation</a:t>
            </a:r>
          </a:p>
          <a:p>
            <a:pPr lvl="3">
              <a:lnSpc>
                <a:spcPct val="16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Mesure du niveau d’hélium dans le réservoir</a:t>
            </a:r>
          </a:p>
          <a:p>
            <a:pPr lvl="3">
              <a:lnSpc>
                <a:spcPct val="16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Capteur de pression Venturi situé sur le tube descendant </a:t>
            </a:r>
          </a:p>
          <a:p>
            <a:pPr lvl="3">
              <a:lnSpc>
                <a:spcPct val="16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Capteur de pression </a:t>
            </a:r>
            <a:r>
              <a:rPr lang="el-GR" sz="1600" dirty="0" smtClean="0">
                <a:solidFill>
                  <a:schemeClr val="tx2"/>
                </a:solidFill>
              </a:rPr>
              <a:t>Δ</a:t>
            </a:r>
            <a:r>
              <a:rPr lang="fr-FR" sz="1600" dirty="0" err="1" smtClean="0">
                <a:solidFill>
                  <a:schemeClr val="tx2"/>
                </a:solidFill>
              </a:rPr>
              <a:t>p</a:t>
            </a:r>
            <a:r>
              <a:rPr lang="fr-FR" sz="1600" baseline="-25000" dirty="0" err="1" smtClean="0">
                <a:solidFill>
                  <a:schemeClr val="tx2"/>
                </a:solidFill>
              </a:rPr>
              <a:t>Tube</a:t>
            </a:r>
            <a:r>
              <a:rPr lang="fr-FR" sz="1600" baseline="-25000" dirty="0" smtClean="0">
                <a:solidFill>
                  <a:schemeClr val="tx2"/>
                </a:solidFill>
              </a:rPr>
              <a:t> </a:t>
            </a:r>
            <a:r>
              <a:rPr lang="fr-FR" sz="1600" dirty="0" smtClean="0">
                <a:solidFill>
                  <a:schemeClr val="tx2"/>
                </a:solidFill>
              </a:rPr>
              <a:t>(mesure la variation de pression entre l’entrée et la sortie du tube « échangeur de chaleur ») </a:t>
            </a:r>
          </a:p>
          <a:p>
            <a:pPr lvl="3">
              <a:lnSpc>
                <a:spcPct val="160000"/>
              </a:lnSpc>
            </a:pPr>
            <a:r>
              <a:rPr lang="fr-FR" sz="1600" dirty="0" smtClean="0">
                <a:solidFill>
                  <a:schemeClr val="tx2"/>
                </a:solidFill>
              </a:rPr>
              <a:t>Capteurs de température situées le long de la spirale  (thermistances)</a:t>
            </a:r>
          </a:p>
          <a:p>
            <a:pPr lvl="3">
              <a:lnSpc>
                <a:spcPct val="160000"/>
              </a:lnSpc>
            </a:pPr>
            <a:endParaRPr lang="fr-FR" sz="1300" dirty="0" smtClean="0">
              <a:solidFill>
                <a:schemeClr val="tx2"/>
              </a:solidFill>
            </a:endParaRPr>
          </a:p>
          <a:p>
            <a:pPr lvl="3"/>
            <a:endParaRPr lang="fr-FR" sz="1800" dirty="0" smtClean="0"/>
          </a:p>
          <a:p>
            <a:pPr lvl="3"/>
            <a:endParaRPr lang="fr-FR" sz="1800" dirty="0" smtClean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648072"/>
          </a:xfrm>
        </p:spPr>
        <p:txBody>
          <a:bodyPr>
            <a:normAutofit/>
          </a:bodyPr>
          <a:lstStyle/>
          <a:p>
            <a:r>
              <a:rPr lang="fr-FR" sz="2800" i="1" dirty="0" smtClean="0">
                <a:solidFill>
                  <a:schemeClr val="accent2"/>
                </a:solidFill>
              </a:rPr>
              <a:t>   Dispositif expérimental</a:t>
            </a:r>
            <a:endParaRPr lang="fr-FR" sz="2800" i="1" dirty="0">
              <a:solidFill>
                <a:schemeClr val="accent2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6" name="Rectangle 5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7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0" y="2780928"/>
            <a:ext cx="9180512" cy="10668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É</a:t>
            </a:r>
            <a:r>
              <a:rPr kumimoji="0" lang="fr-FR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tude</a:t>
            </a: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hydrodynamique de l’écoulement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4" name="Rectangle 3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8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0" y="476672"/>
            <a:ext cx="9138809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noProof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 Variations de pression dans la spirale horizontale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2782316850"/>
              </p:ext>
            </p:extLst>
          </p:nvPr>
        </p:nvGraphicFramePr>
        <p:xfrm>
          <a:off x="466552" y="1344836"/>
          <a:ext cx="590465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611560" y="522920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accent2"/>
                </a:solidFill>
              </a:rPr>
              <a:t>Chute de pression expérimentale et prédites par différentes corrélations dans le tube horizontal en fonction du titre en sortie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26255" y="5778372"/>
            <a:ext cx="913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2"/>
                </a:solidFill>
              </a:rPr>
              <a:t>Modèle retenu : modèle homogène</a:t>
            </a:r>
            <a:endParaRPr lang="fr-FR" dirty="0">
              <a:solidFill>
                <a:schemeClr val="tx2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1758484" y="596303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588224" y="1708414"/>
            <a:ext cx="1512168" cy="8002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Hélium:</a:t>
            </a:r>
          </a:p>
          <a:p>
            <a:r>
              <a:rPr lang="el-GR" sz="1400" dirty="0" smtClean="0">
                <a:solidFill>
                  <a:schemeClr val="tx2"/>
                </a:solidFill>
              </a:rPr>
              <a:t>μ</a:t>
            </a:r>
            <a:r>
              <a:rPr lang="fr-FR" sz="1400" baseline="-25000" dirty="0" smtClean="0">
                <a:solidFill>
                  <a:schemeClr val="tx2"/>
                </a:solidFill>
              </a:rPr>
              <a:t>l</a:t>
            </a:r>
            <a:r>
              <a:rPr lang="fr-FR" sz="1400" dirty="0" smtClean="0">
                <a:solidFill>
                  <a:schemeClr val="tx2"/>
                </a:solidFill>
              </a:rPr>
              <a:t>=3.10</a:t>
            </a:r>
            <a:r>
              <a:rPr lang="fr-FR" sz="1400" baseline="30000" dirty="0" smtClean="0">
                <a:solidFill>
                  <a:schemeClr val="tx2"/>
                </a:solidFill>
              </a:rPr>
              <a:t>-6</a:t>
            </a:r>
            <a:r>
              <a:rPr lang="fr-FR" sz="1400" dirty="0" smtClean="0">
                <a:solidFill>
                  <a:schemeClr val="tx2"/>
                </a:solidFill>
              </a:rPr>
              <a:t> (</a:t>
            </a:r>
            <a:r>
              <a:rPr lang="fr-FR" sz="1400" dirty="0" err="1" smtClean="0">
                <a:solidFill>
                  <a:schemeClr val="tx2"/>
                </a:solidFill>
              </a:rPr>
              <a:t>Pa.s</a:t>
            </a:r>
            <a:r>
              <a:rPr lang="fr-FR" sz="1400" dirty="0" smtClean="0">
                <a:solidFill>
                  <a:schemeClr val="tx2"/>
                </a:solidFill>
              </a:rPr>
              <a:t>)</a:t>
            </a:r>
            <a:endParaRPr lang="fr-FR" sz="1400" baseline="30000" dirty="0" smtClean="0">
              <a:solidFill>
                <a:schemeClr val="tx2"/>
              </a:solidFill>
            </a:endParaRPr>
          </a:p>
          <a:p>
            <a:r>
              <a:rPr lang="el-GR" sz="1400" dirty="0" smtClean="0">
                <a:solidFill>
                  <a:schemeClr val="tx2"/>
                </a:solidFill>
              </a:rPr>
              <a:t>μ</a:t>
            </a:r>
            <a:r>
              <a:rPr lang="fr-FR" sz="1400" baseline="-25000" dirty="0" smtClean="0">
                <a:solidFill>
                  <a:schemeClr val="tx2"/>
                </a:solidFill>
              </a:rPr>
              <a:t>v</a:t>
            </a:r>
            <a:r>
              <a:rPr lang="fr-FR" sz="1400" dirty="0" smtClean="0">
                <a:solidFill>
                  <a:schemeClr val="tx2"/>
                </a:solidFill>
              </a:rPr>
              <a:t>=1.10</a:t>
            </a:r>
            <a:r>
              <a:rPr lang="fr-FR" sz="1400" baseline="30000" dirty="0" smtClean="0">
                <a:solidFill>
                  <a:schemeClr val="tx2"/>
                </a:solidFill>
              </a:rPr>
              <a:t>-6</a:t>
            </a:r>
            <a:r>
              <a:rPr lang="fr-FR" sz="1400" dirty="0" smtClean="0">
                <a:solidFill>
                  <a:schemeClr val="tx2"/>
                </a:solidFill>
              </a:rPr>
              <a:t> (</a:t>
            </a:r>
            <a:r>
              <a:rPr lang="fr-FR" sz="1400" dirty="0" err="1" smtClean="0">
                <a:solidFill>
                  <a:schemeClr val="tx2"/>
                </a:solidFill>
              </a:rPr>
              <a:t>Pa.s</a:t>
            </a:r>
            <a:r>
              <a:rPr lang="fr-FR" sz="1400" dirty="0" smtClean="0">
                <a:solidFill>
                  <a:schemeClr val="tx2"/>
                </a:solidFill>
              </a:rPr>
              <a:t>)</a:t>
            </a:r>
            <a:endParaRPr lang="fr-FR" sz="1400" baseline="30000" dirty="0">
              <a:solidFill>
                <a:schemeClr val="tx2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439551" y="2996952"/>
            <a:ext cx="23762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u="sng" dirty="0" err="1" smtClean="0">
                <a:solidFill>
                  <a:schemeClr val="tx2"/>
                </a:solidFill>
              </a:rPr>
              <a:t>Blasius</a:t>
            </a:r>
            <a:r>
              <a:rPr lang="fr-FR" sz="1200" dirty="0" smtClean="0">
                <a:solidFill>
                  <a:schemeClr val="tx2"/>
                </a:solidFill>
              </a:rPr>
              <a:t>: -12% </a:t>
            </a:r>
          </a:p>
          <a:p>
            <a:r>
              <a:rPr lang="fr-FR" sz="1200" dirty="0" smtClean="0">
                <a:solidFill>
                  <a:schemeClr val="tx2"/>
                </a:solidFill>
              </a:rPr>
              <a:t>Moins de frottement dans le tube droit.</a:t>
            </a:r>
          </a:p>
          <a:p>
            <a:endParaRPr lang="fr-FR" sz="1200" dirty="0" smtClean="0">
              <a:solidFill>
                <a:schemeClr val="tx2"/>
              </a:solidFill>
            </a:endParaRPr>
          </a:p>
          <a:p>
            <a:r>
              <a:rPr lang="fr-FR" sz="1200" u="sng" dirty="0" err="1" smtClean="0">
                <a:solidFill>
                  <a:schemeClr val="tx2"/>
                </a:solidFill>
              </a:rPr>
              <a:t>Ito</a:t>
            </a:r>
            <a:r>
              <a:rPr lang="fr-FR" sz="1200" dirty="0" smtClean="0">
                <a:solidFill>
                  <a:schemeClr val="tx2"/>
                </a:solidFill>
              </a:rPr>
              <a:t> : +20% </a:t>
            </a:r>
          </a:p>
          <a:p>
            <a:r>
              <a:rPr lang="fr-FR" sz="1200" dirty="0" smtClean="0">
                <a:solidFill>
                  <a:schemeClr val="tx2"/>
                </a:solidFill>
              </a:rPr>
              <a:t>Plus de frottement dans une géométrie hélicoïdale</a:t>
            </a:r>
          </a:p>
          <a:p>
            <a:endParaRPr lang="fr-FR" sz="1200" dirty="0">
              <a:solidFill>
                <a:schemeClr val="tx2"/>
              </a:solidFill>
            </a:endParaRPr>
          </a:p>
          <a:p>
            <a:r>
              <a:rPr lang="fr-FR" sz="1200" u="sng" dirty="0" smtClean="0">
                <a:solidFill>
                  <a:schemeClr val="tx2"/>
                </a:solidFill>
              </a:rPr>
              <a:t>Friedel </a:t>
            </a:r>
            <a:r>
              <a:rPr lang="fr-FR" sz="1200" dirty="0" smtClean="0">
                <a:solidFill>
                  <a:schemeClr val="tx2"/>
                </a:solidFill>
              </a:rPr>
              <a:t>: +30 à 40%</a:t>
            </a:r>
          </a:p>
          <a:p>
            <a:r>
              <a:rPr lang="fr-FR" sz="1200" dirty="0" smtClean="0">
                <a:solidFill>
                  <a:schemeClr val="tx2"/>
                </a:solidFill>
              </a:rPr>
              <a:t>Le modèle à phases séparées  ajoute le frottement de la phase vapeur sur la phase liquide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 9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1" y="476672"/>
            <a:ext cx="82296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Modèle proposé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10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323528" y="4208689"/>
                <a:ext cx="8496944" cy="2016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tx2"/>
                    </a:solidFill>
                  </a:rPr>
                  <a:t>Conservation du débit :                                </a:t>
                </a:r>
                <a:r>
                  <a:rPr lang="fr-FR" sz="1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d>
                      <m:d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∙</m:t>
                        </m:r>
                        <m:r>
                          <a:rPr lang="fr-FR" sz="1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𝑢</m:t>
                        </m:r>
                      </m:e>
                    </m:d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fr-FR" sz="1400" dirty="0" smtClean="0">
                  <a:solidFill>
                    <a:schemeClr val="tx2"/>
                  </a:solidFill>
                </a:endParaRPr>
              </a:p>
              <a:p>
                <a:endParaRPr lang="fr-FR" sz="900" dirty="0">
                  <a:solidFill>
                    <a:schemeClr val="tx2"/>
                  </a:solidFill>
                </a:endParaRPr>
              </a:p>
              <a:p>
                <a:r>
                  <a:rPr lang="fr-FR" sz="1400" dirty="0">
                    <a:solidFill>
                      <a:schemeClr val="tx2"/>
                    </a:solidFill>
                  </a:rPr>
                  <a:t>Conservation </a:t>
                </a:r>
                <a:r>
                  <a:rPr lang="fr-FR" sz="1400" dirty="0" smtClean="0">
                    <a:solidFill>
                      <a:schemeClr val="tx2"/>
                    </a:solidFill>
                  </a:rPr>
                  <a:t>de la </a:t>
                </a:r>
                <a:r>
                  <a:rPr lang="fr-FR" sz="1400" dirty="0" err="1" smtClean="0">
                    <a:solidFill>
                      <a:schemeClr val="tx2"/>
                    </a:solidFill>
                  </a:rPr>
                  <a:t>qdm</a:t>
                </a:r>
                <a:r>
                  <a:rPr lang="fr-FR" sz="1400" dirty="0" smtClean="0">
                    <a:solidFill>
                      <a:schemeClr val="tx2"/>
                    </a:solidFill>
                  </a:rPr>
                  <a:t> :                            </a:t>
                </a:r>
                <a14:m>
                  <m:oMath xmlns:m="http://schemas.openxmlformats.org/officeDocument/2006/math">
                    <m:r>
                      <a:rPr lang="fr-FR" sz="1400" i="1" smtClean="0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𝐺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𝑢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fr-FR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fr-FR" sz="1400" dirty="0">
                  <a:solidFill>
                    <a:schemeClr val="tx2"/>
                  </a:solidFill>
                </a:endParaRP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r>
                  <a:rPr lang="fr-FR" sz="1400" dirty="0" smtClean="0">
                    <a:solidFill>
                      <a:schemeClr val="tx2"/>
                    </a:solidFill>
                  </a:rPr>
                  <a:t>Équation de la chaleur:</a:t>
                </a:r>
                <a14:m>
                  <m:oMath xmlns:m="http://schemas.openxmlformats.org/officeDocument/2006/math">
                    <m:r>
                      <a:rPr lang="fr-FR" sz="1400" b="0" i="0" smtClean="0">
                        <a:solidFill>
                          <a:schemeClr val="tx2"/>
                        </a:solidFill>
                        <a:latin typeface="Cambria Math"/>
                      </a:rPr>
                      <m:t>    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                             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𝑄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fr-FR" sz="1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∙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𝑇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𝐺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d>
                      <m:d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=0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        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𝑜𝑢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          </m:t>
                    </m:r>
                    <m:r>
                      <a:rPr lang="fr-FR" sz="1400" i="1" smtClean="0">
                        <a:solidFill>
                          <a:schemeClr val="tx2"/>
                        </a:solidFill>
                        <a:latin typeface="Cambria Math"/>
                      </a:rPr>
                      <m:t>𝑇</m:t>
                    </m:r>
                    <m:r>
                      <a:rPr lang="fr-FR" sz="140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r>
                      <a:rPr lang="fr-FR" sz="1400" i="1" smtClean="0">
                        <a:solidFill>
                          <a:schemeClr val="tx2"/>
                        </a:solidFill>
                        <a:latin typeface="Cambria Math"/>
                      </a:rPr>
                      <m:t>𝑇𝑠𝑎𝑡</m:t>
                    </m:r>
                    <m:r>
                      <a:rPr lang="fr-FR" sz="1400" i="1" smtClean="0">
                        <a:solidFill>
                          <a:schemeClr val="tx2"/>
                        </a:solidFill>
                        <a:latin typeface="Cambria Math"/>
                      </a:rPr>
                      <m:t>(</m:t>
                    </m:r>
                    <m:r>
                      <a:rPr lang="fr-FR" sz="1400" i="1" smtClean="0">
                        <a:solidFill>
                          <a:schemeClr val="tx2"/>
                        </a:solidFill>
                        <a:latin typeface="Cambria Math"/>
                      </a:rPr>
                      <m:t>𝑝</m:t>
                    </m:r>
                    <m:r>
                      <a:rPr lang="fr-FR" sz="1400" i="1" smtClean="0">
                        <a:solidFill>
                          <a:schemeClr val="tx2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sz="1400" dirty="0" smtClean="0">
                  <a:solidFill>
                    <a:schemeClr val="tx2"/>
                  </a:solidFill>
                </a:endParaRPr>
              </a:p>
              <a:p>
                <a:endParaRPr lang="fr-FR" sz="1100" dirty="0" smtClean="0">
                  <a:solidFill>
                    <a:schemeClr val="tx2"/>
                  </a:solidFill>
                </a:endParaRPr>
              </a:p>
              <a:p>
                <a:r>
                  <a:rPr lang="fr-FR" sz="1400" dirty="0" smtClean="0">
                    <a:solidFill>
                      <a:schemeClr val="tx2"/>
                    </a:solidFill>
                  </a:rPr>
                  <a:t>Équation du titre (r):                                   </a:t>
                </a:r>
                <a14:m>
                  <m:oMath xmlns:m="http://schemas.openxmlformats.org/officeDocument/2006/math"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𝑄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∙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𝑇𝑠𝑎𝑡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𝐺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d>
                      <m:d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1400" dirty="0" smtClean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f>
                      <m:f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fr-FR" sz="1400" dirty="0" smtClean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1400" b="0" i="0" smtClean="0">
                        <a:solidFill>
                          <a:schemeClr val="tx2"/>
                        </a:solidFill>
                        <a:latin typeface="Cambria Math"/>
                      </a:rPr>
                      <m:t>       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𝑜𝑢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     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𝑟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r>
                      <a:rPr lang="fr-FR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0</m:t>
                    </m:r>
                  </m:oMath>
                </a14:m>
                <a:endParaRPr lang="fr-FR" sz="1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208689"/>
                <a:ext cx="8496944" cy="2016449"/>
              </a:xfrm>
              <a:prstGeom prst="rect">
                <a:avLst/>
              </a:prstGeom>
              <a:blipFill rotWithShape="1">
                <a:blip r:embed="rId2"/>
                <a:stretch>
                  <a:fillRect l="-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44981" y="1556622"/>
                <a:ext cx="3370676" cy="241232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400" u="sng" dirty="0" smtClean="0">
                    <a:solidFill>
                      <a:schemeClr val="tx2"/>
                    </a:solidFill>
                  </a:rPr>
                  <a:t>Modèle homogène:</a:t>
                </a:r>
              </a:p>
              <a:p>
                <a:endParaRPr lang="fr-FR" sz="1400" u="sng" dirty="0" smtClean="0">
                  <a:solidFill>
                    <a:schemeClr val="tx2"/>
                  </a:solidFill>
                </a:endParaRP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fr-FR" sz="1200" dirty="0">
                    <a:solidFill>
                      <a:schemeClr val="tx2"/>
                    </a:solidFill>
                  </a:rPr>
                  <a:t>Les deux phases sont à l’équilibre 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thermodynamique</a:t>
                </a:r>
                <a:endParaRPr lang="fr-FR" sz="1400" dirty="0">
                  <a:solidFill>
                    <a:schemeClr val="tx2"/>
                  </a:solidFill>
                </a:endParaRP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fr-FR" sz="1200" dirty="0">
                    <a:solidFill>
                      <a:schemeClr val="tx2"/>
                    </a:solidFill>
                  </a:rPr>
                  <a:t>Les vitesses de la phase vapeur et de la phase liquides sont identiques : </a:t>
                </a:r>
                <a14:m>
                  <m:oMath xmlns:m="http://schemas.openxmlformats.org/officeDocument/2006/math">
                    <m:r>
                      <a:rPr lang="fr-FR" sz="1400" b="0" i="0" smtClean="0">
                        <a:solidFill>
                          <a:schemeClr val="tx2"/>
                        </a:solidFill>
                        <a:latin typeface="Cambria Math"/>
                      </a:rPr>
                      <m:t>             </m:t>
                    </m:r>
                  </m:oMath>
                </a14:m>
                <a:endParaRPr lang="fr-FR" sz="1400" b="0" i="0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0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fr-FR" sz="1400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𝑙</m:t>
                          </m:r>
                        </m:sub>
                      </m:sSub>
                      <m:r>
                        <a:rPr lang="fr-FR" sz="1400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fr-FR" sz="1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𝑒𝑞</m:t>
                          </m:r>
                        </m:sub>
                      </m:sSub>
                    </m:oMath>
                  </m:oMathPara>
                </a14:m>
                <a:endParaRPr lang="fr-FR" sz="1400" dirty="0">
                  <a:solidFill>
                    <a:schemeClr val="tx2"/>
                  </a:solidFill>
                </a:endParaRPr>
              </a:p>
              <a:p>
                <a:pPr lvl="0"/>
                <a:endParaRPr lang="fr-FR" sz="1400" dirty="0">
                  <a:solidFill>
                    <a:schemeClr val="tx2"/>
                  </a:solidFill>
                </a:endParaRP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fr-FR" sz="1200" dirty="0">
                    <a:solidFill>
                      <a:schemeClr val="tx2"/>
                    </a:solidFill>
                  </a:rPr>
                  <a:t>Les propriétés du fluide monophasique équivalent  sont :</a:t>
                </a:r>
              </a:p>
              <a:p>
                <a:pPr lvl="0"/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𝑒𝑞</m:t>
                            </m:r>
                          </m:sub>
                        </m:sSub>
                      </m:den>
                    </m:f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1200" b="0" i="0" smtClean="0">
                        <a:solidFill>
                          <a:schemeClr val="tx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tx2"/>
                        </a:solidFill>
                        <a:latin typeface="Cambria Math"/>
                      </a:rPr>
                      <m:t>et</m:t>
                    </m:r>
                    <m:r>
                      <a:rPr lang="fr-FR" sz="1200" b="0" i="0" smtClean="0">
                        <a:solidFill>
                          <a:schemeClr val="tx2"/>
                        </a:solidFill>
                        <a:latin typeface="Cambria Math"/>
                      </a:rPr>
                      <m:t>   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𝑒𝑞</m:t>
                            </m:r>
                          </m:sub>
                        </m:sSub>
                      </m:den>
                    </m:f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den>
                    </m:f>
                  </m:oMath>
                </a14:m>
                <a:endParaRPr lang="fr-FR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81" y="1556622"/>
                <a:ext cx="3370676" cy="2412327"/>
              </a:xfrm>
              <a:prstGeom prst="rect">
                <a:avLst/>
              </a:prstGeom>
              <a:blipFill rotWithShape="1">
                <a:blip r:embed="rId4"/>
                <a:stretch>
                  <a:fillRect l="-360" t="-251" r="-36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292486" y="1073512"/>
                <a:ext cx="8851514" cy="307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smtClean="0">
                    <a:solidFill>
                      <a:schemeClr val="tx2"/>
                    </a:solidFill>
                  </a:rPr>
                  <a:t>Hypothèse: les variations de pression sont suffisamment petites pour que </a:t>
                </a:r>
                <a:r>
                  <a:rPr lang="el-GR" sz="1300" i="1" dirty="0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ρ</a:t>
                </a:r>
                <a:r>
                  <a:rPr lang="fr-FR" sz="1300" i="1" dirty="0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, </a:t>
                </a:r>
                <a:r>
                  <a:rPr lang="el-GR" sz="1300" i="1" dirty="0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μ</a:t>
                </a:r>
                <a:r>
                  <a:rPr lang="fr-FR" sz="1300" i="1" dirty="0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300" i="1">
                            <a:solidFill>
                              <a:schemeClr val="tx2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fr-FR" sz="1300" i="1">
                            <a:solidFill>
                              <a:schemeClr val="tx2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300" i="1">
                            <a:solidFill>
                              <a:schemeClr val="tx2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fr-FR" sz="1300" i="1" dirty="0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,</a:t>
                </a:r>
                <a:r>
                  <a:rPr lang="fr-FR" sz="1300" i="1" dirty="0" err="1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L</a:t>
                </a:r>
                <a:r>
                  <a:rPr lang="fr-FR" sz="1300" i="1" baseline="-25000" dirty="0" err="1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v</a:t>
                </a:r>
                <a:r>
                  <a:rPr lang="fr-FR" sz="1300" i="1" dirty="0" smtClean="0">
                    <a:solidFill>
                      <a:schemeClr val="tx2"/>
                    </a:solidFill>
                    <a:latin typeface="Cambria Math" pitchFamily="18" charset="0"/>
                    <a:ea typeface="Cambria Math" pitchFamily="18" charset="0"/>
                  </a:rPr>
                  <a:t>  </a:t>
                </a:r>
                <a:r>
                  <a:rPr lang="fr-FR" sz="1300" dirty="0" smtClean="0">
                    <a:solidFill>
                      <a:schemeClr val="tx2"/>
                    </a:solidFill>
                    <a:ea typeface="Cambria Math" pitchFamily="18" charset="0"/>
                  </a:rPr>
                  <a:t>soient considérées constantes</a:t>
                </a:r>
                <a:endParaRPr lang="fr-FR" sz="1300" dirty="0">
                  <a:solidFill>
                    <a:schemeClr val="tx2"/>
                  </a:solidFill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86" y="1073512"/>
                <a:ext cx="8851514" cy="307841"/>
              </a:xfrm>
              <a:prstGeom prst="rect">
                <a:avLst/>
              </a:prstGeom>
              <a:blipFill rotWithShape="1">
                <a:blip r:embed="rId5"/>
                <a:stretch>
                  <a:fillRect l="-138" t="-1961" b="-98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960" r="-1572" b="16122"/>
          <a:stretch/>
        </p:blipFill>
        <p:spPr bwMode="auto">
          <a:xfrm>
            <a:off x="3816440" y="1548000"/>
            <a:ext cx="4716000" cy="25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90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1" y="476672"/>
            <a:ext cx="82296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Modèle numérique (1D) sur </a:t>
            </a:r>
            <a:r>
              <a:rPr lang="fr-FR" sz="2800" i="1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Comsol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Multiphysics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6471674" y="1317930"/>
            <a:ext cx="184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u="sng" dirty="0" smtClean="0">
                <a:solidFill>
                  <a:schemeClr val="tx2"/>
                </a:solidFill>
              </a:rPr>
              <a:t>4 Inconnues: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Pression 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Température 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Vitesse 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Titre r</a:t>
            </a:r>
            <a:endParaRPr lang="fr-FR" sz="1400" dirty="0">
              <a:solidFill>
                <a:schemeClr val="tx2"/>
              </a:solidFill>
            </a:endParaRPr>
          </a:p>
        </p:txBody>
      </p:sp>
      <p:grpSp>
        <p:nvGrpSpPr>
          <p:cNvPr id="59" name="Groupe 58"/>
          <p:cNvGrpSpPr/>
          <p:nvPr/>
        </p:nvGrpSpPr>
        <p:grpSpPr>
          <a:xfrm>
            <a:off x="430503" y="1259625"/>
            <a:ext cx="8134826" cy="4808919"/>
            <a:chOff x="327687" y="1199296"/>
            <a:chExt cx="8134826" cy="4808919"/>
          </a:xfrm>
        </p:grpSpPr>
        <p:grpSp>
          <p:nvGrpSpPr>
            <p:cNvPr id="41" name="Groupe 40"/>
            <p:cNvGrpSpPr/>
            <p:nvPr/>
          </p:nvGrpSpPr>
          <p:grpSpPr>
            <a:xfrm>
              <a:off x="327687" y="1199296"/>
              <a:ext cx="8134826" cy="4808919"/>
              <a:chOff x="160228" y="626394"/>
              <a:chExt cx="8710475" cy="579083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392476" y="626394"/>
                <a:ext cx="4104456" cy="1944216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952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392476" y="1634506"/>
                <a:ext cx="4104456" cy="936104"/>
              </a:xfrm>
              <a:prstGeom prst="rect">
                <a:avLst/>
              </a:prstGeom>
              <a:solidFill>
                <a:srgbClr val="1F497D">
                  <a:lumMod val="40000"/>
                  <a:lumOff val="60000"/>
                </a:srgbClr>
              </a:soli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4" name="Connecteur droit 13"/>
              <p:cNvCxnSpPr/>
              <p:nvPr/>
            </p:nvCxnSpPr>
            <p:spPr>
              <a:xfrm rot="5400000">
                <a:off x="3652616" y="3686734"/>
                <a:ext cx="4104456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4BACC6"/>
                </a:solidFill>
                <a:prstDash val="solid"/>
              </a:ln>
              <a:effectLst/>
            </p:spPr>
          </p:cxnSp>
          <p:cxnSp>
            <p:nvCxnSpPr>
              <p:cNvPr id="15" name="Connecteur droit 14"/>
              <p:cNvCxnSpPr/>
              <p:nvPr/>
            </p:nvCxnSpPr>
            <p:spPr>
              <a:xfrm rot="10800000">
                <a:off x="2896532" y="5738962"/>
                <a:ext cx="280831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4BACC6"/>
                </a:solidFill>
                <a:prstDash val="solid"/>
              </a:ln>
              <a:effectLst/>
            </p:spPr>
          </p:cxnSp>
          <p:cxnSp>
            <p:nvCxnSpPr>
              <p:cNvPr id="17" name="Connecteur droit 16"/>
              <p:cNvCxnSpPr/>
              <p:nvPr/>
            </p:nvCxnSpPr>
            <p:spPr>
              <a:xfrm rot="5400000" flipH="1" flipV="1">
                <a:off x="1852416" y="4550830"/>
                <a:ext cx="208823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1F497D"/>
                </a:solidFill>
                <a:prstDash val="solid"/>
              </a:ln>
              <a:effectLst/>
            </p:spPr>
          </p:cxnSp>
          <p:sp>
            <p:nvSpPr>
              <p:cNvPr id="18" name="Ellipse 17"/>
              <p:cNvSpPr/>
              <p:nvPr/>
            </p:nvSpPr>
            <p:spPr>
              <a:xfrm>
                <a:off x="2896532" y="3434706"/>
                <a:ext cx="2448272" cy="144016"/>
              </a:xfrm>
              <a:prstGeom prst="ellipse">
                <a:avLst/>
              </a:prstGeom>
              <a:noFill/>
              <a:ln w="28575" cap="flat" cmpd="sng" algn="ctr">
                <a:solidFill>
                  <a:srgbClr val="1F497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Connecteur droit 18"/>
              <p:cNvCxnSpPr>
                <a:stCxn id="18" idx="2"/>
              </p:cNvCxnSpPr>
              <p:nvPr/>
            </p:nvCxnSpPr>
            <p:spPr>
              <a:xfrm rot="10800000">
                <a:off x="2896532" y="1130450"/>
                <a:ext cx="0" cy="2376264"/>
              </a:xfrm>
              <a:prstGeom prst="line">
                <a:avLst/>
              </a:prstGeom>
              <a:noFill/>
              <a:ln w="28575" cap="flat" cmpd="sng" algn="ctr">
                <a:solidFill>
                  <a:srgbClr val="1F497D"/>
                </a:solidFill>
                <a:prstDash val="solid"/>
              </a:ln>
              <a:effectLst/>
            </p:spPr>
          </p:cxnSp>
          <p:sp>
            <p:nvSpPr>
              <p:cNvPr id="20" name="ZoneTexte 19"/>
              <p:cNvSpPr txBox="1"/>
              <p:nvPr/>
            </p:nvSpPr>
            <p:spPr>
              <a:xfrm>
                <a:off x="6064883" y="4658842"/>
                <a:ext cx="2805820" cy="444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</a:rPr>
                  <a:t>Domaine 1 (D1=40mm)</a:t>
                </a: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782794" y="3794746"/>
                <a:ext cx="1609682" cy="778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</a:rPr>
                  <a:t>Domaine 2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kern="0" dirty="0" smtClean="0">
                    <a:solidFill>
                      <a:srgbClr val="1F497D"/>
                    </a:solidFill>
                  </a:rPr>
                  <a:t>(D2=10mm)</a:t>
                </a: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22" name="Connecteur droit avec flèche 21"/>
              <p:cNvCxnSpPr/>
              <p:nvPr/>
            </p:nvCxnSpPr>
            <p:spPr>
              <a:xfrm rot="5400000">
                <a:off x="5597626" y="2101764"/>
                <a:ext cx="936104" cy="158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1F497D"/>
                </a:solidFill>
                <a:prstDash val="solid"/>
                <a:headEnd type="arrow"/>
                <a:tailEnd type="arrow"/>
              </a:ln>
              <a:effectLst/>
            </p:spPr>
          </p:cxnSp>
          <p:sp>
            <p:nvSpPr>
              <p:cNvPr id="23" name="ZoneTexte 14"/>
              <p:cNvSpPr txBox="1"/>
              <p:nvPr/>
            </p:nvSpPr>
            <p:spPr>
              <a:xfrm rot="5400000">
                <a:off x="5732716" y="1966673"/>
                <a:ext cx="9105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200mm</a:t>
                </a:r>
                <a:endPara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" name="Connecteur droit avec flèche 23"/>
              <p:cNvCxnSpPr/>
              <p:nvPr/>
            </p:nvCxnSpPr>
            <p:spPr>
              <a:xfrm rot="5400000">
                <a:off x="4409494" y="4226000"/>
                <a:ext cx="3312368" cy="158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1F497D"/>
                </a:solidFill>
                <a:prstDash val="solid"/>
                <a:headEnd type="arrow"/>
                <a:tailEnd type="arrow"/>
              </a:ln>
              <a:effectLst/>
            </p:spPr>
          </p:cxnSp>
          <p:sp>
            <p:nvSpPr>
              <p:cNvPr id="25" name="ZoneTexte 39"/>
              <p:cNvSpPr txBox="1"/>
              <p:nvPr/>
            </p:nvSpPr>
            <p:spPr>
              <a:xfrm rot="5400000">
                <a:off x="4639820" y="4103684"/>
                <a:ext cx="316835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1200mm</a:t>
                </a:r>
                <a:endPara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6" name="Connecteur droit avec flèche 25"/>
              <p:cNvCxnSpPr/>
              <p:nvPr/>
            </p:nvCxnSpPr>
            <p:spPr>
              <a:xfrm>
                <a:off x="2896532" y="6171010"/>
                <a:ext cx="2808312" cy="158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1F497D"/>
                </a:solidFill>
                <a:prstDash val="solid"/>
                <a:headEnd type="arrow"/>
                <a:tailEnd type="arrow"/>
              </a:ln>
              <a:effectLst/>
            </p:spPr>
          </p:cxnSp>
          <p:sp>
            <p:nvSpPr>
              <p:cNvPr id="27" name="ZoneTexte 42"/>
              <p:cNvSpPr txBox="1"/>
              <p:nvPr/>
            </p:nvSpPr>
            <p:spPr>
              <a:xfrm>
                <a:off x="2968540" y="6171010"/>
                <a:ext cx="261857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280mm</a:t>
                </a:r>
                <a:endPara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ZoneTexte 53"/>
              <p:cNvSpPr txBox="1"/>
              <p:nvPr/>
            </p:nvSpPr>
            <p:spPr>
              <a:xfrm>
                <a:off x="3544604" y="3650730"/>
                <a:ext cx="136815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Spirale : L=5070mm</a:t>
                </a:r>
                <a:endPara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" name="Connecteur droit avec flèche 28"/>
              <p:cNvCxnSpPr/>
              <p:nvPr/>
            </p:nvCxnSpPr>
            <p:spPr>
              <a:xfrm rot="5400000">
                <a:off x="1493170" y="2389796"/>
                <a:ext cx="2232248" cy="158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1F497D"/>
                </a:solidFill>
                <a:prstDash val="solid"/>
                <a:headEnd type="arrow"/>
                <a:tailEnd type="arrow"/>
              </a:ln>
              <a:effectLst/>
            </p:spPr>
          </p:cxnSp>
          <p:cxnSp>
            <p:nvCxnSpPr>
              <p:cNvPr id="30" name="Connecteur droit avec flèche 29"/>
              <p:cNvCxnSpPr/>
              <p:nvPr/>
            </p:nvCxnSpPr>
            <p:spPr>
              <a:xfrm rot="5400000">
                <a:off x="1563990" y="4551226"/>
                <a:ext cx="2089022" cy="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1F497D"/>
                </a:solidFill>
                <a:prstDash val="solid"/>
                <a:headEnd type="arrow"/>
                <a:tailEnd type="arrow"/>
              </a:ln>
              <a:effectLst/>
            </p:spPr>
          </p:cxnSp>
          <p:sp>
            <p:nvSpPr>
              <p:cNvPr id="31" name="ZoneTexte 55"/>
              <p:cNvSpPr txBox="1"/>
              <p:nvPr/>
            </p:nvSpPr>
            <p:spPr>
              <a:xfrm rot="5400000">
                <a:off x="1435465" y="2231477"/>
                <a:ext cx="21602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750 mm</a:t>
                </a:r>
                <a:endPara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ZoneTexte 55"/>
              <p:cNvSpPr txBox="1"/>
              <p:nvPr/>
            </p:nvSpPr>
            <p:spPr>
              <a:xfrm rot="5400000">
                <a:off x="1399461" y="4427721"/>
                <a:ext cx="208823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700 mm</a:t>
                </a:r>
                <a:endPara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ZoneTexte 32"/>
              <p:cNvSpPr txBox="1"/>
              <p:nvPr/>
            </p:nvSpPr>
            <p:spPr>
              <a:xfrm>
                <a:off x="6352916" y="5162898"/>
                <a:ext cx="2232247" cy="328039"/>
              </a:xfrm>
              <a:prstGeom prst="flowChartAlternateProcess">
                <a:avLst/>
              </a:prstGeom>
              <a:solidFill>
                <a:srgbClr val="4BACC6">
                  <a:lumMod val="60000"/>
                  <a:lumOff val="40000"/>
                </a:srgbClr>
              </a:solidFill>
              <a:ln>
                <a:solidFill>
                  <a:srgbClr val="4BACC6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</a:rPr>
                  <a:t>L1=200+1200+280=1680 mm</a:t>
                </a:r>
                <a:endParaRPr kumimoji="0" lang="fr-F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160228" y="3146674"/>
                <a:ext cx="2232247" cy="328039"/>
              </a:xfrm>
              <a:prstGeom prst="flowChartAlternateProcess">
                <a:avLst/>
              </a:prstGeom>
              <a:solidFill>
                <a:srgbClr val="1F497D">
                  <a:lumMod val="40000"/>
                  <a:lumOff val="60000"/>
                </a:srgbClr>
              </a:solidFill>
              <a:ln>
                <a:solidFill>
                  <a:srgbClr val="1F497D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</a:rPr>
                  <a:t>L2=700+5070+750=6520 mm</a:t>
                </a:r>
                <a:endParaRPr kumimoji="0" lang="fr-F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8" name="Groupe 57"/>
            <p:cNvGrpSpPr/>
            <p:nvPr/>
          </p:nvGrpSpPr>
          <p:grpSpPr>
            <a:xfrm>
              <a:off x="2646865" y="1591232"/>
              <a:ext cx="3092797" cy="4143341"/>
              <a:chOff x="2646865" y="1591232"/>
              <a:chExt cx="3092797" cy="4143341"/>
            </a:xfrm>
          </p:grpSpPr>
          <p:sp>
            <p:nvSpPr>
              <p:cNvPr id="51" name="ZoneTexte 50"/>
              <p:cNvSpPr txBox="1"/>
              <p:nvPr/>
            </p:nvSpPr>
            <p:spPr>
              <a:xfrm>
                <a:off x="2910583" y="1591232"/>
                <a:ext cx="216024" cy="265271"/>
              </a:xfrm>
              <a:prstGeom prst="flowChartAlternateProcess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>
                <a:solidFill>
                  <a:srgbClr val="8064A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</a:rPr>
                  <a:t>4</a:t>
                </a:r>
                <a:endParaRPr kumimoji="0" lang="fr-F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" name="ZoneTexte 52"/>
              <p:cNvSpPr txBox="1"/>
              <p:nvPr/>
            </p:nvSpPr>
            <p:spPr>
              <a:xfrm>
                <a:off x="5523638" y="1772673"/>
                <a:ext cx="216024" cy="265271"/>
              </a:xfrm>
              <a:prstGeom prst="flowChartAlternateProcess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>
                <a:solidFill>
                  <a:srgbClr val="8064A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</a:rPr>
                  <a:t>1</a:t>
                </a:r>
              </a:p>
            </p:txBody>
          </p:sp>
          <p:sp>
            <p:nvSpPr>
              <p:cNvPr id="55" name="ZoneTexte 54"/>
              <p:cNvSpPr txBox="1"/>
              <p:nvPr/>
            </p:nvSpPr>
            <p:spPr>
              <a:xfrm>
                <a:off x="2885008" y="5469302"/>
                <a:ext cx="216024" cy="265271"/>
              </a:xfrm>
              <a:prstGeom prst="flowChartAlternateProcess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>
                <a:solidFill>
                  <a:srgbClr val="8064A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</a:rPr>
                  <a:t>2</a:t>
                </a:r>
                <a:endParaRPr kumimoji="0" lang="fr-F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ZoneTexte 56"/>
              <p:cNvSpPr txBox="1"/>
              <p:nvPr/>
            </p:nvSpPr>
            <p:spPr>
              <a:xfrm>
                <a:off x="2646865" y="5107945"/>
                <a:ext cx="216024" cy="265271"/>
              </a:xfrm>
              <a:prstGeom prst="flowChartAlternateProcess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>
                <a:solidFill>
                  <a:srgbClr val="8064A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</a:rPr>
                  <a:t>3</a:t>
                </a:r>
                <a:endParaRPr kumimoji="0" lang="fr-F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73" name="ZoneTexte 72"/>
          <p:cNvSpPr txBox="1"/>
          <p:nvPr/>
        </p:nvSpPr>
        <p:spPr>
          <a:xfrm>
            <a:off x="66956" y="133324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u="sng" dirty="0" smtClean="0">
                <a:solidFill>
                  <a:schemeClr val="tx2"/>
                </a:solidFill>
              </a:rPr>
              <a:t>4 équations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Conservation du débit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Conservation de la </a:t>
            </a:r>
            <a:r>
              <a:rPr lang="fr-FR" sz="1400" dirty="0" err="1" smtClean="0">
                <a:solidFill>
                  <a:schemeClr val="tx2"/>
                </a:solidFill>
              </a:rPr>
              <a:t>qdm</a:t>
            </a:r>
            <a:endParaRPr lang="fr-FR" sz="14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Équation de la chaleur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Équation du titre</a:t>
            </a:r>
            <a:endParaRPr lang="fr-FR" sz="1400" dirty="0">
              <a:solidFill>
                <a:schemeClr val="tx2"/>
              </a:solidFill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2592347" y="1317930"/>
            <a:ext cx="1527644" cy="272415"/>
          </a:xfrm>
          <a:prstGeom prst="flowChartAlternateProcess">
            <a:avLst/>
          </a:prstGeom>
          <a:solidFill>
            <a:srgbClr val="8064A2">
              <a:lumMod val="40000"/>
              <a:lumOff val="60000"/>
            </a:srgbClr>
          </a:solidFill>
          <a:ln>
            <a:solidFill>
              <a:srgbClr val="8064A2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= </a:t>
            </a:r>
            <a:r>
              <a:rPr lang="fr-FR" sz="1000" kern="0" dirty="0">
                <a:solidFill>
                  <a:sysClr val="windowText" lastClr="000000"/>
                </a:solidFill>
              </a:rPr>
              <a:t>p</a:t>
            </a:r>
            <a:r>
              <a:rPr lang="fr-FR" sz="1000" kern="0" baseline="-25000" dirty="0">
                <a:solidFill>
                  <a:sysClr val="windowText" lastClr="000000"/>
                </a:solidFill>
              </a:rPr>
              <a:t>1</a:t>
            </a:r>
            <a:r>
              <a:rPr lang="fr-FR" sz="1000" kern="0" dirty="0">
                <a:solidFill>
                  <a:sysClr val="windowText" lastClr="000000"/>
                </a:solidFill>
              </a:rPr>
              <a:t> ≈ 1 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bar</a:t>
            </a:r>
            <a:endParaRPr kumimoji="0" lang="fr-FR" sz="1000" b="0" i="0" u="none" strike="noStrike" kern="0" cap="none" spc="0" normalizeH="0" baseline="-2500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4431830" y="2121150"/>
            <a:ext cx="1176862" cy="612934"/>
          </a:xfrm>
          <a:prstGeom prst="flowChartAlternateProcess">
            <a:avLst/>
          </a:prstGeom>
          <a:solidFill>
            <a:srgbClr val="8064A2">
              <a:lumMod val="40000"/>
              <a:lumOff val="60000"/>
            </a:srgbClr>
          </a:solidFill>
          <a:ln>
            <a:solidFill>
              <a:srgbClr val="8064A2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≈ 1 bar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=4.22 K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 0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1777359" y="5484643"/>
            <a:ext cx="1080334" cy="612934"/>
          </a:xfrm>
          <a:prstGeom prst="flowChartAlternateProcess">
            <a:avLst/>
          </a:prstGeom>
          <a:solidFill>
            <a:srgbClr val="8064A2">
              <a:lumMod val="40000"/>
              <a:lumOff val="60000"/>
            </a:srgbClr>
          </a:solidFill>
          <a:ln>
            <a:solidFill>
              <a:srgbClr val="8064A2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= p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  <a:endParaRPr kumimoji="0" lang="fr-F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= T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  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  r</a:t>
            </a:r>
            <a:r>
              <a:rPr kumimoji="0" lang="fr-FR" sz="10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  <a:endParaRPr kumimoji="0" lang="fr-FR" sz="1000" b="0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6522307" y="2771651"/>
            <a:ext cx="2376264" cy="146423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sng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Singularités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sng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Entrée dans le tube descendant (a)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Venturi (b)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Coudes (c), (e), (f) , (g)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Convergent (d)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Sortie de tube dans un domaine ∞ (h)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652120" y="2550205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a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652120" y="3552642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b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5652120" y="5264360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c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3348233" y="5529631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d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104" name="ZoneTexte 103"/>
          <p:cNvSpPr txBox="1"/>
          <p:nvPr/>
        </p:nvSpPr>
        <p:spPr>
          <a:xfrm>
            <a:off x="3013399" y="5179636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e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106" name="ZoneTexte 105"/>
          <p:cNvSpPr txBox="1"/>
          <p:nvPr/>
        </p:nvSpPr>
        <p:spPr>
          <a:xfrm>
            <a:off x="2745177" y="3704289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f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108" name="ZoneTexte 107"/>
          <p:cNvSpPr txBox="1"/>
          <p:nvPr/>
        </p:nvSpPr>
        <p:spPr>
          <a:xfrm>
            <a:off x="2754082" y="3278142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g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2745177" y="1651561"/>
            <a:ext cx="216024" cy="265271"/>
          </a:xfrm>
          <a:prstGeom prst="flowChartAlternateProcess">
            <a:avLst/>
          </a:prstGeom>
          <a:solidFill>
            <a:srgbClr val="9BBB59">
              <a:lumMod val="40000"/>
              <a:lumOff val="60000"/>
            </a:srgbClr>
          </a:solidFill>
          <a:ln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h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90744" y="1313346"/>
            <a:ext cx="793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accent2"/>
                </a:solidFill>
              </a:rPr>
              <a:t>+pdc4</a:t>
            </a:r>
            <a:endParaRPr lang="fr-FR" sz="1200" dirty="0">
              <a:solidFill>
                <a:schemeClr val="accent2"/>
              </a:solidFill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5074920" y="2120015"/>
            <a:ext cx="793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accent2"/>
                </a:solidFill>
              </a:rPr>
              <a:t>+pdc1</a:t>
            </a:r>
            <a:endParaRPr lang="fr-FR" sz="1200" dirty="0">
              <a:solidFill>
                <a:schemeClr val="accent2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2266608" y="5518921"/>
            <a:ext cx="793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accent2"/>
                </a:solidFill>
              </a:rPr>
              <a:t>+pdc23</a:t>
            </a:r>
          </a:p>
          <a:p>
            <a:r>
              <a:rPr lang="fr-FR" sz="1000" dirty="0" smtClean="0">
                <a:solidFill>
                  <a:schemeClr val="accent2"/>
                </a:solidFill>
              </a:rPr>
              <a:t>+</a:t>
            </a:r>
            <a:r>
              <a:rPr lang="el-GR" sz="1000" dirty="0" smtClean="0">
                <a:solidFill>
                  <a:schemeClr val="accent2"/>
                </a:solidFill>
              </a:rPr>
              <a:t>Δ</a:t>
            </a:r>
            <a:r>
              <a:rPr lang="fr-FR" sz="1000" dirty="0" smtClean="0">
                <a:solidFill>
                  <a:schemeClr val="accent2"/>
                </a:solidFill>
              </a:rPr>
              <a:t>T23</a:t>
            </a:r>
            <a:endParaRPr lang="fr-FR" sz="1000" dirty="0">
              <a:solidFill>
                <a:schemeClr val="accent2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6486" y="6146490"/>
            <a:ext cx="509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2"/>
                </a:solidFill>
              </a:rPr>
              <a:t>+ relation de conservation du débit entre 2 et 3</a:t>
            </a:r>
            <a:endParaRPr lang="fr-FR" sz="1400" dirty="0">
              <a:solidFill>
                <a:schemeClr val="tx2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8676456" y="65160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11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16" name="ZoneTexte 115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84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3" grpId="0"/>
      <p:bldP spid="80" grpId="0" animBg="1"/>
      <p:bldP spid="82" grpId="0" animBg="1"/>
      <p:bldP spid="84" grpId="0" animBg="1"/>
      <p:bldP spid="86" grpId="0" animBg="1"/>
      <p:bldP spid="95" grpId="0" animBg="1"/>
      <p:bldP spid="97" grpId="0" animBg="1"/>
      <p:bldP spid="100" grpId="0" animBg="1"/>
      <p:bldP spid="102" grpId="0" animBg="1"/>
      <p:bldP spid="104" grpId="0" animBg="1"/>
      <p:bldP spid="106" grpId="0" animBg="1"/>
      <p:bldP spid="108" grpId="0" animBg="1"/>
      <p:bldP spid="110" grpId="0" animBg="1"/>
      <p:bldP spid="3" grpId="0"/>
      <p:bldP spid="113" grpId="0"/>
      <p:bldP spid="11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0" y="476672"/>
            <a:ext cx="9138809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Comparaison avec les résultats expérimentaux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515526" y="3501008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solidFill>
                  <a:schemeClr val="tx2"/>
                </a:solidFill>
              </a:rPr>
              <a:t>Débit total  en fonction du  flux de chaleur</a:t>
            </a:r>
            <a:endParaRPr lang="fr-FR" sz="1000" dirty="0">
              <a:solidFill>
                <a:schemeClr val="tx2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938096" y="3510671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solidFill>
                  <a:schemeClr val="tx2"/>
                </a:solidFill>
              </a:rPr>
              <a:t>Titre massique en fonction du flux de chaleur</a:t>
            </a:r>
            <a:endParaRPr lang="fr-FR" sz="1000" dirty="0">
              <a:solidFill>
                <a:schemeClr val="tx2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12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49292" y="6183114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tx2"/>
                </a:solidFill>
              </a:rPr>
              <a:t>      Débit total  en fonction du  flux de chaleur </a:t>
            </a:r>
            <a:endParaRPr lang="fr-FR" sz="1000" dirty="0">
              <a:solidFill>
                <a:schemeClr val="tx2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938096" y="6179184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solidFill>
                  <a:schemeClr val="tx2"/>
                </a:solidFill>
              </a:rPr>
              <a:t>Titre massique en fonction du flux de chaleur</a:t>
            </a:r>
            <a:endParaRPr lang="fr-FR" sz="1000" dirty="0">
              <a:solidFill>
                <a:schemeClr val="tx2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3717032"/>
            <a:ext cx="8881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Arial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Etude de sensibilité de la hauteur d’hélium dans le </a:t>
            </a:r>
            <a:r>
              <a:rPr lang="fr-FR" dirty="0" smtClean="0">
                <a:solidFill>
                  <a:schemeClr val="tx2"/>
                </a:solidFill>
              </a:rPr>
              <a:t>réservoir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800" y="1060420"/>
            <a:ext cx="8881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Arial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Etude de sensibilité </a:t>
            </a:r>
            <a:r>
              <a:rPr lang="fr-FR" dirty="0" smtClean="0">
                <a:solidFill>
                  <a:schemeClr val="tx2"/>
                </a:solidFill>
              </a:rPr>
              <a:t>du coefficient de frottement dans la spirale horizontale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096" y="3861048"/>
            <a:ext cx="3721321" cy="243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90771"/>
            <a:ext cx="4000420" cy="243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03286"/>
            <a:ext cx="4023709" cy="260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3902266" cy="242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873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0" y="2780928"/>
            <a:ext cx="9144000" cy="10668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É</a:t>
            </a:r>
            <a:r>
              <a:rPr kumimoji="0" lang="fr-FR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tude</a:t>
            </a: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thermique du thermosiphon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4" name="Rectangle 3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13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47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153122" y="1523951"/>
                <a:ext cx="4459690" cy="1892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u="sng" dirty="0" smtClean="0">
                    <a:solidFill>
                      <a:schemeClr val="tx2"/>
                    </a:solidFill>
                  </a:rPr>
                  <a:t>Modèle asymptotique:</a:t>
                </a:r>
              </a:p>
              <a:p>
                <a:r>
                  <a:rPr lang="fr-FR" sz="1200" dirty="0" smtClean="0">
                    <a:solidFill>
                      <a:schemeClr val="tx2"/>
                    </a:solidFill>
                  </a:rPr>
                  <a:t> combinaison de la convection forcée et l’ébullition nucléée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pPr marL="171450" indent="-171450">
                  <a:buFont typeface="Arial" pitchFamily="34" charset="0"/>
                  <a:buChar char="•"/>
                </a:pPr>
                <a:endParaRPr lang="fr-FR" sz="1200" dirty="0" smtClean="0">
                  <a:solidFill>
                    <a:schemeClr val="tx2"/>
                  </a:solidFill>
                </a:endParaRPr>
              </a:p>
              <a:p>
                <a:r>
                  <a:rPr lang="fr-FR" sz="1200" dirty="0">
                    <a:solidFill>
                      <a:schemeClr val="tx2"/>
                    </a:solidFill>
                  </a:rPr>
                  <a:t>	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               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𝑇𝑃</m:t>
                        </m:r>
                      </m:sub>
                    </m:sSub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radPr>
                      <m:deg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𝐸</m:t>
                            </m:r>
                            <m:sSub>
                              <m:sSubPr>
                                <m:ctrlP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𝐶𝑉</m:t>
                                </m:r>
                              </m:sub>
                            </m:s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+(</m:t>
                        </m:r>
                        <m:sSup>
                          <m:sSupPr>
                            <m:ctrlP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𝑆</m:t>
                            </m:r>
                            <m:sSub>
                              <m:sSubPr>
                                <m:ctrlP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fr-FR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𝐸𝑁</m:t>
                                </m:r>
                              </m:sub>
                            </m:sSub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fr-FR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rad>
                  </m:oMath>
                </a14:m>
                <a:endParaRPr lang="fr-FR" sz="1400" u="sng" dirty="0" smtClean="0">
                  <a:solidFill>
                    <a:schemeClr val="tx2"/>
                  </a:solidFill>
                </a:endParaRPr>
              </a:p>
              <a:p>
                <a:endParaRPr lang="fr-FR" sz="1200" u="sng" dirty="0" smtClean="0">
                  <a:solidFill>
                    <a:schemeClr val="tx2"/>
                  </a:solidFill>
                </a:endParaRPr>
              </a:p>
              <a:p>
                <a:r>
                  <a:rPr lang="fr-FR" sz="1200" u="sng" dirty="0" smtClean="0">
                    <a:solidFill>
                      <a:schemeClr val="tx2"/>
                    </a:solidFill>
                  </a:rPr>
                  <a:t>Corrélations:</a:t>
                </a:r>
                <a:endParaRPr lang="fr-FR" sz="1200" u="sng" dirty="0">
                  <a:solidFill>
                    <a:schemeClr val="tx2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200" dirty="0" smtClean="0">
                    <a:solidFill>
                      <a:schemeClr val="tx2"/>
                    </a:solidFill>
                  </a:rPr>
                  <a:t>Steiner : +20%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200" dirty="0" smtClean="0">
                    <a:solidFill>
                      <a:schemeClr val="tx2"/>
                    </a:solidFill>
                  </a:rPr>
                  <a:t>Chen : -10%  jusqu’à +40%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200" dirty="0" err="1" smtClean="0">
                    <a:solidFill>
                      <a:schemeClr val="tx2"/>
                    </a:solidFill>
                  </a:rPr>
                  <a:t>Gunger-Winterton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 : &lt;10% jusqu’à +50%</a:t>
                </a:r>
                <a:endParaRPr lang="fr-FR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22" y="1523951"/>
                <a:ext cx="4459690" cy="1892121"/>
              </a:xfrm>
              <a:prstGeom prst="rect">
                <a:avLst/>
              </a:prstGeom>
              <a:blipFill rotWithShape="1">
                <a:blip r:embed="rId2"/>
                <a:stretch>
                  <a:fillRect l="-683" t="-968" b="-16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/>
          <p:cNvPicPr/>
          <p:nvPr/>
        </p:nvPicPr>
        <p:blipFill>
          <a:blip r:embed="rId3" cstate="print"/>
          <a:srcRect t="7858" b="5763"/>
          <a:stretch>
            <a:fillRect/>
          </a:stretch>
        </p:blipFill>
        <p:spPr bwMode="auto">
          <a:xfrm>
            <a:off x="2781414" y="3719329"/>
            <a:ext cx="3662794" cy="237396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5" name="Image 14"/>
          <p:cNvPicPr/>
          <p:nvPr/>
        </p:nvPicPr>
        <p:blipFill rotWithShape="1">
          <a:blip r:embed="rId4" cstate="print"/>
          <a:srcRect t="11526" r="2762" b="5240"/>
          <a:stretch/>
        </p:blipFill>
        <p:spPr bwMode="auto">
          <a:xfrm>
            <a:off x="5580112" y="3717032"/>
            <a:ext cx="3564000" cy="240190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963803" y="2146844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tx2"/>
                </a:solidFill>
              </a:rPr>
              <a:t>Très bonne reproductibilité des mesures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tx2"/>
                </a:solidFill>
              </a:rPr>
              <a:t>Ordre de grandeur et évolution cohérents</a:t>
            </a:r>
          </a:p>
        </p:txBody>
      </p:sp>
      <p:sp>
        <p:nvSpPr>
          <p:cNvPr id="16" name="Accolade fermante 15"/>
          <p:cNvSpPr/>
          <p:nvPr/>
        </p:nvSpPr>
        <p:spPr>
          <a:xfrm>
            <a:off x="3348632" y="2832078"/>
            <a:ext cx="100091" cy="690935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3504356" y="2969796"/>
            <a:ext cx="51125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chemeClr val="tx2"/>
                </a:solidFill>
              </a:rPr>
              <a:t>Surestimation du transfert thermique à forts titres massiques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1187624" y="6326707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-1918" y="6142041"/>
            <a:ext cx="913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2"/>
                </a:solidFill>
              </a:rPr>
              <a:t>La convection forcée semble être dominante </a:t>
            </a:r>
            <a:endParaRPr lang="fr-FR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-58483" y="3524860"/>
                <a:ext cx="913880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accent2"/>
                    </a:solidFill>
                  </a:rPr>
                  <a:t>Coefficient d’échange thermique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0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000" i="1">
                            <a:solidFill>
                              <a:schemeClr val="accent2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1000" i="1">
                            <a:solidFill>
                              <a:schemeClr val="accent2"/>
                            </a:solidFill>
                            <a:latin typeface="Cambria Math"/>
                          </a:rPr>
                          <m:t>𝑇𝑃</m:t>
                        </m:r>
                      </m:sub>
                    </m:sSub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en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fonction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du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flux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de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chaleur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pour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diff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é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rents</m:t>
                    </m:r>
                    <m: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000" b="0" i="0" smtClean="0">
                        <a:solidFill>
                          <a:schemeClr val="accent2"/>
                        </a:solidFill>
                        <a:latin typeface="Cambria Math"/>
                      </a:rPr>
                      <m:t>capteurs</m:t>
                    </m:r>
                  </m:oMath>
                </a14:m>
                <a:r>
                  <a:rPr lang="fr-FR" sz="1000" dirty="0" smtClean="0">
                    <a:solidFill>
                      <a:schemeClr val="accent2"/>
                    </a:solidFill>
                  </a:rPr>
                  <a:t> </a:t>
                </a:r>
                <a:endParaRPr lang="fr-FR" sz="1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483" y="3524860"/>
                <a:ext cx="9138809" cy="246221"/>
              </a:xfrm>
              <a:prstGeom prst="rect">
                <a:avLst/>
              </a:prstGeom>
              <a:blipFill rotWithShape="1">
                <a:blip r:embed="rId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Image 24"/>
          <p:cNvPicPr/>
          <p:nvPr/>
        </p:nvPicPr>
        <p:blipFill rotWithShape="1">
          <a:blip r:embed="rId6" cstate="print"/>
          <a:srcRect t="8383" r="22457" b="4716"/>
          <a:stretch/>
        </p:blipFill>
        <p:spPr bwMode="auto">
          <a:xfrm>
            <a:off x="-31776" y="3704983"/>
            <a:ext cx="2844000" cy="238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14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22" name="Titre 1"/>
          <p:cNvSpPr txBox="1">
            <a:spLocks/>
          </p:cNvSpPr>
          <p:nvPr/>
        </p:nvSpPr>
        <p:spPr>
          <a:xfrm>
            <a:off x="5191" y="476672"/>
            <a:ext cx="91317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 </a:t>
            </a: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Transfert</a:t>
            </a:r>
            <a:r>
              <a:rPr kumimoji="0" lang="fr-FR" sz="2800" b="0" i="1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chaleur dans la spirale horizontale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0" y="1045766"/>
            <a:ext cx="9144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tx2"/>
                </a:solidFill>
              </a:rPr>
              <a:t>Les mécanismes de transfert de chaleur mis en jeu sont la convection forcée et l’ébullition nucléée</a:t>
            </a:r>
            <a:endParaRPr lang="fr-FR" sz="1600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963803" y="1523951"/>
            <a:ext cx="400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Expérimentalement:</a:t>
            </a:r>
            <a:endParaRPr lang="fr-FR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7064044" y="1477880"/>
                <a:ext cx="872679" cy="461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>
                        <a:solidFill>
                          <a:schemeClr val="tx2"/>
                        </a:solidFill>
                        <a:latin typeface="Cambria Math"/>
                      </a:rPr>
                      <m:t>h</m:t>
                    </m:r>
                    <m:r>
                      <a:rPr lang="fr-FR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fr-FR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∆</m:t>
                        </m:r>
                        <m:r>
                          <a:rPr lang="fr-FR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𝑇</m:t>
                        </m:r>
                      </m:den>
                    </m:f>
                  </m:oMath>
                </a14:m>
                <a:r>
                  <a:rPr lang="fr-FR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044" y="1477880"/>
                <a:ext cx="872679" cy="461473"/>
              </a:xfrm>
              <a:prstGeom prst="rect">
                <a:avLst/>
              </a:prstGeom>
              <a:blipFill rotWithShape="1"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827584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x=0.748 m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378966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x=2.028 m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440235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x=3.508 m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06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1" y="476672"/>
            <a:ext cx="82296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Modèle de majoration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212858" y="1412776"/>
                <a:ext cx="4251130" cy="1892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fr-FR" sz="1200" dirty="0" smtClean="0">
                    <a:solidFill>
                      <a:schemeClr val="tx2"/>
                    </a:solidFill>
                  </a:rPr>
                  <a:t>La convection </a:t>
                </a:r>
                <a:r>
                  <a:rPr lang="fr-FR" sz="1200" dirty="0">
                    <a:solidFill>
                      <a:schemeClr val="tx2"/>
                    </a:solidFill>
                  </a:rPr>
                  <a:t>forcée 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est considérée dominante</a:t>
                </a:r>
                <a:r>
                  <a:rPr lang="fr-FR" sz="1200" dirty="0">
                    <a:solidFill>
                      <a:schemeClr val="tx2"/>
                    </a:solidFill>
                  </a:rPr>
                  <a:t>	</a:t>
                </a:r>
                <a:endParaRPr lang="fr-FR" sz="1200" dirty="0" smtClean="0">
                  <a:solidFill>
                    <a:schemeClr val="tx2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1200" dirty="0">
                    <a:solidFill>
                      <a:schemeClr val="tx2"/>
                    </a:solidFill>
                  </a:rPr>
                  <a:t>	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𝑇𝑃</m:t>
                        </m:r>
                      </m:sub>
                    </m:sSub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r>
                      <a:rPr lang="fr-FR" sz="1400" i="1">
                        <a:solidFill>
                          <a:schemeClr val="tx2"/>
                        </a:solidFill>
                        <a:latin typeface="Cambria Math"/>
                      </a:rPr>
                      <m:t>𝐹</m:t>
                    </m:r>
                    <m:sSub>
                      <m:sSubPr>
                        <m:ctrlP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𝐶𝑉</m:t>
                        </m:r>
                      </m:sub>
                    </m:sSub>
                  </m:oMath>
                </a14:m>
                <a:endParaRPr lang="fr-FR" sz="1400" u="sng" dirty="0" smtClean="0">
                  <a:solidFill>
                    <a:schemeClr val="tx2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1400" u="sng" dirty="0" smtClean="0">
                  <a:solidFill>
                    <a:schemeClr val="tx2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1200" u="sng" dirty="0" smtClean="0">
                    <a:solidFill>
                      <a:schemeClr val="tx2"/>
                    </a:solidFill>
                  </a:rPr>
                  <a:t>Corrélations:</a:t>
                </a:r>
                <a:endParaRPr lang="fr-FR" sz="1200" u="sng" dirty="0">
                  <a:solidFill>
                    <a:schemeClr val="tx2"/>
                  </a:solidFill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sz="1200" dirty="0" err="1" smtClean="0">
                    <a:solidFill>
                      <a:schemeClr val="tx2"/>
                    </a:solidFill>
                  </a:rPr>
                  <a:t>Gunger-Winterton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 : &lt;8% pour les premiers capteurs</a:t>
                </a:r>
              </a:p>
              <a:p>
                <a:pPr marL="285750" indent="-285750" algn="just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sz="1200" dirty="0" err="1" smtClean="0">
                    <a:solidFill>
                      <a:schemeClr val="tx2"/>
                    </a:solidFill>
                  </a:rPr>
                  <a:t>Kandlikar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: de -20% à +50%</a:t>
                </a:r>
                <a:endParaRPr lang="fr-FR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58" y="1412776"/>
                <a:ext cx="4251130" cy="1892826"/>
              </a:xfrm>
              <a:prstGeom prst="rect">
                <a:avLst/>
              </a:prstGeom>
              <a:blipFill rotWithShape="1">
                <a:blip r:embed="rId3"/>
                <a:stretch>
                  <a:fillRect l="-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 10"/>
          <p:cNvPicPr/>
          <p:nvPr/>
        </p:nvPicPr>
        <p:blipFill>
          <a:blip r:embed="rId4" cstate="print"/>
          <a:srcRect t="8383" b="5240"/>
          <a:stretch>
            <a:fillRect/>
          </a:stretch>
        </p:blipFill>
        <p:spPr bwMode="auto">
          <a:xfrm>
            <a:off x="5191" y="3791392"/>
            <a:ext cx="3662794" cy="237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/>
          <p:cNvPicPr/>
          <p:nvPr/>
        </p:nvPicPr>
        <p:blipFill>
          <a:blip r:embed="rId5" cstate="print"/>
          <a:srcRect t="8907" b="5240"/>
          <a:stretch>
            <a:fillRect/>
          </a:stretch>
        </p:blipFill>
        <p:spPr bwMode="auto">
          <a:xfrm>
            <a:off x="2740603" y="3851761"/>
            <a:ext cx="3662794" cy="21825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5" name="Image 14"/>
          <p:cNvPicPr/>
          <p:nvPr/>
        </p:nvPicPr>
        <p:blipFill rotWithShape="1">
          <a:blip r:embed="rId6" cstate="print"/>
          <a:srcRect l="-1" t="8907" r="1027" b="7336"/>
          <a:stretch/>
        </p:blipFill>
        <p:spPr bwMode="auto">
          <a:xfrm>
            <a:off x="5501882" y="3789040"/>
            <a:ext cx="3625200" cy="230193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cxnSp>
        <p:nvCxnSpPr>
          <p:cNvPr id="18" name="Connecteur droit avec flèche 17"/>
          <p:cNvCxnSpPr/>
          <p:nvPr/>
        </p:nvCxnSpPr>
        <p:spPr>
          <a:xfrm>
            <a:off x="4661503" y="1556792"/>
            <a:ext cx="3425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5040794" y="1400513"/>
            <a:ext cx="37995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>
                <a:solidFill>
                  <a:schemeClr val="tx2"/>
                </a:solidFill>
              </a:rPr>
              <a:t>Les corrélations prévoient une amélioration du transfert thermique le long du tube plus accentuée.</a:t>
            </a:r>
            <a:endParaRPr lang="fr-FR" sz="1400" dirty="0">
              <a:solidFill>
                <a:schemeClr val="tx2"/>
              </a:solidFill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644638" y="2276872"/>
            <a:ext cx="35940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040794" y="2114272"/>
            <a:ext cx="3779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>
                <a:solidFill>
                  <a:schemeClr val="tx2"/>
                </a:solidFill>
              </a:rPr>
              <a:t>Dans le thermosiphon en configuration horizontale, le transfert de chaleur par convection forcée est dominant</a:t>
            </a:r>
            <a:endParaRPr lang="fr-FR" sz="1400" dirty="0">
              <a:solidFill>
                <a:schemeClr val="tx2"/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4631167" y="3068960"/>
            <a:ext cx="35940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5020912" y="2924944"/>
            <a:ext cx="37995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>
                <a:solidFill>
                  <a:schemeClr val="tx2"/>
                </a:solidFill>
              </a:rPr>
              <a:t>Prédiction du coefficient d’échange thermique par le modèle de majoration de </a:t>
            </a:r>
            <a:r>
              <a:rPr lang="fr-FR" sz="1400" dirty="0" err="1" smtClean="0">
                <a:solidFill>
                  <a:schemeClr val="tx2"/>
                </a:solidFill>
              </a:rPr>
              <a:t>Gunger</a:t>
            </a:r>
            <a:r>
              <a:rPr lang="fr-FR" sz="1400" dirty="0" smtClean="0">
                <a:solidFill>
                  <a:schemeClr val="tx2"/>
                </a:solidFill>
              </a:rPr>
              <a:t> </a:t>
            </a:r>
            <a:r>
              <a:rPr lang="fr-FR" sz="1400" dirty="0" err="1" smtClean="0">
                <a:solidFill>
                  <a:schemeClr val="tx2"/>
                </a:solidFill>
              </a:rPr>
              <a:t>Winterton</a:t>
            </a:r>
            <a:endParaRPr lang="fr-FR" sz="1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5191" y="6159787"/>
                <a:ext cx="91388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>
                    <a:solidFill>
                      <a:schemeClr val="accent2"/>
                    </a:solidFill>
                  </a:rPr>
                  <a:t>Coefficient d’échange thermique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2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200" i="1">
                            <a:solidFill>
                              <a:schemeClr val="accent2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1200" i="1">
                            <a:solidFill>
                              <a:schemeClr val="accent2"/>
                            </a:solidFill>
                            <a:latin typeface="Cambria Math"/>
                          </a:rPr>
                          <m:t>𝑇𝑃</m:t>
                        </m:r>
                      </m:sub>
                    </m:sSub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en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fonction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du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flux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de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chaleur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pour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diff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é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rents</m:t>
                    </m:r>
                    <m: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1200" b="0" i="0" smtClean="0">
                        <a:solidFill>
                          <a:schemeClr val="accent2"/>
                        </a:solidFill>
                        <a:latin typeface="Cambria Math"/>
                      </a:rPr>
                      <m:t>capteurs</m:t>
                    </m:r>
                  </m:oMath>
                </a14:m>
                <a:r>
                  <a:rPr lang="fr-FR" sz="1200" dirty="0" smtClean="0">
                    <a:solidFill>
                      <a:schemeClr val="accent2"/>
                    </a:solidFill>
                  </a:rPr>
                  <a:t> </a:t>
                </a:r>
                <a:endParaRPr lang="fr-FR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" y="6159787"/>
                <a:ext cx="9138809" cy="276999"/>
              </a:xfrm>
              <a:prstGeom prst="rect">
                <a:avLst/>
              </a:prstGeom>
              <a:blipFill rotWithShape="1">
                <a:blip r:embed="rId7"/>
                <a:stretch>
                  <a:fillRect t="-2174" b="-130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/>
          <p:cNvSpPr txBox="1"/>
          <p:nvPr/>
        </p:nvSpPr>
        <p:spPr>
          <a:xfrm>
            <a:off x="8711952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15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827584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x=0.748 m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378966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x=2.028 m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440235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x=3.508 m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7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0" y="2780928"/>
            <a:ext cx="9144000" cy="10668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Point de fonctionnement de R</a:t>
            </a:r>
            <a:r>
              <a:rPr kumimoji="0" lang="fr-FR" sz="4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B/GLAD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4" name="Rectangle 3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8676456" y="65160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16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71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0" y="476672"/>
            <a:ext cx="9138809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</a:t>
            </a: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Comportement du thermosiphon à 5 W/m²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81" y="1340768"/>
            <a:ext cx="3464047" cy="2264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81" y="3866629"/>
            <a:ext cx="3464047" cy="2264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416" y="1340767"/>
            <a:ext cx="3696975" cy="2264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4355976" y="422108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4785383" y="4036422"/>
            <a:ext cx="3276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2"/>
                </a:solidFill>
              </a:rPr>
              <a:t>Écoulement non établi , périodique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785383" y="4324454"/>
            <a:ext cx="3650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2"/>
                </a:solidFill>
              </a:rPr>
              <a:t>Titre très faible, débit vapeur trop petit pour être mesuré.</a:t>
            </a:r>
            <a:endParaRPr lang="fr-FR" sz="1200" dirty="0">
              <a:solidFill>
                <a:schemeClr val="tx2"/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4355976" y="4462953"/>
            <a:ext cx="35368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4355976" y="4869160"/>
            <a:ext cx="35368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4355976" y="5188550"/>
            <a:ext cx="33315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785383" y="4738490"/>
            <a:ext cx="3276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2"/>
                </a:solidFill>
              </a:rPr>
              <a:t>bon transfert  thermique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785381" y="4974267"/>
            <a:ext cx="3650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solidFill>
                  <a:schemeClr val="accent1"/>
                </a:solidFill>
              </a:rPr>
              <a:t>Le thermosiphon en configuration horizontale remplit bien son rôle principal : le refroidissement de l’aimant R</a:t>
            </a:r>
            <a:r>
              <a:rPr lang="fr-FR" sz="1600" baseline="30000" dirty="0" smtClean="0">
                <a:solidFill>
                  <a:schemeClr val="accent1"/>
                </a:solidFill>
              </a:rPr>
              <a:t>3</a:t>
            </a:r>
            <a:r>
              <a:rPr lang="fr-FR" sz="1600" dirty="0" smtClean="0">
                <a:solidFill>
                  <a:schemeClr val="accent1"/>
                </a:solidFill>
              </a:rPr>
              <a:t>B</a:t>
            </a: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17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70704" y="3605019"/>
            <a:ext cx="34608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solidFill>
                  <a:schemeClr val="accent2"/>
                </a:solidFill>
              </a:rPr>
              <a:t>Débit total en fonction du temps</a:t>
            </a:r>
            <a:endParaRPr lang="fr-FR" sz="1100" i="1" dirty="0">
              <a:solidFill>
                <a:schemeClr val="accent2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67481" y="6130880"/>
            <a:ext cx="3460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solidFill>
                  <a:schemeClr val="accent2"/>
                </a:solidFill>
              </a:rPr>
              <a:t>Variations de pression dans la spirale horizontale en fonction du temps</a:t>
            </a:r>
            <a:endParaRPr lang="fr-FR" sz="1100" i="1" dirty="0">
              <a:solidFill>
                <a:schemeClr val="accent2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574594" y="3630740"/>
            <a:ext cx="40298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solidFill>
                  <a:schemeClr val="accent2"/>
                </a:solidFill>
              </a:rPr>
              <a:t>Coefficients de transfert de chaleur en fonction du temps</a:t>
            </a:r>
            <a:endParaRPr lang="fr-FR" sz="1100" i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au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8512454"/>
                  </p:ext>
                </p:extLst>
              </p:nvPr>
            </p:nvGraphicFramePr>
            <p:xfrm>
              <a:off x="1343176" y="3032515"/>
              <a:ext cx="6025599" cy="13325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04989"/>
                    <a:gridCol w="1204989"/>
                    <a:gridCol w="1204989"/>
                    <a:gridCol w="1084817"/>
                    <a:gridCol w="1325815"/>
                  </a:tblGrid>
                  <a:tr h="8173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Débit total (g/s)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Débit vapeur (g/s)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Titre </a:t>
                          </a:r>
                          <a:r>
                            <a:rPr lang="fr-FR" sz="1100" dirty="0" smtClean="0">
                              <a:effectLst/>
                            </a:rPr>
                            <a:t>massique</a:t>
                          </a:r>
                          <a:endParaRPr lang="fr-FR" sz="1100" dirty="0">
                            <a:effectLst/>
                            <a:latin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/>
                              <a:cs typeface="Times New Roman"/>
                            </a:rPr>
                            <a:t>(-)</a:t>
                          </a:r>
                          <a:endParaRPr lang="fr-FR" sz="1100" dirty="0">
                            <a:effectLst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frottement (</a:t>
                          </a:r>
                          <a:r>
                            <a:rPr lang="fr-FR" sz="1100" dirty="0" err="1">
                              <a:effectLst/>
                            </a:rPr>
                            <a:t>C</a:t>
                          </a:r>
                          <a:r>
                            <a:rPr lang="fr-FR" sz="1100" baseline="-25000" dirty="0" err="1">
                              <a:effectLst/>
                            </a:rPr>
                            <a:t>fBlasius</a:t>
                          </a:r>
                          <a:r>
                            <a:rPr lang="fr-FR" sz="1100" dirty="0">
                              <a:effectLst/>
                            </a:rPr>
                            <a:t>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Δ</a:t>
                          </a:r>
                          <a:r>
                            <a:rPr lang="en-US" sz="1100" dirty="0" err="1">
                              <a:effectLst/>
                            </a:rPr>
                            <a:t>Tmax</a:t>
                          </a:r>
                          <a:endParaRPr lang="fr-FR" sz="11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</a:t>
                          </a:r>
                          <a:r>
                            <a:rPr lang="en-US" sz="1100" dirty="0" err="1" smtClean="0">
                              <a:effectLst/>
                            </a:rPr>
                            <a:t>mK</a:t>
                          </a:r>
                          <a:r>
                            <a:rPr lang="en-US" sz="1100" dirty="0" smtClean="0">
                              <a:effectLst/>
                            </a:rPr>
                            <a:t>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15249">
                    <a:tc>
                      <a:txBody>
                        <a:bodyPr/>
                        <a:lstStyle/>
                        <a:p>
                          <a:pPr marL="0" algn="ctr" rtl="0" eaLnBrk="1" latinLnBrk="0" hangingPunct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kumimoji="0" lang="fr-FR" sz="1100" b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1.59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≈0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0.9%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1.17</a:t>
                          </a:r>
                          <a14:m>
                            <m:oMath xmlns:m="http://schemas.openxmlformats.org/officeDocument/2006/math">
                              <m:r>
                                <a:rPr lang="fr-FR" sz="1100">
                                  <a:effectLst/>
                                  <a:latin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fr-FR" sz="1100" dirty="0">
                              <a:effectLst/>
                            </a:rPr>
                            <a:t>10</a:t>
                          </a:r>
                          <a:r>
                            <a:rPr lang="fr-FR" sz="1100" baseline="30000" dirty="0">
                              <a:effectLst/>
                            </a:rPr>
                            <a:t>-2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11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au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8512454"/>
                  </p:ext>
                </p:extLst>
              </p:nvPr>
            </p:nvGraphicFramePr>
            <p:xfrm>
              <a:off x="1343176" y="3032515"/>
              <a:ext cx="6025599" cy="13325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04989"/>
                    <a:gridCol w="1204989"/>
                    <a:gridCol w="1204989"/>
                    <a:gridCol w="1084817"/>
                    <a:gridCol w="1325815"/>
                  </a:tblGrid>
                  <a:tr h="8173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Débit total (g/s)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Débit vapeur (g/s)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Titre </a:t>
                          </a:r>
                          <a:r>
                            <a:rPr lang="fr-FR" sz="1100" dirty="0" smtClean="0">
                              <a:effectLst/>
                            </a:rPr>
                            <a:t>massique</a:t>
                          </a:r>
                          <a:endParaRPr lang="fr-FR" sz="1100" dirty="0">
                            <a:effectLst/>
                            <a:latin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/>
                              <a:cs typeface="Times New Roman"/>
                            </a:rPr>
                            <a:t>(-)</a:t>
                          </a:r>
                          <a:endParaRPr lang="fr-FR" sz="1100" dirty="0">
                            <a:effectLst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frottement (</a:t>
                          </a:r>
                          <a:r>
                            <a:rPr lang="fr-FR" sz="1100" dirty="0" err="1">
                              <a:effectLst/>
                            </a:rPr>
                            <a:t>C</a:t>
                          </a:r>
                          <a:r>
                            <a:rPr lang="fr-FR" sz="1100" baseline="-25000" dirty="0" err="1">
                              <a:effectLst/>
                            </a:rPr>
                            <a:t>fBlasius</a:t>
                          </a:r>
                          <a:r>
                            <a:rPr lang="fr-FR" sz="1100" dirty="0">
                              <a:effectLst/>
                            </a:rPr>
                            <a:t>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Δ</a:t>
                          </a:r>
                          <a:r>
                            <a:rPr lang="en-US" sz="1100" dirty="0" err="1">
                              <a:effectLst/>
                            </a:rPr>
                            <a:t>Tmax</a:t>
                          </a:r>
                          <a:endParaRPr lang="fr-FR" sz="11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</a:t>
                          </a:r>
                          <a:r>
                            <a:rPr lang="en-US" sz="1100" dirty="0" err="1" smtClean="0">
                              <a:effectLst/>
                            </a:rPr>
                            <a:t>mK</a:t>
                          </a:r>
                          <a:r>
                            <a:rPr lang="en-US" sz="1100" dirty="0" smtClean="0">
                              <a:effectLst/>
                            </a:rPr>
                            <a:t>)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15249">
                    <a:tc>
                      <a:txBody>
                        <a:bodyPr/>
                        <a:lstStyle/>
                        <a:p>
                          <a:pPr marL="0" algn="ctr" rtl="0" eaLnBrk="1" latinLnBrk="0" hangingPunct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kumimoji="0" lang="fr-FR" sz="1100" b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1.59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≈0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0.9%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blipFill rotWithShape="1">
                          <a:blip r:embed="rId5"/>
                          <a:stretch>
                            <a:fillRect l="-333146" t="-157647" r="-122472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>
                              <a:effectLst/>
                            </a:rPr>
                            <a:t>11</a:t>
                          </a:r>
                          <a:endParaRPr lang="fr-FR" sz="11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6" name="ZoneTexte 35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27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1" y="476672"/>
            <a:ext cx="82296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</a:t>
            </a: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 conclusion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547664" y="6581001"/>
              <a:ext cx="58326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>
                  <a:solidFill>
                    <a:schemeClr val="tx2"/>
                  </a:solidFill>
                </a:rPr>
                <a:t>Soutenance de stage-Anne Bessette-</a:t>
              </a:r>
              <a:r>
                <a:rPr lang="fr-FR" sz="1200" dirty="0" err="1" smtClean="0">
                  <a:solidFill>
                    <a:schemeClr val="tx2"/>
                  </a:solidFill>
                </a:rPr>
                <a:t>Insa</a:t>
              </a:r>
              <a:r>
                <a:rPr lang="fr-FR" sz="1200" dirty="0" smtClean="0">
                  <a:solidFill>
                    <a:schemeClr val="tx2"/>
                  </a:solidFill>
                </a:rPr>
                <a:t> de  Lyon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8676456" y="65160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18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3" name="ZoneTexte 2"/>
          <p:cNvSpPr txBox="1"/>
          <p:nvPr/>
        </p:nvSpPr>
        <p:spPr>
          <a:xfrm>
            <a:off x="619948" y="980728"/>
            <a:ext cx="7848600" cy="50784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Mesures expérimentales ont permis de montrer: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Le thermosiphon en configuration horizontale fonctionne même pour les petits flux de chaleur où l’on voit apparaitre un régime oscillant mais </a:t>
            </a:r>
            <a:r>
              <a:rPr lang="el-GR" dirty="0" smtClean="0">
                <a:solidFill>
                  <a:schemeClr val="tx2"/>
                </a:solidFill>
                <a:latin typeface="+mn-lt"/>
                <a:cs typeface="+mn-cs"/>
              </a:rPr>
              <a:t>Δ</a:t>
            </a: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T </a:t>
            </a: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faible.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Modèle homogène à utiliser </a:t>
            </a: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(</a:t>
            </a:r>
            <a:r>
              <a:rPr lang="el-GR" dirty="0" smtClean="0">
                <a:solidFill>
                  <a:schemeClr val="tx2"/>
                </a:solidFill>
              </a:rPr>
              <a:t>Δ</a:t>
            </a: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P</a:t>
            </a: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)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Coefficient </a:t>
            </a: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d’échange de l’ordre de </a:t>
            </a: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1000 W/m</a:t>
            </a:r>
            <a:r>
              <a:rPr lang="fr-FR" baseline="30000" dirty="0" smtClean="0">
                <a:solidFill>
                  <a:schemeClr val="tx2"/>
                </a:solidFill>
                <a:latin typeface="+mn-lt"/>
                <a:cs typeface="+mn-cs"/>
              </a:rPr>
              <a:t>2</a:t>
            </a: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K</a:t>
            </a:r>
            <a:endParaRPr lang="fr-FR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Modèle de prédiction de l’écoulement modèle homogène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Peu d’influence du coefficient de frottement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Niveau d’hélium a une </a:t>
            </a: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influence plus </a:t>
            </a:r>
            <a:r>
              <a:rPr lang="fr-FR" dirty="0" smtClean="0">
                <a:solidFill>
                  <a:schemeClr val="tx2"/>
                </a:solidFill>
                <a:latin typeface="+mn-lt"/>
                <a:cs typeface="+mn-cs"/>
              </a:rPr>
              <a:t>importante</a:t>
            </a:r>
            <a:endParaRPr lang="fr-FR" dirty="0">
              <a:solidFill>
                <a:schemeClr val="tx2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Découverte  et adaptation à un environnement particulier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 la cryogénie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Approche expérimentale très exigeante, rigueur, patience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tx2"/>
                </a:solidFill>
                <a:latin typeface="+mn-lt"/>
                <a:cs typeface="+mn-cs"/>
              </a:rPr>
              <a:t>Faire partie d’une tâche </a:t>
            </a:r>
            <a:r>
              <a:rPr lang="fr-FR" dirty="0">
                <a:solidFill>
                  <a:schemeClr val="tx2"/>
                </a:solidFill>
              </a:rPr>
              <a:t>d’un projet de grande envergure avec objectifs et réponse, budget à tenir et planning.</a:t>
            </a:r>
            <a:endParaRPr lang="fr-FR" i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69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99695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accent2"/>
                </a:solidFill>
              </a:rPr>
              <a:t>Merci pour votre attention </a:t>
            </a:r>
            <a:endParaRPr lang="fr-FR" sz="3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27" y="548680"/>
            <a:ext cx="4572000" cy="3429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27" y="4149080"/>
            <a:ext cx="4572000" cy="256863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62067" y="2182749"/>
            <a:ext cx="5486400" cy="308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07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476672"/>
            <a:ext cx="82296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Variation de pression dans la</a:t>
            </a:r>
            <a:r>
              <a:rPr kumimoji="0" lang="fr-FR" sz="2800" b="0" i="1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spirale horizontale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229600" cy="4325112"/>
          </a:xfrm>
        </p:spPr>
        <p:txBody>
          <a:bodyPr>
            <a:normAutofit/>
          </a:bodyPr>
          <a:lstStyle/>
          <a:p>
            <a:pPr lvl="1"/>
            <a:endParaRPr lang="fr-FR" sz="1800" dirty="0" smtClean="0"/>
          </a:p>
          <a:p>
            <a:pPr lvl="1"/>
            <a:r>
              <a:rPr lang="fr-FR" sz="1800" dirty="0" smtClean="0"/>
              <a:t>Prédiction de la chute de pression : modèle théorique</a:t>
            </a:r>
          </a:p>
          <a:p>
            <a:pPr lvl="1">
              <a:buNone/>
            </a:pPr>
            <a:endParaRPr lang="fr-FR" sz="1200" dirty="0"/>
          </a:p>
        </p:txBody>
      </p:sp>
      <p:sp>
        <p:nvSpPr>
          <p:cNvPr id="74" name="ZoneTexte 73"/>
          <p:cNvSpPr txBox="1"/>
          <p:nvPr/>
        </p:nvSpPr>
        <p:spPr>
          <a:xfrm>
            <a:off x="1835696" y="4581128"/>
            <a:ext cx="5400600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2"/>
                </a:solidFill>
              </a:rPr>
              <a:t>Deux zones distinctes : </a:t>
            </a:r>
          </a:p>
          <a:p>
            <a:r>
              <a:rPr lang="fr-FR" sz="1200" dirty="0" smtClean="0">
                <a:solidFill>
                  <a:schemeClr val="tx2"/>
                </a:solidFill>
              </a:rPr>
              <a:t>	-zone monophasique ( zone de sous refroidissement)</a:t>
            </a:r>
          </a:p>
          <a:p>
            <a:r>
              <a:rPr lang="fr-FR" sz="1200" dirty="0" smtClean="0">
                <a:solidFill>
                  <a:schemeClr val="tx2"/>
                </a:solidFill>
              </a:rPr>
              <a:t>	-zone diphasique 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0" y="386104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smtClean="0">
                <a:solidFill>
                  <a:schemeClr val="accent2"/>
                </a:solidFill>
              </a:rPr>
              <a:t>Modélisation de l’écoulement dans le tube « échangeur de chaleur » ,spirale déroulée</a:t>
            </a:r>
            <a:endParaRPr lang="fr-FR" sz="1000" i="1" dirty="0">
              <a:solidFill>
                <a:schemeClr val="accent2"/>
              </a:solidFill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8" name="ZoneTexte 77"/>
          <p:cNvSpPr txBox="1"/>
          <p:nvPr/>
        </p:nvSpPr>
        <p:spPr>
          <a:xfrm>
            <a:off x="0" y="5229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200" dirty="0" smtClean="0">
              <a:solidFill>
                <a:schemeClr val="tx2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Théoriquement, la variation de pression dans le tube </a:t>
            </a:r>
          </a:p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est calculée de la manière suivante :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5805264"/>
            <a:ext cx="2524125" cy="409575"/>
          </a:xfrm>
          <a:prstGeom prst="rect">
            <a:avLst/>
          </a:prstGeom>
          <a:noFill/>
        </p:spPr>
      </p:pic>
      <p:grpSp>
        <p:nvGrpSpPr>
          <p:cNvPr id="85" name="Groupe 84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6" name="Rectangle 85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3635896" y="6581001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Soutenance de stage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37900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772816"/>
            <a:ext cx="5595366" cy="2683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3670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476672"/>
            <a:ext cx="82296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Variation de pression dans la</a:t>
            </a:r>
            <a:r>
              <a:rPr kumimoji="0" lang="fr-FR" sz="2800" b="0" i="1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spirale horizontale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24744"/>
                <a:ext cx="8229600" cy="5400600"/>
              </a:xfrm>
            </p:spPr>
            <p:txBody>
              <a:bodyPr>
                <a:normAutofit/>
              </a:bodyPr>
              <a:lstStyle/>
              <a:p>
                <a:pPr marL="411480" lvl="1" indent="0">
                  <a:buNone/>
                </a:pPr>
                <a:endParaRPr lang="fr-FR" sz="1800" dirty="0" smtClean="0"/>
              </a:p>
              <a:p>
                <a:pPr lvl="1"/>
                <a:r>
                  <a:rPr lang="fr-FR" sz="1800" dirty="0" smtClean="0"/>
                  <a:t>Zone monophasique ou zone de sous refroidissement </a:t>
                </a:r>
              </a:p>
              <a:p>
                <a:pPr lvl="3"/>
                <a:r>
                  <a:rPr lang="fr-FR" sz="1200" dirty="0" smtClean="0">
                    <a:solidFill>
                      <a:schemeClr val="tx2"/>
                    </a:solidFill>
                  </a:rPr>
                  <a:t>Longueur de la zone monophasique de l’ordre de 1 à 10 mm </a:t>
                </a:r>
              </a:p>
              <a:p>
                <a:pPr lvl="3"/>
                <a:r>
                  <a:rPr lang="fr-FR" sz="1200" dirty="0" smtClean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2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∆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𝜑</m:t>
                        </m:r>
                      </m:sub>
                    </m:sSub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𝑓𝑙𝑜</m:t>
                            </m:r>
                          </m:sub>
                        </m:s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𝐺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²</m:t>
                        </m:r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den>
                    </m:f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1200" dirty="0" smtClean="0">
                    <a:solidFill>
                      <a:schemeClr val="tx2"/>
                    </a:solidFill>
                  </a:rPr>
                  <a:t> , de l’ordre de 1 Pa</a:t>
                </a:r>
              </a:p>
              <a:p>
                <a:pPr lvl="3"/>
                <a:endParaRPr lang="fr-FR" sz="1200" dirty="0" smtClean="0">
                  <a:solidFill>
                    <a:schemeClr val="tx2"/>
                  </a:solidFill>
                </a:endParaRPr>
              </a:p>
              <a:p>
                <a:pPr lvl="1">
                  <a:buClr>
                    <a:srgbClr val="438086"/>
                  </a:buClr>
                </a:pPr>
                <a:r>
                  <a:rPr lang="fr-FR" sz="1800" dirty="0">
                    <a:solidFill>
                      <a:srgbClr val="438086"/>
                    </a:solidFill>
                  </a:rPr>
                  <a:t>Zone </a:t>
                </a:r>
                <a:r>
                  <a:rPr lang="fr-FR" sz="1800" dirty="0" smtClean="0">
                    <a:solidFill>
                      <a:srgbClr val="438086"/>
                    </a:solidFill>
                  </a:rPr>
                  <a:t>diphasique</a:t>
                </a:r>
              </a:p>
              <a:p>
                <a:pPr marL="704088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5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fr-FR" sz="15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fr-FR" sz="15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𝑡𝑜𝑡</m:t>
                          </m:r>
                        </m:sub>
                      </m:sSub>
                      <m:r>
                        <a:rPr lang="fr-FR" sz="1500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15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fr-FR" sz="15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fr-FR" sz="15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fr-FR" sz="15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15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fr-FR" sz="15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fr-FR" sz="15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fr-FR" sz="15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15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fr-FR" sz="15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fr-FR" sz="15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𝑑𝑦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fr-FR" sz="15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fr-FR" sz="1500" dirty="0"/>
              </a:p>
              <a:p>
                <a:pPr lvl="1"/>
                <a:endParaRPr lang="fr-FR" sz="18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2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𝑑𝑝</m:t>
                                </m:r>
                              </m:num>
                              <m:den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𝑑𝑦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</m:num>
                      <m:den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𝑦</m:t>
                        </m:r>
                      </m:den>
                    </m:f>
                    <m:d>
                      <m:d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(1−</m:t>
                            </m:r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)²</m:t>
                            </m:r>
                          </m:num>
                          <m:den>
                            <m:d>
                              <m:dPr>
                                <m:ctrlP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1−</m:t>
                                </m:r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𝑙</m:t>
                                </m:r>
                              </m:sub>
                            </m:sSub>
                          </m:den>
                        </m:f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²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𝛼𝜌</m:t>
                                </m:r>
                              </m:e>
                              <m:sub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fr-FR" sz="1200" dirty="0">
                    <a:solidFill>
                      <a:schemeClr val="tx2"/>
                    </a:solidFill>
                  </a:rPr>
                  <a:t> est le  gradient de pression par accélération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𝑑𝑝</m:t>
                                </m:r>
                              </m:num>
                              <m:den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𝑑𝑦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1−</m:t>
                            </m:r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d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𝛼</m:t>
                        </m:r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𝑔𝑠𝑖𝑛</m:t>
                    </m:r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𝜃</m:t>
                    </m:r>
                  </m:oMath>
                </a14:m>
                <a:r>
                  <a:rPr lang="fr-FR" sz="1200" dirty="0">
                    <a:solidFill>
                      <a:schemeClr val="tx2"/>
                    </a:solidFill>
                  </a:rPr>
                  <a:t>  est le gradient de pression par 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gravité, nul en configuration horizontale 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𝑑𝑝</m:t>
                                </m:r>
                              </m:num>
                              <m:den>
                                <m:r>
                                  <a:rPr lang="fr-FR" sz="12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𝑑𝑦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𝑓</m:t>
                        </m:r>
                      </m:sub>
                    </m:sSub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−4</m:t>
                        </m:r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den>
                    </m:f>
                    <m:r>
                      <a:rPr lang="fr-FR" sz="12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𝑓𝑙𝑜</m:t>
                            </m:r>
                          </m:sub>
                        </m:sSub>
                        <m:sSubSup>
                          <m:sSubSup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²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2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𝐷𝐴</m:t>
                        </m:r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²</m:t>
                        </m:r>
                      </m:den>
                    </m:f>
                    <m:sSubSup>
                      <m:sSubSupPr>
                        <m:ctrlP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𝑙𝑜</m:t>
                        </m:r>
                      </m:sub>
                      <m:sup>
                        <m:r>
                          <a:rPr lang="fr-FR" sz="12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²</m:t>
                        </m:r>
                      </m:sup>
                    </m:sSubSup>
                  </m:oMath>
                </a14:m>
                <a:r>
                  <a:rPr lang="fr-FR" sz="1200" dirty="0">
                    <a:solidFill>
                      <a:schemeClr val="tx2"/>
                    </a:solidFill>
                  </a:rPr>
                  <a:t>   est le gradient de pression par </a:t>
                </a:r>
                <a:r>
                  <a:rPr lang="fr-FR" sz="1200" dirty="0" smtClean="0">
                    <a:solidFill>
                      <a:schemeClr val="tx2"/>
                    </a:solidFill>
                  </a:rPr>
                  <a:t>frottement.</a:t>
                </a:r>
              </a:p>
              <a:p>
                <a:pPr lvl="1"/>
                <a:endParaRPr lang="fr-FR" sz="1200" dirty="0" smtClean="0">
                  <a:solidFill>
                    <a:schemeClr val="tx2"/>
                  </a:solidFill>
                </a:endParaRPr>
              </a:p>
              <a:p>
                <a:pPr lvl="1"/>
                <a:r>
                  <a:rPr lang="fr-FR" sz="1200" dirty="0" smtClean="0">
                    <a:solidFill>
                      <a:schemeClr val="tx2"/>
                    </a:solidFill>
                  </a:rPr>
                  <a:t>Le gradient de pression par frottement est calculé à partir :</a:t>
                </a:r>
                <a:endParaRPr lang="fr-FR" sz="1200" dirty="0" smtClean="0">
                  <a:solidFill>
                    <a:srgbClr val="438086"/>
                  </a:solidFill>
                </a:endParaRPr>
              </a:p>
              <a:p>
                <a:pPr lvl="3"/>
                <a:r>
                  <a:rPr lang="fr-FR" sz="1200" dirty="0" smtClean="0">
                    <a:solidFill>
                      <a:schemeClr val="tx2"/>
                    </a:solidFill>
                  </a:rPr>
                  <a:t>du modèle </a:t>
                </a:r>
                <a:r>
                  <a:rPr lang="fr-FR" sz="1200" dirty="0">
                    <a:solidFill>
                      <a:schemeClr val="tx2"/>
                    </a:solidFill>
                  </a:rPr>
                  <a:t>homogène</a:t>
                </a:r>
              </a:p>
              <a:p>
                <a:pPr lvl="3"/>
                <a:r>
                  <a:rPr lang="fr-FR" sz="1200" dirty="0" smtClean="0">
                    <a:solidFill>
                      <a:schemeClr val="tx2"/>
                    </a:solidFill>
                  </a:rPr>
                  <a:t>du modèle </a:t>
                </a:r>
                <a:r>
                  <a:rPr lang="fr-FR" sz="1200" dirty="0">
                    <a:solidFill>
                      <a:schemeClr val="tx2"/>
                    </a:solidFill>
                  </a:rPr>
                  <a:t>à phases séparées</a:t>
                </a:r>
              </a:p>
              <a:p>
                <a:pPr lvl="3"/>
                <a:endParaRPr lang="fr-FR" sz="1200" dirty="0" smtClean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8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24744"/>
                <a:ext cx="8229600" cy="54006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85" name="Groupe 84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6" name="Rectangle 85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3635896" y="6581001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Soutenance de stage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476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576064"/>
          </a:xfrm>
        </p:spPr>
        <p:txBody>
          <a:bodyPr>
            <a:noAutofit/>
          </a:bodyPr>
          <a:lstStyle/>
          <a:p>
            <a:r>
              <a:rPr lang="fr-FR" sz="2800" i="1" dirty="0" smtClean="0">
                <a:solidFill>
                  <a:schemeClr val="accent2"/>
                </a:solidFill>
              </a:rPr>
              <a:t>Modèles théoriques </a:t>
            </a:r>
            <a:r>
              <a:rPr lang="fr-FR" sz="2800" i="1" dirty="0">
                <a:solidFill>
                  <a:schemeClr val="accent2"/>
                </a:solidFill>
              </a:rPr>
              <a:t>pour un écoulement diphasique</a:t>
            </a:r>
            <a:endParaRPr lang="fr-FR" sz="2800" i="1" dirty="0" smtClean="0">
              <a:solidFill>
                <a:schemeClr val="accent2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3622" y="134076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2"/>
                </a:solidFill>
              </a:rPr>
              <a:t>Modèle homogène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716016" y="134076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2"/>
                </a:solidFill>
              </a:rPr>
              <a:t>Modèle à phases séparées </a:t>
            </a:r>
            <a:endParaRPr lang="fr-FR" dirty="0">
              <a:solidFill>
                <a:schemeClr val="tx2"/>
              </a:solidFill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1681552" y="1772816"/>
            <a:ext cx="1116125" cy="1882045"/>
            <a:chOff x="683568" y="2132856"/>
            <a:chExt cx="2592290" cy="3688287"/>
          </a:xfrm>
        </p:grpSpPr>
        <p:sp>
          <p:nvSpPr>
            <p:cNvPr id="27" name="Rectangle 26"/>
            <p:cNvSpPr/>
            <p:nvPr/>
          </p:nvSpPr>
          <p:spPr>
            <a:xfrm>
              <a:off x="683568" y="2132856"/>
              <a:ext cx="1224136" cy="2592288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07704" y="2132856"/>
              <a:ext cx="1368152" cy="2592288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" name="Connecteur droit avec flèche 28"/>
            <p:cNvCxnSpPr/>
            <p:nvPr/>
          </p:nvCxnSpPr>
          <p:spPr>
            <a:xfrm>
              <a:off x="683568" y="4941168"/>
              <a:ext cx="122413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cxnSp>
          <p:nvCxnSpPr>
            <p:cNvPr id="30" name="Connecteur droit avec flèche 29"/>
            <p:cNvCxnSpPr/>
            <p:nvPr/>
          </p:nvCxnSpPr>
          <p:spPr>
            <a:xfrm>
              <a:off x="1907704" y="4941168"/>
              <a:ext cx="1368152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cxnSp>
          <p:nvCxnSpPr>
            <p:cNvPr id="31" name="Connecteur droit avec flèche 30"/>
            <p:cNvCxnSpPr/>
            <p:nvPr/>
          </p:nvCxnSpPr>
          <p:spPr>
            <a:xfrm>
              <a:off x="683568" y="5373216"/>
              <a:ext cx="2592288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sp>
          <p:nvSpPr>
            <p:cNvPr id="32" name="ZoneTexte 31"/>
            <p:cNvSpPr txBox="1"/>
            <p:nvPr/>
          </p:nvSpPr>
          <p:spPr>
            <a:xfrm>
              <a:off x="683568" y="4941168"/>
              <a:ext cx="1048496" cy="588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A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V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1979712" y="4941168"/>
              <a:ext cx="1138071" cy="588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A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l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1619672" y="5373217"/>
              <a:ext cx="648072" cy="4479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A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2267747" y="2132856"/>
              <a:ext cx="1008111" cy="980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ρ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l</a:t>
              </a:r>
              <a:endPara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μ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l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683568" y="2132856"/>
              <a:ext cx="1008112" cy="746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ρ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v</a:t>
              </a:r>
              <a:endPara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μ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v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7" name="Flèche vers le bas 36"/>
            <p:cNvSpPr/>
            <p:nvPr/>
          </p:nvSpPr>
          <p:spPr>
            <a:xfrm rot="10800000">
              <a:off x="899592" y="4005064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lèche vers le bas 37"/>
            <p:cNvSpPr/>
            <p:nvPr/>
          </p:nvSpPr>
          <p:spPr>
            <a:xfrm rot="10800000">
              <a:off x="1259632" y="4005064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lèche vers le bas 38"/>
            <p:cNvSpPr/>
            <p:nvPr/>
          </p:nvSpPr>
          <p:spPr>
            <a:xfrm rot="10800000">
              <a:off x="1619672" y="4005064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lèche vers le bas 39"/>
            <p:cNvSpPr/>
            <p:nvPr/>
          </p:nvSpPr>
          <p:spPr>
            <a:xfrm rot="10800000">
              <a:off x="2987824" y="4005064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Flèche vers le bas 40"/>
            <p:cNvSpPr/>
            <p:nvPr/>
          </p:nvSpPr>
          <p:spPr>
            <a:xfrm rot="10800000">
              <a:off x="2555776" y="4005064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lèche vers le bas 41"/>
            <p:cNvSpPr/>
            <p:nvPr/>
          </p:nvSpPr>
          <p:spPr>
            <a:xfrm rot="10800000">
              <a:off x="2123728" y="4005064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2267744" y="3413714"/>
              <a:ext cx="720080" cy="497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U</a:t>
              </a:r>
              <a:r>
                <a:rPr kumimoji="0" lang="fr-FR" sz="14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l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1600" y="3413714"/>
              <a:ext cx="760466" cy="4976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U</a:t>
              </a:r>
              <a:r>
                <a:rPr kumimoji="0" lang="fr-FR" sz="14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v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2" name="Groupe 81"/>
          <p:cNvGrpSpPr>
            <a:grpSpLocks/>
          </p:cNvGrpSpPr>
          <p:nvPr/>
        </p:nvGrpSpPr>
        <p:grpSpPr>
          <a:xfrm>
            <a:off x="6106423" y="1701071"/>
            <a:ext cx="1377261" cy="1954545"/>
            <a:chOff x="5297281" y="1704281"/>
            <a:chExt cx="3199155" cy="3828830"/>
          </a:xfrm>
        </p:grpSpPr>
        <p:sp>
          <p:nvSpPr>
            <p:cNvPr id="64" name="Rectangle 63"/>
            <p:cNvSpPr/>
            <p:nvPr/>
          </p:nvSpPr>
          <p:spPr>
            <a:xfrm>
              <a:off x="5580112" y="1844824"/>
              <a:ext cx="1224136" cy="2592288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804248" y="1844824"/>
              <a:ext cx="1368152" cy="2592288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6" name="Connecteur droit avec flèche 65"/>
            <p:cNvCxnSpPr/>
            <p:nvPr/>
          </p:nvCxnSpPr>
          <p:spPr>
            <a:xfrm>
              <a:off x="5580112" y="4653136"/>
              <a:ext cx="1224136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cxnSp>
          <p:nvCxnSpPr>
            <p:cNvPr id="67" name="Connecteur droit avec flèche 66"/>
            <p:cNvCxnSpPr/>
            <p:nvPr/>
          </p:nvCxnSpPr>
          <p:spPr>
            <a:xfrm>
              <a:off x="6804248" y="4653136"/>
              <a:ext cx="1368152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cxnSp>
          <p:nvCxnSpPr>
            <p:cNvPr id="68" name="Connecteur droit avec flèche 67"/>
            <p:cNvCxnSpPr/>
            <p:nvPr/>
          </p:nvCxnSpPr>
          <p:spPr>
            <a:xfrm>
              <a:off x="5580112" y="5085184"/>
              <a:ext cx="2592288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sp>
          <p:nvSpPr>
            <p:cNvPr id="69" name="ZoneTexte 68"/>
            <p:cNvSpPr txBox="1"/>
            <p:nvPr/>
          </p:nvSpPr>
          <p:spPr>
            <a:xfrm>
              <a:off x="5580112" y="4653135"/>
              <a:ext cx="1224136" cy="54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A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V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6840252" y="4635959"/>
              <a:ext cx="1332148" cy="54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A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l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6516216" y="5085185"/>
              <a:ext cx="648072" cy="4479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A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7128284" y="1704281"/>
              <a:ext cx="1368152" cy="90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ρ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l</a:t>
              </a:r>
              <a:endPara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μ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l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5297281" y="1721968"/>
              <a:ext cx="1224136" cy="90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ρ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v</a:t>
              </a:r>
              <a:endPara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μ</a:t>
              </a:r>
              <a:r>
                <a:rPr kumimoji="0" lang="fr-FR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v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74" name="Flèche vers le bas 73"/>
            <p:cNvSpPr/>
            <p:nvPr/>
          </p:nvSpPr>
          <p:spPr>
            <a:xfrm rot="10800000">
              <a:off x="5796136" y="3068960"/>
              <a:ext cx="72008" cy="1368152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Flèche vers le bas 74"/>
            <p:cNvSpPr/>
            <p:nvPr/>
          </p:nvSpPr>
          <p:spPr>
            <a:xfrm rot="10800000">
              <a:off x="7884368" y="3717032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Flèche vers le bas 75"/>
            <p:cNvSpPr/>
            <p:nvPr/>
          </p:nvSpPr>
          <p:spPr>
            <a:xfrm rot="10800000">
              <a:off x="7452320" y="3717032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Flèche vers le bas 76"/>
            <p:cNvSpPr/>
            <p:nvPr/>
          </p:nvSpPr>
          <p:spPr>
            <a:xfrm rot="10800000">
              <a:off x="7020272" y="3717032"/>
              <a:ext cx="72008" cy="72008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6876256" y="3212977"/>
              <a:ext cx="1152128" cy="602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U</a:t>
              </a:r>
              <a:r>
                <a:rPr kumimoji="0" lang="fr-FR" sz="14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l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832464" y="2564903"/>
              <a:ext cx="760466" cy="4976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U</a:t>
              </a:r>
              <a:r>
                <a:rPr kumimoji="0" lang="fr-FR" sz="1400" b="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</a:rPr>
                <a:t>v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80" name="Flèche vers le bas 79"/>
            <p:cNvSpPr/>
            <p:nvPr/>
          </p:nvSpPr>
          <p:spPr>
            <a:xfrm rot="10800000">
              <a:off x="6156176" y="3068960"/>
              <a:ext cx="72008" cy="1368152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Flèche vers le bas 80"/>
            <p:cNvSpPr/>
            <p:nvPr/>
          </p:nvSpPr>
          <p:spPr>
            <a:xfrm rot="10800000">
              <a:off x="6516216" y="3068960"/>
              <a:ext cx="72008" cy="1368152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84" name="Groupe 83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5" name="Rectangle 84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3635896" y="6581001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Soutenance de stage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427812" y="5738436"/>
            <a:ext cx="402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Corrélation de </a:t>
            </a:r>
            <a:r>
              <a:rPr lang="fr-FR" sz="1400" dirty="0" err="1" smtClean="0">
                <a:solidFill>
                  <a:schemeClr val="tx2"/>
                </a:solidFill>
                <a:sym typeface="Wingdings" pitchFamily="2" charset="2"/>
              </a:rPr>
              <a:t>Blasius</a:t>
            </a: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 (tube droit)</a:t>
            </a:r>
          </a:p>
          <a:p>
            <a:pPr marL="285750" indent="-285750">
              <a:buFont typeface="Wingdings"/>
              <a:buChar char="à"/>
            </a:pP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Corrélation de </a:t>
            </a:r>
            <a:r>
              <a:rPr lang="fr-FR" sz="1400" dirty="0" err="1" smtClean="0">
                <a:solidFill>
                  <a:schemeClr val="tx2"/>
                </a:solidFill>
                <a:sym typeface="Wingdings" pitchFamily="2" charset="2"/>
              </a:rPr>
              <a:t>Ito</a:t>
            </a: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 (tube hélicoïdal)</a:t>
            </a:r>
            <a:endParaRPr lang="fr-FR" sz="1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4716016" y="3672761"/>
                <a:ext cx="3947380" cy="1853456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itchFamily="34" charset="0"/>
                  <a:buChar char="•"/>
                </a:pPr>
                <a:r>
                  <a:rPr lang="fr-FR" sz="1100" dirty="0" smtClean="0">
                    <a:solidFill>
                      <a:schemeClr val="tx2"/>
                    </a:solidFill>
                  </a:rPr>
                  <a:t>Les deux phases sont à l’équilibre thermodynamique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endParaRPr lang="fr-FR" sz="1100" dirty="0" smtClean="0">
                  <a:solidFill>
                    <a:schemeClr val="tx2"/>
                  </a:solidFill>
                </a:endParaRP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fr-FR" sz="1100" dirty="0" smtClean="0">
                    <a:solidFill>
                      <a:schemeClr val="tx2"/>
                    </a:solidFill>
                  </a:rPr>
                  <a:t>Les </a:t>
                </a:r>
                <a:r>
                  <a:rPr lang="fr-FR" sz="1100" dirty="0">
                    <a:solidFill>
                      <a:schemeClr val="tx2"/>
                    </a:solidFill>
                  </a:rPr>
                  <a:t>vitesses de la phase vapeur et de la phase liquides sont différentes 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endParaRPr lang="fr-FR" sz="1100" dirty="0" smtClean="0">
                  <a:solidFill>
                    <a:schemeClr val="tx2"/>
                  </a:solidFill>
                </a:endParaRPr>
              </a:p>
              <a:p>
                <a:pPr lvl="0"/>
                <a:endParaRPr lang="fr-FR" sz="1100" dirty="0">
                  <a:solidFill>
                    <a:schemeClr val="tx2"/>
                  </a:solidFill>
                </a:endParaRPr>
              </a:p>
              <a:p>
                <a:pPr lvl="0"/>
                <a:r>
                  <a:rPr lang="fr-FR" sz="1100" dirty="0" smtClean="0">
                    <a:solidFill>
                      <a:schemeClr val="tx2"/>
                    </a:solidFill>
                  </a:rPr>
                  <a:t>Les propriétés du fluide monophasique équivalent  sont :</a:t>
                </a:r>
              </a:p>
              <a:p>
                <a:pPr lvl="0"/>
                <a:endParaRPr lang="fr-FR" sz="1100" i="1" dirty="0" smtClean="0">
                  <a:solidFill>
                    <a:schemeClr val="tx2"/>
                  </a:solidFill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fr-FR" sz="1100" b="0" i="1" smtClean="0">
                        <a:solidFill>
                          <a:schemeClr val="tx2"/>
                        </a:solidFill>
                        <a:latin typeface="Cambria Math"/>
                      </a:rPr>
                      <m:t>                          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𝑒𝑞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1100" dirty="0">
                    <a:solidFill>
                      <a:schemeClr val="tx2"/>
                    </a:solidFill>
                  </a:rPr>
                  <a:t>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𝑒𝑞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den>
                    </m:f>
                  </m:oMath>
                </a14:m>
                <a:endParaRPr lang="fr-FR" sz="1100" dirty="0">
                  <a:solidFill>
                    <a:schemeClr val="tx2"/>
                  </a:solidFill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3672761"/>
                <a:ext cx="3947380" cy="1853456"/>
              </a:xfrm>
              <a:prstGeom prst="rect">
                <a:avLst/>
              </a:prstGeom>
              <a:blipFill rotWithShape="1">
                <a:blip r:embed="rId2"/>
                <a:stretch>
                  <a:fillRect r="-46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4875958" y="5630714"/>
            <a:ext cx="35414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Corrélation de Friedel et </a:t>
            </a:r>
            <a:r>
              <a:rPr lang="fr-FR" sz="1400" dirty="0" err="1">
                <a:solidFill>
                  <a:schemeClr val="tx2"/>
                </a:solidFill>
                <a:sym typeface="Wingdings" pitchFamily="2" charset="2"/>
              </a:rPr>
              <a:t>H</a:t>
            </a:r>
            <a:r>
              <a:rPr lang="fr-FR" sz="1400" dirty="0" err="1" smtClean="0">
                <a:solidFill>
                  <a:schemeClr val="tx2"/>
                </a:solidFill>
                <a:sym typeface="Wingdings" pitchFamily="2" charset="2"/>
              </a:rPr>
              <a:t>uq</a:t>
            </a: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,</a:t>
            </a:r>
          </a:p>
          <a:p>
            <a:pPr marL="285750" indent="-285750">
              <a:buFont typeface="Wingdings"/>
              <a:buChar char="à"/>
            </a:pP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Corrélation Friedel et Levy</a:t>
            </a:r>
          </a:p>
          <a:p>
            <a:pPr marL="285750" indent="-285750">
              <a:buFont typeface="Wingdings"/>
              <a:buChar char="à"/>
            </a:pPr>
            <a:r>
              <a:rPr lang="fr-FR" sz="1400" dirty="0" smtClean="0">
                <a:solidFill>
                  <a:schemeClr val="tx2"/>
                </a:solidFill>
                <a:sym typeface="Wingdings" pitchFamily="2" charset="2"/>
              </a:rPr>
              <a:t>Corrélation Friedel et </a:t>
            </a:r>
            <a:r>
              <a:rPr lang="fr-FR" sz="1400" dirty="0" err="1" smtClean="0">
                <a:solidFill>
                  <a:schemeClr val="tx2"/>
                </a:solidFill>
                <a:sym typeface="Wingdings" pitchFamily="2" charset="2"/>
              </a:rPr>
              <a:t>Lockhart</a:t>
            </a:r>
            <a:endParaRPr lang="fr-FR" sz="1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427812" y="3672761"/>
                <a:ext cx="4020152" cy="186858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itchFamily="34" charset="0"/>
                  <a:buChar char="•"/>
                </a:pPr>
                <a:r>
                  <a:rPr lang="fr-FR" sz="1100" dirty="0">
                    <a:solidFill>
                      <a:schemeClr val="tx2"/>
                    </a:solidFill>
                  </a:rPr>
                  <a:t>Les deux phases sont à l’équilibre </a:t>
                </a:r>
                <a:r>
                  <a:rPr lang="fr-FR" sz="1100" dirty="0" smtClean="0">
                    <a:solidFill>
                      <a:schemeClr val="tx2"/>
                    </a:solidFill>
                  </a:rPr>
                  <a:t>thermodynamique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endParaRPr lang="fr-FR" sz="1100" dirty="0">
                  <a:solidFill>
                    <a:schemeClr val="tx2"/>
                  </a:solidFill>
                </a:endParaRP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fr-FR" sz="1100" dirty="0" smtClean="0">
                    <a:solidFill>
                      <a:schemeClr val="tx2"/>
                    </a:solidFill>
                  </a:rPr>
                  <a:t>Les vitesses de la phase vapeur et de la phase liquides sont identiques 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𝑒𝑞</m:t>
                        </m:r>
                      </m:sub>
                    </m:sSub>
                  </m:oMath>
                </a14:m>
                <a:endParaRPr lang="fr-FR" sz="1100" dirty="0" smtClean="0">
                  <a:solidFill>
                    <a:schemeClr val="tx2"/>
                  </a:solidFill>
                </a:endParaRPr>
              </a:p>
              <a:p>
                <a:pPr lvl="0"/>
                <a:endParaRPr lang="fr-FR" sz="1100" dirty="0">
                  <a:solidFill>
                    <a:schemeClr val="tx2"/>
                  </a:solidFill>
                </a:endParaRP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fr-FR" sz="1100" dirty="0">
                    <a:solidFill>
                      <a:schemeClr val="tx2"/>
                    </a:solidFill>
                  </a:rPr>
                  <a:t>Les propriétés du fluide monophasique équivalent  sont </a:t>
                </a:r>
                <a:r>
                  <a:rPr lang="fr-FR" sz="1100" dirty="0" smtClean="0">
                    <a:solidFill>
                      <a:schemeClr val="tx2"/>
                    </a:solidFill>
                  </a:rPr>
                  <a:t>:</a:t>
                </a:r>
              </a:p>
              <a:p>
                <a:pPr marL="171450" lvl="0" indent="-171450">
                  <a:buFont typeface="Arial" pitchFamily="34" charset="0"/>
                  <a:buChar char="•"/>
                </a:pPr>
                <a:endParaRPr lang="fr-FR" sz="1100" dirty="0">
                  <a:solidFill>
                    <a:schemeClr val="tx2"/>
                  </a:solidFill>
                </a:endParaRPr>
              </a:p>
              <a:p>
                <a:r>
                  <a:rPr lang="fr-FR" sz="1100" dirty="0">
                    <a:solidFill>
                      <a:schemeClr val="tx2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𝑒𝑞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1100" dirty="0">
                    <a:solidFill>
                      <a:schemeClr val="tx2"/>
                    </a:solidFill>
                  </a:rPr>
                  <a:t>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𝑒𝑞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fr-FR" sz="11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fr-FR" sz="11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sz="11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den>
                    </m:f>
                  </m:oMath>
                </a14:m>
                <a:endParaRPr lang="fr-FR" sz="1100" dirty="0">
                  <a:solidFill>
                    <a:schemeClr val="tx2"/>
                  </a:solidFill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12" y="3672761"/>
                <a:ext cx="4020152" cy="18685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745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-323850" y="0"/>
            <a:ext cx="8229600" cy="6477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fr-FR" sz="2800" i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175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17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pSp>
        <p:nvGrpSpPr>
          <p:cNvPr id="31752" name="Groupe 84"/>
          <p:cNvGrpSpPr>
            <a:grpSpLocks/>
          </p:cNvGrpSpPr>
          <p:nvPr/>
        </p:nvGrpSpPr>
        <p:grpSpPr bwMode="auto">
          <a:xfrm>
            <a:off x="0" y="6524625"/>
            <a:ext cx="9144000" cy="333375"/>
            <a:chOff x="0" y="6525344"/>
            <a:chExt cx="9144000" cy="332656"/>
          </a:xfrm>
        </p:grpSpPr>
        <p:sp>
          <p:nvSpPr>
            <p:cNvPr id="86" name="Rectangle 85"/>
            <p:cNvSpPr/>
            <p:nvPr/>
          </p:nvSpPr>
          <p:spPr>
            <a:xfrm>
              <a:off x="0" y="6525344"/>
              <a:ext cx="9144000" cy="7128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31766" name="ZoneTexte 86"/>
            <p:cNvSpPr txBox="1">
              <a:spLocks noChangeArrowheads="1"/>
            </p:cNvSpPr>
            <p:nvPr/>
          </p:nvSpPr>
          <p:spPr bwMode="auto">
            <a:xfrm>
              <a:off x="0" y="6581001"/>
              <a:ext cx="9144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r>
                <a:rPr lang="fr-FR" sz="1200">
                  <a:solidFill>
                    <a:schemeClr val="tx2"/>
                  </a:solidFill>
                </a:rPr>
                <a:t>Le 10/12/2010</a:t>
              </a:r>
            </a:p>
          </p:txBody>
        </p:sp>
        <p:sp>
          <p:nvSpPr>
            <p:cNvPr id="31767" name="ZoneTexte 87"/>
            <p:cNvSpPr txBox="1">
              <a:spLocks noChangeArrowheads="1"/>
            </p:cNvSpPr>
            <p:nvPr/>
          </p:nvSpPr>
          <p:spPr bwMode="auto">
            <a:xfrm>
              <a:off x="3635896" y="6581001"/>
              <a:ext cx="172819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r>
                <a:rPr lang="fr-FR" sz="1200">
                  <a:solidFill>
                    <a:schemeClr val="tx2"/>
                  </a:solidFill>
                </a:rPr>
                <a:t>Soutenance de stage</a:t>
              </a:r>
            </a:p>
          </p:txBody>
        </p:sp>
      </p:grpSp>
      <p:sp>
        <p:nvSpPr>
          <p:cNvPr id="13" name="Titre 1"/>
          <p:cNvSpPr txBox="1">
            <a:spLocks/>
          </p:cNvSpPr>
          <p:nvPr/>
        </p:nvSpPr>
        <p:spPr>
          <a:xfrm>
            <a:off x="4763" y="476250"/>
            <a:ext cx="8229600" cy="64928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fr-FR" sz="2800" i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61013" y="3789363"/>
            <a:ext cx="936625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332288" y="1582738"/>
            <a:ext cx="215900" cy="841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979988" y="1438275"/>
            <a:ext cx="863600" cy="144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345113" y="2565400"/>
            <a:ext cx="792162" cy="142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-900608" y="800708"/>
            <a:ext cx="8229600" cy="6232553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fr-FR">
                <a:noFill/>
              </a:rPr>
              <a:t> </a:t>
            </a:r>
          </a:p>
        </p:txBody>
      </p:sp>
      <p:grpSp>
        <p:nvGrpSpPr>
          <p:cNvPr id="31759" name="Groupe 20"/>
          <p:cNvGrpSpPr>
            <a:grpSpLocks/>
          </p:cNvGrpSpPr>
          <p:nvPr/>
        </p:nvGrpSpPr>
        <p:grpSpPr bwMode="auto">
          <a:xfrm>
            <a:off x="2916238" y="476250"/>
            <a:ext cx="4310062" cy="2295525"/>
            <a:chOff x="2915816" y="476672"/>
            <a:chExt cx="4309703" cy="2294513"/>
          </a:xfrm>
        </p:grpSpPr>
        <p:grpSp>
          <p:nvGrpSpPr>
            <p:cNvPr id="31760" name="Groupe 19"/>
            <p:cNvGrpSpPr>
              <a:grpSpLocks/>
            </p:cNvGrpSpPr>
            <p:nvPr/>
          </p:nvGrpSpPr>
          <p:grpSpPr bwMode="auto">
            <a:xfrm>
              <a:off x="2915816" y="476672"/>
              <a:ext cx="4309703" cy="2294513"/>
              <a:chOff x="2915816" y="476672"/>
              <a:chExt cx="4309703" cy="2294513"/>
            </a:xfrm>
          </p:grpSpPr>
          <p:pic>
            <p:nvPicPr>
              <p:cNvPr id="31762" name="Image 2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36" b="18430"/>
              <a:stretch>
                <a:fillRect/>
              </a:stretch>
            </p:blipFill>
            <p:spPr bwMode="auto">
              <a:xfrm>
                <a:off x="2915816" y="476672"/>
                <a:ext cx="4309703" cy="2294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4571440" y="800379"/>
                <a:ext cx="774635" cy="1808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068245" y="890827"/>
                <a:ext cx="123815" cy="8092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876215" y="1849255"/>
              <a:ext cx="685743" cy="2110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3866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1" y="476672"/>
            <a:ext cx="8229600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III.1.Débit massique total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2489" y="5172263"/>
            <a:ext cx="46382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>
                <a:solidFill>
                  <a:schemeClr val="accent2"/>
                </a:solidFill>
              </a:rPr>
              <a:t>Débit total m</a:t>
            </a:r>
            <a:r>
              <a:rPr lang="fr-FR" sz="1100" i="1" baseline="-25000" dirty="0">
                <a:solidFill>
                  <a:schemeClr val="accent2"/>
                </a:solidFill>
              </a:rPr>
              <a:t>t </a:t>
            </a:r>
            <a:r>
              <a:rPr lang="fr-FR" sz="1100" i="1" dirty="0">
                <a:solidFill>
                  <a:schemeClr val="accent2"/>
                </a:solidFill>
              </a:rPr>
              <a:t>en fonction du flux de chaleur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827585" y="557994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2"/>
                </a:solidFill>
              </a:rPr>
              <a:t>Débit maximal : 4.2 g/s pour q=100W/m²</a:t>
            </a:r>
            <a:endParaRPr lang="fr-FR" dirty="0">
              <a:solidFill>
                <a:schemeClr val="tx2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180441" y="5733256"/>
            <a:ext cx="64714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57531"/>
            <a:ext cx="4928128" cy="370516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513927" y="1332632"/>
            <a:ext cx="32403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fr-FR" sz="1400" dirty="0">
                <a:solidFill>
                  <a:schemeClr val="tx2"/>
                </a:solidFill>
              </a:rPr>
              <a:t>Débit total obtenu par mesure de pression différentielle sur le </a:t>
            </a:r>
            <a:r>
              <a:rPr lang="fr-FR" sz="1400" dirty="0" smtClean="0">
                <a:solidFill>
                  <a:schemeClr val="tx2"/>
                </a:solidFill>
              </a:rPr>
              <a:t>Venturi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fr-FR" sz="1400" dirty="0">
              <a:solidFill>
                <a:schemeClr val="tx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fr-FR" sz="1400" dirty="0">
                <a:solidFill>
                  <a:schemeClr val="tx2"/>
                </a:solidFill>
              </a:rPr>
              <a:t>Puis en utilisant l’équation de </a:t>
            </a:r>
            <a:r>
              <a:rPr lang="fr-FR" sz="1400" dirty="0" smtClean="0">
                <a:solidFill>
                  <a:schemeClr val="tx2"/>
                </a:solidFill>
              </a:rPr>
              <a:t>Bernoulli: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fr-FR" sz="1400" dirty="0">
              <a:solidFill>
                <a:schemeClr val="tx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fr-FR" sz="1400" dirty="0" smtClean="0">
              <a:solidFill>
                <a:schemeClr val="tx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fr-FR" sz="1400" dirty="0">
              <a:solidFill>
                <a:schemeClr val="tx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fr-FR" sz="1400" dirty="0" smtClean="0">
              <a:solidFill>
                <a:schemeClr val="tx2"/>
              </a:solidFill>
            </a:endParaRPr>
          </a:p>
          <a:p>
            <a:pPr algn="just"/>
            <a:endParaRPr lang="fr-FR" sz="1400" dirty="0" smtClean="0">
              <a:solidFill>
                <a:schemeClr val="tx2"/>
              </a:solidFill>
            </a:endParaRPr>
          </a:p>
          <a:p>
            <a:pPr algn="just"/>
            <a:endParaRPr lang="fr-FR" sz="1400" dirty="0" smtClean="0">
              <a:solidFill>
                <a:schemeClr val="tx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A faible flux, le gradient de pression gravitationnel de l’ensemble de la boucle domine: q augmente, le débit total  augmente</a:t>
            </a:r>
          </a:p>
          <a:p>
            <a:pPr algn="just"/>
            <a:endParaRPr lang="fr-FR" sz="1400" dirty="0">
              <a:solidFill>
                <a:schemeClr val="tx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A fort flux, à mesure que la vitesse du fluide augmente, le frottement augmente, jusqu’à entrainer une diminution du débit.</a:t>
            </a:r>
            <a:endParaRPr lang="fr-FR" sz="1400" dirty="0">
              <a:solidFill>
                <a:schemeClr val="tx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878475" y="2924944"/>
                <a:ext cx="2150397" cy="8881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fr-FR" sz="1200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𝑔</m:t>
                              </m:r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∆</m:t>
                              </m:r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𝑧</m:t>
                              </m:r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+∆</m:t>
                              </m:r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𝑃</m:t>
                              </m:r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200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200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fr-FR" sz="1200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200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</a:rPr>
                                                <m:t>𝐷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200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fr-FR" sz="1200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200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</a:rPr>
                                                <m:t>𝐷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200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1200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fr-FR" sz="1200" i="1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475" y="2924944"/>
                <a:ext cx="2150397" cy="88819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/>
          <p:cNvSpPr txBox="1"/>
          <p:nvPr/>
        </p:nvSpPr>
        <p:spPr>
          <a:xfrm>
            <a:off x="8856984" y="6516052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9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90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0" y="476672"/>
            <a:ext cx="8599257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III.2.Débit vapeur massique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818" y="1597903"/>
            <a:ext cx="4928128" cy="370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ZoneTexte 16"/>
          <p:cNvSpPr txBox="1"/>
          <p:nvPr/>
        </p:nvSpPr>
        <p:spPr>
          <a:xfrm>
            <a:off x="518951" y="5517232"/>
            <a:ext cx="4928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>
                <a:solidFill>
                  <a:schemeClr val="accent2"/>
                </a:solidFill>
              </a:rPr>
              <a:t>Débit </a:t>
            </a:r>
            <a:r>
              <a:rPr lang="fr-FR" sz="1100" i="1" dirty="0" smtClean="0">
                <a:solidFill>
                  <a:schemeClr val="accent2"/>
                </a:solidFill>
              </a:rPr>
              <a:t>massique vapeur m</a:t>
            </a:r>
            <a:r>
              <a:rPr lang="fr-FR" sz="1100" i="1" baseline="-25000" dirty="0" smtClean="0">
                <a:solidFill>
                  <a:schemeClr val="accent2"/>
                </a:solidFill>
              </a:rPr>
              <a:t>v </a:t>
            </a:r>
            <a:r>
              <a:rPr lang="fr-FR" sz="1100" i="1" dirty="0">
                <a:solidFill>
                  <a:schemeClr val="accent2"/>
                </a:solidFill>
              </a:rPr>
              <a:t>en fonction du flux de chaleur</a:t>
            </a:r>
          </a:p>
        </p:txBody>
      </p:sp>
      <p:sp>
        <p:nvSpPr>
          <p:cNvPr id="3" name="Rectangle 2"/>
          <p:cNvSpPr/>
          <p:nvPr/>
        </p:nvSpPr>
        <p:spPr>
          <a:xfrm>
            <a:off x="5580112" y="1411142"/>
            <a:ext cx="316835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Le débit vapeur est mesuré </a:t>
            </a:r>
            <a:r>
              <a:rPr lang="fr-FR" sz="1400" dirty="0" smtClean="0">
                <a:solidFill>
                  <a:schemeClr val="tx2"/>
                </a:solidFill>
              </a:rPr>
              <a:t>directement, en sortie du thermosiphon.</a:t>
            </a:r>
            <a:endParaRPr lang="fr-FR" sz="1400" dirty="0">
              <a:solidFill>
                <a:schemeClr val="tx2"/>
              </a:solidFill>
            </a:endParaRPr>
          </a:p>
          <a:p>
            <a:endParaRPr lang="fr-FR" sz="1400" dirty="0">
              <a:solidFill>
                <a:schemeClr val="tx2"/>
              </a:solidFill>
            </a:endParaRPr>
          </a:p>
          <a:p>
            <a:endParaRPr lang="fr-FR" sz="1400" dirty="0" smtClean="0">
              <a:solidFill>
                <a:schemeClr val="tx2"/>
              </a:solidFill>
            </a:endParaRPr>
          </a:p>
          <a:p>
            <a:r>
              <a:rPr lang="fr-FR" sz="1400" dirty="0" smtClean="0">
                <a:solidFill>
                  <a:schemeClr val="tx2"/>
                </a:solidFill>
              </a:rPr>
              <a:t>A </a:t>
            </a:r>
            <a:r>
              <a:rPr lang="fr-FR" sz="1400" dirty="0">
                <a:solidFill>
                  <a:schemeClr val="tx2"/>
                </a:solidFill>
              </a:rPr>
              <a:t>partir de l’équation de conservation de</a:t>
            </a:r>
          </a:p>
          <a:p>
            <a:r>
              <a:rPr lang="fr-FR" sz="1400" dirty="0">
                <a:solidFill>
                  <a:schemeClr val="tx2"/>
                </a:solidFill>
              </a:rPr>
              <a:t> </a:t>
            </a:r>
            <a:r>
              <a:rPr lang="fr-FR" sz="1400" dirty="0" smtClean="0">
                <a:solidFill>
                  <a:schemeClr val="tx2"/>
                </a:solidFill>
              </a:rPr>
              <a:t>l’énergie sur un petit volume:</a:t>
            </a:r>
            <a:endParaRPr lang="fr-FR" sz="1400" dirty="0">
              <a:solidFill>
                <a:schemeClr val="tx2"/>
              </a:solidFill>
            </a:endParaRPr>
          </a:p>
          <a:p>
            <a:endParaRPr lang="fr-FR" sz="1400" dirty="0">
              <a:solidFill>
                <a:schemeClr val="tx2"/>
              </a:solidFill>
            </a:endParaRPr>
          </a:p>
          <a:p>
            <a:r>
              <a:rPr lang="fr-FR" sz="1400" dirty="0">
                <a:solidFill>
                  <a:schemeClr val="tx2"/>
                </a:solidFill>
              </a:rPr>
              <a:t>                                                                                               </a:t>
            </a:r>
          </a:p>
          <a:p>
            <a:r>
              <a:rPr lang="fr-FR" sz="1400" dirty="0">
                <a:solidFill>
                  <a:schemeClr val="tx2"/>
                </a:solidFill>
              </a:rPr>
              <a:t>                                                                        </a:t>
            </a:r>
          </a:p>
          <a:p>
            <a:r>
              <a:rPr lang="fr-FR" sz="1400" dirty="0">
                <a:solidFill>
                  <a:schemeClr val="tx2"/>
                </a:solidFill>
              </a:rPr>
              <a:t>que l’on intègre en négligeant le terme de</a:t>
            </a:r>
          </a:p>
          <a:p>
            <a:r>
              <a:rPr lang="fr-FR" sz="1400" dirty="0">
                <a:solidFill>
                  <a:schemeClr val="tx2"/>
                </a:solidFill>
              </a:rPr>
              <a:t> gravité , on obtient l’équation 3:</a:t>
            </a:r>
          </a:p>
          <a:p>
            <a:r>
              <a:rPr lang="fr-FR" sz="1200" dirty="0">
                <a:solidFill>
                  <a:schemeClr val="tx2"/>
                </a:solidFill>
              </a:rPr>
              <a:t>                                                               </a:t>
            </a:r>
            <a:r>
              <a:rPr lang="fr-FR" sz="1200" dirty="0" smtClean="0">
                <a:solidFill>
                  <a:schemeClr val="tx2"/>
                </a:solidFill>
              </a:rPr>
              <a:t>                                                              </a:t>
            </a:r>
            <a:endParaRPr lang="fr-FR" sz="1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754564" y="3274180"/>
                <a:ext cx="2849883" cy="2936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𝜋</m:t>
                      </m:r>
                      <m:r>
                        <a:rPr lang="fr-FR" sz="12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𝐷𝑞𝑑𝑦</m:t>
                      </m:r>
                      <m:r>
                        <a:rPr lang="fr-FR" sz="12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∆</m:t>
                          </m:r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12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𝑉</m:t>
                          </m:r>
                        </m:sub>
                      </m:sSub>
                      <m:r>
                        <a:rPr lang="fr-FR" sz="1200" i="1">
                          <a:solidFill>
                            <a:schemeClr val="tx2"/>
                          </a:solidFill>
                          <a:latin typeface="Cambria Math"/>
                        </a:rPr>
                        <m:t>𝑑𝑋</m:t>
                      </m:r>
                      <m:r>
                        <a:rPr lang="fr-FR" sz="12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fr-FR" sz="1200" i="1">
                          <a:solidFill>
                            <a:schemeClr val="tx2"/>
                          </a:solidFill>
                          <a:latin typeface="Cambria Math"/>
                        </a:rPr>
                        <m:t>𝑔𝑑𝑦</m:t>
                      </m:r>
                    </m:oMath>
                  </m:oMathPara>
                </a14:m>
                <a:endParaRPr lang="fr-FR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564" y="3274180"/>
                <a:ext cx="2849883" cy="29360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940152" y="4640566"/>
                <a:ext cx="1758750" cy="4773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fr-FR" sz="1200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𝑞</m:t>
                          </m:r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𝜋</m:t>
                          </m:r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𝐷𝐿</m:t>
                          </m:r>
                          <m:r>
                            <a:rPr lang="fr-FR" sz="12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∆</m:t>
                              </m:r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2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4640566"/>
                <a:ext cx="1758750" cy="4773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10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2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30163" y="549275"/>
            <a:ext cx="8229600" cy="647700"/>
          </a:xfrm>
        </p:spPr>
        <p:txBody>
          <a:bodyPr/>
          <a:lstStyle/>
          <a:p>
            <a:r>
              <a:rPr lang="fr-FR" sz="2800" i="1" smtClean="0">
                <a:solidFill>
                  <a:schemeClr val="accent2"/>
                </a:solidFill>
              </a:rPr>
              <a:t>Conditions aux limites</a:t>
            </a:r>
          </a:p>
        </p:txBody>
      </p:sp>
      <p:pic>
        <p:nvPicPr>
          <p:cNvPr id="32771" name="Imag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484313"/>
            <a:ext cx="5805487" cy="3890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292100" y="3435350"/>
            <a:ext cx="2447925" cy="8302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just"/>
            <a:r>
              <a:rPr lang="fr-FR" sz="1600">
                <a:solidFill>
                  <a:schemeClr val="accent2"/>
                </a:solidFill>
              </a:rPr>
              <a:t>On applique les pertes de charges en conditions aux limites </a:t>
            </a:r>
          </a:p>
        </p:txBody>
      </p:sp>
      <p:sp>
        <p:nvSpPr>
          <p:cNvPr id="32773" name="ZoneTexte 5"/>
          <p:cNvSpPr txBox="1">
            <a:spLocks noChangeArrowheads="1"/>
          </p:cNvSpPr>
          <p:nvPr/>
        </p:nvSpPr>
        <p:spPr bwMode="auto">
          <a:xfrm>
            <a:off x="317500" y="1484313"/>
            <a:ext cx="31686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fr-FR" sz="1400">
                <a:solidFill>
                  <a:schemeClr val="tx2"/>
                </a:solidFill>
              </a:rPr>
              <a:t>Point 1 (surface libre du réservoir):</a:t>
            </a:r>
          </a:p>
          <a:p>
            <a:r>
              <a:rPr lang="fr-FR" sz="1400">
                <a:solidFill>
                  <a:schemeClr val="tx2"/>
                </a:solidFill>
              </a:rPr>
              <a:t>- p=1 bar</a:t>
            </a:r>
          </a:p>
          <a:p>
            <a:r>
              <a:rPr lang="fr-FR" sz="1400">
                <a:solidFill>
                  <a:schemeClr val="tx2"/>
                </a:solidFill>
              </a:rPr>
              <a:t>- T= 4.22K</a:t>
            </a:r>
          </a:p>
        </p:txBody>
      </p:sp>
      <p:sp>
        <p:nvSpPr>
          <p:cNvPr id="32774" name="ZoneTexte 6"/>
          <p:cNvSpPr txBox="1">
            <a:spLocks noChangeArrowheads="1"/>
          </p:cNvSpPr>
          <p:nvPr/>
        </p:nvSpPr>
        <p:spPr bwMode="auto">
          <a:xfrm>
            <a:off x="292100" y="2349500"/>
            <a:ext cx="33131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fr-FR" sz="1400">
                <a:solidFill>
                  <a:schemeClr val="tx2"/>
                </a:solidFill>
              </a:rPr>
              <a:t>Point 4 : retour à la pression initiale</a:t>
            </a:r>
          </a:p>
          <a:p>
            <a:r>
              <a:rPr lang="fr-FR" sz="1400">
                <a:solidFill>
                  <a:schemeClr val="tx2"/>
                </a:solidFill>
              </a:rPr>
              <a:t>-tp=1 bar</a:t>
            </a: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7956" y="4582170"/>
            <a:ext cx="2597860" cy="1838067"/>
          </a:xfrm>
          <a:prstGeom prst="rect">
            <a:avLst/>
          </a:prstGeom>
          <a:blipFill rotWithShape="1">
            <a:blip r:embed="rId3"/>
            <a:stretch>
              <a:fillRect l="-469" t="-664"/>
            </a:stretch>
          </a:blipFill>
        </p:spPr>
        <p:txBody>
          <a:bodyPr/>
          <a:lstStyle/>
          <a:p>
            <a:r>
              <a:rPr lang="fr-FR">
                <a:noFill/>
              </a:rPr>
              <a:t> </a:t>
            </a: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3924300" y="4400550"/>
            <a:ext cx="3743325" cy="2316163"/>
            <a:chOff x="3923928" y="4401272"/>
            <a:chExt cx="3744416" cy="2315249"/>
          </a:xfrm>
        </p:grpSpPr>
        <p:sp>
          <p:nvSpPr>
            <p:cNvPr id="11" name="ZoneTexte 10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923928" y="4401272"/>
              <a:ext cx="3744416" cy="2315249"/>
            </a:xfrm>
            <a:prstGeom prst="rect">
              <a:avLst/>
            </a:prstGeom>
            <a:blipFill rotWithShape="1">
              <a:blip r:embed="rId4"/>
              <a:stretch>
                <a:fillRect l="-1299" t="-1047"/>
              </a:stretch>
            </a:blipFill>
            <a:ln>
              <a:solidFill>
                <a:schemeClr val="tx2"/>
              </a:solidFill>
            </a:ln>
          </p:spPr>
          <p:txBody>
            <a:bodyPr/>
            <a:lstStyle/>
            <a:p>
              <a:r>
                <a:rPr lang="fr-FR">
                  <a:noFill/>
                </a:rPr>
                <a:t> </a:t>
              </a:r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>
              <a:off x="5553178" y="5267705"/>
              <a:ext cx="0" cy="2158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Connecteur droit avec flèche 14"/>
          <p:cNvCxnSpPr/>
          <p:nvPr/>
        </p:nvCxnSpPr>
        <p:spPr>
          <a:xfrm>
            <a:off x="5553075" y="5949950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5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191" y="476672"/>
            <a:ext cx="8229600" cy="648072"/>
          </a:xfrm>
          <a:prstGeom prst="rect">
            <a:avLst/>
          </a:prstGeom>
        </p:spPr>
        <p:txBody>
          <a:bodyPr vert="horz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III.5.Modélisation numérique sur </a:t>
            </a:r>
            <a:r>
              <a:rPr lang="fr-FR" sz="2800" i="1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Comsol</a:t>
            </a:r>
            <a:r>
              <a:rPr lang="fr-FR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i="1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Multiphysics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8" name="Rectangle 7"/>
            <p:cNvSpPr/>
            <p:nvPr/>
          </p:nvSpPr>
          <p:spPr>
            <a:xfrm>
              <a:off x="0" y="652534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0" y="6581001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2"/>
                  </a:solidFill>
                </a:rPr>
                <a:t>Le 10/12/2010</a:t>
              </a:r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11" name="Image 10" descr="vitesse100wm2.tif"/>
          <p:cNvPicPr/>
          <p:nvPr/>
        </p:nvPicPr>
        <p:blipFill>
          <a:blip r:embed="rId2" cstate="print"/>
          <a:srcRect l="3543" t="4094"/>
          <a:stretch>
            <a:fillRect/>
          </a:stretch>
        </p:blipFill>
        <p:spPr bwMode="auto">
          <a:xfrm>
            <a:off x="238604" y="1772816"/>
            <a:ext cx="2345439" cy="171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 descr="titre100wm2.tif"/>
          <p:cNvPicPr/>
          <p:nvPr/>
        </p:nvPicPr>
        <p:blipFill>
          <a:blip r:embed="rId3" cstate="print"/>
          <a:srcRect l="3780"/>
          <a:stretch>
            <a:fillRect/>
          </a:stretch>
        </p:blipFill>
        <p:spPr bwMode="auto">
          <a:xfrm>
            <a:off x="2986604" y="1698566"/>
            <a:ext cx="2293683" cy="178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 descr="debit100wm2.tif"/>
          <p:cNvPicPr/>
          <p:nvPr/>
        </p:nvPicPr>
        <p:blipFill>
          <a:blip r:embed="rId4" cstate="print"/>
          <a:srcRect l="3307" t="3465"/>
          <a:stretch>
            <a:fillRect/>
          </a:stretch>
        </p:blipFill>
        <p:spPr bwMode="auto">
          <a:xfrm>
            <a:off x="5728185" y="1698566"/>
            <a:ext cx="2345149" cy="17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 14" descr="100wm2.tif"/>
          <p:cNvPicPr/>
          <p:nvPr/>
        </p:nvPicPr>
        <p:blipFill>
          <a:blip r:embed="rId5" cstate="print"/>
          <a:srcRect l="3543" t="3780"/>
          <a:stretch>
            <a:fillRect/>
          </a:stretch>
        </p:blipFill>
        <p:spPr bwMode="auto">
          <a:xfrm>
            <a:off x="1619671" y="4005064"/>
            <a:ext cx="2345439" cy="175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 16" descr="temperature100wm2.tif"/>
          <p:cNvPicPr/>
          <p:nvPr/>
        </p:nvPicPr>
        <p:blipFill>
          <a:blip r:embed="rId6" cstate="print"/>
          <a:srcRect l="3307"/>
          <a:stretch>
            <a:fillRect/>
          </a:stretch>
        </p:blipFill>
        <p:spPr bwMode="auto">
          <a:xfrm>
            <a:off x="4533365" y="4005064"/>
            <a:ext cx="2343139" cy="181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Espace réservé du contenu 2"/>
          <p:cNvSpPr>
            <a:spLocks noGrp="1"/>
          </p:cNvSpPr>
          <p:nvPr>
            <p:ph idx="1"/>
          </p:nvPr>
        </p:nvSpPr>
        <p:spPr>
          <a:xfrm>
            <a:off x="179512" y="811796"/>
            <a:ext cx="8229600" cy="5400600"/>
          </a:xfrm>
        </p:spPr>
        <p:txBody>
          <a:bodyPr>
            <a:normAutofit/>
          </a:bodyPr>
          <a:lstStyle/>
          <a:p>
            <a:pPr marL="411480" lvl="1" indent="0">
              <a:buNone/>
            </a:pPr>
            <a:endParaRPr lang="fr-FR" sz="1800" dirty="0" smtClean="0"/>
          </a:p>
          <a:p>
            <a:pPr lvl="1"/>
            <a:r>
              <a:rPr lang="fr-FR" sz="1800" dirty="0" smtClean="0"/>
              <a:t>Résultats numériques obtenus</a:t>
            </a:r>
          </a:p>
          <a:p>
            <a:pPr lvl="3"/>
            <a:endParaRPr lang="fr-FR" sz="1200" dirty="0" smtClean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4745" y="3499235"/>
            <a:ext cx="2173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 smtClean="0">
                <a:solidFill>
                  <a:schemeClr val="tx2"/>
                </a:solidFill>
              </a:rPr>
              <a:t>Vitesse sur l’ensemble du domaine</a:t>
            </a:r>
            <a:endParaRPr lang="fr-FR" sz="1000" i="1" dirty="0">
              <a:solidFill>
                <a:schemeClr val="tx2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033413" y="3499234"/>
            <a:ext cx="2173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smtClean="0">
                <a:solidFill>
                  <a:schemeClr val="tx2"/>
                </a:solidFill>
              </a:rPr>
              <a:t>Titre massique sur l’ensemble du domaine</a:t>
            </a:r>
            <a:endParaRPr lang="fr-FR" sz="1000" i="1" dirty="0">
              <a:solidFill>
                <a:schemeClr val="tx2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814181" y="3499235"/>
            <a:ext cx="2173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smtClean="0">
                <a:solidFill>
                  <a:schemeClr val="tx2"/>
                </a:solidFill>
              </a:rPr>
              <a:t>Débit massique  sur l’ensemble du domaine</a:t>
            </a:r>
            <a:endParaRPr lang="fr-FR" sz="1000" i="1" dirty="0">
              <a:solidFill>
                <a:schemeClr val="tx2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705812" y="5823561"/>
            <a:ext cx="2173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smtClean="0">
                <a:solidFill>
                  <a:schemeClr val="tx2"/>
                </a:solidFill>
              </a:rPr>
              <a:t>Pression sur l’ensemble du domaine</a:t>
            </a:r>
            <a:endParaRPr lang="fr-FR" sz="1000" i="1" dirty="0">
              <a:solidFill>
                <a:schemeClr val="tx2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618356" y="5823561"/>
            <a:ext cx="2173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smtClean="0">
                <a:solidFill>
                  <a:schemeClr val="tx2"/>
                </a:solidFill>
              </a:rPr>
              <a:t>Température  sur l’ensemble du domaine</a:t>
            </a:r>
            <a:endParaRPr lang="fr-FR" sz="1000" i="1" dirty="0">
              <a:solidFill>
                <a:schemeClr val="tx2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8748464" y="65160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13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547664" y="6581001"/>
            <a:ext cx="583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2"/>
                </a:solidFill>
              </a:rPr>
              <a:t>Soutenance de stage-Anne Bessette-</a:t>
            </a:r>
            <a:r>
              <a:rPr lang="fr-FR" sz="1200" dirty="0" err="1" smtClean="0">
                <a:solidFill>
                  <a:schemeClr val="tx2"/>
                </a:solidFill>
              </a:rPr>
              <a:t>Insa</a:t>
            </a:r>
            <a:r>
              <a:rPr lang="fr-FR" sz="1200" dirty="0" smtClean="0">
                <a:solidFill>
                  <a:schemeClr val="tx2"/>
                </a:solidFill>
              </a:rPr>
              <a:t> de  Lyon</a:t>
            </a: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0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7898</TotalTime>
  <Words>2187</Words>
  <Application>Microsoft Office PowerPoint</Application>
  <PresentationFormat>Affichage à l'écran (4:3)</PresentationFormat>
  <Paragraphs>433</Paragraphs>
  <Slides>28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Urbain</vt:lpstr>
      <vt:lpstr>Étude thermohydraulique d’un thermosiphon en hélium diphasique et en configuration horizontale</vt:lpstr>
      <vt:lpstr>Sommaire</vt:lpstr>
      <vt:lpstr> Le projet R3B/GLAD</vt:lpstr>
      <vt:lpstr>Objectifs</vt:lpstr>
      <vt:lpstr>La boucle thermosiphon en hélium diphasique et en configuration horizontale</vt:lpstr>
      <vt:lpstr>   Principe de fonctionnement du thermosiphon</vt:lpstr>
      <vt:lpstr>   Dispositif expérimental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Modèles théoriques pour un écoulement diphasique</vt:lpstr>
      <vt:lpstr>Présentation PowerPoint</vt:lpstr>
      <vt:lpstr>Présentation PowerPoint</vt:lpstr>
      <vt:lpstr>Présentation PowerPoint</vt:lpstr>
      <vt:lpstr>Conditions aux limites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Étude thermohydraulique d’un thermosiphon en hélium diphasique et configuration horizontale</dc:title>
  <dc:creator>abessett</dc:creator>
  <cp:lastModifiedBy>BESSETTE Anne</cp:lastModifiedBy>
  <cp:revision>207</cp:revision>
  <dcterms:created xsi:type="dcterms:W3CDTF">2010-11-25T09:16:24Z</dcterms:created>
  <dcterms:modified xsi:type="dcterms:W3CDTF">2010-12-10T09:35:18Z</dcterms:modified>
</cp:coreProperties>
</file>