
<file path=[Content_Types].xml><?xml version="1.0" encoding="utf-8"?>
<Types xmlns="http://schemas.openxmlformats.org/package/2006/content-types">
  <Default Extension="jpg" ContentType="image/jpeg"/>
  <Default Extension="emf" ContentType="image/x-emf"/>
  <Default Extension="jpeg" ContentType="image/jpeg"/>
  <Default Extension="xml" ContentType="application/xml"/>
  <Default Extension="vml" ContentType="application/vnd.openxmlformats-officedocument.vmlDrawing"/>
  <Default Extension="tif" ContentType="image/tiff"/>
  <Default Extension="bin" ContentType="application/vnd.openxmlformats-officedocument.presentationml.printerSettings"/>
  <Default Extension="png" ContentType="image/png"/>
  <Default Extension="wmf" ContentType="image/x-wmf"/>
  <Default Extension="docx" ContentType="application/vnd.openxmlformats-officedocument.wordprocessingml.document"/>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embeddings/oleObject10.bin" ContentType="application/vnd.openxmlformats-officedocument.oleObject"/>
  <Override PartName="/ppt/embeddings/oleObject11.bin" ContentType="application/vnd.openxmlformats-officedocument.oleObject"/>
  <Override PartName="/ppt/embeddings/oleObject12.bin" ContentType="application/vnd.openxmlformats-officedocument.oleObject"/>
  <Override PartName="/ppt/notesSlides/notesSlide3.xml" ContentType="application/vnd.openxmlformats-officedocument.presentationml.notesSlide+xml"/>
  <Override PartName="/ppt/notesSlides/notesSlide4.xml" ContentType="application/vnd.openxmlformats-officedocument.presentationml.notesSlide+xml"/>
  <Override PartName="/ppt/embeddings/oleObject13.bin" ContentType="application/vnd.openxmlformats-officedocument.oleObject"/>
  <Override PartName="/ppt/notesSlides/notesSlide5.xml" ContentType="application/vnd.openxmlformats-officedocument.presentationml.notesSlide+xml"/>
  <Override PartName="/ppt/embeddings/oleObject14.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55"/>
  </p:notesMasterIdLst>
  <p:handoutMasterIdLst>
    <p:handoutMasterId r:id="rId56"/>
  </p:handoutMasterIdLst>
  <p:sldIdLst>
    <p:sldId id="299" r:id="rId2"/>
    <p:sldId id="312" r:id="rId3"/>
    <p:sldId id="380" r:id="rId4"/>
    <p:sldId id="313" r:id="rId5"/>
    <p:sldId id="314" r:id="rId6"/>
    <p:sldId id="315" r:id="rId7"/>
    <p:sldId id="318" r:id="rId8"/>
    <p:sldId id="316" r:id="rId9"/>
    <p:sldId id="317" r:id="rId10"/>
    <p:sldId id="359" r:id="rId11"/>
    <p:sldId id="360" r:id="rId12"/>
    <p:sldId id="321" r:id="rId13"/>
    <p:sldId id="329" r:id="rId14"/>
    <p:sldId id="331" r:id="rId15"/>
    <p:sldId id="322" r:id="rId16"/>
    <p:sldId id="323" r:id="rId17"/>
    <p:sldId id="324" r:id="rId18"/>
    <p:sldId id="325" r:id="rId19"/>
    <p:sldId id="332" r:id="rId20"/>
    <p:sldId id="326" r:id="rId21"/>
    <p:sldId id="330" r:id="rId22"/>
    <p:sldId id="333" r:id="rId23"/>
    <p:sldId id="334" r:id="rId24"/>
    <p:sldId id="336" r:id="rId25"/>
    <p:sldId id="338" r:id="rId26"/>
    <p:sldId id="339" r:id="rId27"/>
    <p:sldId id="361" r:id="rId28"/>
    <p:sldId id="340" r:id="rId29"/>
    <p:sldId id="341" r:id="rId30"/>
    <p:sldId id="343" r:id="rId31"/>
    <p:sldId id="347" r:id="rId32"/>
    <p:sldId id="348" r:id="rId33"/>
    <p:sldId id="349" r:id="rId34"/>
    <p:sldId id="350" r:id="rId35"/>
    <p:sldId id="344" r:id="rId36"/>
    <p:sldId id="376" r:id="rId37"/>
    <p:sldId id="377" r:id="rId38"/>
    <p:sldId id="373" r:id="rId39"/>
    <p:sldId id="369" r:id="rId40"/>
    <p:sldId id="371" r:id="rId41"/>
    <p:sldId id="372" r:id="rId42"/>
    <p:sldId id="363" r:id="rId43"/>
    <p:sldId id="364" r:id="rId44"/>
    <p:sldId id="365" r:id="rId45"/>
    <p:sldId id="367" r:id="rId46"/>
    <p:sldId id="378" r:id="rId47"/>
    <p:sldId id="379" r:id="rId48"/>
    <p:sldId id="356" r:id="rId49"/>
    <p:sldId id="355" r:id="rId50"/>
    <p:sldId id="381" r:id="rId51"/>
    <p:sldId id="382" r:id="rId52"/>
    <p:sldId id="368" r:id="rId53"/>
    <p:sldId id="375" r:id="rId54"/>
  </p:sldIdLst>
  <p:sldSz cx="9906000" cy="6858000" type="A4"/>
  <p:notesSz cx="6858000" cy="9906000"/>
  <p:defaultTextStyle>
    <a:defPPr>
      <a:defRPr lang="en-US"/>
    </a:defPPr>
    <a:lvl1pPr algn="l" rtl="0" eaLnBrk="0" fontAlgn="base" hangingPunct="0">
      <a:spcBef>
        <a:spcPct val="0"/>
      </a:spcBef>
      <a:spcAft>
        <a:spcPct val="0"/>
      </a:spcAft>
      <a:defRPr sz="1600" kern="1200" baseline="-25000">
        <a:solidFill>
          <a:schemeClr val="tx1"/>
        </a:solidFill>
        <a:latin typeface="Helvetica" charset="0"/>
        <a:ea typeface="+mn-ea"/>
        <a:cs typeface="+mn-cs"/>
      </a:defRPr>
    </a:lvl1pPr>
    <a:lvl2pPr marL="457200" algn="l" rtl="0" eaLnBrk="0" fontAlgn="base" hangingPunct="0">
      <a:spcBef>
        <a:spcPct val="0"/>
      </a:spcBef>
      <a:spcAft>
        <a:spcPct val="0"/>
      </a:spcAft>
      <a:defRPr sz="1600" kern="1200" baseline="-25000">
        <a:solidFill>
          <a:schemeClr val="tx1"/>
        </a:solidFill>
        <a:latin typeface="Helvetica" charset="0"/>
        <a:ea typeface="+mn-ea"/>
        <a:cs typeface="+mn-cs"/>
      </a:defRPr>
    </a:lvl2pPr>
    <a:lvl3pPr marL="914400" algn="l" rtl="0" eaLnBrk="0" fontAlgn="base" hangingPunct="0">
      <a:spcBef>
        <a:spcPct val="0"/>
      </a:spcBef>
      <a:spcAft>
        <a:spcPct val="0"/>
      </a:spcAft>
      <a:defRPr sz="1600" kern="1200" baseline="-25000">
        <a:solidFill>
          <a:schemeClr val="tx1"/>
        </a:solidFill>
        <a:latin typeface="Helvetica" charset="0"/>
        <a:ea typeface="+mn-ea"/>
        <a:cs typeface="+mn-cs"/>
      </a:defRPr>
    </a:lvl3pPr>
    <a:lvl4pPr marL="1371600" algn="l" rtl="0" eaLnBrk="0" fontAlgn="base" hangingPunct="0">
      <a:spcBef>
        <a:spcPct val="0"/>
      </a:spcBef>
      <a:spcAft>
        <a:spcPct val="0"/>
      </a:spcAft>
      <a:defRPr sz="1600" kern="1200" baseline="-25000">
        <a:solidFill>
          <a:schemeClr val="tx1"/>
        </a:solidFill>
        <a:latin typeface="Helvetica" charset="0"/>
        <a:ea typeface="+mn-ea"/>
        <a:cs typeface="+mn-cs"/>
      </a:defRPr>
    </a:lvl4pPr>
    <a:lvl5pPr marL="1828800" algn="l" rtl="0" eaLnBrk="0" fontAlgn="base" hangingPunct="0">
      <a:spcBef>
        <a:spcPct val="0"/>
      </a:spcBef>
      <a:spcAft>
        <a:spcPct val="0"/>
      </a:spcAft>
      <a:defRPr sz="1600" kern="1200" baseline="-25000">
        <a:solidFill>
          <a:schemeClr val="tx1"/>
        </a:solidFill>
        <a:latin typeface="Helvetica" charset="0"/>
        <a:ea typeface="+mn-ea"/>
        <a:cs typeface="+mn-cs"/>
      </a:defRPr>
    </a:lvl5pPr>
    <a:lvl6pPr marL="2286000" algn="l" defTabSz="457200" rtl="0" eaLnBrk="1" latinLnBrk="0" hangingPunct="1">
      <a:defRPr sz="1600" kern="1200" baseline="-25000">
        <a:solidFill>
          <a:schemeClr val="tx1"/>
        </a:solidFill>
        <a:latin typeface="Helvetica" charset="0"/>
        <a:ea typeface="+mn-ea"/>
        <a:cs typeface="+mn-cs"/>
      </a:defRPr>
    </a:lvl6pPr>
    <a:lvl7pPr marL="2743200" algn="l" defTabSz="457200" rtl="0" eaLnBrk="1" latinLnBrk="0" hangingPunct="1">
      <a:defRPr sz="1600" kern="1200" baseline="-25000">
        <a:solidFill>
          <a:schemeClr val="tx1"/>
        </a:solidFill>
        <a:latin typeface="Helvetica" charset="0"/>
        <a:ea typeface="+mn-ea"/>
        <a:cs typeface="+mn-cs"/>
      </a:defRPr>
    </a:lvl7pPr>
    <a:lvl8pPr marL="3200400" algn="l" defTabSz="457200" rtl="0" eaLnBrk="1" latinLnBrk="0" hangingPunct="1">
      <a:defRPr sz="1600" kern="1200" baseline="-25000">
        <a:solidFill>
          <a:schemeClr val="tx1"/>
        </a:solidFill>
        <a:latin typeface="Helvetica" charset="0"/>
        <a:ea typeface="+mn-ea"/>
        <a:cs typeface="+mn-cs"/>
      </a:defRPr>
    </a:lvl8pPr>
    <a:lvl9pPr marL="3657600" algn="l" defTabSz="457200" rtl="0" eaLnBrk="1" latinLnBrk="0" hangingPunct="1">
      <a:defRPr sz="1600" kern="1200" baseline="-25000">
        <a:solidFill>
          <a:schemeClr val="tx1"/>
        </a:solidFill>
        <a:latin typeface="Helvetica"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8183B"/>
    <a:srgbClr val="C30224"/>
    <a:srgbClr val="0000FF"/>
    <a:srgbClr val="16165C"/>
    <a:srgbClr val="16175E"/>
    <a:srgbClr val="171760"/>
    <a:srgbClr val="FA012E"/>
    <a:srgbClr val="FEE7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826" autoAdjust="0"/>
    <p:restoredTop sz="86364" autoAdjust="0"/>
  </p:normalViewPr>
  <p:slideViewPr>
    <p:cSldViewPr showGuides="1">
      <p:cViewPr>
        <p:scale>
          <a:sx n="63" d="100"/>
          <a:sy n="63" d="100"/>
        </p:scale>
        <p:origin x="-240" y="1392"/>
      </p:cViewPr>
      <p:guideLst>
        <p:guide orient="horz" pos="2160"/>
        <p:guide pos="3120"/>
      </p:guideLst>
    </p:cSldViewPr>
  </p:slideViewPr>
  <p:outlineViewPr>
    <p:cViewPr>
      <p:scale>
        <a:sx n="100" d="100"/>
        <a:sy n="100" d="100"/>
      </p:scale>
      <p:origin x="40" y="698904"/>
    </p:cViewPr>
  </p:outlineViewPr>
  <p:notesTextViewPr>
    <p:cViewPr>
      <p:scale>
        <a:sx n="100" d="100"/>
        <a:sy n="100" d="100"/>
      </p:scale>
      <p:origin x="0" y="0"/>
    </p:cViewPr>
  </p:notesTextViewPr>
  <p:sorterViewPr>
    <p:cViewPr>
      <p:scale>
        <a:sx n="223" d="100"/>
        <a:sy n="223" d="100"/>
      </p:scale>
      <p:origin x="0" y="65784"/>
    </p:cViewPr>
  </p:sorterViewPr>
  <p:notesViewPr>
    <p:cSldViewPr showGuides="1">
      <p:cViewPr varScale="1">
        <p:scale>
          <a:sx n="50" d="100"/>
          <a:sy n="50" d="100"/>
        </p:scale>
        <p:origin x="-1992" y="-108"/>
      </p:cViewPr>
      <p:guideLst>
        <p:guide orient="horz" pos="312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notesMaster" Target="notesMasters/notesMaster1.xml"/><Relationship Id="rId56" Type="http://schemas.openxmlformats.org/officeDocument/2006/relationships/handoutMaster" Target="handoutMasters/handoutMaster1.xml"/><Relationship Id="rId57" Type="http://schemas.openxmlformats.org/officeDocument/2006/relationships/printerSettings" Target="printerSettings/printerSettings1.bin"/><Relationship Id="rId58" Type="http://schemas.openxmlformats.org/officeDocument/2006/relationships/presProps" Target="presProps.xml"/><Relationship Id="rId59" Type="http://schemas.openxmlformats.org/officeDocument/2006/relationships/viewProps" Target="viewProp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theme" Target="theme/theme1.xml"/><Relationship Id="rId6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7.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1.emf"/><Relationship Id="rId2" Type="http://schemas.openxmlformats.org/officeDocument/2006/relationships/image" Target="../media/image42.emf"/><Relationship Id="rId3" Type="http://schemas.openxmlformats.org/officeDocument/2006/relationships/image" Target="../media/image43.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47.emf"/><Relationship Id="rId4" Type="http://schemas.openxmlformats.org/officeDocument/2006/relationships/image" Target="../media/image48.emf"/><Relationship Id="rId5" Type="http://schemas.openxmlformats.org/officeDocument/2006/relationships/image" Target="../media/image49.emf"/><Relationship Id="rId1" Type="http://schemas.openxmlformats.org/officeDocument/2006/relationships/image" Target="../media/image45.emf"/><Relationship Id="rId2" Type="http://schemas.openxmlformats.org/officeDocument/2006/relationships/image" Target="../media/image4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0.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4.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62.emf"/><Relationship Id="rId2" Type="http://schemas.openxmlformats.org/officeDocument/2006/relationships/image" Target="../media/image63.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7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6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7410" name="Rectangle 2"/>
          <p:cNvSpPr>
            <a:spLocks noGrp="1" noChangeArrowheads="1"/>
          </p:cNvSpPr>
          <p:nvPr>
            <p:ph type="hdr" sz="quarter"/>
          </p:nvPr>
        </p:nvSpPr>
        <p:spPr bwMode="auto">
          <a:xfrm>
            <a:off x="0" y="0"/>
            <a:ext cx="2971800" cy="5349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GB"/>
          </a:p>
        </p:txBody>
      </p:sp>
      <p:sp>
        <p:nvSpPr>
          <p:cNvPr id="657411" name="Rectangle 3"/>
          <p:cNvSpPr>
            <a:spLocks noGrp="1" noChangeArrowheads="1"/>
          </p:cNvSpPr>
          <p:nvPr>
            <p:ph type="dt" sz="quarter" idx="1"/>
          </p:nvPr>
        </p:nvSpPr>
        <p:spPr bwMode="auto">
          <a:xfrm>
            <a:off x="3886200" y="0"/>
            <a:ext cx="2971800" cy="5349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GB"/>
          </a:p>
        </p:txBody>
      </p:sp>
      <p:sp>
        <p:nvSpPr>
          <p:cNvPr id="657412" name="Rectangle 4"/>
          <p:cNvSpPr>
            <a:spLocks noGrp="1" noChangeArrowheads="1"/>
          </p:cNvSpPr>
          <p:nvPr>
            <p:ph type="ftr" sz="quarter" idx="2"/>
          </p:nvPr>
        </p:nvSpPr>
        <p:spPr bwMode="auto">
          <a:xfrm>
            <a:off x="0" y="9371013"/>
            <a:ext cx="2971800" cy="5349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GB"/>
          </a:p>
        </p:txBody>
      </p:sp>
      <p:sp>
        <p:nvSpPr>
          <p:cNvPr id="657413" name="Rectangle 5"/>
          <p:cNvSpPr>
            <a:spLocks noGrp="1" noChangeArrowheads="1"/>
          </p:cNvSpPr>
          <p:nvPr>
            <p:ph type="sldNum" sz="quarter" idx="3"/>
          </p:nvPr>
        </p:nvSpPr>
        <p:spPr bwMode="auto">
          <a:xfrm>
            <a:off x="3886200" y="9371013"/>
            <a:ext cx="2971800" cy="5349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67B82A7B-F487-3148-809A-7D72B097E1B7}" type="slidenum">
              <a:rPr lang="en-GB"/>
              <a:pPr>
                <a:defRPr/>
              </a:pPr>
              <a:t>‹#›</a:t>
            </a:fld>
            <a:endParaRPr lang="en-GB"/>
          </a:p>
        </p:txBody>
      </p:sp>
    </p:spTree>
    <p:extLst>
      <p:ext uri="{BB962C8B-B14F-4D97-AF65-F5344CB8AC3E}">
        <p14:creationId xmlns:p14="http://schemas.microsoft.com/office/powerpoint/2010/main" val="34918389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953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aseline="0">
                <a:latin typeface="Times" charset="0"/>
              </a:defRPr>
            </a:lvl1pPr>
          </a:lstStyle>
          <a:p>
            <a:pPr>
              <a:defRPr/>
            </a:pPr>
            <a:endParaRPr lang="en-GB"/>
          </a:p>
        </p:txBody>
      </p:sp>
      <p:sp>
        <p:nvSpPr>
          <p:cNvPr id="4099" name="Rectangle 3"/>
          <p:cNvSpPr>
            <a:spLocks noGrp="1" noChangeArrowheads="1"/>
          </p:cNvSpPr>
          <p:nvPr>
            <p:ph type="dt" idx="1"/>
          </p:nvPr>
        </p:nvSpPr>
        <p:spPr bwMode="auto">
          <a:xfrm>
            <a:off x="3886200" y="0"/>
            <a:ext cx="2971800" cy="4953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aseline="0">
                <a:latin typeface="Times" charset="0"/>
              </a:defRPr>
            </a:lvl1pPr>
          </a:lstStyle>
          <a:p>
            <a:pPr>
              <a:defRPr/>
            </a:pPr>
            <a:endParaRPr lang="en-GB"/>
          </a:p>
        </p:txBody>
      </p:sp>
      <p:sp>
        <p:nvSpPr>
          <p:cNvPr id="14340" name="Rectangle 4"/>
          <p:cNvSpPr>
            <a:spLocks noGrp="1" noRot="1" noChangeAspect="1" noChangeArrowheads="1" noTextEdit="1"/>
          </p:cNvSpPr>
          <p:nvPr>
            <p:ph type="sldImg" idx="2"/>
          </p:nvPr>
        </p:nvSpPr>
        <p:spPr bwMode="auto">
          <a:xfrm>
            <a:off x="746125" y="742950"/>
            <a:ext cx="5365750" cy="371475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14400" y="4705350"/>
            <a:ext cx="5029200" cy="44577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102" name="Rectangle 6"/>
          <p:cNvSpPr>
            <a:spLocks noGrp="1" noChangeArrowheads="1"/>
          </p:cNvSpPr>
          <p:nvPr>
            <p:ph type="ftr" sz="quarter" idx="4"/>
          </p:nvPr>
        </p:nvSpPr>
        <p:spPr bwMode="auto">
          <a:xfrm>
            <a:off x="0" y="9410700"/>
            <a:ext cx="2971800" cy="4953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aseline="0">
                <a:latin typeface="Times" charset="0"/>
              </a:defRPr>
            </a:lvl1pPr>
          </a:lstStyle>
          <a:p>
            <a:pPr>
              <a:defRPr/>
            </a:pPr>
            <a:endParaRPr lang="en-GB"/>
          </a:p>
        </p:txBody>
      </p:sp>
      <p:sp>
        <p:nvSpPr>
          <p:cNvPr id="4103" name="Rectangle 7"/>
          <p:cNvSpPr>
            <a:spLocks noGrp="1" noChangeArrowheads="1"/>
          </p:cNvSpPr>
          <p:nvPr>
            <p:ph type="sldNum" sz="quarter" idx="5"/>
          </p:nvPr>
        </p:nvSpPr>
        <p:spPr bwMode="auto">
          <a:xfrm>
            <a:off x="3886200" y="9410700"/>
            <a:ext cx="2971800" cy="4953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aseline="0">
                <a:latin typeface="Times" charset="0"/>
              </a:defRPr>
            </a:lvl1pPr>
          </a:lstStyle>
          <a:p>
            <a:pPr>
              <a:defRPr/>
            </a:pPr>
            <a:fld id="{BB8B0BFD-D931-FB46-A565-213BA1919A81}" type="slidenum">
              <a:rPr lang="en-GB"/>
              <a:pPr>
                <a:defRPr/>
              </a:pPr>
              <a:t>‹#›</a:t>
            </a:fld>
            <a:endParaRPr lang="en-GB"/>
          </a:p>
        </p:txBody>
      </p:sp>
    </p:spTree>
    <p:extLst>
      <p:ext uri="{BB962C8B-B14F-4D97-AF65-F5344CB8AC3E}">
        <p14:creationId xmlns:p14="http://schemas.microsoft.com/office/powerpoint/2010/main" val="169695401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F67131C7-1D6B-2F4F-81BC-42446A46F372}" type="slidenum">
              <a:rPr lang="en-GB"/>
              <a:pPr/>
              <a:t>1</a:t>
            </a:fld>
            <a:endParaRPr lang="en-GB" dirty="0"/>
          </a:p>
        </p:txBody>
      </p:sp>
      <p:sp>
        <p:nvSpPr>
          <p:cNvPr id="16387" name="Rectangle 2"/>
          <p:cNvSpPr>
            <a:spLocks noGrp="1" noRot="1" noChangeAspect="1" noChangeArrowheads="1"/>
          </p:cNvSpPr>
          <p:nvPr>
            <p:ph type="sldImg"/>
          </p:nvPr>
        </p:nvSpPr>
        <p:spPr>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ln>
        </p:spPr>
        <p:txBody>
          <a:bodyPr/>
          <a:lstStyle/>
          <a:p>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25" y="742950"/>
            <a:ext cx="5365750" cy="37147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C1BEF1-C694-4AC5-B7C7-75AB0757B586}" type="slidenum">
              <a:rPr lang="en-US" smtClean="0"/>
              <a:pPr/>
              <a:t>15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BB8B0BFD-D931-FB46-A565-213BA1919A81}" type="slidenum">
              <a:rPr lang="en-GB" smtClean="0"/>
              <a:pPr>
                <a:defRPr/>
              </a:pPr>
              <a:t>40</a:t>
            </a:fld>
            <a:endParaRPr lang="en-GB"/>
          </a:p>
        </p:txBody>
      </p:sp>
    </p:spTree>
    <p:extLst>
      <p:ext uri="{BB962C8B-B14F-4D97-AF65-F5344CB8AC3E}">
        <p14:creationId xmlns:p14="http://schemas.microsoft.com/office/powerpoint/2010/main" val="1032100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BB8B0BFD-D931-FB46-A565-213BA1919A81}" type="slidenum">
              <a:rPr lang="en-GB" smtClean="0"/>
              <a:pPr>
                <a:defRPr/>
              </a:pPr>
              <a:t>44</a:t>
            </a:fld>
            <a:endParaRPr lang="en-GB"/>
          </a:p>
        </p:txBody>
      </p:sp>
    </p:spTree>
    <p:extLst>
      <p:ext uri="{BB962C8B-B14F-4D97-AF65-F5344CB8AC3E}">
        <p14:creationId xmlns:p14="http://schemas.microsoft.com/office/powerpoint/2010/main" val="38079019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BB8B0BFD-D931-FB46-A565-213BA1919A81}" type="slidenum">
              <a:rPr lang="en-GB" smtClean="0"/>
              <a:pPr>
                <a:defRPr/>
              </a:pPr>
              <a:t>47</a:t>
            </a:fld>
            <a:endParaRPr lang="en-GB"/>
          </a:p>
        </p:txBody>
      </p:sp>
    </p:spTree>
    <p:extLst>
      <p:ext uri="{BB962C8B-B14F-4D97-AF65-F5344CB8AC3E}">
        <p14:creationId xmlns:p14="http://schemas.microsoft.com/office/powerpoint/2010/main" val="38559951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2531" name="Rectangle 3"/>
          <p:cNvSpPr>
            <a:spLocks noGrp="1" noChangeArrowheads="1"/>
          </p:cNvSpPr>
          <p:nvPr>
            <p:ph type="subTitle" idx="1"/>
          </p:nvPr>
        </p:nvSpPr>
        <p:spPr>
          <a:xfrm>
            <a:off x="1238250" y="1524000"/>
            <a:ext cx="7264400" cy="1524000"/>
          </a:xfrm>
        </p:spPr>
        <p:txBody>
          <a:bodyPr/>
          <a:lstStyle>
            <a:lvl1pPr marL="0" indent="0" algn="ctr">
              <a:lnSpc>
                <a:spcPct val="128000"/>
              </a:lnSpc>
              <a:buFont typeface="Wingdings" charset="2"/>
              <a:buNone/>
              <a:defRPr sz="2400">
                <a:solidFill>
                  <a:schemeClr val="accent2"/>
                </a:solidFill>
              </a:defRPr>
            </a:lvl1pPr>
          </a:lstStyle>
          <a:p>
            <a:r>
              <a:rPr lang="en-GB"/>
              <a:t>Click to edit Master subtitle style</a:t>
            </a:r>
          </a:p>
        </p:txBody>
      </p:sp>
      <p:sp>
        <p:nvSpPr>
          <p:cNvPr id="3" name="Rectangle 4"/>
          <p:cNvSpPr>
            <a:spLocks noGrp="1" noChangeArrowheads="1"/>
          </p:cNvSpPr>
          <p:nvPr>
            <p:ph type="dt" sz="half" idx="10"/>
          </p:nvPr>
        </p:nvSpPr>
        <p:spPr bwMode="auto">
          <a:xfrm>
            <a:off x="742950" y="6248400"/>
            <a:ext cx="206375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400" baseline="0">
                <a:latin typeface="Times" charset="0"/>
              </a:defRPr>
            </a:lvl1pPr>
          </a:lstStyle>
          <a:p>
            <a:pPr>
              <a:defRPr/>
            </a:pPr>
            <a:endParaRPr lang="en-GB"/>
          </a:p>
        </p:txBody>
      </p:sp>
      <p:sp>
        <p:nvSpPr>
          <p:cNvPr id="4" name="Rectangle 5"/>
          <p:cNvSpPr>
            <a:spLocks noGrp="1" noChangeArrowheads="1"/>
          </p:cNvSpPr>
          <p:nvPr>
            <p:ph type="ftr" sz="quarter" idx="11"/>
          </p:nvPr>
        </p:nvSpPr>
        <p:spPr>
          <a:xfrm>
            <a:off x="3384550" y="6248400"/>
            <a:ext cx="3136900" cy="457200"/>
          </a:xfrm>
        </p:spPr>
        <p:txBody>
          <a:bodyPr/>
          <a:lstStyle>
            <a:lvl1pPr algn="ctr">
              <a:defRPr sz="1400" i="0" smtClean="0">
                <a:solidFill>
                  <a:schemeClr val="tx1"/>
                </a:solidFill>
                <a:latin typeface="Times" charset="0"/>
              </a:defRPr>
            </a:lvl1pPr>
          </a:lstStyle>
          <a:p>
            <a:pPr>
              <a:defRPr/>
            </a:pPr>
            <a:r>
              <a:rPr lang="en-US" smtClean="0"/>
              <a:t>Saclay,feb. 2015</a:t>
            </a:r>
            <a:endParaRPr lang="en-GB"/>
          </a:p>
        </p:txBody>
      </p:sp>
      <p:sp>
        <p:nvSpPr>
          <p:cNvPr id="5" name="Rectangle 6"/>
          <p:cNvSpPr>
            <a:spLocks noGrp="1" noChangeArrowheads="1"/>
          </p:cNvSpPr>
          <p:nvPr>
            <p:ph type="sldNum" sz="quarter" idx="12"/>
          </p:nvPr>
        </p:nvSpPr>
        <p:spPr>
          <a:xfrm>
            <a:off x="7099300" y="6248400"/>
            <a:ext cx="2063750" cy="457200"/>
          </a:xfrm>
        </p:spPr>
        <p:txBody>
          <a:bodyPr/>
          <a:lstStyle>
            <a:lvl1pPr>
              <a:defRPr sz="1400" i="0">
                <a:solidFill>
                  <a:schemeClr val="tx1"/>
                </a:solidFill>
                <a:latin typeface="Times" charset="0"/>
              </a:defRPr>
            </a:lvl1pPr>
          </a:lstStyle>
          <a:p>
            <a:pPr>
              <a:defRPr/>
            </a:pPr>
            <a:fld id="{26D79638-33C1-D847-964B-6DBCECEFFCD0}" type="slidenum">
              <a:rPr lang="en-GB"/>
              <a:pPr>
                <a:defRPr/>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US" smtClean="0"/>
              <a:t>Saclay,feb. 2015</a:t>
            </a:r>
            <a:endParaRPr lang="en-GB"/>
          </a:p>
        </p:txBody>
      </p:sp>
      <p:sp>
        <p:nvSpPr>
          <p:cNvPr id="5" name="Rectangle 6"/>
          <p:cNvSpPr>
            <a:spLocks noGrp="1" noChangeArrowheads="1"/>
          </p:cNvSpPr>
          <p:nvPr>
            <p:ph type="sldNum" sz="quarter" idx="11"/>
          </p:nvPr>
        </p:nvSpPr>
        <p:spPr>
          <a:ln/>
        </p:spPr>
        <p:txBody>
          <a:bodyPr/>
          <a:lstStyle>
            <a:lvl1pPr>
              <a:defRPr/>
            </a:lvl1pPr>
          </a:lstStyle>
          <a:p>
            <a:pPr>
              <a:defRPr/>
            </a:pPr>
            <a:r>
              <a:rPr lang="en-GB"/>
              <a:t>Slide# : </a:t>
            </a:r>
            <a:fld id="{A86CEAE1-7B07-CE4F-A20C-236EDAD9CE90}"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638" y="4406900"/>
            <a:ext cx="84201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r>
              <a:rPr lang="en-US" smtClean="0"/>
              <a:t>Saclay,feb. 2015</a:t>
            </a:r>
            <a:endParaRPr lang="en-GB"/>
          </a:p>
        </p:txBody>
      </p:sp>
      <p:sp>
        <p:nvSpPr>
          <p:cNvPr id="5" name="Rectangle 6"/>
          <p:cNvSpPr>
            <a:spLocks noGrp="1" noChangeArrowheads="1"/>
          </p:cNvSpPr>
          <p:nvPr>
            <p:ph type="sldNum" sz="quarter" idx="11"/>
          </p:nvPr>
        </p:nvSpPr>
        <p:spPr>
          <a:ln/>
        </p:spPr>
        <p:txBody>
          <a:bodyPr/>
          <a:lstStyle>
            <a:lvl1pPr>
              <a:defRPr/>
            </a:lvl1pPr>
          </a:lstStyle>
          <a:p>
            <a:pPr>
              <a:defRPr/>
            </a:pPr>
            <a:r>
              <a:rPr lang="en-GB"/>
              <a:t>Slide# : </a:t>
            </a:r>
            <a:fld id="{680CC8D7-B184-5D45-9441-F27E722268EA}"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609600"/>
            <a:ext cx="45720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29200" y="609600"/>
            <a:ext cx="45720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r>
              <a:rPr lang="en-US" smtClean="0"/>
              <a:t>Saclay,feb. 2015</a:t>
            </a:r>
            <a:endParaRPr lang="en-GB"/>
          </a:p>
        </p:txBody>
      </p:sp>
      <p:sp>
        <p:nvSpPr>
          <p:cNvPr id="6" name="Rectangle 6"/>
          <p:cNvSpPr>
            <a:spLocks noGrp="1" noChangeArrowheads="1"/>
          </p:cNvSpPr>
          <p:nvPr>
            <p:ph type="sldNum" sz="quarter" idx="11"/>
          </p:nvPr>
        </p:nvSpPr>
        <p:spPr>
          <a:ln/>
        </p:spPr>
        <p:txBody>
          <a:bodyPr/>
          <a:lstStyle>
            <a:lvl1pPr>
              <a:defRPr/>
            </a:lvl1pPr>
          </a:lstStyle>
          <a:p>
            <a:pPr>
              <a:defRPr/>
            </a:pPr>
            <a:r>
              <a:rPr lang="en-GB"/>
              <a:t>Slide# : </a:t>
            </a:r>
            <a:fld id="{BDD4BEDE-D40E-4549-86DF-49EA7E4226C1}"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r>
              <a:rPr lang="en-US" smtClean="0"/>
              <a:t>Saclay,feb. 2015</a:t>
            </a:r>
            <a:endParaRPr lang="en-GB"/>
          </a:p>
        </p:txBody>
      </p:sp>
      <p:sp>
        <p:nvSpPr>
          <p:cNvPr id="8" name="Rectangle 6"/>
          <p:cNvSpPr>
            <a:spLocks noGrp="1" noChangeArrowheads="1"/>
          </p:cNvSpPr>
          <p:nvPr>
            <p:ph type="sldNum" sz="quarter" idx="11"/>
          </p:nvPr>
        </p:nvSpPr>
        <p:spPr>
          <a:ln/>
        </p:spPr>
        <p:txBody>
          <a:bodyPr/>
          <a:lstStyle>
            <a:lvl1pPr>
              <a:defRPr/>
            </a:lvl1pPr>
          </a:lstStyle>
          <a:p>
            <a:pPr>
              <a:defRPr/>
            </a:pPr>
            <a:r>
              <a:rPr lang="en-GB"/>
              <a:t>Slide# : </a:t>
            </a:r>
            <a:fld id="{15BBACF8-7C48-1D4F-89A1-624411AAA2F1}"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r>
              <a:rPr lang="en-US" smtClean="0"/>
              <a:t>Saclay,feb. 2015</a:t>
            </a:r>
            <a:endParaRPr lang="en-GB"/>
          </a:p>
        </p:txBody>
      </p:sp>
      <p:sp>
        <p:nvSpPr>
          <p:cNvPr id="4" name="Rectangle 6"/>
          <p:cNvSpPr>
            <a:spLocks noGrp="1" noChangeArrowheads="1"/>
          </p:cNvSpPr>
          <p:nvPr>
            <p:ph type="sldNum" sz="quarter" idx="11"/>
          </p:nvPr>
        </p:nvSpPr>
        <p:spPr>
          <a:ln/>
        </p:spPr>
        <p:txBody>
          <a:bodyPr/>
          <a:lstStyle>
            <a:lvl1pPr>
              <a:defRPr/>
            </a:lvl1pPr>
          </a:lstStyle>
          <a:p>
            <a:pPr>
              <a:defRPr/>
            </a:pPr>
            <a:r>
              <a:rPr lang="en-GB"/>
              <a:t>Slide# : </a:t>
            </a:r>
            <a:fld id="{DD1D2092-0777-BF4C-88E2-1340A0000308}"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US" smtClean="0"/>
              <a:t>Saclay,feb. 2015</a:t>
            </a:r>
            <a:endParaRPr lang="en-GB"/>
          </a:p>
        </p:txBody>
      </p:sp>
      <p:sp>
        <p:nvSpPr>
          <p:cNvPr id="3" name="Rectangle 6"/>
          <p:cNvSpPr>
            <a:spLocks noGrp="1" noChangeArrowheads="1"/>
          </p:cNvSpPr>
          <p:nvPr>
            <p:ph type="sldNum" sz="quarter" idx="11"/>
          </p:nvPr>
        </p:nvSpPr>
        <p:spPr>
          <a:ln/>
        </p:spPr>
        <p:txBody>
          <a:bodyPr/>
          <a:lstStyle>
            <a:lvl1pPr>
              <a:defRPr/>
            </a:lvl1pPr>
          </a:lstStyle>
          <a:p>
            <a:pPr>
              <a:defRPr/>
            </a:pPr>
            <a:r>
              <a:rPr lang="en-GB"/>
              <a:t>Slide# : </a:t>
            </a:r>
            <a:fld id="{4C531B78-991B-8F42-B930-01AC4862E0CC}"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138"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smtClean="0"/>
              <a:t>Saclay,feb. 2015</a:t>
            </a:r>
            <a:endParaRPr lang="en-GB"/>
          </a:p>
        </p:txBody>
      </p:sp>
      <p:sp>
        <p:nvSpPr>
          <p:cNvPr id="6" name="Rectangle 6"/>
          <p:cNvSpPr>
            <a:spLocks noGrp="1" noChangeArrowheads="1"/>
          </p:cNvSpPr>
          <p:nvPr>
            <p:ph type="sldNum" sz="quarter" idx="11"/>
          </p:nvPr>
        </p:nvSpPr>
        <p:spPr>
          <a:ln/>
        </p:spPr>
        <p:txBody>
          <a:bodyPr/>
          <a:lstStyle>
            <a:lvl1pPr>
              <a:defRPr/>
            </a:lvl1pPr>
          </a:lstStyle>
          <a:p>
            <a:pPr>
              <a:defRPr/>
            </a:pPr>
            <a:r>
              <a:rPr lang="en-GB"/>
              <a:t>Slide# : </a:t>
            </a:r>
            <a:fld id="{25F82D41-45D3-5B43-9969-AC02E2EA88FA}"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513"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smtClean="0"/>
              <a:t>Saclay,feb. 2015</a:t>
            </a:r>
            <a:endParaRPr lang="en-GB"/>
          </a:p>
        </p:txBody>
      </p:sp>
      <p:sp>
        <p:nvSpPr>
          <p:cNvPr id="6" name="Rectangle 6"/>
          <p:cNvSpPr>
            <a:spLocks noGrp="1" noChangeArrowheads="1"/>
          </p:cNvSpPr>
          <p:nvPr>
            <p:ph type="sldNum" sz="quarter" idx="11"/>
          </p:nvPr>
        </p:nvSpPr>
        <p:spPr>
          <a:ln/>
        </p:spPr>
        <p:txBody>
          <a:bodyPr/>
          <a:lstStyle>
            <a:lvl1pPr>
              <a:defRPr/>
            </a:lvl1pPr>
          </a:lstStyle>
          <a:p>
            <a:pPr>
              <a:defRPr/>
            </a:pPr>
            <a:r>
              <a:rPr lang="en-GB"/>
              <a:t>Slide# : </a:t>
            </a:r>
            <a:fld id="{590E3617-DCC1-9141-916C-B24AFA9CDB1B}"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US" smtClean="0"/>
              <a:t>Saclay,feb. 2015</a:t>
            </a:r>
            <a:endParaRPr lang="en-GB"/>
          </a:p>
        </p:txBody>
      </p:sp>
      <p:sp>
        <p:nvSpPr>
          <p:cNvPr id="5" name="Rectangle 6"/>
          <p:cNvSpPr>
            <a:spLocks noGrp="1" noChangeArrowheads="1"/>
          </p:cNvSpPr>
          <p:nvPr>
            <p:ph type="sldNum" sz="quarter" idx="11"/>
          </p:nvPr>
        </p:nvSpPr>
        <p:spPr>
          <a:ln/>
        </p:spPr>
        <p:txBody>
          <a:bodyPr/>
          <a:lstStyle>
            <a:lvl1pPr>
              <a:defRPr/>
            </a:lvl1pPr>
          </a:lstStyle>
          <a:p>
            <a:pPr>
              <a:defRPr/>
            </a:pPr>
            <a:r>
              <a:rPr lang="en-GB"/>
              <a:t>Slide# : </a:t>
            </a:r>
            <a:fld id="{83536344-AE6D-674E-AFA3-6B434CD41C44}"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29500" y="0"/>
            <a:ext cx="2476500" cy="6324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0"/>
            <a:ext cx="7277100" cy="6324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US" smtClean="0"/>
              <a:t>Saclay,feb. 2015</a:t>
            </a:r>
            <a:endParaRPr lang="en-GB"/>
          </a:p>
        </p:txBody>
      </p:sp>
      <p:sp>
        <p:nvSpPr>
          <p:cNvPr id="5" name="Rectangle 6"/>
          <p:cNvSpPr>
            <a:spLocks noGrp="1" noChangeArrowheads="1"/>
          </p:cNvSpPr>
          <p:nvPr>
            <p:ph type="sldNum" sz="quarter" idx="11"/>
          </p:nvPr>
        </p:nvSpPr>
        <p:spPr>
          <a:ln/>
        </p:spPr>
        <p:txBody>
          <a:bodyPr/>
          <a:lstStyle>
            <a:lvl1pPr>
              <a:defRPr/>
            </a:lvl1pPr>
          </a:lstStyle>
          <a:p>
            <a:pPr>
              <a:defRPr/>
            </a:pPr>
            <a:r>
              <a:rPr lang="en-GB"/>
              <a:t>Slide# : </a:t>
            </a:r>
            <a:fld id="{F91CC7D9-E1F7-B848-9B21-7AF9A1699C92}"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304800" y="609600"/>
            <a:ext cx="9296400" cy="3200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9" name="Rectangle 5"/>
          <p:cNvSpPr>
            <a:spLocks noGrp="1" noChangeArrowheads="1"/>
          </p:cNvSpPr>
          <p:nvPr>
            <p:ph type="ftr" sz="quarter" idx="3"/>
          </p:nvPr>
        </p:nvSpPr>
        <p:spPr bwMode="auto">
          <a:xfrm>
            <a:off x="685800" y="6400800"/>
            <a:ext cx="31369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i="1" baseline="0" smtClean="0">
                <a:solidFill>
                  <a:schemeClr val="accent1"/>
                </a:solidFill>
              </a:defRPr>
            </a:lvl1pPr>
          </a:lstStyle>
          <a:p>
            <a:pPr>
              <a:defRPr/>
            </a:pPr>
            <a:r>
              <a:rPr lang="en-US" smtClean="0"/>
              <a:t>Saclay,feb. 2015</a:t>
            </a:r>
            <a:endParaRPr lang="en-GB"/>
          </a:p>
        </p:txBody>
      </p:sp>
      <p:sp>
        <p:nvSpPr>
          <p:cNvPr id="1030" name="Rectangle 6"/>
          <p:cNvSpPr>
            <a:spLocks noGrp="1" noChangeArrowheads="1"/>
          </p:cNvSpPr>
          <p:nvPr>
            <p:ph type="sldNum" sz="quarter" idx="4"/>
          </p:nvPr>
        </p:nvSpPr>
        <p:spPr bwMode="auto">
          <a:xfrm>
            <a:off x="7181850" y="6400800"/>
            <a:ext cx="206375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i="1" baseline="0">
                <a:solidFill>
                  <a:schemeClr val="accent1"/>
                </a:solidFill>
              </a:defRPr>
            </a:lvl1pPr>
          </a:lstStyle>
          <a:p>
            <a:pPr>
              <a:defRPr/>
            </a:pPr>
            <a:r>
              <a:rPr lang="en-GB"/>
              <a:t>Slide# : </a:t>
            </a:r>
            <a:fld id="{740F9DD0-2E84-1144-8C3B-A5A01696510F}" type="slidenum">
              <a:rPr lang="en-GB"/>
              <a:pPr>
                <a:defRPr/>
              </a:pPr>
              <a:t>‹#›</a:t>
            </a:fld>
            <a:endParaRPr lang="en-GB"/>
          </a:p>
        </p:txBody>
      </p:sp>
      <p:sp>
        <p:nvSpPr>
          <p:cNvPr id="2" name="AutoShape 8"/>
          <p:cNvSpPr>
            <a:spLocks noGrp="1" noChangeArrowheads="1"/>
          </p:cNvSpPr>
          <p:nvPr>
            <p:ph type="title"/>
          </p:nvPr>
        </p:nvSpPr>
        <p:spPr bwMode="auto">
          <a:xfrm>
            <a:off x="0" y="0"/>
            <a:ext cx="9906000" cy="533400"/>
          </a:xfrm>
          <a:prstGeom prst="bevel">
            <a:avLst>
              <a:gd name="adj" fmla="val 3787"/>
            </a:avLst>
          </a:prstGeom>
          <a:gradFill rotWithShape="0">
            <a:gsLst>
              <a:gs pos="0">
                <a:srgbClr val="002F47"/>
              </a:gs>
              <a:gs pos="100000">
                <a:srgbClr val="006699"/>
              </a:gs>
            </a:gsLst>
            <a:lin ang="0" scaled="1"/>
          </a:gradFill>
          <a:ln w="9525">
            <a:solidFill>
              <a:srgbClr val="006699"/>
            </a:solidFill>
            <a:miter lim="800000"/>
            <a:headEnd/>
            <a:tailEnd/>
          </a:ln>
        </p:spPr>
        <p:txBody>
          <a:bodyPr vert="horz" wrap="square" lIns="91440" tIns="45720" rIns="91440" bIns="45720" numCol="1" anchor="ctr" anchorCtr="0" compatLnSpc="1">
            <a:prstTxWarp prst="textNoShape">
              <a:avLst/>
            </a:prstTxWarp>
          </a:bodyPr>
          <a:lstStyle/>
          <a:p>
            <a:pPr lvl="0"/>
            <a:r>
              <a:rPr lang="it-IT"/>
              <a:t>Click to edit Master title style</a:t>
            </a:r>
          </a:p>
        </p:txBody>
      </p:sp>
    </p:spTree>
  </p:cSld>
  <p:clrMap bg1="lt1" tx1="dk1" bg2="lt2" tx2="dk2" accent1="accent1" accent2="accent2" accent3="accent3" accent4="accent4" accent5="accent5" accent6="accent6" hlink="hlink" folHlink="folHlink"/>
  <p:sldLayoutIdLst>
    <p:sldLayoutId id="2147483671"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iming>
    <p:tnLst>
      <p:par>
        <p:cTn xmlns:p14="http://schemas.microsoft.com/office/powerpoint/2010/main" id="1" dur="indefinite" restart="never" nodeType="tmRoot"/>
      </p:par>
    </p:tnLst>
  </p:timing>
  <p:hf hdr="0" dt="0"/>
  <p:txStyles>
    <p:titleStyle>
      <a:lvl1pPr algn="ctr" rtl="0" eaLnBrk="0" fontAlgn="base" hangingPunct="0">
        <a:spcBef>
          <a:spcPct val="0"/>
        </a:spcBef>
        <a:spcAft>
          <a:spcPct val="0"/>
        </a:spcAft>
        <a:defRPr sz="2800">
          <a:solidFill>
            <a:schemeClr val="bg1"/>
          </a:solidFill>
          <a:latin typeface="+mj-lt"/>
          <a:ea typeface="ＭＳ Ｐゴシック" charset="-128"/>
          <a:cs typeface="ＭＳ Ｐゴシック" charset="-128"/>
        </a:defRPr>
      </a:lvl1pPr>
      <a:lvl2pPr algn="ctr" rtl="0" eaLnBrk="0" fontAlgn="base" hangingPunct="0">
        <a:spcBef>
          <a:spcPct val="0"/>
        </a:spcBef>
        <a:spcAft>
          <a:spcPct val="0"/>
        </a:spcAft>
        <a:defRPr sz="2800">
          <a:solidFill>
            <a:schemeClr val="bg1"/>
          </a:solidFill>
          <a:latin typeface="Helvetica" charset="0"/>
          <a:ea typeface="ＭＳ Ｐゴシック" charset="-128"/>
          <a:cs typeface="ＭＳ Ｐゴシック" charset="-128"/>
        </a:defRPr>
      </a:lvl2pPr>
      <a:lvl3pPr algn="ctr" rtl="0" eaLnBrk="0" fontAlgn="base" hangingPunct="0">
        <a:spcBef>
          <a:spcPct val="0"/>
        </a:spcBef>
        <a:spcAft>
          <a:spcPct val="0"/>
        </a:spcAft>
        <a:defRPr sz="2800">
          <a:solidFill>
            <a:schemeClr val="bg1"/>
          </a:solidFill>
          <a:latin typeface="Helvetica" charset="0"/>
          <a:ea typeface="ＭＳ Ｐゴシック" charset="-128"/>
          <a:cs typeface="ＭＳ Ｐゴシック" charset="-128"/>
        </a:defRPr>
      </a:lvl3pPr>
      <a:lvl4pPr algn="ctr" rtl="0" eaLnBrk="0" fontAlgn="base" hangingPunct="0">
        <a:spcBef>
          <a:spcPct val="0"/>
        </a:spcBef>
        <a:spcAft>
          <a:spcPct val="0"/>
        </a:spcAft>
        <a:defRPr sz="2800">
          <a:solidFill>
            <a:schemeClr val="bg1"/>
          </a:solidFill>
          <a:latin typeface="Helvetica" charset="0"/>
          <a:ea typeface="ＭＳ Ｐゴシック" charset="-128"/>
          <a:cs typeface="ＭＳ Ｐゴシック" charset="-128"/>
        </a:defRPr>
      </a:lvl4pPr>
      <a:lvl5pPr algn="ctr" rtl="0" eaLnBrk="0" fontAlgn="base" hangingPunct="0">
        <a:spcBef>
          <a:spcPct val="0"/>
        </a:spcBef>
        <a:spcAft>
          <a:spcPct val="0"/>
        </a:spcAft>
        <a:defRPr sz="2800">
          <a:solidFill>
            <a:schemeClr val="bg1"/>
          </a:solidFill>
          <a:latin typeface="Helvetica" charset="0"/>
          <a:ea typeface="ＭＳ Ｐゴシック" charset="-128"/>
          <a:cs typeface="ＭＳ Ｐゴシック" charset="-128"/>
        </a:defRPr>
      </a:lvl5pPr>
      <a:lvl6pPr marL="457200" algn="ctr" rtl="0" eaLnBrk="0" fontAlgn="base" hangingPunct="0">
        <a:spcBef>
          <a:spcPct val="0"/>
        </a:spcBef>
        <a:spcAft>
          <a:spcPct val="0"/>
        </a:spcAft>
        <a:defRPr sz="2800">
          <a:solidFill>
            <a:schemeClr val="bg1"/>
          </a:solidFill>
          <a:latin typeface="Helvetica" charset="0"/>
        </a:defRPr>
      </a:lvl6pPr>
      <a:lvl7pPr marL="914400" algn="ctr" rtl="0" eaLnBrk="0" fontAlgn="base" hangingPunct="0">
        <a:spcBef>
          <a:spcPct val="0"/>
        </a:spcBef>
        <a:spcAft>
          <a:spcPct val="0"/>
        </a:spcAft>
        <a:defRPr sz="2800">
          <a:solidFill>
            <a:schemeClr val="bg1"/>
          </a:solidFill>
          <a:latin typeface="Helvetica" charset="0"/>
        </a:defRPr>
      </a:lvl7pPr>
      <a:lvl8pPr marL="1371600" algn="ctr" rtl="0" eaLnBrk="0" fontAlgn="base" hangingPunct="0">
        <a:spcBef>
          <a:spcPct val="0"/>
        </a:spcBef>
        <a:spcAft>
          <a:spcPct val="0"/>
        </a:spcAft>
        <a:defRPr sz="2800">
          <a:solidFill>
            <a:schemeClr val="bg1"/>
          </a:solidFill>
          <a:latin typeface="Helvetica" charset="0"/>
        </a:defRPr>
      </a:lvl8pPr>
      <a:lvl9pPr marL="1828800" algn="ctr" rtl="0" eaLnBrk="0" fontAlgn="base" hangingPunct="0">
        <a:spcBef>
          <a:spcPct val="0"/>
        </a:spcBef>
        <a:spcAft>
          <a:spcPct val="0"/>
        </a:spcAft>
        <a:defRPr sz="2800">
          <a:solidFill>
            <a:schemeClr val="bg1"/>
          </a:solidFill>
          <a:latin typeface="Helvetica" charset="0"/>
        </a:defRPr>
      </a:lvl9pPr>
    </p:titleStyle>
    <p:bodyStyle>
      <a:lvl1pPr marL="342900" indent="-342900" algn="l" rtl="0" eaLnBrk="0" fontAlgn="base" hangingPunct="0">
        <a:spcBef>
          <a:spcPct val="20000"/>
        </a:spcBef>
        <a:spcAft>
          <a:spcPct val="0"/>
        </a:spcAft>
        <a:buClr>
          <a:srgbClr val="FF0000"/>
        </a:buClr>
        <a:buFont typeface="Wingdings" charset="2"/>
        <a:buChar char="l"/>
        <a:defRPr>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rgbClr val="FF0000"/>
        </a:buClr>
        <a:buFont typeface="Wingdings" charset="2"/>
        <a:buChar char="Ø"/>
        <a:defRPr>
          <a:solidFill>
            <a:schemeClr val="tx1"/>
          </a:solidFill>
          <a:latin typeface="+mn-lt"/>
          <a:ea typeface="ＭＳ Ｐゴシック" charset="-128"/>
        </a:defRPr>
      </a:lvl2pPr>
      <a:lvl3pPr marL="1143000" indent="-228600" algn="l" rtl="0" eaLnBrk="0" fontAlgn="base" hangingPunct="0">
        <a:spcBef>
          <a:spcPct val="20000"/>
        </a:spcBef>
        <a:spcAft>
          <a:spcPct val="0"/>
        </a:spcAft>
        <a:buFont typeface="Wingdings" charset="2"/>
        <a:buChar char="è"/>
        <a:defRPr>
          <a:solidFill>
            <a:schemeClr val="tx1"/>
          </a:solidFill>
          <a:latin typeface="+mn-lt"/>
          <a:ea typeface="ＭＳ Ｐゴシック" charset="-128"/>
        </a:defRPr>
      </a:lvl3pPr>
      <a:lvl4pPr marL="16002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4pPr>
      <a:lvl5pPr marL="20574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5pPr>
      <a:lvl6pPr marL="25146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6pPr>
      <a:lvl7pPr marL="29718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7pPr>
      <a:lvl8pPr marL="34290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8pPr>
      <a:lvl9pPr marL="38862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tif"/></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Macintosh%20HD:Users:carlorubbia:Desktop:HIGGS_2013:Yokoya1.docx!OLE_LINK2" TargetMode="External"/><Relationship Id="rId4" Type="http://schemas.openxmlformats.org/officeDocument/2006/relationships/image" Target="../media/image17.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9.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tif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tif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 Id="rId3" Type="http://schemas.openxmlformats.org/officeDocument/2006/relationships/image" Target="../media/image26.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tif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tiff"/><Relationship Id="rId3" Type="http://schemas.openxmlformats.org/officeDocument/2006/relationships/image" Target="../media/image29.tif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tiff"/><Relationship Id="rId3" Type="http://schemas.openxmlformats.org/officeDocument/2006/relationships/image" Target="../media/image31.tif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tiff"/><Relationship Id="rId3" Type="http://schemas.openxmlformats.org/officeDocument/2006/relationships/image" Target="../media/image33.tiff"/></Relationships>
</file>

<file path=ppt/slides/_rels/slide29.xml.rels><?xml version="1.0" encoding="UTF-8" standalone="yes"?>
<Relationships xmlns="http://schemas.openxmlformats.org/package/2006/relationships"><Relationship Id="rId3" Type="http://schemas.openxmlformats.org/officeDocument/2006/relationships/image" Target="../media/image35.emf"/><Relationship Id="rId4" Type="http://schemas.openxmlformats.org/officeDocument/2006/relationships/image" Target="../media/image36.tiff"/><Relationship Id="rId1" Type="http://schemas.openxmlformats.org/officeDocument/2006/relationships/slideLayout" Target="../slideLayouts/slideLayout2.xml"/><Relationship Id="rId2" Type="http://schemas.openxmlformats.org/officeDocument/2006/relationships/image" Target="../media/image34.tiff"/></Relationships>
</file>

<file path=ppt/slides/_rels/slide30.xml.rels><?xml version="1.0" encoding="UTF-8" standalone="yes"?>
<Relationships xmlns="http://schemas.openxmlformats.org/package/2006/relationships"><Relationship Id="rId3" Type="http://schemas.openxmlformats.org/officeDocument/2006/relationships/image" Target="../media/image38.tiff"/><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37.png"/><Relationship Id="rId7" Type="http://schemas.openxmlformats.org/officeDocument/2006/relationships/image" Target="../media/image39.tif"/><Relationship Id="rId8" Type="http://schemas.openxmlformats.org/officeDocument/2006/relationships/image" Target="../media/image40.tif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image" Target="../media/image41.emf"/><Relationship Id="rId5" Type="http://schemas.openxmlformats.org/officeDocument/2006/relationships/oleObject" Target="../embeddings/oleObject3.bin"/><Relationship Id="rId6" Type="http://schemas.openxmlformats.org/officeDocument/2006/relationships/image" Target="../media/image42.emf"/><Relationship Id="rId7" Type="http://schemas.openxmlformats.org/officeDocument/2006/relationships/oleObject" Target="../embeddings/oleObject4.bin"/><Relationship Id="rId8" Type="http://schemas.openxmlformats.org/officeDocument/2006/relationships/image" Target="../media/image43.emf"/><Relationship Id="rId9" Type="http://schemas.openxmlformats.org/officeDocument/2006/relationships/image" Target="../media/image44.png"/><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1" Type="http://schemas.openxmlformats.org/officeDocument/2006/relationships/oleObject" Target="../embeddings/oleObject9.bin"/><Relationship Id="rId12" Type="http://schemas.openxmlformats.org/officeDocument/2006/relationships/image" Target="../media/image49.emf"/><Relationship Id="rId1" Type="http://schemas.openxmlformats.org/officeDocument/2006/relationships/vmlDrawing" Target="../drawings/vmlDrawing4.vml"/><Relationship Id="rId2" Type="http://schemas.openxmlformats.org/officeDocument/2006/relationships/slideLayout" Target="../slideLayouts/slideLayout2.xml"/><Relationship Id="rId3" Type="http://schemas.openxmlformats.org/officeDocument/2006/relationships/oleObject" Target="../embeddings/oleObject5.bin"/><Relationship Id="rId4" Type="http://schemas.openxmlformats.org/officeDocument/2006/relationships/image" Target="../media/image45.emf"/><Relationship Id="rId5" Type="http://schemas.openxmlformats.org/officeDocument/2006/relationships/oleObject" Target="../embeddings/oleObject6.bin"/><Relationship Id="rId6" Type="http://schemas.openxmlformats.org/officeDocument/2006/relationships/image" Target="../media/image46.emf"/><Relationship Id="rId7" Type="http://schemas.openxmlformats.org/officeDocument/2006/relationships/oleObject" Target="../embeddings/oleObject7.bin"/><Relationship Id="rId8" Type="http://schemas.openxmlformats.org/officeDocument/2006/relationships/image" Target="../media/image47.emf"/><Relationship Id="rId9" Type="http://schemas.openxmlformats.org/officeDocument/2006/relationships/oleObject" Target="../embeddings/oleObject8.bin"/><Relationship Id="rId10" Type="http://schemas.openxmlformats.org/officeDocument/2006/relationships/image" Target="../media/image48.emf"/></Relationships>
</file>

<file path=ppt/slides/_rels/slide34.xml.rels><?xml version="1.0" encoding="UTF-8" standalone="yes"?>
<Relationships xmlns="http://schemas.openxmlformats.org/package/2006/relationships"><Relationship Id="rId3" Type="http://schemas.openxmlformats.org/officeDocument/2006/relationships/image" Target="../media/image51.wmf"/><Relationship Id="rId4" Type="http://schemas.openxmlformats.org/officeDocument/2006/relationships/image" Target="../media/image52.tif"/><Relationship Id="rId5" Type="http://schemas.openxmlformats.org/officeDocument/2006/relationships/oleObject" Target="../embeddings/oleObject10.bin"/><Relationship Id="rId6" Type="http://schemas.openxmlformats.org/officeDocument/2006/relationships/image" Target="../media/image50.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tiff"/></Relationships>
</file>

<file path=ppt/slides/_rels/slide36.xml.rels><?xml version="1.0" encoding="UTF-8" standalone="yes"?>
<Relationships xmlns="http://schemas.openxmlformats.org/package/2006/relationships"><Relationship Id="rId3" Type="http://schemas.openxmlformats.org/officeDocument/2006/relationships/oleObject" Target="Macintosh%20HD:Users:carlorubbia:Desktop:HIGGS_2013:Proton%20energy.docx!OLE_LINK11" TargetMode="External"/><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jpeg"/><Relationship Id="rId3" Type="http://schemas.openxmlformats.org/officeDocument/2006/relationships/image" Target="../media/image58.jpeg"/></Relationships>
</file>

<file path=ppt/slides/_rels/slide38.xml.rels><?xml version="1.0" encoding="UTF-8" standalone="yes"?>
<Relationships xmlns="http://schemas.openxmlformats.org/package/2006/relationships"><Relationship Id="rId3" Type="http://schemas.openxmlformats.org/officeDocument/2006/relationships/image" Target="../media/image60.jpeg"/><Relationship Id="rId4" Type="http://schemas.openxmlformats.org/officeDocument/2006/relationships/image" Target="../media/image61.png"/><Relationship Id="rId1" Type="http://schemas.openxmlformats.org/officeDocument/2006/relationships/slideLayout" Target="../slideLayouts/slideLayout2.xml"/><Relationship Id="rId2" Type="http://schemas.openxmlformats.org/officeDocument/2006/relationships/image" Target="../media/image59.jpeg"/></Relationships>
</file>

<file path=ppt/slides/_rels/slide39.xml.rels><?xml version="1.0" encoding="UTF-8" standalone="yes"?>
<Relationships xmlns="http://schemas.openxmlformats.org/package/2006/relationships"><Relationship Id="rId3" Type="http://schemas.openxmlformats.org/officeDocument/2006/relationships/image" Target="../media/image64.png"/><Relationship Id="rId4" Type="http://schemas.openxmlformats.org/officeDocument/2006/relationships/oleObject" Target="../embeddings/oleObject11.bin"/><Relationship Id="rId5" Type="http://schemas.openxmlformats.org/officeDocument/2006/relationships/image" Target="../media/image62.emf"/><Relationship Id="rId6" Type="http://schemas.openxmlformats.org/officeDocument/2006/relationships/oleObject" Target="../embeddings/oleObject12.bin"/><Relationship Id="rId7" Type="http://schemas.openxmlformats.org/officeDocument/2006/relationships/image" Target="../media/image63.emf"/><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5.tiff"/></Relationships>
</file>

<file path=ppt/slides/_rels/slide41.xml.rels><?xml version="1.0" encoding="UTF-8" standalone="yes"?>
<Relationships xmlns="http://schemas.openxmlformats.org/package/2006/relationships"><Relationship Id="rId3" Type="http://schemas.openxmlformats.org/officeDocument/2006/relationships/image" Target="../media/image67.tiff"/><Relationship Id="rId4" Type="http://schemas.openxmlformats.org/officeDocument/2006/relationships/image" Target="../media/image68.tiff"/><Relationship Id="rId1" Type="http://schemas.openxmlformats.org/officeDocument/2006/relationships/slideLayout" Target="../slideLayouts/slideLayout2.xml"/><Relationship Id="rId2" Type="http://schemas.openxmlformats.org/officeDocument/2006/relationships/image" Target="../media/image66.tif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0.jpe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oleObject" Target="../embeddings/oleObject13.bin"/><Relationship Id="rId5" Type="http://schemas.openxmlformats.org/officeDocument/2006/relationships/package" Target="../embeddings/Microsoft_Word_Document2.docx"/><Relationship Id="rId6" Type="http://schemas.openxmlformats.org/officeDocument/2006/relationships/image" Target="../media/image71.emf"/><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2.tif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9.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6.jpg"/><Relationship Id="rId4" Type="http://schemas.openxmlformats.org/officeDocument/2006/relationships/oleObject" Target="../embeddings/oleObject14.bin"/><Relationship Id="rId5" Type="http://schemas.openxmlformats.org/officeDocument/2006/relationships/image" Target="../media/image62.emf"/><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8.png"/><Relationship Id="rId4" Type="http://schemas.openxmlformats.org/officeDocument/2006/relationships/image" Target="../media/image80.png"/><Relationship Id="rId1" Type="http://schemas.openxmlformats.org/officeDocument/2006/relationships/slideLayout" Target="../slideLayouts/slideLayout2.xml"/><Relationship Id="rId2" Type="http://schemas.openxmlformats.org/officeDocument/2006/relationships/image" Target="../media/image7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6"/>
          <p:cNvSpPr>
            <a:spLocks noGrp="1" noChangeArrowheads="1"/>
          </p:cNvSpPr>
          <p:nvPr>
            <p:ph type="sldNum" sz="quarter" idx="12"/>
          </p:nvPr>
        </p:nvSpPr>
        <p:spPr>
          <a:noFill/>
        </p:spPr>
        <p:txBody>
          <a:bodyPr/>
          <a:lstStyle/>
          <a:p>
            <a:fld id="{B6DE4749-2CD5-4443-B1B1-7F9F2F27E758}" type="slidenum">
              <a:rPr lang="en-GB"/>
              <a:pPr/>
              <a:t>1</a:t>
            </a:fld>
            <a:endParaRPr lang="en-GB" dirty="0"/>
          </a:p>
        </p:txBody>
      </p:sp>
      <p:sp>
        <p:nvSpPr>
          <p:cNvPr id="15363" name="Rectangle 2"/>
          <p:cNvSpPr>
            <a:spLocks noGrp="1" noChangeArrowheads="1"/>
          </p:cNvSpPr>
          <p:nvPr>
            <p:ph type="subTitle" idx="1"/>
          </p:nvPr>
        </p:nvSpPr>
        <p:spPr>
          <a:xfrm>
            <a:off x="228600" y="609600"/>
            <a:ext cx="9372600" cy="4038600"/>
          </a:xfrm>
          <a:noFill/>
        </p:spPr>
        <p:txBody>
          <a:bodyPr/>
          <a:lstStyle/>
          <a:p>
            <a:r>
              <a:rPr lang="en-GB" sz="4000" b="1" i="1" dirty="0" smtClean="0">
                <a:latin typeface="Tahoma"/>
                <a:cs typeface="Tahoma"/>
              </a:rPr>
              <a:t>Muon</a:t>
            </a:r>
            <a:r>
              <a:rPr lang="en-GB" sz="4000" b="1" i="1" dirty="0">
                <a:latin typeface="Tahoma"/>
                <a:cs typeface="Tahoma"/>
              </a:rPr>
              <a:t> </a:t>
            </a:r>
            <a:r>
              <a:rPr lang="en-GB" sz="4000" b="1" i="1" dirty="0" smtClean="0">
                <a:latin typeface="Tahoma"/>
                <a:cs typeface="Tahoma"/>
              </a:rPr>
              <a:t>cooling </a:t>
            </a:r>
          </a:p>
          <a:p>
            <a:r>
              <a:rPr lang="en-GB" sz="4000" b="1" i="1" dirty="0" smtClean="0">
                <a:latin typeface="Tahoma"/>
                <a:cs typeface="Tahoma"/>
              </a:rPr>
              <a:t>for a Higgs Factory at CERN ?</a:t>
            </a:r>
            <a:r>
              <a:rPr lang="en-US" sz="4000" b="1" i="1" dirty="0" smtClean="0">
                <a:latin typeface="Tahoma"/>
                <a:cs typeface="Tahoma"/>
              </a:rPr>
              <a:t> </a:t>
            </a:r>
            <a:endParaRPr lang="en-GB" sz="4000" b="1" i="1" dirty="0" smtClean="0">
              <a:solidFill>
                <a:srgbClr val="FF6600"/>
              </a:solidFill>
              <a:latin typeface="Tahoma"/>
              <a:cs typeface="Tahoma"/>
            </a:endParaRPr>
          </a:p>
          <a:p>
            <a:endParaRPr lang="en-GB" sz="2800" dirty="0" smtClean="0">
              <a:solidFill>
                <a:srgbClr val="0000FF"/>
              </a:solidFill>
              <a:latin typeface="Comic Sans MS" charset="0"/>
              <a:ea typeface="Times" charset="0"/>
              <a:cs typeface="Times" charset="0"/>
            </a:endParaRPr>
          </a:p>
          <a:p>
            <a:r>
              <a:rPr lang="en-GB" sz="2800" dirty="0" smtClean="0">
                <a:solidFill>
                  <a:srgbClr val="0000FF"/>
                </a:solidFill>
                <a:latin typeface="Comic Sans MS" charset="0"/>
                <a:ea typeface="Times" charset="0"/>
                <a:cs typeface="Times" charset="0"/>
              </a:rPr>
              <a:t>Carlo Rubbia</a:t>
            </a:r>
          </a:p>
          <a:p>
            <a:r>
              <a:rPr lang="en-US" sz="2800" dirty="0" smtClean="0">
                <a:solidFill>
                  <a:srgbClr val="0000FF"/>
                </a:solidFill>
              </a:rPr>
              <a:t>Gran </a:t>
            </a:r>
            <a:r>
              <a:rPr lang="en-US" sz="2800" dirty="0" err="1">
                <a:solidFill>
                  <a:srgbClr val="0000FF"/>
                </a:solidFill>
              </a:rPr>
              <a:t>Sasso</a:t>
            </a:r>
            <a:r>
              <a:rPr lang="en-US" sz="2800" dirty="0">
                <a:solidFill>
                  <a:srgbClr val="0000FF"/>
                </a:solidFill>
              </a:rPr>
              <a:t> Science </a:t>
            </a:r>
            <a:r>
              <a:rPr lang="en-US" sz="2800" dirty="0" smtClean="0">
                <a:solidFill>
                  <a:srgbClr val="0000FF"/>
                </a:solidFill>
              </a:rPr>
              <a:t>Institute,  </a:t>
            </a:r>
            <a:r>
              <a:rPr lang="en-US" sz="2800" dirty="0">
                <a:solidFill>
                  <a:srgbClr val="0000FF"/>
                </a:solidFill>
              </a:rPr>
              <a:t>L’Aquila, Italy</a:t>
            </a:r>
          </a:p>
          <a:p>
            <a:r>
              <a:rPr lang="de-DE" sz="2800" dirty="0" smtClean="0">
                <a:solidFill>
                  <a:srgbClr val="0000FF"/>
                </a:solidFill>
              </a:rPr>
              <a:t>IASS</a:t>
            </a:r>
            <a:r>
              <a:rPr lang="de-DE" sz="2800" dirty="0">
                <a:solidFill>
                  <a:srgbClr val="0000FF"/>
                </a:solidFill>
              </a:rPr>
              <a:t>, Institute </a:t>
            </a:r>
            <a:r>
              <a:rPr lang="de-DE" sz="2800" dirty="0" err="1">
                <a:solidFill>
                  <a:srgbClr val="0000FF"/>
                </a:solidFill>
              </a:rPr>
              <a:t>for</a:t>
            </a:r>
            <a:r>
              <a:rPr lang="de-DE" sz="2800" dirty="0">
                <a:solidFill>
                  <a:srgbClr val="0000FF"/>
                </a:solidFill>
              </a:rPr>
              <a:t> </a:t>
            </a:r>
            <a:r>
              <a:rPr lang="de-DE" sz="2800" dirty="0" err="1">
                <a:solidFill>
                  <a:srgbClr val="0000FF"/>
                </a:solidFill>
              </a:rPr>
              <a:t>Advanced</a:t>
            </a:r>
            <a:r>
              <a:rPr lang="de-DE" sz="2800" dirty="0">
                <a:solidFill>
                  <a:srgbClr val="0000FF"/>
                </a:solidFill>
              </a:rPr>
              <a:t> </a:t>
            </a:r>
            <a:r>
              <a:rPr lang="de-DE" sz="2800" dirty="0" err="1">
                <a:solidFill>
                  <a:srgbClr val="0000FF"/>
                </a:solidFill>
              </a:rPr>
              <a:t>Sustainability</a:t>
            </a:r>
            <a:r>
              <a:rPr lang="de-DE" sz="2800" dirty="0">
                <a:solidFill>
                  <a:srgbClr val="0000FF"/>
                </a:solidFill>
              </a:rPr>
              <a:t> Studies Potsdam, </a:t>
            </a:r>
            <a:r>
              <a:rPr lang="de-DE" sz="2800" dirty="0" smtClean="0">
                <a:solidFill>
                  <a:srgbClr val="0000FF"/>
                </a:solidFill>
              </a:rPr>
              <a:t>Germany</a:t>
            </a:r>
          </a:p>
          <a:p>
            <a:r>
              <a:rPr lang="en-US" sz="2800" dirty="0">
                <a:solidFill>
                  <a:srgbClr val="0000FF"/>
                </a:solidFill>
              </a:rPr>
              <a:t>Senator for life of the Italian Republic</a:t>
            </a:r>
          </a:p>
          <a:p>
            <a:endParaRPr lang="de-DE" sz="2800" dirty="0">
              <a:solidFill>
                <a:srgbClr val="0000FF"/>
              </a:solidFill>
            </a:endParaRPr>
          </a:p>
          <a:p>
            <a:endParaRPr lang="en-US" sz="2800" dirty="0">
              <a:solidFill>
                <a:srgbClr val="0000FF"/>
              </a:solidFill>
            </a:endParaRPr>
          </a:p>
        </p:txBody>
      </p:sp>
      <p:sp>
        <p:nvSpPr>
          <p:cNvPr id="15364" name="Footer Placeholder 5"/>
          <p:cNvSpPr>
            <a:spLocks noGrp="1"/>
          </p:cNvSpPr>
          <p:nvPr>
            <p:ph type="ftr" sz="quarter" idx="11"/>
          </p:nvPr>
        </p:nvSpPr>
        <p:spPr>
          <a:noFill/>
        </p:spPr>
        <p:txBody>
          <a:bodyPr/>
          <a:lstStyle/>
          <a:p>
            <a:r>
              <a:rPr lang="en-US" smtClean="0"/>
              <a:t>Saclay,feb. 2015</a:t>
            </a:r>
            <a:endParaRPr lang="en-GB"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LHC observation of the Higgs at 125 </a:t>
            </a:r>
            <a:r>
              <a:rPr lang="en-US" dirty="0" err="1" smtClean="0"/>
              <a:t>GeV</a:t>
            </a:r>
            <a:endParaRPr lang="en-US" dirty="0"/>
          </a:p>
        </p:txBody>
      </p:sp>
      <p:sp>
        <p:nvSpPr>
          <p:cNvPr id="3" name="Content Placeholder 2"/>
          <p:cNvSpPr>
            <a:spLocks noGrp="1"/>
          </p:cNvSpPr>
          <p:nvPr>
            <p:ph idx="1"/>
          </p:nvPr>
        </p:nvSpPr>
        <p:spPr>
          <a:xfrm>
            <a:off x="193675" y="609600"/>
            <a:ext cx="9677400" cy="5486400"/>
          </a:xfrm>
        </p:spPr>
        <p:txBody>
          <a:bodyPr/>
          <a:lstStyle/>
          <a:p>
            <a:r>
              <a:rPr lang="en-US" sz="2400" dirty="0" smtClean="0"/>
              <a:t>CMS and Atlas have observed  a narrow line of high significance at about 125 </a:t>
            </a:r>
            <a:r>
              <a:rPr lang="en-US" sz="2400" dirty="0" err="1" smtClean="0"/>
              <a:t>GeV</a:t>
            </a:r>
            <a:r>
              <a:rPr lang="en-US" sz="2400" dirty="0" smtClean="0"/>
              <a:t> mass. compatible with the Standard Model Higgs boson. </a:t>
            </a:r>
            <a:endParaRPr lang="en-US" sz="2400" dirty="0"/>
          </a:p>
          <a:p>
            <a:pPr lvl="1"/>
            <a:r>
              <a:rPr lang="en-US" sz="2400" dirty="0" smtClean="0"/>
              <a:t>ATLAS: </a:t>
            </a:r>
            <a:r>
              <a:rPr lang="en-US" sz="2400" dirty="0" err="1" smtClean="0"/>
              <a:t>m</a:t>
            </a:r>
            <a:r>
              <a:rPr lang="en-US" sz="2400" baseline="-25000" dirty="0" err="1" smtClean="0"/>
              <a:t>H</a:t>
            </a:r>
            <a:r>
              <a:rPr lang="en-US" sz="2400" dirty="0" smtClean="0"/>
              <a:t> = 125.5 ± 0.2 (stat) ± 0.6 (sys) </a:t>
            </a:r>
            <a:r>
              <a:rPr lang="en-US" sz="2400" dirty="0" err="1" smtClean="0"/>
              <a:t>GeV</a:t>
            </a:r>
            <a:r>
              <a:rPr lang="en-US" sz="2400" dirty="0" smtClean="0"/>
              <a:t> 	   </a:t>
            </a:r>
          </a:p>
          <a:p>
            <a:pPr lvl="1"/>
            <a:r>
              <a:rPr lang="en-US" sz="2400" dirty="0" smtClean="0"/>
              <a:t>CMS: 	 </a:t>
            </a:r>
            <a:r>
              <a:rPr lang="en-US" sz="2400" dirty="0" err="1"/>
              <a:t>m</a:t>
            </a:r>
            <a:r>
              <a:rPr lang="en-US" sz="2400" baseline="-25000" dirty="0" err="1"/>
              <a:t>H</a:t>
            </a:r>
            <a:r>
              <a:rPr lang="en-US" sz="2400" dirty="0"/>
              <a:t> = </a:t>
            </a:r>
            <a:r>
              <a:rPr lang="en-US" sz="2400" dirty="0" smtClean="0"/>
              <a:t>125.8 ± 0.4 (stat) ± 0.4 (sys) </a:t>
            </a:r>
            <a:r>
              <a:rPr lang="en-US" sz="2400" dirty="0" err="1" smtClean="0"/>
              <a:t>GeV</a:t>
            </a:r>
            <a:endParaRPr lang="en-US" sz="2400" dirty="0" smtClean="0"/>
          </a:p>
          <a:p>
            <a:r>
              <a:rPr lang="en-US" sz="2400" dirty="0" smtClean="0"/>
              <a:t>Their data are consistent with </a:t>
            </a:r>
            <a:r>
              <a:rPr lang="en-US" sz="2400" dirty="0" err="1" smtClean="0"/>
              <a:t>fermionic</a:t>
            </a:r>
            <a:r>
              <a:rPr lang="en-US" sz="2400" dirty="0" smtClean="0"/>
              <a:t> and </a:t>
            </a:r>
            <a:r>
              <a:rPr lang="en-US" sz="2400" dirty="0" err="1" smtClean="0"/>
              <a:t>bosonic</a:t>
            </a:r>
            <a:r>
              <a:rPr lang="en-US" sz="2400" dirty="0" smtClean="0"/>
              <a:t> coupling expected from a SM Higgs particle.</a:t>
            </a:r>
          </a:p>
          <a:p>
            <a:r>
              <a:rPr lang="en-US" sz="2400" dirty="0" smtClean="0"/>
              <a:t>Searches have been performed in several decay modes, however in the presence of very substantial backgrounds. </a:t>
            </a:r>
          </a:p>
          <a:p>
            <a:r>
              <a:rPr lang="en-US" sz="2400" dirty="0" smtClean="0"/>
              <a:t>Experimental energy resolutions have been so far much wider of any conceivable intrinsic Higgs width.  </a:t>
            </a:r>
          </a:p>
          <a:p>
            <a:r>
              <a:rPr lang="en-US" sz="2400" dirty="0"/>
              <a:t>Results of both experiments also exclude other SM Higgs bosons up to approximately 600 </a:t>
            </a:r>
            <a:r>
              <a:rPr lang="en-US" sz="2400" dirty="0" err="1"/>
              <a:t>GeV</a:t>
            </a:r>
            <a:r>
              <a:rPr lang="en-US" sz="2400" dirty="0"/>
              <a:t>.</a:t>
            </a:r>
          </a:p>
          <a:p>
            <a:endParaRPr lang="en-US" sz="2400" dirty="0" smtClean="0"/>
          </a:p>
        </p:txBody>
      </p:sp>
      <p:sp>
        <p:nvSpPr>
          <p:cNvPr id="4" name="Footer Placeholder 3"/>
          <p:cNvSpPr>
            <a:spLocks noGrp="1"/>
          </p:cNvSpPr>
          <p:nvPr>
            <p:ph type="ftr" sz="quarter" idx="10"/>
          </p:nvPr>
        </p:nvSpPr>
        <p:spPr/>
        <p:txBody>
          <a:bodyPr/>
          <a:lstStyle/>
          <a:p>
            <a:pPr>
              <a:defRPr/>
            </a:pPr>
            <a:r>
              <a:rPr lang="en-US" smtClean="0"/>
              <a:t>Saclay,feb. 2015</a:t>
            </a:r>
            <a:endParaRPr lang="en-GB"/>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2</a:t>
            </a:fld>
            <a:endParaRPr lang="en-GB"/>
          </a:p>
        </p:txBody>
      </p:sp>
    </p:spTree>
    <p:extLst>
      <p:ext uri="{BB962C8B-B14F-4D97-AF65-F5344CB8AC3E}">
        <p14:creationId xmlns:p14="http://schemas.microsoft.com/office/powerpoint/2010/main" val="24470714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early </a:t>
            </a:r>
            <a:r>
              <a:rPr lang="en-GB" dirty="0" err="1" smtClean="0"/>
              <a:t>dscovery</a:t>
            </a:r>
            <a:r>
              <a:rPr lang="en-GB" dirty="0" smtClean="0"/>
              <a:t> story</a:t>
            </a:r>
            <a:endParaRPr lang="en-GB" dirty="0"/>
          </a:p>
        </p:txBody>
      </p:sp>
      <p:sp>
        <p:nvSpPr>
          <p:cNvPr id="4" name="Footer Placeholder 3"/>
          <p:cNvSpPr>
            <a:spLocks noGrp="1"/>
          </p:cNvSpPr>
          <p:nvPr>
            <p:ph type="ftr" sz="quarter" idx="10"/>
          </p:nvPr>
        </p:nvSpPr>
        <p:spPr/>
        <p:txBody>
          <a:bodyPr/>
          <a:lstStyle/>
          <a:p>
            <a:pPr>
              <a:defRPr/>
            </a:pPr>
            <a:r>
              <a:rPr lang="en-US" smtClean="0"/>
              <a:t>Saclay,feb. 2015</a:t>
            </a:r>
            <a:endParaRPr lang="en-GB"/>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3</a:t>
            </a:fld>
            <a:endParaRPr lang="en-GB"/>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1993" y="1524000"/>
            <a:ext cx="4577004" cy="3905378"/>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676400"/>
            <a:ext cx="4952999" cy="3733800"/>
          </a:xfrm>
          <a:prstGeom prst="rect">
            <a:avLst/>
          </a:prstGeom>
        </p:spPr>
      </p:pic>
    </p:spTree>
    <p:extLst>
      <p:ext uri="{BB962C8B-B14F-4D97-AF65-F5344CB8AC3E}">
        <p14:creationId xmlns:p14="http://schemas.microsoft.com/office/powerpoint/2010/main" val="26432656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Experimental results</a:t>
            </a:r>
            <a:endParaRPr lang="en-GB" dirty="0"/>
          </a:p>
        </p:txBody>
      </p:sp>
      <p:sp>
        <p:nvSpPr>
          <p:cNvPr id="4" name="Footer Placeholder 3"/>
          <p:cNvSpPr>
            <a:spLocks noGrp="1"/>
          </p:cNvSpPr>
          <p:nvPr>
            <p:ph type="ftr" sz="quarter" idx="10"/>
          </p:nvPr>
        </p:nvSpPr>
        <p:spPr/>
        <p:txBody>
          <a:bodyPr/>
          <a:lstStyle/>
          <a:p>
            <a:pPr>
              <a:defRPr/>
            </a:pPr>
            <a:r>
              <a:rPr lang="en-US" smtClean="0"/>
              <a:t>Saclay,feb. 2015</a:t>
            </a:r>
            <a:endParaRPr lang="en-GB"/>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4</a:t>
            </a:fld>
            <a:endParaRPr lang="en-GB"/>
          </a:p>
        </p:txBody>
      </p:sp>
      <p:pic>
        <p:nvPicPr>
          <p:cNvPr id="8" name="Picture 7"/>
          <p:cNvPicPr>
            <a:picLocks noChangeAspect="1"/>
          </p:cNvPicPr>
          <p:nvPr/>
        </p:nvPicPr>
        <p:blipFill>
          <a:blip r:embed="rId2"/>
          <a:stretch>
            <a:fillRect/>
          </a:stretch>
        </p:blipFill>
        <p:spPr>
          <a:xfrm>
            <a:off x="5486400" y="990600"/>
            <a:ext cx="4129548" cy="5334000"/>
          </a:xfrm>
          <a:prstGeom prst="rect">
            <a:avLst/>
          </a:prstGeom>
        </p:spPr>
      </p:pic>
      <p:pic>
        <p:nvPicPr>
          <p:cNvPr id="9" name="Picture 8"/>
          <p:cNvPicPr>
            <a:picLocks noChangeAspect="1"/>
          </p:cNvPicPr>
          <p:nvPr/>
        </p:nvPicPr>
        <p:blipFill>
          <a:blip r:embed="rId3"/>
          <a:stretch>
            <a:fillRect/>
          </a:stretch>
        </p:blipFill>
        <p:spPr>
          <a:xfrm>
            <a:off x="0" y="914400"/>
            <a:ext cx="5105400" cy="5161814"/>
          </a:xfrm>
          <a:prstGeom prst="rect">
            <a:avLst/>
          </a:prstGeom>
        </p:spPr>
      </p:pic>
    </p:spTree>
    <p:extLst>
      <p:ext uri="{BB962C8B-B14F-4D97-AF65-F5344CB8AC3E}">
        <p14:creationId xmlns:p14="http://schemas.microsoft.com/office/powerpoint/2010/main" val="35325912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utoff.png"/>
          <p:cNvPicPr>
            <a:picLocks noChangeAspect="1"/>
          </p:cNvPicPr>
          <p:nvPr/>
        </p:nvPicPr>
        <p:blipFill>
          <a:blip r:embed="rId2"/>
          <a:stretch>
            <a:fillRect/>
          </a:stretch>
        </p:blipFill>
        <p:spPr>
          <a:xfrm>
            <a:off x="4800600" y="381000"/>
            <a:ext cx="5153358" cy="4724400"/>
          </a:xfrm>
          <a:prstGeom prst="rect">
            <a:avLst/>
          </a:prstGeom>
        </p:spPr>
      </p:pic>
      <p:sp>
        <p:nvSpPr>
          <p:cNvPr id="2" name="Title 1"/>
          <p:cNvSpPr>
            <a:spLocks noGrp="1"/>
          </p:cNvSpPr>
          <p:nvPr>
            <p:ph type="title"/>
          </p:nvPr>
        </p:nvSpPr>
        <p:spPr/>
        <p:txBody>
          <a:bodyPr/>
          <a:lstStyle/>
          <a:p>
            <a:r>
              <a:rPr lang="en-US" dirty="0" smtClean="0"/>
              <a:t>The myth of symmetry breaking at </a:t>
            </a:r>
            <a:r>
              <a:rPr lang="en-US" dirty="0" err="1" smtClean="0"/>
              <a:t>TeV</a:t>
            </a:r>
            <a:r>
              <a:rPr lang="en-US" dirty="0" smtClean="0"/>
              <a:t> scale</a:t>
            </a:r>
            <a:endParaRPr lang="en-US" dirty="0"/>
          </a:p>
        </p:txBody>
      </p:sp>
      <p:sp>
        <p:nvSpPr>
          <p:cNvPr id="4" name="Footer Placeholder 3"/>
          <p:cNvSpPr>
            <a:spLocks noGrp="1"/>
          </p:cNvSpPr>
          <p:nvPr>
            <p:ph type="ftr" sz="quarter" idx="10"/>
          </p:nvPr>
        </p:nvSpPr>
        <p:spPr/>
        <p:txBody>
          <a:bodyPr/>
          <a:lstStyle/>
          <a:p>
            <a:pPr>
              <a:defRPr/>
            </a:pPr>
            <a:r>
              <a:rPr lang="en-US" smtClean="0"/>
              <a:t>Saclay,feb. 2015</a:t>
            </a:r>
            <a:endParaRPr lang="en-GB" dirty="0"/>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5</a:t>
            </a:fld>
            <a:endParaRPr lang="en-GB"/>
          </a:p>
        </p:txBody>
      </p:sp>
      <p:sp>
        <p:nvSpPr>
          <p:cNvPr id="7" name="Content Placeholder 2"/>
          <p:cNvSpPr txBox="1">
            <a:spLocks/>
          </p:cNvSpPr>
          <p:nvPr/>
        </p:nvSpPr>
        <p:spPr bwMode="auto">
          <a:xfrm>
            <a:off x="0" y="5029200"/>
            <a:ext cx="9677400" cy="160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a:spcBef>
                <a:spcPct val="20000"/>
              </a:spcBef>
              <a:buClr>
                <a:srgbClr val="FF0000"/>
              </a:buClr>
              <a:buFont typeface="Wingdings" charset="2"/>
              <a:buChar char="l"/>
            </a:pPr>
            <a:r>
              <a:rPr kumimoji="0" lang="en-US" sz="2400" b="0" i="0" u="none" strike="noStrike" kern="0" cap="none" spc="0" normalizeH="0" baseline="0" noProof="0" dirty="0" smtClean="0">
                <a:ln>
                  <a:noFill/>
                </a:ln>
                <a:solidFill>
                  <a:schemeClr val="tx1"/>
                </a:solidFill>
                <a:effectLst/>
                <a:uLnTx/>
                <a:uFillTx/>
                <a:latin typeface="+mn-lt"/>
                <a:ea typeface="ＭＳ Ｐゴシック" charset="-128"/>
                <a:cs typeface="ＭＳ Ｐゴシック" charset="-128"/>
              </a:rPr>
              <a:t>However, this does not hold for the recently observed Higgs mass of 126 </a:t>
            </a:r>
            <a:r>
              <a:rPr kumimoji="0" lang="en-US" sz="2400" b="0" i="0" u="none" strike="noStrike" kern="0" cap="none" spc="0" normalizeH="0" baseline="0" noProof="0" dirty="0" err="1" smtClean="0">
                <a:ln>
                  <a:noFill/>
                </a:ln>
                <a:solidFill>
                  <a:schemeClr val="tx1"/>
                </a:solidFill>
                <a:effectLst/>
                <a:uLnTx/>
                <a:uFillTx/>
                <a:latin typeface="+mn-lt"/>
                <a:ea typeface="ＭＳ Ｐゴシック" charset="-128"/>
                <a:cs typeface="ＭＳ Ｐゴシック" charset="-128"/>
              </a:rPr>
              <a:t>GeV</a:t>
            </a:r>
            <a:r>
              <a:rPr kumimoji="0" lang="en-US" sz="2400" b="0" i="0" u="none" strike="noStrike" kern="0" cap="none" spc="0" normalizeH="0" baseline="0" noProof="0" dirty="0" smtClean="0">
                <a:ln>
                  <a:noFill/>
                </a:ln>
                <a:solidFill>
                  <a:schemeClr val="tx1"/>
                </a:solidFill>
                <a:effectLst/>
                <a:uLnTx/>
                <a:uFillTx/>
                <a:latin typeface="+mn-lt"/>
                <a:ea typeface="ＭＳ Ｐゴシック" charset="-128"/>
                <a:cs typeface="ＭＳ Ｐゴシック" charset="-128"/>
              </a:rPr>
              <a:t>, since stability conditions may allow without novelties a legitimate cutoff even </a:t>
            </a:r>
            <a:r>
              <a:rPr lang="en-US" sz="2400" kern="0" baseline="0" dirty="0" smtClean="0">
                <a:ea typeface="ＭＳ Ｐゴシック" charset="-128"/>
                <a:cs typeface="ＭＳ Ｐゴシック" charset="-128"/>
              </a:rPr>
              <a:t>up </a:t>
            </a:r>
            <a:r>
              <a:rPr kumimoji="0" lang="en-US" sz="2400" b="0" i="0" u="none" strike="noStrike" kern="0" cap="none" spc="0" normalizeH="0" baseline="0" noProof="0" dirty="0" smtClean="0">
                <a:ln>
                  <a:noFill/>
                </a:ln>
                <a:solidFill>
                  <a:schemeClr val="tx1"/>
                </a:solidFill>
                <a:effectLst/>
                <a:uLnTx/>
                <a:uFillTx/>
                <a:latin typeface="+mn-lt"/>
                <a:ea typeface="ＭＳ Ｐゴシック" charset="-128"/>
                <a:cs typeface="ＭＳ Ｐゴシック" charset="-128"/>
              </a:rPr>
              <a:t>to the Planck Mass</a:t>
            </a:r>
          </a:p>
        </p:txBody>
      </p:sp>
      <p:sp>
        <p:nvSpPr>
          <p:cNvPr id="3" name="Content Placeholder 2"/>
          <p:cNvSpPr>
            <a:spLocks noGrp="1"/>
          </p:cNvSpPr>
          <p:nvPr>
            <p:ph idx="1"/>
          </p:nvPr>
        </p:nvSpPr>
        <p:spPr>
          <a:xfrm>
            <a:off x="0" y="533400"/>
            <a:ext cx="5257800" cy="3810000"/>
          </a:xfrm>
        </p:spPr>
        <p:txBody>
          <a:bodyPr/>
          <a:lstStyle/>
          <a:p>
            <a:r>
              <a:rPr lang="en-US" sz="2400" dirty="0" smtClean="0"/>
              <a:t>It had been widely argued by many very influential theorists that “new physics” must also necessarily appear at the </a:t>
            </a:r>
            <a:r>
              <a:rPr lang="en-US" sz="2400" dirty="0" err="1" smtClean="0"/>
              <a:t>TeV</a:t>
            </a:r>
            <a:r>
              <a:rPr lang="en-US" sz="2400" dirty="0" smtClean="0"/>
              <a:t> scale, one of the the main reasons for arguing for the </a:t>
            </a:r>
            <a:r>
              <a:rPr lang="en-US" sz="2400" i="1" dirty="0" smtClean="0">
                <a:solidFill>
                  <a:srgbClr val="FF0000"/>
                </a:solidFill>
              </a:rPr>
              <a:t>necessity of a nearby SUSY</a:t>
            </a:r>
            <a:r>
              <a:rPr lang="en-US" sz="2400" dirty="0" smtClean="0"/>
              <a:t>.</a:t>
            </a:r>
          </a:p>
          <a:p>
            <a:r>
              <a:rPr lang="en-US" sz="2400" dirty="0" smtClean="0"/>
              <a:t>This was based on the argument that the otherwise divergent self-interaction of the Higgs sector does require a cutoff at the </a:t>
            </a:r>
            <a:r>
              <a:rPr lang="en-US" sz="2400" dirty="0" err="1" smtClean="0"/>
              <a:t>TeV</a:t>
            </a:r>
            <a:r>
              <a:rPr lang="en-US" sz="2400" dirty="0" smtClean="0"/>
              <a:t> scale.       </a:t>
            </a:r>
          </a:p>
        </p:txBody>
      </p:sp>
    </p:spTree>
    <p:extLst>
      <p:ext uri="{BB962C8B-B14F-4D97-AF65-F5344CB8AC3E}">
        <p14:creationId xmlns:p14="http://schemas.microsoft.com/office/powerpoint/2010/main" val="257977447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16.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2514600"/>
            <a:ext cx="7543800" cy="3946578"/>
          </a:xfrm>
          <a:prstGeom prst="rect">
            <a:avLst/>
          </a:prstGeom>
        </p:spPr>
      </p:pic>
      <p:sp>
        <p:nvSpPr>
          <p:cNvPr id="2" name="Title 1"/>
          <p:cNvSpPr>
            <a:spLocks noGrp="1"/>
          </p:cNvSpPr>
          <p:nvPr>
            <p:ph type="title"/>
          </p:nvPr>
        </p:nvSpPr>
        <p:spPr/>
        <p:txBody>
          <a:bodyPr/>
          <a:lstStyle/>
          <a:p>
            <a:r>
              <a:rPr lang="en-GB" dirty="0" smtClean="0"/>
              <a:t>Present situation</a:t>
            </a:r>
            <a:endParaRPr lang="en-GB" dirty="0"/>
          </a:p>
        </p:txBody>
      </p:sp>
      <p:sp>
        <p:nvSpPr>
          <p:cNvPr id="3" name="Content Placeholder 2"/>
          <p:cNvSpPr>
            <a:spLocks noGrp="1"/>
          </p:cNvSpPr>
          <p:nvPr>
            <p:ph idx="1"/>
          </p:nvPr>
        </p:nvSpPr>
        <p:spPr>
          <a:xfrm>
            <a:off x="0" y="533400"/>
            <a:ext cx="9906000" cy="1676400"/>
          </a:xfrm>
        </p:spPr>
        <p:txBody>
          <a:bodyPr/>
          <a:lstStyle/>
          <a:p>
            <a:r>
              <a:rPr lang="en-GB" sz="2400" dirty="0" smtClean="0"/>
              <a:t>For these values, the </a:t>
            </a:r>
            <a:r>
              <a:rPr lang="en-GB" sz="2400" dirty="0"/>
              <a:t>electroweak vacuum is </a:t>
            </a:r>
            <a:r>
              <a:rPr lang="en-GB" sz="2400" dirty="0" smtClean="0"/>
              <a:t>claimed metastable, but with a lifetime longer </a:t>
            </a:r>
            <a:r>
              <a:rPr lang="en-GB" sz="2400" dirty="0"/>
              <a:t>than the age of the </a:t>
            </a:r>
            <a:r>
              <a:rPr lang="en-GB" sz="2400" dirty="0" smtClean="0"/>
              <a:t>Universe. </a:t>
            </a:r>
          </a:p>
          <a:p>
            <a:pPr lvl="0"/>
            <a:r>
              <a:rPr lang="en-GB" sz="2400" dirty="0" smtClean="0"/>
              <a:t>The </a:t>
            </a:r>
            <a:r>
              <a:rPr lang="en-GB" sz="2400" dirty="0"/>
              <a:t>Standard Model can be valid </a:t>
            </a:r>
            <a:r>
              <a:rPr lang="en-GB" sz="2400" dirty="0" smtClean="0"/>
              <a:t>without new </a:t>
            </a:r>
            <a:r>
              <a:rPr lang="en-GB" sz="2400" dirty="0"/>
              <a:t>physics </a:t>
            </a:r>
            <a:r>
              <a:rPr lang="en-GB" sz="2400" dirty="0" smtClean="0"/>
              <a:t>all </a:t>
            </a:r>
            <a:r>
              <a:rPr lang="en-GB" sz="2400" dirty="0"/>
              <a:t>the way up to the Planck </a:t>
            </a:r>
            <a:r>
              <a:rPr lang="en-GB" sz="2400" dirty="0" smtClean="0"/>
              <a:t>scale.</a:t>
            </a:r>
            <a:r>
              <a:rPr lang="en-US" sz="2400" i="1" dirty="0" smtClean="0">
                <a:solidFill>
                  <a:srgbClr val="FF0000"/>
                </a:solidFill>
              </a:rPr>
              <a:t>Thus</a:t>
            </a:r>
            <a:r>
              <a:rPr lang="en-US" sz="2400" i="1" dirty="0">
                <a:solidFill>
                  <a:srgbClr val="FF0000"/>
                </a:solidFill>
              </a:rPr>
              <a:t>, there may be only one standard model (SM) Higgs </a:t>
            </a:r>
            <a:r>
              <a:rPr lang="en-US" sz="2400" i="1" dirty="0" smtClean="0">
                <a:solidFill>
                  <a:srgbClr val="FF0000"/>
                </a:solidFill>
              </a:rPr>
              <a:t>and </a:t>
            </a:r>
            <a:r>
              <a:rPr lang="en-US" sz="2400" i="1" dirty="0">
                <a:solidFill>
                  <a:srgbClr val="FF0000"/>
                </a:solidFill>
              </a:rPr>
              <a:t>no need </a:t>
            </a:r>
            <a:r>
              <a:rPr lang="en-US" sz="2400" i="1" dirty="0" smtClean="0">
                <a:solidFill>
                  <a:srgbClr val="FF0000"/>
                </a:solidFill>
              </a:rPr>
              <a:t>for </a:t>
            </a:r>
            <a:r>
              <a:rPr lang="en-US" sz="2400" i="1" dirty="0">
                <a:solidFill>
                  <a:srgbClr val="FF0000"/>
                </a:solidFill>
              </a:rPr>
              <a:t>the “no fail theorem”</a:t>
            </a:r>
            <a:r>
              <a:rPr lang="en-US" sz="2400" i="1" dirty="0" smtClean="0">
                <a:solidFill>
                  <a:srgbClr val="FF0000"/>
                </a:solidFill>
              </a:rPr>
              <a:t>.</a:t>
            </a:r>
            <a:endParaRPr lang="en-GB" sz="2400" dirty="0"/>
          </a:p>
        </p:txBody>
      </p:sp>
      <p:sp>
        <p:nvSpPr>
          <p:cNvPr id="4" name="Footer Placeholder 3"/>
          <p:cNvSpPr>
            <a:spLocks noGrp="1"/>
          </p:cNvSpPr>
          <p:nvPr>
            <p:ph type="ftr" sz="quarter" idx="10"/>
          </p:nvPr>
        </p:nvSpPr>
        <p:spPr/>
        <p:txBody>
          <a:bodyPr/>
          <a:lstStyle/>
          <a:p>
            <a:pPr>
              <a:defRPr/>
            </a:pPr>
            <a:r>
              <a:rPr lang="en-US" smtClean="0"/>
              <a:t>Saclay,feb. 2015</a:t>
            </a:r>
            <a:endParaRPr lang="en-GB"/>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6</a:t>
            </a:fld>
            <a:endParaRPr lang="en-GB"/>
          </a:p>
        </p:txBody>
      </p:sp>
      <p:sp>
        <p:nvSpPr>
          <p:cNvPr id="6" name="TextBox 5"/>
          <p:cNvSpPr txBox="1"/>
          <p:nvPr/>
        </p:nvSpPr>
        <p:spPr>
          <a:xfrm>
            <a:off x="3124200" y="6507698"/>
            <a:ext cx="3962400" cy="502702"/>
          </a:xfrm>
          <a:prstGeom prst="rect">
            <a:avLst/>
          </a:prstGeom>
          <a:noFill/>
        </p:spPr>
        <p:txBody>
          <a:bodyPr wrap="square" rtlCol="0">
            <a:spAutoFit/>
          </a:bodyPr>
          <a:lstStyle/>
          <a:p>
            <a:r>
              <a:rPr lang="cs-CZ" i="1" baseline="0" dirty="0">
                <a:solidFill>
                  <a:srgbClr val="FF0000"/>
                </a:solidFill>
              </a:rPr>
              <a:t>arXiv:1310.0763v3 [</a:t>
            </a:r>
            <a:r>
              <a:rPr lang="cs-CZ" i="1" baseline="0" dirty="0" err="1">
                <a:solidFill>
                  <a:srgbClr val="FF0000"/>
                </a:solidFill>
              </a:rPr>
              <a:t>hep-ph</a:t>
            </a:r>
            <a:r>
              <a:rPr lang="cs-CZ" i="1" baseline="0" dirty="0">
                <a:solidFill>
                  <a:srgbClr val="FF0000"/>
                </a:solidFill>
              </a:rPr>
              <a:t>] 30 Dec 2013</a:t>
            </a:r>
            <a:endParaRPr lang="en-GB" i="1" baseline="0" dirty="0">
              <a:solidFill>
                <a:srgbClr val="FF0000"/>
              </a:solidFill>
            </a:endParaRPr>
          </a:p>
          <a:p>
            <a:endParaRPr lang="en-GB" dirty="0"/>
          </a:p>
        </p:txBody>
      </p:sp>
    </p:spTree>
    <p:extLst>
      <p:ext uri="{BB962C8B-B14F-4D97-AF65-F5344CB8AC3E}">
        <p14:creationId xmlns:p14="http://schemas.microsoft.com/office/powerpoint/2010/main" val="109578683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Higgs width and the Standard Model</a:t>
            </a:r>
            <a:endParaRPr lang="en-US" dirty="0"/>
          </a:p>
        </p:txBody>
      </p:sp>
      <p:sp>
        <p:nvSpPr>
          <p:cNvPr id="3" name="Content Placeholder 2"/>
          <p:cNvSpPr>
            <a:spLocks noGrp="1"/>
          </p:cNvSpPr>
          <p:nvPr>
            <p:ph idx="1"/>
          </p:nvPr>
        </p:nvSpPr>
        <p:spPr>
          <a:xfrm>
            <a:off x="0" y="533400"/>
            <a:ext cx="4419600" cy="5257800"/>
          </a:xfrm>
        </p:spPr>
        <p:txBody>
          <a:bodyPr/>
          <a:lstStyle/>
          <a:p>
            <a:r>
              <a:rPr lang="en-US" sz="2400" dirty="0" smtClean="0"/>
              <a:t>In particular, like in the case of the </a:t>
            </a:r>
            <a:r>
              <a:rPr lang="en-US" sz="2400" dirty="0" err="1" smtClean="0"/>
              <a:t>Zo</a:t>
            </a:r>
            <a:r>
              <a:rPr lang="en-US" sz="2400" dirty="0" smtClean="0"/>
              <a:t>, the determination of the H</a:t>
            </a:r>
            <a:r>
              <a:rPr lang="en-US" sz="2400" baseline="-25000" dirty="0" smtClean="0"/>
              <a:t>o </a:t>
            </a:r>
            <a:r>
              <a:rPr lang="en-US" sz="2400" dirty="0" smtClean="0"/>
              <a:t>width will be crucial in the determination of the nature of the particle and the underlying theory: the SM prediction is only ≈4 </a:t>
            </a:r>
            <a:r>
              <a:rPr lang="en-US" sz="2400" dirty="0" err="1" smtClean="0"/>
              <a:t>MeV</a:t>
            </a:r>
            <a:r>
              <a:rPr lang="en-US" sz="2400" dirty="0" smtClean="0"/>
              <a:t>, a formidable task! </a:t>
            </a:r>
          </a:p>
          <a:p>
            <a:r>
              <a:rPr lang="en-US" sz="2400" dirty="0" smtClean="0"/>
              <a:t> Cross section is shown here, convoluted with a Gaussian beam distribution. </a:t>
            </a:r>
          </a:p>
          <a:p>
            <a:r>
              <a:rPr lang="en-US" sz="2400" dirty="0" smtClean="0"/>
              <a:t>Signal is not affected only if the </a:t>
            </a:r>
            <a:r>
              <a:rPr lang="en-US" sz="2400" dirty="0" err="1" smtClean="0"/>
              <a:t>rms</a:t>
            </a:r>
            <a:r>
              <a:rPr lang="en-US" sz="2400" dirty="0" smtClean="0"/>
              <a:t> beam energy width is ≤ a few </a:t>
            </a:r>
            <a:r>
              <a:rPr lang="en-US" sz="2400" dirty="0" err="1" smtClean="0"/>
              <a:t>MeV</a:t>
            </a:r>
            <a:r>
              <a:rPr lang="en-US" sz="2400" dirty="0" smtClean="0"/>
              <a:t>.</a:t>
            </a:r>
          </a:p>
          <a:p>
            <a:endParaRPr lang="en-US" sz="2400" dirty="0" smtClean="0"/>
          </a:p>
          <a:p>
            <a:endParaRPr lang="en-US" sz="2400" dirty="0" smtClean="0"/>
          </a:p>
          <a:p>
            <a:endParaRPr lang="en-US" sz="2400" dirty="0" smtClean="0"/>
          </a:p>
        </p:txBody>
      </p:sp>
      <p:sp>
        <p:nvSpPr>
          <p:cNvPr id="4" name="Footer Placeholder 3"/>
          <p:cNvSpPr>
            <a:spLocks noGrp="1"/>
          </p:cNvSpPr>
          <p:nvPr>
            <p:ph type="ftr" sz="quarter" idx="10"/>
          </p:nvPr>
        </p:nvSpPr>
        <p:spPr/>
        <p:txBody>
          <a:bodyPr/>
          <a:lstStyle/>
          <a:p>
            <a:pPr>
              <a:defRPr/>
            </a:pPr>
            <a:r>
              <a:rPr lang="en-US" smtClean="0"/>
              <a:t>Saclay,feb. 2015</a:t>
            </a:r>
            <a:endParaRPr lang="en-GB"/>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7</a:t>
            </a:fld>
            <a:endParaRPr lang="en-GB"/>
          </a:p>
        </p:txBody>
      </p:sp>
      <p:pic>
        <p:nvPicPr>
          <p:cNvPr id="9" name="Picture 8" descr="smearedBW.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7200" y="498949"/>
            <a:ext cx="5680316" cy="5673252"/>
          </a:xfrm>
          <a:prstGeom prst="rect">
            <a:avLst/>
          </a:prstGeom>
        </p:spPr>
      </p:pic>
      <p:sp>
        <p:nvSpPr>
          <p:cNvPr id="6" name="TextBox 5"/>
          <p:cNvSpPr txBox="1"/>
          <p:nvPr/>
        </p:nvSpPr>
        <p:spPr>
          <a:xfrm>
            <a:off x="2362200" y="6324600"/>
            <a:ext cx="5839960" cy="369332"/>
          </a:xfrm>
          <a:prstGeom prst="rect">
            <a:avLst/>
          </a:prstGeom>
          <a:noFill/>
        </p:spPr>
        <p:txBody>
          <a:bodyPr wrap="none" rtlCol="0">
            <a:spAutoFit/>
          </a:bodyPr>
          <a:lstStyle/>
          <a:p>
            <a:r>
              <a:rPr lang="en-GB" sz="1800" i="1" baseline="0" dirty="0" smtClean="0">
                <a:solidFill>
                  <a:srgbClr val="FF0000"/>
                </a:solidFill>
                <a:latin typeface="+mn-lt"/>
              </a:rPr>
              <a:t>A very demanding resolution R ≈ 0.003% is required</a:t>
            </a:r>
            <a:endParaRPr lang="en-GB" sz="1800" i="1" baseline="0" dirty="0">
              <a:solidFill>
                <a:srgbClr val="FF0000"/>
              </a:solidFill>
              <a:latin typeface="+mn-lt"/>
            </a:endParaRPr>
          </a:p>
        </p:txBody>
      </p:sp>
    </p:spTree>
    <p:extLst>
      <p:ext uri="{BB962C8B-B14F-4D97-AF65-F5344CB8AC3E}">
        <p14:creationId xmlns:p14="http://schemas.microsoft.com/office/powerpoint/2010/main" val="91126037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smtClean="0"/>
              <a:t>The future </a:t>
            </a:r>
            <a:r>
              <a:rPr lang="it-IT" dirty="0" err="1" smtClean="0"/>
              <a:t>of</a:t>
            </a:r>
            <a:r>
              <a:rPr lang="it-IT" dirty="0" smtClean="0"/>
              <a:t> LHC/</a:t>
            </a:r>
            <a:r>
              <a:rPr lang="it-IT" dirty="0" err="1" smtClean="0"/>
              <a:t>Higgs</a:t>
            </a:r>
            <a:endParaRPr lang="it-IT" dirty="0"/>
          </a:p>
        </p:txBody>
      </p:sp>
      <p:sp>
        <p:nvSpPr>
          <p:cNvPr id="3" name="Content Placeholder 2"/>
          <p:cNvSpPr>
            <a:spLocks noGrp="1"/>
          </p:cNvSpPr>
          <p:nvPr>
            <p:ph idx="1"/>
          </p:nvPr>
        </p:nvSpPr>
        <p:spPr>
          <a:xfrm>
            <a:off x="304800" y="609600"/>
            <a:ext cx="9448800" cy="5486400"/>
          </a:xfrm>
        </p:spPr>
        <p:txBody>
          <a:bodyPr/>
          <a:lstStyle/>
          <a:p>
            <a:r>
              <a:rPr lang="en-US" sz="2400" dirty="0" smtClean="0"/>
              <a:t>During the next twenty years (!) CERN plans to pursue the </a:t>
            </a:r>
            <a:r>
              <a:rPr lang="en-US" sz="2400" dirty="0" err="1" smtClean="0"/>
              <a:t>hadronic</a:t>
            </a:r>
            <a:r>
              <a:rPr lang="en-US" sz="2400" dirty="0" smtClean="0"/>
              <a:t> production of the Higgs related sector and of the possible existence of SUSY. The existence of additional Higgs particles is assumed as unlikely within the LHC energy range. </a:t>
            </a:r>
          </a:p>
          <a:p>
            <a:r>
              <a:rPr lang="en-US" sz="2400" dirty="0" smtClean="0"/>
              <a:t>Therefore studies will concentrate on the properties of the already discovered mass. The High Luminosity-LHC will already be a sort of “Higgs factory”, able to perform relatively accurate (typically ± 10%) </a:t>
            </a:r>
            <a:r>
              <a:rPr lang="en-US" sz="2400" dirty="0"/>
              <a:t>measurements. </a:t>
            </a:r>
            <a:endParaRPr lang="en-US" sz="2400" dirty="0" smtClean="0"/>
          </a:p>
          <a:p>
            <a:r>
              <a:rPr lang="en-US" sz="2400" dirty="0" smtClean="0"/>
              <a:t>There </a:t>
            </a:r>
            <a:r>
              <a:rPr lang="en-US" sz="2400" dirty="0"/>
              <a:t>are plenty of opportunities to check the couplings since a 125 </a:t>
            </a:r>
            <a:r>
              <a:rPr lang="en-US" sz="2400" dirty="0" err="1"/>
              <a:t>GeV</a:t>
            </a:r>
            <a:r>
              <a:rPr lang="en-US" sz="2400" dirty="0"/>
              <a:t> SM Higgs boson has several substantive </a:t>
            </a:r>
            <a:r>
              <a:rPr lang="hu-HU" sz="2400" dirty="0"/>
              <a:t>branching fractions : </a:t>
            </a:r>
            <a:r>
              <a:rPr lang="hu-HU" sz="2400" b="1" dirty="0" smtClean="0"/>
              <a:t>B</a:t>
            </a:r>
            <a:r>
              <a:rPr lang="hu-HU" sz="2400" dirty="0"/>
              <a:t> </a:t>
            </a:r>
            <a:r>
              <a:rPr lang="hu-HU" sz="2400" dirty="0" smtClean="0"/>
              <a:t>(</a:t>
            </a:r>
            <a:r>
              <a:rPr lang="hu-HU" sz="2400" b="1" dirty="0"/>
              <a:t>bb</a:t>
            </a:r>
            <a:r>
              <a:rPr lang="hu-HU" sz="2400" dirty="0"/>
              <a:t>)  60%, </a:t>
            </a:r>
            <a:r>
              <a:rPr lang="hu-HU" sz="2400" b="1" dirty="0"/>
              <a:t>B</a:t>
            </a:r>
            <a:r>
              <a:rPr lang="hu-HU" sz="2400" dirty="0"/>
              <a:t> (</a:t>
            </a:r>
            <a:r>
              <a:rPr lang="hu-HU" sz="2400" b="1" dirty="0"/>
              <a:t>WW</a:t>
            </a:r>
            <a:r>
              <a:rPr lang="hu-HU" sz="2400" dirty="0"/>
              <a:t>)</a:t>
            </a:r>
            <a:r>
              <a:rPr lang="hu-HU" sz="2400" dirty="0" smtClean="0"/>
              <a:t> 20</a:t>
            </a:r>
            <a:r>
              <a:rPr lang="hu-HU" sz="2400" dirty="0"/>
              <a:t>%, </a:t>
            </a:r>
            <a:r>
              <a:rPr lang="el-GR" sz="2400" b="1" dirty="0"/>
              <a:t>B</a:t>
            </a:r>
            <a:r>
              <a:rPr lang="el-GR" sz="2400" dirty="0"/>
              <a:t> (</a:t>
            </a:r>
            <a:r>
              <a:rPr lang="el-GR" sz="2400" b="1" dirty="0"/>
              <a:t>gg</a:t>
            </a:r>
            <a:r>
              <a:rPr lang="el-GR" sz="2400" dirty="0"/>
              <a:t>) 9%, </a:t>
            </a:r>
            <a:r>
              <a:rPr lang="el-GR" sz="2400" b="1" dirty="0"/>
              <a:t>B</a:t>
            </a:r>
            <a:r>
              <a:rPr lang="el-GR" sz="2400" dirty="0"/>
              <a:t> (</a:t>
            </a:r>
            <a:r>
              <a:rPr lang="el-GR" sz="2400" dirty="0" smtClean="0"/>
              <a:t>ττ) </a:t>
            </a:r>
            <a:r>
              <a:rPr lang="el-GR" sz="2400" dirty="0"/>
              <a:t>6%, </a:t>
            </a:r>
            <a:r>
              <a:rPr lang="el-GR" sz="2400" b="1" dirty="0"/>
              <a:t>B</a:t>
            </a:r>
            <a:r>
              <a:rPr lang="el-GR" sz="2400" dirty="0"/>
              <a:t> (</a:t>
            </a:r>
            <a:r>
              <a:rPr lang="el-GR" sz="2400" b="1" dirty="0"/>
              <a:t>ZZ</a:t>
            </a:r>
            <a:r>
              <a:rPr lang="el-GR" sz="2400" dirty="0"/>
              <a:t>) 3%, </a:t>
            </a:r>
            <a:r>
              <a:rPr lang="el-GR" sz="2400" b="1" dirty="0"/>
              <a:t>B</a:t>
            </a:r>
            <a:r>
              <a:rPr lang="el-GR" sz="2400" dirty="0"/>
              <a:t> (</a:t>
            </a:r>
            <a:r>
              <a:rPr lang="el-GR" sz="2400" b="1" dirty="0"/>
              <a:t>cc</a:t>
            </a:r>
            <a:r>
              <a:rPr lang="el-GR" sz="2400" dirty="0"/>
              <a:t>) 3%,</a:t>
            </a:r>
            <a:r>
              <a:rPr lang="en-US" sz="2400" dirty="0"/>
              <a:t> etc.</a:t>
            </a:r>
            <a:r>
              <a:rPr lang="en-US" sz="2400" dirty="0" smtClean="0"/>
              <a:t> </a:t>
            </a:r>
          </a:p>
          <a:p>
            <a:r>
              <a:rPr lang="en-US" sz="2400" b="1" dirty="0" smtClean="0"/>
              <a:t>B</a:t>
            </a:r>
            <a:r>
              <a:rPr lang="en-US" sz="2400" dirty="0" smtClean="0"/>
              <a:t> </a:t>
            </a:r>
            <a:r>
              <a:rPr lang="en-US" sz="2400" dirty="0"/>
              <a:t>(</a:t>
            </a:r>
            <a:r>
              <a:rPr lang="en-US" sz="2400" b="1" dirty="0" err="1"/>
              <a:t>γγ</a:t>
            </a:r>
            <a:r>
              <a:rPr lang="en-US" sz="2400" dirty="0"/>
              <a:t>)</a:t>
            </a:r>
            <a:r>
              <a:rPr lang="en-US" sz="2400" dirty="0" smtClean="0"/>
              <a:t> with </a:t>
            </a:r>
            <a:r>
              <a:rPr lang="en-US" sz="2400" dirty="0"/>
              <a:t>0</a:t>
            </a:r>
            <a:r>
              <a:rPr lang="en-US" sz="2400" b="1" dirty="0"/>
              <a:t>.</a:t>
            </a:r>
            <a:r>
              <a:rPr lang="en-US" sz="2400" dirty="0"/>
              <a:t>2% is also substantive due to the high mass resolution and relatively low background</a:t>
            </a:r>
            <a:r>
              <a:rPr lang="en-US" sz="2400" dirty="0" smtClean="0"/>
              <a:t>.</a:t>
            </a:r>
          </a:p>
          <a:p>
            <a:pPr>
              <a:buNone/>
            </a:pPr>
            <a:endParaRPr lang="en-US" sz="2400" dirty="0" smtClean="0"/>
          </a:p>
        </p:txBody>
      </p:sp>
      <p:sp>
        <p:nvSpPr>
          <p:cNvPr id="4" name="Footer Placeholder 3"/>
          <p:cNvSpPr>
            <a:spLocks noGrp="1"/>
          </p:cNvSpPr>
          <p:nvPr>
            <p:ph type="ftr" sz="quarter" idx="10"/>
          </p:nvPr>
        </p:nvSpPr>
        <p:spPr/>
        <p:txBody>
          <a:bodyPr/>
          <a:lstStyle/>
          <a:p>
            <a:pPr>
              <a:defRPr/>
            </a:pPr>
            <a:r>
              <a:rPr lang="en-US" smtClean="0"/>
              <a:t>Saclay,feb. 2015</a:t>
            </a:r>
            <a:endParaRPr lang="en-GB"/>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8</a:t>
            </a:fld>
            <a:endParaRPr lang="en-GB"/>
          </a:p>
        </p:txBody>
      </p:sp>
    </p:spTree>
    <p:extLst>
      <p:ext uri="{BB962C8B-B14F-4D97-AF65-F5344CB8AC3E}">
        <p14:creationId xmlns:p14="http://schemas.microsoft.com/office/powerpoint/2010/main" val="19120814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future of the LHC</a:t>
            </a:r>
            <a:endParaRPr lang="en-GB" dirty="0"/>
          </a:p>
        </p:txBody>
      </p:sp>
      <p:sp>
        <p:nvSpPr>
          <p:cNvPr id="3" name="Content Placeholder 2"/>
          <p:cNvSpPr>
            <a:spLocks noGrp="1"/>
          </p:cNvSpPr>
          <p:nvPr>
            <p:ph idx="1"/>
          </p:nvPr>
        </p:nvSpPr>
        <p:spPr>
          <a:xfrm>
            <a:off x="0" y="609600"/>
            <a:ext cx="9601200" cy="1219200"/>
          </a:xfrm>
        </p:spPr>
        <p:txBody>
          <a:bodyPr/>
          <a:lstStyle/>
          <a:p>
            <a:r>
              <a:rPr lang="en-GB" sz="2400" dirty="0"/>
              <a:t>The estimates </a:t>
            </a:r>
            <a:r>
              <a:rPr lang="en-GB" sz="2400" dirty="0" smtClean="0"/>
              <a:t>reflect </a:t>
            </a:r>
            <a:r>
              <a:rPr lang="en-GB" sz="2400" dirty="0"/>
              <a:t>1 LHC detector accumulating 300 fb−1 of </a:t>
            </a:r>
            <a:r>
              <a:rPr lang="en-GB" sz="2400" dirty="0" smtClean="0"/>
              <a:t>data, dominated </a:t>
            </a:r>
            <a:r>
              <a:rPr lang="en-GB" sz="2400" dirty="0"/>
              <a:t>at this level </a:t>
            </a:r>
            <a:r>
              <a:rPr lang="en-GB" sz="2400" dirty="0" smtClean="0"/>
              <a:t>by systematic errors of </a:t>
            </a:r>
            <a:r>
              <a:rPr lang="en-GB" sz="2400" dirty="0"/>
              <a:t>the ATLAS and CMS collaborations </a:t>
            </a:r>
            <a:r>
              <a:rPr lang="en-GB" sz="2400" dirty="0" smtClean="0"/>
              <a:t>and their best understanding.</a:t>
            </a:r>
            <a:endParaRPr lang="en-GB" sz="2400" dirty="0"/>
          </a:p>
        </p:txBody>
      </p:sp>
      <p:sp>
        <p:nvSpPr>
          <p:cNvPr id="4" name="Footer Placeholder 3"/>
          <p:cNvSpPr>
            <a:spLocks noGrp="1"/>
          </p:cNvSpPr>
          <p:nvPr>
            <p:ph type="ftr" sz="quarter" idx="10"/>
          </p:nvPr>
        </p:nvSpPr>
        <p:spPr/>
        <p:txBody>
          <a:bodyPr/>
          <a:lstStyle/>
          <a:p>
            <a:pPr>
              <a:defRPr/>
            </a:pPr>
            <a:r>
              <a:rPr lang="en-US" dirty="0" err="1" smtClean="0"/>
              <a:t>Saclay,feb</a:t>
            </a:r>
            <a:r>
              <a:rPr lang="en-US" dirty="0" smtClean="0"/>
              <a:t>. 2015</a:t>
            </a:r>
            <a:endParaRPr lang="en-GB" dirty="0"/>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9</a:t>
            </a:fld>
            <a:endParaRPr lang="en-GB"/>
          </a:p>
        </p:txBody>
      </p:sp>
      <p:grpSp>
        <p:nvGrpSpPr>
          <p:cNvPr id="10" name="Group 9"/>
          <p:cNvGrpSpPr/>
          <p:nvPr/>
        </p:nvGrpSpPr>
        <p:grpSpPr>
          <a:xfrm>
            <a:off x="3276601" y="2057400"/>
            <a:ext cx="6629399" cy="4267200"/>
            <a:chOff x="3276601" y="2057400"/>
            <a:chExt cx="6629399" cy="4267200"/>
          </a:xfrm>
        </p:grpSpPr>
        <p:pic>
          <p:nvPicPr>
            <p:cNvPr id="6" name="Picture 5" descr="pix5A.t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5200" y="2057400"/>
              <a:ext cx="6400800" cy="4267200"/>
            </a:xfrm>
            <a:prstGeom prst="rect">
              <a:avLst/>
            </a:prstGeom>
          </p:spPr>
        </p:pic>
        <p:sp>
          <p:nvSpPr>
            <p:cNvPr id="7" name="TextBox 6"/>
            <p:cNvSpPr txBox="1"/>
            <p:nvPr/>
          </p:nvSpPr>
          <p:spPr>
            <a:xfrm rot="16200000">
              <a:off x="2367570" y="4185631"/>
              <a:ext cx="2279728" cy="461665"/>
            </a:xfrm>
            <a:prstGeom prst="rect">
              <a:avLst/>
            </a:prstGeom>
            <a:noFill/>
          </p:spPr>
          <p:txBody>
            <a:bodyPr wrap="none" rtlCol="0">
              <a:spAutoFit/>
            </a:bodyPr>
            <a:lstStyle/>
            <a:p>
              <a:r>
                <a:rPr lang="en-GB" sz="2400" i="1" baseline="0" dirty="0" smtClean="0">
                  <a:solidFill>
                    <a:srgbClr val="FF0000"/>
                  </a:solidFill>
                  <a:latin typeface="+mn-lt"/>
                </a:rPr>
                <a:t>1</a:t>
              </a:r>
              <a:r>
                <a:rPr lang="en-GB" sz="2400" i="1" baseline="0" dirty="0" smtClean="0">
                  <a:solidFill>
                    <a:srgbClr val="FF0000"/>
                  </a:solidFill>
                  <a:latin typeface="+mn-lt"/>
                  <a:cs typeface="Symbol" charset="2"/>
                </a:rPr>
                <a:t> </a:t>
              </a:r>
              <a:r>
                <a:rPr lang="en-GB" sz="2400" i="1" baseline="0" dirty="0" smtClean="0">
                  <a:solidFill>
                    <a:srgbClr val="FF0000"/>
                  </a:solidFill>
                  <a:latin typeface="Symbol" charset="2"/>
                  <a:cs typeface="Symbol" charset="2"/>
                </a:rPr>
                <a:t>s </a:t>
              </a:r>
              <a:r>
                <a:rPr lang="en-GB" sz="2400" i="1" baseline="0" dirty="0">
                  <a:solidFill>
                    <a:srgbClr val="FF0000"/>
                  </a:solidFill>
                </a:rPr>
                <a:t>u</a:t>
              </a:r>
              <a:r>
                <a:rPr lang="en-GB" sz="2400" i="1" baseline="0" dirty="0" smtClean="0">
                  <a:solidFill>
                    <a:srgbClr val="FF0000"/>
                  </a:solidFill>
                </a:rPr>
                <a:t>ncertainty</a:t>
              </a:r>
              <a:r>
                <a:rPr lang="en-US" sz="2400" i="1" baseline="0" dirty="0" smtClean="0">
                  <a:solidFill>
                    <a:srgbClr val="FF0000"/>
                  </a:solidFill>
                </a:rPr>
                <a:t> </a:t>
              </a:r>
              <a:endParaRPr lang="en-GB" sz="2400" i="1" baseline="0" dirty="0">
                <a:solidFill>
                  <a:srgbClr val="FF0000"/>
                </a:solidFill>
                <a:latin typeface="+mn-lt"/>
              </a:endParaRPr>
            </a:p>
          </p:txBody>
        </p:sp>
      </p:grpSp>
      <p:sp>
        <p:nvSpPr>
          <p:cNvPr id="9" name="Content Placeholder 2"/>
          <p:cNvSpPr txBox="1">
            <a:spLocks/>
          </p:cNvSpPr>
          <p:nvPr/>
        </p:nvSpPr>
        <p:spPr bwMode="auto">
          <a:xfrm>
            <a:off x="76200" y="1828800"/>
            <a:ext cx="3200400" cy="3962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0000"/>
              </a:buClr>
              <a:buFont typeface="Wingdings" charset="2"/>
              <a:buChar char="l"/>
              <a:defRPr>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rgbClr val="FF0000"/>
              </a:buClr>
              <a:buFont typeface="Wingdings" charset="2"/>
              <a:buChar char="Ø"/>
              <a:defRPr>
                <a:solidFill>
                  <a:schemeClr val="tx1"/>
                </a:solidFill>
                <a:latin typeface="+mn-lt"/>
                <a:ea typeface="ＭＳ Ｐゴシック" charset="-128"/>
              </a:defRPr>
            </a:lvl2pPr>
            <a:lvl3pPr marL="1143000" indent="-228600" algn="l" rtl="0" eaLnBrk="0" fontAlgn="base" hangingPunct="0">
              <a:spcBef>
                <a:spcPct val="20000"/>
              </a:spcBef>
              <a:spcAft>
                <a:spcPct val="0"/>
              </a:spcAft>
              <a:buFont typeface="Wingdings" charset="2"/>
              <a:buChar char="è"/>
              <a:defRPr>
                <a:solidFill>
                  <a:schemeClr val="tx1"/>
                </a:solidFill>
                <a:latin typeface="+mn-lt"/>
                <a:ea typeface="ＭＳ Ｐゴシック" charset="-128"/>
              </a:defRPr>
            </a:lvl3pPr>
            <a:lvl4pPr marL="16002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4pPr>
            <a:lvl5pPr marL="20574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5pPr>
            <a:lvl6pPr marL="25146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6pPr>
            <a:lvl7pPr marL="29718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7pPr>
            <a:lvl8pPr marL="34290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8pPr>
            <a:lvl9pPr marL="38862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9pPr>
          </a:lstStyle>
          <a:p>
            <a:r>
              <a:rPr lang="en-GB" sz="2400" baseline="0" dirty="0" smtClean="0"/>
              <a:t>ATLAS and CMS have estimated errors also for 3000 fb−1 from the High-L LHC. </a:t>
            </a:r>
          </a:p>
          <a:p>
            <a:r>
              <a:rPr lang="en-GB" sz="2400" baseline="0" dirty="0" smtClean="0"/>
              <a:t>However such estimates can hardly be a straightforward extrapolation of  the current performances. </a:t>
            </a:r>
          </a:p>
        </p:txBody>
      </p:sp>
      <p:sp>
        <p:nvSpPr>
          <p:cNvPr id="11" name="TextBox 10"/>
          <p:cNvSpPr txBox="1"/>
          <p:nvPr/>
        </p:nvSpPr>
        <p:spPr>
          <a:xfrm>
            <a:off x="5791200" y="1752600"/>
            <a:ext cx="3798937" cy="338554"/>
          </a:xfrm>
          <a:prstGeom prst="rect">
            <a:avLst/>
          </a:prstGeom>
          <a:noFill/>
        </p:spPr>
        <p:txBody>
          <a:bodyPr wrap="none" rtlCol="0">
            <a:spAutoFit/>
          </a:bodyPr>
          <a:lstStyle/>
          <a:p>
            <a:r>
              <a:rPr lang="en-GB" i="1" baseline="0" dirty="0">
                <a:solidFill>
                  <a:srgbClr val="FF0000"/>
                </a:solidFill>
              </a:rPr>
              <a:t>arXiv:1207.2516v3 [hep-</a:t>
            </a:r>
            <a:r>
              <a:rPr lang="en-GB" i="1" baseline="0" dirty="0" err="1">
                <a:solidFill>
                  <a:srgbClr val="FF0000"/>
                </a:solidFill>
              </a:rPr>
              <a:t>ph</a:t>
            </a:r>
            <a:r>
              <a:rPr lang="en-GB" i="1" baseline="0" dirty="0">
                <a:solidFill>
                  <a:srgbClr val="FF0000"/>
                </a:solidFill>
              </a:rPr>
              <a:t>] 1 Apr </a:t>
            </a:r>
            <a:r>
              <a:rPr lang="en-GB" i="1" baseline="0" dirty="0" smtClean="0">
                <a:solidFill>
                  <a:srgbClr val="FF0000"/>
                </a:solidFill>
              </a:rPr>
              <a:t>2013</a:t>
            </a:r>
            <a:endParaRPr lang="en-GB" i="1" baseline="0" dirty="0">
              <a:solidFill>
                <a:srgbClr val="FF0000"/>
              </a:solidFill>
            </a:endParaRPr>
          </a:p>
        </p:txBody>
      </p:sp>
      <p:sp>
        <p:nvSpPr>
          <p:cNvPr id="12" name="TextBox 11"/>
          <p:cNvSpPr txBox="1"/>
          <p:nvPr/>
        </p:nvSpPr>
        <p:spPr>
          <a:xfrm>
            <a:off x="4267200" y="2286000"/>
            <a:ext cx="2104512" cy="461665"/>
          </a:xfrm>
          <a:prstGeom prst="rect">
            <a:avLst/>
          </a:prstGeom>
          <a:noFill/>
        </p:spPr>
        <p:txBody>
          <a:bodyPr wrap="none" rtlCol="0">
            <a:spAutoFit/>
          </a:bodyPr>
          <a:lstStyle/>
          <a:p>
            <a:r>
              <a:rPr lang="en-GB" sz="2400" i="1" baseline="0" dirty="0" smtClean="0">
                <a:solidFill>
                  <a:srgbClr val="FF0000"/>
                </a:solidFill>
                <a:latin typeface="+mn-lt"/>
              </a:rPr>
              <a:t>LHC  300fb</a:t>
            </a:r>
            <a:r>
              <a:rPr lang="en-GB" sz="2400" i="1" baseline="30000" dirty="0" smtClean="0">
                <a:solidFill>
                  <a:srgbClr val="FF0000"/>
                </a:solidFill>
                <a:latin typeface="+mn-lt"/>
              </a:rPr>
              <a:t>-1</a:t>
            </a:r>
            <a:endParaRPr lang="en-GB" sz="2400" i="1" baseline="30000" dirty="0">
              <a:solidFill>
                <a:srgbClr val="FF0000"/>
              </a:solidFill>
              <a:latin typeface="+mn-lt"/>
            </a:endParaRPr>
          </a:p>
        </p:txBody>
      </p:sp>
      <p:sp>
        <p:nvSpPr>
          <p:cNvPr id="8" name="TextBox 7"/>
          <p:cNvSpPr txBox="1"/>
          <p:nvPr/>
        </p:nvSpPr>
        <p:spPr>
          <a:xfrm>
            <a:off x="3048000" y="6324600"/>
            <a:ext cx="4559587" cy="400110"/>
          </a:xfrm>
          <a:prstGeom prst="rect">
            <a:avLst/>
          </a:prstGeom>
          <a:noFill/>
        </p:spPr>
        <p:txBody>
          <a:bodyPr wrap="none" rtlCol="0">
            <a:spAutoFit/>
          </a:bodyPr>
          <a:lstStyle/>
          <a:p>
            <a:r>
              <a:rPr lang="en-US" sz="2000" i="1" baseline="0" dirty="0" smtClean="0">
                <a:solidFill>
                  <a:srgbClr val="FF0000"/>
                </a:solidFill>
                <a:latin typeface="+mn-lt"/>
              </a:rPr>
              <a:t>Unambiguous discovery requires 5 </a:t>
            </a:r>
            <a:r>
              <a:rPr lang="en-US" sz="2000" i="1" baseline="0" dirty="0" smtClean="0">
                <a:solidFill>
                  <a:srgbClr val="FF0000"/>
                </a:solidFill>
                <a:latin typeface="Symbol" charset="2"/>
                <a:cs typeface="Symbol" charset="2"/>
              </a:rPr>
              <a:t>s</a:t>
            </a:r>
            <a:endParaRPr lang="en-US" sz="2000" i="1" baseline="0" dirty="0">
              <a:solidFill>
                <a:srgbClr val="FF0000"/>
              </a:solidFill>
              <a:latin typeface="Symbol" charset="2"/>
              <a:cs typeface="Symbol" charset="2"/>
            </a:endParaRPr>
          </a:p>
        </p:txBody>
      </p:sp>
    </p:spTree>
    <p:extLst>
      <p:ext uri="{BB962C8B-B14F-4D97-AF65-F5344CB8AC3E}">
        <p14:creationId xmlns:p14="http://schemas.microsoft.com/office/powerpoint/2010/main" val="34372802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533400" y="4996468"/>
            <a:ext cx="9094617" cy="794732"/>
            <a:chOff x="533400" y="5072668"/>
            <a:chExt cx="9094617" cy="794732"/>
          </a:xfrm>
        </p:grpSpPr>
        <p:pic>
          <p:nvPicPr>
            <p:cNvPr id="11" name="Picture 10" descr="ghgg_top.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 y="5072668"/>
              <a:ext cx="6934200" cy="730512"/>
            </a:xfrm>
            <a:prstGeom prst="rect">
              <a:avLst/>
            </a:prstGeom>
          </p:spPr>
        </p:pic>
        <p:sp>
          <p:nvSpPr>
            <p:cNvPr id="17" name="TextBox 16"/>
            <p:cNvSpPr txBox="1"/>
            <p:nvPr/>
          </p:nvSpPr>
          <p:spPr>
            <a:xfrm>
              <a:off x="7467600" y="5159514"/>
              <a:ext cx="2160417" cy="707886"/>
            </a:xfrm>
            <a:prstGeom prst="rect">
              <a:avLst/>
            </a:prstGeom>
            <a:noFill/>
          </p:spPr>
          <p:txBody>
            <a:bodyPr wrap="none" rtlCol="0">
              <a:spAutoFit/>
            </a:bodyPr>
            <a:lstStyle/>
            <a:p>
              <a:pPr marL="0" lvl="1"/>
              <a:r>
                <a:rPr kumimoji="1" lang="en-US" sz="2400" i="1" kern="0" baseline="0" dirty="0">
                  <a:solidFill>
                    <a:srgbClr val="FF0000"/>
                  </a:solidFill>
                  <a:latin typeface="+mn-lt"/>
                  <a:cs typeface="Symbol" charset="2"/>
                </a:rPr>
                <a:t>Top partners  </a:t>
              </a:r>
            </a:p>
            <a:p>
              <a:endParaRPr lang="en-US" sz="2400" dirty="0">
                <a:latin typeface="+mn-lt"/>
                <a:cs typeface="Symbol" charset="2"/>
              </a:endParaRPr>
            </a:p>
          </p:txBody>
        </p:sp>
      </p:grpSp>
      <p:sp>
        <p:nvSpPr>
          <p:cNvPr id="2" name="Title 1"/>
          <p:cNvSpPr>
            <a:spLocks noGrp="1"/>
          </p:cNvSpPr>
          <p:nvPr>
            <p:ph type="title"/>
          </p:nvPr>
        </p:nvSpPr>
        <p:spPr/>
        <p:txBody>
          <a:bodyPr/>
          <a:lstStyle/>
          <a:p>
            <a:r>
              <a:rPr lang="en-US" dirty="0" smtClean="0">
                <a:ea typeface="MS PGothic" pitchFamily="34" charset="-128"/>
              </a:rPr>
              <a:t>The need of a better precision</a:t>
            </a:r>
            <a:endParaRPr lang="en-US" dirty="0"/>
          </a:p>
        </p:txBody>
      </p:sp>
      <p:sp>
        <p:nvSpPr>
          <p:cNvPr id="4" name="Footer Placeholder 3"/>
          <p:cNvSpPr>
            <a:spLocks noGrp="1"/>
          </p:cNvSpPr>
          <p:nvPr>
            <p:ph type="ftr" sz="quarter" idx="10"/>
          </p:nvPr>
        </p:nvSpPr>
        <p:spPr/>
        <p:txBody>
          <a:bodyPr/>
          <a:lstStyle/>
          <a:p>
            <a:pPr>
              <a:defRPr/>
            </a:pPr>
            <a:r>
              <a:rPr lang="en-US" smtClean="0"/>
              <a:t>Saclay,feb. 2015</a:t>
            </a:r>
            <a:endParaRPr lang="en-GB"/>
          </a:p>
        </p:txBody>
      </p:sp>
      <p:sp>
        <p:nvSpPr>
          <p:cNvPr id="5" name="Slide Number Placeholder 4"/>
          <p:cNvSpPr>
            <a:spLocks noGrp="1"/>
          </p:cNvSpPr>
          <p:nvPr>
            <p:ph type="sldNum" sz="quarter" idx="11"/>
          </p:nvPr>
        </p:nvSpPr>
        <p:spPr/>
        <p:txBody>
          <a:bodyPr/>
          <a:lstStyle/>
          <a:p>
            <a:pPr>
              <a:defRPr/>
            </a:pPr>
            <a:r>
              <a:rPr lang="en-GB" dirty="0" smtClean="0"/>
              <a:t>Slide# : </a:t>
            </a:r>
            <a:fld id="{A86CEAE1-7B07-CE4F-A20C-236EDAD9CE90}" type="slidenum">
              <a:rPr lang="en-GB" smtClean="0"/>
              <a:pPr>
                <a:defRPr/>
              </a:pPr>
              <a:t>10</a:t>
            </a:fld>
            <a:endParaRPr lang="en-GB" dirty="0"/>
          </a:p>
        </p:txBody>
      </p:sp>
      <p:grpSp>
        <p:nvGrpSpPr>
          <p:cNvPr id="18" name="Group 17"/>
          <p:cNvGrpSpPr/>
          <p:nvPr/>
        </p:nvGrpSpPr>
        <p:grpSpPr>
          <a:xfrm>
            <a:off x="533400" y="3733800"/>
            <a:ext cx="7350912" cy="685800"/>
            <a:chOff x="533400" y="3810000"/>
            <a:chExt cx="7350912" cy="685800"/>
          </a:xfrm>
        </p:grpSpPr>
        <p:pic>
          <p:nvPicPr>
            <p:cNvPr id="8" name="Picture 7" descr="ghbb_mA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3810000"/>
              <a:ext cx="4123591" cy="685800"/>
            </a:xfrm>
            <a:prstGeom prst="rect">
              <a:avLst/>
            </a:prstGeom>
            <a:solidFill>
              <a:srgbClr val="FFEEE5"/>
            </a:solidFill>
            <a:ln>
              <a:noFill/>
            </a:ln>
          </p:spPr>
        </p:pic>
        <p:sp>
          <p:nvSpPr>
            <p:cNvPr id="13" name="TextBox 12"/>
            <p:cNvSpPr txBox="1"/>
            <p:nvPr/>
          </p:nvSpPr>
          <p:spPr>
            <a:xfrm>
              <a:off x="5486400" y="3886200"/>
              <a:ext cx="2397912" cy="461665"/>
            </a:xfrm>
            <a:prstGeom prst="rect">
              <a:avLst/>
            </a:prstGeom>
            <a:noFill/>
          </p:spPr>
          <p:txBody>
            <a:bodyPr wrap="none" rtlCol="0">
              <a:spAutoFit/>
            </a:bodyPr>
            <a:lstStyle/>
            <a:p>
              <a:r>
                <a:rPr lang="en-US" sz="2400" i="1" baseline="0" dirty="0" smtClean="0">
                  <a:solidFill>
                    <a:srgbClr val="FF0000"/>
                  </a:solidFill>
                  <a:latin typeface="+mn-lt"/>
                </a:rPr>
                <a:t>SUSY tan(</a:t>
              </a:r>
              <a:r>
                <a:rPr lang="en-US" sz="2400" i="1" baseline="0" dirty="0" smtClean="0">
                  <a:solidFill>
                    <a:srgbClr val="FF0000"/>
                  </a:solidFill>
                  <a:latin typeface="Symbol" charset="2"/>
                  <a:cs typeface="Symbol" charset="2"/>
                </a:rPr>
                <a:t>b</a:t>
              </a:r>
              <a:r>
                <a:rPr lang="en-US" sz="2400" i="1" baseline="0" dirty="0" smtClean="0">
                  <a:solidFill>
                    <a:srgbClr val="FF0000"/>
                  </a:solidFill>
                  <a:latin typeface="+mn-lt"/>
                </a:rPr>
                <a:t>)&gt;5</a:t>
              </a:r>
              <a:endParaRPr lang="en-US" sz="2400" i="1" baseline="0" dirty="0">
                <a:solidFill>
                  <a:srgbClr val="FF0000"/>
                </a:solidFill>
                <a:latin typeface="+mn-lt"/>
              </a:endParaRPr>
            </a:p>
          </p:txBody>
        </p:sp>
      </p:grpSp>
      <p:grpSp>
        <p:nvGrpSpPr>
          <p:cNvPr id="19" name="Group 18"/>
          <p:cNvGrpSpPr/>
          <p:nvPr/>
        </p:nvGrpSpPr>
        <p:grpSpPr>
          <a:xfrm>
            <a:off x="609600" y="4397514"/>
            <a:ext cx="7848600" cy="707886"/>
            <a:chOff x="609600" y="4495800"/>
            <a:chExt cx="7848600" cy="707886"/>
          </a:xfrm>
        </p:grpSpPr>
        <p:grpSp>
          <p:nvGrpSpPr>
            <p:cNvPr id="14" name="Group 13"/>
            <p:cNvGrpSpPr/>
            <p:nvPr/>
          </p:nvGrpSpPr>
          <p:grpSpPr>
            <a:xfrm>
              <a:off x="609600" y="4495800"/>
              <a:ext cx="4807775" cy="659218"/>
              <a:chOff x="301169" y="4572000"/>
              <a:chExt cx="3893375" cy="659218"/>
            </a:xfrm>
          </p:grpSpPr>
          <p:pic>
            <p:nvPicPr>
              <p:cNvPr id="9" name="Picture 8" descr="ghff_composite.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1169" y="4588458"/>
                <a:ext cx="1063256" cy="635295"/>
              </a:xfrm>
              <a:prstGeom prst="rect">
                <a:avLst/>
              </a:prstGeom>
            </p:spPr>
          </p:pic>
          <p:pic>
            <p:nvPicPr>
              <p:cNvPr id="10" name="Picture 9" descr="ghVV_composite.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3000" y="4572000"/>
                <a:ext cx="3051544" cy="659218"/>
              </a:xfrm>
              <a:prstGeom prst="rect">
                <a:avLst/>
              </a:prstGeom>
            </p:spPr>
          </p:pic>
        </p:grpSp>
        <p:sp>
          <p:nvSpPr>
            <p:cNvPr id="15" name="TextBox 14"/>
            <p:cNvSpPr txBox="1"/>
            <p:nvPr/>
          </p:nvSpPr>
          <p:spPr>
            <a:xfrm>
              <a:off x="5814027" y="4495800"/>
              <a:ext cx="2644173" cy="707886"/>
            </a:xfrm>
            <a:prstGeom prst="rect">
              <a:avLst/>
            </a:prstGeom>
            <a:noFill/>
          </p:spPr>
          <p:txBody>
            <a:bodyPr wrap="none" rtlCol="0">
              <a:spAutoFit/>
            </a:bodyPr>
            <a:lstStyle/>
            <a:p>
              <a:pPr marL="0" lvl="1"/>
              <a:r>
                <a:rPr kumimoji="1" lang="en-US" sz="2400" i="1" kern="0" baseline="0" dirty="0">
                  <a:solidFill>
                    <a:srgbClr val="FF0000"/>
                  </a:solidFill>
                  <a:latin typeface="+mn-lt"/>
                </a:rPr>
                <a:t>Composite Higgs </a:t>
              </a:r>
            </a:p>
            <a:p>
              <a:endParaRPr lang="en-US" sz="2400" i="1" dirty="0">
                <a:latin typeface="+mn-lt"/>
              </a:endParaRPr>
            </a:p>
          </p:txBody>
        </p:sp>
      </p:grpSp>
      <p:sp>
        <p:nvSpPr>
          <p:cNvPr id="21" name="Content Placeholder 2"/>
          <p:cNvSpPr txBox="1">
            <a:spLocks/>
          </p:cNvSpPr>
          <p:nvPr/>
        </p:nvSpPr>
        <p:spPr bwMode="auto">
          <a:xfrm>
            <a:off x="152400" y="5638800"/>
            <a:ext cx="9601200" cy="76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0000"/>
              </a:buClr>
              <a:buFont typeface="Wingdings" charset="2"/>
              <a:buChar char="l"/>
              <a:defRPr>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rgbClr val="FF0000"/>
              </a:buClr>
              <a:buFont typeface="Wingdings" charset="2"/>
              <a:buChar char="Ø"/>
              <a:defRPr>
                <a:solidFill>
                  <a:schemeClr val="tx1"/>
                </a:solidFill>
                <a:latin typeface="+mn-lt"/>
                <a:ea typeface="ＭＳ Ｐゴシック" charset="-128"/>
              </a:defRPr>
            </a:lvl2pPr>
            <a:lvl3pPr marL="1143000" indent="-228600" algn="l" rtl="0" eaLnBrk="0" fontAlgn="base" hangingPunct="0">
              <a:spcBef>
                <a:spcPct val="20000"/>
              </a:spcBef>
              <a:spcAft>
                <a:spcPct val="0"/>
              </a:spcAft>
              <a:buFont typeface="Wingdings" charset="2"/>
              <a:buChar char="è"/>
              <a:defRPr>
                <a:solidFill>
                  <a:schemeClr val="tx1"/>
                </a:solidFill>
                <a:latin typeface="+mn-lt"/>
                <a:ea typeface="ＭＳ Ｐゴシック" charset="-128"/>
              </a:defRPr>
            </a:lvl3pPr>
            <a:lvl4pPr marL="16002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4pPr>
            <a:lvl5pPr marL="20574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5pPr>
            <a:lvl6pPr marL="25146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6pPr>
            <a:lvl7pPr marL="29718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7pPr>
            <a:lvl8pPr marL="34290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8pPr>
            <a:lvl9pPr marL="38862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9pPr>
          </a:lstStyle>
          <a:p>
            <a:pPr>
              <a:buClr>
                <a:schemeClr val="accent2"/>
              </a:buClr>
              <a:defRPr/>
            </a:pPr>
            <a:r>
              <a:rPr kumimoji="1" lang="en-US" sz="2400" kern="0" baseline="0" dirty="0"/>
              <a:t>Sensitivity to “</a:t>
            </a:r>
            <a:r>
              <a:rPr kumimoji="1" lang="en-US" sz="2400" kern="0" baseline="0" dirty="0" err="1"/>
              <a:t>TeV</a:t>
            </a:r>
            <a:r>
              <a:rPr kumimoji="1" lang="en-US" sz="2400" kern="0" baseline="0" dirty="0"/>
              <a:t>” new </a:t>
            </a:r>
            <a:r>
              <a:rPr kumimoji="1" lang="en-US" sz="2400" kern="0" baseline="0" dirty="0" smtClean="0"/>
              <a:t>physics for “5 sigma” discoveries may need 1 per</a:t>
            </a:r>
            <a:r>
              <a:rPr kumimoji="1" lang="en-US" sz="2400" kern="0" baseline="0" dirty="0"/>
              <a:t>-cent to </a:t>
            </a:r>
            <a:r>
              <a:rPr kumimoji="1" lang="en-US" sz="2400" kern="0" baseline="0" dirty="0" smtClean="0"/>
              <a:t>sub 1-</a:t>
            </a:r>
            <a:r>
              <a:rPr kumimoji="1" lang="en-US" sz="2400" kern="0" baseline="0" dirty="0"/>
              <a:t>per-cent </a:t>
            </a:r>
            <a:r>
              <a:rPr kumimoji="1" lang="en-US" sz="2400" kern="0" baseline="0" dirty="0" smtClean="0"/>
              <a:t>accuracies </a:t>
            </a:r>
            <a:r>
              <a:rPr kumimoji="1" lang="en-US" sz="2400" kern="0" baseline="0" dirty="0"/>
              <a:t>on</a:t>
            </a:r>
            <a:r>
              <a:rPr kumimoji="1" lang="en-US" sz="2400" kern="0" baseline="0" dirty="0" smtClean="0"/>
              <a:t> rates.</a:t>
            </a:r>
          </a:p>
        </p:txBody>
      </p:sp>
      <p:grpSp>
        <p:nvGrpSpPr>
          <p:cNvPr id="25" name="Group 24"/>
          <p:cNvGrpSpPr/>
          <p:nvPr/>
        </p:nvGrpSpPr>
        <p:grpSpPr>
          <a:xfrm>
            <a:off x="914400" y="2057400"/>
            <a:ext cx="6566505" cy="1752600"/>
            <a:chOff x="914400" y="2057400"/>
            <a:chExt cx="6566505" cy="1752600"/>
          </a:xfrm>
        </p:grpSpPr>
        <p:pic>
          <p:nvPicPr>
            <p:cNvPr id="6" name="Picture 5"/>
            <p:cNvPicPr/>
            <p:nvPr/>
          </p:nvPicPr>
          <p:blipFill>
            <a:blip r:embed="rId6">
              <a:extLst>
                <a:ext uri="{28A0092B-C50C-407E-A947-70E740481C1C}">
                  <a14:useLocalDpi xmlns:a14="http://schemas.microsoft.com/office/drawing/2010/main" val="0"/>
                </a:ext>
              </a:extLst>
            </a:blip>
            <a:srcRect/>
            <a:stretch>
              <a:fillRect/>
            </a:stretch>
          </p:blipFill>
          <p:spPr bwMode="auto">
            <a:xfrm>
              <a:off x="914400" y="2057400"/>
              <a:ext cx="6566505" cy="1752600"/>
            </a:xfrm>
            <a:prstGeom prst="rect">
              <a:avLst/>
            </a:prstGeom>
            <a:noFill/>
            <a:ln>
              <a:noFill/>
            </a:ln>
          </p:spPr>
        </p:pic>
        <p:sp>
          <p:nvSpPr>
            <p:cNvPr id="22" name="TextBox 21"/>
            <p:cNvSpPr txBox="1"/>
            <p:nvPr/>
          </p:nvSpPr>
          <p:spPr>
            <a:xfrm>
              <a:off x="1219200" y="2209800"/>
              <a:ext cx="1993129" cy="369332"/>
            </a:xfrm>
            <a:prstGeom prst="rect">
              <a:avLst/>
            </a:prstGeom>
            <a:noFill/>
          </p:spPr>
          <p:txBody>
            <a:bodyPr wrap="none" rtlCol="0">
              <a:spAutoFit/>
            </a:bodyPr>
            <a:lstStyle/>
            <a:p>
              <a:r>
                <a:rPr lang="en-US" sz="1800" i="1" baseline="0" dirty="0" smtClean="0">
                  <a:solidFill>
                    <a:srgbClr val="FF0000"/>
                  </a:solidFill>
                  <a:latin typeface="+mn-lt"/>
                </a:rPr>
                <a:t>R.S. Gupta et al.</a:t>
              </a:r>
              <a:endParaRPr lang="en-US" sz="1800" i="1" baseline="0" dirty="0">
                <a:solidFill>
                  <a:srgbClr val="FF0000"/>
                </a:solidFill>
                <a:latin typeface="+mn-lt"/>
              </a:endParaRPr>
            </a:p>
          </p:txBody>
        </p:sp>
      </p:grpSp>
      <p:sp>
        <p:nvSpPr>
          <p:cNvPr id="3" name="Content Placeholder 2"/>
          <p:cNvSpPr>
            <a:spLocks noGrp="1"/>
          </p:cNvSpPr>
          <p:nvPr>
            <p:ph idx="1"/>
          </p:nvPr>
        </p:nvSpPr>
        <p:spPr>
          <a:xfrm>
            <a:off x="152400" y="533400"/>
            <a:ext cx="9601200" cy="1600200"/>
          </a:xfrm>
        </p:spPr>
        <p:txBody>
          <a:bodyPr/>
          <a:lstStyle/>
          <a:p>
            <a:r>
              <a:rPr lang="fr-CH" sz="2400" dirty="0" smtClean="0"/>
              <a:t>What </a:t>
            </a:r>
            <a:r>
              <a:rPr lang="fr-CH" sz="2400" dirty="0"/>
              <a:t>precision is needed</a:t>
            </a:r>
            <a:r>
              <a:rPr lang="fr-CH" sz="2400" dirty="0" smtClean="0"/>
              <a:t> in order to search for possible additional deviations from the SM, even under the assumption that there is no other additional </a:t>
            </a:r>
            <a:r>
              <a:rPr lang="en-US" sz="2400" dirty="0" smtClean="0"/>
              <a:t>“Higgs” state at </a:t>
            </a:r>
            <a:r>
              <a:rPr lang="en-US" sz="2400" dirty="0"/>
              <a:t>the </a:t>
            </a:r>
            <a:r>
              <a:rPr lang="en-US" sz="2400" dirty="0" smtClean="0"/>
              <a:t>LHC</a:t>
            </a:r>
            <a:r>
              <a:rPr lang="fr-CH" sz="2400" dirty="0" smtClean="0"/>
              <a:t> ? </a:t>
            </a:r>
          </a:p>
          <a:p>
            <a:r>
              <a:rPr lang="en-US" sz="2400" dirty="0" smtClean="0"/>
              <a:t>Predicted ultimate LHC accuracies for “exotic” alternatives  </a:t>
            </a:r>
            <a:endParaRPr lang="it-IT" sz="2400" dirty="0" smtClean="0"/>
          </a:p>
          <a:p>
            <a:endParaRPr kumimoji="1" lang="en-US" sz="2400" dirty="0" smtClean="0"/>
          </a:p>
          <a:p>
            <a:pPr marL="0" lvl="1" indent="0">
              <a:buNone/>
            </a:pPr>
            <a:endParaRPr kumimoji="1" lang="en-US" sz="2400" dirty="0"/>
          </a:p>
        </p:txBody>
      </p:sp>
      <p:sp>
        <p:nvSpPr>
          <p:cNvPr id="24" name="Rectangle 23"/>
          <p:cNvSpPr/>
          <p:nvPr/>
        </p:nvSpPr>
        <p:spPr bwMode="auto">
          <a:xfrm>
            <a:off x="6477000" y="3048000"/>
            <a:ext cx="685800" cy="3048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25000">
              <a:ln>
                <a:noFill/>
              </a:ln>
              <a:solidFill>
                <a:schemeClr val="tx1"/>
              </a:solidFill>
              <a:effectLst/>
              <a:latin typeface="Helvetica" charset="0"/>
            </a:endParaRPr>
          </a:p>
        </p:txBody>
      </p:sp>
      <p:grpSp>
        <p:nvGrpSpPr>
          <p:cNvPr id="28" name="Group 27"/>
          <p:cNvGrpSpPr/>
          <p:nvPr/>
        </p:nvGrpSpPr>
        <p:grpSpPr>
          <a:xfrm>
            <a:off x="6781800" y="2949714"/>
            <a:ext cx="3124200" cy="707886"/>
            <a:chOff x="6781800" y="2949714"/>
            <a:chExt cx="3124200" cy="707886"/>
          </a:xfrm>
        </p:grpSpPr>
        <p:sp>
          <p:nvSpPr>
            <p:cNvPr id="7" name="TextBox 6"/>
            <p:cNvSpPr txBox="1"/>
            <p:nvPr/>
          </p:nvSpPr>
          <p:spPr>
            <a:xfrm>
              <a:off x="7513047" y="2949714"/>
              <a:ext cx="2392953" cy="707886"/>
            </a:xfrm>
            <a:prstGeom prst="rect">
              <a:avLst/>
            </a:prstGeom>
            <a:noFill/>
          </p:spPr>
          <p:txBody>
            <a:bodyPr wrap="square" rtlCol="0">
              <a:spAutoFit/>
            </a:bodyPr>
            <a:lstStyle/>
            <a:p>
              <a:pPr algn="ctr"/>
              <a:r>
                <a:rPr lang="en-US" sz="2000" i="1" baseline="0" dirty="0" smtClean="0">
                  <a:solidFill>
                    <a:srgbClr val="FF0000"/>
                  </a:solidFill>
                  <a:latin typeface="+mn-lt"/>
                </a:rPr>
                <a:t>Ultimate at LHC </a:t>
              </a:r>
            </a:p>
            <a:p>
              <a:pPr algn="ctr"/>
              <a:r>
                <a:rPr lang="en-US" sz="2000" i="1" baseline="0" dirty="0" smtClean="0">
                  <a:solidFill>
                    <a:srgbClr val="FF0000"/>
                  </a:solidFill>
                  <a:latin typeface="+mn-lt"/>
                </a:rPr>
                <a:t>1 </a:t>
              </a:r>
              <a:r>
                <a:rPr lang="en-US" sz="2000" i="1" baseline="0" dirty="0" err="1" smtClean="0">
                  <a:solidFill>
                    <a:srgbClr val="FF0000"/>
                  </a:solidFill>
                  <a:latin typeface="+mn-lt"/>
                </a:rPr>
                <a:t>ab</a:t>
              </a:r>
              <a:r>
                <a:rPr lang="en-US" sz="2000" i="1" baseline="0" dirty="0" smtClean="0">
                  <a:solidFill>
                    <a:srgbClr val="FF0000"/>
                  </a:solidFill>
                  <a:latin typeface="+mn-lt"/>
                </a:rPr>
                <a:t>= 10</a:t>
              </a:r>
              <a:r>
                <a:rPr lang="en-US" sz="2000" i="1" baseline="30000" dirty="0" smtClean="0">
                  <a:solidFill>
                    <a:srgbClr val="FF0000"/>
                  </a:solidFill>
                  <a:latin typeface="+mn-lt"/>
                </a:rPr>
                <a:t>-42 </a:t>
              </a:r>
              <a:r>
                <a:rPr lang="en-US" sz="2000" i="1" baseline="0" dirty="0" smtClean="0">
                  <a:solidFill>
                    <a:srgbClr val="FF0000"/>
                  </a:solidFill>
                  <a:latin typeface="+mn-lt"/>
                </a:rPr>
                <a:t>cm</a:t>
              </a:r>
              <a:r>
                <a:rPr lang="en-US" sz="2000" i="1" baseline="30000" dirty="0" smtClean="0">
                  <a:solidFill>
                    <a:srgbClr val="FF0000"/>
                  </a:solidFill>
                  <a:latin typeface="+mn-lt"/>
                </a:rPr>
                <a:t>2</a:t>
              </a:r>
              <a:endParaRPr lang="en-US" sz="2000" i="1" baseline="30000" dirty="0">
                <a:solidFill>
                  <a:srgbClr val="FF0000"/>
                </a:solidFill>
                <a:latin typeface="+mn-lt"/>
              </a:endParaRPr>
            </a:p>
          </p:txBody>
        </p:sp>
        <p:sp>
          <p:nvSpPr>
            <p:cNvPr id="27" name="Left Arrow 26"/>
            <p:cNvSpPr/>
            <p:nvPr/>
          </p:nvSpPr>
          <p:spPr bwMode="auto">
            <a:xfrm>
              <a:off x="6781800" y="3352800"/>
              <a:ext cx="914400" cy="304800"/>
            </a:xfrm>
            <a:prstGeom prst="leftArrow">
              <a:avLst/>
            </a:prstGeom>
            <a:solidFill>
              <a:srgbClr val="FF00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25000" dirty="0">
                <a:ln>
                  <a:noFill/>
                </a:ln>
                <a:solidFill>
                  <a:srgbClr val="FF0000"/>
                </a:solidFill>
                <a:effectLst/>
                <a:latin typeface="Helvetica" charset="0"/>
              </a:endParaRPr>
            </a:p>
          </p:txBody>
        </p:sp>
      </p:grpSp>
      <p:sp>
        <p:nvSpPr>
          <p:cNvPr id="16" name="TextBox 15"/>
          <p:cNvSpPr txBox="1"/>
          <p:nvPr/>
        </p:nvSpPr>
        <p:spPr>
          <a:xfrm>
            <a:off x="2514600" y="6443246"/>
            <a:ext cx="4211209" cy="338554"/>
          </a:xfrm>
          <a:prstGeom prst="rect">
            <a:avLst/>
          </a:prstGeom>
          <a:noFill/>
        </p:spPr>
        <p:txBody>
          <a:bodyPr wrap="none" rtlCol="0">
            <a:spAutoFit/>
          </a:bodyPr>
          <a:lstStyle/>
          <a:p>
            <a:r>
              <a:rPr lang="en-GB" i="1" baseline="0" dirty="0">
                <a:solidFill>
                  <a:srgbClr val="FF0000"/>
                </a:solidFill>
                <a:latin typeface="+mn-lt"/>
              </a:rPr>
              <a:t>arXiv:1206.3560v3 [hep-</a:t>
            </a:r>
            <a:r>
              <a:rPr lang="en-GB" i="1" baseline="0" dirty="0" err="1">
                <a:solidFill>
                  <a:srgbClr val="FF0000"/>
                </a:solidFill>
                <a:latin typeface="+mn-lt"/>
              </a:rPr>
              <a:t>ph</a:t>
            </a:r>
            <a:r>
              <a:rPr lang="en-GB" i="1" baseline="0" dirty="0">
                <a:solidFill>
                  <a:srgbClr val="FF0000"/>
                </a:solidFill>
                <a:latin typeface="+mn-lt"/>
              </a:rPr>
              <a:t>] 27 Sep </a:t>
            </a:r>
            <a:r>
              <a:rPr lang="en-GB" i="1" baseline="0" dirty="0" smtClean="0">
                <a:solidFill>
                  <a:srgbClr val="FF0000"/>
                </a:solidFill>
                <a:latin typeface="+mn-lt"/>
              </a:rPr>
              <a:t>2012</a:t>
            </a:r>
            <a:endParaRPr kumimoji="1" lang="en-US" i="1" kern="0" baseline="0" dirty="0">
              <a:solidFill>
                <a:srgbClr val="FF0000"/>
              </a:solidFill>
              <a:latin typeface="+mn-lt"/>
            </a:endParaRPr>
          </a:p>
        </p:txBody>
      </p:sp>
    </p:spTree>
    <p:extLst>
      <p:ext uri="{BB962C8B-B14F-4D97-AF65-F5344CB8AC3E}">
        <p14:creationId xmlns:p14="http://schemas.microsoft.com/office/powerpoint/2010/main" val="21752230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 grpId="0" build="p"/>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p:cNvGrpSpPr/>
          <p:nvPr/>
        </p:nvGrpSpPr>
        <p:grpSpPr>
          <a:xfrm>
            <a:off x="4439783" y="457200"/>
            <a:ext cx="5485973" cy="4800600"/>
            <a:chOff x="1219200" y="228600"/>
            <a:chExt cx="6686551" cy="5627688"/>
          </a:xfrm>
        </p:grpSpPr>
        <p:pic>
          <p:nvPicPr>
            <p:cNvPr id="49" name="Picture 7" descr="mhiggs_2006"/>
            <p:cNvPicPr>
              <a:picLocks noChangeAspect="1" noChangeArrowheads="1"/>
            </p:cNvPicPr>
            <p:nvPr/>
          </p:nvPicPr>
          <p:blipFill>
            <a:blip r:embed="rId2"/>
            <a:srcRect/>
            <a:stretch>
              <a:fillRect/>
            </a:stretch>
          </p:blipFill>
          <p:spPr bwMode="auto">
            <a:xfrm>
              <a:off x="1219200" y="228600"/>
              <a:ext cx="6096000" cy="5627688"/>
            </a:xfrm>
            <a:prstGeom prst="rect">
              <a:avLst/>
            </a:prstGeom>
            <a:noFill/>
            <a:ln w="9525">
              <a:noFill/>
              <a:miter lim="800000"/>
              <a:headEnd/>
              <a:tailEnd/>
            </a:ln>
            <a:effectLst/>
          </p:spPr>
        </p:pic>
        <p:grpSp>
          <p:nvGrpSpPr>
            <p:cNvPr id="50" name="Group 26"/>
            <p:cNvGrpSpPr>
              <a:grpSpLocks/>
            </p:cNvGrpSpPr>
            <p:nvPr/>
          </p:nvGrpSpPr>
          <p:grpSpPr bwMode="auto">
            <a:xfrm>
              <a:off x="5238751" y="4572000"/>
              <a:ext cx="2667000" cy="381000"/>
              <a:chOff x="5316" y="1536"/>
              <a:chExt cx="1680" cy="240"/>
            </a:xfrm>
          </p:grpSpPr>
          <p:sp>
            <p:nvSpPr>
              <p:cNvPr id="62" name="Text Box 21"/>
              <p:cNvSpPr txBox="1">
                <a:spLocks noChangeArrowheads="1"/>
              </p:cNvSpPr>
              <p:nvPr/>
            </p:nvSpPr>
            <p:spPr bwMode="auto">
              <a:xfrm>
                <a:off x="5316" y="1557"/>
                <a:ext cx="1680" cy="212"/>
              </a:xfrm>
              <a:prstGeom prst="rect">
                <a:avLst/>
              </a:prstGeom>
              <a:noFill/>
              <a:ln w="9525">
                <a:noFill/>
                <a:miter lim="800000"/>
                <a:headEnd/>
                <a:tailEnd/>
              </a:ln>
              <a:effectLst/>
            </p:spPr>
            <p:txBody>
              <a:bodyPr>
                <a:prstTxWarp prst="textNoShape">
                  <a:avLst/>
                </a:prstTxWarp>
                <a:spAutoFit/>
              </a:bodyPr>
              <a:lstStyle/>
              <a:p>
                <a:pPr>
                  <a:spcBef>
                    <a:spcPct val="50000"/>
                  </a:spcBef>
                </a:pPr>
                <a:r>
                  <a:rPr lang="en-GB" baseline="0" dirty="0">
                    <a:solidFill>
                      <a:srgbClr val="FF0000"/>
                    </a:solidFill>
                    <a:latin typeface="Comic Sans MS" charset="0"/>
                  </a:rPr>
                  <a:t>Experimental </a:t>
                </a:r>
                <a:r>
                  <a:rPr lang="en-GB" baseline="0" dirty="0" smtClean="0">
                    <a:solidFill>
                      <a:srgbClr val="FF0000"/>
                    </a:solidFill>
                    <a:latin typeface="Comic Sans MS" charset="0"/>
                  </a:rPr>
                  <a:t>discovery</a:t>
                </a:r>
                <a:endParaRPr lang="en-GB" dirty="0">
                  <a:solidFill>
                    <a:srgbClr val="FF0000"/>
                  </a:solidFill>
                  <a:latin typeface="Comic Sans MS" charset="0"/>
                </a:endParaRPr>
              </a:p>
            </p:txBody>
          </p:sp>
          <p:sp>
            <p:nvSpPr>
              <p:cNvPr id="63" name="Line 24"/>
              <p:cNvSpPr>
                <a:spLocks noChangeShapeType="1"/>
              </p:cNvSpPr>
              <p:nvPr/>
            </p:nvSpPr>
            <p:spPr bwMode="auto">
              <a:xfrm flipV="1">
                <a:off x="6432" y="1776"/>
                <a:ext cx="192" cy="0"/>
              </a:xfrm>
              <a:prstGeom prst="line">
                <a:avLst/>
              </a:prstGeom>
              <a:noFill/>
              <a:ln w="9525">
                <a:solidFill>
                  <a:srgbClr val="FF0000"/>
                </a:solidFill>
                <a:round/>
                <a:headEnd/>
                <a:tailEnd/>
              </a:ln>
              <a:effectLst/>
            </p:spPr>
            <p:txBody>
              <a:bodyPr wrap="none" anchor="ctr">
                <a:prstTxWarp prst="textNoShape">
                  <a:avLst/>
                </a:prstTxWarp>
              </a:bodyPr>
              <a:lstStyle/>
              <a:p>
                <a:endParaRPr lang="en-GB"/>
              </a:p>
            </p:txBody>
          </p:sp>
          <p:sp>
            <p:nvSpPr>
              <p:cNvPr id="64" name="Line 25"/>
              <p:cNvSpPr>
                <a:spLocks noChangeShapeType="1"/>
              </p:cNvSpPr>
              <p:nvPr/>
            </p:nvSpPr>
            <p:spPr bwMode="auto">
              <a:xfrm flipV="1">
                <a:off x="6624" y="1536"/>
                <a:ext cx="0" cy="240"/>
              </a:xfrm>
              <a:prstGeom prst="line">
                <a:avLst/>
              </a:prstGeom>
              <a:noFill/>
              <a:ln w="9525">
                <a:solidFill>
                  <a:srgbClr val="FF0000"/>
                </a:solidFill>
                <a:round/>
                <a:headEnd/>
                <a:tailEnd type="triangle" w="med" len="med"/>
              </a:ln>
              <a:effectLst/>
            </p:spPr>
            <p:txBody>
              <a:bodyPr wrap="none" anchor="ctr">
                <a:prstTxWarp prst="textNoShape">
                  <a:avLst/>
                </a:prstTxWarp>
              </a:bodyPr>
              <a:lstStyle/>
              <a:p>
                <a:endParaRPr lang="en-GB"/>
              </a:p>
            </p:txBody>
          </p:sp>
        </p:grpSp>
        <p:grpSp>
          <p:nvGrpSpPr>
            <p:cNvPr id="51" name="Group 50"/>
            <p:cNvGrpSpPr/>
            <p:nvPr/>
          </p:nvGrpSpPr>
          <p:grpSpPr>
            <a:xfrm>
              <a:off x="6705600" y="5105400"/>
              <a:ext cx="879479" cy="414010"/>
              <a:chOff x="7772400" y="5181600"/>
              <a:chExt cx="879479" cy="414010"/>
            </a:xfrm>
          </p:grpSpPr>
          <p:cxnSp>
            <p:nvCxnSpPr>
              <p:cNvPr id="59" name="Straight Connector 58"/>
              <p:cNvCxnSpPr/>
              <p:nvPr/>
            </p:nvCxnSpPr>
            <p:spPr bwMode="auto">
              <a:xfrm>
                <a:off x="7772400" y="5350934"/>
                <a:ext cx="8382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0" name="TextBox 59"/>
              <p:cNvSpPr txBox="1"/>
              <p:nvPr/>
            </p:nvSpPr>
            <p:spPr>
              <a:xfrm>
                <a:off x="8153400" y="5334000"/>
                <a:ext cx="498479" cy="261610"/>
              </a:xfrm>
              <a:prstGeom prst="rect">
                <a:avLst/>
              </a:prstGeom>
              <a:noFill/>
            </p:spPr>
            <p:txBody>
              <a:bodyPr wrap="none" rtlCol="0">
                <a:spAutoFit/>
              </a:bodyPr>
              <a:lstStyle/>
              <a:p>
                <a:r>
                  <a:rPr lang="en-US" sz="1100" baseline="0" dirty="0" smtClean="0"/>
                  <a:t>2012</a:t>
                </a:r>
                <a:endParaRPr lang="en-US" sz="1100" baseline="0" dirty="0"/>
              </a:p>
            </p:txBody>
          </p:sp>
          <p:cxnSp>
            <p:nvCxnSpPr>
              <p:cNvPr id="61" name="Straight Connector 60"/>
              <p:cNvCxnSpPr/>
              <p:nvPr/>
            </p:nvCxnSpPr>
            <p:spPr bwMode="auto">
              <a:xfrm>
                <a:off x="8382000" y="5181600"/>
                <a:ext cx="0" cy="152400"/>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grpSp>
          <p:nvGrpSpPr>
            <p:cNvPr id="52" name="Group 51"/>
            <p:cNvGrpSpPr/>
            <p:nvPr/>
          </p:nvGrpSpPr>
          <p:grpSpPr>
            <a:xfrm>
              <a:off x="6019800" y="4419600"/>
              <a:ext cx="1371600" cy="76200"/>
              <a:chOff x="7086600" y="4495800"/>
              <a:chExt cx="1371600" cy="76200"/>
            </a:xfrm>
          </p:grpSpPr>
          <p:sp>
            <p:nvSpPr>
              <p:cNvPr id="57" name="AutoShape 20"/>
              <p:cNvSpPr>
                <a:spLocks noChangeArrowheads="1"/>
              </p:cNvSpPr>
              <p:nvPr/>
            </p:nvSpPr>
            <p:spPr bwMode="auto">
              <a:xfrm>
                <a:off x="8305800" y="4495800"/>
                <a:ext cx="152400" cy="76200"/>
              </a:xfrm>
              <a:prstGeom prst="octagon">
                <a:avLst>
                  <a:gd name="adj" fmla="val 29287"/>
                </a:avLst>
              </a:prstGeom>
              <a:solidFill>
                <a:srgbClr val="FF0000"/>
              </a:solidFill>
              <a:ln w="9525">
                <a:solidFill>
                  <a:schemeClr val="tx1"/>
                </a:solidFill>
                <a:miter lim="800000"/>
                <a:headEnd/>
                <a:tailEnd/>
              </a:ln>
              <a:effectLst/>
            </p:spPr>
            <p:txBody>
              <a:bodyPr wrap="none" anchor="ctr">
                <a:prstTxWarp prst="textNoShape">
                  <a:avLst/>
                </a:prstTxWarp>
              </a:bodyPr>
              <a:lstStyle/>
              <a:p>
                <a:endParaRPr lang="en-GB"/>
              </a:p>
            </p:txBody>
          </p:sp>
          <p:cxnSp>
            <p:nvCxnSpPr>
              <p:cNvPr id="58" name="Straight Arrow Connector 57"/>
              <p:cNvCxnSpPr/>
              <p:nvPr/>
            </p:nvCxnSpPr>
            <p:spPr bwMode="auto">
              <a:xfrm>
                <a:off x="7086600" y="4546599"/>
                <a:ext cx="1143000" cy="0"/>
              </a:xfrm>
              <a:prstGeom prst="straightConnector1">
                <a:avLst/>
              </a:prstGeom>
              <a:solidFill>
                <a:schemeClr val="accent1"/>
              </a:solidFill>
              <a:ln w="9525" cap="flat" cmpd="sng" algn="ctr">
                <a:solidFill>
                  <a:srgbClr val="FF0000"/>
                </a:solidFill>
                <a:prstDash val="solid"/>
                <a:round/>
                <a:headEnd type="none" w="med" len="med"/>
                <a:tailEnd type="arrow"/>
              </a:ln>
              <a:effectLst/>
            </p:spPr>
          </p:cxnSp>
        </p:grpSp>
        <p:sp>
          <p:nvSpPr>
            <p:cNvPr id="53" name="TextBox 52"/>
            <p:cNvSpPr txBox="1"/>
            <p:nvPr/>
          </p:nvSpPr>
          <p:spPr>
            <a:xfrm rot="16200000">
              <a:off x="6090166" y="3053834"/>
              <a:ext cx="2362200" cy="369332"/>
            </a:xfrm>
            <a:prstGeom prst="rect">
              <a:avLst/>
            </a:prstGeom>
            <a:noFill/>
          </p:spPr>
          <p:txBody>
            <a:bodyPr wrap="square" rtlCol="0">
              <a:spAutoFit/>
            </a:bodyPr>
            <a:lstStyle/>
            <a:p>
              <a:r>
                <a:rPr lang="en-US" sz="1800" baseline="0" dirty="0" smtClean="0">
                  <a:solidFill>
                    <a:srgbClr val="FF0000"/>
                  </a:solidFill>
                  <a:latin typeface="+mn-lt"/>
                </a:rPr>
                <a:t>M</a:t>
              </a:r>
              <a:r>
                <a:rPr lang="en-US" sz="1800" dirty="0" smtClean="0">
                  <a:solidFill>
                    <a:srgbClr val="FF0000"/>
                  </a:solidFill>
                  <a:latin typeface="+mn-lt"/>
                </a:rPr>
                <a:t>H</a:t>
              </a:r>
              <a:r>
                <a:rPr lang="en-US" sz="1800" baseline="0" dirty="0" smtClean="0">
                  <a:solidFill>
                    <a:srgbClr val="FF0000"/>
                  </a:solidFill>
                  <a:latin typeface="+mn-lt"/>
                </a:rPr>
                <a:t> = 125 - 127 </a:t>
              </a:r>
              <a:r>
                <a:rPr lang="en-US" sz="1800" baseline="0" dirty="0" err="1" smtClean="0">
                  <a:solidFill>
                    <a:srgbClr val="FF0000"/>
                  </a:solidFill>
                  <a:latin typeface="+mn-lt"/>
                </a:rPr>
                <a:t>GeV</a:t>
              </a:r>
              <a:r>
                <a:rPr lang="en-US" sz="1800" baseline="0" dirty="0" smtClean="0">
                  <a:solidFill>
                    <a:srgbClr val="FF0000"/>
                  </a:solidFill>
                  <a:latin typeface="+mn-lt"/>
                </a:rPr>
                <a:t>    </a:t>
              </a:r>
              <a:endParaRPr lang="en-US" sz="1800" baseline="0" dirty="0">
                <a:solidFill>
                  <a:srgbClr val="FF0000"/>
                </a:solidFill>
                <a:latin typeface="+mn-lt"/>
              </a:endParaRPr>
            </a:p>
          </p:txBody>
        </p:sp>
        <p:sp>
          <p:nvSpPr>
            <p:cNvPr id="54" name="TextBox 53"/>
            <p:cNvSpPr txBox="1"/>
            <p:nvPr/>
          </p:nvSpPr>
          <p:spPr>
            <a:xfrm>
              <a:off x="3657600" y="3352800"/>
              <a:ext cx="1002949" cy="461665"/>
            </a:xfrm>
            <a:prstGeom prst="rect">
              <a:avLst/>
            </a:prstGeom>
            <a:noFill/>
          </p:spPr>
          <p:txBody>
            <a:bodyPr wrap="none" rtlCol="0">
              <a:spAutoFit/>
            </a:bodyPr>
            <a:lstStyle/>
            <a:p>
              <a:r>
                <a:rPr lang="en-US" sz="2400" i="1" baseline="0" dirty="0" smtClean="0">
                  <a:solidFill>
                    <a:srgbClr val="FF0000"/>
                  </a:solidFill>
                </a:rPr>
                <a:t>LEP2</a:t>
              </a:r>
              <a:endParaRPr lang="en-US" sz="2400" i="1" baseline="0" dirty="0">
                <a:solidFill>
                  <a:srgbClr val="FF0000"/>
                </a:solidFill>
              </a:endParaRPr>
            </a:p>
          </p:txBody>
        </p:sp>
        <p:sp>
          <p:nvSpPr>
            <p:cNvPr id="55" name="Text Box 11"/>
            <p:cNvSpPr txBox="1">
              <a:spLocks noChangeArrowheads="1"/>
            </p:cNvSpPr>
            <p:nvPr/>
          </p:nvSpPr>
          <p:spPr bwMode="auto">
            <a:xfrm>
              <a:off x="1937608" y="1066800"/>
              <a:ext cx="4736676" cy="469010"/>
            </a:xfrm>
            <a:prstGeom prst="rect">
              <a:avLst/>
            </a:prstGeom>
            <a:noFill/>
            <a:ln w="9525">
              <a:solidFill>
                <a:srgbClr val="FF0000"/>
              </a:solidFill>
              <a:miter lim="800000"/>
              <a:headEnd/>
              <a:tailEnd/>
            </a:ln>
            <a:effectLst/>
          </p:spPr>
          <p:txBody>
            <a:bodyPr wrap="square" lIns="91410" tIns="45706" rIns="91410" bIns="45706">
              <a:prstTxWarp prst="textNoShape">
                <a:avLst/>
              </a:prstTxWarp>
              <a:spAutoFit/>
            </a:bodyPr>
            <a:lstStyle/>
            <a:p>
              <a:pPr eaLnBrk="1" hangingPunct="1"/>
              <a:r>
                <a:rPr lang="en-US" sz="2000" i="1" baseline="0" dirty="0">
                  <a:latin typeface="Comic Sans MS" charset="0"/>
                </a:rPr>
                <a:t>M</a:t>
              </a:r>
              <a:r>
                <a:rPr lang="en-US" sz="2000" i="1" dirty="0">
                  <a:latin typeface="Comic Sans MS" charset="0"/>
                </a:rPr>
                <a:t>H</a:t>
              </a:r>
              <a:r>
                <a:rPr lang="en-US" sz="2000" i="1" baseline="0" dirty="0">
                  <a:latin typeface="Comic Sans MS" charset="0"/>
                </a:rPr>
                <a:t> between 114 and </a:t>
              </a:r>
              <a:r>
                <a:rPr lang="en-US" sz="2000" i="1" baseline="0" dirty="0">
                  <a:latin typeface="Comic Sans MS" charset="0"/>
                  <a:ea typeface="Arial" charset="0"/>
                  <a:cs typeface="Arial" charset="0"/>
                </a:rPr>
                <a:t>~</a:t>
              </a:r>
              <a:r>
                <a:rPr lang="en-US" sz="2000" i="1" baseline="0" dirty="0">
                  <a:latin typeface="Comic Sans MS" charset="0"/>
                </a:rPr>
                <a:t>200 </a:t>
              </a:r>
              <a:r>
                <a:rPr lang="en-US" sz="2000" i="1" baseline="0" dirty="0" err="1">
                  <a:latin typeface="Comic Sans MS" charset="0"/>
                </a:rPr>
                <a:t>GeV</a:t>
              </a:r>
              <a:endParaRPr lang="en-GB" sz="2000" i="1" baseline="0" dirty="0">
                <a:latin typeface="Arial" charset="0"/>
              </a:endParaRPr>
            </a:p>
          </p:txBody>
        </p:sp>
        <p:cxnSp>
          <p:nvCxnSpPr>
            <p:cNvPr id="56" name="Straight Arrow Connector 55"/>
            <p:cNvCxnSpPr/>
            <p:nvPr/>
          </p:nvCxnSpPr>
          <p:spPr bwMode="auto">
            <a:xfrm>
              <a:off x="5029200" y="1447800"/>
              <a:ext cx="0" cy="2514600"/>
            </a:xfrm>
            <a:prstGeom prst="straightConnector1">
              <a:avLst/>
            </a:prstGeom>
            <a:solidFill>
              <a:schemeClr val="accent1"/>
            </a:solidFill>
            <a:ln w="9525" cap="flat" cmpd="sng" algn="ctr">
              <a:solidFill>
                <a:srgbClr val="C30224"/>
              </a:solidFill>
              <a:prstDash val="solid"/>
              <a:round/>
              <a:headEnd type="none" w="med" len="med"/>
              <a:tailEnd type="arrow"/>
            </a:ln>
            <a:effectLst/>
          </p:spPr>
        </p:cxnSp>
      </p:grpSp>
      <p:grpSp>
        <p:nvGrpSpPr>
          <p:cNvPr id="15" name="Group 14"/>
          <p:cNvGrpSpPr/>
          <p:nvPr/>
        </p:nvGrpSpPr>
        <p:grpSpPr>
          <a:xfrm>
            <a:off x="0" y="268069"/>
            <a:ext cx="7696200" cy="5142131"/>
            <a:chOff x="0" y="341267"/>
            <a:chExt cx="9261529" cy="5526133"/>
          </a:xfrm>
        </p:grpSpPr>
        <p:grpSp>
          <p:nvGrpSpPr>
            <p:cNvPr id="10" name="Group 9"/>
            <p:cNvGrpSpPr/>
            <p:nvPr/>
          </p:nvGrpSpPr>
          <p:grpSpPr>
            <a:xfrm>
              <a:off x="0" y="341267"/>
              <a:ext cx="9261529" cy="5526133"/>
              <a:chOff x="0" y="104730"/>
              <a:chExt cx="9261529" cy="5526133"/>
            </a:xfrm>
          </p:grpSpPr>
          <p:sp>
            <p:nvSpPr>
              <p:cNvPr id="65" name="TextBox 64"/>
              <p:cNvSpPr txBox="1"/>
              <p:nvPr/>
            </p:nvSpPr>
            <p:spPr>
              <a:xfrm>
                <a:off x="8233923" y="104730"/>
                <a:ext cx="1027606" cy="694597"/>
              </a:xfrm>
              <a:prstGeom prst="rect">
                <a:avLst/>
              </a:prstGeom>
              <a:noFill/>
            </p:spPr>
            <p:txBody>
              <a:bodyPr wrap="none" rtlCol="0">
                <a:spAutoFit/>
              </a:bodyPr>
              <a:lstStyle/>
              <a:p>
                <a:r>
                  <a:rPr lang="en-GB" sz="3600" baseline="0" dirty="0" err="1" smtClean="0">
                    <a:latin typeface="ヒラギノ角ゴ ProN W3" charset="-128"/>
                  </a:rPr>
                  <a:t>m</a:t>
                </a:r>
                <a:r>
                  <a:rPr lang="en-GB" sz="3600" dirty="0" err="1" smtClean="0">
                    <a:latin typeface="ヒラギノ角ゴ ProN W3" charset="-128"/>
                  </a:rPr>
                  <a:t>H</a:t>
                </a:r>
                <a:endParaRPr lang="en-US" sz="3600" dirty="0"/>
              </a:p>
            </p:txBody>
          </p:sp>
          <p:pic>
            <p:nvPicPr>
              <p:cNvPr id="6" name="Picture 8" descr="seite21"/>
              <p:cNvPicPr>
                <a:picLocks noChangeAspect="1" noChangeArrowheads="1"/>
              </p:cNvPicPr>
              <p:nvPr/>
            </p:nvPicPr>
            <p:blipFill>
              <a:blip r:embed="rId3"/>
              <a:srcRect/>
              <a:stretch>
                <a:fillRect/>
              </a:stretch>
            </p:blipFill>
            <p:spPr>
              <a:xfrm>
                <a:off x="0" y="533400"/>
                <a:ext cx="5410200" cy="5097463"/>
              </a:xfrm>
              <a:prstGeom prst="rect">
                <a:avLst/>
              </a:prstGeom>
              <a:ln/>
            </p:spPr>
          </p:pic>
          <p:sp>
            <p:nvSpPr>
              <p:cNvPr id="7" name="TextBox 6"/>
              <p:cNvSpPr txBox="1"/>
              <p:nvPr/>
            </p:nvSpPr>
            <p:spPr>
              <a:xfrm>
                <a:off x="1219200" y="909935"/>
                <a:ext cx="1002949" cy="461665"/>
              </a:xfrm>
              <a:prstGeom prst="rect">
                <a:avLst/>
              </a:prstGeom>
              <a:noFill/>
            </p:spPr>
            <p:txBody>
              <a:bodyPr wrap="none" rtlCol="0">
                <a:spAutoFit/>
              </a:bodyPr>
              <a:lstStyle/>
              <a:p>
                <a:r>
                  <a:rPr lang="en-US" sz="2400" i="1" baseline="0" dirty="0" smtClean="0">
                    <a:solidFill>
                      <a:srgbClr val="FF0000"/>
                    </a:solidFill>
                  </a:rPr>
                  <a:t>LEP1</a:t>
                </a:r>
                <a:endParaRPr lang="en-US" sz="2400" i="1" baseline="0" dirty="0">
                  <a:solidFill>
                    <a:srgbClr val="FF0000"/>
                  </a:solidFill>
                </a:endParaRPr>
              </a:p>
            </p:txBody>
          </p:sp>
          <p:sp>
            <p:nvSpPr>
              <p:cNvPr id="8" name="TextBox 7"/>
              <p:cNvSpPr txBox="1"/>
              <p:nvPr/>
            </p:nvSpPr>
            <p:spPr>
              <a:xfrm>
                <a:off x="3962400" y="909935"/>
                <a:ext cx="1002949" cy="461665"/>
              </a:xfrm>
              <a:prstGeom prst="rect">
                <a:avLst/>
              </a:prstGeom>
              <a:noFill/>
            </p:spPr>
            <p:txBody>
              <a:bodyPr wrap="none" rtlCol="0">
                <a:spAutoFit/>
              </a:bodyPr>
              <a:lstStyle/>
              <a:p>
                <a:r>
                  <a:rPr lang="en-US" sz="2400" i="1" baseline="0" dirty="0" smtClean="0">
                    <a:solidFill>
                      <a:srgbClr val="FF0000"/>
                    </a:solidFill>
                  </a:rPr>
                  <a:t>LEP2</a:t>
                </a:r>
                <a:endParaRPr lang="en-US" sz="2400" i="1" baseline="0" dirty="0">
                  <a:solidFill>
                    <a:srgbClr val="FF0000"/>
                  </a:solidFill>
                </a:endParaRPr>
              </a:p>
            </p:txBody>
          </p:sp>
          <p:sp>
            <p:nvSpPr>
              <p:cNvPr id="9" name="TextBox 8"/>
              <p:cNvSpPr txBox="1"/>
              <p:nvPr/>
            </p:nvSpPr>
            <p:spPr>
              <a:xfrm>
                <a:off x="2514600" y="147935"/>
                <a:ext cx="1126616" cy="646331"/>
              </a:xfrm>
              <a:prstGeom prst="rect">
                <a:avLst/>
              </a:prstGeom>
              <a:noFill/>
            </p:spPr>
            <p:txBody>
              <a:bodyPr wrap="none" rtlCol="0">
                <a:spAutoFit/>
              </a:bodyPr>
              <a:lstStyle/>
              <a:p>
                <a:r>
                  <a:rPr lang="en-GB" sz="3600" baseline="0" dirty="0" err="1">
                    <a:latin typeface="ヒラギノ角ゴ ProN W3" charset="-128"/>
                  </a:rPr>
                  <a:t>m</a:t>
                </a:r>
                <a:r>
                  <a:rPr lang="en-GB" sz="3600" dirty="0" err="1">
                    <a:latin typeface="ヒラギノ角ゴ ProN W3" charset="-128"/>
                  </a:rPr>
                  <a:t>top</a:t>
                </a:r>
                <a:endParaRPr lang="en-US" sz="3600" dirty="0"/>
              </a:p>
            </p:txBody>
          </p:sp>
        </p:grpSp>
        <p:sp>
          <p:nvSpPr>
            <p:cNvPr id="11" name="AutoShape 20"/>
            <p:cNvSpPr>
              <a:spLocks noChangeArrowheads="1"/>
            </p:cNvSpPr>
            <p:nvPr/>
          </p:nvSpPr>
          <p:spPr bwMode="auto">
            <a:xfrm>
              <a:off x="5029200" y="2057400"/>
              <a:ext cx="152400" cy="228600"/>
            </a:xfrm>
            <a:prstGeom prst="octagon">
              <a:avLst>
                <a:gd name="adj" fmla="val 29287"/>
              </a:avLst>
            </a:prstGeom>
            <a:solidFill>
              <a:srgbClr val="FF0000"/>
            </a:solidFill>
            <a:ln w="9525">
              <a:solidFill>
                <a:schemeClr val="tx1"/>
              </a:solidFill>
              <a:miter lim="800000"/>
              <a:headEnd/>
              <a:tailEnd/>
            </a:ln>
            <a:effectLst/>
          </p:spPr>
          <p:txBody>
            <a:bodyPr wrap="none" anchor="ctr">
              <a:prstTxWarp prst="textNoShape">
                <a:avLst/>
              </a:prstTxWarp>
            </a:bodyPr>
            <a:lstStyle/>
            <a:p>
              <a:endParaRPr lang="en-GB"/>
            </a:p>
          </p:txBody>
        </p:sp>
        <p:sp>
          <p:nvSpPr>
            <p:cNvPr id="12" name="Line 24"/>
            <p:cNvSpPr>
              <a:spLocks noChangeShapeType="1"/>
            </p:cNvSpPr>
            <p:nvPr/>
          </p:nvSpPr>
          <p:spPr bwMode="auto">
            <a:xfrm>
              <a:off x="4800600" y="3200400"/>
              <a:ext cx="304800" cy="0"/>
            </a:xfrm>
            <a:prstGeom prst="line">
              <a:avLst/>
            </a:prstGeom>
            <a:noFill/>
            <a:ln w="9525">
              <a:solidFill>
                <a:srgbClr val="FF0000"/>
              </a:solidFill>
              <a:round/>
              <a:headEnd/>
              <a:tailEnd/>
            </a:ln>
            <a:effectLst/>
          </p:spPr>
          <p:txBody>
            <a:bodyPr wrap="none" anchor="ctr">
              <a:prstTxWarp prst="textNoShape">
                <a:avLst/>
              </a:prstTxWarp>
            </a:bodyPr>
            <a:lstStyle/>
            <a:p>
              <a:endParaRPr lang="en-GB"/>
            </a:p>
          </p:txBody>
        </p:sp>
        <p:sp>
          <p:nvSpPr>
            <p:cNvPr id="13" name="Line 25"/>
            <p:cNvSpPr>
              <a:spLocks noChangeShapeType="1"/>
            </p:cNvSpPr>
            <p:nvPr/>
          </p:nvSpPr>
          <p:spPr bwMode="auto">
            <a:xfrm flipV="1">
              <a:off x="5105400" y="2362200"/>
              <a:ext cx="0" cy="838200"/>
            </a:xfrm>
            <a:prstGeom prst="line">
              <a:avLst/>
            </a:prstGeom>
            <a:noFill/>
            <a:ln w="9525">
              <a:solidFill>
                <a:srgbClr val="FF0000"/>
              </a:solidFill>
              <a:round/>
              <a:headEnd/>
              <a:tailEnd type="triangle" w="med" len="med"/>
            </a:ln>
            <a:effectLst/>
          </p:spPr>
          <p:txBody>
            <a:bodyPr wrap="none" anchor="ctr">
              <a:prstTxWarp prst="textNoShape">
                <a:avLst/>
              </a:prstTxWarp>
            </a:bodyPr>
            <a:lstStyle/>
            <a:p>
              <a:endParaRPr lang="en-GB"/>
            </a:p>
          </p:txBody>
        </p:sp>
        <p:sp>
          <p:nvSpPr>
            <p:cNvPr id="14" name="Text Box 21"/>
            <p:cNvSpPr txBox="1">
              <a:spLocks noChangeArrowheads="1"/>
            </p:cNvSpPr>
            <p:nvPr/>
          </p:nvSpPr>
          <p:spPr bwMode="auto">
            <a:xfrm>
              <a:off x="2750949" y="2837454"/>
              <a:ext cx="2667000" cy="628446"/>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GB" baseline="0" dirty="0">
                  <a:solidFill>
                    <a:srgbClr val="FF0000"/>
                  </a:solidFill>
                  <a:latin typeface="Comic Sans MS" charset="0"/>
                </a:rPr>
                <a:t>Experimental </a:t>
              </a:r>
              <a:r>
                <a:rPr lang="en-GB" baseline="0" dirty="0" smtClean="0">
                  <a:solidFill>
                    <a:srgbClr val="FF0000"/>
                  </a:solidFill>
                  <a:latin typeface="Comic Sans MS" charset="0"/>
                </a:rPr>
                <a:t>discovery</a:t>
              </a:r>
            </a:p>
          </p:txBody>
        </p:sp>
      </p:grpSp>
      <p:sp>
        <p:nvSpPr>
          <p:cNvPr id="2" name="Title 1"/>
          <p:cNvSpPr>
            <a:spLocks noGrp="1"/>
          </p:cNvSpPr>
          <p:nvPr>
            <p:ph type="title"/>
          </p:nvPr>
        </p:nvSpPr>
        <p:spPr/>
        <p:txBody>
          <a:bodyPr/>
          <a:lstStyle/>
          <a:p>
            <a:r>
              <a:rPr lang="en-GB" dirty="0">
                <a:latin typeface="ヒラギノ角ゴ ProN W3" charset="-128"/>
              </a:rPr>
              <a:t>Predictive power of theory: The previous Z case</a:t>
            </a:r>
            <a:endParaRPr lang="en-US" dirty="0"/>
          </a:p>
        </p:txBody>
      </p:sp>
      <p:sp>
        <p:nvSpPr>
          <p:cNvPr id="3" name="Content Placeholder 2"/>
          <p:cNvSpPr>
            <a:spLocks noGrp="1"/>
          </p:cNvSpPr>
          <p:nvPr>
            <p:ph idx="1"/>
          </p:nvPr>
        </p:nvSpPr>
        <p:spPr>
          <a:xfrm>
            <a:off x="0" y="4953000"/>
            <a:ext cx="4724400" cy="1524000"/>
          </a:xfrm>
        </p:spPr>
        <p:txBody>
          <a:bodyPr/>
          <a:lstStyle/>
          <a:p>
            <a:pPr>
              <a:spcBef>
                <a:spcPct val="50000"/>
              </a:spcBef>
            </a:pPr>
            <a:r>
              <a:rPr lang="en-GB" sz="2400" dirty="0">
                <a:latin typeface="Comic Sans MS" charset="0"/>
              </a:rPr>
              <a:t>Higher order, </a:t>
            </a:r>
            <a:r>
              <a:rPr lang="en-GB" sz="2400" dirty="0" err="1">
                <a:latin typeface="Comic Sans MS" charset="0"/>
              </a:rPr>
              <a:t>renormalizable</a:t>
            </a:r>
            <a:r>
              <a:rPr lang="en-GB" sz="2400" dirty="0">
                <a:latin typeface="Comic Sans MS" charset="0"/>
              </a:rPr>
              <a:t> experimental corrections </a:t>
            </a:r>
            <a:r>
              <a:rPr lang="en-GB" sz="2400" dirty="0" smtClean="0">
                <a:latin typeface="Comic Sans MS" charset="0"/>
              </a:rPr>
              <a:t>are </a:t>
            </a:r>
            <a:r>
              <a:rPr lang="en-GB" sz="2400" dirty="0">
                <a:latin typeface="Comic Sans MS" charset="0"/>
              </a:rPr>
              <a:t>used to predict </a:t>
            </a:r>
            <a:r>
              <a:rPr lang="en-GB" sz="2400" dirty="0" smtClean="0">
                <a:latin typeface="Comic Sans MS" charset="0"/>
              </a:rPr>
              <a:t>existence beyond </a:t>
            </a:r>
            <a:r>
              <a:rPr lang="en-GB" sz="2400" dirty="0">
                <a:latin typeface="Comic Sans MS" charset="0"/>
              </a:rPr>
              <a:t>data (virtual graphs).</a:t>
            </a:r>
          </a:p>
        </p:txBody>
      </p:sp>
      <p:sp>
        <p:nvSpPr>
          <p:cNvPr id="4" name="Footer Placeholder 3"/>
          <p:cNvSpPr>
            <a:spLocks noGrp="1"/>
          </p:cNvSpPr>
          <p:nvPr>
            <p:ph type="ftr" sz="quarter" idx="10"/>
          </p:nvPr>
        </p:nvSpPr>
        <p:spPr/>
        <p:txBody>
          <a:bodyPr/>
          <a:lstStyle/>
          <a:p>
            <a:pPr>
              <a:defRPr/>
            </a:pPr>
            <a:r>
              <a:rPr lang="en-US" smtClean="0"/>
              <a:t>Saclay,feb. 2015</a:t>
            </a:r>
            <a:endParaRPr lang="en-GB"/>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11</a:t>
            </a:fld>
            <a:endParaRPr lang="en-GB"/>
          </a:p>
        </p:txBody>
      </p:sp>
      <p:pic>
        <p:nvPicPr>
          <p:cNvPr id="66" name="Picture 12"/>
          <p:cNvPicPr>
            <a:picLocks noChangeAspect="1" noChangeArrowheads="1"/>
          </p:cNvPicPr>
          <p:nvPr/>
        </p:nvPicPr>
        <p:blipFill>
          <a:blip r:embed="rId4"/>
          <a:srcRect/>
          <a:stretch>
            <a:fillRect/>
          </a:stretch>
        </p:blipFill>
        <p:spPr bwMode="auto">
          <a:xfrm>
            <a:off x="4648200" y="5238750"/>
            <a:ext cx="4695825" cy="1085850"/>
          </a:xfrm>
          <a:prstGeom prst="rect">
            <a:avLst/>
          </a:prstGeom>
          <a:noFill/>
          <a:ln w="9525">
            <a:solidFill>
              <a:srgbClr val="FA012E"/>
            </a:solidFill>
            <a:miter lim="800000"/>
            <a:headEnd/>
            <a:tailEnd/>
          </a:ln>
        </p:spPr>
      </p:pic>
    </p:spTree>
    <p:extLst>
      <p:ext uri="{BB962C8B-B14F-4D97-AF65-F5344CB8AC3E}">
        <p14:creationId xmlns:p14="http://schemas.microsoft.com/office/powerpoint/2010/main" val="359779695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Studying the Higgs beyond LHC ?</a:t>
            </a:r>
            <a:endParaRPr lang="en-US" dirty="0"/>
          </a:p>
        </p:txBody>
      </p:sp>
      <p:sp>
        <p:nvSpPr>
          <p:cNvPr id="3" name="Content Placeholder 2"/>
          <p:cNvSpPr>
            <a:spLocks noGrp="1"/>
          </p:cNvSpPr>
          <p:nvPr>
            <p:ph idx="1"/>
          </p:nvPr>
        </p:nvSpPr>
        <p:spPr>
          <a:xfrm>
            <a:off x="152400" y="533400"/>
            <a:ext cx="9677400" cy="6172200"/>
          </a:xfrm>
        </p:spPr>
        <p:txBody>
          <a:bodyPr/>
          <a:lstStyle/>
          <a:p>
            <a:pPr>
              <a:lnSpc>
                <a:spcPts val="2680"/>
              </a:lnSpc>
            </a:pPr>
            <a:r>
              <a:rPr lang="en-US" sz="2400" dirty="0" smtClean="0"/>
              <a:t>The scalar sector is definitely one of the keys to the future understanding of elementary particle physics. </a:t>
            </a:r>
            <a:endParaRPr lang="fr-CH" sz="2400" dirty="0" smtClean="0"/>
          </a:p>
          <a:p>
            <a:pPr>
              <a:lnSpc>
                <a:spcPts val="2680"/>
              </a:lnSpc>
            </a:pPr>
            <a:r>
              <a:rPr lang="en-US" sz="2400" dirty="0" smtClean="0"/>
              <a:t>After the p-</a:t>
            </a:r>
            <a:r>
              <a:rPr lang="en-US" sz="2400" dirty="0" err="1" smtClean="0"/>
              <a:t>pbar</a:t>
            </a:r>
            <a:r>
              <a:rPr lang="en-US" sz="2400" dirty="0" smtClean="0"/>
              <a:t> discovery of the </a:t>
            </a:r>
            <a:r>
              <a:rPr lang="en-US" sz="2400" dirty="0" err="1" smtClean="0"/>
              <a:t>Z</a:t>
            </a:r>
            <a:r>
              <a:rPr lang="en-US" sz="2400" baseline="30000" dirty="0" err="1" smtClean="0"/>
              <a:t>o</a:t>
            </a:r>
            <a:r>
              <a:rPr lang="en-US" sz="2400" baseline="30000" dirty="0" smtClean="0"/>
              <a:t> </a:t>
            </a:r>
            <a:r>
              <a:rPr lang="en-US" sz="2400" dirty="0" smtClean="0"/>
              <a:t>, its detailed studies at LEP and SLAC in very clean conditions have been an essential second phase. Higher order corrections have anticipated the masses of both the top quark and of the Higgs scalar. </a:t>
            </a:r>
          </a:p>
          <a:p>
            <a:pPr>
              <a:lnSpc>
                <a:spcPts val="2680"/>
              </a:lnSpc>
            </a:pPr>
            <a:r>
              <a:rPr lang="en-US" sz="2400" i="1" dirty="0" smtClean="0">
                <a:solidFill>
                  <a:srgbClr val="FF0000"/>
                </a:solidFill>
              </a:rPr>
              <a:t>A similar second phase may be also necessary for the H</a:t>
            </a:r>
            <a:r>
              <a:rPr lang="en-US" sz="2400" i="1" baseline="-25000" dirty="0" smtClean="0">
                <a:solidFill>
                  <a:srgbClr val="FF0000"/>
                </a:solidFill>
              </a:rPr>
              <a:t>o </a:t>
            </a:r>
            <a:r>
              <a:rPr lang="en-US" sz="2400" dirty="0" smtClean="0"/>
              <a:t>and the presence of structure beyond the SM may manifest itself as tiny corrections in the observation of large </a:t>
            </a:r>
            <a:r>
              <a:rPr lang="en-US" sz="2400" dirty="0"/>
              <a:t>number of events/year in very clean experimental conditions. </a:t>
            </a:r>
            <a:endParaRPr lang="en-US" sz="2400" dirty="0" smtClean="0"/>
          </a:p>
          <a:p>
            <a:pPr>
              <a:lnSpc>
                <a:spcPts val="2680"/>
              </a:lnSpc>
            </a:pPr>
            <a:r>
              <a:rPr lang="en-US" sz="2400" dirty="0" smtClean="0"/>
              <a:t>Two future alternatives are hereby compared:</a:t>
            </a:r>
          </a:p>
          <a:p>
            <a:pPr lvl="1">
              <a:lnSpc>
                <a:spcPts val="2680"/>
              </a:lnSpc>
            </a:pPr>
            <a:r>
              <a:rPr lang="en-US" sz="2400" dirty="0" smtClean="0"/>
              <a:t>A </a:t>
            </a:r>
            <a:r>
              <a:rPr lang="en-US" sz="2400" dirty="0" err="1" smtClean="0"/>
              <a:t>e</a:t>
            </a:r>
            <a:r>
              <a:rPr lang="en-US" sz="2400" baseline="30000" dirty="0" err="1" smtClean="0"/>
              <a:t>+</a:t>
            </a:r>
            <a:r>
              <a:rPr lang="en-US" sz="2400" dirty="0" err="1" smtClean="0"/>
              <a:t>e</a:t>
            </a:r>
            <a:r>
              <a:rPr lang="en-US" sz="2400" baseline="30000" dirty="0" smtClean="0"/>
              <a:t>-</a:t>
            </a:r>
            <a:r>
              <a:rPr lang="en-US" sz="2400" dirty="0" smtClean="0"/>
              <a:t> collider at L &gt; 10</a:t>
            </a:r>
            <a:r>
              <a:rPr lang="en-US" sz="2400" baseline="30000" dirty="0" smtClean="0"/>
              <a:t>34</a:t>
            </a:r>
            <a:r>
              <a:rPr lang="en-US" sz="2400" dirty="0" smtClean="0"/>
              <a:t> and a </a:t>
            </a:r>
            <a:r>
              <a:rPr lang="en-US" sz="2400" dirty="0" err="1" smtClean="0"/>
              <a:t>Z+H</a:t>
            </a:r>
            <a:r>
              <a:rPr lang="en-US" sz="2400" baseline="-25000" dirty="0" err="1" smtClean="0"/>
              <a:t>o</a:t>
            </a:r>
            <a:r>
              <a:rPr lang="en-US" sz="2400" dirty="0" smtClean="0"/>
              <a:t> signal of ≈ 200 </a:t>
            </a:r>
            <a:r>
              <a:rPr lang="en-US" sz="2400" dirty="0" err="1" smtClean="0"/>
              <a:t>fb</a:t>
            </a:r>
            <a:r>
              <a:rPr lang="en-US" sz="2400" dirty="0" smtClean="0"/>
              <a:t>. The circumference of a new, LEP-like ring is of about</a:t>
            </a:r>
            <a:r>
              <a:rPr lang="en-US" sz="2400" dirty="0" smtClean="0">
                <a:solidFill>
                  <a:srgbClr val="FF0000"/>
                </a:solidFill>
              </a:rPr>
              <a:t>≈ 80 km or a Linear Collider of 33 km.  </a:t>
            </a:r>
          </a:p>
          <a:p>
            <a:pPr lvl="1">
              <a:lnSpc>
                <a:spcPts val="2680"/>
              </a:lnSpc>
            </a:pPr>
            <a:r>
              <a:rPr lang="en-US" sz="2400" dirty="0" smtClean="0"/>
              <a:t>A </a:t>
            </a:r>
            <a:r>
              <a:rPr lang="en-US" sz="2400" dirty="0" err="1" smtClean="0">
                <a:latin typeface="Symbol" charset="2"/>
                <a:cs typeface="Symbol" charset="2"/>
              </a:rPr>
              <a:t>m</a:t>
            </a:r>
            <a:r>
              <a:rPr lang="en-US" sz="2400" baseline="30000" dirty="0" err="1" smtClean="0">
                <a:latin typeface="Symbol" charset="2"/>
                <a:cs typeface="Symbol" charset="2"/>
              </a:rPr>
              <a:t>+</a:t>
            </a:r>
            <a:r>
              <a:rPr lang="en-US" sz="2400" dirty="0" err="1" smtClean="0">
                <a:latin typeface="Symbol" charset="2"/>
                <a:cs typeface="Symbol" charset="2"/>
              </a:rPr>
              <a:t>m</a:t>
            </a:r>
            <a:r>
              <a:rPr lang="en-US" sz="2400" baseline="30000" dirty="0" smtClean="0">
                <a:latin typeface="Symbol" charset="2"/>
                <a:cs typeface="Symbol" charset="2"/>
              </a:rPr>
              <a:t>-</a:t>
            </a:r>
            <a:r>
              <a:rPr lang="en-US" sz="2400" dirty="0" smtClean="0"/>
              <a:t> collider at L &gt; 10</a:t>
            </a:r>
            <a:r>
              <a:rPr lang="en-US" sz="2400" baseline="30000" dirty="0" smtClean="0"/>
              <a:t>32</a:t>
            </a:r>
            <a:r>
              <a:rPr lang="en-US" sz="2400" dirty="0" smtClean="0"/>
              <a:t> and a H</a:t>
            </a:r>
            <a:r>
              <a:rPr lang="en-US" sz="2400" baseline="-25000" dirty="0" smtClean="0"/>
              <a:t>o</a:t>
            </a:r>
            <a:r>
              <a:rPr lang="en-US" sz="2400" dirty="0" smtClean="0"/>
              <a:t> signal of ≈ 20’000 </a:t>
            </a:r>
            <a:r>
              <a:rPr lang="en-US" sz="2400" dirty="0" err="1" smtClean="0"/>
              <a:t>fb</a:t>
            </a:r>
            <a:r>
              <a:rPr lang="en-US" sz="2400" dirty="0" smtClean="0"/>
              <a:t> in the </a:t>
            </a:r>
            <a:r>
              <a:rPr lang="en-US" sz="2400" dirty="0" err="1" smtClean="0"/>
              <a:t>s</a:t>
            </a:r>
            <a:r>
              <a:rPr lang="en-US" sz="2400" dirty="0" smtClean="0"/>
              <a:t>-state. The collider radius is much smaller, only </a:t>
            </a:r>
            <a:r>
              <a:rPr lang="en-US" sz="2400" dirty="0" smtClean="0">
                <a:solidFill>
                  <a:srgbClr val="FF0000"/>
                </a:solidFill>
              </a:rPr>
              <a:t>≈ 50 m</a:t>
            </a:r>
            <a:r>
              <a:rPr lang="en-US" sz="2400" dirty="0" smtClean="0"/>
              <a:t>, but the novel “</a:t>
            </a:r>
            <a:r>
              <a:rPr lang="en-US" sz="2400" dirty="0" err="1" smtClean="0"/>
              <a:t>muon</a:t>
            </a:r>
            <a:r>
              <a:rPr lang="en-US" sz="2400" dirty="0" smtClean="0"/>
              <a:t> cooling” facility is necessary.  </a:t>
            </a:r>
          </a:p>
          <a:p>
            <a:pPr lvl="1">
              <a:buNone/>
            </a:pPr>
            <a:endParaRPr lang="en-US" sz="2400" dirty="0" smtClean="0"/>
          </a:p>
          <a:p>
            <a:pPr>
              <a:buNone/>
            </a:pPr>
            <a:endParaRPr lang="en-US" sz="2400" dirty="0" smtClean="0"/>
          </a:p>
          <a:p>
            <a:endParaRPr lang="en-US" sz="2400" dirty="0"/>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12</a:t>
            </a:fld>
            <a:endParaRPr lang="en-GB"/>
          </a:p>
        </p:txBody>
      </p:sp>
      <p:sp>
        <p:nvSpPr>
          <p:cNvPr id="6" name="Footer Placeholder 5"/>
          <p:cNvSpPr>
            <a:spLocks noGrp="1"/>
          </p:cNvSpPr>
          <p:nvPr>
            <p:ph type="ftr" sz="quarter" idx="10"/>
          </p:nvPr>
        </p:nvSpPr>
        <p:spPr/>
        <p:txBody>
          <a:bodyPr/>
          <a:lstStyle/>
          <a:p>
            <a:pPr>
              <a:defRPr/>
            </a:pPr>
            <a:r>
              <a:rPr lang="en-US" smtClean="0"/>
              <a:t>Saclay,feb. 2015</a:t>
            </a:r>
            <a:endParaRPr lang="en-GB"/>
          </a:p>
        </p:txBody>
      </p:sp>
      <p:sp>
        <p:nvSpPr>
          <p:cNvPr id="4" name="TextBox 3"/>
          <p:cNvSpPr txBox="1"/>
          <p:nvPr/>
        </p:nvSpPr>
        <p:spPr>
          <a:xfrm>
            <a:off x="7315200" y="3849469"/>
            <a:ext cx="2209800" cy="646331"/>
          </a:xfrm>
          <a:prstGeom prst="rect">
            <a:avLst/>
          </a:prstGeom>
          <a:noFill/>
        </p:spPr>
        <p:txBody>
          <a:bodyPr wrap="square" rtlCol="0">
            <a:spAutoFit/>
          </a:bodyPr>
          <a:lstStyle/>
          <a:p>
            <a:pPr algn="ctr"/>
            <a:r>
              <a:rPr lang="cs-CZ" sz="1800" i="1" baseline="0" dirty="0" smtClean="0">
                <a:solidFill>
                  <a:srgbClr val="FF0000"/>
                </a:solidFill>
                <a:latin typeface="+mn-lt"/>
              </a:rPr>
              <a:t>1 </a:t>
            </a:r>
            <a:r>
              <a:rPr lang="cs-CZ" sz="1800" i="1" baseline="0" dirty="0" err="1" smtClean="0">
                <a:solidFill>
                  <a:srgbClr val="FF0000"/>
                </a:solidFill>
                <a:latin typeface="+mn-lt"/>
              </a:rPr>
              <a:t>femtobarn</a:t>
            </a:r>
            <a:r>
              <a:rPr lang="cs-CZ" sz="1800" i="1" baseline="0" dirty="0" smtClean="0">
                <a:solidFill>
                  <a:srgbClr val="FF0000"/>
                </a:solidFill>
                <a:latin typeface="+mn-lt"/>
              </a:rPr>
              <a:t> (</a:t>
            </a:r>
            <a:r>
              <a:rPr lang="cs-CZ" sz="1800" i="1" baseline="0" dirty="0" err="1" smtClean="0">
                <a:solidFill>
                  <a:srgbClr val="FF0000"/>
                </a:solidFill>
                <a:latin typeface="+mn-lt"/>
              </a:rPr>
              <a:t>fb</a:t>
            </a:r>
            <a:r>
              <a:rPr lang="cs-CZ" sz="1800" i="1" baseline="0" dirty="0" smtClean="0">
                <a:solidFill>
                  <a:srgbClr val="FF0000"/>
                </a:solidFill>
                <a:latin typeface="+mn-lt"/>
              </a:rPr>
              <a:t>)</a:t>
            </a:r>
          </a:p>
          <a:p>
            <a:pPr algn="ctr"/>
            <a:r>
              <a:rPr lang="cs-CZ" sz="1800" i="1" baseline="0" dirty="0" smtClean="0">
                <a:solidFill>
                  <a:srgbClr val="FF0000"/>
                </a:solidFill>
                <a:latin typeface="+mn-lt"/>
              </a:rPr>
              <a:t> =10</a:t>
            </a:r>
            <a:r>
              <a:rPr lang="cs-CZ" sz="1800" i="1" baseline="30000" dirty="0">
                <a:solidFill>
                  <a:srgbClr val="FF0000"/>
                </a:solidFill>
                <a:latin typeface="+mn-lt"/>
              </a:rPr>
              <a:t>−</a:t>
            </a:r>
            <a:r>
              <a:rPr lang="cs-CZ" sz="1800" i="1" baseline="30000" dirty="0" smtClean="0">
                <a:solidFill>
                  <a:srgbClr val="FF0000"/>
                </a:solidFill>
                <a:latin typeface="+mn-lt"/>
              </a:rPr>
              <a:t>39  </a:t>
            </a:r>
            <a:r>
              <a:rPr lang="cs-CZ" sz="1800" i="1" baseline="0" dirty="0" smtClean="0">
                <a:solidFill>
                  <a:srgbClr val="FF0000"/>
                </a:solidFill>
                <a:latin typeface="+mn-lt"/>
              </a:rPr>
              <a:t>cm</a:t>
            </a:r>
            <a:r>
              <a:rPr lang="cs-CZ" sz="1800" i="1" baseline="30000" dirty="0" smtClean="0">
                <a:solidFill>
                  <a:srgbClr val="FF0000"/>
                </a:solidFill>
                <a:latin typeface="+mn-lt"/>
              </a:rPr>
              <a:t>2</a:t>
            </a:r>
            <a:r>
              <a:rPr lang="cs-CZ" sz="1800" i="1" baseline="0" dirty="0" smtClean="0">
                <a:solidFill>
                  <a:srgbClr val="FF0000"/>
                </a:solidFill>
                <a:latin typeface="+mn-lt"/>
              </a:rPr>
              <a:t>    </a:t>
            </a:r>
            <a:endParaRPr lang="cs-CZ" sz="1800" i="1" baseline="0" dirty="0">
              <a:solidFill>
                <a:srgbClr val="FF0000"/>
              </a:solidFill>
              <a:latin typeface="+mn-lt"/>
            </a:endParaRPr>
          </a:p>
        </p:txBody>
      </p:sp>
    </p:spTree>
    <p:extLst>
      <p:ext uri="{BB962C8B-B14F-4D97-AF65-F5344CB8AC3E}">
        <p14:creationId xmlns:p14="http://schemas.microsoft.com/office/powerpoint/2010/main" val="181377165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adequate </a:t>
            </a:r>
            <a:r>
              <a:rPr lang="en-US" dirty="0" err="1" smtClean="0"/>
              <a:t>e</a:t>
            </a:r>
            <a:r>
              <a:rPr lang="en-US" baseline="30000" dirty="0" err="1" smtClean="0"/>
              <a:t>+</a:t>
            </a:r>
            <a:r>
              <a:rPr lang="en-US" dirty="0" err="1" smtClean="0"/>
              <a:t>e</a:t>
            </a:r>
            <a:r>
              <a:rPr lang="en-US" baseline="30000" dirty="0" smtClean="0"/>
              <a:t>-</a:t>
            </a:r>
            <a:r>
              <a:rPr lang="en-US" dirty="0" smtClean="0"/>
              <a:t> collider ? </a:t>
            </a:r>
            <a:endParaRPr lang="en-US" dirty="0"/>
          </a:p>
        </p:txBody>
      </p:sp>
      <p:sp>
        <p:nvSpPr>
          <p:cNvPr id="4" name="Footer Placeholder 3"/>
          <p:cNvSpPr>
            <a:spLocks noGrp="1"/>
          </p:cNvSpPr>
          <p:nvPr>
            <p:ph type="ftr" sz="quarter" idx="10"/>
          </p:nvPr>
        </p:nvSpPr>
        <p:spPr/>
        <p:txBody>
          <a:bodyPr/>
          <a:lstStyle/>
          <a:p>
            <a:pPr>
              <a:defRPr/>
            </a:pPr>
            <a:r>
              <a:rPr lang="en-US" smtClean="0"/>
              <a:t>Saclay,feb. 2015</a:t>
            </a:r>
            <a:endParaRPr lang="en-GB"/>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13</a:t>
            </a:fld>
            <a:endParaRPr lang="en-GB"/>
          </a:p>
        </p:txBody>
      </p:sp>
      <p:graphicFrame>
        <p:nvGraphicFramePr>
          <p:cNvPr id="172034" name="Object 2"/>
          <p:cNvGraphicFramePr>
            <a:graphicFrameLocks noChangeAspect="1"/>
          </p:cNvGraphicFramePr>
          <p:nvPr>
            <p:extLst>
              <p:ext uri="{D42A27DB-BD31-4B8C-83A1-F6EECF244321}">
                <p14:modId xmlns:p14="http://schemas.microsoft.com/office/powerpoint/2010/main" val="1804674653"/>
              </p:ext>
            </p:extLst>
          </p:nvPr>
        </p:nvGraphicFramePr>
        <p:xfrm>
          <a:off x="304800" y="2895600"/>
          <a:ext cx="9344526" cy="3048000"/>
        </p:xfrm>
        <a:graphic>
          <a:graphicData uri="http://schemas.openxmlformats.org/presentationml/2006/ole">
            <mc:AlternateContent xmlns:mc="http://schemas.openxmlformats.org/markup-compatibility/2006">
              <mc:Choice xmlns:v="urn:schemas-microsoft-com:vml" Requires="v">
                <p:oleObj spid="_x0000_s1136" name="Document" r:id="rId3" imgW="34438095" imgH="10209524" progId="Word.Document.12">
                  <p:link updateAutomatic="1"/>
                </p:oleObj>
              </mc:Choice>
              <mc:Fallback>
                <p:oleObj name="Document" r:id="rId3" imgW="34438095" imgH="10209524" progId="Word.Document.12">
                  <p:link updateAutomatic="1"/>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895600"/>
                        <a:ext cx="9344526"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3" name="Content Placeholder 2"/>
          <p:cNvSpPr>
            <a:spLocks noGrp="1"/>
          </p:cNvSpPr>
          <p:nvPr>
            <p:ph idx="1"/>
          </p:nvPr>
        </p:nvSpPr>
        <p:spPr>
          <a:xfrm>
            <a:off x="76200" y="609600"/>
            <a:ext cx="9220200" cy="2667000"/>
          </a:xfrm>
        </p:spPr>
        <p:txBody>
          <a:bodyPr/>
          <a:lstStyle/>
          <a:p>
            <a:r>
              <a:rPr lang="en-US" sz="2400" dirty="0" smtClean="0"/>
              <a:t>The LEP2 parameters were L = 1.25x10</a:t>
            </a:r>
            <a:r>
              <a:rPr lang="en-US" sz="2400" baseline="30000" dirty="0" smtClean="0"/>
              <a:t>32</a:t>
            </a:r>
            <a:r>
              <a:rPr lang="en-US" sz="2400" dirty="0" smtClean="0"/>
              <a:t> cm</a:t>
            </a:r>
            <a:r>
              <a:rPr lang="en-US" sz="2400" baseline="30000" dirty="0" smtClean="0"/>
              <a:t>-2</a:t>
            </a:r>
            <a:r>
              <a:rPr lang="en-US" sz="2400" dirty="0" smtClean="0"/>
              <a:t>s</a:t>
            </a:r>
            <a:r>
              <a:rPr lang="en-US" sz="2400" baseline="30000" dirty="0" smtClean="0"/>
              <a:t>-1</a:t>
            </a:r>
            <a:r>
              <a:rPr lang="en-US" sz="2400" dirty="0" smtClean="0"/>
              <a:t>, a beam lifetime of 6.0 </a:t>
            </a:r>
            <a:r>
              <a:rPr lang="en-US" sz="2400" dirty="0" err="1" smtClean="0"/>
              <a:t>h</a:t>
            </a:r>
            <a:r>
              <a:rPr lang="en-US" sz="2400" dirty="0" smtClean="0"/>
              <a:t>, a current of 4 </a:t>
            </a:r>
            <a:r>
              <a:rPr lang="en-US" sz="2400" dirty="0" err="1" smtClean="0"/>
              <a:t>mA</a:t>
            </a:r>
            <a:r>
              <a:rPr lang="en-US" sz="2400" dirty="0" smtClean="0"/>
              <a:t> and </a:t>
            </a:r>
            <a:r>
              <a:rPr lang="en-US" sz="2400" dirty="0" err="1" smtClean="0">
                <a:latin typeface="Symbol" charset="2"/>
                <a:cs typeface="Symbol" charset="2"/>
              </a:rPr>
              <a:t>b</a:t>
            </a:r>
            <a:r>
              <a:rPr lang="en-US" sz="2400" dirty="0" smtClean="0"/>
              <a:t>* = 1.5, 0.05 </a:t>
            </a:r>
            <a:r>
              <a:rPr lang="en-US" sz="2400" dirty="0" err="1" smtClean="0"/>
              <a:t>m</a:t>
            </a:r>
            <a:r>
              <a:rPr lang="en-US" sz="2400" dirty="0" smtClean="0"/>
              <a:t>. </a:t>
            </a:r>
          </a:p>
          <a:p>
            <a:r>
              <a:rPr lang="en-US" sz="2400" dirty="0" smtClean="0"/>
              <a:t>The extension to the </a:t>
            </a:r>
            <a:r>
              <a:rPr lang="en-US" sz="2400" dirty="0" err="1" smtClean="0"/>
              <a:t>e</a:t>
            </a:r>
            <a:r>
              <a:rPr lang="en-US" sz="2400" baseline="30000" dirty="0" err="1" smtClean="0"/>
              <a:t>+</a:t>
            </a:r>
            <a:r>
              <a:rPr lang="en-US" sz="2400" dirty="0" err="1" smtClean="0"/>
              <a:t>e</a:t>
            </a:r>
            <a:r>
              <a:rPr lang="en-US" sz="2400" baseline="30000" dirty="0" smtClean="0"/>
              <a:t>-</a:t>
            </a:r>
            <a:r>
              <a:rPr lang="en-US" sz="2400" dirty="0" smtClean="0"/>
              <a:t> -≥ </a:t>
            </a:r>
            <a:r>
              <a:rPr lang="en-US" sz="2400" dirty="0" err="1" smtClean="0"/>
              <a:t>H</a:t>
            </a:r>
            <a:r>
              <a:rPr lang="en-US" sz="2400" baseline="-25000" dirty="0" err="1" smtClean="0"/>
              <a:t>o</a:t>
            </a:r>
            <a:r>
              <a:rPr lang="en-US" sz="2400" dirty="0" err="1" smtClean="0"/>
              <a:t>+Z</a:t>
            </a:r>
            <a:r>
              <a:rPr lang="en-US" sz="2400" dirty="0" smtClean="0"/>
              <a:t> requires </a:t>
            </a:r>
            <a:r>
              <a:rPr lang="en-US" sz="2400" dirty="0" err="1" smtClean="0"/>
              <a:t>E</a:t>
            </a:r>
            <a:r>
              <a:rPr lang="en-US" sz="2400" baseline="-25000" dirty="0" err="1" smtClean="0"/>
              <a:t>cm</a:t>
            </a:r>
            <a:r>
              <a:rPr lang="en-US" sz="2400" dirty="0" smtClean="0"/>
              <a:t> ≥ 300 </a:t>
            </a:r>
            <a:r>
              <a:rPr lang="en-US" sz="2400" dirty="0" err="1" smtClean="0"/>
              <a:t>GeV</a:t>
            </a:r>
            <a:r>
              <a:rPr lang="en-US" sz="2400" dirty="0" smtClean="0"/>
              <a:t> and &gt;500 </a:t>
            </a:r>
            <a:r>
              <a:rPr lang="en-US" sz="2400" dirty="0" err="1" smtClean="0"/>
              <a:t>x</a:t>
            </a:r>
            <a:r>
              <a:rPr lang="en-US" sz="2400" dirty="0" smtClean="0"/>
              <a:t> its luminosity. </a:t>
            </a:r>
          </a:p>
          <a:p>
            <a:r>
              <a:rPr kumimoji="1" lang="en-US" altLang="ja-JP" sz="2400" dirty="0" smtClean="0"/>
              <a:t>Some recent possibilities </a:t>
            </a:r>
            <a:r>
              <a:rPr lang="en-US" altLang="ja-JP" sz="2400" dirty="0" smtClean="0"/>
              <a:t>for </a:t>
            </a:r>
            <a:r>
              <a:rPr lang="en-US" altLang="ja-JP" sz="2400" dirty="0" err="1" smtClean="0"/>
              <a:t>E</a:t>
            </a:r>
            <a:r>
              <a:rPr lang="en-US" altLang="ja-JP" sz="2400" baseline="-25000" dirty="0" err="1" smtClean="0"/>
              <a:t>cm</a:t>
            </a:r>
            <a:r>
              <a:rPr lang="en-US" altLang="ja-JP" sz="2400" dirty="0" smtClean="0"/>
              <a:t> &gt; 200 </a:t>
            </a:r>
            <a:r>
              <a:rPr lang="en-US" altLang="ja-JP" sz="2400" dirty="0" err="1" smtClean="0"/>
              <a:t>GeV</a:t>
            </a:r>
            <a:r>
              <a:rPr lang="en-US" altLang="ja-JP" sz="2400" dirty="0" smtClean="0"/>
              <a:t>.</a:t>
            </a:r>
            <a:endParaRPr kumimoji="1" lang="ja-JP" altLang="en-US" sz="2400" dirty="0" smtClean="0"/>
          </a:p>
          <a:p>
            <a:endParaRPr lang="en-US" sz="2400" dirty="0" smtClean="0"/>
          </a:p>
          <a:p>
            <a:endParaRPr lang="en-US" sz="2400" dirty="0"/>
          </a:p>
        </p:txBody>
      </p:sp>
      <p:sp>
        <p:nvSpPr>
          <p:cNvPr id="9" name="TextBox 8"/>
          <p:cNvSpPr txBox="1"/>
          <p:nvPr/>
        </p:nvSpPr>
        <p:spPr>
          <a:xfrm>
            <a:off x="4876800" y="6248400"/>
            <a:ext cx="1793299" cy="338554"/>
          </a:xfrm>
          <a:prstGeom prst="rect">
            <a:avLst/>
          </a:prstGeom>
          <a:noFill/>
        </p:spPr>
        <p:txBody>
          <a:bodyPr wrap="none" rtlCol="0">
            <a:spAutoFit/>
          </a:bodyPr>
          <a:lstStyle/>
          <a:p>
            <a:r>
              <a:rPr lang="en-GB" sz="2400" i="1" dirty="0" smtClean="0">
                <a:solidFill>
                  <a:srgbClr val="FF0000"/>
                </a:solidFill>
                <a:latin typeface="+mn-lt"/>
              </a:rPr>
              <a:t>1 </a:t>
            </a:r>
            <a:r>
              <a:rPr lang="en-GB" sz="2400" i="1" dirty="0" err="1" smtClean="0">
                <a:solidFill>
                  <a:srgbClr val="FF0000"/>
                </a:solidFill>
                <a:latin typeface="+mn-lt"/>
              </a:rPr>
              <a:t>fb</a:t>
            </a:r>
            <a:r>
              <a:rPr lang="en-GB" sz="2400" i="1" dirty="0" smtClean="0">
                <a:solidFill>
                  <a:srgbClr val="FF0000"/>
                </a:solidFill>
                <a:latin typeface="+mn-lt"/>
              </a:rPr>
              <a:t>= 10</a:t>
            </a:r>
            <a:r>
              <a:rPr lang="en-GB" sz="2400" i="1" baseline="30000" dirty="0" smtClean="0">
                <a:solidFill>
                  <a:srgbClr val="FF0000"/>
                </a:solidFill>
                <a:latin typeface="+mn-lt"/>
              </a:rPr>
              <a:t>-39</a:t>
            </a:r>
            <a:r>
              <a:rPr lang="en-GB" sz="2400" i="1" dirty="0" smtClean="0">
                <a:solidFill>
                  <a:srgbClr val="FF0000"/>
                </a:solidFill>
                <a:latin typeface="+mn-lt"/>
              </a:rPr>
              <a:t> cm</a:t>
            </a:r>
            <a:r>
              <a:rPr lang="en-GB" sz="2400" i="1" baseline="30000" dirty="0" smtClean="0">
                <a:solidFill>
                  <a:srgbClr val="FF0000"/>
                </a:solidFill>
                <a:latin typeface="+mn-lt"/>
              </a:rPr>
              <a:t>2</a:t>
            </a:r>
            <a:r>
              <a:rPr lang="en-US" sz="2400" i="1" dirty="0" smtClean="0">
                <a:solidFill>
                  <a:srgbClr val="FF0000"/>
                </a:solidFill>
                <a:latin typeface="+mn-lt"/>
              </a:rPr>
              <a:t> </a:t>
            </a:r>
            <a:endParaRPr lang="en-US" sz="2400" i="1" dirty="0">
              <a:solidFill>
                <a:srgbClr val="FF0000"/>
              </a:solidFill>
              <a:latin typeface="+mn-lt"/>
            </a:endParaRPr>
          </a:p>
        </p:txBody>
      </p:sp>
      <p:sp>
        <p:nvSpPr>
          <p:cNvPr id="10" name="Up Arrow 9"/>
          <p:cNvSpPr/>
          <p:nvPr/>
        </p:nvSpPr>
        <p:spPr bwMode="auto">
          <a:xfrm>
            <a:off x="4495800" y="5791200"/>
            <a:ext cx="304800" cy="533400"/>
          </a:xfrm>
          <a:prstGeom prst="upArrow">
            <a:avLst/>
          </a:prstGeom>
          <a:solidFill>
            <a:srgbClr val="C3022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25000">
              <a:ln>
                <a:noFill/>
              </a:ln>
              <a:solidFill>
                <a:schemeClr val="tx1"/>
              </a:solidFill>
              <a:effectLst/>
              <a:latin typeface="Helvetica" charset="0"/>
            </a:endParaRPr>
          </a:p>
        </p:txBody>
      </p:sp>
      <p:sp>
        <p:nvSpPr>
          <p:cNvPr id="11" name="Up Arrow 10"/>
          <p:cNvSpPr/>
          <p:nvPr/>
        </p:nvSpPr>
        <p:spPr bwMode="auto">
          <a:xfrm>
            <a:off x="6705600" y="5791200"/>
            <a:ext cx="304800" cy="533400"/>
          </a:xfrm>
          <a:prstGeom prst="upArrow">
            <a:avLst/>
          </a:prstGeom>
          <a:solidFill>
            <a:srgbClr val="C3022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25000">
              <a:ln>
                <a:noFill/>
              </a:ln>
              <a:solidFill>
                <a:schemeClr val="tx1"/>
              </a:solidFill>
              <a:effectLst/>
              <a:latin typeface="Helvetica" charset="0"/>
            </a:endParaRPr>
          </a:p>
        </p:txBody>
      </p:sp>
    </p:spTree>
    <p:extLst>
      <p:ext uri="{BB962C8B-B14F-4D97-AF65-F5344CB8AC3E}">
        <p14:creationId xmlns:p14="http://schemas.microsoft.com/office/powerpoint/2010/main" val="49916915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20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p:bldP spid="10"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Production cross sections at the e+ e- collider</a:t>
            </a:r>
            <a:endParaRPr lang="en-GB" dirty="0"/>
          </a:p>
        </p:txBody>
      </p:sp>
      <p:sp>
        <p:nvSpPr>
          <p:cNvPr id="3" name="Content Placeholder 2"/>
          <p:cNvSpPr>
            <a:spLocks noGrp="1"/>
          </p:cNvSpPr>
          <p:nvPr>
            <p:ph idx="1"/>
          </p:nvPr>
        </p:nvSpPr>
        <p:spPr>
          <a:xfrm>
            <a:off x="38100" y="609600"/>
            <a:ext cx="4533900" cy="5715000"/>
          </a:xfrm>
        </p:spPr>
        <p:txBody>
          <a:bodyPr/>
          <a:lstStyle/>
          <a:p>
            <a:r>
              <a:rPr lang="en-GB" sz="2200" dirty="0"/>
              <a:t>The production cross sections of the Higgs boson with the mass of 125 </a:t>
            </a:r>
            <a:r>
              <a:rPr lang="en-GB" sz="2200" dirty="0" err="1"/>
              <a:t>GeV</a:t>
            </a:r>
            <a:r>
              <a:rPr lang="en-GB" sz="2200" dirty="0"/>
              <a:t> </a:t>
            </a:r>
            <a:r>
              <a:rPr lang="en-GB" sz="2200" dirty="0" smtClean="0"/>
              <a:t>for e+-e- </a:t>
            </a:r>
            <a:r>
              <a:rPr lang="en-GB" sz="2200" dirty="0"/>
              <a:t>as </a:t>
            </a:r>
            <a:r>
              <a:rPr lang="en-GB" sz="2200" dirty="0" smtClean="0"/>
              <a:t>a function </a:t>
            </a:r>
            <a:r>
              <a:rPr lang="en-GB" sz="2200" dirty="0"/>
              <a:t>of the </a:t>
            </a:r>
            <a:r>
              <a:rPr lang="en-GB" sz="2200" dirty="0" smtClean="0"/>
              <a:t>energy </a:t>
            </a:r>
            <a:r>
              <a:rPr lang="en-GB" sz="2200" dirty="0"/>
              <a:t>√s. </a:t>
            </a:r>
            <a:endParaRPr lang="en-GB" sz="2200" dirty="0" smtClean="0"/>
          </a:p>
          <a:p>
            <a:r>
              <a:rPr lang="en-GB" sz="2200" dirty="0" smtClean="0"/>
              <a:t>The </a:t>
            </a:r>
            <a:r>
              <a:rPr lang="en-GB" sz="2200" dirty="0"/>
              <a:t>cross sections of the production processes </a:t>
            </a:r>
            <a:r>
              <a:rPr lang="en-GB" sz="2200" dirty="0" smtClean="0"/>
              <a:t>as a function of the </a:t>
            </a:r>
            <a:r>
              <a:rPr lang="en-GB" sz="2200" dirty="0"/>
              <a:t>√</a:t>
            </a:r>
            <a:r>
              <a:rPr lang="en-GB" sz="2200" dirty="0" smtClean="0"/>
              <a:t>s collision energy.</a:t>
            </a:r>
          </a:p>
          <a:p>
            <a:r>
              <a:rPr lang="en-GB" sz="2200" dirty="0" smtClean="0"/>
              <a:t>The Higgs-</a:t>
            </a:r>
            <a:r>
              <a:rPr lang="en-GB" sz="2200" dirty="0" err="1" smtClean="0"/>
              <a:t>strahlung</a:t>
            </a:r>
            <a:r>
              <a:rPr lang="en-GB" sz="2200" dirty="0" smtClean="0"/>
              <a:t> diagram </a:t>
            </a:r>
            <a:r>
              <a:rPr lang="en-GB" sz="2200" dirty="0"/>
              <a:t>(Left), the W-boson fusion process (Middle) and the top-quark association (Right)</a:t>
            </a:r>
            <a:r>
              <a:rPr lang="en-GB" sz="2200" dirty="0" smtClean="0"/>
              <a:t>.</a:t>
            </a:r>
          </a:p>
          <a:p>
            <a:r>
              <a:rPr lang="en-GB" sz="2200" dirty="0" smtClean="0"/>
              <a:t>Double </a:t>
            </a:r>
            <a:r>
              <a:rPr lang="en-GB" sz="2200" dirty="0"/>
              <a:t>Higgs boson </a:t>
            </a:r>
            <a:r>
              <a:rPr lang="en-GB" sz="2200" dirty="0" smtClean="0"/>
              <a:t>diagrams via </a:t>
            </a:r>
            <a:r>
              <a:rPr lang="en-GB" sz="2200" dirty="0"/>
              <a:t>off-shell </a:t>
            </a:r>
            <a:r>
              <a:rPr lang="en-GB" sz="2200" dirty="0" smtClean="0"/>
              <a:t>Higgs-</a:t>
            </a:r>
            <a:r>
              <a:rPr lang="en-GB" sz="2200" dirty="0" err="1" smtClean="0"/>
              <a:t>strahlung</a:t>
            </a:r>
            <a:r>
              <a:rPr lang="en-GB" sz="2200" dirty="0" smtClean="0"/>
              <a:t> </a:t>
            </a:r>
            <a:r>
              <a:rPr lang="en-GB" sz="2200" dirty="0"/>
              <a:t>(Left) and W-</a:t>
            </a:r>
            <a:r>
              <a:rPr lang="en-GB" sz="2200" dirty="0" smtClean="0"/>
              <a:t>boson fusion </a:t>
            </a:r>
            <a:r>
              <a:rPr lang="en-GB" sz="2200" dirty="0"/>
              <a:t>(Right) processes</a:t>
            </a:r>
            <a:endParaRPr lang="en-GB" sz="2200" dirty="0" smtClean="0"/>
          </a:p>
          <a:p>
            <a:endParaRPr lang="en-GB" dirty="0" smtClean="0"/>
          </a:p>
        </p:txBody>
      </p:sp>
      <p:sp>
        <p:nvSpPr>
          <p:cNvPr id="4" name="Footer Placeholder 3"/>
          <p:cNvSpPr>
            <a:spLocks noGrp="1"/>
          </p:cNvSpPr>
          <p:nvPr>
            <p:ph type="ftr" sz="quarter" idx="10"/>
          </p:nvPr>
        </p:nvSpPr>
        <p:spPr/>
        <p:txBody>
          <a:bodyPr/>
          <a:lstStyle/>
          <a:p>
            <a:pPr>
              <a:defRPr/>
            </a:pPr>
            <a:r>
              <a:rPr lang="en-US" smtClean="0"/>
              <a:t>Saclay,feb. 2015</a:t>
            </a:r>
            <a:endParaRPr lang="en-GB"/>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14</a:t>
            </a:fld>
            <a:endParaRPr lang="en-GB"/>
          </a:p>
        </p:txBody>
      </p:sp>
      <p:pic>
        <p:nvPicPr>
          <p:cNvPr id="6" name="Picture 5" descr="pix2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2950" y="533400"/>
            <a:ext cx="5581650" cy="5638125"/>
          </a:xfrm>
          <a:prstGeom prst="rect">
            <a:avLst/>
          </a:prstGeom>
        </p:spPr>
      </p:pic>
    </p:spTree>
    <p:extLst>
      <p:ext uri="{BB962C8B-B14F-4D97-AF65-F5344CB8AC3E}">
        <p14:creationId xmlns:p14="http://schemas.microsoft.com/office/powerpoint/2010/main" val="33649373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world.jpg"/>
          <p:cNvPicPr>
            <a:picLocks noChangeAspect="1"/>
          </p:cNvPicPr>
          <p:nvPr/>
        </p:nvPicPr>
        <p:blipFill>
          <a:blip r:embed="rId3"/>
          <a:stretch>
            <a:fillRect/>
          </a:stretch>
        </p:blipFill>
        <p:spPr>
          <a:xfrm>
            <a:off x="23812" y="0"/>
            <a:ext cx="9858375" cy="6858000"/>
          </a:xfrm>
          <a:prstGeom prst="rect">
            <a:avLst/>
          </a:prstGeom>
        </p:spPr>
      </p:pic>
      <p:sp>
        <p:nvSpPr>
          <p:cNvPr id="28" name="TextBox 27"/>
          <p:cNvSpPr txBox="1"/>
          <p:nvPr/>
        </p:nvSpPr>
        <p:spPr>
          <a:xfrm>
            <a:off x="3810000" y="4572000"/>
            <a:ext cx="4608954" cy="1200328"/>
          </a:xfrm>
          <a:prstGeom prst="rect">
            <a:avLst/>
          </a:prstGeom>
          <a:noFill/>
        </p:spPr>
        <p:txBody>
          <a:bodyPr wrap="none" rtlCol="0">
            <a:spAutoFit/>
          </a:bodyPr>
          <a:lstStyle/>
          <a:p>
            <a:pPr algn="ctr"/>
            <a:r>
              <a:rPr lang="en-US" sz="3600" i="1" dirty="0" smtClean="0">
                <a:solidFill>
                  <a:srgbClr val="FF0000"/>
                </a:solidFill>
                <a:latin typeface="+mn-lt"/>
              </a:rPr>
              <a:t>Options for circular </a:t>
            </a:r>
            <a:r>
              <a:rPr lang="en-US" sz="3600" i="1" dirty="0" err="1" smtClean="0">
                <a:solidFill>
                  <a:srgbClr val="FF0000"/>
                </a:solidFill>
                <a:latin typeface="+mn-lt"/>
              </a:rPr>
              <a:t>e</a:t>
            </a:r>
            <a:r>
              <a:rPr lang="en-US" sz="3600" i="1" baseline="30000" dirty="0" err="1" smtClean="0">
                <a:solidFill>
                  <a:srgbClr val="FF0000"/>
                </a:solidFill>
                <a:latin typeface="+mn-lt"/>
              </a:rPr>
              <a:t>+</a:t>
            </a:r>
            <a:r>
              <a:rPr lang="en-US" sz="3600" i="1" dirty="0" err="1" smtClean="0">
                <a:solidFill>
                  <a:srgbClr val="FF0000"/>
                </a:solidFill>
                <a:latin typeface="+mn-lt"/>
              </a:rPr>
              <a:t>e</a:t>
            </a:r>
            <a:r>
              <a:rPr lang="en-US" sz="3600" i="1" baseline="30000" dirty="0" smtClean="0">
                <a:solidFill>
                  <a:srgbClr val="FF0000"/>
                </a:solidFill>
                <a:latin typeface="+mn-lt"/>
              </a:rPr>
              <a:t>- </a:t>
            </a:r>
          </a:p>
          <a:p>
            <a:pPr algn="ctr"/>
            <a:r>
              <a:rPr lang="en-US" sz="3600" i="1" dirty="0" smtClean="0">
                <a:solidFill>
                  <a:srgbClr val="FF0000"/>
                </a:solidFill>
                <a:latin typeface="+mn-lt"/>
              </a:rPr>
              <a:t>Higgs factories are becoming</a:t>
            </a:r>
          </a:p>
          <a:p>
            <a:pPr algn="ctr"/>
            <a:r>
              <a:rPr lang="en-US" sz="3600" i="1" dirty="0" smtClean="0">
                <a:solidFill>
                  <a:srgbClr val="FF0000"/>
                </a:solidFill>
                <a:latin typeface="+mn-lt"/>
              </a:rPr>
              <a:t>popular around the world</a:t>
            </a:r>
            <a:endParaRPr lang="en-US" sz="3600" i="1" dirty="0">
              <a:solidFill>
                <a:srgbClr val="FF0000"/>
              </a:solidFill>
              <a:latin typeface="+mn-lt"/>
            </a:endParaRPr>
          </a:p>
        </p:txBody>
      </p:sp>
      <p:sp>
        <p:nvSpPr>
          <p:cNvPr id="3" name="Oval 2"/>
          <p:cNvSpPr/>
          <p:nvPr/>
        </p:nvSpPr>
        <p:spPr>
          <a:xfrm>
            <a:off x="5109018" y="1566961"/>
            <a:ext cx="156017" cy="144016"/>
          </a:xfrm>
          <a:prstGeom prst="ellipse">
            <a:avLst/>
          </a:prstGeom>
          <a:solidFill>
            <a:schemeClr val="accent2"/>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5265035" y="1526312"/>
            <a:ext cx="1073143" cy="307777"/>
          </a:xfrm>
          <a:prstGeom prst="rect">
            <a:avLst/>
          </a:prstGeom>
          <a:noFill/>
        </p:spPr>
        <p:txBody>
          <a:bodyPr wrap="none" rtlCol="0">
            <a:spAutoFit/>
          </a:bodyPr>
          <a:lstStyle/>
          <a:p>
            <a:r>
              <a:rPr lang="en-US" sz="1400" baseline="0" dirty="0" smtClean="0">
                <a:solidFill>
                  <a:srgbClr val="FF0000"/>
                </a:solidFill>
              </a:rPr>
              <a:t>LEP3 2011</a:t>
            </a:r>
            <a:endParaRPr lang="en-GB" sz="1400" baseline="0" dirty="0">
              <a:solidFill>
                <a:srgbClr val="FF0000"/>
              </a:solidFill>
            </a:endParaRPr>
          </a:p>
        </p:txBody>
      </p:sp>
      <p:sp>
        <p:nvSpPr>
          <p:cNvPr id="56" name="Oval 55"/>
          <p:cNvSpPr/>
          <p:nvPr/>
        </p:nvSpPr>
        <p:spPr>
          <a:xfrm>
            <a:off x="8775425" y="1904027"/>
            <a:ext cx="156017" cy="144016"/>
          </a:xfrm>
          <a:prstGeom prst="ellipse">
            <a:avLst/>
          </a:prstGeom>
          <a:solidFill>
            <a:srgbClr val="FF0000"/>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TextBox 69"/>
          <p:cNvSpPr txBox="1"/>
          <p:nvPr/>
        </p:nvSpPr>
        <p:spPr>
          <a:xfrm>
            <a:off x="8250854" y="2057400"/>
            <a:ext cx="1655146" cy="307777"/>
          </a:xfrm>
          <a:prstGeom prst="rect">
            <a:avLst/>
          </a:prstGeom>
          <a:noFill/>
        </p:spPr>
        <p:txBody>
          <a:bodyPr wrap="none" rtlCol="0">
            <a:spAutoFit/>
          </a:bodyPr>
          <a:lstStyle/>
          <a:p>
            <a:r>
              <a:rPr lang="en-US" sz="1400" baseline="0" dirty="0" err="1" smtClean="0">
                <a:solidFill>
                  <a:srgbClr val="0000FF"/>
                </a:solidFill>
              </a:rPr>
              <a:t>SuperTristan</a:t>
            </a:r>
            <a:r>
              <a:rPr lang="en-US" sz="1400" baseline="0" dirty="0" smtClean="0">
                <a:solidFill>
                  <a:srgbClr val="0000FF"/>
                </a:solidFill>
              </a:rPr>
              <a:t> 2012</a:t>
            </a:r>
            <a:endParaRPr lang="en-GB" sz="1400" baseline="0" dirty="0">
              <a:solidFill>
                <a:srgbClr val="0000FF"/>
              </a:solidFill>
            </a:endParaRPr>
          </a:p>
        </p:txBody>
      </p:sp>
      <p:sp>
        <p:nvSpPr>
          <p:cNvPr id="71" name="Oval 70"/>
          <p:cNvSpPr/>
          <p:nvPr/>
        </p:nvSpPr>
        <p:spPr>
          <a:xfrm>
            <a:off x="3002784" y="1764773"/>
            <a:ext cx="156017" cy="144016"/>
          </a:xfrm>
          <a:prstGeom prst="ellipse">
            <a:avLst/>
          </a:prstGeom>
          <a:solidFill>
            <a:srgbClr val="3366FF"/>
          </a:solidFill>
          <a:ln w="25400">
            <a:solidFill>
              <a:srgbClr val="33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TextBox 71"/>
          <p:cNvSpPr txBox="1"/>
          <p:nvPr/>
        </p:nvSpPr>
        <p:spPr>
          <a:xfrm>
            <a:off x="2924775" y="1904028"/>
            <a:ext cx="1611489" cy="307777"/>
          </a:xfrm>
          <a:prstGeom prst="rect">
            <a:avLst/>
          </a:prstGeom>
          <a:noFill/>
          <a:ln>
            <a:noFill/>
          </a:ln>
        </p:spPr>
        <p:txBody>
          <a:bodyPr wrap="none" rtlCol="0">
            <a:spAutoFit/>
          </a:bodyPr>
          <a:lstStyle/>
          <a:p>
            <a:r>
              <a:rPr lang="en-US" sz="1400" baseline="0" dirty="0" smtClean="0"/>
              <a:t>LEP3 on LI, 2012</a:t>
            </a:r>
            <a:endParaRPr lang="en-GB" sz="1400" baseline="0" dirty="0"/>
          </a:p>
        </p:txBody>
      </p:sp>
      <p:sp>
        <p:nvSpPr>
          <p:cNvPr id="74" name="Oval 73"/>
          <p:cNvSpPr/>
          <p:nvPr/>
        </p:nvSpPr>
        <p:spPr>
          <a:xfrm>
            <a:off x="2456723" y="2057915"/>
            <a:ext cx="156017" cy="144016"/>
          </a:xfrm>
          <a:prstGeom prst="ellipse">
            <a:avLst/>
          </a:prstGeom>
          <a:solidFill>
            <a:schemeClr val="accent1"/>
          </a:solidFill>
          <a:ln w="2540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4">
                  <a:lumMod val="60000"/>
                  <a:lumOff val="40000"/>
                </a:schemeClr>
              </a:solidFill>
            </a:endParaRPr>
          </a:p>
        </p:txBody>
      </p:sp>
      <p:sp>
        <p:nvSpPr>
          <p:cNvPr id="75" name="TextBox 74"/>
          <p:cNvSpPr txBox="1"/>
          <p:nvPr/>
        </p:nvSpPr>
        <p:spPr>
          <a:xfrm>
            <a:off x="2175265" y="2226051"/>
            <a:ext cx="1887982" cy="307777"/>
          </a:xfrm>
          <a:prstGeom prst="rect">
            <a:avLst/>
          </a:prstGeom>
          <a:noFill/>
        </p:spPr>
        <p:txBody>
          <a:bodyPr wrap="none" rtlCol="0">
            <a:spAutoFit/>
          </a:bodyPr>
          <a:lstStyle/>
          <a:p>
            <a:r>
              <a:rPr lang="en-US" sz="1400" baseline="0" dirty="0" smtClean="0">
                <a:solidFill>
                  <a:srgbClr val="FF0000"/>
                </a:solidFill>
              </a:rPr>
              <a:t>LEP3 in Texas, 2012</a:t>
            </a:r>
            <a:endParaRPr lang="en-GB" sz="1400" baseline="0" dirty="0">
              <a:solidFill>
                <a:srgbClr val="FF0000"/>
              </a:solidFill>
            </a:endParaRPr>
          </a:p>
        </p:txBody>
      </p:sp>
      <p:sp>
        <p:nvSpPr>
          <p:cNvPr id="12" name="TextBox 11"/>
          <p:cNvSpPr txBox="1"/>
          <p:nvPr/>
        </p:nvSpPr>
        <p:spPr>
          <a:xfrm>
            <a:off x="2027827" y="1456997"/>
            <a:ext cx="1834682" cy="307777"/>
          </a:xfrm>
          <a:prstGeom prst="rect">
            <a:avLst/>
          </a:prstGeom>
          <a:noFill/>
        </p:spPr>
        <p:txBody>
          <a:bodyPr wrap="none" rtlCol="0">
            <a:spAutoFit/>
          </a:bodyPr>
          <a:lstStyle/>
          <a:p>
            <a:r>
              <a:rPr lang="en-US" sz="1400" baseline="0" dirty="0" smtClean="0">
                <a:solidFill>
                  <a:schemeClr val="bg1"/>
                </a:solidFill>
              </a:rPr>
              <a:t>FNAL site filler, 2012</a:t>
            </a:r>
            <a:endParaRPr lang="en-GB" sz="1400" baseline="0" dirty="0">
              <a:solidFill>
                <a:schemeClr val="bg1"/>
              </a:solidFill>
            </a:endParaRPr>
          </a:p>
        </p:txBody>
      </p:sp>
      <p:sp>
        <p:nvSpPr>
          <p:cNvPr id="15" name="Oval 14"/>
          <p:cNvSpPr/>
          <p:nvPr/>
        </p:nvSpPr>
        <p:spPr>
          <a:xfrm>
            <a:off x="2378714" y="1678844"/>
            <a:ext cx="156017" cy="144016"/>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p:cNvSpPr txBox="1"/>
          <p:nvPr/>
        </p:nvSpPr>
        <p:spPr>
          <a:xfrm>
            <a:off x="506506" y="1615437"/>
            <a:ext cx="1212880" cy="523220"/>
          </a:xfrm>
          <a:prstGeom prst="rect">
            <a:avLst/>
          </a:prstGeom>
          <a:noFill/>
        </p:spPr>
        <p:txBody>
          <a:bodyPr wrap="none" rtlCol="0">
            <a:spAutoFit/>
          </a:bodyPr>
          <a:lstStyle/>
          <a:p>
            <a:r>
              <a:rPr lang="en-US" sz="1400" baseline="0" dirty="0" smtClean="0">
                <a:solidFill>
                  <a:srgbClr val="FF6600"/>
                </a:solidFill>
              </a:rPr>
              <a:t>West Coast </a:t>
            </a:r>
          </a:p>
          <a:p>
            <a:r>
              <a:rPr lang="en-US" sz="1400" baseline="0" dirty="0" smtClean="0">
                <a:solidFill>
                  <a:srgbClr val="FF6600"/>
                </a:solidFill>
              </a:rPr>
              <a:t>design, 2012</a:t>
            </a:r>
            <a:endParaRPr lang="en-GB" sz="1400" baseline="0" dirty="0">
              <a:solidFill>
                <a:srgbClr val="FF6600"/>
              </a:solidFill>
            </a:endParaRPr>
          </a:p>
        </p:txBody>
      </p:sp>
      <p:sp>
        <p:nvSpPr>
          <p:cNvPr id="17" name="Oval 16"/>
          <p:cNvSpPr/>
          <p:nvPr/>
        </p:nvSpPr>
        <p:spPr>
          <a:xfrm>
            <a:off x="1642719" y="1974680"/>
            <a:ext cx="156017" cy="144016"/>
          </a:xfrm>
          <a:prstGeom prst="ellipse">
            <a:avLst/>
          </a:prstGeom>
          <a:solidFill>
            <a:schemeClr val="accent5"/>
          </a:solidFill>
          <a:ln w="254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p:cNvSpPr/>
          <p:nvPr/>
        </p:nvSpPr>
        <p:spPr>
          <a:xfrm>
            <a:off x="8073347" y="2056427"/>
            <a:ext cx="156017" cy="144016"/>
          </a:xfrm>
          <a:prstGeom prst="ellipse">
            <a:avLst/>
          </a:prstGeom>
          <a:solidFill>
            <a:srgbClr val="FFFF00"/>
          </a:solidFill>
          <a:ln w="254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p:cNvSpPr txBox="1"/>
          <p:nvPr/>
        </p:nvSpPr>
        <p:spPr>
          <a:xfrm>
            <a:off x="6858000" y="2057400"/>
            <a:ext cx="1352266" cy="523220"/>
          </a:xfrm>
          <a:prstGeom prst="rect">
            <a:avLst/>
          </a:prstGeom>
          <a:noFill/>
        </p:spPr>
        <p:txBody>
          <a:bodyPr wrap="none" rtlCol="0">
            <a:spAutoFit/>
          </a:bodyPr>
          <a:lstStyle/>
          <a:p>
            <a:r>
              <a:rPr lang="en-US" sz="1400" baseline="0" dirty="0" smtClean="0">
                <a:solidFill>
                  <a:srgbClr val="FFC000"/>
                </a:solidFill>
              </a:rPr>
              <a:t>Chinese Higgs </a:t>
            </a:r>
          </a:p>
          <a:p>
            <a:r>
              <a:rPr lang="en-US" sz="1400" baseline="0" dirty="0" smtClean="0">
                <a:solidFill>
                  <a:srgbClr val="FFC000"/>
                </a:solidFill>
              </a:rPr>
              <a:t>Factory, 2012</a:t>
            </a:r>
            <a:endParaRPr lang="en-GB" sz="1400" baseline="0" dirty="0">
              <a:solidFill>
                <a:srgbClr val="FFC000"/>
              </a:solidFill>
            </a:endParaRPr>
          </a:p>
        </p:txBody>
      </p:sp>
      <p:sp>
        <p:nvSpPr>
          <p:cNvPr id="20" name="Oval 19"/>
          <p:cNvSpPr/>
          <p:nvPr/>
        </p:nvSpPr>
        <p:spPr>
          <a:xfrm>
            <a:off x="6308889" y="1312980"/>
            <a:ext cx="156017" cy="144016"/>
          </a:xfrm>
          <a:prstGeom prst="ellipse">
            <a:avLst/>
          </a:prstGeom>
          <a:solidFill>
            <a:srgbClr val="FF6600"/>
          </a:solidFill>
          <a:ln w="254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p:cNvSpPr txBox="1"/>
          <p:nvPr/>
        </p:nvSpPr>
        <p:spPr>
          <a:xfrm>
            <a:off x="6464906" y="1155624"/>
            <a:ext cx="1319129" cy="523220"/>
          </a:xfrm>
          <a:prstGeom prst="rect">
            <a:avLst/>
          </a:prstGeom>
          <a:noFill/>
        </p:spPr>
        <p:txBody>
          <a:bodyPr wrap="none" rtlCol="0">
            <a:spAutoFit/>
          </a:bodyPr>
          <a:lstStyle/>
          <a:p>
            <a:r>
              <a:rPr lang="en-US" sz="1400" baseline="0" dirty="0" smtClean="0">
                <a:solidFill>
                  <a:srgbClr val="FEE706"/>
                </a:solidFill>
              </a:rPr>
              <a:t>UNK Higgs </a:t>
            </a:r>
          </a:p>
          <a:p>
            <a:r>
              <a:rPr lang="en-US" sz="1400" baseline="0" dirty="0" smtClean="0">
                <a:solidFill>
                  <a:srgbClr val="FEE706"/>
                </a:solidFill>
              </a:rPr>
              <a:t>Factory, 2012</a:t>
            </a:r>
            <a:endParaRPr lang="en-GB" sz="1400" baseline="0" dirty="0">
              <a:solidFill>
                <a:srgbClr val="FEE706"/>
              </a:solidFill>
            </a:endParaRPr>
          </a:p>
        </p:txBody>
      </p:sp>
      <p:sp>
        <p:nvSpPr>
          <p:cNvPr id="23" name="Slide Number Placeholder 22"/>
          <p:cNvSpPr>
            <a:spLocks noGrp="1"/>
          </p:cNvSpPr>
          <p:nvPr>
            <p:ph type="sldNum" sz="quarter" idx="11"/>
          </p:nvPr>
        </p:nvSpPr>
        <p:spPr/>
        <p:txBody>
          <a:bodyPr/>
          <a:lstStyle/>
          <a:p>
            <a:pPr>
              <a:defRPr/>
            </a:pPr>
            <a:r>
              <a:rPr lang="en-GB" smtClean="0"/>
              <a:t>Slide# : </a:t>
            </a:r>
            <a:fld id="{4C531B78-991B-8F42-B930-01AC4862E0CC}" type="slidenum">
              <a:rPr lang="en-GB" smtClean="0"/>
              <a:pPr>
                <a:defRPr/>
              </a:pPr>
              <a:t>15</a:t>
            </a:fld>
            <a:endParaRPr lang="en-GB"/>
          </a:p>
        </p:txBody>
      </p:sp>
      <p:sp>
        <p:nvSpPr>
          <p:cNvPr id="24" name="Footer Placeholder 23"/>
          <p:cNvSpPr>
            <a:spLocks noGrp="1"/>
          </p:cNvSpPr>
          <p:nvPr>
            <p:ph type="ftr" sz="quarter" idx="10"/>
          </p:nvPr>
        </p:nvSpPr>
        <p:spPr/>
        <p:txBody>
          <a:bodyPr/>
          <a:lstStyle/>
          <a:p>
            <a:pPr>
              <a:defRPr/>
            </a:pPr>
            <a:r>
              <a:rPr lang="en-US" smtClean="0"/>
              <a:t>Saclay,feb. 2015</a:t>
            </a:r>
            <a:endParaRPr lang="en-GB"/>
          </a:p>
        </p:txBody>
      </p:sp>
      <p:sp>
        <p:nvSpPr>
          <p:cNvPr id="25" name="TextBox 24"/>
          <p:cNvSpPr txBox="1"/>
          <p:nvPr/>
        </p:nvSpPr>
        <p:spPr>
          <a:xfrm>
            <a:off x="6400800" y="6248400"/>
            <a:ext cx="1857550" cy="400110"/>
          </a:xfrm>
          <a:prstGeom prst="rect">
            <a:avLst/>
          </a:prstGeom>
          <a:noFill/>
        </p:spPr>
        <p:txBody>
          <a:bodyPr wrap="none" rtlCol="0">
            <a:spAutoFit/>
          </a:bodyPr>
          <a:lstStyle/>
          <a:p>
            <a:r>
              <a:rPr lang="en-US" sz="2000" baseline="0" dirty="0" smtClean="0">
                <a:solidFill>
                  <a:schemeClr val="bg1"/>
                </a:solidFill>
                <a:latin typeface="+mn-lt"/>
              </a:rPr>
              <a:t>F. Zimmerman </a:t>
            </a:r>
            <a:endParaRPr lang="en-US" sz="2000" dirty="0">
              <a:solidFill>
                <a:schemeClr val="bg1"/>
              </a:solidFill>
              <a:latin typeface="+mn-lt"/>
            </a:endParaRPr>
          </a:p>
        </p:txBody>
      </p:sp>
      <p:sp>
        <p:nvSpPr>
          <p:cNvPr id="26" name="Title 1"/>
          <p:cNvSpPr txBox="1">
            <a:spLocks/>
          </p:cNvSpPr>
          <p:nvPr/>
        </p:nvSpPr>
        <p:spPr bwMode="auto">
          <a:xfrm>
            <a:off x="0" y="0"/>
            <a:ext cx="9906000" cy="533400"/>
          </a:xfrm>
          <a:prstGeom prst="bevel">
            <a:avLst>
              <a:gd name="adj" fmla="val 3787"/>
            </a:avLst>
          </a:prstGeom>
          <a:gradFill rotWithShape="0">
            <a:gsLst>
              <a:gs pos="0">
                <a:srgbClr val="002F47"/>
              </a:gs>
              <a:gs pos="100000">
                <a:srgbClr val="006699"/>
              </a:gs>
            </a:gsLst>
            <a:lin ang="0" scaled="1"/>
          </a:gradFill>
          <a:ln w="9525">
            <a:solidFill>
              <a:srgbClr val="006699"/>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bg1"/>
                </a:solidFill>
                <a:effectLst/>
                <a:uLnTx/>
                <a:uFillTx/>
                <a:latin typeface="+mj-lt"/>
                <a:ea typeface="ＭＳ Ｐゴシック" charset="-128"/>
                <a:cs typeface="ＭＳ Ｐゴシック" charset="-128"/>
              </a:rPr>
              <a:t>The first option: a huge </a:t>
            </a:r>
            <a:r>
              <a:rPr kumimoji="0" lang="en-US" sz="2800" b="0" i="0" u="none" strike="noStrike" kern="0" cap="none" spc="0" normalizeH="0" baseline="0" noProof="0" dirty="0" err="1" smtClean="0">
                <a:ln>
                  <a:noFill/>
                </a:ln>
                <a:solidFill>
                  <a:schemeClr val="bg1"/>
                </a:solidFill>
                <a:effectLst/>
                <a:uLnTx/>
                <a:uFillTx/>
                <a:latin typeface="+mj-lt"/>
                <a:ea typeface="ＭＳ Ｐゴシック" charset="-128"/>
                <a:cs typeface="ＭＳ Ｐゴシック" charset="-128"/>
              </a:rPr>
              <a:t>e</a:t>
            </a:r>
            <a:r>
              <a:rPr kumimoji="0" lang="en-US" sz="2800" b="0" i="0" u="none" strike="noStrike" kern="0" cap="none" spc="0" normalizeH="0" baseline="30000" noProof="0" dirty="0" smtClean="0">
                <a:ln>
                  <a:noFill/>
                </a:ln>
                <a:solidFill>
                  <a:schemeClr val="bg1"/>
                </a:solidFill>
                <a:effectLst/>
                <a:uLnTx/>
                <a:uFillTx/>
                <a:latin typeface="+mj-lt"/>
                <a:ea typeface="ＭＳ Ｐゴシック" charset="-128"/>
                <a:cs typeface="ＭＳ Ｐゴシック" charset="-128"/>
              </a:rPr>
              <a:t>+</a:t>
            </a:r>
            <a:r>
              <a:rPr kumimoji="0" lang="en-US" sz="2800" b="0" i="0" u="none" strike="noStrike" kern="0" cap="none" spc="0" normalizeH="0" baseline="0" noProof="0" dirty="0" smtClean="0">
                <a:ln>
                  <a:noFill/>
                </a:ln>
                <a:solidFill>
                  <a:schemeClr val="bg1"/>
                </a:solidFill>
                <a:effectLst/>
                <a:uLnTx/>
                <a:uFillTx/>
                <a:latin typeface="+mj-lt"/>
                <a:ea typeface="ＭＳ Ｐゴシック" charset="-128"/>
                <a:cs typeface="ＭＳ Ｐゴシック" charset="-128"/>
              </a:rPr>
              <a:t> </a:t>
            </a:r>
            <a:r>
              <a:rPr kumimoji="0" lang="en-US" sz="2800" b="0" i="0" u="none" strike="noStrike" kern="0" cap="none" spc="0" normalizeH="0" baseline="0" noProof="0" dirty="0" err="1" smtClean="0">
                <a:ln>
                  <a:noFill/>
                </a:ln>
                <a:solidFill>
                  <a:schemeClr val="bg1"/>
                </a:solidFill>
                <a:effectLst/>
                <a:uLnTx/>
                <a:uFillTx/>
                <a:latin typeface="+mj-lt"/>
                <a:ea typeface="ＭＳ Ｐゴシック" charset="-128"/>
                <a:cs typeface="ＭＳ Ｐゴシック" charset="-128"/>
              </a:rPr>
              <a:t>e</a:t>
            </a:r>
            <a:r>
              <a:rPr kumimoji="0" lang="en-US" sz="2800" b="0" i="0" u="none" strike="noStrike" kern="0" cap="none" spc="0" normalizeH="0" baseline="30000" noProof="0" dirty="0" smtClean="0">
                <a:ln>
                  <a:noFill/>
                </a:ln>
                <a:solidFill>
                  <a:schemeClr val="bg1"/>
                </a:solidFill>
                <a:effectLst/>
                <a:uLnTx/>
                <a:uFillTx/>
                <a:latin typeface="+mj-lt"/>
                <a:ea typeface="ＭＳ Ｐゴシック" charset="-128"/>
                <a:cs typeface="ＭＳ Ｐゴシック" charset="-128"/>
              </a:rPr>
              <a:t>-</a:t>
            </a:r>
            <a:r>
              <a:rPr kumimoji="0" lang="en-US" sz="2800" b="0" i="0" u="none" strike="noStrike" kern="0" cap="none" spc="0" normalizeH="0" baseline="0" noProof="0" dirty="0" smtClean="0">
                <a:ln>
                  <a:noFill/>
                </a:ln>
                <a:solidFill>
                  <a:schemeClr val="bg1"/>
                </a:solidFill>
                <a:effectLst/>
                <a:uLnTx/>
                <a:uFillTx/>
                <a:latin typeface="+mj-lt"/>
                <a:ea typeface="ＭＳ Ｐゴシック" charset="-128"/>
                <a:cs typeface="ＭＳ Ｐゴシック" charset="-128"/>
              </a:rPr>
              <a:t> LEP like ring.</a:t>
            </a:r>
            <a:endParaRPr kumimoji="0" lang="en-US" sz="2800" b="0" i="0" u="none" strike="noStrike" kern="0" cap="none" spc="0" normalizeH="0" baseline="0" noProof="0" dirty="0">
              <a:ln>
                <a:noFill/>
              </a:ln>
              <a:solidFill>
                <a:schemeClr val="bg1"/>
              </a:solidFill>
              <a:effectLst/>
              <a:uLnTx/>
              <a:uFillTx/>
              <a:latin typeface="+mj-lt"/>
              <a:ea typeface="ＭＳ Ｐゴシック" charset="-128"/>
              <a:cs typeface="ＭＳ Ｐゴシック" charset="-128"/>
            </a:endParaRPr>
          </a:p>
        </p:txBody>
      </p:sp>
    </p:spTree>
    <p:extLst>
      <p:ext uri="{BB962C8B-B14F-4D97-AF65-F5344CB8AC3E}">
        <p14:creationId xmlns:p14="http://schemas.microsoft.com/office/powerpoint/2010/main" val="345941666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smtClean="0"/>
              <a:t>Super </a:t>
            </a:r>
            <a:r>
              <a:rPr lang="it-IT" dirty="0" err="1" smtClean="0"/>
              <a:t>Tristan</a:t>
            </a:r>
            <a:endParaRPr lang="it-IT" dirty="0"/>
          </a:p>
        </p:txBody>
      </p:sp>
      <p:sp>
        <p:nvSpPr>
          <p:cNvPr id="4" name="Footer Placeholder 3"/>
          <p:cNvSpPr>
            <a:spLocks noGrp="1"/>
          </p:cNvSpPr>
          <p:nvPr>
            <p:ph type="ftr" sz="quarter" idx="10"/>
          </p:nvPr>
        </p:nvSpPr>
        <p:spPr/>
        <p:txBody>
          <a:bodyPr/>
          <a:lstStyle/>
          <a:p>
            <a:pPr>
              <a:defRPr/>
            </a:pPr>
            <a:r>
              <a:rPr lang="en-US" smtClean="0"/>
              <a:t>Saclay,feb. 2015</a:t>
            </a:r>
            <a:endParaRPr lang="en-GB"/>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16</a:t>
            </a:fld>
            <a:endParaRPr lang="en-GB"/>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685800"/>
            <a:ext cx="7127498" cy="5616468"/>
          </a:xfrm>
          <a:prstGeom prst="rect">
            <a:avLst/>
          </a:prstGeom>
        </p:spPr>
      </p:pic>
      <p:sp>
        <p:nvSpPr>
          <p:cNvPr id="8" name="TextBox 7"/>
          <p:cNvSpPr txBox="1"/>
          <p:nvPr/>
        </p:nvSpPr>
        <p:spPr>
          <a:xfrm>
            <a:off x="3962400" y="5562600"/>
            <a:ext cx="838200" cy="461665"/>
          </a:xfrm>
          <a:prstGeom prst="rect">
            <a:avLst/>
          </a:prstGeom>
          <a:noFill/>
        </p:spPr>
        <p:txBody>
          <a:bodyPr wrap="square" rtlCol="0">
            <a:spAutoFit/>
          </a:bodyPr>
          <a:lstStyle/>
          <a:p>
            <a:r>
              <a:rPr lang="en-US" sz="2400" b="1" baseline="0" dirty="0" smtClean="0"/>
              <a:t>KEK</a:t>
            </a:r>
            <a:endParaRPr lang="en-GB" sz="2400" b="1" baseline="0" dirty="0"/>
          </a:p>
        </p:txBody>
      </p:sp>
      <p:sp>
        <p:nvSpPr>
          <p:cNvPr id="9" name="Oval 8"/>
          <p:cNvSpPr>
            <a:spLocks noChangeAspect="1"/>
          </p:cNvSpPr>
          <p:nvPr/>
        </p:nvSpPr>
        <p:spPr>
          <a:xfrm>
            <a:off x="2440394" y="995310"/>
            <a:ext cx="5621133" cy="5188165"/>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Arrow Connector 9"/>
          <p:cNvCxnSpPr/>
          <p:nvPr/>
        </p:nvCxnSpPr>
        <p:spPr>
          <a:xfrm>
            <a:off x="2440394" y="3564632"/>
            <a:ext cx="2450604" cy="1425"/>
          </a:xfrm>
          <a:prstGeom prst="straightConnector1">
            <a:avLst/>
          </a:prstGeom>
          <a:ln w="34925">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657600" y="3581400"/>
            <a:ext cx="671999" cy="584776"/>
          </a:xfrm>
          <a:prstGeom prst="rect">
            <a:avLst/>
          </a:prstGeom>
          <a:noFill/>
        </p:spPr>
        <p:txBody>
          <a:bodyPr wrap="square" rtlCol="0">
            <a:spAutoFit/>
          </a:bodyPr>
          <a:lstStyle/>
          <a:p>
            <a:r>
              <a:rPr lang="en-US" b="1" baseline="0" dirty="0" smtClean="0">
                <a:solidFill>
                  <a:srgbClr val="FF0000"/>
                </a:solidFill>
              </a:rPr>
              <a:t>12.7 km</a:t>
            </a:r>
            <a:endParaRPr lang="en-GB" b="1" baseline="0" dirty="0">
              <a:solidFill>
                <a:srgbClr val="FF0000"/>
              </a:solidFill>
            </a:endParaRPr>
          </a:p>
        </p:txBody>
      </p:sp>
      <p:sp>
        <p:nvSpPr>
          <p:cNvPr id="12" name="TextBox 11"/>
          <p:cNvSpPr txBox="1"/>
          <p:nvPr/>
        </p:nvSpPr>
        <p:spPr>
          <a:xfrm>
            <a:off x="3632661" y="1552481"/>
            <a:ext cx="3158756" cy="1200329"/>
          </a:xfrm>
          <a:prstGeom prst="rect">
            <a:avLst/>
          </a:prstGeom>
          <a:noFill/>
        </p:spPr>
        <p:txBody>
          <a:bodyPr wrap="square" rtlCol="0">
            <a:spAutoFit/>
          </a:bodyPr>
          <a:lstStyle/>
          <a:p>
            <a:r>
              <a:rPr lang="en-US" sz="3600" b="1" baseline="0" dirty="0" smtClean="0">
                <a:solidFill>
                  <a:srgbClr val="FF0000"/>
                </a:solidFill>
              </a:rPr>
              <a:t>80 km ring in KEK area</a:t>
            </a:r>
            <a:endParaRPr lang="en-GB" sz="3600" b="1" baseline="0" dirty="0">
              <a:solidFill>
                <a:srgbClr val="FF0000"/>
              </a:solidFill>
            </a:endParaRPr>
          </a:p>
        </p:txBody>
      </p:sp>
    </p:spTree>
    <p:extLst>
      <p:ext uri="{BB962C8B-B14F-4D97-AF65-F5344CB8AC3E}">
        <p14:creationId xmlns:p14="http://schemas.microsoft.com/office/powerpoint/2010/main" val="308283982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6" descr="HE_LHC%20option3_80km_UnderLake.pdf"/>
          <p:cNvPicPr/>
          <p:nvPr/>
        </p:nvPicPr>
        <p:blipFill>
          <a:blip r:embed="rId2" cstate="print"/>
          <a:srcRect l="535" t="6667" r="2890"/>
          <a:stretch>
            <a:fillRect/>
          </a:stretch>
        </p:blipFill>
        <p:spPr>
          <a:xfrm>
            <a:off x="0" y="685800"/>
            <a:ext cx="9906000" cy="6172200"/>
          </a:xfrm>
          <a:prstGeom prst="rect">
            <a:avLst/>
          </a:prstGeom>
        </p:spPr>
      </p:pic>
      <p:sp>
        <p:nvSpPr>
          <p:cNvPr id="7" name="TextBox 6"/>
          <p:cNvSpPr txBox="1"/>
          <p:nvPr/>
        </p:nvSpPr>
        <p:spPr>
          <a:xfrm>
            <a:off x="152400" y="762000"/>
            <a:ext cx="5313474" cy="830997"/>
          </a:xfrm>
          <a:prstGeom prst="rect">
            <a:avLst/>
          </a:prstGeom>
          <a:solidFill>
            <a:srgbClr val="E5F3EE"/>
          </a:solidFill>
        </p:spPr>
        <p:txBody>
          <a:bodyPr wrap="none" rtlCol="0">
            <a:spAutoFit/>
          </a:bodyPr>
          <a:lstStyle/>
          <a:p>
            <a:pPr eaLnBrk="0" fontAlgn="base" hangingPunct="0">
              <a:spcBef>
                <a:spcPct val="0"/>
              </a:spcBef>
              <a:spcAft>
                <a:spcPct val="0"/>
              </a:spcAft>
            </a:pPr>
            <a:r>
              <a:rPr lang="fr-CH" b="1" i="1" baseline="0" dirty="0" smtClean="0">
                <a:solidFill>
                  <a:srgbClr val="FF0000"/>
                </a:solidFill>
                <a:latin typeface="+mj-lt"/>
              </a:rPr>
              <a:t>«</a:t>
            </a:r>
            <a:r>
              <a:rPr lang="fr-CH" b="1" i="1" baseline="0" dirty="0" err="1" smtClean="0">
                <a:solidFill>
                  <a:srgbClr val="FF0000"/>
                </a:solidFill>
                <a:latin typeface="+mj-lt"/>
              </a:rPr>
              <a:t>Pre-Feasibility</a:t>
            </a:r>
            <a:r>
              <a:rPr lang="fr-CH" b="1" i="1" baseline="0" dirty="0" smtClean="0">
                <a:solidFill>
                  <a:srgbClr val="FF0000"/>
                </a:solidFill>
                <a:latin typeface="+mj-lt"/>
              </a:rPr>
              <a:t> </a:t>
            </a:r>
            <a:r>
              <a:rPr lang="fr-CH" b="1" i="1" baseline="0" dirty="0" err="1">
                <a:solidFill>
                  <a:srgbClr val="FF0000"/>
                </a:solidFill>
                <a:latin typeface="+mj-lt"/>
              </a:rPr>
              <a:t>S</a:t>
            </a:r>
            <a:r>
              <a:rPr lang="fr-CH" b="1" i="1" baseline="0" dirty="0" err="1" smtClean="0">
                <a:solidFill>
                  <a:srgbClr val="FF0000"/>
                </a:solidFill>
                <a:latin typeface="+mj-lt"/>
              </a:rPr>
              <a:t>tudy</a:t>
            </a:r>
            <a:r>
              <a:rPr lang="fr-CH" b="1" i="1" baseline="0" dirty="0" smtClean="0">
                <a:solidFill>
                  <a:srgbClr val="FF0000"/>
                </a:solidFill>
                <a:latin typeface="+mj-lt"/>
              </a:rPr>
              <a:t> for an 80-km tunnel </a:t>
            </a:r>
            <a:r>
              <a:rPr lang="fr-CH" b="1" i="1" baseline="0" dirty="0" err="1" smtClean="0">
                <a:solidFill>
                  <a:srgbClr val="FF0000"/>
                </a:solidFill>
                <a:latin typeface="+mj-lt"/>
              </a:rPr>
              <a:t>at</a:t>
            </a:r>
            <a:r>
              <a:rPr lang="fr-CH" b="1" i="1" baseline="0" dirty="0" smtClean="0">
                <a:solidFill>
                  <a:srgbClr val="FF0000"/>
                </a:solidFill>
                <a:latin typeface="+mj-lt"/>
              </a:rPr>
              <a:t> CERN»</a:t>
            </a:r>
          </a:p>
          <a:p>
            <a:pPr eaLnBrk="0" fontAlgn="base" hangingPunct="0">
              <a:spcBef>
                <a:spcPct val="0"/>
              </a:spcBef>
              <a:spcAft>
                <a:spcPct val="0"/>
              </a:spcAft>
            </a:pPr>
            <a:r>
              <a:rPr lang="fr-CH" b="1" i="1" baseline="0" dirty="0" smtClean="0">
                <a:solidFill>
                  <a:srgbClr val="FF0000"/>
                </a:solidFill>
                <a:latin typeface="+mj-lt"/>
              </a:rPr>
              <a:t>John Osborne and Caroline </a:t>
            </a:r>
            <a:r>
              <a:rPr lang="fr-CH" b="1" i="1" baseline="0" dirty="0" err="1" smtClean="0">
                <a:solidFill>
                  <a:srgbClr val="FF0000"/>
                </a:solidFill>
                <a:latin typeface="+mj-lt"/>
              </a:rPr>
              <a:t>Waaijer</a:t>
            </a:r>
            <a:r>
              <a:rPr lang="fr-CH" b="1" i="1" baseline="0" dirty="0" smtClean="0">
                <a:solidFill>
                  <a:srgbClr val="FF0000"/>
                </a:solidFill>
                <a:latin typeface="+mj-lt"/>
              </a:rPr>
              <a:t>, </a:t>
            </a:r>
          </a:p>
          <a:p>
            <a:pPr eaLnBrk="0" fontAlgn="base" hangingPunct="0">
              <a:spcBef>
                <a:spcPct val="0"/>
              </a:spcBef>
              <a:spcAft>
                <a:spcPct val="0"/>
              </a:spcAft>
            </a:pPr>
            <a:r>
              <a:rPr lang="fr-CH" b="1" i="1" baseline="0" dirty="0" smtClean="0">
                <a:solidFill>
                  <a:srgbClr val="FF0000"/>
                </a:solidFill>
                <a:latin typeface="+mj-lt"/>
              </a:rPr>
              <a:t>CERN, ARUP &amp; GADZ,  </a:t>
            </a:r>
            <a:r>
              <a:rPr lang="fr-CH" b="1" i="1" baseline="0" dirty="0" err="1" smtClean="0">
                <a:solidFill>
                  <a:srgbClr val="FF0000"/>
                </a:solidFill>
                <a:latin typeface="+mj-lt"/>
              </a:rPr>
              <a:t>submitted</a:t>
            </a:r>
            <a:r>
              <a:rPr lang="fr-CH" b="1" i="1" baseline="0" dirty="0" smtClean="0">
                <a:solidFill>
                  <a:srgbClr val="FF0000"/>
                </a:solidFill>
                <a:latin typeface="+mj-lt"/>
              </a:rPr>
              <a:t> to ESPG</a:t>
            </a:r>
            <a:endParaRPr lang="en-US" b="1" i="1" baseline="0" dirty="0" err="1" smtClean="0">
              <a:solidFill>
                <a:srgbClr val="FF0000"/>
              </a:solidFill>
              <a:latin typeface="+mj-lt"/>
            </a:endParaRPr>
          </a:p>
        </p:txBody>
      </p:sp>
      <p:sp>
        <p:nvSpPr>
          <p:cNvPr id="2" name="Title 1"/>
          <p:cNvSpPr>
            <a:spLocks noGrp="1"/>
          </p:cNvSpPr>
          <p:nvPr>
            <p:ph type="title"/>
          </p:nvPr>
        </p:nvSpPr>
        <p:spPr/>
        <p:txBody>
          <a:bodyPr/>
          <a:lstStyle/>
          <a:p>
            <a:r>
              <a:rPr lang="en-US" sz="3200" dirty="0" smtClean="0">
                <a:latin typeface="Calibri" pitchFamily="34" charset="0"/>
                <a:cs typeface="Calibri" pitchFamily="34" charset="0"/>
              </a:rPr>
              <a:t>TLEP tunnel in the Geneva area</a:t>
            </a:r>
            <a:endParaRPr lang="en-US" sz="3200" dirty="0"/>
          </a:p>
        </p:txBody>
      </p:sp>
      <p:sp>
        <p:nvSpPr>
          <p:cNvPr id="4" name="Footer Placeholder 3"/>
          <p:cNvSpPr>
            <a:spLocks noGrp="1"/>
          </p:cNvSpPr>
          <p:nvPr>
            <p:ph type="ftr" sz="quarter" idx="10"/>
          </p:nvPr>
        </p:nvSpPr>
        <p:spPr/>
        <p:txBody>
          <a:bodyPr/>
          <a:lstStyle/>
          <a:p>
            <a:pPr>
              <a:defRPr/>
            </a:pPr>
            <a:r>
              <a:rPr lang="en-US" smtClean="0"/>
              <a:t>Saclay,feb. 2015</a:t>
            </a:r>
            <a:endParaRPr lang="en-GB" dirty="0"/>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17</a:t>
            </a:fld>
            <a:endParaRPr lang="en-GB"/>
          </a:p>
        </p:txBody>
      </p:sp>
    </p:spTree>
    <p:extLst>
      <p:ext uri="{BB962C8B-B14F-4D97-AF65-F5344CB8AC3E}">
        <p14:creationId xmlns:p14="http://schemas.microsoft.com/office/powerpoint/2010/main" val="38689740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 for the Higgs with a </a:t>
            </a:r>
            <a:r>
              <a:rPr lang="en-US" dirty="0" err="1" smtClean="0"/>
              <a:t>e</a:t>
            </a:r>
            <a:r>
              <a:rPr lang="en-US" baseline="30000" dirty="0" err="1" smtClean="0"/>
              <a:t>+</a:t>
            </a:r>
            <a:r>
              <a:rPr lang="en-US" dirty="0" err="1" smtClean="0"/>
              <a:t>e</a:t>
            </a:r>
            <a:r>
              <a:rPr lang="en-US" baseline="30000" dirty="0" smtClean="0"/>
              <a:t>-</a:t>
            </a:r>
            <a:r>
              <a:rPr lang="en-US" dirty="0" smtClean="0"/>
              <a:t> collider </a:t>
            </a:r>
          </a:p>
        </p:txBody>
      </p:sp>
      <p:sp>
        <p:nvSpPr>
          <p:cNvPr id="3" name="Content Placeholder 2"/>
          <p:cNvSpPr>
            <a:spLocks noGrp="1"/>
          </p:cNvSpPr>
          <p:nvPr>
            <p:ph idx="1"/>
          </p:nvPr>
        </p:nvSpPr>
        <p:spPr>
          <a:xfrm>
            <a:off x="0" y="609600"/>
            <a:ext cx="5791200" cy="1981200"/>
          </a:xfrm>
        </p:spPr>
        <p:txBody>
          <a:bodyPr/>
          <a:lstStyle/>
          <a:p>
            <a:r>
              <a:rPr lang="en-US" altLang="ja-JP" sz="2400" dirty="0" smtClean="0"/>
              <a:t>The luminosity is pushed to the beam-</a:t>
            </a:r>
            <a:r>
              <a:rPr lang="en-US" altLang="ja-JP" sz="2400" dirty="0" err="1" smtClean="0"/>
              <a:t>strahlung</a:t>
            </a:r>
            <a:r>
              <a:rPr lang="en-US" altLang="ja-JP" sz="2400" dirty="0" smtClean="0"/>
              <a:t> limit.</a:t>
            </a:r>
          </a:p>
          <a:p>
            <a:r>
              <a:rPr lang="en-US" altLang="ja-JP" sz="2400" dirty="0" smtClean="0"/>
              <a:t>Collisions are at an angle, but with fewer bunches than for a B-Factory: a </a:t>
            </a:r>
            <a:r>
              <a:rPr lang="en-US" altLang="ja-JP" sz="2400" dirty="0" err="1" smtClean="0"/>
              <a:t>n</a:t>
            </a:r>
            <a:r>
              <a:rPr kumimoji="1" lang="en-US" altLang="ja-JP" sz="2400" dirty="0" err="1" smtClean="0"/>
              <a:t>ano</a:t>
            </a:r>
            <a:r>
              <a:rPr kumimoji="1" lang="en-US" altLang="ja-JP" sz="2400" dirty="0" smtClean="0"/>
              <a:t>-beam scheme</a:t>
            </a:r>
            <a:endParaRPr lang="en-US" altLang="ja-JP" sz="2400" dirty="0" smtClean="0"/>
          </a:p>
        </p:txBody>
      </p:sp>
      <p:sp>
        <p:nvSpPr>
          <p:cNvPr id="4" name="Footer Placeholder 3"/>
          <p:cNvSpPr>
            <a:spLocks noGrp="1"/>
          </p:cNvSpPr>
          <p:nvPr>
            <p:ph type="ftr" sz="quarter" idx="10"/>
          </p:nvPr>
        </p:nvSpPr>
        <p:spPr/>
        <p:txBody>
          <a:bodyPr/>
          <a:lstStyle/>
          <a:p>
            <a:pPr>
              <a:defRPr/>
            </a:pPr>
            <a:r>
              <a:rPr lang="en-US" smtClean="0"/>
              <a:t>Saclay,feb. 2015</a:t>
            </a:r>
            <a:endParaRPr lang="en-GB"/>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18</a:t>
            </a:fld>
            <a:endParaRPr lang="en-GB"/>
          </a:p>
        </p:txBody>
      </p:sp>
      <p:sp>
        <p:nvSpPr>
          <p:cNvPr id="6" name="スライド番号プレースホルダ 8"/>
          <p:cNvSpPr txBox="1">
            <a:spLocks/>
          </p:cNvSpPr>
          <p:nvPr/>
        </p:nvSpPr>
        <p:spPr>
          <a:xfrm>
            <a:off x="8151705" y="3863824"/>
            <a:ext cx="1754296" cy="21120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D2D8002D-B5B0-4BAC-B1F6-782DDCCE6D9C}" type="slidenum">
              <a:rPr kumimoji="1" lang="ja-JP" altLang="en-US"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1" lang="ja-JP"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grpSp>
        <p:nvGrpSpPr>
          <p:cNvPr id="7" name="グループ化 23"/>
          <p:cNvGrpSpPr/>
          <p:nvPr/>
        </p:nvGrpSpPr>
        <p:grpSpPr>
          <a:xfrm>
            <a:off x="5791200" y="838200"/>
            <a:ext cx="3524281" cy="1604046"/>
            <a:chOff x="5062378" y="4000504"/>
            <a:chExt cx="3778994" cy="2444840"/>
          </a:xfrm>
        </p:grpSpPr>
        <p:sp>
          <p:nvSpPr>
            <p:cNvPr id="8" name="円/楕円 5"/>
            <p:cNvSpPr/>
            <p:nvPr/>
          </p:nvSpPr>
          <p:spPr>
            <a:xfrm rot="1148069">
              <a:off x="5103375" y="4933237"/>
              <a:ext cx="3571900"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円/楕円 6"/>
            <p:cNvSpPr/>
            <p:nvPr/>
          </p:nvSpPr>
          <p:spPr>
            <a:xfrm rot="20477249">
              <a:off x="5062378" y="4926298"/>
              <a:ext cx="3571900"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矢印コネクタ 10"/>
            <p:cNvCxnSpPr/>
            <p:nvPr/>
          </p:nvCxnSpPr>
          <p:spPr>
            <a:xfrm rot="10800000">
              <a:off x="5143504" y="6143644"/>
              <a:ext cx="142876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1" name="直線矢印コネクタ 12"/>
            <p:cNvCxnSpPr/>
            <p:nvPr/>
          </p:nvCxnSpPr>
          <p:spPr>
            <a:xfrm>
              <a:off x="7286644" y="6143644"/>
              <a:ext cx="1285884"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2" name="テキスト ボックス 13"/>
            <p:cNvSpPr txBox="1"/>
            <p:nvPr/>
          </p:nvSpPr>
          <p:spPr>
            <a:xfrm>
              <a:off x="6715140" y="5929330"/>
              <a:ext cx="500066" cy="516014"/>
            </a:xfrm>
            <a:prstGeom prst="rect">
              <a:avLst/>
            </a:prstGeom>
            <a:noFill/>
          </p:spPr>
          <p:txBody>
            <a:bodyPr wrap="square" rtlCol="0">
              <a:spAutoFit/>
            </a:bodyPr>
            <a:lstStyle/>
            <a:p>
              <a:r>
                <a:rPr lang="en-US" altLang="ja-JP" sz="2400" dirty="0" err="1" smtClean="0">
                  <a:latin typeface="Symbol" pitchFamily="18" charset="2"/>
                </a:rPr>
                <a:t>s</a:t>
              </a:r>
              <a:r>
                <a:rPr lang="en-US" altLang="ja-JP" sz="2400" baseline="-25000" dirty="0" err="1" smtClean="0"/>
                <a:t>z</a:t>
              </a:r>
              <a:endParaRPr kumimoji="1" lang="ja-JP" altLang="en-US" sz="2400" dirty="0"/>
            </a:p>
          </p:txBody>
        </p:sp>
        <p:cxnSp>
          <p:nvCxnSpPr>
            <p:cNvPr id="13" name="直線矢印コネクタ 15"/>
            <p:cNvCxnSpPr/>
            <p:nvPr/>
          </p:nvCxnSpPr>
          <p:spPr>
            <a:xfrm rot="10800000">
              <a:off x="6215074" y="4429132"/>
              <a:ext cx="428628"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4" name="直線矢印コネクタ 19"/>
            <p:cNvCxnSpPr/>
            <p:nvPr/>
          </p:nvCxnSpPr>
          <p:spPr>
            <a:xfrm>
              <a:off x="6858016" y="4429132"/>
              <a:ext cx="500066"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5" name="テキスト ボックス 20"/>
            <p:cNvSpPr txBox="1"/>
            <p:nvPr/>
          </p:nvSpPr>
          <p:spPr>
            <a:xfrm>
              <a:off x="6429388" y="4000504"/>
              <a:ext cx="857256" cy="516014"/>
            </a:xfrm>
            <a:prstGeom prst="rect">
              <a:avLst/>
            </a:prstGeom>
            <a:noFill/>
          </p:spPr>
          <p:txBody>
            <a:bodyPr wrap="square" rtlCol="0">
              <a:spAutoFit/>
            </a:bodyPr>
            <a:lstStyle/>
            <a:p>
              <a:r>
                <a:rPr lang="en-US" altLang="ja-JP" sz="2400" dirty="0" err="1" smtClean="0">
                  <a:latin typeface="Symbol" pitchFamily="18" charset="2"/>
                </a:rPr>
                <a:t>s</a:t>
              </a:r>
              <a:r>
                <a:rPr lang="en-US" altLang="ja-JP" sz="2400" baseline="-25000" dirty="0" err="1" smtClean="0"/>
                <a:t>x</a:t>
              </a:r>
              <a:r>
                <a:rPr lang="en-US" altLang="ja-JP" sz="2400" dirty="0" smtClean="0"/>
                <a:t>/</a:t>
              </a:r>
              <a:r>
                <a:rPr lang="en-US" altLang="ja-JP" sz="2400" dirty="0" smtClean="0">
                  <a:latin typeface="Symbol" pitchFamily="18" charset="2"/>
                </a:rPr>
                <a:t>f</a:t>
              </a:r>
              <a:endParaRPr kumimoji="1" lang="ja-JP" altLang="en-US" sz="2400" dirty="0"/>
            </a:p>
          </p:txBody>
        </p:sp>
        <p:sp>
          <p:nvSpPr>
            <p:cNvPr id="16" name="円弧 21"/>
            <p:cNvSpPr/>
            <p:nvPr/>
          </p:nvSpPr>
          <p:spPr>
            <a:xfrm rot="2393321">
              <a:off x="7484688" y="4690949"/>
              <a:ext cx="857224" cy="928694"/>
            </a:xfrm>
            <a:prstGeom prst="arc">
              <a:avLst/>
            </a:prstGeom>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7" name="テキスト ボックス 22"/>
            <p:cNvSpPr txBox="1"/>
            <p:nvPr/>
          </p:nvSpPr>
          <p:spPr>
            <a:xfrm>
              <a:off x="8358215" y="4857760"/>
              <a:ext cx="483157" cy="516014"/>
            </a:xfrm>
            <a:prstGeom prst="rect">
              <a:avLst/>
            </a:prstGeom>
            <a:noFill/>
          </p:spPr>
          <p:txBody>
            <a:bodyPr wrap="square" rtlCol="0">
              <a:spAutoFit/>
            </a:bodyPr>
            <a:lstStyle/>
            <a:p>
              <a:r>
                <a:rPr lang="en-US" altLang="ja-JP" sz="2400" dirty="0" smtClean="0">
                  <a:latin typeface="Symbol" pitchFamily="18" charset="2"/>
                </a:rPr>
                <a:t>2f</a:t>
              </a:r>
              <a:endParaRPr kumimoji="1" lang="ja-JP" altLang="en-US" sz="2400" dirty="0"/>
            </a:p>
          </p:txBody>
        </p:sp>
      </p:grpSp>
      <p:sp>
        <p:nvSpPr>
          <p:cNvPr id="18" name="Content Placeholder 2"/>
          <p:cNvSpPr txBox="1">
            <a:spLocks/>
          </p:cNvSpPr>
          <p:nvPr/>
        </p:nvSpPr>
        <p:spPr bwMode="auto">
          <a:xfrm>
            <a:off x="0" y="2667000"/>
            <a:ext cx="9677400"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
                <a:srgbClr val="FF0000"/>
              </a:buClr>
              <a:buSzTx/>
              <a:buFont typeface="Wingdings" charset="2"/>
              <a:buChar char="l"/>
              <a:tabLst/>
              <a:defRPr/>
            </a:pPr>
            <a:r>
              <a:rPr kumimoji="0" lang="en-US" altLang="ja-JP" sz="2400" b="0" i="0" u="none" strike="noStrike" kern="0" cap="none" spc="0" normalizeH="0" baseline="0" noProof="0" dirty="0" smtClean="0">
                <a:ln>
                  <a:noFill/>
                </a:ln>
                <a:solidFill>
                  <a:schemeClr val="tx1"/>
                </a:solidFill>
                <a:effectLst/>
                <a:uLnTx/>
                <a:uFillTx/>
                <a:latin typeface="+mn-lt"/>
                <a:ea typeface="ＭＳ Ｐゴシック" charset="-128"/>
                <a:cs typeface="ＭＳ Ｐゴシック" charset="-128"/>
              </a:rPr>
              <a:t>Luminosity (several x 10</a:t>
            </a:r>
            <a:r>
              <a:rPr kumimoji="0" lang="en-US" altLang="ja-JP" sz="2400" b="0" i="0" u="none" strike="noStrike" kern="0" cap="none" spc="0" normalizeH="0" baseline="30000" noProof="0" dirty="0" smtClean="0">
                <a:ln>
                  <a:noFill/>
                </a:ln>
                <a:solidFill>
                  <a:schemeClr val="tx1"/>
                </a:solidFill>
                <a:effectLst/>
                <a:uLnTx/>
                <a:uFillTx/>
                <a:latin typeface="+mn-lt"/>
                <a:ea typeface="ＭＳ Ｐゴシック" charset="-128"/>
                <a:cs typeface="ＭＳ Ｐゴシック" charset="-128"/>
              </a:rPr>
              <a:t>34 </a:t>
            </a:r>
            <a:r>
              <a:rPr kumimoji="0" lang="en-US" altLang="ja-JP" sz="2400" b="0" i="0" u="none" strike="noStrike" kern="0" cap="none" spc="0" normalizeH="0" baseline="0" noProof="0" dirty="0" smtClean="0">
                <a:ln>
                  <a:noFill/>
                </a:ln>
                <a:solidFill>
                  <a:schemeClr val="tx1"/>
                </a:solidFill>
                <a:effectLst/>
                <a:uLnTx/>
                <a:uFillTx/>
                <a:latin typeface="+mn-lt"/>
                <a:ea typeface="ＭＳ Ｐゴシック" charset="-128"/>
                <a:cs typeface="ＭＳ Ｐゴシック" charset="-128"/>
              </a:rPr>
              <a:t>cm</a:t>
            </a:r>
            <a:r>
              <a:rPr kumimoji="0" lang="en-US" altLang="ja-JP" sz="2400" b="0" i="0" u="none" strike="noStrike" kern="0" cap="none" spc="0" normalizeH="0" baseline="30000" noProof="0" dirty="0" smtClean="0">
                <a:ln>
                  <a:noFill/>
                </a:ln>
                <a:solidFill>
                  <a:schemeClr val="tx1"/>
                </a:solidFill>
                <a:effectLst/>
                <a:uLnTx/>
                <a:uFillTx/>
                <a:latin typeface="+mn-lt"/>
                <a:ea typeface="ＭＳ Ｐゴシック" charset="-128"/>
                <a:cs typeface="ＭＳ Ｐゴシック" charset="-128"/>
              </a:rPr>
              <a:t>-2 </a:t>
            </a:r>
            <a:r>
              <a:rPr kumimoji="0" lang="en-US" altLang="ja-JP" sz="2400" b="0" i="0" u="none" strike="noStrike" kern="0" cap="none" spc="0" normalizeH="0" baseline="0" noProof="0" dirty="0" smtClean="0">
                <a:ln>
                  <a:noFill/>
                </a:ln>
                <a:solidFill>
                  <a:schemeClr val="tx1"/>
                </a:solidFill>
                <a:effectLst/>
                <a:uLnTx/>
                <a:uFillTx/>
                <a:latin typeface="+mn-lt"/>
                <a:ea typeface="ＭＳ Ｐゴシック" charset="-128"/>
                <a:cs typeface="ＭＳ Ｐゴシック" charset="-128"/>
              </a:rPr>
              <a:t>s</a:t>
            </a:r>
            <a:r>
              <a:rPr kumimoji="0" lang="en-US" altLang="ja-JP" sz="2400" b="0" i="0" u="none" strike="noStrike" kern="0" cap="none" spc="0" normalizeH="0" baseline="30000" noProof="0" dirty="0" smtClean="0">
                <a:ln>
                  <a:noFill/>
                </a:ln>
                <a:solidFill>
                  <a:schemeClr val="tx1"/>
                </a:solidFill>
                <a:effectLst/>
                <a:uLnTx/>
                <a:uFillTx/>
                <a:latin typeface="+mn-lt"/>
                <a:ea typeface="ＭＳ Ｐゴシック" charset="-128"/>
                <a:cs typeface="ＭＳ Ｐゴシック" charset="-128"/>
              </a:rPr>
              <a:t>-1</a:t>
            </a:r>
            <a:r>
              <a:rPr kumimoji="0" lang="en-US" altLang="ja-JP" sz="2400" b="0" i="0" u="none" strike="noStrike" kern="0" cap="none" spc="0" normalizeH="0" baseline="0" noProof="0" dirty="0" smtClean="0">
                <a:ln>
                  <a:noFill/>
                </a:ln>
                <a:solidFill>
                  <a:schemeClr val="tx1"/>
                </a:solidFill>
                <a:effectLst/>
                <a:uLnTx/>
                <a:uFillTx/>
                <a:latin typeface="+mn-lt"/>
                <a:ea typeface="ＭＳ Ｐゴシック" charset="-128"/>
                <a:cs typeface="ＭＳ Ｐゴシック" charset="-128"/>
              </a:rPr>
              <a:t>), costs and power consumption (≈100 MW) are comparable to those of a linear collider ILC. </a:t>
            </a:r>
          </a:p>
          <a:p>
            <a:pPr marL="342900" marR="0" lvl="0" indent="-342900" algn="l" defTabSz="914400" rtl="0" eaLnBrk="0" fontAlgn="base" latinLnBrk="0" hangingPunct="0">
              <a:lnSpc>
                <a:spcPct val="100000"/>
              </a:lnSpc>
              <a:spcBef>
                <a:spcPct val="20000"/>
              </a:spcBef>
              <a:spcAft>
                <a:spcPct val="0"/>
              </a:spcAft>
              <a:buClr>
                <a:srgbClr val="FF0000"/>
              </a:buClr>
              <a:buSzTx/>
              <a:buFont typeface="Wingdings" charset="2"/>
              <a:buChar char="l"/>
              <a:tabLst/>
              <a:defRPr/>
            </a:pPr>
            <a:r>
              <a:rPr kumimoji="1" lang="en-US" altLang="ja-JP" sz="2400" b="0" i="0" u="none" strike="noStrike" kern="0" cap="none" spc="0" normalizeH="0" baseline="0" noProof="0" dirty="0" smtClean="0">
                <a:ln>
                  <a:noFill/>
                </a:ln>
                <a:solidFill>
                  <a:schemeClr val="tx1"/>
                </a:solidFill>
                <a:effectLst/>
                <a:uLnTx/>
                <a:uFillTx/>
                <a:latin typeface="+mn-lt"/>
                <a:ea typeface="ＭＳ Ｐゴシック" charset="-128"/>
                <a:cs typeface="ＭＳ Ｐゴシック" charset="-128"/>
              </a:rPr>
              <a:t>In order to reach luminosity </a:t>
            </a:r>
            <a:r>
              <a:rPr kumimoji="0" lang="en-US" altLang="ja-JP" sz="2400" b="0" i="0" u="none" strike="noStrike" kern="0" cap="none" spc="0" normalizeH="0" baseline="0" noProof="0" dirty="0" smtClean="0">
                <a:ln>
                  <a:noFill/>
                </a:ln>
                <a:solidFill>
                  <a:schemeClr val="tx1"/>
                </a:solidFill>
                <a:effectLst/>
                <a:uLnTx/>
                <a:uFillTx/>
                <a:latin typeface="+mn-lt"/>
                <a:ea typeface="ＭＳ Ｐゴシック" charset="-128"/>
                <a:cs typeface="ＭＳ Ｐゴシック" charset="-128"/>
              </a:rPr>
              <a:t>(factor ≈ 1000 </a:t>
            </a:r>
            <a:r>
              <a:rPr kumimoji="0" lang="en-US" altLang="ja-JP" sz="2400" b="0" i="0" u="none" strike="noStrike" kern="0" cap="none" spc="0" normalizeH="0" baseline="0" noProof="0" dirty="0" err="1" smtClean="0">
                <a:ln>
                  <a:noFill/>
                </a:ln>
                <a:solidFill>
                  <a:schemeClr val="tx1"/>
                </a:solidFill>
                <a:effectLst/>
                <a:uLnTx/>
                <a:uFillTx/>
                <a:latin typeface="+mn-lt"/>
                <a:ea typeface="ＭＳ Ｐゴシック" charset="-128"/>
                <a:cs typeface="ＭＳ Ｐゴシック" charset="-128"/>
              </a:rPr>
              <a:t>x</a:t>
            </a:r>
            <a:r>
              <a:rPr kumimoji="0" lang="en-US" altLang="ja-JP" sz="2400" b="0" i="0" u="none" strike="noStrike" kern="0" cap="none" spc="0" normalizeH="0" baseline="0" noProof="0" dirty="0" smtClean="0">
                <a:ln>
                  <a:noFill/>
                </a:ln>
                <a:solidFill>
                  <a:schemeClr val="tx1"/>
                </a:solidFill>
                <a:effectLst/>
                <a:uLnTx/>
                <a:uFillTx/>
                <a:latin typeface="+mn-lt"/>
                <a:ea typeface="ＭＳ Ｐゴシック" charset="-128"/>
                <a:cs typeface="ＭＳ Ｐゴシック" charset="-128"/>
              </a:rPr>
              <a:t> LEP2)</a:t>
            </a:r>
            <a:r>
              <a:rPr kumimoji="1" lang="en-US" altLang="ja-JP" sz="2400" b="0" i="0" u="none" strike="noStrike" kern="0" cap="none" spc="0" normalizeH="0" baseline="0" noProof="0" dirty="0" smtClean="0">
                <a:ln>
                  <a:noFill/>
                </a:ln>
                <a:solidFill>
                  <a:schemeClr val="tx1"/>
                </a:solidFill>
                <a:effectLst/>
                <a:uLnTx/>
                <a:uFillTx/>
                <a:latin typeface="+mn-lt"/>
                <a:ea typeface="ＭＳ Ｐゴシック" charset="-128"/>
                <a:cs typeface="ＭＳ Ｐゴシック" charset="-128"/>
              </a:rPr>
              <a:t> and power consumptions ( factor 5 </a:t>
            </a:r>
            <a:r>
              <a:rPr kumimoji="1" lang="en-US" altLang="ja-JP" sz="2400" b="0" i="0" u="none" strike="noStrike" kern="0" cap="none" spc="0" normalizeH="0" baseline="0" noProof="0" dirty="0" err="1" smtClean="0">
                <a:ln>
                  <a:noFill/>
                </a:ln>
                <a:solidFill>
                  <a:schemeClr val="tx1"/>
                </a:solidFill>
                <a:effectLst/>
                <a:uLnTx/>
                <a:uFillTx/>
                <a:latin typeface="+mn-lt"/>
                <a:ea typeface="ＭＳ Ｐゴシック" charset="-128"/>
                <a:cs typeface="ＭＳ Ｐゴシック" charset="-128"/>
              </a:rPr>
              <a:t>x</a:t>
            </a:r>
            <a:r>
              <a:rPr kumimoji="1" lang="en-US" altLang="ja-JP" sz="2400" b="0" i="0" u="none" strike="noStrike" kern="0" cap="none" spc="0" normalizeH="0" baseline="0" noProof="0" dirty="0" smtClean="0">
                <a:ln>
                  <a:noFill/>
                </a:ln>
                <a:solidFill>
                  <a:schemeClr val="tx1"/>
                </a:solidFill>
                <a:effectLst/>
                <a:uLnTx/>
                <a:uFillTx/>
                <a:latin typeface="+mn-lt"/>
                <a:ea typeface="ＭＳ Ｐゴシック" charset="-128"/>
                <a:cs typeface="ＭＳ Ｐゴシック" charset="-128"/>
              </a:rPr>
              <a:t> LEP2) the main cures are</a:t>
            </a:r>
            <a:endParaRPr kumimoji="0" lang="en-US" altLang="ja-JP" sz="2400" b="0" i="0" u="none" strike="noStrike" kern="0" cap="none" spc="0" normalizeH="0" baseline="0" noProof="0" dirty="0" smtClean="0">
              <a:ln>
                <a:noFill/>
              </a:ln>
              <a:solidFill>
                <a:schemeClr val="tx1"/>
              </a:solidFill>
              <a:effectLst/>
              <a:uLnTx/>
              <a:uFillTx/>
              <a:latin typeface="+mn-lt"/>
              <a:ea typeface="ＭＳ Ｐゴシック" charset="-128"/>
              <a:cs typeface="ＭＳ Ｐゴシック" charset="-128"/>
            </a:endParaRPr>
          </a:p>
          <a:p>
            <a:pPr marL="742950" marR="0" lvl="1" indent="-285750" algn="l" defTabSz="914400" rtl="0" eaLnBrk="0" fontAlgn="base" latinLnBrk="0" hangingPunct="0">
              <a:lnSpc>
                <a:spcPct val="100000"/>
              </a:lnSpc>
              <a:spcBef>
                <a:spcPct val="20000"/>
              </a:spcBef>
              <a:spcAft>
                <a:spcPct val="0"/>
              </a:spcAft>
              <a:buClr>
                <a:srgbClr val="FF0000"/>
              </a:buClr>
              <a:buSzTx/>
              <a:buFont typeface="Wingdings" charset="2"/>
              <a:buChar char="Ø"/>
              <a:tabLst/>
              <a:defRPr/>
            </a:pPr>
            <a:r>
              <a:rPr kumimoji="0" lang="en-US" altLang="ja-JP" sz="2400" b="0" i="0" u="none" strike="noStrike" kern="0" cap="none" spc="0" normalizeH="0" baseline="0" noProof="0" dirty="0" smtClean="0">
                <a:ln>
                  <a:noFill/>
                </a:ln>
                <a:solidFill>
                  <a:schemeClr val="tx1"/>
                </a:solidFill>
                <a:effectLst/>
                <a:uLnTx/>
                <a:uFillTx/>
                <a:latin typeface="+mn-lt"/>
                <a:ea typeface="ＭＳ Ｐゴシック" charset="-128"/>
              </a:rPr>
              <a:t>Huge ring </a:t>
            </a:r>
            <a:r>
              <a:rPr kumimoji="1" lang="en-US" altLang="ja-JP" sz="2400" b="0" i="0" u="none" strike="noStrike" kern="0" cap="none" spc="0" normalizeH="0" baseline="0" noProof="0" dirty="0" smtClean="0">
                <a:ln>
                  <a:noFill/>
                </a:ln>
                <a:solidFill>
                  <a:schemeClr val="tx1"/>
                </a:solidFill>
                <a:effectLst/>
                <a:uLnTx/>
                <a:uFillTx/>
                <a:latin typeface="+mn-lt"/>
                <a:ea typeface="ＭＳ Ｐゴシック" charset="-128"/>
              </a:rPr>
              <a:t>(80 km for </a:t>
            </a:r>
            <a:r>
              <a:rPr kumimoji="1" lang="en-US" altLang="ja-JP" sz="2400" b="0" i="0" u="none" strike="noStrike" kern="0" cap="none" spc="0" normalizeH="0" baseline="0" noProof="0" dirty="0" err="1" smtClean="0">
                <a:ln>
                  <a:noFill/>
                </a:ln>
                <a:solidFill>
                  <a:schemeClr val="tx1"/>
                </a:solidFill>
                <a:effectLst/>
                <a:uLnTx/>
                <a:uFillTx/>
                <a:latin typeface="+mn-lt"/>
                <a:ea typeface="ＭＳ Ｐゴシック" charset="-128"/>
              </a:rPr>
              <a:t>SuperTristan</a:t>
            </a:r>
            <a:r>
              <a:rPr kumimoji="1" lang="en-US" altLang="ja-JP" sz="2400" b="0" i="0" u="none" strike="noStrike" kern="0" cap="none" spc="0" normalizeH="0" baseline="0" noProof="0" dirty="0" smtClean="0">
                <a:ln>
                  <a:noFill/>
                </a:ln>
                <a:solidFill>
                  <a:schemeClr val="tx1"/>
                </a:solidFill>
                <a:effectLst/>
                <a:uLnTx/>
                <a:uFillTx/>
                <a:latin typeface="+mn-lt"/>
                <a:ea typeface="ＭＳ Ｐゴシック" charset="-128"/>
              </a:rPr>
              <a:t> or for T-LEP)</a:t>
            </a:r>
            <a:endParaRPr kumimoji="0" lang="en-US" altLang="ja-JP" sz="2400" b="0" i="0" u="none" strike="noStrike" kern="0" cap="none" spc="0" normalizeH="0" baseline="0" noProof="0" dirty="0" smtClean="0">
              <a:ln>
                <a:noFill/>
              </a:ln>
              <a:solidFill>
                <a:schemeClr val="tx1"/>
              </a:solidFill>
              <a:effectLst/>
              <a:uLnTx/>
              <a:uFillTx/>
              <a:latin typeface="+mn-lt"/>
              <a:ea typeface="ＭＳ Ｐゴシック" charset="-128"/>
            </a:endParaRPr>
          </a:p>
          <a:p>
            <a:pPr marL="742950" marR="0" lvl="1" indent="-285750" algn="l" defTabSz="914400" rtl="0" eaLnBrk="0" fontAlgn="base" latinLnBrk="0" hangingPunct="0">
              <a:lnSpc>
                <a:spcPct val="100000"/>
              </a:lnSpc>
              <a:spcBef>
                <a:spcPct val="20000"/>
              </a:spcBef>
              <a:spcAft>
                <a:spcPct val="0"/>
              </a:spcAft>
              <a:buClr>
                <a:srgbClr val="FF0000"/>
              </a:buClr>
              <a:buSzTx/>
              <a:buFont typeface="Wingdings" charset="2"/>
              <a:buChar char="Ø"/>
              <a:tabLst/>
              <a:defRPr/>
            </a:pPr>
            <a:r>
              <a:rPr kumimoji="0" lang="en-US" altLang="ja-JP" sz="2400" b="0" i="0" u="none" strike="noStrike" kern="0" cap="none" spc="0" normalizeH="0" baseline="0" noProof="0" dirty="0" smtClean="0">
                <a:ln>
                  <a:noFill/>
                </a:ln>
                <a:solidFill>
                  <a:schemeClr val="tx1"/>
                </a:solidFill>
                <a:effectLst/>
                <a:uLnTx/>
                <a:uFillTx/>
                <a:latin typeface="+mn-lt"/>
                <a:ea typeface="ＭＳ Ｐゴシック" charset="-128"/>
              </a:rPr>
              <a:t>Extremely small vertical </a:t>
            </a:r>
            <a:r>
              <a:rPr kumimoji="0" lang="en-US" altLang="ja-JP" sz="2400" b="0" i="0" u="none" strike="noStrike" kern="0" cap="none" spc="0" normalizeH="0" baseline="0" noProof="0" dirty="0" err="1" smtClean="0">
                <a:ln>
                  <a:noFill/>
                </a:ln>
                <a:solidFill>
                  <a:schemeClr val="tx1"/>
                </a:solidFill>
                <a:effectLst/>
                <a:uLnTx/>
                <a:uFillTx/>
                <a:latin typeface="+mn-lt"/>
                <a:ea typeface="ＭＳ Ｐゴシック" charset="-128"/>
              </a:rPr>
              <a:t>emittance</a:t>
            </a:r>
            <a:r>
              <a:rPr kumimoji="0" lang="en-US" altLang="ja-JP" sz="2400" b="0" i="0" u="none" strike="noStrike" kern="0" cap="none" spc="0" normalizeH="0" baseline="0" noProof="0" dirty="0" smtClean="0">
                <a:ln>
                  <a:noFill/>
                </a:ln>
                <a:solidFill>
                  <a:schemeClr val="tx1"/>
                </a:solidFill>
                <a:effectLst/>
                <a:uLnTx/>
                <a:uFillTx/>
                <a:latin typeface="+mn-lt"/>
                <a:ea typeface="ＭＳ Ｐゴシック" charset="-128"/>
              </a:rPr>
              <a:t>, with a beam crossing size the order of 0.01 µ (it has been 3 µ for LEP2)</a:t>
            </a:r>
          </a:p>
          <a:p>
            <a:pPr marL="342900" marR="0" lvl="0" indent="-342900" algn="l" defTabSz="914400" rtl="0" eaLnBrk="0" fontAlgn="base" latinLnBrk="0" hangingPunct="0">
              <a:lnSpc>
                <a:spcPct val="100000"/>
              </a:lnSpc>
              <a:spcBef>
                <a:spcPct val="20000"/>
              </a:spcBef>
              <a:spcAft>
                <a:spcPct val="0"/>
              </a:spcAft>
              <a:buClr>
                <a:srgbClr val="FF0000"/>
              </a:buClr>
              <a:buSzTx/>
              <a:buFont typeface="Wingdings" charset="2"/>
              <a:buChar char="l"/>
              <a:tabLst/>
              <a:defRPr/>
            </a:pPr>
            <a:r>
              <a:rPr kumimoji="1" lang="en-US" altLang="ja-JP" sz="2400" b="0" i="1" u="none" strike="noStrike" kern="0" cap="none" spc="0" normalizeH="0" baseline="0" noProof="0" dirty="0" smtClean="0">
                <a:ln>
                  <a:noFill/>
                </a:ln>
                <a:solidFill>
                  <a:srgbClr val="FF0000"/>
                </a:solidFill>
                <a:effectLst/>
                <a:uLnTx/>
                <a:uFillTx/>
                <a:latin typeface="+mn-lt"/>
                <a:ea typeface="ＭＳ Ｐゴシック" charset="-128"/>
                <a:cs typeface="ＭＳ Ｐゴシック" charset="-128"/>
              </a:rPr>
              <a:t>The performance is at the border of feasibility (</a:t>
            </a:r>
            <a:r>
              <a:rPr kumimoji="1" lang="en-US" altLang="ja-JP" sz="2400" b="0" i="1" u="none" strike="noStrike" kern="0" cap="none" spc="0" normalizeH="0" baseline="0" noProof="0" dirty="0" err="1" smtClean="0">
                <a:ln>
                  <a:noFill/>
                </a:ln>
                <a:solidFill>
                  <a:srgbClr val="FF0000"/>
                </a:solidFill>
                <a:effectLst/>
                <a:uLnTx/>
                <a:uFillTx/>
                <a:latin typeface="+mn-lt"/>
                <a:ea typeface="ＭＳ Ｐゴシック" charset="-128"/>
                <a:cs typeface="ＭＳ Ｐゴシック" charset="-128"/>
              </a:rPr>
              <a:t>E</a:t>
            </a:r>
            <a:r>
              <a:rPr kumimoji="1" lang="en-US" altLang="ja-JP" sz="2400" b="0" i="1" u="none" strike="noStrike" kern="0" cap="none" spc="0" normalizeH="0" baseline="-25000" noProof="0" dirty="0" err="1" smtClean="0">
                <a:ln>
                  <a:noFill/>
                </a:ln>
                <a:solidFill>
                  <a:srgbClr val="FF0000"/>
                </a:solidFill>
                <a:effectLst/>
                <a:uLnTx/>
                <a:uFillTx/>
                <a:latin typeface="+mn-lt"/>
                <a:ea typeface="ＭＳ Ｐゴシック" charset="-128"/>
                <a:cs typeface="ＭＳ Ｐゴシック" charset="-128"/>
              </a:rPr>
              <a:t>cm</a:t>
            </a:r>
            <a:r>
              <a:rPr kumimoji="1" lang="en-US" altLang="ja-JP" sz="2400" i="1" kern="0" baseline="0" dirty="0" smtClean="0">
                <a:solidFill>
                  <a:srgbClr val="FF0000"/>
                </a:solidFill>
                <a:latin typeface="+mn-lt"/>
                <a:ea typeface="ＭＳ Ｐゴシック" charset="-128"/>
                <a:cs typeface="ＭＳ Ｐゴシック" charset="-128"/>
              </a:rPr>
              <a:t>≈</a:t>
            </a:r>
            <a:r>
              <a:rPr kumimoji="1" lang="en-US" altLang="ja-JP" sz="2400" b="0" i="1" u="none" strike="noStrike" kern="0" cap="none" spc="0" normalizeH="0" baseline="0" noProof="0" dirty="0" smtClean="0">
                <a:ln>
                  <a:noFill/>
                </a:ln>
                <a:solidFill>
                  <a:srgbClr val="FF0000"/>
                </a:solidFill>
                <a:effectLst/>
                <a:uLnTx/>
                <a:uFillTx/>
                <a:latin typeface="+mn-lt"/>
                <a:ea typeface="ＭＳ Ｐゴシック" charset="-128"/>
                <a:cs typeface="ＭＳ Ｐゴシック" charset="-128"/>
              </a:rPr>
              <a:t> 250 </a:t>
            </a:r>
            <a:r>
              <a:rPr kumimoji="1" lang="en-US" altLang="ja-JP" sz="2400" b="0" i="1" u="none" strike="noStrike" kern="0" cap="none" spc="0" normalizeH="0" baseline="0" noProof="0" dirty="0" err="1" smtClean="0">
                <a:ln>
                  <a:noFill/>
                </a:ln>
                <a:solidFill>
                  <a:srgbClr val="FF0000"/>
                </a:solidFill>
                <a:effectLst/>
                <a:uLnTx/>
                <a:uFillTx/>
                <a:latin typeface="+mn-lt"/>
                <a:ea typeface="ＭＳ Ｐゴシック" charset="-128"/>
                <a:cs typeface="ＭＳ Ｐゴシック" charset="-128"/>
              </a:rPr>
              <a:t>GeV</a:t>
            </a:r>
            <a:r>
              <a:rPr kumimoji="1" lang="en-US" altLang="ja-JP" sz="2400" b="0" i="1" u="none" strike="noStrike" kern="0" cap="none" spc="0" normalizeH="0" baseline="0" noProof="0" dirty="0" smtClean="0">
                <a:ln>
                  <a:noFill/>
                </a:ln>
                <a:solidFill>
                  <a:srgbClr val="FF0000"/>
                </a:solidFill>
                <a:effectLst/>
                <a:uLnTx/>
                <a:uFillTx/>
                <a:latin typeface="+mn-lt"/>
                <a:ea typeface="ＭＳ Ｐゴシック" charset="-128"/>
                <a:cs typeface="ＭＳ Ｐゴシック" charset="-128"/>
              </a:rPr>
              <a:t>).</a:t>
            </a:r>
          </a:p>
          <a:p>
            <a:pPr marL="342900" marR="0" lvl="0" indent="-342900" algn="l" defTabSz="914400" rtl="0" eaLnBrk="0" fontAlgn="base" latinLnBrk="0" hangingPunct="0">
              <a:lnSpc>
                <a:spcPct val="100000"/>
              </a:lnSpc>
              <a:spcBef>
                <a:spcPct val="20000"/>
              </a:spcBef>
              <a:spcAft>
                <a:spcPct val="0"/>
              </a:spcAft>
              <a:buClr>
                <a:srgbClr val="FF0000"/>
              </a:buClr>
              <a:buSzTx/>
              <a:buFont typeface="Wingdings" charset="2"/>
              <a:buChar char="l"/>
              <a:tabLst/>
              <a:defRPr/>
            </a:pPr>
            <a:r>
              <a:rPr kumimoji="1" lang="en-US" altLang="ja-JP" sz="2400" b="0" i="1" u="none" strike="noStrike" kern="0" cap="none" spc="0" normalizeH="0" baseline="0" noProof="0" dirty="0" smtClean="0">
                <a:ln>
                  <a:noFill/>
                </a:ln>
                <a:solidFill>
                  <a:srgbClr val="FF0000"/>
                </a:solidFill>
                <a:effectLst/>
                <a:uLnTx/>
                <a:uFillTx/>
                <a:latin typeface="+mn-lt"/>
                <a:ea typeface="ＭＳ Ｐゴシック" charset="-128"/>
                <a:cs typeface="ＭＳ Ｐゴシック" charset="-128"/>
              </a:rPr>
              <a:t>However </a:t>
            </a:r>
            <a:r>
              <a:rPr kumimoji="1" lang="en-US" altLang="ja-JP" sz="2400" i="1" kern="0" baseline="0" dirty="0" smtClean="0">
                <a:solidFill>
                  <a:srgbClr val="FF0000"/>
                </a:solidFill>
                <a:latin typeface="+mn-lt"/>
                <a:ea typeface="ＭＳ Ｐゴシック" charset="-128"/>
                <a:cs typeface="ＭＳ Ｐゴシック" charset="-128"/>
              </a:rPr>
              <a:t>the H</a:t>
            </a:r>
            <a:r>
              <a:rPr kumimoji="1" lang="en-US" altLang="ja-JP" sz="2400" i="1" kern="0" dirty="0" smtClean="0">
                <a:solidFill>
                  <a:srgbClr val="FF0000"/>
                </a:solidFill>
                <a:latin typeface="+mn-lt"/>
                <a:ea typeface="ＭＳ Ｐゴシック" charset="-128"/>
                <a:cs typeface="ＭＳ Ｐゴシック" charset="-128"/>
              </a:rPr>
              <a:t>o</a:t>
            </a:r>
            <a:r>
              <a:rPr kumimoji="1" lang="en-US" altLang="ja-JP" sz="2400" i="1" kern="0" baseline="0" dirty="0" smtClean="0">
                <a:solidFill>
                  <a:srgbClr val="FF0000"/>
                </a:solidFill>
                <a:latin typeface="+mn-lt"/>
                <a:ea typeface="ＭＳ Ｐゴシック" charset="-128"/>
                <a:cs typeface="ＭＳ Ｐゴシック" charset="-128"/>
              </a:rPr>
              <a:t> width of ≈4.0 MeV cannot be detected. </a:t>
            </a:r>
            <a:endParaRPr kumimoji="1" lang="en-US" altLang="ja-JP" sz="2400" b="0" i="1" u="none" strike="noStrike" kern="0" cap="none" spc="0" normalizeH="0" baseline="0" noProof="0" dirty="0" smtClean="0">
              <a:ln>
                <a:noFill/>
              </a:ln>
              <a:solidFill>
                <a:srgbClr val="FF0000"/>
              </a:solidFill>
              <a:effectLst/>
              <a:uLnTx/>
              <a:uFillTx/>
              <a:latin typeface="+mn-lt"/>
              <a:ea typeface="ＭＳ Ｐゴシック" charset="-128"/>
              <a:cs typeface="ＭＳ Ｐゴシック" charset="-128"/>
            </a:endParaRPr>
          </a:p>
        </p:txBody>
      </p:sp>
    </p:spTree>
    <p:extLst>
      <p:ext uri="{BB962C8B-B14F-4D97-AF65-F5344CB8AC3E}">
        <p14:creationId xmlns:p14="http://schemas.microsoft.com/office/powerpoint/2010/main" val="412284057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build="p" bldLvl="2"/>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ILC option</a:t>
            </a:r>
            <a:endParaRPr lang="en-GB" dirty="0"/>
          </a:p>
        </p:txBody>
      </p:sp>
      <p:sp>
        <p:nvSpPr>
          <p:cNvPr id="3" name="Content Placeholder 2"/>
          <p:cNvSpPr>
            <a:spLocks noGrp="1"/>
          </p:cNvSpPr>
          <p:nvPr>
            <p:ph idx="1"/>
          </p:nvPr>
        </p:nvSpPr>
        <p:spPr>
          <a:xfrm>
            <a:off x="152400" y="609600"/>
            <a:ext cx="9753600" cy="1752600"/>
          </a:xfrm>
        </p:spPr>
        <p:txBody>
          <a:bodyPr/>
          <a:lstStyle/>
          <a:p>
            <a:r>
              <a:rPr lang="en-GB" sz="2400" dirty="0"/>
              <a:t>The International Linear Collider (ILC) is a high-luminosity linear electron-positron collider based on 1.3 GHz superconducting radio-frequency (SCRF) accelerating technology. </a:t>
            </a:r>
            <a:endParaRPr lang="en-GB" sz="2400" dirty="0" smtClean="0"/>
          </a:p>
          <a:p>
            <a:r>
              <a:rPr lang="en-GB" sz="2400" dirty="0" smtClean="0"/>
              <a:t>Its </a:t>
            </a:r>
            <a:r>
              <a:rPr lang="en-GB" sz="2400" dirty="0"/>
              <a:t>energy √</a:t>
            </a:r>
            <a:r>
              <a:rPr lang="en-GB" sz="2400" dirty="0" smtClean="0"/>
              <a:t>s is </a:t>
            </a:r>
            <a:r>
              <a:rPr lang="en-GB" sz="2400" dirty="0"/>
              <a:t>200–500 </a:t>
            </a:r>
            <a:r>
              <a:rPr lang="en-GB" sz="2400" dirty="0" err="1"/>
              <a:t>GeV</a:t>
            </a:r>
            <a:r>
              <a:rPr lang="en-GB" sz="2400" dirty="0"/>
              <a:t> (extendable to 1 </a:t>
            </a:r>
            <a:r>
              <a:rPr lang="en-GB" sz="2400" dirty="0" err="1"/>
              <a:t>TeV</a:t>
            </a:r>
            <a:r>
              <a:rPr lang="en-GB" sz="2400" dirty="0"/>
              <a:t>). </a:t>
            </a:r>
            <a:endParaRPr lang="en-GB" sz="2400" dirty="0" smtClean="0"/>
          </a:p>
        </p:txBody>
      </p:sp>
      <p:sp>
        <p:nvSpPr>
          <p:cNvPr id="4" name="Footer Placeholder 3"/>
          <p:cNvSpPr>
            <a:spLocks noGrp="1"/>
          </p:cNvSpPr>
          <p:nvPr>
            <p:ph type="ftr" sz="quarter" idx="10"/>
          </p:nvPr>
        </p:nvSpPr>
        <p:spPr/>
        <p:txBody>
          <a:bodyPr/>
          <a:lstStyle/>
          <a:p>
            <a:pPr>
              <a:defRPr/>
            </a:pPr>
            <a:r>
              <a:rPr lang="en-US" smtClean="0"/>
              <a:t>Saclay,feb. 2015</a:t>
            </a:r>
            <a:endParaRPr lang="en-GB"/>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19</a:t>
            </a:fld>
            <a:endParaRPr lang="en-GB"/>
          </a:p>
        </p:txBody>
      </p:sp>
      <p:pic>
        <p:nvPicPr>
          <p:cNvPr id="6" name="Picture 5" descr="pix9.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2286000"/>
            <a:ext cx="9601200" cy="4033663"/>
          </a:xfrm>
          <a:prstGeom prst="rect">
            <a:avLst/>
          </a:prstGeom>
        </p:spPr>
      </p:pic>
    </p:spTree>
    <p:extLst>
      <p:ext uri="{BB962C8B-B14F-4D97-AF65-F5344CB8AC3E}">
        <p14:creationId xmlns:p14="http://schemas.microsoft.com/office/powerpoint/2010/main" val="283042256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Super-Tristan </a:t>
            </a:r>
            <a:r>
              <a:rPr lang="en-US" dirty="0" err="1" smtClean="0"/>
              <a:t>vs</a:t>
            </a:r>
            <a:r>
              <a:rPr lang="en-US" dirty="0" smtClean="0"/>
              <a:t> ILC</a:t>
            </a:r>
            <a:endParaRPr lang="en-US" dirty="0"/>
          </a:p>
        </p:txBody>
      </p:sp>
      <p:sp>
        <p:nvSpPr>
          <p:cNvPr id="4" name="Footer Placeholder 3"/>
          <p:cNvSpPr>
            <a:spLocks noGrp="1"/>
          </p:cNvSpPr>
          <p:nvPr>
            <p:ph type="ftr" sz="quarter" idx="10"/>
          </p:nvPr>
        </p:nvSpPr>
        <p:spPr/>
        <p:txBody>
          <a:bodyPr/>
          <a:lstStyle/>
          <a:p>
            <a:pPr>
              <a:defRPr/>
            </a:pPr>
            <a:r>
              <a:rPr lang="en-US" smtClean="0"/>
              <a:t>Saclay,feb. 2015</a:t>
            </a:r>
            <a:endParaRPr lang="en-GB"/>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20</a:t>
            </a:fld>
            <a:endParaRPr lang="en-GB"/>
          </a:p>
        </p:txBody>
      </p:sp>
      <p:pic>
        <p:nvPicPr>
          <p:cNvPr id="7" name="Picture 6" descr="japring.jpg"/>
          <p:cNvPicPr>
            <a:picLocks noChangeAspect="1"/>
          </p:cNvPicPr>
          <p:nvPr/>
        </p:nvPicPr>
        <p:blipFill>
          <a:blip r:embed="rId2"/>
          <a:stretch>
            <a:fillRect/>
          </a:stretch>
        </p:blipFill>
        <p:spPr>
          <a:xfrm>
            <a:off x="1905000" y="609600"/>
            <a:ext cx="6705600" cy="5026325"/>
          </a:xfrm>
          <a:prstGeom prst="rect">
            <a:avLst/>
          </a:prstGeom>
        </p:spPr>
      </p:pic>
      <p:sp>
        <p:nvSpPr>
          <p:cNvPr id="6" name="TextBox 5"/>
          <p:cNvSpPr txBox="1"/>
          <p:nvPr/>
        </p:nvSpPr>
        <p:spPr>
          <a:xfrm>
            <a:off x="152400" y="5638800"/>
            <a:ext cx="9677400" cy="707886"/>
          </a:xfrm>
          <a:prstGeom prst="rect">
            <a:avLst/>
          </a:prstGeom>
          <a:noFill/>
        </p:spPr>
        <p:txBody>
          <a:bodyPr wrap="square" rtlCol="0">
            <a:spAutoFit/>
          </a:bodyPr>
          <a:lstStyle/>
          <a:p>
            <a:pPr algn="ctr"/>
            <a:r>
              <a:rPr lang="en-US" sz="2000" baseline="0" dirty="0" smtClean="0">
                <a:solidFill>
                  <a:srgbClr val="FF0000"/>
                </a:solidFill>
                <a:latin typeface="+mn-lt"/>
              </a:rPr>
              <a:t>Linear collider and circular ring have comparable costs and power consumptions</a:t>
            </a:r>
          </a:p>
          <a:p>
            <a:pPr algn="ctr"/>
            <a:r>
              <a:rPr lang="en-US" sz="2000" baseline="0" dirty="0" smtClean="0">
                <a:solidFill>
                  <a:srgbClr val="FF0000"/>
                </a:solidFill>
                <a:latin typeface="+mn-lt"/>
              </a:rPr>
              <a:t>The more conservative ring alternative is preferred. </a:t>
            </a:r>
            <a:endParaRPr lang="en-US" sz="2000" baseline="0" dirty="0">
              <a:solidFill>
                <a:srgbClr val="FF0000"/>
              </a:solidFill>
              <a:latin typeface="+mn-lt"/>
            </a:endParaRPr>
          </a:p>
        </p:txBody>
      </p:sp>
    </p:spTree>
    <p:extLst>
      <p:ext uri="{BB962C8B-B14F-4D97-AF65-F5344CB8AC3E}">
        <p14:creationId xmlns:p14="http://schemas.microsoft.com/office/powerpoint/2010/main" val="115563389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Comparing LHC and e+-e- colliders</a:t>
            </a:r>
            <a:endParaRPr lang="en-GB" dirty="0"/>
          </a:p>
        </p:txBody>
      </p:sp>
      <p:sp>
        <p:nvSpPr>
          <p:cNvPr id="3" name="Content Placeholder 2"/>
          <p:cNvSpPr>
            <a:spLocks noGrp="1"/>
          </p:cNvSpPr>
          <p:nvPr>
            <p:ph idx="1"/>
          </p:nvPr>
        </p:nvSpPr>
        <p:spPr>
          <a:xfrm>
            <a:off x="304800" y="1905000"/>
            <a:ext cx="3352800" cy="3886200"/>
          </a:xfrm>
        </p:spPr>
        <p:txBody>
          <a:bodyPr/>
          <a:lstStyle/>
          <a:p>
            <a:pPr marL="0" indent="0">
              <a:buNone/>
            </a:pPr>
            <a:r>
              <a:rPr lang="en-GB" sz="2400" dirty="0" smtClean="0"/>
              <a:t>LHC  300 fb-1</a:t>
            </a:r>
          </a:p>
          <a:p>
            <a:pPr marL="0" indent="0">
              <a:buNone/>
            </a:pPr>
            <a:endParaRPr lang="en-GB" sz="2400" dirty="0" smtClean="0"/>
          </a:p>
          <a:p>
            <a:pPr marL="0" indent="0">
              <a:buNone/>
            </a:pPr>
            <a:r>
              <a:rPr lang="en-GB" sz="2400" dirty="0" smtClean="0"/>
              <a:t>Ring or ILC1 250 </a:t>
            </a:r>
            <a:r>
              <a:rPr lang="en-GB" sz="2400" dirty="0" err="1" smtClean="0"/>
              <a:t>GeV</a:t>
            </a:r>
            <a:endParaRPr lang="en-GB" sz="2400" dirty="0" smtClean="0"/>
          </a:p>
          <a:p>
            <a:pPr marL="0" indent="0">
              <a:buNone/>
            </a:pPr>
            <a:r>
              <a:rPr lang="en-GB" sz="2400" dirty="0" smtClean="0"/>
              <a:t>250 fb-1</a:t>
            </a:r>
          </a:p>
          <a:p>
            <a:endParaRPr lang="en-GB" sz="2400" dirty="0"/>
          </a:p>
          <a:p>
            <a:pPr marL="0" indent="0">
              <a:buNone/>
            </a:pPr>
            <a:r>
              <a:rPr lang="en-GB" sz="2400" dirty="0" smtClean="0"/>
              <a:t>ILC 500 </a:t>
            </a:r>
            <a:r>
              <a:rPr lang="en-GB" sz="2400" dirty="0" err="1" smtClean="0"/>
              <a:t>GeV</a:t>
            </a:r>
            <a:endParaRPr lang="en-GB" sz="2400" dirty="0" smtClean="0"/>
          </a:p>
          <a:p>
            <a:pPr marL="0" indent="0">
              <a:buNone/>
            </a:pPr>
            <a:r>
              <a:rPr lang="en-GB" sz="2400" dirty="0" smtClean="0"/>
              <a:t>500 fb-1</a:t>
            </a:r>
          </a:p>
          <a:p>
            <a:endParaRPr lang="en-GB" sz="2400" dirty="0"/>
          </a:p>
          <a:p>
            <a:pPr marL="0" indent="0">
              <a:buNone/>
            </a:pPr>
            <a:r>
              <a:rPr lang="en-GB" sz="2400" dirty="0" err="1" smtClean="0"/>
              <a:t>ILCTeV</a:t>
            </a:r>
            <a:r>
              <a:rPr lang="en-GB" sz="2400" dirty="0" smtClean="0"/>
              <a:t> 1.0 </a:t>
            </a:r>
            <a:r>
              <a:rPr lang="en-GB" sz="2400" dirty="0" err="1" smtClean="0"/>
              <a:t>TeV</a:t>
            </a:r>
            <a:endParaRPr lang="en-GB" sz="2400" dirty="0" smtClean="0"/>
          </a:p>
          <a:p>
            <a:pPr marL="0" indent="0">
              <a:buNone/>
            </a:pPr>
            <a:r>
              <a:rPr lang="en-GB" sz="2400" dirty="0" smtClean="0"/>
              <a:t>1000 fb-1</a:t>
            </a:r>
          </a:p>
          <a:p>
            <a:endParaRPr lang="en-GB" sz="2400" dirty="0"/>
          </a:p>
        </p:txBody>
      </p:sp>
      <p:sp>
        <p:nvSpPr>
          <p:cNvPr id="4" name="Footer Placeholder 3"/>
          <p:cNvSpPr>
            <a:spLocks noGrp="1"/>
          </p:cNvSpPr>
          <p:nvPr>
            <p:ph type="ftr" sz="quarter" idx="10"/>
          </p:nvPr>
        </p:nvSpPr>
        <p:spPr/>
        <p:txBody>
          <a:bodyPr/>
          <a:lstStyle/>
          <a:p>
            <a:pPr>
              <a:defRPr/>
            </a:pPr>
            <a:r>
              <a:rPr lang="en-US" smtClean="0"/>
              <a:t>Saclay,feb. 2015</a:t>
            </a:r>
            <a:endParaRPr lang="en-GB"/>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21</a:t>
            </a:fld>
            <a:endParaRPr lang="en-GB"/>
          </a:p>
        </p:txBody>
      </p:sp>
      <p:pic>
        <p:nvPicPr>
          <p:cNvPr id="6" name="Picture 5" descr="pix6A.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0600" y="1752600"/>
            <a:ext cx="6375400" cy="4697170"/>
          </a:xfrm>
          <a:prstGeom prst="rect">
            <a:avLst/>
          </a:prstGeom>
        </p:spPr>
      </p:pic>
      <p:sp>
        <p:nvSpPr>
          <p:cNvPr id="7" name="Content Placeholder 6"/>
          <p:cNvSpPr txBox="1">
            <a:spLocks/>
          </p:cNvSpPr>
          <p:nvPr/>
        </p:nvSpPr>
        <p:spPr bwMode="auto">
          <a:xfrm>
            <a:off x="0" y="533400"/>
            <a:ext cx="9829800" cy="1219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0000"/>
              </a:buClr>
              <a:buFont typeface="Wingdings" charset="2"/>
              <a:buChar char="l"/>
              <a:defRPr>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rgbClr val="FF0000"/>
              </a:buClr>
              <a:buFont typeface="Wingdings" charset="2"/>
              <a:buChar char="Ø"/>
              <a:defRPr>
                <a:solidFill>
                  <a:schemeClr val="tx1"/>
                </a:solidFill>
                <a:latin typeface="+mn-lt"/>
                <a:ea typeface="ＭＳ Ｐゴシック" charset="-128"/>
              </a:defRPr>
            </a:lvl2pPr>
            <a:lvl3pPr marL="1143000" indent="-228600" algn="l" rtl="0" eaLnBrk="0" fontAlgn="base" hangingPunct="0">
              <a:spcBef>
                <a:spcPct val="20000"/>
              </a:spcBef>
              <a:spcAft>
                <a:spcPct val="0"/>
              </a:spcAft>
              <a:buFont typeface="Wingdings" charset="2"/>
              <a:buChar char="è"/>
              <a:defRPr>
                <a:solidFill>
                  <a:schemeClr val="tx1"/>
                </a:solidFill>
                <a:latin typeface="+mn-lt"/>
                <a:ea typeface="ＭＳ Ｐゴシック" charset="-128"/>
              </a:defRPr>
            </a:lvl3pPr>
            <a:lvl4pPr marL="16002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4pPr>
            <a:lvl5pPr marL="20574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5pPr>
            <a:lvl6pPr marL="25146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6pPr>
            <a:lvl7pPr marL="29718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7pPr>
            <a:lvl8pPr marL="34290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8pPr>
            <a:lvl9pPr marL="38862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9pPr>
          </a:lstStyle>
          <a:p>
            <a:r>
              <a:rPr lang="en-GB" sz="2400" baseline="0" dirty="0" smtClean="0"/>
              <a:t>Any deviations from Standard Model behaviour, if they exist, are likely to be small. Precision measurements of scalar state will be critical for establishing and testing the theory.</a:t>
            </a:r>
            <a:endParaRPr lang="en-GB" sz="2400" baseline="0" dirty="0"/>
          </a:p>
        </p:txBody>
      </p:sp>
      <p:sp>
        <p:nvSpPr>
          <p:cNvPr id="8" name="TextBox 7"/>
          <p:cNvSpPr txBox="1"/>
          <p:nvPr/>
        </p:nvSpPr>
        <p:spPr>
          <a:xfrm>
            <a:off x="3276600" y="6490871"/>
            <a:ext cx="3798937" cy="338554"/>
          </a:xfrm>
          <a:prstGeom prst="rect">
            <a:avLst/>
          </a:prstGeom>
          <a:noFill/>
        </p:spPr>
        <p:txBody>
          <a:bodyPr wrap="none" rtlCol="0">
            <a:spAutoFit/>
          </a:bodyPr>
          <a:lstStyle/>
          <a:p>
            <a:r>
              <a:rPr lang="en-GB" i="1" baseline="0" dirty="0">
                <a:solidFill>
                  <a:srgbClr val="FF0000"/>
                </a:solidFill>
              </a:rPr>
              <a:t>arXiv:1207.2516v3 [hep-</a:t>
            </a:r>
            <a:r>
              <a:rPr lang="en-GB" i="1" baseline="0" dirty="0" err="1">
                <a:solidFill>
                  <a:srgbClr val="FF0000"/>
                </a:solidFill>
              </a:rPr>
              <a:t>ph</a:t>
            </a:r>
            <a:r>
              <a:rPr lang="en-GB" i="1" baseline="0" dirty="0">
                <a:solidFill>
                  <a:srgbClr val="FF0000"/>
                </a:solidFill>
              </a:rPr>
              <a:t>] 1 Apr </a:t>
            </a:r>
            <a:r>
              <a:rPr lang="en-GB" i="1" baseline="0" dirty="0" smtClean="0">
                <a:solidFill>
                  <a:srgbClr val="FF0000"/>
                </a:solidFill>
              </a:rPr>
              <a:t>2013</a:t>
            </a:r>
            <a:endParaRPr lang="en-GB" i="1" baseline="0" dirty="0">
              <a:solidFill>
                <a:srgbClr val="FF0000"/>
              </a:solidFill>
            </a:endParaRPr>
          </a:p>
        </p:txBody>
      </p:sp>
      <p:sp>
        <p:nvSpPr>
          <p:cNvPr id="9" name="TextBox 8"/>
          <p:cNvSpPr txBox="1"/>
          <p:nvPr/>
        </p:nvSpPr>
        <p:spPr>
          <a:xfrm rot="16200000">
            <a:off x="2215169" y="4185631"/>
            <a:ext cx="2279728" cy="461665"/>
          </a:xfrm>
          <a:prstGeom prst="rect">
            <a:avLst/>
          </a:prstGeom>
          <a:noFill/>
        </p:spPr>
        <p:txBody>
          <a:bodyPr wrap="none" rtlCol="0">
            <a:spAutoFit/>
          </a:bodyPr>
          <a:lstStyle/>
          <a:p>
            <a:r>
              <a:rPr lang="en-GB" sz="2400" i="1" baseline="0" dirty="0" smtClean="0">
                <a:solidFill>
                  <a:srgbClr val="FF0000"/>
                </a:solidFill>
                <a:latin typeface="+mn-lt"/>
              </a:rPr>
              <a:t>1</a:t>
            </a:r>
            <a:r>
              <a:rPr lang="en-GB" sz="2400" i="1" baseline="0" dirty="0" smtClean="0">
                <a:solidFill>
                  <a:srgbClr val="FF0000"/>
                </a:solidFill>
                <a:latin typeface="+mn-lt"/>
                <a:cs typeface="Symbol" charset="2"/>
              </a:rPr>
              <a:t> </a:t>
            </a:r>
            <a:r>
              <a:rPr lang="en-GB" sz="2400" i="1" baseline="0" dirty="0" smtClean="0">
                <a:solidFill>
                  <a:srgbClr val="FF0000"/>
                </a:solidFill>
                <a:latin typeface="Symbol" charset="2"/>
                <a:cs typeface="Symbol" charset="2"/>
              </a:rPr>
              <a:t>s </a:t>
            </a:r>
            <a:r>
              <a:rPr lang="en-GB" sz="2400" i="1" baseline="0" dirty="0">
                <a:solidFill>
                  <a:srgbClr val="FF0000"/>
                </a:solidFill>
              </a:rPr>
              <a:t>u</a:t>
            </a:r>
            <a:r>
              <a:rPr lang="en-GB" sz="2400" i="1" baseline="0" dirty="0" smtClean="0">
                <a:solidFill>
                  <a:srgbClr val="FF0000"/>
                </a:solidFill>
              </a:rPr>
              <a:t>ncertainty</a:t>
            </a:r>
            <a:r>
              <a:rPr lang="en-US" sz="2400" i="1" baseline="0" dirty="0" smtClean="0">
                <a:solidFill>
                  <a:srgbClr val="FF0000"/>
                </a:solidFill>
              </a:rPr>
              <a:t> </a:t>
            </a:r>
            <a:endParaRPr lang="en-GB" sz="2400" i="1" baseline="0" dirty="0">
              <a:solidFill>
                <a:srgbClr val="FF0000"/>
              </a:solidFill>
              <a:latin typeface="+mn-lt"/>
            </a:endParaRPr>
          </a:p>
        </p:txBody>
      </p:sp>
      <p:sp>
        <p:nvSpPr>
          <p:cNvPr id="11" name="TextBox 10"/>
          <p:cNvSpPr txBox="1"/>
          <p:nvPr/>
        </p:nvSpPr>
        <p:spPr>
          <a:xfrm>
            <a:off x="4648200" y="2286000"/>
            <a:ext cx="4559587" cy="400110"/>
          </a:xfrm>
          <a:prstGeom prst="rect">
            <a:avLst/>
          </a:prstGeom>
          <a:noFill/>
        </p:spPr>
        <p:txBody>
          <a:bodyPr wrap="none" rtlCol="0">
            <a:spAutoFit/>
          </a:bodyPr>
          <a:lstStyle/>
          <a:p>
            <a:r>
              <a:rPr lang="en-US" sz="2000" i="1" baseline="0" dirty="0" smtClean="0">
                <a:solidFill>
                  <a:srgbClr val="FF0000"/>
                </a:solidFill>
                <a:latin typeface="+mn-lt"/>
              </a:rPr>
              <a:t>Unambiguous discovery requires 5 </a:t>
            </a:r>
            <a:r>
              <a:rPr lang="en-US" sz="2000" i="1" baseline="0" dirty="0" smtClean="0">
                <a:solidFill>
                  <a:srgbClr val="FF0000"/>
                </a:solidFill>
                <a:latin typeface="Symbol" charset="2"/>
                <a:cs typeface="Symbol" charset="2"/>
              </a:rPr>
              <a:t>s</a:t>
            </a:r>
            <a:endParaRPr lang="en-US" sz="2000" i="1" baseline="0" dirty="0">
              <a:solidFill>
                <a:srgbClr val="FF0000"/>
              </a:solidFill>
              <a:latin typeface="Symbol" charset="2"/>
              <a:cs typeface="Symbol" charset="2"/>
            </a:endParaRPr>
          </a:p>
        </p:txBody>
      </p:sp>
    </p:spTree>
    <p:extLst>
      <p:ext uri="{BB962C8B-B14F-4D97-AF65-F5344CB8AC3E}">
        <p14:creationId xmlns:p14="http://schemas.microsoft.com/office/powerpoint/2010/main" val="38703955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bldP spid="7" grpId="0"/>
      <p:bldP spid="8" grpId="0"/>
      <p:bldP spid="9"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second option: a </a:t>
            </a:r>
            <a:r>
              <a:rPr lang="en-US" dirty="0" err="1" smtClean="0">
                <a:latin typeface="Symbol" charset="2"/>
                <a:cs typeface="Symbol" charset="2"/>
              </a:rPr>
              <a:t>m</a:t>
            </a:r>
            <a:r>
              <a:rPr lang="en-US" baseline="30000" dirty="0" err="1" smtClean="0">
                <a:latin typeface="Symbol" charset="2"/>
                <a:cs typeface="Symbol" charset="2"/>
              </a:rPr>
              <a:t>+</a:t>
            </a:r>
            <a:r>
              <a:rPr lang="en-US" dirty="0" err="1" smtClean="0">
                <a:latin typeface="Symbol" charset="2"/>
                <a:cs typeface="Symbol" charset="2"/>
              </a:rPr>
              <a:t>m</a:t>
            </a:r>
            <a:r>
              <a:rPr lang="en-US" baseline="30000" dirty="0" smtClean="0">
                <a:latin typeface="Symbol" charset="2"/>
                <a:cs typeface="Symbol" charset="2"/>
              </a:rPr>
              <a:t>-</a:t>
            </a:r>
            <a:r>
              <a:rPr lang="en-US" dirty="0" smtClean="0"/>
              <a:t> collider ? </a:t>
            </a:r>
            <a:endParaRPr lang="en-US" dirty="0"/>
          </a:p>
        </p:txBody>
      </p:sp>
      <p:sp>
        <p:nvSpPr>
          <p:cNvPr id="3" name="Content Placeholder 2"/>
          <p:cNvSpPr>
            <a:spLocks noGrp="1"/>
          </p:cNvSpPr>
          <p:nvPr>
            <p:ph idx="1"/>
          </p:nvPr>
        </p:nvSpPr>
        <p:spPr>
          <a:xfrm>
            <a:off x="0" y="609600"/>
            <a:ext cx="9677400" cy="5562600"/>
          </a:xfrm>
        </p:spPr>
        <p:txBody>
          <a:bodyPr/>
          <a:lstStyle/>
          <a:p>
            <a:r>
              <a:rPr lang="en-US" sz="2400" dirty="0" smtClean="0"/>
              <a:t>The direct H</a:t>
            </a:r>
            <a:r>
              <a:rPr lang="en-US" sz="2400" baseline="30000" dirty="0" smtClean="0"/>
              <a:t>o </a:t>
            </a:r>
            <a:r>
              <a:rPr lang="en-US" sz="2400" dirty="0" smtClean="0"/>
              <a:t>cross section is greatly enhanced in a </a:t>
            </a:r>
            <a:r>
              <a:rPr lang="en-US" sz="2400" dirty="0" err="1" smtClean="0">
                <a:latin typeface="Symbol" charset="2"/>
                <a:cs typeface="Symbol" charset="2"/>
              </a:rPr>
              <a:t>m</a:t>
            </a:r>
            <a:r>
              <a:rPr lang="en-US" sz="2400" baseline="30000" dirty="0" err="1" smtClean="0">
                <a:latin typeface="Symbol" charset="2"/>
                <a:cs typeface="Symbol" charset="2"/>
              </a:rPr>
              <a:t>+</a:t>
            </a:r>
            <a:r>
              <a:rPr lang="en-US" sz="2400" dirty="0" err="1" smtClean="0">
                <a:latin typeface="Symbol" charset="2"/>
                <a:cs typeface="Symbol" charset="2"/>
              </a:rPr>
              <a:t>m</a:t>
            </a:r>
            <a:r>
              <a:rPr lang="en-US" sz="2400" baseline="30000" dirty="0" smtClean="0">
                <a:latin typeface="Symbol" charset="2"/>
                <a:cs typeface="Symbol" charset="2"/>
              </a:rPr>
              <a:t>-</a:t>
            </a:r>
            <a:r>
              <a:rPr lang="en-US" sz="2400" dirty="0" smtClean="0">
                <a:latin typeface="Symbol" charset="2"/>
                <a:cs typeface="Symbol" charset="2"/>
              </a:rPr>
              <a:t>  </a:t>
            </a:r>
            <a:r>
              <a:rPr lang="en-US" sz="2400" dirty="0" smtClean="0"/>
              <a:t>collider when compared to an </a:t>
            </a:r>
            <a:r>
              <a:rPr lang="en-US" sz="2400" dirty="0" err="1" smtClean="0"/>
              <a:t>e</a:t>
            </a:r>
            <a:r>
              <a:rPr lang="en-US" sz="2400" baseline="30000" dirty="0" err="1" smtClean="0"/>
              <a:t>+</a:t>
            </a:r>
            <a:r>
              <a:rPr lang="en-US" sz="2400" dirty="0" err="1" smtClean="0"/>
              <a:t>e</a:t>
            </a:r>
            <a:r>
              <a:rPr lang="en-US" sz="2400" baseline="30000" dirty="0" smtClean="0"/>
              <a:t>-</a:t>
            </a:r>
            <a:r>
              <a:rPr lang="en-US" sz="2400" dirty="0" smtClean="0"/>
              <a:t> collider, since the </a:t>
            </a:r>
            <a:r>
              <a:rPr lang="en-US" sz="2400" dirty="0" err="1" smtClean="0"/>
              <a:t>s</a:t>
            </a:r>
            <a:r>
              <a:rPr lang="en-US" sz="2400" dirty="0" smtClean="0"/>
              <a:t>-channel coupling to a scalar is proportional to the lepton mass.</a:t>
            </a:r>
          </a:p>
          <a:p>
            <a:r>
              <a:rPr lang="en-US" sz="2400" dirty="0" smtClean="0"/>
              <a:t>Like in the well known case of  the Z</a:t>
            </a:r>
            <a:r>
              <a:rPr lang="en-US" sz="2400" baseline="30000" dirty="0" smtClean="0"/>
              <a:t>0</a:t>
            </a:r>
            <a:r>
              <a:rPr lang="en-US" sz="2400" dirty="0" smtClean="0"/>
              <a:t> production, the H</a:t>
            </a:r>
            <a:r>
              <a:rPr lang="en-US" sz="2400" baseline="30000" dirty="0" smtClean="0"/>
              <a:t>o</a:t>
            </a:r>
            <a:r>
              <a:rPr lang="en-US" sz="2400" dirty="0" smtClean="0"/>
              <a:t> scalar production in the s-state offers conditions of unique cleanliness .</a:t>
            </a:r>
          </a:p>
          <a:p>
            <a:r>
              <a:rPr lang="en-US" sz="2400" dirty="0" smtClean="0"/>
              <a:t>An unique feature of such process — if of an appropriate luminosity — is that its actual mass, its very narrow width and most decay channels may be directly measured with accuracy. </a:t>
            </a:r>
          </a:p>
          <a:p>
            <a:r>
              <a:rPr lang="en-US" sz="2400" dirty="0" smtClean="0"/>
              <a:t>Therefore the properties of the Higgs boson can be detailed over a larger fraction of model parameter space than at any other proposed accelerator method. </a:t>
            </a:r>
          </a:p>
          <a:p>
            <a:r>
              <a:rPr lang="en-US" sz="2400" dirty="0" smtClean="0"/>
              <a:t>A particularly important conclusion is that it will have greater potentials for distinguishing between a standard SM and the SM-like H</a:t>
            </a:r>
            <a:r>
              <a:rPr lang="en-US" sz="2400" baseline="-25000" dirty="0" smtClean="0"/>
              <a:t>o</a:t>
            </a:r>
            <a:r>
              <a:rPr lang="en-US" sz="2400" dirty="0" smtClean="0"/>
              <a:t> of SUSY or of other than any other collider.</a:t>
            </a:r>
            <a:endParaRPr lang="en-US" sz="2400" dirty="0"/>
          </a:p>
        </p:txBody>
      </p:sp>
      <p:sp>
        <p:nvSpPr>
          <p:cNvPr id="4" name="Footer Placeholder 3"/>
          <p:cNvSpPr>
            <a:spLocks noGrp="1"/>
          </p:cNvSpPr>
          <p:nvPr>
            <p:ph type="ftr" sz="quarter" idx="10"/>
          </p:nvPr>
        </p:nvSpPr>
        <p:spPr/>
        <p:txBody>
          <a:bodyPr/>
          <a:lstStyle/>
          <a:p>
            <a:pPr>
              <a:defRPr/>
            </a:pPr>
            <a:r>
              <a:rPr lang="en-US" smtClean="0"/>
              <a:t>Saclay,feb. 2015</a:t>
            </a:r>
            <a:endParaRPr lang="en-GB" dirty="0"/>
          </a:p>
        </p:txBody>
      </p:sp>
      <p:sp>
        <p:nvSpPr>
          <p:cNvPr id="5" name="Slide Number Placeholder 4"/>
          <p:cNvSpPr>
            <a:spLocks noGrp="1"/>
          </p:cNvSpPr>
          <p:nvPr>
            <p:ph type="sldNum" sz="quarter" idx="11"/>
          </p:nvPr>
        </p:nvSpPr>
        <p:spPr/>
        <p:txBody>
          <a:bodyPr/>
          <a:lstStyle/>
          <a:p>
            <a:pPr>
              <a:defRPr/>
            </a:pPr>
            <a:r>
              <a:rPr lang="en-GB" dirty="0" smtClean="0"/>
              <a:t>Slide# : </a:t>
            </a:r>
            <a:fld id="{A86CEAE1-7B07-CE4F-A20C-236EDAD9CE90}" type="slidenum">
              <a:rPr lang="en-GB" smtClean="0"/>
              <a:pPr>
                <a:defRPr/>
              </a:pPr>
              <a:t>22</a:t>
            </a:fld>
            <a:endParaRPr lang="en-GB" dirty="0"/>
          </a:p>
        </p:txBody>
      </p:sp>
    </p:spTree>
    <p:extLst>
      <p:ext uri="{BB962C8B-B14F-4D97-AF65-F5344CB8AC3E}">
        <p14:creationId xmlns:p14="http://schemas.microsoft.com/office/powerpoint/2010/main" val="31622629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419600"/>
            <a:ext cx="9906000" cy="2286000"/>
          </a:xfrm>
        </p:spPr>
        <p:txBody>
          <a:bodyPr/>
          <a:lstStyle/>
          <a:p>
            <a:r>
              <a:rPr lang="en-US" sz="2400" dirty="0" smtClean="0"/>
              <a:t>A </a:t>
            </a:r>
            <a:r>
              <a:rPr lang="en-US" sz="2400" dirty="0" err="1" smtClean="0">
                <a:latin typeface="Symbol" charset="2"/>
                <a:cs typeface="Symbol" charset="2"/>
              </a:rPr>
              <a:t>m</a:t>
            </a:r>
            <a:r>
              <a:rPr lang="en-US" sz="2400" baseline="30000" dirty="0" smtClean="0">
                <a:latin typeface="Symbol" charset="2"/>
                <a:cs typeface="Symbol" charset="2"/>
              </a:rPr>
              <a:t>±</a:t>
            </a:r>
            <a:r>
              <a:rPr lang="en-US" sz="2400" dirty="0" smtClean="0"/>
              <a:t> collider with adequate </a:t>
            </a:r>
            <a:r>
              <a:rPr lang="en-US" sz="2400" dirty="0" err="1" smtClean="0"/>
              <a:t>muon</a:t>
            </a:r>
            <a:r>
              <a:rPr lang="en-US" sz="2400" dirty="0" smtClean="0"/>
              <a:t> cooling and L &gt; 10</a:t>
            </a:r>
            <a:r>
              <a:rPr lang="en-US" sz="2400" baseline="30000" dirty="0" smtClean="0"/>
              <a:t>32</a:t>
            </a:r>
            <a:r>
              <a:rPr lang="en-US" sz="2400" dirty="0" smtClean="0"/>
              <a:t> cm</a:t>
            </a:r>
            <a:r>
              <a:rPr lang="en-US" sz="2400" baseline="30000" dirty="0" smtClean="0"/>
              <a:t>-2</a:t>
            </a:r>
            <a:r>
              <a:rPr lang="en-US" sz="2400" dirty="0" smtClean="0"/>
              <a:t> s</a:t>
            </a:r>
            <a:r>
              <a:rPr lang="en-US" sz="2400" baseline="30000" dirty="0" smtClean="0"/>
              <a:t>-1</a:t>
            </a:r>
            <a:r>
              <a:rPr lang="en-US" sz="2400" dirty="0" smtClean="0"/>
              <a:t> . </a:t>
            </a:r>
          </a:p>
          <a:p>
            <a:r>
              <a:rPr lang="en-US" sz="2400" dirty="0" smtClean="0"/>
              <a:t>Decay electron backgrounds are important: : 2 </a:t>
            </a:r>
            <a:r>
              <a:rPr lang="en-US" sz="2400" dirty="0" err="1" smtClean="0"/>
              <a:t>x</a:t>
            </a:r>
            <a:r>
              <a:rPr lang="en-US" sz="2400" dirty="0" smtClean="0"/>
              <a:t> 10</a:t>
            </a:r>
            <a:r>
              <a:rPr lang="en-US" sz="2400" baseline="30000" dirty="0" smtClean="0"/>
              <a:t>12</a:t>
            </a:r>
            <a:r>
              <a:rPr lang="en-US" sz="2400" dirty="0" smtClean="0"/>
              <a:t> </a:t>
            </a:r>
            <a:r>
              <a:rPr lang="en-US" sz="2400" dirty="0" err="1" smtClean="0">
                <a:latin typeface="Symbol" charset="2"/>
                <a:cs typeface="Symbol" charset="2"/>
              </a:rPr>
              <a:t>m</a:t>
            </a:r>
            <a:r>
              <a:rPr lang="en-US" sz="2400" baseline="30000" dirty="0" smtClean="0">
                <a:latin typeface="Symbol" charset="2"/>
                <a:cs typeface="Symbol" charset="2"/>
              </a:rPr>
              <a:t>±</a:t>
            </a:r>
            <a:r>
              <a:rPr lang="en-US" sz="2400" dirty="0" smtClean="0"/>
              <a:t> decays produce 6.5 </a:t>
            </a:r>
            <a:r>
              <a:rPr lang="en-US" sz="2400" dirty="0" err="1" smtClean="0"/>
              <a:t>x</a:t>
            </a:r>
            <a:r>
              <a:rPr lang="en-US" sz="2400" dirty="0" smtClean="0"/>
              <a:t> 10</a:t>
            </a:r>
            <a:r>
              <a:rPr lang="en-US" sz="2400" baseline="30000" dirty="0" smtClean="0"/>
              <a:t>6</a:t>
            </a:r>
            <a:r>
              <a:rPr lang="en-US" sz="2400" dirty="0" smtClean="0"/>
              <a:t> collimated </a:t>
            </a:r>
            <a:r>
              <a:rPr lang="en-US" sz="2400" dirty="0" err="1" smtClean="0"/>
              <a:t>e</a:t>
            </a:r>
            <a:r>
              <a:rPr lang="en-US" sz="2400" baseline="30000" dirty="0" smtClean="0"/>
              <a:t>± </a:t>
            </a:r>
            <a:r>
              <a:rPr lang="en-US" sz="2400" dirty="0" smtClean="0"/>
              <a:t>decays/</a:t>
            </a:r>
            <a:r>
              <a:rPr lang="en-US" sz="2400" dirty="0" smtClean="0">
                <a:cs typeface="Symbol" charset="2"/>
              </a:rPr>
              <a:t>meter with </a:t>
            </a:r>
            <a:r>
              <a:rPr lang="en-US" sz="2400" dirty="0" smtClean="0"/>
              <a:t>E</a:t>
            </a:r>
            <a:r>
              <a:rPr lang="en-US" sz="2400" baseline="-25000" dirty="0" smtClean="0"/>
              <a:t>ave</a:t>
            </a:r>
            <a:r>
              <a:rPr lang="en-US" sz="2400" dirty="0" smtClean="0"/>
              <a:t>≈ 20 </a:t>
            </a:r>
            <a:r>
              <a:rPr lang="en-US" sz="2400" dirty="0" err="1" smtClean="0"/>
              <a:t>GeV</a:t>
            </a:r>
            <a:r>
              <a:rPr lang="en-US" sz="2400" dirty="0" smtClean="0"/>
              <a:t>. </a:t>
            </a:r>
          </a:p>
          <a:p>
            <a:r>
              <a:rPr lang="en-US" sz="2400" dirty="0" smtClean="0"/>
              <a:t>The very narrow resonant signal (4.12 MeV ,</a:t>
            </a:r>
            <a:r>
              <a:rPr lang="en-US" sz="2400" dirty="0" smtClean="0">
                <a:latin typeface="Symbol" charset="2"/>
                <a:cs typeface="Symbol" charset="2"/>
              </a:rPr>
              <a:t>G</a:t>
            </a:r>
            <a:r>
              <a:rPr lang="en-US" sz="2400" dirty="0" smtClean="0"/>
              <a:t>/M</a:t>
            </a:r>
            <a:r>
              <a:rPr lang="en-US" sz="2400" baseline="-25000" dirty="0" smtClean="0"/>
              <a:t>H</a:t>
            </a:r>
            <a:r>
              <a:rPr lang="en-US" sz="2400" dirty="0" smtClean="0"/>
              <a:t> =3.6 x 10</a:t>
            </a:r>
            <a:r>
              <a:rPr lang="en-US" sz="2400" baseline="30000" dirty="0" smtClean="0"/>
              <a:t>-5</a:t>
            </a:r>
            <a:r>
              <a:rPr lang="en-US" sz="2400" dirty="0" smtClean="0"/>
              <a:t> for the SM) will dominate over most non resonant backgrounds.  </a:t>
            </a:r>
          </a:p>
          <a:p>
            <a:endParaRPr lang="en-US" dirty="0"/>
          </a:p>
        </p:txBody>
      </p:sp>
      <p:grpSp>
        <p:nvGrpSpPr>
          <p:cNvPr id="6" name="Group 25"/>
          <p:cNvGrpSpPr/>
          <p:nvPr/>
        </p:nvGrpSpPr>
        <p:grpSpPr>
          <a:xfrm>
            <a:off x="4926563" y="457200"/>
            <a:ext cx="4750837" cy="3882494"/>
            <a:chOff x="4926563" y="457200"/>
            <a:chExt cx="4750837" cy="3882494"/>
          </a:xfrm>
        </p:grpSpPr>
        <p:pic>
          <p:nvPicPr>
            <p:cNvPr id="7" name="Picture 6"/>
            <p:cNvPicPr>
              <a:picLocks noChangeAspect="1"/>
            </p:cNvPicPr>
            <p:nvPr/>
          </p:nvPicPr>
          <p:blipFill>
            <a:blip r:embed="rId2"/>
            <a:stretch>
              <a:fillRect/>
            </a:stretch>
          </p:blipFill>
          <p:spPr>
            <a:xfrm>
              <a:off x="4926563" y="457200"/>
              <a:ext cx="4750837" cy="3882494"/>
            </a:xfrm>
            <a:prstGeom prst="rect">
              <a:avLst/>
            </a:prstGeom>
          </p:spPr>
        </p:pic>
        <p:cxnSp>
          <p:nvCxnSpPr>
            <p:cNvPr id="11" name="Straight Connector 10"/>
            <p:cNvCxnSpPr/>
            <p:nvPr/>
          </p:nvCxnSpPr>
          <p:spPr bwMode="auto">
            <a:xfrm rot="5400000">
              <a:off x="5235296" y="2180452"/>
              <a:ext cx="3244354" cy="1053"/>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8" name="Group 24"/>
          <p:cNvGrpSpPr/>
          <p:nvPr/>
        </p:nvGrpSpPr>
        <p:grpSpPr>
          <a:xfrm>
            <a:off x="762000" y="457200"/>
            <a:ext cx="4488495" cy="4038600"/>
            <a:chOff x="838200" y="457200"/>
            <a:chExt cx="4488495" cy="4038600"/>
          </a:xfrm>
        </p:grpSpPr>
        <p:pic>
          <p:nvPicPr>
            <p:cNvPr id="12" name="Picture 11" descr="signal_backgr.jpg"/>
            <p:cNvPicPr>
              <a:picLocks noChangeAspect="1"/>
            </p:cNvPicPr>
            <p:nvPr/>
          </p:nvPicPr>
          <p:blipFill>
            <a:blip r:embed="rId3"/>
            <a:stretch>
              <a:fillRect/>
            </a:stretch>
          </p:blipFill>
          <p:spPr>
            <a:xfrm>
              <a:off x="838200" y="457200"/>
              <a:ext cx="4488495" cy="4038600"/>
            </a:xfrm>
            <a:prstGeom prst="rect">
              <a:avLst/>
            </a:prstGeom>
          </p:spPr>
        </p:pic>
        <p:cxnSp>
          <p:nvCxnSpPr>
            <p:cNvPr id="16" name="Straight Connector 15"/>
            <p:cNvCxnSpPr/>
            <p:nvPr/>
          </p:nvCxnSpPr>
          <p:spPr bwMode="auto">
            <a:xfrm rot="5400000">
              <a:off x="3466306" y="2171700"/>
              <a:ext cx="3124200" cy="1588"/>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24" name="Straight Connector 23"/>
            <p:cNvCxnSpPr/>
            <p:nvPr/>
          </p:nvCxnSpPr>
          <p:spPr bwMode="auto">
            <a:xfrm rot="5400000">
              <a:off x="1791494" y="2170906"/>
              <a:ext cx="3124200" cy="1588"/>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sp>
        <p:nvSpPr>
          <p:cNvPr id="2" name="Title 1"/>
          <p:cNvSpPr>
            <a:spLocks noGrp="1"/>
          </p:cNvSpPr>
          <p:nvPr>
            <p:ph type="title"/>
          </p:nvPr>
        </p:nvSpPr>
        <p:spPr/>
        <p:txBody>
          <a:bodyPr/>
          <a:lstStyle/>
          <a:p>
            <a:r>
              <a:rPr lang="en-US" dirty="0" smtClean="0"/>
              <a:t>A </a:t>
            </a:r>
            <a:r>
              <a:rPr lang="en-US" dirty="0" err="1" smtClean="0"/>
              <a:t>muon</a:t>
            </a:r>
            <a:r>
              <a:rPr lang="en-US" dirty="0" smtClean="0"/>
              <a:t> collider after the discovery of the Higgs</a:t>
            </a:r>
            <a:endParaRPr lang="en-US" dirty="0"/>
          </a:p>
        </p:txBody>
      </p:sp>
      <p:sp>
        <p:nvSpPr>
          <p:cNvPr id="4" name="Footer Placeholder 3"/>
          <p:cNvSpPr>
            <a:spLocks noGrp="1"/>
          </p:cNvSpPr>
          <p:nvPr>
            <p:ph type="ftr" sz="quarter" idx="10"/>
          </p:nvPr>
        </p:nvSpPr>
        <p:spPr/>
        <p:txBody>
          <a:bodyPr/>
          <a:lstStyle/>
          <a:p>
            <a:pPr>
              <a:defRPr/>
            </a:pPr>
            <a:r>
              <a:rPr lang="en-US" smtClean="0"/>
              <a:t>Saclay,feb. 2015</a:t>
            </a:r>
            <a:endParaRPr lang="en-GB"/>
          </a:p>
        </p:txBody>
      </p:sp>
      <p:sp>
        <p:nvSpPr>
          <p:cNvPr id="5" name="Slide Number Placeholder 4"/>
          <p:cNvSpPr>
            <a:spLocks noGrp="1"/>
          </p:cNvSpPr>
          <p:nvPr>
            <p:ph type="sldNum" sz="quarter" idx="11"/>
          </p:nvPr>
        </p:nvSpPr>
        <p:spPr/>
        <p:txBody>
          <a:bodyPr/>
          <a:lstStyle/>
          <a:p>
            <a:pPr>
              <a:defRPr/>
            </a:pPr>
            <a:r>
              <a:rPr lang="en-GB" dirty="0" smtClean="0"/>
              <a:t>Slide# : </a:t>
            </a:r>
            <a:fld id="{A86CEAE1-7B07-CE4F-A20C-236EDAD9CE90}" type="slidenum">
              <a:rPr lang="en-GB" smtClean="0"/>
              <a:pPr>
                <a:defRPr/>
              </a:pPr>
              <a:t>23</a:t>
            </a:fld>
            <a:endParaRPr lang="en-GB" dirty="0"/>
          </a:p>
        </p:txBody>
      </p:sp>
      <p:grpSp>
        <p:nvGrpSpPr>
          <p:cNvPr id="10" name="Group 29"/>
          <p:cNvGrpSpPr/>
          <p:nvPr/>
        </p:nvGrpSpPr>
        <p:grpSpPr>
          <a:xfrm>
            <a:off x="3200400" y="1625598"/>
            <a:ext cx="3733800" cy="787404"/>
            <a:chOff x="3200400" y="1625598"/>
            <a:chExt cx="3733800" cy="787404"/>
          </a:xfrm>
        </p:grpSpPr>
        <p:sp>
          <p:nvSpPr>
            <p:cNvPr id="27" name="Oval 26"/>
            <p:cNvSpPr/>
            <p:nvPr/>
          </p:nvSpPr>
          <p:spPr bwMode="auto">
            <a:xfrm>
              <a:off x="3200400" y="1659466"/>
              <a:ext cx="152400" cy="152400"/>
            </a:xfrm>
            <a:prstGeom prst="ellipse">
              <a:avLst/>
            </a:prstGeom>
            <a:solidFill>
              <a:schemeClr val="bg1"/>
            </a:solid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25000">
                <a:ln>
                  <a:noFill/>
                </a:ln>
                <a:solidFill>
                  <a:schemeClr val="tx1"/>
                </a:solidFill>
                <a:effectLst/>
                <a:latin typeface="Helvetica" charset="0"/>
              </a:endParaRPr>
            </a:p>
          </p:txBody>
        </p:sp>
        <p:sp>
          <p:nvSpPr>
            <p:cNvPr id="28" name="Oval 27"/>
            <p:cNvSpPr/>
            <p:nvPr/>
          </p:nvSpPr>
          <p:spPr bwMode="auto">
            <a:xfrm>
              <a:off x="4876800" y="1625598"/>
              <a:ext cx="152400" cy="152400"/>
            </a:xfrm>
            <a:prstGeom prst="ellipse">
              <a:avLst/>
            </a:prstGeom>
            <a:solidFill>
              <a:schemeClr val="bg1"/>
            </a:solid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25000">
                <a:ln>
                  <a:noFill/>
                </a:ln>
                <a:solidFill>
                  <a:schemeClr val="tx1"/>
                </a:solidFill>
                <a:effectLst/>
                <a:latin typeface="Helvetica" charset="0"/>
              </a:endParaRPr>
            </a:p>
          </p:txBody>
        </p:sp>
        <p:sp>
          <p:nvSpPr>
            <p:cNvPr id="29" name="Oval 28"/>
            <p:cNvSpPr/>
            <p:nvPr/>
          </p:nvSpPr>
          <p:spPr bwMode="auto">
            <a:xfrm>
              <a:off x="6781800" y="2260602"/>
              <a:ext cx="152400" cy="152400"/>
            </a:xfrm>
            <a:prstGeom prst="ellipse">
              <a:avLst/>
            </a:prstGeom>
            <a:solidFill>
              <a:schemeClr val="bg1"/>
            </a:solid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25000">
                <a:ln>
                  <a:noFill/>
                </a:ln>
                <a:solidFill>
                  <a:schemeClr val="tx1"/>
                </a:solidFill>
                <a:effectLst/>
                <a:latin typeface="Helvetica" charset="0"/>
              </a:endParaRPr>
            </a:p>
          </p:txBody>
        </p:sp>
      </p:grpSp>
    </p:spTree>
    <p:extLst>
      <p:ext uri="{BB962C8B-B14F-4D97-AF65-F5344CB8AC3E}">
        <p14:creationId xmlns:p14="http://schemas.microsoft.com/office/powerpoint/2010/main" val="28609937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pix13.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4600" y="3115606"/>
            <a:ext cx="3361764" cy="3437594"/>
          </a:xfrm>
          <a:prstGeom prst="rect">
            <a:avLst/>
          </a:prstGeom>
        </p:spPr>
      </p:pic>
      <p:pic>
        <p:nvPicPr>
          <p:cNvPr id="7" name="Picture 6" descr="pix11.tif"/>
          <p:cNvPicPr>
            <a:picLocks noChangeAspect="1"/>
          </p:cNvPicPr>
          <p:nvPr/>
        </p:nvPicPr>
        <p:blipFill>
          <a:blip>
            <a:extLst>
              <a:ext uri="{28A0092B-C50C-407E-A947-70E740481C1C}">
                <a14:useLocalDpi xmlns:a14="http://schemas.microsoft.com/office/drawing/2010/main" val="0"/>
              </a:ext>
            </a:extLst>
          </a:blip>
          <a:stretch>
            <a:fillRect/>
          </a:stretch>
        </p:blipFill>
        <p:spPr>
          <a:xfrm>
            <a:off x="3127416" y="3344206"/>
            <a:ext cx="3501984" cy="3067379"/>
          </a:xfrm>
          <a:prstGeom prst="rect">
            <a:avLst/>
          </a:prstGeom>
        </p:spPr>
      </p:pic>
      <p:pic>
        <p:nvPicPr>
          <p:cNvPr id="6" name="Picture 5" descr="pix10.tif"/>
          <p:cNvPicPr>
            <a:picLocks noChangeAspect="1"/>
          </p:cNvPicPr>
          <p:nvPr/>
        </p:nvPicPr>
        <p:blipFill>
          <a:blip>
            <a:extLst>
              <a:ext uri="{28A0092B-C50C-407E-A947-70E740481C1C}">
                <a14:useLocalDpi xmlns:a14="http://schemas.microsoft.com/office/drawing/2010/main" val="0"/>
              </a:ext>
            </a:extLst>
          </a:blip>
          <a:stretch>
            <a:fillRect/>
          </a:stretch>
        </p:blipFill>
        <p:spPr>
          <a:xfrm>
            <a:off x="-18334" y="2963206"/>
            <a:ext cx="3523534" cy="3501984"/>
          </a:xfrm>
          <a:prstGeom prst="rect">
            <a:avLst/>
          </a:prstGeom>
        </p:spPr>
      </p:pic>
      <p:sp>
        <p:nvSpPr>
          <p:cNvPr id="2" name="Title 1"/>
          <p:cNvSpPr>
            <a:spLocks noGrp="1"/>
          </p:cNvSpPr>
          <p:nvPr>
            <p:ph type="title"/>
          </p:nvPr>
        </p:nvSpPr>
        <p:spPr/>
        <p:txBody>
          <a:bodyPr/>
          <a:lstStyle/>
          <a:p>
            <a:r>
              <a:rPr lang="en-GB" dirty="0" smtClean="0"/>
              <a:t>Leading Higgs  processes</a:t>
            </a:r>
            <a:endParaRPr lang="en-GB" dirty="0"/>
          </a:p>
        </p:txBody>
      </p:sp>
      <p:sp>
        <p:nvSpPr>
          <p:cNvPr id="3" name="Content Placeholder 2"/>
          <p:cNvSpPr>
            <a:spLocks noGrp="1"/>
          </p:cNvSpPr>
          <p:nvPr>
            <p:ph idx="1"/>
          </p:nvPr>
        </p:nvSpPr>
        <p:spPr>
          <a:xfrm>
            <a:off x="0" y="609600"/>
            <a:ext cx="9829800" cy="1143000"/>
          </a:xfrm>
        </p:spPr>
        <p:txBody>
          <a:bodyPr/>
          <a:lstStyle/>
          <a:p>
            <a:r>
              <a:rPr lang="en-GB" sz="2400" dirty="0" smtClean="0"/>
              <a:t>Signal </a:t>
            </a:r>
            <a:r>
              <a:rPr lang="en-GB" sz="2400" dirty="0"/>
              <a:t>and </a:t>
            </a:r>
            <a:r>
              <a:rPr lang="en-GB" sz="2400" dirty="0" smtClean="0"/>
              <a:t>background </a:t>
            </a:r>
            <a:r>
              <a:rPr lang="en-GB" sz="2400" dirty="0"/>
              <a:t>for </a:t>
            </a:r>
            <a:r>
              <a:rPr lang="en-GB" sz="2400" dirty="0" smtClean="0"/>
              <a:t>H </a:t>
            </a:r>
            <a:r>
              <a:rPr lang="en-GB" sz="2400" dirty="0"/>
              <a:t>→ bb, WW</a:t>
            </a:r>
            <a:r>
              <a:rPr lang="en-GB" sz="2400" dirty="0" smtClean="0"/>
              <a:t>∗ at a energy resolution  R = 0.003%. folded with a Gaussian energy spread ∆ = 3.75 MeV and 0.05 fb</a:t>
            </a:r>
            <a:r>
              <a:rPr lang="en-GB" sz="2400" baseline="30000" dirty="0" smtClean="0"/>
              <a:t>-1</a:t>
            </a:r>
            <a:r>
              <a:rPr lang="en-GB" sz="2400" dirty="0" smtClean="0"/>
              <a:t>/step and with detection efficiencies included. </a:t>
            </a:r>
          </a:p>
          <a:p>
            <a:endParaRPr lang="en-GB" sz="2400" dirty="0"/>
          </a:p>
        </p:txBody>
      </p:sp>
      <p:sp>
        <p:nvSpPr>
          <p:cNvPr id="4" name="Footer Placeholder 3"/>
          <p:cNvSpPr>
            <a:spLocks noGrp="1"/>
          </p:cNvSpPr>
          <p:nvPr>
            <p:ph type="ftr" sz="quarter" idx="10"/>
          </p:nvPr>
        </p:nvSpPr>
        <p:spPr/>
        <p:txBody>
          <a:bodyPr/>
          <a:lstStyle/>
          <a:p>
            <a:pPr>
              <a:defRPr/>
            </a:pPr>
            <a:r>
              <a:rPr lang="en-US" smtClean="0"/>
              <a:t>Saclay,feb. 2015</a:t>
            </a:r>
            <a:endParaRPr lang="en-GB"/>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24</a:t>
            </a:fld>
            <a:endParaRPr lang="en-GB"/>
          </a:p>
        </p:txBody>
      </p:sp>
      <p:pic>
        <p:nvPicPr>
          <p:cNvPr id="10" name="Picture 9" descr="pix12.tiff"/>
          <p:cNvPicPr>
            <a:picLocks noChangeAspect="1"/>
          </p:cNvPicPr>
          <p:nvPr/>
        </p:nvPicPr>
        <p:blipFill>
          <a:blip>
            <a:extLst>
              <a:ext uri="{28A0092B-C50C-407E-A947-70E740481C1C}">
                <a14:useLocalDpi xmlns:a14="http://schemas.microsoft.com/office/drawing/2010/main" val="0"/>
              </a:ext>
            </a:extLst>
          </a:blip>
          <a:stretch>
            <a:fillRect/>
          </a:stretch>
        </p:blipFill>
        <p:spPr>
          <a:xfrm>
            <a:off x="5181600" y="1752599"/>
            <a:ext cx="4572000" cy="1582057"/>
          </a:xfrm>
          <a:prstGeom prst="rect">
            <a:avLst/>
          </a:prstGeom>
        </p:spPr>
      </p:pic>
      <p:sp>
        <p:nvSpPr>
          <p:cNvPr id="11" name="Content Placeholder 5"/>
          <p:cNvSpPr txBox="1">
            <a:spLocks/>
          </p:cNvSpPr>
          <p:nvPr/>
        </p:nvSpPr>
        <p:spPr bwMode="auto">
          <a:xfrm>
            <a:off x="0" y="1752600"/>
            <a:ext cx="5410200" cy="1524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0000"/>
              </a:buClr>
              <a:buFont typeface="Wingdings" charset="2"/>
              <a:buChar char="l"/>
              <a:defRPr>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rgbClr val="FF0000"/>
              </a:buClr>
              <a:buFont typeface="Wingdings" charset="2"/>
              <a:buChar char="Ø"/>
              <a:defRPr>
                <a:solidFill>
                  <a:schemeClr val="tx1"/>
                </a:solidFill>
                <a:latin typeface="+mn-lt"/>
                <a:ea typeface="ＭＳ Ｐゴシック" charset="-128"/>
              </a:defRPr>
            </a:lvl2pPr>
            <a:lvl3pPr marL="1143000" indent="-228600" algn="l" rtl="0" eaLnBrk="0" fontAlgn="base" hangingPunct="0">
              <a:spcBef>
                <a:spcPct val="20000"/>
              </a:spcBef>
              <a:spcAft>
                <a:spcPct val="0"/>
              </a:spcAft>
              <a:buFont typeface="Wingdings" charset="2"/>
              <a:buChar char="è"/>
              <a:defRPr>
                <a:solidFill>
                  <a:schemeClr val="tx1"/>
                </a:solidFill>
                <a:latin typeface="+mn-lt"/>
                <a:ea typeface="ＭＳ Ｐゴシック" charset="-128"/>
              </a:defRPr>
            </a:lvl3pPr>
            <a:lvl4pPr marL="16002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4pPr>
            <a:lvl5pPr marL="20574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5pPr>
            <a:lvl6pPr marL="25146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6pPr>
            <a:lvl7pPr marL="29718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7pPr>
            <a:lvl8pPr marL="34290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8pPr>
            <a:lvl9pPr marL="38862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9pPr>
          </a:lstStyle>
          <a:p>
            <a:r>
              <a:rPr lang="en-GB" sz="2400" baseline="0" dirty="0"/>
              <a:t> Effective </a:t>
            </a:r>
            <a:r>
              <a:rPr lang="en-GB" sz="2400" baseline="0" dirty="0" err="1"/>
              <a:t>pb</a:t>
            </a:r>
            <a:r>
              <a:rPr lang="en-GB" sz="2400" baseline="0" dirty="0"/>
              <a:t> at </a:t>
            </a:r>
            <a:r>
              <a:rPr lang="en-GB" sz="2400" baseline="0" dirty="0" smtClean="0"/>
              <a:t>the √</a:t>
            </a:r>
            <a:r>
              <a:rPr lang="en-GB" sz="2400" baseline="0" dirty="0"/>
              <a:t>s </a:t>
            </a:r>
            <a:r>
              <a:rPr lang="en-GB" sz="2400" baseline="0" dirty="0" smtClean="0"/>
              <a:t>resonance for </a:t>
            </a:r>
            <a:r>
              <a:rPr lang="en-GB" sz="2400" baseline="0" dirty="0"/>
              <a:t>two resolutions R and with the SM branching fractions = H → </a:t>
            </a:r>
            <a:r>
              <a:rPr lang="en-GB" sz="2400" baseline="0" dirty="0" smtClean="0"/>
              <a:t>bb 56</a:t>
            </a:r>
            <a:r>
              <a:rPr lang="en-GB" sz="2400" baseline="0" dirty="0"/>
              <a:t>% and WW∗</a:t>
            </a:r>
            <a:r>
              <a:rPr lang="en-GB" sz="2400" baseline="0" dirty="0" smtClean="0"/>
              <a:t>= </a:t>
            </a:r>
            <a:r>
              <a:rPr lang="en-GB" sz="2400" baseline="0" dirty="0"/>
              <a:t>23% </a:t>
            </a:r>
          </a:p>
        </p:txBody>
      </p:sp>
      <p:sp>
        <p:nvSpPr>
          <p:cNvPr id="8" name="TextBox 7"/>
          <p:cNvSpPr txBox="1"/>
          <p:nvPr/>
        </p:nvSpPr>
        <p:spPr>
          <a:xfrm>
            <a:off x="3506429" y="6400800"/>
            <a:ext cx="2589571" cy="338554"/>
          </a:xfrm>
          <a:prstGeom prst="rect">
            <a:avLst/>
          </a:prstGeom>
          <a:noFill/>
        </p:spPr>
        <p:txBody>
          <a:bodyPr wrap="none" rtlCol="0">
            <a:spAutoFit/>
          </a:bodyPr>
          <a:lstStyle/>
          <a:p>
            <a:r>
              <a:rPr lang="en-GB" i="1" baseline="0" dirty="0">
                <a:solidFill>
                  <a:srgbClr val="FF0000"/>
                </a:solidFill>
              </a:rPr>
              <a:t>arXiv:1210.7803 [hep-</a:t>
            </a:r>
            <a:r>
              <a:rPr lang="en-GB" i="1" baseline="0" dirty="0" err="1">
                <a:solidFill>
                  <a:srgbClr val="FF0000"/>
                </a:solidFill>
              </a:rPr>
              <a:t>ph</a:t>
            </a:r>
            <a:r>
              <a:rPr lang="en-GB" i="1" baseline="0" dirty="0">
                <a:solidFill>
                  <a:srgbClr val="FF0000"/>
                </a:solidFill>
              </a:rPr>
              <a:t>].</a:t>
            </a:r>
          </a:p>
        </p:txBody>
      </p:sp>
    </p:spTree>
    <p:extLst>
      <p:ext uri="{BB962C8B-B14F-4D97-AF65-F5344CB8AC3E}">
        <p14:creationId xmlns:p14="http://schemas.microsoft.com/office/powerpoint/2010/main" val="6268577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ix14.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2532508"/>
            <a:ext cx="3086100" cy="4020692"/>
          </a:xfrm>
          <a:prstGeom prst="rect">
            <a:avLst/>
          </a:prstGeom>
        </p:spPr>
      </p:pic>
      <p:sp>
        <p:nvSpPr>
          <p:cNvPr id="2" name="Title 1"/>
          <p:cNvSpPr>
            <a:spLocks noGrp="1"/>
          </p:cNvSpPr>
          <p:nvPr>
            <p:ph type="title"/>
          </p:nvPr>
        </p:nvSpPr>
        <p:spPr/>
        <p:txBody>
          <a:bodyPr/>
          <a:lstStyle/>
          <a:p>
            <a:r>
              <a:rPr lang="en-GB" dirty="0" smtClean="0"/>
              <a:t>Future accelerators for CERN-HL-LHC</a:t>
            </a:r>
            <a:endParaRPr lang="en-GB" dirty="0"/>
          </a:p>
        </p:txBody>
      </p:sp>
      <p:sp>
        <p:nvSpPr>
          <p:cNvPr id="3" name="Content Placeholder 2"/>
          <p:cNvSpPr>
            <a:spLocks noGrp="1"/>
          </p:cNvSpPr>
          <p:nvPr>
            <p:ph idx="1"/>
          </p:nvPr>
        </p:nvSpPr>
        <p:spPr>
          <a:xfrm>
            <a:off x="0" y="457200"/>
            <a:ext cx="9753600" cy="2057400"/>
          </a:xfrm>
        </p:spPr>
        <p:txBody>
          <a:bodyPr/>
          <a:lstStyle/>
          <a:p>
            <a:r>
              <a:rPr lang="en-GB" sz="2400" dirty="0" smtClean="0"/>
              <a:t>A new </a:t>
            </a:r>
            <a:r>
              <a:rPr lang="en-GB" sz="2400" dirty="0"/>
              <a:t>LHC injector complex to increase the collider luminosity </a:t>
            </a:r>
            <a:r>
              <a:rPr lang="en-GB" sz="2400" dirty="0" smtClean="0"/>
              <a:t>10x with the </a:t>
            </a:r>
            <a:r>
              <a:rPr lang="en-GB" sz="2400" dirty="0"/>
              <a:t>High Luminosity LHC (HL-LHC))</a:t>
            </a:r>
            <a:r>
              <a:rPr lang="en-GB" sz="2400" dirty="0" smtClean="0"/>
              <a:t>.</a:t>
            </a:r>
          </a:p>
          <a:p>
            <a:r>
              <a:rPr lang="en-GB" sz="2400" dirty="0"/>
              <a:t> Two accelerators (the LP-SPL and a new 50 </a:t>
            </a:r>
            <a:r>
              <a:rPr lang="en-GB" sz="2400" dirty="0" err="1"/>
              <a:t>GeV</a:t>
            </a:r>
            <a:r>
              <a:rPr lang="en-GB" sz="2400" dirty="0"/>
              <a:t> synchrotron, PS2) would replace the three existing ones (Linac2, the PSB, and the PS), </a:t>
            </a:r>
            <a:r>
              <a:rPr lang="en-GB" sz="2400" dirty="0" smtClean="0"/>
              <a:t>with </a:t>
            </a:r>
            <a:r>
              <a:rPr lang="en-GB" sz="2400" dirty="0"/>
              <a:t>the injection </a:t>
            </a:r>
            <a:r>
              <a:rPr lang="en-GB" sz="2400" dirty="0" smtClean="0"/>
              <a:t>of the </a:t>
            </a:r>
            <a:r>
              <a:rPr lang="en-GB" sz="2400" dirty="0"/>
              <a:t>SPS </a:t>
            </a:r>
            <a:r>
              <a:rPr lang="en-GB" sz="2400" dirty="0" smtClean="0"/>
              <a:t>at </a:t>
            </a:r>
            <a:r>
              <a:rPr lang="en-GB" sz="2400" dirty="0"/>
              <a:t>50 </a:t>
            </a:r>
            <a:r>
              <a:rPr lang="en-GB" sz="2400" dirty="0" err="1"/>
              <a:t>GeV</a:t>
            </a:r>
            <a:r>
              <a:rPr lang="en-GB" sz="2400" dirty="0"/>
              <a:t>, </a:t>
            </a:r>
            <a:endParaRPr lang="en-GB" sz="2400" dirty="0" smtClean="0"/>
          </a:p>
          <a:p>
            <a:endParaRPr lang="en-GB" dirty="0"/>
          </a:p>
        </p:txBody>
      </p:sp>
      <p:sp>
        <p:nvSpPr>
          <p:cNvPr id="4" name="Footer Placeholder 3"/>
          <p:cNvSpPr>
            <a:spLocks noGrp="1"/>
          </p:cNvSpPr>
          <p:nvPr>
            <p:ph type="ftr" sz="quarter" idx="10"/>
          </p:nvPr>
        </p:nvSpPr>
        <p:spPr/>
        <p:txBody>
          <a:bodyPr/>
          <a:lstStyle/>
          <a:p>
            <a:pPr>
              <a:defRPr/>
            </a:pPr>
            <a:r>
              <a:rPr lang="en-US" smtClean="0"/>
              <a:t>Saclay,feb. 2015</a:t>
            </a:r>
            <a:endParaRPr lang="en-GB"/>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25</a:t>
            </a:fld>
            <a:endParaRPr lang="en-GB"/>
          </a:p>
        </p:txBody>
      </p:sp>
      <p:pic>
        <p:nvPicPr>
          <p:cNvPr id="7" name="Picture 6" descr="pix15.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2856" y="2743200"/>
            <a:ext cx="6667500" cy="3924300"/>
          </a:xfrm>
          <a:prstGeom prst="rect">
            <a:avLst/>
          </a:prstGeom>
        </p:spPr>
      </p:pic>
      <p:cxnSp>
        <p:nvCxnSpPr>
          <p:cNvPr id="9" name="Straight Connector 8"/>
          <p:cNvCxnSpPr/>
          <p:nvPr/>
        </p:nvCxnSpPr>
        <p:spPr bwMode="auto">
          <a:xfrm flipH="1" flipV="1">
            <a:off x="6858000" y="4876800"/>
            <a:ext cx="2209800" cy="1752600"/>
          </a:xfrm>
          <a:prstGeom prst="line">
            <a:avLst/>
          </a:prstGeom>
          <a:solidFill>
            <a:schemeClr val="accent1"/>
          </a:solidFill>
          <a:ln w="76200" cap="flat" cmpd="sng" algn="ctr">
            <a:solidFill>
              <a:srgbClr val="FF0000"/>
            </a:solidFill>
            <a:prstDash val="sysDash"/>
            <a:round/>
            <a:headEnd type="none" w="med" len="med"/>
            <a:tailEnd type="none" w="med" len="med"/>
          </a:ln>
          <a:effectLst/>
        </p:spPr>
      </p:cxnSp>
    </p:spTree>
    <p:extLst>
      <p:ext uri="{BB962C8B-B14F-4D97-AF65-F5344CB8AC3E}">
        <p14:creationId xmlns:p14="http://schemas.microsoft.com/office/powerpoint/2010/main" val="13430602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ix7.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3648989"/>
            <a:ext cx="8890000" cy="3199486"/>
          </a:xfrm>
          <a:prstGeom prst="rect">
            <a:avLst/>
          </a:prstGeom>
        </p:spPr>
      </p:pic>
      <p:pic>
        <p:nvPicPr>
          <p:cNvPr id="7" name="Picture 6" descr="pix16.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7025" y="533400"/>
            <a:ext cx="5791200" cy="2971800"/>
          </a:xfrm>
          <a:prstGeom prst="rect">
            <a:avLst/>
          </a:prstGeom>
        </p:spPr>
      </p:pic>
      <p:sp>
        <p:nvSpPr>
          <p:cNvPr id="2" name="Title 1"/>
          <p:cNvSpPr>
            <a:spLocks noGrp="1"/>
          </p:cNvSpPr>
          <p:nvPr>
            <p:ph type="title"/>
          </p:nvPr>
        </p:nvSpPr>
        <p:spPr/>
        <p:txBody>
          <a:bodyPr/>
          <a:lstStyle/>
          <a:p>
            <a:r>
              <a:rPr lang="en-GB" dirty="0" smtClean="0"/>
              <a:t>CERN-SPL parameters</a:t>
            </a:r>
            <a:endParaRPr lang="en-GB" dirty="0"/>
          </a:p>
        </p:txBody>
      </p:sp>
      <p:sp>
        <p:nvSpPr>
          <p:cNvPr id="3" name="Content Placeholder 2"/>
          <p:cNvSpPr>
            <a:spLocks noGrp="1"/>
          </p:cNvSpPr>
          <p:nvPr>
            <p:ph idx="1"/>
          </p:nvPr>
        </p:nvSpPr>
        <p:spPr>
          <a:xfrm>
            <a:off x="0" y="533400"/>
            <a:ext cx="4343400" cy="3200400"/>
          </a:xfrm>
        </p:spPr>
        <p:txBody>
          <a:bodyPr/>
          <a:lstStyle/>
          <a:p>
            <a:r>
              <a:rPr lang="en-GB" sz="2400" dirty="0"/>
              <a:t>Layout of superconducting </a:t>
            </a:r>
            <a:r>
              <a:rPr lang="en-GB" sz="2400" dirty="0" smtClean="0"/>
              <a:t>SPL with </a:t>
            </a:r>
            <a:r>
              <a:rPr lang="en-GB" sz="2400" dirty="0"/>
              <a:t>intermediate </a:t>
            </a:r>
            <a:r>
              <a:rPr lang="en-GB" sz="2400" dirty="0" smtClean="0"/>
              <a:t>extractions.</a:t>
            </a:r>
          </a:p>
          <a:p>
            <a:r>
              <a:rPr lang="en-GB" sz="2400" dirty="0"/>
              <a:t>SPL design is very flexible </a:t>
            </a:r>
            <a:r>
              <a:rPr lang="en-GB" sz="2400" dirty="0" smtClean="0"/>
              <a:t>and it </a:t>
            </a:r>
            <a:r>
              <a:rPr lang="en-GB" sz="2400" dirty="0"/>
              <a:t>can be adapted to the needs of many high-power proton beam applications.</a:t>
            </a:r>
          </a:p>
        </p:txBody>
      </p:sp>
      <p:sp>
        <p:nvSpPr>
          <p:cNvPr id="4" name="Footer Placeholder 3"/>
          <p:cNvSpPr>
            <a:spLocks noGrp="1"/>
          </p:cNvSpPr>
          <p:nvPr>
            <p:ph type="ftr" sz="quarter" idx="10"/>
          </p:nvPr>
        </p:nvSpPr>
        <p:spPr/>
        <p:txBody>
          <a:bodyPr/>
          <a:lstStyle/>
          <a:p>
            <a:pPr>
              <a:defRPr/>
            </a:pPr>
            <a:r>
              <a:rPr lang="en-US" smtClean="0"/>
              <a:t>Saclay,feb. 2015</a:t>
            </a:r>
            <a:endParaRPr lang="en-GB"/>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26</a:t>
            </a:fld>
            <a:endParaRPr lang="en-GB"/>
          </a:p>
        </p:txBody>
      </p:sp>
      <p:grpSp>
        <p:nvGrpSpPr>
          <p:cNvPr id="20" name="Group 19"/>
          <p:cNvGrpSpPr/>
          <p:nvPr/>
        </p:nvGrpSpPr>
        <p:grpSpPr>
          <a:xfrm>
            <a:off x="7086600" y="3505200"/>
            <a:ext cx="1676400" cy="1219200"/>
            <a:chOff x="7162800" y="3505200"/>
            <a:chExt cx="1676400" cy="1219200"/>
          </a:xfrm>
        </p:grpSpPr>
        <p:cxnSp>
          <p:nvCxnSpPr>
            <p:cNvPr id="11" name="Straight Arrow Connector 10"/>
            <p:cNvCxnSpPr/>
            <p:nvPr/>
          </p:nvCxnSpPr>
          <p:spPr bwMode="auto">
            <a:xfrm>
              <a:off x="8839200" y="3733800"/>
              <a:ext cx="0" cy="990600"/>
            </a:xfrm>
            <a:prstGeom prst="straightConnector1">
              <a:avLst/>
            </a:prstGeom>
            <a:solidFill>
              <a:schemeClr val="accent1"/>
            </a:solidFill>
            <a:ln w="28575" cap="flat" cmpd="sng" algn="ctr">
              <a:solidFill>
                <a:srgbClr val="FF0000"/>
              </a:solidFill>
              <a:prstDash val="solid"/>
              <a:round/>
              <a:headEnd type="none" w="med" len="med"/>
              <a:tailEnd type="arrow"/>
            </a:ln>
            <a:effectLst/>
          </p:spPr>
        </p:cxnSp>
        <p:cxnSp>
          <p:nvCxnSpPr>
            <p:cNvPr id="13" name="Straight Connector 12"/>
            <p:cNvCxnSpPr/>
            <p:nvPr/>
          </p:nvCxnSpPr>
          <p:spPr bwMode="auto">
            <a:xfrm flipH="1">
              <a:off x="7162800" y="3733800"/>
              <a:ext cx="1676400" cy="0"/>
            </a:xfrm>
            <a:prstGeom prst="line">
              <a:avLst/>
            </a:prstGeom>
            <a:solidFill>
              <a:schemeClr val="accent1"/>
            </a:solidFill>
            <a:ln w="28575" cap="flat" cmpd="sng" algn="ctr">
              <a:solidFill>
                <a:srgbClr val="FF0000"/>
              </a:solidFill>
              <a:prstDash val="solid"/>
              <a:round/>
              <a:headEnd type="none" w="med" len="med"/>
              <a:tailEnd type="none" w="med" len="med"/>
            </a:ln>
            <a:effectLst/>
          </p:spPr>
        </p:cxnSp>
        <p:cxnSp>
          <p:nvCxnSpPr>
            <p:cNvPr id="17" name="Straight Arrow Connector 16"/>
            <p:cNvCxnSpPr/>
            <p:nvPr/>
          </p:nvCxnSpPr>
          <p:spPr bwMode="auto">
            <a:xfrm>
              <a:off x="8382000" y="3505200"/>
              <a:ext cx="0" cy="228600"/>
            </a:xfrm>
            <a:prstGeom prst="straightConnector1">
              <a:avLst/>
            </a:prstGeom>
            <a:solidFill>
              <a:schemeClr val="accent1"/>
            </a:solidFill>
            <a:ln w="28575" cap="flat" cmpd="sng" algn="ctr">
              <a:solidFill>
                <a:srgbClr val="FF0000"/>
              </a:solidFill>
              <a:prstDash val="solid"/>
              <a:round/>
              <a:headEnd type="none" w="med" len="med"/>
              <a:tailEnd type="arrow"/>
            </a:ln>
            <a:effectLst/>
          </p:spPr>
        </p:cxnSp>
        <p:cxnSp>
          <p:nvCxnSpPr>
            <p:cNvPr id="19" name="Straight Arrow Connector 18"/>
            <p:cNvCxnSpPr/>
            <p:nvPr/>
          </p:nvCxnSpPr>
          <p:spPr bwMode="auto">
            <a:xfrm>
              <a:off x="7239000" y="3505200"/>
              <a:ext cx="0" cy="228600"/>
            </a:xfrm>
            <a:prstGeom prst="straightConnector1">
              <a:avLst/>
            </a:prstGeom>
            <a:solidFill>
              <a:schemeClr val="accent1"/>
            </a:solidFill>
            <a:ln w="28575" cap="flat" cmpd="sng" algn="ctr">
              <a:solidFill>
                <a:srgbClr val="FF0000"/>
              </a:solidFill>
              <a:prstDash val="solid"/>
              <a:round/>
              <a:headEnd type="none" w="med" len="med"/>
              <a:tailEnd type="arrow"/>
            </a:ln>
            <a:effectLst/>
          </p:spPr>
        </p:cxnSp>
      </p:grpSp>
      <p:sp>
        <p:nvSpPr>
          <p:cNvPr id="21" name="TextBox 20"/>
          <p:cNvSpPr txBox="1"/>
          <p:nvPr/>
        </p:nvSpPr>
        <p:spPr>
          <a:xfrm>
            <a:off x="8686800" y="3810000"/>
            <a:ext cx="1373618" cy="707886"/>
          </a:xfrm>
          <a:prstGeom prst="rect">
            <a:avLst/>
          </a:prstGeom>
          <a:noFill/>
        </p:spPr>
        <p:txBody>
          <a:bodyPr wrap="none" rtlCol="0">
            <a:spAutoFit/>
          </a:bodyPr>
          <a:lstStyle/>
          <a:p>
            <a:pPr algn="ctr"/>
            <a:r>
              <a:rPr lang="en-GB" sz="2000" i="1" baseline="0" dirty="0" smtClean="0">
                <a:solidFill>
                  <a:srgbClr val="FF0000"/>
                </a:solidFill>
                <a:latin typeface="+mn-lt"/>
              </a:rPr>
              <a:t>50 Hz</a:t>
            </a:r>
          </a:p>
          <a:p>
            <a:pPr algn="ctr"/>
            <a:r>
              <a:rPr lang="en-GB" sz="2000" i="1" baseline="0" dirty="0" smtClean="0">
                <a:solidFill>
                  <a:srgbClr val="FF0000"/>
                </a:solidFill>
                <a:latin typeface="+mn-lt"/>
              </a:rPr>
              <a:t>4 </a:t>
            </a:r>
            <a:r>
              <a:rPr lang="en-GB" sz="2000" i="1" baseline="0" dirty="0" err="1" smtClean="0">
                <a:solidFill>
                  <a:srgbClr val="FF0000"/>
                </a:solidFill>
                <a:latin typeface="+mn-lt"/>
              </a:rPr>
              <a:t>MWatt</a:t>
            </a:r>
            <a:endParaRPr lang="en-GB" sz="2000" i="1" baseline="0" dirty="0">
              <a:solidFill>
                <a:srgbClr val="FF0000"/>
              </a:solidFill>
              <a:latin typeface="+mn-lt"/>
            </a:endParaRPr>
          </a:p>
        </p:txBody>
      </p:sp>
      <p:sp>
        <p:nvSpPr>
          <p:cNvPr id="22" name="TextBox 21"/>
          <p:cNvSpPr txBox="1"/>
          <p:nvPr/>
        </p:nvSpPr>
        <p:spPr>
          <a:xfrm>
            <a:off x="8153400" y="6096000"/>
            <a:ext cx="1417475" cy="338554"/>
          </a:xfrm>
          <a:prstGeom prst="rect">
            <a:avLst/>
          </a:prstGeom>
          <a:noFill/>
        </p:spPr>
        <p:txBody>
          <a:bodyPr wrap="none" rtlCol="0">
            <a:spAutoFit/>
          </a:bodyPr>
          <a:lstStyle/>
          <a:p>
            <a:r>
              <a:rPr lang="en-GB" i="1" baseline="0" dirty="0" smtClean="0">
                <a:solidFill>
                  <a:srgbClr val="FF0000"/>
                </a:solidFill>
                <a:latin typeface="+mn-lt"/>
              </a:rPr>
              <a:t>CERN 14-07</a:t>
            </a:r>
            <a:endParaRPr lang="en-GB" i="1" baseline="0" dirty="0">
              <a:solidFill>
                <a:srgbClr val="FF0000"/>
              </a:solidFill>
              <a:latin typeface="+mn-lt"/>
            </a:endParaRPr>
          </a:p>
        </p:txBody>
      </p:sp>
    </p:spTree>
    <p:extLst>
      <p:ext uri="{BB962C8B-B14F-4D97-AF65-F5344CB8AC3E}">
        <p14:creationId xmlns:p14="http://schemas.microsoft.com/office/powerpoint/2010/main" val="344931313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1" grpId="0"/>
      <p:bldP spid="2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a:t>
            </a:r>
            <a:r>
              <a:rPr lang="en-US" dirty="0" err="1" smtClean="0"/>
              <a:t>muon</a:t>
            </a:r>
            <a:r>
              <a:rPr lang="en-US" dirty="0" smtClean="0"/>
              <a:t> based Higgs factory for CERN</a:t>
            </a:r>
            <a:endParaRPr lang="en-US" dirty="0"/>
          </a:p>
        </p:txBody>
      </p:sp>
      <p:sp>
        <p:nvSpPr>
          <p:cNvPr id="3" name="Content Placeholder 2"/>
          <p:cNvSpPr>
            <a:spLocks noGrp="1"/>
          </p:cNvSpPr>
          <p:nvPr>
            <p:ph idx="1"/>
          </p:nvPr>
        </p:nvSpPr>
        <p:spPr>
          <a:xfrm>
            <a:off x="110067" y="609600"/>
            <a:ext cx="9829800" cy="5029200"/>
          </a:xfrm>
        </p:spPr>
        <p:txBody>
          <a:bodyPr/>
          <a:lstStyle/>
          <a:p>
            <a:r>
              <a:rPr lang="en-GB" sz="2400" dirty="0" smtClean="0"/>
              <a:t>A </a:t>
            </a:r>
            <a:r>
              <a:rPr lang="en-GB" sz="2400" dirty="0" err="1" smtClean="0"/>
              <a:t>muon</a:t>
            </a:r>
            <a:r>
              <a:rPr lang="en-GB" sz="2400" dirty="0" smtClean="0"/>
              <a:t> cooled Higgs factory can be easily housed within the present CERN.</a:t>
            </a:r>
          </a:p>
          <a:p>
            <a:r>
              <a:rPr lang="en-GB" sz="2400" dirty="0" smtClean="0"/>
              <a:t>The new 5 </a:t>
            </a:r>
            <a:r>
              <a:rPr lang="en-GB" sz="2400" dirty="0" err="1"/>
              <a:t>GeV</a:t>
            </a:r>
            <a:r>
              <a:rPr lang="en-GB" sz="2400" dirty="0"/>
              <a:t> </a:t>
            </a:r>
            <a:r>
              <a:rPr lang="en-GB" sz="2400" dirty="0" err="1"/>
              <a:t>Linac</a:t>
            </a:r>
            <a:r>
              <a:rPr lang="en-GB" sz="2400" dirty="0"/>
              <a:t> will provide at 50 c/s a multi </a:t>
            </a:r>
            <a:r>
              <a:rPr lang="en-GB" sz="2400" dirty="0" err="1"/>
              <a:t>MWatt</a:t>
            </a:r>
            <a:r>
              <a:rPr lang="en-GB" sz="2400" dirty="0"/>
              <a:t> </a:t>
            </a:r>
            <a:r>
              <a:rPr lang="en-US" sz="2400" dirty="0"/>
              <a:t>H</a:t>
            </a:r>
            <a:r>
              <a:rPr lang="en-US" sz="2400" baseline="30000" dirty="0"/>
              <a:t>-</a:t>
            </a:r>
            <a:r>
              <a:rPr lang="en-US" sz="2400" dirty="0"/>
              <a:t> </a:t>
            </a:r>
            <a:r>
              <a:rPr lang="en-US" sz="2400" dirty="0" smtClean="0"/>
              <a:t>beam</a:t>
            </a:r>
            <a:r>
              <a:rPr lang="en-GB" sz="2400" dirty="0" smtClean="0"/>
              <a:t> </a:t>
            </a:r>
            <a:r>
              <a:rPr lang="en-GB" sz="2400" dirty="0"/>
              <a:t>with enough </a:t>
            </a:r>
            <a:r>
              <a:rPr lang="en-GB" sz="2400" dirty="0" err="1"/>
              <a:t>pions</a:t>
            </a:r>
            <a:r>
              <a:rPr lang="en-GB" sz="2400" dirty="0"/>
              <a:t>/</a:t>
            </a:r>
            <a:r>
              <a:rPr lang="en-GB" sz="2400" dirty="0" err="1"/>
              <a:t>muons</a:t>
            </a:r>
            <a:r>
              <a:rPr lang="en-GB" sz="2400" dirty="0"/>
              <a:t> to supply also the </a:t>
            </a:r>
            <a:r>
              <a:rPr lang="en-GB" sz="2400" dirty="0" smtClean="0"/>
              <a:t>factory</a:t>
            </a:r>
            <a:r>
              <a:rPr lang="en-GB" sz="2400" dirty="0"/>
              <a:t>. </a:t>
            </a:r>
            <a:endParaRPr lang="en-GB" sz="2400" dirty="0" smtClean="0"/>
          </a:p>
          <a:p>
            <a:r>
              <a:rPr lang="en-GB" sz="2400" dirty="0" smtClean="0"/>
              <a:t>The basic additional accelerator structure will be the following:</a:t>
            </a:r>
          </a:p>
          <a:p>
            <a:pPr marL="457200" indent="-457200">
              <a:buFont typeface="+mj-lt"/>
              <a:buAutoNum type="arabicPeriod"/>
            </a:pPr>
            <a:r>
              <a:rPr lang="en-US" sz="2400" dirty="0" smtClean="0"/>
              <a:t>Two additional small storage rings with R ≈ 50 m will strip H- to a tight p bunch and compress the </a:t>
            </a:r>
            <a:r>
              <a:rPr lang="en-GB" sz="2400" dirty="0"/>
              <a:t>LP-SPL</a:t>
            </a:r>
            <a:r>
              <a:rPr lang="en-US" sz="2400" dirty="0" smtClean="0"/>
              <a:t> beam to a few ns.</a:t>
            </a:r>
          </a:p>
          <a:p>
            <a:pPr marL="457200" indent="-457200">
              <a:buFont typeface="+mj-lt"/>
              <a:buAutoNum type="arabicPeriod"/>
            </a:pPr>
            <a:r>
              <a:rPr lang="en-US" sz="2400" dirty="0" err="1" smtClean="0"/>
              <a:t>Muons</a:t>
            </a:r>
            <a:r>
              <a:rPr lang="en-US" sz="2400" dirty="0" smtClean="0"/>
              <a:t> of both signs are focused in a axially symmetric B = 20 T field, reducing progressively </a:t>
            </a:r>
            <a:r>
              <a:rPr lang="en-US" sz="2400" dirty="0" err="1" smtClean="0"/>
              <a:t>pt</a:t>
            </a:r>
            <a:r>
              <a:rPr lang="en-US" sz="2400" dirty="0" smtClean="0"/>
              <a:t> with a horn and B = 2 T</a:t>
            </a:r>
          </a:p>
          <a:p>
            <a:pPr marL="457200" indent="-457200">
              <a:buFont typeface="+mj-lt"/>
              <a:buAutoNum type="arabicPeriod"/>
            </a:pPr>
            <a:r>
              <a:rPr lang="en-US" sz="2400" dirty="0" smtClean="0"/>
              <a:t>A </a:t>
            </a:r>
            <a:r>
              <a:rPr lang="en-US" sz="2400" dirty="0" err="1" smtClean="0"/>
              <a:t>buncher</a:t>
            </a:r>
            <a:r>
              <a:rPr lang="en-US" sz="2400" dirty="0" smtClean="0"/>
              <a:t> and a rotator compresses </a:t>
            </a:r>
            <a:r>
              <a:rPr lang="en-US" sz="2400" dirty="0" err="1" smtClean="0"/>
              <a:t>muons</a:t>
            </a:r>
            <a:r>
              <a:rPr lang="en-US" sz="2400" dirty="0" smtClean="0"/>
              <a:t> to ≈ 250 MeV/c </a:t>
            </a:r>
          </a:p>
          <a:p>
            <a:pPr marL="457200" indent="-457200">
              <a:buFont typeface="+mj-lt"/>
              <a:buAutoNum type="arabicPeriod"/>
            </a:pPr>
            <a:r>
              <a:rPr lang="en-US" sz="2400" dirty="0" err="1" smtClean="0"/>
              <a:t>Muon</a:t>
            </a:r>
            <a:r>
              <a:rPr lang="en-US" sz="2400" dirty="0" smtClean="0"/>
              <a:t> Cooling in 3D compresses </a:t>
            </a:r>
            <a:r>
              <a:rPr lang="en-US" sz="2400" dirty="0" err="1" smtClean="0"/>
              <a:t>emittances</a:t>
            </a:r>
            <a:r>
              <a:rPr lang="en-US" sz="2400" dirty="0" smtClean="0"/>
              <a:t> by a factor 10</a:t>
            </a:r>
            <a:r>
              <a:rPr lang="en-US" sz="2400" baseline="30000" dirty="0" smtClean="0"/>
              <a:t>6</a:t>
            </a:r>
            <a:r>
              <a:rPr lang="en-US" sz="2400" dirty="0" smtClean="0"/>
              <a:t>.</a:t>
            </a:r>
          </a:p>
          <a:p>
            <a:pPr marL="457200" indent="-457200">
              <a:buFont typeface="+mj-lt"/>
              <a:buAutoNum type="arabicPeriod"/>
            </a:pPr>
            <a:r>
              <a:rPr lang="en-US" sz="2400" dirty="0" smtClean="0"/>
              <a:t>Bunches of about 10</a:t>
            </a:r>
            <a:r>
              <a:rPr lang="en-US" sz="2400" baseline="30000" dirty="0" smtClean="0"/>
              <a:t>12</a:t>
            </a:r>
            <a:r>
              <a:rPr lang="en-US" sz="2400" dirty="0" smtClean="0"/>
              <a:t> </a:t>
            </a:r>
            <a:r>
              <a:rPr lang="en-US" sz="2400" dirty="0" smtClean="0">
                <a:latin typeface="Symbol" charset="2"/>
                <a:cs typeface="Symbol" charset="2"/>
              </a:rPr>
              <a:t>m</a:t>
            </a:r>
            <a:r>
              <a:rPr lang="en-US" sz="3200" baseline="30000" dirty="0" smtClean="0"/>
              <a:t>±</a:t>
            </a:r>
            <a:r>
              <a:rPr lang="en-US" sz="2400" dirty="0" smtClean="0"/>
              <a:t> are accelerated to 62.5 </a:t>
            </a:r>
            <a:r>
              <a:rPr lang="en-US" sz="2400" dirty="0" err="1" smtClean="0"/>
              <a:t>GeV</a:t>
            </a:r>
            <a:r>
              <a:rPr lang="en-US" sz="2400" dirty="0" smtClean="0"/>
              <a:t> </a:t>
            </a:r>
          </a:p>
          <a:p>
            <a:pPr marL="457200" indent="-457200">
              <a:buFont typeface="+mj-lt"/>
              <a:buAutoNum type="arabicPeriod"/>
            </a:pPr>
            <a:r>
              <a:rPr lang="en-US" sz="2400" dirty="0" err="1" smtClean="0"/>
              <a:t>Muons</a:t>
            </a:r>
            <a:r>
              <a:rPr lang="en-US" sz="2400" dirty="0" smtClean="0"/>
              <a:t> are colliding in a SC storage ring of R ≈ 60 m where about 10</a:t>
            </a:r>
            <a:r>
              <a:rPr lang="en-US" sz="2400" baseline="30000" dirty="0" smtClean="0"/>
              <a:t>4</a:t>
            </a:r>
            <a:r>
              <a:rPr lang="en-US" sz="2400" dirty="0" smtClean="0"/>
              <a:t> Higgs events/y are recorded for each experiment.</a:t>
            </a:r>
          </a:p>
          <a:p>
            <a:endParaRPr lang="en-GB" sz="2400" dirty="0" smtClean="0"/>
          </a:p>
          <a:p>
            <a:endParaRPr lang="en-GB" sz="2400" dirty="0"/>
          </a:p>
          <a:p>
            <a:endParaRPr lang="en-US" dirty="0"/>
          </a:p>
        </p:txBody>
      </p:sp>
      <p:sp>
        <p:nvSpPr>
          <p:cNvPr id="4" name="Footer Placeholder 3"/>
          <p:cNvSpPr>
            <a:spLocks noGrp="1"/>
          </p:cNvSpPr>
          <p:nvPr>
            <p:ph type="ftr" sz="quarter" idx="10"/>
          </p:nvPr>
        </p:nvSpPr>
        <p:spPr/>
        <p:txBody>
          <a:bodyPr/>
          <a:lstStyle/>
          <a:p>
            <a:pPr>
              <a:defRPr/>
            </a:pPr>
            <a:r>
              <a:rPr lang="en-US" smtClean="0"/>
              <a:t>Saclay,feb. 2015</a:t>
            </a:r>
            <a:endParaRPr lang="en-GB"/>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27</a:t>
            </a:fld>
            <a:endParaRPr lang="en-GB"/>
          </a:p>
        </p:txBody>
      </p:sp>
    </p:spTree>
    <p:extLst>
      <p:ext uri="{BB962C8B-B14F-4D97-AF65-F5344CB8AC3E}">
        <p14:creationId xmlns:p14="http://schemas.microsoft.com/office/powerpoint/2010/main" val="38069959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ix8.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0" y="2978305"/>
            <a:ext cx="6248400" cy="3874284"/>
          </a:xfrm>
          <a:prstGeom prst="rect">
            <a:avLst/>
          </a:prstGeom>
        </p:spPr>
      </p:pic>
      <p:pic>
        <p:nvPicPr>
          <p:cNvPr id="7" name="Picture 6" descr="pix17.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85292" y="381000"/>
            <a:ext cx="6705600" cy="2819400"/>
          </a:xfrm>
          <a:prstGeom prst="rect">
            <a:avLst/>
          </a:prstGeom>
        </p:spPr>
      </p:pic>
      <p:sp>
        <p:nvSpPr>
          <p:cNvPr id="3" name="Content Placeholder 2"/>
          <p:cNvSpPr>
            <a:spLocks noGrp="1"/>
          </p:cNvSpPr>
          <p:nvPr>
            <p:ph idx="1"/>
          </p:nvPr>
        </p:nvSpPr>
        <p:spPr>
          <a:xfrm>
            <a:off x="-76200" y="533400"/>
            <a:ext cx="3657600" cy="5791200"/>
          </a:xfrm>
        </p:spPr>
        <p:txBody>
          <a:bodyPr/>
          <a:lstStyle/>
          <a:p>
            <a:r>
              <a:rPr lang="en-US" sz="2400" dirty="0"/>
              <a:t>A tight p bunch may be </a:t>
            </a:r>
            <a:r>
              <a:rPr lang="en-US" sz="2400" dirty="0" smtClean="0"/>
              <a:t>realized with a pair of rings with R≈50 m (Accumulator and Compressor). </a:t>
            </a:r>
          </a:p>
          <a:p>
            <a:r>
              <a:rPr lang="en-US" sz="2400" dirty="0" smtClean="0"/>
              <a:t>The </a:t>
            </a:r>
            <a:r>
              <a:rPr lang="en-US" sz="2400" dirty="0"/>
              <a:t>H</a:t>
            </a:r>
            <a:r>
              <a:rPr lang="en-US" sz="2400" baseline="30000" dirty="0"/>
              <a:t>-</a:t>
            </a:r>
            <a:r>
              <a:rPr lang="en-US" sz="2400" dirty="0"/>
              <a:t> beam produced by </a:t>
            </a:r>
            <a:r>
              <a:rPr lang="en-US" sz="2400" dirty="0" smtClean="0"/>
              <a:t>the SPS </a:t>
            </a:r>
            <a:r>
              <a:rPr lang="en-US" sz="2400" dirty="0"/>
              <a:t>LINAC </a:t>
            </a:r>
            <a:r>
              <a:rPr lang="en-US" sz="2400" dirty="0" smtClean="0"/>
              <a:t>at 5 </a:t>
            </a:r>
            <a:r>
              <a:rPr lang="en-US" sz="2400" dirty="0" err="1" smtClean="0"/>
              <a:t>GeV</a:t>
            </a:r>
            <a:r>
              <a:rPr lang="en-US" sz="2400" dirty="0" smtClean="0"/>
              <a:t> is stripped </a:t>
            </a:r>
            <a:r>
              <a:rPr lang="en-US" sz="2400" dirty="0"/>
              <a:t>to p </a:t>
            </a:r>
            <a:r>
              <a:rPr lang="en-US" sz="2400" dirty="0" smtClean="0"/>
              <a:t>produce </a:t>
            </a:r>
            <a:r>
              <a:rPr lang="en-US" sz="2400" dirty="0"/>
              <a:t>a number of short pulses </a:t>
            </a:r>
            <a:r>
              <a:rPr lang="en-US" sz="2400" dirty="0" smtClean="0"/>
              <a:t>, </a:t>
            </a:r>
            <a:r>
              <a:rPr lang="en-US" sz="2400" dirty="0"/>
              <a:t>condensed into </a:t>
            </a:r>
            <a:r>
              <a:rPr lang="en-US" sz="2400" dirty="0" smtClean="0"/>
              <a:t>a few, shorter (2ns) bunches</a:t>
            </a:r>
          </a:p>
          <a:p>
            <a:r>
              <a:rPr lang="en-GB" sz="2400" dirty="0" smtClean="0"/>
              <a:t>“A Feasibility </a:t>
            </a:r>
            <a:r>
              <a:rPr lang="en-GB" sz="2400" dirty="0"/>
              <a:t>study of accumulator and compressor </a:t>
            </a:r>
            <a:r>
              <a:rPr lang="en-GB" sz="2400" dirty="0" smtClean="0"/>
              <a:t>for SPL”. </a:t>
            </a:r>
            <a:endParaRPr lang="en-US" sz="2400" dirty="0"/>
          </a:p>
        </p:txBody>
      </p:sp>
      <p:sp>
        <p:nvSpPr>
          <p:cNvPr id="4" name="Footer Placeholder 3"/>
          <p:cNvSpPr>
            <a:spLocks noGrp="1"/>
          </p:cNvSpPr>
          <p:nvPr>
            <p:ph type="ftr" sz="quarter" idx="10"/>
          </p:nvPr>
        </p:nvSpPr>
        <p:spPr>
          <a:xfrm>
            <a:off x="609600" y="6629400"/>
            <a:ext cx="3136900" cy="228600"/>
          </a:xfrm>
        </p:spPr>
        <p:txBody>
          <a:bodyPr/>
          <a:lstStyle/>
          <a:p>
            <a:pPr>
              <a:defRPr/>
            </a:pPr>
            <a:r>
              <a:rPr lang="en-US" dirty="0" err="1" smtClean="0"/>
              <a:t>Saclay,feb</a:t>
            </a:r>
            <a:r>
              <a:rPr lang="en-US" dirty="0" smtClean="0"/>
              <a:t>. 2015</a:t>
            </a:r>
            <a:endParaRPr lang="en-GB" dirty="0"/>
          </a:p>
        </p:txBody>
      </p:sp>
      <p:sp>
        <p:nvSpPr>
          <p:cNvPr id="5" name="Slide Number Placeholder 4"/>
          <p:cNvSpPr>
            <a:spLocks noGrp="1"/>
          </p:cNvSpPr>
          <p:nvPr>
            <p:ph type="sldNum" sz="quarter" idx="11"/>
          </p:nvPr>
        </p:nvSpPr>
        <p:spPr>
          <a:xfrm>
            <a:off x="7696200" y="6629400"/>
            <a:ext cx="2063750" cy="228600"/>
          </a:xfrm>
        </p:spPr>
        <p:txBody>
          <a:bodyPr/>
          <a:lstStyle/>
          <a:p>
            <a:pPr>
              <a:defRPr/>
            </a:pPr>
            <a:r>
              <a:rPr lang="en-GB" dirty="0" smtClean="0"/>
              <a:t>Slide# : </a:t>
            </a:r>
            <a:fld id="{A86CEAE1-7B07-CE4F-A20C-236EDAD9CE90}" type="slidenum">
              <a:rPr lang="en-GB" smtClean="0"/>
              <a:pPr>
                <a:defRPr/>
              </a:pPr>
              <a:t>28</a:t>
            </a:fld>
            <a:endParaRPr lang="en-GB" dirty="0"/>
          </a:p>
        </p:txBody>
      </p:sp>
      <p:sp>
        <p:nvSpPr>
          <p:cNvPr id="8" name="Title 1"/>
          <p:cNvSpPr>
            <a:spLocks noGrp="1"/>
          </p:cNvSpPr>
          <p:nvPr>
            <p:ph type="title"/>
          </p:nvPr>
        </p:nvSpPr>
        <p:spPr/>
        <p:txBody>
          <a:bodyPr/>
          <a:lstStyle/>
          <a:p>
            <a:r>
              <a:rPr lang="en-GB" dirty="0" smtClean="0"/>
              <a:t>1.- CERN accumulator and compressor</a:t>
            </a:r>
            <a:endParaRPr lang="en-GB" dirty="0"/>
          </a:p>
        </p:txBody>
      </p:sp>
      <p:sp>
        <p:nvSpPr>
          <p:cNvPr id="10" name="TextBox 9"/>
          <p:cNvSpPr txBox="1"/>
          <p:nvPr/>
        </p:nvSpPr>
        <p:spPr>
          <a:xfrm>
            <a:off x="3244596" y="6531098"/>
            <a:ext cx="2927604" cy="338554"/>
          </a:xfrm>
          <a:prstGeom prst="rect">
            <a:avLst/>
          </a:prstGeom>
          <a:noFill/>
        </p:spPr>
        <p:txBody>
          <a:bodyPr wrap="none" rtlCol="0">
            <a:spAutoFit/>
          </a:bodyPr>
          <a:lstStyle/>
          <a:p>
            <a:r>
              <a:rPr lang="en-GB" i="1" baseline="0" dirty="0">
                <a:solidFill>
                  <a:srgbClr val="FF0000"/>
                </a:solidFill>
                <a:latin typeface="+mn-lt"/>
              </a:rPr>
              <a:t>CERN-AB-2008-060 (2008)</a:t>
            </a:r>
          </a:p>
        </p:txBody>
      </p:sp>
      <p:sp>
        <p:nvSpPr>
          <p:cNvPr id="11" name="Up Arrow 10"/>
          <p:cNvSpPr/>
          <p:nvPr/>
        </p:nvSpPr>
        <p:spPr bwMode="auto">
          <a:xfrm>
            <a:off x="8001000" y="3124200"/>
            <a:ext cx="228600" cy="304800"/>
          </a:xfrm>
          <a:prstGeom prst="up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600" b="0" i="0" u="none" strike="noStrike" cap="none" normalizeH="0" baseline="-25000">
              <a:ln>
                <a:noFill/>
              </a:ln>
              <a:solidFill>
                <a:schemeClr val="tx1"/>
              </a:solidFill>
              <a:effectLst/>
              <a:latin typeface="Helvetica" charset="0"/>
            </a:endParaRPr>
          </a:p>
        </p:txBody>
      </p:sp>
    </p:spTree>
    <p:extLst>
      <p:ext uri="{BB962C8B-B14F-4D97-AF65-F5344CB8AC3E}">
        <p14:creationId xmlns:p14="http://schemas.microsoft.com/office/powerpoint/2010/main" val="22203949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0" grpId="0"/>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ix21.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3514299"/>
            <a:ext cx="5562600" cy="3267501"/>
          </a:xfrm>
          <a:prstGeom prst="rect">
            <a:avLst/>
          </a:prstGeom>
        </p:spPr>
      </p:pic>
      <p:sp>
        <p:nvSpPr>
          <p:cNvPr id="2" name="Title 1"/>
          <p:cNvSpPr>
            <a:spLocks noGrp="1"/>
          </p:cNvSpPr>
          <p:nvPr>
            <p:ph type="title"/>
          </p:nvPr>
        </p:nvSpPr>
        <p:spPr/>
        <p:txBody>
          <a:bodyPr/>
          <a:lstStyle/>
          <a:p>
            <a:r>
              <a:rPr lang="en-GB" dirty="0" smtClean="0"/>
              <a:t>2.-Target and </a:t>
            </a:r>
            <a:r>
              <a:rPr lang="en-GB" dirty="0" err="1" smtClean="0"/>
              <a:t>solenoidal</a:t>
            </a:r>
            <a:r>
              <a:rPr lang="en-GB" dirty="0" smtClean="0"/>
              <a:t> capture</a:t>
            </a:r>
            <a:endParaRPr lang="en-GB" dirty="0"/>
          </a:p>
        </p:txBody>
      </p:sp>
      <p:sp>
        <p:nvSpPr>
          <p:cNvPr id="3" name="Content Placeholder 2"/>
          <p:cNvSpPr>
            <a:spLocks noGrp="1"/>
          </p:cNvSpPr>
          <p:nvPr>
            <p:ph idx="1"/>
          </p:nvPr>
        </p:nvSpPr>
        <p:spPr>
          <a:xfrm>
            <a:off x="76200" y="533400"/>
            <a:ext cx="9677400" cy="2286000"/>
          </a:xfrm>
        </p:spPr>
        <p:txBody>
          <a:bodyPr/>
          <a:lstStyle/>
          <a:p>
            <a:r>
              <a:rPr lang="en-GB" sz="2400" dirty="0" smtClean="0"/>
              <a:t>Liquid metal target is immersed in high field solenoid (20 T)</a:t>
            </a:r>
          </a:p>
          <a:p>
            <a:pPr lvl="1"/>
            <a:r>
              <a:rPr lang="en-GB" sz="2400" dirty="0" smtClean="0"/>
              <a:t>Proton beam is oriented with about 20° with respect to axis</a:t>
            </a:r>
          </a:p>
          <a:p>
            <a:pPr lvl="1"/>
            <a:r>
              <a:rPr lang="en-GB" sz="2400" dirty="0" smtClean="0"/>
              <a:t>Particles with </a:t>
            </a:r>
            <a:r>
              <a:rPr lang="en-GB" sz="2400" dirty="0" err="1" smtClean="0"/>
              <a:t>p</a:t>
            </a:r>
            <a:r>
              <a:rPr lang="en-GB" sz="2400" baseline="-25000" dirty="0" err="1" smtClean="0"/>
              <a:t>t</a:t>
            </a:r>
            <a:r>
              <a:rPr lang="en-GB" sz="2400" dirty="0" smtClean="0"/>
              <a:t> &lt; 0.25 </a:t>
            </a:r>
            <a:r>
              <a:rPr lang="en-GB" sz="2400" dirty="0" err="1" smtClean="0"/>
              <a:t>GeV</a:t>
            </a:r>
            <a:r>
              <a:rPr lang="en-GB" sz="2400" dirty="0" smtClean="0"/>
              <a:t>/c are trapped (about ½ of all)</a:t>
            </a:r>
          </a:p>
          <a:p>
            <a:pPr lvl="1"/>
            <a:r>
              <a:rPr lang="en-GB" sz="2400" dirty="0" err="1" smtClean="0"/>
              <a:t>Pions</a:t>
            </a:r>
            <a:r>
              <a:rPr lang="en-GB" sz="2400" dirty="0" smtClean="0"/>
              <a:t> decay into </a:t>
            </a:r>
            <a:r>
              <a:rPr lang="en-GB" sz="2400" dirty="0" err="1" smtClean="0"/>
              <a:t>muons</a:t>
            </a:r>
            <a:endParaRPr lang="en-GB" sz="2400" dirty="0" smtClean="0"/>
          </a:p>
          <a:p>
            <a:pPr lvl="1"/>
            <a:r>
              <a:rPr lang="en-GB" sz="2400" dirty="0" smtClean="0"/>
              <a:t>Focussing both signs of particles</a:t>
            </a:r>
          </a:p>
          <a:p>
            <a:r>
              <a:rPr lang="en-US" sz="2400" dirty="0"/>
              <a:t>The MERIT/CERN experiment has successfully injected a Hg-jet into a 15-T solenoid</a:t>
            </a:r>
            <a:endParaRPr lang="en-GB" sz="2400" dirty="0" smtClean="0"/>
          </a:p>
        </p:txBody>
      </p:sp>
      <p:sp>
        <p:nvSpPr>
          <p:cNvPr id="4" name="Footer Placeholder 3"/>
          <p:cNvSpPr>
            <a:spLocks noGrp="1"/>
          </p:cNvSpPr>
          <p:nvPr>
            <p:ph type="ftr" sz="quarter" idx="10"/>
          </p:nvPr>
        </p:nvSpPr>
        <p:spPr/>
        <p:txBody>
          <a:bodyPr/>
          <a:lstStyle/>
          <a:p>
            <a:pPr>
              <a:defRPr/>
            </a:pPr>
            <a:r>
              <a:rPr lang="en-US" smtClean="0"/>
              <a:t>Saclay,feb. 2015</a:t>
            </a:r>
            <a:endParaRPr lang="en-GB"/>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29</a:t>
            </a:fld>
            <a:endParaRPr lang="en-GB"/>
          </a:p>
        </p:txBody>
      </p:sp>
      <p:sp>
        <p:nvSpPr>
          <p:cNvPr id="39" name="TextBox 38"/>
          <p:cNvSpPr txBox="1"/>
          <p:nvPr/>
        </p:nvSpPr>
        <p:spPr>
          <a:xfrm>
            <a:off x="4681071" y="3124200"/>
            <a:ext cx="5257800" cy="400110"/>
          </a:xfrm>
          <a:prstGeom prst="rect">
            <a:avLst/>
          </a:prstGeom>
          <a:noFill/>
        </p:spPr>
        <p:txBody>
          <a:bodyPr wrap="square" rtlCol="0">
            <a:spAutoFit/>
          </a:bodyPr>
          <a:lstStyle/>
          <a:p>
            <a:r>
              <a:rPr lang="en-GB" sz="2000" i="1" baseline="0" dirty="0" err="1" smtClean="0">
                <a:solidFill>
                  <a:srgbClr val="3366FF"/>
                </a:solidFill>
                <a:latin typeface="+mn-lt"/>
              </a:rPr>
              <a:t>Pions</a:t>
            </a:r>
            <a:r>
              <a:rPr lang="en-GB" sz="2000" i="1" baseline="0" dirty="0" smtClean="0">
                <a:solidFill>
                  <a:srgbClr val="3366FF"/>
                </a:solidFill>
                <a:latin typeface="+mn-lt"/>
              </a:rPr>
              <a:t>/</a:t>
            </a:r>
            <a:r>
              <a:rPr lang="en-GB" sz="2000" i="1" baseline="0" dirty="0" err="1" smtClean="0">
                <a:solidFill>
                  <a:srgbClr val="3366FF"/>
                </a:solidFill>
                <a:latin typeface="+mn-lt"/>
              </a:rPr>
              <a:t>muons</a:t>
            </a:r>
            <a:r>
              <a:rPr lang="en-GB" sz="2000" i="1" baseline="0" dirty="0" smtClean="0">
                <a:solidFill>
                  <a:srgbClr val="3366FF"/>
                </a:solidFill>
                <a:latin typeface="+mn-lt"/>
              </a:rPr>
              <a:t> drifting as a function of c </a:t>
            </a:r>
            <a:r>
              <a:rPr lang="en-GB" sz="2000" i="1" baseline="0" dirty="0" smtClean="0">
                <a:solidFill>
                  <a:srgbClr val="3366FF"/>
                </a:solidFill>
                <a:latin typeface="Symbol" charset="2"/>
                <a:cs typeface="Symbol" charset="2"/>
              </a:rPr>
              <a:t>t</a:t>
            </a:r>
            <a:endParaRPr lang="en-GB" sz="2000" i="1" dirty="0">
              <a:solidFill>
                <a:srgbClr val="3366FF"/>
              </a:solidFill>
              <a:latin typeface="Symbol" charset="2"/>
              <a:cs typeface="Symbol" charset="2"/>
            </a:endParaRPr>
          </a:p>
        </p:txBody>
      </p:sp>
      <p:grpSp>
        <p:nvGrpSpPr>
          <p:cNvPr id="43" name="Group 42"/>
          <p:cNvGrpSpPr/>
          <p:nvPr/>
        </p:nvGrpSpPr>
        <p:grpSpPr>
          <a:xfrm>
            <a:off x="6019800" y="3500735"/>
            <a:ext cx="3886200" cy="3281065"/>
            <a:chOff x="6019800" y="2819400"/>
            <a:chExt cx="3886200" cy="3281065"/>
          </a:xfrm>
        </p:grpSpPr>
        <p:pic>
          <p:nvPicPr>
            <p:cNvPr id="13" name="Picture 12" descr="Page #1.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9800" y="4477325"/>
              <a:ext cx="308043" cy="1313875"/>
            </a:xfrm>
            <a:prstGeom prst="rect">
              <a:avLst/>
            </a:prstGeom>
          </p:spPr>
        </p:pic>
        <p:grpSp>
          <p:nvGrpSpPr>
            <p:cNvPr id="42" name="Group 41"/>
            <p:cNvGrpSpPr/>
            <p:nvPr/>
          </p:nvGrpSpPr>
          <p:grpSpPr>
            <a:xfrm>
              <a:off x="6019800" y="2819400"/>
              <a:ext cx="3886200" cy="3281065"/>
              <a:chOff x="6019800" y="2819400"/>
              <a:chExt cx="3886200" cy="3281065"/>
            </a:xfrm>
          </p:grpSpPr>
          <p:grpSp>
            <p:nvGrpSpPr>
              <p:cNvPr id="19" name="Group 18"/>
              <p:cNvGrpSpPr/>
              <p:nvPr/>
            </p:nvGrpSpPr>
            <p:grpSpPr>
              <a:xfrm>
                <a:off x="6019800" y="2819400"/>
                <a:ext cx="3886200" cy="3281065"/>
                <a:chOff x="6019800" y="2819400"/>
                <a:chExt cx="3886200" cy="3281065"/>
              </a:xfrm>
            </p:grpSpPr>
            <p:pic>
              <p:nvPicPr>
                <p:cNvPr id="20" name="Picture 19" descr="pix26.tif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8400" y="2819400"/>
                  <a:ext cx="3330773" cy="2971800"/>
                </a:xfrm>
                <a:prstGeom prst="rect">
                  <a:avLst/>
                </a:prstGeom>
              </p:spPr>
            </p:pic>
            <p:sp>
              <p:nvSpPr>
                <p:cNvPr id="21" name="Rectangle 20"/>
                <p:cNvSpPr/>
                <p:nvPr/>
              </p:nvSpPr>
              <p:spPr bwMode="auto">
                <a:xfrm>
                  <a:off x="6400800" y="2971800"/>
                  <a:ext cx="1600200" cy="1295400"/>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600" b="0" i="0" u="none" strike="noStrike" cap="none" normalizeH="0" baseline="-25000">
                    <a:ln>
                      <a:noFill/>
                    </a:ln>
                    <a:solidFill>
                      <a:schemeClr val="tx1"/>
                    </a:solidFill>
                    <a:effectLst/>
                    <a:latin typeface="Helvetica" charset="0"/>
                  </a:endParaRPr>
                </a:p>
              </p:txBody>
            </p:sp>
            <p:sp>
              <p:nvSpPr>
                <p:cNvPr id="22" name="TextBox 21"/>
                <p:cNvSpPr txBox="1"/>
                <p:nvPr/>
              </p:nvSpPr>
              <p:spPr>
                <a:xfrm>
                  <a:off x="8458200" y="3200400"/>
                  <a:ext cx="1127783" cy="400110"/>
                </a:xfrm>
                <a:prstGeom prst="rect">
                  <a:avLst/>
                </a:prstGeom>
                <a:noFill/>
              </p:spPr>
              <p:txBody>
                <a:bodyPr wrap="none" rtlCol="0">
                  <a:spAutoFit/>
                </a:bodyPr>
                <a:lstStyle/>
                <a:p>
                  <a:r>
                    <a:rPr lang="en-GB" sz="2000" i="1" baseline="0" dirty="0" smtClean="0">
                      <a:solidFill>
                        <a:srgbClr val="FF0000"/>
                      </a:solidFill>
                      <a:latin typeface="+mn-lt"/>
                    </a:rPr>
                    <a:t>Z = 1 m</a:t>
                  </a:r>
                  <a:endParaRPr lang="en-GB" sz="2000" i="1" baseline="0" dirty="0">
                    <a:solidFill>
                      <a:srgbClr val="FF0000"/>
                    </a:solidFill>
                    <a:latin typeface="+mn-lt"/>
                  </a:endParaRPr>
                </a:p>
              </p:txBody>
            </p:sp>
            <p:sp>
              <p:nvSpPr>
                <p:cNvPr id="23" name="TextBox 22"/>
                <p:cNvSpPr txBox="1"/>
                <p:nvPr/>
              </p:nvSpPr>
              <p:spPr>
                <a:xfrm>
                  <a:off x="8382000" y="4648200"/>
                  <a:ext cx="1325403" cy="400110"/>
                </a:xfrm>
                <a:prstGeom prst="rect">
                  <a:avLst/>
                </a:prstGeom>
                <a:noFill/>
              </p:spPr>
              <p:txBody>
                <a:bodyPr wrap="none" rtlCol="0">
                  <a:spAutoFit/>
                </a:bodyPr>
                <a:lstStyle/>
                <a:p>
                  <a:r>
                    <a:rPr lang="en-GB" sz="2000" i="1" baseline="0" dirty="0" smtClean="0">
                      <a:solidFill>
                        <a:srgbClr val="FF0000"/>
                      </a:solidFill>
                      <a:latin typeface="+mn-lt"/>
                    </a:rPr>
                    <a:t>Z = 58 m</a:t>
                  </a:r>
                  <a:endParaRPr lang="en-GB" sz="2000" i="1" baseline="0" dirty="0">
                    <a:solidFill>
                      <a:srgbClr val="FF0000"/>
                    </a:solidFill>
                    <a:latin typeface="+mn-lt"/>
                  </a:endParaRPr>
                </a:p>
              </p:txBody>
            </p:sp>
            <p:pic>
              <p:nvPicPr>
                <p:cNvPr id="24" name="Picture 23" descr="Page #1.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9800" y="2971799"/>
                  <a:ext cx="308043" cy="1313875"/>
                </a:xfrm>
                <a:prstGeom prst="rect">
                  <a:avLst/>
                </a:prstGeom>
              </p:spPr>
            </p:pic>
            <p:sp>
              <p:nvSpPr>
                <p:cNvPr id="25" name="TextBox 24"/>
                <p:cNvSpPr txBox="1"/>
                <p:nvPr/>
              </p:nvSpPr>
              <p:spPr>
                <a:xfrm>
                  <a:off x="9227158" y="3881735"/>
                  <a:ext cx="678842" cy="461665"/>
                </a:xfrm>
                <a:prstGeom prst="rect">
                  <a:avLst/>
                </a:prstGeom>
                <a:noFill/>
              </p:spPr>
              <p:txBody>
                <a:bodyPr wrap="none" rtlCol="0">
                  <a:spAutoFit/>
                </a:bodyPr>
                <a:lstStyle/>
                <a:p>
                  <a:r>
                    <a:rPr lang="en-GB" sz="2400" i="1" baseline="0" dirty="0" smtClean="0">
                      <a:solidFill>
                        <a:srgbClr val="FF0000"/>
                      </a:solidFill>
                      <a:latin typeface="+mn-lt"/>
                    </a:rPr>
                    <a:t>c </a:t>
                  </a:r>
                  <a:r>
                    <a:rPr lang="en-GB" sz="2400" i="1" baseline="0" dirty="0" smtClean="0">
                      <a:solidFill>
                        <a:srgbClr val="FF0000"/>
                      </a:solidFill>
                      <a:latin typeface="Symbol" charset="2"/>
                      <a:cs typeface="Symbol" charset="2"/>
                    </a:rPr>
                    <a:t>t</a:t>
                  </a:r>
                  <a:endParaRPr lang="en-GB" sz="2400" i="1" baseline="0" dirty="0">
                    <a:solidFill>
                      <a:srgbClr val="FF0000"/>
                    </a:solidFill>
                    <a:latin typeface="Symbol" charset="2"/>
                    <a:cs typeface="Symbol" charset="2"/>
                  </a:endParaRPr>
                </a:p>
              </p:txBody>
            </p:sp>
            <p:sp>
              <p:nvSpPr>
                <p:cNvPr id="26" name="TextBox 25"/>
                <p:cNvSpPr txBox="1"/>
                <p:nvPr/>
              </p:nvSpPr>
              <p:spPr>
                <a:xfrm>
                  <a:off x="7855558" y="5638800"/>
                  <a:ext cx="678842" cy="461665"/>
                </a:xfrm>
                <a:prstGeom prst="rect">
                  <a:avLst/>
                </a:prstGeom>
                <a:noFill/>
              </p:spPr>
              <p:txBody>
                <a:bodyPr wrap="none" rtlCol="0">
                  <a:spAutoFit/>
                </a:bodyPr>
                <a:lstStyle/>
                <a:p>
                  <a:r>
                    <a:rPr lang="en-GB" sz="2400" i="1" baseline="0" dirty="0" smtClean="0">
                      <a:solidFill>
                        <a:srgbClr val="FF0000"/>
                      </a:solidFill>
                      <a:latin typeface="+mn-lt"/>
                    </a:rPr>
                    <a:t>c </a:t>
                  </a:r>
                  <a:r>
                    <a:rPr lang="en-GB" sz="2400" i="1" baseline="0" dirty="0" smtClean="0">
                      <a:solidFill>
                        <a:srgbClr val="FF0000"/>
                      </a:solidFill>
                      <a:latin typeface="Symbol" charset="2"/>
                      <a:cs typeface="Symbol" charset="2"/>
                    </a:rPr>
                    <a:t>t</a:t>
                  </a:r>
                  <a:endParaRPr lang="en-GB" sz="2400" i="1" baseline="0" dirty="0">
                    <a:solidFill>
                      <a:srgbClr val="FF0000"/>
                    </a:solidFill>
                    <a:latin typeface="Symbol" charset="2"/>
                    <a:cs typeface="Symbol" charset="2"/>
                  </a:endParaRPr>
                </a:p>
              </p:txBody>
            </p:sp>
            <p:sp>
              <p:nvSpPr>
                <p:cNvPr id="27" name="TextBox 26"/>
                <p:cNvSpPr txBox="1"/>
                <p:nvPr/>
              </p:nvSpPr>
              <p:spPr>
                <a:xfrm rot="16200000">
                  <a:off x="5874540" y="3345660"/>
                  <a:ext cx="1300231" cy="400110"/>
                </a:xfrm>
                <a:prstGeom prst="rect">
                  <a:avLst/>
                </a:prstGeom>
                <a:noFill/>
              </p:spPr>
              <p:txBody>
                <a:bodyPr wrap="none" rtlCol="0">
                  <a:spAutoFit/>
                </a:bodyPr>
                <a:lstStyle/>
                <a:p>
                  <a:r>
                    <a:rPr lang="en-GB" sz="2000" i="1" baseline="0" dirty="0" err="1" smtClean="0">
                      <a:solidFill>
                        <a:srgbClr val="FF0000"/>
                      </a:solidFill>
                      <a:latin typeface="+mn-lt"/>
                    </a:rPr>
                    <a:t>GeV</a:t>
                  </a:r>
                  <a:r>
                    <a:rPr lang="en-GB" sz="2000" i="1" baseline="0" dirty="0" smtClean="0">
                      <a:solidFill>
                        <a:srgbClr val="FF0000"/>
                      </a:solidFill>
                      <a:latin typeface="+mn-lt"/>
                    </a:rPr>
                    <a:t>/c -&gt;</a:t>
                  </a:r>
                  <a:endParaRPr lang="en-GB" sz="2000" i="1" baseline="0" dirty="0">
                    <a:solidFill>
                      <a:srgbClr val="FF0000"/>
                    </a:solidFill>
                    <a:latin typeface="+mn-lt"/>
                  </a:endParaRPr>
                </a:p>
              </p:txBody>
            </p:sp>
            <p:sp>
              <p:nvSpPr>
                <p:cNvPr id="28" name="TextBox 27"/>
                <p:cNvSpPr txBox="1"/>
                <p:nvPr/>
              </p:nvSpPr>
              <p:spPr>
                <a:xfrm rot="16200000">
                  <a:off x="5931629" y="4869661"/>
                  <a:ext cx="1300231" cy="400110"/>
                </a:xfrm>
                <a:prstGeom prst="rect">
                  <a:avLst/>
                </a:prstGeom>
                <a:solidFill>
                  <a:schemeClr val="bg1"/>
                </a:solidFill>
              </p:spPr>
              <p:txBody>
                <a:bodyPr wrap="none" rtlCol="0">
                  <a:spAutoFit/>
                </a:bodyPr>
                <a:lstStyle/>
                <a:p>
                  <a:r>
                    <a:rPr lang="en-GB" sz="2000" i="1" baseline="0" dirty="0" err="1" smtClean="0">
                      <a:solidFill>
                        <a:srgbClr val="FF0000"/>
                      </a:solidFill>
                      <a:latin typeface="+mn-lt"/>
                    </a:rPr>
                    <a:t>GeV</a:t>
                  </a:r>
                  <a:r>
                    <a:rPr lang="en-GB" sz="2000" i="1" baseline="0" dirty="0" smtClean="0">
                      <a:solidFill>
                        <a:srgbClr val="FF0000"/>
                      </a:solidFill>
                      <a:latin typeface="+mn-lt"/>
                    </a:rPr>
                    <a:t>/c -&gt;</a:t>
                  </a:r>
                  <a:endParaRPr lang="en-GB" sz="2000" i="1" baseline="0" dirty="0">
                    <a:solidFill>
                      <a:srgbClr val="FF0000"/>
                    </a:solidFill>
                    <a:latin typeface="+mn-lt"/>
                  </a:endParaRPr>
                </a:p>
              </p:txBody>
            </p:sp>
          </p:grpSp>
          <p:sp>
            <p:nvSpPr>
              <p:cNvPr id="40" name="Rectangle 39"/>
              <p:cNvSpPr/>
              <p:nvPr/>
            </p:nvSpPr>
            <p:spPr bwMode="auto">
              <a:xfrm>
                <a:off x="7315200" y="4308765"/>
                <a:ext cx="2438400" cy="3048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600" b="0" i="0" u="none" strike="noStrike" cap="none" normalizeH="0" baseline="-25000" dirty="0">
                  <a:ln>
                    <a:noFill/>
                  </a:ln>
                  <a:solidFill>
                    <a:schemeClr val="tx1"/>
                  </a:solidFill>
                  <a:effectLst/>
                  <a:latin typeface="Helvetica" charset="0"/>
                </a:endParaRPr>
              </a:p>
            </p:txBody>
          </p:sp>
          <p:sp>
            <p:nvSpPr>
              <p:cNvPr id="41" name="Rectangle 40"/>
              <p:cNvSpPr/>
              <p:nvPr/>
            </p:nvSpPr>
            <p:spPr bwMode="auto">
              <a:xfrm>
                <a:off x="6435435" y="4313380"/>
                <a:ext cx="533400" cy="3048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600" b="0" i="0" u="none" strike="noStrike" cap="none" normalizeH="0" baseline="-25000">
                  <a:ln>
                    <a:noFill/>
                  </a:ln>
                  <a:solidFill>
                    <a:schemeClr val="tx1"/>
                  </a:solidFill>
                  <a:effectLst/>
                  <a:latin typeface="Helvetica" charset="0"/>
                </a:endParaRPr>
              </a:p>
            </p:txBody>
          </p:sp>
        </p:grpSp>
      </p:grpSp>
      <p:sp>
        <p:nvSpPr>
          <p:cNvPr id="7" name="TextBox 6"/>
          <p:cNvSpPr txBox="1"/>
          <p:nvPr/>
        </p:nvSpPr>
        <p:spPr>
          <a:xfrm>
            <a:off x="609600" y="6019800"/>
            <a:ext cx="241673" cy="584776"/>
          </a:xfrm>
          <a:prstGeom prst="rect">
            <a:avLst/>
          </a:prstGeom>
          <a:noFill/>
        </p:spPr>
        <p:txBody>
          <a:bodyPr wrap="none" rtlCol="0">
            <a:spAutoFit/>
          </a:bodyPr>
          <a:lstStyle/>
          <a:p>
            <a:r>
              <a:rPr lang="en-US" baseline="0" dirty="0" smtClean="0"/>
              <a:t>.</a:t>
            </a:r>
            <a:endParaRPr lang="en-US" baseline="0" dirty="0"/>
          </a:p>
          <a:p>
            <a:endParaRPr lang="en-GB" baseline="0" dirty="0"/>
          </a:p>
        </p:txBody>
      </p:sp>
    </p:spTree>
    <p:extLst>
      <p:ext uri="{BB962C8B-B14F-4D97-AF65-F5344CB8AC3E}">
        <p14:creationId xmlns:p14="http://schemas.microsoft.com/office/powerpoint/2010/main" val="22582944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3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Group 53"/>
          <p:cNvGrpSpPr/>
          <p:nvPr/>
        </p:nvGrpSpPr>
        <p:grpSpPr>
          <a:xfrm>
            <a:off x="685800" y="533400"/>
            <a:ext cx="8453437" cy="1566863"/>
            <a:chOff x="685800" y="533400"/>
            <a:chExt cx="8453437" cy="1566863"/>
          </a:xfrm>
        </p:grpSpPr>
        <p:grpSp>
          <p:nvGrpSpPr>
            <p:cNvPr id="8" name="Group 4"/>
            <p:cNvGrpSpPr>
              <a:grpSpLocks noChangeAspect="1"/>
            </p:cNvGrpSpPr>
            <p:nvPr/>
          </p:nvGrpSpPr>
          <p:grpSpPr bwMode="auto">
            <a:xfrm>
              <a:off x="685800" y="533400"/>
              <a:ext cx="8453437" cy="1566863"/>
              <a:chOff x="4344" y="8640"/>
              <a:chExt cx="9360" cy="1734"/>
            </a:xfrm>
          </p:grpSpPr>
          <p:sp>
            <p:nvSpPr>
              <p:cNvPr id="32" name="Line 28"/>
              <p:cNvSpPr>
                <a:spLocks noChangeShapeType="1"/>
              </p:cNvSpPr>
              <p:nvPr/>
            </p:nvSpPr>
            <p:spPr bwMode="auto">
              <a:xfrm>
                <a:off x="9051" y="8764"/>
                <a:ext cx="4212"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 name="AutoShape 5"/>
              <p:cNvSpPr>
                <a:spLocks noChangeAspect="1" noChangeArrowheads="1"/>
              </p:cNvSpPr>
              <p:nvPr/>
            </p:nvSpPr>
            <p:spPr bwMode="auto">
              <a:xfrm>
                <a:off x="4344" y="8640"/>
                <a:ext cx="9360" cy="1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
            <p:nvSpPr>
              <p:cNvPr id="10" name="Text Box 6"/>
              <p:cNvSpPr txBox="1">
                <a:spLocks noChangeArrowheads="1"/>
              </p:cNvSpPr>
              <p:nvPr/>
            </p:nvSpPr>
            <p:spPr bwMode="auto">
              <a:xfrm>
                <a:off x="5087" y="10002"/>
                <a:ext cx="743" cy="37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3094" tIns="31547" rIns="63094" bIns="31547"/>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r>
                  <a:rPr lang="en-US" altLang="ja-JP" sz="1200" b="1">
                    <a:latin typeface="Times New Roman" pitchFamily="18" charset="0"/>
                    <a:ea typeface="MS Mincho" pitchFamily="49" charset="-128"/>
                  </a:rPr>
                  <a:t>10 m</a:t>
                </a:r>
                <a:endParaRPr lang="en-US" sz="1200"/>
              </a:p>
            </p:txBody>
          </p:sp>
          <p:sp>
            <p:nvSpPr>
              <p:cNvPr id="11" name="Text Box 7"/>
              <p:cNvSpPr txBox="1">
                <a:spLocks noChangeArrowheads="1"/>
              </p:cNvSpPr>
              <p:nvPr/>
            </p:nvSpPr>
            <p:spPr bwMode="auto">
              <a:xfrm>
                <a:off x="6574" y="10002"/>
                <a:ext cx="1115" cy="37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3094" tIns="31547" rIns="63094" bIns="31547"/>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r>
                  <a:rPr lang="en-US" altLang="ja-JP" sz="1200" b="1">
                    <a:latin typeface="Times New Roman" pitchFamily="18" charset="0"/>
                    <a:ea typeface="MS Mincho" pitchFamily="49" charset="-128"/>
                  </a:rPr>
                  <a:t>~50 m</a:t>
                </a:r>
                <a:endParaRPr lang="en-US" sz="1200"/>
              </a:p>
            </p:txBody>
          </p:sp>
          <p:sp>
            <p:nvSpPr>
              <p:cNvPr id="12" name="Text Box 8"/>
              <p:cNvSpPr txBox="1">
                <a:spLocks noChangeArrowheads="1"/>
              </p:cNvSpPr>
              <p:nvPr/>
            </p:nvSpPr>
            <p:spPr bwMode="auto">
              <a:xfrm>
                <a:off x="4716" y="9383"/>
                <a:ext cx="495" cy="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094" tIns="31547" rIns="63094" bIns="31547"/>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r>
                  <a:rPr lang="en-US" altLang="ja-JP" sz="1200" b="1">
                    <a:latin typeface="Arial Narrow" pitchFamily="34" charset="0"/>
                    <a:ea typeface="MS Mincho" pitchFamily="49" charset="-128"/>
                  </a:rPr>
                  <a:t>FE Target</a:t>
                </a:r>
                <a:endParaRPr lang="en-US" sz="1200"/>
              </a:p>
            </p:txBody>
          </p:sp>
          <p:sp>
            <p:nvSpPr>
              <p:cNvPr id="13" name="Text Box 9"/>
              <p:cNvSpPr txBox="1">
                <a:spLocks noChangeArrowheads="1"/>
              </p:cNvSpPr>
              <p:nvPr/>
            </p:nvSpPr>
            <p:spPr bwMode="auto">
              <a:xfrm>
                <a:off x="5087" y="9631"/>
                <a:ext cx="867" cy="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094" tIns="31547" rIns="63094" bIns="31547"/>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altLang="ja-JP" sz="800" b="1">
                    <a:latin typeface="Arial Narrow" pitchFamily="34" charset="0"/>
                    <a:ea typeface="MS Mincho" pitchFamily="49" charset="-128"/>
                  </a:rPr>
                  <a:t>Solenoid</a:t>
                </a:r>
                <a:endParaRPr lang="en-US"/>
              </a:p>
            </p:txBody>
          </p:sp>
          <p:sp>
            <p:nvSpPr>
              <p:cNvPr id="14" name="AutoShape 10"/>
              <p:cNvSpPr>
                <a:spLocks noChangeArrowheads="1"/>
              </p:cNvSpPr>
              <p:nvPr/>
            </p:nvSpPr>
            <p:spPr bwMode="auto">
              <a:xfrm>
                <a:off x="4716" y="9012"/>
                <a:ext cx="371" cy="371"/>
              </a:xfrm>
              <a:prstGeom prst="flowChartMagneticDrum">
                <a:avLst/>
              </a:prstGeom>
              <a:solidFill>
                <a:srgbClr val="FFFFFF"/>
              </a:solidFill>
              <a:ln w="9525">
                <a:solidFill>
                  <a:srgbClr val="000000"/>
                </a:solidFill>
                <a:round/>
                <a:headEnd/>
                <a:tailEnd/>
              </a:ln>
            </p:spPr>
            <p:txBody>
              <a:bodyPr/>
              <a:lstStyle/>
              <a:p>
                <a:endParaRPr lang="en-US"/>
              </a:p>
            </p:txBody>
          </p:sp>
          <p:sp>
            <p:nvSpPr>
              <p:cNvPr id="15" name="Line 11"/>
              <p:cNvSpPr>
                <a:spLocks noChangeShapeType="1"/>
              </p:cNvSpPr>
              <p:nvPr/>
            </p:nvSpPr>
            <p:spPr bwMode="auto">
              <a:xfrm>
                <a:off x="4344" y="9000"/>
                <a:ext cx="372" cy="135"/>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 name="Rectangle 12"/>
              <p:cNvSpPr>
                <a:spLocks noChangeArrowheads="1"/>
              </p:cNvSpPr>
              <p:nvPr/>
            </p:nvSpPr>
            <p:spPr bwMode="auto">
              <a:xfrm rot="1196606">
                <a:off x="4719" y="9114"/>
                <a:ext cx="248" cy="124"/>
              </a:xfrm>
              <a:prstGeom prst="rect">
                <a:avLst/>
              </a:prstGeom>
              <a:solidFill>
                <a:srgbClr val="FFFFFF"/>
              </a:solidFill>
              <a:ln w="9525">
                <a:solidFill>
                  <a:srgbClr val="000000"/>
                </a:solidFill>
                <a:miter lim="800000"/>
                <a:headEnd/>
                <a:tailEnd/>
              </a:ln>
            </p:spPr>
            <p:txBody>
              <a:bodyPr/>
              <a:lstStyle/>
              <a:p>
                <a:endParaRPr lang="en-US"/>
              </a:p>
            </p:txBody>
          </p:sp>
          <p:sp>
            <p:nvSpPr>
              <p:cNvPr id="17" name="AutoShape 13"/>
              <p:cNvSpPr>
                <a:spLocks noChangeArrowheads="1"/>
              </p:cNvSpPr>
              <p:nvPr/>
            </p:nvSpPr>
            <p:spPr bwMode="auto">
              <a:xfrm>
                <a:off x="4963" y="9012"/>
                <a:ext cx="124" cy="371"/>
              </a:xfrm>
              <a:prstGeom prst="flowChartMagneticDrum">
                <a:avLst/>
              </a:prstGeom>
              <a:solidFill>
                <a:srgbClr val="FFFFFF"/>
              </a:solidFill>
              <a:ln w="9525">
                <a:solidFill>
                  <a:srgbClr val="000000"/>
                </a:solidFill>
                <a:round/>
                <a:headEnd/>
                <a:tailEnd/>
              </a:ln>
            </p:spPr>
            <p:txBody>
              <a:bodyPr/>
              <a:lstStyle/>
              <a:p>
                <a:endParaRPr lang="en-US"/>
              </a:p>
            </p:txBody>
          </p:sp>
          <p:sp>
            <p:nvSpPr>
              <p:cNvPr id="18" name="AutoShape 14"/>
              <p:cNvSpPr>
                <a:spLocks noChangeArrowheads="1"/>
              </p:cNvSpPr>
              <p:nvPr/>
            </p:nvSpPr>
            <p:spPr bwMode="auto">
              <a:xfrm>
                <a:off x="5707" y="8764"/>
                <a:ext cx="123" cy="867"/>
              </a:xfrm>
              <a:prstGeom prst="flowChartMagneticDrum">
                <a:avLst/>
              </a:prstGeom>
              <a:solidFill>
                <a:srgbClr val="FFFFFF"/>
              </a:solidFill>
              <a:ln w="9525">
                <a:solidFill>
                  <a:srgbClr val="000000"/>
                </a:solidFill>
                <a:round/>
                <a:headEnd/>
                <a:tailEnd/>
              </a:ln>
            </p:spPr>
            <p:txBody>
              <a:bodyPr/>
              <a:lstStyle/>
              <a:p>
                <a:endParaRPr lang="en-US"/>
              </a:p>
            </p:txBody>
          </p:sp>
          <p:sp>
            <p:nvSpPr>
              <p:cNvPr id="19" name="Freeform 15"/>
              <p:cNvSpPr>
                <a:spLocks/>
              </p:cNvSpPr>
              <p:nvPr/>
            </p:nvSpPr>
            <p:spPr bwMode="auto">
              <a:xfrm>
                <a:off x="5087" y="8764"/>
                <a:ext cx="620" cy="268"/>
              </a:xfrm>
              <a:custGeom>
                <a:avLst/>
                <a:gdLst>
                  <a:gd name="T0" fmla="*/ 0 w 720"/>
                  <a:gd name="T1" fmla="*/ 1 h 390"/>
                  <a:gd name="T2" fmla="*/ 9 w 720"/>
                  <a:gd name="T3" fmla="*/ 1 h 390"/>
                  <a:gd name="T4" fmla="*/ 28 w 720"/>
                  <a:gd name="T5" fmla="*/ 1 h 390"/>
                  <a:gd name="T6" fmla="*/ 37 w 720"/>
                  <a:gd name="T7" fmla="*/ 0 h 39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20" h="390">
                    <a:moveTo>
                      <a:pt x="0" y="360"/>
                    </a:moveTo>
                    <a:cubicBezTo>
                      <a:pt x="45" y="375"/>
                      <a:pt x="90" y="390"/>
                      <a:pt x="180" y="360"/>
                    </a:cubicBezTo>
                    <a:cubicBezTo>
                      <a:pt x="270" y="330"/>
                      <a:pt x="450" y="240"/>
                      <a:pt x="540" y="180"/>
                    </a:cubicBezTo>
                    <a:cubicBezTo>
                      <a:pt x="630" y="120"/>
                      <a:pt x="690" y="30"/>
                      <a:pt x="720" y="0"/>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0" name="Freeform 16"/>
              <p:cNvSpPr>
                <a:spLocks/>
              </p:cNvSpPr>
              <p:nvPr/>
            </p:nvSpPr>
            <p:spPr bwMode="auto">
              <a:xfrm>
                <a:off x="5087" y="9342"/>
                <a:ext cx="620" cy="289"/>
              </a:xfrm>
              <a:custGeom>
                <a:avLst/>
                <a:gdLst>
                  <a:gd name="T0" fmla="*/ 0 w 720"/>
                  <a:gd name="T1" fmla="*/ 1 h 420"/>
                  <a:gd name="T2" fmla="*/ 19 w 720"/>
                  <a:gd name="T3" fmla="*/ 1 h 420"/>
                  <a:gd name="T4" fmla="*/ 37 w 720"/>
                  <a:gd name="T5" fmla="*/ 1 h 420"/>
                  <a:gd name="T6" fmla="*/ 0 60000 65536"/>
                  <a:gd name="T7" fmla="*/ 0 60000 65536"/>
                  <a:gd name="T8" fmla="*/ 0 60000 65536"/>
                </a:gdLst>
                <a:ahLst/>
                <a:cxnLst>
                  <a:cxn ang="T6">
                    <a:pos x="T0" y="T1"/>
                  </a:cxn>
                  <a:cxn ang="T7">
                    <a:pos x="T2" y="T3"/>
                  </a:cxn>
                  <a:cxn ang="T8">
                    <a:pos x="T4" y="T5"/>
                  </a:cxn>
                </a:cxnLst>
                <a:rect l="0" t="0" r="r" b="b"/>
                <a:pathLst>
                  <a:path w="720" h="420">
                    <a:moveTo>
                      <a:pt x="0" y="60"/>
                    </a:moveTo>
                    <a:cubicBezTo>
                      <a:pt x="120" y="30"/>
                      <a:pt x="240" y="0"/>
                      <a:pt x="360" y="60"/>
                    </a:cubicBezTo>
                    <a:cubicBezTo>
                      <a:pt x="480" y="120"/>
                      <a:pt x="600" y="270"/>
                      <a:pt x="720" y="420"/>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 name="AutoShape 17"/>
              <p:cNvSpPr>
                <a:spLocks noChangeArrowheads="1"/>
              </p:cNvSpPr>
              <p:nvPr/>
            </p:nvSpPr>
            <p:spPr bwMode="auto">
              <a:xfrm>
                <a:off x="8308" y="8764"/>
                <a:ext cx="124" cy="867"/>
              </a:xfrm>
              <a:prstGeom prst="flowChartMagneticDrum">
                <a:avLst/>
              </a:prstGeom>
              <a:solidFill>
                <a:srgbClr val="FFFFFF"/>
              </a:solidFill>
              <a:ln w="9525">
                <a:solidFill>
                  <a:srgbClr val="000000"/>
                </a:solidFill>
                <a:round/>
                <a:headEnd/>
                <a:tailEnd/>
              </a:ln>
            </p:spPr>
            <p:txBody>
              <a:bodyPr/>
              <a:lstStyle/>
              <a:p>
                <a:endParaRPr lang="en-US"/>
              </a:p>
            </p:txBody>
          </p:sp>
          <p:sp>
            <p:nvSpPr>
              <p:cNvPr id="22" name="Line 18"/>
              <p:cNvSpPr>
                <a:spLocks noChangeShapeType="1"/>
              </p:cNvSpPr>
              <p:nvPr/>
            </p:nvSpPr>
            <p:spPr bwMode="auto">
              <a:xfrm>
                <a:off x="5830" y="8764"/>
                <a:ext cx="3221"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 name="Line 19"/>
              <p:cNvSpPr>
                <a:spLocks noChangeShapeType="1"/>
              </p:cNvSpPr>
              <p:nvPr/>
            </p:nvSpPr>
            <p:spPr bwMode="auto">
              <a:xfrm>
                <a:off x="5830" y="9631"/>
                <a:ext cx="3221"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 name="Line 20"/>
              <p:cNvSpPr>
                <a:spLocks noChangeShapeType="1"/>
              </p:cNvSpPr>
              <p:nvPr/>
            </p:nvSpPr>
            <p:spPr bwMode="auto">
              <a:xfrm>
                <a:off x="5087" y="9507"/>
                <a:ext cx="1" cy="61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 name="Line 21"/>
              <p:cNvSpPr>
                <a:spLocks noChangeShapeType="1"/>
              </p:cNvSpPr>
              <p:nvPr/>
            </p:nvSpPr>
            <p:spPr bwMode="auto">
              <a:xfrm>
                <a:off x="5707" y="9755"/>
                <a:ext cx="0" cy="37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6" name="Line 22"/>
              <p:cNvSpPr>
                <a:spLocks noChangeShapeType="1"/>
              </p:cNvSpPr>
              <p:nvPr/>
            </p:nvSpPr>
            <p:spPr bwMode="auto">
              <a:xfrm>
                <a:off x="8308" y="9755"/>
                <a:ext cx="1" cy="37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 name="Line 23"/>
              <p:cNvSpPr>
                <a:spLocks noChangeShapeType="1"/>
              </p:cNvSpPr>
              <p:nvPr/>
            </p:nvSpPr>
            <p:spPr bwMode="auto">
              <a:xfrm>
                <a:off x="4716" y="9507"/>
                <a:ext cx="0" cy="61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 name="Text Box 24"/>
              <p:cNvSpPr txBox="1">
                <a:spLocks noChangeArrowheads="1"/>
              </p:cNvSpPr>
              <p:nvPr/>
            </p:nvSpPr>
            <p:spPr bwMode="auto">
              <a:xfrm>
                <a:off x="6202" y="9631"/>
                <a:ext cx="1982" cy="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094" tIns="31547" rIns="63094" bIns="31547"/>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r>
                  <a:rPr lang="en-US" altLang="ja-JP" sz="1400" b="1">
                    <a:ea typeface="MS Mincho" pitchFamily="49" charset="-128"/>
                  </a:rPr>
                  <a:t>Drift</a:t>
                </a:r>
                <a:endParaRPr lang="en-US" sz="1400"/>
              </a:p>
            </p:txBody>
          </p:sp>
          <p:sp>
            <p:nvSpPr>
              <p:cNvPr id="29" name="Line 25"/>
              <p:cNvSpPr>
                <a:spLocks noChangeShapeType="1"/>
              </p:cNvSpPr>
              <p:nvPr/>
            </p:nvSpPr>
            <p:spPr bwMode="auto">
              <a:xfrm>
                <a:off x="5707" y="10002"/>
                <a:ext cx="2601" cy="1"/>
              </a:xfrm>
              <a:prstGeom prst="line">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0" name="Line 26"/>
              <p:cNvSpPr>
                <a:spLocks noChangeShapeType="1"/>
              </p:cNvSpPr>
              <p:nvPr/>
            </p:nvSpPr>
            <p:spPr bwMode="auto">
              <a:xfrm>
                <a:off x="5087" y="10002"/>
                <a:ext cx="620" cy="1"/>
              </a:xfrm>
              <a:prstGeom prst="line">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1" name="Line 27"/>
              <p:cNvSpPr>
                <a:spLocks noChangeShapeType="1"/>
              </p:cNvSpPr>
              <p:nvPr/>
            </p:nvSpPr>
            <p:spPr bwMode="auto">
              <a:xfrm>
                <a:off x="9051" y="9631"/>
                <a:ext cx="4088"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 name="AutoShape 29"/>
              <p:cNvSpPr>
                <a:spLocks noChangeArrowheads="1"/>
              </p:cNvSpPr>
              <p:nvPr/>
            </p:nvSpPr>
            <p:spPr bwMode="auto">
              <a:xfrm>
                <a:off x="9547" y="8764"/>
                <a:ext cx="124" cy="867"/>
              </a:xfrm>
              <a:prstGeom prst="flowChartMagneticDrum">
                <a:avLst/>
              </a:prstGeom>
              <a:solidFill>
                <a:srgbClr val="FFFFFF"/>
              </a:solidFill>
              <a:ln w="9525">
                <a:solidFill>
                  <a:srgbClr val="000000"/>
                </a:solidFill>
                <a:round/>
                <a:headEnd/>
                <a:tailEnd/>
              </a:ln>
            </p:spPr>
            <p:txBody>
              <a:bodyPr/>
              <a:lstStyle/>
              <a:p>
                <a:endParaRPr lang="en-US"/>
              </a:p>
            </p:txBody>
          </p:sp>
          <p:sp>
            <p:nvSpPr>
              <p:cNvPr id="34" name="AutoShape 30"/>
              <p:cNvSpPr>
                <a:spLocks noChangeArrowheads="1"/>
              </p:cNvSpPr>
              <p:nvPr/>
            </p:nvSpPr>
            <p:spPr bwMode="auto">
              <a:xfrm>
                <a:off x="10909" y="8764"/>
                <a:ext cx="124" cy="867"/>
              </a:xfrm>
              <a:prstGeom prst="flowChartMagneticDrum">
                <a:avLst/>
              </a:prstGeom>
              <a:solidFill>
                <a:srgbClr val="FFFFFF"/>
              </a:solidFill>
              <a:ln w="9525">
                <a:solidFill>
                  <a:srgbClr val="000000"/>
                </a:solidFill>
                <a:round/>
                <a:headEnd/>
                <a:tailEnd/>
              </a:ln>
            </p:spPr>
            <p:txBody>
              <a:bodyPr/>
              <a:lstStyle/>
              <a:p>
                <a:endParaRPr lang="en-US"/>
              </a:p>
            </p:txBody>
          </p:sp>
          <p:sp>
            <p:nvSpPr>
              <p:cNvPr id="35" name="AutoShape 31"/>
              <p:cNvSpPr>
                <a:spLocks noChangeArrowheads="1"/>
              </p:cNvSpPr>
              <p:nvPr/>
            </p:nvSpPr>
            <p:spPr bwMode="auto">
              <a:xfrm>
                <a:off x="13139" y="8764"/>
                <a:ext cx="124" cy="867"/>
              </a:xfrm>
              <a:prstGeom prst="flowChartMagneticDrum">
                <a:avLst/>
              </a:prstGeom>
              <a:solidFill>
                <a:srgbClr val="FFFFFF"/>
              </a:solidFill>
              <a:ln w="9525">
                <a:solidFill>
                  <a:srgbClr val="000000"/>
                </a:solidFill>
                <a:round/>
                <a:headEnd/>
                <a:tailEnd/>
              </a:ln>
            </p:spPr>
            <p:txBody>
              <a:bodyPr/>
              <a:lstStyle/>
              <a:p>
                <a:endParaRPr lang="en-US"/>
              </a:p>
            </p:txBody>
          </p:sp>
          <p:sp>
            <p:nvSpPr>
              <p:cNvPr id="36" name="Text Box 32"/>
              <p:cNvSpPr txBox="1">
                <a:spLocks noChangeArrowheads="1"/>
              </p:cNvSpPr>
              <p:nvPr/>
            </p:nvSpPr>
            <p:spPr bwMode="auto">
              <a:xfrm>
                <a:off x="8184" y="9631"/>
                <a:ext cx="1363" cy="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094" tIns="31547" rIns="63094" bIns="31547"/>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r>
                  <a:rPr lang="en-US" altLang="ja-JP" sz="1400" b="1">
                    <a:ea typeface="MS Mincho" pitchFamily="49" charset="-128"/>
                  </a:rPr>
                  <a:t>Buncher</a:t>
                </a:r>
                <a:endParaRPr lang="en-US" sz="1400"/>
              </a:p>
            </p:txBody>
          </p:sp>
          <p:sp>
            <p:nvSpPr>
              <p:cNvPr id="37" name="Text Box 33"/>
              <p:cNvSpPr txBox="1">
                <a:spLocks noChangeArrowheads="1"/>
              </p:cNvSpPr>
              <p:nvPr/>
            </p:nvSpPr>
            <p:spPr bwMode="auto">
              <a:xfrm>
                <a:off x="9547" y="9631"/>
                <a:ext cx="1362" cy="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094" tIns="31547" rIns="63094" bIns="31547"/>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r>
                  <a:rPr lang="en-US" altLang="ja-JP" sz="1400" b="1">
                    <a:ea typeface="MS Mincho" pitchFamily="49" charset="-128"/>
                  </a:rPr>
                  <a:t>Rotator</a:t>
                </a:r>
                <a:endParaRPr lang="en-US" sz="1400"/>
              </a:p>
            </p:txBody>
          </p:sp>
          <p:sp>
            <p:nvSpPr>
              <p:cNvPr id="38" name="Text Box 34"/>
              <p:cNvSpPr txBox="1">
                <a:spLocks noChangeArrowheads="1"/>
              </p:cNvSpPr>
              <p:nvPr/>
            </p:nvSpPr>
            <p:spPr bwMode="auto">
              <a:xfrm>
                <a:off x="11405" y="9631"/>
                <a:ext cx="1362" cy="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094" tIns="31547" rIns="63094" bIns="31547"/>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r>
                  <a:rPr lang="en-US" altLang="ja-JP" sz="1400" b="1">
                    <a:ea typeface="MS Mincho" pitchFamily="49" charset="-128"/>
                  </a:rPr>
                  <a:t>Cooler</a:t>
                </a:r>
                <a:endParaRPr lang="en-US" sz="1400"/>
              </a:p>
            </p:txBody>
          </p:sp>
          <p:sp>
            <p:nvSpPr>
              <p:cNvPr id="39" name="Text Box 35"/>
              <p:cNvSpPr txBox="1">
                <a:spLocks noChangeArrowheads="1"/>
              </p:cNvSpPr>
              <p:nvPr/>
            </p:nvSpPr>
            <p:spPr bwMode="auto">
              <a:xfrm>
                <a:off x="8304" y="10080"/>
                <a:ext cx="1115" cy="29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3094" tIns="31547" rIns="63094" bIns="31547"/>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r>
                  <a:rPr lang="en-US" altLang="ja-JP" sz="1200" b="1">
                    <a:latin typeface="Times New Roman" pitchFamily="18" charset="0"/>
                    <a:ea typeface="MS Mincho" pitchFamily="49" charset="-128"/>
                  </a:rPr>
                  <a:t>~30m</a:t>
                </a:r>
                <a:endParaRPr lang="en-US" sz="1200"/>
              </a:p>
            </p:txBody>
          </p:sp>
          <p:sp>
            <p:nvSpPr>
              <p:cNvPr id="40" name="Text Box 36"/>
              <p:cNvSpPr txBox="1">
                <a:spLocks noChangeArrowheads="1"/>
              </p:cNvSpPr>
              <p:nvPr/>
            </p:nvSpPr>
            <p:spPr bwMode="auto">
              <a:xfrm>
                <a:off x="9744" y="10080"/>
                <a:ext cx="1115" cy="29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3094" tIns="31547" rIns="63094" bIns="31547"/>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r>
                  <a:rPr lang="en-US" altLang="ja-JP" sz="1200" b="1">
                    <a:latin typeface="Times New Roman" pitchFamily="18" charset="0"/>
                    <a:ea typeface="MS Mincho" pitchFamily="49" charset="-128"/>
                  </a:rPr>
                  <a:t>36m</a:t>
                </a:r>
                <a:endParaRPr lang="en-US" sz="1200"/>
              </a:p>
            </p:txBody>
          </p:sp>
          <p:sp>
            <p:nvSpPr>
              <p:cNvPr id="41" name="Text Box 37"/>
              <p:cNvSpPr txBox="1">
                <a:spLocks noChangeArrowheads="1"/>
              </p:cNvSpPr>
              <p:nvPr/>
            </p:nvSpPr>
            <p:spPr bwMode="auto">
              <a:xfrm>
                <a:off x="11544" y="10080"/>
                <a:ext cx="1115" cy="29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3094" tIns="31547" rIns="63094" bIns="31547"/>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r>
                  <a:rPr lang="en-US" altLang="ja-JP" sz="1400">
                    <a:latin typeface="Times New Roman" pitchFamily="18" charset="0"/>
                    <a:ea typeface="MS Mincho" pitchFamily="49" charset="-128"/>
                  </a:rPr>
                  <a:t>~</a:t>
                </a:r>
                <a:r>
                  <a:rPr lang="en-US" altLang="ja-JP" sz="1400" b="1">
                    <a:latin typeface="Times New Roman" pitchFamily="18" charset="0"/>
                    <a:ea typeface="MS Mincho" pitchFamily="49" charset="-128"/>
                  </a:rPr>
                  <a:t>80 </a:t>
                </a:r>
                <a:r>
                  <a:rPr lang="en-US" altLang="ja-JP" sz="900" b="1">
                    <a:latin typeface="Times New Roman" pitchFamily="18" charset="0"/>
                    <a:ea typeface="MS Mincho" pitchFamily="49" charset="-128"/>
                  </a:rPr>
                  <a:t>m</a:t>
                </a:r>
                <a:endParaRPr lang="en-US"/>
              </a:p>
            </p:txBody>
          </p:sp>
          <p:sp>
            <p:nvSpPr>
              <p:cNvPr id="42" name="Text Box 38"/>
              <p:cNvSpPr txBox="1">
                <a:spLocks noChangeArrowheads="1"/>
              </p:cNvSpPr>
              <p:nvPr/>
            </p:nvSpPr>
            <p:spPr bwMode="auto">
              <a:xfrm>
                <a:off x="4344" y="8640"/>
                <a:ext cx="1079"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altLang="ja-JP" sz="1600" b="1">
                    <a:solidFill>
                      <a:srgbClr val="0000FF"/>
                    </a:solidFill>
                    <a:ea typeface="MS Mincho" pitchFamily="49" charset="-128"/>
                  </a:rPr>
                  <a:t>p</a:t>
                </a:r>
                <a:endParaRPr lang="en-US" sz="1600"/>
              </a:p>
            </p:txBody>
          </p:sp>
          <p:sp>
            <p:nvSpPr>
              <p:cNvPr id="43" name="Text Box 39"/>
              <p:cNvSpPr txBox="1">
                <a:spLocks noChangeArrowheads="1"/>
              </p:cNvSpPr>
              <p:nvPr/>
            </p:nvSpPr>
            <p:spPr bwMode="auto">
              <a:xfrm>
                <a:off x="5965" y="9000"/>
                <a:ext cx="1439" cy="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altLang="ja-JP" b="1">
                    <a:solidFill>
                      <a:srgbClr val="6600CC"/>
                    </a:solidFill>
                    <a:ea typeface="MS Mincho" pitchFamily="49" charset="-128"/>
                  </a:rPr>
                  <a:t>π</a:t>
                </a:r>
                <a:r>
                  <a:rPr lang="en-US" altLang="ja-JP" b="1">
                    <a:solidFill>
                      <a:srgbClr val="D60093"/>
                    </a:solidFill>
                    <a:ea typeface="MS Mincho" pitchFamily="49" charset="-128"/>
                  </a:rPr>
                  <a:t>→μ</a:t>
                </a:r>
                <a:endParaRPr lang="en-US"/>
              </a:p>
            </p:txBody>
          </p:sp>
          <p:sp>
            <p:nvSpPr>
              <p:cNvPr id="44" name="Line 40"/>
              <p:cNvSpPr>
                <a:spLocks noChangeShapeType="1"/>
              </p:cNvSpPr>
              <p:nvPr/>
            </p:nvSpPr>
            <p:spPr bwMode="auto">
              <a:xfrm>
                <a:off x="7224" y="9242"/>
                <a:ext cx="4320" cy="1"/>
              </a:xfrm>
              <a:prstGeom prst="line">
                <a:avLst/>
              </a:prstGeom>
              <a:noFill/>
              <a:ln w="9525">
                <a:solidFill>
                  <a:srgbClr val="D60093"/>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45" name="Line 41"/>
              <p:cNvSpPr>
                <a:spLocks noChangeShapeType="1"/>
              </p:cNvSpPr>
              <p:nvPr/>
            </p:nvSpPr>
            <p:spPr bwMode="auto">
              <a:xfrm>
                <a:off x="4946" y="9199"/>
                <a:ext cx="989" cy="43"/>
              </a:xfrm>
              <a:prstGeom prst="line">
                <a:avLst/>
              </a:prstGeom>
              <a:noFill/>
              <a:ln w="9525">
                <a:solidFill>
                  <a:srgbClr val="6600CC"/>
                </a:solidFill>
                <a:round/>
                <a:headEnd/>
                <a:tailEnd type="stealth" w="med" len="med"/>
              </a:ln>
              <a:extLst>
                <a:ext uri="{909E8E84-426E-40dd-AFC4-6F175D3DCCD1}">
                  <a14:hiddenFill xmlns:a14="http://schemas.microsoft.com/office/drawing/2010/main">
                    <a:noFill/>
                  </a14:hiddenFill>
                </a:ext>
              </a:extLst>
            </p:spPr>
            <p:txBody>
              <a:bodyPr/>
              <a:lstStyle/>
              <a:p>
                <a:endParaRPr lang="en-US"/>
              </a:p>
            </p:txBody>
          </p:sp>
        </p:grpSp>
        <p:sp>
          <p:nvSpPr>
            <p:cNvPr id="50" name="TextBox 49"/>
            <p:cNvSpPr txBox="1"/>
            <p:nvPr/>
          </p:nvSpPr>
          <p:spPr>
            <a:xfrm>
              <a:off x="4343400" y="811768"/>
              <a:ext cx="1143000" cy="369332"/>
            </a:xfrm>
            <a:prstGeom prst="rect">
              <a:avLst/>
            </a:prstGeom>
            <a:noFill/>
          </p:spPr>
          <p:txBody>
            <a:bodyPr wrap="square" rtlCol="0">
              <a:spAutoFit/>
            </a:bodyPr>
            <a:lstStyle/>
            <a:p>
              <a:r>
                <a:rPr lang="en-US" sz="1800" b="1" i="1" baseline="0" dirty="0" err="1">
                  <a:solidFill>
                    <a:srgbClr val="FF0000"/>
                  </a:solidFill>
                  <a:latin typeface="+mn-lt"/>
                </a:rPr>
                <a:t>Buncher</a:t>
              </a:r>
              <a:r>
                <a:rPr lang="en-US" sz="1800" b="1" i="1" baseline="0" dirty="0">
                  <a:solidFill>
                    <a:srgbClr val="FF0000"/>
                  </a:solidFill>
                  <a:latin typeface="+mn-lt"/>
                </a:rPr>
                <a:t> </a:t>
              </a:r>
              <a:endParaRPr lang="en-GB" sz="1800" b="1" i="1" baseline="0" dirty="0">
                <a:solidFill>
                  <a:srgbClr val="FF0000"/>
                </a:solidFill>
                <a:latin typeface="+mn-lt"/>
              </a:endParaRPr>
            </a:p>
          </p:txBody>
        </p:sp>
        <p:sp>
          <p:nvSpPr>
            <p:cNvPr id="51" name="TextBox 50"/>
            <p:cNvSpPr txBox="1"/>
            <p:nvPr/>
          </p:nvSpPr>
          <p:spPr>
            <a:xfrm>
              <a:off x="2590800" y="849868"/>
              <a:ext cx="1143000" cy="369332"/>
            </a:xfrm>
            <a:prstGeom prst="rect">
              <a:avLst/>
            </a:prstGeom>
            <a:noFill/>
          </p:spPr>
          <p:txBody>
            <a:bodyPr wrap="square" rtlCol="0">
              <a:spAutoFit/>
            </a:bodyPr>
            <a:lstStyle/>
            <a:p>
              <a:pPr algn="ctr"/>
              <a:r>
                <a:rPr lang="en-US" sz="1800" b="1" i="1" baseline="0" dirty="0" smtClean="0">
                  <a:solidFill>
                    <a:srgbClr val="FF0000"/>
                  </a:solidFill>
                  <a:latin typeface="+mn-lt"/>
                </a:rPr>
                <a:t>Drift </a:t>
              </a:r>
              <a:endParaRPr lang="en-GB" sz="1800" b="1" i="1" baseline="0" dirty="0">
                <a:solidFill>
                  <a:srgbClr val="FF0000"/>
                </a:solidFill>
                <a:latin typeface="+mn-lt"/>
              </a:endParaRPr>
            </a:p>
          </p:txBody>
        </p:sp>
        <p:sp>
          <p:nvSpPr>
            <p:cNvPr id="52" name="TextBox 51"/>
            <p:cNvSpPr txBox="1"/>
            <p:nvPr/>
          </p:nvSpPr>
          <p:spPr>
            <a:xfrm>
              <a:off x="5562600" y="811768"/>
              <a:ext cx="1143000" cy="369332"/>
            </a:xfrm>
            <a:prstGeom prst="rect">
              <a:avLst/>
            </a:prstGeom>
            <a:noFill/>
          </p:spPr>
          <p:txBody>
            <a:bodyPr wrap="square" rtlCol="0">
              <a:spAutoFit/>
            </a:bodyPr>
            <a:lstStyle/>
            <a:p>
              <a:pPr algn="ctr"/>
              <a:r>
                <a:rPr lang="en-US" sz="1800" b="1" i="1" baseline="0" dirty="0" smtClean="0">
                  <a:solidFill>
                    <a:srgbClr val="FF0000"/>
                  </a:solidFill>
                  <a:latin typeface="+mn-lt"/>
                </a:rPr>
                <a:t>Rotator</a:t>
              </a:r>
              <a:endParaRPr lang="en-GB" sz="1800" b="1" i="1" baseline="0" dirty="0">
                <a:solidFill>
                  <a:srgbClr val="FF0000"/>
                </a:solidFill>
                <a:latin typeface="+mn-lt"/>
              </a:endParaRPr>
            </a:p>
          </p:txBody>
        </p:sp>
        <p:sp>
          <p:nvSpPr>
            <p:cNvPr id="53" name="TextBox 52"/>
            <p:cNvSpPr txBox="1"/>
            <p:nvPr/>
          </p:nvSpPr>
          <p:spPr>
            <a:xfrm>
              <a:off x="7010400" y="647700"/>
              <a:ext cx="1143000" cy="369332"/>
            </a:xfrm>
            <a:prstGeom prst="rect">
              <a:avLst/>
            </a:prstGeom>
            <a:noFill/>
          </p:spPr>
          <p:txBody>
            <a:bodyPr wrap="square" rtlCol="0">
              <a:spAutoFit/>
            </a:bodyPr>
            <a:lstStyle/>
            <a:p>
              <a:pPr algn="ctr"/>
              <a:endParaRPr lang="en-GB" sz="1800" i="1" baseline="0" dirty="0">
                <a:solidFill>
                  <a:srgbClr val="FF0000"/>
                </a:solidFill>
                <a:latin typeface="+mn-lt"/>
              </a:endParaRPr>
            </a:p>
          </p:txBody>
        </p:sp>
      </p:grpSp>
      <p:pic>
        <p:nvPicPr>
          <p:cNvPr id="55" name="Picture 54" descr="pix39.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9800" y="4114800"/>
            <a:ext cx="3733800" cy="2260600"/>
          </a:xfrm>
          <a:prstGeom prst="rect">
            <a:avLst/>
          </a:prstGeom>
        </p:spPr>
      </p:pic>
      <p:graphicFrame>
        <p:nvGraphicFramePr>
          <p:cNvPr id="7" name="Object 6"/>
          <p:cNvGraphicFramePr>
            <a:graphicFrameLocks noChangeAspect="1"/>
          </p:cNvGraphicFramePr>
          <p:nvPr>
            <p:extLst>
              <p:ext uri="{D42A27DB-BD31-4B8C-83A1-F6EECF244321}">
                <p14:modId xmlns:p14="http://schemas.microsoft.com/office/powerpoint/2010/main" val="80662068"/>
              </p:ext>
            </p:extLst>
          </p:nvPr>
        </p:nvGraphicFramePr>
        <p:xfrm>
          <a:off x="152400" y="2611549"/>
          <a:ext cx="5105400" cy="1198451"/>
        </p:xfrm>
        <a:graphic>
          <a:graphicData uri="http://schemas.openxmlformats.org/presentationml/2006/ole">
            <mc:AlternateContent xmlns:mc="http://schemas.openxmlformats.org/markup-compatibility/2006">
              <mc:Choice xmlns:v="urn:schemas-microsoft-com:vml" Requires="v">
                <p:oleObj spid="_x0000_s2157" name="Document" r:id="rId5" imgW="5410200" imgH="1270000" progId="Word.Document.12">
                  <p:embed/>
                </p:oleObj>
              </mc:Choice>
              <mc:Fallback>
                <p:oleObj name="Document" r:id="rId5" imgW="5410200" imgH="1270000" progId="Word.Document.12">
                  <p:embed/>
                  <p:pic>
                    <p:nvPicPr>
                      <p:cNvPr id="0" name=""/>
                      <p:cNvPicPr/>
                      <p:nvPr/>
                    </p:nvPicPr>
                    <p:blipFill>
                      <a:blip r:embed="rId6"/>
                      <a:stretch>
                        <a:fillRect/>
                      </a:stretch>
                    </p:blipFill>
                    <p:spPr>
                      <a:xfrm>
                        <a:off x="152400" y="2611549"/>
                        <a:ext cx="5105400" cy="1198451"/>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GB" dirty="0" smtClean="0"/>
              <a:t>3.- </a:t>
            </a:r>
            <a:r>
              <a:rPr lang="en-GB" smtClean="0"/>
              <a:t>Buncher</a:t>
            </a:r>
            <a:r>
              <a:rPr lang="en-GB" dirty="0" smtClean="0"/>
              <a:t> and rotator</a:t>
            </a:r>
            <a:endParaRPr lang="en-GB" dirty="0"/>
          </a:p>
        </p:txBody>
      </p:sp>
      <p:sp>
        <p:nvSpPr>
          <p:cNvPr id="4" name="Footer Placeholder 3"/>
          <p:cNvSpPr>
            <a:spLocks noGrp="1"/>
          </p:cNvSpPr>
          <p:nvPr>
            <p:ph type="ftr" sz="quarter" idx="10"/>
          </p:nvPr>
        </p:nvSpPr>
        <p:spPr/>
        <p:txBody>
          <a:bodyPr/>
          <a:lstStyle/>
          <a:p>
            <a:pPr>
              <a:defRPr/>
            </a:pPr>
            <a:r>
              <a:rPr lang="en-US" smtClean="0"/>
              <a:t>Saclay,feb. 2015</a:t>
            </a:r>
            <a:endParaRPr lang="en-GB"/>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30</a:t>
            </a:fld>
            <a:endParaRPr lang="en-GB"/>
          </a:p>
        </p:txBody>
      </p:sp>
      <p:pic>
        <p:nvPicPr>
          <p:cNvPr id="57" name="Picture 56" descr="pix24.ti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28800" y="1447800"/>
            <a:ext cx="6858000" cy="981964"/>
          </a:xfrm>
          <a:prstGeom prst="rect">
            <a:avLst/>
          </a:prstGeom>
        </p:spPr>
      </p:pic>
      <p:sp>
        <p:nvSpPr>
          <p:cNvPr id="6" name="Rectangle 5"/>
          <p:cNvSpPr/>
          <p:nvPr/>
        </p:nvSpPr>
        <p:spPr bwMode="auto">
          <a:xfrm>
            <a:off x="-381000" y="3657600"/>
            <a:ext cx="5943600" cy="6096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600" b="0" i="0" u="none" strike="noStrike" cap="none" normalizeH="0" baseline="-25000">
              <a:ln>
                <a:noFill/>
              </a:ln>
              <a:solidFill>
                <a:schemeClr val="tx1"/>
              </a:solidFill>
              <a:effectLst/>
              <a:latin typeface="Helvetica" charset="0"/>
            </a:endParaRPr>
          </a:p>
        </p:txBody>
      </p:sp>
      <p:grpSp>
        <p:nvGrpSpPr>
          <p:cNvPr id="49" name="Group 48"/>
          <p:cNvGrpSpPr/>
          <p:nvPr/>
        </p:nvGrpSpPr>
        <p:grpSpPr>
          <a:xfrm>
            <a:off x="5246169" y="2514600"/>
            <a:ext cx="4953000" cy="1981200"/>
            <a:chOff x="5334000" y="2362200"/>
            <a:chExt cx="4953000" cy="1981200"/>
          </a:xfrm>
        </p:grpSpPr>
        <p:pic>
          <p:nvPicPr>
            <p:cNvPr id="56" name="Picture 55" descr="pix25.tiff"/>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34000" y="2362200"/>
              <a:ext cx="4953000" cy="1981200"/>
            </a:xfrm>
            <a:prstGeom prst="rect">
              <a:avLst/>
            </a:prstGeom>
          </p:spPr>
        </p:pic>
        <p:cxnSp>
          <p:nvCxnSpPr>
            <p:cNvPr id="48" name="Straight Connector 47"/>
            <p:cNvCxnSpPr/>
            <p:nvPr/>
          </p:nvCxnSpPr>
          <p:spPr bwMode="auto">
            <a:xfrm>
              <a:off x="5547360" y="2514600"/>
              <a:ext cx="0" cy="1752600"/>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sp>
        <p:nvSpPr>
          <p:cNvPr id="60" name="Content Placeholder 2"/>
          <p:cNvSpPr txBox="1">
            <a:spLocks/>
          </p:cNvSpPr>
          <p:nvPr/>
        </p:nvSpPr>
        <p:spPr bwMode="auto">
          <a:xfrm>
            <a:off x="-76200" y="3657600"/>
            <a:ext cx="51054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0000"/>
              </a:buClr>
              <a:buFont typeface="Wingdings" charset="2"/>
              <a:buChar char="l"/>
              <a:defRPr>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rgbClr val="FF0000"/>
              </a:buClr>
              <a:buFont typeface="Wingdings" charset="2"/>
              <a:buChar char="Ø"/>
              <a:defRPr>
                <a:solidFill>
                  <a:schemeClr val="tx1"/>
                </a:solidFill>
                <a:latin typeface="+mn-lt"/>
                <a:ea typeface="ＭＳ Ｐゴシック" charset="-128"/>
              </a:defRPr>
            </a:lvl2pPr>
            <a:lvl3pPr marL="1143000" indent="-228600" algn="l" rtl="0" eaLnBrk="0" fontAlgn="base" hangingPunct="0">
              <a:spcBef>
                <a:spcPct val="20000"/>
              </a:spcBef>
              <a:spcAft>
                <a:spcPct val="0"/>
              </a:spcAft>
              <a:buFont typeface="Wingdings" charset="2"/>
              <a:buChar char="è"/>
              <a:defRPr>
                <a:solidFill>
                  <a:schemeClr val="tx1"/>
                </a:solidFill>
                <a:latin typeface="+mn-lt"/>
                <a:ea typeface="ＭＳ Ｐゴシック" charset="-128"/>
              </a:defRPr>
            </a:lvl3pPr>
            <a:lvl4pPr marL="16002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4pPr>
            <a:lvl5pPr marL="20574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5pPr>
            <a:lvl6pPr marL="25146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6pPr>
            <a:lvl7pPr marL="29718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7pPr>
            <a:lvl8pPr marL="34290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8pPr>
            <a:lvl9pPr marL="38862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9pPr>
          </a:lstStyle>
          <a:p>
            <a:pPr>
              <a:lnSpc>
                <a:spcPts val="2480"/>
              </a:lnSpc>
            </a:pPr>
            <a:r>
              <a:rPr lang="en-US" sz="2400" baseline="0" dirty="0" smtClean="0"/>
              <a:t>4 MW of protons at 5 </a:t>
            </a:r>
            <a:r>
              <a:rPr lang="en-US" sz="2400" baseline="0" dirty="0" err="1" smtClean="0"/>
              <a:t>GeV</a:t>
            </a:r>
            <a:endParaRPr lang="en-US" sz="2400" baseline="0" dirty="0" smtClean="0"/>
          </a:p>
          <a:p>
            <a:pPr>
              <a:lnSpc>
                <a:spcPts val="2480"/>
              </a:lnSpc>
            </a:pPr>
            <a:r>
              <a:rPr lang="en-US" sz="2400" baseline="0" dirty="0" smtClean="0"/>
              <a:t>50 pulses/s and 1.0 x 10</a:t>
            </a:r>
            <a:r>
              <a:rPr lang="en-US" sz="2400" baseline="30000" dirty="0" smtClean="0"/>
              <a:t>14</a:t>
            </a:r>
            <a:r>
              <a:rPr lang="en-US" sz="2400" baseline="0" dirty="0" smtClean="0"/>
              <a:t> </a:t>
            </a:r>
            <a:r>
              <a:rPr lang="en-US" sz="2400" baseline="0" dirty="0" err="1" smtClean="0"/>
              <a:t>ppp</a:t>
            </a:r>
            <a:endParaRPr lang="en-US" sz="2400" baseline="0" dirty="0"/>
          </a:p>
        </p:txBody>
      </p:sp>
      <p:sp>
        <p:nvSpPr>
          <p:cNvPr id="58" name="Content Placeholder 2"/>
          <p:cNvSpPr>
            <a:spLocks noGrp="1"/>
          </p:cNvSpPr>
          <p:nvPr>
            <p:ph idx="1"/>
          </p:nvPr>
        </p:nvSpPr>
        <p:spPr>
          <a:xfrm>
            <a:off x="-16970" y="4419600"/>
            <a:ext cx="6337896" cy="1905000"/>
          </a:xfrm>
        </p:spPr>
        <p:txBody>
          <a:bodyPr/>
          <a:lstStyle/>
          <a:p>
            <a:pPr>
              <a:lnSpc>
                <a:spcPts val="2480"/>
              </a:lnSpc>
            </a:pPr>
            <a:r>
              <a:rPr lang="en-US" sz="2400" dirty="0" err="1" smtClean="0"/>
              <a:t>Muons</a:t>
            </a:r>
            <a:r>
              <a:rPr lang="en-US" sz="2400" dirty="0" smtClean="0"/>
              <a:t> of both signs are collected</a:t>
            </a:r>
            <a:endParaRPr lang="en-US" sz="2400" dirty="0"/>
          </a:p>
          <a:p>
            <a:pPr>
              <a:lnSpc>
                <a:spcPts val="2480"/>
              </a:lnSpc>
            </a:pPr>
            <a:r>
              <a:rPr lang="en-US" sz="2400" dirty="0" smtClean="0"/>
              <a:t>A very efficient </a:t>
            </a:r>
            <a:r>
              <a:rPr lang="en-US" sz="2400" dirty="0"/>
              <a:t>capture </a:t>
            </a:r>
            <a:r>
              <a:rPr lang="en-US" sz="2400" dirty="0" smtClean="0"/>
              <a:t>: 1.2 x 10</a:t>
            </a:r>
            <a:r>
              <a:rPr lang="en-US" sz="2400" baseline="30000" dirty="0" smtClean="0"/>
              <a:t>13</a:t>
            </a:r>
            <a:r>
              <a:rPr lang="en-US" sz="2400" dirty="0" smtClean="0"/>
              <a:t> </a:t>
            </a:r>
            <a:r>
              <a:rPr lang="en-US" sz="2400" dirty="0" err="1" smtClean="0"/>
              <a:t>muons</a:t>
            </a:r>
            <a:r>
              <a:rPr lang="en-US" sz="2400" dirty="0" smtClean="0"/>
              <a:t>/</a:t>
            </a:r>
            <a:r>
              <a:rPr lang="en-US" sz="2400" dirty="0" err="1" smtClean="0"/>
              <a:t>pp</a:t>
            </a:r>
            <a:r>
              <a:rPr lang="en-US" sz="2400" dirty="0" smtClean="0"/>
              <a:t> within the 12 best bunches. </a:t>
            </a:r>
          </a:p>
          <a:p>
            <a:pPr>
              <a:lnSpc>
                <a:spcPts val="2480"/>
              </a:lnSpc>
            </a:pPr>
            <a:r>
              <a:rPr lang="en-US" sz="2400" dirty="0" smtClean="0"/>
              <a:t>Train of many </a:t>
            </a:r>
            <a:r>
              <a:rPr lang="en-US" sz="2400" dirty="0" err="1" smtClean="0"/>
              <a:t>muon</a:t>
            </a:r>
            <a:r>
              <a:rPr lang="en-US" sz="2400" dirty="0" smtClean="0"/>
              <a:t> bunches, requires recombination and signs</a:t>
            </a:r>
          </a:p>
          <a:p>
            <a:pPr>
              <a:lnSpc>
                <a:spcPts val="2480"/>
              </a:lnSpc>
            </a:pPr>
            <a:r>
              <a:rPr lang="en-US" sz="2400" dirty="0" err="1" smtClean="0"/>
              <a:t>Solenoidal</a:t>
            </a:r>
            <a:r>
              <a:rPr lang="en-US" sz="2400" dirty="0" smtClean="0"/>
              <a:t> coils at about 2 T</a:t>
            </a:r>
            <a:endParaRPr lang="en-US" sz="2400" dirty="0"/>
          </a:p>
        </p:txBody>
      </p:sp>
      <p:cxnSp>
        <p:nvCxnSpPr>
          <p:cNvPr id="61" name="Straight Arrow Connector 60"/>
          <p:cNvCxnSpPr/>
          <p:nvPr/>
        </p:nvCxnSpPr>
        <p:spPr bwMode="auto">
          <a:xfrm flipV="1">
            <a:off x="5562600" y="3581400"/>
            <a:ext cx="1447800" cy="1143000"/>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grpSp>
        <p:nvGrpSpPr>
          <p:cNvPr id="69" name="Group 68"/>
          <p:cNvGrpSpPr/>
          <p:nvPr/>
        </p:nvGrpSpPr>
        <p:grpSpPr>
          <a:xfrm>
            <a:off x="5486400" y="3158416"/>
            <a:ext cx="4419600" cy="808449"/>
            <a:chOff x="5486400" y="3158416"/>
            <a:chExt cx="4419600" cy="808449"/>
          </a:xfrm>
        </p:grpSpPr>
        <p:cxnSp>
          <p:nvCxnSpPr>
            <p:cNvPr id="65" name="Straight Connector 64"/>
            <p:cNvCxnSpPr/>
            <p:nvPr/>
          </p:nvCxnSpPr>
          <p:spPr bwMode="auto">
            <a:xfrm>
              <a:off x="5486400" y="3158416"/>
              <a:ext cx="4419600" cy="0"/>
            </a:xfrm>
            <a:prstGeom prst="line">
              <a:avLst/>
            </a:prstGeom>
            <a:solidFill>
              <a:schemeClr val="accent1"/>
            </a:solidFill>
            <a:ln w="38100" cap="flat" cmpd="sng" algn="ctr">
              <a:solidFill>
                <a:srgbClr val="FF0000"/>
              </a:solidFill>
              <a:prstDash val="sysDash"/>
              <a:round/>
              <a:headEnd type="none" w="med" len="med"/>
              <a:tailEnd type="none" w="med" len="med"/>
            </a:ln>
            <a:effectLst/>
          </p:spPr>
        </p:cxnSp>
        <p:sp>
          <p:nvSpPr>
            <p:cNvPr id="66" name="TextBox 65"/>
            <p:cNvSpPr txBox="1"/>
            <p:nvPr/>
          </p:nvSpPr>
          <p:spPr>
            <a:xfrm>
              <a:off x="7239000" y="3505200"/>
              <a:ext cx="2184613" cy="461665"/>
            </a:xfrm>
            <a:prstGeom prst="rect">
              <a:avLst/>
            </a:prstGeom>
            <a:noFill/>
          </p:spPr>
          <p:txBody>
            <a:bodyPr wrap="none" rtlCol="0">
              <a:spAutoFit/>
            </a:bodyPr>
            <a:lstStyle/>
            <a:p>
              <a:r>
                <a:rPr lang="en-GB" sz="2400" i="1" baseline="0" dirty="0" smtClean="0">
                  <a:solidFill>
                    <a:srgbClr val="FF0000"/>
                  </a:solidFill>
                  <a:latin typeface="+mn-lt"/>
                </a:rPr>
                <a:t> ≈250 MeV/c</a:t>
              </a:r>
              <a:endParaRPr lang="en-GB" sz="2400" i="1" baseline="0" dirty="0">
                <a:solidFill>
                  <a:srgbClr val="FF0000"/>
                </a:solidFill>
                <a:latin typeface="+mn-lt"/>
              </a:endParaRPr>
            </a:p>
          </p:txBody>
        </p:sp>
        <p:cxnSp>
          <p:nvCxnSpPr>
            <p:cNvPr id="68" name="Straight Arrow Connector 67"/>
            <p:cNvCxnSpPr/>
            <p:nvPr/>
          </p:nvCxnSpPr>
          <p:spPr bwMode="auto">
            <a:xfrm flipV="1">
              <a:off x="8382000" y="3200400"/>
              <a:ext cx="457200" cy="381000"/>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grpSp>
      <p:sp>
        <p:nvSpPr>
          <p:cNvPr id="75" name="Rectangle 74"/>
          <p:cNvSpPr/>
          <p:nvPr/>
        </p:nvSpPr>
        <p:spPr bwMode="auto">
          <a:xfrm>
            <a:off x="6781800" y="533400"/>
            <a:ext cx="2057400" cy="2286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600" b="0" i="0" u="none" strike="noStrike" cap="none" normalizeH="0" baseline="-25000">
              <a:ln>
                <a:noFill/>
              </a:ln>
              <a:solidFill>
                <a:schemeClr val="tx1"/>
              </a:solidFill>
              <a:effectLst/>
              <a:latin typeface="Helvetica" charset="0"/>
            </a:endParaRPr>
          </a:p>
        </p:txBody>
      </p:sp>
      <p:sp>
        <p:nvSpPr>
          <p:cNvPr id="79" name="Rectangle 78"/>
          <p:cNvSpPr/>
          <p:nvPr/>
        </p:nvSpPr>
        <p:spPr bwMode="auto">
          <a:xfrm>
            <a:off x="6781800" y="1295400"/>
            <a:ext cx="2057400" cy="2286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600" b="0" i="0" u="none" strike="noStrike" cap="none" normalizeH="0" baseline="-25000">
              <a:ln>
                <a:noFill/>
              </a:ln>
              <a:solidFill>
                <a:schemeClr val="tx1"/>
              </a:solidFill>
              <a:effectLst/>
              <a:latin typeface="Helvetica" charset="0"/>
            </a:endParaRPr>
          </a:p>
        </p:txBody>
      </p:sp>
      <p:grpSp>
        <p:nvGrpSpPr>
          <p:cNvPr id="80" name="Group 79"/>
          <p:cNvGrpSpPr/>
          <p:nvPr/>
        </p:nvGrpSpPr>
        <p:grpSpPr>
          <a:xfrm>
            <a:off x="6781800" y="558224"/>
            <a:ext cx="2133600" cy="584776"/>
            <a:chOff x="6781800" y="558224"/>
            <a:chExt cx="2133600" cy="584776"/>
          </a:xfrm>
        </p:grpSpPr>
        <p:sp>
          <p:nvSpPr>
            <p:cNvPr id="3" name="TextBox 2"/>
            <p:cNvSpPr txBox="1"/>
            <p:nvPr/>
          </p:nvSpPr>
          <p:spPr>
            <a:xfrm>
              <a:off x="7239000" y="558224"/>
              <a:ext cx="1676400" cy="584776"/>
            </a:xfrm>
            <a:prstGeom prst="rect">
              <a:avLst/>
            </a:prstGeom>
            <a:solidFill>
              <a:schemeClr val="bg1"/>
            </a:solidFill>
            <a:ln>
              <a:solidFill>
                <a:schemeClr val="bg1"/>
              </a:solidFill>
            </a:ln>
          </p:spPr>
          <p:txBody>
            <a:bodyPr wrap="square" rtlCol="0">
              <a:spAutoFit/>
            </a:bodyPr>
            <a:lstStyle/>
            <a:p>
              <a:r>
                <a:rPr lang="en-GB" i="1" baseline="0" dirty="0" err="1" smtClean="0">
                  <a:latin typeface="Symbol" charset="2"/>
                  <a:cs typeface="Symbol" charset="2"/>
                </a:rPr>
                <a:t>e</a:t>
              </a:r>
              <a:r>
                <a:rPr lang="en-GB" i="1" dirty="0" err="1" smtClean="0">
                  <a:latin typeface="+mn-lt"/>
                  <a:cs typeface="Symbol" charset="2"/>
                </a:rPr>
                <a:t>T</a:t>
              </a:r>
              <a:r>
                <a:rPr lang="en-GB" i="1" dirty="0" smtClean="0">
                  <a:latin typeface="+mn-lt"/>
                  <a:cs typeface="Symbol" charset="2"/>
                </a:rPr>
                <a:t> </a:t>
              </a:r>
              <a:r>
                <a:rPr lang="en-GB" i="1" baseline="0" dirty="0" smtClean="0">
                  <a:latin typeface="Symbol" charset="2"/>
                  <a:cs typeface="Symbol" charset="2"/>
                </a:rPr>
                <a:t>= 20 </a:t>
              </a:r>
              <a:r>
                <a:rPr lang="en-GB" i="1" baseline="0" dirty="0" smtClean="0">
                  <a:latin typeface="+mn-lt"/>
                  <a:cs typeface="Symbol" charset="2"/>
                </a:rPr>
                <a:t>mm rad</a:t>
              </a:r>
            </a:p>
            <a:p>
              <a:r>
                <a:rPr lang="en-GB" i="1" baseline="0" dirty="0" err="1" smtClean="0">
                  <a:latin typeface="Symbol" charset="2"/>
                  <a:cs typeface="Symbol" charset="2"/>
                </a:rPr>
                <a:t>e</a:t>
              </a:r>
              <a:r>
                <a:rPr lang="en-GB" i="1" dirty="0" err="1" smtClean="0">
                  <a:latin typeface="+mn-lt"/>
                  <a:cs typeface="Symbol" charset="2"/>
                </a:rPr>
                <a:t>L</a:t>
              </a:r>
              <a:r>
                <a:rPr lang="en-GB" i="1" dirty="0" smtClean="0">
                  <a:latin typeface="Symbol" charset="2"/>
                  <a:cs typeface="Symbol" charset="2"/>
                </a:rPr>
                <a:t> </a:t>
              </a:r>
              <a:r>
                <a:rPr lang="en-GB" i="1" baseline="0" dirty="0" smtClean="0">
                  <a:latin typeface="Symbol" charset="2"/>
                  <a:cs typeface="Symbol" charset="2"/>
                </a:rPr>
                <a:t>= 30 </a:t>
              </a:r>
              <a:r>
                <a:rPr lang="en-GB" i="1" baseline="0" dirty="0" smtClean="0">
                  <a:latin typeface="+mn-lt"/>
                  <a:cs typeface="Symbol" charset="2"/>
                </a:rPr>
                <a:t>mm  rad</a:t>
              </a:r>
              <a:endParaRPr lang="en-GB" i="1" baseline="0" dirty="0">
                <a:latin typeface="+mn-lt"/>
                <a:cs typeface="Symbol" charset="2"/>
              </a:endParaRPr>
            </a:p>
          </p:txBody>
        </p:sp>
        <p:cxnSp>
          <p:nvCxnSpPr>
            <p:cNvPr id="47" name="Straight Arrow Connector 46"/>
            <p:cNvCxnSpPr/>
            <p:nvPr/>
          </p:nvCxnSpPr>
          <p:spPr bwMode="auto">
            <a:xfrm flipH="1">
              <a:off x="6781800" y="914400"/>
              <a:ext cx="533400" cy="152400"/>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grpSp>
      <p:sp>
        <p:nvSpPr>
          <p:cNvPr id="82" name="Rectangle 81"/>
          <p:cNvSpPr/>
          <p:nvPr/>
        </p:nvSpPr>
        <p:spPr bwMode="auto">
          <a:xfrm>
            <a:off x="8610600" y="533400"/>
            <a:ext cx="304800" cy="9144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600" b="0" i="0" u="none" strike="noStrike" cap="none" normalizeH="0" baseline="-25000">
              <a:ln>
                <a:noFill/>
              </a:ln>
              <a:solidFill>
                <a:schemeClr val="tx1"/>
              </a:solidFill>
              <a:effectLst/>
              <a:latin typeface="Helvetica" charset="0"/>
            </a:endParaRPr>
          </a:p>
        </p:txBody>
      </p:sp>
    </p:spTree>
    <p:extLst>
      <p:ext uri="{BB962C8B-B14F-4D97-AF65-F5344CB8AC3E}">
        <p14:creationId xmlns:p14="http://schemas.microsoft.com/office/powerpoint/2010/main" val="17356920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60">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childTnLst>
                                    <p:set>
                                      <p:cBhvr>
                                        <p:cTn id="26" dur="1" fill="hold">
                                          <p:stCondLst>
                                            <p:cond delay="0"/>
                                          </p:stCondLst>
                                        </p:cTn>
                                        <p:tgtEl>
                                          <p:spTgt spid="60">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8">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8">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8">
                                            <p:txEl>
                                              <p:pRg st="2" end="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58">
                                            <p:txEl>
                                              <p:pRg st="3" end="3"/>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1" build="p"/>
      <p:bldP spid="58"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4.-Ionization cooling of </a:t>
            </a:r>
            <a:r>
              <a:rPr lang="en-US" dirty="0" err="1" smtClean="0"/>
              <a:t>muons</a:t>
            </a:r>
            <a:endParaRPr lang="en-US" dirty="0"/>
          </a:p>
        </p:txBody>
      </p:sp>
      <p:sp>
        <p:nvSpPr>
          <p:cNvPr id="3" name="Content Placeholder 2"/>
          <p:cNvSpPr>
            <a:spLocks noGrp="1"/>
          </p:cNvSpPr>
          <p:nvPr>
            <p:ph idx="1"/>
          </p:nvPr>
        </p:nvSpPr>
        <p:spPr>
          <a:xfrm>
            <a:off x="304800" y="609600"/>
            <a:ext cx="9296400" cy="5562600"/>
          </a:xfrm>
        </p:spPr>
        <p:txBody>
          <a:bodyPr/>
          <a:lstStyle/>
          <a:p>
            <a:pPr algn="just">
              <a:lnSpc>
                <a:spcPct val="95000"/>
              </a:lnSpc>
            </a:pPr>
            <a:r>
              <a:rPr lang="en-US" sz="2400" dirty="0">
                <a:solidFill>
                  <a:srgbClr val="000000"/>
                </a:solidFill>
              </a:rPr>
              <a:t>This method,</a:t>
            </a:r>
            <a:r>
              <a:rPr lang="en-US" sz="2400" dirty="0" smtClean="0">
                <a:solidFill>
                  <a:srgbClr val="000000"/>
                </a:solidFill>
              </a:rPr>
              <a:t> called “</a:t>
            </a:r>
            <a:r>
              <a:rPr lang="en-US" sz="2400" dirty="0" err="1" smtClean="0">
                <a:solidFill>
                  <a:srgbClr val="000000"/>
                </a:solidFill>
              </a:rPr>
              <a:t>dE</a:t>
            </a:r>
            <a:r>
              <a:rPr lang="en-US" sz="2400" dirty="0">
                <a:solidFill>
                  <a:srgbClr val="000000"/>
                </a:solidFill>
              </a:rPr>
              <a:t>/dx cooling" closely resembles to the</a:t>
            </a:r>
            <a:r>
              <a:rPr lang="en-US" sz="2400" dirty="0" smtClean="0">
                <a:solidFill>
                  <a:srgbClr val="000000"/>
                </a:solidFill>
              </a:rPr>
              <a:t> synchrotron compression </a:t>
            </a:r>
            <a:r>
              <a:rPr lang="en-US" sz="2400" dirty="0">
                <a:solidFill>
                  <a:srgbClr val="000000"/>
                </a:solidFill>
              </a:rPr>
              <a:t>of relativistic electrons — with the</a:t>
            </a:r>
            <a:r>
              <a:rPr lang="en-US" sz="2400" dirty="0" smtClean="0">
                <a:solidFill>
                  <a:srgbClr val="000000"/>
                </a:solidFill>
              </a:rPr>
              <a:t> multiple energy losses </a:t>
            </a:r>
            <a:r>
              <a:rPr lang="en-US" sz="2400" dirty="0">
                <a:solidFill>
                  <a:srgbClr val="000000"/>
                </a:solidFill>
              </a:rPr>
              <a:t>in</a:t>
            </a:r>
            <a:r>
              <a:rPr lang="en-US" sz="2400" dirty="0" smtClean="0">
                <a:solidFill>
                  <a:srgbClr val="000000"/>
                </a:solidFill>
              </a:rPr>
              <a:t> a thin, low Z absorber </a:t>
            </a:r>
            <a:r>
              <a:rPr lang="en-US" sz="2400" dirty="0">
                <a:solidFill>
                  <a:srgbClr val="000000"/>
                </a:solidFill>
              </a:rPr>
              <a:t>substituting</a:t>
            </a:r>
            <a:r>
              <a:rPr lang="en-US" sz="2400" dirty="0" smtClean="0">
                <a:solidFill>
                  <a:srgbClr val="000000"/>
                </a:solidFill>
              </a:rPr>
              <a:t> the synchrotron radiated </a:t>
            </a:r>
            <a:r>
              <a:rPr lang="en-US" sz="2400" dirty="0">
                <a:solidFill>
                  <a:srgbClr val="000000"/>
                </a:solidFill>
              </a:rPr>
              <a:t>light. </a:t>
            </a:r>
            <a:r>
              <a:rPr lang="en-US" sz="2400" dirty="0" smtClean="0">
                <a:solidFill>
                  <a:srgbClr val="000000"/>
                </a:solidFill>
              </a:rPr>
              <a:t> </a:t>
            </a:r>
          </a:p>
          <a:p>
            <a:pPr algn="just">
              <a:lnSpc>
                <a:spcPct val="95000"/>
              </a:lnSpc>
            </a:pPr>
            <a:r>
              <a:rPr lang="en-US" sz="2400" dirty="0" smtClean="0">
                <a:solidFill>
                  <a:srgbClr val="000000"/>
                </a:solidFill>
              </a:rPr>
              <a:t>The </a:t>
            </a:r>
            <a:r>
              <a:rPr lang="en-US" sz="2400" dirty="0">
                <a:solidFill>
                  <a:srgbClr val="000000"/>
                </a:solidFill>
              </a:rPr>
              <a:t>main feature of this method is that it produces an extremely fast cooling, compared to other traditional methods. </a:t>
            </a:r>
            <a:r>
              <a:rPr lang="en-US" sz="2400" dirty="0" smtClean="0">
                <a:solidFill>
                  <a:srgbClr val="000000"/>
                </a:solidFill>
              </a:rPr>
              <a:t>This is a necessity for the </a:t>
            </a:r>
            <a:r>
              <a:rPr lang="en-US" sz="2400" dirty="0" err="1" smtClean="0">
                <a:solidFill>
                  <a:srgbClr val="000000"/>
                </a:solidFill>
              </a:rPr>
              <a:t>muon</a:t>
            </a:r>
            <a:r>
              <a:rPr lang="en-US" sz="2400" dirty="0" smtClean="0">
                <a:solidFill>
                  <a:srgbClr val="000000"/>
                </a:solidFill>
              </a:rPr>
              <a:t> case.</a:t>
            </a:r>
            <a:endParaRPr lang="en-US" sz="2400" dirty="0">
              <a:solidFill>
                <a:srgbClr val="000000"/>
              </a:solidFill>
            </a:endParaRPr>
          </a:p>
          <a:p>
            <a:pPr>
              <a:lnSpc>
                <a:spcPct val="95000"/>
              </a:lnSpc>
            </a:pPr>
            <a:r>
              <a:rPr lang="en-US" sz="2400" dirty="0"/>
              <a:t>Transverse</a:t>
            </a:r>
            <a:r>
              <a:rPr lang="en-US" sz="2400" dirty="0">
                <a:solidFill>
                  <a:srgbClr val="000000"/>
                </a:solidFill>
              </a:rPr>
              <a:t> </a:t>
            </a:r>
            <a:r>
              <a:rPr lang="en-US" sz="2400" dirty="0" err="1"/>
              <a:t>betatron</a:t>
            </a:r>
            <a:r>
              <a:rPr lang="en-US" sz="2400" dirty="0"/>
              <a:t> oscillations are </a:t>
            </a:r>
            <a:r>
              <a:rPr lang="ja-JP" altLang="en-US" sz="2400" dirty="0"/>
              <a:t>“</a:t>
            </a:r>
            <a:r>
              <a:rPr lang="en-US" sz="2400" dirty="0"/>
              <a:t>cooled</a:t>
            </a:r>
            <a:r>
              <a:rPr lang="ja-JP" altLang="en-US" sz="2400" dirty="0"/>
              <a:t>”</a:t>
            </a:r>
            <a:r>
              <a:rPr lang="en-US" sz="2400" dirty="0"/>
              <a:t> by a target </a:t>
            </a:r>
            <a:r>
              <a:rPr lang="ja-JP" altLang="en-US" sz="2400" dirty="0"/>
              <a:t>“</a:t>
            </a:r>
            <a:r>
              <a:rPr lang="en-US" sz="2400" dirty="0"/>
              <a:t>foil</a:t>
            </a:r>
            <a:r>
              <a:rPr lang="ja-JP" altLang="en-US" sz="2400" dirty="0"/>
              <a:t>”</a:t>
            </a:r>
            <a:r>
              <a:rPr lang="en-US" sz="2400" dirty="0"/>
              <a:t> typically </a:t>
            </a:r>
            <a:r>
              <a:rPr lang="en-US" sz="2400" dirty="0" smtClean="0"/>
              <a:t>a fraction of g</a:t>
            </a:r>
            <a:r>
              <a:rPr lang="en-US" sz="2400" dirty="0"/>
              <a:t>/cm</a:t>
            </a:r>
            <a:r>
              <a:rPr lang="en-US" sz="2400" baseline="30000" dirty="0"/>
              <a:t>2</a:t>
            </a:r>
            <a:r>
              <a:rPr lang="en-US" sz="2400" dirty="0"/>
              <a:t> thick</a:t>
            </a:r>
            <a:r>
              <a:rPr lang="en-US" sz="2400" dirty="0" smtClean="0"/>
              <a:t>. An accelerating cavity is continuously replacing the lost momentum.</a:t>
            </a:r>
          </a:p>
          <a:p>
            <a:pPr>
              <a:lnSpc>
                <a:spcPct val="95000"/>
              </a:lnSpc>
            </a:pPr>
            <a:r>
              <a:rPr lang="en-US" sz="2400" dirty="0" smtClean="0"/>
              <a:t> Unfortunately for slow </a:t>
            </a:r>
            <a:r>
              <a:rPr lang="en-US" sz="2400" dirty="0" err="1" smtClean="0"/>
              <a:t>muons</a:t>
            </a:r>
            <a:r>
              <a:rPr lang="en-US" sz="2400" dirty="0" smtClean="0"/>
              <a:t> the specific </a:t>
            </a:r>
            <a:r>
              <a:rPr lang="en-US" sz="2400" dirty="0" err="1">
                <a:solidFill>
                  <a:srgbClr val="000000"/>
                </a:solidFill>
              </a:rPr>
              <a:t>dE</a:t>
            </a:r>
            <a:r>
              <a:rPr lang="en-US" sz="2400" dirty="0">
                <a:solidFill>
                  <a:srgbClr val="000000"/>
                </a:solidFill>
              </a:rPr>
              <a:t>/dx </a:t>
            </a:r>
            <a:r>
              <a:rPr lang="en-US" sz="2400" dirty="0" smtClean="0">
                <a:solidFill>
                  <a:srgbClr val="000000"/>
                </a:solidFill>
              </a:rPr>
              <a:t>loss is increasing with decreasing momentum.</a:t>
            </a:r>
            <a:r>
              <a:rPr lang="en-US" sz="2400" dirty="0"/>
              <a:t> </a:t>
            </a:r>
            <a:r>
              <a:rPr lang="en-US" sz="2400" dirty="0" smtClean="0"/>
              <a:t> In </a:t>
            </a:r>
            <a:r>
              <a:rPr lang="en-US" sz="2400" dirty="0"/>
              <a:t>order to </a:t>
            </a:r>
            <a:r>
              <a:rPr lang="ja-JP" altLang="en-US" sz="2400" dirty="0"/>
              <a:t>“</a:t>
            </a:r>
            <a:r>
              <a:rPr lang="en-US" sz="2400" dirty="0"/>
              <a:t>cool</a:t>
            </a:r>
            <a:r>
              <a:rPr lang="ja-JP" altLang="en-US" sz="2400" dirty="0"/>
              <a:t>”</a:t>
            </a:r>
            <a:r>
              <a:rPr lang="en-US" sz="2400" dirty="0"/>
              <a:t> also longitudinally, chromaticity has to be introduced with a wedge </a:t>
            </a:r>
            <a:r>
              <a:rPr lang="en-US" sz="2400" dirty="0" smtClean="0"/>
              <a:t>shaped  </a:t>
            </a:r>
            <a:r>
              <a:rPr lang="ja-JP" altLang="en-US" sz="2400" dirty="0" smtClean="0"/>
              <a:t>“</a:t>
            </a:r>
            <a:r>
              <a:rPr lang="en-US" sz="2400" dirty="0" err="1">
                <a:solidFill>
                  <a:srgbClr val="000000"/>
                </a:solidFill>
              </a:rPr>
              <a:t>dE</a:t>
            </a:r>
            <a:r>
              <a:rPr lang="en-US" sz="2400" dirty="0">
                <a:solidFill>
                  <a:srgbClr val="000000"/>
                </a:solidFill>
              </a:rPr>
              <a:t>/dx </a:t>
            </a:r>
            <a:r>
              <a:rPr lang="en-US" sz="2400" dirty="0" smtClean="0"/>
              <a:t>foil</a:t>
            </a:r>
            <a:r>
              <a:rPr lang="ja-JP" altLang="en-US" sz="2400" dirty="0"/>
              <a:t>”</a:t>
            </a:r>
            <a:r>
              <a:rPr lang="en-US" sz="2400" dirty="0"/>
              <a:t>,</a:t>
            </a:r>
            <a:r>
              <a:rPr lang="en-US" sz="2400" dirty="0" smtClean="0"/>
              <a:t> in order to reverse (increase</a:t>
            </a:r>
            <a:r>
              <a:rPr lang="en-US" sz="2400" dirty="0"/>
              <a:t>) the </a:t>
            </a:r>
            <a:r>
              <a:rPr lang="en-US" sz="2400" dirty="0" err="1"/>
              <a:t>ionisation</a:t>
            </a:r>
            <a:r>
              <a:rPr lang="en-US" sz="2400" dirty="0"/>
              <a:t> losses for faster</a:t>
            </a:r>
            <a:r>
              <a:rPr lang="en-US" sz="2400" dirty="0" smtClean="0"/>
              <a:t> particles</a:t>
            </a:r>
            <a:r>
              <a:rPr lang="en-US" sz="2400" dirty="0"/>
              <a:t>. </a:t>
            </a:r>
            <a:r>
              <a:rPr lang="en-US" dirty="0" smtClean="0"/>
              <a:t> </a:t>
            </a:r>
            <a:endParaRPr lang="en-US" dirty="0"/>
          </a:p>
        </p:txBody>
      </p:sp>
      <p:sp>
        <p:nvSpPr>
          <p:cNvPr id="4" name="Footer Placeholder 3"/>
          <p:cNvSpPr>
            <a:spLocks noGrp="1"/>
          </p:cNvSpPr>
          <p:nvPr>
            <p:ph type="ftr" sz="quarter" idx="10"/>
          </p:nvPr>
        </p:nvSpPr>
        <p:spPr/>
        <p:txBody>
          <a:bodyPr/>
          <a:lstStyle/>
          <a:p>
            <a:pPr>
              <a:defRPr/>
            </a:pPr>
            <a:r>
              <a:rPr lang="en-US" smtClean="0"/>
              <a:t>Saclay,feb. 2015</a:t>
            </a:r>
            <a:endParaRPr lang="en-GB"/>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31</a:t>
            </a:fld>
            <a:endParaRPr lang="en-GB"/>
          </a:p>
        </p:txBody>
      </p:sp>
      <p:sp>
        <p:nvSpPr>
          <p:cNvPr id="6" name="TextBox 5"/>
          <p:cNvSpPr txBox="1"/>
          <p:nvPr/>
        </p:nvSpPr>
        <p:spPr>
          <a:xfrm>
            <a:off x="2286000" y="6096000"/>
            <a:ext cx="5562600" cy="338554"/>
          </a:xfrm>
          <a:prstGeom prst="rect">
            <a:avLst/>
          </a:prstGeom>
          <a:noFill/>
        </p:spPr>
        <p:txBody>
          <a:bodyPr wrap="square" rtlCol="0">
            <a:spAutoFit/>
          </a:bodyPr>
          <a:lstStyle/>
          <a:p>
            <a:pPr algn="ctr"/>
            <a:r>
              <a:rPr lang="en-US" i="1" baseline="0" dirty="0" smtClean="0">
                <a:solidFill>
                  <a:srgbClr val="FF0000"/>
                </a:solidFill>
                <a:latin typeface="+mn-lt"/>
              </a:rPr>
              <a:t>T. </a:t>
            </a:r>
            <a:r>
              <a:rPr lang="en-US" i="1" baseline="0" dirty="0" err="1" smtClean="0">
                <a:solidFill>
                  <a:srgbClr val="FF0000"/>
                </a:solidFill>
                <a:latin typeface="+mn-lt"/>
              </a:rPr>
              <a:t>Neuffer</a:t>
            </a:r>
            <a:r>
              <a:rPr lang="en-US" i="1" baseline="0" dirty="0" smtClean="0">
                <a:solidFill>
                  <a:srgbClr val="FF0000"/>
                </a:solidFill>
                <a:latin typeface="+mn-lt"/>
              </a:rPr>
              <a:t> Particle Accelerators 1983 Vol. 14 pp. 75-90</a:t>
            </a:r>
            <a:endParaRPr lang="en-US" i="1" dirty="0">
              <a:solidFill>
                <a:srgbClr val="FF0000"/>
              </a:solidFill>
              <a:latin typeface="+mn-lt"/>
            </a:endParaRPr>
          </a:p>
        </p:txBody>
      </p:sp>
    </p:spTree>
    <p:extLst>
      <p:ext uri="{BB962C8B-B14F-4D97-AF65-F5344CB8AC3E}">
        <p14:creationId xmlns:p14="http://schemas.microsoft.com/office/powerpoint/2010/main" val="39467424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Muon</a:t>
            </a:r>
            <a:r>
              <a:rPr lang="en-US" dirty="0" smtClean="0"/>
              <a:t> cooling ring: transverse </a:t>
            </a:r>
            <a:r>
              <a:rPr lang="en-US" dirty="0" err="1" smtClean="0"/>
              <a:t>emittance</a:t>
            </a:r>
            <a:endParaRPr lang="en-US" dirty="0"/>
          </a:p>
        </p:txBody>
      </p:sp>
      <p:sp>
        <p:nvSpPr>
          <p:cNvPr id="3" name="Content Placeholder 2"/>
          <p:cNvSpPr>
            <a:spLocks noGrp="1"/>
          </p:cNvSpPr>
          <p:nvPr>
            <p:ph idx="1"/>
          </p:nvPr>
        </p:nvSpPr>
        <p:spPr>
          <a:xfrm>
            <a:off x="0" y="533400"/>
            <a:ext cx="9677400" cy="838200"/>
          </a:xfrm>
        </p:spPr>
        <p:txBody>
          <a:bodyPr/>
          <a:lstStyle/>
          <a:p>
            <a:r>
              <a:rPr lang="en-US" sz="2400" dirty="0" smtClean="0"/>
              <a:t>The </a:t>
            </a:r>
            <a:r>
              <a:rPr lang="en-US" sz="2400" dirty="0" err="1" smtClean="0"/>
              <a:t>emittance</a:t>
            </a:r>
            <a:r>
              <a:rPr lang="en-US" sz="2400" dirty="0" smtClean="0"/>
              <a:t> </a:t>
            </a:r>
            <a:r>
              <a:rPr lang="en-US" sz="2400" dirty="0" err="1" smtClean="0">
                <a:latin typeface="Symbol" charset="2"/>
                <a:cs typeface="Symbol" charset="2"/>
              </a:rPr>
              <a:t>e</a:t>
            </a:r>
            <a:r>
              <a:rPr lang="en-US" sz="2400" baseline="-25000" dirty="0" err="1" smtClean="0">
                <a:latin typeface="Symbol" charset="2"/>
                <a:cs typeface="Symbol" charset="2"/>
              </a:rPr>
              <a:t>N</a:t>
            </a:r>
            <a:r>
              <a:rPr lang="en-US" sz="2400" dirty="0" smtClean="0"/>
              <a:t> evolves whereby </a:t>
            </a:r>
            <a:r>
              <a:rPr lang="en-US" sz="2400" dirty="0" err="1" smtClean="0"/>
              <a:t>dE/dx</a:t>
            </a:r>
            <a:r>
              <a:rPr lang="en-US" sz="2400" dirty="0" smtClean="0"/>
              <a:t> losses are balanced by multiple scattering (</a:t>
            </a:r>
            <a:r>
              <a:rPr lang="en-US" sz="2400" dirty="0" err="1" smtClean="0"/>
              <a:t>Neuffer</a:t>
            </a:r>
            <a:r>
              <a:rPr lang="en-US" sz="2400" dirty="0" smtClean="0"/>
              <a:t> and McDonald): </a:t>
            </a:r>
          </a:p>
          <a:p>
            <a:endParaRPr lang="en-US" dirty="0"/>
          </a:p>
        </p:txBody>
      </p:sp>
      <p:sp>
        <p:nvSpPr>
          <p:cNvPr id="4" name="Footer Placeholder 3"/>
          <p:cNvSpPr>
            <a:spLocks noGrp="1"/>
          </p:cNvSpPr>
          <p:nvPr>
            <p:ph type="ftr" sz="quarter" idx="10"/>
          </p:nvPr>
        </p:nvSpPr>
        <p:spPr/>
        <p:txBody>
          <a:bodyPr/>
          <a:lstStyle/>
          <a:p>
            <a:pPr>
              <a:defRPr/>
            </a:pPr>
            <a:r>
              <a:rPr lang="en-US" smtClean="0"/>
              <a:t>Saclay,feb. 2015</a:t>
            </a:r>
            <a:endParaRPr lang="en-GB"/>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32</a:t>
            </a:fld>
            <a:endParaRPr lang="en-GB"/>
          </a:p>
        </p:txBody>
      </p:sp>
      <p:graphicFrame>
        <p:nvGraphicFramePr>
          <p:cNvPr id="6" name="Object 5"/>
          <p:cNvGraphicFramePr>
            <a:graphicFrameLocks noChangeAspect="1"/>
          </p:cNvGraphicFramePr>
          <p:nvPr/>
        </p:nvGraphicFramePr>
        <p:xfrm>
          <a:off x="685800" y="3200400"/>
          <a:ext cx="4327813" cy="914400"/>
        </p:xfrm>
        <a:graphic>
          <a:graphicData uri="http://schemas.openxmlformats.org/presentationml/2006/ole">
            <mc:AlternateContent xmlns:mc="http://schemas.openxmlformats.org/markup-compatibility/2006">
              <mc:Choice xmlns:v="urn:schemas-microsoft-com:vml" Requires="v">
                <p:oleObj spid="_x0000_s3323" name="Equation" r:id="rId3" imgW="2222500" imgH="469900" progId="Equation.3">
                  <p:embed/>
                </p:oleObj>
              </mc:Choice>
              <mc:Fallback>
                <p:oleObj name="Equation" r:id="rId3" imgW="2222500" imgH="4699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3200400"/>
                        <a:ext cx="4327813" cy="914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Object 6"/>
          <p:cNvGraphicFramePr>
            <a:graphicFrameLocks noChangeAspect="1"/>
          </p:cNvGraphicFramePr>
          <p:nvPr/>
        </p:nvGraphicFramePr>
        <p:xfrm>
          <a:off x="4783137" y="6005513"/>
          <a:ext cx="101600" cy="177800"/>
        </p:xfrm>
        <a:graphic>
          <a:graphicData uri="http://schemas.openxmlformats.org/presentationml/2006/ole">
            <mc:AlternateContent xmlns:mc="http://schemas.openxmlformats.org/markup-compatibility/2006">
              <mc:Choice xmlns:v="urn:schemas-microsoft-com:vml" Requires="v">
                <p:oleObj spid="_x0000_s3324" name="Equation" r:id="rId5" imgW="101600" imgH="177800" progId="Equation.3">
                  <p:embed/>
                </p:oleObj>
              </mc:Choice>
              <mc:Fallback>
                <p:oleObj name="Equation" r:id="rId5" imgW="101600" imgH="1778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83137" y="6005513"/>
                        <a:ext cx="101600" cy="177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9" name="Group 18"/>
          <p:cNvGrpSpPr/>
          <p:nvPr/>
        </p:nvGrpSpPr>
        <p:grpSpPr>
          <a:xfrm>
            <a:off x="4800600" y="1581835"/>
            <a:ext cx="4572000" cy="646331"/>
            <a:chOff x="4800600" y="1658035"/>
            <a:chExt cx="4572000" cy="646331"/>
          </a:xfrm>
        </p:grpSpPr>
        <p:sp>
          <p:nvSpPr>
            <p:cNvPr id="9" name="TextBox 8"/>
            <p:cNvSpPr txBox="1"/>
            <p:nvPr/>
          </p:nvSpPr>
          <p:spPr>
            <a:xfrm>
              <a:off x="7086600" y="1658035"/>
              <a:ext cx="2286000" cy="646331"/>
            </a:xfrm>
            <a:prstGeom prst="rect">
              <a:avLst/>
            </a:prstGeom>
            <a:noFill/>
          </p:spPr>
          <p:txBody>
            <a:bodyPr wrap="square" rtlCol="0">
              <a:spAutoFit/>
            </a:bodyPr>
            <a:lstStyle/>
            <a:p>
              <a:pPr algn="ctr"/>
              <a:r>
                <a:rPr lang="en-US" sz="1800" i="1" baseline="0" dirty="0" smtClean="0">
                  <a:solidFill>
                    <a:srgbClr val="FF0000"/>
                  </a:solidFill>
                  <a:latin typeface="+mn-lt"/>
                </a:rPr>
                <a:t>X</a:t>
              </a:r>
              <a:r>
                <a:rPr lang="en-US" sz="1800" i="1" dirty="0" smtClean="0">
                  <a:solidFill>
                    <a:srgbClr val="FF0000"/>
                  </a:solidFill>
                  <a:latin typeface="+mn-lt"/>
                </a:rPr>
                <a:t>o</a:t>
              </a:r>
              <a:r>
                <a:rPr lang="en-US" sz="1800" i="1" baseline="0" dirty="0" smtClean="0">
                  <a:solidFill>
                    <a:srgbClr val="FF0000"/>
                  </a:solidFill>
                  <a:latin typeface="+mn-lt"/>
                </a:rPr>
                <a:t> = Rad. Length</a:t>
              </a:r>
            </a:p>
            <a:p>
              <a:pPr algn="ctr"/>
              <a:r>
                <a:rPr lang="en-US" sz="1800" i="1" baseline="0" dirty="0" err="1" smtClean="0">
                  <a:solidFill>
                    <a:srgbClr val="FF0000"/>
                  </a:solidFill>
                  <a:latin typeface="+mn-lt"/>
                </a:rPr>
                <a:t>dE/dz</a:t>
              </a:r>
              <a:r>
                <a:rPr lang="en-US" sz="1800" i="1" baseline="0" dirty="0" smtClean="0">
                  <a:solidFill>
                    <a:srgbClr val="FF0000"/>
                  </a:solidFill>
                  <a:latin typeface="+mn-lt"/>
                </a:rPr>
                <a:t> = </a:t>
              </a:r>
              <a:r>
                <a:rPr lang="en-US" sz="1800" i="1" baseline="0" dirty="0" err="1" smtClean="0">
                  <a:solidFill>
                    <a:srgbClr val="FF0000"/>
                  </a:solidFill>
                  <a:latin typeface="+mn-lt"/>
                </a:rPr>
                <a:t>ioniz</a:t>
              </a:r>
              <a:r>
                <a:rPr lang="en-US" sz="1800" i="1" baseline="0" dirty="0" smtClean="0">
                  <a:solidFill>
                    <a:srgbClr val="FF0000"/>
                  </a:solidFill>
                  <a:latin typeface="+mn-lt"/>
                </a:rPr>
                <a:t>. Loss</a:t>
              </a:r>
            </a:p>
          </p:txBody>
        </p:sp>
        <p:sp>
          <p:nvSpPr>
            <p:cNvPr id="10" name="TextBox 9"/>
            <p:cNvSpPr txBox="1"/>
            <p:nvPr/>
          </p:nvSpPr>
          <p:spPr>
            <a:xfrm>
              <a:off x="4800600" y="1658035"/>
              <a:ext cx="2286000" cy="646331"/>
            </a:xfrm>
            <a:prstGeom prst="rect">
              <a:avLst/>
            </a:prstGeom>
            <a:noFill/>
          </p:spPr>
          <p:txBody>
            <a:bodyPr wrap="square" rtlCol="0">
              <a:spAutoFit/>
            </a:bodyPr>
            <a:lstStyle/>
            <a:p>
              <a:pPr algn="ctr"/>
              <a:r>
                <a:rPr lang="en-US" sz="1800" i="1" baseline="0" dirty="0" err="1" smtClean="0">
                  <a:solidFill>
                    <a:srgbClr val="FF0000"/>
                  </a:solidFill>
                  <a:latin typeface="Symbol" charset="2"/>
                  <a:cs typeface="Symbol" charset="2"/>
                </a:rPr>
                <a:t>b</a:t>
              </a:r>
              <a:r>
                <a:rPr lang="en-US" sz="1800" i="1" baseline="30000" dirty="0" smtClean="0">
                  <a:solidFill>
                    <a:srgbClr val="FF0000"/>
                  </a:solidFill>
                  <a:latin typeface="+mn-lt"/>
                </a:rPr>
                <a:t>*</a:t>
              </a:r>
              <a:r>
                <a:rPr lang="en-US" sz="1800" i="1" baseline="0" dirty="0" smtClean="0">
                  <a:solidFill>
                    <a:srgbClr val="FF0000"/>
                  </a:solidFill>
                  <a:latin typeface="+mn-lt"/>
                </a:rPr>
                <a:t> = beta at cross</a:t>
              </a:r>
            </a:p>
            <a:p>
              <a:pPr algn="ctr"/>
              <a:r>
                <a:rPr lang="en-US" sz="1800" i="1" baseline="0" dirty="0" err="1" smtClean="0">
                  <a:solidFill>
                    <a:srgbClr val="FF0000"/>
                  </a:solidFill>
                  <a:latin typeface="+mn-lt"/>
                </a:rPr>
                <a:t>m</a:t>
              </a:r>
              <a:r>
                <a:rPr lang="en-US" sz="1800" i="1" dirty="0" err="1" smtClean="0">
                  <a:solidFill>
                    <a:srgbClr val="FF0000"/>
                  </a:solidFill>
                  <a:latin typeface="Symbol" charset="2"/>
                  <a:cs typeface="Symbol" charset="2"/>
                </a:rPr>
                <a:t>m</a:t>
              </a:r>
              <a:r>
                <a:rPr lang="en-US" sz="1800" i="1" baseline="0" dirty="0" err="1" smtClean="0">
                  <a:solidFill>
                    <a:srgbClr val="FF0000"/>
                  </a:solidFill>
                  <a:latin typeface="+mn-lt"/>
                </a:rPr>
                <a:t>,</a:t>
              </a:r>
              <a:r>
                <a:rPr lang="en-US" sz="1800" i="1" baseline="0" dirty="0" err="1" smtClean="0">
                  <a:solidFill>
                    <a:srgbClr val="FF0000"/>
                  </a:solidFill>
                  <a:latin typeface="Symbol" charset="2"/>
                  <a:cs typeface="Symbol" charset="2"/>
                </a:rPr>
                <a:t>b</a:t>
              </a:r>
              <a:r>
                <a:rPr lang="en-US" sz="1800" i="1" dirty="0" err="1" smtClean="0">
                  <a:solidFill>
                    <a:srgbClr val="FF0000"/>
                  </a:solidFill>
                  <a:latin typeface="Symbol" charset="2"/>
                  <a:cs typeface="Symbol" charset="2"/>
                </a:rPr>
                <a:t>m</a:t>
              </a:r>
              <a:r>
                <a:rPr lang="en-US" sz="1800" i="1" baseline="0" dirty="0" smtClean="0">
                  <a:solidFill>
                    <a:srgbClr val="FF0000"/>
                  </a:solidFill>
                  <a:latin typeface="+mn-lt"/>
                </a:rPr>
                <a:t> = mu values</a:t>
              </a:r>
            </a:p>
          </p:txBody>
        </p:sp>
      </p:grpSp>
      <p:graphicFrame>
        <p:nvGraphicFramePr>
          <p:cNvPr id="12" name="Object 11"/>
          <p:cNvGraphicFramePr>
            <a:graphicFrameLocks noChangeAspect="1"/>
          </p:cNvGraphicFramePr>
          <p:nvPr/>
        </p:nvGraphicFramePr>
        <p:xfrm>
          <a:off x="838200" y="1524000"/>
          <a:ext cx="3937000" cy="914400"/>
        </p:xfrm>
        <a:graphic>
          <a:graphicData uri="http://schemas.openxmlformats.org/presentationml/2006/ole">
            <mc:AlternateContent xmlns:mc="http://schemas.openxmlformats.org/markup-compatibility/2006">
              <mc:Choice xmlns:v="urn:schemas-microsoft-com:vml" Requires="v">
                <p:oleObj spid="_x0000_s3325" name="Equation" r:id="rId7" imgW="1968500" imgH="457200" progId="Equation.3">
                  <p:embed/>
                </p:oleObj>
              </mc:Choice>
              <mc:Fallback>
                <p:oleObj name="Equation" r:id="rId7" imgW="1968500" imgH="4572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8200" y="1524000"/>
                        <a:ext cx="3937000" cy="914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Content Placeholder 2"/>
          <p:cNvSpPr txBox="1">
            <a:spLocks/>
          </p:cNvSpPr>
          <p:nvPr/>
        </p:nvSpPr>
        <p:spPr bwMode="auto">
          <a:xfrm>
            <a:off x="38100" y="2362200"/>
            <a:ext cx="96393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
                <a:srgbClr val="FF0000"/>
              </a:buClr>
              <a:buSzTx/>
              <a:buFont typeface="Wingdings" charset="2"/>
              <a:buChar char="l"/>
              <a:tabLst/>
              <a:defRPr/>
            </a:pPr>
            <a:r>
              <a:rPr kumimoji="0" lang="en-US" sz="2400" b="0" i="0" u="none" strike="noStrike" kern="0" cap="none" spc="0" normalizeH="0" baseline="0" noProof="0" dirty="0" smtClean="0">
                <a:ln>
                  <a:noFill/>
                </a:ln>
                <a:solidFill>
                  <a:schemeClr val="tx1"/>
                </a:solidFill>
                <a:effectLst/>
                <a:uLnTx/>
                <a:uFillTx/>
                <a:latin typeface="+mn-lt"/>
                <a:ea typeface="ＭＳ Ｐゴシック" charset="-128"/>
                <a:cs typeface="ＭＳ Ｐゴシック" charset="-128"/>
              </a:rPr>
              <a:t>The </a:t>
            </a:r>
            <a:r>
              <a:rPr lang="en-US" sz="2400" kern="0" baseline="0" dirty="0" smtClean="0">
                <a:latin typeface="+mn-lt"/>
                <a:ea typeface="ＭＳ Ｐゴシック" charset="-128"/>
                <a:cs typeface="ＭＳ Ｐゴシック" charset="-128"/>
              </a:rPr>
              <a:t>cooling </a:t>
            </a:r>
            <a:r>
              <a:rPr kumimoji="0" lang="en-US" sz="2400" b="0" i="0" u="none" strike="noStrike" kern="0" cap="none" spc="0" normalizeH="0" baseline="0" noProof="0" dirty="0" smtClean="0">
                <a:ln>
                  <a:noFill/>
                </a:ln>
                <a:solidFill>
                  <a:schemeClr val="tx1"/>
                </a:solidFill>
                <a:effectLst/>
                <a:uLnTx/>
                <a:uFillTx/>
                <a:latin typeface="+mn-lt"/>
                <a:ea typeface="ＭＳ Ｐゴシック" charset="-128"/>
                <a:cs typeface="ＭＳ Ｐゴシック" charset="-128"/>
              </a:rPr>
              <a:t>process will continue until an equilibrium transverse </a:t>
            </a:r>
            <a:r>
              <a:rPr kumimoji="0" lang="en-US" sz="2400" b="0" i="0" u="none" strike="noStrike" kern="0" cap="none" spc="0" normalizeH="0" baseline="0" noProof="0" dirty="0" err="1" smtClean="0">
                <a:ln>
                  <a:noFill/>
                </a:ln>
                <a:solidFill>
                  <a:schemeClr val="tx1"/>
                </a:solidFill>
                <a:effectLst/>
                <a:uLnTx/>
                <a:uFillTx/>
                <a:latin typeface="+mn-lt"/>
                <a:ea typeface="ＭＳ Ｐゴシック" charset="-128"/>
                <a:cs typeface="ＭＳ Ｐゴシック" charset="-128"/>
              </a:rPr>
              <a:t>emittance</a:t>
            </a:r>
            <a:r>
              <a:rPr kumimoji="0" lang="en-US" sz="2400" b="0" i="0" u="none" strike="noStrike" kern="0" cap="none" spc="0" normalizeH="0" baseline="0" noProof="0" dirty="0" smtClean="0">
                <a:ln>
                  <a:noFill/>
                </a:ln>
                <a:solidFill>
                  <a:schemeClr val="tx1"/>
                </a:solidFill>
                <a:effectLst/>
                <a:uLnTx/>
                <a:uFillTx/>
                <a:latin typeface="+mn-lt"/>
                <a:ea typeface="ＭＳ Ｐゴシック" charset="-128"/>
                <a:cs typeface="ＭＳ Ｐゴシック" charset="-128"/>
              </a:rPr>
              <a:t> has been reached: </a:t>
            </a:r>
          </a:p>
          <a:p>
            <a:pPr marL="342900" marR="0" lvl="0" indent="-342900" algn="l" defTabSz="914400" rtl="0" eaLnBrk="0" fontAlgn="base" latinLnBrk="0" hangingPunct="0">
              <a:lnSpc>
                <a:spcPct val="100000"/>
              </a:lnSpc>
              <a:spcBef>
                <a:spcPct val="20000"/>
              </a:spcBef>
              <a:spcAft>
                <a:spcPct val="0"/>
              </a:spcAft>
              <a:buClr>
                <a:srgbClr val="FF0000"/>
              </a:buClr>
              <a:buSzTx/>
              <a:buFont typeface="Wingdings" charset="2"/>
              <a:buChar char="l"/>
              <a:tabLst/>
              <a:defRPr/>
            </a:pPr>
            <a:endParaRPr kumimoji="0" lang="en-US" sz="1800" b="0" i="0" u="none" strike="noStrike" kern="0" cap="none" spc="0" normalizeH="0" baseline="0" noProof="0" dirty="0">
              <a:ln>
                <a:noFill/>
              </a:ln>
              <a:solidFill>
                <a:schemeClr val="tx1"/>
              </a:solidFill>
              <a:effectLst/>
              <a:uLnTx/>
              <a:uFillTx/>
              <a:latin typeface="+mn-lt"/>
              <a:ea typeface="ＭＳ Ｐゴシック" charset="-128"/>
              <a:cs typeface="ＭＳ Ｐゴシック" charset="-128"/>
            </a:endParaRPr>
          </a:p>
        </p:txBody>
      </p:sp>
      <p:grpSp>
        <p:nvGrpSpPr>
          <p:cNvPr id="18" name="Group 17"/>
          <p:cNvGrpSpPr/>
          <p:nvPr/>
        </p:nvGrpSpPr>
        <p:grpSpPr>
          <a:xfrm>
            <a:off x="1676400" y="1295400"/>
            <a:ext cx="2371278" cy="338554"/>
            <a:chOff x="1676400" y="1371600"/>
            <a:chExt cx="2371278" cy="338554"/>
          </a:xfrm>
        </p:grpSpPr>
        <p:sp>
          <p:nvSpPr>
            <p:cNvPr id="16" name="TextBox 15"/>
            <p:cNvSpPr txBox="1"/>
            <p:nvPr/>
          </p:nvSpPr>
          <p:spPr>
            <a:xfrm>
              <a:off x="1676400" y="1371600"/>
              <a:ext cx="924051" cy="338554"/>
            </a:xfrm>
            <a:prstGeom prst="rect">
              <a:avLst/>
            </a:prstGeom>
            <a:noFill/>
          </p:spPr>
          <p:txBody>
            <a:bodyPr wrap="none" rtlCol="0">
              <a:spAutoFit/>
            </a:bodyPr>
            <a:lstStyle/>
            <a:p>
              <a:r>
                <a:rPr lang="en-US" i="1" baseline="0" dirty="0" smtClean="0">
                  <a:solidFill>
                    <a:srgbClr val="FF0000"/>
                  </a:solidFill>
                </a:rPr>
                <a:t>Cooling</a:t>
              </a:r>
              <a:endParaRPr lang="en-US" i="1" baseline="0" dirty="0">
                <a:solidFill>
                  <a:srgbClr val="FF0000"/>
                </a:solidFill>
              </a:endParaRPr>
            </a:p>
          </p:txBody>
        </p:sp>
        <p:sp>
          <p:nvSpPr>
            <p:cNvPr id="17" name="TextBox 16"/>
            <p:cNvSpPr txBox="1"/>
            <p:nvPr/>
          </p:nvSpPr>
          <p:spPr>
            <a:xfrm>
              <a:off x="2895600" y="1371600"/>
              <a:ext cx="1152078" cy="338554"/>
            </a:xfrm>
            <a:prstGeom prst="rect">
              <a:avLst/>
            </a:prstGeom>
            <a:noFill/>
          </p:spPr>
          <p:txBody>
            <a:bodyPr wrap="none" rtlCol="0">
              <a:spAutoFit/>
            </a:bodyPr>
            <a:lstStyle/>
            <a:p>
              <a:r>
                <a:rPr lang="en-US" i="1" baseline="0" dirty="0" smtClean="0">
                  <a:solidFill>
                    <a:srgbClr val="FF0000"/>
                  </a:solidFill>
                </a:rPr>
                <a:t>Scattering</a:t>
              </a:r>
              <a:endParaRPr lang="en-US" i="1" baseline="0" dirty="0">
                <a:solidFill>
                  <a:srgbClr val="FF0000"/>
                </a:solidFill>
              </a:endParaRPr>
            </a:p>
          </p:txBody>
        </p:sp>
      </p:grpSp>
      <p:pic>
        <p:nvPicPr>
          <p:cNvPr id="20" name="Picture 19" descr="transv_emittance.png"/>
          <p:cNvPicPr>
            <a:picLocks noChangeAspect="1"/>
          </p:cNvPicPr>
          <p:nvPr/>
        </p:nvPicPr>
        <p:blipFill>
          <a:blip r:embed="rId9"/>
          <a:stretch>
            <a:fillRect/>
          </a:stretch>
        </p:blipFill>
        <p:spPr>
          <a:xfrm>
            <a:off x="5332122" y="2895600"/>
            <a:ext cx="4269078" cy="3169745"/>
          </a:xfrm>
          <a:prstGeom prst="rect">
            <a:avLst/>
          </a:prstGeom>
        </p:spPr>
      </p:pic>
      <p:sp>
        <p:nvSpPr>
          <p:cNvPr id="21" name="Content Placeholder 2"/>
          <p:cNvSpPr txBox="1">
            <a:spLocks/>
          </p:cNvSpPr>
          <p:nvPr/>
        </p:nvSpPr>
        <p:spPr bwMode="auto">
          <a:xfrm>
            <a:off x="0" y="4114800"/>
            <a:ext cx="5410200" cy="2057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a:spcBef>
                <a:spcPct val="20000"/>
              </a:spcBef>
              <a:buClr>
                <a:srgbClr val="FF0000"/>
              </a:buClr>
              <a:buFont typeface="Wingdings" charset="2"/>
              <a:buChar char="l"/>
            </a:pPr>
            <a:r>
              <a:rPr kumimoji="0" lang="en-US" sz="2400" b="0" i="0" u="none" strike="noStrike" kern="0" cap="none" spc="0" normalizeH="0" baseline="0" noProof="0" dirty="0" smtClean="0">
                <a:ln>
                  <a:noFill/>
                </a:ln>
                <a:solidFill>
                  <a:schemeClr val="tx1"/>
                </a:solidFill>
                <a:effectLst/>
                <a:uLnTx/>
                <a:uFillTx/>
                <a:latin typeface="+mn-lt"/>
                <a:ea typeface="ＭＳ Ｐゴシック" charset="-128"/>
                <a:cs typeface="ＭＳ Ｐゴシック" charset="-128"/>
              </a:rPr>
              <a:t>The equilibrium </a:t>
            </a:r>
            <a:r>
              <a:rPr kumimoji="0" lang="en-US" sz="2400" b="0" i="0" u="none" strike="noStrike" kern="0" cap="none" spc="0" normalizeH="0" baseline="0" noProof="0" dirty="0" err="1" smtClean="0">
                <a:ln>
                  <a:noFill/>
                </a:ln>
                <a:solidFill>
                  <a:schemeClr val="tx1"/>
                </a:solidFill>
                <a:effectLst/>
                <a:uLnTx/>
                <a:uFillTx/>
                <a:latin typeface="+mn-lt"/>
                <a:ea typeface="ＭＳ Ｐゴシック" charset="-128"/>
                <a:cs typeface="ＭＳ Ｐゴシック" charset="-128"/>
              </a:rPr>
              <a:t>emittance</a:t>
            </a:r>
            <a:r>
              <a:rPr kumimoji="0" lang="en-US" sz="2400" b="0" i="0" u="none" strike="noStrike" kern="0" cap="none" spc="0" normalizeH="0" baseline="0" noProof="0" dirty="0" smtClean="0">
                <a:ln>
                  <a:noFill/>
                </a:ln>
                <a:solidFill>
                  <a:schemeClr val="tx1"/>
                </a:solidFill>
                <a:effectLst/>
                <a:uLnTx/>
                <a:uFillTx/>
                <a:latin typeface="+mn-lt"/>
                <a:ea typeface="ＭＳ Ｐゴシック" charset="-128"/>
                <a:cs typeface="ＭＳ Ｐゴシック" charset="-128"/>
              </a:rPr>
              <a:t> </a:t>
            </a:r>
            <a:r>
              <a:rPr lang="en-US" sz="2400" baseline="0" dirty="0" err="1" smtClean="0">
                <a:latin typeface="Symbol" charset="2"/>
                <a:cs typeface="Symbol" charset="2"/>
              </a:rPr>
              <a:t>e</a:t>
            </a:r>
            <a:r>
              <a:rPr lang="en-US" sz="2400" dirty="0" err="1" smtClean="0">
                <a:latin typeface="Symbol" charset="2"/>
                <a:cs typeface="Symbol" charset="2"/>
              </a:rPr>
              <a:t>N</a:t>
            </a:r>
            <a:r>
              <a:rPr kumimoji="0" lang="en-US" sz="2400" b="0" i="0" u="none" strike="noStrike" kern="0" cap="none" spc="0" normalizeH="0" baseline="0" noProof="0" dirty="0" smtClean="0">
                <a:ln>
                  <a:noFill/>
                </a:ln>
                <a:solidFill>
                  <a:schemeClr val="tx1"/>
                </a:solidFill>
                <a:effectLst/>
                <a:uLnTx/>
                <a:uFillTx/>
                <a:latin typeface="+mn-lt"/>
                <a:ea typeface="ＭＳ Ｐゴシック" charset="-128"/>
                <a:cs typeface="ＭＳ Ｐゴシック" charset="-128"/>
              </a:rPr>
              <a:t> and its invariant </a:t>
            </a:r>
            <a:r>
              <a:rPr lang="en-US" sz="2400" baseline="0" dirty="0" err="1" smtClean="0">
                <a:latin typeface="Symbol" charset="2"/>
                <a:cs typeface="Symbol" charset="2"/>
              </a:rPr>
              <a:t>e</a:t>
            </a:r>
            <a:r>
              <a:rPr lang="en-US" sz="2400" dirty="0" err="1" smtClean="0">
                <a:latin typeface="Symbol" charset="2"/>
                <a:cs typeface="Symbol" charset="2"/>
              </a:rPr>
              <a:t>N</a:t>
            </a:r>
            <a:r>
              <a:rPr lang="en-US" sz="2400" baseline="0" dirty="0" err="1" smtClean="0">
                <a:latin typeface="Symbol" charset="2"/>
                <a:cs typeface="Symbol" charset="2"/>
              </a:rPr>
              <a:t>/bg</a:t>
            </a:r>
            <a:r>
              <a:rPr kumimoji="0" lang="en-US" sz="2400" b="0" i="0" u="none" strike="noStrike" kern="0" cap="none" spc="0" normalizeH="0" baseline="0" noProof="0" dirty="0" smtClean="0">
                <a:ln>
                  <a:noFill/>
                </a:ln>
                <a:solidFill>
                  <a:schemeClr val="tx1"/>
                </a:solidFill>
                <a:effectLst/>
                <a:uLnTx/>
                <a:uFillTx/>
                <a:latin typeface="+mn-lt"/>
                <a:ea typeface="ＭＳ Ｐゴシック" charset="-128"/>
                <a:cs typeface="ＭＳ Ｐゴシック" charset="-128"/>
              </a:rPr>
              <a:t> are shown as a function of the </a:t>
            </a:r>
            <a:r>
              <a:rPr kumimoji="0" lang="en-US" sz="2400" b="0" i="0" u="none" strike="noStrike" kern="0" cap="none" spc="0" normalizeH="0" baseline="0" noProof="0" dirty="0" err="1" smtClean="0">
                <a:ln>
                  <a:noFill/>
                </a:ln>
                <a:solidFill>
                  <a:schemeClr val="tx1"/>
                </a:solidFill>
                <a:effectLst/>
                <a:uLnTx/>
                <a:uFillTx/>
                <a:latin typeface="+mn-lt"/>
                <a:ea typeface="ＭＳ Ｐゴシック" charset="-128"/>
                <a:cs typeface="ＭＳ Ｐゴシック" charset="-128"/>
              </a:rPr>
              <a:t>muon</a:t>
            </a:r>
            <a:r>
              <a:rPr kumimoji="0" lang="en-US" sz="2400" b="0" i="0" u="none" strike="noStrike" kern="0" cap="none" spc="0" normalizeH="0" baseline="0" noProof="0" dirty="0" smtClean="0">
                <a:ln>
                  <a:noFill/>
                </a:ln>
                <a:solidFill>
                  <a:schemeClr val="tx1"/>
                </a:solidFill>
                <a:effectLst/>
                <a:uLnTx/>
                <a:uFillTx/>
                <a:latin typeface="+mn-lt"/>
                <a:ea typeface="ＭＳ Ｐゴシック" charset="-128"/>
                <a:cs typeface="ＭＳ Ｐゴシック" charset="-128"/>
              </a:rPr>
              <a:t> momentum. </a:t>
            </a:r>
          </a:p>
          <a:p>
            <a:pPr marL="342900" lvl="0" indent="-342900">
              <a:spcBef>
                <a:spcPct val="20000"/>
              </a:spcBef>
              <a:buClr>
                <a:srgbClr val="FF0000"/>
              </a:buClr>
              <a:buFont typeface="Wingdings" charset="2"/>
              <a:buChar char="l"/>
            </a:pPr>
            <a:r>
              <a:rPr lang="en-US" sz="2400" baseline="0" dirty="0" smtClean="0">
                <a:latin typeface="+mn-lt"/>
              </a:rPr>
              <a:t>For H</a:t>
            </a:r>
            <a:r>
              <a:rPr lang="en-US" sz="2400" dirty="0" smtClean="0">
                <a:latin typeface="+mn-lt"/>
              </a:rPr>
              <a:t>2</a:t>
            </a:r>
            <a:r>
              <a:rPr lang="en-US" sz="2400" baseline="0" dirty="0" smtClean="0">
                <a:latin typeface="+mn-lt"/>
              </a:rPr>
              <a:t> and </a:t>
            </a:r>
            <a:r>
              <a:rPr lang="en-US" sz="2400" baseline="0" dirty="0" err="1" smtClean="0">
                <a:latin typeface="Symbol" charset="2"/>
                <a:cs typeface="Symbol" charset="2"/>
              </a:rPr>
              <a:t>b</a:t>
            </a:r>
            <a:r>
              <a:rPr lang="en-US" sz="2400" baseline="0" dirty="0" smtClean="0"/>
              <a:t>*</a:t>
            </a:r>
            <a:r>
              <a:rPr lang="en-US" sz="2400" baseline="0" dirty="0" smtClean="0">
                <a:latin typeface="+mn-lt"/>
              </a:rPr>
              <a:t>= 10 cm, </a:t>
            </a:r>
            <a:r>
              <a:rPr lang="en-US" sz="2400" baseline="0" dirty="0" err="1" smtClean="0">
                <a:latin typeface="Symbol" charset="2"/>
                <a:cs typeface="Symbol" charset="2"/>
              </a:rPr>
              <a:t>e</a:t>
            </a:r>
            <a:r>
              <a:rPr lang="en-US" sz="2400" dirty="0" err="1" smtClean="0">
                <a:latin typeface="Symbol" charset="2"/>
                <a:cs typeface="Symbol" charset="2"/>
              </a:rPr>
              <a:t>N</a:t>
            </a:r>
            <a:r>
              <a:rPr lang="en-US" sz="2400" baseline="0" dirty="0" err="1" smtClean="0">
                <a:latin typeface="Symbol" charset="2"/>
                <a:cs typeface="Symbol" charset="2"/>
              </a:rPr>
              <a:t>/bg</a:t>
            </a:r>
            <a:r>
              <a:rPr lang="en-US" sz="2400" kern="0" baseline="0" dirty="0" smtClean="0">
                <a:ea typeface="ＭＳ Ｐゴシック" charset="-128"/>
                <a:cs typeface="ＭＳ Ｐゴシック" charset="-128"/>
              </a:rPr>
              <a:t> </a:t>
            </a:r>
            <a:r>
              <a:rPr lang="en-US" sz="2400" baseline="0" dirty="0" smtClean="0">
                <a:latin typeface="+mn-lt"/>
              </a:rPr>
              <a:t>≤ 700 mm </a:t>
            </a:r>
            <a:r>
              <a:rPr lang="en-US" sz="2400" baseline="0" dirty="0" err="1" smtClean="0">
                <a:latin typeface="+mn-lt"/>
              </a:rPr>
              <a:t>mr</a:t>
            </a:r>
            <a:r>
              <a:rPr lang="en-US" sz="2400" baseline="0" dirty="0" smtClean="0">
                <a:latin typeface="+mn-lt"/>
              </a:rPr>
              <a:t> from 80 to 300 </a:t>
            </a:r>
            <a:r>
              <a:rPr lang="en-US" sz="2400" baseline="0" dirty="0" err="1" smtClean="0">
                <a:latin typeface="+mn-lt"/>
              </a:rPr>
              <a:t>MeV/c</a:t>
            </a:r>
            <a:endParaRPr kumimoji="0" lang="en-US" sz="2400" b="0" i="0" u="none" strike="noStrike" kern="0" cap="none" spc="0" normalizeH="0" baseline="0" noProof="0" dirty="0">
              <a:ln>
                <a:noFill/>
              </a:ln>
              <a:solidFill>
                <a:schemeClr val="tx1"/>
              </a:solidFill>
              <a:effectLst/>
              <a:uLnTx/>
              <a:uFillTx/>
              <a:latin typeface="+mn-lt"/>
              <a:ea typeface="ＭＳ Ｐゴシック" charset="-128"/>
              <a:cs typeface="ＭＳ Ｐゴシック" charset="-128"/>
            </a:endParaRPr>
          </a:p>
        </p:txBody>
      </p:sp>
      <p:sp>
        <p:nvSpPr>
          <p:cNvPr id="22" name="TextBox 21"/>
          <p:cNvSpPr txBox="1"/>
          <p:nvPr/>
        </p:nvSpPr>
        <p:spPr>
          <a:xfrm>
            <a:off x="3012538" y="6172200"/>
            <a:ext cx="3880928" cy="584776"/>
          </a:xfrm>
          <a:prstGeom prst="rect">
            <a:avLst/>
          </a:prstGeom>
          <a:noFill/>
        </p:spPr>
        <p:txBody>
          <a:bodyPr wrap="none" rtlCol="0">
            <a:spAutoFit/>
          </a:bodyPr>
          <a:lstStyle/>
          <a:p>
            <a:pPr algn="ctr"/>
            <a:r>
              <a:rPr lang="en-US" i="1" baseline="0" dirty="0" smtClean="0">
                <a:solidFill>
                  <a:srgbClr val="FF0000"/>
                </a:solidFill>
                <a:latin typeface="+mn-lt"/>
              </a:rPr>
              <a:t>For a 125 </a:t>
            </a:r>
            <a:r>
              <a:rPr lang="en-US" i="1" baseline="0" dirty="0" err="1" smtClean="0">
                <a:solidFill>
                  <a:srgbClr val="FF0000"/>
                </a:solidFill>
                <a:latin typeface="+mn-lt"/>
              </a:rPr>
              <a:t>GeV</a:t>
            </a:r>
            <a:r>
              <a:rPr lang="en-US" i="1" baseline="0" dirty="0" smtClean="0">
                <a:solidFill>
                  <a:srgbClr val="FF0000"/>
                </a:solidFill>
                <a:latin typeface="+mn-lt"/>
              </a:rPr>
              <a:t> collider and  </a:t>
            </a:r>
            <a:r>
              <a:rPr lang="en-US" i="1" baseline="0" dirty="0" err="1" smtClean="0">
                <a:solidFill>
                  <a:srgbClr val="FF0000"/>
                </a:solidFill>
                <a:latin typeface="Symbol" charset="2"/>
                <a:cs typeface="Symbol" charset="2"/>
              </a:rPr>
              <a:t>b</a:t>
            </a:r>
            <a:r>
              <a:rPr lang="en-US" i="1" baseline="0" dirty="0" smtClean="0">
                <a:solidFill>
                  <a:srgbClr val="FF0000"/>
                </a:solidFill>
              </a:rPr>
              <a:t>*</a:t>
            </a:r>
            <a:r>
              <a:rPr lang="en-US" i="1" baseline="0" dirty="0" smtClean="0">
                <a:solidFill>
                  <a:srgbClr val="FF0000"/>
                </a:solidFill>
                <a:latin typeface="+mn-lt"/>
              </a:rPr>
              <a:t>= 5 cm </a:t>
            </a:r>
          </a:p>
          <a:p>
            <a:pPr algn="ctr"/>
            <a:r>
              <a:rPr lang="en-US" i="1" baseline="0" dirty="0" smtClean="0">
                <a:solidFill>
                  <a:srgbClr val="FF0000"/>
                </a:solidFill>
                <a:latin typeface="+mn-lt"/>
              </a:rPr>
              <a:t>bunch </a:t>
            </a:r>
            <a:r>
              <a:rPr lang="en-US" i="1" baseline="0" dirty="0" err="1" smtClean="0">
                <a:solidFill>
                  <a:srgbClr val="FF0000"/>
                </a:solidFill>
                <a:latin typeface="+mn-lt"/>
              </a:rPr>
              <a:t>equil</a:t>
            </a:r>
            <a:r>
              <a:rPr lang="en-US" i="1" baseline="0" dirty="0" smtClean="0">
                <a:solidFill>
                  <a:srgbClr val="FF0000"/>
                </a:solidFill>
                <a:latin typeface="+mn-lt"/>
              </a:rPr>
              <a:t>. transverse size is ≈ </a:t>
            </a:r>
            <a:r>
              <a:rPr lang="en-US" i="1" baseline="0" dirty="0" smtClean="0">
                <a:solidFill>
                  <a:srgbClr val="FF0000"/>
                </a:solidFill>
              </a:rPr>
              <a:t>240 µ</a:t>
            </a:r>
            <a:endParaRPr lang="en-US" i="1" baseline="0" dirty="0">
              <a:solidFill>
                <a:srgbClr val="FF0000"/>
              </a:solidFill>
            </a:endParaRPr>
          </a:p>
        </p:txBody>
      </p:sp>
    </p:spTree>
    <p:extLst>
      <p:ext uri="{BB962C8B-B14F-4D97-AF65-F5344CB8AC3E}">
        <p14:creationId xmlns:p14="http://schemas.microsoft.com/office/powerpoint/2010/main" val="16243546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1">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3" grpId="0"/>
      <p:bldP spid="21" grpId="0" build="p"/>
      <p:bldP spid="2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Muon</a:t>
            </a:r>
            <a:r>
              <a:rPr lang="en-US" dirty="0" smtClean="0"/>
              <a:t> cooling ring: longitudinal </a:t>
            </a:r>
            <a:r>
              <a:rPr lang="en-US" dirty="0" err="1" smtClean="0"/>
              <a:t>emittance</a:t>
            </a:r>
            <a:endParaRPr lang="en-US" dirty="0"/>
          </a:p>
        </p:txBody>
      </p:sp>
      <p:sp>
        <p:nvSpPr>
          <p:cNvPr id="3" name="Content Placeholder 2"/>
          <p:cNvSpPr>
            <a:spLocks noGrp="1"/>
          </p:cNvSpPr>
          <p:nvPr>
            <p:ph idx="1"/>
          </p:nvPr>
        </p:nvSpPr>
        <p:spPr>
          <a:xfrm>
            <a:off x="152400" y="609600"/>
            <a:ext cx="9448800" cy="3048000"/>
          </a:xfrm>
        </p:spPr>
        <p:txBody>
          <a:bodyPr/>
          <a:lstStyle/>
          <a:p>
            <a:pPr marL="342900" lvl="1" indent="-342900">
              <a:buFont typeface="Wingdings" charset="2"/>
              <a:buChar char="l"/>
            </a:pPr>
            <a:r>
              <a:rPr lang="en-US" sz="2400" i="1" dirty="0">
                <a:solidFill>
                  <a:srgbClr val="FF0000"/>
                </a:solidFill>
              </a:rPr>
              <a:t>Longitudinal</a:t>
            </a:r>
            <a:r>
              <a:rPr lang="en-US" sz="2400" dirty="0"/>
              <a:t> balance is due to </a:t>
            </a:r>
            <a:r>
              <a:rPr lang="en-US" sz="2400" dirty="0" smtClean="0"/>
              <a:t>heat producing straggling balancing </a:t>
            </a:r>
            <a:r>
              <a:rPr lang="en-US" sz="2400" dirty="0" err="1" smtClean="0"/>
              <a:t>dE/dx</a:t>
            </a:r>
            <a:r>
              <a:rPr lang="en-US" sz="2400" dirty="0" smtClean="0"/>
              <a:t> cooling. A </a:t>
            </a:r>
            <a:r>
              <a:rPr lang="en-US" sz="2400" dirty="0" err="1" smtClean="0"/>
              <a:t>dE/dx</a:t>
            </a:r>
            <a:r>
              <a:rPr lang="en-US" sz="2400" dirty="0" smtClean="0"/>
              <a:t> radial wedge is needed in order to </a:t>
            </a:r>
            <a:r>
              <a:rPr lang="en-US" sz="2400" dirty="0"/>
              <a:t>exchange longitudinal and transverse phase-spaces</a:t>
            </a:r>
            <a:r>
              <a:rPr lang="en-US" sz="2400" dirty="0" smtClean="0"/>
              <a:t>. </a:t>
            </a:r>
          </a:p>
          <a:p>
            <a:pPr marL="342900" lvl="1" indent="-342900">
              <a:buFont typeface="Wingdings" charset="2"/>
              <a:buChar char="l"/>
            </a:pPr>
            <a:r>
              <a:rPr lang="en-US" sz="2400" dirty="0" smtClean="0"/>
              <a:t>Balancing heating and cooling for a Gaussian </a:t>
            </a:r>
            <a:r>
              <a:rPr lang="en-US" sz="2400" dirty="0"/>
              <a:t>distribution </a:t>
            </a:r>
            <a:r>
              <a:rPr lang="en-US" sz="2400" dirty="0" smtClean="0"/>
              <a:t>limit:</a:t>
            </a:r>
            <a:endParaRPr lang="en-US" sz="2400" dirty="0"/>
          </a:p>
          <a:p>
            <a:pPr marL="342900" lvl="1" indent="-342900">
              <a:buFont typeface="Wingdings" charset="2"/>
              <a:buChar char="l"/>
            </a:pPr>
            <a:endParaRPr lang="en-US" sz="2400" dirty="0" smtClean="0"/>
          </a:p>
          <a:p>
            <a:pPr marL="342900" lvl="1" indent="-342900">
              <a:buFont typeface="Wingdings" charset="2"/>
              <a:buChar char="l"/>
            </a:pPr>
            <a:endParaRPr lang="en-US" sz="2400" dirty="0"/>
          </a:p>
          <a:p>
            <a:pPr marL="342900" lvl="1" indent="-342900">
              <a:buFont typeface="Wingdings" charset="2"/>
              <a:buChar char="l"/>
            </a:pPr>
            <a:endParaRPr lang="en-US" sz="2400" dirty="0" smtClean="0"/>
          </a:p>
          <a:p>
            <a:pPr marL="342900" lvl="1" indent="-342900">
              <a:buNone/>
            </a:pPr>
            <a:endParaRPr lang="en-US" dirty="0"/>
          </a:p>
        </p:txBody>
      </p:sp>
      <p:sp>
        <p:nvSpPr>
          <p:cNvPr id="4" name="Footer Placeholder 3"/>
          <p:cNvSpPr>
            <a:spLocks noGrp="1"/>
          </p:cNvSpPr>
          <p:nvPr>
            <p:ph type="ftr" sz="quarter" idx="10"/>
          </p:nvPr>
        </p:nvSpPr>
        <p:spPr>
          <a:xfrm>
            <a:off x="228600" y="6477000"/>
            <a:ext cx="3136900" cy="228600"/>
          </a:xfrm>
        </p:spPr>
        <p:txBody>
          <a:bodyPr/>
          <a:lstStyle/>
          <a:p>
            <a:pPr>
              <a:defRPr/>
            </a:pPr>
            <a:r>
              <a:rPr lang="en-US" smtClean="0"/>
              <a:t>Saclay,feb. 2015</a:t>
            </a:r>
            <a:endParaRPr lang="en-GB" dirty="0"/>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33</a:t>
            </a:fld>
            <a:endParaRPr lang="en-GB"/>
          </a:p>
        </p:txBody>
      </p:sp>
      <p:graphicFrame>
        <p:nvGraphicFramePr>
          <p:cNvPr id="6" name="Object 5"/>
          <p:cNvGraphicFramePr>
            <a:graphicFrameLocks noChangeAspect="1"/>
          </p:cNvGraphicFramePr>
          <p:nvPr>
            <p:extLst>
              <p:ext uri="{D42A27DB-BD31-4B8C-83A1-F6EECF244321}">
                <p14:modId xmlns:p14="http://schemas.microsoft.com/office/powerpoint/2010/main" val="1670772683"/>
              </p:ext>
            </p:extLst>
          </p:nvPr>
        </p:nvGraphicFramePr>
        <p:xfrm>
          <a:off x="421481" y="2400300"/>
          <a:ext cx="9063038" cy="1028700"/>
        </p:xfrm>
        <a:graphic>
          <a:graphicData uri="http://schemas.openxmlformats.org/presentationml/2006/ole">
            <mc:AlternateContent xmlns:mc="http://schemas.openxmlformats.org/markup-compatibility/2006">
              <mc:Choice xmlns:v="urn:schemas-microsoft-com:vml" Requires="v">
                <p:oleObj spid="_x0000_s4503" name="Equation" r:id="rId3" imgW="4140200" imgH="469900" progId="Equation.3">
                  <p:embed/>
                </p:oleObj>
              </mc:Choice>
              <mc:Fallback>
                <p:oleObj name="Equation" r:id="rId3" imgW="4140200" imgH="4699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481" y="2400300"/>
                        <a:ext cx="9063038" cy="1028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7" name="Group 11"/>
          <p:cNvGrpSpPr/>
          <p:nvPr/>
        </p:nvGrpSpPr>
        <p:grpSpPr>
          <a:xfrm>
            <a:off x="2932395" y="2133600"/>
            <a:ext cx="6296983" cy="338554"/>
            <a:chOff x="2932395" y="2133600"/>
            <a:chExt cx="6296983" cy="338554"/>
          </a:xfrm>
        </p:grpSpPr>
        <p:sp>
          <p:nvSpPr>
            <p:cNvPr id="9" name="TextBox 8"/>
            <p:cNvSpPr txBox="1"/>
            <p:nvPr/>
          </p:nvSpPr>
          <p:spPr>
            <a:xfrm>
              <a:off x="2932395" y="2133600"/>
              <a:ext cx="2064187" cy="338554"/>
            </a:xfrm>
            <a:prstGeom prst="rect">
              <a:avLst/>
            </a:prstGeom>
            <a:noFill/>
          </p:spPr>
          <p:txBody>
            <a:bodyPr wrap="none" rtlCol="0">
              <a:spAutoFit/>
            </a:bodyPr>
            <a:lstStyle/>
            <a:p>
              <a:r>
                <a:rPr lang="en-US" i="1" baseline="0" dirty="0" smtClean="0">
                  <a:solidFill>
                    <a:srgbClr val="FF0000"/>
                  </a:solidFill>
                </a:rPr>
                <a:t>Intrinsic Energy loss </a:t>
              </a:r>
              <a:endParaRPr lang="en-US" i="1" baseline="0" dirty="0">
                <a:solidFill>
                  <a:srgbClr val="FF0000"/>
                </a:solidFill>
              </a:endParaRPr>
            </a:p>
          </p:txBody>
        </p:sp>
        <p:sp>
          <p:nvSpPr>
            <p:cNvPr id="10" name="TextBox 9"/>
            <p:cNvSpPr txBox="1"/>
            <p:nvPr/>
          </p:nvSpPr>
          <p:spPr>
            <a:xfrm>
              <a:off x="5181600" y="2133600"/>
              <a:ext cx="2471750" cy="338554"/>
            </a:xfrm>
            <a:prstGeom prst="rect">
              <a:avLst/>
            </a:prstGeom>
            <a:noFill/>
          </p:spPr>
          <p:txBody>
            <a:bodyPr wrap="none" rtlCol="0">
              <a:spAutoFit/>
            </a:bodyPr>
            <a:lstStyle/>
            <a:p>
              <a:r>
                <a:rPr lang="en-US" i="1" baseline="0" dirty="0" smtClean="0">
                  <a:solidFill>
                    <a:srgbClr val="FF0000"/>
                  </a:solidFill>
                </a:rPr>
                <a:t>Wedge shaped absorber</a:t>
              </a:r>
              <a:endParaRPr lang="en-US" i="1" baseline="0" dirty="0">
                <a:solidFill>
                  <a:srgbClr val="FF0000"/>
                </a:solidFill>
              </a:endParaRPr>
            </a:p>
          </p:txBody>
        </p:sp>
        <p:sp>
          <p:nvSpPr>
            <p:cNvPr id="11" name="TextBox 10"/>
            <p:cNvSpPr txBox="1"/>
            <p:nvPr/>
          </p:nvSpPr>
          <p:spPr>
            <a:xfrm>
              <a:off x="8077200" y="2133600"/>
              <a:ext cx="1152178" cy="338554"/>
            </a:xfrm>
            <a:prstGeom prst="rect">
              <a:avLst/>
            </a:prstGeom>
            <a:noFill/>
          </p:spPr>
          <p:txBody>
            <a:bodyPr wrap="none" rtlCol="0">
              <a:spAutoFit/>
            </a:bodyPr>
            <a:lstStyle/>
            <a:p>
              <a:r>
                <a:rPr lang="en-US" i="1" baseline="0" dirty="0" smtClean="0">
                  <a:solidFill>
                    <a:srgbClr val="FF0000"/>
                  </a:solidFill>
                </a:rPr>
                <a:t>Straggling</a:t>
              </a:r>
              <a:endParaRPr lang="en-US" i="1" baseline="0" dirty="0">
                <a:solidFill>
                  <a:srgbClr val="FF0000"/>
                </a:solidFill>
              </a:endParaRPr>
            </a:p>
          </p:txBody>
        </p:sp>
      </p:grpSp>
      <p:grpSp>
        <p:nvGrpSpPr>
          <p:cNvPr id="20" name="Group 19"/>
          <p:cNvGrpSpPr/>
          <p:nvPr/>
        </p:nvGrpSpPr>
        <p:grpSpPr>
          <a:xfrm>
            <a:off x="304800" y="3429000"/>
            <a:ext cx="9296400" cy="2743200"/>
            <a:chOff x="304800" y="3429000"/>
            <a:chExt cx="9296400" cy="2743200"/>
          </a:xfrm>
        </p:grpSpPr>
        <p:sp>
          <p:nvSpPr>
            <p:cNvPr id="15" name="Content Placeholder 2"/>
            <p:cNvSpPr txBox="1">
              <a:spLocks/>
            </p:cNvSpPr>
            <p:nvPr/>
          </p:nvSpPr>
          <p:spPr bwMode="auto">
            <a:xfrm>
              <a:off x="304800" y="3429000"/>
              <a:ext cx="9296400" cy="2667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indent="-342900">
                <a:spcBef>
                  <a:spcPct val="20000"/>
                </a:spcBef>
                <a:buClr>
                  <a:srgbClr val="FF0000"/>
                </a:buClr>
                <a:buFont typeface="Wingdings" charset="2"/>
                <a:buChar char="Ø"/>
              </a:pPr>
              <a:r>
                <a:rPr kumimoji="0" lang="en-US" sz="2400" b="0" i="0" u="none" strike="noStrike" kern="0" cap="none" spc="0" normalizeH="0" baseline="0" noProof="0" dirty="0" smtClean="0">
                  <a:ln>
                    <a:noFill/>
                  </a:ln>
                  <a:solidFill>
                    <a:schemeClr val="tx1"/>
                  </a:solidFill>
                  <a:effectLst/>
                  <a:uLnTx/>
                  <a:uFillTx/>
                  <a:latin typeface="+mn-lt"/>
                  <a:ea typeface="ＭＳ Ｐゴシック" charset="-128"/>
                  <a:cs typeface="ＭＳ Ｐゴシック" charset="-128"/>
                </a:rPr>
                <a:t>                        , where  </a:t>
              </a:r>
              <a:r>
                <a:rPr kumimoji="0" lang="en-US" sz="2400" b="0" i="0" u="none" strike="noStrike" kern="0" cap="none" spc="0" normalizeH="0" baseline="0" noProof="0" dirty="0" err="1" smtClean="0">
                  <a:ln>
                    <a:noFill/>
                  </a:ln>
                  <a:solidFill>
                    <a:schemeClr val="tx1"/>
                  </a:solidFill>
                  <a:effectLst/>
                  <a:uLnTx/>
                  <a:uFillTx/>
                  <a:latin typeface="+mn-lt"/>
                  <a:ea typeface="ＭＳ Ｐゴシック" charset="-128"/>
                  <a:cs typeface="ＭＳ Ｐゴシック" charset="-128"/>
                </a:rPr>
                <a:t>f</a:t>
              </a:r>
              <a:r>
                <a:rPr kumimoji="0" lang="en-US" sz="2400" b="0" i="0" u="none" strike="noStrike" kern="0" cap="none" spc="0" normalizeH="0" baseline="-25000" noProof="0" dirty="0" err="1" smtClean="0">
                  <a:ln>
                    <a:noFill/>
                  </a:ln>
                  <a:solidFill>
                    <a:schemeClr val="tx1"/>
                  </a:solidFill>
                  <a:effectLst/>
                  <a:uLnTx/>
                  <a:uFillTx/>
                  <a:latin typeface="+mn-lt"/>
                  <a:ea typeface="ＭＳ Ｐゴシック" charset="-128"/>
                  <a:cs typeface="ＭＳ Ｐゴシック" charset="-128"/>
                </a:rPr>
                <a:t>A</a:t>
              </a:r>
              <a:r>
                <a:rPr kumimoji="0" lang="en-US" sz="2400" b="0" i="0" u="none" strike="noStrike" kern="0" cap="none" spc="0" normalizeH="0" baseline="0" noProof="0" dirty="0" smtClean="0">
                  <a:ln>
                    <a:noFill/>
                  </a:ln>
                  <a:solidFill>
                    <a:schemeClr val="tx1"/>
                  </a:solidFill>
                  <a:effectLst/>
                  <a:uLnTx/>
                  <a:uFillTx/>
                  <a:latin typeface="+mn-lt"/>
                  <a:ea typeface="ＭＳ Ｐゴシック" charset="-128"/>
                  <a:cs typeface="ＭＳ Ｐゴシック" charset="-128"/>
                </a:rPr>
                <a:t>  is the fraction of the transport length occupied by the absorber, which has an energy absorption coefficient</a:t>
              </a:r>
            </a:p>
            <a:p>
              <a:pPr marL="342900" indent="-342900">
                <a:spcBef>
                  <a:spcPct val="20000"/>
                </a:spcBef>
                <a:buClr>
                  <a:srgbClr val="FF0000"/>
                </a:buClr>
                <a:buFont typeface="Wingdings" charset="2"/>
                <a:buChar char="Ø"/>
              </a:pPr>
              <a:r>
                <a:rPr kumimoji="0" lang="en-US" sz="2400" b="0" i="0" u="none" strike="noStrike" kern="0" cap="none" spc="0" normalizeH="0" baseline="0" noProof="0" dirty="0" err="1" smtClean="0">
                  <a:ln>
                    <a:noFill/>
                  </a:ln>
                  <a:solidFill>
                    <a:schemeClr val="tx1"/>
                  </a:solidFill>
                  <a:effectLst/>
                  <a:uLnTx/>
                  <a:uFillTx/>
                  <a:latin typeface="Symbol" charset="2"/>
                  <a:ea typeface="ＭＳ Ｐゴシック" charset="-128"/>
                  <a:cs typeface="Symbol" charset="2"/>
                </a:rPr>
                <a:t>h</a:t>
              </a:r>
              <a:r>
                <a:rPr kumimoji="0" lang="en-US" sz="2400" b="0" i="0" u="none" strike="noStrike" kern="0" cap="none" spc="0" normalizeH="0" baseline="0" noProof="0" dirty="0" smtClean="0">
                  <a:ln>
                    <a:noFill/>
                  </a:ln>
                  <a:solidFill>
                    <a:schemeClr val="tx1"/>
                  </a:solidFill>
                  <a:effectLst/>
                  <a:uLnTx/>
                  <a:uFillTx/>
                  <a:latin typeface="Symbol" charset="2"/>
                  <a:ea typeface="ＭＳ Ｐゴシック" charset="-128"/>
                  <a:cs typeface="Symbol" charset="2"/>
                </a:rPr>
                <a:t> </a:t>
              </a:r>
              <a:r>
                <a:rPr kumimoji="0" lang="en-US" sz="2400" b="0" i="0" u="none" strike="noStrike" kern="0" cap="none" spc="0" normalizeH="0" baseline="0" noProof="0" dirty="0" smtClean="0">
                  <a:ln>
                    <a:noFill/>
                  </a:ln>
                  <a:solidFill>
                    <a:schemeClr val="tx1"/>
                  </a:solidFill>
                  <a:effectLst/>
                  <a:uLnTx/>
                  <a:uFillTx/>
                  <a:latin typeface="+mn-lt"/>
                  <a:ea typeface="ＭＳ Ｐゴシック" charset="-128"/>
                  <a:cs typeface="ＭＳ Ｐゴシック" charset="-128"/>
                </a:rPr>
                <a:t>is the chromatic dispersion at the absorber and </a:t>
              </a:r>
              <a:r>
                <a:rPr kumimoji="0" lang="en-US" sz="2400" b="0" i="0" u="none" strike="noStrike" kern="0" cap="none" spc="0" normalizeH="0" baseline="0" noProof="0" dirty="0" err="1" smtClean="0">
                  <a:ln>
                    <a:noFill/>
                  </a:ln>
                  <a:solidFill>
                    <a:schemeClr val="tx1"/>
                  </a:solidFill>
                  <a:effectLst/>
                  <a:uLnTx/>
                  <a:uFillTx/>
                  <a:latin typeface="Symbol" charset="2"/>
                  <a:ea typeface="ＭＳ Ｐゴシック" charset="-128"/>
                  <a:cs typeface="Symbol" charset="2"/>
                </a:rPr>
                <a:t>d</a:t>
              </a:r>
              <a:r>
                <a:rPr kumimoji="0" lang="en-US" sz="2400" b="0" i="0" u="none" strike="noStrike" kern="0" cap="none" spc="0" normalizeH="0" baseline="0" noProof="0" dirty="0" smtClean="0">
                  <a:ln>
                    <a:noFill/>
                  </a:ln>
                  <a:solidFill>
                    <a:schemeClr val="tx1"/>
                  </a:solidFill>
                  <a:effectLst/>
                  <a:uLnTx/>
                  <a:uFillTx/>
                  <a:latin typeface="+mn-lt"/>
                  <a:ea typeface="ＭＳ Ｐゴシック" charset="-128"/>
                  <a:cs typeface="ＭＳ Ｐゴシック" charset="-128"/>
                </a:rPr>
                <a:t> and            are the thickness and radial tilt of the absorber</a:t>
              </a:r>
            </a:p>
            <a:p>
              <a:pPr marL="342900" marR="0" lvl="0" indent="-342900" algn="l" defTabSz="914400" rtl="0" eaLnBrk="0" fontAlgn="base" latinLnBrk="0" hangingPunct="0">
                <a:lnSpc>
                  <a:spcPct val="100000"/>
                </a:lnSpc>
                <a:spcBef>
                  <a:spcPct val="20000"/>
                </a:spcBef>
                <a:spcAft>
                  <a:spcPct val="0"/>
                </a:spcAft>
                <a:buClr>
                  <a:srgbClr val="FF0000"/>
                </a:buClr>
                <a:buSzTx/>
                <a:buFont typeface="Wingdings" charset="2"/>
                <a:buChar char="Ø"/>
                <a:tabLst/>
                <a:defRPr/>
              </a:pPr>
              <a:r>
                <a:rPr kumimoji="0" lang="en-US" sz="2400" b="0" i="0" u="none" strike="noStrike" kern="0" cap="none" spc="0" normalizeH="0" baseline="0" noProof="0" dirty="0" smtClean="0">
                  <a:ln>
                    <a:noFill/>
                  </a:ln>
                  <a:solidFill>
                    <a:schemeClr val="tx1"/>
                  </a:solidFill>
                  <a:effectLst/>
                  <a:uLnTx/>
                  <a:uFillTx/>
                  <a:latin typeface="+mn-lt"/>
                  <a:ea typeface="ＭＳ Ｐゴシック" charset="-128"/>
                  <a:cs typeface="ＭＳ Ｐゴシック" charset="-128"/>
                </a:rPr>
                <a:t>the straggling (H2) is given by </a:t>
              </a:r>
            </a:p>
            <a:p>
              <a:pPr marL="342900" marR="0" lvl="0" indent="-342900" algn="l" defTabSz="914400" rtl="0" eaLnBrk="0" fontAlgn="base" latinLnBrk="0" hangingPunct="0">
                <a:lnSpc>
                  <a:spcPct val="100000"/>
                </a:lnSpc>
                <a:spcBef>
                  <a:spcPct val="20000"/>
                </a:spcBef>
                <a:spcAft>
                  <a:spcPct val="0"/>
                </a:spcAft>
                <a:buClr>
                  <a:srgbClr val="FF0000"/>
                </a:buClr>
                <a:buSzTx/>
                <a:buFont typeface="Wingdings" charset="2"/>
                <a:buChar char="l"/>
                <a:tabLst/>
                <a:defRPr/>
              </a:pPr>
              <a:endParaRPr kumimoji="0" lang="en-US" sz="2400" b="0" i="0" u="none" strike="noStrike" kern="0" cap="none" spc="0" normalizeH="0" baseline="0" noProof="0" dirty="0">
                <a:ln>
                  <a:noFill/>
                </a:ln>
                <a:solidFill>
                  <a:schemeClr val="tx1"/>
                </a:solidFill>
                <a:effectLst/>
                <a:uLnTx/>
                <a:uFillTx/>
                <a:latin typeface="+mn-lt"/>
                <a:ea typeface="ＭＳ Ｐゴシック" charset="-128"/>
                <a:cs typeface="ＭＳ Ｐゴシック" charset="-128"/>
              </a:endParaRPr>
            </a:p>
          </p:txBody>
        </p:sp>
        <p:graphicFrame>
          <p:nvGraphicFramePr>
            <p:cNvPr id="16" name="Object 15"/>
            <p:cNvGraphicFramePr>
              <a:graphicFrameLocks noChangeAspect="1"/>
            </p:cNvGraphicFramePr>
            <p:nvPr/>
          </p:nvGraphicFramePr>
          <p:xfrm>
            <a:off x="609600" y="3513665"/>
            <a:ext cx="2403835" cy="381000"/>
          </p:xfrm>
          <a:graphic>
            <a:graphicData uri="http://schemas.openxmlformats.org/presentationml/2006/ole">
              <mc:AlternateContent xmlns:mc="http://schemas.openxmlformats.org/markup-compatibility/2006">
                <mc:Choice xmlns:v="urn:schemas-microsoft-com:vml" Requires="v">
                  <p:oleObj spid="_x0000_s4504" name="Equation" r:id="rId5" imgW="1117600" imgH="177800" progId="Equation.3">
                    <p:embed/>
                  </p:oleObj>
                </mc:Choice>
                <mc:Fallback>
                  <p:oleObj name="Equation" r:id="rId5" imgW="1117600" imgH="1778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3513665"/>
                          <a:ext cx="2403835"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7" name="Object 16"/>
            <p:cNvGraphicFramePr>
              <a:graphicFrameLocks noChangeAspect="1"/>
            </p:cNvGraphicFramePr>
            <p:nvPr/>
          </p:nvGraphicFramePr>
          <p:xfrm>
            <a:off x="4038600" y="4239380"/>
            <a:ext cx="898071" cy="381000"/>
          </p:xfrm>
          <a:graphic>
            <a:graphicData uri="http://schemas.openxmlformats.org/presentationml/2006/ole">
              <mc:AlternateContent xmlns:mc="http://schemas.openxmlformats.org/markup-compatibility/2006">
                <mc:Choice xmlns:v="urn:schemas-microsoft-com:vml" Requires="v">
                  <p:oleObj spid="_x0000_s4505" name="Equation" r:id="rId7" imgW="419100" imgH="177800" progId="Equation.3">
                    <p:embed/>
                  </p:oleObj>
                </mc:Choice>
                <mc:Fallback>
                  <p:oleObj name="Equation" r:id="rId7" imgW="419100" imgH="1778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38600" y="4239380"/>
                          <a:ext cx="898071"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8" name="Object 17"/>
            <p:cNvGraphicFramePr>
              <a:graphicFrameLocks noChangeAspect="1"/>
            </p:cNvGraphicFramePr>
            <p:nvPr/>
          </p:nvGraphicFramePr>
          <p:xfrm>
            <a:off x="8652935" y="4666343"/>
            <a:ext cx="898071" cy="381000"/>
          </p:xfrm>
          <a:graphic>
            <a:graphicData uri="http://schemas.openxmlformats.org/presentationml/2006/ole">
              <mc:AlternateContent xmlns:mc="http://schemas.openxmlformats.org/markup-compatibility/2006">
                <mc:Choice xmlns:v="urn:schemas-microsoft-com:vml" Requires="v">
                  <p:oleObj spid="_x0000_s4506" name="Equation" r:id="rId9" imgW="419100" imgH="177800" progId="Equation.3">
                    <p:embed/>
                  </p:oleObj>
                </mc:Choice>
                <mc:Fallback>
                  <p:oleObj name="Equation" r:id="rId9" imgW="419100" imgH="1778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652935" y="4666343"/>
                          <a:ext cx="898071"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9" name="Object 18"/>
            <p:cNvGraphicFramePr>
              <a:graphicFrameLocks noChangeAspect="1"/>
            </p:cNvGraphicFramePr>
            <p:nvPr/>
          </p:nvGraphicFramePr>
          <p:xfrm>
            <a:off x="5181600" y="5257800"/>
            <a:ext cx="3801979" cy="914400"/>
          </p:xfrm>
          <a:graphic>
            <a:graphicData uri="http://schemas.openxmlformats.org/presentationml/2006/ole">
              <mc:AlternateContent xmlns:mc="http://schemas.openxmlformats.org/markup-compatibility/2006">
                <mc:Choice xmlns:v="urn:schemas-microsoft-com:vml" Requires="v">
                  <p:oleObj spid="_x0000_s4507" name="Equation" r:id="rId11" imgW="2006600" imgH="469900" progId="Equation.3">
                    <p:embed/>
                  </p:oleObj>
                </mc:Choice>
                <mc:Fallback>
                  <p:oleObj name="Equation" r:id="rId11" imgW="2006600" imgH="46990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181600" y="5257800"/>
                          <a:ext cx="3801979" cy="914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Tree>
    <p:extLst>
      <p:ext uri="{BB962C8B-B14F-4D97-AF65-F5344CB8AC3E}">
        <p14:creationId xmlns:p14="http://schemas.microsoft.com/office/powerpoint/2010/main" val="6620820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Longitudinal balance (cont.)</a:t>
            </a:r>
            <a:endParaRPr lang="en-US" dirty="0"/>
          </a:p>
        </p:txBody>
      </p:sp>
      <p:sp>
        <p:nvSpPr>
          <p:cNvPr id="4" name="Footer Placeholder 3"/>
          <p:cNvSpPr>
            <a:spLocks noGrp="1"/>
          </p:cNvSpPr>
          <p:nvPr>
            <p:ph type="ftr" sz="quarter" idx="10"/>
          </p:nvPr>
        </p:nvSpPr>
        <p:spPr>
          <a:xfrm>
            <a:off x="215900" y="6400800"/>
            <a:ext cx="3136900" cy="228600"/>
          </a:xfrm>
        </p:spPr>
        <p:txBody>
          <a:bodyPr/>
          <a:lstStyle/>
          <a:p>
            <a:pPr>
              <a:defRPr/>
            </a:pPr>
            <a:r>
              <a:rPr lang="en-US" smtClean="0"/>
              <a:t>Saclay,feb. 2015</a:t>
            </a:r>
            <a:endParaRPr lang="en-GB" dirty="0"/>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34</a:t>
            </a:fld>
            <a:endParaRPr lang="en-GB"/>
          </a:p>
        </p:txBody>
      </p:sp>
      <p:sp>
        <p:nvSpPr>
          <p:cNvPr id="17" name="Content Placeholder 2"/>
          <p:cNvSpPr>
            <a:spLocks noGrp="1"/>
          </p:cNvSpPr>
          <p:nvPr>
            <p:ph idx="1"/>
          </p:nvPr>
        </p:nvSpPr>
        <p:spPr>
          <a:xfrm>
            <a:off x="0" y="533400"/>
            <a:ext cx="9753600" cy="1295400"/>
          </a:xfrm>
        </p:spPr>
        <p:txBody>
          <a:bodyPr/>
          <a:lstStyle/>
          <a:p>
            <a:r>
              <a:rPr lang="en-US" sz="2400" dirty="0" smtClean="0"/>
              <a:t>The thickness of the absorber must vary with the transverse position, producing the appropriate the energy dependence of energy loss, resulting in a decrease of the energy spread</a:t>
            </a:r>
          </a:p>
          <a:p>
            <a:endParaRPr lang="en-US" sz="2400" dirty="0"/>
          </a:p>
          <a:p>
            <a:endParaRPr lang="en-US" sz="2400" dirty="0" smtClean="0"/>
          </a:p>
          <a:p>
            <a:endParaRPr lang="en-US" sz="2400" dirty="0"/>
          </a:p>
          <a:p>
            <a:pPr marL="0" indent="0">
              <a:buNone/>
            </a:pPr>
            <a:endParaRPr lang="en-US" sz="2400" dirty="0"/>
          </a:p>
          <a:p>
            <a:endParaRPr lang="en-US" sz="2400" dirty="0" smtClean="0"/>
          </a:p>
          <a:p>
            <a:r>
              <a:rPr lang="en-US" sz="2400" dirty="0" smtClean="0"/>
              <a:t>Energy cooling will also reduce somewhat the transverse cooling, according to the Robinson’s law on sum of damping decrements.</a:t>
            </a:r>
          </a:p>
          <a:p>
            <a:pPr lvl="0"/>
            <a:endParaRPr lang="en-US" sz="2400" dirty="0" smtClean="0"/>
          </a:p>
          <a:p>
            <a:pPr lvl="0"/>
            <a:r>
              <a:rPr lang="en-US" sz="2400" dirty="0" smtClean="0"/>
              <a:t>At </a:t>
            </a:r>
            <a:r>
              <a:rPr lang="en-US" sz="2400" dirty="0"/>
              <a:t>moderate B, E</a:t>
            </a:r>
            <a:r>
              <a:rPr lang="en-US" sz="2400" baseline="-25000" dirty="0"/>
              <a:t>RF</a:t>
            </a:r>
            <a:r>
              <a:rPr lang="en-US" sz="2400" dirty="0"/>
              <a:t>, </a:t>
            </a:r>
            <a:r>
              <a:rPr lang="en-US" sz="2400" dirty="0">
                <a:sym typeface="Symbol"/>
              </a:rPr>
              <a:t></a:t>
            </a:r>
            <a:r>
              <a:rPr lang="en-US" sz="2400" baseline="-25000" dirty="0"/>
              <a:t>RF, </a:t>
            </a:r>
            <a:r>
              <a:rPr lang="en-US" sz="2400" dirty="0" smtClean="0"/>
              <a:t>equilibrium </a:t>
            </a:r>
            <a:r>
              <a:rPr lang="en-US" sz="2400" dirty="0"/>
              <a:t>6-</a:t>
            </a:r>
            <a:r>
              <a:rPr lang="en-US" sz="2400" dirty="0" smtClean="0"/>
              <a:t>D “naïve” </a:t>
            </a:r>
            <a:r>
              <a:rPr lang="en-US" sz="2400" dirty="0"/>
              <a:t>cooling </a:t>
            </a:r>
            <a:r>
              <a:rPr lang="en-US" sz="2400" dirty="0" smtClean="0"/>
              <a:t>is for H</a:t>
            </a:r>
            <a:r>
              <a:rPr lang="en-US" sz="2400" baseline="-25000" dirty="0" smtClean="0"/>
              <a:t>2</a:t>
            </a:r>
            <a:r>
              <a:rPr lang="en-US" sz="2400" dirty="0" smtClean="0"/>
              <a:t>:</a:t>
            </a:r>
            <a:endParaRPr lang="en-US" sz="2400" dirty="0"/>
          </a:p>
        </p:txBody>
      </p:sp>
      <p:pic>
        <p:nvPicPr>
          <p:cNvPr id="15" name="Picture 14"/>
          <p:cNvPicPr/>
          <p:nvPr/>
        </p:nvPicPr>
        <p:blipFill>
          <a:blip r:embed="rId3">
            <a:extLst>
              <a:ext uri="{28A0092B-C50C-407E-A947-70E740481C1C}">
                <a14:useLocalDpi xmlns:a14="http://schemas.microsoft.com/office/drawing/2010/main" val="0"/>
              </a:ext>
            </a:extLst>
          </a:blip>
          <a:srcRect/>
          <a:stretch>
            <a:fillRect/>
          </a:stretch>
        </p:blipFill>
        <p:spPr bwMode="auto">
          <a:xfrm>
            <a:off x="3581400" y="4648200"/>
            <a:ext cx="1676400" cy="609600"/>
          </a:xfrm>
          <a:prstGeom prst="rect">
            <a:avLst/>
          </a:prstGeom>
          <a:noFill/>
          <a:ln w="9525">
            <a:solidFill>
              <a:srgbClr val="F60CFC"/>
            </a:solidFill>
            <a:miter lim="800000"/>
            <a:headEnd/>
            <a:tailEnd/>
          </a:ln>
          <a:extLst/>
        </p:spPr>
      </p:pic>
      <p:pic>
        <p:nvPicPr>
          <p:cNvPr id="3" name="Picture 2" descr="pix28.t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6800" y="1676400"/>
            <a:ext cx="7467600" cy="2291241"/>
          </a:xfrm>
          <a:prstGeom prst="rect">
            <a:avLst/>
          </a:prstGeom>
        </p:spPr>
      </p:pic>
      <p:sp>
        <p:nvSpPr>
          <p:cNvPr id="23" name="TextBox 22"/>
          <p:cNvSpPr txBox="1"/>
          <p:nvPr/>
        </p:nvSpPr>
        <p:spPr>
          <a:xfrm>
            <a:off x="5240223" y="1752600"/>
            <a:ext cx="4654439" cy="338554"/>
          </a:xfrm>
          <a:prstGeom prst="rect">
            <a:avLst/>
          </a:prstGeom>
          <a:noFill/>
        </p:spPr>
        <p:txBody>
          <a:bodyPr wrap="none" rtlCol="0">
            <a:spAutoFit/>
          </a:bodyPr>
          <a:lstStyle/>
          <a:p>
            <a:r>
              <a:rPr lang="en-US" i="1" baseline="0" dirty="0" smtClean="0">
                <a:solidFill>
                  <a:srgbClr val="FF0000"/>
                </a:solidFill>
                <a:latin typeface="+mn-lt"/>
              </a:rPr>
              <a:t>From D. V. </a:t>
            </a:r>
            <a:r>
              <a:rPr lang="en-US" i="1" baseline="0" dirty="0" err="1" smtClean="0">
                <a:solidFill>
                  <a:srgbClr val="FF0000"/>
                </a:solidFill>
                <a:latin typeface="+mn-lt"/>
              </a:rPr>
              <a:t>Neuffer</a:t>
            </a:r>
            <a:r>
              <a:rPr lang="en-US" i="1" baseline="0" dirty="0" smtClean="0">
                <a:solidFill>
                  <a:srgbClr val="FF0000"/>
                </a:solidFill>
                <a:latin typeface="+mn-lt"/>
              </a:rPr>
              <a:t>/NIM A 350 (1994) 27-35</a:t>
            </a:r>
            <a:endParaRPr lang="en-US" i="1" baseline="0" dirty="0">
              <a:solidFill>
                <a:srgbClr val="FF0000"/>
              </a:solidFill>
              <a:latin typeface="+mn-lt"/>
            </a:endParaRPr>
          </a:p>
        </p:txBody>
      </p:sp>
      <p:grpSp>
        <p:nvGrpSpPr>
          <p:cNvPr id="10" name="Group 9"/>
          <p:cNvGrpSpPr/>
          <p:nvPr/>
        </p:nvGrpSpPr>
        <p:grpSpPr>
          <a:xfrm>
            <a:off x="554038" y="5762978"/>
            <a:ext cx="8415337" cy="609600"/>
            <a:chOff x="554038" y="5762978"/>
            <a:chExt cx="8415337" cy="609600"/>
          </a:xfrm>
        </p:grpSpPr>
        <p:graphicFrame>
          <p:nvGraphicFramePr>
            <p:cNvPr id="8" name="Object 7"/>
            <p:cNvGraphicFramePr>
              <a:graphicFrameLocks noChangeAspect="1"/>
            </p:cNvGraphicFramePr>
            <p:nvPr>
              <p:extLst>
                <p:ext uri="{D42A27DB-BD31-4B8C-83A1-F6EECF244321}">
                  <p14:modId xmlns:p14="http://schemas.microsoft.com/office/powerpoint/2010/main" val="3497109103"/>
                </p:ext>
              </p:extLst>
            </p:nvPr>
          </p:nvGraphicFramePr>
          <p:xfrm>
            <a:off x="554038" y="5791200"/>
            <a:ext cx="8415337" cy="533400"/>
          </p:xfrm>
          <a:graphic>
            <a:graphicData uri="http://schemas.openxmlformats.org/presentationml/2006/ole">
              <mc:AlternateContent xmlns:mc="http://schemas.openxmlformats.org/markup-compatibility/2006">
                <mc:Choice xmlns:v="urn:schemas-microsoft-com:vml" Requires="v">
                  <p:oleObj spid="_x0000_s5191" name="Equation" r:id="rId5" imgW="3606800" imgH="228600" progId="Equation.3">
                    <p:embed/>
                  </p:oleObj>
                </mc:Choice>
                <mc:Fallback>
                  <p:oleObj name="Equation" r:id="rId5" imgW="3606800" imgH="228600" progId="Equation.3">
                    <p:embed/>
                    <p:pic>
                      <p:nvPicPr>
                        <p:cNvPr id="0" name=""/>
                        <p:cNvPicPr/>
                        <p:nvPr/>
                      </p:nvPicPr>
                      <p:blipFill>
                        <a:blip r:embed="rId6"/>
                        <a:stretch>
                          <a:fillRect/>
                        </a:stretch>
                      </p:blipFill>
                      <p:spPr>
                        <a:xfrm>
                          <a:off x="554038" y="5791200"/>
                          <a:ext cx="8415337" cy="533400"/>
                        </a:xfrm>
                        <a:prstGeom prst="rect">
                          <a:avLst/>
                        </a:prstGeom>
                        <a:noFill/>
                      </p:spPr>
                    </p:pic>
                  </p:oleObj>
                </mc:Fallback>
              </mc:AlternateContent>
            </a:graphicData>
          </a:graphic>
        </p:graphicFrame>
        <p:sp>
          <p:nvSpPr>
            <p:cNvPr id="9" name="Rectangle 8"/>
            <p:cNvSpPr/>
            <p:nvPr/>
          </p:nvSpPr>
          <p:spPr bwMode="auto">
            <a:xfrm>
              <a:off x="691445" y="5762978"/>
              <a:ext cx="8229600" cy="609600"/>
            </a:xfrm>
            <a:prstGeom prst="rect">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600" b="0" i="0" u="none" strike="noStrike" cap="none" normalizeH="0" baseline="-25000">
                <a:ln>
                  <a:noFill/>
                </a:ln>
                <a:solidFill>
                  <a:schemeClr val="tx1"/>
                </a:solidFill>
                <a:effectLst/>
                <a:latin typeface="Helvetica" charset="0"/>
              </a:endParaRPr>
            </a:p>
          </p:txBody>
        </p:sp>
      </p:grpSp>
    </p:spTree>
    <p:extLst>
      <p:ext uri="{BB962C8B-B14F-4D97-AF65-F5344CB8AC3E}">
        <p14:creationId xmlns:p14="http://schemas.microsoft.com/office/powerpoint/2010/main" val="49826391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uiExpand="1" build="p"/>
      <p:bldP spid="2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 of </a:t>
            </a:r>
            <a:r>
              <a:rPr lang="en-US" dirty="0" err="1" smtClean="0"/>
              <a:t>muon</a:t>
            </a:r>
            <a:r>
              <a:rPr lang="en-US" dirty="0" smtClean="0"/>
              <a:t> cooling arrangements</a:t>
            </a:r>
            <a:endParaRPr lang="en-GB" dirty="0"/>
          </a:p>
        </p:txBody>
      </p:sp>
      <p:sp>
        <p:nvSpPr>
          <p:cNvPr id="4" name="Footer Placeholder 3"/>
          <p:cNvSpPr>
            <a:spLocks noGrp="1"/>
          </p:cNvSpPr>
          <p:nvPr>
            <p:ph type="ftr" sz="quarter" idx="10"/>
          </p:nvPr>
        </p:nvSpPr>
        <p:spPr/>
        <p:txBody>
          <a:bodyPr/>
          <a:lstStyle/>
          <a:p>
            <a:pPr>
              <a:defRPr/>
            </a:pPr>
            <a:r>
              <a:rPr lang="en-US" smtClean="0"/>
              <a:t>Saclay,feb. 2015</a:t>
            </a:r>
            <a:endParaRPr lang="en-GB"/>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35</a:t>
            </a:fld>
            <a:endParaRPr lang="en-GB"/>
          </a:p>
        </p:txBody>
      </p:sp>
      <p:sp>
        <p:nvSpPr>
          <p:cNvPr id="6" name="Content Placeholder 5"/>
          <p:cNvSpPr>
            <a:spLocks noGrp="1"/>
          </p:cNvSpPr>
          <p:nvPr>
            <p:ph idx="1"/>
          </p:nvPr>
        </p:nvSpPr>
        <p:spPr>
          <a:xfrm>
            <a:off x="0" y="609600"/>
            <a:ext cx="9829800" cy="1676400"/>
          </a:xfrm>
        </p:spPr>
        <p:txBody>
          <a:bodyPr/>
          <a:lstStyle/>
          <a:p>
            <a:r>
              <a:rPr lang="en-US" sz="2400" dirty="0"/>
              <a:t>Some practical </a:t>
            </a:r>
            <a:r>
              <a:rPr lang="en-US" sz="2400" dirty="0" smtClean="0"/>
              <a:t>but still conceptual </a:t>
            </a:r>
            <a:r>
              <a:rPr lang="en-US" sz="2400" dirty="0"/>
              <a:t>descriptions of </a:t>
            </a:r>
            <a:r>
              <a:rPr lang="en-US" sz="2400" dirty="0" err="1" smtClean="0"/>
              <a:t>muon</a:t>
            </a:r>
            <a:r>
              <a:rPr lang="en-US" sz="2400" dirty="0" smtClean="0"/>
              <a:t> coolers </a:t>
            </a:r>
          </a:p>
          <a:p>
            <a:r>
              <a:rPr lang="en-US" sz="2400" dirty="0" smtClean="0"/>
              <a:t>The </a:t>
            </a:r>
            <a:r>
              <a:rPr lang="en-US" sz="2400" dirty="0"/>
              <a:t>average </a:t>
            </a:r>
            <a:r>
              <a:rPr lang="en-US" sz="2400" dirty="0" err="1"/>
              <a:t>muon</a:t>
            </a:r>
            <a:r>
              <a:rPr lang="en-US" sz="2400" dirty="0"/>
              <a:t> momentum is 220 MeV/c and the approximate diameter ≈ 10 m. </a:t>
            </a:r>
          </a:p>
          <a:p>
            <a:r>
              <a:rPr lang="en-US" sz="2400" dirty="0"/>
              <a:t>Acceptance </a:t>
            </a:r>
            <a:r>
              <a:rPr lang="en-US" sz="2400" dirty="0" smtClean="0"/>
              <a:t>increased to ≈ </a:t>
            </a:r>
            <a:r>
              <a:rPr lang="en-US" sz="2400" dirty="0"/>
              <a:t>± 20 </a:t>
            </a:r>
            <a:r>
              <a:rPr lang="en-US" sz="2400" dirty="0" smtClean="0"/>
              <a:t>% with solenoids</a:t>
            </a:r>
            <a:endParaRPr lang="en-US" sz="2400" dirty="0"/>
          </a:p>
        </p:txBody>
      </p:sp>
      <p:pic>
        <p:nvPicPr>
          <p:cNvPr id="7" name="Picture 6" descr="pix20.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2286000"/>
            <a:ext cx="9372600" cy="3581400"/>
          </a:xfrm>
          <a:prstGeom prst="rect">
            <a:avLst/>
          </a:prstGeom>
        </p:spPr>
      </p:pic>
    </p:spTree>
    <p:extLst>
      <p:ext uri="{BB962C8B-B14F-4D97-AF65-F5344CB8AC3E}">
        <p14:creationId xmlns:p14="http://schemas.microsoft.com/office/powerpoint/2010/main" val="36074765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2"/>
          <p:cNvGraphicFramePr>
            <a:graphicFrameLocks noChangeAspect="1"/>
          </p:cNvGraphicFramePr>
          <p:nvPr>
            <p:extLst>
              <p:ext uri="{D42A27DB-BD31-4B8C-83A1-F6EECF244321}">
                <p14:modId xmlns:p14="http://schemas.microsoft.com/office/powerpoint/2010/main" val="2079108611"/>
              </p:ext>
            </p:extLst>
          </p:nvPr>
        </p:nvGraphicFramePr>
        <p:xfrm>
          <a:off x="1219200" y="3505200"/>
          <a:ext cx="7086601" cy="3128319"/>
        </p:xfrm>
        <a:graphic>
          <a:graphicData uri="http://schemas.openxmlformats.org/presentationml/2006/ole">
            <mc:AlternateContent xmlns:mc="http://schemas.openxmlformats.org/markup-compatibility/2006">
              <mc:Choice xmlns:v="urn:schemas-microsoft-com:vml" Requires="v">
                <p:oleObj spid="_x0000_s17434" name="Document" r:id="rId3" imgW="22552381" imgH="9955556" progId="Word.Document.12">
                  <p:link updateAutomatic="1"/>
                </p:oleObj>
              </mc:Choice>
              <mc:Fallback>
                <p:oleObj name="Document" r:id="rId3" imgW="22552381" imgH="9955556" progId="Word.Document.12">
                  <p:link updateAutomatic="1"/>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3505200"/>
                        <a:ext cx="7086601" cy="31283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8" name="Picture 7" descr="ring.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58000" y="533400"/>
            <a:ext cx="2878787" cy="3199672"/>
          </a:xfrm>
          <a:prstGeom prst="rect">
            <a:avLst/>
          </a:prstGeom>
        </p:spPr>
      </p:pic>
      <p:sp>
        <p:nvSpPr>
          <p:cNvPr id="2" name="Title 1"/>
          <p:cNvSpPr>
            <a:spLocks noGrp="1"/>
          </p:cNvSpPr>
          <p:nvPr>
            <p:ph type="title"/>
          </p:nvPr>
        </p:nvSpPr>
        <p:spPr/>
        <p:txBody>
          <a:bodyPr/>
          <a:lstStyle/>
          <a:p>
            <a:r>
              <a:rPr lang="en-US" dirty="0" smtClean="0"/>
              <a:t>Simulation of the cooling ring (</a:t>
            </a:r>
            <a:r>
              <a:rPr lang="en-US" dirty="0" err="1"/>
              <a:t>Balbekov</a:t>
            </a:r>
            <a:r>
              <a:rPr lang="en-US" dirty="0"/>
              <a:t>, </a:t>
            </a:r>
            <a:r>
              <a:rPr lang="en-US" dirty="0" smtClean="0"/>
              <a:t>Palmer) </a:t>
            </a:r>
            <a:endParaRPr lang="en-US" dirty="0"/>
          </a:p>
        </p:txBody>
      </p:sp>
      <p:sp>
        <p:nvSpPr>
          <p:cNvPr id="3" name="Content Placeholder 2"/>
          <p:cNvSpPr>
            <a:spLocks noGrp="1"/>
          </p:cNvSpPr>
          <p:nvPr>
            <p:ph idx="1"/>
          </p:nvPr>
        </p:nvSpPr>
        <p:spPr>
          <a:xfrm>
            <a:off x="304800" y="533400"/>
            <a:ext cx="6629400" cy="3200400"/>
          </a:xfrm>
        </p:spPr>
        <p:txBody>
          <a:bodyPr/>
          <a:lstStyle/>
          <a:p>
            <a:pPr>
              <a:lnSpc>
                <a:spcPts val="2680"/>
              </a:lnSpc>
            </a:pPr>
            <a:r>
              <a:rPr lang="en-US" sz="2400" dirty="0" smtClean="0"/>
              <a:t>An idealized </a:t>
            </a:r>
            <a:r>
              <a:rPr lang="en-US" sz="2400" dirty="0" err="1" smtClean="0"/>
              <a:t>muon</a:t>
            </a:r>
            <a:r>
              <a:rPr lang="en-US" sz="2400" dirty="0" smtClean="0"/>
              <a:t> cooling process has been numerically evaluated in 6D by </a:t>
            </a:r>
            <a:r>
              <a:rPr lang="en-US" sz="2400" dirty="0" err="1" smtClean="0"/>
              <a:t>Balbekov</a:t>
            </a:r>
            <a:r>
              <a:rPr lang="en-US" sz="2400" dirty="0" smtClean="0"/>
              <a:t> and by Palmer et al. in a small ring and for p</a:t>
            </a:r>
            <a:r>
              <a:rPr lang="en-US" sz="2400" baseline="-25000" dirty="0" smtClean="0">
                <a:latin typeface="Symbol" charset="2"/>
                <a:cs typeface="Symbol" charset="2"/>
              </a:rPr>
              <a:t>m</a:t>
            </a:r>
            <a:r>
              <a:rPr lang="en-US" sz="2400" dirty="0" smtClean="0"/>
              <a:t> ≈ 200 MeV.</a:t>
            </a:r>
          </a:p>
          <a:p>
            <a:pPr>
              <a:lnSpc>
                <a:spcPts val="2680"/>
              </a:lnSpc>
            </a:pPr>
            <a:r>
              <a:rPr lang="en-US" sz="2400" dirty="0" smtClean="0"/>
              <a:t>In order to increase the incoming </a:t>
            </a:r>
            <a:r>
              <a:rPr lang="en-US" sz="2400" dirty="0" err="1" smtClean="0"/>
              <a:t>muon</a:t>
            </a:r>
            <a:r>
              <a:rPr lang="en-US" sz="2400" dirty="0" smtClean="0"/>
              <a:t> acceptance, strong </a:t>
            </a:r>
            <a:r>
              <a:rPr lang="en-US" sz="2400" dirty="0" err="1" smtClean="0"/>
              <a:t>focussing</a:t>
            </a:r>
            <a:r>
              <a:rPr lang="en-US" sz="2400" dirty="0" smtClean="0"/>
              <a:t> is performed with solenoids in alternate directions, rather than with q-poles (RFOFO). </a:t>
            </a:r>
            <a:endParaRPr lang="en-US" sz="2400" dirty="0"/>
          </a:p>
        </p:txBody>
      </p:sp>
      <p:sp>
        <p:nvSpPr>
          <p:cNvPr id="4" name="Footer Placeholder 3"/>
          <p:cNvSpPr>
            <a:spLocks noGrp="1"/>
          </p:cNvSpPr>
          <p:nvPr>
            <p:ph type="ftr" sz="quarter" idx="10"/>
          </p:nvPr>
        </p:nvSpPr>
        <p:spPr/>
        <p:txBody>
          <a:bodyPr/>
          <a:lstStyle/>
          <a:p>
            <a:pPr>
              <a:defRPr/>
            </a:pPr>
            <a:r>
              <a:rPr lang="en-US" smtClean="0"/>
              <a:t>Saclay,feb. 2015</a:t>
            </a:r>
            <a:endParaRPr lang="en-GB"/>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36</a:t>
            </a:fld>
            <a:endParaRPr lang="en-GB"/>
          </a:p>
        </p:txBody>
      </p:sp>
      <p:pic>
        <p:nvPicPr>
          <p:cNvPr id="7" name="Picture 6" descr="Byvalue.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38800" y="3810000"/>
            <a:ext cx="2827741" cy="2687356"/>
          </a:xfrm>
          <a:prstGeom prst="rect">
            <a:avLst/>
          </a:prstGeom>
        </p:spPr>
      </p:pic>
    </p:spTree>
    <p:extLst>
      <p:ext uri="{BB962C8B-B14F-4D97-AF65-F5344CB8AC3E}">
        <p14:creationId xmlns:p14="http://schemas.microsoft.com/office/powerpoint/2010/main" val="377558405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RFOFO.jpg"/>
          <p:cNvPicPr>
            <a:picLocks noChangeAspect="1"/>
          </p:cNvPicPr>
          <p:nvPr/>
        </p:nvPicPr>
        <p:blipFill>
          <a:blip r:embed="rId2"/>
          <a:stretch>
            <a:fillRect/>
          </a:stretch>
        </p:blipFill>
        <p:spPr>
          <a:xfrm>
            <a:off x="4327273" y="2667000"/>
            <a:ext cx="5121527" cy="4114800"/>
          </a:xfrm>
          <a:prstGeom prst="rect">
            <a:avLst/>
          </a:prstGeom>
        </p:spPr>
      </p:pic>
      <p:grpSp>
        <p:nvGrpSpPr>
          <p:cNvPr id="6" name="Group 10"/>
          <p:cNvGrpSpPr/>
          <p:nvPr/>
        </p:nvGrpSpPr>
        <p:grpSpPr>
          <a:xfrm>
            <a:off x="76200" y="2590800"/>
            <a:ext cx="4343400" cy="4006940"/>
            <a:chOff x="26932" y="2362200"/>
            <a:chExt cx="4343400" cy="4006940"/>
          </a:xfrm>
        </p:grpSpPr>
        <p:pic>
          <p:nvPicPr>
            <p:cNvPr id="9" name="Picture 8" descr="6Demittance_palme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32" y="2362200"/>
              <a:ext cx="4343400" cy="4006940"/>
            </a:xfrm>
            <a:prstGeom prst="rect">
              <a:avLst/>
            </a:prstGeom>
          </p:spPr>
        </p:pic>
        <p:sp>
          <p:nvSpPr>
            <p:cNvPr id="10" name="TextBox 9"/>
            <p:cNvSpPr txBox="1"/>
            <p:nvPr/>
          </p:nvSpPr>
          <p:spPr>
            <a:xfrm>
              <a:off x="609600" y="2438400"/>
              <a:ext cx="3583834" cy="338554"/>
            </a:xfrm>
            <a:prstGeom prst="rect">
              <a:avLst/>
            </a:prstGeom>
            <a:noFill/>
          </p:spPr>
          <p:txBody>
            <a:bodyPr wrap="none" rtlCol="0">
              <a:spAutoFit/>
            </a:bodyPr>
            <a:lstStyle/>
            <a:p>
              <a:r>
                <a:rPr lang="en-US" baseline="0" dirty="0">
                  <a:latin typeface="+mn-lt"/>
                </a:rPr>
                <a:t>GEANT (red line) and ICOOL (blue)</a:t>
              </a:r>
            </a:p>
          </p:txBody>
        </p:sp>
      </p:grpSp>
      <p:sp>
        <p:nvSpPr>
          <p:cNvPr id="2" name="Title 1"/>
          <p:cNvSpPr>
            <a:spLocks noGrp="1"/>
          </p:cNvSpPr>
          <p:nvPr>
            <p:ph type="title"/>
          </p:nvPr>
        </p:nvSpPr>
        <p:spPr/>
        <p:txBody>
          <a:bodyPr/>
          <a:lstStyle/>
          <a:p>
            <a:r>
              <a:rPr lang="en-US" dirty="0" smtClean="0"/>
              <a:t>Performance of Palmer et al. design</a:t>
            </a:r>
            <a:endParaRPr lang="en-US" dirty="0"/>
          </a:p>
        </p:txBody>
      </p:sp>
      <p:sp>
        <p:nvSpPr>
          <p:cNvPr id="3" name="Content Placeholder 2"/>
          <p:cNvSpPr>
            <a:spLocks noGrp="1"/>
          </p:cNvSpPr>
          <p:nvPr>
            <p:ph idx="1"/>
          </p:nvPr>
        </p:nvSpPr>
        <p:spPr>
          <a:xfrm>
            <a:off x="381000" y="609600"/>
            <a:ext cx="9296400" cy="1219200"/>
          </a:xfrm>
        </p:spPr>
        <p:txBody>
          <a:bodyPr/>
          <a:lstStyle/>
          <a:p>
            <a:r>
              <a:rPr lang="en-US" sz="2400" dirty="0" smtClean="0"/>
              <a:t>A first estimate of the expected cooling process is given. This is not an engineering design: for instance injection, extraction, etc. have still to be evaluated.</a:t>
            </a:r>
          </a:p>
          <a:p>
            <a:r>
              <a:rPr lang="en-US" sz="2400" dirty="0" smtClean="0"/>
              <a:t>The so called ”merit factor” in the 6D takes into account the fractional loss of </a:t>
            </a:r>
            <a:r>
              <a:rPr lang="en-US" sz="2400" dirty="0" err="1" smtClean="0"/>
              <a:t>muons</a:t>
            </a:r>
            <a:r>
              <a:rPr lang="en-US" sz="2400" dirty="0" smtClean="0"/>
              <a:t> in the process and due to decays. </a:t>
            </a:r>
          </a:p>
          <a:p>
            <a:pPr marL="0" indent="0">
              <a:buNone/>
            </a:pPr>
            <a:r>
              <a:rPr lang="en-US" sz="2400" dirty="0"/>
              <a:t> </a:t>
            </a:r>
          </a:p>
        </p:txBody>
      </p:sp>
      <p:sp>
        <p:nvSpPr>
          <p:cNvPr id="4" name="Footer Placeholder 3"/>
          <p:cNvSpPr>
            <a:spLocks noGrp="1"/>
          </p:cNvSpPr>
          <p:nvPr>
            <p:ph type="ftr" sz="quarter" idx="10"/>
          </p:nvPr>
        </p:nvSpPr>
        <p:spPr/>
        <p:txBody>
          <a:bodyPr/>
          <a:lstStyle/>
          <a:p>
            <a:pPr>
              <a:defRPr/>
            </a:pPr>
            <a:r>
              <a:rPr lang="en-US" smtClean="0"/>
              <a:t>Saclay,feb. 2015</a:t>
            </a:r>
            <a:endParaRPr lang="en-GB"/>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37</a:t>
            </a:fld>
            <a:endParaRPr lang="en-GB"/>
          </a:p>
        </p:txBody>
      </p:sp>
    </p:spTree>
    <p:extLst>
      <p:ext uri="{BB962C8B-B14F-4D97-AF65-F5344CB8AC3E}">
        <p14:creationId xmlns:p14="http://schemas.microsoft.com/office/powerpoint/2010/main" val="22782419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garren_pic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0800" y="3352800"/>
            <a:ext cx="3505200" cy="2625234"/>
          </a:xfrm>
          <a:prstGeom prst="rect">
            <a:avLst/>
          </a:prstGeom>
        </p:spPr>
      </p:pic>
      <p:pic>
        <p:nvPicPr>
          <p:cNvPr id="10" name="Picture 9" descr="garren_quadran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744184"/>
            <a:ext cx="6553200" cy="1123216"/>
          </a:xfrm>
          <a:prstGeom prst="rect">
            <a:avLst/>
          </a:prstGeom>
        </p:spPr>
      </p:pic>
      <p:sp>
        <p:nvSpPr>
          <p:cNvPr id="2" name="Title 1"/>
          <p:cNvSpPr>
            <a:spLocks noGrp="1"/>
          </p:cNvSpPr>
          <p:nvPr>
            <p:ph type="title"/>
          </p:nvPr>
        </p:nvSpPr>
        <p:spPr/>
        <p:txBody>
          <a:bodyPr/>
          <a:lstStyle/>
          <a:p>
            <a:r>
              <a:rPr lang="en-US" dirty="0" smtClean="0"/>
              <a:t>A straightforward design for the achromatic</a:t>
            </a:r>
            <a:r>
              <a:rPr lang="en-US" dirty="0"/>
              <a:t> </a:t>
            </a:r>
            <a:r>
              <a:rPr lang="en-US" dirty="0" smtClean="0"/>
              <a:t>cooling ring</a:t>
            </a:r>
            <a:endParaRPr lang="en-US" dirty="0"/>
          </a:p>
        </p:txBody>
      </p:sp>
      <p:sp>
        <p:nvSpPr>
          <p:cNvPr id="4" name="Footer Placeholder 3"/>
          <p:cNvSpPr>
            <a:spLocks noGrp="1"/>
          </p:cNvSpPr>
          <p:nvPr>
            <p:ph type="ftr" sz="quarter" idx="10"/>
          </p:nvPr>
        </p:nvSpPr>
        <p:spPr/>
        <p:txBody>
          <a:bodyPr/>
          <a:lstStyle/>
          <a:p>
            <a:pPr>
              <a:defRPr/>
            </a:pPr>
            <a:r>
              <a:rPr lang="en-US" smtClean="0"/>
              <a:t>Saclay,feb. 2015</a:t>
            </a:r>
            <a:endParaRPr lang="en-GB"/>
          </a:p>
        </p:txBody>
      </p:sp>
      <p:sp>
        <p:nvSpPr>
          <p:cNvPr id="5" name="Slide Number Placeholder 4"/>
          <p:cNvSpPr>
            <a:spLocks noGrp="1"/>
          </p:cNvSpPr>
          <p:nvPr>
            <p:ph type="sldNum" sz="quarter" idx="11"/>
          </p:nvPr>
        </p:nvSpPr>
        <p:spPr/>
        <p:txBody>
          <a:bodyPr/>
          <a:lstStyle/>
          <a:p>
            <a:pPr>
              <a:defRPr/>
            </a:pPr>
            <a:r>
              <a:rPr lang="en-GB" dirty="0" smtClean="0"/>
              <a:t>Slide# : </a:t>
            </a:r>
            <a:fld id="{A86CEAE1-7B07-CE4F-A20C-236EDAD9CE90}" type="slidenum">
              <a:rPr lang="en-GB" smtClean="0"/>
              <a:pPr>
                <a:defRPr/>
              </a:pPr>
              <a:t>38</a:t>
            </a:fld>
            <a:endParaRPr lang="en-GB" dirty="0"/>
          </a:p>
        </p:txBody>
      </p:sp>
      <p:sp>
        <p:nvSpPr>
          <p:cNvPr id="6" name="Content Placeholder 2"/>
          <p:cNvSpPr>
            <a:spLocks noGrp="1"/>
          </p:cNvSpPr>
          <p:nvPr>
            <p:ph idx="1"/>
          </p:nvPr>
        </p:nvSpPr>
        <p:spPr>
          <a:xfrm>
            <a:off x="0" y="609600"/>
            <a:ext cx="6629400" cy="3962400"/>
          </a:xfrm>
        </p:spPr>
        <p:txBody>
          <a:bodyPr/>
          <a:lstStyle/>
          <a:p>
            <a:r>
              <a:rPr lang="en-US" sz="2400" dirty="0" smtClean="0"/>
              <a:t>A realistic study is the one of </a:t>
            </a:r>
            <a:r>
              <a:rPr lang="en-US" sz="2400" dirty="0" err="1" smtClean="0"/>
              <a:t>Garren</a:t>
            </a:r>
            <a:r>
              <a:rPr lang="en-US" sz="2400" dirty="0" smtClean="0"/>
              <a:t> et al. (NIM, 2011).</a:t>
            </a:r>
          </a:p>
          <a:p>
            <a:r>
              <a:rPr lang="en-US" sz="2400" dirty="0" smtClean="0"/>
              <a:t> The </a:t>
            </a:r>
            <a:r>
              <a:rPr lang="en-US" sz="2400" dirty="0"/>
              <a:t>four-sided ring has four </a:t>
            </a:r>
            <a:r>
              <a:rPr lang="en-US" sz="2400" dirty="0" smtClean="0"/>
              <a:t>90° </a:t>
            </a:r>
            <a:r>
              <a:rPr lang="en-US" sz="2400" dirty="0"/>
              <a:t>arcs </a:t>
            </a:r>
            <a:r>
              <a:rPr lang="en-US" sz="2400" dirty="0" smtClean="0"/>
              <a:t>with 8 </a:t>
            </a:r>
            <a:r>
              <a:rPr lang="en-US" sz="2400" dirty="0"/>
              <a:t>dipoles separated by </a:t>
            </a:r>
            <a:r>
              <a:rPr lang="en-US" sz="2400" dirty="0" smtClean="0"/>
              <a:t>solenoids.</a:t>
            </a:r>
          </a:p>
          <a:p>
            <a:r>
              <a:rPr lang="en-US" sz="2400" dirty="0" smtClean="0"/>
              <a:t>Arcs </a:t>
            </a:r>
            <a:r>
              <a:rPr lang="en-US" sz="2400" dirty="0"/>
              <a:t>are </a:t>
            </a:r>
            <a:r>
              <a:rPr lang="en-US" sz="2400" dirty="0" smtClean="0"/>
              <a:t>achromatic both </a:t>
            </a:r>
            <a:r>
              <a:rPr lang="en-US" sz="2400" dirty="0"/>
              <a:t>horizontally and vertically. </a:t>
            </a:r>
            <a:r>
              <a:rPr lang="en-US" sz="2400" dirty="0" smtClean="0"/>
              <a:t>The </a:t>
            </a:r>
            <a:r>
              <a:rPr lang="en-US" sz="2400" dirty="0"/>
              <a:t>dispersion </a:t>
            </a:r>
            <a:r>
              <a:rPr lang="en-US" sz="2400" dirty="0" smtClean="0"/>
              <a:t>is zero </a:t>
            </a:r>
            <a:r>
              <a:rPr lang="en-US" sz="2400" dirty="0"/>
              <a:t>in the straight sections between the </a:t>
            </a:r>
            <a:r>
              <a:rPr lang="en-US" sz="2400" dirty="0" smtClean="0"/>
              <a:t>arcs.</a:t>
            </a:r>
          </a:p>
          <a:p>
            <a:r>
              <a:rPr lang="en-US" sz="2400" dirty="0" smtClean="0"/>
              <a:t>Injection/extraction </a:t>
            </a:r>
            <a:r>
              <a:rPr lang="en-US" sz="2400" dirty="0"/>
              <a:t>kickers are </a:t>
            </a:r>
            <a:r>
              <a:rPr lang="en-US" sz="2400" dirty="0" smtClean="0"/>
              <a:t>used in a straight section; a superconducting </a:t>
            </a:r>
            <a:r>
              <a:rPr lang="en-US" sz="2400" dirty="0"/>
              <a:t>flux pipe </a:t>
            </a:r>
            <a:r>
              <a:rPr lang="en-US" sz="2400" dirty="0" smtClean="0"/>
              <a:t>is used for the injected beam.</a:t>
            </a:r>
          </a:p>
          <a:p>
            <a:pPr>
              <a:buNone/>
            </a:pPr>
            <a:endParaRPr lang="en-US" sz="2400" dirty="0" smtClean="0"/>
          </a:p>
        </p:txBody>
      </p:sp>
      <p:grpSp>
        <p:nvGrpSpPr>
          <p:cNvPr id="3" name="Group 14"/>
          <p:cNvGrpSpPr/>
          <p:nvPr/>
        </p:nvGrpSpPr>
        <p:grpSpPr>
          <a:xfrm>
            <a:off x="6831936" y="609600"/>
            <a:ext cx="2772492" cy="2743200"/>
            <a:chOff x="6603336" y="609600"/>
            <a:chExt cx="2772492" cy="2743200"/>
          </a:xfrm>
        </p:grpSpPr>
        <p:pic>
          <p:nvPicPr>
            <p:cNvPr id="8" name="Picture 7"/>
            <p:cNvPicPr>
              <a:picLocks noChangeAspect="1"/>
            </p:cNvPicPr>
            <p:nvPr/>
          </p:nvPicPr>
          <p:blipFill>
            <a:blip r:embed="rId4"/>
            <a:stretch>
              <a:fillRect/>
            </a:stretch>
          </p:blipFill>
          <p:spPr>
            <a:xfrm>
              <a:off x="6705600" y="685800"/>
              <a:ext cx="2670228" cy="2514600"/>
            </a:xfrm>
            <a:prstGeom prst="rect">
              <a:avLst/>
            </a:prstGeom>
          </p:spPr>
        </p:pic>
        <p:cxnSp>
          <p:nvCxnSpPr>
            <p:cNvPr id="12" name="Straight Connector 11"/>
            <p:cNvCxnSpPr/>
            <p:nvPr/>
          </p:nvCxnSpPr>
          <p:spPr bwMode="auto">
            <a:xfrm>
              <a:off x="7950864" y="609600"/>
              <a:ext cx="0" cy="2743200"/>
            </a:xfrm>
            <a:prstGeom prst="line">
              <a:avLst/>
            </a:prstGeom>
            <a:solidFill>
              <a:schemeClr val="accent1"/>
            </a:solidFill>
            <a:ln w="9525" cap="flat" cmpd="sng" algn="ctr">
              <a:solidFill>
                <a:srgbClr val="FF0000"/>
              </a:solidFill>
              <a:prstDash val="dot"/>
              <a:round/>
              <a:headEnd type="none" w="med" len="med"/>
              <a:tailEnd type="none" w="med" len="med"/>
            </a:ln>
            <a:effectLst/>
          </p:spPr>
        </p:cxnSp>
        <p:cxnSp>
          <p:nvCxnSpPr>
            <p:cNvPr id="14" name="Straight Connector 13"/>
            <p:cNvCxnSpPr/>
            <p:nvPr/>
          </p:nvCxnSpPr>
          <p:spPr bwMode="auto">
            <a:xfrm rot="16200000">
              <a:off x="7974936" y="609601"/>
              <a:ext cx="0" cy="2743200"/>
            </a:xfrm>
            <a:prstGeom prst="line">
              <a:avLst/>
            </a:prstGeom>
            <a:solidFill>
              <a:schemeClr val="accent1"/>
            </a:solidFill>
            <a:ln w="9525" cap="flat" cmpd="sng" algn="ctr">
              <a:solidFill>
                <a:srgbClr val="FF0000"/>
              </a:solidFill>
              <a:prstDash val="dot"/>
              <a:round/>
              <a:headEnd type="none" w="med" len="med"/>
              <a:tailEnd type="none" w="med" len="med"/>
            </a:ln>
            <a:effectLst/>
          </p:spPr>
        </p:cxnSp>
      </p:grpSp>
    </p:spTree>
    <p:extLst>
      <p:ext uri="{BB962C8B-B14F-4D97-AF65-F5344CB8AC3E}">
        <p14:creationId xmlns:p14="http://schemas.microsoft.com/office/powerpoint/2010/main" val="12243035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ummar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6222" y="1524000"/>
            <a:ext cx="5979778" cy="4675320"/>
          </a:xfrm>
          <a:prstGeom prst="rect">
            <a:avLst/>
          </a:prstGeom>
        </p:spPr>
      </p:pic>
      <p:sp>
        <p:nvSpPr>
          <p:cNvPr id="2" name="Title 1"/>
          <p:cNvSpPr>
            <a:spLocks noGrp="1"/>
          </p:cNvSpPr>
          <p:nvPr>
            <p:ph type="title"/>
          </p:nvPr>
        </p:nvSpPr>
        <p:spPr/>
        <p:txBody>
          <a:bodyPr/>
          <a:lstStyle/>
          <a:p>
            <a:r>
              <a:rPr lang="en-GB" dirty="0" smtClean="0"/>
              <a:t>Describing the full cooling procedure</a:t>
            </a:r>
            <a:endParaRPr lang="en-GB" dirty="0"/>
          </a:p>
        </p:txBody>
      </p:sp>
      <p:sp>
        <p:nvSpPr>
          <p:cNvPr id="3" name="Content Placeholder 2"/>
          <p:cNvSpPr>
            <a:spLocks noGrp="1"/>
          </p:cNvSpPr>
          <p:nvPr>
            <p:ph idx="1"/>
          </p:nvPr>
        </p:nvSpPr>
        <p:spPr>
          <a:xfrm>
            <a:off x="0" y="533400"/>
            <a:ext cx="9753600" cy="1219200"/>
          </a:xfrm>
        </p:spPr>
        <p:txBody>
          <a:bodyPr/>
          <a:lstStyle/>
          <a:p>
            <a:pPr>
              <a:lnSpc>
                <a:spcPts val="2780"/>
              </a:lnSpc>
            </a:pPr>
            <a:r>
              <a:rPr lang="en-GB" sz="2400" dirty="0" smtClean="0"/>
              <a:t>A number of successive steps is required in order to bring the cooling process at very low energies (initially at ≈250 MeV/c and later at≈ 100 MeV/c), after capture and bunching + rotation.</a:t>
            </a:r>
          </a:p>
        </p:txBody>
      </p:sp>
      <p:sp>
        <p:nvSpPr>
          <p:cNvPr id="4" name="Footer Placeholder 3"/>
          <p:cNvSpPr>
            <a:spLocks noGrp="1"/>
          </p:cNvSpPr>
          <p:nvPr>
            <p:ph type="ftr" sz="quarter" idx="10"/>
          </p:nvPr>
        </p:nvSpPr>
        <p:spPr/>
        <p:txBody>
          <a:bodyPr/>
          <a:lstStyle/>
          <a:p>
            <a:pPr>
              <a:defRPr/>
            </a:pPr>
            <a:r>
              <a:rPr lang="en-US" smtClean="0"/>
              <a:t>Saclay,feb. 2015</a:t>
            </a:r>
            <a:endParaRPr lang="en-GB"/>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39</a:t>
            </a:fld>
            <a:endParaRPr lang="en-GB"/>
          </a:p>
        </p:txBody>
      </p:sp>
      <p:sp>
        <p:nvSpPr>
          <p:cNvPr id="8" name="Content Placeholder 2"/>
          <p:cNvSpPr txBox="1">
            <a:spLocks/>
          </p:cNvSpPr>
          <p:nvPr/>
        </p:nvSpPr>
        <p:spPr bwMode="auto">
          <a:xfrm>
            <a:off x="152400" y="1676400"/>
            <a:ext cx="3886200"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0000"/>
              </a:buClr>
              <a:buFont typeface="Wingdings" charset="2"/>
              <a:buChar char="l"/>
              <a:defRPr>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rgbClr val="FF0000"/>
              </a:buClr>
              <a:buFont typeface="Wingdings" charset="2"/>
              <a:buChar char="Ø"/>
              <a:defRPr>
                <a:solidFill>
                  <a:schemeClr val="tx1"/>
                </a:solidFill>
                <a:latin typeface="+mn-lt"/>
                <a:ea typeface="ＭＳ Ｐゴシック" charset="-128"/>
              </a:defRPr>
            </a:lvl2pPr>
            <a:lvl3pPr marL="1143000" indent="-228600" algn="l" rtl="0" eaLnBrk="0" fontAlgn="base" hangingPunct="0">
              <a:spcBef>
                <a:spcPct val="20000"/>
              </a:spcBef>
              <a:spcAft>
                <a:spcPct val="0"/>
              </a:spcAft>
              <a:buFont typeface="Wingdings" charset="2"/>
              <a:buChar char="è"/>
              <a:defRPr>
                <a:solidFill>
                  <a:schemeClr val="tx1"/>
                </a:solidFill>
                <a:latin typeface="+mn-lt"/>
                <a:ea typeface="ＭＳ Ｐゴシック" charset="-128"/>
              </a:defRPr>
            </a:lvl3pPr>
            <a:lvl4pPr marL="16002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4pPr>
            <a:lvl5pPr marL="20574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5pPr>
            <a:lvl6pPr marL="25146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6pPr>
            <a:lvl7pPr marL="29718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7pPr>
            <a:lvl8pPr marL="34290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8pPr>
            <a:lvl9pPr marL="38862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9pPr>
          </a:lstStyle>
          <a:p>
            <a:pPr>
              <a:lnSpc>
                <a:spcPts val="2680"/>
              </a:lnSpc>
            </a:pPr>
            <a:r>
              <a:rPr lang="en-GB" sz="2400" baseline="0" dirty="0" smtClean="0"/>
              <a:t>Particle of both signs are transvers. cooled with small </a:t>
            </a:r>
            <a:r>
              <a:rPr lang="en-GB" sz="2400" baseline="0" dirty="0" err="1" smtClean="0">
                <a:latin typeface="Symbol" charset="2"/>
                <a:cs typeface="Symbol" charset="2"/>
              </a:rPr>
              <a:t>D</a:t>
            </a:r>
            <a:r>
              <a:rPr lang="en-GB" sz="2400" baseline="0" dirty="0" err="1" smtClean="0"/>
              <a:t>p</a:t>
            </a:r>
            <a:r>
              <a:rPr lang="en-GB" sz="2400" baseline="0" dirty="0" smtClean="0"/>
              <a:t> increase.</a:t>
            </a:r>
          </a:p>
          <a:p>
            <a:pPr>
              <a:lnSpc>
                <a:spcPts val="2680"/>
              </a:lnSpc>
            </a:pPr>
            <a:r>
              <a:rPr lang="en-GB" sz="2400" baseline="0" dirty="0" smtClean="0"/>
              <a:t>Cooling in 6D with a B field brings the </a:t>
            </a:r>
            <a:r>
              <a:rPr lang="en-GB" sz="2400" baseline="0" dirty="0" smtClean="0">
                <a:latin typeface="Symbol" charset="2"/>
                <a:cs typeface="Symbol" charset="2"/>
              </a:rPr>
              <a:t>m</a:t>
            </a:r>
            <a:r>
              <a:rPr lang="en-GB" sz="2400" baseline="0" dirty="0" smtClean="0"/>
              <a:t>+ and </a:t>
            </a:r>
            <a:r>
              <a:rPr lang="en-GB" sz="2400" baseline="0" dirty="0" smtClean="0">
                <a:latin typeface="Symbol" charset="2"/>
                <a:cs typeface="Symbol" charset="2"/>
              </a:rPr>
              <a:t>m</a:t>
            </a:r>
            <a:r>
              <a:rPr lang="en-GB" sz="2400" baseline="0" dirty="0" smtClean="0"/>
              <a:t>- to a reasonable size</a:t>
            </a:r>
          </a:p>
          <a:p>
            <a:pPr>
              <a:lnSpc>
                <a:spcPts val="2680"/>
              </a:lnSpc>
            </a:pPr>
            <a:r>
              <a:rPr lang="en-GB" sz="2400" baseline="0" dirty="0" smtClean="0"/>
              <a:t>Merging and further cooling of 1+1 bunches</a:t>
            </a:r>
          </a:p>
          <a:p>
            <a:pPr>
              <a:lnSpc>
                <a:spcPts val="2680"/>
              </a:lnSpc>
            </a:pPr>
            <a:r>
              <a:rPr lang="en-GB" sz="2400" baseline="0" dirty="0" smtClean="0"/>
              <a:t>PIC cooling at ≈100 MeV/c where the </a:t>
            </a:r>
            <a:r>
              <a:rPr lang="en-GB" sz="2400" baseline="0" dirty="0"/>
              <a:t>normal elliptical motion </a:t>
            </a:r>
            <a:r>
              <a:rPr lang="en-GB" sz="2400" baseline="0" dirty="0" smtClean="0"/>
              <a:t>in </a:t>
            </a:r>
            <a:r>
              <a:rPr lang="en-GB" sz="2400" i="1" baseline="0" dirty="0"/>
              <a:t>x-x' </a:t>
            </a:r>
            <a:r>
              <a:rPr lang="en-GB" sz="2400" baseline="0" dirty="0"/>
              <a:t>phase space </a:t>
            </a:r>
            <a:r>
              <a:rPr lang="en-GB" sz="2400" baseline="0" dirty="0" smtClean="0"/>
              <a:t>has become hyperbolic. </a:t>
            </a:r>
            <a:endParaRPr lang="en-GB" sz="2400" baseline="0" dirty="0"/>
          </a:p>
        </p:txBody>
      </p:sp>
      <p:sp>
        <p:nvSpPr>
          <p:cNvPr id="9" name="TextBox 8"/>
          <p:cNvSpPr txBox="1"/>
          <p:nvPr/>
        </p:nvSpPr>
        <p:spPr>
          <a:xfrm>
            <a:off x="4572000" y="6705600"/>
            <a:ext cx="230218" cy="256480"/>
          </a:xfrm>
          <a:prstGeom prst="rect">
            <a:avLst/>
          </a:prstGeom>
          <a:noFill/>
        </p:spPr>
        <p:txBody>
          <a:bodyPr wrap="none" rtlCol="0">
            <a:spAutoFit/>
          </a:bodyPr>
          <a:lstStyle/>
          <a:p>
            <a:r>
              <a:rPr lang="en-GB" dirty="0" smtClean="0"/>
              <a:t>(</a:t>
            </a:r>
            <a:endParaRPr lang="en-GB" dirty="0"/>
          </a:p>
        </p:txBody>
      </p:sp>
      <p:grpSp>
        <p:nvGrpSpPr>
          <p:cNvPr id="18" name="Group 17"/>
          <p:cNvGrpSpPr/>
          <p:nvPr/>
        </p:nvGrpSpPr>
        <p:grpSpPr>
          <a:xfrm>
            <a:off x="2717546" y="4784725"/>
            <a:ext cx="5105400" cy="1997075"/>
            <a:chOff x="2743200" y="4724400"/>
            <a:chExt cx="5105400" cy="1997075"/>
          </a:xfrm>
        </p:grpSpPr>
        <p:grpSp>
          <p:nvGrpSpPr>
            <p:cNvPr id="17" name="Group 16"/>
            <p:cNvGrpSpPr/>
            <p:nvPr/>
          </p:nvGrpSpPr>
          <p:grpSpPr>
            <a:xfrm>
              <a:off x="2822575" y="4724400"/>
              <a:ext cx="5024438" cy="1997075"/>
              <a:chOff x="2822575" y="4724400"/>
              <a:chExt cx="5024438" cy="1997075"/>
            </a:xfrm>
          </p:grpSpPr>
          <p:graphicFrame>
            <p:nvGraphicFramePr>
              <p:cNvPr id="10" name="Object 9"/>
              <p:cNvGraphicFramePr>
                <a:graphicFrameLocks noChangeAspect="1"/>
              </p:cNvGraphicFramePr>
              <p:nvPr>
                <p:extLst>
                  <p:ext uri="{D42A27DB-BD31-4B8C-83A1-F6EECF244321}">
                    <p14:modId xmlns:p14="http://schemas.microsoft.com/office/powerpoint/2010/main" val="1651417243"/>
                  </p:ext>
                </p:extLst>
              </p:nvPr>
            </p:nvGraphicFramePr>
            <p:xfrm>
              <a:off x="2822575" y="6324600"/>
              <a:ext cx="5024438" cy="396875"/>
            </p:xfrm>
            <a:graphic>
              <a:graphicData uri="http://schemas.openxmlformats.org/presentationml/2006/ole">
                <mc:AlternateContent xmlns:mc="http://schemas.openxmlformats.org/markup-compatibility/2006">
                  <mc:Choice xmlns:v="urn:schemas-microsoft-com:vml" Requires="v">
                    <p:oleObj spid="_x0000_s16445" name="Equation" r:id="rId4" imgW="2578100" imgH="203200" progId="Equation.3">
                      <p:embed/>
                    </p:oleObj>
                  </mc:Choice>
                  <mc:Fallback>
                    <p:oleObj name="Equation" r:id="rId4" imgW="2578100" imgH="203200" progId="Equation.3">
                      <p:embed/>
                      <p:pic>
                        <p:nvPicPr>
                          <p:cNvPr id="0" name=""/>
                          <p:cNvPicPr/>
                          <p:nvPr/>
                        </p:nvPicPr>
                        <p:blipFill>
                          <a:blip r:embed="rId5"/>
                          <a:stretch>
                            <a:fillRect/>
                          </a:stretch>
                        </p:blipFill>
                        <p:spPr>
                          <a:xfrm>
                            <a:off x="2822575" y="6324600"/>
                            <a:ext cx="5024438" cy="396875"/>
                          </a:xfrm>
                          <a:prstGeom prst="rect">
                            <a:avLst/>
                          </a:prstGeom>
                        </p:spPr>
                      </p:pic>
                    </p:oleObj>
                  </mc:Fallback>
                </mc:AlternateContent>
              </a:graphicData>
            </a:graphic>
          </p:graphicFrame>
          <p:cxnSp>
            <p:nvCxnSpPr>
              <p:cNvPr id="12" name="Straight Arrow Connector 11"/>
              <p:cNvCxnSpPr/>
              <p:nvPr/>
            </p:nvCxnSpPr>
            <p:spPr bwMode="auto">
              <a:xfrm flipV="1">
                <a:off x="5334000" y="4724400"/>
                <a:ext cx="0" cy="1752600"/>
              </a:xfrm>
              <a:prstGeom prst="straightConnector1">
                <a:avLst/>
              </a:prstGeom>
              <a:solidFill>
                <a:schemeClr val="accent1"/>
              </a:solidFill>
              <a:ln w="28575" cap="flat" cmpd="sng" algn="ctr">
                <a:solidFill>
                  <a:srgbClr val="FF0000"/>
                </a:solidFill>
                <a:prstDash val="solid"/>
                <a:round/>
                <a:headEnd type="none" w="med" len="med"/>
                <a:tailEnd type="arrow"/>
              </a:ln>
              <a:effectLst/>
            </p:spPr>
          </p:cxnSp>
        </p:grpSp>
        <p:sp>
          <p:nvSpPr>
            <p:cNvPr id="16" name="Rectangle 15"/>
            <p:cNvSpPr/>
            <p:nvPr/>
          </p:nvSpPr>
          <p:spPr bwMode="auto">
            <a:xfrm>
              <a:off x="2743200" y="6400800"/>
              <a:ext cx="5105400" cy="304800"/>
            </a:xfrm>
            <a:prstGeom prst="rect">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600" b="0" i="0" u="none" strike="noStrike" cap="none" normalizeH="0" baseline="-25000">
                <a:ln>
                  <a:noFill/>
                </a:ln>
                <a:solidFill>
                  <a:schemeClr val="tx1"/>
                </a:solidFill>
                <a:effectLst/>
                <a:latin typeface="Helvetica" charset="0"/>
              </a:endParaRPr>
            </a:p>
          </p:txBody>
        </p:sp>
      </p:grpSp>
      <p:grpSp>
        <p:nvGrpSpPr>
          <p:cNvPr id="25" name="Group 24"/>
          <p:cNvGrpSpPr/>
          <p:nvPr/>
        </p:nvGrpSpPr>
        <p:grpSpPr>
          <a:xfrm>
            <a:off x="7391400" y="3276600"/>
            <a:ext cx="2330450" cy="2105025"/>
            <a:chOff x="7391400" y="3352800"/>
            <a:chExt cx="2330450" cy="2105025"/>
          </a:xfrm>
        </p:grpSpPr>
        <p:graphicFrame>
          <p:nvGraphicFramePr>
            <p:cNvPr id="21" name="Object 20"/>
            <p:cNvGraphicFramePr>
              <a:graphicFrameLocks noChangeAspect="1"/>
            </p:cNvGraphicFramePr>
            <p:nvPr>
              <p:extLst>
                <p:ext uri="{D42A27DB-BD31-4B8C-83A1-F6EECF244321}">
                  <p14:modId xmlns:p14="http://schemas.microsoft.com/office/powerpoint/2010/main" val="3677578928"/>
                </p:ext>
              </p:extLst>
            </p:nvPr>
          </p:nvGraphicFramePr>
          <p:xfrm>
            <a:off x="7391400" y="4648200"/>
            <a:ext cx="2330450" cy="809625"/>
          </p:xfrm>
          <a:graphic>
            <a:graphicData uri="http://schemas.openxmlformats.org/presentationml/2006/ole">
              <mc:AlternateContent xmlns:mc="http://schemas.openxmlformats.org/markup-compatibility/2006">
                <mc:Choice xmlns:v="urn:schemas-microsoft-com:vml" Requires="v">
                  <p:oleObj spid="_x0000_s16446" name="Equation" r:id="rId6" imgW="1282700" imgH="444500" progId="Equation.3">
                    <p:embed/>
                  </p:oleObj>
                </mc:Choice>
                <mc:Fallback>
                  <p:oleObj name="Equation" r:id="rId6" imgW="1282700" imgH="444500" progId="Equation.3">
                    <p:embed/>
                    <p:pic>
                      <p:nvPicPr>
                        <p:cNvPr id="0" name=""/>
                        <p:cNvPicPr/>
                        <p:nvPr/>
                      </p:nvPicPr>
                      <p:blipFill>
                        <a:blip r:embed="rId7"/>
                        <a:stretch>
                          <a:fillRect/>
                        </a:stretch>
                      </p:blipFill>
                      <p:spPr>
                        <a:xfrm>
                          <a:off x="7391400" y="4648200"/>
                          <a:ext cx="2330450" cy="809625"/>
                        </a:xfrm>
                        <a:prstGeom prst="rect">
                          <a:avLst/>
                        </a:prstGeom>
                      </p:spPr>
                    </p:pic>
                  </p:oleObj>
                </mc:Fallback>
              </mc:AlternateContent>
            </a:graphicData>
          </a:graphic>
        </p:graphicFrame>
        <p:sp>
          <p:nvSpPr>
            <p:cNvPr id="22" name="Rectangle 21"/>
            <p:cNvSpPr/>
            <p:nvPr/>
          </p:nvSpPr>
          <p:spPr bwMode="auto">
            <a:xfrm>
              <a:off x="7391400" y="4648200"/>
              <a:ext cx="2209800" cy="762000"/>
            </a:xfrm>
            <a:prstGeom prst="rect">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600" b="0" i="0" u="none" strike="noStrike" cap="none" normalizeH="0" baseline="-25000">
                <a:ln>
                  <a:noFill/>
                </a:ln>
                <a:solidFill>
                  <a:schemeClr val="tx1"/>
                </a:solidFill>
                <a:effectLst/>
                <a:latin typeface="Helvetica" charset="0"/>
              </a:endParaRPr>
            </a:p>
          </p:txBody>
        </p:sp>
        <p:cxnSp>
          <p:nvCxnSpPr>
            <p:cNvPr id="24" name="Straight Arrow Connector 23"/>
            <p:cNvCxnSpPr/>
            <p:nvPr/>
          </p:nvCxnSpPr>
          <p:spPr bwMode="auto">
            <a:xfrm flipV="1">
              <a:off x="8839200" y="3352800"/>
              <a:ext cx="0" cy="1295400"/>
            </a:xfrm>
            <a:prstGeom prst="straightConnector1">
              <a:avLst/>
            </a:prstGeom>
            <a:solidFill>
              <a:schemeClr val="accent1"/>
            </a:solidFill>
            <a:ln w="28575" cap="flat" cmpd="sng" algn="ctr">
              <a:solidFill>
                <a:srgbClr val="FF0000"/>
              </a:solidFill>
              <a:prstDash val="solid"/>
              <a:round/>
              <a:headEnd type="none" w="med" len="med"/>
              <a:tailEnd type="arrow"/>
            </a:ln>
            <a:effectLst/>
          </p:spPr>
        </p:cxnSp>
      </p:grpSp>
    </p:spTree>
    <p:extLst>
      <p:ext uri="{BB962C8B-B14F-4D97-AF65-F5344CB8AC3E}">
        <p14:creationId xmlns:p14="http://schemas.microsoft.com/office/powerpoint/2010/main" val="30225503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auto">
          <a:xfrm>
            <a:off x="6324600" y="4495800"/>
            <a:ext cx="1447800" cy="3810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600" b="0" i="0" u="none" strike="noStrike" cap="none" normalizeH="0" baseline="-25000">
              <a:ln>
                <a:noFill/>
              </a:ln>
              <a:solidFill>
                <a:schemeClr val="tx1"/>
              </a:solidFill>
              <a:effectLst/>
              <a:latin typeface="Helvetica" charset="0"/>
            </a:endParaRPr>
          </a:p>
        </p:txBody>
      </p:sp>
      <p:pic>
        <p:nvPicPr>
          <p:cNvPr id="6" name="Picture 5" descr="pix55.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0" y="4038600"/>
            <a:ext cx="5149693" cy="2590800"/>
          </a:xfrm>
          <a:prstGeom prst="rect">
            <a:avLst/>
          </a:prstGeom>
        </p:spPr>
      </p:pic>
      <p:sp>
        <p:nvSpPr>
          <p:cNvPr id="2" name="Title 1"/>
          <p:cNvSpPr>
            <a:spLocks noGrp="1"/>
          </p:cNvSpPr>
          <p:nvPr>
            <p:ph type="title"/>
          </p:nvPr>
        </p:nvSpPr>
        <p:spPr/>
        <p:txBody>
          <a:bodyPr/>
          <a:lstStyle/>
          <a:p>
            <a:r>
              <a:rPr lang="en-GB" dirty="0" smtClean="0"/>
              <a:t>PIC, the Parametric Resonance Cooling of </a:t>
            </a:r>
            <a:r>
              <a:rPr lang="en-GB" dirty="0" err="1" smtClean="0"/>
              <a:t>muons</a:t>
            </a:r>
            <a:endParaRPr lang="en-GB" dirty="0"/>
          </a:p>
        </p:txBody>
      </p:sp>
      <p:sp>
        <p:nvSpPr>
          <p:cNvPr id="3" name="Content Placeholder 2"/>
          <p:cNvSpPr>
            <a:spLocks noGrp="1"/>
          </p:cNvSpPr>
          <p:nvPr>
            <p:ph idx="1"/>
          </p:nvPr>
        </p:nvSpPr>
        <p:spPr/>
        <p:txBody>
          <a:bodyPr/>
          <a:lstStyle/>
          <a:p>
            <a:r>
              <a:rPr lang="en-GB" sz="2400" dirty="0" smtClean="0"/>
              <a:t>Combining </a:t>
            </a:r>
            <a:r>
              <a:rPr lang="en-GB" sz="2400" dirty="0"/>
              <a:t>ionization cooling with parametric resonances </a:t>
            </a:r>
            <a:r>
              <a:rPr lang="en-GB" sz="2400" dirty="0" smtClean="0"/>
              <a:t>is </a:t>
            </a:r>
            <a:r>
              <a:rPr lang="en-GB" sz="2400" dirty="0"/>
              <a:t>expected to lead to </a:t>
            </a:r>
            <a:r>
              <a:rPr lang="en-GB" sz="2400" dirty="0" err="1"/>
              <a:t>muon</a:t>
            </a:r>
            <a:r>
              <a:rPr lang="en-GB" sz="2400" dirty="0"/>
              <a:t> </a:t>
            </a:r>
            <a:r>
              <a:rPr lang="en-GB" sz="2400" dirty="0" smtClean="0"/>
              <a:t>with </a:t>
            </a:r>
            <a:r>
              <a:rPr lang="en-GB" sz="2400" dirty="0"/>
              <a:t>much smaller </a:t>
            </a:r>
            <a:r>
              <a:rPr lang="en-GB" sz="2400" dirty="0" err="1" smtClean="0"/>
              <a:t>transv</a:t>
            </a:r>
            <a:r>
              <a:rPr lang="en-GB" sz="2400" dirty="0" smtClean="0"/>
              <a:t>. </a:t>
            </a:r>
            <a:r>
              <a:rPr lang="en-GB" sz="2400" dirty="0"/>
              <a:t>sizes</a:t>
            </a:r>
            <a:r>
              <a:rPr lang="en-GB" sz="2400" dirty="0" smtClean="0"/>
              <a:t>.</a:t>
            </a:r>
          </a:p>
          <a:p>
            <a:r>
              <a:rPr lang="en-GB" sz="2400" dirty="0" smtClean="0"/>
              <a:t> A linear </a:t>
            </a:r>
            <a:r>
              <a:rPr lang="en-GB" sz="2400" dirty="0"/>
              <a:t>magnetic transport </a:t>
            </a:r>
            <a:r>
              <a:rPr lang="en-GB" sz="2400" dirty="0" smtClean="0"/>
              <a:t>channel has been designed by </a:t>
            </a:r>
            <a:r>
              <a:rPr lang="en-GB" sz="2400" dirty="0" err="1"/>
              <a:t>Ya.S</a:t>
            </a:r>
            <a:r>
              <a:rPr lang="en-GB" sz="2400" dirty="0"/>
              <a:t>. </a:t>
            </a:r>
            <a:r>
              <a:rPr lang="en-GB" sz="2400" dirty="0" err="1" smtClean="0"/>
              <a:t>Derbenev</a:t>
            </a:r>
            <a:r>
              <a:rPr lang="en-GB" sz="2400" dirty="0" smtClean="0"/>
              <a:t> et al  </a:t>
            </a:r>
            <a:r>
              <a:rPr lang="en-GB" sz="2400" dirty="0"/>
              <a:t>where </a:t>
            </a:r>
            <a:r>
              <a:rPr lang="en-GB" sz="2400" dirty="0">
                <a:solidFill>
                  <a:srgbClr val="FF0000"/>
                </a:solidFill>
              </a:rPr>
              <a:t>a half integer resonance </a:t>
            </a:r>
            <a:r>
              <a:rPr lang="en-GB" sz="2400" dirty="0"/>
              <a:t>is induced such that the normal elliptical motion of particles in </a:t>
            </a:r>
            <a:r>
              <a:rPr lang="en-GB" sz="2400" i="1" dirty="0"/>
              <a:t>x-x' </a:t>
            </a:r>
            <a:r>
              <a:rPr lang="en-GB" sz="2400" dirty="0"/>
              <a:t>phase space becomes </a:t>
            </a:r>
            <a:r>
              <a:rPr lang="en-GB" sz="2400" dirty="0">
                <a:solidFill>
                  <a:srgbClr val="FF0000"/>
                </a:solidFill>
              </a:rPr>
              <a:t>hyperbolic</a:t>
            </a:r>
            <a:r>
              <a:rPr lang="en-GB" sz="2400" dirty="0"/>
              <a:t>, with particles moving to smaller </a:t>
            </a:r>
            <a:r>
              <a:rPr lang="en-GB" sz="2400" i="1" dirty="0"/>
              <a:t>x </a:t>
            </a:r>
            <a:r>
              <a:rPr lang="en-GB" sz="2400" dirty="0"/>
              <a:t>and larger </a:t>
            </a:r>
            <a:r>
              <a:rPr lang="en-GB" sz="2400" i="1" dirty="0"/>
              <a:t>x' </a:t>
            </a:r>
            <a:r>
              <a:rPr lang="en-GB" sz="2400" dirty="0"/>
              <a:t>at the channel focal points. </a:t>
            </a:r>
            <a:endParaRPr lang="en-GB" sz="2400" dirty="0" smtClean="0"/>
          </a:p>
          <a:p>
            <a:r>
              <a:rPr lang="en-GB" sz="2400" dirty="0" smtClean="0"/>
              <a:t>Thin </a:t>
            </a:r>
            <a:r>
              <a:rPr lang="en-GB" sz="2400" dirty="0"/>
              <a:t>absorbers placed at the focal points of the channel then cool the angular divergence </a:t>
            </a:r>
            <a:r>
              <a:rPr lang="en-GB" sz="2400" dirty="0" smtClean="0"/>
              <a:t>by </a:t>
            </a:r>
            <a:r>
              <a:rPr lang="en-GB" sz="2400" dirty="0"/>
              <a:t>the usual ionization </a:t>
            </a:r>
            <a:r>
              <a:rPr lang="en-GB" sz="2400" dirty="0" smtClean="0"/>
              <a:t>cooling. </a:t>
            </a:r>
            <a:endParaRPr lang="en-GB" sz="2400" dirty="0"/>
          </a:p>
        </p:txBody>
      </p:sp>
      <p:sp>
        <p:nvSpPr>
          <p:cNvPr id="4" name="Footer Placeholder 3"/>
          <p:cNvSpPr>
            <a:spLocks noGrp="1"/>
          </p:cNvSpPr>
          <p:nvPr>
            <p:ph type="ftr" sz="quarter" idx="10"/>
          </p:nvPr>
        </p:nvSpPr>
        <p:spPr/>
        <p:txBody>
          <a:bodyPr/>
          <a:lstStyle/>
          <a:p>
            <a:pPr>
              <a:defRPr/>
            </a:pPr>
            <a:r>
              <a:rPr lang="en-US" dirty="0" err="1" smtClean="0"/>
              <a:t>Saclay,feb</a:t>
            </a:r>
            <a:r>
              <a:rPr lang="en-US" dirty="0" smtClean="0"/>
              <a:t>. 2015</a:t>
            </a:r>
            <a:endParaRPr lang="en-GB" dirty="0"/>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40</a:t>
            </a:fld>
            <a:endParaRPr lang="en-GB"/>
          </a:p>
        </p:txBody>
      </p:sp>
      <p:sp>
        <p:nvSpPr>
          <p:cNvPr id="7" name="TextBox 6"/>
          <p:cNvSpPr txBox="1"/>
          <p:nvPr/>
        </p:nvSpPr>
        <p:spPr>
          <a:xfrm>
            <a:off x="304800" y="4343400"/>
            <a:ext cx="4419600" cy="2308324"/>
          </a:xfrm>
          <a:prstGeom prst="rect">
            <a:avLst/>
          </a:prstGeom>
          <a:noFill/>
        </p:spPr>
        <p:txBody>
          <a:bodyPr wrap="square" rtlCol="0">
            <a:spAutoFit/>
          </a:bodyPr>
          <a:lstStyle/>
          <a:p>
            <a:r>
              <a:rPr lang="en-GB" sz="2400" i="1" baseline="0" dirty="0">
                <a:solidFill>
                  <a:srgbClr val="FF0000"/>
                </a:solidFill>
                <a:latin typeface="+mn-lt"/>
              </a:rPr>
              <a:t>LEFT ordinary oscillations </a:t>
            </a:r>
            <a:endParaRPr lang="en-GB" sz="2400" i="1" baseline="0" dirty="0" smtClean="0">
              <a:solidFill>
                <a:srgbClr val="FF0000"/>
              </a:solidFill>
              <a:latin typeface="+mn-lt"/>
            </a:endParaRPr>
          </a:p>
          <a:p>
            <a:r>
              <a:rPr lang="en-GB" sz="2400" i="1" baseline="0" dirty="0" smtClean="0">
                <a:solidFill>
                  <a:srgbClr val="FF0000"/>
                </a:solidFill>
                <a:latin typeface="+mn-lt"/>
              </a:rPr>
              <a:t>RIGHT </a:t>
            </a:r>
            <a:r>
              <a:rPr lang="en-GB" sz="2400" i="1" baseline="0" dirty="0">
                <a:solidFill>
                  <a:srgbClr val="FF0000"/>
                </a:solidFill>
                <a:latin typeface="+mn-lt"/>
              </a:rPr>
              <a:t>hyperbolic </a:t>
            </a:r>
            <a:r>
              <a:rPr lang="en-GB" sz="2400" i="1" baseline="0" dirty="0" smtClean="0">
                <a:solidFill>
                  <a:srgbClr val="FF0000"/>
                </a:solidFill>
                <a:latin typeface="+mn-lt"/>
              </a:rPr>
              <a:t>motion</a:t>
            </a:r>
          </a:p>
          <a:p>
            <a:r>
              <a:rPr lang="en-GB" sz="2400" i="1" baseline="0" dirty="0" smtClean="0">
                <a:solidFill>
                  <a:srgbClr val="FF0000"/>
                </a:solidFill>
                <a:latin typeface="+mn-lt"/>
              </a:rPr>
              <a:t> </a:t>
            </a:r>
            <a:r>
              <a:rPr lang="en-GB" sz="2400" i="1" baseline="0" dirty="0">
                <a:solidFill>
                  <a:srgbClr val="FF0000"/>
                </a:solidFill>
                <a:latin typeface="+mn-lt"/>
              </a:rPr>
              <a:t>induced by perturbations </a:t>
            </a:r>
            <a:r>
              <a:rPr lang="en-GB" sz="2400" i="1" baseline="0" dirty="0" smtClean="0">
                <a:solidFill>
                  <a:srgbClr val="FF0000"/>
                </a:solidFill>
                <a:latin typeface="+mn-lt"/>
              </a:rPr>
              <a:t>near an (one half integer) </a:t>
            </a:r>
            <a:r>
              <a:rPr lang="en-GB" sz="2400" i="1" baseline="0" dirty="0" smtClean="0">
                <a:solidFill>
                  <a:srgbClr val="FF0000"/>
                </a:solidFill>
              </a:rPr>
              <a:t>resonance</a:t>
            </a:r>
            <a:r>
              <a:rPr lang="en-GB" sz="2400" i="1" baseline="0" dirty="0" smtClean="0">
                <a:solidFill>
                  <a:srgbClr val="FF0000"/>
                </a:solidFill>
                <a:latin typeface="+mn-lt"/>
              </a:rPr>
              <a:t> </a:t>
            </a:r>
            <a:r>
              <a:rPr lang="en-GB" sz="2400" i="1" baseline="0" dirty="0">
                <a:solidFill>
                  <a:srgbClr val="FF0000"/>
                </a:solidFill>
                <a:latin typeface="+mn-lt"/>
              </a:rPr>
              <a:t>of </a:t>
            </a:r>
            <a:r>
              <a:rPr lang="en-GB" sz="2400" i="1" baseline="0" dirty="0" smtClean="0">
                <a:solidFill>
                  <a:srgbClr val="FF0000"/>
                </a:solidFill>
                <a:latin typeface="+mn-lt"/>
              </a:rPr>
              <a:t>the </a:t>
            </a:r>
            <a:r>
              <a:rPr lang="en-GB" sz="2400" i="1" baseline="0" dirty="0" err="1" smtClean="0">
                <a:solidFill>
                  <a:srgbClr val="FF0000"/>
                </a:solidFill>
                <a:latin typeface="+mn-lt"/>
              </a:rPr>
              <a:t>betatron</a:t>
            </a:r>
            <a:r>
              <a:rPr lang="en-GB" sz="2400" i="1" baseline="0" dirty="0" smtClean="0">
                <a:solidFill>
                  <a:srgbClr val="FF0000"/>
                </a:solidFill>
                <a:latin typeface="+mn-lt"/>
              </a:rPr>
              <a:t> </a:t>
            </a:r>
            <a:r>
              <a:rPr lang="en-GB" sz="2400" i="1" baseline="0" dirty="0">
                <a:solidFill>
                  <a:srgbClr val="FF0000"/>
                </a:solidFill>
                <a:latin typeface="+mn-lt"/>
              </a:rPr>
              <a:t>frequency.</a:t>
            </a:r>
          </a:p>
        </p:txBody>
      </p:sp>
      <p:sp>
        <p:nvSpPr>
          <p:cNvPr id="8" name="TextBox 7"/>
          <p:cNvSpPr txBox="1"/>
          <p:nvPr/>
        </p:nvSpPr>
        <p:spPr>
          <a:xfrm>
            <a:off x="6400800" y="4495800"/>
            <a:ext cx="1394733" cy="369332"/>
          </a:xfrm>
          <a:prstGeom prst="rect">
            <a:avLst/>
          </a:prstGeom>
          <a:solidFill>
            <a:schemeClr val="bg1"/>
          </a:solidFill>
          <a:ln>
            <a:solidFill>
              <a:schemeClr val="bg2"/>
            </a:solidFill>
          </a:ln>
        </p:spPr>
        <p:txBody>
          <a:bodyPr wrap="none" rtlCol="0">
            <a:spAutoFit/>
          </a:bodyPr>
          <a:lstStyle/>
          <a:p>
            <a:r>
              <a:rPr lang="en-GB" sz="1800" i="1" baseline="0" dirty="0" smtClean="0">
                <a:solidFill>
                  <a:srgbClr val="FF0000"/>
                </a:solidFill>
              </a:rPr>
              <a:t>x x’ = </a:t>
            </a:r>
            <a:r>
              <a:rPr lang="en-GB" sz="1800" i="1" baseline="0" dirty="0" err="1" smtClean="0">
                <a:solidFill>
                  <a:srgbClr val="FF0000"/>
                </a:solidFill>
              </a:rPr>
              <a:t>const</a:t>
            </a:r>
            <a:endParaRPr lang="en-GB" sz="1800" i="1" baseline="0" dirty="0">
              <a:solidFill>
                <a:srgbClr val="FF0000"/>
              </a:solidFill>
            </a:endParaRPr>
          </a:p>
        </p:txBody>
      </p:sp>
      <p:sp>
        <p:nvSpPr>
          <p:cNvPr id="10" name="TextBox 9"/>
          <p:cNvSpPr txBox="1"/>
          <p:nvPr/>
        </p:nvSpPr>
        <p:spPr>
          <a:xfrm>
            <a:off x="2057400" y="6519446"/>
            <a:ext cx="4316707" cy="338554"/>
          </a:xfrm>
          <a:prstGeom prst="rect">
            <a:avLst/>
          </a:prstGeom>
          <a:noFill/>
        </p:spPr>
        <p:txBody>
          <a:bodyPr wrap="none" rtlCol="0">
            <a:spAutoFit/>
          </a:bodyPr>
          <a:lstStyle/>
          <a:p>
            <a:r>
              <a:rPr lang="en-GB" i="1" baseline="0" dirty="0">
                <a:solidFill>
                  <a:srgbClr val="FF0000"/>
                </a:solidFill>
                <a:latin typeface="+mn-lt"/>
              </a:rPr>
              <a:t>V. S. </a:t>
            </a:r>
            <a:r>
              <a:rPr lang="en-GB" i="1" baseline="0" dirty="0" err="1" smtClean="0">
                <a:solidFill>
                  <a:srgbClr val="FF0000"/>
                </a:solidFill>
                <a:latin typeface="+mn-lt"/>
              </a:rPr>
              <a:t>Morozov</a:t>
            </a:r>
            <a:r>
              <a:rPr lang="en-GB" i="1" baseline="0" dirty="0" smtClean="0">
                <a:solidFill>
                  <a:srgbClr val="FF0000"/>
                </a:solidFill>
                <a:latin typeface="+mn-lt"/>
              </a:rPr>
              <a:t> et al, </a:t>
            </a:r>
            <a:r>
              <a:rPr lang="en-US" i="1" baseline="0" dirty="0" smtClean="0">
                <a:solidFill>
                  <a:srgbClr val="FF0000"/>
                </a:solidFill>
                <a:latin typeface="+mn-lt"/>
              </a:rPr>
              <a:t>AIP 1507</a:t>
            </a:r>
            <a:r>
              <a:rPr lang="en-US" i="1" baseline="0" dirty="0">
                <a:solidFill>
                  <a:srgbClr val="FF0000"/>
                </a:solidFill>
                <a:latin typeface="+mn-lt"/>
              </a:rPr>
              <a:t>, 843 (2012); </a:t>
            </a:r>
            <a:endParaRPr lang="en-GB" i="1" baseline="0" dirty="0">
              <a:solidFill>
                <a:srgbClr val="FF0000"/>
              </a:solidFill>
              <a:latin typeface="+mn-lt"/>
            </a:endParaRPr>
          </a:p>
        </p:txBody>
      </p:sp>
    </p:spTree>
    <p:extLst>
      <p:ext uri="{BB962C8B-B14F-4D97-AF65-F5344CB8AC3E}">
        <p14:creationId xmlns:p14="http://schemas.microsoft.com/office/powerpoint/2010/main" val="24797566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7" grpId="0" uiExpand="1"/>
      <p:bldP spid="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pix58.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0" y="4876800"/>
            <a:ext cx="5791200" cy="1879600"/>
          </a:xfrm>
          <a:prstGeom prst="rect">
            <a:avLst/>
          </a:prstGeom>
        </p:spPr>
      </p:pic>
      <p:pic>
        <p:nvPicPr>
          <p:cNvPr id="6" name="Picture 5" descr="pix56.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7200" y="1713318"/>
            <a:ext cx="5359400" cy="1868082"/>
          </a:xfrm>
          <a:prstGeom prst="rect">
            <a:avLst/>
          </a:prstGeom>
        </p:spPr>
      </p:pic>
      <p:sp>
        <p:nvSpPr>
          <p:cNvPr id="2" name="Title 1"/>
          <p:cNvSpPr>
            <a:spLocks noGrp="1"/>
          </p:cNvSpPr>
          <p:nvPr>
            <p:ph type="title"/>
          </p:nvPr>
        </p:nvSpPr>
        <p:spPr/>
        <p:txBody>
          <a:bodyPr/>
          <a:lstStyle/>
          <a:p>
            <a:r>
              <a:rPr lang="en-GB" dirty="0" smtClean="0"/>
              <a:t>Details of PIC</a:t>
            </a:r>
            <a:endParaRPr lang="en-GB" dirty="0"/>
          </a:p>
        </p:txBody>
      </p:sp>
      <p:sp>
        <p:nvSpPr>
          <p:cNvPr id="3" name="Content Placeholder 2"/>
          <p:cNvSpPr>
            <a:spLocks noGrp="1"/>
          </p:cNvSpPr>
          <p:nvPr>
            <p:ph idx="1"/>
          </p:nvPr>
        </p:nvSpPr>
        <p:spPr>
          <a:xfrm>
            <a:off x="-20918" y="533400"/>
            <a:ext cx="9753600" cy="1295400"/>
          </a:xfrm>
        </p:spPr>
        <p:txBody>
          <a:bodyPr/>
          <a:lstStyle/>
          <a:p>
            <a:r>
              <a:rPr lang="en-GB" dirty="0"/>
              <a:t> </a:t>
            </a:r>
            <a:r>
              <a:rPr lang="en-GB" sz="2400" dirty="0"/>
              <a:t>Without damping, the beam dynamics is not stable because the beam envelope grows with every </a:t>
            </a:r>
            <a:r>
              <a:rPr lang="en-GB" sz="2400" dirty="0" smtClean="0"/>
              <a:t>period. Energy </a:t>
            </a:r>
            <a:r>
              <a:rPr lang="en-GB" sz="2400" dirty="0"/>
              <a:t>absorbers at the focal points stabilizes the beam </a:t>
            </a:r>
            <a:r>
              <a:rPr lang="en-GB" sz="2400" dirty="0" smtClean="0"/>
              <a:t>through </a:t>
            </a:r>
            <a:r>
              <a:rPr lang="en-GB" sz="2400" dirty="0"/>
              <a:t>the </a:t>
            </a:r>
            <a:r>
              <a:rPr lang="en-GB" sz="2400" dirty="0" smtClean="0"/>
              <a:t>ionization cooling.</a:t>
            </a:r>
          </a:p>
        </p:txBody>
      </p:sp>
      <p:sp>
        <p:nvSpPr>
          <p:cNvPr id="4" name="Footer Placeholder 3"/>
          <p:cNvSpPr>
            <a:spLocks noGrp="1"/>
          </p:cNvSpPr>
          <p:nvPr>
            <p:ph type="ftr" sz="quarter" idx="10"/>
          </p:nvPr>
        </p:nvSpPr>
        <p:spPr/>
        <p:txBody>
          <a:bodyPr/>
          <a:lstStyle/>
          <a:p>
            <a:pPr>
              <a:defRPr/>
            </a:pPr>
            <a:r>
              <a:rPr lang="en-US" dirty="0" err="1" smtClean="0"/>
              <a:t>Saclay,feb</a:t>
            </a:r>
            <a:r>
              <a:rPr lang="en-US" dirty="0" smtClean="0"/>
              <a:t>. 2015</a:t>
            </a:r>
            <a:endParaRPr lang="en-GB" dirty="0"/>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41</a:t>
            </a:fld>
            <a:endParaRPr lang="en-GB"/>
          </a:p>
        </p:txBody>
      </p:sp>
      <p:sp>
        <p:nvSpPr>
          <p:cNvPr id="7" name="Content Placeholder 2"/>
          <p:cNvSpPr txBox="1">
            <a:spLocks/>
          </p:cNvSpPr>
          <p:nvPr/>
        </p:nvSpPr>
        <p:spPr bwMode="auto">
          <a:xfrm>
            <a:off x="32870" y="1676400"/>
            <a:ext cx="438673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0000"/>
              </a:buClr>
              <a:buFont typeface="Wingdings" charset="2"/>
              <a:buChar char="l"/>
              <a:defRPr>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rgbClr val="FF0000"/>
              </a:buClr>
              <a:buFont typeface="Wingdings" charset="2"/>
              <a:buChar char="Ø"/>
              <a:defRPr>
                <a:solidFill>
                  <a:schemeClr val="tx1"/>
                </a:solidFill>
                <a:latin typeface="+mn-lt"/>
                <a:ea typeface="ＭＳ Ｐゴシック" charset="-128"/>
              </a:defRPr>
            </a:lvl2pPr>
            <a:lvl3pPr marL="1143000" indent="-228600" algn="l" rtl="0" eaLnBrk="0" fontAlgn="base" hangingPunct="0">
              <a:spcBef>
                <a:spcPct val="20000"/>
              </a:spcBef>
              <a:spcAft>
                <a:spcPct val="0"/>
              </a:spcAft>
              <a:buFont typeface="Wingdings" charset="2"/>
              <a:buChar char="è"/>
              <a:defRPr>
                <a:solidFill>
                  <a:schemeClr val="tx1"/>
                </a:solidFill>
                <a:latin typeface="+mn-lt"/>
                <a:ea typeface="ＭＳ Ｐゴシック" charset="-128"/>
              </a:defRPr>
            </a:lvl3pPr>
            <a:lvl4pPr marL="16002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4pPr>
            <a:lvl5pPr marL="20574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5pPr>
            <a:lvl6pPr marL="25146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6pPr>
            <a:lvl7pPr marL="29718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7pPr>
            <a:lvl8pPr marL="34290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8pPr>
            <a:lvl9pPr marL="38862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9pPr>
          </a:lstStyle>
          <a:p>
            <a:r>
              <a:rPr lang="en-GB" sz="2400" baseline="0" dirty="0" smtClean="0"/>
              <a:t>The </a:t>
            </a:r>
            <a:r>
              <a:rPr lang="en-GB" sz="2400" baseline="0" dirty="0"/>
              <a:t>longitudinal </a:t>
            </a:r>
            <a:r>
              <a:rPr lang="en-GB" sz="2400" baseline="0" dirty="0" err="1"/>
              <a:t>emittance</a:t>
            </a:r>
            <a:r>
              <a:rPr lang="en-GB" sz="2400" baseline="0" dirty="0"/>
              <a:t> is maintained constant </a:t>
            </a:r>
            <a:r>
              <a:rPr lang="en-GB" sz="2400" baseline="0" dirty="0" smtClean="0"/>
              <a:t>tapering </a:t>
            </a:r>
            <a:r>
              <a:rPr lang="en-GB" sz="2400" baseline="0" dirty="0"/>
              <a:t>the absorbers and placing them at points </a:t>
            </a:r>
            <a:r>
              <a:rPr lang="en-GB" sz="2400" baseline="0" dirty="0" smtClean="0"/>
              <a:t>of </a:t>
            </a:r>
            <a:r>
              <a:rPr lang="en-GB" sz="2400" baseline="0" dirty="0"/>
              <a:t>appropriate </a:t>
            </a:r>
            <a:r>
              <a:rPr lang="en-GB" sz="2400" baseline="0" dirty="0" smtClean="0"/>
              <a:t>dispersion</a:t>
            </a:r>
            <a:r>
              <a:rPr lang="en-GB" sz="2400" baseline="0" dirty="0"/>
              <a:t>, vertical </a:t>
            </a:r>
            <a:r>
              <a:rPr lang="en-GB" sz="2400" baseline="0" dirty="0">
                <a:latin typeface="Symbol" charset="2"/>
                <a:cs typeface="Symbol" charset="2"/>
              </a:rPr>
              <a:t>b</a:t>
            </a:r>
            <a:r>
              <a:rPr lang="en-GB" sz="2400" baseline="0" dirty="0"/>
              <a:t> and two horizontal </a:t>
            </a:r>
            <a:r>
              <a:rPr lang="en-GB" sz="2400" baseline="0" dirty="0">
                <a:latin typeface="Symbol" charset="2"/>
                <a:cs typeface="Symbol" charset="2"/>
              </a:rPr>
              <a:t>b</a:t>
            </a:r>
            <a:r>
              <a:rPr lang="en-GB" sz="2400" baseline="0" dirty="0" smtClean="0"/>
              <a:t>. </a:t>
            </a:r>
            <a:endParaRPr lang="en-GB" sz="2400" baseline="0" dirty="0"/>
          </a:p>
          <a:p>
            <a:r>
              <a:rPr lang="en-GB" sz="2400" dirty="0" smtClean="0"/>
              <a:t>.</a:t>
            </a:r>
            <a:r>
              <a:rPr lang="en-GB" sz="2400" dirty="0"/>
              <a:t> </a:t>
            </a:r>
            <a:r>
              <a:rPr lang="en-GB" sz="2400" baseline="0" dirty="0"/>
              <a:t>Comparison of cooling </a:t>
            </a:r>
            <a:r>
              <a:rPr lang="en-GB" sz="2400" baseline="0" dirty="0" smtClean="0"/>
              <a:t>factors </a:t>
            </a:r>
            <a:r>
              <a:rPr lang="en-GB" sz="2400" baseline="0" dirty="0"/>
              <a:t>(ratio of initial to final 6D </a:t>
            </a:r>
            <a:r>
              <a:rPr lang="en-GB" sz="2400" baseline="0" dirty="0" err="1"/>
              <a:t>emittance</a:t>
            </a:r>
            <a:r>
              <a:rPr lang="en-GB" sz="2400" baseline="0" dirty="0"/>
              <a:t>) with and without the PIC </a:t>
            </a:r>
            <a:r>
              <a:rPr lang="en-GB" sz="2400" baseline="0" dirty="0" smtClean="0"/>
              <a:t>condition </a:t>
            </a:r>
            <a:r>
              <a:rPr lang="en-GB" sz="2400" baseline="0" dirty="0" err="1" smtClean="0"/>
              <a:t>vs</a:t>
            </a:r>
            <a:r>
              <a:rPr lang="en-GB" sz="2400" baseline="0" dirty="0" smtClean="0"/>
              <a:t> number of cells:</a:t>
            </a:r>
            <a:endParaRPr lang="en-GB" sz="2400" baseline="0" dirty="0" smtClean="0">
              <a:latin typeface="Symbol" charset="2"/>
              <a:cs typeface="Symbol" charset="2"/>
            </a:endParaRPr>
          </a:p>
        </p:txBody>
      </p:sp>
      <p:pic>
        <p:nvPicPr>
          <p:cNvPr id="8" name="Picture 7" descr="pix57.tif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67200" y="3200400"/>
            <a:ext cx="5486400" cy="1803400"/>
          </a:xfrm>
          <a:prstGeom prst="rect">
            <a:avLst/>
          </a:prstGeom>
        </p:spPr>
      </p:pic>
    </p:spTree>
    <p:extLst>
      <p:ext uri="{BB962C8B-B14F-4D97-AF65-F5344CB8AC3E}">
        <p14:creationId xmlns:p14="http://schemas.microsoft.com/office/powerpoint/2010/main" val="284873086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906000" cy="533400"/>
          </a:xfrm>
        </p:spPr>
        <p:txBody>
          <a:bodyPr/>
          <a:lstStyle/>
          <a:p>
            <a:r>
              <a:rPr lang="en-GB" dirty="0"/>
              <a:t>5.- Bunch acceleration to 62.5 </a:t>
            </a:r>
            <a:r>
              <a:rPr lang="en-GB" dirty="0" err="1" smtClean="0"/>
              <a:t>GeV</a:t>
            </a:r>
            <a:endParaRPr lang="en-US" dirty="0"/>
          </a:p>
        </p:txBody>
      </p:sp>
      <p:sp>
        <p:nvSpPr>
          <p:cNvPr id="3" name="Content Placeholder 2"/>
          <p:cNvSpPr>
            <a:spLocks noGrp="1"/>
          </p:cNvSpPr>
          <p:nvPr>
            <p:ph idx="1"/>
          </p:nvPr>
        </p:nvSpPr>
        <p:spPr>
          <a:xfrm>
            <a:off x="0" y="609600"/>
            <a:ext cx="9906000" cy="3352800"/>
          </a:xfrm>
        </p:spPr>
        <p:txBody>
          <a:bodyPr/>
          <a:lstStyle/>
          <a:p>
            <a:pPr marL="342900" lvl="1" indent="-342900">
              <a:lnSpc>
                <a:spcPts val="3080"/>
              </a:lnSpc>
              <a:buFont typeface="Wingdings" charset="2"/>
              <a:buChar char="l"/>
            </a:pPr>
            <a:r>
              <a:rPr lang="en-US" sz="2400" dirty="0" smtClean="0"/>
              <a:t>In order to realize a Higgs Factory at the known energy of 126 </a:t>
            </a:r>
            <a:r>
              <a:rPr lang="en-US" sz="2400" dirty="0" err="1" smtClean="0"/>
              <a:t>GeV</a:t>
            </a:r>
            <a:r>
              <a:rPr lang="en-US" sz="2400" dirty="0" smtClean="0"/>
              <a:t>, an acceleration system is progressively rising the energy of captured </a:t>
            </a:r>
            <a:r>
              <a:rPr lang="en-US" sz="2400" dirty="0" err="1" smtClean="0"/>
              <a:t>muons</a:t>
            </a:r>
            <a:r>
              <a:rPr lang="en-US" sz="2400" dirty="0" smtClean="0"/>
              <a:t> to m</a:t>
            </a:r>
            <a:r>
              <a:rPr lang="en-US" sz="2400" baseline="-25000" dirty="0" smtClean="0"/>
              <a:t>Ho</a:t>
            </a:r>
            <a:r>
              <a:rPr lang="en-US" sz="2400" dirty="0" smtClean="0"/>
              <a:t>/2, with the help of a series of several re-circulating RLAs.</a:t>
            </a:r>
          </a:p>
          <a:p>
            <a:pPr marL="342900" lvl="1" indent="-342900">
              <a:lnSpc>
                <a:spcPts val="3080"/>
              </a:lnSpc>
              <a:buFont typeface="Wingdings" charset="2"/>
              <a:buChar char="l"/>
            </a:pPr>
            <a:r>
              <a:rPr lang="en-US" sz="2400" dirty="0" smtClean="0"/>
              <a:t>Adiabatic longitudinal </a:t>
            </a:r>
            <a:r>
              <a:rPr lang="en-US" sz="2400" dirty="0" err="1" smtClean="0"/>
              <a:t>Liouvillian</a:t>
            </a:r>
            <a:r>
              <a:rPr lang="en-US" sz="2400" dirty="0" smtClean="0"/>
              <a:t> damping from p</a:t>
            </a:r>
            <a:r>
              <a:rPr lang="en-US" sz="2400" baseline="-25000" dirty="0" smtClean="0"/>
              <a:t>i </a:t>
            </a:r>
            <a:r>
              <a:rPr lang="en-US" sz="2400" dirty="0" smtClean="0"/>
              <a:t>= 0.22 </a:t>
            </a:r>
            <a:r>
              <a:rPr lang="en-US" sz="2400" dirty="0" err="1" smtClean="0"/>
              <a:t>GeV</a:t>
            </a:r>
            <a:r>
              <a:rPr lang="en-US" sz="2400" dirty="0" smtClean="0"/>
              <a:t>/c to </a:t>
            </a:r>
            <a:r>
              <a:rPr lang="en-US" sz="2400" dirty="0" err="1" smtClean="0"/>
              <a:t>p</a:t>
            </a:r>
            <a:r>
              <a:rPr lang="en-US" sz="2400" baseline="-25000" dirty="0" err="1" smtClean="0"/>
              <a:t>f</a:t>
            </a:r>
            <a:r>
              <a:rPr lang="en-US" sz="2400" dirty="0" smtClean="0"/>
              <a:t>= 62.5 </a:t>
            </a:r>
            <a:r>
              <a:rPr lang="en-US" sz="2400" dirty="0" err="1" smtClean="0"/>
              <a:t>GeV</a:t>
            </a:r>
            <a:r>
              <a:rPr lang="en-US" sz="2400" dirty="0" smtClean="0"/>
              <a:t>/c.</a:t>
            </a:r>
          </a:p>
          <a:p>
            <a:pPr marL="342900" lvl="1" indent="-342900">
              <a:lnSpc>
                <a:spcPts val="3080"/>
              </a:lnSpc>
              <a:buFont typeface="Wingdings" charset="2"/>
              <a:buChar char="l"/>
            </a:pPr>
            <a:r>
              <a:rPr lang="en-US" sz="2400" dirty="0"/>
              <a:t>Recirculating energy gain/pass = 62.5/8 = 7.75 </a:t>
            </a:r>
            <a:r>
              <a:rPr lang="en-US" sz="2400" dirty="0" err="1" smtClean="0"/>
              <a:t>GeV</a:t>
            </a:r>
            <a:endParaRPr lang="en-US" sz="2400" dirty="0"/>
          </a:p>
        </p:txBody>
      </p:sp>
      <p:sp>
        <p:nvSpPr>
          <p:cNvPr id="4" name="Footer Placeholder 3"/>
          <p:cNvSpPr>
            <a:spLocks noGrp="1"/>
          </p:cNvSpPr>
          <p:nvPr>
            <p:ph type="ftr" sz="quarter" idx="10"/>
          </p:nvPr>
        </p:nvSpPr>
        <p:spPr>
          <a:xfrm>
            <a:off x="685800" y="6477000"/>
            <a:ext cx="3136900" cy="228600"/>
          </a:xfrm>
        </p:spPr>
        <p:txBody>
          <a:bodyPr/>
          <a:lstStyle/>
          <a:p>
            <a:pPr>
              <a:defRPr/>
            </a:pPr>
            <a:r>
              <a:rPr lang="en-US" smtClean="0"/>
              <a:t>Saclay,feb. 2015</a:t>
            </a:r>
            <a:endParaRPr lang="en-GB" dirty="0"/>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42</a:t>
            </a:fld>
            <a:endParaRPr lang="en-GB"/>
          </a:p>
        </p:txBody>
      </p:sp>
      <p:sp>
        <p:nvSpPr>
          <p:cNvPr id="7" name="TextBox 6"/>
          <p:cNvSpPr txBox="1"/>
          <p:nvPr/>
        </p:nvSpPr>
        <p:spPr>
          <a:xfrm>
            <a:off x="2057400" y="5410200"/>
            <a:ext cx="184666" cy="400110"/>
          </a:xfrm>
          <a:prstGeom prst="rect">
            <a:avLst/>
          </a:prstGeom>
          <a:noFill/>
        </p:spPr>
        <p:txBody>
          <a:bodyPr wrap="none" rtlCol="0">
            <a:spAutoFit/>
          </a:bodyPr>
          <a:lstStyle/>
          <a:p>
            <a:endParaRPr lang="en-US" sz="2000" i="1" baseline="0" dirty="0">
              <a:solidFill>
                <a:srgbClr val="FF0000"/>
              </a:solidFill>
              <a:latin typeface="+mn-lt"/>
            </a:endParaRPr>
          </a:p>
        </p:txBody>
      </p:sp>
      <p:grpSp>
        <p:nvGrpSpPr>
          <p:cNvPr id="26" name="Group 25"/>
          <p:cNvGrpSpPr/>
          <p:nvPr/>
        </p:nvGrpSpPr>
        <p:grpSpPr>
          <a:xfrm>
            <a:off x="304800" y="3962400"/>
            <a:ext cx="8915399" cy="2051495"/>
            <a:chOff x="304801" y="4114800"/>
            <a:chExt cx="8915399" cy="2051495"/>
          </a:xfrm>
        </p:grpSpPr>
        <p:pic>
          <p:nvPicPr>
            <p:cNvPr id="6" name="Picture 5" descr="recirculator.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8417" y="4114800"/>
              <a:ext cx="8441783" cy="2051495"/>
            </a:xfrm>
            <a:prstGeom prst="rect">
              <a:avLst/>
            </a:prstGeom>
          </p:spPr>
        </p:pic>
        <p:sp>
          <p:nvSpPr>
            <p:cNvPr id="8" name="TextBox 7"/>
            <p:cNvSpPr txBox="1"/>
            <p:nvPr/>
          </p:nvSpPr>
          <p:spPr>
            <a:xfrm>
              <a:off x="4855117" y="4185500"/>
              <a:ext cx="588623" cy="523220"/>
            </a:xfrm>
            <a:prstGeom prst="rect">
              <a:avLst/>
            </a:prstGeom>
            <a:solidFill>
              <a:schemeClr val="bg1"/>
            </a:solidFill>
          </p:spPr>
          <p:txBody>
            <a:bodyPr wrap="none" rtlCol="0">
              <a:spAutoFit/>
            </a:bodyPr>
            <a:lstStyle/>
            <a:p>
              <a:pPr algn="ctr"/>
              <a:r>
                <a:rPr lang="en-US" sz="2800" baseline="0" dirty="0">
                  <a:solidFill>
                    <a:srgbClr val="FF0000"/>
                  </a:solidFill>
                  <a:latin typeface="Symbol" charset="2"/>
                  <a:cs typeface="Symbol" charset="2"/>
                </a:rPr>
                <a:t>m</a:t>
              </a:r>
              <a:r>
                <a:rPr lang="en-US" sz="2800" baseline="0" dirty="0" smtClean="0">
                  <a:solidFill>
                    <a:srgbClr val="FF0000"/>
                  </a:solidFill>
                  <a:latin typeface="Symbol" charset="2"/>
                  <a:cs typeface="Symbol" charset="2"/>
                </a:rPr>
                <a:t>+</a:t>
              </a:r>
              <a:endParaRPr lang="en-US" sz="2800" baseline="0" dirty="0">
                <a:solidFill>
                  <a:srgbClr val="FF0000"/>
                </a:solidFill>
                <a:latin typeface="Symbol" charset="2"/>
                <a:cs typeface="Symbol" charset="2"/>
              </a:endParaRPr>
            </a:p>
          </p:txBody>
        </p:sp>
        <p:sp>
          <p:nvSpPr>
            <p:cNvPr id="10" name="TextBox 9"/>
            <p:cNvSpPr txBox="1"/>
            <p:nvPr/>
          </p:nvSpPr>
          <p:spPr>
            <a:xfrm>
              <a:off x="4855117" y="5334000"/>
              <a:ext cx="588623" cy="523220"/>
            </a:xfrm>
            <a:prstGeom prst="rect">
              <a:avLst/>
            </a:prstGeom>
            <a:solidFill>
              <a:schemeClr val="bg1"/>
            </a:solidFill>
          </p:spPr>
          <p:txBody>
            <a:bodyPr wrap="none" rtlCol="0">
              <a:spAutoFit/>
            </a:bodyPr>
            <a:lstStyle/>
            <a:p>
              <a:pPr algn="ctr"/>
              <a:r>
                <a:rPr lang="en-US" sz="2800" baseline="0" dirty="0" smtClean="0">
                  <a:solidFill>
                    <a:srgbClr val="FF0000"/>
                  </a:solidFill>
                  <a:latin typeface="Symbol" charset="2"/>
                  <a:cs typeface="Symbol" charset="2"/>
                </a:rPr>
                <a:t>m-</a:t>
              </a:r>
              <a:endParaRPr lang="en-US" sz="2800" baseline="0" dirty="0">
                <a:solidFill>
                  <a:srgbClr val="FF0000"/>
                </a:solidFill>
                <a:latin typeface="Symbol" charset="2"/>
                <a:cs typeface="Symbol" charset="2"/>
              </a:endParaRPr>
            </a:p>
          </p:txBody>
        </p:sp>
        <p:cxnSp>
          <p:nvCxnSpPr>
            <p:cNvPr id="13" name="Straight Arrow Connector 12"/>
            <p:cNvCxnSpPr/>
            <p:nvPr/>
          </p:nvCxnSpPr>
          <p:spPr bwMode="auto">
            <a:xfrm flipH="1">
              <a:off x="4436017" y="4191000"/>
              <a:ext cx="381000" cy="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5" name="Straight Arrow Connector 14"/>
            <p:cNvCxnSpPr/>
            <p:nvPr/>
          </p:nvCxnSpPr>
          <p:spPr bwMode="auto">
            <a:xfrm flipH="1">
              <a:off x="4436017" y="5842000"/>
              <a:ext cx="381000" cy="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 name="Straight Arrow Connector 19"/>
            <p:cNvCxnSpPr/>
            <p:nvPr/>
          </p:nvCxnSpPr>
          <p:spPr bwMode="auto">
            <a:xfrm>
              <a:off x="626017" y="5015720"/>
              <a:ext cx="381000" cy="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1" name="Straight Arrow Connector 20"/>
            <p:cNvCxnSpPr/>
            <p:nvPr/>
          </p:nvCxnSpPr>
          <p:spPr bwMode="auto">
            <a:xfrm>
              <a:off x="2835817" y="5029200"/>
              <a:ext cx="381000" cy="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3" name="TextBox 22"/>
            <p:cNvSpPr txBox="1"/>
            <p:nvPr/>
          </p:nvSpPr>
          <p:spPr>
            <a:xfrm rot="16200000">
              <a:off x="-304441" y="4919604"/>
              <a:ext cx="1557037" cy="338554"/>
            </a:xfrm>
            <a:prstGeom prst="rect">
              <a:avLst/>
            </a:prstGeom>
            <a:noFill/>
          </p:spPr>
          <p:txBody>
            <a:bodyPr wrap="none" rtlCol="0">
              <a:spAutoFit/>
            </a:bodyPr>
            <a:lstStyle/>
            <a:p>
              <a:r>
                <a:rPr lang="en-US" i="1" baseline="0" dirty="0" smtClean="0">
                  <a:solidFill>
                    <a:srgbClr val="FF0000"/>
                  </a:solidFill>
                </a:rPr>
                <a:t>p = 220 MeV/c</a:t>
              </a:r>
              <a:endParaRPr lang="en-US" i="1" baseline="0" dirty="0">
                <a:solidFill>
                  <a:srgbClr val="FF0000"/>
                </a:solidFill>
              </a:endParaRPr>
            </a:p>
          </p:txBody>
        </p:sp>
        <p:sp>
          <p:nvSpPr>
            <p:cNvPr id="25" name="TextBox 24"/>
            <p:cNvSpPr txBox="1"/>
            <p:nvPr/>
          </p:nvSpPr>
          <p:spPr>
            <a:xfrm>
              <a:off x="7543800" y="5224046"/>
              <a:ext cx="1621858" cy="338554"/>
            </a:xfrm>
            <a:prstGeom prst="rect">
              <a:avLst/>
            </a:prstGeom>
            <a:noFill/>
          </p:spPr>
          <p:txBody>
            <a:bodyPr wrap="none" rtlCol="0">
              <a:spAutoFit/>
            </a:bodyPr>
            <a:lstStyle/>
            <a:p>
              <a:r>
                <a:rPr lang="en-US" i="1" baseline="0" dirty="0" smtClean="0">
                  <a:solidFill>
                    <a:srgbClr val="FF0000"/>
                  </a:solidFill>
                </a:rPr>
                <a:t>P = 62.5 </a:t>
              </a:r>
              <a:r>
                <a:rPr lang="en-US" i="1" baseline="0" dirty="0" err="1" smtClean="0">
                  <a:solidFill>
                    <a:srgbClr val="FF0000"/>
                  </a:solidFill>
                </a:rPr>
                <a:t>GeV</a:t>
              </a:r>
              <a:r>
                <a:rPr lang="en-US" i="1" baseline="0" dirty="0" smtClean="0">
                  <a:solidFill>
                    <a:srgbClr val="FF0000"/>
                  </a:solidFill>
                </a:rPr>
                <a:t>/c</a:t>
              </a:r>
              <a:endParaRPr lang="en-US" i="1" baseline="0" dirty="0">
                <a:solidFill>
                  <a:srgbClr val="FF0000"/>
                </a:solidFill>
              </a:endParaRPr>
            </a:p>
          </p:txBody>
        </p:sp>
      </p:grpSp>
    </p:spTree>
    <p:extLst>
      <p:ext uri="{BB962C8B-B14F-4D97-AF65-F5344CB8AC3E}">
        <p14:creationId xmlns:p14="http://schemas.microsoft.com/office/powerpoint/2010/main" val="422487007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nodePh="1">
                                  <p:stCondLst>
                                    <p:cond delay="0"/>
                                  </p:stCondLst>
                                  <p:endCondLst>
                                    <p:cond evt="begin" delay="0">
                                      <p:tn val="21"/>
                                    </p:cond>
                                  </p:end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6.-Muons collide </a:t>
            </a:r>
            <a:r>
              <a:rPr lang="en-US" dirty="0"/>
              <a:t>in a storage ring of R ≈ 60 m </a:t>
            </a:r>
          </a:p>
        </p:txBody>
      </p:sp>
      <p:sp>
        <p:nvSpPr>
          <p:cNvPr id="3" name="Content Placeholder 2"/>
          <p:cNvSpPr>
            <a:spLocks noGrp="1"/>
          </p:cNvSpPr>
          <p:nvPr>
            <p:ph idx="1"/>
          </p:nvPr>
        </p:nvSpPr>
        <p:spPr>
          <a:xfrm>
            <a:off x="304800" y="609600"/>
            <a:ext cx="9296400" cy="838200"/>
          </a:xfrm>
        </p:spPr>
        <p:txBody>
          <a:bodyPr/>
          <a:lstStyle/>
          <a:p>
            <a:pPr indent="-457200">
              <a:lnSpc>
                <a:spcPts val="2880"/>
              </a:lnSpc>
              <a:spcBef>
                <a:spcPts val="0"/>
              </a:spcBef>
            </a:pPr>
            <a:r>
              <a:rPr lang="en-US" sz="2400" dirty="0"/>
              <a:t>Lattice structure </a:t>
            </a:r>
            <a:r>
              <a:rPr lang="en-US" sz="2400" dirty="0" smtClean="0"/>
              <a:t>at </a:t>
            </a:r>
            <a:r>
              <a:rPr lang="en-US" sz="2400" dirty="0"/>
              <a:t>the </a:t>
            </a:r>
            <a:r>
              <a:rPr lang="en-US" sz="2400" dirty="0" smtClean="0"/>
              <a:t>crossing point, including </a:t>
            </a:r>
            <a:r>
              <a:rPr lang="en-US" sz="2400" dirty="0"/>
              <a:t>local chromaticity corrections with </a:t>
            </a:r>
            <a:r>
              <a:rPr lang="en-US" sz="2400" dirty="0" err="1">
                <a:latin typeface="Symbol" charset="2"/>
                <a:cs typeface="Symbol" charset="2"/>
              </a:rPr>
              <a:t>b</a:t>
            </a:r>
            <a:r>
              <a:rPr lang="en-US" sz="2400" baseline="-25000" dirty="0" err="1"/>
              <a:t>x</a:t>
            </a:r>
            <a:r>
              <a:rPr lang="en-US" sz="2400" dirty="0"/>
              <a:t> = </a:t>
            </a:r>
            <a:r>
              <a:rPr lang="en-US" sz="2400" dirty="0">
                <a:latin typeface="Symbol" charset="2"/>
                <a:cs typeface="Symbol" charset="2"/>
              </a:rPr>
              <a:t>b</a:t>
            </a:r>
            <a:r>
              <a:rPr lang="en-US" sz="2400" baseline="-25000" dirty="0"/>
              <a:t>y</a:t>
            </a:r>
            <a:r>
              <a:rPr lang="en-US" sz="2400" dirty="0"/>
              <a:t> = </a:t>
            </a:r>
            <a:r>
              <a:rPr lang="en-US" sz="2400" dirty="0">
                <a:latin typeface="Symbol" charset="2"/>
                <a:cs typeface="Symbol" charset="2"/>
              </a:rPr>
              <a:t>b</a:t>
            </a:r>
            <a:r>
              <a:rPr lang="en-US" sz="2400" dirty="0"/>
              <a:t>* = </a:t>
            </a:r>
            <a:r>
              <a:rPr lang="en-US" sz="2400" dirty="0" smtClean="0"/>
              <a:t>5 cm.</a:t>
            </a:r>
          </a:p>
          <a:p>
            <a:endParaRPr lang="en-US" sz="2400" dirty="0"/>
          </a:p>
          <a:p>
            <a:endParaRPr lang="en-US" sz="2400" dirty="0"/>
          </a:p>
        </p:txBody>
      </p:sp>
      <p:sp>
        <p:nvSpPr>
          <p:cNvPr id="4" name="Footer Placeholder 3"/>
          <p:cNvSpPr>
            <a:spLocks noGrp="1"/>
          </p:cNvSpPr>
          <p:nvPr>
            <p:ph type="ftr" sz="quarter" idx="10"/>
          </p:nvPr>
        </p:nvSpPr>
        <p:spPr/>
        <p:txBody>
          <a:bodyPr/>
          <a:lstStyle/>
          <a:p>
            <a:pPr>
              <a:defRPr/>
            </a:pPr>
            <a:r>
              <a:rPr lang="en-US" smtClean="0"/>
              <a:t>Saclay,feb. 2015</a:t>
            </a:r>
            <a:endParaRPr lang="en-GB"/>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43</a:t>
            </a:fld>
            <a:endParaRPr lang="en-GB"/>
          </a:p>
        </p:txBody>
      </p:sp>
      <p:grpSp>
        <p:nvGrpSpPr>
          <p:cNvPr id="8" name="Group 7"/>
          <p:cNvGrpSpPr/>
          <p:nvPr/>
        </p:nvGrpSpPr>
        <p:grpSpPr>
          <a:xfrm>
            <a:off x="1143000" y="1447800"/>
            <a:ext cx="7543800" cy="4955696"/>
            <a:chOff x="1143000" y="1447800"/>
            <a:chExt cx="7543800" cy="4955696"/>
          </a:xfrm>
        </p:grpSpPr>
        <p:pic>
          <p:nvPicPr>
            <p:cNvPr id="6" name="Picture 5" descr="lowbet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1447800"/>
              <a:ext cx="7543800" cy="4955696"/>
            </a:xfrm>
            <a:prstGeom prst="rect">
              <a:avLst/>
            </a:prstGeom>
          </p:spPr>
        </p:pic>
        <p:sp>
          <p:nvSpPr>
            <p:cNvPr id="7" name="TextBox 6"/>
            <p:cNvSpPr txBox="1"/>
            <p:nvPr/>
          </p:nvSpPr>
          <p:spPr>
            <a:xfrm>
              <a:off x="4038600" y="3886200"/>
              <a:ext cx="2954092" cy="369332"/>
            </a:xfrm>
            <a:prstGeom prst="rect">
              <a:avLst/>
            </a:prstGeom>
            <a:noFill/>
          </p:spPr>
          <p:txBody>
            <a:bodyPr wrap="none" rtlCol="0">
              <a:spAutoFit/>
            </a:bodyPr>
            <a:lstStyle/>
            <a:p>
              <a:r>
                <a:rPr lang="en-US" sz="1800" baseline="0" dirty="0" err="1" smtClean="0">
                  <a:solidFill>
                    <a:srgbClr val="FF0000"/>
                  </a:solidFill>
                  <a:latin typeface="+mn-lt"/>
                </a:rPr>
                <a:t>Ankenbrandt</a:t>
              </a:r>
              <a:r>
                <a:rPr lang="en-US" sz="1800" baseline="0" dirty="0" smtClean="0">
                  <a:solidFill>
                    <a:srgbClr val="FF0000"/>
                  </a:solidFill>
                  <a:latin typeface="+mn-lt"/>
                </a:rPr>
                <a:t> et al. (1999)</a:t>
              </a:r>
              <a:endParaRPr lang="en-US" sz="1800" baseline="0" dirty="0">
                <a:solidFill>
                  <a:srgbClr val="FF0000"/>
                </a:solidFill>
                <a:latin typeface="+mn-lt"/>
              </a:endParaRPr>
            </a:p>
          </p:txBody>
        </p:sp>
      </p:grpSp>
    </p:spTree>
    <p:extLst>
      <p:ext uri="{BB962C8B-B14F-4D97-AF65-F5344CB8AC3E}">
        <p14:creationId xmlns:p14="http://schemas.microsoft.com/office/powerpoint/2010/main" val="31679124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Eatimated</a:t>
            </a:r>
            <a:r>
              <a:rPr lang="en-US" dirty="0" smtClean="0"/>
              <a:t> performance of the H</a:t>
            </a:r>
            <a:r>
              <a:rPr lang="en-US" baseline="30000" dirty="0" smtClean="0"/>
              <a:t>o</a:t>
            </a:r>
            <a:r>
              <a:rPr lang="en-US" dirty="0" smtClean="0"/>
              <a:t>-factory</a:t>
            </a:r>
            <a:endParaRPr lang="en-US" dirty="0"/>
          </a:p>
        </p:txBody>
      </p:sp>
      <p:sp>
        <p:nvSpPr>
          <p:cNvPr id="3" name="Content Placeholder 2"/>
          <p:cNvSpPr>
            <a:spLocks noGrp="1"/>
          </p:cNvSpPr>
          <p:nvPr>
            <p:ph idx="1"/>
          </p:nvPr>
        </p:nvSpPr>
        <p:spPr>
          <a:xfrm>
            <a:off x="0" y="609600"/>
            <a:ext cx="5181600" cy="5791200"/>
          </a:xfrm>
        </p:spPr>
        <p:txBody>
          <a:bodyPr/>
          <a:lstStyle/>
          <a:p>
            <a:pPr>
              <a:lnSpc>
                <a:spcPts val="2680"/>
              </a:lnSpc>
            </a:pPr>
            <a:r>
              <a:rPr lang="en-US" sz="2400" dirty="0" smtClean="0"/>
              <a:t>Two asymptotically cooled </a:t>
            </a:r>
            <a:r>
              <a:rPr lang="en-US" sz="2400" dirty="0" smtClean="0">
                <a:latin typeface="Symbol" charset="2"/>
                <a:cs typeface="Symbol" charset="2"/>
              </a:rPr>
              <a:t>m</a:t>
            </a:r>
            <a:r>
              <a:rPr lang="en-US" sz="2400" dirty="0" smtClean="0"/>
              <a:t> bunches of opposite signs collide in two low-beta interaction points with</a:t>
            </a:r>
            <a:r>
              <a:rPr lang="en-US" sz="2400" dirty="0" smtClean="0">
                <a:latin typeface="Symbol" charset="2"/>
                <a:cs typeface="Symbol" charset="2"/>
              </a:rPr>
              <a:t> b</a:t>
            </a:r>
            <a:r>
              <a:rPr lang="en-US" sz="2400" dirty="0" smtClean="0"/>
              <a:t>*= 5 cm and a free length of about 10 m, where the two detectors are located</a:t>
            </a:r>
            <a:r>
              <a:rPr lang="en-US" dirty="0" smtClean="0"/>
              <a:t>.</a:t>
            </a:r>
          </a:p>
          <a:p>
            <a:pPr>
              <a:lnSpc>
                <a:spcPts val="2680"/>
              </a:lnSpc>
            </a:pPr>
            <a:r>
              <a:rPr lang="en-US" sz="2400" dirty="0" smtClean="0"/>
              <a:t>The bunch transverse </a:t>
            </a:r>
            <a:r>
              <a:rPr lang="en-US" sz="2400" dirty="0" err="1" smtClean="0"/>
              <a:t>rms</a:t>
            </a:r>
            <a:r>
              <a:rPr lang="en-US" sz="2400" dirty="0" smtClean="0"/>
              <a:t> size is 0.05 mm and the </a:t>
            </a:r>
            <a:r>
              <a:rPr lang="en-US" sz="2400" dirty="0" smtClean="0">
                <a:latin typeface="Symbol" charset="2"/>
                <a:cs typeface="Symbol" charset="2"/>
              </a:rPr>
              <a:t>m-m</a:t>
            </a:r>
            <a:r>
              <a:rPr lang="en-US" sz="2400" dirty="0" smtClean="0"/>
              <a:t> tune shift is 0.086. </a:t>
            </a:r>
          </a:p>
          <a:p>
            <a:pPr>
              <a:lnSpc>
                <a:spcPts val="2680"/>
              </a:lnSpc>
            </a:pPr>
            <a:r>
              <a:rPr lang="en-US" sz="2400" dirty="0" smtClean="0"/>
              <a:t>A luminosity of 5 x 10</a:t>
            </a:r>
            <a:r>
              <a:rPr lang="en-US" sz="2400" baseline="30000" dirty="0" smtClean="0"/>
              <a:t>32 </a:t>
            </a:r>
            <a:r>
              <a:rPr lang="en-US" sz="2400" dirty="0" smtClean="0"/>
              <a:t>cm</a:t>
            </a:r>
            <a:r>
              <a:rPr lang="en-US" sz="2400" baseline="30000" dirty="0" smtClean="0"/>
              <a:t>-2</a:t>
            </a:r>
            <a:r>
              <a:rPr lang="en-US" sz="2400" dirty="0" smtClean="0"/>
              <a:t> s</a:t>
            </a:r>
            <a:r>
              <a:rPr lang="en-US" sz="2400" baseline="30000" dirty="0" smtClean="0"/>
              <a:t>-1</a:t>
            </a:r>
            <a:r>
              <a:rPr lang="en-US" sz="2400" dirty="0" smtClean="0"/>
              <a:t> is achieved with 1 x10</a:t>
            </a:r>
            <a:r>
              <a:rPr lang="en-US" sz="2400" baseline="30000" dirty="0" smtClean="0"/>
              <a:t>12</a:t>
            </a:r>
            <a:r>
              <a:rPr lang="en-US" sz="2400" dirty="0" smtClean="0"/>
              <a:t> </a:t>
            </a:r>
            <a:r>
              <a:rPr lang="en-US" sz="2400" dirty="0" smtClean="0">
                <a:latin typeface="Symbol" charset="2"/>
                <a:cs typeface="Symbol" charset="2"/>
              </a:rPr>
              <a:t>m</a:t>
            </a:r>
            <a:r>
              <a:rPr lang="en-US" sz="2400" dirty="0" smtClean="0"/>
              <a:t>/bunch.</a:t>
            </a:r>
          </a:p>
          <a:p>
            <a:pPr>
              <a:lnSpc>
                <a:spcPts val="2680"/>
              </a:lnSpc>
            </a:pPr>
            <a:r>
              <a:rPr lang="en-US" sz="2400" dirty="0" smtClean="0"/>
              <a:t>The SM Higgs rate is ≈ 44’000 </a:t>
            </a:r>
            <a:r>
              <a:rPr lang="en-US" sz="2400" dirty="0" err="1" smtClean="0"/>
              <a:t>ev</a:t>
            </a:r>
            <a:r>
              <a:rPr lang="en-US" sz="2400" dirty="0" smtClean="0"/>
              <a:t>/year in each detector.</a:t>
            </a:r>
            <a:endParaRPr lang="en-US" sz="2400" dirty="0"/>
          </a:p>
        </p:txBody>
      </p:sp>
      <p:sp>
        <p:nvSpPr>
          <p:cNvPr id="4" name="Footer Placeholder 3"/>
          <p:cNvSpPr>
            <a:spLocks noGrp="1"/>
          </p:cNvSpPr>
          <p:nvPr>
            <p:ph type="ftr" sz="quarter" idx="10"/>
          </p:nvPr>
        </p:nvSpPr>
        <p:spPr/>
        <p:txBody>
          <a:bodyPr/>
          <a:lstStyle/>
          <a:p>
            <a:pPr>
              <a:defRPr/>
            </a:pPr>
            <a:r>
              <a:rPr lang="en-US" smtClean="0"/>
              <a:t>Saclay,feb. 2015</a:t>
            </a:r>
            <a:endParaRPr lang="en-GB" dirty="0"/>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44</a:t>
            </a:fld>
            <a:endParaRPr lang="en-GB"/>
          </a:p>
        </p:txBody>
      </p:sp>
      <p:graphicFrame>
        <p:nvGraphicFramePr>
          <p:cNvPr id="6" name="Object 5"/>
          <p:cNvGraphicFramePr>
            <a:graphicFrameLocks noChangeAspect="1"/>
          </p:cNvGraphicFramePr>
          <p:nvPr>
            <p:extLst>
              <p:ext uri="{D42A27DB-BD31-4B8C-83A1-F6EECF244321}">
                <p14:modId xmlns:p14="http://schemas.microsoft.com/office/powerpoint/2010/main" val="2179844079"/>
              </p:ext>
            </p:extLst>
          </p:nvPr>
        </p:nvGraphicFramePr>
        <p:xfrm>
          <a:off x="5223448" y="762000"/>
          <a:ext cx="9711752" cy="5562600"/>
        </p:xfrm>
        <a:graphic>
          <a:graphicData uri="http://schemas.openxmlformats.org/presentationml/2006/ole">
            <mc:AlternateContent xmlns:mc="http://schemas.openxmlformats.org/markup-compatibility/2006">
              <mc:Choice xmlns:v="urn:schemas-microsoft-com:vml" Requires="v">
                <p:oleObj spid="_x0000_s14379" name="Document" r:id="rId5" imgW="5410200" imgH="3098800" progId="Word.Document.12">
                  <p:embed/>
                </p:oleObj>
              </mc:Choice>
              <mc:Fallback>
                <p:oleObj name="Document" r:id="rId5" imgW="5410200" imgH="3098800" progId="Word.Document.12">
                  <p:embed/>
                  <p:pic>
                    <p:nvPicPr>
                      <p:cNvPr id="0" name=""/>
                      <p:cNvPicPr/>
                      <p:nvPr/>
                    </p:nvPicPr>
                    <p:blipFill>
                      <a:blip r:embed="rId6"/>
                      <a:stretch>
                        <a:fillRect/>
                      </a:stretch>
                    </p:blipFill>
                    <p:spPr>
                      <a:xfrm>
                        <a:off x="5223448" y="762000"/>
                        <a:ext cx="9711752" cy="5562600"/>
                      </a:xfrm>
                      <a:prstGeom prst="rect">
                        <a:avLst/>
                      </a:prstGeom>
                    </p:spPr>
                  </p:pic>
                </p:oleObj>
              </mc:Fallback>
            </mc:AlternateContent>
          </a:graphicData>
        </a:graphic>
      </p:graphicFrame>
    </p:spTree>
    <p:extLst>
      <p:ext uri="{BB962C8B-B14F-4D97-AF65-F5344CB8AC3E}">
        <p14:creationId xmlns:p14="http://schemas.microsoft.com/office/powerpoint/2010/main" val="333084973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Finding the location of the Higgs</a:t>
            </a:r>
            <a:endParaRPr lang="en-GB" dirty="0"/>
          </a:p>
        </p:txBody>
      </p:sp>
      <p:sp>
        <p:nvSpPr>
          <p:cNvPr id="3" name="Content Placeholder 2"/>
          <p:cNvSpPr>
            <a:spLocks noGrp="1"/>
          </p:cNvSpPr>
          <p:nvPr>
            <p:ph idx="1"/>
          </p:nvPr>
        </p:nvSpPr>
        <p:spPr>
          <a:xfrm>
            <a:off x="228600" y="609600"/>
            <a:ext cx="9677400" cy="3200400"/>
          </a:xfrm>
        </p:spPr>
        <p:txBody>
          <a:bodyPr/>
          <a:lstStyle/>
          <a:p>
            <a:r>
              <a:rPr lang="en-GB" sz="2400" dirty="0" smtClean="0"/>
              <a:t>Presently the Higgs mass is known to some 600 MeV.  It will </a:t>
            </a:r>
            <a:r>
              <a:rPr lang="en-GB" sz="2400" dirty="0"/>
              <a:t>be known </a:t>
            </a:r>
            <a:r>
              <a:rPr lang="en-GB" sz="2400" dirty="0" smtClean="0"/>
              <a:t>to ≈ </a:t>
            </a:r>
            <a:r>
              <a:rPr lang="en-GB" sz="2400" dirty="0"/>
              <a:t>100 MeV from the </a:t>
            </a:r>
            <a:r>
              <a:rPr lang="en-GB" sz="2400" dirty="0" smtClean="0"/>
              <a:t>LHC with 300 fb-1 . </a:t>
            </a:r>
            <a:r>
              <a:rPr lang="en-GB" sz="2400" dirty="0"/>
              <a:t>But at a </a:t>
            </a:r>
            <a:r>
              <a:rPr lang="en-GB" sz="2400" dirty="0" err="1"/>
              <a:t>muon</a:t>
            </a:r>
            <a:r>
              <a:rPr lang="en-GB" sz="2400" dirty="0"/>
              <a:t> </a:t>
            </a:r>
            <a:r>
              <a:rPr lang="en-GB" sz="2400" dirty="0" smtClean="0"/>
              <a:t>collider we </a:t>
            </a:r>
            <a:r>
              <a:rPr lang="en-GB" sz="2400" dirty="0"/>
              <a:t>need </a:t>
            </a:r>
            <a:r>
              <a:rPr lang="en-GB" sz="2400" dirty="0" smtClean="0"/>
              <a:t>to find M</a:t>
            </a:r>
            <a:r>
              <a:rPr lang="en-GB" sz="2400" baseline="-25000" dirty="0" smtClean="0"/>
              <a:t>H</a:t>
            </a:r>
            <a:r>
              <a:rPr lang="en-GB" sz="2400" dirty="0" smtClean="0"/>
              <a:t> </a:t>
            </a:r>
            <a:r>
              <a:rPr lang="en-GB" sz="2400" dirty="0"/>
              <a:t>to ~4 </a:t>
            </a:r>
            <a:r>
              <a:rPr lang="en-GB" sz="2400" dirty="0" smtClean="0"/>
              <a:t>MeV and </a:t>
            </a:r>
            <a:r>
              <a:rPr lang="en-GB" sz="2400" dirty="0"/>
              <a:t>then </a:t>
            </a:r>
            <a:r>
              <a:rPr lang="en-GB" sz="2400" dirty="0" smtClean="0"/>
              <a:t>select the resonance location</a:t>
            </a:r>
            <a:r>
              <a:rPr lang="en-GB" dirty="0" smtClean="0"/>
              <a:t>.</a:t>
            </a:r>
          </a:p>
          <a:p>
            <a:r>
              <a:rPr lang="en-GB" sz="2400" dirty="0"/>
              <a:t>Finding the Higgs requires </a:t>
            </a:r>
            <a:r>
              <a:rPr lang="en-GB" sz="2400" dirty="0" smtClean="0"/>
              <a:t>a few </a:t>
            </a:r>
            <a:r>
              <a:rPr lang="en-GB" sz="2400" dirty="0"/>
              <a:t>months running </a:t>
            </a:r>
            <a:r>
              <a:rPr lang="en-GB" sz="2400" dirty="0" smtClean="0"/>
              <a:t>at </a:t>
            </a:r>
            <a:r>
              <a:rPr lang="ro-RO" sz="2400" dirty="0" smtClean="0"/>
              <a:t>1.7 x </a:t>
            </a:r>
            <a:r>
              <a:rPr lang="ro-RO" sz="2400" dirty="0"/>
              <a:t>10</a:t>
            </a:r>
            <a:r>
              <a:rPr lang="ro-RO" sz="2400" baseline="30000" dirty="0"/>
              <a:t>31</a:t>
            </a:r>
            <a:r>
              <a:rPr lang="ro-RO" sz="2400" dirty="0"/>
              <a:t> </a:t>
            </a:r>
            <a:r>
              <a:rPr lang="ro-RO" sz="2400" dirty="0" smtClean="0"/>
              <a:t>luminosity.</a:t>
            </a:r>
            <a:endParaRPr lang="en-GB" sz="2400" dirty="0" smtClean="0"/>
          </a:p>
          <a:p>
            <a:endParaRPr lang="en-GB" dirty="0"/>
          </a:p>
        </p:txBody>
      </p:sp>
      <p:sp>
        <p:nvSpPr>
          <p:cNvPr id="4" name="Footer Placeholder 3"/>
          <p:cNvSpPr>
            <a:spLocks noGrp="1"/>
          </p:cNvSpPr>
          <p:nvPr>
            <p:ph type="ftr" sz="quarter" idx="10"/>
          </p:nvPr>
        </p:nvSpPr>
        <p:spPr/>
        <p:txBody>
          <a:bodyPr/>
          <a:lstStyle/>
          <a:p>
            <a:pPr>
              <a:defRPr/>
            </a:pPr>
            <a:r>
              <a:rPr lang="en-US" smtClean="0"/>
              <a:t>Saclay,feb. 2015</a:t>
            </a:r>
            <a:endParaRPr lang="en-GB"/>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45</a:t>
            </a:fld>
            <a:endParaRPr lang="en-GB"/>
          </a:p>
        </p:txBody>
      </p:sp>
      <p:pic>
        <p:nvPicPr>
          <p:cNvPr id="6" name="Picture 5" descr="pix40.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00" y="2743200"/>
            <a:ext cx="5943600" cy="3803480"/>
          </a:xfrm>
          <a:prstGeom prst="rect">
            <a:avLst/>
          </a:prstGeom>
        </p:spPr>
      </p:pic>
    </p:spTree>
    <p:extLst>
      <p:ext uri="{BB962C8B-B14F-4D97-AF65-F5344CB8AC3E}">
        <p14:creationId xmlns:p14="http://schemas.microsoft.com/office/powerpoint/2010/main" val="16366757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Preparatory work on the </a:t>
            </a:r>
            <a:r>
              <a:rPr lang="en-GB" dirty="0" err="1" smtClean="0"/>
              <a:t>Z</a:t>
            </a:r>
            <a:r>
              <a:rPr lang="en-GB" sz="3600" baseline="30000" dirty="0" err="1" smtClean="0"/>
              <a:t>o</a:t>
            </a:r>
            <a:r>
              <a:rPr lang="en-GB" dirty="0" smtClean="0"/>
              <a:t> and search for rare decays</a:t>
            </a:r>
            <a:endParaRPr lang="en-GB" dirty="0"/>
          </a:p>
        </p:txBody>
      </p:sp>
      <p:sp>
        <p:nvSpPr>
          <p:cNvPr id="3" name="Content Placeholder 2"/>
          <p:cNvSpPr>
            <a:spLocks noGrp="1"/>
          </p:cNvSpPr>
          <p:nvPr>
            <p:ph idx="1"/>
          </p:nvPr>
        </p:nvSpPr>
        <p:spPr>
          <a:xfrm>
            <a:off x="609600" y="1066800"/>
            <a:ext cx="8763000" cy="4724400"/>
          </a:xfrm>
        </p:spPr>
        <p:txBody>
          <a:bodyPr/>
          <a:lstStyle/>
          <a:p>
            <a:pPr>
              <a:lnSpc>
                <a:spcPts val="3180"/>
              </a:lnSpc>
            </a:pPr>
            <a:r>
              <a:rPr lang="en-GB" sz="2400" dirty="0" smtClean="0"/>
              <a:t>Running of the </a:t>
            </a:r>
            <a:r>
              <a:rPr lang="en-GB" sz="2400" dirty="0" err="1" smtClean="0"/>
              <a:t>Zo</a:t>
            </a:r>
            <a:r>
              <a:rPr lang="en-GB" sz="2400" dirty="0" smtClean="0"/>
              <a:t> peak is an excellent tuning up of the </a:t>
            </a:r>
            <a:r>
              <a:rPr lang="en-GB" sz="2400" dirty="0" smtClean="0">
                <a:latin typeface="Symbol" charset="2"/>
                <a:cs typeface="Symbol" charset="2"/>
              </a:rPr>
              <a:t>mm</a:t>
            </a:r>
            <a:r>
              <a:rPr lang="en-GB" sz="2400" dirty="0" smtClean="0"/>
              <a:t> collider.</a:t>
            </a:r>
          </a:p>
          <a:p>
            <a:pPr marL="342900" lvl="1" indent="-342900">
              <a:lnSpc>
                <a:spcPts val="3180"/>
              </a:lnSpc>
              <a:buFont typeface="Wingdings" charset="2"/>
              <a:buChar char="l"/>
            </a:pPr>
            <a:r>
              <a:rPr lang="en-US" sz="2400" dirty="0" smtClean="0"/>
              <a:t>Measurements of the luminosity, suppression</a:t>
            </a:r>
            <a:r>
              <a:rPr lang="en-US" sz="2400" dirty="0"/>
              <a:t> </a:t>
            </a:r>
            <a:r>
              <a:rPr lang="en-US" sz="2400" dirty="0" smtClean="0"/>
              <a:t>of backgrounds, </a:t>
            </a:r>
            <a:r>
              <a:rPr lang="en-US" sz="2400" dirty="0"/>
              <a:t>spin </a:t>
            </a:r>
            <a:r>
              <a:rPr lang="en-US" sz="2400" dirty="0" smtClean="0"/>
              <a:t>precession at manageable parameters</a:t>
            </a:r>
          </a:p>
          <a:p>
            <a:pPr marL="342900" lvl="1" indent="-342900">
              <a:lnSpc>
                <a:spcPts val="3180"/>
              </a:lnSpc>
              <a:buFont typeface="Wingdings" charset="2"/>
              <a:buChar char="l"/>
            </a:pPr>
            <a:r>
              <a:rPr lang="en-US" sz="2400" dirty="0" smtClean="0"/>
              <a:t>The cross section is very large, </a:t>
            </a:r>
            <a:r>
              <a:rPr lang="en-US" sz="2400" dirty="0" err="1"/>
              <a:t>σ</a:t>
            </a:r>
            <a:r>
              <a:rPr lang="en-US" sz="2400" dirty="0"/>
              <a:t> = ~30000 </a:t>
            </a:r>
            <a:r>
              <a:rPr lang="en-US" sz="2400" dirty="0" err="1" smtClean="0"/>
              <a:t>pb</a:t>
            </a:r>
            <a:r>
              <a:rPr lang="en-US" sz="2400" dirty="0" smtClean="0"/>
              <a:t>. </a:t>
            </a:r>
            <a:r>
              <a:rPr lang="en-US" sz="2400" dirty="0" err="1" smtClean="0"/>
              <a:t>Therfore</a:t>
            </a:r>
            <a:r>
              <a:rPr lang="en-US" sz="2400" dirty="0" smtClean="0"/>
              <a:t> one expects 30’000 Z/day with L = 10</a:t>
            </a:r>
            <a:r>
              <a:rPr lang="en-US" sz="2400" baseline="30000" dirty="0" smtClean="0"/>
              <a:t>31 </a:t>
            </a:r>
            <a:r>
              <a:rPr lang="en-US" sz="2400" dirty="0" smtClean="0"/>
              <a:t>cm-2 s-1.</a:t>
            </a:r>
          </a:p>
          <a:p>
            <a:pPr>
              <a:lnSpc>
                <a:spcPts val="3180"/>
              </a:lnSpc>
            </a:pPr>
            <a:r>
              <a:rPr lang="en-US" sz="2400" dirty="0">
                <a:sym typeface="Wingdings" pitchFamily="2" charset="2"/>
              </a:rPr>
              <a:t>Useful Physics at Z ?</a:t>
            </a:r>
          </a:p>
          <a:p>
            <a:pPr lvl="1">
              <a:lnSpc>
                <a:spcPts val="3180"/>
              </a:lnSpc>
            </a:pPr>
            <a:r>
              <a:rPr lang="en-US" sz="2400" dirty="0">
                <a:sym typeface="Wingdings" pitchFamily="2" charset="2"/>
              </a:rPr>
              <a:t>E, </a:t>
            </a:r>
            <a:r>
              <a:rPr lang="el-GR" sz="2400" dirty="0">
                <a:sym typeface="Wingdings" pitchFamily="2" charset="2"/>
              </a:rPr>
              <a:t>Δ</a:t>
            </a:r>
            <a:r>
              <a:rPr lang="en-US" sz="2400" dirty="0">
                <a:sym typeface="Wingdings" pitchFamily="2" charset="2"/>
              </a:rPr>
              <a:t>E to ~0.1 MeV or less</a:t>
            </a:r>
            <a:endParaRPr lang="en-US" sz="2400" dirty="0"/>
          </a:p>
          <a:p>
            <a:pPr lvl="1">
              <a:lnSpc>
                <a:spcPts val="3180"/>
              </a:lnSpc>
            </a:pPr>
            <a:r>
              <a:rPr lang="el-GR" sz="2400" dirty="0"/>
              <a:t>μ</a:t>
            </a:r>
            <a:r>
              <a:rPr lang="en-US" sz="2400" baseline="30000" dirty="0"/>
              <a:t>+</a:t>
            </a:r>
            <a:r>
              <a:rPr lang="el-GR" sz="2400" dirty="0"/>
              <a:t>μ</a:t>
            </a:r>
            <a:r>
              <a:rPr lang="en-US" sz="2400" baseline="30000" dirty="0"/>
              <a:t>- </a:t>
            </a:r>
            <a:r>
              <a:rPr lang="en-US" sz="2400" dirty="0">
                <a:sym typeface="Wingdings" pitchFamily="2" charset="2"/>
              </a:rPr>
              <a:t> </a:t>
            </a:r>
            <a:r>
              <a:rPr lang="en-US" sz="2400" dirty="0" smtClean="0">
                <a:sym typeface="Wingdings" pitchFamily="2" charset="2"/>
              </a:rPr>
              <a:t>Z</a:t>
            </a:r>
            <a:r>
              <a:rPr lang="en-US" sz="2400" baseline="-25000" dirty="0" smtClean="0">
                <a:sym typeface="Wingdings" pitchFamily="2" charset="2"/>
              </a:rPr>
              <a:t>0</a:t>
            </a:r>
          </a:p>
          <a:p>
            <a:pPr>
              <a:lnSpc>
                <a:spcPts val="3180"/>
              </a:lnSpc>
            </a:pPr>
            <a:r>
              <a:rPr lang="en-US" sz="2400" dirty="0" smtClean="0">
                <a:sym typeface="Wingdings" pitchFamily="2" charset="2"/>
              </a:rPr>
              <a:t>Then move to 126 </a:t>
            </a:r>
            <a:r>
              <a:rPr lang="en-US" sz="2400" dirty="0" err="1" smtClean="0">
                <a:sym typeface="Wingdings" pitchFamily="2" charset="2"/>
              </a:rPr>
              <a:t>GeV</a:t>
            </a:r>
            <a:r>
              <a:rPr lang="en-US" sz="2400" dirty="0" smtClean="0">
                <a:sym typeface="Wingdings" pitchFamily="2" charset="2"/>
              </a:rPr>
              <a:t> and study the Higgs</a:t>
            </a:r>
          </a:p>
          <a:p>
            <a:pPr marL="0" lvl="1" indent="0">
              <a:lnSpc>
                <a:spcPts val="3180"/>
              </a:lnSpc>
              <a:buNone/>
            </a:pPr>
            <a:r>
              <a:rPr lang="en-US" sz="2400" dirty="0" smtClean="0"/>
              <a:t> </a:t>
            </a:r>
            <a:endParaRPr lang="en-US" sz="2400" dirty="0"/>
          </a:p>
          <a:p>
            <a:pPr marL="342900" lvl="1" indent="-342900">
              <a:buFont typeface="Wingdings" charset="2"/>
              <a:buChar char="l"/>
            </a:pPr>
            <a:endParaRPr lang="en-US" sz="2400" dirty="0" smtClean="0"/>
          </a:p>
        </p:txBody>
      </p:sp>
      <p:sp>
        <p:nvSpPr>
          <p:cNvPr id="4" name="Footer Placeholder 3"/>
          <p:cNvSpPr>
            <a:spLocks noGrp="1"/>
          </p:cNvSpPr>
          <p:nvPr>
            <p:ph type="ftr" sz="quarter" idx="10"/>
          </p:nvPr>
        </p:nvSpPr>
        <p:spPr/>
        <p:txBody>
          <a:bodyPr/>
          <a:lstStyle/>
          <a:p>
            <a:pPr>
              <a:defRPr/>
            </a:pPr>
            <a:r>
              <a:rPr lang="en-US" smtClean="0"/>
              <a:t>Saclay,feb. 2015</a:t>
            </a:r>
            <a:endParaRPr lang="en-GB"/>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46</a:t>
            </a:fld>
            <a:endParaRPr lang="en-GB"/>
          </a:p>
        </p:txBody>
      </p:sp>
    </p:spTree>
    <p:extLst>
      <p:ext uri="{BB962C8B-B14F-4D97-AF65-F5344CB8AC3E}">
        <p14:creationId xmlns:p14="http://schemas.microsoft.com/office/powerpoint/2010/main" val="346332455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Polarization &amp; Energy </a:t>
            </a:r>
            <a:r>
              <a:rPr lang="en-US" dirty="0" smtClean="0"/>
              <a:t>measurement</a:t>
            </a:r>
            <a:endParaRPr lang="en-GB" dirty="0"/>
          </a:p>
        </p:txBody>
      </p:sp>
      <p:sp>
        <p:nvSpPr>
          <p:cNvPr id="3" name="Content Placeholder 2"/>
          <p:cNvSpPr>
            <a:spLocks noGrp="1"/>
          </p:cNvSpPr>
          <p:nvPr>
            <p:ph idx="1"/>
          </p:nvPr>
        </p:nvSpPr>
        <p:spPr>
          <a:xfrm>
            <a:off x="0" y="533400"/>
            <a:ext cx="5105400" cy="5791200"/>
          </a:xfrm>
        </p:spPr>
        <p:txBody>
          <a:bodyPr/>
          <a:lstStyle/>
          <a:p>
            <a:r>
              <a:rPr lang="en-GB" sz="2400" dirty="0" smtClean="0"/>
              <a:t>The effects of polarization are visible in the single electron decay angular distributions.</a:t>
            </a:r>
          </a:p>
          <a:p>
            <a:endParaRPr lang="en-GB" sz="2400" dirty="0"/>
          </a:p>
          <a:p>
            <a:endParaRPr lang="en-GB" sz="2400" dirty="0" smtClean="0"/>
          </a:p>
          <a:p>
            <a:endParaRPr lang="en-GB" sz="2400" dirty="0"/>
          </a:p>
          <a:p>
            <a:pPr marL="0" indent="0">
              <a:buNone/>
            </a:pPr>
            <a:endParaRPr lang="en-GB" sz="2400" dirty="0" smtClean="0"/>
          </a:p>
          <a:p>
            <a:r>
              <a:rPr lang="en-US" sz="2400" dirty="0">
                <a:sym typeface="Wingdings" pitchFamily="2" charset="2"/>
              </a:rPr>
              <a:t>Measure </a:t>
            </a:r>
            <a:r>
              <a:rPr lang="el-GR" sz="2400" dirty="0">
                <a:sym typeface="Wingdings" pitchFamily="2" charset="2"/>
              </a:rPr>
              <a:t>ω</a:t>
            </a:r>
            <a:r>
              <a:rPr lang="en-US" sz="2400" dirty="0">
                <a:sym typeface="Wingdings" pitchFamily="2" charset="2"/>
              </a:rPr>
              <a:t> from fluctuations in electron decay </a:t>
            </a:r>
            <a:r>
              <a:rPr lang="en-US" sz="2400" dirty="0" smtClean="0">
                <a:sym typeface="Wingdings" pitchFamily="2" charset="2"/>
              </a:rPr>
              <a:t>energies</a:t>
            </a:r>
          </a:p>
          <a:p>
            <a:pPr marL="342900" lvl="2" indent="-342900">
              <a:buClr>
                <a:srgbClr val="FF0000"/>
              </a:buClr>
              <a:buFont typeface="Wingdings" charset="2"/>
              <a:buChar char="l"/>
            </a:pPr>
            <a:r>
              <a:rPr lang="en-US" sz="2400" dirty="0" smtClean="0">
                <a:sym typeface="Wingdings" pitchFamily="2" charset="2"/>
              </a:rPr>
              <a:t>The e-rate is of 10</a:t>
            </a:r>
            <a:r>
              <a:rPr lang="en-US" sz="2400" baseline="30000" dirty="0" smtClean="0">
                <a:sym typeface="Wingdings" pitchFamily="2" charset="2"/>
              </a:rPr>
              <a:t>6</a:t>
            </a:r>
            <a:r>
              <a:rPr lang="en-US" sz="2400" dirty="0" smtClean="0">
                <a:sym typeface="Wingdings" pitchFamily="2" charset="2"/>
              </a:rPr>
              <a:t> </a:t>
            </a:r>
            <a:r>
              <a:rPr lang="en-US" sz="2400" dirty="0">
                <a:sym typeface="Wingdings" pitchFamily="2" charset="2"/>
              </a:rPr>
              <a:t>decays/</a:t>
            </a:r>
            <a:r>
              <a:rPr lang="en-US" sz="2400" dirty="0" smtClean="0">
                <a:sym typeface="Wingdings" pitchFamily="2" charset="2"/>
              </a:rPr>
              <a:t>m</a:t>
            </a:r>
          </a:p>
          <a:p>
            <a:pPr marL="342900" lvl="2" indent="-342900">
              <a:buClr>
                <a:srgbClr val="FF0000"/>
              </a:buClr>
              <a:buFont typeface="Wingdings" charset="2"/>
              <a:buChar char="l"/>
            </a:pPr>
            <a:r>
              <a:rPr lang="en-US" sz="2400" dirty="0" smtClean="0">
                <a:solidFill>
                  <a:srgbClr val="800000"/>
                </a:solidFill>
                <a:sym typeface="Wingdings" pitchFamily="2" charset="2"/>
              </a:rPr>
              <a:t>Since frequencies </a:t>
            </a:r>
            <a:r>
              <a:rPr lang="en-US" sz="2400" dirty="0">
                <a:solidFill>
                  <a:srgbClr val="800000"/>
                </a:solidFill>
                <a:sym typeface="Wingdings" pitchFamily="2" charset="2"/>
              </a:rPr>
              <a:t>can be </a:t>
            </a:r>
            <a:r>
              <a:rPr lang="en-US" sz="2400" dirty="0" smtClean="0">
                <a:solidFill>
                  <a:srgbClr val="800000"/>
                </a:solidFill>
                <a:sym typeface="Wingdings" pitchFamily="2" charset="2"/>
              </a:rPr>
              <a:t>very precisely measured,</a:t>
            </a:r>
            <a:r>
              <a:rPr lang="en-US" sz="2400" dirty="0" smtClean="0"/>
              <a:t> energy E</a:t>
            </a:r>
            <a:r>
              <a:rPr lang="en-US" sz="2400" dirty="0"/>
              <a:t>, </a:t>
            </a:r>
            <a:r>
              <a:rPr lang="en-US" sz="2400" dirty="0" smtClean="0"/>
              <a:t>and </a:t>
            </a:r>
            <a:r>
              <a:rPr lang="el-GR" sz="2400" dirty="0" smtClean="0"/>
              <a:t>δ</a:t>
            </a:r>
            <a:r>
              <a:rPr lang="en-US" sz="2400" dirty="0" smtClean="0"/>
              <a:t>E can be measured </a:t>
            </a:r>
            <a:r>
              <a:rPr lang="en-US" sz="2400" dirty="0"/>
              <a:t>to </a:t>
            </a:r>
            <a:r>
              <a:rPr lang="en-US" sz="2400" dirty="0" smtClean="0"/>
              <a:t>a few hundred </a:t>
            </a:r>
            <a:r>
              <a:rPr lang="en-US" sz="2400" dirty="0" err="1" smtClean="0"/>
              <a:t>keV</a:t>
            </a:r>
            <a:r>
              <a:rPr lang="en-US" sz="2400" dirty="0" smtClean="0"/>
              <a:t> or even </a:t>
            </a:r>
            <a:r>
              <a:rPr lang="en-US" sz="2400" dirty="0"/>
              <a:t>better </a:t>
            </a:r>
            <a:r>
              <a:rPr lang="en-US" sz="2400" dirty="0" smtClean="0">
                <a:solidFill>
                  <a:srgbClr val="800000"/>
                </a:solidFill>
                <a:sym typeface="Wingdings" pitchFamily="2" charset="2"/>
              </a:rPr>
              <a:t> </a:t>
            </a:r>
            <a:endParaRPr lang="en-US" sz="2400" baseline="-25000" dirty="0">
              <a:solidFill>
                <a:srgbClr val="800000"/>
              </a:solidFill>
              <a:sym typeface="Wingdings" pitchFamily="2" charset="2"/>
            </a:endParaRPr>
          </a:p>
          <a:p>
            <a:pPr marL="342900" lvl="2" indent="-342900">
              <a:buClr>
                <a:srgbClr val="FF0000"/>
              </a:buClr>
              <a:buFont typeface="Wingdings" charset="2"/>
              <a:buChar char="l"/>
            </a:pPr>
            <a:endParaRPr lang="en-US" sz="2400" dirty="0">
              <a:sym typeface="Wingdings" pitchFamily="2" charset="2"/>
            </a:endParaRPr>
          </a:p>
          <a:p>
            <a:endParaRPr lang="en-US" sz="2400" dirty="0">
              <a:sym typeface="Wingdings" pitchFamily="2" charset="2"/>
            </a:endParaRPr>
          </a:p>
        </p:txBody>
      </p:sp>
      <p:sp>
        <p:nvSpPr>
          <p:cNvPr id="4" name="Footer Placeholder 3"/>
          <p:cNvSpPr>
            <a:spLocks noGrp="1"/>
          </p:cNvSpPr>
          <p:nvPr>
            <p:ph type="ftr" sz="quarter" idx="10"/>
          </p:nvPr>
        </p:nvSpPr>
        <p:spPr/>
        <p:txBody>
          <a:bodyPr/>
          <a:lstStyle/>
          <a:p>
            <a:pPr>
              <a:defRPr/>
            </a:pPr>
            <a:r>
              <a:rPr lang="en-US" smtClean="0"/>
              <a:t>Saclay,feb. 2015</a:t>
            </a:r>
            <a:endParaRPr lang="en-GB"/>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47</a:t>
            </a:fld>
            <a:endParaRPr lang="en-GB"/>
          </a:p>
        </p:txBody>
      </p:sp>
      <p:pic>
        <p:nvPicPr>
          <p:cNvPr id="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1444" y="838200"/>
            <a:ext cx="4967445"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cap="flat" cmpd="sng"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rgbClr val="868686"/>
                  </a:outerShdw>
                </a:effectLst>
              </a14:hiddenEffects>
            </a:ext>
          </a:extLst>
        </p:spPr>
      </p:pic>
      <p:sp>
        <p:nvSpPr>
          <p:cNvPr id="7" name="TextBox 6"/>
          <p:cNvSpPr txBox="1"/>
          <p:nvPr/>
        </p:nvSpPr>
        <p:spPr>
          <a:xfrm>
            <a:off x="2819400" y="6324600"/>
            <a:ext cx="4853713" cy="338554"/>
          </a:xfrm>
          <a:prstGeom prst="rect">
            <a:avLst/>
          </a:prstGeom>
          <a:noFill/>
        </p:spPr>
        <p:txBody>
          <a:bodyPr wrap="none" rtlCol="0">
            <a:spAutoFit/>
          </a:bodyPr>
          <a:lstStyle/>
          <a:p>
            <a:r>
              <a:rPr lang="en-US" baseline="0" dirty="0">
                <a:solidFill>
                  <a:srgbClr val="FF0000"/>
                </a:solidFill>
              </a:rPr>
              <a:t>Raja and </a:t>
            </a:r>
            <a:r>
              <a:rPr lang="en-US" baseline="0" dirty="0" err="1">
                <a:solidFill>
                  <a:srgbClr val="FF0000"/>
                </a:solidFill>
              </a:rPr>
              <a:t>Tollestrup</a:t>
            </a:r>
            <a:r>
              <a:rPr lang="en-US" baseline="0" dirty="0">
                <a:solidFill>
                  <a:srgbClr val="FF0000"/>
                </a:solidFill>
              </a:rPr>
              <a:t> (1998) Phys. Rev. D 58 013005 </a:t>
            </a:r>
            <a:endParaRPr lang="en-GB" baseline="0" dirty="0">
              <a:solidFill>
                <a:srgbClr val="FF0000"/>
              </a:solidFill>
            </a:endParaRPr>
          </a:p>
        </p:txBody>
      </p:sp>
      <p:pic>
        <p:nvPicPr>
          <p:cNvPr id="8"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752600"/>
            <a:ext cx="2640052" cy="760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cap="flat" cmpd="sng"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rgbClr val="868686"/>
                  </a:outerShdw>
                </a:effectLst>
              </a14:hiddenEffects>
            </a:ext>
          </a:extLst>
        </p:spPr>
      </p:pic>
      <p:pic>
        <p:nvPicPr>
          <p:cNvPr id="9"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286000"/>
            <a:ext cx="5016568" cy="955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cap="flat" cmpd="sng"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rgbClr val="868686"/>
                  </a:outerShdw>
                </a:effectLst>
              </a14:hiddenEffects>
            </a:ext>
          </a:extLst>
        </p:spPr>
      </p:pic>
      <p:sp>
        <p:nvSpPr>
          <p:cNvPr id="10" name="TextBox 9"/>
          <p:cNvSpPr txBox="1"/>
          <p:nvPr/>
        </p:nvSpPr>
        <p:spPr>
          <a:xfrm>
            <a:off x="1066800" y="3276600"/>
            <a:ext cx="2743200" cy="338554"/>
          </a:xfrm>
          <a:prstGeom prst="rect">
            <a:avLst/>
          </a:prstGeom>
          <a:noFill/>
        </p:spPr>
        <p:txBody>
          <a:bodyPr wrap="square" rtlCol="0">
            <a:spAutoFit/>
          </a:bodyPr>
          <a:lstStyle/>
          <a:p>
            <a:endParaRPr lang="en-US" b="1" baseline="0" dirty="0"/>
          </a:p>
        </p:txBody>
      </p:sp>
      <mc:AlternateContent xmlns:mc="http://schemas.openxmlformats.org/markup-compatibility/2006" xmlns:a14="http://schemas.microsoft.com/office/drawing/2010/main">
        <mc:Choice Requires="a14">
          <p:sp>
            <p:nvSpPr>
              <p:cNvPr id="11" name="TextBox 10"/>
              <p:cNvSpPr txBox="1"/>
              <p:nvPr/>
            </p:nvSpPr>
            <p:spPr>
              <a:xfrm>
                <a:off x="1143000" y="3048000"/>
                <a:ext cx="2569934" cy="338554"/>
              </a:xfrm>
              <a:prstGeom prst="rect">
                <a:avLst/>
              </a:prstGeom>
              <a:noFill/>
            </p:spPr>
            <p:txBody>
              <a:bodyPr wrap="none" rtlCol="0">
                <a:spAutoFit/>
              </a:bodyPr>
              <a:lstStyle/>
              <a:p>
                <a:endParaRPr lang="en-US" b="1" baseline="0" dirty="0"/>
              </a:p>
            </p:txBody>
          </p:sp>
        </mc:Choice>
        <mc:Fallback xmlns="">
          <p:sp>
            <p:nvSpPr>
              <p:cNvPr id="11" name="TextBox 10"/>
              <p:cNvSpPr txBox="1">
                <a:spLocks noRot="1" noChangeAspect="1" noMove="1" noResize="1" noEditPoints="1" noAdjustHandles="1" noChangeArrowheads="1" noChangeShapeType="1" noTextEdit="1"/>
              </p:cNvSpPr>
              <p:nvPr/>
            </p:nvSpPr>
            <p:spPr>
              <a:xfrm>
                <a:off x="1143000" y="3048000"/>
                <a:ext cx="2569934" cy="338554"/>
              </a:xfrm>
              <a:prstGeom prst="rect">
                <a:avLst/>
              </a:prstGeom>
              <a:blipFill rotWithShape="1">
                <a:blip r:embed="rId6"/>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004669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P spid="11"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a:t>
            </a:r>
            <a:r>
              <a:rPr lang="en-GB" dirty="0" err="1" smtClean="0"/>
              <a:t>muon</a:t>
            </a:r>
            <a:r>
              <a:rPr lang="en-GB" dirty="0" smtClean="0"/>
              <a:t> Higgs collider:</a:t>
            </a:r>
            <a:endParaRPr lang="en-GB" dirty="0"/>
          </a:p>
        </p:txBody>
      </p:sp>
      <p:sp>
        <p:nvSpPr>
          <p:cNvPr id="3" name="Content Placeholder 2"/>
          <p:cNvSpPr>
            <a:spLocks noGrp="1"/>
          </p:cNvSpPr>
          <p:nvPr>
            <p:ph idx="1"/>
          </p:nvPr>
        </p:nvSpPr>
        <p:spPr>
          <a:xfrm>
            <a:off x="0" y="457200"/>
            <a:ext cx="9753600" cy="5791200"/>
          </a:xfrm>
        </p:spPr>
        <p:txBody>
          <a:bodyPr/>
          <a:lstStyle/>
          <a:p>
            <a:pPr>
              <a:lnSpc>
                <a:spcPts val="2680"/>
              </a:lnSpc>
            </a:pPr>
            <a:r>
              <a:rPr lang="en-GB" sz="2400" b="1" dirty="0" smtClean="0"/>
              <a:t>Advantages</a:t>
            </a:r>
          </a:p>
          <a:p>
            <a:pPr lvl="1">
              <a:lnSpc>
                <a:spcPts val="2680"/>
              </a:lnSpc>
              <a:buFont typeface="Wingdings" pitchFamily="2" charset="2"/>
              <a:buChar char="Ø"/>
              <a:defRPr/>
            </a:pPr>
            <a:r>
              <a:rPr lang="en-US" sz="2400" dirty="0">
                <a:solidFill>
                  <a:prstClr val="black"/>
                </a:solidFill>
              </a:rPr>
              <a:t>Large cross section </a:t>
            </a:r>
            <a:r>
              <a:rPr lang="el-GR" sz="2400" dirty="0">
                <a:solidFill>
                  <a:prstClr val="black"/>
                </a:solidFill>
              </a:rPr>
              <a:t>σ</a:t>
            </a:r>
            <a:r>
              <a:rPr lang="en-US" sz="2400" dirty="0">
                <a:solidFill>
                  <a:prstClr val="black"/>
                </a:solidFill>
              </a:rPr>
              <a:t> (</a:t>
            </a:r>
            <a:r>
              <a:rPr lang="el-GR" sz="2400" i="1" dirty="0">
                <a:solidFill>
                  <a:prstClr val="black"/>
                </a:solidFill>
                <a:cs typeface="Times New Roman"/>
              </a:rPr>
              <a:t>μ</a:t>
            </a:r>
            <a:r>
              <a:rPr lang="en-US" sz="2400" i="1" baseline="30000" dirty="0">
                <a:solidFill>
                  <a:prstClr val="black"/>
                </a:solidFill>
                <a:cs typeface="Times New Roman"/>
              </a:rPr>
              <a:t>+</a:t>
            </a:r>
            <a:r>
              <a:rPr lang="el-GR" sz="2400" i="1" dirty="0">
                <a:solidFill>
                  <a:prstClr val="black"/>
                </a:solidFill>
                <a:cs typeface="Times New Roman"/>
              </a:rPr>
              <a:t>μ</a:t>
            </a:r>
            <a:r>
              <a:rPr lang="en-US" sz="2400" i="1" baseline="30000" dirty="0">
                <a:solidFill>
                  <a:prstClr val="black"/>
                </a:solidFill>
                <a:cs typeface="Times New Roman"/>
              </a:rPr>
              <a:t>- </a:t>
            </a:r>
            <a:r>
              <a:rPr lang="el-GR" sz="2400" i="1" dirty="0">
                <a:solidFill>
                  <a:prstClr val="black"/>
                </a:solidFill>
                <a:cs typeface="Times New Roman"/>
              </a:rPr>
              <a:t>→</a:t>
            </a:r>
            <a:r>
              <a:rPr lang="en-US" sz="2400" i="1" dirty="0">
                <a:solidFill>
                  <a:prstClr val="black"/>
                </a:solidFill>
                <a:cs typeface="Times New Roman"/>
              </a:rPr>
              <a:t> h</a:t>
            </a:r>
            <a:r>
              <a:rPr lang="en-US" sz="2400" dirty="0">
                <a:solidFill>
                  <a:prstClr val="black"/>
                </a:solidFill>
                <a:cs typeface="Times New Roman"/>
              </a:rPr>
              <a:t>) = 41 </a:t>
            </a:r>
            <a:r>
              <a:rPr lang="en-US" sz="2400" dirty="0" err="1">
                <a:solidFill>
                  <a:prstClr val="black"/>
                </a:solidFill>
                <a:cs typeface="Times New Roman"/>
              </a:rPr>
              <a:t>pb</a:t>
            </a:r>
            <a:r>
              <a:rPr lang="en-US" sz="2400" i="1" dirty="0">
                <a:solidFill>
                  <a:prstClr val="black"/>
                </a:solidFill>
                <a:cs typeface="Times New Roman"/>
              </a:rPr>
              <a:t> </a:t>
            </a:r>
            <a:r>
              <a:rPr lang="en-US" sz="2400" dirty="0">
                <a:solidFill>
                  <a:prstClr val="black"/>
                </a:solidFill>
                <a:cs typeface="Times New Roman"/>
              </a:rPr>
              <a:t>in s-channel </a:t>
            </a:r>
            <a:r>
              <a:rPr lang="en-US" sz="2400" dirty="0" smtClean="0">
                <a:solidFill>
                  <a:prstClr val="black"/>
                </a:solidFill>
                <a:cs typeface="Times New Roman"/>
              </a:rPr>
              <a:t>resonance, compared </a:t>
            </a:r>
            <a:r>
              <a:rPr lang="en-US" sz="2400" dirty="0">
                <a:solidFill>
                  <a:prstClr val="black"/>
                </a:solidFill>
                <a:cs typeface="Times New Roman"/>
              </a:rPr>
              <a:t>to </a:t>
            </a:r>
            <a:r>
              <a:rPr lang="en-US" sz="2400" dirty="0" err="1">
                <a:solidFill>
                  <a:prstClr val="black"/>
                </a:solidFill>
                <a:cs typeface="Times New Roman"/>
              </a:rPr>
              <a:t>e</a:t>
            </a:r>
            <a:r>
              <a:rPr lang="en-US" sz="2400" baseline="30000" dirty="0" err="1">
                <a:solidFill>
                  <a:prstClr val="black"/>
                </a:solidFill>
                <a:cs typeface="Times New Roman"/>
              </a:rPr>
              <a:t>+</a:t>
            </a:r>
            <a:r>
              <a:rPr lang="en-US" sz="2400" dirty="0" err="1">
                <a:solidFill>
                  <a:prstClr val="black"/>
                </a:solidFill>
                <a:cs typeface="Times New Roman"/>
              </a:rPr>
              <a:t>e</a:t>
            </a:r>
            <a:r>
              <a:rPr lang="en-US" sz="2400" baseline="30000" dirty="0">
                <a:solidFill>
                  <a:prstClr val="black"/>
                </a:solidFill>
                <a:cs typeface="Times New Roman"/>
              </a:rPr>
              <a:t>- </a:t>
            </a:r>
            <a:r>
              <a:rPr lang="el-GR" sz="2400" i="1" dirty="0">
                <a:solidFill>
                  <a:prstClr val="black"/>
                </a:solidFill>
                <a:cs typeface="Times New Roman"/>
              </a:rPr>
              <a:t>→ </a:t>
            </a:r>
            <a:r>
              <a:rPr lang="en-US" sz="2400" dirty="0">
                <a:solidFill>
                  <a:prstClr val="black"/>
                </a:solidFill>
                <a:cs typeface="Times New Roman"/>
              </a:rPr>
              <a:t>ZH </a:t>
            </a:r>
            <a:r>
              <a:rPr lang="en-US" sz="2400" dirty="0" smtClean="0">
                <a:solidFill>
                  <a:prstClr val="black"/>
                </a:solidFill>
                <a:cs typeface="Times New Roman"/>
              </a:rPr>
              <a:t>and </a:t>
            </a:r>
            <a:r>
              <a:rPr lang="en-US" sz="2400" dirty="0">
                <a:solidFill>
                  <a:prstClr val="black"/>
                </a:solidFill>
                <a:cs typeface="Times New Roman"/>
              </a:rPr>
              <a:t>0.2 </a:t>
            </a:r>
            <a:r>
              <a:rPr lang="en-US" sz="2400" dirty="0" err="1" smtClean="0">
                <a:solidFill>
                  <a:prstClr val="black"/>
                </a:solidFill>
                <a:cs typeface="Times New Roman"/>
              </a:rPr>
              <a:t>pb</a:t>
            </a:r>
            <a:r>
              <a:rPr lang="en-US" sz="2400" dirty="0" smtClean="0">
                <a:solidFill>
                  <a:prstClr val="black"/>
                </a:solidFill>
                <a:cs typeface="Times New Roman"/>
              </a:rPr>
              <a:t>.</a:t>
            </a:r>
            <a:endParaRPr lang="en-US" sz="2400" dirty="0">
              <a:solidFill>
                <a:prstClr val="black"/>
              </a:solidFill>
            </a:endParaRPr>
          </a:p>
          <a:p>
            <a:pPr lvl="1">
              <a:lnSpc>
                <a:spcPts val="2680"/>
              </a:lnSpc>
              <a:buFont typeface="Wingdings" pitchFamily="2" charset="2"/>
              <a:buChar char="Ø"/>
              <a:defRPr/>
            </a:pPr>
            <a:r>
              <a:rPr lang="en-US" sz="2400" dirty="0">
                <a:solidFill>
                  <a:prstClr val="black"/>
                </a:solidFill>
              </a:rPr>
              <a:t>Small size footprint: it may fit in the CERN </a:t>
            </a:r>
            <a:r>
              <a:rPr lang="en-US" sz="2400" dirty="0" smtClean="0">
                <a:solidFill>
                  <a:prstClr val="black"/>
                </a:solidFill>
              </a:rPr>
              <a:t>site</a:t>
            </a:r>
          </a:p>
          <a:p>
            <a:pPr lvl="1">
              <a:lnSpc>
                <a:spcPts val="2680"/>
              </a:lnSpc>
              <a:buFont typeface="Wingdings" pitchFamily="2" charset="2"/>
              <a:buChar char="Ø"/>
              <a:defRPr/>
            </a:pPr>
            <a:r>
              <a:rPr lang="en-US" sz="2400" dirty="0">
                <a:solidFill>
                  <a:prstClr val="black"/>
                </a:solidFill>
              </a:rPr>
              <a:t>Cost so far unknown but far smaller than the ILC. </a:t>
            </a:r>
          </a:p>
          <a:p>
            <a:pPr lvl="1">
              <a:lnSpc>
                <a:spcPts val="2680"/>
              </a:lnSpc>
              <a:buFont typeface="Wingdings" pitchFamily="2" charset="2"/>
              <a:buChar char="Ø"/>
              <a:defRPr/>
            </a:pPr>
            <a:r>
              <a:rPr lang="en-US" sz="2400" dirty="0">
                <a:solidFill>
                  <a:prstClr val="black"/>
                </a:solidFill>
              </a:rPr>
              <a:t> No synchrotron radiation </a:t>
            </a:r>
            <a:r>
              <a:rPr lang="en-US" sz="2400" dirty="0" smtClean="0">
                <a:solidFill>
                  <a:prstClr val="black"/>
                </a:solidFill>
              </a:rPr>
              <a:t>and </a:t>
            </a:r>
            <a:r>
              <a:rPr lang="en-US" sz="2400" dirty="0" err="1">
                <a:solidFill>
                  <a:prstClr val="black"/>
                </a:solidFill>
              </a:rPr>
              <a:t>beamstrahlung</a:t>
            </a:r>
            <a:r>
              <a:rPr lang="en-US" sz="2400" dirty="0">
                <a:solidFill>
                  <a:prstClr val="black"/>
                </a:solidFill>
              </a:rPr>
              <a:t>  problems</a:t>
            </a:r>
          </a:p>
          <a:p>
            <a:pPr lvl="1">
              <a:lnSpc>
                <a:spcPts val="2680"/>
              </a:lnSpc>
              <a:buFont typeface="Wingdings" pitchFamily="2" charset="2"/>
              <a:buChar char="Ø"/>
              <a:defRPr/>
            </a:pPr>
            <a:r>
              <a:rPr lang="en-US" sz="2400" dirty="0" smtClean="0">
                <a:solidFill>
                  <a:prstClr val="black"/>
                </a:solidFill>
              </a:rPr>
              <a:t>Precise measurements of line </a:t>
            </a:r>
            <a:r>
              <a:rPr lang="en-US" sz="2400" dirty="0">
                <a:solidFill>
                  <a:prstClr val="black"/>
                </a:solidFill>
              </a:rPr>
              <a:t>shape and total decay width </a:t>
            </a:r>
            <a:r>
              <a:rPr lang="en-US" sz="2400" dirty="0">
                <a:solidFill>
                  <a:prstClr val="black"/>
                </a:solidFill>
                <a:sym typeface="Symbol"/>
              </a:rPr>
              <a:t></a:t>
            </a:r>
          </a:p>
          <a:p>
            <a:pPr lvl="1">
              <a:lnSpc>
                <a:spcPts val="2680"/>
              </a:lnSpc>
              <a:buFont typeface="Wingdings" pitchFamily="2" charset="2"/>
              <a:buChar char="Ø"/>
              <a:defRPr/>
            </a:pPr>
            <a:r>
              <a:rPr lang="fr-CH" sz="2400" dirty="0">
                <a:solidFill>
                  <a:prstClr val="black"/>
                </a:solidFill>
                <a:sym typeface="Symbol"/>
              </a:rPr>
              <a:t>Exquisite </a:t>
            </a:r>
            <a:r>
              <a:rPr lang="fr-CH" sz="2400" dirty="0" smtClean="0">
                <a:solidFill>
                  <a:prstClr val="black"/>
                </a:solidFill>
                <a:sym typeface="Symbol"/>
              </a:rPr>
              <a:t>measurements of all channels and tests of SM. </a:t>
            </a:r>
            <a:endParaRPr lang="fr-CH" sz="2400" dirty="0">
              <a:solidFill>
                <a:prstClr val="black"/>
              </a:solidFill>
              <a:sym typeface="Symbol"/>
            </a:endParaRPr>
          </a:p>
          <a:p>
            <a:pPr lvl="1">
              <a:lnSpc>
                <a:spcPts val="2680"/>
              </a:lnSpc>
              <a:buFont typeface="Wingdings" pitchFamily="2" charset="2"/>
              <a:buChar char="Ø"/>
              <a:defRPr/>
            </a:pPr>
            <a:r>
              <a:rPr lang="fr-CH" sz="2400" dirty="0" smtClean="0">
                <a:solidFill>
                  <a:prstClr val="black"/>
                </a:solidFill>
                <a:sym typeface="Symbol"/>
              </a:rPr>
              <a:t>A low cost d</a:t>
            </a:r>
            <a:r>
              <a:rPr lang="en-US" sz="2400" dirty="0" err="1" smtClean="0">
                <a:solidFill>
                  <a:prstClr val="black"/>
                </a:solidFill>
                <a:sym typeface="Symbol"/>
              </a:rPr>
              <a:t>emonstration</a:t>
            </a:r>
            <a:r>
              <a:rPr lang="en-US" sz="2400" dirty="0" smtClean="0">
                <a:solidFill>
                  <a:prstClr val="black"/>
                </a:solidFill>
                <a:sym typeface="Symbol"/>
              </a:rPr>
              <a:t> of </a:t>
            </a:r>
            <a:r>
              <a:rPr lang="en-US" sz="2400" dirty="0" err="1" smtClean="0">
                <a:solidFill>
                  <a:prstClr val="black"/>
                </a:solidFill>
                <a:sym typeface="Symbol"/>
              </a:rPr>
              <a:t>muon</a:t>
            </a:r>
            <a:r>
              <a:rPr lang="en-US" sz="2400" dirty="0" smtClean="0">
                <a:solidFill>
                  <a:prstClr val="black"/>
                </a:solidFill>
                <a:sym typeface="Symbol"/>
              </a:rPr>
              <a:t> cooling can be done first.</a:t>
            </a:r>
          </a:p>
          <a:p>
            <a:pPr>
              <a:lnSpc>
                <a:spcPts val="2680"/>
              </a:lnSpc>
              <a:buFont typeface="Wingdings" pitchFamily="2" charset="2"/>
              <a:buChar char="Ø"/>
              <a:defRPr/>
            </a:pPr>
            <a:r>
              <a:rPr lang="en-US" sz="2400" b="1" dirty="0" smtClean="0">
                <a:solidFill>
                  <a:prstClr val="black"/>
                </a:solidFill>
              </a:rPr>
              <a:t>Challenges</a:t>
            </a:r>
          </a:p>
          <a:p>
            <a:pPr lvl="1">
              <a:lnSpc>
                <a:spcPts val="2680"/>
              </a:lnSpc>
              <a:buFont typeface="Wingdings" pitchFamily="2" charset="2"/>
              <a:buChar char="Ø"/>
              <a:defRPr/>
            </a:pPr>
            <a:r>
              <a:rPr lang="en-US" sz="2400" dirty="0" err="1">
                <a:solidFill>
                  <a:prstClr val="black"/>
                </a:solidFill>
              </a:rPr>
              <a:t>Muon</a:t>
            </a:r>
            <a:r>
              <a:rPr lang="en-US" sz="2400" dirty="0">
                <a:solidFill>
                  <a:prstClr val="black"/>
                </a:solidFill>
              </a:rPr>
              <a:t> 4D and 6D cooling </a:t>
            </a:r>
            <a:r>
              <a:rPr lang="en-US" sz="2400" dirty="0" smtClean="0">
                <a:solidFill>
                  <a:prstClr val="black"/>
                </a:solidFill>
              </a:rPr>
              <a:t>needs </a:t>
            </a:r>
            <a:r>
              <a:rPr lang="en-US" sz="2400" dirty="0">
                <a:solidFill>
                  <a:prstClr val="black"/>
                </a:solidFill>
              </a:rPr>
              <a:t>to be demonstrated</a:t>
            </a:r>
          </a:p>
          <a:p>
            <a:pPr lvl="1">
              <a:lnSpc>
                <a:spcPts val="2680"/>
              </a:lnSpc>
              <a:buFont typeface="Wingdings" pitchFamily="2" charset="2"/>
              <a:buChar char="Ø"/>
              <a:defRPr/>
            </a:pPr>
            <a:r>
              <a:rPr lang="en-US" sz="2400" dirty="0">
                <a:solidFill>
                  <a:prstClr val="black"/>
                </a:solidFill>
              </a:rPr>
              <a:t>Need </a:t>
            </a:r>
            <a:r>
              <a:rPr lang="en-US" sz="2400" dirty="0" err="1" smtClean="0">
                <a:solidFill>
                  <a:prstClr val="black"/>
                </a:solidFill>
              </a:rPr>
              <a:t>ulimately</a:t>
            </a:r>
            <a:r>
              <a:rPr lang="en-US" sz="2400" dirty="0" smtClean="0">
                <a:solidFill>
                  <a:prstClr val="black"/>
                </a:solidFill>
              </a:rPr>
              <a:t> very small </a:t>
            </a:r>
            <a:r>
              <a:rPr lang="en-US" sz="2400" dirty="0" err="1">
                <a:solidFill>
                  <a:prstClr val="black"/>
                </a:solidFill>
              </a:rPr>
              <a:t>c.o.m</a:t>
            </a:r>
            <a:r>
              <a:rPr lang="en-US" sz="2400" dirty="0">
                <a:solidFill>
                  <a:prstClr val="black"/>
                </a:solidFill>
              </a:rPr>
              <a:t> energy spread (0.003%) </a:t>
            </a:r>
          </a:p>
          <a:p>
            <a:pPr lvl="1">
              <a:lnSpc>
                <a:spcPts val="2680"/>
              </a:lnSpc>
              <a:buFont typeface="Wingdings" pitchFamily="2" charset="2"/>
              <a:buChar char="Ø"/>
              <a:defRPr/>
            </a:pPr>
            <a:r>
              <a:rPr lang="en-US" sz="2400" dirty="0" smtClean="0">
                <a:solidFill>
                  <a:prstClr val="black"/>
                </a:solidFill>
              </a:rPr>
              <a:t>Backgrounds </a:t>
            </a:r>
            <a:r>
              <a:rPr lang="en-US" sz="2400" dirty="0">
                <a:solidFill>
                  <a:prstClr val="black"/>
                </a:solidFill>
              </a:rPr>
              <a:t>from constant </a:t>
            </a:r>
            <a:r>
              <a:rPr lang="en-US" sz="2400" dirty="0" err="1">
                <a:solidFill>
                  <a:prstClr val="black"/>
                </a:solidFill>
              </a:rPr>
              <a:t>muon</a:t>
            </a:r>
            <a:r>
              <a:rPr lang="en-US" sz="2400" dirty="0">
                <a:solidFill>
                  <a:prstClr val="black"/>
                </a:solidFill>
              </a:rPr>
              <a:t> decay</a:t>
            </a:r>
          </a:p>
          <a:p>
            <a:pPr lvl="1">
              <a:lnSpc>
                <a:spcPts val="2680"/>
              </a:lnSpc>
              <a:buFont typeface="Wingdings" pitchFamily="2" charset="2"/>
              <a:buChar char="Ø"/>
              <a:defRPr/>
            </a:pPr>
            <a:r>
              <a:rPr lang="en-US" sz="2400" dirty="0">
                <a:solidFill>
                  <a:prstClr val="black"/>
                </a:solidFill>
              </a:rPr>
              <a:t>Significant R&amp;D required towards end-to-end design </a:t>
            </a:r>
          </a:p>
          <a:p>
            <a:pPr marL="0" indent="0">
              <a:buNone/>
            </a:pPr>
            <a:endParaRPr lang="en-GB" sz="2000" dirty="0"/>
          </a:p>
          <a:p>
            <a:pPr>
              <a:buFont typeface="Wingdings" pitchFamily="2" charset="2"/>
              <a:buChar char="Ø"/>
              <a:defRPr/>
            </a:pPr>
            <a:endParaRPr lang="en-US" sz="2400" dirty="0" smtClean="0">
              <a:solidFill>
                <a:prstClr val="black"/>
              </a:solidFill>
            </a:endParaRPr>
          </a:p>
          <a:p>
            <a:pPr>
              <a:buFont typeface="Wingdings" pitchFamily="2" charset="2"/>
              <a:buChar char="Ø"/>
              <a:defRPr/>
            </a:pPr>
            <a:endParaRPr lang="en-US" sz="2400" dirty="0">
              <a:solidFill>
                <a:prstClr val="black"/>
              </a:solidFill>
            </a:endParaRPr>
          </a:p>
          <a:p>
            <a:endParaRPr lang="en-GB" sz="2400" dirty="0"/>
          </a:p>
        </p:txBody>
      </p:sp>
      <p:sp>
        <p:nvSpPr>
          <p:cNvPr id="4" name="Footer Placeholder 3"/>
          <p:cNvSpPr>
            <a:spLocks noGrp="1"/>
          </p:cNvSpPr>
          <p:nvPr>
            <p:ph type="ftr" sz="quarter" idx="10"/>
          </p:nvPr>
        </p:nvSpPr>
        <p:spPr/>
        <p:txBody>
          <a:bodyPr/>
          <a:lstStyle/>
          <a:p>
            <a:pPr>
              <a:defRPr/>
            </a:pPr>
            <a:r>
              <a:rPr lang="en-US" smtClean="0"/>
              <a:t>Saclay,feb. 2015</a:t>
            </a:r>
            <a:endParaRPr lang="en-GB"/>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48</a:t>
            </a:fld>
            <a:endParaRPr lang="en-GB"/>
          </a:p>
        </p:txBody>
      </p:sp>
    </p:spTree>
    <p:extLst>
      <p:ext uri="{BB962C8B-B14F-4D97-AF65-F5344CB8AC3E}">
        <p14:creationId xmlns:p14="http://schemas.microsoft.com/office/powerpoint/2010/main" val="404723005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next step: the realization of the Initial Cooling Experiment</a:t>
            </a:r>
            <a:endParaRPr lang="en-US" dirty="0"/>
          </a:p>
        </p:txBody>
      </p:sp>
      <p:sp>
        <p:nvSpPr>
          <p:cNvPr id="3" name="Content Placeholder 2"/>
          <p:cNvSpPr>
            <a:spLocks noGrp="1"/>
          </p:cNvSpPr>
          <p:nvPr>
            <p:ph idx="1"/>
          </p:nvPr>
        </p:nvSpPr>
        <p:spPr>
          <a:xfrm>
            <a:off x="152400" y="609600"/>
            <a:ext cx="9601200" cy="5562600"/>
          </a:xfrm>
        </p:spPr>
        <p:txBody>
          <a:bodyPr/>
          <a:lstStyle/>
          <a:p>
            <a:pPr>
              <a:lnSpc>
                <a:spcPts val="2680"/>
              </a:lnSpc>
            </a:pPr>
            <a:r>
              <a:rPr lang="en-US" sz="2400" dirty="0" smtClean="0"/>
              <a:t>Physics requirements and the studies already undertaken with </a:t>
            </a:r>
            <a:r>
              <a:rPr lang="en-US" sz="2400" dirty="0" err="1" smtClean="0"/>
              <a:t>muon</a:t>
            </a:r>
            <a:r>
              <a:rPr lang="en-US" sz="2400" dirty="0" smtClean="0"/>
              <a:t> cooling suggest that the next step, prior to but adequate for a specific physics </a:t>
            </a:r>
            <a:r>
              <a:rPr lang="en-US" sz="2400" dirty="0" err="1" smtClean="0"/>
              <a:t>programme</a:t>
            </a:r>
            <a:r>
              <a:rPr lang="en-US" sz="2400" dirty="0" smtClean="0"/>
              <a:t> </a:t>
            </a:r>
            <a:r>
              <a:rPr lang="en-US" sz="2400" i="1" dirty="0" smtClean="0">
                <a:solidFill>
                  <a:srgbClr val="FF0000"/>
                </a:solidFill>
              </a:rPr>
              <a:t>could be the practical realization of a full scale cooling demonstrator. </a:t>
            </a:r>
          </a:p>
          <a:p>
            <a:pPr>
              <a:lnSpc>
                <a:spcPts val="2680"/>
              </a:lnSpc>
            </a:pPr>
            <a:r>
              <a:rPr lang="en-US" sz="2400" dirty="0" smtClean="0"/>
              <a:t>Indicatively this corresponds to the realization of a cascade of unconventional but </a:t>
            </a:r>
            <a:r>
              <a:rPr lang="en-US" sz="2400" i="1" dirty="0" smtClean="0">
                <a:solidFill>
                  <a:srgbClr val="FF0000"/>
                </a:solidFill>
              </a:rPr>
              <a:t>very small rings of few meters radius</a:t>
            </a:r>
            <a:r>
              <a:rPr lang="en-US" sz="2400" dirty="0" smtClean="0"/>
              <a:t>, in order to achieve the theoretically expected longitudinal and transverse </a:t>
            </a:r>
            <a:r>
              <a:rPr lang="en-US" sz="2400" dirty="0" err="1" smtClean="0"/>
              <a:t>emittances</a:t>
            </a:r>
            <a:r>
              <a:rPr lang="en-US" sz="2400" dirty="0" smtClean="0"/>
              <a:t> of asymptotically cooled </a:t>
            </a:r>
            <a:r>
              <a:rPr lang="en-US" sz="2400" dirty="0" err="1" smtClean="0"/>
              <a:t>muons</a:t>
            </a:r>
            <a:r>
              <a:rPr lang="en-US" sz="2400" dirty="0" smtClean="0"/>
              <a:t>.</a:t>
            </a:r>
          </a:p>
          <a:p>
            <a:pPr>
              <a:lnSpc>
                <a:spcPts val="2680"/>
              </a:lnSpc>
            </a:pPr>
            <a:r>
              <a:rPr lang="en-US" sz="2400" dirty="0"/>
              <a:t>The injection of </a:t>
            </a:r>
            <a:r>
              <a:rPr lang="en-US" sz="2400" dirty="0" err="1"/>
              <a:t>muons</a:t>
            </a:r>
            <a:r>
              <a:rPr lang="en-US" sz="2400" dirty="0" smtClean="0"/>
              <a:t> from </a:t>
            </a:r>
            <a:r>
              <a:rPr lang="en-US" sz="2400" dirty="0"/>
              <a:t>pion decays could be extracted</a:t>
            </a:r>
            <a:r>
              <a:rPr lang="en-US" sz="2400" dirty="0" smtClean="0"/>
              <a:t> from </a:t>
            </a:r>
            <a:r>
              <a:rPr lang="en-US" sz="2400" dirty="0"/>
              <a:t>some existing </a:t>
            </a:r>
            <a:r>
              <a:rPr lang="en-US" sz="2400" dirty="0" smtClean="0"/>
              <a:t>accelerator at low intensity. </a:t>
            </a:r>
          </a:p>
          <a:p>
            <a:pPr>
              <a:lnSpc>
                <a:spcPts val="2680"/>
              </a:lnSpc>
            </a:pPr>
            <a:r>
              <a:rPr lang="en-US" sz="2400" dirty="0" smtClean="0"/>
              <a:t>The goal is of experimentally demonstrate the full 6D cooling</a:t>
            </a:r>
          </a:p>
          <a:p>
            <a:pPr>
              <a:lnSpc>
                <a:spcPts val="2680"/>
              </a:lnSpc>
            </a:pPr>
            <a:r>
              <a:rPr lang="en-US" sz="2400" dirty="0" smtClean="0"/>
              <a:t>The other facilities, namely (1) the pion/</a:t>
            </a:r>
            <a:r>
              <a:rPr lang="en-US" sz="2400" dirty="0" err="1" smtClean="0"/>
              <a:t>muon</a:t>
            </a:r>
            <a:r>
              <a:rPr lang="en-US" sz="2400" dirty="0" smtClean="0"/>
              <a:t> production, (2) the final, high intensity cooling system (3) the subsequent </a:t>
            </a:r>
            <a:r>
              <a:rPr lang="en-US" sz="2400" dirty="0" err="1" smtClean="0"/>
              <a:t>muon</a:t>
            </a:r>
            <a:r>
              <a:rPr lang="en-US" sz="2400" dirty="0" smtClean="0"/>
              <a:t> acceleration and (4) the accumulation in a storage ring could be constructed later and only after the success of the initial cooling experiment has been confirmed.</a:t>
            </a:r>
            <a:endParaRPr lang="en-US" sz="2400" dirty="0"/>
          </a:p>
        </p:txBody>
      </p:sp>
      <p:sp>
        <p:nvSpPr>
          <p:cNvPr id="4" name="Footer Placeholder 3"/>
          <p:cNvSpPr>
            <a:spLocks noGrp="1"/>
          </p:cNvSpPr>
          <p:nvPr>
            <p:ph type="ftr" sz="quarter" idx="10"/>
          </p:nvPr>
        </p:nvSpPr>
        <p:spPr/>
        <p:txBody>
          <a:bodyPr/>
          <a:lstStyle/>
          <a:p>
            <a:pPr>
              <a:defRPr/>
            </a:pPr>
            <a:r>
              <a:rPr lang="en-US" smtClean="0"/>
              <a:t>Saclay,feb. 2015</a:t>
            </a:r>
            <a:endParaRPr lang="en-GB"/>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49</a:t>
            </a:fld>
            <a:endParaRPr lang="en-GB"/>
          </a:p>
        </p:txBody>
      </p:sp>
    </p:spTree>
    <p:extLst>
      <p:ext uri="{BB962C8B-B14F-4D97-AF65-F5344CB8AC3E}">
        <p14:creationId xmlns:p14="http://schemas.microsoft.com/office/powerpoint/2010/main" val="180562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initial cooling experiment</a:t>
            </a:r>
            <a:endParaRPr lang="en-GB" dirty="0"/>
          </a:p>
        </p:txBody>
      </p:sp>
      <p:sp>
        <p:nvSpPr>
          <p:cNvPr id="4" name="Footer Placeholder 3"/>
          <p:cNvSpPr>
            <a:spLocks noGrp="1"/>
          </p:cNvSpPr>
          <p:nvPr>
            <p:ph type="ftr" sz="quarter" idx="10"/>
          </p:nvPr>
        </p:nvSpPr>
        <p:spPr/>
        <p:txBody>
          <a:bodyPr/>
          <a:lstStyle/>
          <a:p>
            <a:pPr>
              <a:defRPr/>
            </a:pPr>
            <a:r>
              <a:rPr lang="en-US" smtClean="0"/>
              <a:t>Saclay,feb. 2015</a:t>
            </a:r>
            <a:endParaRPr lang="en-GB"/>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50</a:t>
            </a:fld>
            <a:endParaRPr lang="en-GB"/>
          </a:p>
        </p:txBody>
      </p:sp>
      <p:sp>
        <p:nvSpPr>
          <p:cNvPr id="9" name="TextBox 8"/>
          <p:cNvSpPr txBox="1"/>
          <p:nvPr/>
        </p:nvSpPr>
        <p:spPr>
          <a:xfrm>
            <a:off x="4750632" y="5410200"/>
            <a:ext cx="1910499" cy="400110"/>
          </a:xfrm>
          <a:prstGeom prst="rect">
            <a:avLst/>
          </a:prstGeom>
          <a:noFill/>
        </p:spPr>
        <p:txBody>
          <a:bodyPr wrap="none" rtlCol="0">
            <a:spAutoFit/>
          </a:bodyPr>
          <a:lstStyle/>
          <a:p>
            <a:r>
              <a:rPr lang="en-GB" sz="2000" i="1" baseline="0" dirty="0" smtClean="0">
                <a:latin typeface="+mn-lt"/>
              </a:rPr>
              <a:t>Low </a:t>
            </a:r>
            <a:r>
              <a:rPr lang="en-GB" sz="2000" i="1" baseline="0" dirty="0" smtClean="0">
                <a:latin typeface="Symbol" charset="2"/>
                <a:cs typeface="Symbol" charset="2"/>
              </a:rPr>
              <a:t>b</a:t>
            </a:r>
            <a:r>
              <a:rPr lang="en-GB" sz="2000" i="1" baseline="0" dirty="0" smtClean="0">
                <a:latin typeface="+mn-lt"/>
              </a:rPr>
              <a:t> channel</a:t>
            </a:r>
            <a:endParaRPr lang="en-GB" sz="2000" i="1" baseline="0" dirty="0">
              <a:latin typeface="+mn-lt"/>
            </a:endParaRPr>
          </a:p>
        </p:txBody>
      </p:sp>
      <p:sp>
        <p:nvSpPr>
          <p:cNvPr id="10" name="TextBox 9"/>
          <p:cNvSpPr txBox="1"/>
          <p:nvPr/>
        </p:nvSpPr>
        <p:spPr>
          <a:xfrm>
            <a:off x="788232" y="5410200"/>
            <a:ext cx="1963598" cy="400110"/>
          </a:xfrm>
          <a:prstGeom prst="rect">
            <a:avLst/>
          </a:prstGeom>
          <a:noFill/>
        </p:spPr>
        <p:txBody>
          <a:bodyPr wrap="none" rtlCol="0">
            <a:spAutoFit/>
          </a:bodyPr>
          <a:lstStyle/>
          <a:p>
            <a:r>
              <a:rPr lang="en-GB" sz="2000" i="1" baseline="0" dirty="0" smtClean="0">
                <a:latin typeface="+mn-lt"/>
              </a:rPr>
              <a:t>Decay channel</a:t>
            </a:r>
            <a:endParaRPr lang="en-GB" sz="2000" i="1" baseline="0" dirty="0">
              <a:latin typeface="+mn-lt"/>
            </a:endParaRPr>
          </a:p>
        </p:txBody>
      </p:sp>
      <p:sp>
        <p:nvSpPr>
          <p:cNvPr id="11" name="TextBox 10"/>
          <p:cNvSpPr txBox="1"/>
          <p:nvPr/>
        </p:nvSpPr>
        <p:spPr>
          <a:xfrm>
            <a:off x="7646233" y="5410200"/>
            <a:ext cx="2133599" cy="707886"/>
          </a:xfrm>
          <a:prstGeom prst="rect">
            <a:avLst/>
          </a:prstGeom>
          <a:noFill/>
        </p:spPr>
        <p:txBody>
          <a:bodyPr wrap="square" rtlCol="0">
            <a:spAutoFit/>
          </a:bodyPr>
          <a:lstStyle/>
          <a:p>
            <a:r>
              <a:rPr lang="en-GB" sz="2000" i="1" baseline="0" dirty="0" smtClean="0">
                <a:latin typeface="+mn-lt"/>
              </a:rPr>
              <a:t>To 6D analysis of decay </a:t>
            </a:r>
            <a:r>
              <a:rPr lang="en-GB" sz="2000" i="1" baseline="0" dirty="0" err="1" smtClean="0">
                <a:latin typeface="+mn-lt"/>
              </a:rPr>
              <a:t>muons</a:t>
            </a:r>
            <a:endParaRPr lang="en-GB" sz="2000" i="1" baseline="0" dirty="0">
              <a:latin typeface="+mn-lt"/>
            </a:endParaRPr>
          </a:p>
        </p:txBody>
      </p:sp>
      <p:grpSp>
        <p:nvGrpSpPr>
          <p:cNvPr id="19" name="Group 18"/>
          <p:cNvGrpSpPr/>
          <p:nvPr/>
        </p:nvGrpSpPr>
        <p:grpSpPr>
          <a:xfrm>
            <a:off x="-76200" y="685800"/>
            <a:ext cx="9856032" cy="4789055"/>
            <a:chOff x="-76200" y="685800"/>
            <a:chExt cx="9856032" cy="4789055"/>
          </a:xfrm>
        </p:grpSpPr>
        <p:pic>
          <p:nvPicPr>
            <p:cNvPr id="6" name="Picture 5" descr="rin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2438400"/>
              <a:ext cx="9856032" cy="3036455"/>
            </a:xfrm>
            <a:prstGeom prst="rect">
              <a:avLst/>
            </a:prstGeom>
          </p:spPr>
        </p:pic>
        <p:grpSp>
          <p:nvGrpSpPr>
            <p:cNvPr id="17" name="Group 16"/>
            <p:cNvGrpSpPr/>
            <p:nvPr/>
          </p:nvGrpSpPr>
          <p:grpSpPr>
            <a:xfrm>
              <a:off x="228600" y="685800"/>
              <a:ext cx="9067800" cy="2971800"/>
              <a:chOff x="228600" y="685800"/>
              <a:chExt cx="9067800" cy="2971800"/>
            </a:xfrm>
          </p:grpSpPr>
          <p:sp>
            <p:nvSpPr>
              <p:cNvPr id="7" name="Content Placeholder 2"/>
              <p:cNvSpPr txBox="1">
                <a:spLocks/>
              </p:cNvSpPr>
              <p:nvPr/>
            </p:nvSpPr>
            <p:spPr bwMode="auto">
              <a:xfrm>
                <a:off x="228600" y="685800"/>
                <a:ext cx="90678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0000"/>
                  </a:buClr>
                  <a:buFont typeface="Wingdings" charset="2"/>
                  <a:buChar char="l"/>
                  <a:defRPr>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rgbClr val="FF0000"/>
                  </a:buClr>
                  <a:buFont typeface="Wingdings" charset="2"/>
                  <a:buChar char="Ø"/>
                  <a:defRPr>
                    <a:solidFill>
                      <a:schemeClr val="tx1"/>
                    </a:solidFill>
                    <a:latin typeface="+mn-lt"/>
                    <a:ea typeface="ＭＳ Ｐゴシック" charset="-128"/>
                  </a:defRPr>
                </a:lvl2pPr>
                <a:lvl3pPr marL="1143000" indent="-228600" algn="l" rtl="0" eaLnBrk="0" fontAlgn="base" hangingPunct="0">
                  <a:spcBef>
                    <a:spcPct val="20000"/>
                  </a:spcBef>
                  <a:spcAft>
                    <a:spcPct val="0"/>
                  </a:spcAft>
                  <a:buFont typeface="Wingdings" charset="2"/>
                  <a:buChar char="è"/>
                  <a:defRPr>
                    <a:solidFill>
                      <a:schemeClr val="tx1"/>
                    </a:solidFill>
                    <a:latin typeface="+mn-lt"/>
                    <a:ea typeface="ＭＳ Ｐゴシック" charset="-128"/>
                  </a:defRPr>
                </a:lvl3pPr>
                <a:lvl4pPr marL="16002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4pPr>
                <a:lvl5pPr marL="20574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5pPr>
                <a:lvl6pPr marL="25146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6pPr>
                <a:lvl7pPr marL="29718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7pPr>
                <a:lvl8pPr marL="34290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8pPr>
                <a:lvl9pPr marL="3886200" indent="-228600" algn="l" rtl="0" eaLnBrk="0" fontAlgn="base" hangingPunct="0">
                  <a:spcBef>
                    <a:spcPct val="20000"/>
                  </a:spcBef>
                  <a:spcAft>
                    <a:spcPct val="0"/>
                  </a:spcAft>
                  <a:buFont typeface="Wingdings" charset="2"/>
                  <a:buChar char="è"/>
                  <a:defRPr>
                    <a:solidFill>
                      <a:schemeClr val="tx1"/>
                    </a:solidFill>
                    <a:latin typeface="+mj-lt"/>
                    <a:ea typeface="ＭＳ Ｐゴシック" charset="-128"/>
                  </a:defRPr>
                </a:lvl9pPr>
              </a:lstStyle>
              <a:p>
                <a:r>
                  <a:rPr lang="en-US" sz="2400" baseline="0" dirty="0" smtClean="0"/>
                  <a:t>A single sign </a:t>
                </a:r>
                <a:r>
                  <a:rPr lang="en-US" sz="2400" baseline="0" dirty="0" err="1" smtClean="0"/>
                  <a:t>muon</a:t>
                </a:r>
                <a:r>
                  <a:rPr lang="en-US" sz="2400" baseline="0" dirty="0" smtClean="0"/>
                  <a:t> cooling arrangement with </a:t>
                </a:r>
                <a:r>
                  <a:rPr lang="en-US" sz="2400" baseline="0" dirty="0"/>
                  <a:t>two </a:t>
                </a:r>
                <a:r>
                  <a:rPr lang="en-US" sz="2400" baseline="0" dirty="0" smtClean="0"/>
                  <a:t>rings , either </a:t>
                </a:r>
                <a:r>
                  <a:rPr lang="en-US" sz="2400" baseline="0" dirty="0" smtClean="0">
                    <a:latin typeface="Symbol" charset="2"/>
                    <a:cs typeface="Symbol" charset="2"/>
                  </a:rPr>
                  <a:t>m</a:t>
                </a:r>
                <a:r>
                  <a:rPr lang="en-US" sz="2400" baseline="0" dirty="0" smtClean="0">
                    <a:cs typeface="Symbol" charset="2"/>
                  </a:rPr>
                  <a:t>+</a:t>
                </a:r>
                <a:r>
                  <a:rPr lang="en-US" sz="2400" baseline="0" dirty="0" smtClean="0"/>
                  <a:t> or </a:t>
                </a:r>
                <a:r>
                  <a:rPr lang="en-US" sz="2400" baseline="0" dirty="0" smtClean="0">
                    <a:latin typeface="Symbol" charset="2"/>
                    <a:cs typeface="Symbol" charset="2"/>
                  </a:rPr>
                  <a:t>m</a:t>
                </a:r>
                <a:r>
                  <a:rPr lang="en-US" sz="2400" baseline="0" dirty="0" smtClean="0">
                    <a:cs typeface="Symbol" charset="2"/>
                  </a:rPr>
                  <a:t>- is required and with few particles</a:t>
                </a:r>
              </a:p>
              <a:p>
                <a:r>
                  <a:rPr lang="en-US" sz="2400" baseline="0" dirty="0" smtClean="0">
                    <a:cs typeface="Symbol" charset="2"/>
                  </a:rPr>
                  <a:t>A low intensity pion-&gt; </a:t>
                </a:r>
                <a:r>
                  <a:rPr lang="en-US" sz="2400" baseline="0" dirty="0" err="1" smtClean="0">
                    <a:cs typeface="Symbol" charset="2"/>
                  </a:rPr>
                  <a:t>muon</a:t>
                </a:r>
                <a:r>
                  <a:rPr lang="en-US" sz="2400" baseline="0" dirty="0" smtClean="0">
                    <a:cs typeface="Symbol" charset="2"/>
                  </a:rPr>
                  <a:t> beam is produced from an appropriate accelerator in the form of a very short pulse</a:t>
                </a:r>
                <a:endParaRPr lang="en-US" sz="2400" baseline="0" dirty="0">
                  <a:cs typeface="Symbol" charset="2"/>
                </a:endParaRPr>
              </a:p>
            </p:txBody>
          </p:sp>
          <p:sp>
            <p:nvSpPr>
              <p:cNvPr id="12" name="Rectangle 11"/>
              <p:cNvSpPr/>
              <p:nvPr/>
            </p:nvSpPr>
            <p:spPr bwMode="auto">
              <a:xfrm>
                <a:off x="5943600" y="2971800"/>
                <a:ext cx="2895600" cy="6858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600" b="0" i="0" u="none" strike="noStrike" cap="none" normalizeH="0" baseline="-25000">
                  <a:ln>
                    <a:noFill/>
                  </a:ln>
                  <a:solidFill>
                    <a:schemeClr val="tx1"/>
                  </a:solidFill>
                  <a:effectLst/>
                  <a:latin typeface="Helvetica" charset="0"/>
                </a:endParaRPr>
              </a:p>
            </p:txBody>
          </p:sp>
        </p:grpSp>
      </p:grpSp>
      <p:sp>
        <p:nvSpPr>
          <p:cNvPr id="20" name="TextBox 19"/>
          <p:cNvSpPr txBox="1"/>
          <p:nvPr/>
        </p:nvSpPr>
        <p:spPr>
          <a:xfrm>
            <a:off x="5712663" y="3048000"/>
            <a:ext cx="2968869" cy="646331"/>
          </a:xfrm>
          <a:prstGeom prst="rect">
            <a:avLst/>
          </a:prstGeom>
          <a:noFill/>
        </p:spPr>
        <p:txBody>
          <a:bodyPr wrap="none" rtlCol="0">
            <a:spAutoFit/>
          </a:bodyPr>
          <a:lstStyle/>
          <a:p>
            <a:pPr algn="ctr"/>
            <a:r>
              <a:rPr lang="en-GB" sz="1800" i="1" baseline="0" dirty="0" smtClean="0">
                <a:latin typeface="+mn-lt"/>
              </a:rPr>
              <a:t>PIC resonant Cooling ring </a:t>
            </a:r>
          </a:p>
          <a:p>
            <a:pPr algn="ctr"/>
            <a:r>
              <a:rPr lang="en-GB" sz="1800" i="1" baseline="0" dirty="0" smtClean="0">
                <a:latin typeface="+mn-lt"/>
              </a:rPr>
              <a:t> at &lt;p&gt; ≈100 MeV/c</a:t>
            </a:r>
            <a:endParaRPr lang="en-GB" sz="1800" i="1" baseline="0" dirty="0">
              <a:latin typeface="+mn-lt"/>
            </a:endParaRPr>
          </a:p>
        </p:txBody>
      </p:sp>
      <p:graphicFrame>
        <p:nvGraphicFramePr>
          <p:cNvPr id="21" name="Object 20"/>
          <p:cNvGraphicFramePr>
            <a:graphicFrameLocks noChangeAspect="1"/>
          </p:cNvGraphicFramePr>
          <p:nvPr>
            <p:extLst>
              <p:ext uri="{D42A27DB-BD31-4B8C-83A1-F6EECF244321}">
                <p14:modId xmlns:p14="http://schemas.microsoft.com/office/powerpoint/2010/main" val="1468357997"/>
              </p:ext>
            </p:extLst>
          </p:nvPr>
        </p:nvGraphicFramePr>
        <p:xfrm>
          <a:off x="3048000" y="6248400"/>
          <a:ext cx="5024438" cy="396875"/>
        </p:xfrm>
        <a:graphic>
          <a:graphicData uri="http://schemas.openxmlformats.org/presentationml/2006/ole">
            <mc:AlternateContent xmlns:mc="http://schemas.openxmlformats.org/markup-compatibility/2006">
              <mc:Choice xmlns:v="urn:schemas-microsoft-com:vml" Requires="v">
                <p:oleObj spid="_x0000_s23563" name="Equation" r:id="rId4" imgW="2578100" imgH="203200" progId="Equation.3">
                  <p:embed/>
                </p:oleObj>
              </mc:Choice>
              <mc:Fallback>
                <p:oleObj name="Equation" r:id="rId4" imgW="2578100" imgH="203200" progId="Equation.3">
                  <p:embed/>
                  <p:pic>
                    <p:nvPicPr>
                      <p:cNvPr id="0" name=""/>
                      <p:cNvPicPr/>
                      <p:nvPr/>
                    </p:nvPicPr>
                    <p:blipFill>
                      <a:blip r:embed="rId5"/>
                      <a:stretch>
                        <a:fillRect/>
                      </a:stretch>
                    </p:blipFill>
                    <p:spPr>
                      <a:xfrm>
                        <a:off x="3048000" y="6248400"/>
                        <a:ext cx="5024438" cy="396875"/>
                      </a:xfrm>
                      <a:prstGeom prst="rect">
                        <a:avLst/>
                      </a:prstGeom>
                    </p:spPr>
                  </p:pic>
                </p:oleObj>
              </mc:Fallback>
            </mc:AlternateContent>
          </a:graphicData>
        </a:graphic>
      </p:graphicFrame>
    </p:spTree>
    <p:extLst>
      <p:ext uri="{BB962C8B-B14F-4D97-AF65-F5344CB8AC3E}">
        <p14:creationId xmlns:p14="http://schemas.microsoft.com/office/powerpoint/2010/main" val="299179105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20"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proposed initial cooling experiment</a:t>
            </a:r>
            <a:endParaRPr lang="en-US" dirty="0"/>
          </a:p>
        </p:txBody>
      </p:sp>
      <p:sp>
        <p:nvSpPr>
          <p:cNvPr id="4" name="Footer Placeholder 3"/>
          <p:cNvSpPr>
            <a:spLocks noGrp="1"/>
          </p:cNvSpPr>
          <p:nvPr>
            <p:ph type="ftr" sz="quarter" idx="10"/>
          </p:nvPr>
        </p:nvSpPr>
        <p:spPr/>
        <p:txBody>
          <a:bodyPr/>
          <a:lstStyle/>
          <a:p>
            <a:pPr>
              <a:defRPr/>
            </a:pPr>
            <a:r>
              <a:rPr lang="en-US" smtClean="0"/>
              <a:t>Saclay,feb. 2015</a:t>
            </a:r>
            <a:endParaRPr lang="en-GB"/>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51</a:t>
            </a:fld>
            <a:endParaRPr lang="en-GB"/>
          </a:p>
        </p:txBody>
      </p:sp>
      <p:sp>
        <p:nvSpPr>
          <p:cNvPr id="6" name="Content Placeholder 5"/>
          <p:cNvSpPr>
            <a:spLocks noGrp="1"/>
          </p:cNvSpPr>
          <p:nvPr>
            <p:ph idx="1"/>
          </p:nvPr>
        </p:nvSpPr>
        <p:spPr>
          <a:xfrm>
            <a:off x="304800" y="609600"/>
            <a:ext cx="9601200" cy="4800600"/>
          </a:xfrm>
        </p:spPr>
        <p:txBody>
          <a:bodyPr/>
          <a:lstStyle/>
          <a:p>
            <a:r>
              <a:rPr lang="en-US" sz="2400" dirty="0" smtClean="0"/>
              <a:t>A first “wide band” cooling ring must collect the widest </a:t>
            </a:r>
            <a:r>
              <a:rPr lang="en-US" sz="2400" dirty="0" err="1" smtClean="0"/>
              <a:t>muon</a:t>
            </a:r>
            <a:r>
              <a:rPr lang="en-US" sz="2400" dirty="0" smtClean="0"/>
              <a:t> spectrum peaked around 250 MeV/c and to introduce a first major reduction in the transverse and longitudinal </a:t>
            </a:r>
            <a:r>
              <a:rPr lang="en-US" sz="2400" dirty="0" err="1" smtClean="0"/>
              <a:t>emittances</a:t>
            </a:r>
            <a:r>
              <a:rPr lang="en-US" sz="2400" dirty="0" smtClean="0"/>
              <a:t>, namely:</a:t>
            </a:r>
          </a:p>
          <a:p>
            <a:pPr lvl="1"/>
            <a:r>
              <a:rPr lang="en-US" sz="2400" dirty="0" smtClean="0"/>
              <a:t>solenoids instead of </a:t>
            </a:r>
            <a:r>
              <a:rPr lang="en-US" sz="2400" dirty="0" err="1" smtClean="0"/>
              <a:t>quadrupoles</a:t>
            </a:r>
            <a:r>
              <a:rPr lang="en-US" sz="2400" dirty="0" smtClean="0"/>
              <a:t> have a wider acceptance</a:t>
            </a:r>
          </a:p>
          <a:p>
            <a:pPr lvl="1"/>
            <a:r>
              <a:rPr lang="en-US" sz="2400" dirty="0" smtClean="0"/>
              <a:t> with a few turns, only integer resonances are harmful</a:t>
            </a:r>
          </a:p>
          <a:p>
            <a:pPr lvl="1"/>
            <a:r>
              <a:rPr lang="en-US" sz="2400" dirty="0" smtClean="0"/>
              <a:t>As a first cooler, the ionization absorber does not have to be made with LH</a:t>
            </a:r>
            <a:r>
              <a:rPr lang="en-US" sz="2400" baseline="-25000" dirty="0" smtClean="0"/>
              <a:t>2</a:t>
            </a:r>
            <a:r>
              <a:rPr lang="en-US" sz="2400" dirty="0" smtClean="0"/>
              <a:t>: other solid materials (</a:t>
            </a:r>
            <a:r>
              <a:rPr lang="en-US" sz="2400" dirty="0" err="1" smtClean="0"/>
              <a:t>LiH</a:t>
            </a:r>
            <a:r>
              <a:rPr lang="en-US" sz="2400" dirty="0" smtClean="0"/>
              <a:t>) may be used.</a:t>
            </a:r>
          </a:p>
          <a:p>
            <a:r>
              <a:rPr lang="en-US" sz="2400" dirty="0" smtClean="0"/>
              <a:t>An </a:t>
            </a:r>
            <a:r>
              <a:rPr lang="en-US" sz="2400" dirty="0"/>
              <a:t>intermediate LH</a:t>
            </a:r>
            <a:r>
              <a:rPr lang="en-US" sz="2400" baseline="-25000" dirty="0"/>
              <a:t>2</a:t>
            </a:r>
            <a:r>
              <a:rPr lang="en-US" sz="2400" dirty="0"/>
              <a:t> </a:t>
            </a:r>
            <a:r>
              <a:rPr lang="en-US" sz="2400" dirty="0" smtClean="0"/>
              <a:t>absorber </a:t>
            </a:r>
            <a:r>
              <a:rPr lang="en-US" sz="2400" dirty="0"/>
              <a:t>≈3 m long inside a low </a:t>
            </a:r>
            <a:r>
              <a:rPr lang="en-US" sz="2400" dirty="0">
                <a:latin typeface="Symbol" charset="2"/>
                <a:cs typeface="Symbol" charset="2"/>
              </a:rPr>
              <a:t>b*</a:t>
            </a:r>
            <a:r>
              <a:rPr lang="en-US" sz="2400" dirty="0"/>
              <a:t> channel reduces the vector </a:t>
            </a:r>
            <a:r>
              <a:rPr lang="en-US" sz="2400" dirty="0" err="1"/>
              <a:t>muon</a:t>
            </a:r>
            <a:r>
              <a:rPr lang="en-US" sz="2400" dirty="0"/>
              <a:t> momenta by range.</a:t>
            </a:r>
          </a:p>
          <a:p>
            <a:r>
              <a:rPr lang="en-US" sz="2400" dirty="0"/>
              <a:t>The resulting beam must then be extracted and its momentum substantially reduced to about </a:t>
            </a:r>
            <a:r>
              <a:rPr lang="en-US" sz="2400" dirty="0" smtClean="0"/>
              <a:t>100 MeV</a:t>
            </a:r>
            <a:r>
              <a:rPr lang="en-US" sz="2400" dirty="0"/>
              <a:t>/c. </a:t>
            </a:r>
          </a:p>
          <a:p>
            <a:r>
              <a:rPr lang="en-US" sz="2400" dirty="0"/>
              <a:t>A second “deep freezer” cooling </a:t>
            </a:r>
            <a:r>
              <a:rPr lang="en-US" sz="2400" dirty="0" smtClean="0"/>
              <a:t>PIC ring </a:t>
            </a:r>
            <a:r>
              <a:rPr lang="en-US" sz="2400" dirty="0"/>
              <a:t>must ensure an </a:t>
            </a:r>
            <a:r>
              <a:rPr lang="en-US" sz="2400" dirty="0" smtClean="0"/>
              <a:t>required </a:t>
            </a:r>
            <a:r>
              <a:rPr lang="en-US" sz="2400" dirty="0"/>
              <a:t>asymptotic </a:t>
            </a:r>
            <a:r>
              <a:rPr lang="en-US" sz="2400" dirty="0" smtClean="0"/>
              <a:t>beam </a:t>
            </a:r>
            <a:r>
              <a:rPr lang="en-US" sz="2400" dirty="0" err="1" smtClean="0"/>
              <a:t>emittances</a:t>
            </a:r>
            <a:r>
              <a:rPr lang="en-US" sz="2400" dirty="0" smtClean="0"/>
              <a:t> </a:t>
            </a:r>
          </a:p>
          <a:p>
            <a:pPr lvl="1">
              <a:buNone/>
            </a:pPr>
            <a:endParaRPr lang="en-US" sz="2400" dirty="0" smtClean="0"/>
          </a:p>
          <a:p>
            <a:pPr lvl="1"/>
            <a:endParaRPr lang="en-US" sz="2400" dirty="0" smtClean="0"/>
          </a:p>
        </p:txBody>
      </p:sp>
    </p:spTree>
    <p:extLst>
      <p:ext uri="{BB962C8B-B14F-4D97-AF65-F5344CB8AC3E}">
        <p14:creationId xmlns:p14="http://schemas.microsoft.com/office/powerpoint/2010/main" val="361711452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2"/>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a:xfrm>
            <a:off x="152400" y="533400"/>
            <a:ext cx="9525000" cy="5791200"/>
          </a:xfrm>
        </p:spPr>
        <p:txBody>
          <a:bodyPr/>
          <a:lstStyle/>
          <a:p>
            <a:pPr>
              <a:lnSpc>
                <a:spcPts val="2680"/>
              </a:lnSpc>
            </a:pPr>
            <a:r>
              <a:rPr lang="en-US" sz="2400" dirty="0" smtClean="0"/>
              <a:t>The recent discovery of the  Higgs particle of 125 GeV at CERN has highlighted the unique features of the direct production of a H</a:t>
            </a:r>
            <a:r>
              <a:rPr lang="en-US" sz="2400" baseline="30000" dirty="0" smtClean="0"/>
              <a:t>o</a:t>
            </a:r>
            <a:r>
              <a:rPr lang="en-US" sz="2400" dirty="0" smtClean="0"/>
              <a:t> scalar in the </a:t>
            </a:r>
            <a:r>
              <a:rPr lang="en-US" sz="2400" dirty="0" err="1" smtClean="0"/>
              <a:t>s</a:t>
            </a:r>
            <a:r>
              <a:rPr lang="en-US" sz="2400" dirty="0" smtClean="0"/>
              <a:t>-state, in analogy with the two steps of the Z  with the </a:t>
            </a:r>
            <a:r>
              <a:rPr lang="en-US" sz="2400" dirty="0" err="1" smtClean="0"/>
              <a:t>PbarP</a:t>
            </a:r>
            <a:r>
              <a:rPr lang="en-US" sz="2400" dirty="0" smtClean="0"/>
              <a:t> and LEP </a:t>
            </a:r>
            <a:r>
              <a:rPr lang="en-US" sz="2400" dirty="0" err="1" smtClean="0"/>
              <a:t>programmes</a:t>
            </a:r>
            <a:r>
              <a:rPr lang="en-US" sz="2400" dirty="0" smtClean="0"/>
              <a:t> and where the mass, total and partial widths of the H</a:t>
            </a:r>
            <a:r>
              <a:rPr lang="en-US" sz="2400" baseline="30000" dirty="0" smtClean="0"/>
              <a:t>o</a:t>
            </a:r>
            <a:r>
              <a:rPr lang="en-US" sz="2400" dirty="0" smtClean="0"/>
              <a:t> can be directly measured with a remarkable accuracy and a very large number of events. </a:t>
            </a:r>
          </a:p>
          <a:p>
            <a:r>
              <a:rPr lang="en-US" sz="2400" i="1" dirty="0" smtClean="0">
                <a:solidFill>
                  <a:srgbClr val="FF0000"/>
                </a:solidFill>
                <a:cs typeface="Symbol" charset="2"/>
              </a:rPr>
              <a:t>A high energy </a:t>
            </a:r>
            <a:r>
              <a:rPr lang="en-US" sz="2400" i="1" dirty="0" err="1" smtClean="0">
                <a:solidFill>
                  <a:srgbClr val="FF0000"/>
                </a:solidFill>
                <a:latin typeface="Symbol" charset="2"/>
                <a:cs typeface="Symbol" charset="2"/>
              </a:rPr>
              <a:t>m</a:t>
            </a:r>
            <a:r>
              <a:rPr lang="en-US" sz="2400" i="1" baseline="30000" dirty="0" err="1" smtClean="0">
                <a:solidFill>
                  <a:srgbClr val="FF0000"/>
                </a:solidFill>
                <a:latin typeface="Symbol" charset="2"/>
                <a:cs typeface="Symbol" charset="2"/>
              </a:rPr>
              <a:t>+</a:t>
            </a:r>
            <a:r>
              <a:rPr lang="en-US" sz="2400" i="1" dirty="0" err="1" smtClean="0">
                <a:solidFill>
                  <a:srgbClr val="FF0000"/>
                </a:solidFill>
                <a:latin typeface="Symbol" charset="2"/>
                <a:cs typeface="Symbol" charset="2"/>
              </a:rPr>
              <a:t>m</a:t>
            </a:r>
            <a:r>
              <a:rPr lang="en-US" sz="2400" i="1" baseline="30000" dirty="0" smtClean="0">
                <a:solidFill>
                  <a:srgbClr val="FF0000"/>
                </a:solidFill>
                <a:latin typeface="Symbol" charset="2"/>
                <a:cs typeface="Symbol" charset="2"/>
              </a:rPr>
              <a:t>-</a:t>
            </a:r>
            <a:r>
              <a:rPr lang="en-US" sz="2400" i="1" dirty="0" smtClean="0">
                <a:solidFill>
                  <a:srgbClr val="FF0000"/>
                </a:solidFill>
                <a:cs typeface="Symbol" charset="2"/>
              </a:rPr>
              <a:t>-collider is the only possible circular high energy lepton Higgs collider that can be easily situated within the existing CERN  (or FNAL) sites.</a:t>
            </a:r>
          </a:p>
          <a:p>
            <a:r>
              <a:rPr lang="en-US" sz="2400" dirty="0" smtClean="0">
                <a:cs typeface="Symbol" charset="2"/>
              </a:rPr>
              <a:t>A first step to </a:t>
            </a:r>
            <a:r>
              <a:rPr lang="en-US" sz="2400" dirty="0" smtClean="0"/>
              <a:t>could be the practical and experimental  realization of a </a:t>
            </a:r>
            <a:r>
              <a:rPr lang="en-US" sz="2400" i="1" dirty="0" smtClean="0">
                <a:solidFill>
                  <a:srgbClr val="FF0000"/>
                </a:solidFill>
              </a:rPr>
              <a:t>full scale cooling demonstrator</a:t>
            </a:r>
            <a:r>
              <a:rPr lang="en-US" sz="2400" dirty="0" smtClean="0"/>
              <a:t>, a relatively modest and low cost system but capable to conclusively demonstrate “ionization cooling” at the level required for a Higgs factory and eventually as premise for a subsequent multi-</a:t>
            </a:r>
            <a:r>
              <a:rPr lang="en-US" sz="2400" dirty="0" err="1" smtClean="0"/>
              <a:t>TeV</a:t>
            </a:r>
            <a:r>
              <a:rPr lang="en-US" sz="2400" dirty="0" smtClean="0"/>
              <a:t> collider and/or a long distance </a:t>
            </a:r>
            <a:r>
              <a:rPr lang="en-US" sz="2400" dirty="0" err="1" smtClean="0">
                <a:latin typeface="Symbol" charset="2"/>
                <a:cs typeface="Symbol" charset="2"/>
              </a:rPr>
              <a:t>n</a:t>
            </a:r>
            <a:r>
              <a:rPr lang="en-US" sz="2400" dirty="0" smtClean="0"/>
              <a:t> factory.</a:t>
            </a:r>
            <a:endParaRPr lang="en-US" sz="2400" dirty="0" smtClean="0">
              <a:cs typeface="Symbol" charset="2"/>
            </a:endParaRPr>
          </a:p>
          <a:p>
            <a:pPr lvl="1"/>
            <a:endParaRPr lang="en-US" sz="2400" dirty="0" smtClean="0"/>
          </a:p>
          <a:p>
            <a:pPr>
              <a:buNone/>
            </a:pPr>
            <a:endParaRPr lang="en-US" sz="2400" dirty="0" smtClean="0"/>
          </a:p>
          <a:p>
            <a:pPr>
              <a:buNone/>
            </a:pPr>
            <a:endParaRPr lang="en-US" sz="2400" dirty="0" smtClean="0"/>
          </a:p>
          <a:p>
            <a:pPr>
              <a:buNone/>
            </a:pPr>
            <a:endParaRPr lang="en-US" sz="2400" dirty="0" smtClean="0"/>
          </a:p>
          <a:p>
            <a:endParaRPr lang="en-US" sz="2400" dirty="0" smtClean="0">
              <a:cs typeface="Symbol" charset="2"/>
            </a:endParaRPr>
          </a:p>
        </p:txBody>
      </p:sp>
      <p:sp>
        <p:nvSpPr>
          <p:cNvPr id="4" name="Footer Placeholder 3"/>
          <p:cNvSpPr>
            <a:spLocks noGrp="1"/>
          </p:cNvSpPr>
          <p:nvPr>
            <p:ph type="ftr" sz="quarter" idx="10"/>
          </p:nvPr>
        </p:nvSpPr>
        <p:spPr/>
        <p:txBody>
          <a:bodyPr/>
          <a:lstStyle/>
          <a:p>
            <a:pPr>
              <a:defRPr/>
            </a:pPr>
            <a:r>
              <a:rPr lang="en-US" smtClean="0"/>
              <a:t>Saclay,feb. 2015</a:t>
            </a:r>
            <a:endParaRPr lang="en-GB"/>
          </a:p>
        </p:txBody>
      </p:sp>
      <p:sp>
        <p:nvSpPr>
          <p:cNvPr id="5" name="Slide Number Placeholder 4"/>
          <p:cNvSpPr>
            <a:spLocks noGrp="1"/>
          </p:cNvSpPr>
          <p:nvPr>
            <p:ph type="sldNum" sz="quarter" idx="11"/>
          </p:nvPr>
        </p:nvSpPr>
        <p:spPr/>
        <p:txBody>
          <a:bodyPr/>
          <a:lstStyle/>
          <a:p>
            <a:pPr>
              <a:defRPr/>
            </a:pPr>
            <a:r>
              <a:rPr lang="en-GB" smtClean="0"/>
              <a:t>Slide# : </a:t>
            </a:r>
            <a:fld id="{A86CEAE1-7B07-CE4F-A20C-236EDAD9CE90}" type="slidenum">
              <a:rPr lang="en-GB" smtClean="0"/>
              <a:pPr>
                <a:defRPr/>
              </a:pPr>
              <a:t>52</a:t>
            </a:fld>
            <a:endParaRPr lang="en-GB"/>
          </a:p>
        </p:txBody>
      </p:sp>
    </p:spTree>
    <p:extLst>
      <p:ext uri="{BB962C8B-B14F-4D97-AF65-F5344CB8AC3E}">
        <p14:creationId xmlns:p14="http://schemas.microsoft.com/office/powerpoint/2010/main" val="24573429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Professional endorsement </a:t>
            </a:r>
            <a:endParaRPr lang="en-US" dirty="0"/>
          </a:p>
        </p:txBody>
      </p:sp>
      <p:sp>
        <p:nvSpPr>
          <p:cNvPr id="5" name="Slide Number Placeholder 4"/>
          <p:cNvSpPr>
            <a:spLocks noGrp="1"/>
          </p:cNvSpPr>
          <p:nvPr>
            <p:ph type="sldNum" sz="quarter" idx="10"/>
          </p:nvPr>
        </p:nvSpPr>
        <p:spPr/>
        <p:txBody>
          <a:bodyPr/>
          <a:lstStyle/>
          <a:p>
            <a:pPr>
              <a:defRPr/>
            </a:pPr>
            <a:fld id="{C5C4FCA1-8E9E-4AB0-B29E-301DE2C0B69A}" type="slidenum">
              <a:rPr lang="en-US" smtClean="0"/>
              <a:pPr>
                <a:defRPr/>
              </a:pPr>
              <a:t>53</a:t>
            </a:fld>
            <a:endParaRPr lang="en-US"/>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558" y="784274"/>
            <a:ext cx="4945822" cy="6057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87628" y="4961311"/>
            <a:ext cx="2731532" cy="16064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65738" y="784274"/>
            <a:ext cx="4251325"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Footer Placeholder 6"/>
          <p:cNvSpPr>
            <a:spLocks noGrp="1"/>
          </p:cNvSpPr>
          <p:nvPr>
            <p:ph type="ftr" sz="quarter" idx="10"/>
          </p:nvPr>
        </p:nvSpPr>
        <p:spPr/>
        <p:txBody>
          <a:bodyPr/>
          <a:lstStyle/>
          <a:p>
            <a:pPr>
              <a:defRPr/>
            </a:pPr>
            <a:r>
              <a:rPr lang="en-US" smtClean="0"/>
              <a:t>Saclay,feb. 2015</a:t>
            </a:r>
            <a:endParaRPr lang="en-GB"/>
          </a:p>
        </p:txBody>
      </p:sp>
    </p:spTree>
    <p:extLst>
      <p:ext uri="{BB962C8B-B14F-4D97-AF65-F5344CB8AC3E}">
        <p14:creationId xmlns:p14="http://schemas.microsoft.com/office/powerpoint/2010/main" val="217734514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ECD_TALK">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OECD_TALK">
      <a:majorFont>
        <a:latin typeface="Helvetica"/>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25000">
            <a:ln>
              <a:noFill/>
            </a:ln>
            <a:solidFill>
              <a:schemeClr val="tx1"/>
            </a:solidFill>
            <a:effectLst/>
            <a:latin typeface="Helvetic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25000">
            <a:ln>
              <a:noFill/>
            </a:ln>
            <a:solidFill>
              <a:schemeClr val="tx1"/>
            </a:solidFill>
            <a:effectLst/>
            <a:latin typeface="Helvetica" charset="0"/>
          </a:defRPr>
        </a:defPPr>
      </a:lstStyle>
    </a:lnDef>
  </a:objectDefaults>
  <a:extraClrSchemeLst>
    <a:extraClrScheme>
      <a:clrScheme name="OECD_TALK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ECD_TALK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ECD_TALK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ECD_TALK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ECD_TALK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ECD_TALK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ECD_TALK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 HD:Applications:Microsoft Office 2004:Templates:Presentations:Designs:Bold Stripes</Template>
  <TotalTime>105757</TotalTime>
  <Words>5377</Words>
  <Application>Microsoft Macintosh PowerPoint</Application>
  <PresentationFormat>A4 Paper (210x297 mm)</PresentationFormat>
  <Paragraphs>498</Paragraphs>
  <Slides>53</Slides>
  <Notes>5</Notes>
  <HiddenSlides>0</HiddenSlides>
  <MMClips>0</MMClips>
  <ScaleCrop>false</ScaleCrop>
  <HeadingPairs>
    <vt:vector size="8" baseType="variant">
      <vt:variant>
        <vt:lpstr>Theme</vt:lpstr>
      </vt:variant>
      <vt:variant>
        <vt:i4>1</vt:i4>
      </vt:variant>
      <vt:variant>
        <vt:lpstr>Links</vt:lpstr>
      </vt:variant>
      <vt:variant>
        <vt:i4>2</vt:i4>
      </vt:variant>
      <vt:variant>
        <vt:lpstr>Embedded OLE Servers</vt:lpstr>
      </vt:variant>
      <vt:variant>
        <vt:i4>2</vt:i4>
      </vt:variant>
      <vt:variant>
        <vt:lpstr>Slide Titles</vt:lpstr>
      </vt:variant>
      <vt:variant>
        <vt:i4>53</vt:i4>
      </vt:variant>
    </vt:vector>
  </HeadingPairs>
  <TitlesOfParts>
    <vt:vector size="58" baseType="lpstr">
      <vt:lpstr>OECD_TALK</vt:lpstr>
      <vt:lpstr>Macintosh HD:Users:carlorubbia:Desktop:HIGGS_2013:Yokoya1.docx!OLE_LINK2</vt:lpstr>
      <vt:lpstr>Macintosh HD:Users:carlorubbia:Desktop:HIGGS_2013:Proton energy.docx!OLE_LINK11</vt:lpstr>
      <vt:lpstr>Document</vt:lpstr>
      <vt:lpstr>Equation</vt:lpstr>
      <vt:lpstr>PowerPoint Presentation</vt:lpstr>
      <vt:lpstr>The LHC observation of the Higgs at 125 GeV</vt:lpstr>
      <vt:lpstr>The early dscovery story</vt:lpstr>
      <vt:lpstr>Experimental results</vt:lpstr>
      <vt:lpstr>The myth of symmetry breaking at TeV scale</vt:lpstr>
      <vt:lpstr>Present situation</vt:lpstr>
      <vt:lpstr>The Higgs width and the Standard Model</vt:lpstr>
      <vt:lpstr>The future of LHC/Higgs</vt:lpstr>
      <vt:lpstr>The future of the LHC</vt:lpstr>
      <vt:lpstr>The need of a better precision</vt:lpstr>
      <vt:lpstr>Predictive power of theory: The previous Z case</vt:lpstr>
      <vt:lpstr>Studying the Higgs beyond LHC ?</vt:lpstr>
      <vt:lpstr>An adequate e+e- collider ? </vt:lpstr>
      <vt:lpstr>Production cross sections at the e+ e- collider</vt:lpstr>
      <vt:lpstr>PowerPoint Presentation</vt:lpstr>
      <vt:lpstr>Super Tristan</vt:lpstr>
      <vt:lpstr>TLEP tunnel in the Geneva area</vt:lpstr>
      <vt:lpstr>Requirements for the Higgs with a e+e- collider </vt:lpstr>
      <vt:lpstr>The ILC option</vt:lpstr>
      <vt:lpstr>Super-Tristan vs ILC</vt:lpstr>
      <vt:lpstr>Comparing LHC and e+-e- colliders</vt:lpstr>
      <vt:lpstr>The second option: a m+m- collider ? </vt:lpstr>
      <vt:lpstr>A muon collider after the discovery of the Higgs</vt:lpstr>
      <vt:lpstr>Leading Higgs  processes</vt:lpstr>
      <vt:lpstr>Future accelerators for CERN-HL-LHC</vt:lpstr>
      <vt:lpstr>CERN-SPL parameters</vt:lpstr>
      <vt:lpstr>A muon based Higgs factory for CERN</vt:lpstr>
      <vt:lpstr>1.- CERN accumulator and compressor</vt:lpstr>
      <vt:lpstr>2.-Target and solenoidal capture</vt:lpstr>
      <vt:lpstr>3.- Buncher and rotator</vt:lpstr>
      <vt:lpstr>4.-Ionization cooling of muons</vt:lpstr>
      <vt:lpstr>Muon cooling ring: transverse emittance</vt:lpstr>
      <vt:lpstr>Muon cooling ring: longitudinal emittance</vt:lpstr>
      <vt:lpstr>Longitudinal balance (cont.)</vt:lpstr>
      <vt:lpstr>Examples of muon cooling arrangements</vt:lpstr>
      <vt:lpstr>Simulation of the cooling ring (Balbekov, Palmer) </vt:lpstr>
      <vt:lpstr>Performance of Palmer et al. design</vt:lpstr>
      <vt:lpstr>A straightforward design for the achromatic cooling ring</vt:lpstr>
      <vt:lpstr>Describing the full cooling procedure</vt:lpstr>
      <vt:lpstr>PIC, the Parametric Resonance Cooling of muons</vt:lpstr>
      <vt:lpstr>Details of PIC</vt:lpstr>
      <vt:lpstr>5.- Bunch acceleration to 62.5 GeV</vt:lpstr>
      <vt:lpstr>6.-Muons collide in a storage ring of R ≈ 60 m </vt:lpstr>
      <vt:lpstr>Eatimated performance of the Ho-factory</vt:lpstr>
      <vt:lpstr>Finding the location of the Higgs</vt:lpstr>
      <vt:lpstr>Preparatory work on the Zo and search for rare decays</vt:lpstr>
      <vt:lpstr>Polarization &amp; Energy measurement</vt:lpstr>
      <vt:lpstr>The muon Higgs collider:</vt:lpstr>
      <vt:lpstr>The next step: the realization of the Initial Cooling Experiment</vt:lpstr>
      <vt:lpstr>The initial cooling experiment</vt:lpstr>
      <vt:lpstr>The proposed initial cooling experiment</vt:lpstr>
      <vt:lpstr>Conclusions</vt:lpstr>
      <vt:lpstr>Professional endorsement </vt:lpstr>
    </vt:vector>
  </TitlesOfParts>
  <Company>뿿쾐뿿컰뿿</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Carlo Rubbia</dc:creator>
  <cp:lastModifiedBy>Carlo Rubbia</cp:lastModifiedBy>
  <cp:revision>1256</cp:revision>
  <cp:lastPrinted>2014-12-01T13:52:34Z</cp:lastPrinted>
  <dcterms:created xsi:type="dcterms:W3CDTF">2014-12-01T17:14:48Z</dcterms:created>
  <dcterms:modified xsi:type="dcterms:W3CDTF">2015-01-26T11:36:04Z</dcterms:modified>
</cp:coreProperties>
</file>