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embeddings/Microsoft_Equation5.bin" ContentType="application/vnd.openxmlformats-officedocument.oleObject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embeddings/Microsoft_Equation2.bin" ContentType="application/vnd.openxmlformats-officedocument.oleObject"/>
  <Override PartName="/ppt/notesSlides/notesSlide8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Default Extension="vml" ContentType="application/vnd.openxmlformats-officedocument.vmlDrawing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embeddings/Microsoft_Equation3.bin" ContentType="application/vnd.openxmlformats-officedocument.oleObject"/>
  <Default Extension="emf" ContentType="image/x-emf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charts/chart2.xml" ContentType="application/vnd.openxmlformats-officedocument.drawingml.chart+xml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embeddings/Microsoft_Equation4.bin" ContentType="application/vnd.openxmlformats-officedocument.oleObject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embeddings/Microsoft_Equation1.bin" ContentType="application/vnd.openxmlformats-officedocument.oleObject"/>
  <Default Extension="pdf" ContentType="application/pdf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8" r:id="rId4"/>
    <p:sldId id="262" r:id="rId5"/>
    <p:sldId id="260" r:id="rId6"/>
    <p:sldId id="263" r:id="rId7"/>
    <p:sldId id="265" r:id="rId8"/>
    <p:sldId id="264" r:id="rId9"/>
    <p:sldId id="266" r:id="rId10"/>
    <p:sldId id="259" r:id="rId11"/>
    <p:sldId id="268" r:id="rId12"/>
    <p:sldId id="269" r:id="rId13"/>
    <p:sldId id="270" r:id="rId14"/>
    <p:sldId id="271" r:id="rId15"/>
    <p:sldId id="348" r:id="rId16"/>
    <p:sldId id="342" r:id="rId17"/>
    <p:sldId id="343" r:id="rId18"/>
    <p:sldId id="344" r:id="rId19"/>
    <p:sldId id="345" r:id="rId20"/>
    <p:sldId id="346" r:id="rId21"/>
    <p:sldId id="301" r:id="rId22"/>
    <p:sldId id="302" r:id="rId23"/>
    <p:sldId id="303" r:id="rId24"/>
    <p:sldId id="349" r:id="rId25"/>
    <p:sldId id="306" r:id="rId26"/>
    <p:sldId id="307" r:id="rId27"/>
    <p:sldId id="311" r:id="rId28"/>
    <p:sldId id="309" r:id="rId29"/>
    <p:sldId id="310" r:id="rId30"/>
    <p:sldId id="312" r:id="rId31"/>
    <p:sldId id="316" r:id="rId32"/>
    <p:sldId id="317" r:id="rId33"/>
    <p:sldId id="320" r:id="rId34"/>
    <p:sldId id="315" r:id="rId35"/>
    <p:sldId id="285" r:id="rId36"/>
    <p:sldId id="272" r:id="rId37"/>
    <p:sldId id="318" r:id="rId38"/>
    <p:sldId id="274" r:id="rId39"/>
    <p:sldId id="277" r:id="rId40"/>
    <p:sldId id="354" r:id="rId41"/>
    <p:sldId id="291" r:id="rId42"/>
    <p:sldId id="288" r:id="rId43"/>
    <p:sldId id="352" r:id="rId44"/>
    <p:sldId id="290" r:id="rId45"/>
    <p:sldId id="351" r:id="rId46"/>
    <p:sldId id="304" r:id="rId47"/>
    <p:sldId id="353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338" r:id="rId66"/>
    <p:sldId id="339" r:id="rId67"/>
    <p:sldId id="340" r:id="rId68"/>
    <p:sldId id="341" r:id="rId6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5590FF"/>
    <a:srgbClr val="0CEBFF"/>
    <a:srgbClr val="0000B4"/>
    <a:srgbClr val="C718EC"/>
    <a:srgbClr val="C08500"/>
    <a:srgbClr val="5489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86341" autoAdjust="0"/>
  </p:normalViewPr>
  <p:slideViewPr>
    <p:cSldViewPr snapToGrid="0" snapToObjects="1" showGuides="1">
      <p:cViewPr varScale="1">
        <p:scale>
          <a:sx n="96" d="100"/>
          <a:sy n="96" d="100"/>
        </p:scale>
        <p:origin x="-1184" y="-112"/>
      </p:cViewPr>
      <p:guideLst>
        <p:guide orient="horz" pos="231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layout>
        <c:manualLayout>
          <c:xMode val="edge"/>
          <c:yMode val="edge"/>
          <c:x val="0.254738128594893"/>
          <c:y val="0.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Branching ratio</c:v>
                </c:pt>
              </c:strCache>
            </c:strRef>
          </c:tx>
          <c:dLbls>
            <c:dLbl>
              <c:idx val="0"/>
              <c:layout>
                <c:manualLayout>
                  <c:x val="-0.1218632157325"/>
                  <c:y val="-0.0222879504090919"/>
                </c:manualLayout>
              </c:layout>
              <c:showVal val="1"/>
            </c:dLbl>
            <c:dLbl>
              <c:idx val="1"/>
              <c:layout>
                <c:manualLayout>
                  <c:x val="-0.0164227085014014"/>
                  <c:y val="-0.0364848643323834"/>
                </c:manualLayout>
              </c:layout>
              <c:showVal val="1"/>
            </c:dLbl>
            <c:showVal val="1"/>
            <c:showLeaderLines val="1"/>
          </c:dLbls>
          <c:cat>
            <c:strRef>
              <c:f>Feuil1!$A$2:$A$7</c:f>
              <c:strCache>
                <c:ptCount val="6"/>
                <c:pt idx="0">
                  <c:v>mu mu</c:v>
                </c:pt>
                <c:pt idx="1">
                  <c:v>e e </c:v>
                </c:pt>
                <c:pt idx="2">
                  <c:v>e mu</c:v>
                </c:pt>
                <c:pt idx="3">
                  <c:v>mu tau</c:v>
                </c:pt>
                <c:pt idx="4">
                  <c:v>e tau</c:v>
                </c:pt>
                <c:pt idx="5">
                  <c:v>tau tau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0.031</c:v>
                </c:pt>
                <c:pt idx="1">
                  <c:v>0.031</c:v>
                </c:pt>
                <c:pt idx="2">
                  <c:v>0.062</c:v>
                </c:pt>
                <c:pt idx="3">
                  <c:v>0.23</c:v>
                </c:pt>
                <c:pt idx="4">
                  <c:v>0.23</c:v>
                </c:pt>
                <c:pt idx="5">
                  <c:v>0.42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layout>
        <c:manualLayout>
          <c:xMode val="edge"/>
          <c:yMode val="edge"/>
          <c:x val="0.254738128594893"/>
          <c:y val="0.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Branching ratio</c:v>
                </c:pt>
              </c:strCache>
            </c:strRef>
          </c:tx>
          <c:dLbls>
            <c:dLbl>
              <c:idx val="0"/>
              <c:layout>
                <c:manualLayout>
                  <c:x val="-0.1218632157325"/>
                  <c:y val="-0.0222879504090919"/>
                </c:manualLayout>
              </c:layout>
              <c:showVal val="1"/>
            </c:dLbl>
            <c:dLbl>
              <c:idx val="1"/>
              <c:layout>
                <c:manualLayout>
                  <c:x val="-0.0164227085014014"/>
                  <c:y val="-0.0364848643323834"/>
                </c:manualLayout>
              </c:layout>
              <c:showVal val="1"/>
            </c:dLbl>
            <c:showVal val="1"/>
            <c:showLeaderLines val="1"/>
          </c:dLbls>
          <c:cat>
            <c:strRef>
              <c:f>Feuil1!$A$2:$A$7</c:f>
              <c:strCache>
                <c:ptCount val="6"/>
                <c:pt idx="0">
                  <c:v>mu mu</c:v>
                </c:pt>
                <c:pt idx="1">
                  <c:v>e e </c:v>
                </c:pt>
                <c:pt idx="2">
                  <c:v>e mu</c:v>
                </c:pt>
                <c:pt idx="3">
                  <c:v>mu tau</c:v>
                </c:pt>
                <c:pt idx="4">
                  <c:v>e tau</c:v>
                </c:pt>
                <c:pt idx="5">
                  <c:v>tau tau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0.031</c:v>
                </c:pt>
                <c:pt idx="1">
                  <c:v>0.031</c:v>
                </c:pt>
                <c:pt idx="2">
                  <c:v>0.062</c:v>
                </c:pt>
                <c:pt idx="3">
                  <c:v>0.23</c:v>
                </c:pt>
                <c:pt idx="4">
                  <c:v>0.23</c:v>
                </c:pt>
                <c:pt idx="5">
                  <c:v>0.42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Relationship Id="rId2" Type="http://schemas.openxmlformats.org/officeDocument/2006/relationships/image" Target="../media/image85.emf"/><Relationship Id="rId3" Type="http://schemas.openxmlformats.org/officeDocument/2006/relationships/image" Target="../media/image8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81518-2C61-B74F-BF7A-817394C57E0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AA326-0AD2-C045-BD06-D1C60DA0FF80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find</a:t>
            </a:r>
            <a:r>
              <a:rPr lang="fr-FR" dirty="0" smtClean="0"/>
              <a:t> a </a:t>
            </a:r>
            <a:r>
              <a:rPr lang="fr-FR" dirty="0" err="1" smtClean="0"/>
              <a:t>nice</a:t>
            </a:r>
            <a:r>
              <a:rPr lang="fr-FR" dirty="0" smtClean="0"/>
              <a:t> </a:t>
            </a:r>
            <a:r>
              <a:rPr lang="fr-FR" dirty="0" err="1" smtClean="0"/>
              <a:t>picture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BR</a:t>
            </a:r>
            <a:r>
              <a:rPr lang="fr-FR" baseline="0" dirty="0" smtClean="0"/>
              <a:t> to mu mu ~ 1e-4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isolation and tau isolation </a:t>
            </a:r>
            <a:r>
              <a:rPr lang="fr-FR" dirty="0" err="1" smtClean="0"/>
              <a:t>undefined</a:t>
            </a:r>
            <a:r>
              <a:rPr lang="fr-FR" baseline="0" dirty="0" smtClean="0"/>
              <a:t>, </a:t>
            </a:r>
          </a:p>
          <a:p>
            <a:r>
              <a:rPr lang="fr-FR" baseline="0" dirty="0" err="1" smtClean="0"/>
              <a:t>shape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distribution not </a:t>
            </a:r>
            <a:r>
              <a:rPr lang="fr-FR" baseline="0" dirty="0" err="1" smtClean="0"/>
              <a:t>explained</a:t>
            </a:r>
            <a:r>
              <a:rPr lang="fr-FR" baseline="0" dirty="0" smtClean="0"/>
              <a:t>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small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remaining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amount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W+jets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spread</a:t>
            </a:r>
            <a:r>
              <a:rPr lang="fr-FR" baseline="0" dirty="0" smtClean="0"/>
              <a:t> out in mass</a:t>
            </a:r>
          </a:p>
          <a:p>
            <a:r>
              <a:rPr lang="fr-FR" baseline="0" dirty="0" smtClean="0"/>
              <a:t>signal </a:t>
            </a:r>
            <a:r>
              <a:rPr lang="fr-FR" baseline="0" dirty="0" err="1" smtClean="0"/>
              <a:t>still</a:t>
            </a:r>
            <a:r>
              <a:rPr lang="fr-FR" baseline="0" dirty="0" smtClean="0"/>
              <a:t> invisible.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small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remaining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amount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W+jets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spread</a:t>
            </a:r>
            <a:r>
              <a:rPr lang="fr-FR" baseline="0" dirty="0" smtClean="0"/>
              <a:t> out in mass</a:t>
            </a:r>
          </a:p>
          <a:p>
            <a:r>
              <a:rPr lang="fr-FR" baseline="0" dirty="0" smtClean="0"/>
              <a:t>signal </a:t>
            </a:r>
            <a:r>
              <a:rPr lang="fr-FR" baseline="0" dirty="0" err="1" smtClean="0"/>
              <a:t>still</a:t>
            </a:r>
            <a:r>
              <a:rPr lang="fr-FR" baseline="0" dirty="0" smtClean="0"/>
              <a:t> invisible.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Of</a:t>
            </a:r>
            <a:r>
              <a:rPr lang="fr-FR" baseline="0" dirty="0" smtClean="0"/>
              <a:t> course, </a:t>
            </a:r>
            <a:r>
              <a:rPr lang="fr-FR" baseline="0" dirty="0" err="1" smtClean="0"/>
              <a:t>theoretical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lumi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on signal </a:t>
            </a:r>
            <a:r>
              <a:rPr lang="fr-FR" baseline="0" dirty="0" err="1" smtClean="0"/>
              <a:t>yield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also</a:t>
            </a:r>
            <a:r>
              <a:rPr lang="fr-FR" baseline="0" dirty="0" smtClean="0"/>
              <a:t> important </a:t>
            </a:r>
          </a:p>
          <a:p>
            <a:r>
              <a:rPr lang="fr-FR" baseline="0" dirty="0" err="1" smtClean="0"/>
              <a:t>here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focusing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experimental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related</a:t>
            </a:r>
            <a:r>
              <a:rPr lang="fr-FR" baseline="0" dirty="0" smtClean="0"/>
              <a:t> to the CMS detector</a:t>
            </a:r>
          </a:p>
          <a:p>
            <a:r>
              <a:rPr lang="fr-FR" baseline="0" dirty="0" err="1" smtClean="0"/>
              <a:t>what</a:t>
            </a:r>
            <a:r>
              <a:rPr lang="fr-FR" baseline="0" dirty="0" smtClean="0"/>
              <a:t> are the </a:t>
            </a:r>
            <a:r>
              <a:rPr lang="fr-FR" baseline="0" dirty="0" err="1" smtClean="0"/>
              <a:t>theoretical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on VBF / </a:t>
            </a:r>
            <a:r>
              <a:rPr lang="fr-FR" baseline="0" dirty="0" err="1" smtClean="0"/>
              <a:t>ggH</a:t>
            </a:r>
            <a:r>
              <a:rPr lang="fr-FR" baseline="0" dirty="0" smtClean="0"/>
              <a:t> in VBF </a:t>
            </a:r>
            <a:r>
              <a:rPr lang="fr-FR" baseline="0" dirty="0" err="1" smtClean="0"/>
              <a:t>category</a:t>
            </a:r>
            <a:r>
              <a:rPr lang="fr-FR" baseline="0" dirty="0" smtClean="0"/>
              <a:t>? in 1-jet </a:t>
            </a:r>
            <a:r>
              <a:rPr lang="fr-FR" baseline="0" dirty="0" err="1" smtClean="0"/>
              <a:t>category</a:t>
            </a:r>
            <a:r>
              <a:rPr lang="fr-FR" baseline="0" dirty="0" smtClean="0"/>
              <a:t>? 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get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reduction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factors</a:t>
            </a: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Of</a:t>
            </a:r>
            <a:r>
              <a:rPr lang="fr-FR" baseline="0" dirty="0" smtClean="0"/>
              <a:t> course, </a:t>
            </a:r>
            <a:r>
              <a:rPr lang="fr-FR" baseline="0" dirty="0" err="1" smtClean="0"/>
              <a:t>theoretical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lumi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on signal </a:t>
            </a:r>
            <a:r>
              <a:rPr lang="fr-FR" baseline="0" dirty="0" err="1" smtClean="0"/>
              <a:t>yield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also</a:t>
            </a:r>
            <a:r>
              <a:rPr lang="fr-FR" baseline="0" dirty="0" smtClean="0"/>
              <a:t> important </a:t>
            </a:r>
          </a:p>
          <a:p>
            <a:r>
              <a:rPr lang="fr-FR" baseline="0" dirty="0" err="1" smtClean="0"/>
              <a:t>here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focusing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experimental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related</a:t>
            </a:r>
            <a:r>
              <a:rPr lang="fr-FR" baseline="0" dirty="0" smtClean="0"/>
              <a:t> to the CMS detector</a:t>
            </a:r>
          </a:p>
          <a:p>
            <a:r>
              <a:rPr lang="fr-FR" baseline="0" dirty="0" err="1" smtClean="0"/>
              <a:t>what</a:t>
            </a:r>
            <a:r>
              <a:rPr lang="fr-FR" baseline="0" dirty="0" smtClean="0"/>
              <a:t> are the </a:t>
            </a:r>
            <a:r>
              <a:rPr lang="fr-FR" baseline="0" dirty="0" err="1" smtClean="0"/>
              <a:t>theoretical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uncertainties</a:t>
            </a:r>
            <a:r>
              <a:rPr lang="fr-FR" baseline="0" dirty="0" smtClean="0"/>
              <a:t> on VBF / </a:t>
            </a:r>
            <a:r>
              <a:rPr lang="fr-FR" baseline="0" dirty="0" err="1" smtClean="0"/>
              <a:t>ggH</a:t>
            </a:r>
            <a:r>
              <a:rPr lang="fr-FR" baseline="0" dirty="0" smtClean="0"/>
              <a:t> in VBF </a:t>
            </a:r>
            <a:r>
              <a:rPr lang="fr-FR" baseline="0" dirty="0" err="1" smtClean="0"/>
              <a:t>category</a:t>
            </a:r>
            <a:r>
              <a:rPr lang="fr-FR" baseline="0" dirty="0" smtClean="0"/>
              <a:t>? in 1-jet </a:t>
            </a:r>
            <a:r>
              <a:rPr lang="fr-FR" baseline="0" dirty="0" err="1" smtClean="0"/>
              <a:t>category</a:t>
            </a:r>
            <a:r>
              <a:rPr lang="fr-FR" baseline="0" dirty="0" smtClean="0"/>
              <a:t>? 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get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reduction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factors</a:t>
            </a: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AC7B-C512-C441-BBDA-BADC5F9ADD80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- </a:t>
            </a:r>
            <a:r>
              <a:rPr lang="fr-FR" dirty="0" err="1" smtClean="0"/>
              <a:t>Need</a:t>
            </a:r>
            <a:r>
              <a:rPr lang="fr-FR" dirty="0" smtClean="0"/>
              <a:t> to have </a:t>
            </a:r>
            <a:r>
              <a:rPr lang="fr-FR" dirty="0" err="1" smtClean="0"/>
              <a:t>something</a:t>
            </a:r>
            <a:r>
              <a:rPr lang="fr-FR" dirty="0" smtClean="0"/>
              <a:t> about the tau </a:t>
            </a:r>
            <a:r>
              <a:rPr lang="fr-FR" dirty="0" err="1" smtClean="0"/>
              <a:t>decay</a:t>
            </a:r>
            <a:r>
              <a:rPr lang="fr-FR" baseline="0" dirty="0" smtClean="0"/>
              <a:t> modes not to far </a:t>
            </a:r>
            <a:r>
              <a:rPr lang="fr-FR" baseline="0" dirty="0" err="1" smtClean="0"/>
              <a:t>before</a:t>
            </a:r>
            <a:r>
              <a:rPr lang="fr-FR" baseline="0" dirty="0" smtClean="0"/>
              <a:t>. </a:t>
            </a:r>
            <a:endParaRPr lang="fr-FR" dirty="0" smtClean="0"/>
          </a:p>
          <a:p>
            <a:r>
              <a:rPr lang="fr-FR" dirty="0" smtClean="0"/>
              <a:t>-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highlight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differences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traditional</a:t>
            </a:r>
            <a:r>
              <a:rPr lang="fr-FR" baseline="0" dirty="0" smtClean="0"/>
              <a:t> reconstruction technique. </a:t>
            </a:r>
          </a:p>
          <a:p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say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Fake</a:t>
            </a:r>
            <a:r>
              <a:rPr lang="fr-FR" baseline="0" dirty="0" smtClean="0"/>
              <a:t> rate </a:t>
            </a:r>
            <a:r>
              <a:rPr lang="fr-FR" baseline="0" dirty="0" err="1" smtClean="0"/>
              <a:t>divided</a:t>
            </a:r>
            <a:r>
              <a:rPr lang="fr-FR" baseline="0" dirty="0" smtClean="0"/>
              <a:t> by 3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smtClean="0"/>
              <a:t>PF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remove</a:t>
            </a:r>
            <a:r>
              <a:rPr lang="fr-FR" baseline="0" dirty="0" smtClean="0"/>
              <a:t> atlas </a:t>
            </a:r>
            <a:r>
              <a:rPr lang="fr-FR" baseline="0" dirty="0" err="1" smtClean="0"/>
              <a:t>stuff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AC7B-C512-C441-BBDA-BADC5F9ADD80}" type="slidenum">
              <a:rPr lang="en-GB" smtClean="0"/>
              <a:pPr/>
              <a:t>26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C966B5-E95E-FF4D-95B2-B023AE60722B}" type="slidenum">
              <a:rPr lang="en-US"/>
              <a:pPr/>
              <a:t>28</a:t>
            </a:fld>
            <a:endParaRPr lang="en-US"/>
          </a:p>
        </p:txBody>
      </p:sp>
      <p:sp>
        <p:nvSpPr>
          <p:cNvPr id="512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12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574038-3BD1-C549-9B0E-607011694AFD}" type="slidenum">
              <a:rPr lang="en-US"/>
              <a:pPr/>
              <a:t>29</a:t>
            </a:fld>
            <a:endParaRPr lang="en-US"/>
          </a:p>
        </p:txBody>
      </p:sp>
      <p:sp>
        <p:nvSpPr>
          <p:cNvPr id="522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22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err="1" smtClean="0"/>
              <a:t>Explain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regression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function</a:t>
            </a:r>
            <a:r>
              <a:rPr lang="fr-FR" baseline="0" dirty="0" smtClean="0"/>
              <a:t> of inputs</a:t>
            </a:r>
          </a:p>
          <a:p>
            <a:endParaRPr lang="fr-FR" baseline="0" dirty="0" smtClean="0"/>
          </a:p>
          <a:p>
            <a:r>
              <a:rPr lang="fr-FR" baseline="0" dirty="0" smtClean="0"/>
              <a:t>training and data / MC validation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Z-&gt;mu mu </a:t>
            </a:r>
            <a:r>
              <a:rPr lang="fr-FR" baseline="0" dirty="0" err="1" smtClean="0"/>
              <a:t>events</a:t>
            </a:r>
            <a:r>
              <a:rPr lang="fr-FR" baseline="0" dirty="0" smtClean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2021B-2CE4-A448-B86D-113B46E21EEA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err="1" smtClean="0"/>
              <a:t>Explain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regression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function</a:t>
            </a:r>
            <a:r>
              <a:rPr lang="fr-FR" baseline="0" dirty="0" smtClean="0"/>
              <a:t> of inputs</a:t>
            </a:r>
          </a:p>
          <a:p>
            <a:endParaRPr lang="fr-FR" baseline="0" dirty="0" smtClean="0"/>
          </a:p>
          <a:p>
            <a:r>
              <a:rPr lang="fr-FR" baseline="0" dirty="0" smtClean="0"/>
              <a:t>training and data / MC validation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Z-&gt;mu mu </a:t>
            </a:r>
            <a:r>
              <a:rPr lang="fr-FR" baseline="0" dirty="0" err="1" smtClean="0"/>
              <a:t>events</a:t>
            </a:r>
            <a:r>
              <a:rPr lang="fr-FR" baseline="0" dirty="0" smtClean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2021B-2CE4-A448-B86D-113B46E21EEA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need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define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categories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before</a:t>
            </a:r>
            <a:r>
              <a:rPr lang="fr-FR" baseline="0" dirty="0" smtClean="0"/>
              <a:t>? people know about the VBF </a:t>
            </a:r>
            <a:r>
              <a:rPr lang="fr-FR" baseline="0" dirty="0" err="1" smtClean="0"/>
              <a:t>though</a:t>
            </a:r>
            <a:r>
              <a:rPr lang="fr-FR" baseline="0" dirty="0" smtClean="0"/>
              <a:t>. </a:t>
            </a:r>
          </a:p>
          <a:p>
            <a:r>
              <a:rPr lang="fr-FR" baseline="0" dirty="0" err="1" smtClean="0"/>
              <a:t>make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drawing</a:t>
            </a:r>
            <a:r>
              <a:rPr lang="fr-FR" baseline="0" dirty="0" smtClean="0"/>
              <a:t> for the </a:t>
            </a:r>
            <a:r>
              <a:rPr lang="fr-FR" baseline="0" dirty="0" err="1" smtClean="0"/>
              <a:t>embedding</a:t>
            </a:r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need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define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categories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before</a:t>
            </a:r>
            <a:r>
              <a:rPr lang="fr-FR" baseline="0" dirty="0" smtClean="0"/>
              <a:t>? people know about the VBF </a:t>
            </a:r>
            <a:r>
              <a:rPr lang="fr-FR" baseline="0" dirty="0" err="1" smtClean="0"/>
              <a:t>though</a:t>
            </a:r>
            <a:r>
              <a:rPr lang="fr-FR" baseline="0" dirty="0" smtClean="0"/>
              <a:t>. </a:t>
            </a:r>
          </a:p>
          <a:p>
            <a:r>
              <a:rPr lang="fr-FR" baseline="0" dirty="0" err="1" smtClean="0"/>
              <a:t>make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drawing</a:t>
            </a:r>
            <a:r>
              <a:rPr lang="fr-FR" baseline="0" dirty="0" smtClean="0"/>
              <a:t> for the </a:t>
            </a:r>
            <a:r>
              <a:rPr lang="fr-FR" baseline="0" dirty="0" err="1" smtClean="0"/>
              <a:t>embedding</a:t>
            </a:r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 smtClean="0"/>
              <a:t>W+jets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electroweak</a:t>
            </a:r>
            <a:r>
              <a:rPr lang="fr-FR" dirty="0" smtClean="0"/>
              <a:t>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write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on the </a:t>
            </a:r>
            <a:r>
              <a:rPr lang="fr-FR" baseline="0" dirty="0" err="1" smtClean="0"/>
              <a:t>slides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to talk about isolation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before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maybe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only</a:t>
            </a:r>
            <a:r>
              <a:rPr lang="fr-FR" baseline="0" dirty="0" smtClean="0"/>
              <a:t> about the tau?</a:t>
            </a:r>
          </a:p>
          <a:p>
            <a:pPr>
              <a:buFontTx/>
              <a:buNone/>
            </a:pPr>
            <a:endParaRPr lang="fr-FR" baseline="0" dirty="0" smtClean="0"/>
          </a:p>
          <a:p>
            <a:pPr>
              <a:buFontTx/>
              <a:buNone/>
            </a:pPr>
            <a:r>
              <a:rPr lang="fr-FR" baseline="0" dirty="0" smtClean="0"/>
              <a:t>animation VBF : plot + </a:t>
            </a:r>
            <a:r>
              <a:rPr lang="fr-FR" baseline="0" dirty="0" err="1" smtClean="0"/>
              <a:t>text</a:t>
            </a:r>
            <a:r>
              <a:rPr lang="fr-FR" baseline="0" dirty="0" smtClean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aseline="0" dirty="0" smtClean="0"/>
              <a:t> 5 </a:t>
            </a:r>
            <a:r>
              <a:rPr lang="fr-FR" baseline="0" dirty="0" err="1" smtClean="0"/>
              <a:t>channels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showing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only</a:t>
            </a:r>
            <a:r>
              <a:rPr lang="fr-FR" baseline="0" dirty="0" smtClean="0"/>
              <a:t> mu tau,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most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powerful</a:t>
            </a:r>
            <a:r>
              <a:rPr lang="fr-FR" baseline="0" dirty="0" smtClean="0"/>
              <a:t>.  </a:t>
            </a:r>
          </a:p>
          <a:p>
            <a:pPr>
              <a:buFontTx/>
              <a:buChar char="-"/>
            </a:pPr>
            <a:r>
              <a:rPr lang="fr-FR" baseline="0" dirty="0" smtClean="0"/>
              <a:t> all </a:t>
            </a:r>
            <a:r>
              <a:rPr lang="fr-FR" baseline="0" dirty="0" err="1" smtClean="0"/>
              <a:t>categories</a:t>
            </a:r>
            <a:endParaRPr lang="fr-FR" baseline="0" dirty="0" smtClean="0"/>
          </a:p>
          <a:p>
            <a:pPr>
              <a:buFontTx/>
              <a:buChar char="-"/>
            </a:pPr>
            <a:r>
              <a:rPr lang="fr-FR" baseline="0" dirty="0" smtClean="0"/>
              <a:t> main background H-&gt;</a:t>
            </a:r>
            <a:r>
              <a:rPr lang="fr-FR" baseline="0" dirty="0" err="1" smtClean="0"/>
              <a:t>tautau</a:t>
            </a:r>
            <a:endParaRPr lang="fr-FR" baseline="0" dirty="0" smtClean="0"/>
          </a:p>
          <a:p>
            <a:pPr>
              <a:buFontTx/>
              <a:buChar char="-"/>
            </a:pPr>
            <a:r>
              <a:rPr lang="fr-FR" baseline="0" dirty="0" smtClean="0"/>
              <a:t> point </a:t>
            </a:r>
            <a:r>
              <a:rPr lang="fr-FR" baseline="0" dirty="0" err="1" smtClean="0"/>
              <a:t>at</a:t>
            </a:r>
            <a:r>
              <a:rPr lang="fr-FR" baseline="0" dirty="0" smtClean="0"/>
              <a:t> VBF </a:t>
            </a:r>
            <a:r>
              <a:rPr lang="fr-FR" baseline="0" dirty="0" err="1" smtClean="0"/>
              <a:t>category</a:t>
            </a:r>
            <a:r>
              <a:rPr lang="fr-FR" baseline="0" dirty="0" smtClean="0"/>
              <a:t>. essential to control the </a:t>
            </a:r>
            <a:r>
              <a:rPr lang="fr-FR" baseline="0" dirty="0" err="1" smtClean="0"/>
              <a:t>yield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shape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background </a:t>
            </a:r>
          </a:p>
          <a:p>
            <a:pPr>
              <a:buFontTx/>
              <a:buChar char="-"/>
            </a:pPr>
            <a:r>
              <a:rPr lang="fr-FR" baseline="0" dirty="0" smtClean="0"/>
              <a:t> </a:t>
            </a:r>
            <a:r>
              <a:rPr lang="fr-FR" baseline="0" dirty="0" err="1" smtClean="0"/>
              <a:t>systematic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errors</a:t>
            </a:r>
            <a:r>
              <a:rPr lang="fr-FR" baseline="0" dirty="0" smtClean="0"/>
              <a:t> </a:t>
            </a:r>
          </a:p>
          <a:p>
            <a:pPr>
              <a:buFontTx/>
              <a:buChar char="-"/>
            </a:pPr>
            <a:r>
              <a:rPr lang="fr-FR" baseline="0" dirty="0" smtClean="0"/>
              <a:t> </a:t>
            </a:r>
            <a:r>
              <a:rPr lang="fr-FR" baseline="0" dirty="0" err="1" smtClean="0"/>
              <a:t>constrained</a:t>
            </a:r>
            <a:r>
              <a:rPr lang="fr-FR" baseline="0" dirty="0" smtClean="0"/>
              <a:t> in 0 jet </a:t>
            </a:r>
            <a:r>
              <a:rPr lang="fr-FR" baseline="0" dirty="0" err="1" smtClean="0"/>
              <a:t>category</a:t>
            </a:r>
            <a:endParaRPr lang="fr-FR" baseline="0" dirty="0" smtClean="0"/>
          </a:p>
          <a:p>
            <a:pPr>
              <a:buFontTx/>
              <a:buNone/>
            </a:pPr>
            <a:endParaRPr lang="fr-FR" baseline="0" dirty="0" smtClean="0"/>
          </a:p>
          <a:p>
            <a:pPr>
              <a:buFontTx/>
              <a:buChar char="-"/>
            </a:pPr>
            <a:r>
              <a:rPr lang="fr-FR" baseline="0" dirty="0" smtClean="0"/>
              <a:t>expectation for SM </a:t>
            </a:r>
            <a:r>
              <a:rPr lang="fr-FR" baseline="0" dirty="0" err="1" smtClean="0"/>
              <a:t>Higgs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</a:t>
            </a:r>
            <a:r>
              <a:rPr lang="fr-FR" baseline="0" dirty="0" smtClean="0"/>
              <a:t> 125 x 5 </a:t>
            </a:r>
          </a:p>
          <a:p>
            <a:pPr>
              <a:buFontTx/>
              <a:buChar char="-"/>
            </a:pPr>
            <a:r>
              <a:rPr lang="fr-FR" baseline="0" dirty="0" smtClean="0"/>
              <a:t> </a:t>
            </a:r>
            <a:r>
              <a:rPr lang="fr-FR" baseline="0" dirty="0" err="1" smtClean="0"/>
              <a:t>difficult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anything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apart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an </a:t>
            </a:r>
            <a:r>
              <a:rPr lang="fr-FR" baseline="0" dirty="0" err="1" smtClean="0"/>
              <a:t>excess</a:t>
            </a:r>
            <a:r>
              <a:rPr lang="fr-FR" baseline="0" dirty="0" smtClean="0"/>
              <a:t> </a:t>
            </a:r>
          </a:p>
          <a:p>
            <a:pPr>
              <a:buFontTx/>
              <a:buChar char="-"/>
            </a:pPr>
            <a:r>
              <a:rPr lang="fr-FR" baseline="0" dirty="0" smtClean="0"/>
              <a:t> to </a:t>
            </a:r>
            <a:r>
              <a:rPr lang="fr-FR" baseline="0" dirty="0" err="1" smtClean="0"/>
              <a:t>get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better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view</a:t>
            </a:r>
            <a:r>
              <a:rPr lang="fr-FR" baseline="0" dirty="0" smtClean="0"/>
              <a:t>, combine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weight</a:t>
            </a:r>
            <a:r>
              <a:rPr lang="fr-FR" baseline="0" dirty="0" smtClean="0"/>
              <a:t> = signal over background ratio in the signal </a:t>
            </a:r>
            <a:r>
              <a:rPr lang="fr-FR" baseline="0" dirty="0" err="1" smtClean="0"/>
              <a:t>region</a:t>
            </a:r>
            <a:r>
              <a:rPr lang="fr-FR" baseline="0" dirty="0" smtClean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2021B-2CE4-A448-B86D-113B46E21EEA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S/B </a:t>
            </a:r>
            <a:r>
              <a:rPr lang="fr-FR" dirty="0" err="1" smtClean="0"/>
              <a:t>gives</a:t>
            </a:r>
            <a:r>
              <a:rPr lang="fr-FR" dirty="0" smtClean="0"/>
              <a:t> more </a:t>
            </a:r>
            <a:r>
              <a:rPr lang="fr-FR" dirty="0" err="1" smtClean="0"/>
              <a:t>weight</a:t>
            </a:r>
            <a:r>
              <a:rPr lang="fr-FR" dirty="0" smtClean="0"/>
              <a:t> to the VBF</a:t>
            </a:r>
          </a:p>
          <a:p>
            <a:r>
              <a:rPr lang="fr-FR" dirty="0" smtClean="0"/>
              <a:t>S/</a:t>
            </a:r>
            <a:r>
              <a:rPr lang="fr-FR" dirty="0" err="1" smtClean="0"/>
              <a:t>sqrt</a:t>
            </a:r>
            <a:r>
              <a:rPr lang="fr-FR" dirty="0" smtClean="0"/>
              <a:t>(B) </a:t>
            </a:r>
            <a:r>
              <a:rPr lang="fr-FR" dirty="0" err="1" smtClean="0"/>
              <a:t>would</a:t>
            </a:r>
            <a:r>
              <a:rPr lang="fr-FR" baseline="0" dirty="0" smtClean="0"/>
              <a:t> have been </a:t>
            </a:r>
            <a:r>
              <a:rPr lang="fr-FR" baseline="0" dirty="0" err="1" smtClean="0"/>
              <a:t>better</a:t>
            </a:r>
            <a:r>
              <a:rPr lang="fr-FR" baseline="0" dirty="0" smtClean="0"/>
              <a:t>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A326-0AD2-C045-BD06-D1C60DA0FF80}" type="slidenum">
              <a:rPr lang="fr-FR" smtClean="0"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407F-7B8D-8C41-9473-17C776F8EC31}" type="slidenum">
              <a:rPr lang="en-GB" smtClean="0"/>
              <a:pPr/>
              <a:t>52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950224"/>
            <a:ext cx="8229600" cy="1406126"/>
          </a:xfrm>
        </p:spPr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24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52428"/>
            <a:ext cx="8229600" cy="4773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64802-2505-BA40-BAAB-3684260DEDD6}" type="datetimeFigureOut">
              <a:rPr lang="fr-FR" smtClean="0"/>
              <a:t>10/05/13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F18F2-A17C-3041-897A-53BEF5401B0B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df"/><Relationship Id="rId5" Type="http://schemas.openxmlformats.org/officeDocument/2006/relationships/image" Target="../media/image6.png"/><Relationship Id="rId6" Type="http://schemas.openxmlformats.org/officeDocument/2006/relationships/image" Target="../media/image7.pdf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df"/><Relationship Id="rId5" Type="http://schemas.openxmlformats.org/officeDocument/2006/relationships/image" Target="../media/image42.png"/><Relationship Id="rId6" Type="http://schemas.openxmlformats.org/officeDocument/2006/relationships/image" Target="../media/image43.pdf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df"/><Relationship Id="rId4" Type="http://schemas.openxmlformats.org/officeDocument/2006/relationships/image" Target="../media/image52.png"/><Relationship Id="rId5" Type="http://schemas.openxmlformats.org/officeDocument/2006/relationships/image" Target="../media/image53.pdf"/><Relationship Id="rId6" Type="http://schemas.openxmlformats.org/officeDocument/2006/relationships/image" Target="../media/image54.png"/><Relationship Id="rId7" Type="http://schemas.openxmlformats.org/officeDocument/2006/relationships/image" Target="../media/image55.pdf"/><Relationship Id="rId8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df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df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d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2.png"/><Relationship Id="rId5" Type="http://schemas.openxmlformats.org/officeDocument/2006/relationships/oleObject" Target="../embeddings/Microsoft_Equation3.bin"/><Relationship Id="rId6" Type="http://schemas.openxmlformats.org/officeDocument/2006/relationships/oleObject" Target="../embeddings/Microsoft_Equation4.bin"/><Relationship Id="rId7" Type="http://schemas.openxmlformats.org/officeDocument/2006/relationships/oleObject" Target="../embeddings/Microsoft_Equation5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in CMS,</a:t>
            </a:r>
            <a:br>
              <a:rPr lang="fr-FR" dirty="0" smtClean="0">
                <a:sym typeface="Wingdings"/>
              </a:rPr>
            </a:br>
            <a:r>
              <a:rPr lang="fr-FR" dirty="0" smtClean="0">
                <a:sym typeface="Wingdings"/>
              </a:rPr>
              <a:t>A </a:t>
            </a:r>
            <a:r>
              <a:rPr lang="fr-FR" dirty="0" err="1" smtClean="0">
                <a:sym typeface="Wingdings"/>
              </a:rPr>
              <a:t>Particle</a:t>
            </a:r>
            <a:r>
              <a:rPr lang="fr-FR" dirty="0" smtClean="0">
                <a:sym typeface="Wingdings"/>
              </a:rPr>
              <a:t> Flow </a:t>
            </a:r>
            <a:r>
              <a:rPr lang="fr-FR" dirty="0" err="1" smtClean="0">
                <a:sym typeface="Wingdings"/>
              </a:rPr>
              <a:t>Analysis</a:t>
            </a:r>
            <a:r>
              <a:rPr lang="fr-FR" dirty="0" smtClean="0">
                <a:sym typeface="Wingdings"/>
              </a:rPr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Colin Bernet (CERN, CRNS/LLR)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Discovery</a:t>
            </a:r>
            <a:r>
              <a:rPr lang="fr-FR" dirty="0" smtClean="0"/>
              <a:t> of a </a:t>
            </a:r>
            <a:r>
              <a:rPr lang="fr-FR" dirty="0" err="1" smtClean="0"/>
              <a:t>Higgs</a:t>
            </a:r>
            <a:r>
              <a:rPr lang="fr-FR" dirty="0" smtClean="0"/>
              <a:t> boson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380090" y="4050389"/>
            <a:ext cx="4306710" cy="2320927"/>
          </a:xfrm>
        </p:spPr>
        <p:txBody>
          <a:bodyPr>
            <a:normAutofit fontScale="85000" lnSpcReduction="10000"/>
          </a:bodyPr>
          <a:lstStyle/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mass ~ 125.6 ± 0.5 </a:t>
            </a:r>
            <a:r>
              <a:rPr lang="fr-FR" dirty="0" err="1" smtClean="0"/>
              <a:t>GeV</a:t>
            </a:r>
            <a:endParaRPr lang="fr-FR" dirty="0" smtClean="0"/>
          </a:p>
          <a:p>
            <a:r>
              <a:rPr lang="fr-FR" dirty="0" err="1" smtClean="0"/>
              <a:t>σ</a:t>
            </a:r>
            <a:r>
              <a:rPr lang="fr-FR" dirty="0" smtClean="0"/>
              <a:t> x BR compatible </a:t>
            </a:r>
            <a:r>
              <a:rPr lang="fr-FR" dirty="0" err="1" smtClean="0"/>
              <a:t>with</a:t>
            </a:r>
            <a:r>
              <a:rPr lang="fr-FR" dirty="0" smtClean="0"/>
              <a:t> SM</a:t>
            </a:r>
          </a:p>
          <a:p>
            <a:pPr lvl="1"/>
            <a:r>
              <a:rPr lang="fr-FR" dirty="0" smtClean="0"/>
              <a:t>couples to Z and W</a:t>
            </a:r>
          </a:p>
          <a:p>
            <a:pPr lvl="1"/>
            <a:r>
              <a:rPr lang="fr-FR" dirty="0" smtClean="0"/>
              <a:t>couples to top quark (</a:t>
            </a:r>
            <a:r>
              <a:rPr lang="fr-FR" dirty="0" err="1" smtClean="0"/>
              <a:t>probably</a:t>
            </a:r>
            <a:r>
              <a:rPr lang="fr-FR" dirty="0" smtClean="0"/>
              <a:t>)</a:t>
            </a:r>
          </a:p>
          <a:p>
            <a:r>
              <a:rPr lang="fr-FR" b="1" dirty="0" err="1" smtClean="0"/>
              <a:t>does</a:t>
            </a:r>
            <a:r>
              <a:rPr lang="fr-FR" b="1" dirty="0" smtClean="0"/>
              <a:t> </a:t>
            </a:r>
            <a:r>
              <a:rPr lang="fr-FR" b="1" dirty="0" err="1" smtClean="0"/>
              <a:t>it</a:t>
            </a:r>
            <a:r>
              <a:rPr lang="fr-FR" b="1" dirty="0" smtClean="0"/>
              <a:t> couple to leptons?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5" y="946564"/>
            <a:ext cx="3550097" cy="254830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01" y="3634879"/>
            <a:ext cx="3049596" cy="292679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546" y="1635428"/>
            <a:ext cx="2531079" cy="22456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187096" y="1111154"/>
            <a:ext cx="2338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gluon-gluon</a:t>
            </a:r>
            <a:r>
              <a:rPr lang="fr-FR" dirty="0" smtClean="0"/>
              <a:t> fusion</a:t>
            </a:r>
          </a:p>
          <a:p>
            <a:r>
              <a:rPr lang="fr-FR" dirty="0" smtClean="0"/>
              <a:t>Dominant </a:t>
            </a:r>
            <a:r>
              <a:rPr lang="fr-FR" dirty="0" err="1" smtClean="0"/>
              <a:t>Higgs</a:t>
            </a:r>
            <a:r>
              <a:rPr lang="fr-FR" dirty="0" smtClean="0"/>
              <a:t> production </a:t>
            </a:r>
            <a:r>
              <a:rPr lang="fr-FR" dirty="0" err="1" smtClean="0"/>
              <a:t>mechanism</a:t>
            </a:r>
            <a:endParaRPr lang="fr-FR" dirty="0" smtClean="0"/>
          </a:p>
        </p:txBody>
      </p:sp>
      <p:sp>
        <p:nvSpPr>
          <p:cNvPr id="20" name="ZoneTexte 19"/>
          <p:cNvSpPr txBox="1"/>
          <p:nvPr/>
        </p:nvSpPr>
        <p:spPr>
          <a:xfrm>
            <a:off x="1045829" y="3881112"/>
            <a:ext cx="1858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</a:t>
            </a:r>
            <a:r>
              <a:rPr lang="fr-FR" sz="1400" dirty="0" smtClean="0">
                <a:sym typeface="Wingdings"/>
              </a:rPr>
              <a:t>ZZ4 leptons</a:t>
            </a:r>
            <a:endParaRPr lang="fr-FR" sz="1400" dirty="0"/>
          </a:p>
        </p:txBody>
      </p:sp>
      <p:cxnSp>
        <p:nvCxnSpPr>
          <p:cNvPr id="22" name="Connecteur droit avec flèche 21"/>
          <p:cNvCxnSpPr/>
          <p:nvPr/>
        </p:nvCxnSpPr>
        <p:spPr>
          <a:xfrm rot="16200000" flipH="1">
            <a:off x="1468599" y="4466455"/>
            <a:ext cx="919299" cy="3641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2110334" y="2073550"/>
            <a:ext cx="79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</a:t>
            </a:r>
            <a:r>
              <a:rPr lang="fr-FR" sz="1400" dirty="0" err="1" smtClean="0">
                <a:sym typeface="Wingdings"/>
              </a:rPr>
              <a:t>γγ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0" y="6492875"/>
            <a:ext cx="5082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ATLAS-CONF-2013-012, </a:t>
            </a:r>
            <a:r>
              <a:rPr lang="fr-FR" i="1" dirty="0" smtClean="0"/>
              <a:t>CMS</a:t>
            </a:r>
            <a:r>
              <a:rPr lang="fr-FR" i="1" dirty="0" smtClean="0"/>
              <a:t>-PAS</a:t>
            </a:r>
            <a:r>
              <a:rPr lang="fr-FR" i="1" dirty="0" smtClean="0"/>
              <a:t>-</a:t>
            </a:r>
            <a:r>
              <a:rPr lang="fr-FR" i="1" dirty="0" smtClean="0"/>
              <a:t>HIG-13-002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ym typeface="Wingdings"/>
              </a:rPr>
              <a:t>P</a:t>
            </a:r>
            <a:r>
              <a:rPr lang="fr-FR" dirty="0" smtClean="0">
                <a:sym typeface="Wingdings"/>
              </a:rPr>
              <a:t>robe lepton </a:t>
            </a:r>
            <a:r>
              <a:rPr lang="fr-FR" dirty="0" err="1" smtClean="0">
                <a:sym typeface="Wingdings"/>
              </a:rPr>
              <a:t>coupling</a:t>
            </a:r>
            <a:r>
              <a:rPr lang="fr-FR" dirty="0" smtClean="0">
                <a:sym typeface="Wingdings"/>
              </a:rPr>
              <a:t>: Hττ </a:t>
            </a:r>
            <a:endParaRPr lang="fr-FR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93" y="1600199"/>
            <a:ext cx="4344677" cy="4061887"/>
          </a:xfrm>
          <a:prstGeom prst="rect">
            <a:avLst/>
          </a:prstGeom>
        </p:spPr>
      </p:pic>
      <p:cxnSp>
        <p:nvCxnSpPr>
          <p:cNvPr id="18" name="Connecteur droit 17"/>
          <p:cNvCxnSpPr/>
          <p:nvPr/>
        </p:nvCxnSpPr>
        <p:spPr>
          <a:xfrm rot="5400000" flipH="1" flipV="1">
            <a:off x="-232660" y="3805360"/>
            <a:ext cx="415267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687501" y="3131812"/>
            <a:ext cx="44210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467275" y="2953144"/>
            <a:ext cx="2897319" cy="357336"/>
          </a:xfrm>
          <a:prstGeom prst="rect">
            <a:avLst/>
          </a:prstGeom>
        </p:spPr>
      </p:pic>
      <p:pic>
        <p:nvPicPr>
          <p:cNvPr id="23" name="Image 2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031645" y="5012463"/>
            <a:ext cx="4058646" cy="645848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4955253" y="4268052"/>
            <a:ext cx="3877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Yukawa</a:t>
            </a:r>
            <a:r>
              <a:rPr lang="fr-FR" dirty="0" smtClean="0"/>
              <a:t> </a:t>
            </a:r>
            <a:r>
              <a:rPr lang="fr-FR" dirty="0" err="1" smtClean="0"/>
              <a:t>coupling</a:t>
            </a:r>
            <a:r>
              <a:rPr lang="fr-FR" dirty="0" smtClean="0"/>
              <a:t> to fermions </a:t>
            </a:r>
            <a:r>
              <a:rPr lang="fr-FR" dirty="0" err="1" smtClean="0"/>
              <a:t>proportional</a:t>
            </a:r>
            <a:r>
              <a:rPr lang="fr-FR" dirty="0" smtClean="0"/>
              <a:t> to fermion mass </a:t>
            </a:r>
            <a:r>
              <a:rPr lang="fr-FR" i="1" dirty="0" err="1" smtClean="0"/>
              <a:t>m</a:t>
            </a:r>
            <a:r>
              <a:rPr lang="fr-FR" i="1" baseline="-25000" dirty="0" err="1" smtClean="0"/>
              <a:t>f</a:t>
            </a:r>
            <a:endParaRPr lang="fr-FR" i="1" baseline="-25000" dirty="0"/>
          </a:p>
        </p:txBody>
      </p:sp>
      <p:sp>
        <p:nvSpPr>
          <p:cNvPr id="27" name="Rectangle 26"/>
          <p:cNvSpPr/>
          <p:nvPr/>
        </p:nvSpPr>
        <p:spPr>
          <a:xfrm>
            <a:off x="6693585" y="4914383"/>
            <a:ext cx="983508" cy="968110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6746098" y="5941497"/>
            <a:ext cx="84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~1/300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0" y="6492875"/>
            <a:ext cx="2827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LHC </a:t>
            </a:r>
            <a:r>
              <a:rPr lang="fr-FR" i="1" dirty="0" err="1" smtClean="0"/>
              <a:t>Higgs</a:t>
            </a:r>
            <a:r>
              <a:rPr lang="fr-FR" i="1" dirty="0" smtClean="0"/>
              <a:t> </a:t>
            </a:r>
            <a:r>
              <a:rPr lang="fr-FR" i="1" dirty="0" err="1" smtClean="0"/>
              <a:t>σ</a:t>
            </a:r>
            <a:r>
              <a:rPr lang="fr-FR" i="1" dirty="0" smtClean="0"/>
              <a:t> </a:t>
            </a:r>
            <a:r>
              <a:rPr lang="fr-FR" i="1" dirty="0" err="1" smtClean="0"/>
              <a:t>Working</a:t>
            </a:r>
            <a:r>
              <a:rPr lang="fr-FR" i="1" dirty="0" smtClean="0"/>
              <a:t> Group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84844"/>
            <a:ext cx="9144000" cy="16537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 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err="1" smtClean="0"/>
              <a:t>Principles</a:t>
            </a:r>
            <a:r>
              <a:rPr lang="fr-FR" dirty="0" smtClean="0"/>
              <a:t> of the 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search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fighting</a:t>
            </a:r>
            <a:r>
              <a:rPr lang="fr-FR" dirty="0" smtClean="0">
                <a:sym typeface="Wingdings"/>
              </a:rPr>
              <a:t> the main background sources</a:t>
            </a:r>
          </a:p>
          <a:p>
            <a:pPr lvl="1"/>
            <a:r>
              <a:rPr lang="fr-FR" dirty="0" err="1" smtClean="0">
                <a:sym typeface="Wingdings"/>
              </a:rPr>
              <a:t>need</a:t>
            </a:r>
            <a:r>
              <a:rPr lang="fr-FR" dirty="0" smtClean="0">
                <a:sym typeface="Wingdings"/>
              </a:rPr>
              <a:t> for </a:t>
            </a:r>
            <a:r>
              <a:rPr lang="fr-FR" dirty="0" err="1" smtClean="0">
                <a:sym typeface="Wingdings"/>
              </a:rPr>
              <a:t>high-performance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objects</a:t>
            </a:r>
            <a:endParaRPr lang="fr-FR" dirty="0" smtClean="0">
              <a:sym typeface="Wingdings"/>
            </a:endParaRP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err="1" smtClean="0">
                <a:sym typeface="Wingdings"/>
              </a:rPr>
              <a:t>Particle</a:t>
            </a:r>
            <a:r>
              <a:rPr lang="fr-FR" dirty="0" smtClean="0">
                <a:sym typeface="Wingdings"/>
              </a:rPr>
              <a:t> flow reconstruction</a:t>
            </a:r>
          </a:p>
          <a:p>
            <a:pPr lvl="1"/>
            <a:r>
              <a:rPr lang="fr-FR" dirty="0" err="1" smtClean="0">
                <a:sym typeface="Wingdings"/>
              </a:rPr>
              <a:t>What</a:t>
            </a:r>
            <a:r>
              <a:rPr lang="fr-FR" dirty="0" smtClean="0">
                <a:sym typeface="Wingdings"/>
              </a:rPr>
              <a:t> and </a:t>
            </a:r>
            <a:r>
              <a:rPr lang="fr-FR" dirty="0" err="1" smtClean="0">
                <a:sym typeface="Wingdings"/>
              </a:rPr>
              <a:t>why</a:t>
            </a:r>
            <a:r>
              <a:rPr lang="fr-FR" dirty="0" smtClean="0">
                <a:sym typeface="Wingdings"/>
              </a:rPr>
              <a:t>? </a:t>
            </a:r>
          </a:p>
          <a:p>
            <a:pPr lvl="1"/>
            <a:r>
              <a:rPr lang="fr-FR" dirty="0" smtClean="0">
                <a:sym typeface="Wingdings"/>
              </a:rPr>
              <a:t>The </a:t>
            </a:r>
            <a:r>
              <a:rPr lang="fr-FR" dirty="0" err="1" smtClean="0">
                <a:sym typeface="Wingdings"/>
              </a:rPr>
              <a:t>algorithm</a:t>
            </a:r>
            <a:r>
              <a:rPr lang="fr-FR" dirty="0" smtClean="0">
                <a:sym typeface="Wingdings"/>
              </a:rPr>
              <a:t> </a:t>
            </a:r>
          </a:p>
          <a:p>
            <a:pPr lvl="1"/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</a:t>
            </a:r>
            <a:r>
              <a:rPr lang="fr-FR" dirty="0" smtClean="0">
                <a:sym typeface="Wingdings"/>
              </a:rPr>
              <a:t> performance </a:t>
            </a: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smtClean="0">
                <a:sym typeface="Wingdings"/>
              </a:rPr>
              <a:t>The CMS Hττ </a:t>
            </a:r>
            <a:r>
              <a:rPr lang="fr-FR" dirty="0" err="1" smtClean="0">
                <a:sym typeface="Wingdings"/>
              </a:rPr>
              <a:t>analysis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specific</a:t>
            </a:r>
            <a:r>
              <a:rPr lang="fr-FR" dirty="0" smtClean="0">
                <a:sym typeface="Wingdings"/>
              </a:rPr>
              <a:t> techniques </a:t>
            </a:r>
          </a:p>
          <a:p>
            <a:pPr lvl="1"/>
            <a:r>
              <a:rPr lang="fr-FR" dirty="0" err="1" smtClean="0">
                <a:sym typeface="Wingdings"/>
              </a:rPr>
              <a:t>results</a:t>
            </a:r>
            <a:r>
              <a:rPr lang="fr-FR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4651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τ</a:t>
            </a:r>
            <a:r>
              <a:rPr lang="fr-FR" dirty="0" smtClean="0"/>
              <a:t>, a massive (and </a:t>
            </a:r>
            <a:r>
              <a:rPr lang="fr-FR" dirty="0" err="1" smtClean="0"/>
              <a:t>challenging</a:t>
            </a:r>
            <a:r>
              <a:rPr lang="fr-FR" dirty="0"/>
              <a:t>)</a:t>
            </a:r>
            <a:r>
              <a:rPr lang="fr-FR" dirty="0" smtClean="0"/>
              <a:t> </a:t>
            </a:r>
            <a:r>
              <a:rPr lang="fr-FR" dirty="0" smtClean="0"/>
              <a:t>lepton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360733" y="1257298"/>
            <a:ext cx="4783267" cy="5397501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m = 1.78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r>
              <a:rPr lang="fr-FR" dirty="0" err="1" smtClean="0"/>
              <a:t>cτ</a:t>
            </a:r>
            <a:r>
              <a:rPr lang="fr-FR" dirty="0" smtClean="0"/>
              <a:t> = 90 </a:t>
            </a:r>
            <a:r>
              <a:rPr lang="fr-FR" dirty="0" err="1" smtClean="0"/>
              <a:t>μm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Branching</a:t>
            </a:r>
            <a:r>
              <a:rPr lang="fr-FR" dirty="0" smtClean="0"/>
              <a:t> ratios:</a:t>
            </a:r>
          </a:p>
          <a:p>
            <a:pPr lvl="1"/>
            <a:r>
              <a:rPr lang="fr-FR" dirty="0" smtClean="0"/>
              <a:t>65% </a:t>
            </a:r>
            <a:r>
              <a:rPr lang="el-GR" b="1" dirty="0" smtClean="0">
                <a:solidFill>
                  <a:srgbClr val="0000FF"/>
                </a:solidFill>
                <a:sym typeface="Wingdings"/>
              </a:rPr>
              <a:t>τ</a:t>
            </a:r>
            <a:r>
              <a:rPr lang="en-US" b="1" baseline="30000" dirty="0" smtClean="0">
                <a:solidFill>
                  <a:srgbClr val="0000FF"/>
                </a:solidFill>
                <a:sym typeface="Wingdings"/>
              </a:rPr>
              <a:t>±</a:t>
            </a:r>
            <a:r>
              <a:rPr lang="en-US" b="1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l-GR" b="1" dirty="0" smtClean="0">
                <a:solidFill>
                  <a:srgbClr val="0000FF"/>
                </a:solidFill>
                <a:sym typeface="Wingdings"/>
              </a:rPr>
              <a:t>τ</a:t>
            </a:r>
            <a:r>
              <a:rPr lang="en-US" b="1" baseline="-25000" dirty="0" smtClean="0">
                <a:solidFill>
                  <a:srgbClr val="0000FF"/>
                </a:solidFill>
                <a:sym typeface="Wingdings"/>
              </a:rPr>
              <a:t>had</a:t>
            </a:r>
            <a:r>
              <a:rPr lang="en-US" b="1" baseline="30000" dirty="0" smtClean="0">
                <a:solidFill>
                  <a:srgbClr val="0000FF"/>
                </a:solidFill>
                <a:sym typeface="Wingdings"/>
              </a:rPr>
              <a:t>± </a:t>
            </a:r>
            <a:r>
              <a:rPr lang="el-GR" b="1" dirty="0" smtClean="0">
                <a:solidFill>
                  <a:srgbClr val="0000FF"/>
                </a:solidFill>
                <a:sym typeface="Wingdings"/>
              </a:rPr>
              <a:t>ν</a:t>
            </a:r>
            <a:r>
              <a:rPr lang="el-GR" b="1" baseline="-25000" dirty="0" smtClean="0">
                <a:solidFill>
                  <a:srgbClr val="0000FF"/>
                </a:solidFill>
                <a:sym typeface="Wingdings"/>
              </a:rPr>
              <a:t>τ</a:t>
            </a:r>
            <a:endParaRPr lang="en-US" b="1" baseline="-25000" dirty="0" smtClean="0">
              <a:solidFill>
                <a:srgbClr val="0000FF"/>
              </a:solidFill>
              <a:sym typeface="Wingdings"/>
            </a:endParaRPr>
          </a:p>
          <a:p>
            <a:pPr lvl="2"/>
            <a:r>
              <a:rPr lang="en-US" kern="0" dirty="0" smtClean="0">
                <a:ea typeface="ＭＳ Ｐゴシック" charset="-128"/>
                <a:cs typeface="ＭＳ Ｐゴシック" charset="-128"/>
                <a:sym typeface="Wingdings"/>
              </a:rPr>
              <a:t>75% ,</a:t>
            </a:r>
            <a:r>
              <a:rPr lang="el-GR" dirty="0" smtClean="0">
                <a:sym typeface="Wingdings"/>
              </a:rPr>
              <a:t> τ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n-US" dirty="0" smtClean="0">
                <a:sym typeface="Wingdings"/>
              </a:rPr>
              <a:t></a:t>
            </a:r>
            <a:r>
              <a:rPr lang="en-US" sz="2800" b="1" dirty="0" smtClean="0">
                <a:solidFill>
                  <a:srgbClr val="0000FF"/>
                </a:solidFill>
                <a:sym typeface="Wingdings"/>
              </a:rPr>
              <a:t>1</a:t>
            </a:r>
            <a:r>
              <a:rPr lang="el-GR" dirty="0" smtClean="0">
                <a:sym typeface="Wingdings"/>
              </a:rPr>
              <a:t>π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n-US" dirty="0" smtClean="0">
                <a:sym typeface="Wingdings"/>
              </a:rPr>
              <a:t> + [</a:t>
            </a:r>
            <a:r>
              <a:rPr lang="el-GR" dirty="0" smtClean="0">
                <a:sym typeface="Wingdings"/>
              </a:rPr>
              <a:t>π</a:t>
            </a:r>
            <a:r>
              <a:rPr lang="en-US" baseline="30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(‘s)] + </a:t>
            </a:r>
            <a:r>
              <a:rPr lang="el-GR" dirty="0" smtClean="0">
                <a:sym typeface="Wingdings"/>
              </a:rPr>
              <a:t>ν</a:t>
            </a:r>
            <a:r>
              <a:rPr lang="el-GR" baseline="-25000" dirty="0" smtClean="0">
                <a:sym typeface="Wingdings"/>
              </a:rPr>
              <a:t>τ</a:t>
            </a:r>
            <a:r>
              <a:rPr lang="en-US" baseline="-25000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(</a:t>
            </a:r>
            <a:r>
              <a:rPr lang="en-US" sz="2400" b="1" dirty="0" smtClean="0">
                <a:solidFill>
                  <a:srgbClr val="0000FF"/>
                </a:solidFill>
                <a:sym typeface="Wingdings"/>
              </a:rPr>
              <a:t>1 prong</a:t>
            </a:r>
            <a:r>
              <a:rPr lang="en-US" dirty="0" smtClean="0">
                <a:sym typeface="Wingdings"/>
              </a:rPr>
              <a:t>)</a:t>
            </a:r>
          </a:p>
          <a:p>
            <a:pPr lvl="2"/>
            <a:r>
              <a:rPr lang="en-US" kern="0" dirty="0" smtClean="0">
                <a:ea typeface="ＭＳ Ｐゴシック" charset="-128"/>
                <a:cs typeface="ＭＳ Ｐゴシック" charset="-128"/>
                <a:sym typeface="Wingdings"/>
              </a:rPr>
              <a:t>23% ,</a:t>
            </a:r>
            <a:r>
              <a:rPr lang="el-GR" dirty="0" smtClean="0">
                <a:sym typeface="Wingdings"/>
              </a:rPr>
              <a:t> τ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n-US" dirty="0" smtClean="0">
                <a:sym typeface="Wingdings"/>
              </a:rPr>
              <a:t></a:t>
            </a:r>
            <a:r>
              <a:rPr lang="en-US" sz="2800" b="1" dirty="0" smtClean="0">
                <a:solidFill>
                  <a:srgbClr val="0000FF"/>
                </a:solidFill>
                <a:sym typeface="Wingdings"/>
              </a:rPr>
              <a:t>3</a:t>
            </a:r>
            <a:r>
              <a:rPr lang="el-GR" dirty="0" smtClean="0">
                <a:sym typeface="Wingdings"/>
              </a:rPr>
              <a:t>π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n-US" dirty="0" smtClean="0">
                <a:sym typeface="Wingdings"/>
              </a:rPr>
              <a:t> + [</a:t>
            </a:r>
            <a:r>
              <a:rPr lang="el-GR" dirty="0" smtClean="0">
                <a:sym typeface="Wingdings"/>
              </a:rPr>
              <a:t>π</a:t>
            </a:r>
            <a:r>
              <a:rPr lang="en-US" baseline="30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(‘s)] + </a:t>
            </a:r>
            <a:r>
              <a:rPr lang="el-GR" dirty="0" smtClean="0">
                <a:sym typeface="Wingdings"/>
              </a:rPr>
              <a:t>ν</a:t>
            </a:r>
            <a:r>
              <a:rPr lang="el-GR" baseline="-25000" dirty="0" smtClean="0">
                <a:sym typeface="Wingdings"/>
              </a:rPr>
              <a:t>τ</a:t>
            </a:r>
            <a:r>
              <a:rPr lang="en-US" baseline="-25000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(</a:t>
            </a:r>
            <a:r>
              <a:rPr lang="en-US" sz="2400" b="1" dirty="0" smtClean="0">
                <a:solidFill>
                  <a:srgbClr val="0000FF"/>
                </a:solidFill>
                <a:sym typeface="Wingdings"/>
              </a:rPr>
              <a:t>3 prongs</a:t>
            </a:r>
            <a:r>
              <a:rPr lang="en-US" dirty="0" smtClean="0">
                <a:sym typeface="Wingdings"/>
              </a:rPr>
              <a:t>)</a:t>
            </a:r>
            <a:endParaRPr lang="en-US" b="1" baseline="-25000" dirty="0" smtClean="0">
              <a:solidFill>
                <a:srgbClr val="FF0000"/>
              </a:solidFill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35% </a:t>
            </a:r>
            <a:r>
              <a:rPr lang="el-GR" dirty="0" smtClean="0">
                <a:sym typeface="Wingdings"/>
              </a:rPr>
              <a:t>τ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n-US" dirty="0" err="1" smtClean="0">
                <a:sym typeface="Wingdings"/>
              </a:rPr>
              <a:t>l</a:t>
            </a:r>
            <a:r>
              <a:rPr lang="en-US" baseline="30000" dirty="0" smtClean="0">
                <a:sym typeface="Wingdings"/>
              </a:rPr>
              <a:t>±</a:t>
            </a:r>
            <a:r>
              <a:rPr lang="el-GR" dirty="0" smtClean="0">
                <a:sym typeface="Wingdings"/>
              </a:rPr>
              <a:t>ν</a:t>
            </a:r>
            <a:r>
              <a:rPr lang="en-US" baseline="-25000" dirty="0" err="1" smtClean="0">
                <a:sym typeface="Wingdings"/>
              </a:rPr>
              <a:t>l</a:t>
            </a:r>
            <a:r>
              <a:rPr lang="el-GR" dirty="0" smtClean="0">
                <a:sym typeface="Wingdings"/>
              </a:rPr>
              <a:t>ν</a:t>
            </a:r>
            <a:r>
              <a:rPr lang="el-GR" baseline="-25000" dirty="0" smtClean="0">
                <a:sym typeface="Wingdings"/>
              </a:rPr>
              <a:t>τ</a:t>
            </a:r>
            <a:r>
              <a:rPr lang="en-US" baseline="-25000" dirty="0" smtClean="0">
                <a:sym typeface="Wingdings"/>
              </a:rPr>
              <a:t> </a:t>
            </a:r>
          </a:p>
          <a:p>
            <a:pPr>
              <a:buNone/>
            </a:pPr>
            <a:endParaRPr lang="en-US" dirty="0" smtClean="0">
              <a:sym typeface="Wingdings"/>
            </a:endParaRPr>
          </a:p>
          <a:p>
            <a:r>
              <a:rPr lang="en-US" dirty="0" smtClean="0">
                <a:solidFill>
                  <a:srgbClr val="FF0000"/>
                </a:solidFill>
                <a:sym typeface="Wingdings"/>
              </a:rPr>
              <a:t>Decays into 1 or 2 neutrinos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	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MET in the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event</a:t>
            </a:r>
            <a:endParaRPr lang="en-US" dirty="0" smtClean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sym typeface="Wingdings"/>
            </a:endParaRPr>
          </a:p>
          <a:p>
            <a:r>
              <a:rPr lang="en-US" dirty="0" smtClean="0">
                <a:solidFill>
                  <a:srgbClr val="FF0000"/>
                </a:solidFill>
                <a:sym typeface="Wingdings"/>
              </a:rPr>
              <a:t>Narrow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“jet”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</a:t>
            </a:r>
            <a:br>
              <a:rPr lang="en-US" dirty="0" smtClean="0">
                <a:solidFill>
                  <a:srgbClr val="FF0000"/>
                </a:solidFill>
                <a:sym typeface="Wingdings"/>
              </a:rPr>
            </a:br>
            <a:r>
              <a:rPr lang="en-US" dirty="0" smtClean="0">
                <a:solidFill>
                  <a:srgbClr val="FF0000"/>
                </a:solidFill>
                <a:sym typeface="Wingdings"/>
              </a:rPr>
              <a:t>with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only a few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particle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	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high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jet to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fake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rate (few %)</a:t>
            </a:r>
            <a:endParaRPr lang="en-US" dirty="0" smtClean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257299"/>
            <a:ext cx="3035300" cy="157241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3444875"/>
            <a:ext cx="3175000" cy="3048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15899" y="4164995"/>
            <a:ext cx="1222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 </a:t>
            </a:r>
            <a:r>
              <a:rPr lang="fr-FR" dirty="0" err="1" smtClean="0"/>
              <a:t>prong</a:t>
            </a:r>
            <a:r>
              <a:rPr lang="fr-FR" dirty="0" smtClean="0"/>
              <a:t> tau </a:t>
            </a:r>
            <a:r>
              <a:rPr lang="fr-FR" dirty="0" err="1" smtClean="0"/>
              <a:t>decay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channels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360733" y="1257298"/>
            <a:ext cx="4783267" cy="5397501"/>
          </a:xfrm>
        </p:spPr>
        <p:txBody>
          <a:bodyPr>
            <a:normAutofit fontScale="77500" lnSpcReduction="20000"/>
          </a:bodyPr>
          <a:lstStyle/>
          <a:p>
            <a:r>
              <a:rPr lang="fr-FR" smtClean="0"/>
              <a:t>m = 1.78 GeV</a:t>
            </a:r>
          </a:p>
          <a:p>
            <a:pPr lvl="2">
              <a:buNone/>
            </a:pPr>
            <a:endParaRPr lang="fr-FR" smtClean="0"/>
          </a:p>
          <a:p>
            <a:r>
              <a:rPr lang="fr-FR" smtClean="0"/>
              <a:t>cτ = 90 μm</a:t>
            </a:r>
          </a:p>
          <a:p>
            <a:endParaRPr lang="fr-FR" smtClean="0"/>
          </a:p>
          <a:p>
            <a:r>
              <a:rPr lang="fr-FR" smtClean="0"/>
              <a:t>Branching ratios:</a:t>
            </a:r>
          </a:p>
          <a:p>
            <a:pPr lvl="1"/>
            <a:r>
              <a:rPr lang="fr-FR" smtClean="0"/>
              <a:t>65% </a:t>
            </a:r>
            <a:r>
              <a:rPr lang="el-GR" b="1" smtClean="0">
                <a:solidFill>
                  <a:srgbClr val="0000FF"/>
                </a:solidFill>
                <a:sym typeface="Wingdings"/>
              </a:rPr>
              <a:t>τ</a:t>
            </a:r>
            <a:r>
              <a:rPr lang="en-US" b="1" baseline="30000" smtClean="0">
                <a:solidFill>
                  <a:srgbClr val="0000FF"/>
                </a:solidFill>
                <a:sym typeface="Wingdings"/>
              </a:rPr>
              <a:t>±</a:t>
            </a:r>
            <a:r>
              <a:rPr lang="en-US" b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l-GR" b="1" smtClean="0">
                <a:solidFill>
                  <a:srgbClr val="0000FF"/>
                </a:solidFill>
                <a:sym typeface="Wingdings"/>
              </a:rPr>
              <a:t>τ</a:t>
            </a:r>
            <a:r>
              <a:rPr lang="en-US" b="1" baseline="-25000" smtClean="0">
                <a:solidFill>
                  <a:srgbClr val="0000FF"/>
                </a:solidFill>
                <a:sym typeface="Wingdings"/>
              </a:rPr>
              <a:t>had</a:t>
            </a:r>
            <a:r>
              <a:rPr lang="en-US" b="1" baseline="30000" smtClean="0">
                <a:solidFill>
                  <a:srgbClr val="0000FF"/>
                </a:solidFill>
                <a:sym typeface="Wingdings"/>
              </a:rPr>
              <a:t>± </a:t>
            </a:r>
            <a:r>
              <a:rPr lang="el-GR" b="1" smtClean="0">
                <a:solidFill>
                  <a:srgbClr val="0000FF"/>
                </a:solidFill>
                <a:sym typeface="Wingdings"/>
              </a:rPr>
              <a:t>ν</a:t>
            </a:r>
            <a:r>
              <a:rPr lang="el-GR" b="1" baseline="-25000" smtClean="0">
                <a:solidFill>
                  <a:srgbClr val="0000FF"/>
                </a:solidFill>
                <a:sym typeface="Wingdings"/>
              </a:rPr>
              <a:t>τ</a:t>
            </a:r>
            <a:endParaRPr lang="en-US" b="1" baseline="-25000" smtClean="0">
              <a:solidFill>
                <a:srgbClr val="0000FF"/>
              </a:solidFill>
              <a:sym typeface="Wingdings"/>
            </a:endParaRPr>
          </a:p>
          <a:p>
            <a:pPr lvl="2"/>
            <a:r>
              <a:rPr lang="en-US" kern="0" smtClean="0">
                <a:ea typeface="ＭＳ Ｐゴシック" charset="-128"/>
                <a:cs typeface="ＭＳ Ｐゴシック" charset="-128"/>
                <a:sym typeface="Wingdings"/>
              </a:rPr>
              <a:t>75% ,</a:t>
            </a:r>
            <a:r>
              <a:rPr lang="el-GR" smtClean="0">
                <a:sym typeface="Wingdings"/>
              </a:rPr>
              <a:t> τ</a:t>
            </a:r>
            <a:r>
              <a:rPr lang="en-US" baseline="30000" smtClean="0">
                <a:sym typeface="Wingdings"/>
              </a:rPr>
              <a:t>±</a:t>
            </a:r>
            <a:r>
              <a:rPr lang="en-US" smtClean="0">
                <a:sym typeface="Wingdings"/>
              </a:rPr>
              <a:t></a:t>
            </a:r>
            <a:r>
              <a:rPr lang="en-US" sz="2800" b="1" smtClean="0">
                <a:solidFill>
                  <a:srgbClr val="0000FF"/>
                </a:solidFill>
                <a:sym typeface="Wingdings"/>
              </a:rPr>
              <a:t>1</a:t>
            </a:r>
            <a:r>
              <a:rPr lang="el-GR" smtClean="0">
                <a:sym typeface="Wingdings"/>
              </a:rPr>
              <a:t>π</a:t>
            </a:r>
            <a:r>
              <a:rPr lang="en-US" baseline="30000" smtClean="0">
                <a:sym typeface="Wingdings"/>
              </a:rPr>
              <a:t>±</a:t>
            </a:r>
            <a:r>
              <a:rPr lang="en-US" smtClean="0">
                <a:sym typeface="Wingdings"/>
              </a:rPr>
              <a:t> + [</a:t>
            </a:r>
            <a:r>
              <a:rPr lang="el-GR" smtClean="0">
                <a:sym typeface="Wingdings"/>
              </a:rPr>
              <a:t>π</a:t>
            </a:r>
            <a:r>
              <a:rPr lang="en-US" baseline="30000" smtClean="0">
                <a:sym typeface="Wingdings"/>
              </a:rPr>
              <a:t>0</a:t>
            </a:r>
            <a:r>
              <a:rPr lang="en-US" smtClean="0">
                <a:sym typeface="Wingdings"/>
              </a:rPr>
              <a:t>(‘s)] + </a:t>
            </a:r>
            <a:r>
              <a:rPr lang="el-GR" smtClean="0">
                <a:sym typeface="Wingdings"/>
              </a:rPr>
              <a:t>ν</a:t>
            </a:r>
            <a:r>
              <a:rPr lang="el-GR" baseline="-25000" smtClean="0">
                <a:sym typeface="Wingdings"/>
              </a:rPr>
              <a:t>τ</a:t>
            </a:r>
            <a:r>
              <a:rPr lang="en-US" baseline="-2500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(</a:t>
            </a:r>
            <a:r>
              <a:rPr lang="en-US" sz="2400" b="1" smtClean="0">
                <a:solidFill>
                  <a:srgbClr val="0000FF"/>
                </a:solidFill>
                <a:sym typeface="Wingdings"/>
              </a:rPr>
              <a:t>1 prong</a:t>
            </a:r>
            <a:r>
              <a:rPr lang="en-US" smtClean="0">
                <a:sym typeface="Wingdings"/>
              </a:rPr>
              <a:t>)</a:t>
            </a:r>
          </a:p>
          <a:p>
            <a:pPr lvl="2"/>
            <a:r>
              <a:rPr lang="en-US" kern="0" smtClean="0">
                <a:ea typeface="ＭＳ Ｐゴシック" charset="-128"/>
                <a:cs typeface="ＭＳ Ｐゴシック" charset="-128"/>
                <a:sym typeface="Wingdings"/>
              </a:rPr>
              <a:t>23% ,</a:t>
            </a:r>
            <a:r>
              <a:rPr lang="el-GR" smtClean="0">
                <a:sym typeface="Wingdings"/>
              </a:rPr>
              <a:t> τ</a:t>
            </a:r>
            <a:r>
              <a:rPr lang="en-US" baseline="30000" smtClean="0">
                <a:sym typeface="Wingdings"/>
              </a:rPr>
              <a:t>±</a:t>
            </a:r>
            <a:r>
              <a:rPr lang="en-US" smtClean="0">
                <a:sym typeface="Wingdings"/>
              </a:rPr>
              <a:t></a:t>
            </a:r>
            <a:r>
              <a:rPr lang="en-US" sz="2800" b="1" smtClean="0">
                <a:solidFill>
                  <a:srgbClr val="0000FF"/>
                </a:solidFill>
                <a:sym typeface="Wingdings"/>
              </a:rPr>
              <a:t>3</a:t>
            </a:r>
            <a:r>
              <a:rPr lang="el-GR" smtClean="0">
                <a:sym typeface="Wingdings"/>
              </a:rPr>
              <a:t>π</a:t>
            </a:r>
            <a:r>
              <a:rPr lang="en-US" baseline="30000" smtClean="0">
                <a:sym typeface="Wingdings"/>
              </a:rPr>
              <a:t>±</a:t>
            </a:r>
            <a:r>
              <a:rPr lang="en-US" smtClean="0">
                <a:sym typeface="Wingdings"/>
              </a:rPr>
              <a:t> + [</a:t>
            </a:r>
            <a:r>
              <a:rPr lang="el-GR" smtClean="0">
                <a:sym typeface="Wingdings"/>
              </a:rPr>
              <a:t>π</a:t>
            </a:r>
            <a:r>
              <a:rPr lang="en-US" baseline="30000" smtClean="0">
                <a:sym typeface="Wingdings"/>
              </a:rPr>
              <a:t>0</a:t>
            </a:r>
            <a:r>
              <a:rPr lang="en-US" smtClean="0">
                <a:sym typeface="Wingdings"/>
              </a:rPr>
              <a:t>(‘s)] + </a:t>
            </a:r>
            <a:r>
              <a:rPr lang="el-GR" smtClean="0">
                <a:sym typeface="Wingdings"/>
              </a:rPr>
              <a:t>ν</a:t>
            </a:r>
            <a:r>
              <a:rPr lang="el-GR" baseline="-25000" smtClean="0">
                <a:sym typeface="Wingdings"/>
              </a:rPr>
              <a:t>τ</a:t>
            </a:r>
            <a:r>
              <a:rPr lang="en-US" baseline="-2500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(</a:t>
            </a:r>
            <a:r>
              <a:rPr lang="en-US" sz="2400" b="1" smtClean="0">
                <a:solidFill>
                  <a:srgbClr val="0000FF"/>
                </a:solidFill>
                <a:sym typeface="Wingdings"/>
              </a:rPr>
              <a:t>3 prongs</a:t>
            </a:r>
            <a:r>
              <a:rPr lang="en-US" smtClean="0">
                <a:sym typeface="Wingdings"/>
              </a:rPr>
              <a:t>)</a:t>
            </a:r>
            <a:endParaRPr lang="en-US" b="1" baseline="-25000" smtClean="0">
              <a:solidFill>
                <a:srgbClr val="FF0000"/>
              </a:solidFill>
              <a:sym typeface="Wingdings"/>
            </a:endParaRPr>
          </a:p>
          <a:p>
            <a:pPr lvl="1"/>
            <a:r>
              <a:rPr lang="en-US" smtClean="0">
                <a:sym typeface="Wingdings"/>
              </a:rPr>
              <a:t>35% </a:t>
            </a:r>
            <a:r>
              <a:rPr lang="el-GR" smtClean="0">
                <a:sym typeface="Wingdings"/>
              </a:rPr>
              <a:t>τ</a:t>
            </a:r>
            <a:r>
              <a:rPr lang="en-US" baseline="30000" smtClean="0">
                <a:sym typeface="Wingdings"/>
              </a:rPr>
              <a:t>±</a:t>
            </a:r>
            <a:r>
              <a:rPr lang="en-US" smtClean="0">
                <a:sym typeface="Wingdings"/>
              </a:rPr>
              <a:t>l</a:t>
            </a:r>
            <a:r>
              <a:rPr lang="en-US" baseline="30000" smtClean="0">
                <a:sym typeface="Wingdings"/>
              </a:rPr>
              <a:t>±</a:t>
            </a:r>
            <a:r>
              <a:rPr lang="el-GR" smtClean="0">
                <a:sym typeface="Wingdings"/>
              </a:rPr>
              <a:t>ν</a:t>
            </a:r>
            <a:r>
              <a:rPr lang="en-US" baseline="-25000" smtClean="0">
                <a:sym typeface="Wingdings"/>
              </a:rPr>
              <a:t>l</a:t>
            </a:r>
            <a:r>
              <a:rPr lang="el-GR" smtClean="0">
                <a:sym typeface="Wingdings"/>
              </a:rPr>
              <a:t>ν</a:t>
            </a:r>
            <a:r>
              <a:rPr lang="el-GR" baseline="-25000" smtClean="0">
                <a:sym typeface="Wingdings"/>
              </a:rPr>
              <a:t>τ</a:t>
            </a:r>
            <a:r>
              <a:rPr lang="en-US" baseline="-25000" smtClean="0">
                <a:sym typeface="Wingdings"/>
              </a:rPr>
              <a:t> </a:t>
            </a:r>
          </a:p>
          <a:p>
            <a:pPr>
              <a:buNone/>
            </a:pPr>
            <a:endParaRPr lang="en-US" smtClean="0">
              <a:sym typeface="Wingdings"/>
            </a:endParaRPr>
          </a:p>
          <a:p>
            <a:r>
              <a:rPr lang="en-US" smtClean="0">
                <a:solidFill>
                  <a:srgbClr val="FF0000"/>
                </a:solidFill>
                <a:sym typeface="Wingdings"/>
              </a:rPr>
              <a:t>Decays into 1 or 2 neutrinos </a:t>
            </a:r>
          </a:p>
          <a:p>
            <a:pPr>
              <a:buNone/>
            </a:pPr>
            <a:r>
              <a:rPr lang="en-US" smtClean="0">
                <a:solidFill>
                  <a:srgbClr val="FF0000"/>
                </a:solidFill>
                <a:sym typeface="Wingdings"/>
              </a:rPr>
              <a:t>	</a:t>
            </a:r>
            <a:r>
              <a:rPr lang="fr-FR" smtClean="0">
                <a:solidFill>
                  <a:srgbClr val="FF0000"/>
                </a:solidFill>
                <a:sym typeface="Wingdings"/>
              </a:rPr>
              <a:t> MET in the event</a:t>
            </a:r>
            <a:endParaRPr lang="en-US" smtClean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endParaRPr lang="en-US" smtClean="0">
              <a:solidFill>
                <a:srgbClr val="FF0000"/>
              </a:solidFill>
              <a:sym typeface="Wingdings"/>
            </a:endParaRPr>
          </a:p>
          <a:p>
            <a:r>
              <a:rPr lang="en-US" smtClean="0">
                <a:solidFill>
                  <a:srgbClr val="FF0000"/>
                </a:solidFill>
                <a:sym typeface="Wingdings"/>
              </a:rPr>
              <a:t>Narrow “jet” </a:t>
            </a:r>
            <a:br>
              <a:rPr lang="en-US" smtClean="0">
                <a:solidFill>
                  <a:srgbClr val="FF0000"/>
                </a:solidFill>
                <a:sym typeface="Wingdings"/>
              </a:rPr>
            </a:br>
            <a:r>
              <a:rPr lang="en-US" smtClean="0">
                <a:solidFill>
                  <a:srgbClr val="FF0000"/>
                </a:solidFill>
                <a:sym typeface="Wingdings"/>
              </a:rPr>
              <a:t>with only a few particle</a:t>
            </a:r>
          </a:p>
          <a:p>
            <a:pPr>
              <a:buNone/>
            </a:pPr>
            <a:r>
              <a:rPr lang="en-US" smtClean="0">
                <a:solidFill>
                  <a:srgbClr val="FF0000"/>
                </a:solidFill>
                <a:sym typeface="Wingdings"/>
              </a:rPr>
              <a:t>	</a:t>
            </a:r>
            <a:r>
              <a:rPr lang="fr-FR" smtClean="0">
                <a:solidFill>
                  <a:srgbClr val="FF0000"/>
                </a:solidFill>
                <a:sym typeface="Wingdings"/>
              </a:rPr>
              <a:t> high jet to τ fake rate (few %)</a:t>
            </a:r>
            <a:endParaRPr lang="en-US" dirty="0" smtClean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6</a:t>
            </a:fld>
            <a:endParaRPr lang="en-GB" dirty="0"/>
          </a:p>
        </p:txBody>
      </p:sp>
      <p:graphicFrame>
        <p:nvGraphicFramePr>
          <p:cNvPr id="15" name="Graphique 14"/>
          <p:cNvGraphicFramePr/>
          <p:nvPr/>
        </p:nvGraphicFramePr>
        <p:xfrm>
          <a:off x="279782" y="2269268"/>
          <a:ext cx="3685263" cy="3204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channels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6" name="ZoneTexte 15"/>
          <p:cNvSpPr txBox="1"/>
          <p:nvPr/>
        </p:nvSpPr>
        <p:spPr>
          <a:xfrm>
            <a:off x="5163779" y="1270043"/>
            <a:ext cx="3165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low</a:t>
            </a:r>
            <a:r>
              <a:rPr lang="fr-FR" dirty="0" smtClean="0"/>
              <a:t> BR and large background</a:t>
            </a:r>
          </a:p>
          <a:p>
            <a:r>
              <a:rPr lang="fr-FR" dirty="0" smtClean="0"/>
              <a:t>Z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smtClean="0">
                <a:sym typeface="Wingdings"/>
              </a:rPr>
              <a:t>+ Z</a:t>
            </a:r>
            <a:r>
              <a:rPr lang="fr-FR" dirty="0" err="1" smtClean="0">
                <a:sym typeface="Wingdings"/>
              </a:rPr>
              <a:t>ll</a:t>
            </a:r>
            <a:r>
              <a:rPr lang="fr-FR" dirty="0" smtClean="0">
                <a:sym typeface="Wingdings"/>
              </a:rPr>
              <a:t>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163780" y="4105413"/>
            <a:ext cx="301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The </a:t>
            </a:r>
            <a:r>
              <a:rPr lang="fr-FR" b="1" dirty="0" err="1" smtClean="0"/>
              <a:t>most</a:t>
            </a:r>
            <a:r>
              <a:rPr lang="fr-FR" b="1" dirty="0" smtClean="0"/>
              <a:t> </a:t>
            </a:r>
            <a:r>
              <a:rPr lang="fr-FR" b="1" dirty="0" err="1" smtClean="0"/>
              <a:t>powerful</a:t>
            </a:r>
            <a:r>
              <a:rPr lang="fr-FR" b="1" dirty="0" smtClean="0"/>
              <a:t> </a:t>
            </a:r>
            <a:r>
              <a:rPr lang="fr-FR" b="1" dirty="0" err="1" smtClean="0"/>
              <a:t>channels</a:t>
            </a:r>
            <a:endParaRPr lang="fr-FR" b="1" dirty="0" smtClean="0"/>
          </a:p>
          <a:p>
            <a:r>
              <a:rPr lang="fr-FR" dirty="0" smtClean="0"/>
              <a:t>Z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, </a:t>
            </a:r>
            <a:r>
              <a:rPr lang="fr-FR" dirty="0" err="1" smtClean="0">
                <a:sym typeface="Wingdings"/>
              </a:rPr>
              <a:t>W+jets</a:t>
            </a:r>
            <a:r>
              <a:rPr lang="fr-FR" dirty="0" smtClean="0">
                <a:sym typeface="Wingdings"/>
              </a:rPr>
              <a:t>, QCD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157204" y="5289383"/>
            <a:ext cx="3529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Large BR but large background </a:t>
            </a:r>
          </a:p>
          <a:p>
            <a:r>
              <a:rPr lang="fr-FR" dirty="0" smtClean="0"/>
              <a:t>Z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, QCD</a:t>
            </a:r>
            <a:endParaRPr lang="fr-FR" dirty="0" smtClean="0"/>
          </a:p>
          <a:p>
            <a:r>
              <a:rPr lang="fr-FR" dirty="0" smtClean="0"/>
              <a:t>(jet</a:t>
            </a:r>
            <a:r>
              <a:rPr lang="fr-FR" dirty="0" err="1" smtClean="0">
                <a:sym typeface="Wingdings"/>
              </a:rPr>
              <a:t>τ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fake</a:t>
            </a:r>
            <a:r>
              <a:rPr lang="fr-FR" dirty="0" smtClean="0">
                <a:sym typeface="Wingdings"/>
              </a:rPr>
              <a:t> rate ~ few%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5163780" y="2782669"/>
            <a:ext cx="2549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Low</a:t>
            </a:r>
            <a:r>
              <a:rPr lang="fr-FR" dirty="0" smtClean="0"/>
              <a:t> BR but </a:t>
            </a:r>
            <a:r>
              <a:rPr lang="fr-FR" dirty="0" err="1" smtClean="0"/>
              <a:t>very</a:t>
            </a:r>
            <a:r>
              <a:rPr lang="fr-FR" dirty="0" smtClean="0"/>
              <a:t> clean</a:t>
            </a:r>
          </a:p>
          <a:p>
            <a:r>
              <a:rPr lang="fr-FR" dirty="0" smtClean="0"/>
              <a:t>Z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+ </a:t>
            </a:r>
            <a:r>
              <a:rPr lang="fr-FR" dirty="0" err="1" smtClean="0">
                <a:sym typeface="Wingdings"/>
              </a:rPr>
              <a:t>ttbar</a:t>
            </a:r>
            <a:endParaRPr lang="fr-FR" dirty="0" smtClean="0"/>
          </a:p>
        </p:txBody>
      </p:sp>
      <p:sp>
        <p:nvSpPr>
          <p:cNvPr id="21" name="Accolade fermante 20"/>
          <p:cNvSpPr/>
          <p:nvPr/>
        </p:nvSpPr>
        <p:spPr>
          <a:xfrm>
            <a:off x="3965045" y="3109738"/>
            <a:ext cx="162244" cy="61634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Accolade fermante 21"/>
          <p:cNvSpPr/>
          <p:nvPr/>
        </p:nvSpPr>
        <p:spPr>
          <a:xfrm>
            <a:off x="3965045" y="4105413"/>
            <a:ext cx="162244" cy="64633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>
            <a:stCxn id="21" idx="1"/>
            <a:endCxn id="16" idx="1"/>
          </p:cNvCxnSpPr>
          <p:nvPr/>
        </p:nvCxnSpPr>
        <p:spPr>
          <a:xfrm rot="10800000" flipH="1">
            <a:off x="4127289" y="1593209"/>
            <a:ext cx="1036490" cy="1824702"/>
          </a:xfrm>
          <a:prstGeom prst="bentConnector3">
            <a:avLst>
              <a:gd name="adj1" fmla="val 2445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>
            <a:endCxn id="20" idx="1"/>
          </p:cNvCxnSpPr>
          <p:nvPr/>
        </p:nvCxnSpPr>
        <p:spPr>
          <a:xfrm flipV="1">
            <a:off x="3733800" y="3105835"/>
            <a:ext cx="1429980" cy="856565"/>
          </a:xfrm>
          <a:prstGeom prst="bentConnector3">
            <a:avLst>
              <a:gd name="adj1" fmla="val 5848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Forme 30"/>
          <p:cNvCxnSpPr>
            <a:stCxn id="22" idx="1"/>
            <a:endCxn id="17" idx="1"/>
          </p:cNvCxnSpPr>
          <p:nvPr/>
        </p:nvCxnSpPr>
        <p:spPr>
          <a:xfrm rot="10800000" flipH="1">
            <a:off x="4127288" y="4428579"/>
            <a:ext cx="1036491" cy="1588"/>
          </a:xfrm>
          <a:prstGeom prst="bentConnector5">
            <a:avLst>
              <a:gd name="adj1" fmla="val 22089"/>
              <a:gd name="adj2" fmla="val -49874"/>
              <a:gd name="adj3" fmla="val 6565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en angle 34"/>
          <p:cNvCxnSpPr>
            <a:endCxn id="18" idx="1"/>
          </p:cNvCxnSpPr>
          <p:nvPr/>
        </p:nvCxnSpPr>
        <p:spPr>
          <a:xfrm>
            <a:off x="3965045" y="4996126"/>
            <a:ext cx="1192159" cy="75492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Graphique 36"/>
          <p:cNvGraphicFramePr/>
          <p:nvPr/>
        </p:nvGraphicFramePr>
        <p:xfrm>
          <a:off x="279782" y="2269268"/>
          <a:ext cx="3685263" cy="3204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H</a:t>
            </a:r>
            <a:r>
              <a:rPr lang="fr-FR" dirty="0" err="1" smtClean="0">
                <a:sym typeface="Wingdings"/>
              </a:rPr>
              <a:t>ττ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Inclusive </a:t>
            </a:r>
            <a:r>
              <a:rPr lang="fr-FR" dirty="0" err="1" smtClean="0"/>
              <a:t>selection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identified</a:t>
            </a:r>
            <a:r>
              <a:rPr lang="fr-FR" dirty="0" smtClean="0"/>
              <a:t> and </a:t>
            </a:r>
            <a:r>
              <a:rPr lang="fr-FR" dirty="0" err="1" smtClean="0"/>
              <a:t>isolated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/>
              <a:t>μ</a:t>
            </a:r>
            <a:r>
              <a:rPr lang="fr-FR" dirty="0" smtClean="0"/>
              <a:t> &amp;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pT</a:t>
            </a:r>
            <a:r>
              <a:rPr lang="fr-FR" dirty="0" smtClean="0"/>
              <a:t> &gt; 20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err="1" smtClean="0"/>
              <a:t>rejects</a:t>
            </a:r>
            <a:r>
              <a:rPr lang="fr-FR" dirty="0" smtClean="0"/>
              <a:t> QCD &amp; </a:t>
            </a:r>
            <a:r>
              <a:rPr lang="fr-FR" dirty="0" err="1" smtClean="0"/>
              <a:t>W+jets</a:t>
            </a:r>
            <a:endParaRPr lang="fr-FR" dirty="0" smtClean="0"/>
          </a:p>
          <a:p>
            <a:pPr lvl="2"/>
            <a:r>
              <a:rPr lang="fr-FR" dirty="0" smtClean="0">
                <a:solidFill>
                  <a:srgbClr val="FF0000"/>
                </a:solidFill>
              </a:rPr>
              <a:t>This background </a:t>
            </a:r>
            <a:r>
              <a:rPr lang="fr-FR" dirty="0" err="1" smtClean="0">
                <a:solidFill>
                  <a:srgbClr val="FF0000"/>
                </a:solidFill>
              </a:rPr>
              <a:t>yield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is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proportional</a:t>
            </a:r>
            <a:r>
              <a:rPr lang="fr-FR" dirty="0" smtClean="0">
                <a:solidFill>
                  <a:srgbClr val="FF0000"/>
                </a:solidFill>
              </a:rPr>
              <a:t> to the 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jet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fake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rate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r>
              <a:rPr lang="fr-FR" dirty="0" err="1" smtClean="0">
                <a:solidFill>
                  <a:srgbClr val="0000FF"/>
                </a:solidFill>
              </a:rPr>
              <a:t>mT</a:t>
            </a:r>
            <a:r>
              <a:rPr lang="fr-FR" dirty="0" smtClean="0">
                <a:solidFill>
                  <a:srgbClr val="0000FF"/>
                </a:solidFill>
              </a:rPr>
              <a:t> &lt; 20 </a:t>
            </a:r>
            <a:r>
              <a:rPr lang="fr-FR" dirty="0" err="1" smtClean="0">
                <a:solidFill>
                  <a:srgbClr val="0000FF"/>
                </a:solidFill>
              </a:rPr>
              <a:t>GeV</a:t>
            </a:r>
            <a:endParaRPr lang="fr-FR" dirty="0" smtClean="0">
              <a:solidFill>
                <a:srgbClr val="0000FF"/>
              </a:solidFill>
            </a:endParaRPr>
          </a:p>
          <a:p>
            <a:pPr lvl="1"/>
            <a:r>
              <a:rPr lang="fr-FR" dirty="0" err="1" smtClean="0"/>
              <a:t>rejects</a:t>
            </a:r>
            <a:r>
              <a:rPr lang="fr-FR" dirty="0" smtClean="0"/>
              <a:t> </a:t>
            </a:r>
            <a:r>
              <a:rPr lang="fr-FR" dirty="0" err="1" smtClean="0"/>
              <a:t>W+jets</a:t>
            </a:r>
            <a:r>
              <a:rPr lang="fr-FR" dirty="0" smtClean="0"/>
              <a:t> &amp; </a:t>
            </a:r>
            <a:r>
              <a:rPr lang="fr-FR" dirty="0" err="1" smtClean="0"/>
              <a:t>ttbar</a:t>
            </a:r>
            <a:endParaRPr lang="fr-FR" dirty="0" smtClean="0"/>
          </a:p>
          <a:p>
            <a:pPr lvl="2"/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err="1" smtClean="0">
                <a:sym typeface="Wingdings"/>
              </a:rPr>
              <a:t>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at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low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mT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like</a:t>
            </a:r>
            <a:r>
              <a:rPr lang="fr-FR" dirty="0" smtClean="0">
                <a:sym typeface="Wingdings"/>
              </a:rPr>
              <a:t>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 smtClean="0"/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separation</a:t>
            </a:r>
            <a:r>
              <a:rPr lang="fr-FR" dirty="0" smtClean="0">
                <a:solidFill>
                  <a:srgbClr val="FF0000"/>
                </a:solidFill>
              </a:rPr>
              <a:t> performance </a:t>
            </a:r>
            <a:r>
              <a:rPr lang="fr-FR" dirty="0" err="1" smtClean="0">
                <a:solidFill>
                  <a:srgbClr val="FF0000"/>
                </a:solidFill>
              </a:rPr>
              <a:t>depends</a:t>
            </a:r>
            <a:r>
              <a:rPr lang="fr-FR" dirty="0" smtClean="0">
                <a:solidFill>
                  <a:srgbClr val="FF0000"/>
                </a:solidFill>
              </a:rPr>
              <a:t> on </a:t>
            </a:r>
            <a:r>
              <a:rPr lang="fr-FR" dirty="0" err="1" smtClean="0">
                <a:solidFill>
                  <a:srgbClr val="FF0000"/>
                </a:solidFill>
              </a:rPr>
              <a:t>E</a:t>
            </a:r>
            <a:r>
              <a:rPr lang="fr-FR" baseline="-25000" dirty="0" err="1" smtClean="0">
                <a:solidFill>
                  <a:srgbClr val="FF0000"/>
                </a:solidFill>
              </a:rPr>
              <a:t>T</a:t>
            </a:r>
            <a:r>
              <a:rPr lang="fr-FR" baseline="30000" dirty="0" err="1" smtClean="0">
                <a:solidFill>
                  <a:srgbClr val="FF0000"/>
                </a:solidFill>
              </a:rPr>
              <a:t>miss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resolution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94858"/>
            <a:ext cx="3937506" cy="377894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635" y="5011717"/>
            <a:ext cx="2911427" cy="56948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222615" y="5705856"/>
            <a:ext cx="3025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Transverse mass </a:t>
            </a:r>
          </a:p>
          <a:p>
            <a:r>
              <a:rPr lang="fr-FR" dirty="0" smtClean="0"/>
              <a:t>mass of the </a:t>
            </a:r>
            <a:r>
              <a:rPr lang="fr-FR" dirty="0" err="1" smtClean="0"/>
              <a:t>μ</a:t>
            </a:r>
            <a:r>
              <a:rPr lang="fr-FR" dirty="0" smtClean="0"/>
              <a:t> +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system in the transverse plane</a:t>
            </a:r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 rot="5400000" flipH="1" flipV="1">
            <a:off x="4560495" y="3167799"/>
            <a:ext cx="2202089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lèche vers la gauche 12"/>
          <p:cNvSpPr/>
          <p:nvPr/>
        </p:nvSpPr>
        <p:spPr>
          <a:xfrm>
            <a:off x="5337675" y="2778530"/>
            <a:ext cx="277707" cy="286446"/>
          </a:xfrm>
          <a:prstGeom prst="leftArrow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3464308" y="1855657"/>
            <a:ext cx="108901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854772" y="1420423"/>
            <a:ext cx="1008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here</a:t>
            </a:r>
            <a:r>
              <a:rPr lang="fr-FR" dirty="0" smtClean="0"/>
              <a:t> (</a:t>
            </a:r>
            <a:r>
              <a:rPr lang="fr-FR" dirty="0" err="1" smtClean="0"/>
              <a:t>small</a:t>
            </a:r>
            <a:r>
              <a:rPr lang="fr-FR" dirty="0" smtClean="0"/>
              <a:t>!)</a:t>
            </a:r>
            <a:endParaRPr lang="fr-FR" dirty="0"/>
          </a:p>
        </p:txBody>
      </p:sp>
      <p:cxnSp>
        <p:nvCxnSpPr>
          <p:cNvPr id="19" name="Connecteur droit avec flèche 18"/>
          <p:cNvCxnSpPr/>
          <p:nvPr/>
        </p:nvCxnSpPr>
        <p:spPr>
          <a:xfrm rot="10800000" flipV="1">
            <a:off x="5364636" y="1855657"/>
            <a:ext cx="490137" cy="112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0" y="6492875"/>
            <a:ext cx="222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</a:t>
            </a:r>
            <a:r>
              <a:rPr lang="fr-FR" i="1" dirty="0" smtClean="0"/>
              <a:t>-</a:t>
            </a:r>
            <a:r>
              <a:rPr lang="fr-FR" i="1" dirty="0" smtClean="0"/>
              <a:t>HIG-13-004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H</a:t>
            </a:r>
            <a:r>
              <a:rPr lang="fr-FR" dirty="0" err="1" smtClean="0">
                <a:sym typeface="Wingdings"/>
              </a:rPr>
              <a:t>ττ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Inclusive </a:t>
            </a:r>
            <a:r>
              <a:rPr lang="fr-FR" dirty="0" err="1" smtClean="0"/>
              <a:t>selection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identified</a:t>
            </a:r>
            <a:r>
              <a:rPr lang="fr-FR" dirty="0" smtClean="0"/>
              <a:t> and </a:t>
            </a:r>
            <a:r>
              <a:rPr lang="fr-FR" dirty="0" err="1" smtClean="0"/>
              <a:t>isolated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/>
              <a:t>μ</a:t>
            </a:r>
            <a:r>
              <a:rPr lang="fr-FR" dirty="0" smtClean="0"/>
              <a:t> &amp;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pT</a:t>
            </a:r>
            <a:r>
              <a:rPr lang="fr-FR" dirty="0" smtClean="0"/>
              <a:t> &gt; 20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err="1" smtClean="0"/>
              <a:t>rejects</a:t>
            </a:r>
            <a:r>
              <a:rPr lang="fr-FR" dirty="0" smtClean="0"/>
              <a:t> QCD &amp; </a:t>
            </a:r>
            <a:r>
              <a:rPr lang="fr-FR" dirty="0" err="1" smtClean="0"/>
              <a:t>W+jets</a:t>
            </a:r>
            <a:endParaRPr lang="fr-FR" dirty="0" smtClean="0"/>
          </a:p>
          <a:p>
            <a:pPr lvl="2"/>
            <a:r>
              <a:rPr lang="fr-FR" dirty="0" smtClean="0">
                <a:solidFill>
                  <a:srgbClr val="FF0000"/>
                </a:solidFill>
              </a:rPr>
              <a:t>This background </a:t>
            </a:r>
            <a:r>
              <a:rPr lang="fr-FR" dirty="0" err="1" smtClean="0">
                <a:solidFill>
                  <a:srgbClr val="FF0000"/>
                </a:solidFill>
              </a:rPr>
              <a:t>yield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is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proportional</a:t>
            </a:r>
            <a:r>
              <a:rPr lang="fr-FR" dirty="0" smtClean="0">
                <a:solidFill>
                  <a:srgbClr val="FF0000"/>
                </a:solidFill>
              </a:rPr>
              <a:t> to the 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jet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fake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rate</a:t>
            </a:r>
          </a:p>
          <a:p>
            <a:pPr lvl="1"/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pPr lvl="1">
              <a:buNone/>
            </a:pPr>
            <a:endParaRPr lang="fr-FR" dirty="0" smtClean="0"/>
          </a:p>
          <a:p>
            <a:r>
              <a:rPr lang="fr-FR" dirty="0" err="1" smtClean="0">
                <a:solidFill>
                  <a:srgbClr val="0000FF"/>
                </a:solidFill>
              </a:rPr>
              <a:t>mT</a:t>
            </a:r>
            <a:r>
              <a:rPr lang="fr-FR" dirty="0" smtClean="0">
                <a:solidFill>
                  <a:srgbClr val="0000FF"/>
                </a:solidFill>
              </a:rPr>
              <a:t> &lt; 20 </a:t>
            </a:r>
            <a:r>
              <a:rPr lang="fr-FR" dirty="0" err="1" smtClean="0">
                <a:solidFill>
                  <a:srgbClr val="0000FF"/>
                </a:solidFill>
              </a:rPr>
              <a:t>GeV</a:t>
            </a:r>
            <a:endParaRPr lang="fr-FR" dirty="0" smtClean="0">
              <a:solidFill>
                <a:srgbClr val="0000FF"/>
              </a:solidFill>
            </a:endParaRPr>
          </a:p>
          <a:p>
            <a:pPr lvl="1"/>
            <a:r>
              <a:rPr lang="fr-FR" dirty="0" err="1" smtClean="0"/>
              <a:t>rejects</a:t>
            </a:r>
            <a:r>
              <a:rPr lang="fr-FR" dirty="0" smtClean="0"/>
              <a:t> </a:t>
            </a:r>
            <a:r>
              <a:rPr lang="fr-FR" dirty="0" err="1" smtClean="0"/>
              <a:t>W+jets</a:t>
            </a:r>
            <a:r>
              <a:rPr lang="fr-FR" dirty="0" smtClean="0"/>
              <a:t> &amp; </a:t>
            </a:r>
            <a:r>
              <a:rPr lang="fr-FR" dirty="0" err="1" smtClean="0"/>
              <a:t>ttbar</a:t>
            </a:r>
            <a:endParaRPr lang="fr-FR" dirty="0" smtClean="0"/>
          </a:p>
          <a:p>
            <a:pPr lvl="2"/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err="1" smtClean="0">
                <a:sym typeface="Wingdings"/>
              </a:rPr>
              <a:t>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at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low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mT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like</a:t>
            </a:r>
            <a:r>
              <a:rPr lang="fr-FR" dirty="0" smtClean="0">
                <a:sym typeface="Wingdings"/>
              </a:rPr>
              <a:t>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 smtClean="0"/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separation</a:t>
            </a:r>
            <a:r>
              <a:rPr lang="fr-FR" dirty="0" smtClean="0">
                <a:solidFill>
                  <a:srgbClr val="FF0000"/>
                </a:solidFill>
              </a:rPr>
              <a:t> performance </a:t>
            </a:r>
            <a:r>
              <a:rPr lang="fr-FR" dirty="0" err="1" smtClean="0">
                <a:solidFill>
                  <a:srgbClr val="FF0000"/>
                </a:solidFill>
              </a:rPr>
              <a:t>depends</a:t>
            </a:r>
            <a:r>
              <a:rPr lang="fr-FR" dirty="0" smtClean="0">
                <a:solidFill>
                  <a:srgbClr val="FF0000"/>
                </a:solidFill>
              </a:rPr>
              <a:t> on </a:t>
            </a:r>
            <a:r>
              <a:rPr lang="fr-FR" dirty="0" err="1" smtClean="0">
                <a:solidFill>
                  <a:srgbClr val="FF0000"/>
                </a:solidFill>
              </a:rPr>
              <a:t>E</a:t>
            </a:r>
            <a:r>
              <a:rPr lang="fr-FR" baseline="-25000" dirty="0" err="1" smtClean="0">
                <a:solidFill>
                  <a:srgbClr val="FF0000"/>
                </a:solidFill>
              </a:rPr>
              <a:t>T</a:t>
            </a:r>
            <a:r>
              <a:rPr lang="fr-FR" baseline="30000" dirty="0" err="1" smtClean="0">
                <a:solidFill>
                  <a:srgbClr val="FF0000"/>
                </a:solidFill>
              </a:rPr>
              <a:t>miss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resolution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22615" y="5229590"/>
            <a:ext cx="345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Full </a:t>
            </a:r>
            <a:r>
              <a:rPr lang="fr-FR" b="1" dirty="0" err="1" smtClean="0"/>
              <a:t>ττ</a:t>
            </a:r>
            <a:r>
              <a:rPr lang="fr-FR" b="1" dirty="0" smtClean="0"/>
              <a:t> mass</a:t>
            </a:r>
          </a:p>
          <a:p>
            <a:r>
              <a:rPr lang="fr-FR" dirty="0" err="1" smtClean="0"/>
              <a:t>includes</a:t>
            </a:r>
            <a:r>
              <a:rPr lang="fr-FR" dirty="0" smtClean="0"/>
              <a:t> neutrinos; </a:t>
            </a:r>
          </a:p>
          <a:p>
            <a:r>
              <a:rPr lang="fr-FR" dirty="0" err="1" smtClean="0"/>
              <a:t>reconstructed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μ</a:t>
            </a:r>
            <a:r>
              <a:rPr lang="fr-FR" dirty="0" smtClean="0"/>
              <a:t>,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(more </a:t>
            </a:r>
            <a:r>
              <a:rPr lang="fr-FR" dirty="0" err="1" smtClean="0"/>
              <a:t>later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54" y="1226101"/>
            <a:ext cx="3944453" cy="378561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6492875"/>
            <a:ext cx="222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</a:t>
            </a:r>
            <a:r>
              <a:rPr lang="fr-FR" i="1" dirty="0" smtClean="0"/>
              <a:t>-</a:t>
            </a:r>
            <a:r>
              <a:rPr lang="fr-FR" i="1" dirty="0" smtClean="0"/>
              <a:t>HIG-13-004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r 6"/>
          <p:cNvGrpSpPr/>
          <p:nvPr/>
        </p:nvGrpSpPr>
        <p:grpSpPr>
          <a:xfrm>
            <a:off x="121736" y="1409221"/>
            <a:ext cx="8900528" cy="4277958"/>
            <a:chOff x="35707" y="2231014"/>
            <a:chExt cx="8900528" cy="4277958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07" y="2231014"/>
              <a:ext cx="8607063" cy="41030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314044" y="2231014"/>
              <a:ext cx="4622191" cy="4277958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241" y="3429000"/>
            <a:ext cx="2471649" cy="2220247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Vector</a:t>
            </a:r>
            <a:r>
              <a:rPr lang="fr-FR" dirty="0" smtClean="0"/>
              <a:t> Boson Fusion (VBF)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241" y="824651"/>
            <a:ext cx="2531079" cy="2245684"/>
          </a:xfrm>
          <a:prstGeom prst="rect">
            <a:avLst/>
          </a:prstGeom>
        </p:spPr>
      </p:pic>
      <p:cxnSp>
        <p:nvCxnSpPr>
          <p:cNvPr id="11" name="Connecteur droit avec flèche 10"/>
          <p:cNvCxnSpPr>
            <a:endCxn id="9" idx="1"/>
          </p:cNvCxnSpPr>
          <p:nvPr/>
        </p:nvCxnSpPr>
        <p:spPr>
          <a:xfrm flipV="1">
            <a:off x="4400073" y="1947493"/>
            <a:ext cx="1482168" cy="6206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endCxn id="4" idx="1"/>
          </p:cNvCxnSpPr>
          <p:nvPr/>
        </p:nvCxnSpPr>
        <p:spPr>
          <a:xfrm>
            <a:off x="4286031" y="3429000"/>
            <a:ext cx="1596210" cy="11101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 flipH="1" flipV="1">
            <a:off x="-39914" y="3610046"/>
            <a:ext cx="415267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3092" y="5512291"/>
            <a:ext cx="2057310" cy="1230144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18419" y="2568102"/>
            <a:ext cx="1213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2 </a:t>
            </a:r>
            <a:r>
              <a:rPr lang="fr-FR" dirty="0" err="1" smtClean="0"/>
              <a:t>forward</a:t>
            </a:r>
            <a:r>
              <a:rPr lang="fr-FR" dirty="0" smtClean="0"/>
              <a:t> jets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069543" y="5819105"/>
            <a:ext cx="1624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 </a:t>
            </a:r>
            <a:r>
              <a:rPr lang="fr-FR" dirty="0" err="1" smtClean="0"/>
              <a:t>colour</a:t>
            </a:r>
            <a:r>
              <a:rPr lang="fr-FR" dirty="0" smtClean="0"/>
              <a:t> flow in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>
                <a:sym typeface="Wingdings"/>
              </a:rPr>
              <a:t>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rapidity</a:t>
            </a:r>
            <a:r>
              <a:rPr lang="fr-FR" dirty="0" smtClean="0">
                <a:sym typeface="Wingdings"/>
              </a:rPr>
              <a:t> gap</a:t>
            </a:r>
            <a:endParaRPr lang="fr-FR" dirty="0"/>
          </a:p>
        </p:txBody>
      </p:sp>
      <p:cxnSp>
        <p:nvCxnSpPr>
          <p:cNvPr id="24" name="Connecteur droit avec flèche 23"/>
          <p:cNvCxnSpPr>
            <a:stCxn id="22" idx="0"/>
          </p:cNvCxnSpPr>
          <p:nvPr/>
        </p:nvCxnSpPr>
        <p:spPr>
          <a:xfrm rot="5400000" flipH="1" flipV="1">
            <a:off x="6269951" y="5151102"/>
            <a:ext cx="1279981" cy="560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rot="10800000">
            <a:off x="7930091" y="5512291"/>
            <a:ext cx="6069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rot="10800000">
            <a:off x="7918420" y="3429000"/>
            <a:ext cx="60695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21" idx="2"/>
          </p:cNvCxnSpPr>
          <p:nvPr/>
        </p:nvCxnSpPr>
        <p:spPr>
          <a:xfrm rot="5400000">
            <a:off x="7376445" y="4363362"/>
            <a:ext cx="229785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0" y="6492875"/>
            <a:ext cx="2827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LHC </a:t>
            </a:r>
            <a:r>
              <a:rPr lang="fr-FR" i="1" dirty="0" err="1" smtClean="0"/>
              <a:t>Higgs</a:t>
            </a:r>
            <a:r>
              <a:rPr lang="fr-FR" i="1" dirty="0" smtClean="0"/>
              <a:t> </a:t>
            </a:r>
            <a:r>
              <a:rPr lang="fr-FR" i="1" dirty="0" err="1" smtClean="0"/>
              <a:t>σ</a:t>
            </a:r>
            <a:r>
              <a:rPr lang="fr-FR" i="1" dirty="0" smtClean="0"/>
              <a:t> </a:t>
            </a:r>
            <a:r>
              <a:rPr lang="fr-FR" i="1" dirty="0" err="1" smtClean="0"/>
              <a:t>Working</a:t>
            </a:r>
            <a:r>
              <a:rPr lang="fr-FR" i="1" dirty="0" smtClean="0"/>
              <a:t> Group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The H</a:t>
            </a:r>
            <a:r>
              <a:rPr lang="fr-FR" dirty="0" err="1" smtClean="0">
                <a:sym typeface="Wingdings"/>
              </a:rPr>
              <a:t>ττ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r>
              <a:rPr lang="fr-FR" dirty="0" smtClean="0"/>
              <a:t>: VBF </a:t>
            </a:r>
            <a:r>
              <a:rPr lang="fr-FR" dirty="0" err="1" smtClean="0"/>
              <a:t>cuts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VBF </a:t>
            </a:r>
            <a:r>
              <a:rPr lang="fr-FR" dirty="0" err="1" smtClean="0"/>
              <a:t>selection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2 jets </a:t>
            </a:r>
            <a:r>
              <a:rPr lang="fr-FR" dirty="0" err="1" smtClean="0"/>
              <a:t>pT</a:t>
            </a:r>
            <a:r>
              <a:rPr lang="fr-FR" dirty="0" smtClean="0"/>
              <a:t> &gt; 30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|</a:t>
            </a:r>
            <a:r>
              <a:rPr lang="fr-FR" dirty="0" err="1" smtClean="0"/>
              <a:t>Δη</a:t>
            </a:r>
            <a:r>
              <a:rPr lang="fr-FR" dirty="0" smtClean="0"/>
              <a:t>| &gt; 3.5</a:t>
            </a:r>
          </a:p>
          <a:p>
            <a:pPr lvl="1"/>
            <a:r>
              <a:rPr lang="fr-FR" dirty="0" err="1" smtClean="0"/>
              <a:t>m</a:t>
            </a:r>
            <a:r>
              <a:rPr lang="fr-FR" baseline="-25000" dirty="0" err="1" smtClean="0"/>
              <a:t>jj</a:t>
            </a:r>
            <a:r>
              <a:rPr lang="fr-FR" baseline="-25000" dirty="0" smtClean="0"/>
              <a:t> </a:t>
            </a:r>
            <a:r>
              <a:rPr lang="fr-FR" dirty="0" smtClean="0"/>
              <a:t>&gt; 500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no jet in </a:t>
            </a:r>
            <a:r>
              <a:rPr lang="fr-FR" dirty="0" err="1" smtClean="0"/>
              <a:t>between</a:t>
            </a:r>
            <a:endParaRPr lang="fr-FR" dirty="0" smtClean="0"/>
          </a:p>
          <a:p>
            <a:r>
              <a:rPr lang="fr-FR" dirty="0" err="1" smtClean="0"/>
              <a:t>Rejects</a:t>
            </a:r>
            <a:r>
              <a:rPr lang="fr-FR" dirty="0" smtClean="0"/>
              <a:t>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 smtClean="0">
              <a:sym typeface="Wingdings"/>
            </a:endParaRPr>
          </a:p>
          <a:p>
            <a:r>
              <a:rPr lang="fr-FR" dirty="0" err="1">
                <a:solidFill>
                  <a:srgbClr val="FF0000"/>
                </a:solidFill>
                <a:sym typeface="Wingdings"/>
              </a:rPr>
              <a:t>U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in </a:t>
            </a:r>
            <a:br>
              <a:rPr lang="fr-FR" dirty="0" smtClean="0">
                <a:solidFill>
                  <a:srgbClr val="FF0000"/>
                </a:solidFill>
                <a:sym typeface="Wingdings"/>
              </a:rPr>
            </a:br>
            <a:r>
              <a:rPr lang="fr-FR" dirty="0" smtClean="0">
                <a:solidFill>
                  <a:srgbClr val="FF0000"/>
                </a:solidFill>
                <a:sym typeface="Wingdings"/>
              </a:rPr>
              <a:t>jet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energy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scale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/>
            </a:r>
            <a:br>
              <a:rPr lang="fr-FR" dirty="0" smtClean="0">
                <a:solidFill>
                  <a:srgbClr val="FF0000"/>
                </a:solidFill>
                <a:sym typeface="Wingdings"/>
              </a:rPr>
            </a:b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5%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in 			signal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yield</a:t>
            </a:r>
            <a:endParaRPr lang="fr-FR" dirty="0" smtClean="0">
              <a:solidFill>
                <a:srgbClr val="FF0000"/>
              </a:solidFill>
            </a:endParaRPr>
          </a:p>
          <a:p>
            <a:endParaRPr lang="fr-FR" baseline="-25000" dirty="0" smtClean="0"/>
          </a:p>
          <a:p>
            <a:endParaRPr lang="fr-FR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222615" y="5229590"/>
            <a:ext cx="345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Full </a:t>
            </a:r>
            <a:r>
              <a:rPr lang="fr-FR" b="1" dirty="0" err="1" smtClean="0"/>
              <a:t>ττ</a:t>
            </a:r>
            <a:r>
              <a:rPr lang="fr-FR" b="1" dirty="0" smtClean="0"/>
              <a:t> mass</a:t>
            </a:r>
          </a:p>
          <a:p>
            <a:r>
              <a:rPr lang="fr-FR" dirty="0" err="1" smtClean="0"/>
              <a:t>includes</a:t>
            </a:r>
            <a:r>
              <a:rPr lang="fr-FR" dirty="0" smtClean="0"/>
              <a:t> neutrinos; </a:t>
            </a:r>
          </a:p>
          <a:p>
            <a:r>
              <a:rPr lang="fr-FR" dirty="0" err="1" smtClean="0"/>
              <a:t>reconstructed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μ</a:t>
            </a:r>
            <a:r>
              <a:rPr lang="fr-FR" dirty="0" smtClean="0"/>
              <a:t>,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(more </a:t>
            </a:r>
            <a:r>
              <a:rPr lang="fr-FR" dirty="0" err="1" smtClean="0"/>
              <a:t>later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54" y="1226101"/>
            <a:ext cx="3944453" cy="378561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20135" y="905836"/>
            <a:ext cx="233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before</a:t>
            </a:r>
            <a:r>
              <a:rPr lang="fr-FR" dirty="0" smtClean="0"/>
              <a:t> VBF </a:t>
            </a:r>
            <a:r>
              <a:rPr lang="fr-FR" dirty="0" err="1" smtClean="0"/>
              <a:t>selection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0" y="6492875"/>
            <a:ext cx="222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</a:t>
            </a:r>
            <a:r>
              <a:rPr lang="fr-FR" i="1" dirty="0" smtClean="0"/>
              <a:t>-</a:t>
            </a:r>
            <a:r>
              <a:rPr lang="fr-FR" i="1" dirty="0" smtClean="0"/>
              <a:t>HIG-13-004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The H</a:t>
            </a:r>
            <a:r>
              <a:rPr lang="fr-FR" dirty="0" err="1" smtClean="0">
                <a:sym typeface="Wingdings"/>
              </a:rPr>
              <a:t>ττ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r>
              <a:rPr lang="fr-FR" dirty="0" smtClean="0"/>
              <a:t>: VBF </a:t>
            </a:r>
            <a:r>
              <a:rPr lang="fr-FR" dirty="0" err="1" smtClean="0"/>
              <a:t>cuts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4069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VBF </a:t>
            </a:r>
            <a:r>
              <a:rPr lang="fr-FR" dirty="0" err="1" smtClean="0"/>
              <a:t>selection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2 jets </a:t>
            </a:r>
            <a:r>
              <a:rPr lang="fr-FR" dirty="0" err="1" smtClean="0"/>
              <a:t>pT</a:t>
            </a:r>
            <a:r>
              <a:rPr lang="fr-FR" dirty="0" smtClean="0"/>
              <a:t> &gt; 30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|</a:t>
            </a:r>
            <a:r>
              <a:rPr lang="fr-FR" dirty="0" err="1" smtClean="0"/>
              <a:t>Δη</a:t>
            </a:r>
            <a:r>
              <a:rPr lang="fr-FR" dirty="0" smtClean="0"/>
              <a:t>| &gt; 3.5</a:t>
            </a:r>
          </a:p>
          <a:p>
            <a:pPr lvl="1"/>
            <a:r>
              <a:rPr lang="fr-FR" dirty="0" err="1" smtClean="0"/>
              <a:t>m</a:t>
            </a:r>
            <a:r>
              <a:rPr lang="fr-FR" baseline="-25000" dirty="0" err="1" smtClean="0"/>
              <a:t>jj</a:t>
            </a:r>
            <a:r>
              <a:rPr lang="fr-FR" baseline="-25000" dirty="0" smtClean="0"/>
              <a:t> </a:t>
            </a:r>
            <a:r>
              <a:rPr lang="fr-FR" dirty="0" smtClean="0"/>
              <a:t>&gt; 500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no jet in </a:t>
            </a:r>
            <a:r>
              <a:rPr lang="fr-FR" dirty="0" err="1" smtClean="0"/>
              <a:t>between</a:t>
            </a:r>
            <a:endParaRPr lang="fr-FR" dirty="0" smtClean="0"/>
          </a:p>
          <a:p>
            <a:r>
              <a:rPr lang="fr-FR" dirty="0" err="1" smtClean="0"/>
              <a:t>Rejects</a:t>
            </a:r>
            <a:r>
              <a:rPr lang="fr-FR" dirty="0" smtClean="0"/>
              <a:t>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 smtClean="0">
              <a:sym typeface="Wingdings"/>
            </a:endParaRPr>
          </a:p>
          <a:p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in </a:t>
            </a:r>
            <a:br>
              <a:rPr lang="fr-FR" dirty="0" smtClean="0">
                <a:solidFill>
                  <a:srgbClr val="FF0000"/>
                </a:solidFill>
                <a:sym typeface="Wingdings"/>
              </a:rPr>
            </a:br>
            <a:r>
              <a:rPr lang="fr-FR" dirty="0" smtClean="0">
                <a:solidFill>
                  <a:srgbClr val="FF0000"/>
                </a:solidFill>
                <a:sym typeface="Wingdings"/>
              </a:rPr>
              <a:t>jet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energy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scale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/>
            </a:r>
            <a:br>
              <a:rPr lang="fr-FR" dirty="0" smtClean="0">
                <a:solidFill>
                  <a:srgbClr val="FF0000"/>
                </a:solidFill>
                <a:sym typeface="Wingdings"/>
              </a:rPr>
            </a:b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5%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in 	signal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yield</a:t>
            </a:r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endParaRPr lang="fr-FR" baseline="-25000" dirty="0" smtClean="0"/>
          </a:p>
          <a:p>
            <a:endParaRPr lang="fr-FR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222615" y="5229590"/>
            <a:ext cx="345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Full </a:t>
            </a:r>
            <a:r>
              <a:rPr lang="fr-FR" b="1" dirty="0" err="1" smtClean="0"/>
              <a:t>ττ</a:t>
            </a:r>
            <a:r>
              <a:rPr lang="fr-FR" b="1" dirty="0" smtClean="0"/>
              <a:t> mass</a:t>
            </a:r>
          </a:p>
          <a:p>
            <a:r>
              <a:rPr lang="fr-FR" dirty="0" err="1" smtClean="0"/>
              <a:t>includes</a:t>
            </a:r>
            <a:r>
              <a:rPr lang="fr-FR" dirty="0" smtClean="0"/>
              <a:t> neutrinos; </a:t>
            </a:r>
          </a:p>
          <a:p>
            <a:r>
              <a:rPr lang="fr-FR" dirty="0" err="1" smtClean="0"/>
              <a:t>reconstructed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μ</a:t>
            </a:r>
            <a:r>
              <a:rPr lang="fr-FR" dirty="0" smtClean="0"/>
              <a:t>,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(more </a:t>
            </a:r>
            <a:r>
              <a:rPr lang="fr-FR" dirty="0" err="1" smtClean="0"/>
              <a:t>later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54" y="1226101"/>
            <a:ext cx="3944453" cy="378561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20135" y="905836"/>
            <a:ext cx="233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after</a:t>
            </a:r>
            <a:r>
              <a:rPr lang="fr-FR" dirty="0" smtClean="0"/>
              <a:t> VBF </a:t>
            </a:r>
            <a:r>
              <a:rPr lang="fr-FR" dirty="0" err="1" smtClean="0"/>
              <a:t>selection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733767" y="2758083"/>
            <a:ext cx="1229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showing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5x SM </a:t>
            </a:r>
            <a:r>
              <a:rPr lang="fr-FR" dirty="0" err="1" smtClean="0">
                <a:solidFill>
                  <a:srgbClr val="0000FF"/>
                </a:solidFill>
              </a:rPr>
              <a:t>Higgs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492875"/>
            <a:ext cx="222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</a:t>
            </a:r>
            <a:r>
              <a:rPr lang="fr-FR" i="1" dirty="0" smtClean="0"/>
              <a:t>-</a:t>
            </a:r>
            <a:r>
              <a:rPr lang="fr-FR" i="1" dirty="0" smtClean="0"/>
              <a:t>HIG-13-004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The H</a:t>
            </a:r>
            <a:r>
              <a:rPr lang="fr-FR" dirty="0" err="1" smtClean="0">
                <a:sym typeface="Wingdings"/>
              </a:rPr>
              <a:t>ττ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r>
              <a:rPr lang="fr-FR" dirty="0" smtClean="0"/>
              <a:t>: VBF </a:t>
            </a:r>
            <a:r>
              <a:rPr lang="fr-FR" dirty="0" err="1" smtClean="0"/>
              <a:t>cuts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74654" cy="4406900"/>
          </a:xfrm>
        </p:spPr>
        <p:txBody>
          <a:bodyPr>
            <a:normAutofit/>
          </a:bodyPr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separated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Zττ </a:t>
            </a:r>
            <a:r>
              <a:rPr lang="fr-FR" dirty="0" err="1" smtClean="0">
                <a:sym typeface="Wingdings"/>
              </a:rPr>
              <a:t>using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m</a:t>
            </a:r>
            <a:r>
              <a:rPr lang="fr-FR" baseline="-25000" dirty="0" err="1" smtClean="0">
                <a:sym typeface="Wingdings"/>
              </a:rPr>
              <a:t>ττ</a:t>
            </a:r>
            <a:endParaRPr lang="fr-FR" baseline="-25000" dirty="0" smtClean="0">
              <a:sym typeface="Wingdings"/>
            </a:endParaRP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τ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energy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scale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uncertainty</a:t>
            </a:r>
            <a:endParaRPr lang="fr-FR" dirty="0" smtClean="0">
              <a:solidFill>
                <a:srgbClr val="FF0000"/>
              </a:solidFill>
            </a:endParaRPr>
          </a:p>
          <a:p>
            <a:pPr lvl="2"/>
            <a:r>
              <a:rPr lang="fr-FR" dirty="0" err="1" smtClean="0">
                <a:solidFill>
                  <a:srgbClr val="000000"/>
                </a:solidFill>
              </a:rPr>
              <a:t>error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results</a:t>
            </a:r>
            <a:r>
              <a:rPr lang="fr-FR" dirty="0" smtClean="0">
                <a:solidFill>
                  <a:srgbClr val="000000"/>
                </a:solidFill>
              </a:rPr>
              <a:t> in </a:t>
            </a:r>
            <a:r>
              <a:rPr lang="fr-FR" dirty="0" err="1" smtClean="0">
                <a:solidFill>
                  <a:srgbClr val="000000"/>
                </a:solidFill>
              </a:rPr>
              <a:t>shifted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peak</a:t>
            </a:r>
            <a:endParaRPr lang="fr-FR" dirty="0" smtClean="0">
              <a:solidFill>
                <a:srgbClr val="000000"/>
              </a:solidFill>
            </a:endParaRP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E</a:t>
            </a:r>
            <a:r>
              <a:rPr lang="fr-FR" baseline="-25000" dirty="0" err="1" smtClean="0">
                <a:solidFill>
                  <a:srgbClr val="FF0000"/>
                </a:solidFill>
              </a:rPr>
              <a:t>T</a:t>
            </a:r>
            <a:r>
              <a:rPr lang="fr-FR" baseline="30000" dirty="0" err="1" smtClean="0">
                <a:solidFill>
                  <a:srgbClr val="FF0000"/>
                </a:solidFill>
              </a:rPr>
              <a:t>miss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resolution</a:t>
            </a:r>
            <a:endParaRPr lang="fr-FR" dirty="0" smtClean="0">
              <a:solidFill>
                <a:srgbClr val="FF0000"/>
              </a:solidFill>
            </a:endParaRPr>
          </a:p>
          <a:p>
            <a:pPr lvl="2"/>
            <a:r>
              <a:rPr lang="fr-FR" dirty="0" smtClean="0">
                <a:solidFill>
                  <a:srgbClr val="000000"/>
                </a:solidFill>
              </a:rPr>
              <a:t>drives the </a:t>
            </a:r>
            <a:r>
              <a:rPr lang="fr-FR" dirty="0" err="1" smtClean="0">
                <a:solidFill>
                  <a:srgbClr val="000000"/>
                </a:solidFill>
              </a:rPr>
              <a:t>peak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width</a:t>
            </a:r>
            <a:endParaRPr lang="fr-FR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222615" y="5229590"/>
            <a:ext cx="345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Full </a:t>
            </a:r>
            <a:r>
              <a:rPr lang="fr-FR" b="1" dirty="0" err="1" smtClean="0"/>
              <a:t>ττ</a:t>
            </a:r>
            <a:r>
              <a:rPr lang="fr-FR" b="1" dirty="0" smtClean="0"/>
              <a:t> mass</a:t>
            </a:r>
          </a:p>
          <a:p>
            <a:r>
              <a:rPr lang="fr-FR" dirty="0" err="1" smtClean="0"/>
              <a:t>includes</a:t>
            </a:r>
            <a:r>
              <a:rPr lang="fr-FR" dirty="0" smtClean="0"/>
              <a:t> neutrinos; </a:t>
            </a:r>
          </a:p>
          <a:p>
            <a:r>
              <a:rPr lang="fr-FR" dirty="0" err="1" smtClean="0"/>
              <a:t>reconstructed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μ</a:t>
            </a:r>
            <a:r>
              <a:rPr lang="fr-FR" dirty="0" smtClean="0"/>
              <a:t>, </a:t>
            </a:r>
            <a:r>
              <a:rPr lang="fr-FR" dirty="0" err="1" smtClean="0"/>
              <a:t>τ</a:t>
            </a:r>
            <a:r>
              <a:rPr lang="fr-FR" dirty="0" smtClean="0"/>
              <a:t>,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(more </a:t>
            </a:r>
            <a:r>
              <a:rPr lang="fr-FR" dirty="0" err="1" smtClean="0"/>
              <a:t>later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54" y="1226101"/>
            <a:ext cx="3944453" cy="378561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20135" y="905836"/>
            <a:ext cx="233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after</a:t>
            </a:r>
            <a:r>
              <a:rPr lang="fr-FR" dirty="0" smtClean="0"/>
              <a:t> VBF </a:t>
            </a:r>
            <a:r>
              <a:rPr lang="fr-FR" dirty="0" err="1" smtClean="0"/>
              <a:t>selection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733767" y="2758083"/>
            <a:ext cx="1229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showing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5x SM </a:t>
            </a:r>
            <a:r>
              <a:rPr lang="fr-FR" dirty="0" err="1" smtClean="0">
                <a:solidFill>
                  <a:srgbClr val="0000FF"/>
                </a:solidFill>
              </a:rPr>
              <a:t>Higgs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492875"/>
            <a:ext cx="222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</a:t>
            </a:r>
            <a:r>
              <a:rPr lang="fr-FR" i="1" dirty="0" smtClean="0"/>
              <a:t>-</a:t>
            </a:r>
            <a:r>
              <a:rPr lang="fr-FR" i="1" dirty="0" smtClean="0"/>
              <a:t>HIG-13-004</a:t>
            </a:r>
            <a:endParaRPr lang="fr-F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857664"/>
            <a:ext cx="9144000" cy="16537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 II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2428"/>
            <a:ext cx="8229600" cy="5130176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 smtClean="0"/>
              <a:t>Principles</a:t>
            </a:r>
            <a:r>
              <a:rPr lang="fr-FR" dirty="0" smtClean="0"/>
              <a:t> of the 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search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fighting</a:t>
            </a:r>
            <a:r>
              <a:rPr lang="fr-FR" dirty="0" smtClean="0">
                <a:sym typeface="Wingdings"/>
              </a:rPr>
              <a:t> the main background sources</a:t>
            </a:r>
          </a:p>
          <a:p>
            <a:pPr lvl="1"/>
            <a:r>
              <a:rPr lang="fr-FR" dirty="0" err="1" smtClean="0">
                <a:sym typeface="Wingdings"/>
              </a:rPr>
              <a:t>need</a:t>
            </a:r>
            <a:r>
              <a:rPr lang="fr-FR" dirty="0" smtClean="0">
                <a:sym typeface="Wingdings"/>
              </a:rPr>
              <a:t> for </a:t>
            </a:r>
            <a:r>
              <a:rPr lang="fr-FR" dirty="0" err="1" smtClean="0">
                <a:sym typeface="Wingdings"/>
              </a:rPr>
              <a:t>high-performance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objects</a:t>
            </a:r>
            <a:endParaRPr lang="fr-FR" dirty="0" smtClean="0">
              <a:sym typeface="Wingdings"/>
            </a:endParaRP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err="1" smtClean="0">
                <a:sym typeface="Wingdings"/>
              </a:rPr>
              <a:t>Particle</a:t>
            </a:r>
            <a:r>
              <a:rPr lang="fr-FR" dirty="0" smtClean="0">
                <a:sym typeface="Wingdings"/>
              </a:rPr>
              <a:t> flow reconstruction</a:t>
            </a:r>
          </a:p>
          <a:p>
            <a:pPr lvl="1"/>
            <a:r>
              <a:rPr lang="fr-FR" dirty="0" err="1" smtClean="0">
                <a:sym typeface="Wingdings"/>
              </a:rPr>
              <a:t>What</a:t>
            </a:r>
            <a:r>
              <a:rPr lang="fr-FR" dirty="0" smtClean="0">
                <a:sym typeface="Wingdings"/>
              </a:rPr>
              <a:t> and </a:t>
            </a:r>
            <a:r>
              <a:rPr lang="fr-FR" dirty="0" err="1" smtClean="0">
                <a:sym typeface="Wingdings"/>
              </a:rPr>
              <a:t>why</a:t>
            </a:r>
            <a:r>
              <a:rPr lang="fr-FR" dirty="0" smtClean="0">
                <a:sym typeface="Wingdings"/>
              </a:rPr>
              <a:t>? </a:t>
            </a:r>
          </a:p>
          <a:p>
            <a:pPr lvl="1"/>
            <a:r>
              <a:rPr lang="fr-FR" dirty="0" smtClean="0">
                <a:sym typeface="Wingdings"/>
              </a:rPr>
              <a:t>The </a:t>
            </a:r>
            <a:r>
              <a:rPr lang="fr-FR" dirty="0" err="1" smtClean="0">
                <a:sym typeface="Wingdings"/>
              </a:rPr>
              <a:t>algorithm</a:t>
            </a:r>
            <a:r>
              <a:rPr lang="fr-FR" dirty="0" smtClean="0">
                <a:sym typeface="Wingdings"/>
              </a:rPr>
              <a:t> </a:t>
            </a:r>
          </a:p>
          <a:p>
            <a:pPr lvl="1"/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</a:t>
            </a:r>
            <a:r>
              <a:rPr lang="fr-FR" dirty="0" smtClean="0">
                <a:sym typeface="Wingdings"/>
              </a:rPr>
              <a:t> performance </a:t>
            </a: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smtClean="0">
                <a:sym typeface="Wingdings"/>
              </a:rPr>
              <a:t>The CMS Hττ </a:t>
            </a:r>
            <a:r>
              <a:rPr lang="fr-FR" dirty="0" err="1" smtClean="0">
                <a:sym typeface="Wingdings"/>
              </a:rPr>
              <a:t>analysis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smtClean="0">
                <a:sym typeface="Wingdings"/>
              </a:rPr>
              <a:t>background estimation &amp; main </a:t>
            </a:r>
            <a:r>
              <a:rPr lang="fr-FR" dirty="0" err="1" smtClean="0">
                <a:sym typeface="Wingdings"/>
              </a:rPr>
              <a:t>uncertainties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statistical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procedure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results</a:t>
            </a:r>
            <a:r>
              <a:rPr lang="fr-FR" dirty="0" smtClean="0">
                <a:sym typeface="Wingdings"/>
              </a:rPr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18535" y="2873120"/>
            <a:ext cx="3873340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τ</a:t>
            </a:r>
            <a:r>
              <a:rPr lang="fr-FR" sz="2000" dirty="0" smtClean="0"/>
              <a:t> ID </a:t>
            </a:r>
            <a:r>
              <a:rPr lang="fr-FR" sz="2000" dirty="0" err="1" smtClean="0"/>
              <a:t>efficiency</a:t>
            </a:r>
            <a:r>
              <a:rPr lang="fr-FR" sz="2000" dirty="0" smtClean="0"/>
              <a:t> and </a:t>
            </a:r>
            <a:r>
              <a:rPr lang="fr-FR" sz="2000" dirty="0" err="1" smtClean="0"/>
              <a:t>fake</a:t>
            </a:r>
            <a:r>
              <a:rPr lang="fr-FR" sz="2000" dirty="0" smtClean="0"/>
              <a:t> rate</a:t>
            </a:r>
          </a:p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τ</a:t>
            </a:r>
            <a:r>
              <a:rPr lang="fr-FR" sz="2000" dirty="0" smtClean="0"/>
              <a:t> </a:t>
            </a:r>
            <a:r>
              <a:rPr lang="fr-FR" sz="2000" dirty="0" err="1" smtClean="0"/>
              <a:t>energy</a:t>
            </a:r>
            <a:r>
              <a:rPr lang="fr-FR" sz="2000" dirty="0" smtClean="0"/>
              <a:t> </a:t>
            </a:r>
            <a:r>
              <a:rPr lang="fr-FR" sz="2000" dirty="0" err="1" smtClean="0"/>
              <a:t>scale</a:t>
            </a:r>
            <a:r>
              <a:rPr lang="fr-FR" sz="2000" dirty="0" smtClean="0"/>
              <a:t> </a:t>
            </a:r>
            <a:r>
              <a:rPr lang="fr-FR" sz="2000" dirty="0" err="1" smtClean="0"/>
              <a:t>syst</a:t>
            </a:r>
            <a:r>
              <a:rPr lang="fr-FR" sz="2000" dirty="0" smtClean="0"/>
              <a:t>. </a:t>
            </a:r>
            <a:r>
              <a:rPr lang="fr-FR" sz="2000" dirty="0" err="1" smtClean="0"/>
              <a:t>uncertainty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E</a:t>
            </a:r>
            <a:r>
              <a:rPr lang="fr-FR" sz="2000" baseline="-25000" dirty="0" err="1" smtClean="0"/>
              <a:t>T</a:t>
            </a:r>
            <a:r>
              <a:rPr lang="fr-FR" sz="2000" baseline="30000" dirty="0" err="1" smtClean="0"/>
              <a:t>miss</a:t>
            </a:r>
            <a:r>
              <a:rPr lang="fr-FR" sz="2000" dirty="0" smtClean="0"/>
              <a:t>  </a:t>
            </a:r>
            <a:r>
              <a:rPr lang="fr-FR" sz="2000" dirty="0" err="1" smtClean="0"/>
              <a:t>resolution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jet </a:t>
            </a:r>
            <a:r>
              <a:rPr lang="fr-FR" sz="2000" dirty="0" err="1" smtClean="0"/>
              <a:t>energy</a:t>
            </a:r>
            <a:r>
              <a:rPr lang="fr-FR" sz="2000" dirty="0" smtClean="0"/>
              <a:t> </a:t>
            </a:r>
            <a:r>
              <a:rPr lang="fr-FR" sz="2000" dirty="0" err="1" smtClean="0"/>
              <a:t>scale</a:t>
            </a:r>
            <a:r>
              <a:rPr lang="fr-FR" sz="2000" dirty="0" smtClean="0"/>
              <a:t> </a:t>
            </a:r>
            <a:r>
              <a:rPr lang="fr-FR" sz="2000" dirty="0" err="1" smtClean="0"/>
              <a:t>syst</a:t>
            </a:r>
            <a:r>
              <a:rPr lang="fr-FR" sz="2000" dirty="0" smtClean="0"/>
              <a:t>. </a:t>
            </a:r>
            <a:r>
              <a:rPr lang="fr-FR" sz="2000" dirty="0" err="1" smtClean="0"/>
              <a:t>uncertainty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and </a:t>
            </a:r>
            <a:r>
              <a:rPr lang="fr-FR" sz="2000" dirty="0" err="1" smtClean="0"/>
              <a:t>much</a:t>
            </a:r>
            <a:r>
              <a:rPr lang="fr-FR" sz="2000" dirty="0" smtClean="0"/>
              <a:t> more!</a:t>
            </a:r>
            <a:endParaRPr lang="fr-FR" sz="20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6600877" y="2341675"/>
            <a:ext cx="43653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endCxn id="4" idx="0"/>
          </p:cNvCxnSpPr>
          <p:nvPr/>
        </p:nvCxnSpPr>
        <p:spPr>
          <a:xfrm rot="16200000" flipH="1">
            <a:off x="6780584" y="2598498"/>
            <a:ext cx="531445" cy="177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775384" y="4207078"/>
            <a:ext cx="34315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ms-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45515" y="-39220"/>
            <a:ext cx="10486666" cy="70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Oval 8"/>
          <p:cNvSpPr/>
          <p:nvPr/>
        </p:nvSpPr>
        <p:spPr>
          <a:xfrm>
            <a:off x="3771715" y="2650938"/>
            <a:ext cx="1562470" cy="1612664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1079500" y="-127764"/>
            <a:ext cx="6946900" cy="7170068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2434167" y="1270422"/>
            <a:ext cx="4237566" cy="4373696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/>
          <p:cNvSpPr/>
          <p:nvPr/>
        </p:nvSpPr>
        <p:spPr>
          <a:xfrm>
            <a:off x="3092450" y="1949852"/>
            <a:ext cx="2921000" cy="3014836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/>
          <p:cNvSpPr/>
          <p:nvPr/>
        </p:nvSpPr>
        <p:spPr>
          <a:xfrm>
            <a:off x="4027219" y="2914650"/>
            <a:ext cx="1051462" cy="1085240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0" y="5087938"/>
            <a:ext cx="3400425" cy="1600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dirty="0" smtClean="0"/>
              <a:t>Particle flow</a:t>
            </a:r>
          </a:p>
          <a:p>
            <a:pPr lvl="1"/>
            <a:r>
              <a:rPr lang="en-GB" dirty="0" smtClean="0"/>
              <a:t>a.k.a energy flow</a:t>
            </a:r>
          </a:p>
          <a:p>
            <a:pPr lvl="1"/>
            <a:r>
              <a:rPr lang="en-GB" dirty="0" smtClean="0"/>
              <a:t>reconstruct &amp; identify all stable particles in the event.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6280150" y="4094163"/>
            <a:ext cx="2863850" cy="25939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dirty="0" smtClean="0"/>
              <a:t>Make use of the whole CMS system</a:t>
            </a:r>
          </a:p>
          <a:p>
            <a:pPr lvl="1"/>
            <a:r>
              <a:rPr lang="en-GB" dirty="0" smtClean="0"/>
              <a:t>tracker</a:t>
            </a:r>
          </a:p>
          <a:p>
            <a:pPr lvl="1"/>
            <a:r>
              <a:rPr lang="en-GB" dirty="0" smtClean="0"/>
              <a:t>ECAL </a:t>
            </a:r>
          </a:p>
          <a:p>
            <a:pPr lvl="1"/>
            <a:r>
              <a:rPr lang="en-GB" dirty="0" smtClean="0"/>
              <a:t>HCAL</a:t>
            </a:r>
          </a:p>
          <a:p>
            <a:pPr lvl="1"/>
            <a:r>
              <a:rPr lang="en-GB" dirty="0" smtClean="0"/>
              <a:t>Solenoid </a:t>
            </a:r>
          </a:p>
          <a:p>
            <a:pPr lvl="1"/>
            <a:r>
              <a:rPr lang="en-GB" dirty="0" smtClean="0"/>
              <a:t>Muon chambers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>
            <a:off x="4822640" y="3615268"/>
            <a:ext cx="1722092" cy="1329263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4822641" y="4094272"/>
            <a:ext cx="1722093" cy="1146595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4966211" y="4385729"/>
            <a:ext cx="1578522" cy="1162516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4822641" y="5113861"/>
            <a:ext cx="1722092" cy="733664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4822641" y="5994392"/>
            <a:ext cx="1722092" cy="169164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ms-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3192" y="-784278"/>
            <a:ext cx="11837685" cy="90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5672667" y="247546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Muon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f_zoo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944" y="729000"/>
            <a:ext cx="7102611" cy="5400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Zoom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405755" y="222290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Muon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68022" y="1275137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Charged hadron</a:t>
            </a:r>
            <a:endParaRPr lang="en-GB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>
          <a:xfrm rot="5400000">
            <a:off x="5742394" y="1733208"/>
            <a:ext cx="670769" cy="10472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73598" y="5051736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Neutral hadron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2355" y="384673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Photon</a:t>
            </a:r>
            <a:endParaRPr lang="en-GB" dirty="0">
              <a:solidFill>
                <a:srgbClr val="0000FF"/>
              </a:solidFill>
            </a:endParaRPr>
          </a:p>
        </p:txBody>
      </p:sp>
      <p:cxnSp>
        <p:nvCxnSpPr>
          <p:cNvPr id="16" name="Straight Arrow Connector 15"/>
          <p:cNvCxnSpPr>
            <a:stCxn id="14" idx="1"/>
          </p:cNvCxnSpPr>
          <p:nvPr/>
        </p:nvCxnSpPr>
        <p:spPr>
          <a:xfrm rot="10800000" flipV="1">
            <a:off x="5206999" y="4031397"/>
            <a:ext cx="1665356" cy="396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3" idx="0"/>
          </p:cNvCxnSpPr>
          <p:nvPr/>
        </p:nvCxnSpPr>
        <p:spPr>
          <a:xfrm rot="16200000" flipV="1">
            <a:off x="4628464" y="4473202"/>
            <a:ext cx="623669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43000" y="2222905"/>
            <a:ext cx="118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HCAL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deposit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58433" y="3200400"/>
            <a:ext cx="93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ECAL deposit</a:t>
            </a:r>
            <a:endParaRPr lang="en-GB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2290233" y="2459567"/>
            <a:ext cx="778934" cy="7027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858433" y="2222905"/>
            <a:ext cx="351367" cy="198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5740398" y="4681585"/>
            <a:ext cx="3160645" cy="20329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solidFill>
                  <a:srgbClr val="0000FF"/>
                </a:solidFill>
              </a:rPr>
              <a:t>Single list of reconstructed particles: </a:t>
            </a:r>
          </a:p>
          <a:p>
            <a:pPr marL="0" indent="0">
              <a:buFontTx/>
              <a:buChar char="-"/>
            </a:pPr>
            <a:r>
              <a:rPr lang="en-GB" sz="1800" dirty="0" smtClean="0"/>
              <a:t> all calibrated</a:t>
            </a:r>
          </a:p>
          <a:p>
            <a:pPr marL="0" indent="0">
              <a:buFontTx/>
              <a:buChar char="-"/>
            </a:pPr>
            <a:r>
              <a:rPr lang="en-GB" sz="1800" dirty="0" smtClean="0"/>
              <a:t> used to build high-level objects in a consistent way </a:t>
            </a:r>
            <a:br>
              <a:rPr lang="en-GB" sz="1800" dirty="0" smtClean="0"/>
            </a:br>
            <a:r>
              <a:rPr lang="en-GB" sz="1800" dirty="0" smtClean="0"/>
              <a:t>(global event description)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f_zoo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944" y="729000"/>
            <a:ext cx="7102611" cy="539999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Particle Jets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7" name="ZoneTexte 6"/>
          <p:cNvSpPr txBox="1"/>
          <p:nvPr/>
        </p:nvSpPr>
        <p:spPr>
          <a:xfrm>
            <a:off x="2196527" y="6128999"/>
            <a:ext cx="481387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For the first time in a hadron </a:t>
            </a:r>
            <a:r>
              <a:rPr lang="fr-FR" dirty="0" err="1" smtClean="0"/>
              <a:t>collider</a:t>
            </a:r>
            <a:r>
              <a:rPr lang="fr-FR" dirty="0" smtClean="0"/>
              <a:t> </a:t>
            </a:r>
            <a:r>
              <a:rPr lang="fr-FR" dirty="0" err="1" smtClean="0"/>
              <a:t>experiment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f_zoo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944" y="729000"/>
            <a:ext cx="7102610" cy="539999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Missing Transverse </a:t>
            </a:r>
            <a:r>
              <a:rPr lang="en-GB" strike="sngStrike" dirty="0" smtClean="0"/>
              <a:t>Energy</a:t>
            </a:r>
            <a:endParaRPr lang="en-GB" strike="sngStrike" dirty="0"/>
          </a:p>
        </p:txBody>
      </p:sp>
      <p:sp>
        <p:nvSpPr>
          <p:cNvPr id="6" name="TextBox 5"/>
          <p:cNvSpPr txBox="1"/>
          <p:nvPr/>
        </p:nvSpPr>
        <p:spPr>
          <a:xfrm>
            <a:off x="5913966" y="669706"/>
            <a:ext cx="3230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Momentum</a:t>
            </a:r>
            <a:endParaRPr lang="en-GB" sz="36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247" y="4259997"/>
            <a:ext cx="2867553" cy="81537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8" name="ZoneTexte 7"/>
          <p:cNvSpPr txBox="1"/>
          <p:nvPr/>
        </p:nvSpPr>
        <p:spPr>
          <a:xfrm>
            <a:off x="2196527" y="6128999"/>
            <a:ext cx="481387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For the first time in a hadron </a:t>
            </a:r>
            <a:r>
              <a:rPr lang="fr-FR" dirty="0" err="1" smtClean="0"/>
              <a:t>collider</a:t>
            </a:r>
            <a:r>
              <a:rPr lang="fr-FR" dirty="0" smtClean="0"/>
              <a:t> </a:t>
            </a:r>
            <a:r>
              <a:rPr lang="fr-FR" dirty="0" err="1" smtClean="0"/>
              <a:t>experiment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Particle Flow?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199" y="982369"/>
            <a:ext cx="4385733" cy="541066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Calorimeter jet: </a:t>
            </a:r>
          </a:p>
          <a:p>
            <a:pPr lvl="1"/>
            <a:r>
              <a:rPr lang="en-GB" dirty="0" smtClean="0"/>
              <a:t>E = </a:t>
            </a:r>
            <a:r>
              <a:rPr lang="en-GB" dirty="0" smtClean="0">
                <a:solidFill>
                  <a:srgbClr val="9C43B1"/>
                </a:solidFill>
              </a:rPr>
              <a:t>E</a:t>
            </a:r>
            <a:r>
              <a:rPr lang="en-GB" baseline="-25000" dirty="0" smtClean="0">
                <a:solidFill>
                  <a:srgbClr val="9C43B1"/>
                </a:solidFill>
              </a:rPr>
              <a:t>HCAL</a:t>
            </a:r>
            <a:r>
              <a:rPr lang="en-GB" dirty="0" smtClean="0"/>
              <a:t> + </a:t>
            </a:r>
            <a:r>
              <a:rPr lang="en-GB" dirty="0" smtClean="0">
                <a:solidFill>
                  <a:srgbClr val="FAA655"/>
                </a:solidFill>
              </a:rPr>
              <a:t>E</a:t>
            </a:r>
            <a:r>
              <a:rPr lang="en-GB" baseline="-25000" dirty="0" smtClean="0">
                <a:solidFill>
                  <a:srgbClr val="FAA655"/>
                </a:solidFill>
              </a:rPr>
              <a:t>ECAL</a:t>
            </a:r>
          </a:p>
          <a:p>
            <a:pPr lvl="1"/>
            <a:r>
              <a:rPr lang="en-GB" dirty="0" smtClean="0"/>
              <a:t>σ(E) ~ calo resolution </a:t>
            </a:r>
            <a:br>
              <a:rPr lang="en-GB" dirty="0" smtClean="0"/>
            </a:br>
            <a:r>
              <a:rPr lang="en-GB" dirty="0" smtClean="0"/>
              <a:t>to hadron energy:</a:t>
            </a:r>
            <a:br>
              <a:rPr lang="en-GB" dirty="0" smtClean="0"/>
            </a:br>
            <a:r>
              <a:rPr lang="en-GB" dirty="0" smtClean="0"/>
              <a:t>120 % / √E</a:t>
            </a:r>
          </a:p>
          <a:p>
            <a:pPr lvl="1"/>
            <a:r>
              <a:rPr lang="en-GB" dirty="0" smtClean="0"/>
              <a:t>direction biased (B = 3.8 T)</a:t>
            </a:r>
          </a:p>
          <a:p>
            <a:r>
              <a:rPr lang="en-GB" dirty="0" smtClean="0"/>
              <a:t>Particle flow jet: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65% charged hadrons</a:t>
            </a:r>
          </a:p>
          <a:p>
            <a:pPr lvl="2"/>
            <a:r>
              <a:rPr lang="en-GB" dirty="0" smtClean="0"/>
              <a:t>σ(pT)/pT ~ 1% </a:t>
            </a:r>
          </a:p>
          <a:p>
            <a:pPr lvl="2"/>
            <a:r>
              <a:rPr lang="en-GB" dirty="0" smtClean="0"/>
              <a:t>direction measured at vertex</a:t>
            </a:r>
          </a:p>
          <a:p>
            <a:pPr lvl="1"/>
            <a:r>
              <a:rPr lang="en-GB" dirty="0" smtClean="0">
                <a:solidFill>
                  <a:srgbClr val="0000FF"/>
                </a:solidFill>
              </a:rPr>
              <a:t>25% photons</a:t>
            </a:r>
          </a:p>
          <a:p>
            <a:pPr lvl="2"/>
            <a:r>
              <a:rPr lang="en-GB" dirty="0" smtClean="0"/>
              <a:t>σ(E)/E ~ 1% / √E</a:t>
            </a:r>
          </a:p>
          <a:p>
            <a:pPr lvl="2"/>
            <a:r>
              <a:rPr lang="en-GB" dirty="0" smtClean="0"/>
              <a:t>good direction resolution</a:t>
            </a:r>
          </a:p>
          <a:p>
            <a:pPr lvl="1"/>
            <a:r>
              <a:rPr lang="en-GB" dirty="0" smtClean="0">
                <a:solidFill>
                  <a:schemeClr val="accent3"/>
                </a:solidFill>
              </a:rPr>
              <a:t>10% neutral hadrons</a:t>
            </a:r>
          </a:p>
          <a:p>
            <a:pPr lvl="2"/>
            <a:r>
              <a:rPr lang="en-GB" dirty="0" smtClean="0"/>
              <a:t> σ(E)/E ~ 120 % / √E</a:t>
            </a:r>
          </a:p>
          <a:p>
            <a:pPr lvl="1"/>
            <a:r>
              <a:rPr lang="en-GB" b="1" dirty="0" smtClean="0"/>
              <a:t>Need to resolve the energy deposits from the neutral particles…</a:t>
            </a:r>
          </a:p>
          <a:p>
            <a:pPr lvl="2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7" name="Arc 6"/>
          <p:cNvSpPr/>
          <p:nvPr/>
        </p:nvSpPr>
        <p:spPr>
          <a:xfrm rot="1400574">
            <a:off x="-3071481" y="1828813"/>
            <a:ext cx="5384800" cy="5384800"/>
          </a:xfrm>
          <a:prstGeom prst="arc">
            <a:avLst>
              <a:gd name="adj1" fmla="val 17428455"/>
              <a:gd name="adj2" fmla="val 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463965" y="3938343"/>
            <a:ext cx="3061847" cy="21364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1629106" y="4368856"/>
            <a:ext cx="1680697" cy="733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21158229">
            <a:off x="1123945" y="1688586"/>
            <a:ext cx="245533" cy="885295"/>
          </a:xfrm>
          <a:prstGeom prst="rect">
            <a:avLst/>
          </a:prstGeom>
          <a:solidFill>
            <a:srgbClr val="8827A9"/>
          </a:soli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rot="21158229">
            <a:off x="1381495" y="1964927"/>
            <a:ext cx="245533" cy="576200"/>
          </a:xfrm>
          <a:prstGeom prst="rect">
            <a:avLst/>
          </a:prstGeom>
          <a:solidFill>
            <a:srgbClr val="8827A9"/>
          </a:soli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" name="Group 12"/>
          <p:cNvGrpSpPr/>
          <p:nvPr/>
        </p:nvGrpSpPr>
        <p:grpSpPr>
          <a:xfrm>
            <a:off x="1450594" y="2884557"/>
            <a:ext cx="150328" cy="891747"/>
            <a:chOff x="2586200" y="2535341"/>
            <a:chExt cx="150328" cy="891747"/>
          </a:xfrm>
          <a:solidFill>
            <a:srgbClr val="FA9836"/>
          </a:solidFill>
        </p:grpSpPr>
        <p:sp>
          <p:nvSpPr>
            <p:cNvPr id="10" name="Rectangle 9"/>
            <p:cNvSpPr/>
            <p:nvPr/>
          </p:nvSpPr>
          <p:spPr>
            <a:xfrm rot="21158229">
              <a:off x="2610850" y="2535341"/>
              <a:ext cx="51754" cy="885295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21158229">
              <a:off x="2684774" y="2834696"/>
              <a:ext cx="51754" cy="57620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 rot="21158229">
              <a:off x="2586200" y="3058506"/>
              <a:ext cx="53562" cy="36858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2066109" y="2761673"/>
            <a:ext cx="150328" cy="891747"/>
            <a:chOff x="2586200" y="2535341"/>
            <a:chExt cx="150328" cy="891747"/>
          </a:xfrm>
          <a:solidFill>
            <a:srgbClr val="FA9836"/>
          </a:solidFill>
        </p:grpSpPr>
        <p:sp>
          <p:nvSpPr>
            <p:cNvPr id="15" name="Rectangle 14"/>
            <p:cNvSpPr/>
            <p:nvPr/>
          </p:nvSpPr>
          <p:spPr>
            <a:xfrm rot="21158229">
              <a:off x="2610850" y="2535341"/>
              <a:ext cx="51754" cy="885295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Rectangle 15"/>
            <p:cNvSpPr/>
            <p:nvPr/>
          </p:nvSpPr>
          <p:spPr>
            <a:xfrm rot="21158229">
              <a:off x="2684774" y="2834696"/>
              <a:ext cx="51754" cy="57620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ectangle 16"/>
            <p:cNvSpPr/>
            <p:nvPr/>
          </p:nvSpPr>
          <p:spPr>
            <a:xfrm rot="21158229">
              <a:off x="2586200" y="3058506"/>
              <a:ext cx="53562" cy="368582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8" name="Freeform 86"/>
          <p:cNvSpPr>
            <a:spLocks/>
          </p:cNvSpPr>
          <p:nvPr/>
        </p:nvSpPr>
        <p:spPr bwMode="auto">
          <a:xfrm rot="15288594" flipH="1">
            <a:off x="834620" y="4595676"/>
            <a:ext cx="1875703" cy="17303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192" y="0"/>
              </a:cxn>
              <a:cxn ang="0">
                <a:pos x="384" y="192"/>
              </a:cxn>
              <a:cxn ang="0">
                <a:pos x="576" y="0"/>
              </a:cxn>
              <a:cxn ang="0">
                <a:pos x="768" y="192"/>
              </a:cxn>
              <a:cxn ang="0">
                <a:pos x="960" y="0"/>
              </a:cxn>
              <a:cxn ang="0">
                <a:pos x="1152" y="192"/>
              </a:cxn>
              <a:cxn ang="0">
                <a:pos x="1344" y="0"/>
              </a:cxn>
              <a:cxn ang="0">
                <a:pos x="1536" y="192"/>
              </a:cxn>
              <a:cxn ang="0">
                <a:pos x="1728" y="0"/>
              </a:cxn>
              <a:cxn ang="0">
                <a:pos x="1920" y="192"/>
              </a:cxn>
              <a:cxn ang="0">
                <a:pos x="2112" y="0"/>
              </a:cxn>
              <a:cxn ang="0">
                <a:pos x="2304" y="192"/>
              </a:cxn>
            </a:cxnLst>
            <a:rect l="0" t="0" r="r" b="b"/>
            <a:pathLst>
              <a:path w="2304" h="192">
                <a:moveTo>
                  <a:pt x="0" y="192"/>
                </a:moveTo>
                <a:cubicBezTo>
                  <a:pt x="64" y="96"/>
                  <a:pt x="128" y="0"/>
                  <a:pt x="192" y="0"/>
                </a:cubicBezTo>
                <a:cubicBezTo>
                  <a:pt x="256" y="0"/>
                  <a:pt x="320" y="192"/>
                  <a:pt x="384" y="192"/>
                </a:cubicBezTo>
                <a:cubicBezTo>
                  <a:pt x="448" y="192"/>
                  <a:pt x="512" y="0"/>
                  <a:pt x="576" y="0"/>
                </a:cubicBezTo>
                <a:cubicBezTo>
                  <a:pt x="640" y="0"/>
                  <a:pt x="704" y="192"/>
                  <a:pt x="768" y="192"/>
                </a:cubicBezTo>
                <a:cubicBezTo>
                  <a:pt x="832" y="192"/>
                  <a:pt x="896" y="0"/>
                  <a:pt x="960" y="0"/>
                </a:cubicBezTo>
                <a:cubicBezTo>
                  <a:pt x="1024" y="0"/>
                  <a:pt x="1088" y="192"/>
                  <a:pt x="1152" y="192"/>
                </a:cubicBezTo>
                <a:cubicBezTo>
                  <a:pt x="1216" y="192"/>
                  <a:pt x="1280" y="0"/>
                  <a:pt x="1344" y="0"/>
                </a:cubicBezTo>
                <a:cubicBezTo>
                  <a:pt x="1408" y="0"/>
                  <a:pt x="1472" y="192"/>
                  <a:pt x="1536" y="192"/>
                </a:cubicBezTo>
                <a:cubicBezTo>
                  <a:pt x="1600" y="192"/>
                  <a:pt x="1664" y="0"/>
                  <a:pt x="1728" y="0"/>
                </a:cubicBezTo>
                <a:cubicBezTo>
                  <a:pt x="1792" y="0"/>
                  <a:pt x="1856" y="192"/>
                  <a:pt x="1920" y="192"/>
                </a:cubicBezTo>
                <a:cubicBezTo>
                  <a:pt x="1984" y="192"/>
                  <a:pt x="2048" y="0"/>
                  <a:pt x="2112" y="0"/>
                </a:cubicBezTo>
                <a:cubicBezTo>
                  <a:pt x="2176" y="0"/>
                  <a:pt x="2272" y="160"/>
                  <a:pt x="2304" y="192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57097" y="4167557"/>
            <a:ext cx="880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A0FE4"/>
                </a:solidFill>
              </a:rPr>
              <a:t>photon</a:t>
            </a:r>
            <a:endParaRPr lang="en-GB" dirty="0">
              <a:solidFill>
                <a:srgbClr val="4A0FE4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52874" y="4755402"/>
            <a:ext cx="1170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charged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hadron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21376089">
            <a:off x="1773769" y="1941617"/>
            <a:ext cx="245533" cy="576200"/>
          </a:xfrm>
          <a:prstGeom prst="rect">
            <a:avLst/>
          </a:prstGeom>
          <a:solidFill>
            <a:srgbClr val="8827A9"/>
          </a:soli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2042712" y="1878866"/>
            <a:ext cx="1117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3"/>
                </a:solidFill>
              </a:rPr>
              <a:t>neutral hadron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20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823913"/>
          </a:xfrm>
        </p:spPr>
        <p:txBody>
          <a:bodyPr>
            <a:normAutofit/>
          </a:bodyPr>
          <a:lstStyle/>
          <a:p>
            <a:r>
              <a:rPr lang="en-GB" dirty="0" smtClean="0"/>
              <a:t>ECAL Surface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4294967295"/>
          </p:nvPr>
        </p:nvSpPr>
        <p:spPr>
          <a:xfrm>
            <a:off x="6056313" y="1600200"/>
            <a:ext cx="3087687" cy="4525963"/>
          </a:xfrm>
        </p:spPr>
        <p:txBody>
          <a:bodyPr/>
          <a:lstStyle/>
          <a:p>
            <a:r>
              <a:rPr lang="en-GB" dirty="0" smtClean="0"/>
              <a:t>A typical jet</a:t>
            </a:r>
          </a:p>
          <a:p>
            <a:pPr lvl="1"/>
            <a:r>
              <a:rPr lang="en-GB" dirty="0" smtClean="0"/>
              <a:t>pT = 50 </a:t>
            </a:r>
            <a:r>
              <a:rPr lang="en-GB" dirty="0" err="1" smtClean="0"/>
              <a:t>GeV/c</a:t>
            </a:r>
            <a:endParaRPr lang="en-GB" dirty="0" smtClean="0"/>
          </a:p>
          <a:p>
            <a:r>
              <a:rPr lang="en-GB" dirty="0" smtClean="0"/>
              <a:t>Cell size:</a:t>
            </a:r>
          </a:p>
          <a:p>
            <a:pPr lvl="1"/>
            <a:r>
              <a:rPr lang="en-GB" dirty="0" smtClean="0"/>
              <a:t>0.017x0.017</a:t>
            </a:r>
          </a:p>
          <a:p>
            <a:pPr>
              <a:buNone/>
            </a:pPr>
            <a:endParaRPr lang="en-GB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33820"/>
            <a:ext cx="5598632" cy="493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6492875"/>
            <a:ext cx="2193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CMS-PAS-PFT-09-001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49425"/>
            <a:ext cx="6332976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823913"/>
          </a:xfrm>
        </p:spPr>
        <p:txBody>
          <a:bodyPr>
            <a:normAutofit/>
          </a:bodyPr>
          <a:lstStyle/>
          <a:p>
            <a:r>
              <a:rPr lang="en-GB" dirty="0" smtClean="0"/>
              <a:t>HCAL Surface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4294967295"/>
          </p:nvPr>
        </p:nvSpPr>
        <p:spPr>
          <a:xfrm>
            <a:off x="6056313" y="1600200"/>
            <a:ext cx="3087687" cy="4525963"/>
          </a:xfrm>
        </p:spPr>
        <p:txBody>
          <a:bodyPr/>
          <a:lstStyle/>
          <a:p>
            <a:r>
              <a:rPr lang="en-GB" dirty="0" smtClean="0"/>
              <a:t>A typical jet</a:t>
            </a:r>
          </a:p>
          <a:p>
            <a:pPr lvl="1"/>
            <a:r>
              <a:rPr lang="en-GB" dirty="0" smtClean="0"/>
              <a:t>pT = 50 </a:t>
            </a:r>
            <a:r>
              <a:rPr lang="en-GB" dirty="0" err="1" smtClean="0"/>
              <a:t>GeV/c</a:t>
            </a:r>
            <a:endParaRPr lang="en-GB" dirty="0" smtClean="0"/>
          </a:p>
          <a:p>
            <a:r>
              <a:rPr lang="en-GB" dirty="0" smtClean="0"/>
              <a:t>Cell size:</a:t>
            </a:r>
          </a:p>
          <a:p>
            <a:pPr lvl="1"/>
            <a:r>
              <a:rPr lang="en-GB" dirty="0" smtClean="0"/>
              <a:t>0.085x0.085</a:t>
            </a:r>
          </a:p>
          <a:p>
            <a:pPr lvl="1"/>
            <a:r>
              <a:rPr lang="en-GB" dirty="0" smtClean="0"/>
              <a:t>5 ECAL crystals</a:t>
            </a:r>
          </a:p>
          <a:p>
            <a:endParaRPr lang="en-GB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6492875"/>
            <a:ext cx="2193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CMS-PAS-PFT-09-001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11" name="Title 10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823913"/>
          </a:xfrm>
        </p:spPr>
        <p:txBody>
          <a:bodyPr/>
          <a:lstStyle/>
          <a:p>
            <a:r>
              <a:rPr lang="en-GB" dirty="0" smtClean="0">
                <a:solidFill>
                  <a:srgbClr val="3DCF80"/>
                </a:solidFill>
              </a:rPr>
              <a:t>2 charged hadrons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FF0000"/>
                </a:solidFill>
              </a:rPr>
              <a:t>3 photons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9511"/>
            <a:ext cx="414789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7169" y="1689511"/>
            <a:ext cx="470683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0" y="6492875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CMS-PAS-PFT-09-001, + instructive backup </a:t>
            </a:r>
            <a:r>
              <a:rPr lang="fr-FR" i="1" dirty="0" err="1" smtClean="0"/>
              <a:t>slides</a:t>
            </a:r>
            <a:endParaRPr lang="fr-FR" i="1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2275483" y="688715"/>
            <a:ext cx="303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/>
              <a:t>from</a:t>
            </a:r>
            <a:r>
              <a:rPr lang="fr-FR" sz="2800" dirty="0" smtClean="0"/>
              <a:t> </a:t>
            </a:r>
            <a:r>
              <a:rPr lang="fr-FR" sz="2800" dirty="0" err="1" smtClean="0"/>
              <a:t>tracks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5649055" y="688715"/>
            <a:ext cx="303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/>
              <a:t>from</a:t>
            </a:r>
            <a:r>
              <a:rPr lang="fr-FR" sz="2800" dirty="0" smtClean="0"/>
              <a:t> ECAL clusters</a:t>
            </a:r>
            <a:endParaRPr lang="fr-FR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Effects</a:t>
            </a:r>
            <a:r>
              <a:rPr lang="fr-FR" dirty="0" smtClean="0"/>
              <a:t> of </a:t>
            </a:r>
            <a:r>
              <a:rPr lang="fr-FR" dirty="0" err="1" smtClean="0"/>
              <a:t>particle</a:t>
            </a:r>
            <a:r>
              <a:rPr lang="fr-FR" dirty="0" smtClean="0"/>
              <a:t> flow in CMS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/>
              <a:t>Jets</a:t>
            </a:r>
          </a:p>
          <a:p>
            <a:pPr lvl="1"/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 / 2</a:t>
            </a:r>
          </a:p>
          <a:p>
            <a:pPr lvl="1"/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 / 3 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Flavour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dependence</a:t>
            </a:r>
            <a:r>
              <a:rPr lang="fr-FR" dirty="0" smtClean="0">
                <a:solidFill>
                  <a:srgbClr val="FF0000"/>
                </a:solidFill>
              </a:rPr>
              <a:t> of </a:t>
            </a:r>
            <a:r>
              <a:rPr lang="fr-FR" dirty="0" err="1" smtClean="0">
                <a:solidFill>
                  <a:srgbClr val="FF0000"/>
                </a:solidFill>
              </a:rPr>
              <a:t>response</a:t>
            </a:r>
            <a:r>
              <a:rPr lang="fr-FR" dirty="0" smtClean="0">
                <a:solidFill>
                  <a:srgbClr val="FF0000"/>
                </a:solidFill>
              </a:rPr>
              <a:t> / 3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Systematic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error</a:t>
            </a:r>
            <a:r>
              <a:rPr lang="fr-FR" dirty="0" smtClean="0">
                <a:solidFill>
                  <a:srgbClr val="FF0000"/>
                </a:solidFill>
              </a:rPr>
              <a:t> on JES / 2</a:t>
            </a:r>
          </a:p>
          <a:p>
            <a:pPr lvl="1"/>
            <a:r>
              <a:rPr lang="fr-FR" dirty="0" smtClean="0"/>
              <a:t>« </a:t>
            </a:r>
            <a:r>
              <a:rPr lang="fr-FR" dirty="0" err="1" smtClean="0"/>
              <a:t>electron</a:t>
            </a:r>
            <a:r>
              <a:rPr lang="fr-FR" dirty="0" smtClean="0"/>
              <a:t> in jet » b </a:t>
            </a:r>
            <a:r>
              <a:rPr lang="fr-FR" dirty="0" err="1" smtClean="0"/>
              <a:t>tagging</a:t>
            </a:r>
            <a:endParaRPr lang="fr-FR" dirty="0" smtClean="0"/>
          </a:p>
          <a:p>
            <a:pPr lvl="1"/>
            <a:r>
              <a:rPr lang="fr-FR" dirty="0" err="1" smtClean="0"/>
              <a:t>quark-gluon</a:t>
            </a:r>
            <a:r>
              <a:rPr lang="fr-FR" dirty="0" smtClean="0"/>
              <a:t> jet </a:t>
            </a:r>
            <a:r>
              <a:rPr lang="fr-FR" dirty="0" err="1" smtClean="0"/>
              <a:t>tagging</a:t>
            </a:r>
            <a:endParaRPr lang="fr-FR" dirty="0" smtClean="0"/>
          </a:p>
          <a:p>
            <a:r>
              <a:rPr lang="fr-FR" b="1" dirty="0" smtClean="0"/>
              <a:t>MET: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resolution</a:t>
            </a:r>
            <a:r>
              <a:rPr lang="fr-FR" dirty="0" smtClean="0">
                <a:solidFill>
                  <a:srgbClr val="FF0000"/>
                </a:solidFill>
              </a:rPr>
              <a:t> /</a:t>
            </a:r>
            <a:r>
              <a:rPr lang="fr-FR" dirty="0" smtClean="0">
                <a:solidFill>
                  <a:srgbClr val="FF0000"/>
                </a:solidFill>
              </a:rPr>
              <a:t> 2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</a:rPr>
              <a:t>pile-up</a:t>
            </a:r>
            <a:r>
              <a:rPr lang="fr-FR" dirty="0" smtClean="0">
                <a:solidFill>
                  <a:srgbClr val="FF0000"/>
                </a:solidFill>
              </a:rPr>
              <a:t> control</a:t>
            </a:r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err="1" smtClean="0"/>
              <a:t>smallest</a:t>
            </a:r>
            <a:r>
              <a:rPr lang="fr-FR" dirty="0" smtClean="0"/>
              <a:t> </a:t>
            </a:r>
            <a:r>
              <a:rPr lang="fr-FR" dirty="0" err="1" smtClean="0"/>
              <a:t>tails</a:t>
            </a:r>
            <a:r>
              <a:rPr lang="fr-FR" dirty="0" smtClean="0"/>
              <a:t> </a:t>
            </a:r>
          </a:p>
          <a:p>
            <a:r>
              <a:rPr lang="fr-FR" b="1" dirty="0" err="1" smtClean="0"/>
              <a:t>τ</a:t>
            </a:r>
            <a:endParaRPr lang="fr-FR" b="1" dirty="0" smtClean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jet </a:t>
            </a:r>
            <a:r>
              <a:rPr lang="fr-FR" dirty="0" err="1" smtClean="0">
                <a:solidFill>
                  <a:srgbClr val="FF0000"/>
                </a:solidFill>
              </a:rPr>
              <a:t>fake</a:t>
            </a:r>
            <a:r>
              <a:rPr lang="fr-FR" dirty="0" smtClean="0">
                <a:solidFill>
                  <a:srgbClr val="FF0000"/>
                </a:solidFill>
              </a:rPr>
              <a:t> rate / 3 @ </a:t>
            </a:r>
            <a:r>
              <a:rPr lang="fr-FR" dirty="0" err="1" smtClean="0">
                <a:solidFill>
                  <a:srgbClr val="FF0000"/>
                </a:solidFill>
              </a:rPr>
              <a:t>same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eff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fr-FR" dirty="0" err="1" smtClean="0">
                <a:solidFill>
                  <a:srgbClr val="000000"/>
                </a:solidFill>
              </a:rPr>
              <a:t>energy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resolution</a:t>
            </a:r>
            <a:r>
              <a:rPr lang="fr-FR" dirty="0" smtClean="0">
                <a:solidFill>
                  <a:srgbClr val="000000"/>
                </a:solidFill>
              </a:rPr>
              <a:t> / </a:t>
            </a:r>
            <a:r>
              <a:rPr lang="fr-FR" dirty="0" smtClean="0">
                <a:solidFill>
                  <a:srgbClr val="000000"/>
                </a:solidFill>
              </a:rPr>
              <a:t>4</a:t>
            </a:r>
          </a:p>
          <a:p>
            <a:pPr lvl="1">
              <a:buNone/>
            </a:pPr>
            <a:endParaRPr lang="fr-FR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042581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/>
              <a:t>Electrons</a:t>
            </a:r>
          </a:p>
          <a:p>
            <a:pPr lvl="1"/>
            <a:r>
              <a:rPr lang="fr-FR" dirty="0" smtClean="0"/>
              <a:t>down to </a:t>
            </a:r>
            <a:r>
              <a:rPr lang="fr-FR" dirty="0" err="1" smtClean="0"/>
              <a:t>pT</a:t>
            </a:r>
            <a:r>
              <a:rPr lang="fr-FR" dirty="0" smtClean="0"/>
              <a:t> = 3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in jets</a:t>
            </a:r>
          </a:p>
          <a:p>
            <a:r>
              <a:rPr lang="fr-FR" b="1" dirty="0" err="1" smtClean="0"/>
              <a:t>μ</a:t>
            </a:r>
            <a:endParaRPr lang="fr-FR" b="1" dirty="0" smtClean="0"/>
          </a:p>
          <a:p>
            <a:pPr lvl="1"/>
            <a:r>
              <a:rPr lang="fr-FR" dirty="0" smtClean="0"/>
              <a:t>4% more efficient ID @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bgd</a:t>
            </a:r>
            <a:r>
              <a:rPr lang="fr-FR" dirty="0" smtClean="0"/>
              <a:t> rate</a:t>
            </a:r>
          </a:p>
          <a:p>
            <a:pPr lvl="1"/>
            <a:r>
              <a:rPr lang="fr-FR" dirty="0" err="1" smtClean="0"/>
              <a:t>better</a:t>
            </a:r>
            <a:r>
              <a:rPr lang="fr-FR" dirty="0" smtClean="0"/>
              <a:t> </a:t>
            </a:r>
            <a:r>
              <a:rPr lang="fr-FR" dirty="0" err="1" smtClean="0"/>
              <a:t>momentum</a:t>
            </a:r>
            <a:r>
              <a:rPr lang="fr-FR" dirty="0" smtClean="0"/>
              <a:t> </a:t>
            </a:r>
            <a:r>
              <a:rPr lang="fr-FR" dirty="0" err="1" smtClean="0"/>
              <a:t>assignment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high</a:t>
            </a:r>
            <a:r>
              <a:rPr lang="fr-FR" dirty="0" smtClean="0"/>
              <a:t> </a:t>
            </a:r>
            <a:r>
              <a:rPr lang="fr-FR" dirty="0" err="1" smtClean="0"/>
              <a:t>pT</a:t>
            </a:r>
            <a:endParaRPr lang="fr-FR" dirty="0" smtClean="0"/>
          </a:p>
          <a:p>
            <a:r>
              <a:rPr lang="fr-FR" b="1" dirty="0" smtClean="0"/>
              <a:t>e, </a:t>
            </a:r>
            <a:r>
              <a:rPr lang="fr-FR" b="1" dirty="0" err="1" smtClean="0"/>
              <a:t>μ</a:t>
            </a:r>
            <a:r>
              <a:rPr lang="fr-FR" b="1" dirty="0" smtClean="0"/>
              <a:t>, </a:t>
            </a:r>
            <a:r>
              <a:rPr lang="fr-FR" b="1" dirty="0" err="1" smtClean="0"/>
              <a:t>τ</a:t>
            </a:r>
            <a:r>
              <a:rPr lang="fr-FR" b="1" dirty="0" smtClean="0"/>
              <a:t>, </a:t>
            </a:r>
            <a:r>
              <a:rPr lang="fr-FR" b="1" dirty="0" err="1" smtClean="0"/>
              <a:t>γ</a:t>
            </a:r>
            <a:r>
              <a:rPr lang="fr-FR" b="1" dirty="0" smtClean="0"/>
              <a:t> isolation</a:t>
            </a:r>
          </a:p>
          <a:p>
            <a:pPr lvl="1"/>
            <a:r>
              <a:rPr lang="fr-FR" dirty="0" err="1" smtClean="0"/>
              <a:t>pile-up</a:t>
            </a:r>
            <a:r>
              <a:rPr lang="fr-FR" dirty="0" smtClean="0"/>
              <a:t> control</a:t>
            </a:r>
          </a:p>
          <a:p>
            <a:r>
              <a:rPr lang="fr-FR" b="1" dirty="0" err="1" smtClean="0"/>
              <a:t>Physics</a:t>
            </a:r>
            <a:r>
              <a:rPr lang="fr-FR" b="1" dirty="0" smtClean="0"/>
              <a:t> analyses</a:t>
            </a:r>
          </a:p>
          <a:p>
            <a:pPr lvl="1"/>
            <a:r>
              <a:rPr lang="fr-FR" dirty="0" err="1" smtClean="0"/>
              <a:t>Better</a:t>
            </a:r>
            <a:r>
              <a:rPr lang="fr-FR" dirty="0" smtClean="0"/>
              <a:t> trigger for jets, MET, taus (PF@HLT)</a:t>
            </a:r>
          </a:p>
          <a:p>
            <a:pPr lvl="1"/>
            <a:r>
              <a:rPr lang="fr-FR" dirty="0" err="1" smtClean="0"/>
              <a:t>e.g</a:t>
            </a:r>
            <a:r>
              <a:rPr lang="fr-FR" dirty="0" smtClean="0"/>
              <a:t>:</a:t>
            </a:r>
          </a:p>
          <a:p>
            <a:pPr lvl="2"/>
            <a:r>
              <a:rPr lang="fr-FR" dirty="0" smtClean="0"/>
              <a:t>FSR photon </a:t>
            </a:r>
            <a:r>
              <a:rPr lang="fr-FR" dirty="0" err="1" smtClean="0"/>
              <a:t>recovery</a:t>
            </a:r>
            <a:r>
              <a:rPr lang="fr-FR" dirty="0" smtClean="0"/>
              <a:t> in H</a:t>
            </a:r>
            <a:r>
              <a:rPr lang="fr-FR" dirty="0" smtClean="0">
                <a:sym typeface="Wingdings"/>
              </a:rPr>
              <a:t>ZZ</a:t>
            </a:r>
            <a:endParaRPr lang="fr-FR" dirty="0" smtClean="0"/>
          </a:p>
          <a:p>
            <a:pPr lvl="2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embedding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in Hττ</a:t>
            </a:r>
          </a:p>
          <a:p>
            <a:pPr lvl="2"/>
            <a:r>
              <a:rPr lang="fr-FR" dirty="0" smtClean="0">
                <a:sym typeface="Wingdings"/>
              </a:rPr>
              <a:t>jet substructure</a:t>
            </a:r>
          </a:p>
          <a:p>
            <a:pPr lvl="1"/>
            <a:endParaRPr lang="fr-FR" dirty="0" smtClean="0">
              <a:sym typeface="Wingdings"/>
            </a:endParaRP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24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0913"/>
          </a:xfrm>
        </p:spPr>
        <p:txBody>
          <a:bodyPr/>
          <a:lstStyle/>
          <a:p>
            <a:r>
              <a:rPr lang="en-GB" dirty="0" err="1" smtClean="0"/>
              <a:t>τ</a:t>
            </a:r>
            <a:r>
              <a:rPr lang="en-GB" dirty="0" smtClean="0"/>
              <a:t> </a:t>
            </a:r>
            <a:r>
              <a:rPr lang="en-GB" dirty="0" err="1" smtClean="0"/>
              <a:t>Reco</a:t>
            </a:r>
            <a:r>
              <a:rPr lang="en-GB" dirty="0" smtClean="0"/>
              <a:t> &amp; ID in CMS</a:t>
            </a:r>
            <a:endParaRPr lang="en-GB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457200" y="5253754"/>
            <a:ext cx="4038600" cy="1102596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Select </a:t>
            </a:r>
            <a:r>
              <a:rPr lang="fr-FR" dirty="0" err="1" smtClean="0"/>
              <a:t>decay</a:t>
            </a:r>
            <a:r>
              <a:rPr lang="fr-FR" dirty="0" smtClean="0"/>
              <a:t> </a:t>
            </a:r>
            <a:r>
              <a:rPr lang="fr-FR" dirty="0" err="1" smtClean="0"/>
              <a:t>particles</a:t>
            </a:r>
            <a:r>
              <a:rPr lang="fr-FR" dirty="0" smtClean="0"/>
              <a:t> </a:t>
            </a:r>
            <a:r>
              <a:rPr lang="fr-FR" dirty="0" err="1" smtClean="0"/>
              <a:t>according</a:t>
            </a:r>
            <a:r>
              <a:rPr lang="fr-FR" dirty="0" smtClean="0"/>
              <a:t> to </a:t>
            </a:r>
            <a:r>
              <a:rPr lang="fr-FR" dirty="0" err="1" smtClean="0"/>
              <a:t>decay</a:t>
            </a:r>
            <a:r>
              <a:rPr lang="fr-FR" dirty="0" smtClean="0"/>
              <a:t> mode</a:t>
            </a:r>
          </a:p>
          <a:p>
            <a:r>
              <a:rPr lang="fr-FR" dirty="0" smtClean="0"/>
              <a:t>Isolation w/r to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particles</a:t>
            </a: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25</a:t>
            </a:fld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1076595"/>
            <a:ext cx="4737100" cy="41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147" y="510279"/>
            <a:ext cx="2538958" cy="25491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492875"/>
            <a:ext cx="224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CMS-PAS-TAU-11-001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505" y="3200400"/>
            <a:ext cx="36576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5264826" y="1168626"/>
            <a:ext cx="3421974" cy="176839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τ</a:t>
            </a:r>
            <a:r>
              <a:rPr lang="fr-FR" dirty="0" smtClean="0"/>
              <a:t> ID performance</a:t>
            </a:r>
            <a:endParaRPr lang="fr-FR" dirty="0"/>
          </a:p>
        </p:txBody>
      </p:sp>
      <p:sp>
        <p:nvSpPr>
          <p:cNvPr id="37" name="Espace réservé du contenu 36"/>
          <p:cNvSpPr>
            <a:spLocks noGrp="1"/>
          </p:cNvSpPr>
          <p:nvPr>
            <p:ph sz="half" idx="1"/>
          </p:nvPr>
        </p:nvSpPr>
        <p:spPr>
          <a:xfrm>
            <a:off x="86816" y="1600200"/>
            <a:ext cx="4038600" cy="4525963"/>
          </a:xfrm>
        </p:spPr>
        <p:txBody>
          <a:bodyPr/>
          <a:lstStyle/>
          <a:p>
            <a:endParaRPr lang="fr-FR"/>
          </a:p>
        </p:txBody>
      </p:sp>
      <p:sp>
        <p:nvSpPr>
          <p:cNvPr id="38" name="Espace réservé du contenu 37"/>
          <p:cNvSpPr>
            <a:spLocks noGrp="1"/>
          </p:cNvSpPr>
          <p:nvPr>
            <p:ph sz="half" idx="2"/>
          </p:nvPr>
        </p:nvSpPr>
        <p:spPr>
          <a:xfrm>
            <a:off x="5264826" y="1168626"/>
            <a:ext cx="3421973" cy="4957537"/>
          </a:xfrm>
        </p:spPr>
        <p:txBody>
          <a:bodyPr>
            <a:normAutofit/>
          </a:bodyPr>
          <a:lstStyle/>
          <a:p>
            <a:r>
              <a:rPr lang="fr-FR" sz="2400" dirty="0" smtClean="0"/>
              <a:t>3 times </a:t>
            </a:r>
            <a:r>
              <a:rPr lang="fr-FR" sz="2400" dirty="0" err="1" smtClean="0"/>
              <a:t>less</a:t>
            </a:r>
            <a:r>
              <a:rPr lang="fr-FR" sz="2400" dirty="0" smtClean="0"/>
              <a:t> jet</a:t>
            </a:r>
            <a:r>
              <a:rPr lang="fr-FR" sz="2400" dirty="0" err="1" smtClean="0">
                <a:sym typeface="Wingdings"/>
              </a:rPr>
              <a:t>τ</a:t>
            </a:r>
            <a:r>
              <a:rPr lang="fr-FR" sz="2400" dirty="0" smtClean="0">
                <a:sym typeface="Wingdings"/>
              </a:rPr>
              <a:t> </a:t>
            </a:r>
            <a:r>
              <a:rPr lang="fr-FR" sz="2400" dirty="0" err="1" smtClean="0">
                <a:sym typeface="Wingdings"/>
              </a:rPr>
              <a:t>fake</a:t>
            </a:r>
            <a:r>
              <a:rPr lang="fr-FR" sz="2400" dirty="0" smtClean="0">
                <a:sym typeface="Wingdings"/>
              </a:rPr>
              <a:t> rate </a:t>
            </a:r>
            <a:r>
              <a:rPr lang="fr-FR" sz="2400" dirty="0" err="1" smtClean="0">
                <a:sym typeface="Wingdings"/>
              </a:rPr>
              <a:t>at</a:t>
            </a:r>
            <a:r>
              <a:rPr lang="fr-FR" sz="2400" dirty="0" smtClean="0">
                <a:sym typeface="Wingdings"/>
              </a:rPr>
              <a:t> </a:t>
            </a:r>
            <a:r>
              <a:rPr lang="fr-FR" sz="2400" dirty="0" err="1" smtClean="0">
                <a:sym typeface="Wingdings"/>
              </a:rPr>
              <a:t>same</a:t>
            </a:r>
            <a:r>
              <a:rPr lang="fr-FR" sz="2400" dirty="0" smtClean="0">
                <a:sym typeface="Wingdings"/>
              </a:rPr>
              <a:t> </a:t>
            </a:r>
            <a:r>
              <a:rPr lang="fr-FR" sz="2400" dirty="0" err="1" smtClean="0">
                <a:sym typeface="Wingdings"/>
              </a:rPr>
              <a:t>efficiency</a:t>
            </a:r>
            <a:endParaRPr lang="fr-FR" sz="2400" dirty="0" smtClean="0">
              <a:sym typeface="Wingdings"/>
            </a:endParaRPr>
          </a:p>
          <a:p>
            <a:pPr lvl="1">
              <a:buNone/>
            </a:pPr>
            <a:r>
              <a:rPr lang="fr-FR" sz="2000" dirty="0" err="1" smtClean="0">
                <a:sym typeface="Wingdings"/>
              </a:rPr>
              <a:t></a:t>
            </a:r>
            <a:r>
              <a:rPr lang="fr-FR" sz="2000" dirty="0" smtClean="0">
                <a:sym typeface="Wingdings"/>
              </a:rPr>
              <a:t> 3 times </a:t>
            </a:r>
            <a:r>
              <a:rPr lang="fr-FR" sz="2000" dirty="0" err="1" smtClean="0">
                <a:sym typeface="Wingdings"/>
              </a:rPr>
              <a:t>less</a:t>
            </a:r>
            <a:r>
              <a:rPr lang="fr-FR" sz="2000" dirty="0" smtClean="0">
                <a:sym typeface="Wingdings"/>
              </a:rPr>
              <a:t> </a:t>
            </a:r>
            <a:r>
              <a:rPr lang="fr-FR" sz="2000" dirty="0" err="1" smtClean="0">
                <a:sym typeface="Wingdings"/>
              </a:rPr>
              <a:t>W+jets</a:t>
            </a:r>
            <a:r>
              <a:rPr lang="fr-FR" sz="2000" dirty="0" smtClean="0">
                <a:sym typeface="Wingdings"/>
              </a:rPr>
              <a:t> and QCD background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26</a:t>
            </a:fld>
            <a:endParaRPr lang="en-GB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6" y="1168626"/>
            <a:ext cx="4933361" cy="4824476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825" y="2953106"/>
            <a:ext cx="3637759" cy="3491271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7053958" y="4483915"/>
            <a:ext cx="1030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Showing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5x SM </a:t>
            </a:r>
            <a:r>
              <a:rPr lang="fr-FR" dirty="0" err="1" smtClean="0">
                <a:solidFill>
                  <a:srgbClr val="0000FF"/>
                </a:solidFill>
              </a:rPr>
              <a:t>Higgs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3" name="Flèche vers le bas 42"/>
          <p:cNvSpPr/>
          <p:nvPr/>
        </p:nvSpPr>
        <p:spPr>
          <a:xfrm>
            <a:off x="3875866" y="2394596"/>
            <a:ext cx="236322" cy="83347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0" y="6492875"/>
            <a:ext cx="224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CMS-PAS-TAU-11-001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 descr="zttsca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379009" y="860144"/>
            <a:ext cx="5023600" cy="355861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" y="688154"/>
            <a:ext cx="4570025" cy="4385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τ</a:t>
            </a:r>
            <a:r>
              <a:rPr lang="en-US" dirty="0" smtClean="0"/>
              <a:t> Energy Scale</a:t>
            </a:r>
            <a:endParaRPr lang="en-US" dirty="0"/>
          </a:p>
        </p:txBody>
      </p:sp>
      <p:sp>
        <p:nvSpPr>
          <p:cNvPr id="22" name="Espace réservé du contenu 21"/>
          <p:cNvSpPr>
            <a:spLocks noGrp="1"/>
          </p:cNvSpPr>
          <p:nvPr>
            <p:ph idx="1"/>
          </p:nvPr>
        </p:nvSpPr>
        <p:spPr>
          <a:xfrm>
            <a:off x="457200" y="5074149"/>
            <a:ext cx="8229600" cy="1647325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 smtClean="0"/>
              <a:t>fully</a:t>
            </a:r>
            <a:r>
              <a:rPr lang="fr-FR" dirty="0" smtClean="0"/>
              <a:t> </a:t>
            </a:r>
            <a:r>
              <a:rPr lang="fr-FR" dirty="0" err="1" smtClean="0"/>
              <a:t>hadronic</a:t>
            </a:r>
            <a:r>
              <a:rPr lang="fr-FR" dirty="0" smtClean="0"/>
              <a:t> (</a:t>
            </a:r>
            <a:r>
              <a:rPr lang="fr-FR" dirty="0" err="1" smtClean="0"/>
              <a:t>ττ</a:t>
            </a:r>
            <a:r>
              <a:rPr lang="fr-FR" dirty="0" smtClean="0"/>
              <a:t>) </a:t>
            </a:r>
            <a:r>
              <a:rPr lang="fr-FR" dirty="0" err="1" smtClean="0"/>
              <a:t>channel</a:t>
            </a:r>
            <a:endParaRPr lang="fr-FR" dirty="0" smtClean="0"/>
          </a:p>
          <a:p>
            <a:pPr lvl="1"/>
            <a:r>
              <a:rPr lang="fr-FR" dirty="0" smtClean="0">
                <a:solidFill>
                  <a:srgbClr val="FF6600"/>
                </a:solidFill>
              </a:rPr>
              <a:t>3% shift of </a:t>
            </a:r>
            <a:r>
              <a:rPr lang="fr-FR" dirty="0" err="1" smtClean="0">
                <a:solidFill>
                  <a:srgbClr val="FF6600"/>
                </a:solidFill>
              </a:rPr>
              <a:t>τ</a:t>
            </a:r>
            <a:r>
              <a:rPr lang="fr-FR" dirty="0" smtClean="0">
                <a:solidFill>
                  <a:srgbClr val="FF6600"/>
                </a:solidFill>
              </a:rPr>
              <a:t> E </a:t>
            </a:r>
            <a:r>
              <a:rPr lang="fr-FR" dirty="0" err="1" smtClean="0">
                <a:solidFill>
                  <a:srgbClr val="FF6600"/>
                </a:solidFill>
              </a:rPr>
              <a:t>scale</a:t>
            </a:r>
            <a:r>
              <a:rPr lang="fr-FR" dirty="0" smtClean="0">
                <a:solidFill>
                  <a:srgbClr val="FF6600"/>
                </a:solidFill>
              </a:rPr>
              <a:t>  = 1-2 x signal expectation</a:t>
            </a:r>
          </a:p>
          <a:p>
            <a:r>
              <a:rPr lang="fr-FR" dirty="0" smtClean="0"/>
              <a:t>Important to </a:t>
            </a:r>
            <a:r>
              <a:rPr lang="fr-FR" dirty="0" err="1" smtClean="0"/>
              <a:t>calibrate</a:t>
            </a:r>
            <a:r>
              <a:rPr lang="fr-FR" dirty="0" smtClean="0"/>
              <a:t> </a:t>
            </a:r>
            <a:r>
              <a:rPr lang="fr-FR" dirty="0" err="1" smtClean="0"/>
              <a:t>τ</a:t>
            </a:r>
            <a:r>
              <a:rPr lang="fr-FR" dirty="0" smtClean="0"/>
              <a:t> </a:t>
            </a:r>
            <a:r>
              <a:rPr lang="fr-FR" dirty="0" err="1" smtClean="0"/>
              <a:t>energy</a:t>
            </a:r>
            <a:endParaRPr lang="fr-FR" dirty="0" smtClean="0"/>
          </a:p>
          <a:p>
            <a:pPr lvl="1"/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the </a:t>
            </a:r>
            <a:r>
              <a:rPr lang="fr-FR" dirty="0" err="1" smtClean="0"/>
              <a:t>τ</a:t>
            </a:r>
            <a:r>
              <a:rPr lang="fr-FR" dirty="0" smtClean="0"/>
              <a:t> mass</a:t>
            </a:r>
          </a:p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C2E00-432D-944C-BDE1-77954DA6499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6811425" y="2508014"/>
            <a:ext cx="2091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shift of the </a:t>
            </a:r>
            <a:r>
              <a:rPr lang="fr-FR" dirty="0" err="1" smtClean="0"/>
              <a:t>τ</a:t>
            </a:r>
            <a:r>
              <a:rPr lang="fr-FR" dirty="0" smtClean="0"/>
              <a:t> E </a:t>
            </a:r>
            <a:r>
              <a:rPr lang="fr-FR" dirty="0" err="1" smtClean="0"/>
              <a:t>scale</a:t>
            </a:r>
            <a:r>
              <a:rPr lang="fr-FR" dirty="0" smtClean="0"/>
              <a:t> </a:t>
            </a:r>
          </a:p>
          <a:p>
            <a:r>
              <a:rPr lang="fr-FR" dirty="0" smtClean="0"/>
              <a:t>+</a:t>
            </a:r>
            <a:r>
              <a:rPr lang="fr-FR" dirty="0" smtClean="0"/>
              <a:t>3</a:t>
            </a:r>
            <a:r>
              <a:rPr lang="fr-FR" dirty="0" smtClean="0"/>
              <a:t>%</a:t>
            </a:r>
            <a:endParaRPr lang="fr-FR" dirty="0" smtClean="0"/>
          </a:p>
          <a:p>
            <a:r>
              <a:rPr lang="fr-FR" dirty="0"/>
              <a:t>-</a:t>
            </a:r>
            <a:r>
              <a:rPr lang="fr-FR" dirty="0" smtClean="0"/>
              <a:t>3</a:t>
            </a:r>
            <a:r>
              <a:rPr lang="fr-FR" dirty="0" smtClean="0"/>
              <a:t>%</a:t>
            </a:r>
            <a:endParaRPr lang="fr-FR" dirty="0"/>
          </a:p>
        </p:txBody>
      </p:sp>
      <p:cxnSp>
        <p:nvCxnSpPr>
          <p:cNvPr id="17" name="Connecteur droit avec flèche 16"/>
          <p:cNvCxnSpPr/>
          <p:nvPr/>
        </p:nvCxnSpPr>
        <p:spPr>
          <a:xfrm rot="10800000">
            <a:off x="6553201" y="3937000"/>
            <a:ext cx="81716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rot="10800000">
            <a:off x="6040841" y="2710522"/>
            <a:ext cx="770585" cy="2794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0800000">
            <a:off x="6040842" y="3148694"/>
            <a:ext cx="770585" cy="119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e 22"/>
          <p:cNvSpPr/>
          <p:nvPr/>
        </p:nvSpPr>
        <p:spPr>
          <a:xfrm>
            <a:off x="5846869" y="3431344"/>
            <a:ext cx="476215" cy="505656"/>
          </a:xfrm>
          <a:prstGeom prst="ellipse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6600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1633959" y="3512312"/>
            <a:ext cx="476215" cy="505656"/>
          </a:xfrm>
          <a:prstGeom prst="ellipse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6600"/>
              </a:solidFill>
            </a:endParaRPr>
          </a:p>
        </p:txBody>
      </p:sp>
      <p:cxnSp>
        <p:nvCxnSpPr>
          <p:cNvPr id="26" name="Connecteur droit avec flèche 25"/>
          <p:cNvCxnSpPr>
            <a:stCxn id="23" idx="2"/>
            <a:endCxn id="24" idx="6"/>
          </p:cNvCxnSpPr>
          <p:nvPr/>
        </p:nvCxnSpPr>
        <p:spPr>
          <a:xfrm rot="10800000" flipV="1">
            <a:off x="2110175" y="3684172"/>
            <a:ext cx="3736695" cy="8096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107122" y="0"/>
            <a:ext cx="2036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CMS PAS</a:t>
            </a:r>
            <a:r>
              <a:rPr lang="fr-FR" sz="1600" i="1" dirty="0" smtClean="0"/>
              <a:t> HIG-13-004</a:t>
            </a:r>
            <a:endParaRPr lang="fr-FR" sz="1600" i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6216498" y="1224845"/>
            <a:ext cx="1579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 smtClean="0"/>
              <a:t>unofficial</a:t>
            </a:r>
            <a:r>
              <a:rPr lang="fr-FR" i="1" dirty="0" smtClean="0"/>
              <a:t> plot </a:t>
            </a:r>
            <a:endParaRPr lang="fr-FR" i="1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610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>
          <a:xfrm>
            <a:off x="457200" y="1352428"/>
            <a:ext cx="8229600" cy="4773736"/>
          </a:xfrm>
        </p:spPr>
        <p:txBody>
          <a:bodyPr/>
          <a:lstStyle/>
          <a:p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smtClean="0"/>
              <a:t>Weekly Higgs group meeting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C12390E-B51D-024A-BBF1-9514D26E9B1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60104" y="3657600"/>
            <a:ext cx="341189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60102" y="584200"/>
            <a:ext cx="341189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0"/>
            <a:ext cx="341189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4200"/>
            <a:ext cx="341189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Grouper 16"/>
          <p:cNvGrpSpPr/>
          <p:nvPr/>
        </p:nvGrpSpPr>
        <p:grpSpPr>
          <a:xfrm>
            <a:off x="177800" y="1447800"/>
            <a:ext cx="6692900" cy="3848100"/>
            <a:chOff x="177800" y="1447800"/>
            <a:chExt cx="6692900" cy="3848100"/>
          </a:xfrm>
        </p:grpSpPr>
        <p:sp>
          <p:nvSpPr>
            <p:cNvPr id="13" name="ZoneTexte 12"/>
            <p:cNvSpPr txBox="1"/>
            <p:nvPr/>
          </p:nvSpPr>
          <p:spPr>
            <a:xfrm>
              <a:off x="177800" y="1447800"/>
              <a:ext cx="9652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pT</a:t>
              </a:r>
              <a:r>
                <a:rPr lang="fr-FR" dirty="0" smtClean="0"/>
                <a:t>&lt;40</a:t>
              </a:r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77800" y="4926568"/>
              <a:ext cx="9652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pT</a:t>
              </a:r>
              <a:r>
                <a:rPr lang="fr-FR" dirty="0" smtClean="0"/>
                <a:t>&gt;40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298700" y="3415268"/>
              <a:ext cx="16510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1 </a:t>
              </a:r>
              <a:r>
                <a:rPr lang="fr-FR" dirty="0" err="1" smtClean="0"/>
                <a:t>prong</a:t>
              </a:r>
              <a:r>
                <a:rPr lang="fr-FR" dirty="0" smtClean="0"/>
                <a:t> + π0</a:t>
              </a:r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816600" y="3415268"/>
              <a:ext cx="10541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3 </a:t>
              </a:r>
              <a:r>
                <a:rPr lang="fr-FR" dirty="0" err="1" smtClean="0"/>
                <a:t>prongs</a:t>
              </a:r>
              <a:endParaRPr lang="fr-FR" dirty="0"/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7920398" y="1270000"/>
            <a:ext cx="116010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plots and fit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τ</a:t>
            </a:r>
            <a:r>
              <a:rPr lang="en-US" dirty="0" smtClean="0"/>
              <a:t> mass before calibration</a:t>
            </a:r>
            <a:endParaRPr lang="en-US" dirty="0"/>
          </a:p>
        </p:txBody>
      </p:sp>
      <p:sp>
        <p:nvSpPr>
          <p:cNvPr id="28" name="ZoneTexte 27"/>
          <p:cNvSpPr txBox="1"/>
          <p:nvPr/>
        </p:nvSpPr>
        <p:spPr>
          <a:xfrm>
            <a:off x="7620562" y="0"/>
            <a:ext cx="1523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 smtClean="0"/>
              <a:t>Unofficial</a:t>
            </a:r>
            <a:r>
              <a:rPr lang="fr-FR" sz="1600" i="1" dirty="0" smtClean="0"/>
              <a:t> plots</a:t>
            </a:r>
            <a:endParaRPr lang="fr-FR" sz="1600" i="1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578816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Weekly Higgs group meeting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73A2BDD-2426-BC4A-B504-EE8C6770378A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60102" y="3657600"/>
            <a:ext cx="341189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60102" y="584200"/>
            <a:ext cx="341189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1998" y="3657600"/>
            <a:ext cx="341189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4200"/>
            <a:ext cx="341189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Grouper 19"/>
          <p:cNvGrpSpPr/>
          <p:nvPr/>
        </p:nvGrpSpPr>
        <p:grpSpPr>
          <a:xfrm>
            <a:off x="177800" y="1447800"/>
            <a:ext cx="6692900" cy="3848100"/>
            <a:chOff x="177800" y="1447800"/>
            <a:chExt cx="6692900" cy="3848100"/>
          </a:xfrm>
        </p:grpSpPr>
        <p:sp>
          <p:nvSpPr>
            <p:cNvPr id="21" name="ZoneTexte 20"/>
            <p:cNvSpPr txBox="1"/>
            <p:nvPr/>
          </p:nvSpPr>
          <p:spPr>
            <a:xfrm>
              <a:off x="177800" y="1447800"/>
              <a:ext cx="9652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pT</a:t>
              </a:r>
              <a:r>
                <a:rPr lang="fr-FR" dirty="0" smtClean="0"/>
                <a:t>&lt;40</a:t>
              </a:r>
              <a:endParaRPr lang="fr-FR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77800" y="4926568"/>
              <a:ext cx="9652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pT</a:t>
              </a:r>
              <a:r>
                <a:rPr lang="fr-FR" dirty="0" smtClean="0"/>
                <a:t>&gt;40</a:t>
              </a:r>
              <a:endParaRPr lang="fr-FR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298700" y="3415268"/>
              <a:ext cx="16510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1 </a:t>
              </a:r>
              <a:r>
                <a:rPr lang="fr-FR" dirty="0" err="1" smtClean="0"/>
                <a:t>prong</a:t>
              </a:r>
              <a:r>
                <a:rPr lang="fr-FR" dirty="0" smtClean="0"/>
                <a:t> + π0</a:t>
              </a:r>
              <a:endParaRPr lang="fr-FR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816600" y="3415268"/>
              <a:ext cx="10541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3 </a:t>
              </a:r>
              <a:r>
                <a:rPr lang="fr-FR" dirty="0" err="1" smtClean="0"/>
                <a:t>prongs</a:t>
              </a:r>
              <a:endParaRPr lang="fr-FR" dirty="0"/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7920398" y="1270000"/>
            <a:ext cx="116010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plots and fit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μτ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τ</a:t>
            </a:r>
            <a:r>
              <a:rPr lang="en-US" dirty="0" smtClean="0"/>
              <a:t> mass after calibration</a:t>
            </a:r>
            <a:endParaRPr lang="en-US" dirty="0"/>
          </a:p>
        </p:txBody>
      </p:sp>
      <p:sp>
        <p:nvSpPr>
          <p:cNvPr id="19" name="ZoneTexte 18"/>
          <p:cNvSpPr txBox="1"/>
          <p:nvPr/>
        </p:nvSpPr>
        <p:spPr>
          <a:xfrm>
            <a:off x="7620562" y="0"/>
            <a:ext cx="1523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 smtClean="0"/>
              <a:t>Unofficial</a:t>
            </a:r>
            <a:r>
              <a:rPr lang="fr-FR" sz="1600" i="1" dirty="0" smtClean="0"/>
              <a:t> plots</a:t>
            </a:r>
            <a:endParaRPr lang="fr-FR" sz="1600" i="1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75017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: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ττ</a:t>
            </a:r>
            <a:endParaRPr lang="fr-FR" baseline="-25000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>
          <a:xfrm>
            <a:off x="457200" y="5728505"/>
            <a:ext cx="8229600" cy="88639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fr-FR" dirty="0" smtClean="0"/>
              <a:t>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better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separated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Zττ (main, </a:t>
            </a:r>
            <a:r>
              <a:rPr lang="fr-FR" dirty="0" err="1" smtClean="0">
                <a:sym typeface="Wingdings"/>
              </a:rPr>
              <a:t>irreducible</a:t>
            </a:r>
            <a:r>
              <a:rPr lang="fr-FR" dirty="0" smtClean="0">
                <a:sym typeface="Wingdings"/>
              </a:rPr>
              <a:t> background)</a:t>
            </a:r>
          </a:p>
          <a:p>
            <a:r>
              <a:rPr lang="fr-FR" dirty="0" err="1" smtClean="0">
                <a:sym typeface="Wingdings"/>
              </a:rPr>
              <a:t>Resolution</a:t>
            </a:r>
            <a:r>
              <a:rPr lang="fr-FR" dirty="0" smtClean="0">
                <a:sym typeface="Wingdings"/>
              </a:rPr>
              <a:t> on </a:t>
            </a:r>
            <a:r>
              <a:rPr lang="fr-FR" dirty="0" err="1" smtClean="0">
                <a:sym typeface="Wingdings"/>
              </a:rPr>
              <a:t>m</a:t>
            </a:r>
            <a:r>
              <a:rPr lang="fr-FR" baseline="-25000" dirty="0" err="1" smtClean="0">
                <a:sym typeface="Wingdings"/>
              </a:rPr>
              <a:t>ττ</a:t>
            </a:r>
            <a:r>
              <a:rPr lang="fr-FR" dirty="0" smtClean="0">
                <a:sym typeface="Wingdings"/>
              </a:rPr>
              <a:t> ~ 20% (</a:t>
            </a:r>
            <a:r>
              <a:rPr lang="fr-FR" dirty="0" err="1">
                <a:sym typeface="Wingdings"/>
              </a:rPr>
              <a:t>r</a:t>
            </a:r>
            <a:r>
              <a:rPr lang="fr-FR" dirty="0" err="1" smtClean="0">
                <a:sym typeface="Wingdings"/>
              </a:rPr>
              <a:t>esolution</a:t>
            </a:r>
            <a:r>
              <a:rPr lang="fr-FR" dirty="0" smtClean="0">
                <a:sym typeface="Wingdings"/>
              </a:rPr>
              <a:t> on </a:t>
            </a:r>
            <a:r>
              <a:rPr lang="fr-FR" dirty="0" err="1" smtClean="0">
                <a:sym typeface="Wingdings"/>
              </a:rPr>
              <a:t>E</a:t>
            </a:r>
            <a:r>
              <a:rPr lang="fr-FR" baseline="-25000" dirty="0" err="1" smtClean="0">
                <a:sym typeface="Wingdings"/>
              </a:rPr>
              <a:t>T</a:t>
            </a:r>
            <a:r>
              <a:rPr lang="fr-FR" baseline="30000" dirty="0" err="1" smtClean="0">
                <a:sym typeface="Wingdings"/>
              </a:rPr>
              <a:t>miss</a:t>
            </a:r>
            <a:r>
              <a:rPr lang="fr-FR" dirty="0" smtClean="0">
                <a:sym typeface="Wingdings"/>
              </a:rPr>
              <a:t> important)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92" y="989535"/>
            <a:ext cx="3771308" cy="36576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76305"/>
            <a:ext cx="3771308" cy="3657600"/>
          </a:xfrm>
          <a:prstGeom prst="rect">
            <a:avLst/>
          </a:prstGeom>
        </p:spPr>
      </p:pic>
      <p:pic>
        <p:nvPicPr>
          <p:cNvPr id="9" name="Image 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39852" y="4727575"/>
            <a:ext cx="2362470" cy="361423"/>
          </a:xfrm>
          <a:prstGeom prst="rect">
            <a:avLst/>
          </a:prstGeom>
        </p:spPr>
      </p:pic>
      <p:pic>
        <p:nvPicPr>
          <p:cNvPr id="12" name="Imag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902191" y="4727575"/>
            <a:ext cx="3269153" cy="38963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7107122" y="0"/>
            <a:ext cx="2036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CMS PAS</a:t>
            </a:r>
            <a:r>
              <a:rPr lang="fr-FR" sz="1600" i="1" dirty="0" smtClean="0"/>
              <a:t> HIG-13-004</a:t>
            </a:r>
            <a:endParaRPr lang="fr-FR" sz="1600" i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587" y="824651"/>
            <a:ext cx="6236825" cy="422957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PF vs </a:t>
            </a:r>
            <a:r>
              <a:rPr lang="fr-FR" dirty="0" err="1" smtClean="0"/>
              <a:t>Calorimeter</a:t>
            </a:r>
            <a:r>
              <a:rPr lang="fr-FR" dirty="0" smtClean="0"/>
              <a:t>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endParaRPr lang="fr-FR" baseline="30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31" name="Flèche vers le bas 30"/>
          <p:cNvSpPr/>
          <p:nvPr/>
        </p:nvSpPr>
        <p:spPr>
          <a:xfrm>
            <a:off x="6282987" y="1901050"/>
            <a:ext cx="251336" cy="939316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2925915" y="5735943"/>
            <a:ext cx="32921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err="1" smtClean="0"/>
              <a:t>Resolution</a:t>
            </a:r>
            <a:r>
              <a:rPr lang="fr-FR" sz="2400" dirty="0" smtClean="0"/>
              <a:t> </a:t>
            </a:r>
            <a:r>
              <a:rPr lang="fr-FR" sz="2400" dirty="0" err="1" smtClean="0"/>
              <a:t>twice</a:t>
            </a:r>
            <a:r>
              <a:rPr lang="fr-FR" sz="2400" dirty="0" smtClean="0"/>
              <a:t> </a:t>
            </a:r>
            <a:r>
              <a:rPr lang="fr-FR" sz="2400" dirty="0" err="1" smtClean="0"/>
              <a:t>better</a:t>
            </a:r>
            <a:endParaRPr lang="fr-FR" sz="2400" dirty="0"/>
          </a:p>
        </p:txBody>
      </p:sp>
      <p:sp>
        <p:nvSpPr>
          <p:cNvPr id="33" name="ZoneTexte 32"/>
          <p:cNvSpPr txBox="1"/>
          <p:nvPr/>
        </p:nvSpPr>
        <p:spPr>
          <a:xfrm>
            <a:off x="0" y="6519446"/>
            <a:ext cx="1865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CMS PAS</a:t>
            </a:r>
            <a:r>
              <a:rPr lang="fr-FR" sz="1600" i="1" dirty="0" smtClean="0"/>
              <a:t> </a:t>
            </a:r>
            <a:r>
              <a:rPr lang="fr-FR" sz="1600" i="1" dirty="0" smtClean="0"/>
              <a:t>PFT-10-002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Multivariate</a:t>
            </a:r>
            <a:r>
              <a:rPr lang="fr-FR" dirty="0" smtClean="0"/>
              <a:t> PF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T</a:t>
            </a:r>
            <a:r>
              <a:rPr lang="fr-FR" baseline="30000" dirty="0" err="1" smtClean="0"/>
              <a:t>miss</a:t>
            </a:r>
            <a:endParaRPr lang="fr-FR" baseline="30000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idx="1"/>
          </p:nvPr>
        </p:nvSpPr>
        <p:spPr>
          <a:xfrm>
            <a:off x="457200" y="5252232"/>
            <a:ext cx="8229600" cy="110411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fr-FR" dirty="0" err="1">
                <a:solidFill>
                  <a:srgbClr val="0000FF"/>
                </a:solidFill>
              </a:rPr>
              <a:t>A</a:t>
            </a:r>
            <a:r>
              <a:rPr lang="fr-FR" dirty="0" err="1" smtClean="0">
                <a:solidFill>
                  <a:srgbClr val="0000FF"/>
                </a:solidFill>
              </a:rPr>
              <a:t>dditional</a:t>
            </a:r>
            <a:r>
              <a:rPr lang="fr-FR" dirty="0" smtClean="0">
                <a:solidFill>
                  <a:srgbClr val="0000FF"/>
                </a:solidFill>
              </a:rPr>
              <a:t> factor 2 </a:t>
            </a:r>
            <a:r>
              <a:rPr lang="fr-FR" dirty="0" err="1" smtClean="0">
                <a:solidFill>
                  <a:srgbClr val="0000FF"/>
                </a:solidFill>
              </a:rPr>
              <a:t>improvement</a:t>
            </a:r>
            <a:r>
              <a:rPr lang="fr-FR" dirty="0" smtClean="0">
                <a:solidFill>
                  <a:srgbClr val="0000FF"/>
                </a:solidFill>
              </a:rPr>
              <a:t> @ 20 </a:t>
            </a:r>
            <a:r>
              <a:rPr lang="fr-FR" dirty="0" err="1" smtClean="0">
                <a:solidFill>
                  <a:srgbClr val="0000FF"/>
                </a:solidFill>
              </a:rPr>
              <a:t>pile-up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vertices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MVA PF MET </a:t>
            </a:r>
            <a:r>
              <a:rPr lang="fr-FR" dirty="0" err="1" smtClean="0">
                <a:solidFill>
                  <a:srgbClr val="0000FF"/>
                </a:solidFill>
              </a:rPr>
              <a:t>Almost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insensitive</a:t>
            </a:r>
            <a:r>
              <a:rPr lang="fr-FR" dirty="0" smtClean="0">
                <a:solidFill>
                  <a:srgbClr val="0000FF"/>
                </a:solidFill>
              </a:rPr>
              <a:t> to </a:t>
            </a:r>
            <a:r>
              <a:rPr lang="fr-FR" dirty="0" err="1" smtClean="0">
                <a:solidFill>
                  <a:srgbClr val="0000FF"/>
                </a:solidFill>
              </a:rPr>
              <a:t>pileup</a:t>
            </a:r>
            <a:r>
              <a:rPr lang="fr-FR" dirty="0" smtClean="0">
                <a:solidFill>
                  <a:srgbClr val="0000FF"/>
                </a:solidFill>
              </a:rPr>
              <a:t> 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32</a:t>
            </a:fld>
            <a:endParaRPr lang="fr-FR"/>
          </a:p>
        </p:txBody>
      </p:sp>
      <p:pic>
        <p:nvPicPr>
          <p:cNvPr id="8" name="Image 7" descr="U2Re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0" y="1006839"/>
            <a:ext cx="3775102" cy="4053087"/>
          </a:xfrm>
          <a:prstGeom prst="rect">
            <a:avLst/>
          </a:prstGeom>
        </p:spPr>
      </p:pic>
      <p:grpSp>
        <p:nvGrpSpPr>
          <p:cNvPr id="3" name="Grouper 38"/>
          <p:cNvGrpSpPr/>
          <p:nvPr/>
        </p:nvGrpSpPr>
        <p:grpSpPr>
          <a:xfrm>
            <a:off x="4529289" y="1006839"/>
            <a:ext cx="4627411" cy="3613727"/>
            <a:chOff x="117769" y="992913"/>
            <a:chExt cx="4627411" cy="3613727"/>
          </a:xfrm>
        </p:grpSpPr>
        <p:sp>
          <p:nvSpPr>
            <p:cNvPr id="13" name="ZoneTexte 12"/>
            <p:cNvSpPr txBox="1"/>
            <p:nvPr/>
          </p:nvSpPr>
          <p:spPr>
            <a:xfrm>
              <a:off x="117769" y="1593276"/>
              <a:ext cx="1119910" cy="120032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E</a:t>
              </a:r>
              <a:r>
                <a:rPr lang="fr-FR" baseline="-25000" dirty="0" err="1" smtClean="0"/>
                <a:t>T</a:t>
              </a:r>
              <a:r>
                <a:rPr lang="fr-FR" baseline="30000" dirty="0" err="1" smtClean="0"/>
                <a:t>miss</a:t>
              </a:r>
              <a:endParaRPr lang="fr-FR" dirty="0" smtClean="0">
                <a:solidFill>
                  <a:schemeClr val="tx1"/>
                </a:solidFill>
              </a:endParaRPr>
            </a:p>
            <a:p>
              <a:r>
                <a:rPr lang="fr-FR" b="1" dirty="0" err="1" smtClean="0">
                  <a:solidFill>
                    <a:schemeClr val="tx1"/>
                  </a:solidFill>
                </a:rPr>
                <a:t>from</a:t>
              </a:r>
              <a:r>
                <a:rPr lang="fr-FR" b="1" dirty="0" smtClean="0">
                  <a:solidFill>
                    <a:schemeClr val="tx1"/>
                  </a:solidFill>
                </a:rPr>
                <a:t> all</a:t>
              </a:r>
              <a:br>
                <a:rPr lang="fr-FR" b="1" dirty="0" smtClean="0">
                  <a:solidFill>
                    <a:schemeClr val="tx1"/>
                  </a:solidFill>
                </a:rPr>
              </a:br>
              <a:r>
                <a:rPr lang="fr-FR" b="1" dirty="0" err="1" smtClean="0">
                  <a:solidFill>
                    <a:schemeClr val="tx1"/>
                  </a:solidFill>
                </a:rPr>
                <a:t>particles</a:t>
              </a:r>
              <a:endParaRPr lang="fr-FR" b="1" dirty="0" smtClean="0">
                <a:solidFill>
                  <a:schemeClr val="tx1"/>
                </a:solidFill>
              </a:endParaRPr>
            </a:p>
            <a:p>
              <a:r>
                <a:rPr lang="fr-FR" b="1" dirty="0" smtClean="0">
                  <a:solidFill>
                    <a:schemeClr val="tx1"/>
                  </a:solidFill>
                </a:rPr>
                <a:t>(PF </a:t>
              </a:r>
              <a:r>
                <a:rPr lang="fr-FR" b="1" dirty="0" err="1" smtClean="0">
                  <a:solidFill>
                    <a:schemeClr val="tx1"/>
                  </a:solidFill>
                </a:rPr>
                <a:t>E</a:t>
              </a:r>
              <a:r>
                <a:rPr lang="fr-FR" b="1" baseline="-25000" dirty="0" err="1" smtClean="0">
                  <a:solidFill>
                    <a:schemeClr val="tx1"/>
                  </a:solidFill>
                </a:rPr>
                <a:t>T</a:t>
              </a:r>
              <a:r>
                <a:rPr lang="fr-FR" b="1" baseline="30000" dirty="0" err="1" smtClean="0">
                  <a:solidFill>
                    <a:schemeClr val="tx1"/>
                  </a:solidFill>
                </a:rPr>
                <a:t>miss</a:t>
              </a:r>
              <a:r>
                <a:rPr lang="fr-FR" b="1" dirty="0" smtClean="0">
                  <a:solidFill>
                    <a:schemeClr val="tx1"/>
                  </a:solidFill>
                </a:rPr>
                <a:t>)</a:t>
              </a:r>
              <a:r>
                <a:rPr lang="fr-FR" b="1" dirty="0" smtClean="0">
                  <a:solidFill>
                    <a:schemeClr val="tx1"/>
                  </a:solidFill>
                </a:rPr>
                <a:t>  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560943" y="1593276"/>
              <a:ext cx="1005608" cy="120032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E</a:t>
              </a:r>
              <a:r>
                <a:rPr lang="fr-FR" baseline="-25000" dirty="0" err="1" smtClean="0"/>
                <a:t>T</a:t>
              </a:r>
              <a:r>
                <a:rPr lang="fr-FR" baseline="30000" dirty="0" err="1" smtClean="0"/>
                <a:t>miss</a:t>
              </a:r>
              <a:endParaRPr lang="fr-FR" dirty="0" smtClean="0"/>
            </a:p>
            <a:p>
              <a:r>
                <a:rPr lang="fr-FR" b="1" dirty="0" err="1" smtClean="0"/>
                <a:t>from</a:t>
              </a:r>
              <a:r>
                <a:rPr lang="fr-FR" b="1" dirty="0" smtClean="0"/>
                <a:t>   </a:t>
              </a:r>
            </a:p>
            <a:p>
              <a:r>
                <a:rPr lang="fr-FR" b="1" dirty="0" err="1" smtClean="0"/>
                <a:t>pileup</a:t>
              </a:r>
              <a:endParaRPr lang="fr-FR" b="1" dirty="0" smtClean="0"/>
            </a:p>
            <a:p>
              <a:r>
                <a:rPr lang="fr-FR" b="1" dirty="0" err="1" smtClean="0"/>
                <a:t>particles</a:t>
              </a:r>
              <a:endParaRPr lang="fr-FR" b="1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833016" y="1593276"/>
              <a:ext cx="1138847" cy="14773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E</a:t>
              </a:r>
              <a:r>
                <a:rPr lang="fr-FR" baseline="-25000" dirty="0" err="1" smtClean="0"/>
                <a:t>T</a:t>
              </a:r>
              <a:r>
                <a:rPr lang="fr-FR" baseline="30000" dirty="0" err="1" smtClean="0"/>
                <a:t>miss</a:t>
              </a:r>
              <a:endParaRPr lang="fr-FR" dirty="0" smtClean="0"/>
            </a:p>
            <a:p>
              <a:r>
                <a:rPr lang="fr-FR" b="1" dirty="0" err="1" smtClean="0"/>
                <a:t>from</a:t>
              </a:r>
              <a:r>
                <a:rPr lang="fr-FR" b="1" dirty="0" smtClean="0"/>
                <a:t>  </a:t>
              </a:r>
              <a:r>
                <a:rPr lang="fr-FR" b="1" dirty="0" err="1" smtClean="0"/>
                <a:t>primary</a:t>
              </a:r>
              <a:r>
                <a:rPr lang="fr-FR" b="1" dirty="0" smtClean="0"/>
                <a:t> vertex</a:t>
              </a:r>
            </a:p>
            <a:p>
              <a:r>
                <a:rPr lang="fr-FR" b="1" dirty="0" err="1" smtClean="0"/>
                <a:t>particles</a:t>
              </a:r>
              <a:endParaRPr lang="fr-FR" b="1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168594" y="1558641"/>
              <a:ext cx="5765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etc.</a:t>
              </a:r>
              <a:endParaRPr lang="fr-FR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39910" y="992913"/>
              <a:ext cx="3647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several</a:t>
              </a:r>
              <a:r>
                <a:rPr lang="fr-FR" dirty="0" smtClean="0"/>
                <a:t> </a:t>
              </a:r>
              <a:r>
                <a:rPr lang="fr-FR" dirty="0" err="1" smtClean="0"/>
                <a:t>kinds</a:t>
              </a:r>
              <a:r>
                <a:rPr lang="fr-FR" dirty="0" smtClean="0"/>
                <a:t> of </a:t>
              </a:r>
              <a:r>
                <a:rPr lang="fr-FR" dirty="0" err="1" smtClean="0"/>
                <a:t>particle-flow</a:t>
              </a:r>
              <a:r>
                <a:rPr lang="fr-FR" dirty="0" smtClean="0"/>
                <a:t> </a:t>
              </a:r>
              <a:r>
                <a:rPr lang="fr-FR" dirty="0" err="1" smtClean="0"/>
                <a:t>E</a:t>
              </a:r>
              <a:r>
                <a:rPr lang="fr-FR" baseline="-25000" dirty="0" err="1" smtClean="0"/>
                <a:t>T</a:t>
              </a:r>
              <a:r>
                <a:rPr lang="fr-FR" baseline="30000" dirty="0" err="1" smtClean="0"/>
                <a:t>miss</a:t>
              </a:r>
              <a:r>
                <a:rPr lang="fr-FR" dirty="0" smtClean="0"/>
                <a:t>:</a:t>
              </a:r>
              <a:endParaRPr lang="fr-FR" dirty="0"/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1037953" y="3706095"/>
              <a:ext cx="2041227" cy="900545"/>
            </a:xfrm>
            <a:prstGeom prst="round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rgbClr val="FFFFFF"/>
                  </a:solidFill>
                </a:rPr>
                <a:t>Multivariate</a:t>
              </a:r>
              <a:r>
                <a:rPr lang="fr-FR" dirty="0" smtClean="0">
                  <a:solidFill>
                    <a:srgbClr val="FFFFFF"/>
                  </a:solidFill>
                </a:rPr>
                <a:t> PF </a:t>
              </a:r>
              <a:r>
                <a:rPr lang="fr-FR" dirty="0" err="1" smtClean="0">
                  <a:solidFill>
                    <a:srgbClr val="FFFFFF"/>
                  </a:solidFill>
                </a:rPr>
                <a:t>E</a:t>
              </a:r>
              <a:r>
                <a:rPr lang="fr-FR" baseline="-25000" dirty="0" err="1" smtClean="0">
                  <a:solidFill>
                    <a:srgbClr val="FFFFFF"/>
                  </a:solidFill>
                </a:rPr>
                <a:t>T</a:t>
              </a:r>
              <a:r>
                <a:rPr lang="fr-FR" baseline="30000" dirty="0" err="1" smtClean="0">
                  <a:solidFill>
                    <a:srgbClr val="FFFFFF"/>
                  </a:solidFill>
                </a:rPr>
                <a:t>miss</a:t>
              </a:r>
              <a:r>
                <a:rPr lang="fr-FR" dirty="0" smtClean="0">
                  <a:solidFill>
                    <a:srgbClr val="FFFFFF"/>
                  </a:solidFill>
                </a:rPr>
                <a:t> </a:t>
              </a:r>
              <a:r>
                <a:rPr lang="fr-FR" dirty="0" smtClean="0">
                  <a:solidFill>
                    <a:srgbClr val="FFFFFF"/>
                  </a:solidFill>
                </a:rPr>
                <a:t>estimation</a:t>
              </a:r>
              <a:endParaRPr lang="fr-FR" dirty="0">
                <a:solidFill>
                  <a:srgbClr val="FFFFFF"/>
                </a:solidFill>
              </a:endParaRPr>
            </a:p>
          </p:txBody>
        </p:sp>
        <p:cxnSp>
          <p:nvCxnSpPr>
            <p:cNvPr id="22" name="Connecteur en angle 21"/>
            <p:cNvCxnSpPr>
              <a:stCxn id="13" idx="2"/>
              <a:endCxn id="20" idx="0"/>
            </p:cNvCxnSpPr>
            <p:nvPr/>
          </p:nvCxnSpPr>
          <p:spPr>
            <a:xfrm rot="16200000" flipH="1">
              <a:off x="911900" y="2559428"/>
              <a:ext cx="912490" cy="1380843"/>
            </a:xfrm>
            <a:prstGeom prst="bentConnector3">
              <a:avLst>
                <a:gd name="adj1" fmla="val 64499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en angle 23"/>
            <p:cNvCxnSpPr>
              <a:stCxn id="14" idx="2"/>
              <a:endCxn id="20" idx="0"/>
            </p:cNvCxnSpPr>
            <p:nvPr/>
          </p:nvCxnSpPr>
          <p:spPr>
            <a:xfrm rot="5400000">
              <a:off x="1604912" y="3247260"/>
              <a:ext cx="912490" cy="518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en angle 25"/>
            <p:cNvCxnSpPr>
              <a:stCxn id="15" idx="2"/>
              <a:endCxn id="20" idx="0"/>
            </p:cNvCxnSpPr>
            <p:nvPr/>
          </p:nvCxnSpPr>
          <p:spPr>
            <a:xfrm rot="5400000">
              <a:off x="2412759" y="2716413"/>
              <a:ext cx="635491" cy="1343873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lèche vers la gauche 41"/>
          <p:cNvSpPr/>
          <p:nvPr/>
        </p:nvSpPr>
        <p:spPr>
          <a:xfrm rot="1274032">
            <a:off x="3576027" y="1950273"/>
            <a:ext cx="1029658" cy="212146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Flèche vers la gauche 42"/>
          <p:cNvSpPr/>
          <p:nvPr/>
        </p:nvSpPr>
        <p:spPr>
          <a:xfrm rot="1538436">
            <a:off x="3565359" y="3830605"/>
            <a:ext cx="1922931" cy="243043"/>
          </a:xfrm>
          <a:prstGeom prst="lef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0" y="6488668"/>
            <a:ext cx="360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CMS-PAS-JME-12-002</a:t>
            </a:r>
            <a:r>
              <a:rPr lang="fr-FR" i="1" dirty="0" smtClean="0"/>
              <a:t> </a:t>
            </a:r>
            <a:endParaRPr lang="fr-FR" i="1" dirty="0" smtClean="0"/>
          </a:p>
        </p:txBody>
      </p:sp>
      <p:cxnSp>
        <p:nvCxnSpPr>
          <p:cNvPr id="50" name="Connecteur en angle 49"/>
          <p:cNvCxnSpPr/>
          <p:nvPr/>
        </p:nvCxnSpPr>
        <p:spPr>
          <a:xfrm rot="5400000">
            <a:off x="6780186" y="1631800"/>
            <a:ext cx="1778122" cy="2398320"/>
          </a:xfrm>
          <a:prstGeom prst="bentConnector3">
            <a:avLst>
              <a:gd name="adj1" fmla="val 81849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lèche vers le bas 24"/>
          <p:cNvSpPr/>
          <p:nvPr/>
        </p:nvSpPr>
        <p:spPr>
          <a:xfrm>
            <a:off x="2321108" y="2404022"/>
            <a:ext cx="251336" cy="110363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Jet Response: Flavour Sensitivity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33</a:t>
            </a:fld>
            <a:endParaRPr lang="en-GB" dirty="0"/>
          </a:p>
        </p:txBody>
      </p:sp>
      <p:pic>
        <p:nvPicPr>
          <p:cNvPr id="12" name="Content Placeholder 11" descr="pf.pn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7173" b="-7173"/>
          <a:stretch>
            <a:fillRect/>
          </a:stretch>
        </p:blipFill>
        <p:spPr>
          <a:xfrm>
            <a:off x="4648200" y="1097460"/>
            <a:ext cx="4038600" cy="4525962"/>
          </a:xfrm>
          <a:ln>
            <a:noFill/>
          </a:ln>
        </p:spPr>
      </p:pic>
      <p:pic>
        <p:nvPicPr>
          <p:cNvPr id="11" name="Content Placeholder 10" descr="calo.pn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t="-6980" b="-6980"/>
          <a:stretch>
            <a:fillRect/>
          </a:stretch>
        </p:blipFill>
        <p:spPr>
          <a:xfrm>
            <a:off x="457200" y="1137150"/>
            <a:ext cx="4038600" cy="4525963"/>
          </a:xfrm>
        </p:spPr>
      </p:pic>
      <p:sp>
        <p:nvSpPr>
          <p:cNvPr id="13" name="TextBox 12"/>
          <p:cNvSpPr txBox="1"/>
          <p:nvPr/>
        </p:nvSpPr>
        <p:spPr>
          <a:xfrm>
            <a:off x="2045733" y="952484"/>
            <a:ext cx="1602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Calo Jets 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991264" y="952484"/>
            <a:ext cx="1602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PF Jets 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695817" y="5710019"/>
            <a:ext cx="5904765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 smtClean="0"/>
              <a:t>PF jet response almost independent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from </a:t>
            </a:r>
            <a:r>
              <a:rPr lang="en-GB" sz="2400" dirty="0" smtClean="0"/>
              <a:t>the flavour of the jet-initiating </a:t>
            </a:r>
            <a:r>
              <a:rPr lang="en-GB" sz="2400" dirty="0" err="1" smtClean="0"/>
              <a:t>parton</a:t>
            </a:r>
            <a:endParaRPr lang="en-GB" sz="24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0" y="6519446"/>
            <a:ext cx="1865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CMS PAS</a:t>
            </a:r>
            <a:r>
              <a:rPr lang="fr-FR" sz="1600" i="1" dirty="0" smtClean="0"/>
              <a:t> </a:t>
            </a:r>
            <a:r>
              <a:rPr lang="fr-FR" sz="1600" i="1" dirty="0" smtClean="0"/>
              <a:t>PFT-10-002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Jet Energy Scale Uncertainty</a:t>
            </a:r>
            <a:endParaRPr lang="fr-FR" dirty="0"/>
          </a:p>
        </p:txBody>
      </p:sp>
      <p:pic>
        <p:nvPicPr>
          <p:cNvPr id="13" name="Espace réservé du contenu 12" descr="JECUncert_Fall12_DATA_AK5PF_Eta00-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8408" b="-8408"/>
          <a:stretch>
            <a:fillRect/>
          </a:stretch>
        </p:blipFill>
        <p:spPr>
          <a:xfrm>
            <a:off x="457200" y="824651"/>
            <a:ext cx="4038600" cy="4525963"/>
          </a:xfrm>
        </p:spPr>
      </p:pic>
      <p:pic>
        <p:nvPicPr>
          <p:cNvPr id="14" name="Espace réservé du contenu 13" descr="JECUncert_Fall12_DATA_AK5PF_Pt100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8408" b="-8408"/>
          <a:stretch>
            <a:fillRect/>
          </a:stretch>
        </p:blipFill>
        <p:spPr>
          <a:xfrm>
            <a:off x="4648200" y="824651"/>
            <a:ext cx="4038600" cy="4525963"/>
          </a:xfrm>
        </p:spPr>
      </p:pic>
      <p:sp>
        <p:nvSpPr>
          <p:cNvPr id="7" name="TextBox 14"/>
          <p:cNvSpPr txBox="1"/>
          <p:nvPr/>
        </p:nvSpPr>
        <p:spPr>
          <a:xfrm>
            <a:off x="1423834" y="5479186"/>
            <a:ext cx="644873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 smtClean="0"/>
              <a:t>1-3 % Jet Energy Scale </a:t>
            </a:r>
            <a:r>
              <a:rPr lang="en-GB" sz="2400" dirty="0" smtClean="0"/>
              <a:t>Systematic uncertainty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1" y="6488668"/>
            <a:ext cx="8417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https://twiki.cern.ch/twiki/bin/view/CMSPublic/PhysicsResultsJME2013JEC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723094"/>
            <a:ext cx="9144000" cy="16537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 III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2428"/>
            <a:ext cx="8229600" cy="5130176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 smtClean="0"/>
              <a:t>Principles</a:t>
            </a:r>
            <a:r>
              <a:rPr lang="fr-FR" dirty="0" smtClean="0"/>
              <a:t> of the 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search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fighting</a:t>
            </a:r>
            <a:r>
              <a:rPr lang="fr-FR" dirty="0" smtClean="0">
                <a:sym typeface="Wingdings"/>
              </a:rPr>
              <a:t> the main background sources</a:t>
            </a:r>
          </a:p>
          <a:p>
            <a:pPr lvl="1"/>
            <a:r>
              <a:rPr lang="fr-FR" dirty="0" err="1" smtClean="0">
                <a:sym typeface="Wingdings"/>
              </a:rPr>
              <a:t>need</a:t>
            </a:r>
            <a:r>
              <a:rPr lang="fr-FR" dirty="0" smtClean="0">
                <a:sym typeface="Wingdings"/>
              </a:rPr>
              <a:t> for </a:t>
            </a:r>
            <a:r>
              <a:rPr lang="fr-FR" dirty="0" err="1" smtClean="0">
                <a:sym typeface="Wingdings"/>
              </a:rPr>
              <a:t>high-performance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objects</a:t>
            </a:r>
            <a:endParaRPr lang="fr-FR" dirty="0" smtClean="0">
              <a:sym typeface="Wingdings"/>
            </a:endParaRP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err="1" smtClean="0">
                <a:sym typeface="Wingdings"/>
              </a:rPr>
              <a:t>Particle</a:t>
            </a:r>
            <a:r>
              <a:rPr lang="fr-FR" dirty="0" smtClean="0">
                <a:sym typeface="Wingdings"/>
              </a:rPr>
              <a:t> flow reconstruction</a:t>
            </a:r>
          </a:p>
          <a:p>
            <a:pPr lvl="1"/>
            <a:r>
              <a:rPr lang="fr-FR" dirty="0" err="1" smtClean="0">
                <a:sym typeface="Wingdings"/>
              </a:rPr>
              <a:t>What</a:t>
            </a:r>
            <a:r>
              <a:rPr lang="fr-FR" dirty="0" smtClean="0">
                <a:sym typeface="Wingdings"/>
              </a:rPr>
              <a:t> and </a:t>
            </a:r>
            <a:r>
              <a:rPr lang="fr-FR" dirty="0" err="1" smtClean="0">
                <a:sym typeface="Wingdings"/>
              </a:rPr>
              <a:t>why</a:t>
            </a:r>
            <a:r>
              <a:rPr lang="fr-FR" dirty="0" smtClean="0">
                <a:sym typeface="Wingdings"/>
              </a:rPr>
              <a:t>? </a:t>
            </a:r>
          </a:p>
          <a:p>
            <a:pPr lvl="1"/>
            <a:r>
              <a:rPr lang="fr-FR" dirty="0" smtClean="0">
                <a:sym typeface="Wingdings"/>
              </a:rPr>
              <a:t>The </a:t>
            </a:r>
            <a:r>
              <a:rPr lang="fr-FR" dirty="0" err="1" smtClean="0">
                <a:sym typeface="Wingdings"/>
              </a:rPr>
              <a:t>algorithm</a:t>
            </a:r>
            <a:r>
              <a:rPr lang="fr-FR" dirty="0" smtClean="0">
                <a:sym typeface="Wingdings"/>
              </a:rPr>
              <a:t> </a:t>
            </a:r>
          </a:p>
          <a:p>
            <a:pPr lvl="1"/>
            <a:r>
              <a:rPr lang="fr-FR" dirty="0" err="1" smtClean="0">
                <a:sym typeface="Wingdings"/>
              </a:rPr>
              <a:t>Physics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object</a:t>
            </a:r>
            <a:r>
              <a:rPr lang="fr-FR" dirty="0" smtClean="0">
                <a:sym typeface="Wingdings"/>
              </a:rPr>
              <a:t> performance </a:t>
            </a:r>
          </a:p>
          <a:p>
            <a:pPr lvl="1"/>
            <a:endParaRPr lang="fr-FR" dirty="0" smtClean="0">
              <a:sym typeface="Wingdings"/>
            </a:endParaRPr>
          </a:p>
          <a:p>
            <a:r>
              <a:rPr lang="fr-FR" dirty="0" smtClean="0">
                <a:sym typeface="Wingdings"/>
              </a:rPr>
              <a:t>The CMS Hττ </a:t>
            </a:r>
            <a:r>
              <a:rPr lang="fr-FR" dirty="0" err="1" smtClean="0">
                <a:sym typeface="Wingdings"/>
              </a:rPr>
              <a:t>analysis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smtClean="0">
                <a:sym typeface="Wingdings"/>
              </a:rPr>
              <a:t>background estimation &amp; main </a:t>
            </a:r>
            <a:r>
              <a:rPr lang="fr-FR" dirty="0" err="1" smtClean="0">
                <a:sym typeface="Wingdings"/>
              </a:rPr>
              <a:t>uncertainties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statistical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procedure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ym typeface="Wingdings"/>
              </a:rPr>
              <a:t>results</a:t>
            </a:r>
            <a:r>
              <a:rPr lang="fr-FR" dirty="0" smtClean="0">
                <a:sym typeface="Wingdings"/>
              </a:rPr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18535" y="2873120"/>
            <a:ext cx="3873340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τ</a:t>
            </a:r>
            <a:r>
              <a:rPr lang="fr-FR" sz="2000" dirty="0" smtClean="0"/>
              <a:t> ID </a:t>
            </a:r>
            <a:r>
              <a:rPr lang="fr-FR" sz="2000" dirty="0" err="1" smtClean="0"/>
              <a:t>efficiency</a:t>
            </a:r>
            <a:r>
              <a:rPr lang="fr-FR" sz="2000" dirty="0" smtClean="0"/>
              <a:t> and </a:t>
            </a:r>
            <a:r>
              <a:rPr lang="fr-FR" sz="2000" dirty="0" err="1" smtClean="0"/>
              <a:t>fake</a:t>
            </a:r>
            <a:r>
              <a:rPr lang="fr-FR" sz="2000" dirty="0" smtClean="0"/>
              <a:t> rate</a:t>
            </a:r>
          </a:p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τ</a:t>
            </a:r>
            <a:r>
              <a:rPr lang="fr-FR" sz="2000" dirty="0" smtClean="0"/>
              <a:t> </a:t>
            </a:r>
            <a:r>
              <a:rPr lang="fr-FR" sz="2000" dirty="0" err="1" smtClean="0"/>
              <a:t>energy</a:t>
            </a:r>
            <a:r>
              <a:rPr lang="fr-FR" sz="2000" dirty="0" smtClean="0"/>
              <a:t> </a:t>
            </a:r>
            <a:r>
              <a:rPr lang="fr-FR" sz="2000" dirty="0" err="1" smtClean="0"/>
              <a:t>scale</a:t>
            </a:r>
            <a:r>
              <a:rPr lang="fr-FR" sz="2000" dirty="0" smtClean="0"/>
              <a:t> </a:t>
            </a:r>
            <a:r>
              <a:rPr lang="fr-FR" sz="2000" dirty="0" err="1" smtClean="0"/>
              <a:t>syst</a:t>
            </a:r>
            <a:r>
              <a:rPr lang="fr-FR" sz="2000" dirty="0" smtClean="0"/>
              <a:t>. </a:t>
            </a:r>
            <a:r>
              <a:rPr lang="fr-FR" sz="2000" dirty="0" err="1" smtClean="0"/>
              <a:t>uncertainty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</a:t>
            </a:r>
            <a:r>
              <a:rPr lang="fr-FR" sz="2000" dirty="0" err="1" smtClean="0"/>
              <a:t>E</a:t>
            </a:r>
            <a:r>
              <a:rPr lang="fr-FR" sz="2000" baseline="-25000" dirty="0" err="1" smtClean="0"/>
              <a:t>T</a:t>
            </a:r>
            <a:r>
              <a:rPr lang="fr-FR" sz="2000" baseline="30000" dirty="0" err="1" smtClean="0"/>
              <a:t>miss</a:t>
            </a:r>
            <a:r>
              <a:rPr lang="fr-FR" sz="2000" dirty="0" smtClean="0"/>
              <a:t>  </a:t>
            </a:r>
            <a:r>
              <a:rPr lang="fr-FR" sz="2000" dirty="0" err="1" smtClean="0"/>
              <a:t>resolution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jet </a:t>
            </a:r>
            <a:r>
              <a:rPr lang="fr-FR" sz="2000" dirty="0" err="1" smtClean="0"/>
              <a:t>energy</a:t>
            </a:r>
            <a:r>
              <a:rPr lang="fr-FR" sz="2000" dirty="0" smtClean="0"/>
              <a:t> </a:t>
            </a:r>
            <a:r>
              <a:rPr lang="fr-FR" sz="2000" dirty="0" err="1" smtClean="0"/>
              <a:t>scale</a:t>
            </a:r>
            <a:r>
              <a:rPr lang="fr-FR" sz="2000" dirty="0" smtClean="0"/>
              <a:t> </a:t>
            </a:r>
            <a:r>
              <a:rPr lang="fr-FR" sz="2000" dirty="0" err="1" smtClean="0"/>
              <a:t>syst</a:t>
            </a:r>
            <a:r>
              <a:rPr lang="fr-FR" sz="2000" dirty="0" smtClean="0"/>
              <a:t>. </a:t>
            </a:r>
            <a:r>
              <a:rPr lang="fr-FR" sz="2000" dirty="0" err="1" smtClean="0"/>
              <a:t>uncertainty</a:t>
            </a:r>
            <a:endParaRPr lang="fr-FR" sz="2000" dirty="0" smtClean="0"/>
          </a:p>
          <a:p>
            <a:pPr>
              <a:buFontTx/>
              <a:buChar char="-"/>
            </a:pPr>
            <a:r>
              <a:rPr lang="fr-FR" sz="2000" dirty="0" smtClean="0"/>
              <a:t> and </a:t>
            </a:r>
            <a:r>
              <a:rPr lang="fr-FR" sz="2000" dirty="0" err="1" smtClean="0"/>
              <a:t>much</a:t>
            </a:r>
            <a:r>
              <a:rPr lang="fr-FR" sz="2000" dirty="0" smtClean="0"/>
              <a:t> more!</a:t>
            </a:r>
            <a:endParaRPr lang="fr-FR" sz="2000" dirty="0"/>
          </a:p>
        </p:txBody>
      </p:sp>
      <p:cxnSp>
        <p:nvCxnSpPr>
          <p:cNvPr id="8" name="Connecteur droit avec flèche 7"/>
          <p:cNvCxnSpPr/>
          <p:nvPr/>
        </p:nvCxnSpPr>
        <p:spPr>
          <a:xfrm rot="16200000" flipH="1">
            <a:off x="6762787" y="4761160"/>
            <a:ext cx="531445" cy="177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775384" y="4207078"/>
            <a:ext cx="34315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Background :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/>
          </a:p>
        </p:txBody>
      </p: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>
          <a:xfrm>
            <a:off x="457200" y="4603600"/>
            <a:ext cx="8229600" cy="2050992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Select data Z</a:t>
            </a:r>
            <a:r>
              <a:rPr lang="fr-FR" dirty="0" err="1" smtClean="0">
                <a:sym typeface="Wingdings"/>
              </a:rPr>
              <a:t>μμ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events</a:t>
            </a:r>
            <a:r>
              <a:rPr lang="fr-FR" dirty="0" smtClean="0">
                <a:sym typeface="Wingdings"/>
              </a:rPr>
              <a:t> </a:t>
            </a:r>
          </a:p>
          <a:p>
            <a:r>
              <a:rPr lang="fr-FR" dirty="0">
                <a:sym typeface="Wingdings"/>
              </a:rPr>
              <a:t>R</a:t>
            </a:r>
            <a:r>
              <a:rPr lang="fr-FR" dirty="0" smtClean="0">
                <a:sym typeface="Wingdings"/>
              </a:rPr>
              <a:t>eplace muons by </a:t>
            </a:r>
            <a:r>
              <a:rPr lang="fr-FR" dirty="0" err="1" smtClean="0">
                <a:sym typeface="Wingdings"/>
              </a:rPr>
              <a:t>particles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reconstructed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simulated</a:t>
            </a:r>
            <a:r>
              <a:rPr lang="fr-FR" dirty="0" smtClean="0">
                <a:sym typeface="Wingdings"/>
              </a:rPr>
              <a:t> Zττ </a:t>
            </a:r>
            <a:r>
              <a:rPr lang="fr-FR" dirty="0" err="1" smtClean="0">
                <a:sym typeface="Wingdings"/>
              </a:rPr>
              <a:t>decay</a:t>
            </a:r>
            <a:r>
              <a:rPr lang="fr-FR" dirty="0" smtClean="0">
                <a:sym typeface="Wingdings"/>
              </a:rPr>
              <a:t>, and </a:t>
            </a:r>
            <a:r>
              <a:rPr lang="fr-FR" dirty="0" err="1" smtClean="0">
                <a:sym typeface="Wingdings"/>
              </a:rPr>
              <a:t>apply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selection</a:t>
            </a:r>
            <a:endParaRPr lang="fr-FR" dirty="0" smtClean="0">
              <a:sym typeface="Wingdings"/>
            </a:endParaRPr>
          </a:p>
          <a:p>
            <a:r>
              <a:rPr lang="fr-FR" dirty="0" smtClean="0">
                <a:sym typeface="Wingdings"/>
              </a:rPr>
              <a:t>Jets and </a:t>
            </a:r>
            <a:r>
              <a:rPr lang="fr-FR" dirty="0" err="1" smtClean="0">
                <a:sym typeface="Wingdings"/>
              </a:rPr>
              <a:t>E</a:t>
            </a:r>
            <a:r>
              <a:rPr lang="fr-FR" baseline="-25000" dirty="0" err="1" smtClean="0">
                <a:sym typeface="Wingdings"/>
              </a:rPr>
              <a:t>T</a:t>
            </a:r>
            <a:r>
              <a:rPr lang="fr-FR" baseline="30000" dirty="0" err="1" smtClean="0">
                <a:sym typeface="Wingdings"/>
              </a:rPr>
              <a:t>miss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data. </a:t>
            </a:r>
            <a:r>
              <a:rPr lang="fr-FR" dirty="0">
                <a:sym typeface="Wingdings"/>
              </a:rPr>
              <a:t>M</a:t>
            </a:r>
            <a:r>
              <a:rPr lang="fr-FR" dirty="0" smtClean="0">
                <a:sym typeface="Wingdings"/>
              </a:rPr>
              <a:t>ain </a:t>
            </a:r>
            <a:r>
              <a:rPr lang="fr-FR" dirty="0" err="1" smtClean="0">
                <a:sym typeface="Wingdings"/>
              </a:rPr>
              <a:t>remaining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uncertainties</a:t>
            </a:r>
            <a:r>
              <a:rPr lang="fr-FR" dirty="0" smtClean="0">
                <a:sym typeface="Wingdings"/>
              </a:rPr>
              <a:t>: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ID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efficiency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(8%) affects the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yield</a:t>
            </a:r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pPr lvl="1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energy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scale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(3%) affects the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shape</a:t>
            </a:r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endParaRPr lang="fr-FR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90" y="817984"/>
            <a:ext cx="3944453" cy="3785616"/>
          </a:xfrm>
          <a:prstGeom prst="rect">
            <a:avLst/>
          </a:prstGeom>
        </p:spPr>
      </p:pic>
      <p:sp>
        <p:nvSpPr>
          <p:cNvPr id="17" name="Flèche vers la gauche 16"/>
          <p:cNvSpPr/>
          <p:nvPr/>
        </p:nvSpPr>
        <p:spPr>
          <a:xfrm rot="19941350">
            <a:off x="5701358" y="2725343"/>
            <a:ext cx="529129" cy="25136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 rot="10800000" flipV="1">
            <a:off x="457201" y="2616936"/>
            <a:ext cx="1474119" cy="6508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0800000" flipV="1">
            <a:off x="740780" y="2616936"/>
            <a:ext cx="1190540" cy="6508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rot="10800000" flipV="1">
            <a:off x="893180" y="2616937"/>
            <a:ext cx="1038140" cy="8032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10800000" flipV="1">
            <a:off x="740780" y="2616937"/>
            <a:ext cx="1190540" cy="4681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rot="5400000">
            <a:off x="880012" y="2630105"/>
            <a:ext cx="1064476" cy="10381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 flipH="1" flipV="1">
            <a:off x="1171093" y="1857509"/>
            <a:ext cx="1519660" cy="79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930526" y="2616936"/>
            <a:ext cx="1508809" cy="75148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641891" y="3219748"/>
            <a:ext cx="1383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μ</a:t>
            </a:r>
            <a:endParaRPr lang="fr-FR" sz="2400" dirty="0"/>
          </a:p>
        </p:txBody>
      </p:sp>
      <p:cxnSp>
        <p:nvCxnSpPr>
          <p:cNvPr id="39" name="Connecteur droit 38"/>
          <p:cNvCxnSpPr/>
          <p:nvPr/>
        </p:nvCxnSpPr>
        <p:spPr>
          <a:xfrm rot="5400000" flipH="1" flipV="1">
            <a:off x="1931320" y="2617736"/>
            <a:ext cx="1588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1775336" y="645994"/>
            <a:ext cx="1383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μ</a:t>
            </a:r>
            <a:endParaRPr lang="fr-FR" sz="2400" dirty="0"/>
          </a:p>
        </p:txBody>
      </p:sp>
      <p:sp>
        <p:nvSpPr>
          <p:cNvPr id="53" name="ZoneTexte 52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Background : Z</a:t>
            </a:r>
            <a:r>
              <a:rPr lang="fr-FR" dirty="0" err="1" smtClean="0">
                <a:sym typeface="Wingdings"/>
              </a:rPr>
              <a:t>ττ</a:t>
            </a:r>
            <a:endParaRPr lang="fr-FR" dirty="0"/>
          </a:p>
        </p:txBody>
      </p: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>
          <a:xfrm>
            <a:off x="457200" y="4603600"/>
            <a:ext cx="8229600" cy="2050992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Select data Z</a:t>
            </a:r>
            <a:r>
              <a:rPr lang="fr-FR" dirty="0" err="1" smtClean="0">
                <a:sym typeface="Wingdings"/>
              </a:rPr>
              <a:t>μμ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events</a:t>
            </a:r>
            <a:r>
              <a:rPr lang="fr-FR" dirty="0" smtClean="0">
                <a:sym typeface="Wingdings"/>
              </a:rPr>
              <a:t> </a:t>
            </a:r>
          </a:p>
          <a:p>
            <a:r>
              <a:rPr lang="fr-FR" dirty="0">
                <a:sym typeface="Wingdings"/>
              </a:rPr>
              <a:t>R</a:t>
            </a:r>
            <a:r>
              <a:rPr lang="fr-FR" dirty="0" smtClean="0">
                <a:sym typeface="Wingdings"/>
              </a:rPr>
              <a:t>eplace muons by </a:t>
            </a:r>
            <a:r>
              <a:rPr lang="fr-FR" dirty="0" err="1" smtClean="0">
                <a:sym typeface="Wingdings"/>
              </a:rPr>
              <a:t>particles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reconstructed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simulated</a:t>
            </a:r>
            <a:r>
              <a:rPr lang="fr-FR" dirty="0" smtClean="0">
                <a:sym typeface="Wingdings"/>
              </a:rPr>
              <a:t> Zττ </a:t>
            </a:r>
            <a:r>
              <a:rPr lang="fr-FR" dirty="0" err="1" smtClean="0">
                <a:sym typeface="Wingdings"/>
              </a:rPr>
              <a:t>decay</a:t>
            </a:r>
            <a:r>
              <a:rPr lang="fr-FR" dirty="0" smtClean="0">
                <a:sym typeface="Wingdings"/>
              </a:rPr>
              <a:t>, and </a:t>
            </a:r>
            <a:r>
              <a:rPr lang="fr-FR" dirty="0" err="1" smtClean="0">
                <a:sym typeface="Wingdings"/>
              </a:rPr>
              <a:t>apply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selection</a:t>
            </a:r>
            <a:endParaRPr lang="fr-FR" dirty="0" smtClean="0">
              <a:sym typeface="Wingdings"/>
            </a:endParaRPr>
          </a:p>
          <a:p>
            <a:r>
              <a:rPr lang="fr-FR" dirty="0" smtClean="0">
                <a:sym typeface="Wingdings"/>
              </a:rPr>
              <a:t>Jets and </a:t>
            </a:r>
            <a:r>
              <a:rPr lang="fr-FR" dirty="0" err="1" smtClean="0">
                <a:sym typeface="Wingdings"/>
              </a:rPr>
              <a:t>E</a:t>
            </a:r>
            <a:r>
              <a:rPr lang="fr-FR" baseline="-25000" dirty="0" err="1" smtClean="0">
                <a:sym typeface="Wingdings"/>
              </a:rPr>
              <a:t>T</a:t>
            </a:r>
            <a:r>
              <a:rPr lang="fr-FR" baseline="30000" dirty="0" err="1" smtClean="0">
                <a:sym typeface="Wingdings"/>
              </a:rPr>
              <a:t>miss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from</a:t>
            </a:r>
            <a:r>
              <a:rPr lang="fr-FR" dirty="0" smtClean="0">
                <a:sym typeface="Wingdings"/>
              </a:rPr>
              <a:t> data. Main </a:t>
            </a:r>
            <a:r>
              <a:rPr lang="fr-FR" dirty="0" err="1" smtClean="0">
                <a:sym typeface="Wingdings"/>
              </a:rPr>
              <a:t>remaining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uncertainties</a:t>
            </a:r>
            <a:r>
              <a:rPr lang="fr-FR" dirty="0" smtClean="0">
                <a:sym typeface="Wingdings"/>
              </a:rPr>
              <a:t>:</a:t>
            </a:r>
          </a:p>
          <a:p>
            <a:pPr lvl="1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ID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efficiency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(8%) affects the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yield</a:t>
            </a:r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pPr lvl="1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τ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energy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scale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(3%) affects the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shape</a:t>
            </a:r>
            <a:endParaRPr lang="fr-FR" dirty="0" smtClean="0">
              <a:solidFill>
                <a:srgbClr val="FF0000"/>
              </a:solidFill>
              <a:sym typeface="Wingdings"/>
            </a:endParaRPr>
          </a:p>
          <a:p>
            <a:endParaRPr lang="fr-FR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90" y="817984"/>
            <a:ext cx="3944453" cy="3785616"/>
          </a:xfrm>
          <a:prstGeom prst="rect">
            <a:avLst/>
          </a:prstGeom>
        </p:spPr>
      </p:pic>
      <p:sp>
        <p:nvSpPr>
          <p:cNvPr id="17" name="Flèche vers la gauche 16"/>
          <p:cNvSpPr/>
          <p:nvPr/>
        </p:nvSpPr>
        <p:spPr>
          <a:xfrm rot="19941350">
            <a:off x="5701358" y="2725343"/>
            <a:ext cx="529129" cy="25136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 rot="10800000" flipV="1">
            <a:off x="457201" y="2616936"/>
            <a:ext cx="1474119" cy="6508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0800000" flipV="1">
            <a:off x="740780" y="2616936"/>
            <a:ext cx="1190540" cy="6508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rot="10800000" flipV="1">
            <a:off x="893180" y="2616937"/>
            <a:ext cx="1038140" cy="8032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10800000" flipV="1">
            <a:off x="740780" y="2616937"/>
            <a:ext cx="1190540" cy="4681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rot="5400000">
            <a:off x="880012" y="2630105"/>
            <a:ext cx="1064476" cy="10381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16200000" flipV="1">
            <a:off x="1485197" y="2172403"/>
            <a:ext cx="865134" cy="2552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930526" y="2616936"/>
            <a:ext cx="939996" cy="46817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842485" y="632764"/>
            <a:ext cx="368569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e.g</a:t>
            </a:r>
            <a:r>
              <a:rPr lang="fr-FR" sz="2400" dirty="0" smtClean="0"/>
              <a:t>. </a:t>
            </a:r>
            <a:r>
              <a:rPr lang="fr-FR" sz="2400" dirty="0" err="1" smtClean="0"/>
              <a:t>π</a:t>
            </a:r>
            <a:r>
              <a:rPr lang="fr-FR" sz="2400" baseline="30000" dirty="0" smtClean="0"/>
              <a:t>+</a:t>
            </a:r>
            <a:r>
              <a:rPr lang="fr-FR" sz="2400" dirty="0" smtClean="0"/>
              <a:t>, </a:t>
            </a:r>
            <a:r>
              <a:rPr lang="fr-FR" sz="2400" dirty="0" err="1" smtClean="0"/>
              <a:t>γ</a:t>
            </a:r>
            <a:endParaRPr lang="fr-FR" sz="2400" dirty="0" smtClean="0"/>
          </a:p>
          <a:p>
            <a:r>
              <a:rPr lang="fr-FR" sz="2400" dirty="0" err="1" smtClean="0"/>
              <a:t>from</a:t>
            </a:r>
            <a:r>
              <a:rPr lang="fr-FR" sz="2400" dirty="0" smtClean="0"/>
              <a:t> </a:t>
            </a:r>
            <a:r>
              <a:rPr lang="fr-FR" sz="2400" dirty="0" err="1" smtClean="0"/>
              <a:t>τ</a:t>
            </a:r>
            <a:r>
              <a:rPr lang="fr-FR" sz="2400" dirty="0" smtClean="0"/>
              <a:t>  </a:t>
            </a:r>
          </a:p>
          <a:p>
            <a:endParaRPr lang="fr-FR" sz="2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2658887" y="3036929"/>
            <a:ext cx="1383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μ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</a:t>
            </a:r>
            <a:r>
              <a:rPr lang="fr-FR" sz="2400" dirty="0" err="1" smtClean="0"/>
              <a:t>τ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cxnSp>
        <p:nvCxnSpPr>
          <p:cNvPr id="39" name="Connecteur droit 38"/>
          <p:cNvCxnSpPr/>
          <p:nvPr/>
        </p:nvCxnSpPr>
        <p:spPr>
          <a:xfrm rot="5400000" flipH="1" flipV="1">
            <a:off x="1370498" y="2007828"/>
            <a:ext cx="1170730" cy="506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Background : W+Jets</a:t>
            </a:r>
            <a:endParaRPr lang="fr-FR" dirty="0"/>
          </a:p>
        </p:txBody>
      </p: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err="1" smtClean="0"/>
              <a:t>normalization</a:t>
            </a:r>
            <a:r>
              <a:rPr lang="fr-FR" dirty="0" smtClean="0"/>
              <a:t> to data in </a:t>
            </a:r>
            <a:r>
              <a:rPr lang="fr-FR" dirty="0" err="1" smtClean="0"/>
              <a:t>high</a:t>
            </a:r>
            <a:r>
              <a:rPr lang="fr-FR" dirty="0" smtClean="0"/>
              <a:t> </a:t>
            </a:r>
            <a:r>
              <a:rPr lang="fr-FR" dirty="0" err="1" smtClean="0"/>
              <a:t>mT</a:t>
            </a:r>
            <a:r>
              <a:rPr lang="fr-FR" dirty="0" smtClean="0"/>
              <a:t> </a:t>
            </a:r>
            <a:r>
              <a:rPr lang="fr-FR" dirty="0" err="1" smtClean="0"/>
              <a:t>region</a:t>
            </a:r>
            <a:endParaRPr lang="fr-FR" dirty="0" smtClean="0"/>
          </a:p>
          <a:p>
            <a:r>
              <a:rPr lang="fr-FR" dirty="0" smtClean="0"/>
              <a:t>assume </a:t>
            </a:r>
            <a:r>
              <a:rPr lang="fr-FR" dirty="0" err="1" smtClean="0"/>
              <a:t>simulated</a:t>
            </a:r>
            <a:r>
              <a:rPr lang="fr-FR" dirty="0" smtClean="0"/>
              <a:t> </a:t>
            </a:r>
            <a:r>
              <a:rPr lang="fr-FR" dirty="0" err="1" smtClean="0"/>
              <a:t>shape</a:t>
            </a:r>
            <a:r>
              <a:rPr lang="fr-FR" dirty="0" smtClean="0"/>
              <a:t> 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yield</a:t>
            </a:r>
            <a:r>
              <a:rPr lang="fr-FR" dirty="0" smtClean="0">
                <a:sym typeface="Wingdings"/>
              </a:rPr>
              <a:t> in signal </a:t>
            </a:r>
            <a:r>
              <a:rPr lang="fr-FR" dirty="0" err="1" smtClean="0">
                <a:sym typeface="Wingdings"/>
              </a:rPr>
              <a:t>region</a:t>
            </a:r>
            <a:endParaRPr lang="fr-FR" dirty="0" smtClean="0">
              <a:sym typeface="Wingdings"/>
            </a:endParaRPr>
          </a:p>
          <a:p>
            <a:pPr lvl="1"/>
            <a:r>
              <a:rPr lang="fr-FR" dirty="0" err="1" smtClean="0">
                <a:solidFill>
                  <a:srgbClr val="FF0000"/>
                </a:solidFill>
                <a:sym typeface="Wingdings"/>
              </a:rPr>
              <a:t>yield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syst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. </a:t>
            </a:r>
            <a:r>
              <a:rPr lang="fr-FR" dirty="0" err="1" smtClean="0">
                <a:solidFill>
                  <a:srgbClr val="FF0000"/>
                </a:solidFill>
                <a:sym typeface="Wingdings"/>
              </a:rPr>
              <a:t>uncertainty</a:t>
            </a:r>
            <a:r>
              <a:rPr lang="fr-FR" dirty="0" smtClean="0">
                <a:solidFill>
                  <a:srgbClr val="FF0000"/>
                </a:solidFill>
                <a:sym typeface="Wingdings"/>
              </a:rPr>
              <a:t> = 20%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4651"/>
            <a:ext cx="3937506" cy="3778949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 rot="5400000" flipH="1" flipV="1">
            <a:off x="445695" y="3167799"/>
            <a:ext cx="2202089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lèche vers la gauche 7"/>
          <p:cNvSpPr/>
          <p:nvPr/>
        </p:nvSpPr>
        <p:spPr>
          <a:xfrm>
            <a:off x="1222875" y="2778530"/>
            <a:ext cx="277707" cy="286446"/>
          </a:xfrm>
          <a:prstGeom prst="leftArrow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90" y="817984"/>
            <a:ext cx="3944453" cy="3785616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 rot="5400000" flipH="1" flipV="1">
            <a:off x="1385065" y="3156791"/>
            <a:ext cx="2202089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èche vers la gauche 10"/>
          <p:cNvSpPr/>
          <p:nvPr/>
        </p:nvSpPr>
        <p:spPr>
          <a:xfrm flipH="1">
            <a:off x="2864271" y="2393114"/>
            <a:ext cx="277707" cy="286446"/>
          </a:xfrm>
          <a:prstGeom prst="leftArrow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58736" y="3612299"/>
            <a:ext cx="106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signal </a:t>
            </a:r>
            <a:r>
              <a:rPr lang="fr-FR" dirty="0" err="1" smtClean="0"/>
              <a:t>region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806309" y="2560490"/>
            <a:ext cx="1593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normalization</a:t>
            </a:r>
            <a:r>
              <a:rPr lang="fr-FR" dirty="0" smtClean="0"/>
              <a:t> </a:t>
            </a:r>
            <a:r>
              <a:rPr lang="fr-FR" dirty="0" err="1" smtClean="0"/>
              <a:t>region</a:t>
            </a:r>
            <a:endParaRPr lang="fr-FR" dirty="0"/>
          </a:p>
        </p:txBody>
      </p:sp>
      <p:sp>
        <p:nvSpPr>
          <p:cNvPr id="14" name="Flèche vers la gauche 13"/>
          <p:cNvSpPr/>
          <p:nvPr/>
        </p:nvSpPr>
        <p:spPr>
          <a:xfrm rot="19941350">
            <a:off x="5952692" y="3656475"/>
            <a:ext cx="529129" cy="25136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Background : QCD</a:t>
            </a:r>
            <a:endParaRPr lang="fr-FR" dirty="0"/>
          </a:p>
        </p:txBody>
      </p: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>
          <a:xfrm>
            <a:off x="457200" y="4603599"/>
            <a:ext cx="8229600" cy="2050992"/>
          </a:xfrm>
        </p:spPr>
        <p:txBody>
          <a:bodyPr>
            <a:normAutofit/>
          </a:bodyPr>
          <a:lstStyle/>
          <a:p>
            <a:r>
              <a:rPr lang="fr-FR" sz="2800" dirty="0" smtClean="0"/>
              <a:t>VBF </a:t>
            </a:r>
            <a:r>
              <a:rPr lang="fr-FR" sz="2800" dirty="0" err="1" smtClean="0"/>
              <a:t>category</a:t>
            </a:r>
            <a:r>
              <a:rPr lang="fr-FR" sz="2800" dirty="0" smtClean="0"/>
              <a:t>: not </a:t>
            </a:r>
            <a:r>
              <a:rPr lang="fr-FR" sz="2800" dirty="0" err="1" smtClean="0"/>
              <a:t>enough</a:t>
            </a:r>
            <a:r>
              <a:rPr lang="fr-FR" sz="2800" dirty="0" smtClean="0"/>
              <a:t> </a:t>
            </a:r>
            <a:r>
              <a:rPr lang="fr-FR" sz="2800" dirty="0" err="1" smtClean="0"/>
              <a:t>events</a:t>
            </a:r>
            <a:r>
              <a:rPr lang="fr-FR" sz="2800" dirty="0" smtClean="0"/>
              <a:t> in SS </a:t>
            </a:r>
            <a:r>
              <a:rPr lang="fr-FR" sz="2800" dirty="0" err="1" smtClean="0"/>
              <a:t>region</a:t>
            </a:r>
            <a:endParaRPr lang="fr-FR" sz="2800" dirty="0" smtClean="0"/>
          </a:p>
          <a:p>
            <a:pPr lvl="1"/>
            <a:r>
              <a:rPr lang="fr-FR" dirty="0" err="1" smtClean="0"/>
              <a:t>yield</a:t>
            </a:r>
            <a:r>
              <a:rPr lang="fr-FR" dirty="0" smtClean="0"/>
              <a:t> QCD</a:t>
            </a:r>
            <a:r>
              <a:rPr lang="fr-FR" baseline="-25000" dirty="0" smtClean="0"/>
              <a:t>VBF</a:t>
            </a:r>
            <a:r>
              <a:rPr lang="fr-FR" dirty="0" smtClean="0"/>
              <a:t> =  </a:t>
            </a:r>
            <a:r>
              <a:rPr lang="fr-FR" dirty="0" err="1" smtClean="0"/>
              <a:t>f</a:t>
            </a:r>
            <a:r>
              <a:rPr lang="fr-FR" baseline="-25000" dirty="0" err="1" smtClean="0"/>
              <a:t>inclusive</a:t>
            </a:r>
            <a:r>
              <a:rPr lang="fr-FR" baseline="-25000" dirty="0" smtClean="0">
                <a:sym typeface="Wingdings"/>
              </a:rPr>
              <a:t>VBF</a:t>
            </a:r>
            <a:r>
              <a:rPr lang="fr-FR" dirty="0" err="1" smtClean="0"/>
              <a:t>QCD</a:t>
            </a:r>
            <a:r>
              <a:rPr lang="fr-FR" baseline="-25000" dirty="0" err="1" smtClean="0"/>
              <a:t>inclusive</a:t>
            </a:r>
            <a:endParaRPr lang="fr-FR" baseline="-25000" dirty="0" smtClean="0"/>
          </a:p>
          <a:p>
            <a:pPr lvl="2">
              <a:buNone/>
            </a:pPr>
            <a:r>
              <a:rPr lang="fr-FR" dirty="0" smtClean="0">
                <a:solidFill>
                  <a:srgbClr val="FF0000"/>
                </a:solidFill>
              </a:rPr>
              <a:t>20 % </a:t>
            </a:r>
            <a:r>
              <a:rPr lang="fr-FR" dirty="0" err="1" smtClean="0">
                <a:solidFill>
                  <a:srgbClr val="FF0000"/>
                </a:solidFill>
              </a:rPr>
              <a:t>uncertainty</a:t>
            </a:r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err="1" smtClean="0"/>
              <a:t>shape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control </a:t>
            </a:r>
            <a:r>
              <a:rPr lang="fr-FR" dirty="0" err="1" smtClean="0"/>
              <a:t>region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non-isolated</a:t>
            </a:r>
            <a:r>
              <a:rPr lang="fr-FR" dirty="0" smtClean="0"/>
              <a:t> </a:t>
            </a:r>
            <a:r>
              <a:rPr lang="fr-FR" dirty="0" err="1" smtClean="0"/>
              <a:t>μ</a:t>
            </a:r>
            <a:endParaRPr lang="fr-FR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90" y="817984"/>
            <a:ext cx="3944453" cy="3785616"/>
          </a:xfrm>
          <a:prstGeom prst="rect">
            <a:avLst/>
          </a:prstGeom>
        </p:spPr>
      </p:pic>
      <p:sp>
        <p:nvSpPr>
          <p:cNvPr id="17" name="Flèche vers la gauche 16"/>
          <p:cNvSpPr/>
          <p:nvPr/>
        </p:nvSpPr>
        <p:spPr>
          <a:xfrm rot="13795947">
            <a:off x="4998352" y="3535442"/>
            <a:ext cx="529129" cy="251366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14"/>
          <p:cNvSpPr txBox="1">
            <a:spLocks/>
          </p:cNvSpPr>
          <p:nvPr/>
        </p:nvSpPr>
        <p:spPr>
          <a:xfrm>
            <a:off x="457200" y="1034122"/>
            <a:ext cx="3876690" cy="3569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same-sign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(SS)</a:t>
            </a:r>
            <a:b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μτ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events</a:t>
            </a: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fr-FR" sz="2800" noProof="0" dirty="0" smtClean="0"/>
              <a:t>QCD</a:t>
            </a:r>
            <a:r>
              <a:rPr lang="fr-FR" sz="2800" baseline="-25000" noProof="0" dirty="0" smtClean="0"/>
              <a:t>SS</a:t>
            </a:r>
            <a:r>
              <a:rPr lang="fr-FR" sz="2800" noProof="0" dirty="0" smtClean="0"/>
              <a:t> = data - </a:t>
            </a:r>
            <a:r>
              <a:rPr lang="fr-FR" sz="2800" noProof="0" dirty="0" err="1" smtClean="0"/>
              <a:t>Bgd</a:t>
            </a:r>
            <a:r>
              <a:rPr lang="fr-FR" sz="2800" baseline="-25000" noProof="0" dirty="0" err="1" smtClean="0"/>
              <a:t>SS</a:t>
            </a:r>
            <a:endParaRPr lang="fr-FR" sz="2800" baseline="-25000" noProof="0" dirty="0" smtClean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QCD</a:t>
            </a:r>
            <a:r>
              <a:rPr kumimoji="0" lang="fr-FR" sz="2800" b="0" i="0" u="none" strike="noStrike" kern="1200" cap="none" spc="0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</a:t>
            </a:r>
            <a:r>
              <a:rPr kumimoji="0" lang="fr-FR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fr-FR" sz="28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fr-FR" sz="2800" b="0" i="0" u="none" strike="noStrike" kern="1200" cap="none" spc="0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SS</a:t>
            </a:r>
            <a:r>
              <a:rPr kumimoji="0" lang="fr-FR" sz="2800" b="0" i="0" u="none" strike="noStrike" kern="1200" cap="none" spc="0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OS</a:t>
            </a:r>
            <a:r>
              <a:rPr kumimoji="0" lang="fr-FR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QCD</a:t>
            </a:r>
            <a:r>
              <a:rPr kumimoji="0" lang="fr-FR" sz="2800" b="0" i="0" u="none" strike="noStrike" kern="1200" cap="none" spc="0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SS</a:t>
            </a:r>
            <a:endParaRPr kumimoji="0" lang="fr-FR" sz="28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34000" y="3377758"/>
            <a:ext cx="2129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1.06 ± 0.11</a:t>
            </a:r>
          </a:p>
          <a:p>
            <a:r>
              <a:rPr lang="fr-FR" sz="2400" dirty="0" err="1" smtClean="0"/>
              <a:t>from</a:t>
            </a:r>
            <a:r>
              <a:rPr lang="fr-FR" sz="2400" dirty="0" smtClean="0"/>
              <a:t> data</a:t>
            </a:r>
            <a:endParaRPr lang="fr-FR" sz="2400" dirty="0"/>
          </a:p>
        </p:txBody>
      </p:sp>
      <p:cxnSp>
        <p:nvCxnSpPr>
          <p:cNvPr id="11" name="Connecteur droit 10"/>
          <p:cNvCxnSpPr/>
          <p:nvPr/>
        </p:nvCxnSpPr>
        <p:spPr>
          <a:xfrm rot="16200000" flipV="1">
            <a:off x="2483581" y="3109872"/>
            <a:ext cx="331535" cy="230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11692" y="3377760"/>
            <a:ext cx="1659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10% </a:t>
            </a:r>
            <a:r>
              <a:rPr lang="fr-FR" sz="2400" dirty="0" err="1" smtClean="0">
                <a:solidFill>
                  <a:srgbClr val="FF0000"/>
                </a:solidFill>
              </a:rPr>
              <a:t>uncertainty</a:t>
            </a:r>
            <a:endParaRPr lang="fr-FR" sz="2400" dirty="0">
              <a:solidFill>
                <a:srgbClr val="FF0000"/>
              </a:solidFill>
            </a:endParaRPr>
          </a:p>
        </p:txBody>
      </p:sp>
      <p:cxnSp>
        <p:nvCxnSpPr>
          <p:cNvPr id="24" name="Connecteur droit 23"/>
          <p:cNvCxnSpPr>
            <a:stCxn id="22" idx="0"/>
          </p:cNvCxnSpPr>
          <p:nvPr/>
        </p:nvCxnSpPr>
        <p:spPr>
          <a:xfrm rot="5400000" flipH="1" flipV="1">
            <a:off x="973317" y="3120850"/>
            <a:ext cx="424942" cy="888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Event </a:t>
            </a:r>
            <a:r>
              <a:rPr lang="fr-FR" dirty="0" err="1" smtClean="0"/>
              <a:t>categories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40</a:t>
            </a:fld>
            <a:endParaRPr lang="fr-FR" dirty="0"/>
          </a:p>
        </p:txBody>
      </p:sp>
      <p:pic>
        <p:nvPicPr>
          <p:cNvPr id="13" name="Image 12" descr="muTau_0jet_rescaled_7+8TeV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721258"/>
            <a:ext cx="2858770" cy="2743200"/>
          </a:xfrm>
          <a:prstGeom prst="rect">
            <a:avLst/>
          </a:prstGeom>
        </p:spPr>
      </p:pic>
      <p:pic>
        <p:nvPicPr>
          <p:cNvPr id="14" name="Image 13" descr="muTau_boost_high_rescaled_7+8TeV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1688963" y="3383280"/>
            <a:ext cx="3621109" cy="3474720"/>
          </a:xfrm>
          <a:prstGeom prst="rect">
            <a:avLst/>
          </a:prstGeom>
        </p:spPr>
      </p:pic>
      <p:pic>
        <p:nvPicPr>
          <p:cNvPr id="15" name="Image 14" descr="muTau_vbf_rescaled_7+8TeV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5310072" y="3383280"/>
            <a:ext cx="3621109" cy="347472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629285" y="1127414"/>
            <a:ext cx="1885429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/>
              <a:t>constrains</a:t>
            </a:r>
            <a:r>
              <a:rPr lang="fr-FR" dirty="0" smtClean="0"/>
              <a:t> </a:t>
            </a:r>
            <a:r>
              <a:rPr lang="fr-FR" dirty="0" err="1" smtClean="0"/>
              <a:t>systematic</a:t>
            </a:r>
            <a:r>
              <a:rPr lang="fr-FR" dirty="0" smtClean="0"/>
              <a:t> </a:t>
            </a:r>
            <a:r>
              <a:rPr lang="fr-FR" dirty="0" err="1" smtClean="0"/>
              <a:t>errors</a:t>
            </a:r>
            <a:r>
              <a:rPr lang="fr-FR" dirty="0" smtClean="0"/>
              <a:t> </a:t>
            </a:r>
          </a:p>
          <a:p>
            <a:endParaRPr lang="fr-FR" b="1" dirty="0"/>
          </a:p>
          <a:p>
            <a:r>
              <a:rPr lang="fr-FR" dirty="0" smtClean="0"/>
              <a:t>for </a:t>
            </a:r>
            <a:r>
              <a:rPr lang="fr-FR" dirty="0" smtClean="0"/>
              <a:t>sensitive </a:t>
            </a:r>
            <a:r>
              <a:rPr lang="fr-FR" dirty="0" err="1" smtClean="0"/>
              <a:t>categories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5827523" y="1032844"/>
            <a:ext cx="32117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5 </a:t>
            </a:r>
            <a:r>
              <a:rPr lang="fr-FR" sz="2800" dirty="0" err="1" smtClean="0"/>
              <a:t>channels</a:t>
            </a:r>
            <a:r>
              <a:rPr lang="fr-FR" sz="2800" dirty="0" smtClean="0"/>
              <a:t>:</a:t>
            </a:r>
            <a:r>
              <a:rPr lang="fr-FR" sz="2800" dirty="0" smtClean="0"/>
              <a:t> </a:t>
            </a:r>
          </a:p>
          <a:p>
            <a:r>
              <a:rPr lang="fr-FR" sz="3600" b="1" dirty="0" err="1" smtClean="0"/>
              <a:t>μτ</a:t>
            </a:r>
            <a:r>
              <a:rPr lang="fr-FR" sz="3600" b="1" baseline="-25000" dirty="0" err="1" smtClean="0"/>
              <a:t>h</a:t>
            </a:r>
            <a:r>
              <a:rPr lang="fr-FR" sz="2800" dirty="0" smtClean="0"/>
              <a:t>, </a:t>
            </a:r>
            <a:r>
              <a:rPr lang="fr-FR" sz="2800" dirty="0" err="1" smtClean="0"/>
              <a:t>eτ</a:t>
            </a:r>
            <a:r>
              <a:rPr lang="fr-FR" sz="2800" baseline="-25000" dirty="0" err="1" smtClean="0"/>
              <a:t>h</a:t>
            </a:r>
            <a:r>
              <a:rPr lang="fr-FR" sz="2800" dirty="0" smtClean="0"/>
              <a:t>, </a:t>
            </a:r>
            <a:r>
              <a:rPr lang="fr-FR" sz="2800" dirty="0" err="1" smtClean="0"/>
              <a:t>eμ</a:t>
            </a:r>
            <a:r>
              <a:rPr lang="fr-FR" sz="2800" dirty="0" smtClean="0"/>
              <a:t>, </a:t>
            </a:r>
            <a:r>
              <a:rPr lang="fr-FR" sz="2800" dirty="0" err="1" smtClean="0"/>
              <a:t>τ</a:t>
            </a:r>
            <a:r>
              <a:rPr lang="fr-FR" sz="2800" baseline="-25000" dirty="0" err="1" smtClean="0"/>
              <a:t>h</a:t>
            </a:r>
            <a:r>
              <a:rPr lang="fr-FR" sz="2800" dirty="0" err="1" smtClean="0"/>
              <a:t>τ</a:t>
            </a:r>
            <a:r>
              <a:rPr lang="fr-FR" sz="2800" baseline="-25000" dirty="0" err="1" smtClean="0"/>
              <a:t>h</a:t>
            </a:r>
            <a:r>
              <a:rPr lang="fr-FR" sz="2800" dirty="0" smtClean="0"/>
              <a:t>, </a:t>
            </a:r>
            <a:r>
              <a:rPr lang="fr-FR" sz="2800" dirty="0" err="1" smtClean="0"/>
              <a:t>μμ</a:t>
            </a:r>
            <a:endParaRPr lang="fr-FR" sz="2800" dirty="0" smtClean="0"/>
          </a:p>
        </p:txBody>
      </p:sp>
      <p:cxnSp>
        <p:nvCxnSpPr>
          <p:cNvPr id="27" name="Connecteur droit avec flèche 26"/>
          <p:cNvCxnSpPr/>
          <p:nvPr/>
        </p:nvCxnSpPr>
        <p:spPr>
          <a:xfrm rot="5400000">
            <a:off x="4739363" y="2813365"/>
            <a:ext cx="114141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rot="10800000">
            <a:off x="2405071" y="1350997"/>
            <a:ext cx="12242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10800000">
            <a:off x="4958772" y="2243450"/>
            <a:ext cx="35209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7569282" y="5130246"/>
            <a:ext cx="1030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Showing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5x SM </a:t>
            </a:r>
            <a:r>
              <a:rPr lang="fr-FR" dirty="0" err="1" smtClean="0">
                <a:solidFill>
                  <a:srgbClr val="0000FF"/>
                </a:solidFill>
              </a:rPr>
              <a:t>Higgs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Combined</a:t>
            </a:r>
            <a:r>
              <a:rPr lang="fr-FR" dirty="0" smtClean="0"/>
              <a:t> mass distribution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>
          <a:xfrm>
            <a:off x="5508332" y="1600200"/>
            <a:ext cx="3635668" cy="4525963"/>
          </a:xfrm>
        </p:spPr>
        <p:txBody>
          <a:bodyPr/>
          <a:lstStyle/>
          <a:p>
            <a:r>
              <a:rPr lang="fr-FR" dirty="0" err="1"/>
              <a:t>C</a:t>
            </a:r>
            <a:r>
              <a:rPr lang="fr-FR" dirty="0" err="1" smtClean="0"/>
              <a:t>ombination</a:t>
            </a:r>
            <a:r>
              <a:rPr lang="fr-FR" dirty="0" smtClean="0"/>
              <a:t> of all </a:t>
            </a:r>
            <a:r>
              <a:rPr lang="fr-FR" dirty="0" err="1" smtClean="0"/>
              <a:t>categories</a:t>
            </a:r>
            <a:r>
              <a:rPr lang="fr-FR" dirty="0" smtClean="0"/>
              <a:t> of all major </a:t>
            </a:r>
            <a:r>
              <a:rPr lang="fr-FR" dirty="0" err="1" smtClean="0"/>
              <a:t>channels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/>
              <a:t>E</a:t>
            </a:r>
            <a:r>
              <a:rPr lang="fr-FR" dirty="0" err="1" smtClean="0"/>
              <a:t>ach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weighted</a:t>
            </a:r>
            <a:r>
              <a:rPr lang="fr-FR" dirty="0" smtClean="0"/>
              <a:t> by the </a:t>
            </a:r>
            <a:r>
              <a:rPr lang="fr-FR" dirty="0" err="1" smtClean="0"/>
              <a:t>expected</a:t>
            </a:r>
            <a:r>
              <a:rPr lang="fr-FR" dirty="0" smtClean="0"/>
              <a:t> S/B in the signal </a:t>
            </a:r>
            <a:r>
              <a:rPr lang="fr-FR" dirty="0" err="1" smtClean="0"/>
              <a:t>region</a:t>
            </a:r>
            <a:endParaRPr lang="fr-FR" dirty="0" smtClean="0"/>
          </a:p>
        </p:txBody>
      </p:sp>
      <p:pic>
        <p:nvPicPr>
          <p:cNvPr id="4" name="Image 3" descr="jose_weighted_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1062787"/>
            <a:ext cx="5508332" cy="531397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711633"/>
            <a:ext cx="4272509" cy="41148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 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significance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20700" y="4950728"/>
            <a:ext cx="1295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All </a:t>
            </a:r>
            <a:r>
              <a:rPr lang="fr-FR" dirty="0" err="1" smtClean="0"/>
              <a:t>channels</a:t>
            </a:r>
            <a:r>
              <a:rPr lang="fr-FR" dirty="0" smtClean="0"/>
              <a:t> compatible</a:t>
            </a:r>
          </a:p>
        </p:txBody>
      </p:sp>
      <p:sp>
        <p:nvSpPr>
          <p:cNvPr id="12" name="Accolade ouvrante 11"/>
          <p:cNvSpPr/>
          <p:nvPr/>
        </p:nvSpPr>
        <p:spPr>
          <a:xfrm>
            <a:off x="609600" y="1181100"/>
            <a:ext cx="190500" cy="25273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en angle 15"/>
          <p:cNvCxnSpPr>
            <a:stCxn id="12" idx="1"/>
            <a:endCxn id="9" idx="1"/>
          </p:cNvCxnSpPr>
          <p:nvPr/>
        </p:nvCxnSpPr>
        <p:spPr>
          <a:xfrm rot="10800000" flipV="1">
            <a:off x="520700" y="2444750"/>
            <a:ext cx="88900" cy="2829144"/>
          </a:xfrm>
          <a:prstGeom prst="bentConnector3">
            <a:avLst>
              <a:gd name="adj1" fmla="val 35714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à coins arrondis 20"/>
          <p:cNvSpPr/>
          <p:nvPr/>
        </p:nvSpPr>
        <p:spPr>
          <a:xfrm>
            <a:off x="1924955" y="3834185"/>
            <a:ext cx="584200" cy="63500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  <p:sp>
        <p:nvSpPr>
          <p:cNvPr id="26" name="Rectangle 25"/>
          <p:cNvSpPr/>
          <p:nvPr/>
        </p:nvSpPr>
        <p:spPr>
          <a:xfrm>
            <a:off x="2226186" y="5227727"/>
            <a:ext cx="133882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err="1" smtClean="0"/>
              <a:t>μ</a:t>
            </a:r>
            <a:r>
              <a:rPr lang="fr-FR" b="1" dirty="0" smtClean="0"/>
              <a:t> = 1.1 ± 0.4</a:t>
            </a:r>
            <a:endParaRPr lang="fr-FR" b="1" dirty="0"/>
          </a:p>
        </p:txBody>
      </p:sp>
      <p:cxnSp>
        <p:nvCxnSpPr>
          <p:cNvPr id="28" name="Connecteur en angle 27"/>
          <p:cNvCxnSpPr>
            <a:stCxn id="26" idx="0"/>
          </p:cNvCxnSpPr>
          <p:nvPr/>
        </p:nvCxnSpPr>
        <p:spPr>
          <a:xfrm rot="16200000" flipV="1">
            <a:off x="2181029" y="4513156"/>
            <a:ext cx="759728" cy="669414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711633"/>
            <a:ext cx="4272509" cy="41148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 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ττ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significance</a:t>
            </a:r>
            <a:endParaRPr lang="fr-FR" dirty="0"/>
          </a:p>
        </p:txBody>
      </p:sp>
      <p:pic>
        <p:nvPicPr>
          <p:cNvPr id="7" name="Espace réservé du contenu 6" descr="cmb+_p-value.pdf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3"/>
              <a:srcRect t="-8403" b="-8403"/>
              <a:stretch>
                <a:fillRect/>
              </a:stretch>
            </p:blipFill>
          </mc:Choice>
          <mc:Fallback>
            <p:blipFill>
              <a:blip r:embed="rId4"/>
              <a:srcRect t="-8403" b="-8403"/>
              <a:stretch>
                <a:fillRect/>
              </a:stretch>
            </p:blipFill>
          </mc:Fallback>
        </mc:AlternateContent>
        <p:spPr>
          <a:xfrm>
            <a:off x="4444999" y="393700"/>
            <a:ext cx="4215669" cy="4724400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43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20700" y="4950728"/>
            <a:ext cx="1295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All </a:t>
            </a:r>
            <a:r>
              <a:rPr lang="fr-FR" dirty="0" err="1" smtClean="0"/>
              <a:t>channels</a:t>
            </a:r>
            <a:r>
              <a:rPr lang="fr-FR" dirty="0" smtClean="0"/>
              <a:t> compatible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26186" y="5227727"/>
            <a:ext cx="133882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err="1" smtClean="0"/>
              <a:t>μ</a:t>
            </a:r>
            <a:r>
              <a:rPr lang="fr-FR" b="1" dirty="0" smtClean="0"/>
              <a:t> = 1.1 ± 0.4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867178" y="4904561"/>
            <a:ext cx="361642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Maximum </a:t>
            </a:r>
            <a:r>
              <a:rPr lang="fr-FR" dirty="0" err="1" smtClean="0"/>
              <a:t>significance</a:t>
            </a:r>
            <a:r>
              <a:rPr lang="fr-FR" dirty="0" smtClean="0"/>
              <a:t>: </a:t>
            </a:r>
          </a:p>
          <a:p>
            <a:r>
              <a:rPr lang="fr-FR" b="1" dirty="0" smtClean="0"/>
              <a:t>2.93 </a:t>
            </a:r>
            <a:r>
              <a:rPr lang="fr-FR" b="1" dirty="0" err="1" smtClean="0"/>
              <a:t>σ</a:t>
            </a:r>
            <a:r>
              <a:rPr lang="fr-FR" b="1" dirty="0" smtClean="0"/>
              <a:t>  @ </a:t>
            </a:r>
            <a:r>
              <a:rPr lang="fr-FR" b="1" dirty="0" err="1" smtClean="0"/>
              <a:t>mH</a:t>
            </a:r>
            <a:r>
              <a:rPr lang="fr-FR" b="1" dirty="0" smtClean="0"/>
              <a:t> = 120 </a:t>
            </a:r>
            <a:r>
              <a:rPr lang="fr-FR" b="1" dirty="0" err="1" smtClean="0"/>
              <a:t>GeV</a:t>
            </a:r>
            <a:r>
              <a:rPr lang="fr-FR" b="1" dirty="0" smtClean="0"/>
              <a:t> (2.65 </a:t>
            </a:r>
            <a:r>
              <a:rPr lang="fr-FR" b="1" dirty="0" err="1" smtClean="0"/>
              <a:t>exp</a:t>
            </a:r>
            <a:r>
              <a:rPr lang="fr-FR" b="1" dirty="0" smtClean="0"/>
              <a:t>.)</a:t>
            </a:r>
          </a:p>
        </p:txBody>
      </p:sp>
      <p:sp>
        <p:nvSpPr>
          <p:cNvPr id="12" name="Accolade ouvrante 11"/>
          <p:cNvSpPr/>
          <p:nvPr/>
        </p:nvSpPr>
        <p:spPr>
          <a:xfrm>
            <a:off x="609600" y="1181100"/>
            <a:ext cx="190500" cy="25273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en angle 15"/>
          <p:cNvCxnSpPr>
            <a:stCxn id="12" idx="1"/>
            <a:endCxn id="9" idx="1"/>
          </p:cNvCxnSpPr>
          <p:nvPr/>
        </p:nvCxnSpPr>
        <p:spPr>
          <a:xfrm rot="10800000" flipV="1">
            <a:off x="520700" y="2444750"/>
            <a:ext cx="88900" cy="2829144"/>
          </a:xfrm>
          <a:prstGeom prst="bentConnector3">
            <a:avLst>
              <a:gd name="adj1" fmla="val 35714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>
            <a:stCxn id="10" idx="0"/>
          </p:cNvCxnSpPr>
          <p:nvPr/>
        </p:nvCxnSpPr>
        <p:spPr>
          <a:xfrm rot="16200000" flipV="1">
            <a:off x="2181029" y="4513156"/>
            <a:ext cx="759728" cy="669414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à coins arrondis 20"/>
          <p:cNvSpPr/>
          <p:nvPr/>
        </p:nvSpPr>
        <p:spPr>
          <a:xfrm>
            <a:off x="1924955" y="3834185"/>
            <a:ext cx="584200" cy="63500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520699" y="6169580"/>
            <a:ext cx="796290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First </a:t>
            </a:r>
            <a:r>
              <a:rPr lang="fr-FR" sz="2000" b="1" dirty="0" err="1" smtClean="0"/>
              <a:t>Strong</a:t>
            </a:r>
            <a:r>
              <a:rPr lang="fr-FR" sz="2000" b="1" dirty="0" smtClean="0"/>
              <a:t> indication </a:t>
            </a:r>
            <a:r>
              <a:rPr lang="fr-FR" sz="2000" b="1" dirty="0" err="1" smtClean="0"/>
              <a:t>that</a:t>
            </a:r>
            <a:r>
              <a:rPr lang="fr-FR" sz="2000" b="1" dirty="0" smtClean="0"/>
              <a:t> the new boson couples to </a:t>
            </a:r>
            <a:r>
              <a:rPr lang="fr-FR" sz="2000" b="1" dirty="0" err="1" smtClean="0"/>
              <a:t>τ</a:t>
            </a:r>
            <a:r>
              <a:rPr lang="fr-FR" sz="2000" b="1" dirty="0" smtClean="0"/>
              <a:t> as the SM </a:t>
            </a:r>
            <a:r>
              <a:rPr lang="fr-FR" sz="2000" b="1" dirty="0" err="1" smtClean="0"/>
              <a:t>Higgs</a:t>
            </a:r>
            <a:endParaRPr lang="fr-FR" sz="20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328" y="824651"/>
            <a:ext cx="4817344" cy="462335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</a:t>
            </a:r>
            <a:r>
              <a:rPr lang="fr-FR" dirty="0" smtClean="0">
                <a:sym typeface="Wingdings"/>
              </a:rPr>
              <a:t>ττ mass </a:t>
            </a:r>
            <a:r>
              <a:rPr lang="fr-FR" dirty="0" err="1" smtClean="0">
                <a:sym typeface="Wingdings"/>
              </a:rPr>
              <a:t>measurement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19C8-F41E-FD48-BB2D-7C2F543A358D}" type="slidenum">
              <a:rPr lang="fr-FR" smtClean="0"/>
              <a:pPr/>
              <a:t>44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648920" y="5448008"/>
            <a:ext cx="5846160" cy="1200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/>
              <a:t>Due to </a:t>
            </a:r>
            <a:r>
              <a:rPr lang="fr-FR" sz="2400" dirty="0" err="1" smtClean="0"/>
              <a:t>low</a:t>
            </a:r>
            <a:r>
              <a:rPr lang="fr-FR" sz="2400" dirty="0" smtClean="0"/>
              <a:t> </a:t>
            </a:r>
            <a:r>
              <a:rPr lang="fr-FR" sz="2400" dirty="0" err="1" smtClean="0"/>
              <a:t>mττ</a:t>
            </a:r>
            <a:r>
              <a:rPr lang="fr-FR" sz="2400" dirty="0" smtClean="0"/>
              <a:t> </a:t>
            </a:r>
            <a:r>
              <a:rPr lang="fr-FR" sz="2400" dirty="0" err="1" smtClean="0"/>
              <a:t>resolution</a:t>
            </a:r>
            <a:r>
              <a:rPr lang="fr-FR" sz="2400" dirty="0" smtClean="0"/>
              <a:t>, </a:t>
            </a:r>
            <a:r>
              <a:rPr lang="fr-FR" sz="2400" dirty="0"/>
              <a:t>c</a:t>
            </a:r>
            <a:r>
              <a:rPr lang="fr-FR" sz="2400" dirty="0" smtClean="0"/>
              <a:t>ompatible </a:t>
            </a:r>
            <a:r>
              <a:rPr lang="fr-FR" sz="2400" dirty="0" err="1" smtClean="0"/>
              <a:t>with</a:t>
            </a:r>
            <a:r>
              <a:rPr lang="fr-FR" sz="2400" dirty="0" smtClean="0"/>
              <a:t>: </a:t>
            </a:r>
          </a:p>
          <a:p>
            <a:r>
              <a:rPr lang="fr-FR" sz="2400" dirty="0" smtClean="0">
                <a:ln>
                  <a:solidFill>
                    <a:srgbClr val="0000FF"/>
                  </a:solidFill>
                </a:ln>
              </a:rPr>
              <a:t>- expectation for </a:t>
            </a:r>
            <a:r>
              <a:rPr lang="fr-FR" sz="2400" dirty="0" err="1" smtClean="0">
                <a:ln>
                  <a:solidFill>
                    <a:srgbClr val="0000FF"/>
                  </a:solidFill>
                </a:ln>
              </a:rPr>
              <a:t>m</a:t>
            </a:r>
            <a:r>
              <a:rPr lang="fr-FR" sz="2400" baseline="-25000" dirty="0" err="1" smtClean="0">
                <a:ln>
                  <a:solidFill>
                    <a:srgbClr val="0000FF"/>
                  </a:solidFill>
                </a:ln>
              </a:rPr>
              <a:t>H</a:t>
            </a:r>
            <a:r>
              <a:rPr lang="fr-FR" sz="2400" dirty="0" smtClean="0">
                <a:ln>
                  <a:solidFill>
                    <a:srgbClr val="0000FF"/>
                  </a:solidFill>
                </a:ln>
              </a:rPr>
              <a:t> = 125 </a:t>
            </a:r>
            <a:r>
              <a:rPr lang="fr-FR" sz="2400" dirty="0" err="1" smtClean="0">
                <a:ln>
                  <a:solidFill>
                    <a:srgbClr val="0000FF"/>
                  </a:solidFill>
                </a:ln>
              </a:rPr>
              <a:t>GeV</a:t>
            </a:r>
            <a:r>
              <a:rPr lang="fr-FR" sz="2400" dirty="0" smtClean="0">
                <a:ln>
                  <a:solidFill>
                    <a:srgbClr val="0000FF"/>
                  </a:solidFill>
                </a:ln>
              </a:rPr>
              <a:t> </a:t>
            </a:r>
          </a:p>
          <a:p>
            <a:r>
              <a:rPr lang="fr-FR" sz="2400" dirty="0" smtClean="0"/>
              <a:t>- H</a:t>
            </a:r>
            <a:r>
              <a:rPr lang="fr-FR" sz="2400" dirty="0" smtClean="0">
                <a:sym typeface="Wingdings"/>
              </a:rPr>
              <a:t>ZZ4 lepton mass </a:t>
            </a:r>
            <a:r>
              <a:rPr lang="fr-FR" sz="2400" dirty="0" err="1" smtClean="0">
                <a:sym typeface="Wingdings"/>
              </a:rPr>
              <a:t>measurement</a:t>
            </a:r>
            <a:endParaRPr lang="fr-FR" sz="2400" baseline="-25000" dirty="0"/>
          </a:p>
        </p:txBody>
      </p:sp>
      <p:sp>
        <p:nvSpPr>
          <p:cNvPr id="10" name="ZoneTexte 9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HIG-13-004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160" y="554451"/>
            <a:ext cx="4879840" cy="4733531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Summary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24288" y="932189"/>
            <a:ext cx="4038600" cy="2587104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particle</a:t>
            </a:r>
            <a:r>
              <a:rPr lang="fr-FR" dirty="0" smtClean="0"/>
              <a:t> flow </a:t>
            </a:r>
            <a:r>
              <a:rPr lang="fr-FR" dirty="0" err="1" smtClean="0"/>
              <a:t>dramatically</a:t>
            </a:r>
            <a:r>
              <a:rPr lang="fr-FR" dirty="0" smtClean="0"/>
              <a:t> </a:t>
            </a:r>
            <a:r>
              <a:rPr lang="fr-FR" dirty="0" err="1" smtClean="0"/>
              <a:t>improves</a:t>
            </a:r>
            <a:r>
              <a:rPr lang="fr-FR" dirty="0" smtClean="0"/>
              <a:t> the performance of CMS</a:t>
            </a:r>
          </a:p>
          <a:p>
            <a:pPr lvl="1"/>
            <a:r>
              <a:rPr lang="fr-FR" dirty="0" err="1" smtClean="0"/>
              <a:t>used</a:t>
            </a:r>
            <a:r>
              <a:rPr lang="fr-FR" dirty="0" smtClean="0"/>
              <a:t> in </a:t>
            </a:r>
            <a:r>
              <a:rPr lang="fr-FR" dirty="0" err="1" smtClean="0"/>
              <a:t>almost</a:t>
            </a:r>
            <a:r>
              <a:rPr lang="fr-FR" dirty="0" smtClean="0"/>
              <a:t> all analyses</a:t>
            </a:r>
          </a:p>
          <a:p>
            <a:pPr lvl="2"/>
            <a:r>
              <a:rPr lang="fr-FR" dirty="0" err="1" smtClean="0"/>
              <a:t>e.g</a:t>
            </a:r>
            <a:r>
              <a:rPr lang="fr-FR" dirty="0" smtClean="0"/>
              <a:t>. </a:t>
            </a:r>
            <a:r>
              <a:rPr lang="fr-FR" dirty="0" err="1" smtClean="0"/>
              <a:t>only</a:t>
            </a:r>
            <a:r>
              <a:rPr lang="fr-FR" dirty="0" smtClean="0"/>
              <a:t> 2 </a:t>
            </a:r>
            <a:r>
              <a:rPr lang="fr-FR" dirty="0" err="1" smtClean="0"/>
              <a:t>jet-based</a:t>
            </a:r>
            <a:r>
              <a:rPr lang="fr-FR" dirty="0" smtClean="0"/>
              <a:t> analyses </a:t>
            </a:r>
            <a:r>
              <a:rPr lang="fr-FR" dirty="0" err="1" smtClean="0"/>
              <a:t>don’t</a:t>
            </a:r>
            <a:r>
              <a:rPr lang="fr-FR" dirty="0" smtClean="0"/>
              <a:t> use PF jets</a:t>
            </a:r>
          </a:p>
          <a:p>
            <a:r>
              <a:rPr lang="fr-FR" dirty="0" smtClean="0"/>
              <a:t>First </a:t>
            </a:r>
            <a:r>
              <a:rPr lang="fr-FR" dirty="0" err="1" smtClean="0"/>
              <a:t>strong</a:t>
            </a:r>
            <a:r>
              <a:rPr lang="fr-FR" dirty="0" smtClean="0"/>
              <a:t> </a:t>
            </a:r>
            <a:r>
              <a:rPr lang="fr-FR" dirty="0" err="1" smtClean="0"/>
              <a:t>hint</a:t>
            </a:r>
            <a:r>
              <a:rPr lang="fr-FR" dirty="0" smtClean="0"/>
              <a:t> for H</a:t>
            </a:r>
            <a:r>
              <a:rPr lang="fr-FR" dirty="0" err="1" smtClean="0">
                <a:sym typeface="Wingdings"/>
              </a:rPr>
              <a:t>ττ</a:t>
            </a:r>
            <a:r>
              <a:rPr lang="fr-FR" dirty="0" smtClean="0">
                <a:sym typeface="Wingdings"/>
              </a:rPr>
              <a:t> (2.94σ)</a:t>
            </a:r>
          </a:p>
          <a:p>
            <a:r>
              <a:rPr lang="fr-FR" dirty="0" smtClean="0">
                <a:sym typeface="Wingdings"/>
              </a:rPr>
              <a:t>main </a:t>
            </a:r>
            <a:r>
              <a:rPr lang="fr-FR" dirty="0" err="1" smtClean="0">
                <a:sym typeface="Wingdings"/>
              </a:rPr>
              <a:t>constraint</a:t>
            </a:r>
            <a:r>
              <a:rPr lang="fr-FR" dirty="0" smtClean="0">
                <a:sym typeface="Wingdings"/>
              </a:rPr>
              <a:t> on the </a:t>
            </a:r>
            <a:r>
              <a:rPr lang="fr-FR" dirty="0" err="1" smtClean="0">
                <a:sym typeface="Wingdings"/>
              </a:rPr>
              <a:t>coupling</a:t>
            </a:r>
            <a:r>
              <a:rPr lang="fr-FR" dirty="0" smtClean="0">
                <a:sym typeface="Wingdings"/>
              </a:rPr>
              <a:t> to fermions</a:t>
            </a:r>
            <a:endParaRPr lang="fr-FR" dirty="0" smtClean="0"/>
          </a:p>
          <a:p>
            <a:pPr lvl="1">
              <a:buNone/>
            </a:pPr>
            <a:endParaRPr lang="fr-FR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4877700" y="5350614"/>
            <a:ext cx="3646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Coupling</a:t>
            </a:r>
            <a:r>
              <a:rPr lang="fr-FR" dirty="0" smtClean="0"/>
              <a:t> to fermions VS </a:t>
            </a:r>
            <a:r>
              <a:rPr lang="fr-FR" dirty="0" err="1" smtClean="0"/>
              <a:t>coupling</a:t>
            </a:r>
            <a:r>
              <a:rPr lang="fr-FR" dirty="0" smtClean="0"/>
              <a:t> to bosons, w/r to Standard Model</a:t>
            </a:r>
          </a:p>
          <a:p>
            <a:endParaRPr lang="fr-FR" dirty="0" smtClean="0"/>
          </a:p>
          <a:p>
            <a:r>
              <a:rPr lang="fr-FR" dirty="0" err="1" smtClean="0"/>
              <a:t>Coupling</a:t>
            </a:r>
            <a:r>
              <a:rPr lang="fr-FR" dirty="0" smtClean="0"/>
              <a:t> to </a:t>
            </a:r>
            <a:r>
              <a:rPr lang="fr-FR" dirty="0" err="1" smtClean="0"/>
              <a:t>τ</a:t>
            </a:r>
            <a:r>
              <a:rPr lang="fr-FR" dirty="0" smtClean="0"/>
              <a:t>, w/r to SM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88" y="3330154"/>
            <a:ext cx="3474686" cy="3417724"/>
          </a:xfrm>
          <a:prstGeom prst="rect">
            <a:avLst/>
          </a:prstGeom>
        </p:spPr>
      </p:pic>
      <p:cxnSp>
        <p:nvCxnSpPr>
          <p:cNvPr id="12" name="Connecteur droit avec flèche 11"/>
          <p:cNvCxnSpPr/>
          <p:nvPr/>
        </p:nvCxnSpPr>
        <p:spPr>
          <a:xfrm rot="5400000" flipH="1" flipV="1">
            <a:off x="6336651" y="5066563"/>
            <a:ext cx="419474" cy="14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rot="10800000" flipV="1">
            <a:off x="3918374" y="6336175"/>
            <a:ext cx="959326" cy="2147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998305" y="1"/>
            <a:ext cx="216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CMS PAS HIG-13-</a:t>
            </a:r>
            <a:r>
              <a:rPr lang="fr-FR" i="1" dirty="0" smtClean="0"/>
              <a:t>005</a:t>
            </a:r>
            <a:endParaRPr lang="fr-FR" i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Back-up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Statistics</a:t>
            </a:r>
            <a:endParaRPr lang="fr-FR" dirty="0"/>
          </a:p>
        </p:txBody>
      </p:sp>
      <p:pic>
        <p:nvPicPr>
          <p:cNvPr id="4" name="Imag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57200" y="2093464"/>
            <a:ext cx="3429000" cy="5588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974" y="714187"/>
            <a:ext cx="3779026" cy="36268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32" y="4341037"/>
            <a:ext cx="5378586" cy="1335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152" y="5783074"/>
            <a:ext cx="3663950" cy="79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Recipe for a good particle flow</a:t>
            </a:r>
            <a:endParaRPr lang="en-GB" dirty="0"/>
          </a:p>
        </p:txBody>
      </p:sp>
      <p:pic>
        <p:nvPicPr>
          <p:cNvPr id="13" name="Content Placeholder 12" descr="pfJet_pt140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08" r="-1408"/>
          <a:stretch>
            <a:fillRect/>
          </a:stretch>
        </p:blipFill>
        <p:spPr/>
      </p:pic>
      <p:sp>
        <p:nvSpPr>
          <p:cNvPr id="11" name="TextBox 10"/>
          <p:cNvSpPr txBox="1"/>
          <p:nvPr/>
        </p:nvSpPr>
        <p:spPr>
          <a:xfrm>
            <a:off x="1567155" y="5664498"/>
            <a:ext cx="1693251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PF Jet, </a:t>
            </a:r>
          </a:p>
          <a:p>
            <a:r>
              <a:rPr lang="en-GB" dirty="0" smtClean="0"/>
              <a:t>pT = 140 GeV/c</a:t>
            </a:r>
          </a:p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Separate neutrals </a:t>
            </a:r>
            <a:br>
              <a:rPr lang="en-GB" dirty="0" smtClean="0"/>
            </a:br>
            <a:r>
              <a:rPr lang="en-GB" dirty="0" smtClean="0"/>
              <a:t>from charged hadrons </a:t>
            </a:r>
          </a:p>
          <a:p>
            <a:pPr lvl="1"/>
            <a:r>
              <a:rPr lang="en-GB" dirty="0" smtClean="0"/>
              <a:t>Field integral (BxR)</a:t>
            </a:r>
          </a:p>
          <a:p>
            <a:pPr lvl="1"/>
            <a:r>
              <a:rPr lang="en-GB" dirty="0" smtClean="0"/>
              <a:t>Calorimeter granularity</a:t>
            </a:r>
          </a:p>
          <a:p>
            <a:r>
              <a:rPr lang="en-GB" dirty="0" smtClean="0"/>
              <a:t>Efficient tracking </a:t>
            </a:r>
          </a:p>
          <a:p>
            <a:r>
              <a:rPr lang="en-GB" dirty="0" smtClean="0"/>
              <a:t>Minimize material before calorimeters</a:t>
            </a:r>
          </a:p>
          <a:p>
            <a:r>
              <a:rPr lang="en-GB" dirty="0" smtClean="0"/>
              <a:t>Clever algorithm to compensate for detector imperfections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48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Neutral/charged separation (1)</a:t>
            </a:r>
            <a:br>
              <a:rPr lang="en-GB" dirty="0" smtClean="0"/>
            </a:br>
            <a:r>
              <a:rPr lang="en-GB" dirty="0" smtClean="0"/>
              <a:t>Field Integral</a:t>
            </a:r>
            <a:endParaRPr lang="en-GB" dirty="0"/>
          </a:p>
        </p:txBody>
      </p:sp>
      <p:pic>
        <p:nvPicPr>
          <p:cNvPr id="8" name="Content Placeholder 7" descr="pfJet_pt140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08" r="-1408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8449" cy="4525963"/>
          </a:xfrm>
        </p:spPr>
        <p:txBody>
          <a:bodyPr/>
          <a:lstStyle/>
          <a:p>
            <a:r>
              <a:rPr lang="en-GB" dirty="0" smtClean="0"/>
              <a:t>Strong magnetic field:</a:t>
            </a:r>
            <a:br>
              <a:rPr lang="en-GB" dirty="0" smtClean="0"/>
            </a:br>
            <a:r>
              <a:rPr lang="en-GB" dirty="0" smtClean="0"/>
              <a:t>3.8 T</a:t>
            </a:r>
          </a:p>
          <a:p>
            <a:r>
              <a:rPr lang="en-GB" dirty="0" smtClean="0"/>
              <a:t>ECAL radius 1.29 m</a:t>
            </a:r>
          </a:p>
          <a:p>
            <a:r>
              <a:rPr lang="en-GB" dirty="0" smtClean="0"/>
              <a:t>BxR = 4.9 T.m</a:t>
            </a:r>
          </a:p>
          <a:p>
            <a:pPr lvl="1"/>
            <a:r>
              <a:rPr lang="en-GB" dirty="0" smtClean="0"/>
              <a:t>ALEPH: 	1.5x1.8 = 2.7 T.m</a:t>
            </a:r>
          </a:p>
          <a:p>
            <a:pPr lvl="1"/>
            <a:r>
              <a:rPr lang="en-GB" dirty="0" smtClean="0"/>
              <a:t>ATLAS:  	2.0x1.2 = 2.4 T.m </a:t>
            </a:r>
          </a:p>
          <a:p>
            <a:pPr lvl="1"/>
            <a:r>
              <a:rPr lang="en-GB" dirty="0" smtClean="0"/>
              <a:t>CDF: 	1.5x1.5 = 2.25 T.m</a:t>
            </a:r>
          </a:p>
          <a:p>
            <a:pPr lvl="1"/>
            <a:r>
              <a:rPr lang="en-GB" dirty="0" smtClean="0"/>
              <a:t>DO: 		2.0x0.8 = 1.6 T.m</a:t>
            </a:r>
          </a:p>
          <a:p>
            <a:pPr lvl="1"/>
            <a:endParaRPr 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567155" y="5664498"/>
            <a:ext cx="1693251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PF Jet, </a:t>
            </a:r>
          </a:p>
          <a:p>
            <a:r>
              <a:rPr lang="en-GB" dirty="0" smtClean="0"/>
              <a:t>pT = 140 GeV/c</a:t>
            </a:r>
          </a:p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49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49425"/>
            <a:ext cx="6332976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PF Clustering, HCAL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055832" y="1600200"/>
            <a:ext cx="3088168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Used in:</a:t>
            </a:r>
          </a:p>
          <a:p>
            <a:pPr lvl="1"/>
            <a:r>
              <a:rPr lang="en-GB" sz="2000" dirty="0" smtClean="0"/>
              <a:t>ECAL, HCAL, preshower</a:t>
            </a:r>
          </a:p>
          <a:p>
            <a:r>
              <a:rPr lang="en-GB" sz="2400" dirty="0" smtClean="0"/>
              <a:t>Iterative, </a:t>
            </a:r>
            <a:br>
              <a:rPr lang="en-GB" sz="2400" dirty="0" smtClean="0"/>
            </a:br>
            <a:r>
              <a:rPr lang="en-GB" sz="2400" dirty="0" smtClean="0"/>
              <a:t>energy sharing</a:t>
            </a:r>
          </a:p>
          <a:p>
            <a:pPr lvl="1"/>
            <a:r>
              <a:rPr lang="en-GB" sz="2000" dirty="0" smtClean="0"/>
              <a:t>Gaussian shower profile with fixed σ</a:t>
            </a:r>
          </a:p>
          <a:p>
            <a:r>
              <a:rPr lang="en-GB" sz="2400" dirty="0" smtClean="0"/>
              <a:t>Seed thresholds</a:t>
            </a:r>
          </a:p>
          <a:p>
            <a:pPr lvl="1"/>
            <a:r>
              <a:rPr lang="en-GB" sz="2000" dirty="0" smtClean="0"/>
              <a:t>ECAL : E &gt; 0.23 </a:t>
            </a:r>
            <a:r>
              <a:rPr lang="en-GB" sz="2000" dirty="0"/>
              <a:t>G</a:t>
            </a:r>
            <a:r>
              <a:rPr lang="en-GB" sz="2000" dirty="0" smtClean="0"/>
              <a:t>eV</a:t>
            </a:r>
          </a:p>
          <a:p>
            <a:pPr lvl="1"/>
            <a:r>
              <a:rPr lang="en-GB" sz="2000" dirty="0" smtClean="0"/>
              <a:t>HCAL : E &gt; 0.8 GeV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288246" y="5008332"/>
            <a:ext cx="915702" cy="15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755829" y="4558622"/>
            <a:ext cx="897829" cy="15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2357432" y="4011265"/>
            <a:ext cx="1845173" cy="148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2770753" y="3597944"/>
            <a:ext cx="1845175" cy="9756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V="1">
            <a:off x="3205538" y="3163160"/>
            <a:ext cx="1898093" cy="18451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V="1">
            <a:off x="3203949" y="4110501"/>
            <a:ext cx="1899680" cy="8994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 flipV="1">
            <a:off x="3203948" y="5008331"/>
            <a:ext cx="977195" cy="15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6200000" flipV="1">
            <a:off x="3294150" y="3223508"/>
            <a:ext cx="947341" cy="826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 flipH="1" flipV="1">
            <a:off x="3707471" y="3636830"/>
            <a:ext cx="94734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 flipH="1" flipV="1">
            <a:off x="4169110" y="3175983"/>
            <a:ext cx="946552" cy="9224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181937" y="4110501"/>
            <a:ext cx="92169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3731830" y="4559020"/>
            <a:ext cx="897831" cy="7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 flipV="1">
            <a:off x="2288247" y="4110499"/>
            <a:ext cx="1892895" cy="8994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 flipV="1">
            <a:off x="3203948" y="4110498"/>
            <a:ext cx="976400" cy="7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4114449" y="4045398"/>
            <a:ext cx="131798" cy="131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Oval 64"/>
          <p:cNvSpPr/>
          <p:nvPr/>
        </p:nvSpPr>
        <p:spPr>
          <a:xfrm>
            <a:off x="3139640" y="4942432"/>
            <a:ext cx="131798" cy="13179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50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49425"/>
            <a:ext cx="6332976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PF Clustering, HCAL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055832" y="1600200"/>
            <a:ext cx="3088168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Used in:</a:t>
            </a:r>
          </a:p>
          <a:p>
            <a:pPr lvl="1"/>
            <a:r>
              <a:rPr lang="en-GB" sz="2000" dirty="0" smtClean="0"/>
              <a:t>ECAL, HCAL, preshower</a:t>
            </a:r>
          </a:p>
          <a:p>
            <a:r>
              <a:rPr lang="en-GB" sz="2400" dirty="0" smtClean="0"/>
              <a:t>Iterative, </a:t>
            </a:r>
            <a:br>
              <a:rPr lang="en-GB" sz="2400" dirty="0" smtClean="0"/>
            </a:br>
            <a:r>
              <a:rPr lang="en-GB" sz="2400" dirty="0" smtClean="0"/>
              <a:t>energy sharing</a:t>
            </a:r>
          </a:p>
          <a:p>
            <a:pPr lvl="1"/>
            <a:r>
              <a:rPr lang="en-GB" sz="2000" dirty="0" smtClean="0"/>
              <a:t>Gaussian shower profile with fixed σ</a:t>
            </a:r>
          </a:p>
          <a:p>
            <a:r>
              <a:rPr lang="en-GB" sz="2400" dirty="0" smtClean="0"/>
              <a:t>Seed thresholds</a:t>
            </a:r>
          </a:p>
          <a:p>
            <a:pPr lvl="1"/>
            <a:r>
              <a:rPr lang="en-GB" sz="2000" dirty="0" smtClean="0"/>
              <a:t>ECAL : E &gt; 0.23 </a:t>
            </a:r>
            <a:r>
              <a:rPr lang="en-GB" sz="2000" dirty="0"/>
              <a:t>G</a:t>
            </a:r>
            <a:r>
              <a:rPr lang="en-GB" sz="2000" dirty="0" smtClean="0"/>
              <a:t>eV</a:t>
            </a:r>
          </a:p>
          <a:p>
            <a:pPr lvl="1"/>
            <a:r>
              <a:rPr lang="en-GB" sz="2000" dirty="0" smtClean="0"/>
              <a:t>HCAL : E &gt; 0.8 GeV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288246" y="5008332"/>
            <a:ext cx="75476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675360" y="4478151"/>
            <a:ext cx="897829" cy="1625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2276167" y="3930000"/>
            <a:ext cx="1845174" cy="3114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2689490" y="3516677"/>
            <a:ext cx="1845172" cy="11381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V="1">
            <a:off x="3043010" y="3163159"/>
            <a:ext cx="2060623" cy="18451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V="1">
            <a:off x="3043009" y="4110501"/>
            <a:ext cx="2060621" cy="8978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3043008" y="5008330"/>
            <a:ext cx="1138134" cy="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6200000" flipV="1">
            <a:off x="3331774" y="3185886"/>
            <a:ext cx="1027840" cy="9823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3745890" y="3600000"/>
            <a:ext cx="1027048" cy="1549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 flipH="1" flipV="1">
            <a:off x="4209994" y="3297364"/>
            <a:ext cx="1027045" cy="7602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336888" y="4110502"/>
            <a:ext cx="766741" cy="805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3849957" y="4521400"/>
            <a:ext cx="817329" cy="1565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 flipV="1">
            <a:off x="2288248" y="4191000"/>
            <a:ext cx="2048640" cy="8189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>
            <a:off x="3203950" y="4111299"/>
            <a:ext cx="1132938" cy="7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51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PF Clustering, ECAL - Validation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055831" y="1600200"/>
            <a:ext cx="2905783" cy="4525963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Right π</a:t>
            </a:r>
            <a:r>
              <a:rPr lang="en-GB" baseline="30000" dirty="0" smtClean="0">
                <a:solidFill>
                  <a:schemeClr val="tx2"/>
                </a:solidFill>
              </a:rPr>
              <a:t>0</a:t>
            </a:r>
            <a:r>
              <a:rPr lang="en-GB" dirty="0" smtClean="0">
                <a:solidFill>
                  <a:schemeClr val="tx2"/>
                </a:solidFill>
              </a:rPr>
              <a:t> mass</a:t>
            </a:r>
          </a:p>
          <a:p>
            <a:pPr>
              <a:buNone/>
            </a:pPr>
            <a:endParaRPr lang="en-GB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650" y="1733820"/>
            <a:ext cx="5598632" cy="493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174995" y="4561921"/>
            <a:ext cx="2488222" cy="1564242"/>
          </a:xfrm>
          <a:prstGeom prst="ellipse">
            <a:avLst/>
          </a:prstGeom>
          <a:noFill/>
          <a:ln w="76200" cap="flat" cmpd="sng" algn="ctr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Figure_001-a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614" y="2565192"/>
            <a:ext cx="5390586" cy="3867358"/>
          </a:xfrm>
          <a:prstGeom prst="rect">
            <a:avLst/>
          </a:prstGeom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52</a:t>
            </a:fld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6659595" y="2387348"/>
            <a:ext cx="1072045" cy="40411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838965" y="3125426"/>
            <a:ext cx="2292700" cy="303574"/>
          </a:xfrm>
          <a:prstGeom prst="ellipse">
            <a:avLst/>
          </a:prstGeom>
          <a:noFill/>
          <a:ln w="38100" cap="flat" cmpd="sng" algn="ctr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Iterative Tracking (1/2)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191000" cy="507047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Developed for PF, </a:t>
            </a:r>
            <a:br>
              <a:rPr lang="en-GB" dirty="0" smtClean="0"/>
            </a:br>
            <a:r>
              <a:rPr lang="en-GB" dirty="0" smtClean="0"/>
              <a:t>now standard</a:t>
            </a:r>
          </a:p>
          <a:p>
            <a:r>
              <a:rPr lang="en-GB" dirty="0" smtClean="0"/>
              <a:t>At each iteration:</a:t>
            </a:r>
          </a:p>
          <a:p>
            <a:pPr lvl="1"/>
            <a:r>
              <a:rPr lang="en-GB" dirty="0" smtClean="0"/>
              <a:t>Reconstruct a set of tracks </a:t>
            </a:r>
          </a:p>
          <a:p>
            <a:pPr lvl="1"/>
            <a:r>
              <a:rPr lang="en-GB" dirty="0" smtClean="0"/>
              <a:t>Remove track hits</a:t>
            </a:r>
          </a:p>
          <a:p>
            <a:pPr lvl="1"/>
            <a:r>
              <a:rPr lang="en-GB" dirty="0" smtClean="0"/>
              <a:t>Relax constraints</a:t>
            </a:r>
          </a:p>
          <a:p>
            <a:r>
              <a:rPr lang="en-GB" dirty="0" smtClean="0"/>
              <a:t>Fast (~10 s / event)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Iterative tracking: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1-2 % fake rate</a:t>
            </a:r>
          </a:p>
          <a:p>
            <a:endParaRPr lang="en-GB" dirty="0" smtClean="0"/>
          </a:p>
          <a:p>
            <a:r>
              <a:rPr lang="en-GB" dirty="0" smtClean="0"/>
              <a:t>Old “CTF” tracking:</a:t>
            </a:r>
          </a:p>
          <a:p>
            <a:pPr lvl="1"/>
            <a:r>
              <a:rPr lang="en-GB" dirty="0" smtClean="0"/>
              <a:t>20 % fake rate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53</a:t>
            </a:fld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393618" y="5043617"/>
            <a:ext cx="1476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Beam tube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387742" y="3283870"/>
            <a:ext cx="1476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Pixel layers</a:t>
            </a:r>
            <a:endParaRPr lang="en-GB" dirty="0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rot="5400000" flipH="1" flipV="1">
            <a:off x="6156064" y="4329827"/>
            <a:ext cx="689463" cy="7381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8295" y="1886841"/>
            <a:ext cx="4619667" cy="437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V="1">
            <a:off x="3281689" y="2948082"/>
            <a:ext cx="2111929" cy="17614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39284" y="5043618"/>
            <a:ext cx="2299037" cy="8061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Iterative Tracking (2/2)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Efficient also for secondary tracks</a:t>
            </a:r>
          </a:p>
          <a:p>
            <a:r>
              <a:rPr lang="en-GB" dirty="0" smtClean="0"/>
              <a:t>Secondary tracks </a:t>
            </a:r>
            <a:br>
              <a:rPr lang="en-GB" dirty="0" smtClean="0"/>
            </a:br>
            <a:r>
              <a:rPr lang="en-GB" dirty="0" smtClean="0"/>
              <a:t>used in PF:</a:t>
            </a:r>
          </a:p>
          <a:p>
            <a:pPr lvl="1"/>
            <a:r>
              <a:rPr lang="en-GB" dirty="0" smtClean="0">
                <a:solidFill>
                  <a:srgbClr val="4A0FE4"/>
                </a:solidFill>
              </a:rPr>
              <a:t>Charged hadrons from nuclear interactions</a:t>
            </a:r>
          </a:p>
          <a:p>
            <a:pPr lvl="2"/>
            <a:r>
              <a:rPr lang="en-GB" dirty="0" smtClean="0"/>
              <a:t>No double-counting of the </a:t>
            </a:r>
            <a:r>
              <a:rPr lang="en-GB" dirty="0" smtClean="0">
                <a:solidFill>
                  <a:srgbClr val="E82434"/>
                </a:solidFill>
              </a:rPr>
              <a:t>primary track </a:t>
            </a:r>
            <a:r>
              <a:rPr lang="en-GB" dirty="0" smtClean="0"/>
              <a:t>momentum</a:t>
            </a:r>
          </a:p>
          <a:p>
            <a:pPr lvl="1"/>
            <a:r>
              <a:rPr lang="en-GB" dirty="0" smtClean="0"/>
              <a:t>Conversion electrons </a:t>
            </a:r>
          </a:p>
          <a:p>
            <a:pPr lvl="2"/>
            <a:r>
              <a:rPr lang="en-GB" dirty="0" smtClean="0"/>
              <a:t>Converted brems </a:t>
            </a:r>
            <a:br>
              <a:rPr lang="en-GB" dirty="0" smtClean="0"/>
            </a:br>
            <a:r>
              <a:rPr lang="en-GB" dirty="0" smtClean="0"/>
              <a:t>from electrons</a:t>
            </a:r>
            <a:br>
              <a:rPr lang="en-GB" dirty="0" smtClean="0"/>
            </a:br>
            <a:r>
              <a:rPr lang="en-GB" dirty="0" smtClean="0"/>
              <a:t>(cf electron slide later)  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3882" cy="84803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dirty="0" smtClean="0"/>
              <a:t>Nuclear interaction vertices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54</a:t>
            </a:fld>
            <a:endParaRPr lang="en-GB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1101" y="2081526"/>
            <a:ext cx="4468428" cy="441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80200" y="3054450"/>
            <a:ext cx="23421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Displaced beam pipe!</a:t>
            </a:r>
            <a:endParaRPr lang="en-GB" dirty="0"/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>
          <a:xfrm rot="5400000">
            <a:off x="6680933" y="3604457"/>
            <a:ext cx="551034" cy="1896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880200" y="4147033"/>
            <a:ext cx="981408" cy="10199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108998" y="5166953"/>
            <a:ext cx="771202" cy="30790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261398" y="5166953"/>
            <a:ext cx="618802" cy="46030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413798" y="5166953"/>
            <a:ext cx="466402" cy="61270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28558" y="5166953"/>
            <a:ext cx="251642" cy="87559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Linking – ECAL view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055831" y="1600200"/>
            <a:ext cx="3088169" cy="4525963"/>
          </a:xfrm>
        </p:spPr>
        <p:txBody>
          <a:bodyPr/>
          <a:lstStyle/>
          <a:p>
            <a:r>
              <a:rPr lang="en-GB" dirty="0" smtClean="0">
                <a:solidFill>
                  <a:srgbClr val="5ED37F"/>
                </a:solidFill>
              </a:rPr>
              <a:t>Track </a:t>
            </a:r>
            <a:r>
              <a:rPr lang="en-GB" dirty="0" smtClean="0"/>
              <a:t>impact within </a:t>
            </a:r>
            <a:r>
              <a:rPr lang="en-GB" dirty="0" smtClean="0">
                <a:solidFill>
                  <a:srgbClr val="0000FF"/>
                </a:solidFill>
              </a:rPr>
              <a:t>cluster boundaries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US" dirty="0" smtClean="0">
                <a:sym typeface="Wingdings"/>
              </a:rPr>
              <a:t> track &amp; cluster      	    linked</a:t>
            </a:r>
            <a:endParaRPr lang="en-GB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33820"/>
            <a:ext cx="5598632" cy="4936855"/>
          </a:xfrm>
          <a:prstGeom prst="rect">
            <a:avLst/>
          </a:prstGeom>
          <a:noFill/>
          <a:ln w="38100" cmpd="sng">
            <a:noFill/>
            <a:miter lim="800000"/>
            <a:headEnd/>
            <a:tailEnd/>
          </a:ln>
        </p:spPr>
      </p:pic>
      <p:grpSp>
        <p:nvGrpSpPr>
          <p:cNvPr id="3" name="Group 11"/>
          <p:cNvGrpSpPr/>
          <p:nvPr/>
        </p:nvGrpSpPr>
        <p:grpSpPr>
          <a:xfrm>
            <a:off x="2463800" y="2188633"/>
            <a:ext cx="2468033" cy="3445934"/>
            <a:chOff x="2463800" y="2188633"/>
            <a:chExt cx="2468033" cy="3445934"/>
          </a:xfrm>
        </p:grpSpPr>
        <p:sp>
          <p:nvSpPr>
            <p:cNvPr id="9" name="Freeform 8"/>
            <p:cNvSpPr/>
            <p:nvPr/>
          </p:nvSpPr>
          <p:spPr>
            <a:xfrm>
              <a:off x="3606085" y="3426753"/>
              <a:ext cx="1114172" cy="1370021"/>
            </a:xfrm>
            <a:custGeom>
              <a:avLst/>
              <a:gdLst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14172 w 1114172"/>
                <a:gd name="connsiteY13" fmla="*/ 1054386 h 1370021"/>
                <a:gd name="connsiteX14" fmla="*/ 1102191 w 1114172"/>
                <a:gd name="connsiteY14" fmla="*/ 0 h 1370021"/>
                <a:gd name="connsiteX15" fmla="*/ 922486 w 1114172"/>
                <a:gd name="connsiteY15" fmla="*/ 0 h 1370021"/>
                <a:gd name="connsiteX16" fmla="*/ 922486 w 1114172"/>
                <a:gd name="connsiteY16" fmla="*/ 203689 h 1370021"/>
                <a:gd name="connsiteX17" fmla="*/ 563076 w 1114172"/>
                <a:gd name="connsiteY17" fmla="*/ 203689 h 1370021"/>
                <a:gd name="connsiteX18" fmla="*/ 551095 w 1114172"/>
                <a:gd name="connsiteY18" fmla="*/ 35945 h 1370021"/>
                <a:gd name="connsiteX19" fmla="*/ 359410 w 1114172"/>
                <a:gd name="connsiteY19" fmla="*/ 23964 h 1370021"/>
                <a:gd name="connsiteX20" fmla="*/ 383371 w 1114172"/>
                <a:gd name="connsiteY20" fmla="*/ 527193 h 1370021"/>
                <a:gd name="connsiteX21" fmla="*/ 215646 w 1114172"/>
                <a:gd name="connsiteY21" fmla="*/ 527193 h 1370021"/>
                <a:gd name="connsiteX22" fmla="*/ 203665 w 1114172"/>
                <a:gd name="connsiteY22" fmla="*/ 215670 h 1370021"/>
                <a:gd name="connsiteX23" fmla="*/ 107823 w 1114172"/>
                <a:gd name="connsiteY23" fmla="*/ 191707 h 1370021"/>
                <a:gd name="connsiteX0" fmla="*/ 471229 w 1573421"/>
                <a:gd name="connsiteY0" fmla="*/ 647009 h 1837305"/>
                <a:gd name="connsiteX1" fmla="*/ 471229 w 1573421"/>
                <a:gd name="connsiteY1" fmla="*/ 1042404 h 1837305"/>
                <a:gd name="connsiteX2" fmla="*/ 674895 w 1573421"/>
                <a:gd name="connsiteY2" fmla="*/ 1042404 h 1837305"/>
                <a:gd name="connsiteX3" fmla="*/ 650934 w 1573421"/>
                <a:gd name="connsiteY3" fmla="*/ 1222129 h 1837305"/>
                <a:gd name="connsiteX4" fmla="*/ 459249 w 1573421"/>
                <a:gd name="connsiteY4" fmla="*/ 1210147 h 1837305"/>
                <a:gd name="connsiteX5" fmla="*/ 483209 w 1573421"/>
                <a:gd name="connsiteY5" fmla="*/ 1785267 h 1837305"/>
                <a:gd name="connsiteX6" fmla="*/ 674895 w 1573421"/>
                <a:gd name="connsiteY6" fmla="*/ 1749322 h 1837305"/>
                <a:gd name="connsiteX7" fmla="*/ 650934 w 1573421"/>
                <a:gd name="connsiteY7" fmla="*/ 1533652 h 1837305"/>
                <a:gd name="connsiteX8" fmla="*/ 1058266 w 1573421"/>
                <a:gd name="connsiteY8" fmla="*/ 1545633 h 1837305"/>
                <a:gd name="connsiteX9" fmla="*/ 1058266 w 1573421"/>
                <a:gd name="connsiteY9" fmla="*/ 1797248 h 1837305"/>
                <a:gd name="connsiteX10" fmla="*/ 1273912 w 1573421"/>
                <a:gd name="connsiteY10" fmla="*/ 1797248 h 1837305"/>
                <a:gd name="connsiteX11" fmla="*/ 1261932 w 1573421"/>
                <a:gd name="connsiteY11" fmla="*/ 1533652 h 1837305"/>
                <a:gd name="connsiteX12" fmla="*/ 1573421 w 1573421"/>
                <a:gd name="connsiteY12" fmla="*/ 1533652 h 1837305"/>
                <a:gd name="connsiteX13" fmla="*/ 1573421 w 1573421"/>
                <a:gd name="connsiteY13" fmla="*/ 1521670 h 1837305"/>
                <a:gd name="connsiteX14" fmla="*/ 1561440 w 1573421"/>
                <a:gd name="connsiteY14" fmla="*/ 467284 h 1837305"/>
                <a:gd name="connsiteX15" fmla="*/ 1381735 w 1573421"/>
                <a:gd name="connsiteY15" fmla="*/ 467284 h 1837305"/>
                <a:gd name="connsiteX16" fmla="*/ 1381735 w 1573421"/>
                <a:gd name="connsiteY16" fmla="*/ 670973 h 1837305"/>
                <a:gd name="connsiteX17" fmla="*/ 1022325 w 1573421"/>
                <a:gd name="connsiteY17" fmla="*/ 670973 h 1837305"/>
                <a:gd name="connsiteX18" fmla="*/ 1010344 w 1573421"/>
                <a:gd name="connsiteY18" fmla="*/ 503229 h 1837305"/>
                <a:gd name="connsiteX19" fmla="*/ 818659 w 1573421"/>
                <a:gd name="connsiteY19" fmla="*/ 491248 h 1837305"/>
                <a:gd name="connsiteX20" fmla="*/ 842620 w 1573421"/>
                <a:gd name="connsiteY20" fmla="*/ 994477 h 1837305"/>
                <a:gd name="connsiteX21" fmla="*/ 674895 w 1573421"/>
                <a:gd name="connsiteY21" fmla="*/ 994477 h 1837305"/>
                <a:gd name="connsiteX22" fmla="*/ 662914 w 1573421"/>
                <a:gd name="connsiteY22" fmla="*/ 682954 h 1837305"/>
                <a:gd name="connsiteX23" fmla="*/ 15976 w 1573421"/>
                <a:gd name="connsiteY23" fmla="*/ 0 h 1837305"/>
                <a:gd name="connsiteX0" fmla="*/ 14029 w 1116221"/>
                <a:gd name="connsiteY0" fmla="*/ 179725 h 1370021"/>
                <a:gd name="connsiteX1" fmla="*/ 14029 w 1116221"/>
                <a:gd name="connsiteY1" fmla="*/ 575120 h 1370021"/>
                <a:gd name="connsiteX2" fmla="*/ 217695 w 1116221"/>
                <a:gd name="connsiteY2" fmla="*/ 575120 h 1370021"/>
                <a:gd name="connsiteX3" fmla="*/ 193734 w 1116221"/>
                <a:gd name="connsiteY3" fmla="*/ 754845 h 1370021"/>
                <a:gd name="connsiteX4" fmla="*/ 2049 w 1116221"/>
                <a:gd name="connsiteY4" fmla="*/ 742863 h 1370021"/>
                <a:gd name="connsiteX5" fmla="*/ 26009 w 1116221"/>
                <a:gd name="connsiteY5" fmla="*/ 1317983 h 1370021"/>
                <a:gd name="connsiteX6" fmla="*/ 217695 w 1116221"/>
                <a:gd name="connsiteY6" fmla="*/ 1282038 h 1370021"/>
                <a:gd name="connsiteX7" fmla="*/ 193734 w 1116221"/>
                <a:gd name="connsiteY7" fmla="*/ 1066368 h 1370021"/>
                <a:gd name="connsiteX8" fmla="*/ 601066 w 1116221"/>
                <a:gd name="connsiteY8" fmla="*/ 1078349 h 1370021"/>
                <a:gd name="connsiteX9" fmla="*/ 601066 w 1116221"/>
                <a:gd name="connsiteY9" fmla="*/ 1329964 h 1370021"/>
                <a:gd name="connsiteX10" fmla="*/ 816712 w 1116221"/>
                <a:gd name="connsiteY10" fmla="*/ 1329964 h 1370021"/>
                <a:gd name="connsiteX11" fmla="*/ 804732 w 1116221"/>
                <a:gd name="connsiteY11" fmla="*/ 1066368 h 1370021"/>
                <a:gd name="connsiteX12" fmla="*/ 1116221 w 1116221"/>
                <a:gd name="connsiteY12" fmla="*/ 1066368 h 1370021"/>
                <a:gd name="connsiteX13" fmla="*/ 1116221 w 1116221"/>
                <a:gd name="connsiteY13" fmla="*/ 1054386 h 1370021"/>
                <a:gd name="connsiteX14" fmla="*/ 1104240 w 1116221"/>
                <a:gd name="connsiteY14" fmla="*/ 0 h 1370021"/>
                <a:gd name="connsiteX15" fmla="*/ 924535 w 1116221"/>
                <a:gd name="connsiteY15" fmla="*/ 0 h 1370021"/>
                <a:gd name="connsiteX16" fmla="*/ 924535 w 1116221"/>
                <a:gd name="connsiteY16" fmla="*/ 203689 h 1370021"/>
                <a:gd name="connsiteX17" fmla="*/ 565125 w 1116221"/>
                <a:gd name="connsiteY17" fmla="*/ 203689 h 1370021"/>
                <a:gd name="connsiteX18" fmla="*/ 553144 w 1116221"/>
                <a:gd name="connsiteY18" fmla="*/ 35945 h 1370021"/>
                <a:gd name="connsiteX19" fmla="*/ 361459 w 1116221"/>
                <a:gd name="connsiteY19" fmla="*/ 23964 h 1370021"/>
                <a:gd name="connsiteX20" fmla="*/ 385420 w 1116221"/>
                <a:gd name="connsiteY20" fmla="*/ 527193 h 1370021"/>
                <a:gd name="connsiteX21" fmla="*/ 217695 w 1116221"/>
                <a:gd name="connsiteY21" fmla="*/ 527193 h 1370021"/>
                <a:gd name="connsiteX22" fmla="*/ 205714 w 1116221"/>
                <a:gd name="connsiteY22" fmla="*/ 215670 h 1370021"/>
                <a:gd name="connsiteX23" fmla="*/ 15976 w 1116221"/>
                <a:gd name="connsiteY23" fmla="*/ 167744 h 1370021"/>
                <a:gd name="connsiteX0" fmla="*/ 11980 w 1114172"/>
                <a:gd name="connsiteY0" fmla="*/ 583107 h 1773403"/>
                <a:gd name="connsiteX1" fmla="*/ 11980 w 1114172"/>
                <a:gd name="connsiteY1" fmla="*/ 978502 h 1773403"/>
                <a:gd name="connsiteX2" fmla="*/ 215646 w 1114172"/>
                <a:gd name="connsiteY2" fmla="*/ 978502 h 1773403"/>
                <a:gd name="connsiteX3" fmla="*/ 191685 w 1114172"/>
                <a:gd name="connsiteY3" fmla="*/ 1158227 h 1773403"/>
                <a:gd name="connsiteX4" fmla="*/ 0 w 1114172"/>
                <a:gd name="connsiteY4" fmla="*/ 1146245 h 1773403"/>
                <a:gd name="connsiteX5" fmla="*/ 23960 w 1114172"/>
                <a:gd name="connsiteY5" fmla="*/ 1721365 h 1773403"/>
                <a:gd name="connsiteX6" fmla="*/ 215646 w 1114172"/>
                <a:gd name="connsiteY6" fmla="*/ 1685420 h 1773403"/>
                <a:gd name="connsiteX7" fmla="*/ 191685 w 1114172"/>
                <a:gd name="connsiteY7" fmla="*/ 1469750 h 1773403"/>
                <a:gd name="connsiteX8" fmla="*/ 599017 w 1114172"/>
                <a:gd name="connsiteY8" fmla="*/ 1481731 h 1773403"/>
                <a:gd name="connsiteX9" fmla="*/ 599017 w 1114172"/>
                <a:gd name="connsiteY9" fmla="*/ 1733346 h 1773403"/>
                <a:gd name="connsiteX10" fmla="*/ 814663 w 1114172"/>
                <a:gd name="connsiteY10" fmla="*/ 1733346 h 1773403"/>
                <a:gd name="connsiteX11" fmla="*/ 802683 w 1114172"/>
                <a:gd name="connsiteY11" fmla="*/ 1469750 h 1773403"/>
                <a:gd name="connsiteX12" fmla="*/ 1114172 w 1114172"/>
                <a:gd name="connsiteY12" fmla="*/ 1469750 h 1773403"/>
                <a:gd name="connsiteX13" fmla="*/ 1114172 w 1114172"/>
                <a:gd name="connsiteY13" fmla="*/ 1457768 h 1773403"/>
                <a:gd name="connsiteX14" fmla="*/ 1102191 w 1114172"/>
                <a:gd name="connsiteY14" fmla="*/ 403382 h 1773403"/>
                <a:gd name="connsiteX15" fmla="*/ 922486 w 1114172"/>
                <a:gd name="connsiteY15" fmla="*/ 403382 h 1773403"/>
                <a:gd name="connsiteX16" fmla="*/ 922486 w 1114172"/>
                <a:gd name="connsiteY16" fmla="*/ 607071 h 1773403"/>
                <a:gd name="connsiteX17" fmla="*/ 563076 w 1114172"/>
                <a:gd name="connsiteY17" fmla="*/ 607071 h 1773403"/>
                <a:gd name="connsiteX18" fmla="*/ 551095 w 1114172"/>
                <a:gd name="connsiteY18" fmla="*/ 439327 h 1773403"/>
                <a:gd name="connsiteX19" fmla="*/ 359410 w 1114172"/>
                <a:gd name="connsiteY19" fmla="*/ 427346 h 1773403"/>
                <a:gd name="connsiteX20" fmla="*/ 383371 w 1114172"/>
                <a:gd name="connsiteY20" fmla="*/ 930575 h 1773403"/>
                <a:gd name="connsiteX21" fmla="*/ 215646 w 1114172"/>
                <a:gd name="connsiteY21" fmla="*/ 930575 h 1773403"/>
                <a:gd name="connsiteX22" fmla="*/ 203665 w 1114172"/>
                <a:gd name="connsiteY22" fmla="*/ 619052 h 1773403"/>
                <a:gd name="connsiteX23" fmla="*/ 554356 w 1114172"/>
                <a:gd name="connsiteY23" fmla="*/ 7988 h 1773403"/>
                <a:gd name="connsiteX24" fmla="*/ 13927 w 1114172"/>
                <a:gd name="connsiteY24" fmla="*/ 571126 h 1773403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14172 w 1114172"/>
                <a:gd name="connsiteY13" fmla="*/ 1054386 h 1370021"/>
                <a:gd name="connsiteX14" fmla="*/ 1102191 w 1114172"/>
                <a:gd name="connsiteY14" fmla="*/ 0 h 1370021"/>
                <a:gd name="connsiteX15" fmla="*/ 922486 w 1114172"/>
                <a:gd name="connsiteY15" fmla="*/ 0 h 1370021"/>
                <a:gd name="connsiteX16" fmla="*/ 922486 w 1114172"/>
                <a:gd name="connsiteY16" fmla="*/ 203689 h 1370021"/>
                <a:gd name="connsiteX17" fmla="*/ 563076 w 1114172"/>
                <a:gd name="connsiteY17" fmla="*/ 203689 h 1370021"/>
                <a:gd name="connsiteX18" fmla="*/ 551095 w 1114172"/>
                <a:gd name="connsiteY18" fmla="*/ 35945 h 1370021"/>
                <a:gd name="connsiteX19" fmla="*/ 359410 w 1114172"/>
                <a:gd name="connsiteY19" fmla="*/ 23964 h 1370021"/>
                <a:gd name="connsiteX20" fmla="*/ 383371 w 1114172"/>
                <a:gd name="connsiteY20" fmla="*/ 527193 h 1370021"/>
                <a:gd name="connsiteX21" fmla="*/ 215646 w 1114172"/>
                <a:gd name="connsiteY21" fmla="*/ 527193 h 1370021"/>
                <a:gd name="connsiteX22" fmla="*/ 203665 w 1114172"/>
                <a:gd name="connsiteY22" fmla="*/ 215670 h 1370021"/>
                <a:gd name="connsiteX23" fmla="*/ 182965 w 1114172"/>
                <a:gd name="connsiteY23" fmla="*/ 175732 h 1370021"/>
                <a:gd name="connsiteX24" fmla="*/ 13927 w 1114172"/>
                <a:gd name="connsiteY24" fmla="*/ 167744 h 137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4172" h="1370021">
                  <a:moveTo>
                    <a:pt x="11980" y="179725"/>
                  </a:moveTo>
                  <a:lnTo>
                    <a:pt x="11980" y="575120"/>
                  </a:lnTo>
                  <a:lnTo>
                    <a:pt x="215646" y="575120"/>
                  </a:lnTo>
                  <a:lnTo>
                    <a:pt x="191685" y="754845"/>
                  </a:lnTo>
                  <a:lnTo>
                    <a:pt x="0" y="742863"/>
                  </a:lnTo>
                  <a:lnTo>
                    <a:pt x="23960" y="1317983"/>
                  </a:lnTo>
                  <a:cubicBezTo>
                    <a:pt x="223618" y="1305503"/>
                    <a:pt x="215646" y="1370021"/>
                    <a:pt x="215646" y="1282038"/>
                  </a:cubicBezTo>
                  <a:lnTo>
                    <a:pt x="191685" y="1066368"/>
                  </a:lnTo>
                  <a:lnTo>
                    <a:pt x="599017" y="1078349"/>
                  </a:lnTo>
                  <a:lnTo>
                    <a:pt x="599017" y="1329964"/>
                  </a:lnTo>
                  <a:lnTo>
                    <a:pt x="814663" y="1329964"/>
                  </a:lnTo>
                  <a:lnTo>
                    <a:pt x="802683" y="1066368"/>
                  </a:lnTo>
                  <a:lnTo>
                    <a:pt x="1114172" y="1066368"/>
                  </a:lnTo>
                  <a:lnTo>
                    <a:pt x="1114172" y="1054386"/>
                  </a:lnTo>
                  <a:lnTo>
                    <a:pt x="1102191" y="0"/>
                  </a:lnTo>
                  <a:lnTo>
                    <a:pt x="922486" y="0"/>
                  </a:lnTo>
                  <a:lnTo>
                    <a:pt x="922486" y="203689"/>
                  </a:lnTo>
                  <a:lnTo>
                    <a:pt x="563076" y="203689"/>
                  </a:lnTo>
                  <a:lnTo>
                    <a:pt x="551095" y="35945"/>
                  </a:lnTo>
                  <a:lnTo>
                    <a:pt x="359410" y="23964"/>
                  </a:lnTo>
                  <a:lnTo>
                    <a:pt x="383371" y="527193"/>
                  </a:lnTo>
                  <a:lnTo>
                    <a:pt x="215646" y="527193"/>
                  </a:lnTo>
                  <a:lnTo>
                    <a:pt x="203665" y="215670"/>
                  </a:lnTo>
                  <a:cubicBezTo>
                    <a:pt x="197675" y="161753"/>
                    <a:pt x="214588" y="183720"/>
                    <a:pt x="182965" y="175732"/>
                  </a:cubicBezTo>
                  <a:cubicBezTo>
                    <a:pt x="151342" y="167744"/>
                    <a:pt x="41557" y="173735"/>
                    <a:pt x="13927" y="167744"/>
                  </a:cubicBez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60333" y="2188633"/>
              <a:ext cx="571500" cy="546100"/>
            </a:xfrm>
            <a:custGeom>
              <a:avLst/>
              <a:gdLst>
                <a:gd name="connsiteX0" fmla="*/ 0 w 571500"/>
                <a:gd name="connsiteY0" fmla="*/ 529167 h 546100"/>
                <a:gd name="connsiteX1" fmla="*/ 12700 w 571500"/>
                <a:gd name="connsiteY1" fmla="*/ 173567 h 546100"/>
                <a:gd name="connsiteX2" fmla="*/ 173567 w 571500"/>
                <a:gd name="connsiteY2" fmla="*/ 173567 h 546100"/>
                <a:gd name="connsiteX3" fmla="*/ 182034 w 571500"/>
                <a:gd name="connsiteY3" fmla="*/ 4234 h 546100"/>
                <a:gd name="connsiteX4" fmla="*/ 554567 w 571500"/>
                <a:gd name="connsiteY4" fmla="*/ 0 h 546100"/>
                <a:gd name="connsiteX5" fmla="*/ 546100 w 571500"/>
                <a:gd name="connsiteY5" fmla="*/ 182034 h 546100"/>
                <a:gd name="connsiteX6" fmla="*/ 372534 w 571500"/>
                <a:gd name="connsiteY6" fmla="*/ 182034 h 546100"/>
                <a:gd name="connsiteX7" fmla="*/ 372534 w 571500"/>
                <a:gd name="connsiteY7" fmla="*/ 355600 h 546100"/>
                <a:gd name="connsiteX8" fmla="*/ 571500 w 571500"/>
                <a:gd name="connsiteY8" fmla="*/ 368300 h 546100"/>
                <a:gd name="connsiteX9" fmla="*/ 558800 w 571500"/>
                <a:gd name="connsiteY9" fmla="*/ 546100 h 546100"/>
                <a:gd name="connsiteX10" fmla="*/ 355600 w 571500"/>
                <a:gd name="connsiteY10" fmla="*/ 537634 h 546100"/>
                <a:gd name="connsiteX11" fmla="*/ 359834 w 571500"/>
                <a:gd name="connsiteY11" fmla="*/ 355600 h 546100"/>
                <a:gd name="connsiteX12" fmla="*/ 173567 w 571500"/>
                <a:gd name="connsiteY12" fmla="*/ 351367 h 546100"/>
                <a:gd name="connsiteX13" fmla="*/ 173567 w 571500"/>
                <a:gd name="connsiteY13" fmla="*/ 541867 h 546100"/>
                <a:gd name="connsiteX14" fmla="*/ 0 w 571500"/>
                <a:gd name="connsiteY14" fmla="*/ 529167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1500" h="546100">
                  <a:moveTo>
                    <a:pt x="0" y="529167"/>
                  </a:moveTo>
                  <a:lnTo>
                    <a:pt x="12700" y="173567"/>
                  </a:lnTo>
                  <a:lnTo>
                    <a:pt x="173567" y="173567"/>
                  </a:lnTo>
                  <a:lnTo>
                    <a:pt x="182034" y="4234"/>
                  </a:lnTo>
                  <a:lnTo>
                    <a:pt x="554567" y="0"/>
                  </a:lnTo>
                  <a:lnTo>
                    <a:pt x="546100" y="182034"/>
                  </a:lnTo>
                  <a:lnTo>
                    <a:pt x="372534" y="182034"/>
                  </a:lnTo>
                  <a:lnTo>
                    <a:pt x="372534" y="355600"/>
                  </a:lnTo>
                  <a:lnTo>
                    <a:pt x="571500" y="368300"/>
                  </a:lnTo>
                  <a:lnTo>
                    <a:pt x="558800" y="546100"/>
                  </a:lnTo>
                  <a:lnTo>
                    <a:pt x="355600" y="537634"/>
                  </a:lnTo>
                  <a:cubicBezTo>
                    <a:pt x="357011" y="476956"/>
                    <a:pt x="359834" y="355600"/>
                    <a:pt x="359834" y="355600"/>
                  </a:cubicBezTo>
                  <a:lnTo>
                    <a:pt x="173567" y="351367"/>
                  </a:lnTo>
                  <a:lnTo>
                    <a:pt x="173567" y="541867"/>
                  </a:lnTo>
                  <a:lnTo>
                    <a:pt x="0" y="529167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463800" y="4563533"/>
              <a:ext cx="817033" cy="1071034"/>
            </a:xfrm>
            <a:custGeom>
              <a:avLst/>
              <a:gdLst>
                <a:gd name="connsiteX0" fmla="*/ 0 w 817033"/>
                <a:gd name="connsiteY0" fmla="*/ 524934 h 1071034"/>
                <a:gd name="connsiteX1" fmla="*/ 8467 w 817033"/>
                <a:gd name="connsiteY1" fmla="*/ 177800 h 1071034"/>
                <a:gd name="connsiteX2" fmla="*/ 186267 w 817033"/>
                <a:gd name="connsiteY2" fmla="*/ 186267 h 1071034"/>
                <a:gd name="connsiteX3" fmla="*/ 194733 w 817033"/>
                <a:gd name="connsiteY3" fmla="*/ 0 h 1071034"/>
                <a:gd name="connsiteX4" fmla="*/ 376767 w 817033"/>
                <a:gd name="connsiteY4" fmla="*/ 0 h 1071034"/>
                <a:gd name="connsiteX5" fmla="*/ 372533 w 817033"/>
                <a:gd name="connsiteY5" fmla="*/ 537634 h 1071034"/>
                <a:gd name="connsiteX6" fmla="*/ 613833 w 817033"/>
                <a:gd name="connsiteY6" fmla="*/ 533400 h 1071034"/>
                <a:gd name="connsiteX7" fmla="*/ 605367 w 817033"/>
                <a:gd name="connsiteY7" fmla="*/ 884767 h 1071034"/>
                <a:gd name="connsiteX8" fmla="*/ 817033 w 817033"/>
                <a:gd name="connsiteY8" fmla="*/ 897467 h 1071034"/>
                <a:gd name="connsiteX9" fmla="*/ 804333 w 817033"/>
                <a:gd name="connsiteY9" fmla="*/ 1071034 h 1071034"/>
                <a:gd name="connsiteX10" fmla="*/ 601133 w 817033"/>
                <a:gd name="connsiteY10" fmla="*/ 1071034 h 1071034"/>
                <a:gd name="connsiteX11" fmla="*/ 601133 w 817033"/>
                <a:gd name="connsiteY11" fmla="*/ 897467 h 1071034"/>
                <a:gd name="connsiteX12" fmla="*/ 427567 w 817033"/>
                <a:gd name="connsiteY12" fmla="*/ 893234 h 1071034"/>
                <a:gd name="connsiteX13" fmla="*/ 177800 w 817033"/>
                <a:gd name="connsiteY13" fmla="*/ 880534 h 1071034"/>
                <a:gd name="connsiteX14" fmla="*/ 182033 w 817033"/>
                <a:gd name="connsiteY14" fmla="*/ 529167 h 1071034"/>
                <a:gd name="connsiteX15" fmla="*/ 0 w 817033"/>
                <a:gd name="connsiteY15" fmla="*/ 524934 h 1071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17033" h="1071034">
                  <a:moveTo>
                    <a:pt x="0" y="524934"/>
                  </a:moveTo>
                  <a:lnTo>
                    <a:pt x="8467" y="177800"/>
                  </a:lnTo>
                  <a:lnTo>
                    <a:pt x="186267" y="186267"/>
                  </a:lnTo>
                  <a:lnTo>
                    <a:pt x="194733" y="0"/>
                  </a:lnTo>
                  <a:lnTo>
                    <a:pt x="376767" y="0"/>
                  </a:lnTo>
                  <a:cubicBezTo>
                    <a:pt x="375356" y="179211"/>
                    <a:pt x="372533" y="537634"/>
                    <a:pt x="372533" y="537634"/>
                  </a:cubicBezTo>
                  <a:lnTo>
                    <a:pt x="613833" y="533400"/>
                  </a:lnTo>
                  <a:lnTo>
                    <a:pt x="605367" y="884767"/>
                  </a:lnTo>
                  <a:lnTo>
                    <a:pt x="817033" y="897467"/>
                  </a:lnTo>
                  <a:lnTo>
                    <a:pt x="804333" y="1071034"/>
                  </a:lnTo>
                  <a:lnTo>
                    <a:pt x="601133" y="1071034"/>
                  </a:lnTo>
                  <a:lnTo>
                    <a:pt x="601133" y="897467"/>
                  </a:lnTo>
                  <a:lnTo>
                    <a:pt x="427567" y="893234"/>
                  </a:lnTo>
                  <a:lnTo>
                    <a:pt x="177800" y="880534"/>
                  </a:lnTo>
                  <a:lnTo>
                    <a:pt x="182033" y="529167"/>
                  </a:lnTo>
                  <a:lnTo>
                    <a:pt x="0" y="524934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55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749425"/>
            <a:ext cx="6332976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Linking – HCAL view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055832" y="1600200"/>
            <a:ext cx="3088168" cy="507047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5ED37F"/>
                </a:solidFill>
              </a:rPr>
              <a:t>Track </a:t>
            </a:r>
            <a:r>
              <a:rPr lang="en-GB" dirty="0" smtClean="0"/>
              <a:t>impact within </a:t>
            </a:r>
            <a:r>
              <a:rPr lang="en-GB" dirty="0" smtClean="0">
                <a:solidFill>
                  <a:srgbClr val="F78A3C"/>
                </a:solidFill>
              </a:rPr>
              <a:t>cluster boundaries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US" dirty="0" smtClean="0">
                <a:sym typeface="Wingdings"/>
              </a:rPr>
              <a:t> track &amp; cluster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	    linked</a:t>
            </a:r>
            <a:endParaRPr lang="en-GB" dirty="0" smtClean="0"/>
          </a:p>
          <a:p>
            <a:r>
              <a:rPr lang="en-GB" dirty="0" smtClean="0"/>
              <a:t>Clusters overlapping</a:t>
            </a:r>
            <a:br>
              <a:rPr lang="en-GB" dirty="0" smtClean="0"/>
            </a:br>
            <a:r>
              <a:rPr lang="en-US" dirty="0" smtClean="0">
                <a:sym typeface="Wingdings"/>
              </a:rPr>
              <a:t> clusters linked</a:t>
            </a:r>
            <a:endParaRPr lang="en-GB" dirty="0" smtClean="0"/>
          </a:p>
          <a:p>
            <a:endParaRPr lang="en-GB" dirty="0" smtClean="0"/>
          </a:p>
        </p:txBody>
      </p:sp>
      <p:grpSp>
        <p:nvGrpSpPr>
          <p:cNvPr id="3" name="Group 6"/>
          <p:cNvGrpSpPr/>
          <p:nvPr/>
        </p:nvGrpSpPr>
        <p:grpSpPr>
          <a:xfrm>
            <a:off x="2463800" y="2188633"/>
            <a:ext cx="2468033" cy="3445934"/>
            <a:chOff x="2463800" y="2188633"/>
            <a:chExt cx="2468033" cy="3445934"/>
          </a:xfrm>
        </p:grpSpPr>
        <p:sp>
          <p:nvSpPr>
            <p:cNvPr id="8" name="Freeform 7"/>
            <p:cNvSpPr/>
            <p:nvPr/>
          </p:nvSpPr>
          <p:spPr>
            <a:xfrm>
              <a:off x="3606085" y="3426753"/>
              <a:ext cx="1114172" cy="1370021"/>
            </a:xfrm>
            <a:custGeom>
              <a:avLst/>
              <a:gdLst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02191 w 1114172"/>
                <a:gd name="connsiteY13" fmla="*/ 0 h 1370021"/>
                <a:gd name="connsiteX14" fmla="*/ 922486 w 1114172"/>
                <a:gd name="connsiteY14" fmla="*/ 0 h 1370021"/>
                <a:gd name="connsiteX15" fmla="*/ 922486 w 1114172"/>
                <a:gd name="connsiteY15" fmla="*/ 203689 h 1370021"/>
                <a:gd name="connsiteX16" fmla="*/ 563076 w 1114172"/>
                <a:gd name="connsiteY16" fmla="*/ 203689 h 1370021"/>
                <a:gd name="connsiteX17" fmla="*/ 551095 w 1114172"/>
                <a:gd name="connsiteY17" fmla="*/ 35945 h 1370021"/>
                <a:gd name="connsiteX18" fmla="*/ 359410 w 1114172"/>
                <a:gd name="connsiteY18" fmla="*/ 23964 h 1370021"/>
                <a:gd name="connsiteX19" fmla="*/ 383371 w 1114172"/>
                <a:gd name="connsiteY19" fmla="*/ 527193 h 1370021"/>
                <a:gd name="connsiteX20" fmla="*/ 215646 w 1114172"/>
                <a:gd name="connsiteY20" fmla="*/ 527193 h 1370021"/>
                <a:gd name="connsiteX21" fmla="*/ 203665 w 1114172"/>
                <a:gd name="connsiteY21" fmla="*/ 215670 h 1370021"/>
                <a:gd name="connsiteX22" fmla="*/ 107823 w 1114172"/>
                <a:gd name="connsiteY22" fmla="*/ 191707 h 1370021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14172 w 1114172"/>
                <a:gd name="connsiteY13" fmla="*/ 1054386 h 1370021"/>
                <a:gd name="connsiteX14" fmla="*/ 1102191 w 1114172"/>
                <a:gd name="connsiteY14" fmla="*/ 0 h 1370021"/>
                <a:gd name="connsiteX15" fmla="*/ 922486 w 1114172"/>
                <a:gd name="connsiteY15" fmla="*/ 0 h 1370021"/>
                <a:gd name="connsiteX16" fmla="*/ 922486 w 1114172"/>
                <a:gd name="connsiteY16" fmla="*/ 203689 h 1370021"/>
                <a:gd name="connsiteX17" fmla="*/ 563076 w 1114172"/>
                <a:gd name="connsiteY17" fmla="*/ 203689 h 1370021"/>
                <a:gd name="connsiteX18" fmla="*/ 551095 w 1114172"/>
                <a:gd name="connsiteY18" fmla="*/ 35945 h 1370021"/>
                <a:gd name="connsiteX19" fmla="*/ 359410 w 1114172"/>
                <a:gd name="connsiteY19" fmla="*/ 23964 h 1370021"/>
                <a:gd name="connsiteX20" fmla="*/ 383371 w 1114172"/>
                <a:gd name="connsiteY20" fmla="*/ 527193 h 1370021"/>
                <a:gd name="connsiteX21" fmla="*/ 215646 w 1114172"/>
                <a:gd name="connsiteY21" fmla="*/ 527193 h 1370021"/>
                <a:gd name="connsiteX22" fmla="*/ 203665 w 1114172"/>
                <a:gd name="connsiteY22" fmla="*/ 215670 h 1370021"/>
                <a:gd name="connsiteX23" fmla="*/ 107823 w 1114172"/>
                <a:gd name="connsiteY23" fmla="*/ 191707 h 1370021"/>
                <a:gd name="connsiteX0" fmla="*/ 471229 w 1573421"/>
                <a:gd name="connsiteY0" fmla="*/ 647009 h 1837305"/>
                <a:gd name="connsiteX1" fmla="*/ 471229 w 1573421"/>
                <a:gd name="connsiteY1" fmla="*/ 1042404 h 1837305"/>
                <a:gd name="connsiteX2" fmla="*/ 674895 w 1573421"/>
                <a:gd name="connsiteY2" fmla="*/ 1042404 h 1837305"/>
                <a:gd name="connsiteX3" fmla="*/ 650934 w 1573421"/>
                <a:gd name="connsiteY3" fmla="*/ 1222129 h 1837305"/>
                <a:gd name="connsiteX4" fmla="*/ 459249 w 1573421"/>
                <a:gd name="connsiteY4" fmla="*/ 1210147 h 1837305"/>
                <a:gd name="connsiteX5" fmla="*/ 483209 w 1573421"/>
                <a:gd name="connsiteY5" fmla="*/ 1785267 h 1837305"/>
                <a:gd name="connsiteX6" fmla="*/ 674895 w 1573421"/>
                <a:gd name="connsiteY6" fmla="*/ 1749322 h 1837305"/>
                <a:gd name="connsiteX7" fmla="*/ 650934 w 1573421"/>
                <a:gd name="connsiteY7" fmla="*/ 1533652 h 1837305"/>
                <a:gd name="connsiteX8" fmla="*/ 1058266 w 1573421"/>
                <a:gd name="connsiteY8" fmla="*/ 1545633 h 1837305"/>
                <a:gd name="connsiteX9" fmla="*/ 1058266 w 1573421"/>
                <a:gd name="connsiteY9" fmla="*/ 1797248 h 1837305"/>
                <a:gd name="connsiteX10" fmla="*/ 1273912 w 1573421"/>
                <a:gd name="connsiteY10" fmla="*/ 1797248 h 1837305"/>
                <a:gd name="connsiteX11" fmla="*/ 1261932 w 1573421"/>
                <a:gd name="connsiteY11" fmla="*/ 1533652 h 1837305"/>
                <a:gd name="connsiteX12" fmla="*/ 1573421 w 1573421"/>
                <a:gd name="connsiteY12" fmla="*/ 1533652 h 1837305"/>
                <a:gd name="connsiteX13" fmla="*/ 1573421 w 1573421"/>
                <a:gd name="connsiteY13" fmla="*/ 1521670 h 1837305"/>
                <a:gd name="connsiteX14" fmla="*/ 1561440 w 1573421"/>
                <a:gd name="connsiteY14" fmla="*/ 467284 h 1837305"/>
                <a:gd name="connsiteX15" fmla="*/ 1381735 w 1573421"/>
                <a:gd name="connsiteY15" fmla="*/ 467284 h 1837305"/>
                <a:gd name="connsiteX16" fmla="*/ 1381735 w 1573421"/>
                <a:gd name="connsiteY16" fmla="*/ 670973 h 1837305"/>
                <a:gd name="connsiteX17" fmla="*/ 1022325 w 1573421"/>
                <a:gd name="connsiteY17" fmla="*/ 670973 h 1837305"/>
                <a:gd name="connsiteX18" fmla="*/ 1010344 w 1573421"/>
                <a:gd name="connsiteY18" fmla="*/ 503229 h 1837305"/>
                <a:gd name="connsiteX19" fmla="*/ 818659 w 1573421"/>
                <a:gd name="connsiteY19" fmla="*/ 491248 h 1837305"/>
                <a:gd name="connsiteX20" fmla="*/ 842620 w 1573421"/>
                <a:gd name="connsiteY20" fmla="*/ 994477 h 1837305"/>
                <a:gd name="connsiteX21" fmla="*/ 674895 w 1573421"/>
                <a:gd name="connsiteY21" fmla="*/ 994477 h 1837305"/>
                <a:gd name="connsiteX22" fmla="*/ 662914 w 1573421"/>
                <a:gd name="connsiteY22" fmla="*/ 682954 h 1837305"/>
                <a:gd name="connsiteX23" fmla="*/ 15976 w 1573421"/>
                <a:gd name="connsiteY23" fmla="*/ 0 h 1837305"/>
                <a:gd name="connsiteX0" fmla="*/ 14029 w 1116221"/>
                <a:gd name="connsiteY0" fmla="*/ 179725 h 1370021"/>
                <a:gd name="connsiteX1" fmla="*/ 14029 w 1116221"/>
                <a:gd name="connsiteY1" fmla="*/ 575120 h 1370021"/>
                <a:gd name="connsiteX2" fmla="*/ 217695 w 1116221"/>
                <a:gd name="connsiteY2" fmla="*/ 575120 h 1370021"/>
                <a:gd name="connsiteX3" fmla="*/ 193734 w 1116221"/>
                <a:gd name="connsiteY3" fmla="*/ 754845 h 1370021"/>
                <a:gd name="connsiteX4" fmla="*/ 2049 w 1116221"/>
                <a:gd name="connsiteY4" fmla="*/ 742863 h 1370021"/>
                <a:gd name="connsiteX5" fmla="*/ 26009 w 1116221"/>
                <a:gd name="connsiteY5" fmla="*/ 1317983 h 1370021"/>
                <a:gd name="connsiteX6" fmla="*/ 217695 w 1116221"/>
                <a:gd name="connsiteY6" fmla="*/ 1282038 h 1370021"/>
                <a:gd name="connsiteX7" fmla="*/ 193734 w 1116221"/>
                <a:gd name="connsiteY7" fmla="*/ 1066368 h 1370021"/>
                <a:gd name="connsiteX8" fmla="*/ 601066 w 1116221"/>
                <a:gd name="connsiteY8" fmla="*/ 1078349 h 1370021"/>
                <a:gd name="connsiteX9" fmla="*/ 601066 w 1116221"/>
                <a:gd name="connsiteY9" fmla="*/ 1329964 h 1370021"/>
                <a:gd name="connsiteX10" fmla="*/ 816712 w 1116221"/>
                <a:gd name="connsiteY10" fmla="*/ 1329964 h 1370021"/>
                <a:gd name="connsiteX11" fmla="*/ 804732 w 1116221"/>
                <a:gd name="connsiteY11" fmla="*/ 1066368 h 1370021"/>
                <a:gd name="connsiteX12" fmla="*/ 1116221 w 1116221"/>
                <a:gd name="connsiteY12" fmla="*/ 1066368 h 1370021"/>
                <a:gd name="connsiteX13" fmla="*/ 1116221 w 1116221"/>
                <a:gd name="connsiteY13" fmla="*/ 1054386 h 1370021"/>
                <a:gd name="connsiteX14" fmla="*/ 1104240 w 1116221"/>
                <a:gd name="connsiteY14" fmla="*/ 0 h 1370021"/>
                <a:gd name="connsiteX15" fmla="*/ 924535 w 1116221"/>
                <a:gd name="connsiteY15" fmla="*/ 0 h 1370021"/>
                <a:gd name="connsiteX16" fmla="*/ 924535 w 1116221"/>
                <a:gd name="connsiteY16" fmla="*/ 203689 h 1370021"/>
                <a:gd name="connsiteX17" fmla="*/ 565125 w 1116221"/>
                <a:gd name="connsiteY17" fmla="*/ 203689 h 1370021"/>
                <a:gd name="connsiteX18" fmla="*/ 553144 w 1116221"/>
                <a:gd name="connsiteY18" fmla="*/ 35945 h 1370021"/>
                <a:gd name="connsiteX19" fmla="*/ 361459 w 1116221"/>
                <a:gd name="connsiteY19" fmla="*/ 23964 h 1370021"/>
                <a:gd name="connsiteX20" fmla="*/ 385420 w 1116221"/>
                <a:gd name="connsiteY20" fmla="*/ 527193 h 1370021"/>
                <a:gd name="connsiteX21" fmla="*/ 217695 w 1116221"/>
                <a:gd name="connsiteY21" fmla="*/ 527193 h 1370021"/>
                <a:gd name="connsiteX22" fmla="*/ 205714 w 1116221"/>
                <a:gd name="connsiteY22" fmla="*/ 215670 h 1370021"/>
                <a:gd name="connsiteX23" fmla="*/ 15976 w 1116221"/>
                <a:gd name="connsiteY23" fmla="*/ 167744 h 1370021"/>
                <a:gd name="connsiteX0" fmla="*/ 11980 w 1114172"/>
                <a:gd name="connsiteY0" fmla="*/ 583107 h 1773403"/>
                <a:gd name="connsiteX1" fmla="*/ 11980 w 1114172"/>
                <a:gd name="connsiteY1" fmla="*/ 978502 h 1773403"/>
                <a:gd name="connsiteX2" fmla="*/ 215646 w 1114172"/>
                <a:gd name="connsiteY2" fmla="*/ 978502 h 1773403"/>
                <a:gd name="connsiteX3" fmla="*/ 191685 w 1114172"/>
                <a:gd name="connsiteY3" fmla="*/ 1158227 h 1773403"/>
                <a:gd name="connsiteX4" fmla="*/ 0 w 1114172"/>
                <a:gd name="connsiteY4" fmla="*/ 1146245 h 1773403"/>
                <a:gd name="connsiteX5" fmla="*/ 23960 w 1114172"/>
                <a:gd name="connsiteY5" fmla="*/ 1721365 h 1773403"/>
                <a:gd name="connsiteX6" fmla="*/ 215646 w 1114172"/>
                <a:gd name="connsiteY6" fmla="*/ 1685420 h 1773403"/>
                <a:gd name="connsiteX7" fmla="*/ 191685 w 1114172"/>
                <a:gd name="connsiteY7" fmla="*/ 1469750 h 1773403"/>
                <a:gd name="connsiteX8" fmla="*/ 599017 w 1114172"/>
                <a:gd name="connsiteY8" fmla="*/ 1481731 h 1773403"/>
                <a:gd name="connsiteX9" fmla="*/ 599017 w 1114172"/>
                <a:gd name="connsiteY9" fmla="*/ 1733346 h 1773403"/>
                <a:gd name="connsiteX10" fmla="*/ 814663 w 1114172"/>
                <a:gd name="connsiteY10" fmla="*/ 1733346 h 1773403"/>
                <a:gd name="connsiteX11" fmla="*/ 802683 w 1114172"/>
                <a:gd name="connsiteY11" fmla="*/ 1469750 h 1773403"/>
                <a:gd name="connsiteX12" fmla="*/ 1114172 w 1114172"/>
                <a:gd name="connsiteY12" fmla="*/ 1469750 h 1773403"/>
                <a:gd name="connsiteX13" fmla="*/ 1114172 w 1114172"/>
                <a:gd name="connsiteY13" fmla="*/ 1457768 h 1773403"/>
                <a:gd name="connsiteX14" fmla="*/ 1102191 w 1114172"/>
                <a:gd name="connsiteY14" fmla="*/ 403382 h 1773403"/>
                <a:gd name="connsiteX15" fmla="*/ 922486 w 1114172"/>
                <a:gd name="connsiteY15" fmla="*/ 403382 h 1773403"/>
                <a:gd name="connsiteX16" fmla="*/ 922486 w 1114172"/>
                <a:gd name="connsiteY16" fmla="*/ 607071 h 1773403"/>
                <a:gd name="connsiteX17" fmla="*/ 563076 w 1114172"/>
                <a:gd name="connsiteY17" fmla="*/ 607071 h 1773403"/>
                <a:gd name="connsiteX18" fmla="*/ 551095 w 1114172"/>
                <a:gd name="connsiteY18" fmla="*/ 439327 h 1773403"/>
                <a:gd name="connsiteX19" fmla="*/ 359410 w 1114172"/>
                <a:gd name="connsiteY19" fmla="*/ 427346 h 1773403"/>
                <a:gd name="connsiteX20" fmla="*/ 383371 w 1114172"/>
                <a:gd name="connsiteY20" fmla="*/ 930575 h 1773403"/>
                <a:gd name="connsiteX21" fmla="*/ 215646 w 1114172"/>
                <a:gd name="connsiteY21" fmla="*/ 930575 h 1773403"/>
                <a:gd name="connsiteX22" fmla="*/ 203665 w 1114172"/>
                <a:gd name="connsiteY22" fmla="*/ 619052 h 1773403"/>
                <a:gd name="connsiteX23" fmla="*/ 554356 w 1114172"/>
                <a:gd name="connsiteY23" fmla="*/ 7988 h 1773403"/>
                <a:gd name="connsiteX24" fmla="*/ 13927 w 1114172"/>
                <a:gd name="connsiteY24" fmla="*/ 571126 h 1773403"/>
                <a:gd name="connsiteX0" fmla="*/ 11980 w 1114172"/>
                <a:gd name="connsiteY0" fmla="*/ 179725 h 1370021"/>
                <a:gd name="connsiteX1" fmla="*/ 11980 w 1114172"/>
                <a:gd name="connsiteY1" fmla="*/ 575120 h 1370021"/>
                <a:gd name="connsiteX2" fmla="*/ 215646 w 1114172"/>
                <a:gd name="connsiteY2" fmla="*/ 575120 h 1370021"/>
                <a:gd name="connsiteX3" fmla="*/ 191685 w 1114172"/>
                <a:gd name="connsiteY3" fmla="*/ 754845 h 1370021"/>
                <a:gd name="connsiteX4" fmla="*/ 0 w 1114172"/>
                <a:gd name="connsiteY4" fmla="*/ 742863 h 1370021"/>
                <a:gd name="connsiteX5" fmla="*/ 23960 w 1114172"/>
                <a:gd name="connsiteY5" fmla="*/ 1317983 h 1370021"/>
                <a:gd name="connsiteX6" fmla="*/ 215646 w 1114172"/>
                <a:gd name="connsiteY6" fmla="*/ 1282038 h 1370021"/>
                <a:gd name="connsiteX7" fmla="*/ 191685 w 1114172"/>
                <a:gd name="connsiteY7" fmla="*/ 1066368 h 1370021"/>
                <a:gd name="connsiteX8" fmla="*/ 599017 w 1114172"/>
                <a:gd name="connsiteY8" fmla="*/ 1078349 h 1370021"/>
                <a:gd name="connsiteX9" fmla="*/ 599017 w 1114172"/>
                <a:gd name="connsiteY9" fmla="*/ 1329964 h 1370021"/>
                <a:gd name="connsiteX10" fmla="*/ 814663 w 1114172"/>
                <a:gd name="connsiteY10" fmla="*/ 1329964 h 1370021"/>
                <a:gd name="connsiteX11" fmla="*/ 802683 w 1114172"/>
                <a:gd name="connsiteY11" fmla="*/ 1066368 h 1370021"/>
                <a:gd name="connsiteX12" fmla="*/ 1114172 w 1114172"/>
                <a:gd name="connsiteY12" fmla="*/ 1066368 h 1370021"/>
                <a:gd name="connsiteX13" fmla="*/ 1114172 w 1114172"/>
                <a:gd name="connsiteY13" fmla="*/ 1054386 h 1370021"/>
                <a:gd name="connsiteX14" fmla="*/ 1102191 w 1114172"/>
                <a:gd name="connsiteY14" fmla="*/ 0 h 1370021"/>
                <a:gd name="connsiteX15" fmla="*/ 922486 w 1114172"/>
                <a:gd name="connsiteY15" fmla="*/ 0 h 1370021"/>
                <a:gd name="connsiteX16" fmla="*/ 922486 w 1114172"/>
                <a:gd name="connsiteY16" fmla="*/ 203689 h 1370021"/>
                <a:gd name="connsiteX17" fmla="*/ 563076 w 1114172"/>
                <a:gd name="connsiteY17" fmla="*/ 203689 h 1370021"/>
                <a:gd name="connsiteX18" fmla="*/ 551095 w 1114172"/>
                <a:gd name="connsiteY18" fmla="*/ 35945 h 1370021"/>
                <a:gd name="connsiteX19" fmla="*/ 359410 w 1114172"/>
                <a:gd name="connsiteY19" fmla="*/ 23964 h 1370021"/>
                <a:gd name="connsiteX20" fmla="*/ 383371 w 1114172"/>
                <a:gd name="connsiteY20" fmla="*/ 527193 h 1370021"/>
                <a:gd name="connsiteX21" fmla="*/ 215646 w 1114172"/>
                <a:gd name="connsiteY21" fmla="*/ 527193 h 1370021"/>
                <a:gd name="connsiteX22" fmla="*/ 203665 w 1114172"/>
                <a:gd name="connsiteY22" fmla="*/ 215670 h 1370021"/>
                <a:gd name="connsiteX23" fmla="*/ 182965 w 1114172"/>
                <a:gd name="connsiteY23" fmla="*/ 175732 h 1370021"/>
                <a:gd name="connsiteX24" fmla="*/ 13927 w 1114172"/>
                <a:gd name="connsiteY24" fmla="*/ 167744 h 137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4172" h="1370021">
                  <a:moveTo>
                    <a:pt x="11980" y="179725"/>
                  </a:moveTo>
                  <a:lnTo>
                    <a:pt x="11980" y="575120"/>
                  </a:lnTo>
                  <a:lnTo>
                    <a:pt x="215646" y="575120"/>
                  </a:lnTo>
                  <a:lnTo>
                    <a:pt x="191685" y="754845"/>
                  </a:lnTo>
                  <a:lnTo>
                    <a:pt x="0" y="742863"/>
                  </a:lnTo>
                  <a:lnTo>
                    <a:pt x="23960" y="1317983"/>
                  </a:lnTo>
                  <a:cubicBezTo>
                    <a:pt x="223618" y="1305503"/>
                    <a:pt x="215646" y="1370021"/>
                    <a:pt x="215646" y="1282038"/>
                  </a:cubicBezTo>
                  <a:lnTo>
                    <a:pt x="191685" y="1066368"/>
                  </a:lnTo>
                  <a:lnTo>
                    <a:pt x="599017" y="1078349"/>
                  </a:lnTo>
                  <a:lnTo>
                    <a:pt x="599017" y="1329964"/>
                  </a:lnTo>
                  <a:lnTo>
                    <a:pt x="814663" y="1329964"/>
                  </a:lnTo>
                  <a:lnTo>
                    <a:pt x="802683" y="1066368"/>
                  </a:lnTo>
                  <a:lnTo>
                    <a:pt x="1114172" y="1066368"/>
                  </a:lnTo>
                  <a:lnTo>
                    <a:pt x="1114172" y="1054386"/>
                  </a:lnTo>
                  <a:lnTo>
                    <a:pt x="1102191" y="0"/>
                  </a:lnTo>
                  <a:lnTo>
                    <a:pt x="922486" y="0"/>
                  </a:lnTo>
                  <a:lnTo>
                    <a:pt x="922486" y="203689"/>
                  </a:lnTo>
                  <a:lnTo>
                    <a:pt x="563076" y="203689"/>
                  </a:lnTo>
                  <a:lnTo>
                    <a:pt x="551095" y="35945"/>
                  </a:lnTo>
                  <a:lnTo>
                    <a:pt x="359410" y="23964"/>
                  </a:lnTo>
                  <a:lnTo>
                    <a:pt x="383371" y="527193"/>
                  </a:lnTo>
                  <a:lnTo>
                    <a:pt x="215646" y="527193"/>
                  </a:lnTo>
                  <a:lnTo>
                    <a:pt x="203665" y="215670"/>
                  </a:lnTo>
                  <a:cubicBezTo>
                    <a:pt x="197675" y="161753"/>
                    <a:pt x="214588" y="183720"/>
                    <a:pt x="182965" y="175732"/>
                  </a:cubicBezTo>
                  <a:cubicBezTo>
                    <a:pt x="151342" y="167744"/>
                    <a:pt x="41557" y="173735"/>
                    <a:pt x="13927" y="167744"/>
                  </a:cubicBez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360333" y="2188633"/>
              <a:ext cx="571500" cy="546100"/>
            </a:xfrm>
            <a:custGeom>
              <a:avLst/>
              <a:gdLst>
                <a:gd name="connsiteX0" fmla="*/ 0 w 571500"/>
                <a:gd name="connsiteY0" fmla="*/ 529167 h 546100"/>
                <a:gd name="connsiteX1" fmla="*/ 12700 w 571500"/>
                <a:gd name="connsiteY1" fmla="*/ 173567 h 546100"/>
                <a:gd name="connsiteX2" fmla="*/ 173567 w 571500"/>
                <a:gd name="connsiteY2" fmla="*/ 173567 h 546100"/>
                <a:gd name="connsiteX3" fmla="*/ 182034 w 571500"/>
                <a:gd name="connsiteY3" fmla="*/ 4234 h 546100"/>
                <a:gd name="connsiteX4" fmla="*/ 554567 w 571500"/>
                <a:gd name="connsiteY4" fmla="*/ 0 h 546100"/>
                <a:gd name="connsiteX5" fmla="*/ 546100 w 571500"/>
                <a:gd name="connsiteY5" fmla="*/ 182034 h 546100"/>
                <a:gd name="connsiteX6" fmla="*/ 372534 w 571500"/>
                <a:gd name="connsiteY6" fmla="*/ 182034 h 546100"/>
                <a:gd name="connsiteX7" fmla="*/ 372534 w 571500"/>
                <a:gd name="connsiteY7" fmla="*/ 355600 h 546100"/>
                <a:gd name="connsiteX8" fmla="*/ 571500 w 571500"/>
                <a:gd name="connsiteY8" fmla="*/ 368300 h 546100"/>
                <a:gd name="connsiteX9" fmla="*/ 558800 w 571500"/>
                <a:gd name="connsiteY9" fmla="*/ 546100 h 546100"/>
                <a:gd name="connsiteX10" fmla="*/ 355600 w 571500"/>
                <a:gd name="connsiteY10" fmla="*/ 537634 h 546100"/>
                <a:gd name="connsiteX11" fmla="*/ 359834 w 571500"/>
                <a:gd name="connsiteY11" fmla="*/ 355600 h 546100"/>
                <a:gd name="connsiteX12" fmla="*/ 173567 w 571500"/>
                <a:gd name="connsiteY12" fmla="*/ 351367 h 546100"/>
                <a:gd name="connsiteX13" fmla="*/ 173567 w 571500"/>
                <a:gd name="connsiteY13" fmla="*/ 541867 h 546100"/>
                <a:gd name="connsiteX14" fmla="*/ 0 w 571500"/>
                <a:gd name="connsiteY14" fmla="*/ 529167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1500" h="546100">
                  <a:moveTo>
                    <a:pt x="0" y="529167"/>
                  </a:moveTo>
                  <a:lnTo>
                    <a:pt x="12700" y="173567"/>
                  </a:lnTo>
                  <a:lnTo>
                    <a:pt x="173567" y="173567"/>
                  </a:lnTo>
                  <a:lnTo>
                    <a:pt x="182034" y="4234"/>
                  </a:lnTo>
                  <a:lnTo>
                    <a:pt x="554567" y="0"/>
                  </a:lnTo>
                  <a:lnTo>
                    <a:pt x="546100" y="182034"/>
                  </a:lnTo>
                  <a:lnTo>
                    <a:pt x="372534" y="182034"/>
                  </a:lnTo>
                  <a:lnTo>
                    <a:pt x="372534" y="355600"/>
                  </a:lnTo>
                  <a:lnTo>
                    <a:pt x="571500" y="368300"/>
                  </a:lnTo>
                  <a:lnTo>
                    <a:pt x="558800" y="546100"/>
                  </a:lnTo>
                  <a:lnTo>
                    <a:pt x="355600" y="537634"/>
                  </a:lnTo>
                  <a:cubicBezTo>
                    <a:pt x="357011" y="476956"/>
                    <a:pt x="359834" y="355600"/>
                    <a:pt x="359834" y="355600"/>
                  </a:cubicBezTo>
                  <a:lnTo>
                    <a:pt x="173567" y="351367"/>
                  </a:lnTo>
                  <a:lnTo>
                    <a:pt x="173567" y="541867"/>
                  </a:lnTo>
                  <a:lnTo>
                    <a:pt x="0" y="529167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63800" y="4563533"/>
              <a:ext cx="817033" cy="1071034"/>
            </a:xfrm>
            <a:custGeom>
              <a:avLst/>
              <a:gdLst>
                <a:gd name="connsiteX0" fmla="*/ 0 w 817033"/>
                <a:gd name="connsiteY0" fmla="*/ 524934 h 1071034"/>
                <a:gd name="connsiteX1" fmla="*/ 8467 w 817033"/>
                <a:gd name="connsiteY1" fmla="*/ 177800 h 1071034"/>
                <a:gd name="connsiteX2" fmla="*/ 186267 w 817033"/>
                <a:gd name="connsiteY2" fmla="*/ 186267 h 1071034"/>
                <a:gd name="connsiteX3" fmla="*/ 194733 w 817033"/>
                <a:gd name="connsiteY3" fmla="*/ 0 h 1071034"/>
                <a:gd name="connsiteX4" fmla="*/ 376767 w 817033"/>
                <a:gd name="connsiteY4" fmla="*/ 0 h 1071034"/>
                <a:gd name="connsiteX5" fmla="*/ 372533 w 817033"/>
                <a:gd name="connsiteY5" fmla="*/ 537634 h 1071034"/>
                <a:gd name="connsiteX6" fmla="*/ 613833 w 817033"/>
                <a:gd name="connsiteY6" fmla="*/ 533400 h 1071034"/>
                <a:gd name="connsiteX7" fmla="*/ 605367 w 817033"/>
                <a:gd name="connsiteY7" fmla="*/ 884767 h 1071034"/>
                <a:gd name="connsiteX8" fmla="*/ 817033 w 817033"/>
                <a:gd name="connsiteY8" fmla="*/ 897467 h 1071034"/>
                <a:gd name="connsiteX9" fmla="*/ 804333 w 817033"/>
                <a:gd name="connsiteY9" fmla="*/ 1071034 h 1071034"/>
                <a:gd name="connsiteX10" fmla="*/ 601133 w 817033"/>
                <a:gd name="connsiteY10" fmla="*/ 1071034 h 1071034"/>
                <a:gd name="connsiteX11" fmla="*/ 601133 w 817033"/>
                <a:gd name="connsiteY11" fmla="*/ 897467 h 1071034"/>
                <a:gd name="connsiteX12" fmla="*/ 427567 w 817033"/>
                <a:gd name="connsiteY12" fmla="*/ 893234 h 1071034"/>
                <a:gd name="connsiteX13" fmla="*/ 177800 w 817033"/>
                <a:gd name="connsiteY13" fmla="*/ 880534 h 1071034"/>
                <a:gd name="connsiteX14" fmla="*/ 182033 w 817033"/>
                <a:gd name="connsiteY14" fmla="*/ 529167 h 1071034"/>
                <a:gd name="connsiteX15" fmla="*/ 0 w 817033"/>
                <a:gd name="connsiteY15" fmla="*/ 524934 h 1071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17033" h="1071034">
                  <a:moveTo>
                    <a:pt x="0" y="524934"/>
                  </a:moveTo>
                  <a:lnTo>
                    <a:pt x="8467" y="177800"/>
                  </a:lnTo>
                  <a:lnTo>
                    <a:pt x="186267" y="186267"/>
                  </a:lnTo>
                  <a:lnTo>
                    <a:pt x="194733" y="0"/>
                  </a:lnTo>
                  <a:lnTo>
                    <a:pt x="376767" y="0"/>
                  </a:lnTo>
                  <a:cubicBezTo>
                    <a:pt x="375356" y="179211"/>
                    <a:pt x="372533" y="537634"/>
                    <a:pt x="372533" y="537634"/>
                  </a:cubicBezTo>
                  <a:lnTo>
                    <a:pt x="613833" y="533400"/>
                  </a:lnTo>
                  <a:lnTo>
                    <a:pt x="605367" y="884767"/>
                  </a:lnTo>
                  <a:lnTo>
                    <a:pt x="817033" y="897467"/>
                  </a:lnTo>
                  <a:lnTo>
                    <a:pt x="804333" y="1071034"/>
                  </a:lnTo>
                  <a:lnTo>
                    <a:pt x="601133" y="1071034"/>
                  </a:lnTo>
                  <a:lnTo>
                    <a:pt x="601133" y="897467"/>
                  </a:lnTo>
                  <a:lnTo>
                    <a:pt x="427567" y="893234"/>
                  </a:lnTo>
                  <a:lnTo>
                    <a:pt x="177800" y="880534"/>
                  </a:lnTo>
                  <a:lnTo>
                    <a:pt x="182033" y="529167"/>
                  </a:lnTo>
                  <a:lnTo>
                    <a:pt x="0" y="524934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" name="Freeform 10"/>
          <p:cNvSpPr/>
          <p:nvPr/>
        </p:nvSpPr>
        <p:spPr>
          <a:xfrm>
            <a:off x="1832993" y="2731817"/>
            <a:ext cx="3689947" cy="2707855"/>
          </a:xfrm>
          <a:custGeom>
            <a:avLst/>
            <a:gdLst>
              <a:gd name="connsiteX0" fmla="*/ 0 w 3689947"/>
              <a:gd name="connsiteY0" fmla="*/ 2695873 h 2707855"/>
              <a:gd name="connsiteX1" fmla="*/ 2755480 w 3689947"/>
              <a:gd name="connsiteY1" fmla="*/ 2707855 h 2707855"/>
              <a:gd name="connsiteX2" fmla="*/ 2755480 w 3689947"/>
              <a:gd name="connsiteY2" fmla="*/ 1821212 h 2707855"/>
              <a:gd name="connsiteX3" fmla="*/ 3689947 w 3689947"/>
              <a:gd name="connsiteY3" fmla="*/ 1809230 h 2707855"/>
              <a:gd name="connsiteX4" fmla="*/ 3689947 w 3689947"/>
              <a:gd name="connsiteY4" fmla="*/ 11982 h 2707855"/>
              <a:gd name="connsiteX5" fmla="*/ 922487 w 3689947"/>
              <a:gd name="connsiteY5" fmla="*/ 0 h 2707855"/>
              <a:gd name="connsiteX6" fmla="*/ 946448 w 3689947"/>
              <a:gd name="connsiteY6" fmla="*/ 1809230 h 2707855"/>
              <a:gd name="connsiteX7" fmla="*/ 0 w 3689947"/>
              <a:gd name="connsiteY7" fmla="*/ 1809230 h 2707855"/>
              <a:gd name="connsiteX8" fmla="*/ 0 w 3689947"/>
              <a:gd name="connsiteY8" fmla="*/ 2695873 h 270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89947" h="2707855">
                <a:moveTo>
                  <a:pt x="0" y="2695873"/>
                </a:moveTo>
                <a:lnTo>
                  <a:pt x="2755480" y="2707855"/>
                </a:lnTo>
                <a:lnTo>
                  <a:pt x="2755480" y="1821212"/>
                </a:lnTo>
                <a:lnTo>
                  <a:pt x="3689947" y="1809230"/>
                </a:lnTo>
                <a:lnTo>
                  <a:pt x="3689947" y="11982"/>
                </a:lnTo>
                <a:lnTo>
                  <a:pt x="922487" y="0"/>
                </a:lnTo>
                <a:lnTo>
                  <a:pt x="946448" y="1809230"/>
                </a:lnTo>
                <a:lnTo>
                  <a:pt x="0" y="1809230"/>
                </a:lnTo>
                <a:lnTo>
                  <a:pt x="0" y="2695873"/>
                </a:lnTo>
                <a:close/>
              </a:path>
            </a:pathLst>
          </a:custGeom>
          <a:noFill/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56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 Validation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80851"/>
            <a:ext cx="3794332" cy="36000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rot="16200000" flipV="1">
            <a:off x="3789569" y="3220252"/>
            <a:ext cx="354597" cy="263908"/>
          </a:xfrm>
          <a:prstGeom prst="straightConnector1">
            <a:avLst/>
          </a:prstGeom>
          <a:ln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1546356" y="4432485"/>
            <a:ext cx="519530" cy="296897"/>
          </a:xfrm>
          <a:prstGeom prst="straightConnector1">
            <a:avLst/>
          </a:prstGeom>
          <a:ln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42068" y="5442694"/>
            <a:ext cx="314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>Distance between:</a:t>
            </a:r>
          </a:p>
          <a:p>
            <a:pPr>
              <a:buFontTx/>
              <a:buChar char="-"/>
            </a:pPr>
            <a:r>
              <a:rPr lang="en-GB" dirty="0" smtClean="0"/>
              <a:t> </a:t>
            </a:r>
            <a:r>
              <a:rPr lang="en-GB" dirty="0" smtClean="0">
                <a:solidFill>
                  <a:srgbClr val="3AC456"/>
                </a:solidFill>
              </a:rPr>
              <a:t>the track impact</a:t>
            </a:r>
            <a:r>
              <a:rPr lang="en-GB" dirty="0" smtClean="0"/>
              <a:t> and </a:t>
            </a:r>
          </a:p>
          <a:p>
            <a:pPr>
              <a:buFontTx/>
              <a:buChar char="-"/>
            </a:pPr>
            <a:r>
              <a:rPr lang="en-GB" dirty="0" smtClean="0"/>
              <a:t> </a:t>
            </a:r>
            <a:r>
              <a:rPr lang="en-GB" dirty="0" smtClean="0">
                <a:solidFill>
                  <a:srgbClr val="FF0000"/>
                </a:solidFill>
              </a:rPr>
              <a:t>the closest HCAL cluster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1" name="Content Placeholder 20" descr="HcalDist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32626" b="-32626"/>
          <a:stretch>
            <a:fillRect/>
          </a:stretch>
        </p:blipFill>
        <p:spPr/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57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Links and blocks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52897" cy="244960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Links:</a:t>
            </a:r>
          </a:p>
          <a:p>
            <a:pPr lvl="1"/>
            <a:r>
              <a:rPr lang="en-GB" dirty="0" smtClean="0"/>
              <a:t>Track-ECAL</a:t>
            </a:r>
          </a:p>
          <a:p>
            <a:pPr lvl="1"/>
            <a:r>
              <a:rPr lang="en-GB" dirty="0" smtClean="0"/>
              <a:t>Track-HCAL</a:t>
            </a:r>
          </a:p>
          <a:p>
            <a:pPr lvl="1"/>
            <a:r>
              <a:rPr lang="en-GB" dirty="0" smtClean="0"/>
              <a:t>ECAL-HCAL</a:t>
            </a:r>
          </a:p>
          <a:p>
            <a:pPr lvl="1"/>
            <a:r>
              <a:rPr lang="en-GB" dirty="0" smtClean="0"/>
              <a:t>Track-track</a:t>
            </a:r>
          </a:p>
          <a:p>
            <a:pPr lvl="1"/>
            <a:r>
              <a:rPr lang="en-GB" dirty="0" smtClean="0"/>
              <a:t>ECAL-preshower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 block building rule: </a:t>
            </a:r>
          </a:p>
          <a:p>
            <a:pPr lvl="1"/>
            <a:r>
              <a:rPr lang="en-GB" dirty="0" smtClean="0"/>
              <a:t>2 linked PF elements are put in the same blocks</a:t>
            </a:r>
          </a:p>
        </p:txBody>
      </p:sp>
      <p:grpSp>
        <p:nvGrpSpPr>
          <p:cNvPr id="9" name="Group 20"/>
          <p:cNvGrpSpPr/>
          <p:nvPr/>
        </p:nvGrpSpPr>
        <p:grpSpPr>
          <a:xfrm>
            <a:off x="1733811" y="3145185"/>
            <a:ext cx="3240859" cy="3525490"/>
            <a:chOff x="3527949" y="3007850"/>
            <a:chExt cx="3240859" cy="3525490"/>
          </a:xfrm>
        </p:grpSpPr>
        <p:grpSp>
          <p:nvGrpSpPr>
            <p:cNvPr id="10" name="Group 18"/>
            <p:cNvGrpSpPr/>
            <p:nvPr/>
          </p:nvGrpSpPr>
          <p:grpSpPr>
            <a:xfrm>
              <a:off x="5750480" y="3007850"/>
              <a:ext cx="1018328" cy="3525490"/>
              <a:chOff x="7668472" y="3145184"/>
              <a:chExt cx="1018328" cy="3525490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7668472" y="4433215"/>
                <a:ext cx="982388" cy="970511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ECAL</a:t>
                </a:r>
                <a:endParaRPr lang="en-GB" dirty="0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7710403" y="3145184"/>
                <a:ext cx="898526" cy="9046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HCAL</a:t>
                </a:r>
                <a:endParaRPr lang="en-GB" dirty="0"/>
              </a:p>
            </p:txBody>
          </p:sp>
          <p:grpSp>
            <p:nvGrpSpPr>
              <p:cNvPr id="12" name="Group 8"/>
              <p:cNvGrpSpPr/>
              <p:nvPr/>
            </p:nvGrpSpPr>
            <p:grpSpPr>
              <a:xfrm>
                <a:off x="7674463" y="5800889"/>
                <a:ext cx="1012337" cy="869785"/>
                <a:chOff x="4046537" y="5800889"/>
                <a:chExt cx="1012337" cy="869785"/>
              </a:xfrm>
            </p:grpSpPr>
            <p:sp>
              <p:nvSpPr>
                <p:cNvPr id="7" name="Block Arc 6"/>
                <p:cNvSpPr/>
                <p:nvPr/>
              </p:nvSpPr>
              <p:spPr>
                <a:xfrm>
                  <a:off x="4046537" y="5800889"/>
                  <a:ext cx="970408" cy="869785"/>
                </a:xfrm>
                <a:prstGeom prst="blockArc">
                  <a:avLst>
                    <a:gd name="adj1" fmla="val 10800000"/>
                    <a:gd name="adj2" fmla="val 121223"/>
                    <a:gd name="adj3" fmla="val 16711"/>
                  </a:avLst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4220249" y="6126163"/>
                  <a:ext cx="8386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 smtClean="0"/>
                    <a:t>Track</a:t>
                  </a:r>
                  <a:endParaRPr lang="en-GB" dirty="0"/>
                </a:p>
              </p:txBody>
            </p:sp>
          </p:grpSp>
          <p:cxnSp>
            <p:nvCxnSpPr>
              <p:cNvPr id="11" name="Elbow Connector 10"/>
              <p:cNvCxnSpPr>
                <a:stCxn id="6" idx="2"/>
                <a:endCxn id="5" idx="0"/>
              </p:cNvCxnSpPr>
              <p:nvPr/>
            </p:nvCxnSpPr>
            <p:spPr>
              <a:xfrm rot="5400000">
                <a:off x="7967959" y="4241507"/>
                <a:ext cx="383415" cy="1588"/>
              </a:xfrm>
              <a:prstGeom prst="bentConnector3">
                <a:avLst>
                  <a:gd name="adj1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Elbow Connector 12"/>
              <p:cNvCxnSpPr>
                <a:stCxn id="5" idx="4"/>
              </p:cNvCxnSpPr>
              <p:nvPr/>
            </p:nvCxnSpPr>
            <p:spPr>
              <a:xfrm rot="5400000">
                <a:off x="7961085" y="5602307"/>
                <a:ext cx="397163" cy="1588"/>
              </a:xfrm>
              <a:prstGeom prst="bentConnector3">
                <a:avLst>
                  <a:gd name="adj1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4"/>
            <p:cNvSpPr/>
            <p:nvPr/>
          </p:nvSpPr>
          <p:spPr>
            <a:xfrm>
              <a:off x="4495800" y="4296675"/>
              <a:ext cx="982388" cy="970511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ECAL</a:t>
              </a:r>
              <a:endParaRPr lang="en-GB" dirty="0"/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3527949" y="5663555"/>
              <a:ext cx="1012337" cy="869785"/>
              <a:chOff x="4046537" y="5800889"/>
              <a:chExt cx="1012337" cy="869785"/>
            </a:xfrm>
          </p:grpSpPr>
          <p:sp>
            <p:nvSpPr>
              <p:cNvPr id="17" name="Block Arc 16"/>
              <p:cNvSpPr/>
              <p:nvPr/>
            </p:nvSpPr>
            <p:spPr>
              <a:xfrm>
                <a:off x="4046537" y="5800889"/>
                <a:ext cx="970408" cy="869785"/>
              </a:xfrm>
              <a:prstGeom prst="blockArc">
                <a:avLst>
                  <a:gd name="adj1" fmla="val 10800000"/>
                  <a:gd name="adj2" fmla="val 121223"/>
                  <a:gd name="adj3" fmla="val 16711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220249" y="6126163"/>
                <a:ext cx="8386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Track</a:t>
                </a:r>
                <a:endParaRPr lang="en-GB" dirty="0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7131128" y="4433216"/>
            <a:ext cx="139888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3 typical blocks </a:t>
            </a:r>
            <a:endParaRPr lang="en-GB" sz="2400" dirty="0"/>
          </a:p>
        </p:txBody>
      </p:sp>
      <p:sp>
        <p:nvSpPr>
          <p:cNvPr id="22" name="Striped Right Arrow 21"/>
          <p:cNvSpPr/>
          <p:nvPr/>
        </p:nvSpPr>
        <p:spPr>
          <a:xfrm rot="10800000">
            <a:off x="5415124" y="4553821"/>
            <a:ext cx="1257937" cy="713365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58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Result: 2 PF “Blocks”</a:t>
            </a:r>
            <a:endParaRPr lang="en-GB" dirty="0"/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16904"/>
            <a:ext cx="7924800" cy="500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04" y="5483423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ym typeface="Symbol"/>
              </a:rPr>
              <a:t> 1 photon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59</a:t>
            </a:fld>
            <a:endParaRPr lang="en-GB" dirty="0"/>
          </a:p>
        </p:txBody>
      </p:sp>
      <p:sp>
        <p:nvSpPr>
          <p:cNvPr id="14" name="Oval 13"/>
          <p:cNvSpPr/>
          <p:nvPr/>
        </p:nvSpPr>
        <p:spPr bwMode="auto">
          <a:xfrm>
            <a:off x="4220806" y="3045582"/>
            <a:ext cx="1497537" cy="325576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591994" y="3867611"/>
            <a:ext cx="533400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Photons</a:t>
            </a:r>
            <a:endParaRPr lang="en-US" dirty="0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05180"/>
            <a:ext cx="7985125" cy="501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477000" y="5334000"/>
            <a:ext cx="533400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60</a:t>
            </a:fld>
            <a:endParaRPr lang="en-GB" dirty="0"/>
          </a:p>
        </p:txBody>
      </p:sp>
      <p:sp>
        <p:nvSpPr>
          <p:cNvPr id="10" name="Oval 9"/>
          <p:cNvSpPr/>
          <p:nvPr/>
        </p:nvSpPr>
        <p:spPr bwMode="auto">
          <a:xfrm>
            <a:off x="3500221" y="3045582"/>
            <a:ext cx="2074836" cy="228017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Photons</a:t>
            </a:r>
            <a:endParaRPr lang="en-US" dirty="0"/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001000" cy="50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61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 simplification</a:t>
            </a:r>
            <a:endParaRPr lang="en-US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0812"/>
            <a:ext cx="8001000" cy="50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62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Block simplification</a:t>
            </a:r>
            <a:endParaRPr lang="en-GB" dirty="0"/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279426"/>
            <a:ext cx="8001001" cy="504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63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Charged hadrons, overlapping neutrals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77088"/>
            <a:ext cx="4038600" cy="5393587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For each HCAL cluster, compare: </a:t>
            </a:r>
          </a:p>
          <a:p>
            <a:pPr lvl="1"/>
            <a:r>
              <a:rPr lang="en-GB" dirty="0" smtClean="0"/>
              <a:t>Sum of track momenta p</a:t>
            </a:r>
          </a:p>
          <a:p>
            <a:pPr lvl="1"/>
            <a:r>
              <a:rPr lang="en-GB" dirty="0" smtClean="0"/>
              <a:t>Calorimeter energy E</a:t>
            </a:r>
          </a:p>
          <a:p>
            <a:pPr lvl="2"/>
            <a:r>
              <a:rPr lang="en-GB" dirty="0" smtClean="0"/>
              <a:t>Linked to the tracks</a:t>
            </a:r>
          </a:p>
          <a:p>
            <a:pPr lvl="2"/>
            <a:r>
              <a:rPr lang="en-GB" dirty="0" smtClean="0"/>
              <a:t>Calibrated for hadrons</a:t>
            </a:r>
          </a:p>
          <a:p>
            <a:pPr lvl="2">
              <a:buNone/>
            </a:pPr>
            <a:endParaRPr lang="en-GB" dirty="0" smtClean="0"/>
          </a:p>
          <a:p>
            <a:r>
              <a:rPr lang="en-GB" dirty="0" smtClean="0"/>
              <a:t>E and p compatible</a:t>
            </a:r>
          </a:p>
          <a:p>
            <a:pPr lvl="1"/>
            <a:r>
              <a:rPr lang="en-GB" dirty="0" smtClean="0"/>
              <a:t>Charged hadrons</a:t>
            </a:r>
          </a:p>
          <a:p>
            <a:r>
              <a:rPr lang="en-GB" dirty="0" smtClean="0"/>
              <a:t>E &gt; p + 120% √p</a:t>
            </a:r>
          </a:p>
          <a:p>
            <a:pPr lvl="1"/>
            <a:r>
              <a:rPr lang="en-GB" dirty="0" smtClean="0"/>
              <a:t>Charged hadrons + </a:t>
            </a:r>
          </a:p>
          <a:p>
            <a:pPr lvl="1"/>
            <a:r>
              <a:rPr lang="en-GB" dirty="0" smtClean="0"/>
              <a:t>Photon / neutral hadron</a:t>
            </a:r>
          </a:p>
          <a:p>
            <a:r>
              <a:rPr lang="en-GB" dirty="0" smtClean="0"/>
              <a:t>E&lt;&lt;p</a:t>
            </a:r>
          </a:p>
          <a:p>
            <a:pPr lvl="1"/>
            <a:r>
              <a:rPr lang="en-GB" dirty="0" smtClean="0"/>
              <a:t>Need attention … </a:t>
            </a:r>
          </a:p>
          <a:p>
            <a:pPr lvl="1"/>
            <a:r>
              <a:rPr lang="en-GB" dirty="0" smtClean="0"/>
              <a:t>Rare: muon, fake track</a:t>
            </a: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77088"/>
            <a:ext cx="3962400" cy="504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5991996" y="3227236"/>
          <a:ext cx="2862532" cy="351539"/>
        </p:xfrm>
        <a:graphic>
          <a:graphicData uri="http://schemas.openxmlformats.org/presentationml/2006/ole">
            <p:oleObj spid="_x0000_s136194" name="Équation" r:id="rId4" imgW="1447800" imgH="1778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64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Charged+neutrals: E ≈ p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77088"/>
            <a:ext cx="4038600" cy="504751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Charged hadron energy from a fit of p</a:t>
            </a:r>
            <a:r>
              <a:rPr lang="en-GB" baseline="-25000" dirty="0" smtClean="0"/>
              <a:t>i</a:t>
            </a:r>
            <a:r>
              <a:rPr lang="en-GB" dirty="0" smtClean="0"/>
              <a:t> and E</a:t>
            </a:r>
          </a:p>
          <a:p>
            <a:pPr lvl="1"/>
            <a:r>
              <a:rPr lang="en-GB" dirty="0" smtClean="0"/>
              <a:t>i = 1, .. , Ntracks</a:t>
            </a:r>
          </a:p>
          <a:p>
            <a:pPr lvl="1"/>
            <a:r>
              <a:rPr lang="en-GB" dirty="0" smtClean="0"/>
              <a:t>Calorimeter and track resolution accounted for</a:t>
            </a:r>
          </a:p>
          <a:p>
            <a:r>
              <a:rPr lang="en-GB" dirty="0" smtClean="0"/>
              <a:t>Makes the best use of the tracker and calorimeters</a:t>
            </a:r>
          </a:p>
          <a:p>
            <a:pPr lvl="1"/>
            <a:r>
              <a:rPr lang="en-GB" dirty="0" smtClean="0"/>
              <a:t>Tracker measurement </a:t>
            </a:r>
            <a:br>
              <a:rPr lang="en-GB" dirty="0" smtClean="0"/>
            </a:br>
            <a:r>
              <a:rPr lang="en-GB" dirty="0" smtClean="0"/>
              <a:t>at low pT  </a:t>
            </a:r>
          </a:p>
          <a:p>
            <a:pPr lvl="1"/>
            <a:r>
              <a:rPr lang="en-GB" dirty="0" smtClean="0"/>
              <a:t>Converges to calorimeter measurement at high E</a:t>
            </a: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77088"/>
            <a:ext cx="3962400" cy="504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65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Charged+neutrals: E &gt; p  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77088"/>
            <a:ext cx="4495800" cy="504751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Significant excess of energy in the calorimeters: </a:t>
            </a:r>
            <a:br>
              <a:rPr lang="en-GB" dirty="0" smtClean="0"/>
            </a:br>
            <a:r>
              <a:rPr lang="en-GB" dirty="0" smtClean="0"/>
              <a:t>E &gt; p + 120% √E</a:t>
            </a:r>
          </a:p>
          <a:p>
            <a:r>
              <a:rPr lang="en-GB" dirty="0" smtClean="0"/>
              <a:t>Charged hadrons  [ p</a:t>
            </a:r>
            <a:r>
              <a:rPr lang="en-GB" baseline="-25000" dirty="0" smtClean="0"/>
              <a:t>i</a:t>
            </a:r>
            <a:r>
              <a:rPr lang="en-GB" dirty="0" smtClean="0"/>
              <a:t> ]</a:t>
            </a:r>
          </a:p>
          <a:p>
            <a:r>
              <a:rPr lang="en-GB" dirty="0" smtClean="0"/>
              <a:t>Neutrals: </a:t>
            </a:r>
          </a:p>
          <a:p>
            <a:pPr lvl="1"/>
            <a:r>
              <a:rPr lang="en-GB" dirty="0" smtClean="0"/>
              <a:t>E from ECAL or HCAL only:</a:t>
            </a:r>
          </a:p>
          <a:p>
            <a:pPr lvl="2"/>
            <a:r>
              <a:rPr lang="en-GB" dirty="0" smtClean="0"/>
              <a:t>HCAL 	</a:t>
            </a:r>
            <a:r>
              <a:rPr lang="en-US" dirty="0" smtClean="0">
                <a:sym typeface="Wingdings"/>
              </a:rPr>
              <a:t> h</a:t>
            </a:r>
            <a:r>
              <a:rPr lang="en-US" baseline="30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 	[ E – p ]</a:t>
            </a:r>
          </a:p>
          <a:p>
            <a:pPr lvl="2"/>
            <a:r>
              <a:rPr lang="en-US" dirty="0" smtClean="0">
                <a:sym typeface="Wingdings"/>
              </a:rPr>
              <a:t>ECAL 	 γ  </a:t>
            </a:r>
            <a:r>
              <a:rPr lang="en-GB" dirty="0" smtClean="0"/>
              <a:t> 	[  E</a:t>
            </a:r>
            <a:r>
              <a:rPr lang="en-GB" baseline="-25000" dirty="0" smtClean="0"/>
              <a:t>ECAL</a:t>
            </a:r>
            <a:r>
              <a:rPr lang="en-GB" dirty="0" smtClean="0"/>
              <a:t> – p/b ]</a:t>
            </a:r>
          </a:p>
          <a:p>
            <a:pPr lvl="1"/>
            <a:r>
              <a:rPr lang="en-GB" dirty="0" smtClean="0"/>
              <a:t>E from ECAL and HCAL:</a:t>
            </a:r>
          </a:p>
          <a:p>
            <a:pPr lvl="2"/>
            <a:r>
              <a:rPr lang="en-GB" dirty="0" smtClean="0"/>
              <a:t>E-p &gt; E</a:t>
            </a:r>
            <a:r>
              <a:rPr lang="en-GB" baseline="-25000" dirty="0" smtClean="0"/>
              <a:t>ECAL</a:t>
            </a:r>
            <a:r>
              <a:rPr lang="en-GB" dirty="0" smtClean="0"/>
              <a:t> ? </a:t>
            </a:r>
          </a:p>
          <a:p>
            <a:pPr lvl="3"/>
            <a:r>
              <a:rPr lang="en-GB" dirty="0" smtClean="0"/>
              <a:t>γ 			[ E</a:t>
            </a:r>
            <a:r>
              <a:rPr lang="en-GB" baseline="-25000" dirty="0" smtClean="0"/>
              <a:t>ECAL</a:t>
            </a:r>
            <a:r>
              <a:rPr lang="en-GB" dirty="0" smtClean="0"/>
              <a:t> ] </a:t>
            </a:r>
          </a:p>
          <a:p>
            <a:pPr lvl="3"/>
            <a:r>
              <a:rPr lang="en-GB" dirty="0" smtClean="0"/>
              <a:t>h</a:t>
            </a:r>
            <a:r>
              <a:rPr lang="en-GB" baseline="30000" dirty="0" smtClean="0"/>
              <a:t>0</a:t>
            </a:r>
            <a:r>
              <a:rPr lang="en-GB" dirty="0" smtClean="0"/>
              <a:t>	                   with the rest	</a:t>
            </a:r>
          </a:p>
          <a:p>
            <a:pPr lvl="2"/>
            <a:r>
              <a:rPr lang="en-GB" dirty="0" smtClean="0"/>
              <a:t>Else:</a:t>
            </a:r>
          </a:p>
          <a:p>
            <a:pPr lvl="3"/>
            <a:r>
              <a:rPr lang="en-GB" dirty="0" smtClean="0"/>
              <a:t>γ			[ (E – p) / b ] </a:t>
            </a: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77088"/>
            <a:ext cx="3962400" cy="504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414943" y="6139933"/>
            <a:ext cx="3546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Always give precedence to photons</a:t>
            </a:r>
            <a:endParaRPr lang="en-GB" i="1" dirty="0"/>
          </a:p>
        </p:txBody>
      </p:sp>
      <p:sp>
        <p:nvSpPr>
          <p:cNvPr id="9" name="Rectangle 8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5822950" y="99219"/>
          <a:ext cx="2863850" cy="350837"/>
        </p:xfrm>
        <a:graphic>
          <a:graphicData uri="http://schemas.openxmlformats.org/presentationml/2006/ole">
            <p:oleObj spid="_x0000_s138242" name="Équation" r:id="rId4" imgW="1447800" imgH="17780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66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alibRatioBarrelAll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32626" b="-32626"/>
          <a:stretch>
            <a:fillRect/>
          </a:stretch>
        </p:blipFill>
        <p:spPr>
          <a:xfrm>
            <a:off x="4648199" y="1282007"/>
            <a:ext cx="4495801" cy="50383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Validation of the calibration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703" y="1339893"/>
            <a:ext cx="3088541" cy="39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3460951" y="1435261"/>
          <a:ext cx="3570526" cy="435430"/>
        </p:xfrm>
        <a:graphic>
          <a:graphicData uri="http://schemas.openxmlformats.org/presentationml/2006/ole">
            <p:oleObj spid="_x0000_s139266" name="Equation" r:id="rId5" imgW="1447800" imgH="17780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4648199" y="2502112"/>
            <a:ext cx="242346" cy="21935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2441149" y="3608764"/>
          <a:ext cx="312737" cy="341312"/>
        </p:xfrm>
        <a:graphic>
          <a:graphicData uri="http://schemas.openxmlformats.org/presentationml/2006/ole">
            <p:oleObj spid="_x0000_s139267" name="Equation" r:id="rId6" imgW="127000" imgH="139700" progId="Equation.3">
              <p:embed/>
            </p:oleObj>
          </a:graphicData>
        </a:graphic>
      </p:graphicFrame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3740601" y="3307065"/>
          <a:ext cx="1149944" cy="843216"/>
        </p:xfrm>
        <a:graphic>
          <a:graphicData uri="http://schemas.openxmlformats.org/presentationml/2006/ole">
            <p:oleObj spid="_x0000_s139268" name="Équation" r:id="rId7" imgW="635000" imgH="4699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22218" y="5479832"/>
            <a:ext cx="357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Ratio of the calorimeter response between data and Monte-Carlo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740961" y="4163207"/>
            <a:ext cx="1329551" cy="1303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8157-4CD9-8944-8EE9-4C7FE630753E}" type="slidenum">
              <a:rPr lang="en-GB" smtClean="0"/>
              <a:pPr/>
              <a:t>67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FF"/>
                </a:solidFill>
              </a:rPr>
              <a:t>2 charged hadrons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FF0000"/>
                </a:solidFill>
              </a:rPr>
              <a:t>3 photons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16904"/>
            <a:ext cx="7924800" cy="500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934200" y="2057400"/>
            <a:ext cx="228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04" y="5483423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ym typeface="Symbol"/>
              </a:rPr>
              <a:t> 1 photon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781640" y="1417638"/>
            <a:ext cx="1809160" cy="4906962"/>
          </a:xfrm>
          <a:prstGeom prst="rect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2742737" y="1417638"/>
            <a:ext cx="1661701" cy="4906962"/>
          </a:xfrm>
          <a:custGeom>
            <a:avLst/>
            <a:gdLst>
              <a:gd name="connsiteX0" fmla="*/ 0 w 1809160"/>
              <a:gd name="connsiteY0" fmla="*/ 0 h 4906962"/>
              <a:gd name="connsiteX1" fmla="*/ 1809160 w 1809160"/>
              <a:gd name="connsiteY1" fmla="*/ 0 h 4906962"/>
              <a:gd name="connsiteX2" fmla="*/ 1809160 w 1809160"/>
              <a:gd name="connsiteY2" fmla="*/ 4906962 h 4906962"/>
              <a:gd name="connsiteX3" fmla="*/ 0 w 1809160"/>
              <a:gd name="connsiteY3" fmla="*/ 4906962 h 4906962"/>
              <a:gd name="connsiteX4" fmla="*/ 0 w 1809160"/>
              <a:gd name="connsiteY4" fmla="*/ 0 h 4906962"/>
              <a:gd name="connsiteX0" fmla="*/ 0 w 2110687"/>
              <a:gd name="connsiteY0" fmla="*/ 0 h 4906962"/>
              <a:gd name="connsiteX1" fmla="*/ 1809160 w 2110687"/>
              <a:gd name="connsiteY1" fmla="*/ 0 h 4906962"/>
              <a:gd name="connsiteX2" fmla="*/ 1809160 w 2110687"/>
              <a:gd name="connsiteY2" fmla="*/ 4906962 h 4906962"/>
              <a:gd name="connsiteX3" fmla="*/ 0 w 2110687"/>
              <a:gd name="connsiteY3" fmla="*/ 4906962 h 4906962"/>
              <a:gd name="connsiteX4" fmla="*/ 0 w 2110687"/>
              <a:gd name="connsiteY4" fmla="*/ 0 h 4906962"/>
              <a:gd name="connsiteX0" fmla="*/ 0 w 2144282"/>
              <a:gd name="connsiteY0" fmla="*/ 0 h 4906962"/>
              <a:gd name="connsiteX1" fmla="*/ 1809160 w 2144282"/>
              <a:gd name="connsiteY1" fmla="*/ 0 h 4906962"/>
              <a:gd name="connsiteX2" fmla="*/ 859525 w 2144282"/>
              <a:gd name="connsiteY2" fmla="*/ 2356583 h 4906962"/>
              <a:gd name="connsiteX3" fmla="*/ 1809160 w 2144282"/>
              <a:gd name="connsiteY3" fmla="*/ 4906962 h 4906962"/>
              <a:gd name="connsiteX4" fmla="*/ 0 w 2144282"/>
              <a:gd name="connsiteY4" fmla="*/ 4906962 h 4906962"/>
              <a:gd name="connsiteX5" fmla="*/ 0 w 2144282"/>
              <a:gd name="connsiteY5" fmla="*/ 0 h 490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4282" h="4906962">
                <a:moveTo>
                  <a:pt x="0" y="0"/>
                </a:moveTo>
                <a:lnTo>
                  <a:pt x="1809160" y="0"/>
                </a:lnTo>
                <a:cubicBezTo>
                  <a:pt x="2144282" y="392764"/>
                  <a:pt x="859525" y="1538756"/>
                  <a:pt x="859525" y="2356583"/>
                </a:cubicBezTo>
                <a:cubicBezTo>
                  <a:pt x="859525" y="3174410"/>
                  <a:pt x="2144282" y="4481899"/>
                  <a:pt x="1809160" y="4906962"/>
                </a:cubicBezTo>
                <a:lnTo>
                  <a:pt x="0" y="4906962"/>
                </a:lnTo>
                <a:lnTo>
                  <a:pt x="0" y="0"/>
                </a:lnTo>
                <a:close/>
              </a:path>
            </a:pathLst>
          </a:cu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612397" y="3211083"/>
            <a:ext cx="885808" cy="88664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/>
          <p:cNvSpPr/>
          <p:nvPr/>
        </p:nvSpPr>
        <p:spPr>
          <a:xfrm>
            <a:off x="3668957" y="3291591"/>
            <a:ext cx="885808" cy="88664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/>
          <p:cNvSpPr/>
          <p:nvPr/>
        </p:nvSpPr>
        <p:spPr>
          <a:xfrm>
            <a:off x="4554765" y="3211083"/>
            <a:ext cx="885808" cy="88664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/>
          <p:cNvSpPr/>
          <p:nvPr/>
        </p:nvSpPr>
        <p:spPr>
          <a:xfrm>
            <a:off x="374650" y="6301343"/>
            <a:ext cx="450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http://cdsweb.cern.ch/record/1194487?ln=en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ABE4-F821-2C40-A480-3DF2E91E6F51}" type="slidenum">
              <a:rPr lang="en-GB" smtClean="0"/>
              <a:pPr/>
              <a:t>68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 cap="flat" cmpd="sng" algn="ctr">
          <a:solidFill>
            <a:schemeClr val="accent1">
              <a:shade val="95000"/>
              <a:satMod val="105000"/>
            </a:schemeClr>
          </a:solidFill>
          <a:prstDash val="solid"/>
          <a:round/>
          <a:headEnd type="none" w="med" len="med"/>
          <a:tailEnd type="none" w="med" len="med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3592</Words>
  <Application>Microsoft Macintosh PowerPoint</Application>
  <PresentationFormat>Présentation à l'écran (4:3)</PresentationFormat>
  <Paragraphs>701</Paragraphs>
  <Slides>68</Slides>
  <Notes>22</Notes>
  <HiddenSlides>0</HiddenSlides>
  <MMClips>0</MMClips>
  <ScaleCrop>false</ScaleCrop>
  <HeadingPairs>
    <vt:vector size="6" baseType="variant"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68</vt:i4>
      </vt:variant>
    </vt:vector>
  </HeadingPairs>
  <TitlesOfParts>
    <vt:vector size="71" baseType="lpstr">
      <vt:lpstr>Thème Office</vt:lpstr>
      <vt:lpstr>Microsoft Equation</vt:lpstr>
      <vt:lpstr>Equation</vt:lpstr>
      <vt:lpstr>Hττ in CMS, A Particle Flow Analysis </vt:lpstr>
      <vt:lpstr>Discovery of a Higgs boson</vt:lpstr>
      <vt:lpstr>Probe lepton coupling: Hττ </vt:lpstr>
      <vt:lpstr>Part I</vt:lpstr>
      <vt:lpstr>The τ, a massive (and challenging) lepton</vt:lpstr>
      <vt:lpstr>Hττ channels</vt:lpstr>
      <vt:lpstr>Hττ channels</vt:lpstr>
      <vt:lpstr>The Hττμτ channel</vt:lpstr>
      <vt:lpstr>The Hττμτ channel</vt:lpstr>
      <vt:lpstr>Vector Boson Fusion (VBF)</vt:lpstr>
      <vt:lpstr>The Hττμτ channel: VBF cuts</vt:lpstr>
      <vt:lpstr>The Hττμτ channel: VBF cuts</vt:lpstr>
      <vt:lpstr>The Hττμτ channel: VBF cuts</vt:lpstr>
      <vt:lpstr>Part II</vt:lpstr>
      <vt:lpstr>Diapositive 15</vt:lpstr>
      <vt:lpstr>Diapositive 16</vt:lpstr>
      <vt:lpstr>Zoom</vt:lpstr>
      <vt:lpstr>Particle Jets</vt:lpstr>
      <vt:lpstr>Missing Transverse Energy</vt:lpstr>
      <vt:lpstr>Why Particle Flow?</vt:lpstr>
      <vt:lpstr>ECAL Surface</vt:lpstr>
      <vt:lpstr>HCAL Surface</vt:lpstr>
      <vt:lpstr>2 charged hadrons, 3 photons</vt:lpstr>
      <vt:lpstr>Effects of particle flow in CMS</vt:lpstr>
      <vt:lpstr>τ Reco &amp; ID in CMS</vt:lpstr>
      <vt:lpstr>τ ID performance</vt:lpstr>
      <vt:lpstr>τ Energy Scale</vt:lpstr>
      <vt:lpstr>τ mass before calibration</vt:lpstr>
      <vt:lpstr>τ mass after calibration</vt:lpstr>
      <vt:lpstr>ETmiss resolution: mττ</vt:lpstr>
      <vt:lpstr>PF vs Calorimeter ETmiss</vt:lpstr>
      <vt:lpstr>Multivariate PF ETmiss</vt:lpstr>
      <vt:lpstr>Jet Response: Flavour Sensitivity</vt:lpstr>
      <vt:lpstr>Jet Energy Scale Uncertainty</vt:lpstr>
      <vt:lpstr>Part III</vt:lpstr>
      <vt:lpstr>Background : Zττ</vt:lpstr>
      <vt:lpstr>Background : Zττ</vt:lpstr>
      <vt:lpstr>Background : W+Jets</vt:lpstr>
      <vt:lpstr>Background : QCD</vt:lpstr>
      <vt:lpstr>Event categories</vt:lpstr>
      <vt:lpstr>Combined mass distribution</vt:lpstr>
      <vt:lpstr>H  ττ significance</vt:lpstr>
      <vt:lpstr>H  ττ significance</vt:lpstr>
      <vt:lpstr>Hττ mass measurement</vt:lpstr>
      <vt:lpstr>Summary</vt:lpstr>
      <vt:lpstr>Back-up</vt:lpstr>
      <vt:lpstr>Statistics</vt:lpstr>
      <vt:lpstr>Recipe for a good particle flow</vt:lpstr>
      <vt:lpstr>Neutral/charged separation (1) Field Integral</vt:lpstr>
      <vt:lpstr>PF Clustering, HCAL</vt:lpstr>
      <vt:lpstr>PF Clustering, HCAL</vt:lpstr>
      <vt:lpstr>PF Clustering, ECAL - Validation</vt:lpstr>
      <vt:lpstr>Iterative Tracking (1/2)</vt:lpstr>
      <vt:lpstr>Iterative Tracking (2/2)</vt:lpstr>
      <vt:lpstr>Linking – ECAL view</vt:lpstr>
      <vt:lpstr>Linking – HCAL view</vt:lpstr>
      <vt:lpstr>Link Validation</vt:lpstr>
      <vt:lpstr>Links and blocks</vt:lpstr>
      <vt:lpstr>Result: 2 PF “Blocks”</vt:lpstr>
      <vt:lpstr>Photons</vt:lpstr>
      <vt:lpstr>Photons</vt:lpstr>
      <vt:lpstr>Block simplification</vt:lpstr>
      <vt:lpstr>Block simplification</vt:lpstr>
      <vt:lpstr>Charged hadrons, overlapping neutrals</vt:lpstr>
      <vt:lpstr>Charged+neutrals: E ≈ p</vt:lpstr>
      <vt:lpstr>Charged+neutrals: E &gt; p  </vt:lpstr>
      <vt:lpstr>Validation of the calibration</vt:lpstr>
      <vt:lpstr>2 charged hadrons, 3 photons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Hττ A Particle Flow Analysis </dc:title>
  <dc:creator>Colin Bernet</dc:creator>
  <cp:lastModifiedBy>Colin Bernet</cp:lastModifiedBy>
  <cp:revision>36</cp:revision>
  <dcterms:created xsi:type="dcterms:W3CDTF">2013-05-10T07:19:48Z</dcterms:created>
  <dcterms:modified xsi:type="dcterms:W3CDTF">2013-05-12T19:49:22Z</dcterms:modified>
</cp:coreProperties>
</file>