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Default Extension="png" ContentType="image/png"/>
  <Override PartName="/ppt/slideLayouts/slideLayout7.xml" ContentType="application/vnd.openxmlformats-officedocument.presentationml.slideLayout+xml"/>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vml" ContentType="application/vnd.openxmlformats-officedocument.vmlDrawing"/>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notesSlides/notesSlide18.xml" ContentType="application/vnd.openxmlformats-officedocument.presentationml.notesSlide+xml"/>
  <Default Extension="wmf" ContentType="image/x-wmf"/>
  <Default Extension="xls" ContentType="application/vnd.ms-exce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769" r:id="rId2"/>
  </p:sldMasterIdLst>
  <p:notesMasterIdLst>
    <p:notesMasterId r:id="rId89"/>
  </p:notesMasterIdLst>
  <p:handoutMasterIdLst>
    <p:handoutMasterId r:id="rId90"/>
  </p:handoutMasterIdLst>
  <p:sldIdLst>
    <p:sldId id="262" r:id="rId3"/>
    <p:sldId id="357" r:id="rId4"/>
    <p:sldId id="463" r:id="rId5"/>
    <p:sldId id="464" r:id="rId6"/>
    <p:sldId id="465" r:id="rId7"/>
    <p:sldId id="466" r:id="rId8"/>
    <p:sldId id="467" r:id="rId9"/>
    <p:sldId id="424" r:id="rId10"/>
    <p:sldId id="435" r:id="rId11"/>
    <p:sldId id="437" r:id="rId12"/>
    <p:sldId id="434" r:id="rId13"/>
    <p:sldId id="438" r:id="rId14"/>
    <p:sldId id="445" r:id="rId15"/>
    <p:sldId id="440" r:id="rId16"/>
    <p:sldId id="444" r:id="rId17"/>
    <p:sldId id="439" r:id="rId18"/>
    <p:sldId id="442" r:id="rId19"/>
    <p:sldId id="441" r:id="rId20"/>
    <p:sldId id="443" r:id="rId21"/>
    <p:sldId id="468" r:id="rId22"/>
    <p:sldId id="473" r:id="rId23"/>
    <p:sldId id="470" r:id="rId24"/>
    <p:sldId id="471" r:id="rId25"/>
    <p:sldId id="474" r:id="rId26"/>
    <p:sldId id="487" r:id="rId27"/>
    <p:sldId id="478" r:id="rId28"/>
    <p:sldId id="480" r:id="rId29"/>
    <p:sldId id="534" r:id="rId30"/>
    <p:sldId id="535" r:id="rId31"/>
    <p:sldId id="481" r:id="rId32"/>
    <p:sldId id="482" r:id="rId33"/>
    <p:sldId id="483" r:id="rId34"/>
    <p:sldId id="477" r:id="rId35"/>
    <p:sldId id="485" r:id="rId36"/>
    <p:sldId id="486" r:id="rId37"/>
    <p:sldId id="536" r:id="rId38"/>
    <p:sldId id="469" r:id="rId39"/>
    <p:sldId id="538" r:id="rId40"/>
    <p:sldId id="540" r:id="rId41"/>
    <p:sldId id="541" r:id="rId42"/>
    <p:sldId id="542" r:id="rId43"/>
    <p:sldId id="497" r:id="rId44"/>
    <p:sldId id="543" r:id="rId45"/>
    <p:sldId id="544" r:id="rId46"/>
    <p:sldId id="545" r:id="rId47"/>
    <p:sldId id="546" r:id="rId48"/>
    <p:sldId id="547" r:id="rId49"/>
    <p:sldId id="548" r:id="rId50"/>
    <p:sldId id="549" r:id="rId51"/>
    <p:sldId id="550" r:id="rId52"/>
    <p:sldId id="551" r:id="rId53"/>
    <p:sldId id="552" r:id="rId54"/>
    <p:sldId id="553" r:id="rId55"/>
    <p:sldId id="554" r:id="rId56"/>
    <p:sldId id="555" r:id="rId57"/>
    <p:sldId id="556" r:id="rId58"/>
    <p:sldId id="557" r:id="rId59"/>
    <p:sldId id="558" r:id="rId60"/>
    <p:sldId id="559" r:id="rId61"/>
    <p:sldId id="560" r:id="rId62"/>
    <p:sldId id="561" r:id="rId63"/>
    <p:sldId id="562" r:id="rId64"/>
    <p:sldId id="563" r:id="rId65"/>
    <p:sldId id="564" r:id="rId66"/>
    <p:sldId id="565" r:id="rId67"/>
    <p:sldId id="566" r:id="rId68"/>
    <p:sldId id="567" r:id="rId69"/>
    <p:sldId id="568" r:id="rId70"/>
    <p:sldId id="569" r:id="rId71"/>
    <p:sldId id="570" r:id="rId72"/>
    <p:sldId id="571" r:id="rId73"/>
    <p:sldId id="537" r:id="rId74"/>
    <p:sldId id="572" r:id="rId75"/>
    <p:sldId id="574" r:id="rId76"/>
    <p:sldId id="575" r:id="rId77"/>
    <p:sldId id="573" r:id="rId78"/>
    <p:sldId id="576" r:id="rId79"/>
    <p:sldId id="577" r:id="rId80"/>
    <p:sldId id="578" r:id="rId81"/>
    <p:sldId id="579" r:id="rId82"/>
    <p:sldId id="580" r:id="rId83"/>
    <p:sldId id="581" r:id="rId84"/>
    <p:sldId id="582" r:id="rId85"/>
    <p:sldId id="583" r:id="rId86"/>
    <p:sldId id="584" r:id="rId87"/>
    <p:sldId id="406" r:id="rId88"/>
  </p:sldIdLst>
  <p:sldSz cx="9144000" cy="6858000" type="screen4x3"/>
  <p:notesSz cx="6797675" cy="9926638"/>
  <p:defaultTextStyle>
    <a:defPPr>
      <a:defRPr lang="fr-FR"/>
    </a:defPPr>
    <a:lvl1pPr algn="ctr"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ctr"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ctr"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ctr"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ctr"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9900"/>
    <a:srgbClr val="CCECFF"/>
    <a:srgbClr val="CCFFFF"/>
    <a:srgbClr val="FFFFCC"/>
    <a:srgbClr val="009900"/>
    <a:srgbClr val="E92739"/>
    <a:srgbClr val="FFCCFF"/>
    <a:srgbClr val="008000"/>
    <a:srgbClr val="00CC00"/>
    <a:srgbClr val="66FF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91" autoAdjust="0"/>
    <p:restoredTop sz="82689" autoAdjust="0"/>
  </p:normalViewPr>
  <p:slideViewPr>
    <p:cSldViewPr>
      <p:cViewPr varScale="1">
        <p:scale>
          <a:sx n="64" d="100"/>
          <a:sy n="64" d="100"/>
        </p:scale>
        <p:origin x="-1326" y="-102"/>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7" d="100"/>
          <a:sy n="77" d="100"/>
        </p:scale>
        <p:origin x="-2190" y="-90"/>
      </p:cViewPr>
      <p:guideLst>
        <p:guide orient="horz" pos="3127"/>
        <p:guide pos="2141"/>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handoutMaster" Target="handoutMasters/handoutMaster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s>
</file>

<file path=ppt/_rels/viewProps.xml.rels><?xml version="1.0" encoding="UTF-8" standalone="yes"?>
<Relationships xmlns="http://schemas.openxmlformats.org/package/2006/relationships"><Relationship Id="rId1" Type="http://schemas.openxmlformats.org/officeDocument/2006/relationships/slide" Target="slides/slide2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9.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image" Target="../media/image73.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pPr>
              <a:defRPr/>
            </a:pPr>
            <a:endParaRPr lang="fr-FR"/>
          </a:p>
        </p:txBody>
      </p:sp>
      <p:sp>
        <p:nvSpPr>
          <p:cNvPr id="3075" name="Rectangle 3"/>
          <p:cNvSpPr>
            <a:spLocks noGrp="1" noChangeArrowheads="1"/>
          </p:cNvSpPr>
          <p:nvPr>
            <p:ph type="dt" sz="quarter" idx="1"/>
          </p:nvPr>
        </p:nvSpPr>
        <p:spPr bwMode="auto">
          <a:xfrm>
            <a:off x="3851275"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fr-FR"/>
          </a:p>
        </p:txBody>
      </p:sp>
      <p:sp>
        <p:nvSpPr>
          <p:cNvPr id="3076" name="Rectangle 4"/>
          <p:cNvSpPr>
            <a:spLocks noGrp="1" noChangeArrowheads="1"/>
          </p:cNvSpPr>
          <p:nvPr>
            <p:ph type="ftr" sz="quarter" idx="2"/>
          </p:nvPr>
        </p:nvSpPr>
        <p:spPr bwMode="auto">
          <a:xfrm>
            <a:off x="0" y="9429750"/>
            <a:ext cx="294640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pPr>
              <a:defRPr/>
            </a:pPr>
            <a:endParaRPr lang="fr-FR"/>
          </a:p>
        </p:txBody>
      </p:sp>
      <p:sp>
        <p:nvSpPr>
          <p:cNvPr id="3077" name="Rectangle 5"/>
          <p:cNvSpPr>
            <a:spLocks noGrp="1" noChangeArrowheads="1"/>
          </p:cNvSpPr>
          <p:nvPr>
            <p:ph type="sldNum" sz="quarter" idx="3"/>
          </p:nvPr>
        </p:nvSpPr>
        <p:spPr bwMode="auto">
          <a:xfrm>
            <a:off x="3851275" y="9429750"/>
            <a:ext cx="294640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87060D37-BD49-4872-8CC8-3CFF04289576}" type="slidenum">
              <a:rPr lang="fr-FR"/>
              <a:pPr>
                <a:defRPr/>
              </a:pPr>
              <a:t>‹N°›</a:t>
            </a:fld>
            <a:endParaRPr lang="fr-FR"/>
          </a:p>
        </p:txBody>
      </p:sp>
    </p:spTree>
    <p:extLst>
      <p:ext uri="{BB962C8B-B14F-4D97-AF65-F5344CB8AC3E}">
        <p14:creationId xmlns:p14="http://schemas.microsoft.com/office/powerpoint/2010/main" xmlns="" val="5663824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pPr>
              <a:defRPr/>
            </a:pPr>
            <a:endParaRPr lang="fr-FR"/>
          </a:p>
        </p:txBody>
      </p:sp>
      <p:sp>
        <p:nvSpPr>
          <p:cNvPr id="6147" name="Rectangle 3"/>
          <p:cNvSpPr>
            <a:spLocks noGrp="1" noChangeArrowheads="1"/>
          </p:cNvSpPr>
          <p:nvPr>
            <p:ph type="dt" idx="1"/>
          </p:nvPr>
        </p:nvSpPr>
        <p:spPr bwMode="auto">
          <a:xfrm>
            <a:off x="3851275"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fr-FR"/>
          </a:p>
        </p:txBody>
      </p:sp>
      <p:sp>
        <p:nvSpPr>
          <p:cNvPr id="37892" name="Rectangle 4"/>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6150" name="Rectangle 6"/>
          <p:cNvSpPr>
            <a:spLocks noGrp="1" noChangeArrowheads="1"/>
          </p:cNvSpPr>
          <p:nvPr>
            <p:ph type="ftr" sz="quarter" idx="4"/>
          </p:nvPr>
        </p:nvSpPr>
        <p:spPr bwMode="auto">
          <a:xfrm>
            <a:off x="0" y="9429750"/>
            <a:ext cx="294640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pPr>
              <a:defRPr/>
            </a:pPr>
            <a:endParaRPr lang="fr-FR"/>
          </a:p>
        </p:txBody>
      </p:sp>
      <p:sp>
        <p:nvSpPr>
          <p:cNvPr id="6151" name="Rectangle 7"/>
          <p:cNvSpPr>
            <a:spLocks noGrp="1" noChangeArrowheads="1"/>
          </p:cNvSpPr>
          <p:nvPr>
            <p:ph type="sldNum" sz="quarter" idx="5"/>
          </p:nvPr>
        </p:nvSpPr>
        <p:spPr bwMode="auto">
          <a:xfrm>
            <a:off x="3851275" y="9429750"/>
            <a:ext cx="294640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68988088-A6C6-4B66-9776-C0C81817BBFC}" type="slidenum">
              <a:rPr lang="fr-FR"/>
              <a:pPr>
                <a:defRPr/>
              </a:pPr>
              <a:t>‹N°›</a:t>
            </a:fld>
            <a:endParaRPr lang="fr-FR"/>
          </a:p>
        </p:txBody>
      </p:sp>
    </p:spTree>
    <p:extLst>
      <p:ext uri="{BB962C8B-B14F-4D97-AF65-F5344CB8AC3E}">
        <p14:creationId xmlns:p14="http://schemas.microsoft.com/office/powerpoint/2010/main" xmlns="" val="30560247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995859E8-C77C-4AD2-9D6E-DDB9F0BB5035}" type="slidenum">
              <a:rPr lang="fr-FR" smtClean="0"/>
              <a:pPr/>
              <a:t>1</a:t>
            </a:fld>
            <a:endParaRPr lang="fr-FR" smtClean="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r>
              <a:rPr lang="fr-FR" noProof="0" dirty="0" smtClean="0"/>
              <a:t>Conférence</a:t>
            </a:r>
            <a:r>
              <a:rPr lang="fr-FR" baseline="0" noProof="0" dirty="0" smtClean="0"/>
              <a:t> </a:t>
            </a:r>
            <a:r>
              <a:rPr lang="fr-FR" noProof="0" dirty="0" smtClean="0"/>
              <a:t>sur l’énergie nucléaire.</a:t>
            </a:r>
          </a:p>
          <a:p>
            <a:pPr eaLnBrk="1" hangingPunct="1"/>
            <a:r>
              <a:rPr lang="fr-FR" noProof="0" dirty="0" smtClean="0"/>
              <a:t>Quel avenir pour l’énergie nucléaire en France et dans le monde?</a:t>
            </a:r>
          </a:p>
          <a:p>
            <a:pPr eaLnBrk="1" hangingPunct="1"/>
            <a:r>
              <a:rPr lang="fr-FR" noProof="0" dirty="0" smtClean="0"/>
              <a:t>Fukushima a focalisé les études sur la sûreté.</a:t>
            </a:r>
          </a:p>
          <a:p>
            <a:pPr eaLnBrk="1" hangingPunct="1"/>
            <a:r>
              <a:rPr lang="fr-FR" noProof="0" dirty="0" smtClean="0"/>
              <a:t>Quid des autres objectifs: économie,</a:t>
            </a:r>
            <a:r>
              <a:rPr lang="fr-FR" baseline="0" noProof="0" dirty="0" smtClean="0"/>
              <a:t> opération (durée de vie), nouveaux réacteurs?</a:t>
            </a:r>
          </a:p>
          <a:p>
            <a:pPr eaLnBrk="1" hangingPunct="1"/>
            <a:endParaRPr lang="fr-FR" noProof="0"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Plan de l’exposé en </a:t>
            </a:r>
            <a:r>
              <a:rPr lang="fr-FR" dirty="0" smtClean="0"/>
              <a:t>5</a:t>
            </a:r>
            <a:r>
              <a:rPr lang="fr-FR" baseline="0" dirty="0" smtClean="0"/>
              <a:t> </a:t>
            </a:r>
            <a:r>
              <a:rPr lang="fr-FR" dirty="0" smtClean="0"/>
              <a:t>points</a:t>
            </a:r>
            <a:r>
              <a:rPr lang="fr-FR" dirty="0" smtClean="0"/>
              <a:t>.</a:t>
            </a:r>
          </a:p>
          <a:p>
            <a:r>
              <a:rPr lang="fr-FR" dirty="0" smtClean="0"/>
              <a:t>1. Point sur le nucléaire après Fukushima.</a:t>
            </a:r>
          </a:p>
          <a:p>
            <a:r>
              <a:rPr lang="fr-FR" baseline="0" dirty="0" smtClean="0"/>
              <a:t>2. Quelques fondamentaux qui restent: densité d’énergie, CO2, économie</a:t>
            </a:r>
          </a:p>
          <a:p>
            <a:r>
              <a:rPr lang="fr-FR" baseline="0" dirty="0" smtClean="0"/>
              <a:t>3. La R&amp;D au CEA: ECS, sûreté, nouveaux réacteurs, </a:t>
            </a:r>
            <a:r>
              <a:rPr lang="fr-FR" baseline="0" dirty="0" err="1" smtClean="0"/>
              <a:t>Gen</a:t>
            </a:r>
            <a:r>
              <a:rPr lang="fr-FR" baseline="0" dirty="0" smtClean="0"/>
              <a:t> IV</a:t>
            </a:r>
          </a:p>
          <a:p>
            <a:r>
              <a:rPr lang="fr-FR" baseline="0" dirty="0" smtClean="0"/>
              <a:t>4. Les scénarios ANCRE</a:t>
            </a:r>
            <a:r>
              <a:rPr lang="fr-FR" baseline="0" dirty="0" smtClean="0"/>
              <a:t>.</a:t>
            </a:r>
          </a:p>
          <a:p>
            <a:r>
              <a:rPr lang="fr-FR" baseline="0" dirty="0" smtClean="0"/>
              <a:t>5. La cogénération</a:t>
            </a:r>
            <a:endParaRPr lang="fr-FR" baseline="0" dirty="0" smtClean="0"/>
          </a:p>
          <a:p>
            <a:endParaRPr lang="fr-FR" dirty="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2</a:t>
            </a:fld>
            <a:endParaRPr lang="fr-FR"/>
          </a:p>
        </p:txBody>
      </p:sp>
    </p:spTree>
    <p:extLst>
      <p:ext uri="{BB962C8B-B14F-4D97-AF65-F5344CB8AC3E}">
        <p14:creationId xmlns:p14="http://schemas.microsoft.com/office/powerpoint/2010/main" xmlns="" val="16485091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2338">
              <a:defRPr sz="2200">
                <a:solidFill>
                  <a:schemeClr val="tx1"/>
                </a:solidFill>
                <a:latin typeface="Arial" charset="0"/>
              </a:defRPr>
            </a:lvl1pPr>
            <a:lvl2pPr marL="742950" indent="-285750" defTabSz="922338">
              <a:defRPr sz="2200">
                <a:solidFill>
                  <a:schemeClr val="tx1"/>
                </a:solidFill>
                <a:latin typeface="Arial" charset="0"/>
              </a:defRPr>
            </a:lvl2pPr>
            <a:lvl3pPr marL="1143000" indent="-228600" defTabSz="922338">
              <a:defRPr sz="2200">
                <a:solidFill>
                  <a:schemeClr val="tx1"/>
                </a:solidFill>
                <a:latin typeface="Arial" charset="0"/>
              </a:defRPr>
            </a:lvl3pPr>
            <a:lvl4pPr marL="1600200" indent="-228600" defTabSz="922338">
              <a:defRPr sz="2200">
                <a:solidFill>
                  <a:schemeClr val="tx1"/>
                </a:solidFill>
                <a:latin typeface="Arial" charset="0"/>
              </a:defRPr>
            </a:lvl4pPr>
            <a:lvl5pPr marL="2057400" indent="-228600" defTabSz="922338">
              <a:defRPr sz="2200">
                <a:solidFill>
                  <a:schemeClr val="tx1"/>
                </a:solidFill>
                <a:latin typeface="Arial" charset="0"/>
              </a:defRPr>
            </a:lvl5pPr>
            <a:lvl6pPr marL="2514600" indent="-228600" algn="just" defTabSz="922338"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22338"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22338"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22338"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fld id="{11686738-8ACB-4743-94CA-9CCE5B928E08}" type="slidenum">
              <a:rPr lang="en-US" sz="1300" smtClean="0">
                <a:latin typeface="Times New Roman" pitchFamily="18" charset="0"/>
              </a:rPr>
              <a:pPr/>
              <a:t>3</a:t>
            </a:fld>
            <a:endParaRPr lang="en-US" sz="1300" smtClean="0">
              <a:latin typeface="Times New Roman" pitchFamily="18" charset="0"/>
            </a:endParaRPr>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z="1600" dirty="0" smtClean="0"/>
              <a:t>En 2013, </a:t>
            </a:r>
            <a:r>
              <a:rPr lang="en-US" sz="1600" dirty="0" err="1" smtClean="0"/>
              <a:t>il</a:t>
            </a:r>
            <a:r>
              <a:rPr lang="en-US" sz="1600" dirty="0" smtClean="0"/>
              <a:t> y a 435 </a:t>
            </a:r>
            <a:r>
              <a:rPr lang="en-US" sz="1600" dirty="0" err="1" smtClean="0"/>
              <a:t>réacteurs</a:t>
            </a:r>
            <a:r>
              <a:rPr lang="en-US" sz="1600" dirty="0" smtClean="0"/>
              <a:t> </a:t>
            </a:r>
            <a:r>
              <a:rPr lang="en-US" sz="1600" dirty="0" err="1" smtClean="0"/>
              <a:t>nucléaires</a:t>
            </a:r>
            <a:r>
              <a:rPr lang="en-US" sz="1600" dirty="0" smtClean="0"/>
              <a:t> en </a:t>
            </a:r>
            <a:r>
              <a:rPr lang="en-US" sz="1600" dirty="0" err="1" smtClean="0"/>
              <a:t>fonctionnement</a:t>
            </a:r>
            <a:r>
              <a:rPr lang="en-US" sz="1600" dirty="0" smtClean="0"/>
              <a:t> </a:t>
            </a:r>
            <a:r>
              <a:rPr lang="en-US" sz="1600" dirty="0" err="1" smtClean="0"/>
              <a:t>dans</a:t>
            </a:r>
            <a:r>
              <a:rPr lang="en-US" sz="1600" dirty="0" smtClean="0"/>
              <a:t> le monde, 67 en construction, 164 </a:t>
            </a:r>
            <a:r>
              <a:rPr lang="en-US" sz="1600" dirty="0" err="1" smtClean="0"/>
              <a:t>planifiés</a:t>
            </a:r>
            <a:r>
              <a:rPr lang="en-US" sz="1600" dirty="0" smtClean="0"/>
              <a:t>, 317 en </a:t>
            </a:r>
            <a:r>
              <a:rPr lang="en-US" sz="1600" dirty="0" err="1" smtClean="0"/>
              <a:t>projet</a:t>
            </a:r>
            <a:r>
              <a:rPr lang="en-US" sz="1600" dirty="0" smtClean="0"/>
              <a:t> (source WNA)</a:t>
            </a:r>
          </a:p>
          <a:p>
            <a:r>
              <a:rPr lang="en-US" sz="1600" dirty="0" smtClean="0"/>
              <a:t>USA= 100</a:t>
            </a:r>
          </a:p>
          <a:p>
            <a:r>
              <a:rPr lang="en-US" sz="1600" dirty="0" smtClean="0"/>
              <a:t>France= 58 (</a:t>
            </a:r>
            <a:r>
              <a:rPr lang="en-US" sz="1600" dirty="0" err="1" smtClean="0"/>
              <a:t>Phénix</a:t>
            </a:r>
            <a:r>
              <a:rPr lang="en-US" sz="1600" dirty="0" smtClean="0"/>
              <a:t> </a:t>
            </a:r>
            <a:r>
              <a:rPr lang="en-US" sz="1600" dirty="0" err="1" smtClean="0"/>
              <a:t>s’est</a:t>
            </a:r>
            <a:r>
              <a:rPr lang="en-US" sz="1600" dirty="0" smtClean="0"/>
              <a:t> </a:t>
            </a:r>
            <a:r>
              <a:rPr lang="en-US" sz="1600" dirty="0" err="1" smtClean="0"/>
              <a:t>arrêté</a:t>
            </a:r>
            <a:r>
              <a:rPr lang="en-US" sz="1600" dirty="0" smtClean="0"/>
              <a:t>; </a:t>
            </a:r>
            <a:r>
              <a:rPr lang="en-US" sz="1600" dirty="0" err="1" smtClean="0"/>
              <a:t>Flamanville</a:t>
            </a:r>
            <a:r>
              <a:rPr lang="en-US" sz="1600" dirty="0" smtClean="0"/>
              <a:t> ne </a:t>
            </a:r>
            <a:r>
              <a:rPr lang="en-US" sz="1600" dirty="0" err="1" smtClean="0"/>
              <a:t>démarrera</a:t>
            </a:r>
            <a:r>
              <a:rPr lang="en-US" sz="1600" dirty="0" smtClean="0"/>
              <a:t> pas </a:t>
            </a:r>
            <a:r>
              <a:rPr lang="en-US" sz="1600" dirty="0" err="1" smtClean="0"/>
              <a:t>avant</a:t>
            </a:r>
            <a:r>
              <a:rPr lang="en-US" sz="1600" dirty="0" smtClean="0"/>
              <a:t> 2016)</a:t>
            </a:r>
          </a:p>
          <a:p>
            <a:r>
              <a:rPr lang="en-US" sz="1600" dirty="0" err="1" smtClean="0"/>
              <a:t>Japon</a:t>
            </a:r>
            <a:r>
              <a:rPr lang="en-US" sz="1600" dirty="0" smtClean="0"/>
              <a:t>=50</a:t>
            </a:r>
          </a:p>
          <a:p>
            <a:r>
              <a:rPr lang="en-US" sz="1600" dirty="0" err="1" smtClean="0"/>
              <a:t>Russie</a:t>
            </a:r>
            <a:r>
              <a:rPr lang="en-US" sz="1600" dirty="0" smtClean="0"/>
              <a:t>=33</a:t>
            </a:r>
          </a:p>
          <a:p>
            <a:r>
              <a:rPr lang="en-US" sz="1600" dirty="0" err="1" smtClean="0"/>
              <a:t>Corée</a:t>
            </a:r>
            <a:r>
              <a:rPr lang="en-US" sz="1600" dirty="0" smtClean="0"/>
              <a:t> du </a:t>
            </a:r>
            <a:r>
              <a:rPr lang="en-US" sz="1600" dirty="0" err="1" smtClean="0"/>
              <a:t>Sud</a:t>
            </a:r>
            <a:r>
              <a:rPr lang="en-US" sz="1600" dirty="0" smtClean="0"/>
              <a:t>=23</a:t>
            </a:r>
          </a:p>
          <a:p>
            <a:r>
              <a:rPr lang="en-US" sz="1600" dirty="0" err="1" smtClean="0"/>
              <a:t>Inde</a:t>
            </a:r>
            <a:r>
              <a:rPr lang="en-US" sz="1600" dirty="0" smtClean="0"/>
              <a:t> = 20</a:t>
            </a:r>
          </a:p>
          <a:p>
            <a:r>
              <a:rPr lang="en-US" sz="1600" dirty="0" smtClean="0"/>
              <a:t>Chine = 17</a:t>
            </a:r>
          </a:p>
          <a:p>
            <a:r>
              <a:rPr lang="en-US" sz="1600" dirty="0" smtClean="0"/>
              <a:t>UK=16</a:t>
            </a:r>
          </a:p>
          <a:p>
            <a:r>
              <a:rPr lang="en-US" sz="1600" dirty="0" err="1" smtClean="0"/>
              <a:t>Allemagne</a:t>
            </a:r>
            <a:r>
              <a:rPr lang="en-US" sz="1600" dirty="0" smtClean="0"/>
              <a:t> =9</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2338">
              <a:defRPr sz="2200">
                <a:solidFill>
                  <a:schemeClr val="tx1"/>
                </a:solidFill>
                <a:latin typeface="Arial" charset="0"/>
              </a:defRPr>
            </a:lvl1pPr>
            <a:lvl2pPr marL="742950" indent="-285750" defTabSz="922338">
              <a:defRPr sz="2200">
                <a:solidFill>
                  <a:schemeClr val="tx1"/>
                </a:solidFill>
                <a:latin typeface="Arial" charset="0"/>
              </a:defRPr>
            </a:lvl2pPr>
            <a:lvl3pPr marL="1143000" indent="-228600" defTabSz="922338">
              <a:defRPr sz="2200">
                <a:solidFill>
                  <a:schemeClr val="tx1"/>
                </a:solidFill>
                <a:latin typeface="Arial" charset="0"/>
              </a:defRPr>
            </a:lvl3pPr>
            <a:lvl4pPr marL="1600200" indent="-228600" defTabSz="922338">
              <a:defRPr sz="2200">
                <a:solidFill>
                  <a:schemeClr val="tx1"/>
                </a:solidFill>
                <a:latin typeface="Arial" charset="0"/>
              </a:defRPr>
            </a:lvl4pPr>
            <a:lvl5pPr marL="2057400" indent="-228600" defTabSz="922338">
              <a:defRPr sz="2200">
                <a:solidFill>
                  <a:schemeClr val="tx1"/>
                </a:solidFill>
                <a:latin typeface="Arial" charset="0"/>
              </a:defRPr>
            </a:lvl5pPr>
            <a:lvl6pPr marL="2514600" indent="-228600" algn="just" defTabSz="922338"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22338"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22338"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22338"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fld id="{D2272BE0-2E5E-451C-A681-FE9A096ABDD3}" type="slidenum">
              <a:rPr lang="en-US" sz="1300" smtClean="0">
                <a:latin typeface="Times New Roman" pitchFamily="18" charset="0"/>
              </a:rPr>
              <a:pPr/>
              <a:t>4</a:t>
            </a:fld>
            <a:endParaRPr lang="en-US" sz="1300" smtClean="0">
              <a:latin typeface="Times New Roman" pitchFamily="18" charset="0"/>
            </a:endParaRPr>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z="1600" dirty="0" err="1" smtClean="0"/>
              <a:t>L’électricité</a:t>
            </a:r>
            <a:r>
              <a:rPr lang="en-US" sz="1600" dirty="0" smtClean="0"/>
              <a:t> </a:t>
            </a:r>
            <a:r>
              <a:rPr lang="en-US" sz="1600" dirty="0" err="1" smtClean="0"/>
              <a:t>représente</a:t>
            </a:r>
            <a:r>
              <a:rPr lang="en-US" sz="1600" dirty="0" smtClean="0"/>
              <a:t> environ 36% de </a:t>
            </a:r>
            <a:r>
              <a:rPr lang="en-US" sz="1600" dirty="0" err="1" smtClean="0"/>
              <a:t>l’énergie</a:t>
            </a:r>
            <a:r>
              <a:rPr lang="en-US" sz="1600" dirty="0" smtClean="0"/>
              <a:t> </a:t>
            </a:r>
            <a:r>
              <a:rPr lang="en-US" sz="1600" dirty="0" err="1" smtClean="0"/>
              <a:t>totale</a:t>
            </a:r>
            <a:r>
              <a:rPr lang="en-US" sz="1600" dirty="0" smtClean="0"/>
              <a:t> (4.8 </a:t>
            </a:r>
            <a:r>
              <a:rPr lang="en-US" sz="1600" dirty="0" err="1" smtClean="0"/>
              <a:t>Gtep</a:t>
            </a:r>
            <a:r>
              <a:rPr lang="en-US" sz="1600" dirty="0" smtClean="0"/>
              <a:t> / 13.5 </a:t>
            </a:r>
            <a:r>
              <a:rPr lang="en-US" sz="1600" dirty="0" err="1" smtClean="0"/>
              <a:t>Gtep</a:t>
            </a:r>
            <a:r>
              <a:rPr lang="en-US" sz="1600" dirty="0" smtClean="0"/>
              <a:t>)</a:t>
            </a:r>
          </a:p>
          <a:p>
            <a:r>
              <a:rPr lang="en-US" sz="1600" dirty="0" smtClean="0"/>
              <a:t>La part du </a:t>
            </a:r>
            <a:r>
              <a:rPr lang="en-US" sz="1600" dirty="0" err="1" smtClean="0"/>
              <a:t>nucléaire</a:t>
            </a:r>
            <a:r>
              <a:rPr lang="en-US" sz="1600" dirty="0" smtClean="0"/>
              <a:t> </a:t>
            </a:r>
            <a:r>
              <a:rPr lang="en-US" sz="1600" dirty="0" err="1" smtClean="0"/>
              <a:t>est</a:t>
            </a:r>
            <a:r>
              <a:rPr lang="en-US" sz="1600" dirty="0" smtClean="0"/>
              <a:t> à </a:t>
            </a:r>
            <a:r>
              <a:rPr lang="en-US" sz="1600" dirty="0" err="1" smtClean="0"/>
              <a:t>peu</a:t>
            </a:r>
            <a:r>
              <a:rPr lang="en-US" sz="1600" dirty="0" smtClean="0"/>
              <a:t> </a:t>
            </a:r>
            <a:r>
              <a:rPr lang="en-US" sz="1600" dirty="0" err="1" smtClean="0"/>
              <a:t>près</a:t>
            </a:r>
            <a:r>
              <a:rPr lang="en-US" sz="1600" dirty="0" smtClean="0"/>
              <a:t> stable (13%)</a:t>
            </a:r>
          </a:p>
          <a:p>
            <a:r>
              <a:rPr lang="en-US" sz="1600" dirty="0" smtClean="0"/>
              <a:t>Les </a:t>
            </a:r>
            <a:r>
              <a:rPr lang="en-US" sz="1600" dirty="0" err="1" smtClean="0"/>
              <a:t>renouvelables</a:t>
            </a:r>
            <a:r>
              <a:rPr lang="en-US" sz="1600" dirty="0" smtClean="0"/>
              <a:t> (hors </a:t>
            </a:r>
            <a:r>
              <a:rPr lang="en-US" sz="1600" dirty="0" err="1" smtClean="0"/>
              <a:t>hydraulique</a:t>
            </a:r>
            <a:r>
              <a:rPr lang="en-US" sz="1600" dirty="0" smtClean="0"/>
              <a:t>) </a:t>
            </a:r>
            <a:r>
              <a:rPr lang="en-US" sz="1600" dirty="0" err="1" smtClean="0"/>
              <a:t>sont</a:t>
            </a:r>
            <a:r>
              <a:rPr lang="en-US" sz="1600" dirty="0" smtClean="0"/>
              <a:t> en expansion (3%), </a:t>
            </a:r>
            <a:r>
              <a:rPr lang="en-US" sz="1600" dirty="0" err="1" smtClean="0"/>
              <a:t>surtout</a:t>
            </a:r>
            <a:r>
              <a:rPr lang="en-US" sz="1600" dirty="0" smtClean="0"/>
              <a:t> </a:t>
            </a:r>
            <a:r>
              <a:rPr lang="en-US" sz="1600" dirty="0" err="1" smtClean="0"/>
              <a:t>l’éolien</a:t>
            </a:r>
            <a:r>
              <a:rPr lang="en-US" sz="1600" dirty="0" smtClean="0"/>
              <a:t> (2%). </a:t>
            </a:r>
          </a:p>
          <a:p>
            <a:r>
              <a:rPr lang="en-US" sz="1600" dirty="0" smtClean="0"/>
              <a:t>La </a:t>
            </a:r>
            <a:r>
              <a:rPr lang="en-US" sz="1600" dirty="0" err="1" smtClean="0"/>
              <a:t>géothermie</a:t>
            </a:r>
            <a:r>
              <a:rPr lang="en-US" sz="1600" dirty="0" smtClean="0"/>
              <a:t> </a:t>
            </a:r>
            <a:r>
              <a:rPr lang="en-US" sz="1600" dirty="0" err="1" smtClean="0"/>
              <a:t>est</a:t>
            </a:r>
            <a:r>
              <a:rPr lang="en-US" sz="1600" dirty="0" smtClean="0"/>
              <a:t> stable (0.3%), le </a:t>
            </a:r>
            <a:r>
              <a:rPr lang="en-US" sz="1600" dirty="0" err="1" smtClean="0"/>
              <a:t>photovoltaïque</a:t>
            </a:r>
            <a:r>
              <a:rPr lang="en-US" sz="1600" dirty="0" smtClean="0"/>
              <a:t> </a:t>
            </a:r>
            <a:r>
              <a:rPr lang="en-US" sz="1600" dirty="0" err="1" smtClean="0"/>
              <a:t>dérisoire</a:t>
            </a:r>
            <a:r>
              <a:rPr lang="en-US" sz="1600" dirty="0" smtClean="0"/>
              <a:t> (&lt; 0.3%)</a:t>
            </a:r>
          </a:p>
          <a:p>
            <a:r>
              <a:rPr lang="en-US" sz="1600" dirty="0" err="1" smtClean="0"/>
              <a:t>Deux</a:t>
            </a:r>
            <a:r>
              <a:rPr lang="en-US" sz="1600" dirty="0" smtClean="0"/>
              <a:t> </a:t>
            </a:r>
            <a:r>
              <a:rPr lang="en-US" sz="1600" dirty="0" err="1" smtClean="0"/>
              <a:t>constats</a:t>
            </a:r>
            <a:r>
              <a:rPr lang="en-US" sz="1600" dirty="0" smtClean="0"/>
              <a:t>:</a:t>
            </a:r>
          </a:p>
          <a:p>
            <a:pPr>
              <a:buFontTx/>
              <a:buChar char="-"/>
            </a:pPr>
            <a:r>
              <a:rPr lang="en-US" sz="1600" dirty="0" smtClean="0"/>
              <a:t>La </a:t>
            </a:r>
            <a:r>
              <a:rPr lang="en-US" sz="1600" dirty="0" err="1" smtClean="0"/>
              <a:t>demande</a:t>
            </a:r>
            <a:r>
              <a:rPr lang="en-US" sz="1600" dirty="0" smtClean="0"/>
              <a:t> en </a:t>
            </a:r>
            <a:r>
              <a:rPr lang="en-US" sz="1600" dirty="0" err="1" smtClean="0"/>
              <a:t>énergie</a:t>
            </a:r>
            <a:r>
              <a:rPr lang="en-US" sz="1600" dirty="0" smtClean="0"/>
              <a:t> continue </a:t>
            </a:r>
            <a:r>
              <a:rPr lang="en-US" sz="1600" dirty="0" err="1" smtClean="0"/>
              <a:t>d’augmenter</a:t>
            </a:r>
            <a:r>
              <a:rPr lang="en-US" sz="1600" dirty="0" smtClean="0"/>
              <a:t>, </a:t>
            </a:r>
            <a:r>
              <a:rPr lang="en-US" sz="1600" dirty="0" err="1" smtClean="0"/>
              <a:t>surtout</a:t>
            </a:r>
            <a:r>
              <a:rPr lang="en-US" sz="1600" dirty="0" smtClean="0"/>
              <a:t> </a:t>
            </a:r>
            <a:r>
              <a:rPr lang="en-US" sz="1600" dirty="0" err="1" smtClean="0"/>
              <a:t>dans</a:t>
            </a:r>
            <a:r>
              <a:rPr lang="en-US" sz="1600" dirty="0" smtClean="0"/>
              <a:t> les BIRC</a:t>
            </a:r>
          </a:p>
          <a:p>
            <a:pPr>
              <a:buFontTx/>
              <a:buChar char="-"/>
            </a:pPr>
            <a:r>
              <a:rPr lang="en-US" sz="1600" dirty="0" smtClean="0"/>
              <a:t>La part de </a:t>
            </a:r>
            <a:r>
              <a:rPr lang="en-US" sz="1600" dirty="0" err="1" smtClean="0"/>
              <a:t>l’électricité</a:t>
            </a:r>
            <a:r>
              <a:rPr lang="en-US" sz="1600" dirty="0" smtClean="0"/>
              <a:t> </a:t>
            </a:r>
            <a:r>
              <a:rPr lang="en-US" sz="1600" dirty="0" err="1" smtClean="0"/>
              <a:t>s’accroît</a:t>
            </a:r>
            <a:r>
              <a:rPr lang="en-US" sz="1600" dirty="0" smtClean="0"/>
              <a:t> partout (à </a:t>
            </a:r>
            <a:r>
              <a:rPr lang="en-US" sz="1600" dirty="0" err="1" smtClean="0"/>
              <a:t>l’image</a:t>
            </a:r>
            <a:r>
              <a:rPr lang="en-US" sz="1600" dirty="0" smtClean="0"/>
              <a:t> de la France, </a:t>
            </a:r>
            <a:r>
              <a:rPr lang="en-US" sz="1600" dirty="0" err="1" smtClean="0"/>
              <a:t>passée</a:t>
            </a:r>
            <a:r>
              <a:rPr lang="en-US" sz="1600" dirty="0" smtClean="0"/>
              <a:t> de 23% </a:t>
            </a:r>
            <a:r>
              <a:rPr lang="en-US" sz="1600" dirty="0" err="1" smtClean="0"/>
              <a:t>d’énergie</a:t>
            </a:r>
            <a:r>
              <a:rPr lang="en-US" sz="1600" dirty="0" smtClean="0"/>
              <a:t> à </a:t>
            </a:r>
            <a:r>
              <a:rPr lang="en-US" sz="1600" dirty="0" err="1" smtClean="0"/>
              <a:t>partir</a:t>
            </a:r>
            <a:r>
              <a:rPr lang="en-US" sz="1600" dirty="0" smtClean="0"/>
              <a:t> de </a:t>
            </a:r>
            <a:r>
              <a:rPr lang="en-US" sz="1600" dirty="0" err="1" smtClean="0"/>
              <a:t>l’électricité</a:t>
            </a:r>
            <a:r>
              <a:rPr lang="en-US" sz="1600" dirty="0" smtClean="0"/>
              <a:t> en 1973 à 48% </a:t>
            </a:r>
            <a:r>
              <a:rPr lang="en-US" sz="1600" dirty="0" err="1" smtClean="0"/>
              <a:t>aujourd’hui</a:t>
            </a:r>
            <a:r>
              <a:rPr lang="en-US" sz="1600" dirty="0" smtClean="0"/>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2338">
              <a:defRPr sz="2200">
                <a:solidFill>
                  <a:schemeClr val="tx1"/>
                </a:solidFill>
                <a:latin typeface="Arial" charset="0"/>
              </a:defRPr>
            </a:lvl1pPr>
            <a:lvl2pPr marL="742950" indent="-285750" defTabSz="922338">
              <a:defRPr sz="2200">
                <a:solidFill>
                  <a:schemeClr val="tx1"/>
                </a:solidFill>
                <a:latin typeface="Arial" charset="0"/>
              </a:defRPr>
            </a:lvl2pPr>
            <a:lvl3pPr marL="1143000" indent="-228600" defTabSz="922338">
              <a:defRPr sz="2200">
                <a:solidFill>
                  <a:schemeClr val="tx1"/>
                </a:solidFill>
                <a:latin typeface="Arial" charset="0"/>
              </a:defRPr>
            </a:lvl3pPr>
            <a:lvl4pPr marL="1600200" indent="-228600" defTabSz="922338">
              <a:defRPr sz="2200">
                <a:solidFill>
                  <a:schemeClr val="tx1"/>
                </a:solidFill>
                <a:latin typeface="Arial" charset="0"/>
              </a:defRPr>
            </a:lvl4pPr>
            <a:lvl5pPr marL="2057400" indent="-228600" defTabSz="922338">
              <a:defRPr sz="2200">
                <a:solidFill>
                  <a:schemeClr val="tx1"/>
                </a:solidFill>
                <a:latin typeface="Arial" charset="0"/>
              </a:defRPr>
            </a:lvl5pPr>
            <a:lvl6pPr marL="2514600" indent="-228600" algn="just" defTabSz="922338"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22338"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22338"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22338"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fld id="{0D9A2AEE-BAB3-4AC4-827D-709D871C9A25}" type="slidenum">
              <a:rPr lang="en-US" sz="1300" smtClean="0">
                <a:latin typeface="Times New Roman" pitchFamily="18" charset="0"/>
              </a:rPr>
              <a:pPr/>
              <a:t>5</a:t>
            </a:fld>
            <a:endParaRPr lang="en-US" sz="1300" smtClean="0">
              <a:latin typeface="Times New Roman" pitchFamily="18" charset="0"/>
            </a:endParaRPr>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z="1600" smtClean="0"/>
              <a:t>Panorama des filières actuelles:</a:t>
            </a:r>
          </a:p>
          <a:p>
            <a:r>
              <a:rPr lang="en-US" sz="1600" smtClean="0"/>
              <a:t>Les réacteurs à eau (REP et REB) représentent plus des 80% du parc mondial</a:t>
            </a:r>
          </a:p>
          <a:p>
            <a:r>
              <a:rPr lang="en-US" sz="1600" smtClean="0"/>
              <a:t>Les réacteurs à eau lourde gardent une niche (10%) </a:t>
            </a:r>
          </a:p>
          <a:p>
            <a:r>
              <a:rPr lang="en-US" sz="1600" smtClean="0"/>
              <a:t>Les réacteurs graphite (GG et RBMK) sont en perte de vitesse</a:t>
            </a:r>
          </a:p>
          <a:p>
            <a:r>
              <a:rPr lang="en-US" sz="1600" smtClean="0"/>
              <a:t>Les RNR ne décollent pas (encore)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2338">
              <a:defRPr sz="2200">
                <a:solidFill>
                  <a:schemeClr val="tx1"/>
                </a:solidFill>
                <a:latin typeface="Arial" charset="0"/>
              </a:defRPr>
            </a:lvl1pPr>
            <a:lvl2pPr marL="742950" indent="-285750" defTabSz="922338">
              <a:defRPr sz="2200">
                <a:solidFill>
                  <a:schemeClr val="tx1"/>
                </a:solidFill>
                <a:latin typeface="Arial" charset="0"/>
              </a:defRPr>
            </a:lvl2pPr>
            <a:lvl3pPr marL="1143000" indent="-228600" defTabSz="922338">
              <a:defRPr sz="2200">
                <a:solidFill>
                  <a:schemeClr val="tx1"/>
                </a:solidFill>
                <a:latin typeface="Arial" charset="0"/>
              </a:defRPr>
            </a:lvl3pPr>
            <a:lvl4pPr marL="1600200" indent="-228600" defTabSz="922338">
              <a:defRPr sz="2200">
                <a:solidFill>
                  <a:schemeClr val="tx1"/>
                </a:solidFill>
                <a:latin typeface="Arial" charset="0"/>
              </a:defRPr>
            </a:lvl4pPr>
            <a:lvl5pPr marL="2057400" indent="-228600" defTabSz="922338">
              <a:defRPr sz="2200">
                <a:solidFill>
                  <a:schemeClr val="tx1"/>
                </a:solidFill>
                <a:latin typeface="Arial" charset="0"/>
              </a:defRPr>
            </a:lvl5pPr>
            <a:lvl6pPr marL="2514600" indent="-228600" algn="just" defTabSz="922338"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22338"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22338"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22338"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fld id="{5705B961-3BA6-41CF-B685-50555502DAD9}" type="slidenum">
              <a:rPr lang="en-US" sz="1300" smtClean="0">
                <a:latin typeface="Times New Roman" pitchFamily="18" charset="0"/>
              </a:rPr>
              <a:pPr/>
              <a:t>6</a:t>
            </a:fld>
            <a:endParaRPr lang="en-US" sz="1300" smtClean="0">
              <a:latin typeface="Times New Roman" pitchFamily="18"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fr-FR" sz="1600" smtClean="0"/>
              <a:t>Illustration de la répartition des réacteurs actuels, suite à 50 ans de nucléaire industriel.</a:t>
            </a:r>
          </a:p>
          <a:p>
            <a:r>
              <a:rPr lang="fr-FR" sz="1600" smtClean="0"/>
              <a:t>Les REP sont majoritaires (60%). C’est aussi les plus puissants: l’EPR affichera 1650 MWe (design à 1800MWe).</a:t>
            </a:r>
          </a:p>
          <a:p>
            <a:r>
              <a:rPr lang="fr-FR" sz="1600" smtClean="0"/>
              <a:t>Pour comparaison, le PBMR (réacteur à Haute température de l’AFS) est à 165 MWe (initialement 100 MWe).</a:t>
            </a:r>
          </a:p>
          <a:p>
            <a:r>
              <a:rPr lang="fr-FR" sz="1600" smtClean="0"/>
              <a:t>Conclusion: il faudra construire 10 PBMR pour faire l’équivalent d’un EPR.</a:t>
            </a:r>
          </a:p>
          <a:p>
            <a:r>
              <a:rPr lang="fr-FR" sz="1600" smtClean="0"/>
              <a:t>La modularité et l’effet de série devaient compenser l’effet de taille: le débat (petits modulaires vs gros) n’est pas encore tout à fait tranché.</a:t>
            </a:r>
          </a:p>
          <a:p>
            <a:r>
              <a:rPr lang="fr-FR" sz="1600" smtClean="0"/>
              <a:t>60 réacteurs en construction dans le monde dont 48 REP, essentiellement en Chine (26), Russie (10), Inde (5) et Corée du Sud (6).</a:t>
            </a:r>
          </a:p>
          <a:p>
            <a:r>
              <a:rPr lang="fr-FR" sz="1600" smtClean="0"/>
              <a:t>L’Europe redémarre lentement: Finlande (1), France (1), Slovaquie (2).</a:t>
            </a:r>
          </a:p>
          <a:p>
            <a:r>
              <a:rPr lang="fr-FR" sz="1600" smtClean="0"/>
              <a:t>Pas de Graphite-Gaz en vue : la construction du dernier RBMK à Koursk qui avait repris en 2007 a finalement été suspendue.</a:t>
            </a:r>
          </a:p>
          <a:p>
            <a:r>
              <a:rPr lang="fr-FR" sz="1600" smtClean="0"/>
              <a:t>+ de 158 nouveaux réacteurs planifiés (52 en Chine) et plus de 300 autres proposés (120 en Chine).</a:t>
            </a:r>
          </a:p>
          <a:p>
            <a:endParaRPr lang="fr-FR" sz="1600" smtClean="0"/>
          </a:p>
          <a:p>
            <a:endParaRPr lang="fr-FR" sz="1600" smtClean="0"/>
          </a:p>
          <a:p>
            <a:endParaRPr lang="en-US" sz="160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Plan de l’exposé en 4 points.</a:t>
            </a:r>
          </a:p>
          <a:p>
            <a:r>
              <a:rPr lang="fr-FR" dirty="0" smtClean="0"/>
              <a:t>1. Point sur le nucléaire après Fukushima.</a:t>
            </a:r>
          </a:p>
          <a:p>
            <a:r>
              <a:rPr lang="fr-FR" baseline="0" dirty="0" smtClean="0"/>
              <a:t>2. Quelques fondamentaux qui restent: densité d’énergie, CO2, économie</a:t>
            </a:r>
          </a:p>
          <a:p>
            <a:r>
              <a:rPr lang="fr-FR" baseline="0" dirty="0" smtClean="0"/>
              <a:t>3. La R&amp;D au CEA: ECS, sûreté, nouveaux réacteurs, </a:t>
            </a:r>
            <a:r>
              <a:rPr lang="fr-FR" baseline="0" dirty="0" err="1" smtClean="0"/>
              <a:t>Gen</a:t>
            </a:r>
            <a:r>
              <a:rPr lang="fr-FR" baseline="0" dirty="0" smtClean="0"/>
              <a:t> IV</a:t>
            </a:r>
          </a:p>
          <a:p>
            <a:r>
              <a:rPr lang="fr-FR" baseline="0" dirty="0" smtClean="0"/>
              <a:t>4. Les scénarios ANCRE.</a:t>
            </a:r>
          </a:p>
          <a:p>
            <a:endParaRPr lang="fr-FR" dirty="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7</a:t>
            </a:fld>
            <a:endParaRPr lang="fr-FR"/>
          </a:p>
        </p:txBody>
      </p:sp>
    </p:spTree>
    <p:extLst>
      <p:ext uri="{BB962C8B-B14F-4D97-AF65-F5344CB8AC3E}">
        <p14:creationId xmlns:p14="http://schemas.microsoft.com/office/powerpoint/2010/main" xmlns="" val="16485091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Il y a un </a:t>
            </a:r>
            <a:r>
              <a:rPr lang="en-US" dirty="0" err="1" smtClean="0"/>
              <a:t>facteur</a:t>
            </a:r>
            <a:r>
              <a:rPr lang="en-US" dirty="0" smtClean="0"/>
              <a:t> 100000 entre </a:t>
            </a:r>
            <a:r>
              <a:rPr lang="en-US" dirty="0" err="1" smtClean="0"/>
              <a:t>l’énergie</a:t>
            </a:r>
            <a:r>
              <a:rPr lang="en-US" dirty="0" smtClean="0"/>
              <a:t> </a:t>
            </a:r>
            <a:r>
              <a:rPr lang="en-US" dirty="0" err="1" smtClean="0"/>
              <a:t>libérée</a:t>
            </a:r>
            <a:r>
              <a:rPr lang="en-US" dirty="0" smtClean="0"/>
              <a:t> par kg de </a:t>
            </a:r>
            <a:r>
              <a:rPr lang="en-US" dirty="0" err="1" smtClean="0"/>
              <a:t>matière</a:t>
            </a:r>
            <a:r>
              <a:rPr lang="en-US" dirty="0" smtClean="0"/>
              <a:t> uranium </a:t>
            </a:r>
            <a:r>
              <a:rPr lang="en-US" dirty="0" err="1" smtClean="0"/>
              <a:t>vs</a:t>
            </a:r>
            <a:r>
              <a:rPr lang="en-US" dirty="0" smtClean="0"/>
              <a:t> </a:t>
            </a:r>
            <a:r>
              <a:rPr lang="en-US" dirty="0" err="1" smtClean="0"/>
              <a:t>fossiles</a:t>
            </a:r>
            <a:r>
              <a:rPr lang="en-US" dirty="0" smtClean="0"/>
              <a:t>.</a:t>
            </a:r>
          </a:p>
          <a:p>
            <a:endParaRPr lang="fr-FR" dirty="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8</a:t>
            </a:fld>
            <a:endParaRPr lang="fr-FR"/>
          </a:p>
        </p:txBody>
      </p:sp>
    </p:spTree>
    <p:extLst>
      <p:ext uri="{BB962C8B-B14F-4D97-AF65-F5344CB8AC3E}">
        <p14:creationId xmlns:p14="http://schemas.microsoft.com/office/powerpoint/2010/main" xmlns="" val="8044707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noProof="0" dirty="0" smtClean="0"/>
              <a:t>L’énergie fossile est épuisable à moyen terme (50 ans pétrole, 100 ans gaz, 400 ans charbon).</a:t>
            </a:r>
          </a:p>
          <a:p>
            <a:r>
              <a:rPr lang="fr-FR" noProof="0" dirty="0" smtClean="0"/>
              <a:t>Pour la remplacer, il faudra trouver de l’énergie, beaucoup d’énergie. </a:t>
            </a:r>
          </a:p>
          <a:p>
            <a:r>
              <a:rPr lang="fr-FR" noProof="0" dirty="0" smtClean="0"/>
              <a:t>C’est l’équivalent de 20x plus de nucléaire, 20x plus d’hydraulique et 100x plus de renouvelables</a:t>
            </a:r>
          </a:p>
          <a:p>
            <a:r>
              <a:rPr lang="fr-FR" noProof="0" dirty="0" smtClean="0"/>
              <a:t>Toutes les solutions seront les bienvenues!! (hydraulique, renouvelables et nucléaire) </a:t>
            </a:r>
          </a:p>
          <a:p>
            <a:r>
              <a:rPr lang="fr-FR" noProof="0" dirty="0" smtClean="0"/>
              <a:t>Prétendre que l’on peut réduire</a:t>
            </a:r>
            <a:r>
              <a:rPr lang="fr-FR" baseline="0" noProof="0" dirty="0" smtClean="0"/>
              <a:t> significativement ou </a:t>
            </a:r>
            <a:r>
              <a:rPr lang="fr-FR" noProof="0" dirty="0" smtClean="0"/>
              <a:t>se</a:t>
            </a:r>
            <a:r>
              <a:rPr lang="fr-FR" baseline="0" noProof="0" dirty="0" smtClean="0"/>
              <a:t> </a:t>
            </a:r>
            <a:r>
              <a:rPr lang="fr-FR" noProof="0" dirty="0" smtClean="0"/>
              <a:t>passer</a:t>
            </a:r>
            <a:r>
              <a:rPr lang="fr-FR" baseline="0" noProof="0" dirty="0" smtClean="0"/>
              <a:t> d’énergie est totalement absurde.</a:t>
            </a:r>
          </a:p>
          <a:p>
            <a:r>
              <a:rPr lang="fr-FR" baseline="0" noProof="0" dirty="0" smtClean="0"/>
              <a:t>Les renouvelables représentent moins de 1%!!</a:t>
            </a:r>
            <a:endParaRPr lang="fr-FR" noProof="0" dirty="0" smtClean="0"/>
          </a:p>
          <a:p>
            <a:endParaRPr lang="fr-FR" dirty="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9</a:t>
            </a:fld>
            <a:endParaRPr lang="fr-FR"/>
          </a:p>
        </p:txBody>
      </p:sp>
    </p:spTree>
    <p:extLst>
      <p:ext uri="{BB962C8B-B14F-4D97-AF65-F5344CB8AC3E}">
        <p14:creationId xmlns:p14="http://schemas.microsoft.com/office/powerpoint/2010/main" xmlns="" val="10891838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Il y a une relation directe entre la</a:t>
            </a:r>
            <a:r>
              <a:rPr lang="fr-FR" baseline="0" dirty="0" smtClean="0"/>
              <a:t> consommation énergétique et la croissance économique.</a:t>
            </a:r>
          </a:p>
          <a:p>
            <a:r>
              <a:rPr lang="fr-FR" baseline="0" dirty="0" smtClean="0"/>
              <a:t>La croissance est tirée par l’activité qui requiert de l’énergie. De même, la consommation énergétique peut être un indicateur direct de l’économie. Plus un pays est actif, plus il consomme de l’énergie et plus il s’enrichit. </a:t>
            </a:r>
          </a:p>
          <a:p>
            <a:r>
              <a:rPr lang="fr-FR" baseline="0" dirty="0" smtClean="0"/>
              <a:t>Inversement, une récession économique st synonyme de moindre consommation énergétique (cas de l’Europe en 2009).</a:t>
            </a:r>
          </a:p>
          <a:p>
            <a:r>
              <a:rPr lang="fr-FR" baseline="0" dirty="0" smtClean="0"/>
              <a:t>Ici, l’exemple de la Chine. La principale source d’énergie est le charbon.</a:t>
            </a:r>
          </a:p>
          <a:p>
            <a:r>
              <a:rPr lang="fr-FR" baseline="0" dirty="0" smtClean="0"/>
              <a:t>Le PIB a crû d’un facteur 10 en 16 ans (soit une moyenne de +15%/an) et la consommation d’énergie a suivi d’un facteur 2.7 (+6.5%/an).</a:t>
            </a:r>
          </a:p>
          <a:p>
            <a:r>
              <a:rPr lang="fr-FR" baseline="0" dirty="0" smtClean="0"/>
              <a:t>Pour simplifier, on peut dire que les pays dépendant énergétiquement sont pauvres ou en récession économique alors que les pays suffisants énergétiquement parlant sont riches ou en croissance forte. Les pays en abondance énergétique (qui ont des ressources qui dépassent largement leurs besoins) sont les pays très riches (Emirats Arabes, Qatar, Norvège). </a:t>
            </a:r>
          </a:p>
          <a:p>
            <a:r>
              <a:rPr lang="fr-FR" baseline="0" dirty="0" smtClean="0"/>
              <a:t>Quant à la France, nous n’avons pas de pétrole, nous refusons d’exploiter le gaz de schiste et nous avons fermé nos mines de charbon. Notre seule richesse énergétique est l’hydraulique et le nucléaire qui couvrent 50% de nos besoins. D’où une croissance nulle. Si on va vers la suffisance énergétique, on s’enrichira. Par contre, si on tombe dans la dépendance on s’appauvrira.</a:t>
            </a:r>
          </a:p>
          <a:p>
            <a:endParaRPr lang="fr-FR" dirty="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10</a:t>
            </a:fld>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noProof="0" dirty="0" smtClean="0"/>
              <a:t>Régulièrement, le PNUD (Programme des Nations unies pour le développement) publie des indicateurs de développement humain par pays avec des critères (PIB, espérance de vie, éducation, santé).</a:t>
            </a:r>
          </a:p>
          <a:p>
            <a:r>
              <a:rPr lang="fr-FR" noProof="0" dirty="0" smtClean="0"/>
              <a:t>Un indice global, appelé IDH (Indicateur de Développement Humain) en fait la synthèse (discutable, mais permet des comparaisons et permet surtout de suivre les évolutions d’année en année);</a:t>
            </a:r>
          </a:p>
          <a:p>
            <a:r>
              <a:rPr lang="fr-FR" noProof="0" dirty="0" smtClean="0"/>
              <a:t>On peut tracer n’importe lequel de ces critères en fonction de la dépense énergétique du pays, on obtient toujours le même type de courbe.</a:t>
            </a:r>
          </a:p>
          <a:p>
            <a:r>
              <a:rPr lang="fr-FR" noProof="0" dirty="0" smtClean="0"/>
              <a:t>Il ressort qu’il ne peut y avoir de développement sans consommation énergétique.</a:t>
            </a:r>
          </a:p>
          <a:p>
            <a:r>
              <a:rPr lang="fr-FR" noProof="0" dirty="0" smtClean="0"/>
              <a:t>Par contre, il est tout à fait possible de se développer sans dépenses énergétiques excessives (Un américain ou un canadien moyen dépense presque trois fois plus qu’un espagnol moyen, pour un niveau de vie quasi identique)</a:t>
            </a:r>
          </a:p>
          <a:p>
            <a:r>
              <a:rPr lang="fr-FR" noProof="0" dirty="0" smtClean="0"/>
              <a:t>Tous</a:t>
            </a:r>
            <a:r>
              <a:rPr lang="fr-FR" baseline="0" noProof="0" dirty="0" smtClean="0"/>
              <a:t> les pays riches dépensent plus de 3 tep/an </a:t>
            </a:r>
            <a:r>
              <a:rPr lang="fr-FR" baseline="0" noProof="0" smtClean="0"/>
              <a:t>par habitant.</a:t>
            </a:r>
            <a:endParaRPr lang="fr-FR" noProof="0" dirty="0" smtClean="0"/>
          </a:p>
          <a:p>
            <a:endParaRPr lang="fr-FR" dirty="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11</a:t>
            </a:fld>
            <a:endParaRPr lang="fr-FR"/>
          </a:p>
        </p:txBody>
      </p:sp>
    </p:spTree>
    <p:extLst>
      <p:ext uri="{BB962C8B-B14F-4D97-AF65-F5344CB8AC3E}">
        <p14:creationId xmlns:p14="http://schemas.microsoft.com/office/powerpoint/2010/main" xmlns="" val="30663566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Depuis plus d’un million</a:t>
            </a:r>
            <a:r>
              <a:rPr lang="fr-FR" baseline="0" dirty="0" smtClean="0"/>
              <a:t> d’années, la terre n’a jamais connu une telle concentration de CO2 dans l’atmosphère.</a:t>
            </a:r>
          </a:p>
          <a:p>
            <a:r>
              <a:rPr lang="fr-FR" baseline="0" dirty="0" smtClean="0"/>
              <a:t>Cette concentration anormalement est exclusivement d’origine anthropique, principalement l’énergie.</a:t>
            </a:r>
          </a:p>
          <a:p>
            <a:r>
              <a:rPr lang="fr-FR" baseline="0" dirty="0" smtClean="0"/>
              <a:t>On sait que la concentration en GES va réchauffer le système terre-atmosphère.</a:t>
            </a:r>
          </a:p>
          <a:p>
            <a:r>
              <a:rPr lang="fr-FR" baseline="0" dirty="0" smtClean="0"/>
              <a:t>La question qui reste à savoir est l’ampleur du désastre. </a:t>
            </a:r>
          </a:p>
          <a:p>
            <a:r>
              <a:rPr lang="fr-FR" baseline="0" dirty="0" smtClean="0"/>
              <a:t>Y aura-t-il des phénomènes irréversibles type fonte des glaciers du Groenland ou inversion de courants marins?</a:t>
            </a:r>
          </a:p>
          <a:p>
            <a:r>
              <a:rPr lang="fr-FR" baseline="0" dirty="0" smtClean="0"/>
              <a:t>Vers quel risque climatique notre soif d’énergie est en train de nous entraîner?</a:t>
            </a:r>
            <a:endParaRPr lang="fr-FR" dirty="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12</a:t>
            </a:fld>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err="1" smtClean="0"/>
              <a:t>Plusieurs</a:t>
            </a:r>
            <a:r>
              <a:rPr lang="en-US" dirty="0" smtClean="0"/>
              <a:t> </a:t>
            </a:r>
            <a:r>
              <a:rPr lang="en-US" dirty="0" err="1" smtClean="0"/>
              <a:t>scénarios</a:t>
            </a:r>
            <a:r>
              <a:rPr lang="en-US" dirty="0" smtClean="0"/>
              <a:t> </a:t>
            </a:r>
            <a:r>
              <a:rPr lang="en-US" dirty="0" err="1" smtClean="0"/>
              <a:t>prospectifs</a:t>
            </a:r>
            <a:r>
              <a:rPr lang="en-US" dirty="0" smtClean="0"/>
              <a:t> </a:t>
            </a:r>
            <a:r>
              <a:rPr lang="en-US" dirty="0" err="1" smtClean="0"/>
              <a:t>ont</a:t>
            </a:r>
            <a:r>
              <a:rPr lang="en-US" dirty="0" smtClean="0"/>
              <a:t> </a:t>
            </a:r>
            <a:r>
              <a:rPr lang="en-US" dirty="0" err="1" smtClean="0"/>
              <a:t>été</a:t>
            </a:r>
            <a:r>
              <a:rPr lang="en-US" dirty="0" smtClean="0"/>
              <a:t> </a:t>
            </a:r>
            <a:r>
              <a:rPr lang="en-US" dirty="0" err="1" smtClean="0"/>
              <a:t>étudiés</a:t>
            </a:r>
            <a:r>
              <a:rPr lang="en-US" dirty="0" smtClean="0"/>
              <a:t> en 1998. A: on continue;  B</a:t>
            </a:r>
            <a:r>
              <a:rPr lang="en-US" dirty="0" smtClean="0">
                <a:sym typeface="Wingdings" pitchFamily="2" charset="2"/>
              </a:rPr>
              <a:t>: (</a:t>
            </a:r>
            <a:r>
              <a:rPr lang="en-US" dirty="0" err="1" smtClean="0">
                <a:sym typeface="Wingdings" pitchFamily="2" charset="2"/>
              </a:rPr>
              <a:t>juste</a:t>
            </a:r>
            <a:r>
              <a:rPr lang="en-US" dirty="0" smtClean="0">
                <a:sym typeface="Wingdings" pitchFamily="2" charset="2"/>
              </a:rPr>
              <a:t> ?)</a:t>
            </a:r>
            <a:r>
              <a:rPr lang="en-US" dirty="0" smtClean="0"/>
              <a:t>milieu;  C: un max de </a:t>
            </a:r>
            <a:r>
              <a:rPr lang="en-US" dirty="0" err="1" smtClean="0"/>
              <a:t>renouvelables</a:t>
            </a:r>
            <a:r>
              <a:rPr lang="en-US" dirty="0" smtClean="0"/>
              <a:t> et de </a:t>
            </a:r>
            <a:r>
              <a:rPr lang="en-US" dirty="0" err="1" smtClean="0"/>
              <a:t>nucléaire</a:t>
            </a:r>
            <a:r>
              <a:rPr lang="en-US" dirty="0" smtClean="0"/>
              <a:t>.</a:t>
            </a:r>
          </a:p>
          <a:p>
            <a:r>
              <a:rPr lang="en-US" dirty="0" err="1" smtClean="0"/>
              <a:t>Dans</a:t>
            </a:r>
            <a:r>
              <a:rPr lang="en-US" dirty="0" smtClean="0"/>
              <a:t> </a:t>
            </a:r>
            <a:r>
              <a:rPr lang="en-US" dirty="0" err="1" smtClean="0"/>
              <a:t>tous</a:t>
            </a:r>
            <a:r>
              <a:rPr lang="en-US" dirty="0" smtClean="0"/>
              <a:t> les </a:t>
            </a:r>
            <a:r>
              <a:rPr lang="en-US" dirty="0" err="1" smtClean="0"/>
              <a:t>cas</a:t>
            </a:r>
            <a:r>
              <a:rPr lang="en-US" dirty="0" smtClean="0"/>
              <a:t>, </a:t>
            </a:r>
            <a:r>
              <a:rPr lang="en-US" dirty="0" err="1" smtClean="0"/>
              <a:t>il</a:t>
            </a:r>
            <a:r>
              <a:rPr lang="en-US" dirty="0" smtClean="0"/>
              <a:t> y a augmentation de </a:t>
            </a:r>
            <a:r>
              <a:rPr lang="en-US" dirty="0" err="1" smtClean="0"/>
              <a:t>consommation</a:t>
            </a:r>
            <a:r>
              <a:rPr lang="en-US" dirty="0" smtClean="0"/>
              <a:t> due à </a:t>
            </a:r>
            <a:r>
              <a:rPr lang="en-US" dirty="0" err="1" smtClean="0"/>
              <a:t>l’augmentation</a:t>
            </a:r>
            <a:r>
              <a:rPr lang="en-US" dirty="0" smtClean="0"/>
              <a:t> de la population et au </a:t>
            </a:r>
            <a:r>
              <a:rPr lang="en-US" dirty="0" err="1" smtClean="0"/>
              <a:t>développement</a:t>
            </a:r>
            <a:endParaRPr lang="en-US" dirty="0" smtClean="0"/>
          </a:p>
          <a:p>
            <a:r>
              <a:rPr lang="en-US" dirty="0" err="1" smtClean="0"/>
              <a:t>Panique</a:t>
            </a:r>
            <a:r>
              <a:rPr lang="en-US" dirty="0" smtClean="0"/>
              <a:t>: le monde </a:t>
            </a:r>
            <a:r>
              <a:rPr lang="en-US" dirty="0" err="1" smtClean="0"/>
              <a:t>semble</a:t>
            </a:r>
            <a:r>
              <a:rPr lang="en-US" dirty="0" smtClean="0"/>
              <a:t> </a:t>
            </a:r>
            <a:r>
              <a:rPr lang="en-US" dirty="0" err="1" smtClean="0"/>
              <a:t>suivre</a:t>
            </a:r>
            <a:r>
              <a:rPr lang="en-US" dirty="0" smtClean="0"/>
              <a:t> (et </a:t>
            </a:r>
            <a:r>
              <a:rPr lang="en-US" dirty="0" err="1" smtClean="0"/>
              <a:t>même</a:t>
            </a:r>
            <a:r>
              <a:rPr lang="en-US" dirty="0" smtClean="0"/>
              <a:t> </a:t>
            </a:r>
            <a:r>
              <a:rPr lang="en-US" dirty="0" err="1" smtClean="0"/>
              <a:t>dépasser</a:t>
            </a:r>
            <a:r>
              <a:rPr lang="en-US" dirty="0" smtClean="0"/>
              <a:t>) le </a:t>
            </a:r>
            <a:r>
              <a:rPr lang="en-US" dirty="0" err="1" smtClean="0"/>
              <a:t>scénario</a:t>
            </a:r>
            <a:r>
              <a:rPr lang="en-US" dirty="0" smtClean="0"/>
              <a:t> A !!</a:t>
            </a:r>
          </a:p>
          <a:p>
            <a:endParaRPr lang="fr-FR" dirty="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13</a:t>
            </a:fld>
            <a:endParaRPr lang="fr-FR"/>
          </a:p>
        </p:txBody>
      </p:sp>
    </p:spTree>
    <p:extLst>
      <p:ext uri="{BB962C8B-B14F-4D97-AF65-F5344CB8AC3E}">
        <p14:creationId xmlns:p14="http://schemas.microsoft.com/office/powerpoint/2010/main" xmlns="" val="42500164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Les principaux pollueurs de la planète</a:t>
            </a:r>
            <a:r>
              <a:rPr lang="fr-FR" baseline="0" dirty="0" smtClean="0"/>
              <a:t> sont les pays peuplés et en forte croissance économique (Chine, USA).</a:t>
            </a:r>
          </a:p>
          <a:p>
            <a:r>
              <a:rPr lang="fr-FR" baseline="0" dirty="0" smtClean="0"/>
              <a:t>En Europe, le plus gros pollueur est l’Allemagne (qui utilise beaucoup de charbon et de lignite) 930 Mt/an.</a:t>
            </a:r>
          </a:p>
          <a:p>
            <a:r>
              <a:rPr lang="fr-FR" baseline="0" dirty="0" smtClean="0"/>
              <a:t>La France est plutôt bon élève (370 Mt/an) grâce au nucléaire.</a:t>
            </a:r>
          </a:p>
          <a:p>
            <a:endParaRPr lang="fr-FR" baseline="0" dirty="0" smtClean="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14</a:t>
            </a:fld>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r-FR" noProof="0" dirty="0" smtClean="0"/>
              <a:t>Grâce à</a:t>
            </a:r>
            <a:r>
              <a:rPr lang="fr-FR" baseline="0" noProof="0" dirty="0" smtClean="0"/>
              <a:t> la combinaison du nucléaire et de l’hydraulique, la France peut afficher des émissions de CO2 plus faibles que la plupart des autres pays européens.</a:t>
            </a:r>
            <a:endParaRPr lang="fr-FR" noProof="0" dirty="0" smtClean="0"/>
          </a:p>
          <a:p>
            <a:endParaRPr lang="fr-FR" dirty="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15</a:t>
            </a:fld>
            <a:endParaRPr lang="fr-FR"/>
          </a:p>
        </p:txBody>
      </p:sp>
    </p:spTree>
    <p:extLst>
      <p:ext uri="{BB962C8B-B14F-4D97-AF65-F5344CB8AC3E}">
        <p14:creationId xmlns:p14="http://schemas.microsoft.com/office/powerpoint/2010/main" xmlns="" val="6465578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noProof="0" dirty="0" smtClean="0"/>
              <a:t>Le charbon produit beaucoup de gaz à effet de serre: c’est l’énergie la plus polluante.</a:t>
            </a:r>
          </a:p>
          <a:p>
            <a:r>
              <a:rPr lang="fr-FR" noProof="0" dirty="0" smtClean="0"/>
              <a:t>D’où le dilemme ressources/climat et l’envolée des prix de l’énergie. </a:t>
            </a:r>
          </a:p>
          <a:p>
            <a:r>
              <a:rPr lang="fr-FR" noProof="0" dirty="0" smtClean="0"/>
              <a:t>Il faut faire plus que du charbon dit “propre” (désulfuré, </a:t>
            </a:r>
            <a:r>
              <a:rPr lang="fr-FR" noProof="0" dirty="0" err="1" smtClean="0"/>
              <a:t>NOx</a:t>
            </a:r>
            <a:r>
              <a:rPr lang="fr-FR" noProof="0" dirty="0" smtClean="0"/>
              <a:t> et particules); Il faut séquestrer le CO2 (essais à </a:t>
            </a:r>
            <a:r>
              <a:rPr lang="fr-FR" noProof="0" dirty="0" err="1" smtClean="0"/>
              <a:t>Sleipner</a:t>
            </a:r>
            <a:r>
              <a:rPr lang="fr-FR" noProof="0" dirty="0" smtClean="0"/>
              <a:t> et dans d’autres formations géologiques)</a:t>
            </a:r>
          </a:p>
          <a:p>
            <a:r>
              <a:rPr lang="fr-FR" noProof="0" dirty="0" smtClean="0"/>
              <a:t>Le gaz est employé par EDF dans</a:t>
            </a:r>
            <a:r>
              <a:rPr lang="fr-FR" baseline="0" noProof="0" dirty="0" smtClean="0"/>
              <a:t> les Turbines à Combustion en fonctionnement intermittent. En base, on peut descendre à 400 gCO2/kWh.</a:t>
            </a:r>
            <a:endParaRPr lang="fr-FR" noProof="0" dirty="0" smtClean="0"/>
          </a:p>
          <a:p>
            <a:r>
              <a:rPr lang="fr-FR" noProof="0" dirty="0" smtClean="0"/>
              <a:t>Le</a:t>
            </a:r>
            <a:r>
              <a:rPr lang="fr-FR" baseline="0" noProof="0" dirty="0" smtClean="0"/>
              <a:t> PV a un rendement énergétique mauvais, ce qui explique son bilan CO2 (pire si les panneaux sont fabriqués en Chine – 130 gCO2/kWh). </a:t>
            </a:r>
            <a:endParaRPr lang="fr-FR" noProof="0" dirty="0" smtClean="0"/>
          </a:p>
          <a:p>
            <a:endParaRPr lang="fr-FR" dirty="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16</a:t>
            </a:fld>
            <a:endParaRPr lang="fr-FR"/>
          </a:p>
        </p:txBody>
      </p:sp>
    </p:spTree>
    <p:extLst>
      <p:ext uri="{BB962C8B-B14F-4D97-AF65-F5344CB8AC3E}">
        <p14:creationId xmlns:p14="http://schemas.microsoft.com/office/powerpoint/2010/main" xmlns="" val="19465463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smtClean="0"/>
              <a:t>Les </a:t>
            </a:r>
            <a:r>
              <a:rPr lang="en-US" dirty="0" err="1" smtClean="0"/>
              <a:t>fossiles</a:t>
            </a:r>
            <a:r>
              <a:rPr lang="en-US" dirty="0" smtClean="0"/>
              <a:t> </a:t>
            </a:r>
            <a:r>
              <a:rPr lang="en-US" dirty="0" err="1" smtClean="0"/>
              <a:t>sont</a:t>
            </a:r>
            <a:r>
              <a:rPr lang="en-US" dirty="0" smtClean="0"/>
              <a:t> </a:t>
            </a:r>
            <a:r>
              <a:rPr lang="en-US" dirty="0" err="1" smtClean="0"/>
              <a:t>stricto</a:t>
            </a:r>
            <a:r>
              <a:rPr lang="en-US" dirty="0" smtClean="0"/>
              <a:t> </a:t>
            </a:r>
            <a:r>
              <a:rPr lang="en-US" dirty="0" err="1" smtClean="0"/>
              <a:t>sensu</a:t>
            </a:r>
            <a:r>
              <a:rPr lang="en-US" dirty="0" smtClean="0"/>
              <a:t> </a:t>
            </a:r>
            <a:r>
              <a:rPr lang="en-US" dirty="0" err="1" smtClean="0"/>
              <a:t>renouvelables</a:t>
            </a:r>
            <a:r>
              <a:rPr lang="en-US" dirty="0" smtClean="0"/>
              <a:t> (</a:t>
            </a:r>
            <a:r>
              <a:rPr lang="en-US" dirty="0" err="1" smtClean="0"/>
              <a:t>mais</a:t>
            </a:r>
            <a:r>
              <a:rPr lang="en-US" dirty="0" smtClean="0"/>
              <a:t> à des </a:t>
            </a:r>
            <a:r>
              <a:rPr lang="en-US" dirty="0" err="1" smtClean="0"/>
              <a:t>échelles</a:t>
            </a:r>
            <a:r>
              <a:rPr lang="en-US" dirty="0" smtClean="0"/>
              <a:t> de temps </a:t>
            </a:r>
            <a:r>
              <a:rPr lang="en-US" dirty="0" err="1" smtClean="0"/>
              <a:t>géologiques</a:t>
            </a:r>
            <a:r>
              <a:rPr lang="en-US" dirty="0" smtClean="0"/>
              <a:t>…)</a:t>
            </a:r>
          </a:p>
          <a:p>
            <a:r>
              <a:rPr lang="en-US" dirty="0" smtClean="0"/>
              <a:t>Les </a:t>
            </a:r>
            <a:r>
              <a:rPr lang="en-US" dirty="0" err="1" smtClean="0"/>
              <a:t>renouvelables</a:t>
            </a:r>
            <a:r>
              <a:rPr lang="en-US" dirty="0" smtClean="0"/>
              <a:t> </a:t>
            </a:r>
            <a:r>
              <a:rPr lang="en-US" dirty="0" err="1" smtClean="0"/>
              <a:t>sont</a:t>
            </a:r>
            <a:r>
              <a:rPr lang="en-US" dirty="0" smtClean="0"/>
              <a:t> </a:t>
            </a:r>
            <a:r>
              <a:rPr lang="en-US" dirty="0" err="1" smtClean="0"/>
              <a:t>toutes</a:t>
            </a:r>
            <a:r>
              <a:rPr lang="en-US" dirty="0" smtClean="0"/>
              <a:t> </a:t>
            </a:r>
            <a:r>
              <a:rPr lang="en-US" dirty="0" err="1" smtClean="0"/>
              <a:t>d’origine</a:t>
            </a:r>
            <a:r>
              <a:rPr lang="en-US" dirty="0" smtClean="0"/>
              <a:t> </a:t>
            </a:r>
            <a:r>
              <a:rPr lang="en-US" dirty="0" err="1" smtClean="0"/>
              <a:t>solaire</a:t>
            </a:r>
            <a:r>
              <a:rPr lang="en-US" dirty="0" smtClean="0"/>
              <a:t>, </a:t>
            </a:r>
            <a:r>
              <a:rPr lang="en-US" dirty="0" err="1" smtClean="0"/>
              <a:t>sauf</a:t>
            </a:r>
            <a:r>
              <a:rPr lang="en-US" dirty="0" smtClean="0"/>
              <a:t> la </a:t>
            </a:r>
            <a:r>
              <a:rPr lang="en-US" dirty="0" err="1" smtClean="0"/>
              <a:t>géothermie</a:t>
            </a:r>
            <a:r>
              <a:rPr lang="en-US" dirty="0" smtClean="0"/>
              <a:t> (</a:t>
            </a:r>
            <a:r>
              <a:rPr lang="en-US" dirty="0" err="1" smtClean="0"/>
              <a:t>radioactivité</a:t>
            </a:r>
            <a:r>
              <a:rPr lang="en-US" dirty="0" smtClean="0"/>
              <a:t>)</a:t>
            </a:r>
          </a:p>
          <a:p>
            <a:r>
              <a:rPr lang="en-US" dirty="0" smtClean="0"/>
              <a:t>La </a:t>
            </a:r>
            <a:r>
              <a:rPr lang="en-US" dirty="0" err="1" smtClean="0"/>
              <a:t>biomasse</a:t>
            </a:r>
            <a:r>
              <a:rPr lang="en-US" dirty="0" smtClean="0"/>
              <a:t> </a:t>
            </a:r>
            <a:r>
              <a:rPr lang="en-US" dirty="0" err="1" smtClean="0"/>
              <a:t>n’est</a:t>
            </a:r>
            <a:r>
              <a:rPr lang="en-US" dirty="0" smtClean="0"/>
              <a:t> </a:t>
            </a:r>
            <a:r>
              <a:rPr lang="en-US" dirty="0" err="1" smtClean="0"/>
              <a:t>renouvelable</a:t>
            </a:r>
            <a:r>
              <a:rPr lang="en-US" dirty="0" smtClean="0"/>
              <a:t> </a:t>
            </a:r>
            <a:r>
              <a:rPr lang="en-US" dirty="0" err="1" smtClean="0"/>
              <a:t>que</a:t>
            </a:r>
            <a:r>
              <a:rPr lang="en-US" dirty="0" smtClean="0"/>
              <a:t> </a:t>
            </a:r>
            <a:r>
              <a:rPr lang="en-US" dirty="0" err="1" smtClean="0"/>
              <a:t>si</a:t>
            </a:r>
            <a:r>
              <a:rPr lang="en-US" dirty="0" smtClean="0"/>
              <a:t> </a:t>
            </a:r>
            <a:r>
              <a:rPr lang="en-US" dirty="0" err="1" smtClean="0"/>
              <a:t>l’on</a:t>
            </a:r>
            <a:r>
              <a:rPr lang="en-US" dirty="0" smtClean="0"/>
              <a:t> </a:t>
            </a:r>
            <a:r>
              <a:rPr lang="en-US" dirty="0" err="1" smtClean="0"/>
              <a:t>replante</a:t>
            </a:r>
            <a:r>
              <a:rPr lang="en-US" dirty="0" smtClean="0"/>
              <a:t> !! (</a:t>
            </a:r>
            <a:r>
              <a:rPr lang="en-US" dirty="0" err="1" smtClean="0"/>
              <a:t>déforestation</a:t>
            </a:r>
            <a:r>
              <a:rPr lang="en-US" dirty="0" smtClean="0"/>
              <a:t>)</a:t>
            </a:r>
          </a:p>
          <a:p>
            <a:r>
              <a:rPr lang="en-US" dirty="0" smtClean="0"/>
              <a:t>Le </a:t>
            </a:r>
            <a:r>
              <a:rPr lang="en-US" dirty="0" err="1" smtClean="0"/>
              <a:t>nucléaire</a:t>
            </a:r>
            <a:r>
              <a:rPr lang="en-US" dirty="0" smtClean="0"/>
              <a:t> </a:t>
            </a:r>
            <a:r>
              <a:rPr lang="en-US" dirty="0" err="1" smtClean="0"/>
              <a:t>utilise</a:t>
            </a:r>
            <a:r>
              <a:rPr lang="en-US" dirty="0" smtClean="0"/>
              <a:t> </a:t>
            </a:r>
            <a:r>
              <a:rPr lang="en-US" dirty="0" err="1" smtClean="0"/>
              <a:t>l’uranium</a:t>
            </a:r>
            <a:r>
              <a:rPr lang="en-US" dirty="0" smtClean="0"/>
              <a:t> qui a </a:t>
            </a:r>
            <a:r>
              <a:rPr lang="en-US" dirty="0" err="1" smtClean="0"/>
              <a:t>été</a:t>
            </a:r>
            <a:r>
              <a:rPr lang="en-US" dirty="0" smtClean="0"/>
              <a:t> </a:t>
            </a:r>
            <a:r>
              <a:rPr lang="en-US" dirty="0" err="1" smtClean="0"/>
              <a:t>fabriqué</a:t>
            </a:r>
            <a:r>
              <a:rPr lang="en-US" dirty="0" smtClean="0"/>
              <a:t> </a:t>
            </a:r>
            <a:r>
              <a:rPr lang="en-US" dirty="0" err="1" smtClean="0"/>
              <a:t>lors</a:t>
            </a:r>
            <a:r>
              <a:rPr lang="en-US" dirty="0" smtClean="0"/>
              <a:t> de </a:t>
            </a:r>
            <a:r>
              <a:rPr lang="en-US" dirty="0" err="1" smtClean="0"/>
              <a:t>l’explosion</a:t>
            </a:r>
            <a:r>
              <a:rPr lang="en-US" dirty="0" smtClean="0"/>
              <a:t> de supernova (photo de SN1572, constellation de </a:t>
            </a:r>
            <a:r>
              <a:rPr lang="en-US" dirty="0" err="1" smtClean="0"/>
              <a:t>Cassiopée</a:t>
            </a:r>
            <a:r>
              <a:rPr lang="en-US" dirty="0" smtClean="0"/>
              <a:t>, </a:t>
            </a:r>
            <a:r>
              <a:rPr lang="en-US" dirty="0" err="1" smtClean="0"/>
              <a:t>dont</a:t>
            </a:r>
            <a:r>
              <a:rPr lang="en-US" dirty="0" smtClean="0"/>
              <a:t> </a:t>
            </a:r>
            <a:r>
              <a:rPr lang="en-US" dirty="0" err="1" smtClean="0"/>
              <a:t>l’explosion</a:t>
            </a:r>
            <a:r>
              <a:rPr lang="en-US" dirty="0" smtClean="0"/>
              <a:t> a </a:t>
            </a:r>
            <a:r>
              <a:rPr lang="en-US" dirty="0" err="1" smtClean="0"/>
              <a:t>été</a:t>
            </a:r>
            <a:r>
              <a:rPr lang="en-US" dirty="0" smtClean="0"/>
              <a:t> </a:t>
            </a:r>
            <a:r>
              <a:rPr lang="en-US" dirty="0" err="1" smtClean="0"/>
              <a:t>observée</a:t>
            </a:r>
            <a:r>
              <a:rPr lang="en-US" dirty="0" smtClean="0"/>
              <a:t> à l’oeil nu par </a:t>
            </a:r>
            <a:r>
              <a:rPr lang="en-US" dirty="0" err="1" smtClean="0"/>
              <a:t>Tycho</a:t>
            </a:r>
            <a:r>
              <a:rPr lang="en-US" dirty="0" smtClean="0"/>
              <a:t> Brahe)</a:t>
            </a:r>
          </a:p>
          <a:p>
            <a:endParaRPr lang="fr-FR" dirty="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17</a:t>
            </a:fld>
            <a:endParaRPr lang="fr-FR"/>
          </a:p>
        </p:txBody>
      </p:sp>
    </p:spTree>
    <p:extLst>
      <p:ext uri="{BB962C8B-B14F-4D97-AF65-F5344CB8AC3E}">
        <p14:creationId xmlns:p14="http://schemas.microsoft.com/office/powerpoint/2010/main" xmlns="" val="37817005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smtClean="0"/>
              <a:t>Les </a:t>
            </a:r>
            <a:r>
              <a:rPr lang="en-US" dirty="0" err="1" smtClean="0"/>
              <a:t>réserves</a:t>
            </a:r>
            <a:r>
              <a:rPr lang="en-US" dirty="0" smtClean="0"/>
              <a:t> </a:t>
            </a:r>
            <a:r>
              <a:rPr lang="en-US" dirty="0" err="1" smtClean="0"/>
              <a:t>fossiles</a:t>
            </a:r>
            <a:r>
              <a:rPr lang="en-US" dirty="0" smtClean="0"/>
              <a:t> </a:t>
            </a:r>
            <a:r>
              <a:rPr lang="en-US" dirty="0" err="1" smtClean="0"/>
              <a:t>s’amenuisent</a:t>
            </a:r>
            <a:r>
              <a:rPr lang="en-US" dirty="0" smtClean="0"/>
              <a:t>. Comment </a:t>
            </a:r>
            <a:r>
              <a:rPr lang="en-US" dirty="0" err="1" smtClean="0"/>
              <a:t>remplacer</a:t>
            </a:r>
            <a:r>
              <a:rPr lang="en-US" dirty="0" smtClean="0"/>
              <a:t> les 6 </a:t>
            </a:r>
            <a:r>
              <a:rPr lang="en-US" dirty="0" err="1" smtClean="0"/>
              <a:t>GTep</a:t>
            </a:r>
            <a:r>
              <a:rPr lang="en-US" dirty="0" smtClean="0"/>
              <a:t> de </a:t>
            </a:r>
            <a:r>
              <a:rPr lang="en-US" dirty="0" err="1" smtClean="0"/>
              <a:t>pétrole</a:t>
            </a:r>
            <a:r>
              <a:rPr lang="en-US" dirty="0" smtClean="0"/>
              <a:t> et de </a:t>
            </a:r>
            <a:r>
              <a:rPr lang="en-US" dirty="0" err="1" smtClean="0"/>
              <a:t>gaz</a:t>
            </a:r>
            <a:r>
              <a:rPr lang="en-US" dirty="0" smtClean="0"/>
              <a:t> ?</a:t>
            </a:r>
          </a:p>
          <a:p>
            <a:r>
              <a:rPr lang="en-US" dirty="0" smtClean="0"/>
              <a:t>Le </a:t>
            </a:r>
            <a:r>
              <a:rPr lang="en-US" dirty="0" err="1" smtClean="0"/>
              <a:t>charbon</a:t>
            </a:r>
            <a:r>
              <a:rPr lang="en-US" dirty="0" smtClean="0"/>
              <a:t>, beaucoup plus </a:t>
            </a:r>
            <a:r>
              <a:rPr lang="en-US" dirty="0" err="1" smtClean="0"/>
              <a:t>abondant</a:t>
            </a:r>
            <a:r>
              <a:rPr lang="en-US" dirty="0" smtClean="0"/>
              <a:t>, </a:t>
            </a:r>
            <a:r>
              <a:rPr lang="en-US" dirty="0" err="1" smtClean="0"/>
              <a:t>est</a:t>
            </a:r>
            <a:r>
              <a:rPr lang="en-US" dirty="0" smtClean="0"/>
              <a:t> déjà </a:t>
            </a:r>
            <a:r>
              <a:rPr lang="en-US" dirty="0" err="1" smtClean="0"/>
              <a:t>largement</a:t>
            </a:r>
            <a:r>
              <a:rPr lang="en-US" dirty="0" smtClean="0"/>
              <a:t> </a:t>
            </a:r>
            <a:r>
              <a:rPr lang="en-US" dirty="0" err="1" smtClean="0"/>
              <a:t>appelé</a:t>
            </a:r>
            <a:r>
              <a:rPr lang="en-US" dirty="0" smtClean="0"/>
              <a:t> à la </a:t>
            </a:r>
            <a:r>
              <a:rPr lang="en-US" dirty="0" err="1" smtClean="0"/>
              <a:t>rescousse</a:t>
            </a:r>
            <a:r>
              <a:rPr lang="en-US" dirty="0" smtClean="0"/>
              <a:t>.</a:t>
            </a:r>
          </a:p>
          <a:p>
            <a:r>
              <a:rPr lang="en-US" dirty="0" smtClean="0"/>
              <a:t>Les </a:t>
            </a:r>
            <a:r>
              <a:rPr lang="en-US" dirty="0" err="1" smtClean="0"/>
              <a:t>réserves</a:t>
            </a:r>
            <a:r>
              <a:rPr lang="en-US" dirty="0" smtClean="0"/>
              <a:t> </a:t>
            </a:r>
            <a:r>
              <a:rPr lang="en-US" dirty="0" err="1" smtClean="0"/>
              <a:t>d’uranium</a:t>
            </a:r>
            <a:r>
              <a:rPr lang="en-US" dirty="0" smtClean="0"/>
              <a:t> </a:t>
            </a:r>
            <a:r>
              <a:rPr lang="en-US" dirty="0" err="1" smtClean="0"/>
              <a:t>sont</a:t>
            </a:r>
            <a:r>
              <a:rPr lang="en-US" dirty="0" smtClean="0"/>
              <a:t> </a:t>
            </a:r>
            <a:r>
              <a:rPr lang="en-US" dirty="0" err="1" smtClean="0"/>
              <a:t>ici</a:t>
            </a:r>
            <a:r>
              <a:rPr lang="en-US" dirty="0" smtClean="0"/>
              <a:t> </a:t>
            </a:r>
            <a:r>
              <a:rPr lang="en-US" dirty="0" err="1" smtClean="0"/>
              <a:t>comptabilisées</a:t>
            </a:r>
            <a:r>
              <a:rPr lang="en-US" dirty="0" smtClean="0"/>
              <a:t> pour les </a:t>
            </a:r>
            <a:r>
              <a:rPr lang="en-US" dirty="0" err="1" smtClean="0"/>
              <a:t>réacteurs</a:t>
            </a:r>
            <a:r>
              <a:rPr lang="en-US" dirty="0" smtClean="0"/>
              <a:t> </a:t>
            </a:r>
            <a:r>
              <a:rPr lang="en-US" dirty="0" err="1" smtClean="0"/>
              <a:t>actuels</a:t>
            </a:r>
            <a:r>
              <a:rPr lang="en-US" dirty="0" smtClean="0"/>
              <a:t> (la 4</a:t>
            </a:r>
            <a:r>
              <a:rPr lang="en-US" baseline="30000" dirty="0" smtClean="0"/>
              <a:t>ème</a:t>
            </a:r>
            <a:r>
              <a:rPr lang="en-US" dirty="0" smtClean="0"/>
              <a:t> </a:t>
            </a:r>
            <a:r>
              <a:rPr lang="en-US" dirty="0" err="1" smtClean="0"/>
              <a:t>génération</a:t>
            </a:r>
            <a:r>
              <a:rPr lang="en-US" dirty="0" smtClean="0"/>
              <a:t> </a:t>
            </a:r>
            <a:r>
              <a:rPr lang="en-US" dirty="0" err="1" smtClean="0"/>
              <a:t>peut</a:t>
            </a:r>
            <a:r>
              <a:rPr lang="en-US" dirty="0" smtClean="0"/>
              <a:t> </a:t>
            </a:r>
            <a:r>
              <a:rPr lang="en-US" dirty="0" err="1" smtClean="0"/>
              <a:t>permettre</a:t>
            </a:r>
            <a:r>
              <a:rPr lang="en-US" dirty="0" smtClean="0"/>
              <a:t> 100 x plus)</a:t>
            </a:r>
          </a:p>
          <a:p>
            <a:endParaRPr lang="fr-FR" dirty="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18</a:t>
            </a:fld>
            <a:endParaRPr lang="fr-FR"/>
          </a:p>
        </p:txBody>
      </p:sp>
    </p:spTree>
    <p:extLst>
      <p:ext uri="{BB962C8B-B14F-4D97-AF65-F5344CB8AC3E}">
        <p14:creationId xmlns:p14="http://schemas.microsoft.com/office/powerpoint/2010/main" xmlns="" val="36179653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Il y a un </a:t>
            </a:r>
            <a:r>
              <a:rPr lang="en-US" dirty="0" err="1" smtClean="0"/>
              <a:t>facteur</a:t>
            </a:r>
            <a:r>
              <a:rPr lang="en-US" dirty="0" smtClean="0"/>
              <a:t> 100000 entre </a:t>
            </a:r>
            <a:r>
              <a:rPr lang="en-US" dirty="0" err="1" smtClean="0"/>
              <a:t>l’énergie</a:t>
            </a:r>
            <a:r>
              <a:rPr lang="en-US" dirty="0" smtClean="0"/>
              <a:t> </a:t>
            </a:r>
            <a:r>
              <a:rPr lang="en-US" dirty="0" err="1" smtClean="0"/>
              <a:t>libérée</a:t>
            </a:r>
            <a:r>
              <a:rPr lang="en-US" dirty="0" smtClean="0"/>
              <a:t> par kg de </a:t>
            </a:r>
            <a:r>
              <a:rPr lang="en-US" dirty="0" err="1" smtClean="0"/>
              <a:t>matière</a:t>
            </a:r>
            <a:r>
              <a:rPr lang="en-US" dirty="0" smtClean="0"/>
              <a:t> uranium </a:t>
            </a:r>
            <a:r>
              <a:rPr lang="en-US" dirty="0" err="1" smtClean="0"/>
              <a:t>vs</a:t>
            </a:r>
            <a:r>
              <a:rPr lang="en-US" dirty="0" smtClean="0"/>
              <a:t> </a:t>
            </a:r>
            <a:r>
              <a:rPr lang="en-US" dirty="0" err="1" smtClean="0"/>
              <a:t>fossiles</a:t>
            </a:r>
            <a:r>
              <a:rPr lang="en-US" dirty="0" smtClean="0"/>
              <a:t>.</a:t>
            </a:r>
          </a:p>
          <a:p>
            <a:r>
              <a:rPr lang="en-US" dirty="0" err="1" smtClean="0"/>
              <a:t>L’énergie</a:t>
            </a:r>
            <a:r>
              <a:rPr lang="en-US" dirty="0" smtClean="0"/>
              <a:t> de liaison </a:t>
            </a:r>
            <a:r>
              <a:rPr lang="en-US" dirty="0" err="1" smtClean="0"/>
              <a:t>nucléaire</a:t>
            </a:r>
            <a:r>
              <a:rPr lang="en-US" dirty="0" smtClean="0"/>
              <a:t> se </a:t>
            </a:r>
            <a:r>
              <a:rPr lang="en-US" dirty="0" err="1" smtClean="0"/>
              <a:t>mesure</a:t>
            </a:r>
            <a:r>
              <a:rPr lang="en-US" dirty="0" smtClean="0"/>
              <a:t> en millions </a:t>
            </a:r>
            <a:r>
              <a:rPr lang="en-US" dirty="0" err="1" smtClean="0"/>
              <a:t>d’eV</a:t>
            </a:r>
            <a:r>
              <a:rPr lang="en-US" dirty="0" smtClean="0"/>
              <a:t>, à comparer à </a:t>
            </a:r>
            <a:r>
              <a:rPr lang="en-US" dirty="0" err="1" smtClean="0"/>
              <a:t>l’énergie</a:t>
            </a:r>
            <a:r>
              <a:rPr lang="en-US" dirty="0" smtClean="0"/>
              <a:t> de liaison </a:t>
            </a:r>
            <a:r>
              <a:rPr lang="en-US" dirty="0" err="1" smtClean="0"/>
              <a:t>chimique</a:t>
            </a:r>
            <a:r>
              <a:rPr lang="en-US" dirty="0" smtClean="0"/>
              <a:t> (ex. </a:t>
            </a:r>
            <a:r>
              <a:rPr lang="en-US" dirty="0" err="1" smtClean="0"/>
              <a:t>molécule</a:t>
            </a:r>
            <a:r>
              <a:rPr lang="en-US" dirty="0" smtClean="0"/>
              <a:t> </a:t>
            </a:r>
            <a:r>
              <a:rPr lang="en-US" dirty="0" err="1" smtClean="0"/>
              <a:t>d’eau</a:t>
            </a:r>
            <a:r>
              <a:rPr lang="en-US" dirty="0" smtClean="0"/>
              <a:t> H2O) qui se </a:t>
            </a:r>
            <a:r>
              <a:rPr lang="en-US" dirty="0" err="1" smtClean="0"/>
              <a:t>mesure</a:t>
            </a:r>
            <a:r>
              <a:rPr lang="en-US" dirty="0" smtClean="0"/>
              <a:t> en </a:t>
            </a:r>
            <a:r>
              <a:rPr lang="en-US" dirty="0" err="1" smtClean="0"/>
              <a:t>eV</a:t>
            </a:r>
            <a:r>
              <a:rPr lang="en-US" dirty="0" smtClean="0"/>
              <a:t>.</a:t>
            </a:r>
            <a:r>
              <a:rPr lang="en-US" baseline="0" dirty="0" smtClean="0"/>
              <a:t> </a:t>
            </a:r>
            <a:r>
              <a:rPr lang="en-US" dirty="0" err="1" smtClean="0"/>
              <a:t>Une</a:t>
            </a:r>
            <a:r>
              <a:rPr lang="en-US" dirty="0" smtClean="0"/>
              <a:t> pastille de 7.55 g </a:t>
            </a:r>
            <a:r>
              <a:rPr lang="en-US" dirty="0" err="1" smtClean="0"/>
              <a:t>d’uranium</a:t>
            </a:r>
            <a:r>
              <a:rPr lang="en-US" dirty="0" smtClean="0"/>
              <a:t> </a:t>
            </a:r>
            <a:r>
              <a:rPr lang="en-US" dirty="0" err="1" smtClean="0"/>
              <a:t>peuvent</a:t>
            </a:r>
            <a:r>
              <a:rPr lang="en-US" dirty="0" smtClean="0"/>
              <a:t> </a:t>
            </a:r>
            <a:r>
              <a:rPr lang="en-US" dirty="0" err="1" smtClean="0"/>
              <a:t>fournir</a:t>
            </a:r>
            <a:r>
              <a:rPr lang="en-US" dirty="0" smtClean="0"/>
              <a:t> </a:t>
            </a:r>
            <a:r>
              <a:rPr lang="en-US" dirty="0" err="1" smtClean="0"/>
              <a:t>autant</a:t>
            </a:r>
            <a:r>
              <a:rPr lang="en-US" dirty="0" smtClean="0"/>
              <a:t> </a:t>
            </a:r>
            <a:r>
              <a:rPr lang="en-US" dirty="0" err="1" smtClean="0"/>
              <a:t>d’énergie</a:t>
            </a:r>
            <a:r>
              <a:rPr lang="en-US" dirty="0" smtClean="0"/>
              <a:t> </a:t>
            </a:r>
            <a:r>
              <a:rPr lang="en-US" dirty="0" err="1" smtClean="0"/>
              <a:t>que</a:t>
            </a:r>
            <a:r>
              <a:rPr lang="en-US" dirty="0" smtClean="0"/>
              <a:t> 5 </a:t>
            </a:r>
            <a:r>
              <a:rPr lang="en-US" dirty="0" err="1" smtClean="0"/>
              <a:t>barils</a:t>
            </a:r>
            <a:r>
              <a:rPr lang="en-US" dirty="0" smtClean="0"/>
              <a:t> de </a:t>
            </a:r>
            <a:r>
              <a:rPr lang="en-US" dirty="0" err="1" smtClean="0"/>
              <a:t>pétrole</a:t>
            </a:r>
            <a:r>
              <a:rPr lang="en-US" dirty="0" smtClean="0"/>
              <a:t> </a:t>
            </a:r>
            <a:r>
              <a:rPr lang="en-US" dirty="0" err="1" smtClean="0"/>
              <a:t>ou</a:t>
            </a:r>
            <a:r>
              <a:rPr lang="en-US" dirty="0" smtClean="0"/>
              <a:t> 12 </a:t>
            </a:r>
            <a:r>
              <a:rPr lang="en-US" dirty="0" err="1" smtClean="0"/>
              <a:t>pleins</a:t>
            </a:r>
            <a:r>
              <a:rPr lang="en-US" dirty="0" smtClean="0"/>
              <a:t> </a:t>
            </a:r>
            <a:r>
              <a:rPr lang="en-US" dirty="0" err="1" smtClean="0"/>
              <a:t>d’essence</a:t>
            </a:r>
            <a:r>
              <a:rPr lang="en-US" dirty="0" smtClean="0"/>
              <a:t> </a:t>
            </a:r>
            <a:r>
              <a:rPr lang="en-US" dirty="0" err="1" smtClean="0"/>
              <a:t>dans</a:t>
            </a:r>
            <a:r>
              <a:rPr lang="en-US" dirty="0" smtClean="0"/>
              <a:t> </a:t>
            </a:r>
            <a:r>
              <a:rPr lang="en-US" dirty="0" err="1" smtClean="0"/>
              <a:t>une</a:t>
            </a:r>
            <a:r>
              <a:rPr lang="en-US" dirty="0" smtClean="0"/>
              <a:t> </a:t>
            </a:r>
            <a:r>
              <a:rPr lang="en-US" dirty="0" err="1" smtClean="0"/>
              <a:t>voiture</a:t>
            </a:r>
            <a:r>
              <a:rPr lang="en-US" dirty="0" smtClean="0"/>
              <a:t> (8.5 MWh).</a:t>
            </a:r>
          </a:p>
          <a:p>
            <a:endParaRPr lang="fr-FR" dirty="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19</a:t>
            </a:fld>
            <a:endParaRPr lang="fr-FR"/>
          </a:p>
        </p:txBody>
      </p:sp>
    </p:spTree>
    <p:extLst>
      <p:ext uri="{BB962C8B-B14F-4D97-AF65-F5344CB8AC3E}">
        <p14:creationId xmlns:p14="http://schemas.microsoft.com/office/powerpoint/2010/main" xmlns="" val="28166437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Plan de l’exposé en 4 points.</a:t>
            </a:r>
          </a:p>
          <a:p>
            <a:r>
              <a:rPr lang="fr-FR" dirty="0" smtClean="0"/>
              <a:t>1. Point sur le nucléaire après Fukushima.</a:t>
            </a:r>
          </a:p>
          <a:p>
            <a:r>
              <a:rPr lang="fr-FR" baseline="0" dirty="0" smtClean="0"/>
              <a:t>2. Quelques fondamentaux qui restent: densité d’énergie, CO2, économie</a:t>
            </a:r>
          </a:p>
          <a:p>
            <a:r>
              <a:rPr lang="fr-FR" baseline="0" dirty="0" smtClean="0"/>
              <a:t>3. La R&amp;D au CEA: ECS, sûreté, nouveaux réacteurs, </a:t>
            </a:r>
            <a:r>
              <a:rPr lang="fr-FR" baseline="0" dirty="0" err="1" smtClean="0"/>
              <a:t>Gen</a:t>
            </a:r>
            <a:r>
              <a:rPr lang="fr-FR" baseline="0" dirty="0" smtClean="0"/>
              <a:t> IV</a:t>
            </a:r>
          </a:p>
          <a:p>
            <a:r>
              <a:rPr lang="fr-FR" baseline="0" dirty="0" smtClean="0"/>
              <a:t>4. Les scénarios ANCRE.</a:t>
            </a:r>
          </a:p>
          <a:p>
            <a:endParaRPr lang="fr-FR" dirty="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20</a:t>
            </a:fld>
            <a:endParaRPr lang="fr-FR"/>
          </a:p>
        </p:txBody>
      </p:sp>
    </p:spTree>
    <p:extLst>
      <p:ext uri="{BB962C8B-B14F-4D97-AF65-F5344CB8AC3E}">
        <p14:creationId xmlns:p14="http://schemas.microsoft.com/office/powerpoint/2010/main" xmlns="" val="16485091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5513">
              <a:defRPr sz="1600">
                <a:solidFill>
                  <a:schemeClr val="tx1"/>
                </a:solidFill>
                <a:latin typeface="Times"/>
              </a:defRPr>
            </a:lvl1pPr>
            <a:lvl2pPr marL="742950" indent="-285750" defTabSz="925513">
              <a:defRPr sz="1600">
                <a:solidFill>
                  <a:schemeClr val="tx1"/>
                </a:solidFill>
                <a:latin typeface="Times"/>
              </a:defRPr>
            </a:lvl2pPr>
            <a:lvl3pPr marL="1143000" indent="-228600" defTabSz="925513">
              <a:defRPr sz="1600">
                <a:solidFill>
                  <a:schemeClr val="tx1"/>
                </a:solidFill>
                <a:latin typeface="Times"/>
              </a:defRPr>
            </a:lvl3pPr>
            <a:lvl4pPr marL="1600200" indent="-228600" defTabSz="925513">
              <a:defRPr sz="1600">
                <a:solidFill>
                  <a:schemeClr val="tx1"/>
                </a:solidFill>
                <a:latin typeface="Times"/>
              </a:defRPr>
            </a:lvl4pPr>
            <a:lvl5pPr marL="2057400" indent="-228600" defTabSz="925513">
              <a:defRPr sz="1600">
                <a:solidFill>
                  <a:schemeClr val="tx1"/>
                </a:solidFill>
                <a:latin typeface="Times"/>
              </a:defRPr>
            </a:lvl5pPr>
            <a:lvl6pPr marL="2514600" indent="-228600" defTabSz="925513" eaLnBrk="0" fontAlgn="base" hangingPunct="0">
              <a:spcBef>
                <a:spcPct val="0"/>
              </a:spcBef>
              <a:spcAft>
                <a:spcPct val="0"/>
              </a:spcAft>
              <a:defRPr sz="1600">
                <a:solidFill>
                  <a:schemeClr val="tx1"/>
                </a:solidFill>
                <a:latin typeface="Times"/>
              </a:defRPr>
            </a:lvl6pPr>
            <a:lvl7pPr marL="2971800" indent="-228600" defTabSz="925513" eaLnBrk="0" fontAlgn="base" hangingPunct="0">
              <a:spcBef>
                <a:spcPct val="0"/>
              </a:spcBef>
              <a:spcAft>
                <a:spcPct val="0"/>
              </a:spcAft>
              <a:defRPr sz="1600">
                <a:solidFill>
                  <a:schemeClr val="tx1"/>
                </a:solidFill>
                <a:latin typeface="Times"/>
              </a:defRPr>
            </a:lvl7pPr>
            <a:lvl8pPr marL="3429000" indent="-228600" defTabSz="925513" eaLnBrk="0" fontAlgn="base" hangingPunct="0">
              <a:spcBef>
                <a:spcPct val="0"/>
              </a:spcBef>
              <a:spcAft>
                <a:spcPct val="0"/>
              </a:spcAft>
              <a:defRPr sz="1600">
                <a:solidFill>
                  <a:schemeClr val="tx1"/>
                </a:solidFill>
                <a:latin typeface="Times"/>
              </a:defRPr>
            </a:lvl8pPr>
            <a:lvl9pPr marL="3886200" indent="-228600" defTabSz="925513" eaLnBrk="0" fontAlgn="base" hangingPunct="0">
              <a:spcBef>
                <a:spcPct val="0"/>
              </a:spcBef>
              <a:spcAft>
                <a:spcPct val="0"/>
              </a:spcAft>
              <a:defRPr sz="1600">
                <a:solidFill>
                  <a:schemeClr val="tx1"/>
                </a:solidFill>
                <a:latin typeface="Times"/>
              </a:defRPr>
            </a:lvl9pPr>
          </a:lstStyle>
          <a:p>
            <a:fld id="{9F84FBC5-BE22-42FE-81EA-E1581EA25485}" type="slidenum">
              <a:rPr lang="fr-FR" sz="1200"/>
              <a:pPr/>
              <a:t>22</a:t>
            </a:fld>
            <a:endParaRPr lang="fr-FR" sz="1200"/>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fr-FR" sz="1000" smtClean="0">
                <a:latin typeface="Times"/>
              </a:rPr>
              <a:t>L’allongement de la durée de vie des centrales est un enjeu énorme : en effet, ce qui coûte cher dans le kWh nucléaire, c’est l’investissement initial. </a:t>
            </a:r>
          </a:p>
          <a:p>
            <a:pPr eaLnBrk="1" hangingPunct="1"/>
            <a:r>
              <a:rPr lang="fr-FR" sz="1000" smtClean="0">
                <a:latin typeface="Times"/>
              </a:rPr>
              <a:t>Intérêt de faire vivre l’installation le plus longtemps possible. Encore faut-il se convaincre que la sûreté reste bonne!</a:t>
            </a:r>
          </a:p>
          <a:p>
            <a:pPr eaLnBrk="1" hangingPunct="1"/>
            <a:r>
              <a:rPr lang="fr-FR" sz="1000" smtClean="0">
                <a:latin typeface="Times"/>
              </a:rPr>
              <a:t>Les recherches portent essentiellement sur la corrosion et le vieillissement des matériaux des composants les plus difficilement remplaçables des réacteurs, en particulier la cuve. </a:t>
            </a:r>
          </a:p>
          <a:p>
            <a:pPr eaLnBrk="1" hangingPunct="1"/>
            <a:r>
              <a:rPr lang="fr-FR" sz="1000" smtClean="0">
                <a:latin typeface="Times"/>
              </a:rPr>
              <a:t>Elles portent aussi sur l’amélioration des moyens de diagnostic : détection de défauts, de fissures…</a:t>
            </a:r>
          </a:p>
          <a:p>
            <a:pPr eaLnBrk="1" hangingPunct="1"/>
            <a:endParaRPr lang="fr-FR" sz="1000" smtClean="0">
              <a:latin typeface="Times"/>
            </a:endParaRPr>
          </a:p>
          <a:p>
            <a:pPr eaLnBrk="1" hangingPunct="1"/>
            <a:endParaRPr lang="fr-FR" sz="1000" smtClean="0">
              <a:latin typeface="Times"/>
            </a:endParaRPr>
          </a:p>
          <a:p>
            <a:pPr eaLnBrk="1" hangingPunct="1"/>
            <a:endParaRPr lang="fr-FR" sz="1000" smtClean="0">
              <a:latin typeface="Times"/>
            </a:endParaRPr>
          </a:p>
          <a:p>
            <a:pPr eaLnBrk="1" hangingPunct="1"/>
            <a:r>
              <a:rPr lang="fr-FR" sz="1000" smtClean="0">
                <a:latin typeface="Times"/>
              </a:rPr>
              <a:t>Un autre enjeu important est de rentabiliser au mieux le combustible nucléaire, en augmentant le taux de combustion et la durée du cycle. </a:t>
            </a:r>
          </a:p>
          <a:p>
            <a:pPr eaLnBrk="1" hangingPunct="1"/>
            <a:r>
              <a:rPr lang="fr-FR" sz="1000" smtClean="0">
                <a:latin typeface="Times"/>
              </a:rPr>
              <a:t>Beaucoup de progrès ont été faits (33 à 52 GWj/t) dans les dix dernières années; d’autres sont encore possibles, car on est loin des limites intrinsèques en taux d’irradiation du combustible des REP. La limitation actuelle vient de la tenue de la gaine : sous irradiation, les pastilles combustibles gonflent, des produits de fission mettent la gaine sous pression. On arrête l’irradiation avant que la gaine ne casse. </a:t>
            </a:r>
          </a:p>
          <a:p>
            <a:pPr eaLnBrk="1" hangingPunct="1"/>
            <a:r>
              <a:rPr lang="fr-FR" sz="1000" smtClean="0">
                <a:latin typeface="Times"/>
              </a:rPr>
              <a:t>La recherche porte sur les nouveaux alliages de gaine, sur l’interaction pastille-gaine, et sur le développement de céramiques capables de confiner efficacement les PF grâce à une microstructure contrôlée. </a:t>
            </a:r>
          </a:p>
          <a:p>
            <a:pPr eaLnBrk="1" hangingPunct="1"/>
            <a:endParaRPr lang="fr-FR" sz="1000" smtClean="0">
              <a:latin typeface="Time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5513">
              <a:defRPr sz="1600">
                <a:solidFill>
                  <a:schemeClr val="tx1"/>
                </a:solidFill>
                <a:latin typeface="Times"/>
              </a:defRPr>
            </a:lvl1pPr>
            <a:lvl2pPr marL="742950" indent="-285750" defTabSz="925513">
              <a:defRPr sz="1600">
                <a:solidFill>
                  <a:schemeClr val="tx1"/>
                </a:solidFill>
                <a:latin typeface="Times"/>
              </a:defRPr>
            </a:lvl2pPr>
            <a:lvl3pPr marL="1143000" indent="-228600" defTabSz="925513">
              <a:defRPr sz="1600">
                <a:solidFill>
                  <a:schemeClr val="tx1"/>
                </a:solidFill>
                <a:latin typeface="Times"/>
              </a:defRPr>
            </a:lvl3pPr>
            <a:lvl4pPr marL="1600200" indent="-228600" defTabSz="925513">
              <a:defRPr sz="1600">
                <a:solidFill>
                  <a:schemeClr val="tx1"/>
                </a:solidFill>
                <a:latin typeface="Times"/>
              </a:defRPr>
            </a:lvl4pPr>
            <a:lvl5pPr marL="2057400" indent="-228600" defTabSz="925513">
              <a:defRPr sz="1600">
                <a:solidFill>
                  <a:schemeClr val="tx1"/>
                </a:solidFill>
                <a:latin typeface="Times"/>
              </a:defRPr>
            </a:lvl5pPr>
            <a:lvl6pPr marL="2514600" indent="-228600" defTabSz="925513" eaLnBrk="0" fontAlgn="base" hangingPunct="0">
              <a:spcBef>
                <a:spcPct val="0"/>
              </a:spcBef>
              <a:spcAft>
                <a:spcPct val="0"/>
              </a:spcAft>
              <a:defRPr sz="1600">
                <a:solidFill>
                  <a:schemeClr val="tx1"/>
                </a:solidFill>
                <a:latin typeface="Times"/>
              </a:defRPr>
            </a:lvl6pPr>
            <a:lvl7pPr marL="2971800" indent="-228600" defTabSz="925513" eaLnBrk="0" fontAlgn="base" hangingPunct="0">
              <a:spcBef>
                <a:spcPct val="0"/>
              </a:spcBef>
              <a:spcAft>
                <a:spcPct val="0"/>
              </a:spcAft>
              <a:defRPr sz="1600">
                <a:solidFill>
                  <a:schemeClr val="tx1"/>
                </a:solidFill>
                <a:latin typeface="Times"/>
              </a:defRPr>
            </a:lvl7pPr>
            <a:lvl8pPr marL="3429000" indent="-228600" defTabSz="925513" eaLnBrk="0" fontAlgn="base" hangingPunct="0">
              <a:spcBef>
                <a:spcPct val="0"/>
              </a:spcBef>
              <a:spcAft>
                <a:spcPct val="0"/>
              </a:spcAft>
              <a:defRPr sz="1600">
                <a:solidFill>
                  <a:schemeClr val="tx1"/>
                </a:solidFill>
                <a:latin typeface="Times"/>
              </a:defRPr>
            </a:lvl8pPr>
            <a:lvl9pPr marL="3886200" indent="-228600" defTabSz="925513" eaLnBrk="0" fontAlgn="base" hangingPunct="0">
              <a:spcBef>
                <a:spcPct val="0"/>
              </a:spcBef>
              <a:spcAft>
                <a:spcPct val="0"/>
              </a:spcAft>
              <a:defRPr sz="1600">
                <a:solidFill>
                  <a:schemeClr val="tx1"/>
                </a:solidFill>
                <a:latin typeface="Times"/>
              </a:defRPr>
            </a:lvl9pPr>
          </a:lstStyle>
          <a:p>
            <a:fld id="{258EB2BD-65AF-4542-9D52-D4A22584DD04}" type="slidenum">
              <a:rPr lang="fr-FR" sz="1200"/>
              <a:pPr/>
              <a:t>23</a:t>
            </a:fld>
            <a:endParaRPr lang="fr-FR" sz="1200"/>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fr-FR" b="1" smtClean="0">
                <a:latin typeface="Times"/>
              </a:rPr>
              <a:t>Exemple de progrès en cours sur la gaine de combustible</a:t>
            </a:r>
            <a:r>
              <a:rPr lang="fr-FR" smtClean="0">
                <a:latin typeface="Times"/>
              </a:rPr>
              <a:t> : les alliages de zirconium utilisés pour la gaine subissent en présence d’eau une corrosion qui tend à s’emballer à mesure que la couche d’oxyde croît, ce qui limite à la fois le temps de séjour du combustible en réacteur, et la température du fluide caloporteur. Des progrès récents dans la composition des alliages de gaine permettent de réduire considérablement la corrosion, et de repousser ces limitations. </a:t>
            </a:r>
          </a:p>
          <a:p>
            <a:pPr eaLnBrk="1" hangingPunct="1"/>
            <a:r>
              <a:rPr lang="fr-FR" smtClean="0">
                <a:latin typeface="Times"/>
              </a:rPr>
              <a:t>Le taux de combustion (exprimé en MW.j/t) est  l’énergie qu’on tire d’une tonne de combustible lors de son séjour en réacteur. Actuellement, ce taux de combustion est limité par la tenue de la gaine (on retire le combustible du réacteur avant que la gaine ne casse, ou plutôt, avant qu’elle ne risque de casser en situation incidentelle). Les progrès réalisés sur la tenue de la gaine permettent d’envisager des taux de combustion beaucoup plus élevés, et une meilleure utilisation du combustible. </a:t>
            </a:r>
          </a:p>
          <a:p>
            <a:pPr eaLnBrk="1" hangingPunct="1"/>
            <a:r>
              <a:rPr lang="fr-FR" smtClean="0">
                <a:latin typeface="Times"/>
              </a:rPr>
              <a:t>Grâce à ce genre de progrès et à cette politique de « petits pas », le taux de combustion du combustible nucléaire est passé de 33 GWj/t à 52 GWj/t en dix ans, et ce n’est pas fini : on vise 70 GWj/t en 2010. </a:t>
            </a:r>
          </a:p>
          <a:p>
            <a:pPr eaLnBrk="1" hangingPunct="1"/>
            <a:endParaRPr lang="fr-FR" smtClean="0">
              <a:latin typeface="Time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sldNum" sz="quarter" idx="5"/>
          </p:nvPr>
        </p:nvSpPr>
        <p:spPr>
          <a:noFill/>
        </p:spPr>
        <p:txBody>
          <a:bodyPr/>
          <a:lstStyle/>
          <a:p>
            <a:fld id="{7BAD3B4B-B0DF-4E6F-A0EA-3D0E0E292E20}" type="slidenum">
              <a:rPr lang="fr-FR" smtClean="0"/>
              <a:pPr/>
              <a:t>28</a:t>
            </a:fld>
            <a:endParaRPr lang="fr-FR" smtClean="0"/>
          </a:p>
        </p:txBody>
      </p:sp>
      <p:sp>
        <p:nvSpPr>
          <p:cNvPr id="56323" name="Rectangle 2"/>
          <p:cNvSpPr>
            <a:spLocks noGrp="1" noRot="1" noChangeAspect="1" noChangeArrowheads="1" noTextEdit="1"/>
          </p:cNvSpPr>
          <p:nvPr>
            <p:ph type="sldImg"/>
          </p:nvPr>
        </p:nvSpPr>
        <p:spPr>
          <a:xfrm>
            <a:off x="919163" y="744538"/>
            <a:ext cx="4960937" cy="3722687"/>
          </a:xfrm>
          <a:ln/>
        </p:spPr>
      </p:sp>
      <p:sp>
        <p:nvSpPr>
          <p:cNvPr id="56324" name="Rectangle 3"/>
          <p:cNvSpPr>
            <a:spLocks noGrp="1" noChangeArrowheads="1"/>
          </p:cNvSpPr>
          <p:nvPr>
            <p:ph type="body" idx="1"/>
          </p:nvPr>
        </p:nvSpPr>
        <p:spPr>
          <a:xfrm>
            <a:off x="679450" y="4714877"/>
            <a:ext cx="5438776" cy="4467225"/>
          </a:xfrm>
          <a:noFill/>
          <a:ln/>
        </p:spPr>
        <p:txBody>
          <a:bodyPr/>
          <a:lstStyle/>
          <a:p>
            <a:endParaRPr lang="fr-FR"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2ECFC8C8-802C-4FC5-913B-186872AB7DCB}" type="slidenum">
              <a:rPr lang="fr-FR"/>
              <a:pPr/>
              <a:t>33</a:t>
            </a:fld>
            <a:endParaRPr lang="fr-FR"/>
          </a:p>
        </p:txBody>
      </p:sp>
      <p:sp>
        <p:nvSpPr>
          <p:cNvPr id="285698" name="Rectangle 2"/>
          <p:cNvSpPr>
            <a:spLocks noGrp="1" noRot="1" noChangeAspect="1" noChangeArrowheads="1" noTextEdit="1"/>
          </p:cNvSpPr>
          <p:nvPr>
            <p:ph type="sldImg"/>
          </p:nvPr>
        </p:nvSpPr>
        <p:spPr>
          <a:xfrm>
            <a:off x="962025" y="763588"/>
            <a:ext cx="4891088" cy="3667125"/>
          </a:xfrm>
          <a:ln/>
        </p:spPr>
      </p:sp>
      <p:sp>
        <p:nvSpPr>
          <p:cNvPr id="285699" name="Rectangle 3"/>
          <p:cNvSpPr>
            <a:spLocks noGrp="1" noChangeArrowheads="1"/>
          </p:cNvSpPr>
          <p:nvPr>
            <p:ph type="body" idx="1"/>
          </p:nvPr>
        </p:nvSpPr>
        <p:spPr>
          <a:xfrm>
            <a:off x="919962" y="4735748"/>
            <a:ext cx="4967470" cy="4431248"/>
          </a:xfrm>
        </p:spPr>
        <p:txBody>
          <a:bodyPr/>
          <a:lstStyle/>
          <a:p>
            <a:r>
              <a:rPr lang="en-GB" sz="1000" b="1"/>
              <a:t>Waste management : what options for the future ? </a:t>
            </a:r>
            <a:endParaRPr lang="en-GB" sz="1000"/>
          </a:p>
          <a:p>
            <a:r>
              <a:rPr lang="en-GB" sz="1000"/>
              <a:t>In order to open all the possible options for their long term management and to be sure that all tracks have been technically explored, the French Parliament has voted an Act in 1991 that frames research and development on long lived wastes, </a:t>
            </a:r>
            <a:r>
              <a:rPr lang="en-US" sz="1000"/>
              <a:t>requesting in particular the study of solutions and processes for:</a:t>
            </a:r>
            <a:endParaRPr lang="fr-FR" sz="1000"/>
          </a:p>
          <a:p>
            <a:r>
              <a:rPr lang="en-US" sz="1000"/>
              <a:t>minimizing the quantity and the hazardousness of waste, via partitioning and transmutation,</a:t>
            </a:r>
            <a:endParaRPr lang="fr-FR" sz="1000"/>
          </a:p>
          <a:p>
            <a:r>
              <a:rPr lang="en-US" sz="1000"/>
              <a:t>either reversibly or irreversibly disposing the waste in deep geological formations,</a:t>
            </a:r>
            <a:endParaRPr lang="fr-FR" sz="1000"/>
          </a:p>
          <a:p>
            <a:r>
              <a:rPr lang="en-US" sz="1000"/>
              <a:t>waste conditioning and long-term interim storage.</a:t>
            </a:r>
            <a:endParaRPr lang="fr-FR" sz="1000"/>
          </a:p>
          <a:p>
            <a:r>
              <a:rPr lang="en-US" sz="1000"/>
              <a:t>Important scientific and technical results have been produced and will contribute to making solutions available for future choices regarding the modes of radioactive waste long-term management. These results encompass in particular : </a:t>
            </a:r>
          </a:p>
          <a:p>
            <a:r>
              <a:rPr lang="en-US" sz="1000"/>
              <a:t>the feasibility of partitioning minor actinides (the primary contributors to radiotoxicity in high-activity long-lived vitrified waste) and their transmutation, </a:t>
            </a:r>
          </a:p>
          <a:p>
            <a:r>
              <a:rPr lang="en-US" sz="1000"/>
              <a:t>conditioning processes (development and qualification of treatment-conditioning processes, development of canisters), </a:t>
            </a:r>
          </a:p>
          <a:p>
            <a:r>
              <a:rPr lang="en-US" sz="1000"/>
              <a:t>the settling of scientific basis for long-term containment of waste packages properties (in interim storage or in disposal), </a:t>
            </a:r>
          </a:p>
          <a:p>
            <a:r>
              <a:rPr lang="en-US" sz="1000"/>
              <a:t>and the design of concepts for long-term interim storage installations, on surface or subsurface.</a:t>
            </a:r>
            <a:endParaRPr lang="fr-FR" sz="10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p:spPr>
        <p:txBody>
          <a:bodyPr/>
          <a:lstStyle/>
          <a:p>
            <a:fld id="{478C04A2-16CC-46A3-8BE8-95E63471CD7D}" type="slidenum">
              <a:rPr lang="en-US" smtClean="0"/>
              <a:pPr/>
              <a:t>36</a:t>
            </a:fld>
            <a:endParaRPr lang="en-US" smtClean="0"/>
          </a:p>
        </p:txBody>
      </p:sp>
      <p:sp>
        <p:nvSpPr>
          <p:cNvPr id="242691" name="Rectangle 2"/>
          <p:cNvSpPr>
            <a:spLocks noRot="1" noChangeArrowheads="1" noTextEdit="1"/>
          </p:cNvSpPr>
          <p:nvPr>
            <p:ph type="sldImg"/>
          </p:nvPr>
        </p:nvSpPr>
        <p:spPr>
          <a:ln/>
        </p:spPr>
      </p:sp>
      <p:sp>
        <p:nvSpPr>
          <p:cNvPr id="242692" name="Rectangle 3"/>
          <p:cNvSpPr>
            <a:spLocks noGrp="1" noChangeArrowheads="1"/>
          </p:cNvSpPr>
          <p:nvPr>
            <p:ph type="body" idx="1"/>
          </p:nvPr>
        </p:nvSpPr>
        <p:spPr>
          <a:noFill/>
          <a:ln/>
        </p:spPr>
        <p:txBody>
          <a:bodyPr/>
          <a:lstStyle/>
          <a:p>
            <a:r>
              <a:rPr lang="en-US" smtClean="0"/>
              <a:t>Les SMR: Small and Medium Reactors.</a:t>
            </a:r>
          </a:p>
          <a:p>
            <a:r>
              <a:rPr lang="fr-FR" smtClean="0"/>
              <a:t>Pourquoi proposer les petites tailles?</a:t>
            </a:r>
          </a:p>
          <a:p>
            <a:r>
              <a:rPr lang="fr-FR" smtClean="0"/>
              <a:t>Pour des pays non nucléaires qui n’ont pas un réseau électrique développé.</a:t>
            </a:r>
          </a:p>
          <a:p>
            <a:r>
              <a:rPr lang="fr-FR" smtClean="0"/>
              <a:t>L’idée est de concevoir des réacteurs dont le combustible dure (très) longtemps pour ne pas avoir besoin de recharger.</a:t>
            </a:r>
          </a:p>
          <a:p>
            <a:r>
              <a:rPr lang="fr-FR" smtClean="0"/>
              <a:t>L’innovation est en marche: multiplicité de nouvelles solutions.</a:t>
            </a:r>
          </a:p>
          <a:p>
            <a:r>
              <a:rPr lang="fr-FR" smtClean="0"/>
              <a:t>Inconvénients: coûts élevés au kW installé; nouveaux concepts (loin d’être qualifiés); </a:t>
            </a:r>
          </a:p>
          <a:p>
            <a:r>
              <a:rPr lang="fr-FR" smtClean="0"/>
              <a:t>« Small is beautiful… but big is efficient »</a:t>
            </a:r>
          </a:p>
          <a:p>
            <a:r>
              <a:rPr lang="fr-FR" smtClean="0"/>
              <a:t>Seul réacteur en construction: le KLT-40S dérivé des réacteurs de brise-glaces russes.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Plan de l’exposé en 4 points.</a:t>
            </a:r>
          </a:p>
          <a:p>
            <a:r>
              <a:rPr lang="fr-FR" dirty="0" smtClean="0"/>
              <a:t>1. Point sur le nucléaire après Fukushima.</a:t>
            </a:r>
          </a:p>
          <a:p>
            <a:r>
              <a:rPr lang="fr-FR" baseline="0" dirty="0" smtClean="0"/>
              <a:t>2. Quelques fondamentaux qui restent: densité d’énergie, CO2, économie</a:t>
            </a:r>
          </a:p>
          <a:p>
            <a:r>
              <a:rPr lang="fr-FR" baseline="0" dirty="0" smtClean="0"/>
              <a:t>3. La R&amp;D au CEA: ECS, sûreté, nouveaux réacteurs, </a:t>
            </a:r>
            <a:r>
              <a:rPr lang="fr-FR" baseline="0" dirty="0" err="1" smtClean="0"/>
              <a:t>Gen</a:t>
            </a:r>
            <a:r>
              <a:rPr lang="fr-FR" baseline="0" dirty="0" smtClean="0"/>
              <a:t> IV</a:t>
            </a:r>
          </a:p>
          <a:p>
            <a:r>
              <a:rPr lang="fr-FR" baseline="0" dirty="0" smtClean="0"/>
              <a:t>4. Les scénarios ANCRE.</a:t>
            </a:r>
          </a:p>
          <a:p>
            <a:endParaRPr lang="fr-FR" dirty="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37</a:t>
            </a:fld>
            <a:endParaRPr lang="fr-FR"/>
          </a:p>
        </p:txBody>
      </p:sp>
    </p:spTree>
    <p:extLst>
      <p:ext uri="{BB962C8B-B14F-4D97-AF65-F5344CB8AC3E}">
        <p14:creationId xmlns:p14="http://schemas.microsoft.com/office/powerpoint/2010/main" xmlns="" val="16485091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734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endParaRPr lang="en-GB" altLang="fr-FR" smtClean="0"/>
          </a:p>
        </p:txBody>
      </p:sp>
      <p:sp>
        <p:nvSpPr>
          <p:cNvPr id="4" name="Espace réservé du numéro de diapositive 3"/>
          <p:cNvSpPr txBox="1">
            <a:spLocks noGrp="1"/>
          </p:cNvSpPr>
          <p:nvPr/>
        </p:nvSpPr>
        <p:spPr>
          <a:xfrm>
            <a:off x="3849899" y="9428716"/>
            <a:ext cx="2946189" cy="496332"/>
          </a:xfrm>
          <a:prstGeom prst="rect">
            <a:avLst/>
          </a:prstGeom>
          <a:noFill/>
        </p:spPr>
        <p:txBody>
          <a:bodyPr lIns="91568" tIns="45784" rIns="91568" bIns="45784" anchor="b"/>
          <a:lstStyle/>
          <a:p>
            <a:pPr algn="r" fontAlgn="auto">
              <a:spcBef>
                <a:spcPts val="0"/>
              </a:spcBef>
              <a:spcAft>
                <a:spcPts val="0"/>
              </a:spcAft>
              <a:defRPr/>
            </a:pPr>
            <a:fld id="{E89BB092-0335-4049-BC11-670DF02ED811}" type="slidenum">
              <a:rPr lang="fr-FR" sz="1200">
                <a:solidFill>
                  <a:prstClr val="black"/>
                </a:solidFill>
                <a:latin typeface="Calibri"/>
              </a:rPr>
              <a:pPr algn="r" fontAlgn="auto">
                <a:spcBef>
                  <a:spcPts val="0"/>
                </a:spcBef>
                <a:spcAft>
                  <a:spcPts val="0"/>
                </a:spcAft>
                <a:defRPr/>
              </a:pPr>
              <a:t>40</a:t>
            </a:fld>
            <a:endParaRPr lang="fr-FR" sz="1200" dirty="0">
              <a:solidFill>
                <a:prstClr val="black"/>
              </a:solidFill>
              <a:latin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2467" name="Espace réservé des commentaires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smtClean="0"/>
              <a:t>Comparatif des 3 scénarios avec Game Changers.</a:t>
            </a:r>
          </a:p>
          <a:p>
            <a:r>
              <a:rPr lang="fr-FR" altLang="fr-FR" smtClean="0"/>
              <a:t>Le scénario tendanciel donne 330 Mt CO2/an en 2050.</a:t>
            </a:r>
          </a:p>
        </p:txBody>
      </p:sp>
      <p:sp>
        <p:nvSpPr>
          <p:cNvPr id="4" name="Espace réservé du numéro de diapositive 3"/>
          <p:cNvSpPr txBox="1">
            <a:spLocks noGrp="1"/>
          </p:cNvSpPr>
          <p:nvPr/>
        </p:nvSpPr>
        <p:spPr>
          <a:xfrm>
            <a:off x="3849899" y="9428716"/>
            <a:ext cx="2946189" cy="496332"/>
          </a:xfrm>
          <a:prstGeom prst="rect">
            <a:avLst/>
          </a:prstGeom>
          <a:noFill/>
        </p:spPr>
        <p:txBody>
          <a:bodyPr lIns="91568" tIns="45784" rIns="91568" bIns="45784" anchor="b"/>
          <a:lstStyle/>
          <a:p>
            <a:pPr algn="r" fontAlgn="auto">
              <a:spcBef>
                <a:spcPts val="0"/>
              </a:spcBef>
              <a:spcAft>
                <a:spcPts val="0"/>
              </a:spcAft>
              <a:defRPr/>
            </a:pPr>
            <a:fld id="{A1B61096-8B76-47AD-BAC2-117CAD76E4DC}" type="slidenum">
              <a:rPr lang="fr-FR" sz="1200">
                <a:latin typeface="+mn-lt"/>
              </a:rPr>
              <a:pPr algn="r" fontAlgn="auto">
                <a:spcBef>
                  <a:spcPts val="0"/>
                </a:spcBef>
                <a:spcAft>
                  <a:spcPts val="0"/>
                </a:spcAft>
                <a:defRPr/>
              </a:pPr>
              <a:t>45</a:t>
            </a:fld>
            <a:endParaRPr lang="fr-FR" sz="1200" dirty="0">
              <a:latin typeface="+mn-lt"/>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837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altLang="fr-FR" smtClean="0"/>
          </a:p>
        </p:txBody>
      </p:sp>
      <p:sp>
        <p:nvSpPr>
          <p:cNvPr id="58372" name="Espace réservé du numéro de diapositive 3"/>
          <p:cNvSpPr txBox="1">
            <a:spLocks noGrp="1"/>
          </p:cNvSpPr>
          <p:nvPr/>
        </p:nvSpPr>
        <p:spPr bwMode="auto">
          <a:xfrm>
            <a:off x="3849899" y="9428716"/>
            <a:ext cx="2946189" cy="496332"/>
          </a:xfrm>
          <a:prstGeom prst="rect">
            <a:avLst/>
          </a:prstGeom>
          <a:noFill/>
          <a:ln w="9525">
            <a:noFill/>
            <a:miter lim="800000"/>
            <a:headEnd/>
            <a:tailEnd/>
          </a:ln>
        </p:spPr>
        <p:txBody>
          <a:bodyPr lIns="91568" tIns="45784" rIns="91568" bIns="45784" anchor="b"/>
          <a:lstStyle/>
          <a:p>
            <a:pPr algn="r"/>
            <a:fld id="{DFB6489A-0EDE-4A5C-A781-617E759C702F}" type="slidenum">
              <a:rPr lang="fr-FR" altLang="fr-FR" sz="1200">
                <a:solidFill>
                  <a:srgbClr val="000000"/>
                </a:solidFill>
                <a:latin typeface="Calibri" pitchFamily="34" charset="0"/>
              </a:rPr>
              <a:pPr algn="r"/>
              <a:t>47</a:t>
            </a:fld>
            <a:endParaRPr lang="fr-FR" altLang="fr-FR" sz="1200" dirty="0">
              <a:solidFill>
                <a:srgbClr val="000000"/>
              </a:solidFill>
              <a:latin typeface="Calibri"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246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endParaRPr lang="en-GB" altLang="fr-FR" smtClean="0"/>
          </a:p>
        </p:txBody>
      </p:sp>
      <p:sp>
        <p:nvSpPr>
          <p:cNvPr id="4" name="Espace réservé du numéro de diapositive 3"/>
          <p:cNvSpPr txBox="1">
            <a:spLocks noGrp="1"/>
          </p:cNvSpPr>
          <p:nvPr/>
        </p:nvSpPr>
        <p:spPr>
          <a:xfrm>
            <a:off x="3849899" y="9428716"/>
            <a:ext cx="2946189" cy="496332"/>
          </a:xfrm>
          <a:prstGeom prst="rect">
            <a:avLst/>
          </a:prstGeom>
          <a:noFill/>
        </p:spPr>
        <p:txBody>
          <a:bodyPr lIns="91568" tIns="45784" rIns="91568" bIns="45784" anchor="b"/>
          <a:lstStyle/>
          <a:p>
            <a:pPr algn="r" fontAlgn="auto">
              <a:spcBef>
                <a:spcPts val="0"/>
              </a:spcBef>
              <a:spcAft>
                <a:spcPts val="0"/>
              </a:spcAft>
              <a:defRPr/>
            </a:pPr>
            <a:fld id="{C5BCEED7-2A83-4A63-AB8C-81A1AB798773}" type="slidenum">
              <a:rPr lang="fr-FR" sz="1200">
                <a:solidFill>
                  <a:prstClr val="black"/>
                </a:solidFill>
                <a:latin typeface="Calibri"/>
              </a:rPr>
              <a:pPr algn="r" fontAlgn="auto">
                <a:spcBef>
                  <a:spcPts val="0"/>
                </a:spcBef>
                <a:spcAft>
                  <a:spcPts val="0"/>
                </a:spcAft>
                <a:defRPr/>
              </a:pPr>
              <a:t>48</a:t>
            </a:fld>
            <a:endParaRPr lang="fr-FR" sz="1200" dirty="0">
              <a:solidFill>
                <a:prstClr val="black"/>
              </a:solidFill>
              <a:latin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4515" name="Rectangle 3"/>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228920" indent="-228920"/>
            <a:r>
              <a:rPr lang="fr-FR" altLang="fr-FR" sz="2000" b="1" dirty="0" smtClean="0"/>
              <a:t>Caractéristiques des scénarios</a:t>
            </a:r>
          </a:p>
          <a:p>
            <a:pPr marL="228920" indent="-228920">
              <a:buFontTx/>
              <a:buAutoNum type="arabicPeriod"/>
            </a:pPr>
            <a:r>
              <a:rPr lang="fr-FR" altLang="fr-FR" u="sng" dirty="0" smtClean="0"/>
              <a:t>Mobilité des personnes</a:t>
            </a:r>
          </a:p>
          <a:p>
            <a:pPr marL="228920" indent="-228920"/>
            <a:r>
              <a:rPr lang="fr-FR" altLang="fr-FR" b="1" dirty="0" smtClean="0"/>
              <a:t>	SOB</a:t>
            </a:r>
          </a:p>
          <a:p>
            <a:pPr marL="228920" indent="-228920"/>
            <a:r>
              <a:rPr lang="fr-FR" altLang="fr-FR" dirty="0" smtClean="0"/>
              <a:t>	- une réduction de la mobilité individuelle avec consommation d’énergie de 20% provenant principalement du développement des NTIC qui permettent par exemple le télétravail ou le e-commerce, </a:t>
            </a:r>
          </a:p>
          <a:p>
            <a:pPr marL="228920" indent="-228920"/>
            <a:r>
              <a:rPr lang="fr-FR" altLang="fr-FR" dirty="0" smtClean="0"/>
              <a:t>	- modification des habitudes de déplacement:</a:t>
            </a:r>
          </a:p>
          <a:p>
            <a:pPr marL="228920" indent="-228920"/>
            <a:r>
              <a:rPr lang="fr-FR" altLang="fr-FR" dirty="0" smtClean="0"/>
              <a:t>		1) augmentation de l’utilisation des transports en commun en zone urbaine (métro, tram x 2, bus x3)</a:t>
            </a:r>
          </a:p>
          <a:p>
            <a:pPr marL="228920" indent="-228920"/>
            <a:r>
              <a:rPr lang="fr-FR" altLang="fr-FR" dirty="0" smtClean="0"/>
              <a:t>		2) augmentation des modes doux en zone urbaine et périurbaine (marche, vélo...)</a:t>
            </a:r>
          </a:p>
          <a:p>
            <a:pPr marL="228920" indent="-228920"/>
            <a:r>
              <a:rPr lang="fr-FR" altLang="fr-FR" dirty="0" smtClean="0"/>
              <a:t>		3) amélioration de l’offre de transport ferrée sur la longue distance (x2 via baisse prix, </a:t>
            </a:r>
            <a:r>
              <a:rPr lang="fr-FR" altLang="fr-FR" dirty="0" err="1" smtClean="0"/>
              <a:t>autotrain</a:t>
            </a:r>
            <a:r>
              <a:rPr lang="fr-FR" altLang="fr-FR" dirty="0" smtClean="0"/>
              <a:t>, service de mobilité à disposition au point d’arrivée...)</a:t>
            </a:r>
          </a:p>
          <a:p>
            <a:pPr marL="228920" indent="-228920"/>
            <a:r>
              <a:rPr lang="fr-FR" altLang="fr-FR" dirty="0" smtClean="0"/>
              <a:t>		4) développement de l’utilisation de véhicules </a:t>
            </a:r>
            <a:r>
              <a:rPr lang="fr-FR" altLang="fr-FR" dirty="0" err="1" smtClean="0"/>
              <a:t>serviciels</a:t>
            </a:r>
            <a:r>
              <a:rPr lang="fr-FR" altLang="fr-FR" dirty="0" smtClean="0"/>
              <a:t> (véhicule adapté au déplacement, renouvellement plus rapide (utilisation + importante / an)</a:t>
            </a:r>
          </a:p>
          <a:p>
            <a:pPr marL="228920" indent="-228920"/>
            <a:r>
              <a:rPr lang="fr-FR" altLang="fr-FR" dirty="0" smtClean="0"/>
              <a:t>	</a:t>
            </a:r>
            <a:r>
              <a:rPr lang="fr-FR" altLang="fr-FR" b="1" dirty="0" smtClean="0"/>
              <a:t>ELE et DIV</a:t>
            </a:r>
          </a:p>
          <a:p>
            <a:pPr marL="228920" indent="-228920"/>
            <a:r>
              <a:rPr lang="fr-FR" altLang="fr-FR" b="1" dirty="0" smtClean="0"/>
              <a:t>	</a:t>
            </a:r>
            <a:r>
              <a:rPr lang="fr-FR" altLang="fr-FR" dirty="0" smtClean="0"/>
              <a:t>- mobilité individuelle maintenue au niveau actuel, d’où augmentation de la demande de transport (</a:t>
            </a:r>
            <a:r>
              <a:rPr lang="fr-FR" altLang="fr-FR" dirty="0" err="1" smtClean="0"/>
              <a:t>pkm</a:t>
            </a:r>
            <a:r>
              <a:rPr lang="fr-FR" altLang="fr-FR" dirty="0" smtClean="0"/>
              <a:t> +25% en 2050) due à l’accroissement de la population</a:t>
            </a:r>
          </a:p>
          <a:p>
            <a:pPr marL="228920" indent="-228920"/>
            <a:r>
              <a:rPr lang="fr-FR" altLang="fr-FR" dirty="0" smtClean="0"/>
              <a:t>	- pas de modifications des habitudes de déplacement, les trafic sur chaque mode augmentent de 25% (des investissements sont donc nécessaires pour accroitre les capacités (en particulier fer, bus, métro...)</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TextEdit="1"/>
          </p:cNvSpPr>
          <p:nvPr>
            <p:ph type="sldImg"/>
          </p:nvPr>
        </p:nvSpPr>
        <p:spPr bwMode="auto">
          <a:noFill/>
          <a:ln>
            <a:solidFill>
              <a:srgbClr val="000000"/>
            </a:solidFill>
            <a:miter lim="800000"/>
            <a:headEnd/>
            <a:tailEnd/>
          </a:ln>
        </p:spPr>
      </p:sp>
      <p:sp>
        <p:nvSpPr>
          <p:cNvPr id="63491" name="Rectangle 3"/>
          <p:cNvSpPr>
            <a:spLocks noGrp="1"/>
          </p:cNvSpPr>
          <p:nvPr>
            <p:ph type="body" idx="1"/>
          </p:nvPr>
        </p:nvSpPr>
        <p:spPr bwMode="auto">
          <a:noFill/>
        </p:spPr>
        <p:txBody>
          <a:bodyPr wrap="square" numCol="1" anchor="t" anchorCtr="0" compatLnSpc="1">
            <a:prstTxWarp prst="textNoShape">
              <a:avLst/>
            </a:prstTxWarp>
          </a:bodyPr>
          <a:lstStyle/>
          <a:p>
            <a:r>
              <a:rPr lang="fr-FR" altLang="fr-FR" smtClean="0"/>
              <a:t>Revoir couleur des courbes en accord avec code couleur</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451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endParaRPr lang="en-GB" altLang="fr-FR" smtClean="0"/>
          </a:p>
        </p:txBody>
      </p:sp>
      <p:sp>
        <p:nvSpPr>
          <p:cNvPr id="4" name="Espace réservé du numéro de diapositive 3"/>
          <p:cNvSpPr txBox="1">
            <a:spLocks noGrp="1"/>
          </p:cNvSpPr>
          <p:nvPr/>
        </p:nvSpPr>
        <p:spPr>
          <a:xfrm>
            <a:off x="3849899" y="9428716"/>
            <a:ext cx="2946189" cy="496332"/>
          </a:xfrm>
          <a:prstGeom prst="rect">
            <a:avLst/>
          </a:prstGeom>
          <a:noFill/>
        </p:spPr>
        <p:txBody>
          <a:bodyPr lIns="91568" tIns="45784" rIns="91568" bIns="45784" anchor="b"/>
          <a:lstStyle/>
          <a:p>
            <a:pPr algn="r" fontAlgn="auto">
              <a:spcBef>
                <a:spcPts val="0"/>
              </a:spcBef>
              <a:spcAft>
                <a:spcPts val="0"/>
              </a:spcAft>
              <a:defRPr/>
            </a:pPr>
            <a:fld id="{6E39A641-5236-4478-899C-448A927D7DE4}" type="slidenum">
              <a:rPr lang="fr-FR" sz="1200">
                <a:solidFill>
                  <a:prstClr val="black"/>
                </a:solidFill>
                <a:latin typeface="Calibri"/>
              </a:rPr>
              <a:pPr algn="r" fontAlgn="auto">
                <a:spcBef>
                  <a:spcPts val="0"/>
                </a:spcBef>
                <a:spcAft>
                  <a:spcPts val="0"/>
                </a:spcAft>
                <a:defRPr/>
              </a:pPr>
              <a:t>52</a:t>
            </a:fld>
            <a:endParaRPr lang="fr-FR" sz="1200" dirty="0">
              <a:solidFill>
                <a:prstClr val="black"/>
              </a:solidFill>
              <a:latin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8611" name="Espace réservé des commentaires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228920" indent="-228920">
              <a:buFontTx/>
              <a:buAutoNum type="arabicPeriod"/>
            </a:pPr>
            <a:r>
              <a:rPr lang="en-GB" altLang="fr-FR" dirty="0" smtClean="0"/>
              <a:t>Part </a:t>
            </a:r>
            <a:r>
              <a:rPr lang="en-GB" altLang="fr-FR" dirty="0" err="1" smtClean="0"/>
              <a:t>individuel</a:t>
            </a:r>
            <a:r>
              <a:rPr lang="en-GB" altLang="fr-FR" dirty="0" smtClean="0"/>
              <a:t> / </a:t>
            </a:r>
            <a:r>
              <a:rPr lang="en-GB" altLang="fr-FR" dirty="0" err="1" smtClean="0"/>
              <a:t>collectif</a:t>
            </a:r>
            <a:r>
              <a:rPr lang="en-GB" altLang="fr-FR" dirty="0" smtClean="0"/>
              <a:t> : les </a:t>
            </a:r>
            <a:r>
              <a:rPr lang="en-GB" altLang="fr-FR" dirty="0" err="1" smtClean="0"/>
              <a:t>scénarios</a:t>
            </a:r>
            <a:r>
              <a:rPr lang="en-GB" altLang="fr-FR" dirty="0" smtClean="0"/>
              <a:t> ELE et DIV </a:t>
            </a:r>
            <a:r>
              <a:rPr lang="en-GB" altLang="fr-FR" dirty="0" err="1" smtClean="0"/>
              <a:t>intègrent</a:t>
            </a:r>
            <a:r>
              <a:rPr lang="en-GB" altLang="fr-FR" dirty="0" smtClean="0"/>
              <a:t> </a:t>
            </a:r>
            <a:r>
              <a:rPr lang="en-GB" altLang="fr-FR" dirty="0" err="1" smtClean="0"/>
              <a:t>une</a:t>
            </a:r>
            <a:r>
              <a:rPr lang="en-GB" altLang="fr-FR" dirty="0" smtClean="0"/>
              <a:t> </a:t>
            </a:r>
            <a:r>
              <a:rPr lang="en-GB" altLang="fr-FR" dirty="0" err="1" smtClean="0"/>
              <a:t>hypothèse</a:t>
            </a:r>
            <a:r>
              <a:rPr lang="en-GB" altLang="fr-FR" dirty="0" smtClean="0"/>
              <a:t> de densification par rapport à </a:t>
            </a:r>
            <a:r>
              <a:rPr lang="en-GB" altLang="fr-FR" dirty="0" err="1" smtClean="0"/>
              <a:t>l’existant</a:t>
            </a:r>
            <a:r>
              <a:rPr lang="en-GB" altLang="fr-FR" dirty="0" smtClean="0"/>
              <a:t> (50% de MI </a:t>
            </a:r>
            <a:r>
              <a:rPr lang="en-GB" altLang="fr-FR" dirty="0" err="1" smtClean="0"/>
              <a:t>contre</a:t>
            </a:r>
            <a:r>
              <a:rPr lang="en-GB" altLang="fr-FR" dirty="0" smtClean="0"/>
              <a:t> 55% </a:t>
            </a:r>
            <a:r>
              <a:rPr lang="en-GB" altLang="fr-FR" dirty="0" err="1" smtClean="0"/>
              <a:t>aujourd’hui</a:t>
            </a:r>
            <a:r>
              <a:rPr lang="en-GB" altLang="fr-FR" dirty="0" smtClean="0"/>
              <a:t>) ; </a:t>
            </a:r>
            <a:r>
              <a:rPr lang="en-GB" altLang="fr-FR" dirty="0" err="1" smtClean="0"/>
              <a:t>elle</a:t>
            </a:r>
            <a:r>
              <a:rPr lang="en-GB" altLang="fr-FR" dirty="0" smtClean="0"/>
              <a:t> </a:t>
            </a:r>
            <a:r>
              <a:rPr lang="en-GB" altLang="fr-FR" dirty="0" err="1" smtClean="0"/>
              <a:t>est</a:t>
            </a:r>
            <a:r>
              <a:rPr lang="en-GB" altLang="fr-FR" dirty="0" smtClean="0"/>
              <a:t> plus </a:t>
            </a:r>
            <a:r>
              <a:rPr lang="en-GB" altLang="fr-FR" dirty="0" err="1" smtClean="0"/>
              <a:t>marquée</a:t>
            </a:r>
            <a:r>
              <a:rPr lang="en-GB" altLang="fr-FR" dirty="0" smtClean="0"/>
              <a:t> encore pour SOB (45%)</a:t>
            </a:r>
          </a:p>
          <a:p>
            <a:pPr marL="228920" indent="-228920">
              <a:buFontTx/>
              <a:buAutoNum type="arabicPeriod"/>
            </a:pPr>
            <a:endParaRPr lang="en-GB" altLang="fr-FR" dirty="0" smtClean="0"/>
          </a:p>
          <a:p>
            <a:pPr marL="228920" indent="-228920">
              <a:buFontTx/>
              <a:buAutoNum type="arabicPeriod"/>
            </a:pPr>
            <a:endParaRPr lang="en-GB" altLang="fr-FR" dirty="0" smtClean="0"/>
          </a:p>
          <a:p>
            <a:pPr marL="228920" indent="-228920">
              <a:buFontTx/>
              <a:buAutoNum type="arabicPeriod"/>
            </a:pPr>
            <a:r>
              <a:rPr lang="en-GB" altLang="fr-FR" dirty="0" err="1" smtClean="0"/>
              <a:t>Amélioration</a:t>
            </a:r>
            <a:r>
              <a:rPr lang="en-GB" altLang="fr-FR" dirty="0" smtClean="0"/>
              <a:t> de </a:t>
            </a:r>
            <a:r>
              <a:rPr lang="en-GB" altLang="fr-FR" dirty="0" err="1" smtClean="0"/>
              <a:t>l’efficacité</a:t>
            </a:r>
            <a:r>
              <a:rPr lang="en-GB" altLang="fr-FR" dirty="0" smtClean="0"/>
              <a:t> </a:t>
            </a:r>
            <a:r>
              <a:rPr lang="en-GB" altLang="fr-FR" dirty="0" err="1" smtClean="0"/>
              <a:t>énergétique</a:t>
            </a:r>
            <a:r>
              <a:rPr lang="en-GB" altLang="fr-FR" dirty="0" smtClean="0"/>
              <a:t> : de fait la performance </a:t>
            </a:r>
            <a:r>
              <a:rPr lang="en-GB" altLang="fr-FR" dirty="0" err="1" smtClean="0"/>
              <a:t>énergétique</a:t>
            </a:r>
            <a:r>
              <a:rPr lang="en-GB" altLang="fr-FR" dirty="0" smtClean="0"/>
              <a:t> </a:t>
            </a:r>
            <a:r>
              <a:rPr lang="en-GB" altLang="fr-FR" dirty="0" err="1" smtClean="0"/>
              <a:t>est</a:t>
            </a:r>
            <a:r>
              <a:rPr lang="en-GB" altLang="fr-FR" dirty="0" smtClean="0"/>
              <a:t> </a:t>
            </a:r>
            <a:r>
              <a:rPr lang="en-GB" altLang="fr-FR" dirty="0" err="1" smtClean="0"/>
              <a:t>moindre</a:t>
            </a:r>
            <a:r>
              <a:rPr lang="en-GB" altLang="fr-FR" dirty="0" smtClean="0"/>
              <a:t> </a:t>
            </a:r>
            <a:r>
              <a:rPr lang="en-GB" altLang="fr-FR" dirty="0" err="1" smtClean="0"/>
              <a:t>dans</a:t>
            </a:r>
            <a:r>
              <a:rPr lang="en-GB" altLang="fr-FR" dirty="0" smtClean="0"/>
              <a:t> ELE et DIV (</a:t>
            </a:r>
            <a:r>
              <a:rPr lang="en-GB" altLang="fr-FR" dirty="0" err="1" smtClean="0"/>
              <a:t>dérive</a:t>
            </a:r>
            <a:r>
              <a:rPr lang="en-GB" altLang="fr-FR" dirty="0" smtClean="0"/>
              <a:t> par rapport à la </a:t>
            </a:r>
            <a:r>
              <a:rPr lang="en-GB" altLang="fr-FR" dirty="0" err="1" smtClean="0"/>
              <a:t>réglementation</a:t>
            </a:r>
            <a:r>
              <a:rPr lang="en-GB" altLang="fr-FR" dirty="0" smtClean="0"/>
              <a:t> pour le </a:t>
            </a:r>
            <a:r>
              <a:rPr lang="en-GB" altLang="fr-FR" dirty="0" err="1" smtClean="0"/>
              <a:t>neuf</a:t>
            </a:r>
            <a:r>
              <a:rPr lang="en-GB" altLang="fr-FR" dirty="0" smtClean="0"/>
              <a:t> et pour la </a:t>
            </a:r>
            <a:r>
              <a:rPr lang="en-GB" altLang="fr-FR" dirty="0" err="1" smtClean="0"/>
              <a:t>rénovation</a:t>
            </a:r>
            <a:r>
              <a:rPr lang="en-GB" altLang="fr-FR" dirty="0" smtClean="0"/>
              <a:t> : </a:t>
            </a:r>
            <a:r>
              <a:rPr lang="en-GB" altLang="fr-FR" dirty="0" err="1" smtClean="0"/>
              <a:t>ie</a:t>
            </a:r>
            <a:r>
              <a:rPr lang="en-GB" altLang="fr-FR" dirty="0" smtClean="0"/>
              <a:t> </a:t>
            </a:r>
            <a:r>
              <a:rPr lang="en-GB" altLang="fr-FR" dirty="0" err="1" smtClean="0"/>
              <a:t>moins</a:t>
            </a:r>
            <a:r>
              <a:rPr lang="en-GB" altLang="fr-FR" dirty="0" smtClean="0"/>
              <a:t> </a:t>
            </a:r>
            <a:r>
              <a:rPr lang="en-GB" altLang="fr-FR" dirty="0" err="1" smtClean="0"/>
              <a:t>d’efforts</a:t>
            </a:r>
            <a:r>
              <a:rPr lang="en-GB" altLang="fr-FR" dirty="0" smtClean="0"/>
              <a:t> de formation </a:t>
            </a:r>
            <a:r>
              <a:rPr lang="en-GB" altLang="fr-FR" dirty="0" err="1" smtClean="0"/>
              <a:t>dans</a:t>
            </a:r>
            <a:r>
              <a:rPr lang="en-GB" altLang="fr-FR" dirty="0" smtClean="0"/>
              <a:t> </a:t>
            </a:r>
            <a:r>
              <a:rPr lang="en-GB" altLang="fr-FR" dirty="0" err="1" smtClean="0"/>
              <a:t>secteur</a:t>
            </a:r>
            <a:r>
              <a:rPr lang="en-GB" altLang="fr-FR" dirty="0" smtClean="0"/>
              <a:t> </a:t>
            </a:r>
            <a:r>
              <a:rPr lang="en-GB" altLang="fr-FR" dirty="0" err="1" smtClean="0"/>
              <a:t>bâtiment</a:t>
            </a:r>
            <a:r>
              <a:rPr lang="en-GB" altLang="fr-FR" dirty="0" smtClean="0"/>
              <a:t>) et on </a:t>
            </a:r>
            <a:r>
              <a:rPr lang="en-GB" altLang="fr-FR" dirty="0" err="1" smtClean="0"/>
              <a:t>prend</a:t>
            </a:r>
            <a:r>
              <a:rPr lang="en-GB" altLang="fr-FR" dirty="0" smtClean="0"/>
              <a:t> en </a:t>
            </a:r>
            <a:r>
              <a:rPr lang="en-GB" altLang="fr-FR" dirty="0" err="1" smtClean="0"/>
              <a:t>compte</a:t>
            </a:r>
            <a:r>
              <a:rPr lang="en-GB" altLang="fr-FR" dirty="0" smtClean="0"/>
              <a:t> un </a:t>
            </a:r>
            <a:r>
              <a:rPr lang="en-GB" altLang="fr-FR" dirty="0" err="1" smtClean="0"/>
              <a:t>effet</a:t>
            </a:r>
            <a:r>
              <a:rPr lang="en-GB" altLang="fr-FR" dirty="0" smtClean="0"/>
              <a:t> </a:t>
            </a:r>
            <a:r>
              <a:rPr lang="en-GB" altLang="fr-FR" dirty="0" err="1" smtClean="0"/>
              <a:t>rebond</a:t>
            </a:r>
            <a:r>
              <a:rPr lang="en-GB" altLang="fr-FR" dirty="0" smtClean="0"/>
              <a:t> </a:t>
            </a:r>
            <a:r>
              <a:rPr lang="en-GB" altLang="fr-FR" dirty="0" err="1" smtClean="0"/>
              <a:t>parce</a:t>
            </a:r>
            <a:r>
              <a:rPr lang="en-GB" altLang="fr-FR" dirty="0" smtClean="0"/>
              <a:t> </a:t>
            </a:r>
            <a:r>
              <a:rPr lang="en-GB" altLang="fr-FR" dirty="0" err="1" smtClean="0"/>
              <a:t>que</a:t>
            </a:r>
            <a:r>
              <a:rPr lang="en-GB" altLang="fr-FR" dirty="0" smtClean="0"/>
              <a:t> signal prix </a:t>
            </a:r>
            <a:r>
              <a:rPr lang="en-GB" altLang="fr-FR" dirty="0" err="1" smtClean="0"/>
              <a:t>moins</a:t>
            </a:r>
            <a:r>
              <a:rPr lang="en-GB" altLang="fr-FR" dirty="0" smtClean="0"/>
              <a:t> important </a:t>
            </a:r>
            <a:r>
              <a:rPr lang="en-GB" altLang="fr-FR" dirty="0" err="1" smtClean="0"/>
              <a:t>que</a:t>
            </a:r>
            <a:r>
              <a:rPr lang="en-GB" altLang="fr-FR" dirty="0" smtClean="0"/>
              <a:t> pour SOB</a:t>
            </a:r>
          </a:p>
          <a:p>
            <a:pPr marL="228920" indent="-228920">
              <a:buFontTx/>
              <a:buAutoNum type="arabicPeriod"/>
            </a:pPr>
            <a:endParaRPr lang="en-GB" altLang="fr-FR" dirty="0" smtClean="0"/>
          </a:p>
          <a:p>
            <a:pPr marL="228920" indent="-228920">
              <a:buFontTx/>
              <a:buAutoNum type="arabicPeriod"/>
            </a:pPr>
            <a:endParaRPr lang="en-GB" altLang="fr-FR" dirty="0" smtClean="0"/>
          </a:p>
        </p:txBody>
      </p:sp>
      <p:sp>
        <p:nvSpPr>
          <p:cNvPr id="4" name="Espace réservé du numéro de diapositive 3"/>
          <p:cNvSpPr txBox="1">
            <a:spLocks noGrp="1"/>
          </p:cNvSpPr>
          <p:nvPr/>
        </p:nvSpPr>
        <p:spPr>
          <a:xfrm>
            <a:off x="3849899" y="9428716"/>
            <a:ext cx="2946189" cy="496332"/>
          </a:xfrm>
          <a:prstGeom prst="rect">
            <a:avLst/>
          </a:prstGeom>
          <a:noFill/>
        </p:spPr>
        <p:txBody>
          <a:bodyPr lIns="91568" tIns="45784" rIns="91568" bIns="45784" anchor="b"/>
          <a:lstStyle/>
          <a:p>
            <a:pPr algn="r" fontAlgn="auto">
              <a:spcBef>
                <a:spcPts val="0"/>
              </a:spcBef>
              <a:spcAft>
                <a:spcPts val="0"/>
              </a:spcAft>
              <a:defRPr/>
            </a:pPr>
            <a:fld id="{1DA6EBC4-D3F2-4895-BA2B-027F5C80ECF9}" type="slidenum">
              <a:rPr lang="fr-FR" sz="1200">
                <a:latin typeface="+mn-lt"/>
              </a:rPr>
              <a:pPr algn="r" fontAlgn="auto">
                <a:spcBef>
                  <a:spcPts val="0"/>
                </a:spcBef>
                <a:spcAft>
                  <a:spcPts val="0"/>
                </a:spcAft>
                <a:defRPr/>
              </a:pPr>
              <a:t>53</a:t>
            </a:fld>
            <a:endParaRPr lang="fr-FR" sz="1200" dirty="0">
              <a:latin typeface="+mn-lt"/>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656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en-GB" altLang="fr-FR" smtClean="0"/>
              <a:t>La part du neuf dasn le tertiaire est plus faible que dans le résidentiel parce que les hypothèses de destruction sont différentes et parce que les besoins de surfaces nouvelles sont également différents</a:t>
            </a:r>
          </a:p>
        </p:txBody>
      </p:sp>
      <p:sp>
        <p:nvSpPr>
          <p:cNvPr id="4" name="Espace réservé du numéro de diapositive 3"/>
          <p:cNvSpPr txBox="1">
            <a:spLocks noGrp="1"/>
          </p:cNvSpPr>
          <p:nvPr/>
        </p:nvSpPr>
        <p:spPr>
          <a:xfrm>
            <a:off x="3849899" y="9428716"/>
            <a:ext cx="2946189" cy="496332"/>
          </a:xfrm>
          <a:prstGeom prst="rect">
            <a:avLst/>
          </a:prstGeom>
          <a:noFill/>
        </p:spPr>
        <p:txBody>
          <a:bodyPr lIns="91568" tIns="45784" rIns="91568" bIns="45784" anchor="b"/>
          <a:lstStyle/>
          <a:p>
            <a:pPr algn="r" fontAlgn="auto">
              <a:spcBef>
                <a:spcPts val="0"/>
              </a:spcBef>
              <a:spcAft>
                <a:spcPts val="0"/>
              </a:spcAft>
              <a:defRPr/>
            </a:pPr>
            <a:fld id="{3F3F264D-A1E9-4D0F-A981-89C7A9EE4E7B}" type="slidenum">
              <a:rPr lang="fr-FR" sz="1200">
                <a:solidFill>
                  <a:prstClr val="black"/>
                </a:solidFill>
                <a:latin typeface="Calibri"/>
              </a:rPr>
              <a:pPr algn="r" fontAlgn="auto">
                <a:spcBef>
                  <a:spcPts val="0"/>
                </a:spcBef>
                <a:spcAft>
                  <a:spcPts val="0"/>
                </a:spcAft>
                <a:defRPr/>
              </a:pPr>
              <a:t>54</a:t>
            </a:fld>
            <a:endParaRPr lang="fr-FR" sz="1200" dirty="0">
              <a:solidFill>
                <a:prstClr val="black"/>
              </a:solidFill>
              <a:latin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1683" name="Rectangle 3"/>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smtClean="0"/>
              <a:t>L’augmentation de la part de l’électricité dans tous les scénarios est liée au fait que l’on présente ici la consommation d’énergie finale tous usages (et pas seulement le chauffage et l’ECS). Les hypothèses d’évolution bcp moins favorables pour l’électricité spécifique que pour les consommations de chauffage conduisent nécessairement à une augmentation de la part de l’électricité</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3731" name="Rectangle 3"/>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smtClean="0"/>
              <a:t>ELE : commentaires entre () pas clairs.</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861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endParaRPr lang="fr-FR" altLang="fr-FR" smtClean="0"/>
          </a:p>
        </p:txBody>
      </p:sp>
      <p:sp>
        <p:nvSpPr>
          <p:cNvPr id="4" name="Espace réservé du numéro de diapositive 3"/>
          <p:cNvSpPr>
            <a:spLocks noGrp="1"/>
          </p:cNvSpPr>
          <p:nvPr>
            <p:ph type="sldNum" sz="quarter" idx="5"/>
          </p:nvPr>
        </p:nvSpPr>
        <p:spPr/>
        <p:txBody>
          <a:bodyPr/>
          <a:lstStyle/>
          <a:p>
            <a:pPr>
              <a:defRPr/>
            </a:pPr>
            <a:fld id="{BC003C1D-D10D-493B-835F-C23B08E7B036}" type="slidenum">
              <a:rPr lang="fr-FR">
                <a:solidFill>
                  <a:prstClr val="black"/>
                </a:solidFill>
              </a:rPr>
              <a:pPr>
                <a:defRPr/>
              </a:pPr>
              <a:t>64</a:t>
            </a:fld>
            <a:endParaRPr lang="fr-FR">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0899" name="Espace réservé des commentaires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fr-FR" altLang="fr-FR" smtClean="0"/>
          </a:p>
        </p:txBody>
      </p:sp>
      <p:sp>
        <p:nvSpPr>
          <p:cNvPr id="4" name="Espace réservé du numéro de diapositive 3"/>
          <p:cNvSpPr txBox="1">
            <a:spLocks noGrp="1"/>
          </p:cNvSpPr>
          <p:nvPr/>
        </p:nvSpPr>
        <p:spPr>
          <a:xfrm>
            <a:off x="3849899" y="9428716"/>
            <a:ext cx="2946189" cy="496332"/>
          </a:xfrm>
          <a:prstGeom prst="rect">
            <a:avLst/>
          </a:prstGeom>
          <a:noFill/>
        </p:spPr>
        <p:txBody>
          <a:bodyPr lIns="91568" tIns="45784" rIns="91568" bIns="45784" anchor="b"/>
          <a:lstStyle/>
          <a:p>
            <a:pPr algn="r" fontAlgn="auto">
              <a:spcBef>
                <a:spcPts val="0"/>
              </a:spcBef>
              <a:spcAft>
                <a:spcPts val="0"/>
              </a:spcAft>
              <a:defRPr/>
            </a:pPr>
            <a:fld id="{24239231-A06F-4D64-8E43-FFADA7CBD95D}" type="slidenum">
              <a:rPr lang="fr-FR" sz="1200">
                <a:latin typeface="+mn-lt"/>
              </a:rPr>
              <a:pPr algn="r" fontAlgn="auto">
                <a:spcBef>
                  <a:spcPts val="0"/>
                </a:spcBef>
                <a:spcAft>
                  <a:spcPts val="0"/>
                </a:spcAft>
                <a:defRPr/>
              </a:pPr>
              <a:t>65</a:t>
            </a:fld>
            <a:endParaRPr lang="fr-FR" sz="1200" dirty="0">
              <a:latin typeface="+mn-lt"/>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Plan de l’exposé en 4 points.</a:t>
            </a:r>
          </a:p>
          <a:p>
            <a:r>
              <a:rPr lang="fr-FR" dirty="0" smtClean="0"/>
              <a:t>1. Point sur le nucléaire après Fukushima.</a:t>
            </a:r>
          </a:p>
          <a:p>
            <a:r>
              <a:rPr lang="fr-FR" baseline="0" dirty="0" smtClean="0"/>
              <a:t>2. Quelques fondamentaux qui restent: densité d’énergie, CO2, économie</a:t>
            </a:r>
          </a:p>
          <a:p>
            <a:r>
              <a:rPr lang="fr-FR" baseline="0" dirty="0" smtClean="0"/>
              <a:t>3. La R&amp;D au CEA: ECS, sûreté, nouveaux réacteurs, </a:t>
            </a:r>
            <a:r>
              <a:rPr lang="fr-FR" baseline="0" dirty="0" err="1" smtClean="0"/>
              <a:t>Gen</a:t>
            </a:r>
            <a:r>
              <a:rPr lang="fr-FR" baseline="0" dirty="0" smtClean="0"/>
              <a:t> IV</a:t>
            </a:r>
          </a:p>
          <a:p>
            <a:r>
              <a:rPr lang="fr-FR" baseline="0" dirty="0" smtClean="0"/>
              <a:t>4. Les scénarios ANCRE.</a:t>
            </a:r>
          </a:p>
          <a:p>
            <a:endParaRPr lang="fr-FR" dirty="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72</a:t>
            </a:fld>
            <a:endParaRPr lang="fr-FR"/>
          </a:p>
        </p:txBody>
      </p:sp>
    </p:spTree>
    <p:extLst>
      <p:ext uri="{BB962C8B-B14F-4D97-AF65-F5344CB8AC3E}">
        <p14:creationId xmlns:p14="http://schemas.microsoft.com/office/powerpoint/2010/main" xmlns="" val="16485091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La production</a:t>
            </a:r>
            <a:r>
              <a:rPr lang="fr-FR" baseline="0" dirty="0" smtClean="0"/>
              <a:t> d’électricité engendre une grande quantité de chaleur inutilisée.</a:t>
            </a:r>
          </a:p>
          <a:p>
            <a:r>
              <a:rPr lang="fr-FR" baseline="0" dirty="0" smtClean="0"/>
              <a:t>Rendement des centrales modernes: Gaz CCGT 56%, Charbon 43%, Nucléaire 35%.</a:t>
            </a:r>
          </a:p>
          <a:p>
            <a:r>
              <a:rPr lang="fr-FR" baseline="0" dirty="0" smtClean="0"/>
              <a:t>Le complément est évacué en chaleur dans l’environnement (air, mer, rivière).</a:t>
            </a:r>
          </a:p>
          <a:p>
            <a:r>
              <a:rPr lang="fr-FR" baseline="0" dirty="0" smtClean="0"/>
              <a:t>Maximiser l’énergie finale pour une énergie primaire donnée est le b.a.-ba de l’efficacité énergétique.</a:t>
            </a:r>
          </a:p>
          <a:p>
            <a:endParaRPr lang="fr-FR" baseline="0" dirty="0" smtClean="0"/>
          </a:p>
          <a:p>
            <a:endParaRPr lang="fr-FR" dirty="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73</a:t>
            </a:fld>
            <a:endParaRPr lang="fr-F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La cogénération est un moyen d’augmenter l’efficacité énergétique de la centrale</a:t>
            </a:r>
            <a:r>
              <a:rPr lang="fr-FR" baseline="0" dirty="0" smtClean="0"/>
              <a:t> en produisant en sus de l’électricité, un autre vecteur énergétique qui peut être de la chaleur, de l’hydrogène, des combustibles liquides, du méthane, de l’eau dessalée, </a:t>
            </a:r>
            <a:r>
              <a:rPr lang="fr-FR" baseline="0" dirty="0" err="1" smtClean="0"/>
              <a:t>etc</a:t>
            </a:r>
            <a:r>
              <a:rPr lang="fr-FR" baseline="0" dirty="0" smtClean="0"/>
              <a:t>…</a:t>
            </a:r>
          </a:p>
          <a:p>
            <a:r>
              <a:rPr lang="fr-FR" baseline="0" dirty="0" smtClean="0"/>
              <a:t>En valorisant la chaleur, le rendement énergétique global peut être porté au-delà de 80%.</a:t>
            </a:r>
            <a:endParaRPr lang="fr-FR" dirty="0" smtClean="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74</a:t>
            </a:fld>
            <a:endParaRPr lang="fr-F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Un exemple d’utilisation de la chaleur pour le chauffage urbain. </a:t>
            </a:r>
          </a:p>
          <a:p>
            <a:r>
              <a:rPr lang="fr-FR" dirty="0" smtClean="0"/>
              <a:t>La</a:t>
            </a:r>
            <a:r>
              <a:rPr lang="fr-FR" baseline="0" dirty="0" smtClean="0"/>
              <a:t> centrale fonctionne en mode cogénération c’est-à-dire de production simultanée d’électricité et de chaleur.</a:t>
            </a:r>
          </a:p>
          <a:p>
            <a:r>
              <a:rPr lang="fr-FR" baseline="0" dirty="0" smtClean="0"/>
              <a:t>La chaleur est transportée dans une ligne à grande distance puis distribuée dans un réseau de chaleur urbain.</a:t>
            </a:r>
          </a:p>
          <a:p>
            <a:r>
              <a:rPr lang="fr-FR" baseline="0" dirty="0" smtClean="0"/>
              <a:t>Séparer les 3 fonctions: production, transport et distribution (idem électricité).</a:t>
            </a:r>
          </a:p>
          <a:p>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75</a:t>
            </a:fld>
            <a:endParaRPr lang="fr-F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La</a:t>
            </a:r>
            <a:r>
              <a:rPr lang="fr-FR" baseline="0" dirty="0" smtClean="0"/>
              <a:t> chaleur produite par une centrale nucléaire est rejetée à 40°C. Cette température, proche de la température ambiante, est peu exploitable. Si on veut augmenter la température de sortie, il faut accepter de perdre en rendement électrique.</a:t>
            </a:r>
          </a:p>
          <a:p>
            <a:r>
              <a:rPr lang="fr-FR" baseline="0" dirty="0" smtClean="0"/>
              <a:t>En général, on prend l’</a:t>
            </a:r>
            <a:r>
              <a:rPr lang="fr-FR" baseline="0" dirty="0" err="1" smtClean="0"/>
              <a:t>exergie</a:t>
            </a:r>
            <a:r>
              <a:rPr lang="fr-FR" baseline="0" dirty="0" smtClean="0"/>
              <a:t> plutôt que l’énergie pour estimer la valeur intrinsèque de la chaleur produite.</a:t>
            </a:r>
          </a:p>
          <a:p>
            <a:r>
              <a:rPr lang="fr-FR" baseline="0" dirty="0" smtClean="0"/>
              <a:t>Il y a donc un optimum à trouver entre l’</a:t>
            </a:r>
            <a:r>
              <a:rPr lang="fr-FR" baseline="0" dirty="0" err="1" smtClean="0"/>
              <a:t>exergie</a:t>
            </a:r>
            <a:r>
              <a:rPr lang="fr-FR" baseline="0" dirty="0" smtClean="0"/>
              <a:t> produite et le rendement électrique.</a:t>
            </a:r>
            <a:endParaRPr lang="fr-FR" dirty="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76</a:t>
            </a:fld>
            <a:endParaRPr lang="fr-F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Ce</a:t>
            </a:r>
            <a:r>
              <a:rPr lang="fr-FR" baseline="0" dirty="0" smtClean="0"/>
              <a:t> type de cogénération à grande échelle a été proposé par </a:t>
            </a:r>
            <a:r>
              <a:rPr lang="fr-FR" baseline="0" dirty="0" err="1" smtClean="0"/>
              <a:t>Fortum</a:t>
            </a:r>
            <a:r>
              <a:rPr lang="fr-FR" baseline="0" dirty="0" smtClean="0"/>
              <a:t> sur un projet de nouveau réacteur à 80 km d’Helsinki.</a:t>
            </a:r>
            <a:endParaRPr lang="fr-FR" dirty="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77</a:t>
            </a:fld>
            <a:endParaRPr lang="fr-F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Caractéristiques du</a:t>
            </a:r>
            <a:r>
              <a:rPr lang="fr-FR" baseline="0" dirty="0" smtClean="0"/>
              <a:t> transport à grande distance proposé pour alimenter le réseau de chaleur de la capitale finlandaise.</a:t>
            </a:r>
            <a:endParaRPr lang="fr-FR" dirty="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78</a:t>
            </a:fld>
            <a:endParaRPr lang="fr-F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La centrale de Nogent-sur-Seine</a:t>
            </a:r>
            <a:r>
              <a:rPr lang="fr-FR" baseline="0" dirty="0" smtClean="0"/>
              <a:t> possède deux tranches identiques. Un seul réacteur suffit à la production de chaleur de Paris et de sa banlieue accessible par le </a:t>
            </a:r>
            <a:r>
              <a:rPr lang="fr-FR" baseline="0" dirty="0" err="1" smtClean="0"/>
              <a:t>Sud-Est</a:t>
            </a:r>
            <a:r>
              <a:rPr lang="fr-FR" baseline="0" dirty="0" smtClean="0"/>
              <a:t>.</a:t>
            </a:r>
            <a:endParaRPr lang="fr-FR" dirty="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79</a:t>
            </a:fld>
            <a:endParaRPr lang="fr-F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Les modifications nécessaires au niveau de la salle des machines : on prélève tout ou partie de la vapeur en sortie du réchauffeur (après la première détente) pour l’envoyer vers une nouvelle turbine basse pression dont la sortie est vers 2 bars (120°C). </a:t>
            </a:r>
          </a:p>
          <a:p>
            <a:r>
              <a:rPr lang="fr-FR" dirty="0" smtClean="0"/>
              <a:t>La</a:t>
            </a:r>
            <a:r>
              <a:rPr lang="fr-FR" baseline="0" dirty="0" smtClean="0"/>
              <a:t> condensation de la vapeur en sortie de la turbine BP se fait dans l’échangeur.</a:t>
            </a:r>
          </a:p>
          <a:p>
            <a:r>
              <a:rPr lang="fr-FR" baseline="0" dirty="0" smtClean="0"/>
              <a:t>Avantages: turbine plus compacte, température plus élevée, pression sur-atmosphérique, souplesse basculement électricité/chaleur, fonctionnement primaire stable</a:t>
            </a:r>
          </a:p>
          <a:p>
            <a:r>
              <a:rPr lang="fr-FR" baseline="0" dirty="0" smtClean="0"/>
              <a:t>Désavantages: pertes rendement électrique, introduction nouveaux composants, gestion couplée (demande chaleur)</a:t>
            </a:r>
            <a:endParaRPr lang="fr-FR" dirty="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80</a:t>
            </a:fld>
            <a:endParaRPr lang="fr-FR"/>
          </a:p>
        </p:txBody>
      </p:sp>
    </p:spTree>
    <p:extLst>
      <p:ext uri="{BB962C8B-B14F-4D97-AF65-F5344CB8AC3E}">
        <p14:creationId xmlns:p14="http://schemas.microsoft.com/office/powerpoint/2010/main" xmlns="" val="223757661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Tracé possible pour la ligne principale de chaleur.</a:t>
            </a:r>
          </a:p>
          <a:p>
            <a:r>
              <a:rPr lang="fr-FR" dirty="0" smtClean="0"/>
              <a:t>Production:</a:t>
            </a:r>
            <a:r>
              <a:rPr lang="fr-FR" baseline="0" dirty="0" smtClean="0"/>
              <a:t> EDF/Centrale de Nogent.</a:t>
            </a:r>
          </a:p>
          <a:p>
            <a:r>
              <a:rPr lang="fr-FR" baseline="0" dirty="0" smtClean="0"/>
              <a:t>Transport: Structure industrielle à mettre en place.</a:t>
            </a:r>
          </a:p>
          <a:p>
            <a:r>
              <a:rPr lang="fr-FR" baseline="0" dirty="0" smtClean="0"/>
              <a:t>Distribution: CPCU + éventuellement autres opérateurs (villes, départements, régions)</a:t>
            </a:r>
            <a:endParaRPr lang="fr-FR" dirty="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81</a:t>
            </a:fld>
            <a:endParaRPr lang="fr-F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Hypothèses prises pour une première analyse de faisabilité.</a:t>
            </a:r>
            <a:endParaRPr lang="fr-FR" dirty="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82</a:t>
            </a:fld>
            <a:endParaRPr lang="fr-F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Le</a:t>
            </a:r>
            <a:r>
              <a:rPr lang="fr-FR" baseline="0" dirty="0" smtClean="0"/>
              <a:t> passage en mode</a:t>
            </a:r>
            <a:r>
              <a:rPr lang="fr-FR" dirty="0" smtClean="0"/>
              <a:t> cogénération est équivalent à une augmentation de la production énergétique</a:t>
            </a:r>
            <a:r>
              <a:rPr lang="fr-FR" baseline="0" dirty="0" smtClean="0"/>
              <a:t> de +70%.</a:t>
            </a:r>
          </a:p>
          <a:p>
            <a:r>
              <a:rPr lang="fr-FR" baseline="0" dirty="0" smtClean="0"/>
              <a:t>Le bénéfice en énergie est colossal, équivalent à une production additionnelle de 920 MWe.</a:t>
            </a:r>
          </a:p>
          <a:p>
            <a:endParaRPr lang="fr-FR" dirty="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83</a:t>
            </a:fld>
            <a:endParaRPr lang="fr-F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L’analyse économique est également assez favorable.</a:t>
            </a:r>
          </a:p>
          <a:p>
            <a:r>
              <a:rPr lang="fr-FR" dirty="0" smtClean="0"/>
              <a:t>La chaleur est vendue aujourd’hui à 68 €/</a:t>
            </a:r>
            <a:r>
              <a:rPr lang="fr-FR" dirty="0" err="1" smtClean="0"/>
              <a:t>MWh</a:t>
            </a:r>
            <a:r>
              <a:rPr lang="fr-FR" baseline="0" dirty="0" smtClean="0"/>
              <a:t> HT (en augmentation continue depuis 5 ans à cause de la hausse des prix d’énergie).</a:t>
            </a:r>
          </a:p>
          <a:p>
            <a:r>
              <a:rPr lang="fr-FR" baseline="0" dirty="0" smtClean="0"/>
              <a:t>Rentabilité: retour sur investissements (et ils sont conséquents: environ 2 G€) en moins d’une dizaine d’années.</a:t>
            </a:r>
          </a:p>
          <a:p>
            <a:r>
              <a:rPr lang="fr-FR" baseline="0" dirty="0" smtClean="0"/>
              <a:t>Rente à prévoir sur le long terme (cf. nucléaire)!! </a:t>
            </a:r>
          </a:p>
          <a:p>
            <a:endParaRPr lang="fr-FR" dirty="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84</a:t>
            </a:fld>
            <a:endParaRPr lang="fr-F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Autre avantage et non des moindres: la réduction des émissions de CO2.</a:t>
            </a:r>
          </a:p>
          <a:p>
            <a:r>
              <a:rPr lang="fr-FR" dirty="0" smtClean="0"/>
              <a:t>Emissions totales de Paris = 5 Mt/an. Cette opération peut diminuer d’environ 1/3 les émissions</a:t>
            </a:r>
            <a:r>
              <a:rPr lang="fr-FR" baseline="0" dirty="0" smtClean="0"/>
              <a:t> de la ville.</a:t>
            </a:r>
          </a:p>
          <a:p>
            <a:r>
              <a:rPr lang="fr-FR" dirty="0" smtClean="0"/>
              <a:t> </a:t>
            </a:r>
            <a:endParaRPr lang="fr-FR" dirty="0"/>
          </a:p>
        </p:txBody>
      </p:sp>
      <p:sp>
        <p:nvSpPr>
          <p:cNvPr id="4" name="Espace réservé du numéro de diapositive 3"/>
          <p:cNvSpPr>
            <a:spLocks noGrp="1"/>
          </p:cNvSpPr>
          <p:nvPr>
            <p:ph type="sldNum" sz="quarter" idx="10"/>
          </p:nvPr>
        </p:nvSpPr>
        <p:spPr/>
        <p:txBody>
          <a:bodyPr/>
          <a:lstStyle/>
          <a:p>
            <a:pPr>
              <a:defRPr/>
            </a:pPr>
            <a:fld id="{68988088-A6C6-4B66-9776-C0C81817BBFC}" type="slidenum">
              <a:rPr lang="fr-FR" smtClean="0"/>
              <a:pPr>
                <a:defRPr/>
              </a:pPr>
              <a:t>85</a:t>
            </a:fld>
            <a:endParaRPr lang="fr-F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8C59630C-15DD-4CB1-8D8A-E9BAC6845881}" type="slidenum">
              <a:rPr lang="fr-FR" smtClean="0"/>
              <a:pPr/>
              <a:t>86</a:t>
            </a:fld>
            <a:endParaRPr lang="fr-FR"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r>
              <a:rPr lang="fr-FR" sz="1800" noProof="0" dirty="0" smtClean="0"/>
              <a:t>Conclusion: on a besoin de toutes les sources</a:t>
            </a:r>
            <a:r>
              <a:rPr lang="fr-FR" sz="1800" baseline="0" noProof="0" dirty="0" smtClean="0"/>
              <a:t> d’énergie.</a:t>
            </a:r>
          </a:p>
          <a:p>
            <a:pPr eaLnBrk="1" hangingPunct="1"/>
            <a:r>
              <a:rPr lang="fr-FR" sz="1800" baseline="0" noProof="0" dirty="0" smtClean="0"/>
              <a:t>Il faut faire de la R&amp;D sur les </a:t>
            </a:r>
            <a:r>
              <a:rPr lang="fr-FR" sz="1800" baseline="0" noProof="0" dirty="0" err="1" smtClean="0"/>
              <a:t>game</a:t>
            </a:r>
            <a:r>
              <a:rPr lang="fr-FR" sz="1800" baseline="0" noProof="0" dirty="0" smtClean="0"/>
              <a:t> </a:t>
            </a:r>
            <a:r>
              <a:rPr lang="fr-FR" sz="1800" baseline="0" noProof="0" dirty="0" err="1" smtClean="0"/>
              <a:t>changers</a:t>
            </a:r>
            <a:r>
              <a:rPr lang="fr-FR" sz="1800" baseline="0" noProof="0" dirty="0" smtClean="0"/>
              <a:t>.</a:t>
            </a:r>
          </a:p>
          <a:p>
            <a:pPr eaLnBrk="1" hangingPunct="1"/>
            <a:r>
              <a:rPr lang="fr-FR" sz="1800" baseline="0" noProof="0" dirty="0" smtClean="0"/>
              <a:t>Il ne faut surtout </a:t>
            </a:r>
            <a:r>
              <a:rPr lang="fr-FR" sz="1800" baseline="0" noProof="0" smtClean="0"/>
              <a:t>pas fléchir sur </a:t>
            </a:r>
            <a:r>
              <a:rPr lang="fr-FR" sz="1800" baseline="0" noProof="0" dirty="0" smtClean="0"/>
              <a:t>le nucléaire qui offre des potentialités énormes en termes de ressources.</a:t>
            </a:r>
          </a:p>
          <a:p>
            <a:pPr eaLnBrk="1" hangingPunct="1"/>
            <a:endParaRPr lang="en-US" sz="1800"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4067944" y="1340769"/>
            <a:ext cx="4390256" cy="2259682"/>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4211960" y="3886200"/>
            <a:ext cx="4176464"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FR"/>
          </a:p>
        </p:txBody>
      </p:sp>
      <p:sp>
        <p:nvSpPr>
          <p:cNvPr id="5" name="Espace réservé du numéro de diapositive 4"/>
          <p:cNvSpPr>
            <a:spLocks noGrp="1"/>
          </p:cNvSpPr>
          <p:nvPr>
            <p:ph type="sldNum" sz="quarter" idx="11"/>
          </p:nvPr>
        </p:nvSpPr>
        <p:spPr/>
        <p:txBody>
          <a:bodyPr/>
          <a:lstStyle>
            <a:lvl1pPr>
              <a:defRPr/>
            </a:lvl1pPr>
          </a:lstStyle>
          <a:p>
            <a:pPr>
              <a:defRPr/>
            </a:pPr>
            <a:fld id="{42F912F2-D54D-4FF1-9C84-A13013A62447}" type="slidenum">
              <a:rPr lang="fr-FR"/>
              <a:pPr>
                <a:defRPr/>
              </a:pPr>
              <a:t>‹N°›</a:t>
            </a:fld>
            <a:endParaRPr lang="fr-FR"/>
          </a:p>
        </p:txBody>
      </p:sp>
      <p:sp>
        <p:nvSpPr>
          <p:cNvPr id="6" name="Espace réservé du pied de page 12"/>
          <p:cNvSpPr>
            <a:spLocks noGrp="1"/>
          </p:cNvSpPr>
          <p:nvPr>
            <p:ph type="ftr" sz="quarter" idx="3"/>
          </p:nvPr>
        </p:nvSpPr>
        <p:spPr>
          <a:xfrm>
            <a:off x="2915816" y="6453336"/>
            <a:ext cx="4968130" cy="215900"/>
          </a:xfrm>
          <a:prstGeom prst="rect">
            <a:avLst/>
          </a:prstGeom>
        </p:spPr>
        <p:txBody>
          <a:bodyPr vert="horz" lIns="91440" tIns="45720" rIns="91440" bIns="45720" rtlCol="0" anchor="ctr"/>
          <a:lstStyle>
            <a:lvl1pPr algn="ctr">
              <a:defRPr sz="1200" b="0" i="1" baseline="0">
                <a:solidFill>
                  <a:schemeClr val="tx1"/>
                </a:solidFill>
                <a:latin typeface="Arial" pitchFamily="34" charset="0"/>
              </a:defRPr>
            </a:lvl1pPr>
          </a:lstStyle>
          <a:p>
            <a:pPr>
              <a:defRPr/>
            </a:pPr>
            <a:r>
              <a:rPr lang="fr-FR" dirty="0" smtClean="0"/>
              <a:t>Séminaire SPP – Saclay, le 17 mars 2014</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ext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sz="2400" baseline="0">
                <a:latin typeface="Comic Sans MS" pitchFamily="66" charset="0"/>
              </a:defRPr>
            </a:lvl1pPr>
          </a:lstStyle>
          <a:p>
            <a:r>
              <a:rPr lang="fr-FR" dirty="0" smtClean="0"/>
              <a:t>Modifiez le style du titre</a:t>
            </a:r>
            <a:endParaRPr lang="fr-FR" dirty="0"/>
          </a:p>
        </p:txBody>
      </p:sp>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3"/>
            <a:r>
              <a:rPr lang="fr-FR" dirty="0" smtClean="0"/>
              <a:t>Troisième niveau</a:t>
            </a:r>
          </a:p>
          <a:p>
            <a:pPr lvl="4"/>
            <a:r>
              <a:rPr lang="fr-FR" dirty="0" smtClean="0"/>
              <a:t>Quatrième niveau</a:t>
            </a:r>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e 1 visue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a:xfrm>
            <a:off x="576000" y="1268760"/>
            <a:ext cx="4428048" cy="496855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11" name="Espace réservé du contenu 20"/>
          <p:cNvSpPr>
            <a:spLocks noGrp="1"/>
          </p:cNvSpPr>
          <p:nvPr>
            <p:ph sz="quarter" idx="20" hasCustomPrompt="1"/>
          </p:nvPr>
        </p:nvSpPr>
        <p:spPr>
          <a:xfrm>
            <a:off x="5148000" y="2016000"/>
            <a:ext cx="3492000" cy="3690000"/>
          </a:xfrm>
          <a:solidFill>
            <a:srgbClr val="666666"/>
          </a:solidFill>
        </p:spPr>
        <p:txBody>
          <a:bodyPr anchor="ctr"/>
          <a:lstStyle>
            <a:lvl1pPr marL="0" indent="0" algn="ctr">
              <a:defRPr sz="1200">
                <a:solidFill>
                  <a:schemeClr val="bg1"/>
                </a:solidFill>
              </a:defRPr>
            </a:lvl1pPr>
          </a:lstStyle>
          <a:p>
            <a:r>
              <a:rPr lang="fr-FR" dirty="0" smtClean="0"/>
              <a:t>Visuel</a:t>
            </a:r>
            <a:endParaRPr lang="fr-F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arte">
    <p:spTree>
      <p:nvGrpSpPr>
        <p:cNvPr id="1" name=""/>
        <p:cNvGrpSpPr/>
        <p:nvPr/>
      </p:nvGrpSpPr>
      <p:grpSpPr>
        <a:xfrm>
          <a:off x="0" y="0"/>
          <a:ext cx="0" cy="0"/>
          <a:chOff x="0" y="0"/>
          <a:chExt cx="0" cy="0"/>
        </a:xfrm>
      </p:grpSpPr>
      <p:pic>
        <p:nvPicPr>
          <p:cNvPr id="9" name="Image 8" descr="bandeau_page_carte.png"/>
          <p:cNvPicPr>
            <a:picLocks noChangeAspect="1"/>
          </p:cNvPicPr>
          <p:nvPr userDrawn="1"/>
        </p:nvPicPr>
        <p:blipFill>
          <a:blip r:embed="rId2" cstate="print"/>
          <a:stretch>
            <a:fillRect/>
          </a:stretch>
        </p:blipFill>
        <p:spPr>
          <a:xfrm>
            <a:off x="0" y="0"/>
            <a:ext cx="9144000" cy="25146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exte">
    <p:spTree>
      <p:nvGrpSpPr>
        <p:cNvPr id="1" name=""/>
        <p:cNvGrpSpPr/>
        <p:nvPr/>
      </p:nvGrpSpPr>
      <p:grpSpPr>
        <a:xfrm>
          <a:off x="0" y="0"/>
          <a:ext cx="0" cy="0"/>
          <a:chOff x="0" y="0"/>
          <a:chExt cx="0" cy="0"/>
        </a:xfrm>
      </p:grpSpPr>
      <p:pic>
        <p:nvPicPr>
          <p:cNvPr id="8" name="Image 7" descr="bandeau_intercalaire.png"/>
          <p:cNvPicPr>
            <a:picLocks noChangeAspect="1"/>
          </p:cNvPicPr>
          <p:nvPr userDrawn="1"/>
        </p:nvPicPr>
        <p:blipFill>
          <a:blip r:embed="rId2" cstate="print"/>
          <a:stretch>
            <a:fillRect/>
          </a:stretch>
        </p:blipFill>
        <p:spPr>
          <a:xfrm>
            <a:off x="3310128" y="0"/>
            <a:ext cx="5833872" cy="6858000"/>
          </a:xfrm>
          <a:prstGeom prst="rect">
            <a:avLst/>
          </a:prstGeom>
        </p:spPr>
      </p:pic>
      <p:pic>
        <p:nvPicPr>
          <p:cNvPr id="7" name="Image 6" descr="bandeau_dernière.png"/>
          <p:cNvPicPr>
            <a:picLocks noChangeAspect="1"/>
          </p:cNvPicPr>
          <p:nvPr userDrawn="1"/>
        </p:nvPicPr>
        <p:blipFill>
          <a:blip r:embed="rId3" cstate="print"/>
          <a:srcRect b="15350"/>
          <a:stretch>
            <a:fillRect/>
          </a:stretch>
        </p:blipFill>
        <p:spPr>
          <a:xfrm>
            <a:off x="3310128" y="0"/>
            <a:ext cx="5833872" cy="5805264"/>
          </a:xfrm>
          <a:prstGeom prst="rect">
            <a:avLst/>
          </a:prstGeom>
        </p:spPr>
      </p:pic>
      <p:sp>
        <p:nvSpPr>
          <p:cNvPr id="2" name="Titre 1"/>
          <p:cNvSpPr>
            <a:spLocks noGrp="1"/>
          </p:cNvSpPr>
          <p:nvPr>
            <p:ph type="title"/>
          </p:nvPr>
        </p:nvSpPr>
        <p:spPr>
          <a:xfrm>
            <a:off x="7138800" y="5799600"/>
            <a:ext cx="1897200" cy="943200"/>
          </a:xfrm>
        </p:spPr>
        <p:txBody>
          <a:bodyPr anchor="t" anchorCtr="0"/>
          <a:lstStyle>
            <a:lvl1pPr>
              <a:lnSpc>
                <a:spcPts val="1200"/>
              </a:lnSpc>
              <a:defRPr sz="850" b="0" cap="none" baseline="0">
                <a:solidFill>
                  <a:schemeClr val="bg2"/>
                </a:solidFill>
              </a:defRPr>
            </a:lvl1pPr>
          </a:lstStyle>
          <a:p>
            <a:r>
              <a:rPr lang="fr-FR" smtClean="0"/>
              <a:t>Modifiez le style du titre</a:t>
            </a:r>
            <a:endParaRPr lang="fr-FR" dirty="0"/>
          </a:p>
        </p:txBody>
      </p:sp>
      <p:sp>
        <p:nvSpPr>
          <p:cNvPr id="3" name="Espace réservé du contenu 2"/>
          <p:cNvSpPr>
            <a:spLocks noGrp="1"/>
          </p:cNvSpPr>
          <p:nvPr>
            <p:ph idx="1"/>
          </p:nvPr>
        </p:nvSpPr>
        <p:spPr>
          <a:xfrm>
            <a:off x="3539505" y="5799600"/>
            <a:ext cx="3552775" cy="943200"/>
          </a:xfrm>
        </p:spPr>
        <p:txBody>
          <a:bodyPr/>
          <a:lstStyle>
            <a:lvl1pPr marL="0" indent="0">
              <a:lnSpc>
                <a:spcPts val="1200"/>
              </a:lnSpc>
              <a:spcAft>
                <a:spcPts val="0"/>
              </a:spcAft>
              <a:buFont typeface="Arial" pitchFamily="34" charset="0"/>
              <a:buNone/>
              <a:defRPr sz="800">
                <a:solidFill>
                  <a:schemeClr val="bg1"/>
                </a:solidFill>
              </a:defRPr>
            </a:lvl1pPr>
            <a:lvl2pPr marL="0" indent="0">
              <a:lnSpc>
                <a:spcPts val="1200"/>
              </a:lnSpc>
              <a:spcBef>
                <a:spcPts val="800"/>
              </a:spcBef>
              <a:buFont typeface="Arial" pitchFamily="34" charset="0"/>
              <a:buNone/>
              <a:defRPr sz="650">
                <a:solidFill>
                  <a:schemeClr val="bg1"/>
                </a:solidFill>
              </a:defRPr>
            </a:lvl2pPr>
            <a:lvl3pPr marL="0" indent="0">
              <a:lnSpc>
                <a:spcPts val="1200"/>
              </a:lnSpc>
              <a:buFont typeface="Arial" pitchFamily="34" charset="0"/>
              <a:buNone/>
              <a:defRPr sz="650">
                <a:solidFill>
                  <a:schemeClr val="bg1"/>
                </a:solidFill>
              </a:defRPr>
            </a:lvl3pPr>
            <a:lvl4pPr marL="0" indent="0">
              <a:lnSpc>
                <a:spcPts val="1200"/>
              </a:lnSpc>
              <a:buFont typeface="Arial" pitchFamily="34" charset="0"/>
              <a:buNone/>
              <a:defRPr sz="650">
                <a:solidFill>
                  <a:schemeClr val="bg1"/>
                </a:solidFill>
              </a:defRPr>
            </a:lvl4pPr>
            <a:lvl5pPr marL="0" indent="0">
              <a:lnSpc>
                <a:spcPts val="1200"/>
              </a:lnSpc>
              <a:buFont typeface="Arial" pitchFamily="34" charset="0"/>
              <a:buNone/>
              <a:defRPr sz="650">
                <a:solidFill>
                  <a:schemeClr val="bg1"/>
                </a:solidFill>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11" name="Espace réservé du numéro de diapositive 10"/>
          <p:cNvSpPr>
            <a:spLocks noGrp="1"/>
          </p:cNvSpPr>
          <p:nvPr>
            <p:ph type="sldNum" sz="quarter" idx="11"/>
          </p:nvPr>
        </p:nvSpPr>
        <p:spPr>
          <a:xfrm>
            <a:off x="576000" y="5445224"/>
            <a:ext cx="1118696" cy="365125"/>
          </a:xfrm>
          <a:prstGeom prst="rect">
            <a:avLst/>
          </a:prstGeom>
        </p:spPr>
        <p:txBody>
          <a:bodyPr/>
          <a:lstStyle>
            <a:lvl1pPr algn="l">
              <a:defRPr>
                <a:solidFill>
                  <a:schemeClr val="bg1"/>
                </a:solidFill>
              </a:defRPr>
            </a:lvl1pPr>
          </a:lstStyle>
          <a:p>
            <a:r>
              <a:rPr lang="fr-FR" dirty="0" smtClean="0"/>
              <a:t>|  PAGE </a:t>
            </a:r>
            <a:fld id="{AEFB9B6D-867A-40B8-ACB0-35CC9F272C9C}" type="slidenum">
              <a:rPr lang="fr-FR" smtClean="0"/>
              <a:pPr/>
              <a:t>‹N°›</a:t>
            </a:fld>
            <a:endParaRPr lang="fr-FR" dirty="0"/>
          </a:p>
        </p:txBody>
      </p:sp>
      <p:sp>
        <p:nvSpPr>
          <p:cNvPr id="12" name="Espace réservé du pied de page 11"/>
          <p:cNvSpPr>
            <a:spLocks noGrp="1"/>
          </p:cNvSpPr>
          <p:nvPr>
            <p:ph type="ftr" sz="quarter" idx="12"/>
          </p:nvPr>
        </p:nvSpPr>
        <p:spPr>
          <a:xfrm>
            <a:off x="576000" y="5877272"/>
            <a:ext cx="2664296" cy="365125"/>
          </a:xfrm>
          <a:prstGeom prst="rect">
            <a:avLst/>
          </a:prstGeom>
        </p:spPr>
        <p:txBody>
          <a:bodyPr/>
          <a:lstStyle>
            <a:lvl1pPr algn="l">
              <a:defRPr>
                <a:solidFill>
                  <a:schemeClr val="bg1"/>
                </a:solidFill>
              </a:defRPr>
            </a:lvl1pPr>
          </a:lstStyle>
          <a:p>
            <a:r>
              <a:rPr lang="en-US" smtClean="0"/>
              <a:t>2012 ATALANTE CONFERENCE-THE FRENCH FUEL CYCLE STRATEGY</a:t>
            </a:r>
            <a:endParaRPr lang="fr-F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3" name="Rectangle 1036"/>
          <p:cNvSpPr>
            <a:spLocks noGrp="1" noChangeArrowheads="1"/>
          </p:cNvSpPr>
          <p:nvPr>
            <p:ph type="sldNum" sz="quarter" idx="11"/>
          </p:nvPr>
        </p:nvSpPr>
        <p:spPr>
          <a:xfrm>
            <a:off x="8101013" y="6381750"/>
            <a:ext cx="936625" cy="268288"/>
          </a:xfrm>
          <a:prstGeom prst="rect">
            <a:avLst/>
          </a:prstGeom>
        </p:spPr>
        <p:txBody>
          <a:bodyPr/>
          <a:lstStyle>
            <a:lvl1pPr>
              <a:defRPr sz="1600"/>
            </a:lvl1pPr>
          </a:lstStyle>
          <a:p>
            <a:pPr>
              <a:defRPr/>
            </a:pPr>
            <a:fld id="{2E354BCF-C29A-4C6A-BBF0-5DB16573CBCA}" type="slidenum">
              <a:rPr lang="fr-FR" smtClean="0"/>
              <a:pPr>
                <a:defRPr/>
              </a:pPr>
              <a:t>‹N°›</a:t>
            </a:fld>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259632" y="1196752"/>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691680" y="3068960"/>
            <a:ext cx="6400800" cy="2592288"/>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a:xfrm>
            <a:off x="2699792" y="6381328"/>
            <a:ext cx="5327997" cy="288180"/>
          </a:xfrm>
          <a:prstGeom prst="rect">
            <a:avLst/>
          </a:prstGeom>
        </p:spPr>
        <p:txBody>
          <a:bodyPr/>
          <a:lstStyle>
            <a:lvl1pPr>
              <a:defRPr sz="1400" b="0" i="1" baseline="0"/>
            </a:lvl1pPr>
          </a:lstStyle>
          <a:p>
            <a:pPr>
              <a:defRPr/>
            </a:pPr>
            <a:r>
              <a:rPr lang="fr-FR" dirty="0" err="1" smtClean="0"/>
              <a:t>Hybrid</a:t>
            </a:r>
            <a:r>
              <a:rPr lang="fr-FR" dirty="0" smtClean="0"/>
              <a:t> </a:t>
            </a:r>
            <a:r>
              <a:rPr lang="fr-FR" dirty="0" err="1" smtClean="0"/>
              <a:t>Energy</a:t>
            </a:r>
            <a:r>
              <a:rPr lang="fr-FR" dirty="0" smtClean="0"/>
              <a:t> </a:t>
            </a:r>
            <a:r>
              <a:rPr lang="fr-FR" dirty="0" err="1" smtClean="0"/>
              <a:t>Systems</a:t>
            </a:r>
            <a:r>
              <a:rPr lang="fr-FR" dirty="0" smtClean="0"/>
              <a:t> Workshop, Salt Lake City, USA, 3-4 April 2012</a:t>
            </a:r>
            <a:endParaRPr lang="fr-FR" dirty="0"/>
          </a:p>
        </p:txBody>
      </p:sp>
      <p:sp>
        <p:nvSpPr>
          <p:cNvPr id="5" name="Espace réservé du numéro de diapositive 4"/>
          <p:cNvSpPr>
            <a:spLocks noGrp="1"/>
          </p:cNvSpPr>
          <p:nvPr>
            <p:ph type="sldNum" sz="quarter" idx="11"/>
          </p:nvPr>
        </p:nvSpPr>
        <p:spPr>
          <a:xfrm>
            <a:off x="8101013" y="6381750"/>
            <a:ext cx="936625" cy="268288"/>
          </a:xfrm>
          <a:prstGeom prst="rect">
            <a:avLst/>
          </a:prstGeom>
        </p:spPr>
        <p:txBody>
          <a:bodyPr/>
          <a:lstStyle>
            <a:lvl1pPr>
              <a:defRPr sz="1600"/>
            </a:lvl1pPr>
          </a:lstStyle>
          <a:p>
            <a:pPr>
              <a:defRPr/>
            </a:pPr>
            <a:fld id="{42F912F2-D54D-4FF1-9C84-A13013A62447}" type="slidenum">
              <a:rPr lang="fr-FR" smtClean="0"/>
              <a:pPr>
                <a:defRPr/>
              </a:pPr>
              <a:t>‹N°›</a:t>
            </a:fld>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Tree>
    <p:extLst>
      <p:ext uri="{BB962C8B-B14F-4D97-AF65-F5344CB8AC3E}">
        <p14:creationId xmlns:p14="http://schemas.microsoft.com/office/powerpoint/2010/main" xmlns="" val="606504766"/>
      </p:ext>
    </p:extLst>
  </p:cSld>
  <p:clrMapOvr>
    <a:masterClrMapping/>
  </p:clrMapOvr>
  <p:transition spd="med">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bl">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914401" y="152703"/>
            <a:ext cx="8076960" cy="990297"/>
          </a:xfrm>
        </p:spPr>
        <p:txBody>
          <a:bodyPr/>
          <a:lstStyle/>
          <a:p>
            <a:r>
              <a:rPr lang="fr-FR" smtClean="0"/>
              <a:t>Cliquez pour modifier le style du titre</a:t>
            </a:r>
            <a:endParaRPr lang="fr-FR"/>
          </a:p>
        </p:txBody>
      </p:sp>
      <p:sp>
        <p:nvSpPr>
          <p:cNvPr id="3" name="Espace réservé du tableau 2"/>
          <p:cNvSpPr>
            <a:spLocks noGrp="1"/>
          </p:cNvSpPr>
          <p:nvPr>
            <p:ph type="tbl" idx="1"/>
          </p:nvPr>
        </p:nvSpPr>
        <p:spPr>
          <a:xfrm>
            <a:off x="914401" y="1218596"/>
            <a:ext cx="8076960" cy="5258405"/>
          </a:xfrm>
        </p:spPr>
        <p:txBody>
          <a:bodyPr/>
          <a:lstStyle/>
          <a:p>
            <a:pPr lvl="0"/>
            <a:endParaRPr lang="fr-FR" noProof="0" smtClean="0"/>
          </a:p>
        </p:txBody>
      </p:sp>
    </p:spTree>
    <p:extLst>
      <p:ext uri="{BB962C8B-B14F-4D97-AF65-F5344CB8AC3E}">
        <p14:creationId xmlns:p14="http://schemas.microsoft.com/office/powerpoint/2010/main" xmlns="" val="2965503978"/>
      </p:ext>
    </p:extLst>
  </p:cSld>
  <p:clrMapOvr>
    <a:masterClrMapping/>
  </p:clrMapOvr>
  <p:transition spd="med">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fourObj">
  <p:cSld name="Titre et 4 contenus">
    <p:spTree>
      <p:nvGrpSpPr>
        <p:cNvPr id="1" name=""/>
        <p:cNvGrpSpPr/>
        <p:nvPr/>
      </p:nvGrpSpPr>
      <p:grpSpPr>
        <a:xfrm>
          <a:off x="0" y="0"/>
          <a:ext cx="0" cy="0"/>
          <a:chOff x="0" y="0"/>
          <a:chExt cx="0" cy="0"/>
        </a:xfrm>
      </p:grpSpPr>
      <p:sp>
        <p:nvSpPr>
          <p:cNvPr id="2" name="Titre 1"/>
          <p:cNvSpPr>
            <a:spLocks noGrp="1"/>
          </p:cNvSpPr>
          <p:nvPr>
            <p:ph type="title" sz="quarter"/>
          </p:nvPr>
        </p:nvSpPr>
        <p:spPr>
          <a:xfrm>
            <a:off x="1062404" y="152400"/>
            <a:ext cx="7514492" cy="534988"/>
          </a:xfrm>
        </p:spPr>
        <p:txBody>
          <a:bodyPr/>
          <a:lstStyle/>
          <a:p>
            <a:r>
              <a:rPr lang="fr-FR" smtClean="0"/>
              <a:t>Modifiez le style du titre</a:t>
            </a:r>
            <a:endParaRPr lang="fr-FR"/>
          </a:p>
        </p:txBody>
      </p:sp>
      <p:sp>
        <p:nvSpPr>
          <p:cNvPr id="3" name="Espace réservé du contenu 2"/>
          <p:cNvSpPr>
            <a:spLocks noGrp="1"/>
          </p:cNvSpPr>
          <p:nvPr>
            <p:ph sz="quarter" idx="1"/>
          </p:nvPr>
        </p:nvSpPr>
        <p:spPr>
          <a:xfrm>
            <a:off x="1062404" y="763588"/>
            <a:ext cx="3686908" cy="267335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quarter" idx="2"/>
          </p:nvPr>
        </p:nvSpPr>
        <p:spPr>
          <a:xfrm>
            <a:off x="4889989" y="763588"/>
            <a:ext cx="3686908" cy="267335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contenu 4"/>
          <p:cNvSpPr>
            <a:spLocks noGrp="1"/>
          </p:cNvSpPr>
          <p:nvPr>
            <p:ph sz="quarter" idx="3"/>
          </p:nvPr>
        </p:nvSpPr>
        <p:spPr>
          <a:xfrm>
            <a:off x="1062404" y="3589339"/>
            <a:ext cx="3686908" cy="26749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contenu 5"/>
          <p:cNvSpPr>
            <a:spLocks noGrp="1"/>
          </p:cNvSpPr>
          <p:nvPr>
            <p:ph sz="quarter" idx="4"/>
          </p:nvPr>
        </p:nvSpPr>
        <p:spPr>
          <a:xfrm>
            <a:off x="4889989" y="3589339"/>
            <a:ext cx="3686908" cy="26749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u numéro de diapositive 6"/>
          <p:cNvSpPr>
            <a:spLocks noGrp="1"/>
          </p:cNvSpPr>
          <p:nvPr>
            <p:ph type="sldNum" sz="quarter" idx="10"/>
          </p:nvPr>
        </p:nvSpPr>
        <p:spPr>
          <a:xfrm>
            <a:off x="6553200" y="6245225"/>
            <a:ext cx="2133600" cy="476250"/>
          </a:xfrm>
          <a:prstGeom prst="rect">
            <a:avLst/>
          </a:prstGeom>
        </p:spPr>
        <p:txBody>
          <a:bodyPr/>
          <a:lstStyle>
            <a:lvl1pPr>
              <a:defRPr/>
            </a:lvl1pPr>
          </a:lstStyle>
          <a:p>
            <a:fld id="{CA29444F-1713-4C25-B8B1-0C5544AE936D}" type="slidenum">
              <a:rPr lang="fr-FR"/>
              <a:pPr/>
              <a:t>‹N°›</a:t>
            </a:fld>
            <a:endParaRPr lang="fr-FR"/>
          </a:p>
        </p:txBody>
      </p:sp>
    </p:spTree>
    <p:extLst>
      <p:ext uri="{BB962C8B-B14F-4D97-AF65-F5344CB8AC3E}">
        <p14:creationId xmlns:p14="http://schemas.microsoft.com/office/powerpoint/2010/main" xmlns="" val="35072045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image" Target="../media/image4.png"/><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image" Target="../media/image3.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image" Target="../media/image2.png"/><Relationship Id="rId5" Type="http://schemas.openxmlformats.org/officeDocument/2006/relationships/slideLayout" Target="../slideLayouts/slideLayout6.xml"/><Relationship Id="rId10" Type="http://schemas.openxmlformats.org/officeDocument/2006/relationships/theme" Target="../theme/theme2.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spect="1" noChangeArrowheads="1"/>
          </p:cNvSpPr>
          <p:nvPr>
            <p:ph type="title"/>
          </p:nvPr>
        </p:nvSpPr>
        <p:spPr bwMode="auto">
          <a:xfrm>
            <a:off x="1116013" y="188913"/>
            <a:ext cx="7558087" cy="3603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6147" name="Rectangle 3"/>
          <p:cNvSpPr>
            <a:spLocks noGrp="1" noChangeArrowheads="1"/>
          </p:cNvSpPr>
          <p:nvPr>
            <p:ph type="body" idx="1"/>
          </p:nvPr>
        </p:nvSpPr>
        <p:spPr bwMode="auto">
          <a:xfrm>
            <a:off x="1116013" y="836613"/>
            <a:ext cx="7521575" cy="541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p>
        </p:txBody>
      </p:sp>
      <p:sp>
        <p:nvSpPr>
          <p:cNvPr id="1032" name="Line 8"/>
          <p:cNvSpPr>
            <a:spLocks noChangeShapeType="1"/>
          </p:cNvSpPr>
          <p:nvPr/>
        </p:nvSpPr>
        <p:spPr bwMode="auto">
          <a:xfrm>
            <a:off x="1082675" y="549275"/>
            <a:ext cx="8061325" cy="0"/>
          </a:xfrm>
          <a:prstGeom prst="line">
            <a:avLst/>
          </a:prstGeom>
          <a:noFill/>
          <a:ln w="28575">
            <a:solidFill>
              <a:srgbClr val="FFB310"/>
            </a:solidFill>
            <a:round/>
            <a:headEnd/>
            <a:tailEnd/>
          </a:ln>
          <a:effectLst/>
        </p:spPr>
        <p:txBody>
          <a:bodyPr wrap="none" anchor="ctr"/>
          <a:lstStyle/>
          <a:p>
            <a:pPr>
              <a:defRPr/>
            </a:pPr>
            <a:endParaRPr lang="fr-FR"/>
          </a:p>
        </p:txBody>
      </p:sp>
      <p:sp>
        <p:nvSpPr>
          <p:cNvPr id="1040" name="Line 16"/>
          <p:cNvSpPr>
            <a:spLocks noChangeShapeType="1"/>
          </p:cNvSpPr>
          <p:nvPr/>
        </p:nvSpPr>
        <p:spPr bwMode="auto">
          <a:xfrm>
            <a:off x="900113" y="6381750"/>
            <a:ext cx="8061325" cy="0"/>
          </a:xfrm>
          <a:prstGeom prst="line">
            <a:avLst/>
          </a:prstGeom>
          <a:noFill/>
          <a:ln w="28575">
            <a:solidFill>
              <a:srgbClr val="70BC1F"/>
            </a:solidFill>
            <a:round/>
            <a:headEnd/>
            <a:tailEnd/>
          </a:ln>
          <a:effectLst/>
        </p:spPr>
        <p:txBody>
          <a:bodyPr wrap="none" anchor="ctr"/>
          <a:lstStyle/>
          <a:p>
            <a:pPr>
              <a:defRPr/>
            </a:pPr>
            <a:endParaRPr lang="fr-FR"/>
          </a:p>
        </p:txBody>
      </p:sp>
      <p:sp>
        <p:nvSpPr>
          <p:cNvPr id="1048" name="Rectangle 24"/>
          <p:cNvSpPr>
            <a:spLocks noChangeArrowheads="1"/>
          </p:cNvSpPr>
          <p:nvPr/>
        </p:nvSpPr>
        <p:spPr bwMode="auto">
          <a:xfrm>
            <a:off x="8229600" y="6400800"/>
            <a:ext cx="381000" cy="228600"/>
          </a:xfrm>
          <a:prstGeom prst="rect">
            <a:avLst/>
          </a:prstGeom>
          <a:noFill/>
          <a:ln w="9525">
            <a:noFill/>
            <a:miter lim="800000"/>
            <a:headEnd/>
            <a:tailEnd/>
          </a:ln>
          <a:effectLst/>
        </p:spPr>
        <p:txBody>
          <a:bodyPr lIns="0" tIns="0" rIns="0" bIns="0"/>
          <a:lstStyle/>
          <a:p>
            <a:pPr algn="r">
              <a:defRPr/>
            </a:pPr>
            <a:endParaRPr lang="en-US" sz="1400"/>
          </a:p>
        </p:txBody>
      </p:sp>
      <p:sp>
        <p:nvSpPr>
          <p:cNvPr id="6154" name="Rectangle 1034"/>
          <p:cNvSpPr>
            <a:spLocks noChangeArrowheads="1"/>
          </p:cNvSpPr>
          <p:nvPr/>
        </p:nvSpPr>
        <p:spPr bwMode="auto">
          <a:xfrm>
            <a:off x="250825" y="6453188"/>
            <a:ext cx="1728788" cy="215900"/>
          </a:xfrm>
          <a:prstGeom prst="rect">
            <a:avLst/>
          </a:prstGeom>
          <a:noFill/>
          <a:ln w="9525">
            <a:noFill/>
            <a:miter lim="800000"/>
            <a:headEnd/>
            <a:tailEnd/>
          </a:ln>
          <a:effectLst/>
        </p:spPr>
        <p:txBody>
          <a:bodyPr lIns="0" tIns="0" rIns="0" bIns="0"/>
          <a:lstStyle/>
          <a:p>
            <a:pPr algn="l">
              <a:defRPr/>
            </a:pPr>
            <a:r>
              <a:rPr lang="en-US" sz="1200" dirty="0">
                <a:solidFill>
                  <a:srgbClr val="5E5E5E"/>
                </a:solidFill>
                <a:latin typeface="Arial" charset="0"/>
              </a:rPr>
              <a:t>               H. Safa</a:t>
            </a:r>
          </a:p>
        </p:txBody>
      </p:sp>
      <p:sp>
        <p:nvSpPr>
          <p:cNvPr id="6156" name="Rectangle 1036"/>
          <p:cNvSpPr>
            <a:spLocks noGrp="1" noChangeArrowheads="1"/>
          </p:cNvSpPr>
          <p:nvPr>
            <p:ph type="sldNum" sz="quarter" idx="4"/>
          </p:nvPr>
        </p:nvSpPr>
        <p:spPr bwMode="auto">
          <a:xfrm>
            <a:off x="8101013" y="6381750"/>
            <a:ext cx="936625" cy="2682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1" i="1"/>
            </a:lvl1pPr>
          </a:lstStyle>
          <a:p>
            <a:pPr>
              <a:defRPr/>
            </a:pPr>
            <a:fld id="{2B95F657-0620-4850-981C-E12E3F71D8D2}" type="slidenum">
              <a:rPr lang="fr-FR"/>
              <a:pPr>
                <a:defRPr/>
              </a:pPr>
              <a:t>‹N°›</a:t>
            </a:fld>
            <a:endParaRPr lang="fr-FR"/>
          </a:p>
        </p:txBody>
      </p:sp>
      <p:sp>
        <p:nvSpPr>
          <p:cNvPr id="13" name="Espace réservé du pied de page 12"/>
          <p:cNvSpPr>
            <a:spLocks noGrp="1"/>
          </p:cNvSpPr>
          <p:nvPr>
            <p:ph type="ftr" sz="quarter" idx="3"/>
          </p:nvPr>
        </p:nvSpPr>
        <p:spPr>
          <a:xfrm>
            <a:off x="2915816" y="6453336"/>
            <a:ext cx="4968130" cy="215900"/>
          </a:xfrm>
          <a:prstGeom prst="rect">
            <a:avLst/>
          </a:prstGeom>
        </p:spPr>
        <p:txBody>
          <a:bodyPr vert="horz" lIns="91440" tIns="45720" rIns="91440" bIns="45720" rtlCol="0" anchor="ctr"/>
          <a:lstStyle>
            <a:lvl1pPr algn="ctr">
              <a:defRPr sz="1200" b="0" i="1" baseline="0">
                <a:solidFill>
                  <a:schemeClr val="tx1"/>
                </a:solidFill>
                <a:latin typeface="Arial" pitchFamily="34" charset="0"/>
              </a:defRPr>
            </a:lvl1pPr>
          </a:lstStyle>
          <a:p>
            <a:pPr>
              <a:defRPr/>
            </a:pPr>
            <a:r>
              <a:rPr lang="fr-FR" dirty="0" smtClean="0"/>
              <a:t>Séminaire SPP – Saclay, le 17 mars 2014</a:t>
            </a:r>
            <a:endParaRPr lang="en-US" dirty="0"/>
          </a:p>
        </p:txBody>
      </p:sp>
      <p:pic>
        <p:nvPicPr>
          <p:cNvPr id="14" name="Image 13" descr="bandeau_titre.png"/>
          <p:cNvPicPr>
            <a:picLocks noChangeAspect="1"/>
          </p:cNvPicPr>
          <p:nvPr userDrawn="1"/>
        </p:nvPicPr>
        <p:blipFill>
          <a:blip r:embed="rId3" cstate="print"/>
          <a:stretch>
            <a:fillRect/>
          </a:stretch>
        </p:blipFill>
        <p:spPr>
          <a:xfrm>
            <a:off x="0" y="0"/>
            <a:ext cx="3310128" cy="6858000"/>
          </a:xfrm>
          <a:prstGeom prst="rect">
            <a:avLst/>
          </a:prstGeom>
        </p:spPr>
      </p:pic>
    </p:spTree>
  </p:cSld>
  <p:clrMap bg1="lt1" tx1="dk1" bg2="lt2" tx2="dk2" accent1="accent1" accent2="accent2" accent3="accent3" accent4="accent4" accent5="accent5" accent6="accent6" hlink="hlink" folHlink="folHlink"/>
  <p:sldLayoutIdLst>
    <p:sldLayoutId id="2147483766" r:id="rId1"/>
  </p:sldLayoutIdLst>
  <p:timing>
    <p:tnLst>
      <p:par>
        <p:cTn id="1" dur="indefinite" restart="never" nodeType="tmRoot"/>
      </p:par>
    </p:tnLst>
  </p:timing>
  <p:hf hdr="0" dt="0"/>
  <p:txStyles>
    <p:titleStyle>
      <a:lvl1pPr algn="ctr" rtl="0" eaLnBrk="0" fontAlgn="base" hangingPunct="0">
        <a:spcBef>
          <a:spcPct val="0"/>
        </a:spcBef>
        <a:spcAft>
          <a:spcPct val="0"/>
        </a:spcAft>
        <a:defRPr sz="2400" b="1">
          <a:solidFill>
            <a:schemeClr val="tx2"/>
          </a:solidFill>
          <a:latin typeface="+mj-lt"/>
          <a:ea typeface="+mj-ea"/>
          <a:cs typeface="+mj-cs"/>
        </a:defRPr>
      </a:lvl1pPr>
      <a:lvl2pPr algn="ctr" rtl="0" eaLnBrk="0" fontAlgn="base" hangingPunct="0">
        <a:spcBef>
          <a:spcPct val="0"/>
        </a:spcBef>
        <a:spcAft>
          <a:spcPct val="0"/>
        </a:spcAft>
        <a:defRPr sz="2400" b="1">
          <a:solidFill>
            <a:schemeClr val="tx2"/>
          </a:solidFill>
          <a:latin typeface="Arial" charset="0"/>
        </a:defRPr>
      </a:lvl2pPr>
      <a:lvl3pPr algn="ctr" rtl="0" eaLnBrk="0" fontAlgn="base" hangingPunct="0">
        <a:spcBef>
          <a:spcPct val="0"/>
        </a:spcBef>
        <a:spcAft>
          <a:spcPct val="0"/>
        </a:spcAft>
        <a:defRPr sz="2400" b="1">
          <a:solidFill>
            <a:schemeClr val="tx2"/>
          </a:solidFill>
          <a:latin typeface="Arial" charset="0"/>
        </a:defRPr>
      </a:lvl3pPr>
      <a:lvl4pPr algn="ctr" rtl="0" eaLnBrk="0" fontAlgn="base" hangingPunct="0">
        <a:spcBef>
          <a:spcPct val="0"/>
        </a:spcBef>
        <a:spcAft>
          <a:spcPct val="0"/>
        </a:spcAft>
        <a:defRPr sz="2400" b="1">
          <a:solidFill>
            <a:schemeClr val="tx2"/>
          </a:solidFill>
          <a:latin typeface="Arial" charset="0"/>
        </a:defRPr>
      </a:lvl4pPr>
      <a:lvl5pPr algn="ctr" rtl="0" eaLnBrk="0" fontAlgn="base" hangingPunct="0">
        <a:spcBef>
          <a:spcPct val="0"/>
        </a:spcBef>
        <a:spcAft>
          <a:spcPct val="0"/>
        </a:spcAft>
        <a:defRPr sz="2400" b="1">
          <a:solidFill>
            <a:schemeClr val="tx2"/>
          </a:solidFill>
          <a:latin typeface="Arial" charset="0"/>
        </a:defRPr>
      </a:lvl5pPr>
      <a:lvl6pPr marL="457200" algn="ctr" rtl="0" eaLnBrk="0" fontAlgn="base" hangingPunct="0">
        <a:spcBef>
          <a:spcPct val="0"/>
        </a:spcBef>
        <a:spcAft>
          <a:spcPct val="0"/>
        </a:spcAft>
        <a:defRPr sz="2400" b="1">
          <a:solidFill>
            <a:schemeClr val="tx2"/>
          </a:solidFill>
          <a:latin typeface="Arial" charset="0"/>
        </a:defRPr>
      </a:lvl6pPr>
      <a:lvl7pPr marL="914400" algn="ctr" rtl="0" eaLnBrk="0" fontAlgn="base" hangingPunct="0">
        <a:spcBef>
          <a:spcPct val="0"/>
        </a:spcBef>
        <a:spcAft>
          <a:spcPct val="0"/>
        </a:spcAft>
        <a:defRPr sz="2400" b="1">
          <a:solidFill>
            <a:schemeClr val="tx2"/>
          </a:solidFill>
          <a:latin typeface="Arial" charset="0"/>
        </a:defRPr>
      </a:lvl7pPr>
      <a:lvl8pPr marL="1371600" algn="ctr" rtl="0" eaLnBrk="0" fontAlgn="base" hangingPunct="0">
        <a:spcBef>
          <a:spcPct val="0"/>
        </a:spcBef>
        <a:spcAft>
          <a:spcPct val="0"/>
        </a:spcAft>
        <a:defRPr sz="2400" b="1">
          <a:solidFill>
            <a:schemeClr val="tx2"/>
          </a:solidFill>
          <a:latin typeface="Arial" charset="0"/>
        </a:defRPr>
      </a:lvl8pPr>
      <a:lvl9pPr marL="1828800" algn="ctr" rtl="0" eaLnBrk="0" fontAlgn="base" hangingPunct="0">
        <a:spcBef>
          <a:spcPct val="0"/>
        </a:spcBef>
        <a:spcAft>
          <a:spcPct val="0"/>
        </a:spcAft>
        <a:defRPr sz="2400" b="1">
          <a:solidFill>
            <a:schemeClr val="tx2"/>
          </a:solidFill>
          <a:latin typeface="Arial" charset="0"/>
        </a:defRPr>
      </a:lvl9pPr>
    </p:titleStyle>
    <p:bodyStyle>
      <a:lvl1pPr marL="342900" indent="-152400" algn="l" rtl="0" eaLnBrk="0" fontAlgn="base" hangingPunct="0">
        <a:spcBef>
          <a:spcPct val="20000"/>
        </a:spcBef>
        <a:spcAft>
          <a:spcPct val="0"/>
        </a:spcAft>
        <a:buChar char="•"/>
        <a:defRPr>
          <a:solidFill>
            <a:schemeClr val="tx1"/>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Image 7" descr="bandeau_texte.png"/>
          <p:cNvPicPr>
            <a:picLocks noChangeAspect="1"/>
          </p:cNvPicPr>
          <p:nvPr/>
        </p:nvPicPr>
        <p:blipFill>
          <a:blip r:embed="rId11" cstate="print"/>
          <a:stretch>
            <a:fillRect/>
          </a:stretch>
        </p:blipFill>
        <p:spPr>
          <a:xfrm>
            <a:off x="0" y="0"/>
            <a:ext cx="9144000" cy="955548"/>
          </a:xfrm>
          <a:prstGeom prst="rect">
            <a:avLst/>
          </a:prstGeom>
        </p:spPr>
      </p:pic>
      <p:sp>
        <p:nvSpPr>
          <p:cNvPr id="2" name="Espace réservé du titre 1"/>
          <p:cNvSpPr>
            <a:spLocks noGrp="1"/>
          </p:cNvSpPr>
          <p:nvPr>
            <p:ph type="title"/>
          </p:nvPr>
        </p:nvSpPr>
        <p:spPr>
          <a:xfrm>
            <a:off x="1475656" y="49160"/>
            <a:ext cx="7236464" cy="908720"/>
          </a:xfrm>
          <a:prstGeom prst="rect">
            <a:avLst/>
          </a:prstGeom>
        </p:spPr>
        <p:txBody>
          <a:bodyPr vert="horz" lIns="0" tIns="0" rIns="0" bIns="0" rtlCol="0" anchor="ctr" anchorCtr="0">
            <a:noAutofit/>
          </a:bodyPr>
          <a:lstStyle/>
          <a:p>
            <a:r>
              <a:rPr lang="fr-FR" dirty="0" smtClean="0"/>
              <a:t>Cliquez pour modifier le style du titre</a:t>
            </a:r>
            <a:endParaRPr lang="fr-FR" dirty="0"/>
          </a:p>
        </p:txBody>
      </p:sp>
      <p:sp>
        <p:nvSpPr>
          <p:cNvPr id="3" name="Espace réservé du texte 2"/>
          <p:cNvSpPr>
            <a:spLocks noGrp="1"/>
          </p:cNvSpPr>
          <p:nvPr>
            <p:ph type="body" idx="1"/>
          </p:nvPr>
        </p:nvSpPr>
        <p:spPr>
          <a:xfrm>
            <a:off x="576000" y="1268760"/>
            <a:ext cx="8172464" cy="4968552"/>
          </a:xfrm>
          <a:prstGeom prst="rect">
            <a:avLst/>
          </a:prstGeom>
        </p:spPr>
        <p:txBody>
          <a:bodyPr vert="horz" lIns="0" tIns="0" rIns="0" bIns="0" rtlCol="0">
            <a:noAutofit/>
          </a:bodyPr>
          <a:lstStyle/>
          <a:p>
            <a:pPr lvl="0"/>
            <a:r>
              <a:rPr lang="fr-FR" dirty="0" smtClean="0"/>
              <a:t>Cliquez pour modifier les styles du texte du masque</a:t>
            </a:r>
          </a:p>
          <a:p>
            <a:pPr lvl="1"/>
            <a:r>
              <a:rPr lang="fr-FR" dirty="0" smtClean="0"/>
              <a:t>Deuxième niveau</a:t>
            </a:r>
          </a:p>
          <a:p>
            <a:pPr lvl="3"/>
            <a:r>
              <a:rPr lang="fr-FR" dirty="0" smtClean="0"/>
              <a:t>Troisième niveau</a:t>
            </a:r>
          </a:p>
          <a:p>
            <a:pPr lvl="4"/>
            <a:r>
              <a:rPr lang="fr-FR" dirty="0" smtClean="0"/>
              <a:t>Quatrième niveau</a:t>
            </a:r>
            <a:endParaRPr lang="fr-FR" dirty="0"/>
          </a:p>
        </p:txBody>
      </p:sp>
      <p:sp>
        <p:nvSpPr>
          <p:cNvPr id="6" name="Espace réservé du pied de page 12"/>
          <p:cNvSpPr txBox="1">
            <a:spLocks/>
          </p:cNvSpPr>
          <p:nvPr userDrawn="1"/>
        </p:nvSpPr>
        <p:spPr>
          <a:xfrm>
            <a:off x="2915816" y="6453336"/>
            <a:ext cx="4968130" cy="215900"/>
          </a:xfrm>
          <a:prstGeom prst="rect">
            <a:avLst/>
          </a:prstGeom>
        </p:spPr>
        <p:txBody>
          <a:bodyPr vert="horz" lIns="91440" tIns="45720" rIns="91440" bIns="45720" rtlCol="0" anchor="ctr"/>
          <a:lstStyle>
            <a:lvl1pPr algn="ctr">
              <a:defRPr sz="1200" b="0" i="1" baseline="0">
                <a:solidFill>
                  <a:schemeClr val="tx1"/>
                </a:solidFill>
                <a:latin typeface="Arial" pitchFamily="34" charset="0"/>
              </a:defRPr>
            </a:lvl1pPr>
          </a:lstStyle>
          <a:p>
            <a:pPr>
              <a:defRPr/>
            </a:pPr>
            <a:r>
              <a:rPr lang="fr-FR" dirty="0" smtClean="0"/>
              <a:t>Séminaire SPP – Saclay, le 17 mars 2014</a:t>
            </a:r>
            <a:endParaRPr lang="en-US" dirty="0"/>
          </a:p>
        </p:txBody>
      </p:sp>
    </p:spTree>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7" r:id="rId6"/>
    <p:sldLayoutId id="2147483779" r:id="rId7"/>
    <p:sldLayoutId id="2147483780" r:id="rId8"/>
    <p:sldLayoutId id="2147483781" r:id="rId9"/>
  </p:sldLayoutIdLst>
  <p:hf hdr="0" dt="0"/>
  <p:txStyles>
    <p:titleStyle>
      <a:lvl1pPr algn="l" defTabSz="914400" rtl="0" eaLnBrk="1" latinLnBrk="0" hangingPunct="1">
        <a:spcBef>
          <a:spcPct val="0"/>
        </a:spcBef>
        <a:buNone/>
        <a:defRPr sz="2200" b="1" kern="1200" cap="all" baseline="0">
          <a:solidFill>
            <a:schemeClr val="bg1"/>
          </a:solidFill>
          <a:latin typeface="Calibri" pitchFamily="34" charset="0"/>
          <a:ea typeface="+mj-ea"/>
          <a:cs typeface="Calibri" pitchFamily="34" charset="0"/>
        </a:defRPr>
      </a:lvl1pPr>
    </p:titleStyle>
    <p:bodyStyle>
      <a:lvl1pPr marL="144000" indent="0" algn="l" defTabSz="914400" rtl="0" eaLnBrk="1" latinLnBrk="0" hangingPunct="1">
        <a:lnSpc>
          <a:spcPct val="100000"/>
        </a:lnSpc>
        <a:spcBef>
          <a:spcPts val="0"/>
        </a:spcBef>
        <a:spcAft>
          <a:spcPts val="400"/>
        </a:spcAft>
        <a:buFont typeface="Arial" pitchFamily="34" charset="0"/>
        <a:buNone/>
        <a:defRPr sz="2200" kern="1200">
          <a:solidFill>
            <a:schemeClr val="tx2"/>
          </a:solidFill>
          <a:latin typeface="Calibri" pitchFamily="34" charset="0"/>
          <a:ea typeface="+mn-ea"/>
          <a:cs typeface="Calibri" pitchFamily="34" charset="0"/>
        </a:defRPr>
      </a:lvl1pPr>
      <a:lvl2pPr marL="360363" indent="-360363" algn="l" defTabSz="914400" rtl="0" eaLnBrk="1" latinLnBrk="0" hangingPunct="1">
        <a:lnSpc>
          <a:spcPts val="2000"/>
        </a:lnSpc>
        <a:spcBef>
          <a:spcPts val="0"/>
        </a:spcBef>
        <a:buSzPct val="90000"/>
        <a:buFontTx/>
        <a:buBlip>
          <a:blip r:embed="rId12"/>
        </a:buBlip>
        <a:defRPr sz="1600" kern="1200">
          <a:solidFill>
            <a:srgbClr val="666666"/>
          </a:solidFill>
          <a:latin typeface="Calibri" pitchFamily="34" charset="0"/>
          <a:ea typeface="+mn-ea"/>
          <a:cs typeface="Calibri" pitchFamily="34" charset="0"/>
        </a:defRPr>
      </a:lvl2pPr>
      <a:lvl3pPr marL="361950" indent="0" algn="l" defTabSz="914400" rtl="0" eaLnBrk="1" latinLnBrk="0" hangingPunct="1">
        <a:lnSpc>
          <a:spcPts val="2000"/>
        </a:lnSpc>
        <a:spcBef>
          <a:spcPts val="0"/>
        </a:spcBef>
        <a:buSzPct val="36000"/>
        <a:buFont typeface="Arial" pitchFamily="34" charset="0"/>
        <a:buNone/>
        <a:defRPr sz="1600" kern="1200">
          <a:solidFill>
            <a:srgbClr val="666666"/>
          </a:solidFill>
          <a:latin typeface="Calibri" pitchFamily="34" charset="0"/>
          <a:ea typeface="+mn-ea"/>
          <a:cs typeface="Calibri" pitchFamily="34" charset="0"/>
        </a:defRPr>
      </a:lvl3pPr>
      <a:lvl4pPr marL="720000" indent="-238125" algn="l" defTabSz="914400" rtl="0" eaLnBrk="1" latinLnBrk="0" hangingPunct="1">
        <a:lnSpc>
          <a:spcPts val="2000"/>
        </a:lnSpc>
        <a:spcBef>
          <a:spcPts val="0"/>
        </a:spcBef>
        <a:buClr>
          <a:srgbClr val="666666"/>
        </a:buClr>
        <a:buSzPct val="36000"/>
        <a:buFontTx/>
        <a:buBlip>
          <a:blip r:embed="rId13"/>
        </a:buBlip>
        <a:defRPr sz="1600" kern="1200" baseline="0">
          <a:solidFill>
            <a:srgbClr val="666666"/>
          </a:solidFill>
          <a:latin typeface="Calibri" pitchFamily="34" charset="0"/>
          <a:ea typeface="+mn-ea"/>
          <a:cs typeface="Calibri" pitchFamily="34" charset="0"/>
        </a:defRPr>
      </a:lvl4pPr>
      <a:lvl5pPr marL="1133475" indent="-114300" algn="l" defTabSz="914400" rtl="0" eaLnBrk="1" latinLnBrk="0" hangingPunct="1">
        <a:lnSpc>
          <a:spcPts val="2000"/>
        </a:lnSpc>
        <a:spcBef>
          <a:spcPts val="0"/>
        </a:spcBef>
        <a:buClr>
          <a:srgbClr val="666666"/>
        </a:buClr>
        <a:buFont typeface="Arial" pitchFamily="34" charset="0"/>
        <a:buChar char="-"/>
        <a:defRPr sz="1600" kern="1200">
          <a:solidFill>
            <a:srgbClr val="666666"/>
          </a:solidFill>
          <a:latin typeface="Calibri" pitchFamily="34" charset="0"/>
          <a:ea typeface="+mn-ea"/>
          <a:cs typeface="Calibri"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upload.wikimedia.org/wikipedia/commons/e/eb/Carte_du_monde_vierge_(Allemagnes_s%C3%A9par%C3%A9es).svg" TargetMode="External"/><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emf"/></Relationships>
</file>

<file path=ppt/slides/_rels/slide13.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3.jpeg"/><Relationship Id="rId4" Type="http://schemas.openxmlformats.org/officeDocument/2006/relationships/image" Target="../media/image32.jpe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25.xml.rels><?xml version="1.0" encoding="UTF-8" standalone="yes"?>
<Relationships xmlns="http://schemas.openxmlformats.org/package/2006/relationships"><Relationship Id="rId8" Type="http://schemas.openxmlformats.org/officeDocument/2006/relationships/image" Target="../media/image45.jpeg"/><Relationship Id="rId13" Type="http://schemas.openxmlformats.org/officeDocument/2006/relationships/image" Target="../media/image49.png"/><Relationship Id="rId18" Type="http://schemas.openxmlformats.org/officeDocument/2006/relationships/image" Target="../media/image3.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8.jpeg"/><Relationship Id="rId17" Type="http://schemas.openxmlformats.org/officeDocument/2006/relationships/image" Target="../media/image53.png"/><Relationship Id="rId2" Type="http://schemas.openxmlformats.org/officeDocument/2006/relationships/image" Target="../media/image39.png"/><Relationship Id="rId16" Type="http://schemas.openxmlformats.org/officeDocument/2006/relationships/image" Target="../media/image52.jpeg"/><Relationship Id="rId1" Type="http://schemas.openxmlformats.org/officeDocument/2006/relationships/slideLayout" Target="../slideLayouts/slideLayout3.xml"/><Relationship Id="rId6" Type="http://schemas.openxmlformats.org/officeDocument/2006/relationships/image" Target="../media/image43.png"/><Relationship Id="rId11" Type="http://schemas.openxmlformats.org/officeDocument/2006/relationships/image" Target="../media/image47.jpeg"/><Relationship Id="rId5" Type="http://schemas.openxmlformats.org/officeDocument/2006/relationships/image" Target="../media/image42.png"/><Relationship Id="rId15" Type="http://schemas.openxmlformats.org/officeDocument/2006/relationships/image" Target="../media/image51.jpeg"/><Relationship Id="rId10" Type="http://schemas.openxmlformats.org/officeDocument/2006/relationships/image" Target="../media/image46.jpeg"/><Relationship Id="rId19" Type="http://schemas.openxmlformats.org/officeDocument/2006/relationships/image" Target="../media/image4.png"/><Relationship Id="rId4" Type="http://schemas.openxmlformats.org/officeDocument/2006/relationships/image" Target="../media/image41.png"/><Relationship Id="rId9" Type="http://schemas.openxmlformats.org/officeDocument/2006/relationships/hyperlink" Target="http://images.google.fr/imgres?imgurl=http://www.outilssolaires.com/galerie/images/44-japon.gif&amp;imgrefurl=http://www.outilssolaires.com/galerie/44-japon.htm&amp;h=302&amp;w=453&amp;sz=3&amp;hl=fr&amp;start=2&amp;tbnid=ySMQsq8-GSNsjM:&amp;tbnh=85&amp;tbnw=127&amp;prev=/images?q=drapeau+japon&amp;gbv=2&amp;svnum=10&amp;hl=fr&amp;sa=G" TargetMode="External"/><Relationship Id="rId14" Type="http://schemas.openxmlformats.org/officeDocument/2006/relationships/image" Target="../media/image50.jpeg"/></Relationships>
</file>

<file path=ppt/slides/_rels/slide2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27.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oleObject" Target="../embeddings/oleObject5.bin"/><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2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wmf"/><Relationship Id="rId1" Type="http://schemas.openxmlformats.org/officeDocument/2006/relationships/slideLayout" Target="../slideLayouts/slideLayout2.xml"/><Relationship Id="rId5" Type="http://schemas.openxmlformats.org/officeDocument/2006/relationships/image" Target="../media/image65.emf"/><Relationship Id="rId4" Type="http://schemas.openxmlformats.org/officeDocument/2006/relationships/image" Target="../media/image64.png"/></Relationships>
</file>

<file path=ppt/slides/_rels/slide3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emf"/><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32.xml.rels><?xml version="1.0" encoding="UTF-8" standalone="yes"?>
<Relationships xmlns="http://schemas.openxmlformats.org/package/2006/relationships"><Relationship Id="rId3" Type="http://schemas.openxmlformats.org/officeDocument/2006/relationships/image" Target="../media/image70.jpeg"/><Relationship Id="rId7" Type="http://schemas.openxmlformats.org/officeDocument/2006/relationships/image" Target="../media/image4.png"/><Relationship Id="rId2" Type="http://schemas.openxmlformats.org/officeDocument/2006/relationships/image" Target="../media/image69.wmf"/><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72.png"/><Relationship Id="rId4" Type="http://schemas.openxmlformats.org/officeDocument/2006/relationships/image" Target="../media/image71.jpeg"/></Relationships>
</file>

<file path=ppt/slides/_rels/slide33.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notesSlide" Target="../notesSlides/notesSlide24.xml"/><Relationship Id="rId7" Type="http://schemas.openxmlformats.org/officeDocument/2006/relationships/oleObject" Target="../embeddings/oleObject7.bin"/><Relationship Id="rId2" Type="http://schemas.openxmlformats.org/officeDocument/2006/relationships/slideLayout" Target="../slideLayouts/slideLayout10.xml"/><Relationship Id="rId1" Type="http://schemas.openxmlformats.org/officeDocument/2006/relationships/vmlDrawing" Target="../drawings/vmlDrawing3.vml"/><Relationship Id="rId6" Type="http://schemas.openxmlformats.org/officeDocument/2006/relationships/image" Target="../media/image76.jpeg"/><Relationship Id="rId11" Type="http://schemas.openxmlformats.org/officeDocument/2006/relationships/image" Target="../media/image80.jpeg"/><Relationship Id="rId5" Type="http://schemas.openxmlformats.org/officeDocument/2006/relationships/image" Target="../media/image75.png"/><Relationship Id="rId10" Type="http://schemas.openxmlformats.org/officeDocument/2006/relationships/image" Target="../media/image79.jpeg"/><Relationship Id="rId4" Type="http://schemas.openxmlformats.org/officeDocument/2006/relationships/oleObject" Target="../embeddings/oleObject6.bin"/><Relationship Id="rId9" Type="http://schemas.openxmlformats.org/officeDocument/2006/relationships/image" Target="../media/image78.jpe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4.wmf"/><Relationship Id="rId2" Type="http://schemas.openxmlformats.org/officeDocument/2006/relationships/image" Target="../media/image81.png"/><Relationship Id="rId1" Type="http://schemas.openxmlformats.org/officeDocument/2006/relationships/slideLayout" Target="../slideLayouts/slideLayout2.xml"/><Relationship Id="rId6" Type="http://schemas.openxmlformats.org/officeDocument/2006/relationships/image" Target="../media/image83.wmf"/><Relationship Id="rId5" Type="http://schemas.openxmlformats.org/officeDocument/2006/relationships/image" Target="../media/image82.jpeg"/><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90.jpeg"/><Relationship Id="rId3" Type="http://schemas.openxmlformats.org/officeDocument/2006/relationships/image" Target="../media/image85.jpeg"/><Relationship Id="rId7" Type="http://schemas.openxmlformats.org/officeDocument/2006/relationships/image" Target="../media/image89.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88.png"/><Relationship Id="rId5" Type="http://schemas.openxmlformats.org/officeDocument/2006/relationships/image" Target="../media/image87.jpeg"/><Relationship Id="rId4" Type="http://schemas.openxmlformats.org/officeDocument/2006/relationships/image" Target="../media/image86.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92.emf"/><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Feuille_Microsoft_Office_Excel_97-20031.xls"/><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image" Target="../media/image91.png"/></Relationships>
</file>

<file path=ppt/slides/_rels/slide44.xml.rels><?xml version="1.0" encoding="UTF-8" standalone="yes"?>
<Relationships xmlns="http://schemas.openxmlformats.org/package/2006/relationships"><Relationship Id="rId2" Type="http://schemas.openxmlformats.org/officeDocument/2006/relationships/image" Target="../media/image96.emf"/><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97.emf"/><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99.emf"/><Relationship Id="rId2" Type="http://schemas.openxmlformats.org/officeDocument/2006/relationships/image" Target="../media/image98.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01.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3" Type="http://schemas.openxmlformats.org/officeDocument/2006/relationships/image" Target="../media/image104.emf"/><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2.xml"/><Relationship Id="rId5" Type="http://schemas.openxmlformats.org/officeDocument/2006/relationships/image" Target="../media/image108.png"/><Relationship Id="rId4" Type="http://schemas.openxmlformats.org/officeDocument/2006/relationships/image" Target="../media/image107.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35.xml"/><Relationship Id="rId1" Type="http://schemas.openxmlformats.org/officeDocument/2006/relationships/slideLayout" Target="../slideLayouts/slideLayout6.xml"/><Relationship Id="rId4" Type="http://schemas.openxmlformats.org/officeDocument/2006/relationships/image" Target="../media/image110.emf"/></Relationships>
</file>

<file path=ppt/slides/_rels/slide55.xml.rels><?xml version="1.0" encoding="UTF-8" standalone="yes"?>
<Relationships xmlns="http://schemas.openxmlformats.org/package/2006/relationships"><Relationship Id="rId3" Type="http://schemas.openxmlformats.org/officeDocument/2006/relationships/image" Target="../media/image111.emf"/><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113.emf"/><Relationship Id="rId2" Type="http://schemas.openxmlformats.org/officeDocument/2006/relationships/image" Target="../media/image112.emf"/><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emf"/><Relationship Id="rId1" Type="http://schemas.openxmlformats.org/officeDocument/2006/relationships/slideLayout" Target="../slideLayouts/slideLayout6.xml"/><Relationship Id="rId4" Type="http://schemas.openxmlformats.org/officeDocument/2006/relationships/image" Target="../media/image116.emf"/></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39.xml"/><Relationship Id="rId1" Type="http://schemas.openxmlformats.org/officeDocument/2006/relationships/slideLayout" Target="../slideLayouts/slideLayout6.xml"/><Relationship Id="rId4" Type="http://schemas.openxmlformats.org/officeDocument/2006/relationships/image" Target="../media/image118.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120.emf"/></Relationships>
</file>

<file path=ppt/slides/_rels/slide74.xml.rels><?xml version="1.0" encoding="UTF-8" standalone="yes"?>
<Relationships xmlns="http://schemas.openxmlformats.org/package/2006/relationships"><Relationship Id="rId3" Type="http://schemas.openxmlformats.org/officeDocument/2006/relationships/image" Target="../media/image121.emf"/><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122.emf"/><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openxmlformats.org/officeDocument/2006/relationships/image" Target="../media/image123.emf"/><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image" Target="../media/image124.emf"/><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image" Target="../media/image125.emf"/><Relationship Id="rId2" Type="http://schemas.openxmlformats.org/officeDocument/2006/relationships/notesSlide" Target="../notesSlides/notesSlide46.xml"/><Relationship Id="rId1" Type="http://schemas.openxmlformats.org/officeDocument/2006/relationships/slideLayout" Target="../slideLayouts/slideLayout6.xml"/><Relationship Id="rId5" Type="http://schemas.openxmlformats.org/officeDocument/2006/relationships/image" Target="../media/image127.png"/><Relationship Id="rId4" Type="http://schemas.openxmlformats.org/officeDocument/2006/relationships/image" Target="../media/image126.emf"/></Relationships>
</file>

<file path=ppt/slides/_rels/slide79.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image" Target="../media/image129.emf"/><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49.xml"/><Relationship Id="rId1" Type="http://schemas.openxmlformats.org/officeDocument/2006/relationships/slideLayout" Target="../slideLayouts/slideLayout6.xml"/><Relationship Id="rId4" Type="http://schemas.openxmlformats.org/officeDocument/2006/relationships/image" Target="../media/image131.pn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3" Type="http://schemas.openxmlformats.org/officeDocument/2006/relationships/image" Target="../media/image132.emf"/><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5"/>
          <p:cNvSpPr>
            <a:spLocks noGrp="1" noChangeAspect="1" noChangeArrowheads="1"/>
          </p:cNvSpPr>
          <p:nvPr>
            <p:ph type="ctrTitle"/>
          </p:nvPr>
        </p:nvSpPr>
        <p:spPr>
          <a:xfrm>
            <a:off x="3707904" y="1484784"/>
            <a:ext cx="4968552" cy="2331690"/>
          </a:xfrm>
        </p:spPr>
        <p:txBody>
          <a:bodyPr/>
          <a:lstStyle/>
          <a:p>
            <a:pPr>
              <a:lnSpc>
                <a:spcPct val="150000"/>
              </a:lnSpc>
            </a:pPr>
            <a:r>
              <a:rPr lang="fr-FR" sz="3200" dirty="0" smtClean="0">
                <a:latin typeface="Comic Sans MS" pitchFamily="66" charset="0"/>
              </a:rPr>
              <a:t>L’énergie nucléaire </a:t>
            </a:r>
            <a:br>
              <a:rPr lang="fr-FR" sz="3200" dirty="0" smtClean="0">
                <a:latin typeface="Comic Sans MS" pitchFamily="66" charset="0"/>
              </a:rPr>
            </a:br>
            <a:r>
              <a:rPr lang="fr-FR" sz="3200" dirty="0" smtClean="0">
                <a:latin typeface="Comic Sans MS" pitchFamily="66" charset="0"/>
              </a:rPr>
              <a:t>du futur</a:t>
            </a:r>
          </a:p>
        </p:txBody>
      </p:sp>
      <p:sp>
        <p:nvSpPr>
          <p:cNvPr id="11268" name="Rectangle 6"/>
          <p:cNvSpPr>
            <a:spLocks noGrp="1" noChangeArrowheads="1"/>
          </p:cNvSpPr>
          <p:nvPr>
            <p:ph type="subTitle" idx="1"/>
          </p:nvPr>
        </p:nvSpPr>
        <p:spPr>
          <a:xfrm>
            <a:off x="4499992" y="4005064"/>
            <a:ext cx="3304456" cy="1752600"/>
          </a:xfrm>
          <a:solidFill>
            <a:srgbClr val="FFFFCC"/>
          </a:solidFill>
        </p:spPr>
        <p:txBody>
          <a:bodyPr/>
          <a:lstStyle/>
          <a:p>
            <a:pPr marL="190500">
              <a:lnSpc>
                <a:spcPct val="80000"/>
              </a:lnSpc>
            </a:pPr>
            <a:endParaRPr lang="en-US" sz="2000" i="1" dirty="0" smtClean="0">
              <a:solidFill>
                <a:schemeClr val="accent2"/>
              </a:solidFill>
              <a:latin typeface="Comic Sans MS" pitchFamily="66" charset="0"/>
            </a:endParaRPr>
          </a:p>
          <a:p>
            <a:pPr marL="190500">
              <a:lnSpc>
                <a:spcPct val="150000"/>
              </a:lnSpc>
            </a:pPr>
            <a:r>
              <a:rPr lang="en-US" sz="2000" i="1" u="sng" dirty="0" smtClean="0">
                <a:solidFill>
                  <a:schemeClr val="accent2"/>
                </a:solidFill>
                <a:latin typeface="Comic Sans MS" pitchFamily="66" charset="0"/>
              </a:rPr>
              <a:t>Henri Safa</a:t>
            </a:r>
            <a:endParaRPr lang="en-US" sz="2000" i="1" dirty="0" smtClean="0">
              <a:solidFill>
                <a:schemeClr val="accent2"/>
              </a:solidFill>
              <a:latin typeface="Comic Sans MS" pitchFamily="66" charset="0"/>
            </a:endParaRPr>
          </a:p>
          <a:p>
            <a:pPr marL="190500">
              <a:lnSpc>
                <a:spcPct val="150000"/>
              </a:lnSpc>
            </a:pPr>
            <a:r>
              <a:rPr lang="en-US" sz="2000" dirty="0" smtClean="0">
                <a:latin typeface="Comic Sans MS" pitchFamily="66" charset="0"/>
              </a:rPr>
              <a:t>CEA/DEN/DS</a:t>
            </a:r>
          </a:p>
          <a:p>
            <a:pPr marL="190500">
              <a:lnSpc>
                <a:spcPct val="150000"/>
              </a:lnSpc>
            </a:pPr>
            <a:endParaRPr lang="en-US" sz="2000" dirty="0" smtClean="0">
              <a:latin typeface="Comic Sans MS" pitchFamily="66" charset="0"/>
            </a:endParaRPr>
          </a:p>
        </p:txBody>
      </p:sp>
      <p:sp>
        <p:nvSpPr>
          <p:cNvPr id="11266" name="Espace réservé du numéro de diapositive 4"/>
          <p:cNvSpPr>
            <a:spLocks noGrp="1"/>
          </p:cNvSpPr>
          <p:nvPr>
            <p:ph type="sldNum" sz="quarter" idx="11"/>
          </p:nvPr>
        </p:nvSpPr>
        <p:spPr>
          <a:xfrm>
            <a:off x="8532440" y="6381750"/>
            <a:ext cx="505198" cy="268288"/>
          </a:xfrm>
          <a:noFill/>
        </p:spPr>
        <p:txBody>
          <a:bodyPr/>
          <a:lstStyle/>
          <a:p>
            <a:fld id="{396B1DAA-21EB-43F6-BE64-12C8745BFECD}" type="slidenum">
              <a:rPr lang="fr-FR" i="0" smtClean="0"/>
              <a:pPr/>
              <a:t>1</a:t>
            </a:fld>
            <a:endParaRPr lang="fr-FR" i="0" dirty="0" smtClean="0"/>
          </a:p>
        </p:txBody>
      </p:sp>
      <p:sp>
        <p:nvSpPr>
          <p:cNvPr id="7" name="Espace réservé du pied de page 12"/>
          <p:cNvSpPr>
            <a:spLocks noGrp="1"/>
          </p:cNvSpPr>
          <p:nvPr>
            <p:ph type="ftr" sz="quarter" idx="3"/>
          </p:nvPr>
        </p:nvSpPr>
        <p:spPr>
          <a:xfrm>
            <a:off x="3131840" y="6453336"/>
            <a:ext cx="4968130" cy="215900"/>
          </a:xfrm>
          <a:prstGeom prst="rect">
            <a:avLst/>
          </a:prstGeom>
        </p:spPr>
        <p:txBody>
          <a:bodyPr vert="horz" lIns="91440" tIns="45720" rIns="91440" bIns="45720" rtlCol="0" anchor="ctr"/>
          <a:lstStyle>
            <a:lvl1pPr algn="ctr">
              <a:defRPr sz="1200" b="0" i="1" baseline="0">
                <a:solidFill>
                  <a:schemeClr val="tx1"/>
                </a:solidFill>
                <a:latin typeface="Arial" pitchFamily="34" charset="0"/>
              </a:defRPr>
            </a:lvl1pPr>
          </a:lstStyle>
          <a:p>
            <a:pPr>
              <a:defRPr/>
            </a:pPr>
            <a:r>
              <a:rPr lang="fr-FR" dirty="0" smtClean="0"/>
              <a:t>Séminaire SPP – Saclay, le 17 mars 2014</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11760" y="0"/>
            <a:ext cx="5256584" cy="908720"/>
          </a:xfrm>
        </p:spPr>
        <p:txBody>
          <a:bodyPr/>
          <a:lstStyle/>
          <a:p>
            <a:pPr algn="ctr"/>
            <a:r>
              <a:rPr lang="fr-FR" sz="3200" dirty="0" smtClean="0"/>
              <a:t>PLAN DE L’EXPOSÉ</a:t>
            </a:r>
            <a:endParaRPr lang="fr-FR" sz="3200" dirty="0">
              <a:latin typeface="Comic Sans MS" pitchFamily="66" charset="0"/>
            </a:endParaRPr>
          </a:p>
        </p:txBody>
      </p:sp>
      <p:sp>
        <p:nvSpPr>
          <p:cNvPr id="3" name="Espace réservé du numéro de diapositive 2"/>
          <p:cNvSpPr>
            <a:spLocks noGrp="1"/>
          </p:cNvSpPr>
          <p:nvPr>
            <p:ph type="sldNum" sz="quarter" idx="4294967295"/>
          </p:nvPr>
        </p:nvSpPr>
        <p:spPr>
          <a:xfrm>
            <a:off x="8657939" y="6453336"/>
            <a:ext cx="469081" cy="268288"/>
          </a:xfrm>
          <a:prstGeom prst="rect">
            <a:avLst/>
          </a:prstGeom>
        </p:spPr>
        <p:txBody>
          <a:bodyPr/>
          <a:lstStyle/>
          <a:p>
            <a:pPr>
              <a:defRPr/>
            </a:pPr>
            <a:fld id="{7948045B-587B-42D9-AC1A-8F5F0EE36934}" type="slidenum">
              <a:rPr lang="fr-FR" sz="1600" smtClean="0"/>
              <a:pPr>
                <a:defRPr/>
              </a:pPr>
              <a:t>2</a:t>
            </a:fld>
            <a:endParaRPr lang="fr-FR" sz="1600" dirty="0"/>
          </a:p>
        </p:txBody>
      </p:sp>
      <p:sp>
        <p:nvSpPr>
          <p:cNvPr id="8" name="ZoneTexte 7"/>
          <p:cNvSpPr txBox="1"/>
          <p:nvPr/>
        </p:nvSpPr>
        <p:spPr>
          <a:xfrm>
            <a:off x="1115616" y="2132856"/>
            <a:ext cx="7486345" cy="3323987"/>
          </a:xfrm>
          <a:prstGeom prst="rect">
            <a:avLst/>
          </a:prstGeom>
          <a:noFill/>
        </p:spPr>
        <p:txBody>
          <a:bodyPr wrap="none" rtlCol="0">
            <a:spAutoFit/>
          </a:bodyPr>
          <a:lstStyle/>
          <a:p>
            <a:pPr marL="342900" indent="-342900" algn="l">
              <a:lnSpc>
                <a:spcPct val="150000"/>
              </a:lnSpc>
              <a:buFont typeface="+mj-lt"/>
              <a:buAutoNum type="arabicPeriod"/>
            </a:pPr>
            <a:r>
              <a:rPr lang="fr-FR" sz="2800" b="1" dirty="0" smtClean="0">
                <a:solidFill>
                  <a:srgbClr val="FF0000"/>
                </a:solidFill>
                <a:latin typeface="Comic Sans MS" pitchFamily="66" charset="0"/>
              </a:rPr>
              <a:t> Le nucléaire dans le monde</a:t>
            </a:r>
          </a:p>
          <a:p>
            <a:pPr marL="342900" indent="-342900" algn="l">
              <a:lnSpc>
                <a:spcPct val="150000"/>
              </a:lnSpc>
              <a:buFont typeface="+mj-lt"/>
              <a:buAutoNum type="arabicPeriod"/>
            </a:pPr>
            <a:r>
              <a:rPr lang="fr-FR" sz="2800" b="1" dirty="0" smtClean="0">
                <a:solidFill>
                  <a:srgbClr val="0070C0"/>
                </a:solidFill>
                <a:latin typeface="Comic Sans MS" pitchFamily="66" charset="0"/>
              </a:rPr>
              <a:t> Les fondamentaux du nucléaire</a:t>
            </a:r>
          </a:p>
          <a:p>
            <a:pPr marL="342900" indent="-342900" algn="l">
              <a:lnSpc>
                <a:spcPct val="150000"/>
              </a:lnSpc>
              <a:buFont typeface="+mj-lt"/>
              <a:buAutoNum type="arabicPeriod"/>
            </a:pPr>
            <a:r>
              <a:rPr lang="fr-FR" sz="2800" b="1" dirty="0" smtClean="0">
                <a:solidFill>
                  <a:srgbClr val="0070C0"/>
                </a:solidFill>
                <a:latin typeface="Comic Sans MS" pitchFamily="66" charset="0"/>
              </a:rPr>
              <a:t> La R&amp;D au CEA</a:t>
            </a:r>
          </a:p>
          <a:p>
            <a:pPr marL="342900" indent="-342900" algn="l">
              <a:lnSpc>
                <a:spcPct val="150000"/>
              </a:lnSpc>
              <a:buFont typeface="+mj-lt"/>
              <a:buAutoNum type="arabicPeriod"/>
            </a:pPr>
            <a:r>
              <a:rPr lang="fr-FR" sz="2800" b="1" dirty="0" smtClean="0">
                <a:solidFill>
                  <a:srgbClr val="0070C0"/>
                </a:solidFill>
                <a:latin typeface="Comic Sans MS" pitchFamily="66" charset="0"/>
              </a:rPr>
              <a:t> Les scénarios énergétiques de </a:t>
            </a:r>
            <a:r>
              <a:rPr lang="fr-FR" sz="2800" b="1" dirty="0" smtClean="0">
                <a:solidFill>
                  <a:srgbClr val="0070C0"/>
                </a:solidFill>
                <a:latin typeface="Comic Sans MS" pitchFamily="66" charset="0"/>
              </a:rPr>
              <a:t>l’ANCRE</a:t>
            </a:r>
          </a:p>
          <a:p>
            <a:pPr marL="342900" indent="-342900" algn="l">
              <a:lnSpc>
                <a:spcPct val="150000"/>
              </a:lnSpc>
              <a:buFont typeface="+mj-lt"/>
              <a:buAutoNum type="arabicPeriod"/>
            </a:pPr>
            <a:r>
              <a:rPr lang="fr-FR" sz="2800" b="1" dirty="0" smtClean="0">
                <a:solidFill>
                  <a:srgbClr val="0070C0"/>
                </a:solidFill>
                <a:latin typeface="Comic Sans MS" pitchFamily="66" charset="0"/>
              </a:rPr>
              <a:t> </a:t>
            </a:r>
            <a:r>
              <a:rPr lang="fr-FR" sz="2800" b="1" dirty="0" smtClean="0">
                <a:solidFill>
                  <a:srgbClr val="0070C0"/>
                </a:solidFill>
                <a:latin typeface="Comic Sans MS" pitchFamily="66" charset="0"/>
              </a:rPr>
              <a:t>La cogénération nucléaire</a:t>
            </a:r>
            <a:endParaRPr lang="fr-FR" sz="2800" b="1" dirty="0">
              <a:solidFill>
                <a:srgbClr val="0070C0"/>
              </a:solidFill>
              <a:latin typeface="Comic Sans MS" pitchFamily="66" charset="0"/>
            </a:endParaRPr>
          </a:p>
        </p:txBody>
      </p:sp>
    </p:spTree>
    <p:extLst>
      <p:ext uri="{BB962C8B-B14F-4D97-AF65-F5344CB8AC3E}">
        <p14:creationId xmlns:p14="http://schemas.microsoft.com/office/powerpoint/2010/main" xmlns="" val="11649573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2412001" y="152703"/>
            <a:ext cx="6579360" cy="612321"/>
          </a:xfrm>
        </p:spPr>
        <p:txBody>
          <a:bodyPr/>
          <a:lstStyle/>
          <a:p>
            <a:r>
              <a:rPr lang="fr-FR" sz="3300"/>
              <a:t>Le Nucléaire aujourd’hui</a:t>
            </a:r>
          </a:p>
        </p:txBody>
      </p:sp>
      <p:grpSp>
        <p:nvGrpSpPr>
          <p:cNvPr id="2" name="Groupe 1"/>
          <p:cNvGrpSpPr/>
          <p:nvPr/>
        </p:nvGrpSpPr>
        <p:grpSpPr>
          <a:xfrm>
            <a:off x="0" y="1341314"/>
            <a:ext cx="9144000" cy="4789714"/>
            <a:chOff x="0" y="1341314"/>
            <a:chExt cx="9144000" cy="4789714"/>
          </a:xfrm>
        </p:grpSpPr>
        <p:pic>
          <p:nvPicPr>
            <p:cNvPr id="26628" name="Picture 6" descr="Image:Carte du monde vierge (Allemagnes séparées).svg">
              <a:hlinkClick r:id="rId3"/>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0" y="1701694"/>
              <a:ext cx="9144000" cy="44293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629" name="AutoShape 7"/>
            <p:cNvSpPr>
              <a:spLocks noChangeAspect="1" noChangeArrowheads="1"/>
            </p:cNvSpPr>
            <p:nvPr/>
          </p:nvSpPr>
          <p:spPr bwMode="auto">
            <a:xfrm rot="16200000">
              <a:off x="3851273" y="2492308"/>
              <a:ext cx="144470" cy="144464"/>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dirty="0"/>
                <a:t>9</a:t>
              </a:r>
            </a:p>
          </p:txBody>
        </p:sp>
        <p:sp>
          <p:nvSpPr>
            <p:cNvPr id="26630" name="Text Box 8"/>
            <p:cNvSpPr txBox="1">
              <a:spLocks noChangeArrowheads="1"/>
            </p:cNvSpPr>
            <p:nvPr/>
          </p:nvSpPr>
          <p:spPr bwMode="auto">
            <a:xfrm>
              <a:off x="1908175" y="5373755"/>
              <a:ext cx="1081088"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Argentine</a:t>
              </a:r>
            </a:p>
          </p:txBody>
        </p:sp>
        <p:sp>
          <p:nvSpPr>
            <p:cNvPr id="26631" name="Text Box 9"/>
            <p:cNvSpPr txBox="1">
              <a:spLocks noChangeArrowheads="1"/>
            </p:cNvSpPr>
            <p:nvPr/>
          </p:nvSpPr>
          <p:spPr bwMode="auto">
            <a:xfrm>
              <a:off x="2411413" y="4437085"/>
              <a:ext cx="720725"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Brésil</a:t>
              </a:r>
            </a:p>
          </p:txBody>
        </p:sp>
        <p:sp>
          <p:nvSpPr>
            <p:cNvPr id="26632" name="Text Box 10"/>
            <p:cNvSpPr txBox="1">
              <a:spLocks noChangeArrowheads="1"/>
            </p:cNvSpPr>
            <p:nvPr/>
          </p:nvSpPr>
          <p:spPr bwMode="auto">
            <a:xfrm>
              <a:off x="1258888" y="2204955"/>
              <a:ext cx="720725"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Canada</a:t>
              </a:r>
            </a:p>
          </p:txBody>
        </p:sp>
        <p:sp>
          <p:nvSpPr>
            <p:cNvPr id="26633" name="Text Box 11"/>
            <p:cNvSpPr txBox="1">
              <a:spLocks noChangeArrowheads="1"/>
            </p:cNvSpPr>
            <p:nvPr/>
          </p:nvSpPr>
          <p:spPr bwMode="auto">
            <a:xfrm>
              <a:off x="6156325" y="2997155"/>
              <a:ext cx="576263"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Chine</a:t>
              </a:r>
            </a:p>
          </p:txBody>
        </p:sp>
        <p:sp>
          <p:nvSpPr>
            <p:cNvPr id="26634" name="Text Box 12"/>
            <p:cNvSpPr txBox="1">
              <a:spLocks noChangeArrowheads="1"/>
            </p:cNvSpPr>
            <p:nvPr/>
          </p:nvSpPr>
          <p:spPr bwMode="auto">
            <a:xfrm>
              <a:off x="3059113" y="2060486"/>
              <a:ext cx="647700"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Belgique</a:t>
              </a:r>
            </a:p>
          </p:txBody>
        </p:sp>
        <p:sp>
          <p:nvSpPr>
            <p:cNvPr id="26635" name="Text Box 13"/>
            <p:cNvSpPr txBox="1">
              <a:spLocks noChangeArrowheads="1"/>
            </p:cNvSpPr>
            <p:nvPr/>
          </p:nvSpPr>
          <p:spPr bwMode="auto">
            <a:xfrm>
              <a:off x="4356100" y="2133514"/>
              <a:ext cx="649288"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Finlande</a:t>
              </a:r>
            </a:p>
          </p:txBody>
        </p:sp>
        <p:sp>
          <p:nvSpPr>
            <p:cNvPr id="26636" name="Text Box 14"/>
            <p:cNvSpPr txBox="1">
              <a:spLocks noChangeArrowheads="1"/>
            </p:cNvSpPr>
            <p:nvPr/>
          </p:nvSpPr>
          <p:spPr bwMode="auto">
            <a:xfrm>
              <a:off x="3276600" y="1917604"/>
              <a:ext cx="792163"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Allemagne</a:t>
              </a:r>
            </a:p>
          </p:txBody>
        </p:sp>
        <p:sp>
          <p:nvSpPr>
            <p:cNvPr id="26637" name="Text Box 15"/>
            <p:cNvSpPr txBox="1">
              <a:spLocks noChangeArrowheads="1"/>
            </p:cNvSpPr>
            <p:nvPr/>
          </p:nvSpPr>
          <p:spPr bwMode="auto">
            <a:xfrm>
              <a:off x="5724525" y="3644885"/>
              <a:ext cx="431800"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Inde</a:t>
              </a:r>
            </a:p>
          </p:txBody>
        </p:sp>
        <p:sp>
          <p:nvSpPr>
            <p:cNvPr id="26638" name="Text Box 16"/>
            <p:cNvSpPr txBox="1">
              <a:spLocks noChangeArrowheads="1"/>
            </p:cNvSpPr>
            <p:nvPr/>
          </p:nvSpPr>
          <p:spPr bwMode="auto">
            <a:xfrm>
              <a:off x="7308850" y="3213065"/>
              <a:ext cx="649288"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Japon</a:t>
              </a:r>
            </a:p>
          </p:txBody>
        </p:sp>
        <p:sp>
          <p:nvSpPr>
            <p:cNvPr id="26639" name="Text Box 17"/>
            <p:cNvSpPr txBox="1">
              <a:spLocks noChangeArrowheads="1"/>
            </p:cNvSpPr>
            <p:nvPr/>
          </p:nvSpPr>
          <p:spPr bwMode="auto">
            <a:xfrm>
              <a:off x="6588125" y="2636775"/>
              <a:ext cx="935038"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Corée du Sud</a:t>
              </a:r>
            </a:p>
          </p:txBody>
        </p:sp>
        <p:sp>
          <p:nvSpPr>
            <p:cNvPr id="26640" name="Text Box 18"/>
            <p:cNvSpPr txBox="1">
              <a:spLocks noChangeArrowheads="1"/>
            </p:cNvSpPr>
            <p:nvPr/>
          </p:nvSpPr>
          <p:spPr bwMode="auto">
            <a:xfrm>
              <a:off x="250825" y="3357534"/>
              <a:ext cx="720725"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r" eaLnBrk="1" hangingPunct="1">
                <a:lnSpc>
                  <a:spcPct val="100000"/>
                </a:lnSpc>
                <a:spcBef>
                  <a:spcPct val="50000"/>
                </a:spcBef>
                <a:buClrTx/>
                <a:buSzTx/>
                <a:buFontTx/>
                <a:buNone/>
              </a:pPr>
              <a:r>
                <a:rPr lang="fr-FR" sz="800" b="1"/>
                <a:t>Mexique</a:t>
              </a:r>
            </a:p>
          </p:txBody>
        </p:sp>
        <p:sp>
          <p:nvSpPr>
            <p:cNvPr id="26641" name="Text Box 19"/>
            <p:cNvSpPr txBox="1">
              <a:spLocks noChangeArrowheads="1"/>
            </p:cNvSpPr>
            <p:nvPr/>
          </p:nvSpPr>
          <p:spPr bwMode="auto">
            <a:xfrm>
              <a:off x="6011863" y="2204955"/>
              <a:ext cx="647700"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Russie</a:t>
              </a:r>
            </a:p>
          </p:txBody>
        </p:sp>
        <p:sp>
          <p:nvSpPr>
            <p:cNvPr id="26642" name="Text Box 20"/>
            <p:cNvSpPr txBox="1">
              <a:spLocks noChangeArrowheads="1"/>
            </p:cNvSpPr>
            <p:nvPr/>
          </p:nvSpPr>
          <p:spPr bwMode="auto">
            <a:xfrm>
              <a:off x="4356100" y="5084816"/>
              <a:ext cx="1008063"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Afrique du Sud</a:t>
              </a:r>
            </a:p>
          </p:txBody>
        </p:sp>
        <p:sp>
          <p:nvSpPr>
            <p:cNvPr id="26643" name="Text Box 21"/>
            <p:cNvSpPr txBox="1">
              <a:spLocks noChangeArrowheads="1"/>
            </p:cNvSpPr>
            <p:nvPr/>
          </p:nvSpPr>
          <p:spPr bwMode="auto">
            <a:xfrm>
              <a:off x="2987675" y="2852685"/>
              <a:ext cx="720725"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Espagne</a:t>
              </a:r>
            </a:p>
          </p:txBody>
        </p:sp>
        <p:sp>
          <p:nvSpPr>
            <p:cNvPr id="26644" name="Text Box 22"/>
            <p:cNvSpPr txBox="1">
              <a:spLocks noChangeArrowheads="1"/>
            </p:cNvSpPr>
            <p:nvPr/>
          </p:nvSpPr>
          <p:spPr bwMode="auto">
            <a:xfrm>
              <a:off x="1331913" y="2925714"/>
              <a:ext cx="863600"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Etats-Unis</a:t>
              </a:r>
            </a:p>
          </p:txBody>
        </p:sp>
        <p:sp>
          <p:nvSpPr>
            <p:cNvPr id="26645" name="Text Box 23"/>
            <p:cNvSpPr txBox="1">
              <a:spLocks noChangeArrowheads="1"/>
            </p:cNvSpPr>
            <p:nvPr/>
          </p:nvSpPr>
          <p:spPr bwMode="auto">
            <a:xfrm>
              <a:off x="2627313" y="2276396"/>
              <a:ext cx="863600" cy="2222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r" eaLnBrk="1" hangingPunct="1">
                <a:lnSpc>
                  <a:spcPct val="100000"/>
                </a:lnSpc>
                <a:spcBef>
                  <a:spcPct val="50000"/>
                </a:spcBef>
                <a:buClrTx/>
                <a:buSzTx/>
                <a:buFontTx/>
                <a:buNone/>
              </a:pPr>
              <a:r>
                <a:rPr lang="fr-FR" sz="800" b="1"/>
                <a:t>Royaume-Uni</a:t>
              </a:r>
            </a:p>
          </p:txBody>
        </p:sp>
        <p:sp>
          <p:nvSpPr>
            <p:cNvPr id="26646" name="Text Box 24"/>
            <p:cNvSpPr txBox="1">
              <a:spLocks noChangeArrowheads="1"/>
            </p:cNvSpPr>
            <p:nvPr/>
          </p:nvSpPr>
          <p:spPr bwMode="auto">
            <a:xfrm>
              <a:off x="3851274" y="1989045"/>
              <a:ext cx="576263" cy="2228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r" eaLnBrk="1" hangingPunct="1">
                <a:lnSpc>
                  <a:spcPct val="100000"/>
                </a:lnSpc>
                <a:spcBef>
                  <a:spcPct val="50000"/>
                </a:spcBef>
                <a:buClrTx/>
                <a:buSzTx/>
                <a:buFontTx/>
                <a:buNone/>
              </a:pPr>
              <a:r>
                <a:rPr lang="fr-FR" sz="800" b="1" dirty="0"/>
                <a:t>Suède</a:t>
              </a:r>
            </a:p>
          </p:txBody>
        </p:sp>
        <p:sp>
          <p:nvSpPr>
            <p:cNvPr id="26647" name="Text Box 25"/>
            <p:cNvSpPr txBox="1">
              <a:spLocks noChangeArrowheads="1"/>
            </p:cNvSpPr>
            <p:nvPr/>
          </p:nvSpPr>
          <p:spPr bwMode="auto">
            <a:xfrm>
              <a:off x="3635375" y="2781245"/>
              <a:ext cx="649288"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Suisse</a:t>
              </a:r>
            </a:p>
          </p:txBody>
        </p:sp>
        <p:sp>
          <p:nvSpPr>
            <p:cNvPr id="26648" name="Oval 26"/>
            <p:cNvSpPr>
              <a:spLocks noChangeArrowheads="1"/>
            </p:cNvSpPr>
            <p:nvPr/>
          </p:nvSpPr>
          <p:spPr bwMode="auto">
            <a:xfrm>
              <a:off x="4284663" y="2492306"/>
              <a:ext cx="71438" cy="73028"/>
            </a:xfrm>
            <a:prstGeom prst="ellipse">
              <a:avLst/>
            </a:prstGeom>
            <a:solidFill>
              <a:srgbClr val="FF0000"/>
            </a:solidFill>
            <a:ln w="9525">
              <a:solidFill>
                <a:schemeClr val="tx1"/>
              </a:solidFill>
              <a:round/>
              <a:headEnd/>
              <a:tailEnd/>
            </a:ln>
          </p:spPr>
          <p:txBody>
            <a:bodyPr wrap="none" anchor="ctr"/>
            <a:lstStyle/>
            <a:p>
              <a:endParaRPr lang="fr-FR"/>
            </a:p>
          </p:txBody>
        </p:sp>
        <p:sp>
          <p:nvSpPr>
            <p:cNvPr id="26649" name="Text Box 27"/>
            <p:cNvSpPr txBox="1">
              <a:spLocks noChangeArrowheads="1"/>
            </p:cNvSpPr>
            <p:nvPr/>
          </p:nvSpPr>
          <p:spPr bwMode="auto">
            <a:xfrm>
              <a:off x="4284663" y="2349424"/>
              <a:ext cx="792162" cy="2228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dirty="0"/>
                <a:t>Lituanie</a:t>
              </a:r>
            </a:p>
          </p:txBody>
        </p:sp>
        <p:sp>
          <p:nvSpPr>
            <p:cNvPr id="26650" name="Text Box 28"/>
            <p:cNvSpPr txBox="1">
              <a:spLocks noChangeArrowheads="1"/>
            </p:cNvSpPr>
            <p:nvPr/>
          </p:nvSpPr>
          <p:spPr bwMode="auto">
            <a:xfrm>
              <a:off x="4284663" y="2852685"/>
              <a:ext cx="719138"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Bulgarie</a:t>
              </a:r>
            </a:p>
          </p:txBody>
        </p:sp>
        <p:sp>
          <p:nvSpPr>
            <p:cNvPr id="26651" name="Oval 29"/>
            <p:cNvSpPr>
              <a:spLocks noChangeArrowheads="1"/>
            </p:cNvSpPr>
            <p:nvPr/>
          </p:nvSpPr>
          <p:spPr bwMode="auto">
            <a:xfrm>
              <a:off x="4356100" y="2852685"/>
              <a:ext cx="71438" cy="73028"/>
            </a:xfrm>
            <a:prstGeom prst="ellipse">
              <a:avLst/>
            </a:prstGeom>
            <a:solidFill>
              <a:srgbClr val="FF0000"/>
            </a:solidFill>
            <a:ln w="9525">
              <a:solidFill>
                <a:schemeClr val="tx1"/>
              </a:solidFill>
              <a:round/>
              <a:headEnd/>
              <a:tailEnd/>
            </a:ln>
          </p:spPr>
          <p:txBody>
            <a:bodyPr wrap="none" anchor="ctr"/>
            <a:lstStyle/>
            <a:p>
              <a:endParaRPr lang="fr-FR"/>
            </a:p>
          </p:txBody>
        </p:sp>
        <p:sp>
          <p:nvSpPr>
            <p:cNvPr id="26652" name="Oval 30"/>
            <p:cNvSpPr>
              <a:spLocks noChangeArrowheads="1"/>
            </p:cNvSpPr>
            <p:nvPr/>
          </p:nvSpPr>
          <p:spPr bwMode="auto">
            <a:xfrm>
              <a:off x="4356100" y="2781245"/>
              <a:ext cx="71438" cy="73028"/>
            </a:xfrm>
            <a:prstGeom prst="ellipse">
              <a:avLst/>
            </a:prstGeom>
            <a:solidFill>
              <a:srgbClr val="FF0000"/>
            </a:solidFill>
            <a:ln w="9525">
              <a:solidFill>
                <a:schemeClr val="tx1"/>
              </a:solidFill>
              <a:round/>
              <a:headEnd/>
              <a:tailEnd/>
            </a:ln>
          </p:spPr>
          <p:txBody>
            <a:bodyPr wrap="none" anchor="ctr"/>
            <a:lstStyle/>
            <a:p>
              <a:endParaRPr lang="fr-FR"/>
            </a:p>
          </p:txBody>
        </p:sp>
        <p:sp>
          <p:nvSpPr>
            <p:cNvPr id="26653" name="Text Box 31"/>
            <p:cNvSpPr txBox="1">
              <a:spLocks noChangeArrowheads="1"/>
            </p:cNvSpPr>
            <p:nvPr/>
          </p:nvSpPr>
          <p:spPr bwMode="auto">
            <a:xfrm>
              <a:off x="4356100" y="2709804"/>
              <a:ext cx="720725"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Roumanie</a:t>
              </a:r>
            </a:p>
          </p:txBody>
        </p:sp>
        <p:sp>
          <p:nvSpPr>
            <p:cNvPr id="26654" name="Oval 32"/>
            <p:cNvSpPr>
              <a:spLocks noChangeArrowheads="1"/>
            </p:cNvSpPr>
            <p:nvPr/>
          </p:nvSpPr>
          <p:spPr bwMode="auto">
            <a:xfrm flipV="1">
              <a:off x="4067175" y="2781245"/>
              <a:ext cx="73025" cy="71441"/>
            </a:xfrm>
            <a:prstGeom prst="ellipse">
              <a:avLst/>
            </a:prstGeom>
            <a:solidFill>
              <a:srgbClr val="FF0000"/>
            </a:solidFill>
            <a:ln w="9525">
              <a:solidFill>
                <a:schemeClr val="tx1"/>
              </a:solidFill>
              <a:round/>
              <a:headEnd/>
              <a:tailEnd/>
            </a:ln>
          </p:spPr>
          <p:txBody>
            <a:bodyPr wrap="none" anchor="ctr"/>
            <a:lstStyle/>
            <a:p>
              <a:endParaRPr lang="fr-FR"/>
            </a:p>
          </p:txBody>
        </p:sp>
        <p:sp>
          <p:nvSpPr>
            <p:cNvPr id="26655" name="Text Box 33"/>
            <p:cNvSpPr txBox="1">
              <a:spLocks noChangeArrowheads="1"/>
            </p:cNvSpPr>
            <p:nvPr/>
          </p:nvSpPr>
          <p:spPr bwMode="auto">
            <a:xfrm>
              <a:off x="3995738" y="2781245"/>
              <a:ext cx="792163"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Slovénie</a:t>
              </a:r>
            </a:p>
          </p:txBody>
        </p:sp>
        <p:sp>
          <p:nvSpPr>
            <p:cNvPr id="26656" name="Line 34"/>
            <p:cNvSpPr>
              <a:spLocks noChangeShapeType="1"/>
            </p:cNvSpPr>
            <p:nvPr/>
          </p:nvSpPr>
          <p:spPr bwMode="auto">
            <a:xfrm>
              <a:off x="3708400" y="2060486"/>
              <a:ext cx="215900" cy="504849"/>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fr-FR"/>
            </a:p>
          </p:txBody>
        </p:sp>
        <p:sp>
          <p:nvSpPr>
            <p:cNvPr id="26657" name="Oval 35"/>
            <p:cNvSpPr>
              <a:spLocks noChangeArrowheads="1"/>
            </p:cNvSpPr>
            <p:nvPr/>
          </p:nvSpPr>
          <p:spPr bwMode="auto">
            <a:xfrm>
              <a:off x="4211638" y="2636775"/>
              <a:ext cx="73025" cy="73028"/>
            </a:xfrm>
            <a:prstGeom prst="ellipse">
              <a:avLst/>
            </a:prstGeom>
            <a:solidFill>
              <a:srgbClr val="FF0000"/>
            </a:solidFill>
            <a:ln w="9525">
              <a:solidFill>
                <a:schemeClr val="tx1"/>
              </a:solidFill>
              <a:round/>
              <a:headEnd/>
              <a:tailEnd/>
            </a:ln>
          </p:spPr>
          <p:txBody>
            <a:bodyPr wrap="none" anchor="ctr"/>
            <a:lstStyle/>
            <a:p>
              <a:endParaRPr lang="fr-FR"/>
            </a:p>
          </p:txBody>
        </p:sp>
        <p:sp>
          <p:nvSpPr>
            <p:cNvPr id="26658" name="Text Box 36"/>
            <p:cNvSpPr txBox="1">
              <a:spLocks noChangeArrowheads="1"/>
            </p:cNvSpPr>
            <p:nvPr/>
          </p:nvSpPr>
          <p:spPr bwMode="auto">
            <a:xfrm>
              <a:off x="4211638" y="2565334"/>
              <a:ext cx="719138"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Slovaquie</a:t>
              </a:r>
            </a:p>
          </p:txBody>
        </p:sp>
        <p:sp>
          <p:nvSpPr>
            <p:cNvPr id="26659" name="Text Box 37"/>
            <p:cNvSpPr txBox="1">
              <a:spLocks noChangeArrowheads="1"/>
            </p:cNvSpPr>
            <p:nvPr/>
          </p:nvSpPr>
          <p:spPr bwMode="auto">
            <a:xfrm>
              <a:off x="4211638" y="2636775"/>
              <a:ext cx="719138"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Hongrie</a:t>
              </a:r>
            </a:p>
          </p:txBody>
        </p:sp>
        <p:sp>
          <p:nvSpPr>
            <p:cNvPr id="26660" name="Oval 38"/>
            <p:cNvSpPr>
              <a:spLocks noChangeArrowheads="1"/>
            </p:cNvSpPr>
            <p:nvPr/>
          </p:nvSpPr>
          <p:spPr bwMode="auto">
            <a:xfrm>
              <a:off x="4067175" y="2636775"/>
              <a:ext cx="73025" cy="73028"/>
            </a:xfrm>
            <a:prstGeom prst="ellipse">
              <a:avLst/>
            </a:prstGeom>
            <a:solidFill>
              <a:srgbClr val="FF0000"/>
            </a:solidFill>
            <a:ln w="9525">
              <a:solidFill>
                <a:schemeClr val="tx1"/>
              </a:solidFill>
              <a:round/>
              <a:headEnd/>
              <a:tailEnd/>
            </a:ln>
          </p:spPr>
          <p:txBody>
            <a:bodyPr wrap="none" anchor="ctr"/>
            <a:lstStyle/>
            <a:p>
              <a:endParaRPr lang="fr-FR"/>
            </a:p>
          </p:txBody>
        </p:sp>
        <p:sp>
          <p:nvSpPr>
            <p:cNvPr id="26661" name="Text Box 39"/>
            <p:cNvSpPr txBox="1">
              <a:spLocks noChangeArrowheads="1"/>
            </p:cNvSpPr>
            <p:nvPr/>
          </p:nvSpPr>
          <p:spPr bwMode="auto">
            <a:xfrm>
              <a:off x="3995738" y="2492306"/>
              <a:ext cx="649288"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Tchéquie</a:t>
              </a:r>
            </a:p>
          </p:txBody>
        </p:sp>
        <p:sp>
          <p:nvSpPr>
            <p:cNvPr id="26662" name="Oval 40"/>
            <p:cNvSpPr>
              <a:spLocks noChangeArrowheads="1"/>
            </p:cNvSpPr>
            <p:nvPr/>
          </p:nvSpPr>
          <p:spPr bwMode="auto">
            <a:xfrm>
              <a:off x="4859338" y="2925714"/>
              <a:ext cx="73025" cy="71441"/>
            </a:xfrm>
            <a:prstGeom prst="ellipse">
              <a:avLst/>
            </a:prstGeom>
            <a:solidFill>
              <a:srgbClr val="FF0000"/>
            </a:solidFill>
            <a:ln w="9525">
              <a:solidFill>
                <a:schemeClr val="tx1"/>
              </a:solidFill>
              <a:round/>
              <a:headEnd/>
              <a:tailEnd/>
            </a:ln>
          </p:spPr>
          <p:txBody>
            <a:bodyPr wrap="none" anchor="ctr"/>
            <a:lstStyle/>
            <a:p>
              <a:endParaRPr lang="fr-FR"/>
            </a:p>
          </p:txBody>
        </p:sp>
        <p:sp>
          <p:nvSpPr>
            <p:cNvPr id="26663" name="Text Box 41"/>
            <p:cNvSpPr txBox="1">
              <a:spLocks noChangeArrowheads="1"/>
            </p:cNvSpPr>
            <p:nvPr/>
          </p:nvSpPr>
          <p:spPr bwMode="auto">
            <a:xfrm>
              <a:off x="4859338" y="2852685"/>
              <a:ext cx="647700"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Arménie</a:t>
              </a:r>
            </a:p>
          </p:txBody>
        </p:sp>
        <p:sp>
          <p:nvSpPr>
            <p:cNvPr id="26664" name="Text Box 42"/>
            <p:cNvSpPr txBox="1">
              <a:spLocks noChangeArrowheads="1"/>
            </p:cNvSpPr>
            <p:nvPr/>
          </p:nvSpPr>
          <p:spPr bwMode="auto">
            <a:xfrm>
              <a:off x="4787900" y="3213065"/>
              <a:ext cx="792163"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r" eaLnBrk="1" hangingPunct="1">
                <a:lnSpc>
                  <a:spcPct val="100000"/>
                </a:lnSpc>
                <a:spcBef>
                  <a:spcPct val="50000"/>
                </a:spcBef>
                <a:buClrTx/>
                <a:buSzTx/>
                <a:buFontTx/>
                <a:buNone/>
              </a:pPr>
              <a:r>
                <a:rPr lang="fr-FR" sz="800" b="1"/>
                <a:t>Pakistan</a:t>
              </a:r>
            </a:p>
          </p:txBody>
        </p:sp>
        <p:sp>
          <p:nvSpPr>
            <p:cNvPr id="26665" name="Oval 43"/>
            <p:cNvSpPr>
              <a:spLocks noChangeArrowheads="1"/>
            </p:cNvSpPr>
            <p:nvPr/>
          </p:nvSpPr>
          <p:spPr bwMode="auto">
            <a:xfrm>
              <a:off x="3995738" y="2492306"/>
              <a:ext cx="73025" cy="71441"/>
            </a:xfrm>
            <a:prstGeom prst="ellipse">
              <a:avLst/>
            </a:prstGeom>
            <a:solidFill>
              <a:srgbClr val="FF0000"/>
            </a:solidFill>
            <a:ln w="9525">
              <a:solidFill>
                <a:schemeClr val="tx1"/>
              </a:solidFill>
              <a:round/>
              <a:headEnd/>
              <a:tailEnd/>
            </a:ln>
          </p:spPr>
          <p:txBody>
            <a:bodyPr wrap="none" anchor="ctr"/>
            <a:lstStyle/>
            <a:p>
              <a:endParaRPr lang="fr-FR"/>
            </a:p>
          </p:txBody>
        </p:sp>
        <p:sp>
          <p:nvSpPr>
            <p:cNvPr id="26666" name="Text Box 44"/>
            <p:cNvSpPr txBox="1">
              <a:spLocks noChangeArrowheads="1"/>
            </p:cNvSpPr>
            <p:nvPr/>
          </p:nvSpPr>
          <p:spPr bwMode="auto">
            <a:xfrm>
              <a:off x="3779838" y="2349424"/>
              <a:ext cx="720725"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Pays Bas</a:t>
              </a:r>
            </a:p>
          </p:txBody>
        </p:sp>
        <p:sp>
          <p:nvSpPr>
            <p:cNvPr id="26667" name="AutoShape 45"/>
            <p:cNvSpPr>
              <a:spLocks noChangeAspect="1" noChangeArrowheads="1"/>
            </p:cNvSpPr>
            <p:nvPr/>
          </p:nvSpPr>
          <p:spPr bwMode="auto">
            <a:xfrm rot="16200000">
              <a:off x="3563934" y="2925717"/>
              <a:ext cx="144469" cy="144463"/>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dirty="0" smtClean="0"/>
                <a:t>7</a:t>
              </a:r>
              <a:endParaRPr lang="fr-FR" sz="800" dirty="0"/>
            </a:p>
          </p:txBody>
        </p:sp>
        <p:sp>
          <p:nvSpPr>
            <p:cNvPr id="26668" name="AutoShape 46"/>
            <p:cNvSpPr>
              <a:spLocks noChangeAspect="1" noChangeArrowheads="1"/>
            </p:cNvSpPr>
            <p:nvPr/>
          </p:nvSpPr>
          <p:spPr bwMode="auto">
            <a:xfrm rot="16200000">
              <a:off x="827075" y="2636787"/>
              <a:ext cx="517549" cy="517525"/>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dirty="0" smtClean="0"/>
                <a:t>103</a:t>
              </a:r>
              <a:endParaRPr lang="fr-FR" sz="800" dirty="0"/>
            </a:p>
          </p:txBody>
        </p:sp>
        <p:sp>
          <p:nvSpPr>
            <p:cNvPr id="26669" name="AutoShape 47"/>
            <p:cNvSpPr>
              <a:spLocks noChangeAspect="1" noChangeArrowheads="1"/>
            </p:cNvSpPr>
            <p:nvPr/>
          </p:nvSpPr>
          <p:spPr bwMode="auto">
            <a:xfrm rot="16200000">
              <a:off x="1042982" y="2204960"/>
              <a:ext cx="215910" cy="215900"/>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dirty="0" smtClean="0"/>
                <a:t>19</a:t>
              </a:r>
              <a:endParaRPr lang="fr-FR" sz="800" dirty="0"/>
            </a:p>
          </p:txBody>
        </p:sp>
        <p:sp>
          <p:nvSpPr>
            <p:cNvPr id="26670" name="AutoShape 48"/>
            <p:cNvSpPr>
              <a:spLocks noChangeAspect="1" noChangeArrowheads="1"/>
            </p:cNvSpPr>
            <p:nvPr/>
          </p:nvSpPr>
          <p:spPr bwMode="auto">
            <a:xfrm rot="16200000">
              <a:off x="900111" y="3428977"/>
              <a:ext cx="71441" cy="71438"/>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a:t>2</a:t>
              </a:r>
            </a:p>
          </p:txBody>
        </p:sp>
        <p:sp>
          <p:nvSpPr>
            <p:cNvPr id="26671" name="AutoShape 49"/>
            <p:cNvSpPr>
              <a:spLocks noChangeAspect="1" noChangeArrowheads="1"/>
            </p:cNvSpPr>
            <p:nvPr/>
          </p:nvSpPr>
          <p:spPr bwMode="auto">
            <a:xfrm rot="16200000">
              <a:off x="2051048" y="5300728"/>
              <a:ext cx="71441" cy="71438"/>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a:t>2</a:t>
              </a:r>
            </a:p>
          </p:txBody>
        </p:sp>
        <p:sp>
          <p:nvSpPr>
            <p:cNvPr id="26672" name="AutoShape 50"/>
            <p:cNvSpPr>
              <a:spLocks noChangeAspect="1" noChangeArrowheads="1"/>
            </p:cNvSpPr>
            <p:nvPr/>
          </p:nvSpPr>
          <p:spPr bwMode="auto">
            <a:xfrm rot="16200000">
              <a:off x="2339973" y="4510116"/>
              <a:ext cx="71441" cy="71438"/>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a:t>2</a:t>
              </a:r>
            </a:p>
          </p:txBody>
        </p:sp>
        <p:sp>
          <p:nvSpPr>
            <p:cNvPr id="26673" name="AutoShape 51"/>
            <p:cNvSpPr>
              <a:spLocks noChangeAspect="1" noChangeArrowheads="1"/>
            </p:cNvSpPr>
            <p:nvPr/>
          </p:nvSpPr>
          <p:spPr bwMode="auto">
            <a:xfrm rot="16200000">
              <a:off x="4356098" y="5084818"/>
              <a:ext cx="71441" cy="71438"/>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a:t>2</a:t>
              </a:r>
            </a:p>
          </p:txBody>
        </p:sp>
        <p:sp>
          <p:nvSpPr>
            <p:cNvPr id="26674" name="AutoShape 52"/>
            <p:cNvSpPr>
              <a:spLocks noChangeAspect="1" noChangeArrowheads="1"/>
            </p:cNvSpPr>
            <p:nvPr/>
          </p:nvSpPr>
          <p:spPr bwMode="auto">
            <a:xfrm rot="16200000">
              <a:off x="5508623" y="3284508"/>
              <a:ext cx="71441" cy="71438"/>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a:t>2</a:t>
              </a:r>
            </a:p>
          </p:txBody>
        </p:sp>
        <p:sp>
          <p:nvSpPr>
            <p:cNvPr id="26675" name="AutoShape 53"/>
            <p:cNvSpPr>
              <a:spLocks noChangeAspect="1" noChangeArrowheads="1"/>
            </p:cNvSpPr>
            <p:nvPr/>
          </p:nvSpPr>
          <p:spPr bwMode="auto">
            <a:xfrm rot="16200000">
              <a:off x="5795958" y="3428980"/>
              <a:ext cx="215910" cy="215901"/>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dirty="0" smtClean="0"/>
                <a:t>20</a:t>
              </a:r>
              <a:endParaRPr lang="fr-FR" sz="800" dirty="0"/>
            </a:p>
          </p:txBody>
        </p:sp>
        <p:sp>
          <p:nvSpPr>
            <p:cNvPr id="26676" name="AutoShape 54"/>
            <p:cNvSpPr>
              <a:spLocks noChangeAspect="1" noChangeArrowheads="1"/>
            </p:cNvSpPr>
            <p:nvPr/>
          </p:nvSpPr>
          <p:spPr bwMode="auto">
            <a:xfrm rot="16200000">
              <a:off x="6948481" y="2852691"/>
              <a:ext cx="256393" cy="256382"/>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dirty="0" smtClean="0"/>
                <a:t>23</a:t>
              </a:r>
              <a:endParaRPr lang="fr-FR" sz="800" dirty="0"/>
            </a:p>
          </p:txBody>
        </p:sp>
        <p:sp>
          <p:nvSpPr>
            <p:cNvPr id="26677" name="AutoShape 55"/>
            <p:cNvSpPr>
              <a:spLocks noChangeAspect="1" noChangeArrowheads="1"/>
            </p:cNvSpPr>
            <p:nvPr/>
          </p:nvSpPr>
          <p:spPr bwMode="auto">
            <a:xfrm rot="16200000">
              <a:off x="6516682" y="3141628"/>
              <a:ext cx="215911" cy="215901"/>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dirty="0" smtClean="0"/>
                <a:t>17</a:t>
              </a:r>
              <a:endParaRPr lang="fr-FR" sz="800" dirty="0"/>
            </a:p>
          </p:txBody>
        </p:sp>
        <p:sp>
          <p:nvSpPr>
            <p:cNvPr id="26678" name="AutoShape 56"/>
            <p:cNvSpPr>
              <a:spLocks noChangeAspect="1" noChangeArrowheads="1"/>
            </p:cNvSpPr>
            <p:nvPr/>
          </p:nvSpPr>
          <p:spPr bwMode="auto">
            <a:xfrm rot="16200000">
              <a:off x="5795956" y="2133520"/>
              <a:ext cx="269888" cy="269875"/>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dirty="0" smtClean="0"/>
                <a:t>33</a:t>
              </a:r>
              <a:endParaRPr lang="fr-FR" sz="800" dirty="0"/>
            </a:p>
          </p:txBody>
        </p:sp>
        <p:sp>
          <p:nvSpPr>
            <p:cNvPr id="26679" name="AutoShape 57"/>
            <p:cNvSpPr>
              <a:spLocks noChangeAspect="1" noChangeArrowheads="1"/>
            </p:cNvSpPr>
            <p:nvPr/>
          </p:nvSpPr>
          <p:spPr bwMode="auto">
            <a:xfrm rot="16200000">
              <a:off x="7235818" y="2852691"/>
              <a:ext cx="301639" cy="301625"/>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dirty="0" smtClean="0"/>
                <a:t>50</a:t>
              </a:r>
              <a:endParaRPr lang="fr-FR" sz="800" dirty="0"/>
            </a:p>
          </p:txBody>
        </p:sp>
        <p:sp>
          <p:nvSpPr>
            <p:cNvPr id="26680" name="AutoShape 58"/>
            <p:cNvSpPr>
              <a:spLocks noChangeAspect="1" noChangeArrowheads="1"/>
            </p:cNvSpPr>
            <p:nvPr/>
          </p:nvSpPr>
          <p:spPr bwMode="auto">
            <a:xfrm rot="16200000">
              <a:off x="3419465" y="2420875"/>
              <a:ext cx="425470" cy="425450"/>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a:t>58</a:t>
              </a:r>
            </a:p>
          </p:txBody>
        </p:sp>
        <p:sp>
          <p:nvSpPr>
            <p:cNvPr id="26681" name="Text Box 59"/>
            <p:cNvSpPr txBox="1">
              <a:spLocks noChangeArrowheads="1"/>
            </p:cNvSpPr>
            <p:nvPr/>
          </p:nvSpPr>
          <p:spPr bwMode="auto">
            <a:xfrm>
              <a:off x="2916238" y="2565334"/>
              <a:ext cx="576263"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r" eaLnBrk="1" hangingPunct="1">
                <a:lnSpc>
                  <a:spcPct val="100000"/>
                </a:lnSpc>
                <a:spcBef>
                  <a:spcPct val="50000"/>
                </a:spcBef>
                <a:buClrTx/>
                <a:buSzTx/>
                <a:buFontTx/>
                <a:buNone/>
              </a:pPr>
              <a:r>
                <a:rPr lang="fr-FR" sz="800" b="1"/>
                <a:t>France</a:t>
              </a:r>
            </a:p>
          </p:txBody>
        </p:sp>
        <p:sp>
          <p:nvSpPr>
            <p:cNvPr id="26682" name="AutoShape 60"/>
            <p:cNvSpPr>
              <a:spLocks noChangeAspect="1" noChangeArrowheads="1"/>
            </p:cNvSpPr>
            <p:nvPr/>
          </p:nvSpPr>
          <p:spPr bwMode="auto">
            <a:xfrm rot="16200000">
              <a:off x="3419470" y="2276401"/>
              <a:ext cx="212734" cy="212724"/>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dirty="0" smtClean="0"/>
                <a:t>16</a:t>
              </a:r>
              <a:endParaRPr lang="fr-FR" sz="800" dirty="0"/>
            </a:p>
          </p:txBody>
        </p:sp>
        <p:sp>
          <p:nvSpPr>
            <p:cNvPr id="26683" name="AutoShape 61"/>
            <p:cNvSpPr>
              <a:spLocks noChangeAspect="1" noChangeArrowheads="1"/>
            </p:cNvSpPr>
            <p:nvPr/>
          </p:nvSpPr>
          <p:spPr bwMode="auto">
            <a:xfrm rot="16200000">
              <a:off x="3779834" y="2565338"/>
              <a:ext cx="133356" cy="133350"/>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a:t>7</a:t>
              </a:r>
            </a:p>
          </p:txBody>
        </p:sp>
        <p:sp>
          <p:nvSpPr>
            <p:cNvPr id="26684" name="AutoShape 62"/>
            <p:cNvSpPr>
              <a:spLocks noChangeAspect="1" noChangeArrowheads="1"/>
            </p:cNvSpPr>
            <p:nvPr/>
          </p:nvSpPr>
          <p:spPr bwMode="auto">
            <a:xfrm rot="16200000">
              <a:off x="4067171" y="2204959"/>
              <a:ext cx="161933" cy="161925"/>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a:t>10</a:t>
              </a:r>
            </a:p>
          </p:txBody>
        </p:sp>
        <p:sp>
          <p:nvSpPr>
            <p:cNvPr id="26685" name="AutoShape 63"/>
            <p:cNvSpPr>
              <a:spLocks noChangeAspect="1" noChangeArrowheads="1"/>
            </p:cNvSpPr>
            <p:nvPr/>
          </p:nvSpPr>
          <p:spPr bwMode="auto">
            <a:xfrm rot="16200000">
              <a:off x="4284660" y="2204957"/>
              <a:ext cx="100017" cy="100013"/>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a:t>4</a:t>
              </a:r>
            </a:p>
          </p:txBody>
        </p:sp>
        <p:sp>
          <p:nvSpPr>
            <p:cNvPr id="26686" name="AutoShape 64"/>
            <p:cNvSpPr>
              <a:spLocks noChangeAspect="1" noChangeArrowheads="1"/>
            </p:cNvSpPr>
            <p:nvPr/>
          </p:nvSpPr>
          <p:spPr bwMode="auto">
            <a:xfrm rot="16200000">
              <a:off x="3924297" y="2709806"/>
              <a:ext cx="115893" cy="115888"/>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a:t>5</a:t>
              </a:r>
            </a:p>
          </p:txBody>
        </p:sp>
        <p:sp>
          <p:nvSpPr>
            <p:cNvPr id="26687" name="Line 65"/>
            <p:cNvSpPr>
              <a:spLocks noChangeShapeType="1"/>
            </p:cNvSpPr>
            <p:nvPr/>
          </p:nvSpPr>
          <p:spPr bwMode="auto">
            <a:xfrm>
              <a:off x="3492500" y="2204955"/>
              <a:ext cx="287338" cy="36038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fr-FR"/>
            </a:p>
          </p:txBody>
        </p:sp>
        <p:sp>
          <p:nvSpPr>
            <p:cNvPr id="26688" name="Text Box 66"/>
            <p:cNvSpPr txBox="1">
              <a:spLocks noChangeArrowheads="1"/>
            </p:cNvSpPr>
            <p:nvPr/>
          </p:nvSpPr>
          <p:spPr bwMode="auto">
            <a:xfrm>
              <a:off x="3779838" y="5661106"/>
              <a:ext cx="3112782" cy="3767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0"/>
                </a:spcBef>
                <a:buClrTx/>
                <a:buSzTx/>
                <a:buFontTx/>
                <a:buNone/>
              </a:pPr>
              <a:r>
                <a:rPr lang="en-US" sz="1800" dirty="0"/>
                <a:t>Total = </a:t>
              </a:r>
              <a:r>
                <a:rPr lang="en-US" sz="1800" dirty="0" smtClean="0"/>
                <a:t>435 </a:t>
              </a:r>
              <a:r>
                <a:rPr lang="en-US" sz="1800" dirty="0" err="1" smtClean="0"/>
                <a:t>unités</a:t>
              </a:r>
              <a:r>
                <a:rPr lang="en-US" sz="1800" dirty="0" smtClean="0"/>
                <a:t>, 374 </a:t>
              </a:r>
              <a:r>
                <a:rPr lang="en-US" sz="1800" dirty="0" err="1" smtClean="0"/>
                <a:t>GWe</a:t>
              </a:r>
              <a:endParaRPr lang="en-US" sz="1800" dirty="0"/>
            </a:p>
          </p:txBody>
        </p:sp>
        <p:sp>
          <p:nvSpPr>
            <p:cNvPr id="26689" name="Text Box 67"/>
            <p:cNvSpPr txBox="1">
              <a:spLocks noChangeArrowheads="1"/>
            </p:cNvSpPr>
            <p:nvPr/>
          </p:nvSpPr>
          <p:spPr bwMode="auto">
            <a:xfrm>
              <a:off x="1692275" y="1341314"/>
              <a:ext cx="5816600" cy="3762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0"/>
                </a:spcBef>
                <a:buClrTx/>
                <a:buSzTx/>
                <a:buFontTx/>
                <a:buNone/>
              </a:pPr>
              <a:r>
                <a:rPr lang="en-US" sz="1800" dirty="0"/>
                <a:t>Carte des </a:t>
              </a:r>
              <a:r>
                <a:rPr lang="en-US" sz="1800" dirty="0" err="1"/>
                <a:t>réacteurs</a:t>
              </a:r>
              <a:r>
                <a:rPr lang="en-US" sz="1800" dirty="0"/>
                <a:t> </a:t>
              </a:r>
              <a:r>
                <a:rPr lang="en-US" sz="1800" dirty="0" err="1"/>
                <a:t>nucléaires</a:t>
              </a:r>
              <a:r>
                <a:rPr lang="en-US" sz="1800" dirty="0"/>
                <a:t> </a:t>
              </a:r>
              <a:r>
                <a:rPr lang="en-US" sz="1800" dirty="0" err="1"/>
                <a:t>dans</a:t>
              </a:r>
              <a:r>
                <a:rPr lang="en-US" sz="1800" dirty="0"/>
                <a:t> le monde en </a:t>
              </a:r>
              <a:r>
                <a:rPr lang="en-US" sz="1800" dirty="0" smtClean="0"/>
                <a:t>2013</a:t>
              </a:r>
              <a:endParaRPr lang="en-US" sz="1800" dirty="0"/>
            </a:p>
          </p:txBody>
        </p:sp>
        <p:sp>
          <p:nvSpPr>
            <p:cNvPr id="26690" name="AutoShape 68"/>
            <p:cNvSpPr>
              <a:spLocks noChangeAspect="1" noChangeArrowheads="1"/>
            </p:cNvSpPr>
            <p:nvPr/>
          </p:nvSpPr>
          <p:spPr bwMode="auto">
            <a:xfrm rot="16200000">
              <a:off x="4211635" y="2709806"/>
              <a:ext cx="100017" cy="100013"/>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a:t>4</a:t>
              </a:r>
            </a:p>
          </p:txBody>
        </p:sp>
        <p:sp>
          <p:nvSpPr>
            <p:cNvPr id="26691" name="AutoShape 69"/>
            <p:cNvSpPr>
              <a:spLocks noChangeAspect="1" noChangeArrowheads="1"/>
            </p:cNvSpPr>
            <p:nvPr/>
          </p:nvSpPr>
          <p:spPr bwMode="auto">
            <a:xfrm rot="16200000">
              <a:off x="4571995" y="2492311"/>
              <a:ext cx="198447" cy="198438"/>
            </a:xfrm>
            <a:prstGeom prst="flowChartDelay">
              <a:avLst/>
            </a:prstGeom>
            <a:solidFill>
              <a:srgbClr val="FF0000"/>
            </a:solidFill>
            <a:ln w="9525">
              <a:solidFill>
                <a:schemeClr val="tx1"/>
              </a:solidFill>
              <a:miter lim="800000"/>
              <a:headEnd/>
              <a:tailEnd/>
            </a:ln>
          </p:spPr>
          <p:txBody>
            <a:bodyPr vert="eaVert" wrap="none" lIns="98746" tIns="49373" rIns="98746" bIns="49373" anchor="ctr"/>
            <a:lstStyle/>
            <a:p>
              <a:pPr defTabSz="914257" eaLnBrk="1" hangingPunct="1"/>
              <a:r>
                <a:rPr lang="fr-FR" sz="800" dirty="0"/>
                <a:t>15</a:t>
              </a:r>
            </a:p>
          </p:txBody>
        </p:sp>
        <p:sp>
          <p:nvSpPr>
            <p:cNvPr id="26692" name="Text Box 70"/>
            <p:cNvSpPr txBox="1">
              <a:spLocks noChangeArrowheads="1"/>
            </p:cNvSpPr>
            <p:nvPr/>
          </p:nvSpPr>
          <p:spPr bwMode="auto">
            <a:xfrm>
              <a:off x="4716463" y="2492306"/>
              <a:ext cx="576263" cy="223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746" tIns="49373" rIns="98746" bIns="49373">
              <a:spAutoFit/>
            </a:bodyPr>
            <a:lstStyle>
              <a:lvl1pPr defTabSz="987425">
                <a:defRPr sz="2200">
                  <a:solidFill>
                    <a:schemeClr val="tx1"/>
                  </a:solidFill>
                  <a:latin typeface="Arial" charset="0"/>
                </a:defRPr>
              </a:lvl1pPr>
              <a:lvl2pPr marL="742950" indent="-285750" defTabSz="987425">
                <a:defRPr sz="2200">
                  <a:solidFill>
                    <a:schemeClr val="tx1"/>
                  </a:solidFill>
                  <a:latin typeface="Arial" charset="0"/>
                </a:defRPr>
              </a:lvl2pPr>
              <a:lvl3pPr marL="1143000" indent="-228600" defTabSz="987425">
                <a:defRPr sz="2200">
                  <a:solidFill>
                    <a:schemeClr val="tx1"/>
                  </a:solidFill>
                  <a:latin typeface="Arial" charset="0"/>
                </a:defRPr>
              </a:lvl3pPr>
              <a:lvl4pPr marL="1600200" indent="-228600" defTabSz="987425">
                <a:defRPr sz="2200">
                  <a:solidFill>
                    <a:schemeClr val="tx1"/>
                  </a:solidFill>
                  <a:latin typeface="Arial" charset="0"/>
                </a:defRPr>
              </a:lvl4pPr>
              <a:lvl5pPr marL="2057400" indent="-228600" defTabSz="987425">
                <a:defRPr sz="2200">
                  <a:solidFill>
                    <a:schemeClr val="tx1"/>
                  </a:solidFill>
                  <a:latin typeface="Arial" charset="0"/>
                </a:defRPr>
              </a:lvl5pPr>
              <a:lvl6pPr marL="25146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6pPr>
              <a:lvl7pPr marL="29718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7pPr>
              <a:lvl8pPr marL="34290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8pPr>
              <a:lvl9pPr marL="3886200" indent="-228600" algn="just" defTabSz="987425" eaLnBrk="0" fontAlgn="base" hangingPunct="0">
                <a:lnSpc>
                  <a:spcPct val="85000"/>
                </a:lnSpc>
                <a:spcBef>
                  <a:spcPct val="40000"/>
                </a:spcBef>
                <a:spcAft>
                  <a:spcPct val="0"/>
                </a:spcAft>
                <a:buClr>
                  <a:schemeClr val="accent2"/>
                </a:buClr>
                <a:buSzPct val="130000"/>
                <a:buChar char="»"/>
                <a:defRPr sz="2200">
                  <a:solidFill>
                    <a:schemeClr val="tx1"/>
                  </a:solidFill>
                  <a:latin typeface="Arial" charset="0"/>
                </a:defRPr>
              </a:lvl9pPr>
            </a:lstStyle>
            <a:p>
              <a:pPr algn="l" eaLnBrk="1" hangingPunct="1">
                <a:lnSpc>
                  <a:spcPct val="100000"/>
                </a:lnSpc>
                <a:spcBef>
                  <a:spcPct val="50000"/>
                </a:spcBef>
                <a:buClrTx/>
                <a:buSzTx/>
                <a:buFontTx/>
                <a:buNone/>
              </a:pPr>
              <a:r>
                <a:rPr lang="fr-FR" sz="800" b="1"/>
                <a:t>Ukraine</a:t>
              </a:r>
            </a:p>
          </p:txBody>
        </p:sp>
      </p:grpSp>
    </p:spTree>
    <p:extLst>
      <p:ext uri="{BB962C8B-B14F-4D97-AF65-F5344CB8AC3E}">
        <p14:creationId xmlns:p14="http://schemas.microsoft.com/office/powerpoint/2010/main" xmlns="" val="3920000920"/>
      </p:ext>
    </p:extLst>
  </p:cSld>
  <p:clrMapOvr>
    <a:masterClrMapping/>
  </p:clrMapOvr>
  <p:transition spd="med">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20"/>
          <p:cNvSpPr>
            <a:spLocks noChangeArrowheads="1"/>
          </p:cNvSpPr>
          <p:nvPr/>
        </p:nvSpPr>
        <p:spPr bwMode="auto">
          <a:xfrm>
            <a:off x="395536" y="5911548"/>
            <a:ext cx="8352928" cy="503465"/>
          </a:xfrm>
          <a:prstGeom prst="rect">
            <a:avLst/>
          </a:prstGeom>
          <a:solidFill>
            <a:srgbClr val="CCFFFF"/>
          </a:solidFill>
          <a:ln w="38100">
            <a:solidFill>
              <a:srgbClr val="FF0000"/>
            </a:solidFill>
            <a:miter lim="800000"/>
            <a:headEnd/>
            <a:tailEnd/>
          </a:ln>
        </p:spPr>
        <p:txBody>
          <a:bodyPr wrap="none" lIns="91429" tIns="45714" rIns="91429" bIns="45714" anchor="ctr"/>
          <a:lstStyle/>
          <a:p>
            <a:pPr defTabSz="914257"/>
            <a:r>
              <a:rPr lang="fr-FR" i="1" dirty="0">
                <a:latin typeface="Comic Sans MS" pitchFamily="66" charset="0"/>
              </a:rPr>
              <a:t>Production annuelle d’électricité nucléaire = </a:t>
            </a:r>
            <a:r>
              <a:rPr lang="fr-FR" i="1" dirty="0" smtClean="0">
                <a:latin typeface="Comic Sans MS" pitchFamily="66" charset="0"/>
              </a:rPr>
              <a:t>2650 </a:t>
            </a:r>
            <a:r>
              <a:rPr lang="fr-FR" i="1" dirty="0">
                <a:latin typeface="Comic Sans MS" pitchFamily="66" charset="0"/>
              </a:rPr>
              <a:t>TWh</a:t>
            </a:r>
          </a:p>
        </p:txBody>
      </p:sp>
      <p:sp>
        <p:nvSpPr>
          <p:cNvPr id="27651" name="Rectangle 423"/>
          <p:cNvSpPr>
            <a:spLocks noGrp="1" noChangeArrowheads="1"/>
          </p:cNvSpPr>
          <p:nvPr>
            <p:ph type="title"/>
          </p:nvPr>
        </p:nvSpPr>
        <p:spPr>
          <a:xfrm>
            <a:off x="1691680" y="131536"/>
            <a:ext cx="6579360" cy="612321"/>
          </a:xfrm>
          <a:noFill/>
        </p:spPr>
        <p:txBody>
          <a:bodyPr/>
          <a:lstStyle/>
          <a:p>
            <a:r>
              <a:rPr lang="fr-FR" sz="3300" dirty="0"/>
              <a:t>Le Nucléaire aujourd’hui</a:t>
            </a: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525" y="617538"/>
            <a:ext cx="9124950" cy="5629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94209097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46880" y="1143000"/>
            <a:ext cx="8997120" cy="45825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8675" name="Rectangle 6"/>
          <p:cNvSpPr>
            <a:spLocks noGrp="1" noChangeArrowheads="1"/>
          </p:cNvSpPr>
          <p:nvPr>
            <p:ph type="title"/>
          </p:nvPr>
        </p:nvSpPr>
        <p:spPr>
          <a:xfrm>
            <a:off x="2412001" y="152703"/>
            <a:ext cx="6579360" cy="612321"/>
          </a:xfrm>
          <a:noFill/>
        </p:spPr>
        <p:txBody>
          <a:bodyPr/>
          <a:lstStyle/>
          <a:p>
            <a:r>
              <a:rPr lang="fr-FR" sz="3300"/>
              <a:t>Le Nucléaire aujourd’hui</a:t>
            </a:r>
          </a:p>
        </p:txBody>
      </p:sp>
    </p:spTree>
    <p:extLst>
      <p:ext uri="{BB962C8B-B14F-4D97-AF65-F5344CB8AC3E}">
        <p14:creationId xmlns:p14="http://schemas.microsoft.com/office/powerpoint/2010/main" xmlns="" val="310484679"/>
      </p:ext>
    </p:extLst>
  </p:cSld>
  <p:clrMapOvr>
    <a:masterClrMapping/>
  </p:clrMapOvr>
  <p:transition spd="med">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98" name="Group 8"/>
          <p:cNvGrpSpPr>
            <a:grpSpLocks/>
          </p:cNvGrpSpPr>
          <p:nvPr/>
        </p:nvGrpSpPr>
        <p:grpSpPr bwMode="auto">
          <a:xfrm>
            <a:off x="972000" y="5911548"/>
            <a:ext cx="7920479" cy="503465"/>
            <a:chOff x="567" y="3385"/>
            <a:chExt cx="4490" cy="317"/>
          </a:xfrm>
        </p:grpSpPr>
        <p:sp>
          <p:nvSpPr>
            <p:cNvPr id="29704" name="Rectangle 6"/>
            <p:cNvSpPr>
              <a:spLocks noChangeArrowheads="1"/>
            </p:cNvSpPr>
            <p:nvPr/>
          </p:nvSpPr>
          <p:spPr bwMode="auto">
            <a:xfrm>
              <a:off x="1111" y="3385"/>
              <a:ext cx="3946" cy="317"/>
            </a:xfrm>
            <a:prstGeom prst="rect">
              <a:avLst/>
            </a:prstGeom>
            <a:solidFill>
              <a:srgbClr val="CCFFFF"/>
            </a:solidFill>
            <a:ln w="38100">
              <a:solidFill>
                <a:srgbClr val="FF0000"/>
              </a:solidFill>
              <a:miter lim="800000"/>
              <a:headEnd/>
              <a:tailEnd/>
            </a:ln>
          </p:spPr>
          <p:txBody>
            <a:bodyPr wrap="none" lIns="98746" tIns="49373" rIns="98746" bIns="49373" anchor="ctr"/>
            <a:lstStyle/>
            <a:p>
              <a:pPr defTabSz="914257"/>
              <a:r>
                <a:rPr lang="en-US" i="1">
                  <a:latin typeface="Comic Sans MS" pitchFamily="66" charset="0"/>
                </a:rPr>
                <a:t>Dominance des Réacteurs à Eau Pressurisée</a:t>
              </a:r>
            </a:p>
          </p:txBody>
        </p:sp>
        <p:sp>
          <p:nvSpPr>
            <p:cNvPr id="29705" name="Line 7"/>
            <p:cNvSpPr>
              <a:spLocks noChangeShapeType="1"/>
            </p:cNvSpPr>
            <p:nvPr/>
          </p:nvSpPr>
          <p:spPr bwMode="auto">
            <a:xfrm>
              <a:off x="567" y="3566"/>
              <a:ext cx="545" cy="0"/>
            </a:xfrm>
            <a:prstGeom prst="line">
              <a:avLst/>
            </a:prstGeom>
            <a:noFill/>
            <a:ln w="76200" cmpd="tri">
              <a:solidFill>
                <a:srgbClr val="FF0000"/>
              </a:solidFill>
              <a:round/>
              <a:headEnd/>
              <a:tailEnd type="triangle" w="med" len="med"/>
            </a:ln>
            <a:extLst>
              <a:ext uri="{909E8E84-426E-40DD-AFC4-6F175D3DCCD1}">
                <a14:hiddenFill xmlns:a14="http://schemas.microsoft.com/office/drawing/2010/main" xmlns="">
                  <a:noFill/>
                </a14:hiddenFill>
              </a:ext>
            </a:extLst>
          </p:spPr>
          <p:txBody>
            <a:bodyPr/>
            <a:lstStyle/>
            <a:p>
              <a:endParaRPr lang="fr-FR"/>
            </a:p>
          </p:txBody>
        </p:sp>
      </p:grpSp>
      <p:sp>
        <p:nvSpPr>
          <p:cNvPr id="29699" name="Rectangle 11"/>
          <p:cNvSpPr>
            <a:spLocks noChangeArrowheads="1"/>
          </p:cNvSpPr>
          <p:nvPr/>
        </p:nvSpPr>
        <p:spPr bwMode="auto">
          <a:xfrm>
            <a:off x="610561" y="2060727"/>
            <a:ext cx="2809440" cy="359833"/>
          </a:xfrm>
          <a:prstGeom prst="rect">
            <a:avLst/>
          </a:prstGeom>
          <a:solidFill>
            <a:srgbClr val="FFFF99"/>
          </a:solidFill>
          <a:ln w="25400">
            <a:solidFill>
              <a:srgbClr val="008000"/>
            </a:solidFill>
            <a:miter lim="800000"/>
            <a:headEnd/>
            <a:tailEnd/>
          </a:ln>
        </p:spPr>
        <p:txBody>
          <a:bodyPr wrap="none" lIns="91429" tIns="45714" rIns="91429" bIns="45714" anchor="ctr"/>
          <a:lstStyle/>
          <a:p>
            <a:pPr defTabSz="914257"/>
            <a:r>
              <a:rPr lang="en-US" b="1" i="1">
                <a:latin typeface="Times New Roman" pitchFamily="18" charset="0"/>
              </a:rPr>
              <a:t>En fonctionnement</a:t>
            </a:r>
          </a:p>
        </p:txBody>
      </p:sp>
      <p:sp>
        <p:nvSpPr>
          <p:cNvPr id="29700" name="Rectangle 12"/>
          <p:cNvSpPr>
            <a:spLocks noChangeArrowheads="1"/>
          </p:cNvSpPr>
          <p:nvPr/>
        </p:nvSpPr>
        <p:spPr bwMode="auto">
          <a:xfrm>
            <a:off x="6372000" y="1124857"/>
            <a:ext cx="2448000" cy="361346"/>
          </a:xfrm>
          <a:prstGeom prst="rect">
            <a:avLst/>
          </a:prstGeom>
          <a:solidFill>
            <a:srgbClr val="FFFF99"/>
          </a:solidFill>
          <a:ln w="25400">
            <a:solidFill>
              <a:srgbClr val="008000"/>
            </a:solidFill>
            <a:miter lim="800000"/>
            <a:headEnd/>
            <a:tailEnd/>
          </a:ln>
        </p:spPr>
        <p:txBody>
          <a:bodyPr wrap="none" lIns="91429" tIns="45714" rIns="91429" bIns="45714" anchor="ctr"/>
          <a:lstStyle/>
          <a:p>
            <a:pPr defTabSz="914257"/>
            <a:r>
              <a:rPr lang="en-US" b="1" i="1">
                <a:latin typeface="Times New Roman" pitchFamily="18" charset="0"/>
              </a:rPr>
              <a:t>En construction</a:t>
            </a:r>
          </a:p>
        </p:txBody>
      </p:sp>
      <p:pic>
        <p:nvPicPr>
          <p:cNvPr id="29701" name="Picture 14"/>
          <p:cNvPicPr>
            <a:picLocks noChangeAspect="1" noChangeArrowheads="1"/>
          </p:cNvPicPr>
          <p:nvPr/>
        </p:nvPicPr>
        <p:blipFill>
          <a:blip r:embed="rId3" cstate="print">
            <a:extLst>
              <a:ext uri="{28A0092B-C50C-407E-A947-70E740481C1C}">
                <a14:useLocalDpi xmlns:a14="http://schemas.microsoft.com/office/drawing/2010/main" xmlns="" val="0"/>
              </a:ext>
            </a:extLst>
          </a:blip>
          <a:srcRect l="6339" t="25049" r="2473" b="13643"/>
          <a:stretch>
            <a:fillRect/>
          </a:stretch>
        </p:blipFill>
        <p:spPr bwMode="auto">
          <a:xfrm>
            <a:off x="456480" y="2304143"/>
            <a:ext cx="7643520" cy="33564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9702" name="Picture 15"/>
          <p:cNvPicPr>
            <a:picLocks noChangeAspect="1" noChangeArrowheads="1"/>
          </p:cNvPicPr>
          <p:nvPr/>
        </p:nvPicPr>
        <p:blipFill>
          <a:blip r:embed="rId4" cstate="print">
            <a:extLst>
              <a:ext uri="{28A0092B-C50C-407E-A947-70E740481C1C}">
                <a14:useLocalDpi xmlns:a14="http://schemas.microsoft.com/office/drawing/2010/main" xmlns="" val="0"/>
              </a:ext>
            </a:extLst>
          </a:blip>
          <a:srcRect l="7051" t="8141" r="18857" b="13464"/>
          <a:stretch>
            <a:fillRect/>
          </a:stretch>
        </p:blipFill>
        <p:spPr bwMode="auto">
          <a:xfrm>
            <a:off x="4311360" y="616858"/>
            <a:ext cx="3104640" cy="21438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9703" name="Rectangle 17"/>
          <p:cNvSpPr>
            <a:spLocks noGrp="1" noChangeArrowheads="1"/>
          </p:cNvSpPr>
          <p:nvPr>
            <p:ph type="title"/>
          </p:nvPr>
        </p:nvSpPr>
        <p:spPr>
          <a:xfrm>
            <a:off x="2240640" y="152703"/>
            <a:ext cx="6579360" cy="612321"/>
          </a:xfrm>
          <a:noFill/>
        </p:spPr>
        <p:txBody>
          <a:bodyPr/>
          <a:lstStyle/>
          <a:p>
            <a:r>
              <a:rPr lang="fr-FR" sz="3300"/>
              <a:t>Le Nucléaire aujourd’hui</a:t>
            </a:r>
          </a:p>
        </p:txBody>
      </p:sp>
    </p:spTree>
    <p:extLst>
      <p:ext uri="{BB962C8B-B14F-4D97-AF65-F5344CB8AC3E}">
        <p14:creationId xmlns:p14="http://schemas.microsoft.com/office/powerpoint/2010/main" xmlns="" val="17186071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11760" y="0"/>
            <a:ext cx="5256584" cy="908720"/>
          </a:xfrm>
        </p:spPr>
        <p:txBody>
          <a:bodyPr/>
          <a:lstStyle/>
          <a:p>
            <a:pPr algn="ctr"/>
            <a:r>
              <a:rPr lang="fr-FR" sz="3200" dirty="0" smtClean="0"/>
              <a:t>PLAN DE L’EXPOSÉ</a:t>
            </a:r>
            <a:endParaRPr lang="fr-FR" sz="3200" dirty="0">
              <a:latin typeface="Comic Sans MS" pitchFamily="66" charset="0"/>
            </a:endParaRPr>
          </a:p>
        </p:txBody>
      </p:sp>
      <p:sp>
        <p:nvSpPr>
          <p:cNvPr id="3" name="Espace réservé du numéro de diapositive 2"/>
          <p:cNvSpPr>
            <a:spLocks noGrp="1"/>
          </p:cNvSpPr>
          <p:nvPr>
            <p:ph type="sldNum" sz="quarter" idx="4294967295"/>
          </p:nvPr>
        </p:nvSpPr>
        <p:spPr>
          <a:xfrm>
            <a:off x="8657939" y="6453336"/>
            <a:ext cx="469081" cy="268288"/>
          </a:xfrm>
          <a:prstGeom prst="rect">
            <a:avLst/>
          </a:prstGeom>
        </p:spPr>
        <p:txBody>
          <a:bodyPr/>
          <a:lstStyle/>
          <a:p>
            <a:pPr>
              <a:defRPr/>
            </a:pPr>
            <a:fld id="{7948045B-587B-42D9-AC1A-8F5F0EE36934}" type="slidenum">
              <a:rPr lang="fr-FR" sz="1600" smtClean="0"/>
              <a:pPr>
                <a:defRPr/>
              </a:pPr>
              <a:t>7</a:t>
            </a:fld>
            <a:endParaRPr lang="fr-FR" sz="1600" dirty="0"/>
          </a:p>
        </p:txBody>
      </p:sp>
      <p:sp>
        <p:nvSpPr>
          <p:cNvPr id="8" name="ZoneTexte 7"/>
          <p:cNvSpPr txBox="1"/>
          <p:nvPr/>
        </p:nvSpPr>
        <p:spPr>
          <a:xfrm>
            <a:off x="1115616" y="2132856"/>
            <a:ext cx="7486345" cy="3323987"/>
          </a:xfrm>
          <a:prstGeom prst="rect">
            <a:avLst/>
          </a:prstGeom>
          <a:noFill/>
        </p:spPr>
        <p:txBody>
          <a:bodyPr wrap="none" rtlCol="0">
            <a:spAutoFit/>
          </a:bodyPr>
          <a:lstStyle/>
          <a:p>
            <a:pPr marL="342900" indent="-342900" algn="l">
              <a:lnSpc>
                <a:spcPct val="150000"/>
              </a:lnSpc>
              <a:buFont typeface="+mj-lt"/>
              <a:buAutoNum type="arabicPeriod"/>
            </a:pPr>
            <a:r>
              <a:rPr lang="fr-FR" sz="2800" b="1" dirty="0" smtClean="0">
                <a:solidFill>
                  <a:srgbClr val="0070C0"/>
                </a:solidFill>
                <a:latin typeface="Comic Sans MS" pitchFamily="66" charset="0"/>
              </a:rPr>
              <a:t> Le nucléaire dans le monde</a:t>
            </a:r>
          </a:p>
          <a:p>
            <a:pPr marL="342900" indent="-342900" algn="l">
              <a:lnSpc>
                <a:spcPct val="150000"/>
              </a:lnSpc>
              <a:buFont typeface="+mj-lt"/>
              <a:buAutoNum type="arabicPeriod"/>
            </a:pPr>
            <a:r>
              <a:rPr lang="fr-FR" sz="2800" b="1" dirty="0" smtClean="0">
                <a:solidFill>
                  <a:srgbClr val="FF0000"/>
                </a:solidFill>
                <a:latin typeface="Comic Sans MS" pitchFamily="66" charset="0"/>
              </a:rPr>
              <a:t> Les fondamentaux du nucléaire</a:t>
            </a:r>
          </a:p>
          <a:p>
            <a:pPr marL="342900" indent="-342900" algn="l">
              <a:lnSpc>
                <a:spcPct val="150000"/>
              </a:lnSpc>
              <a:buFont typeface="+mj-lt"/>
              <a:buAutoNum type="arabicPeriod"/>
            </a:pPr>
            <a:r>
              <a:rPr lang="fr-FR" sz="2800" b="1" dirty="0" smtClean="0">
                <a:solidFill>
                  <a:srgbClr val="0070C0"/>
                </a:solidFill>
                <a:latin typeface="Comic Sans MS" pitchFamily="66" charset="0"/>
              </a:rPr>
              <a:t> La R&amp;D au CEA</a:t>
            </a:r>
          </a:p>
          <a:p>
            <a:pPr marL="342900" indent="-342900" algn="l">
              <a:lnSpc>
                <a:spcPct val="150000"/>
              </a:lnSpc>
              <a:buFont typeface="+mj-lt"/>
              <a:buAutoNum type="arabicPeriod"/>
            </a:pPr>
            <a:r>
              <a:rPr lang="fr-FR" sz="2800" b="1" dirty="0" smtClean="0">
                <a:solidFill>
                  <a:srgbClr val="0070C0"/>
                </a:solidFill>
                <a:latin typeface="Comic Sans MS" pitchFamily="66" charset="0"/>
              </a:rPr>
              <a:t> Les scénarios énergétiques de </a:t>
            </a:r>
            <a:r>
              <a:rPr lang="fr-FR" sz="2800" b="1" dirty="0" smtClean="0">
                <a:solidFill>
                  <a:srgbClr val="0070C0"/>
                </a:solidFill>
                <a:latin typeface="Comic Sans MS" pitchFamily="66" charset="0"/>
              </a:rPr>
              <a:t>l’ANCRE</a:t>
            </a:r>
          </a:p>
          <a:p>
            <a:pPr marL="342900" indent="-342900" algn="l">
              <a:lnSpc>
                <a:spcPct val="150000"/>
              </a:lnSpc>
              <a:buFont typeface="+mj-lt"/>
              <a:buAutoNum type="arabicPeriod"/>
            </a:pPr>
            <a:r>
              <a:rPr lang="fr-FR" sz="2800" b="1" dirty="0" smtClean="0">
                <a:solidFill>
                  <a:srgbClr val="0070C0"/>
                </a:solidFill>
                <a:latin typeface="Comic Sans MS" pitchFamily="66" charset="0"/>
              </a:rPr>
              <a:t> </a:t>
            </a:r>
            <a:r>
              <a:rPr lang="fr-FR" sz="2800" b="1" dirty="0" smtClean="0">
                <a:solidFill>
                  <a:srgbClr val="0070C0"/>
                </a:solidFill>
                <a:latin typeface="Comic Sans MS" pitchFamily="66" charset="0"/>
              </a:rPr>
              <a:t>La cogénération nucléaire</a:t>
            </a:r>
            <a:endParaRPr lang="fr-FR" sz="2800" b="1" dirty="0">
              <a:solidFill>
                <a:srgbClr val="0070C0"/>
              </a:solidFill>
              <a:latin typeface="Comic Sans MS" pitchFamily="66" charset="0"/>
            </a:endParaRPr>
          </a:p>
        </p:txBody>
      </p:sp>
    </p:spTree>
    <p:extLst>
      <p:ext uri="{BB962C8B-B14F-4D97-AF65-F5344CB8AC3E}">
        <p14:creationId xmlns:p14="http://schemas.microsoft.com/office/powerpoint/2010/main" xmlns="" val="18671061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07704" y="0"/>
            <a:ext cx="6336704" cy="908720"/>
          </a:xfrm>
        </p:spPr>
        <p:txBody>
          <a:bodyPr/>
          <a:lstStyle/>
          <a:p>
            <a:pPr algn="ctr"/>
            <a:r>
              <a:rPr lang="fr-FR" sz="3200" dirty="0" smtClean="0"/>
              <a:t>CONTENU ÉNERGÉTIQUE</a:t>
            </a:r>
            <a:endParaRPr lang="fr-FR" sz="3200" dirty="0">
              <a:latin typeface="Comic Sans MS" pitchFamily="66" charset="0"/>
            </a:endParaRPr>
          </a:p>
        </p:txBody>
      </p:sp>
      <p:sp>
        <p:nvSpPr>
          <p:cNvPr id="3" name="Espace réservé du numéro de diapositive 2"/>
          <p:cNvSpPr>
            <a:spLocks noGrp="1"/>
          </p:cNvSpPr>
          <p:nvPr>
            <p:ph type="sldNum" sz="quarter" idx="4294967295"/>
          </p:nvPr>
        </p:nvSpPr>
        <p:spPr>
          <a:xfrm>
            <a:off x="8657939" y="6453336"/>
            <a:ext cx="469081" cy="268288"/>
          </a:xfrm>
          <a:prstGeom prst="rect">
            <a:avLst/>
          </a:prstGeom>
        </p:spPr>
        <p:txBody>
          <a:bodyPr/>
          <a:lstStyle/>
          <a:p>
            <a:pPr>
              <a:defRPr/>
            </a:pPr>
            <a:fld id="{7948045B-587B-42D9-AC1A-8F5F0EE36934}" type="slidenum">
              <a:rPr lang="fr-FR" sz="1600" smtClean="0"/>
              <a:pPr>
                <a:defRPr/>
              </a:pPr>
              <a:t>8</a:t>
            </a:fld>
            <a:endParaRPr lang="fr-FR" sz="1600" dirty="0"/>
          </a:p>
        </p:txBody>
      </p:sp>
      <p:pic>
        <p:nvPicPr>
          <p:cNvPr id="67586" name="Picture 2"/>
          <p:cNvPicPr>
            <a:picLocks noChangeAspect="1" noChangeArrowheads="1"/>
          </p:cNvPicPr>
          <p:nvPr/>
        </p:nvPicPr>
        <p:blipFill>
          <a:blip r:embed="rId3" cstate="print"/>
          <a:srcRect/>
          <a:stretch>
            <a:fillRect/>
          </a:stretch>
        </p:blipFill>
        <p:spPr bwMode="auto">
          <a:xfrm>
            <a:off x="899592" y="1052736"/>
            <a:ext cx="7921800" cy="5167800"/>
          </a:xfrm>
          <a:prstGeom prst="rect">
            <a:avLst/>
          </a:prstGeom>
          <a:noFill/>
          <a:ln w="9525">
            <a:noFill/>
            <a:miter lim="800000"/>
            <a:headEnd/>
            <a:tailEnd/>
          </a:ln>
          <a:effectLst/>
        </p:spPr>
      </p:pic>
    </p:spTree>
    <p:extLst>
      <p:ext uri="{BB962C8B-B14F-4D97-AF65-F5344CB8AC3E}">
        <p14:creationId xmlns:p14="http://schemas.microsoft.com/office/powerpoint/2010/main" xmlns="" val="11649573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91680" y="0"/>
            <a:ext cx="7200800" cy="908720"/>
          </a:xfrm>
        </p:spPr>
        <p:txBody>
          <a:bodyPr/>
          <a:lstStyle/>
          <a:p>
            <a:pPr algn="ctr"/>
            <a:r>
              <a:rPr lang="fr-FR" sz="3200" dirty="0" smtClean="0"/>
              <a:t>ENERGIE Dans le monde</a:t>
            </a:r>
            <a:endParaRPr lang="fr-FR" sz="3200" dirty="0">
              <a:latin typeface="Comic Sans MS" pitchFamily="66" charset="0"/>
            </a:endParaRPr>
          </a:p>
        </p:txBody>
      </p:sp>
      <p:sp>
        <p:nvSpPr>
          <p:cNvPr id="3" name="Espace réservé du numéro de diapositive 2"/>
          <p:cNvSpPr>
            <a:spLocks noGrp="1"/>
          </p:cNvSpPr>
          <p:nvPr>
            <p:ph type="sldNum" sz="quarter" idx="4294967295"/>
          </p:nvPr>
        </p:nvSpPr>
        <p:spPr>
          <a:xfrm>
            <a:off x="8657939" y="6453336"/>
            <a:ext cx="469081" cy="268288"/>
          </a:xfrm>
          <a:prstGeom prst="rect">
            <a:avLst/>
          </a:prstGeom>
        </p:spPr>
        <p:txBody>
          <a:bodyPr/>
          <a:lstStyle/>
          <a:p>
            <a:pPr>
              <a:defRPr/>
            </a:pPr>
            <a:fld id="{7948045B-587B-42D9-AC1A-8F5F0EE36934}" type="slidenum">
              <a:rPr lang="fr-FR" sz="1600" smtClean="0"/>
              <a:pPr>
                <a:defRPr/>
              </a:pPr>
              <a:t>9</a:t>
            </a:fld>
            <a:endParaRPr lang="fr-FR" sz="1600" dirty="0"/>
          </a:p>
        </p:txBody>
      </p:sp>
      <p:pic>
        <p:nvPicPr>
          <p:cNvPr id="71682" name="Picture 2"/>
          <p:cNvPicPr>
            <a:picLocks noChangeAspect="1" noChangeArrowheads="1"/>
          </p:cNvPicPr>
          <p:nvPr/>
        </p:nvPicPr>
        <p:blipFill>
          <a:blip r:embed="rId3" cstate="print"/>
          <a:srcRect/>
          <a:stretch>
            <a:fillRect/>
          </a:stretch>
        </p:blipFill>
        <p:spPr bwMode="auto">
          <a:xfrm>
            <a:off x="539552" y="908720"/>
            <a:ext cx="8361900" cy="5454900"/>
          </a:xfrm>
          <a:prstGeom prst="rect">
            <a:avLst/>
          </a:prstGeom>
          <a:noFill/>
          <a:ln w="9525">
            <a:noFill/>
            <a:miter lim="800000"/>
            <a:headEnd/>
            <a:tailEnd/>
          </a:ln>
          <a:effectLst/>
        </p:spPr>
      </p:pic>
    </p:spTree>
    <p:extLst>
      <p:ext uri="{BB962C8B-B14F-4D97-AF65-F5344CB8AC3E}">
        <p14:creationId xmlns:p14="http://schemas.microsoft.com/office/powerpoint/2010/main" xmlns="" val="11649573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63688" y="188640"/>
            <a:ext cx="6408712" cy="620688"/>
          </a:xfrm>
        </p:spPr>
        <p:txBody>
          <a:bodyPr/>
          <a:lstStyle/>
          <a:p>
            <a:pPr algn="ctr"/>
            <a:r>
              <a:rPr lang="fr-FR" sz="3200" dirty="0" smtClean="0"/>
              <a:t>Exemple de la chine</a:t>
            </a:r>
            <a:endParaRPr lang="fr-FR" sz="3200" dirty="0">
              <a:latin typeface="Comic Sans MS" pitchFamily="66" charset="0"/>
            </a:endParaRPr>
          </a:p>
        </p:txBody>
      </p:sp>
      <p:sp>
        <p:nvSpPr>
          <p:cNvPr id="3" name="Espace réservé du numéro de diapositive 2"/>
          <p:cNvSpPr>
            <a:spLocks noGrp="1"/>
          </p:cNvSpPr>
          <p:nvPr>
            <p:ph type="sldNum" sz="quarter" idx="4294967295"/>
          </p:nvPr>
        </p:nvSpPr>
        <p:spPr>
          <a:xfrm>
            <a:off x="8657939" y="6453336"/>
            <a:ext cx="469081" cy="268288"/>
          </a:xfrm>
          <a:prstGeom prst="rect">
            <a:avLst/>
          </a:prstGeom>
        </p:spPr>
        <p:txBody>
          <a:bodyPr/>
          <a:lstStyle/>
          <a:p>
            <a:pPr>
              <a:defRPr/>
            </a:pPr>
            <a:fld id="{7948045B-587B-42D9-AC1A-8F5F0EE36934}" type="slidenum">
              <a:rPr lang="fr-FR" sz="1600" smtClean="0"/>
              <a:pPr>
                <a:defRPr/>
              </a:pPr>
              <a:t>10</a:t>
            </a:fld>
            <a:endParaRPr lang="fr-FR" sz="1600" dirty="0"/>
          </a:p>
        </p:txBody>
      </p:sp>
      <p:pic>
        <p:nvPicPr>
          <p:cNvPr id="73734" name="Picture 6"/>
          <p:cNvPicPr>
            <a:picLocks noChangeAspect="1" noChangeArrowheads="1"/>
          </p:cNvPicPr>
          <p:nvPr/>
        </p:nvPicPr>
        <p:blipFill>
          <a:blip r:embed="rId3" cstate="print"/>
          <a:srcRect/>
          <a:stretch>
            <a:fillRect/>
          </a:stretch>
        </p:blipFill>
        <p:spPr bwMode="auto">
          <a:xfrm>
            <a:off x="467544" y="980728"/>
            <a:ext cx="8361900" cy="5454900"/>
          </a:xfrm>
          <a:prstGeom prst="rect">
            <a:avLst/>
          </a:prstGeom>
          <a:noFill/>
          <a:ln w="9525">
            <a:noFill/>
            <a:miter lim="800000"/>
            <a:headEnd/>
            <a:tailEnd/>
          </a:ln>
          <a:effectLst/>
        </p:spPr>
      </p:pic>
    </p:spTree>
    <p:extLst>
      <p:ext uri="{BB962C8B-B14F-4D97-AF65-F5344CB8AC3E}">
        <p14:creationId xmlns:p14="http://schemas.microsoft.com/office/powerpoint/2010/main" xmlns="" val="11649573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91680" y="0"/>
            <a:ext cx="7200800" cy="908720"/>
          </a:xfrm>
        </p:spPr>
        <p:txBody>
          <a:bodyPr/>
          <a:lstStyle/>
          <a:p>
            <a:pPr algn="ctr"/>
            <a:r>
              <a:rPr lang="fr-FR" sz="3200" dirty="0" smtClean="0"/>
              <a:t>ENERGIE &amp; Développement</a:t>
            </a:r>
            <a:endParaRPr lang="fr-FR" sz="3200" dirty="0">
              <a:latin typeface="Comic Sans MS" pitchFamily="66" charset="0"/>
            </a:endParaRPr>
          </a:p>
        </p:txBody>
      </p:sp>
      <p:sp>
        <p:nvSpPr>
          <p:cNvPr id="3" name="Espace réservé du numéro de diapositive 2"/>
          <p:cNvSpPr>
            <a:spLocks noGrp="1"/>
          </p:cNvSpPr>
          <p:nvPr>
            <p:ph type="sldNum" sz="quarter" idx="4294967295"/>
          </p:nvPr>
        </p:nvSpPr>
        <p:spPr>
          <a:xfrm>
            <a:off x="8657939" y="6453336"/>
            <a:ext cx="469081" cy="268288"/>
          </a:xfrm>
          <a:prstGeom prst="rect">
            <a:avLst/>
          </a:prstGeom>
        </p:spPr>
        <p:txBody>
          <a:bodyPr/>
          <a:lstStyle/>
          <a:p>
            <a:pPr>
              <a:defRPr/>
            </a:pPr>
            <a:fld id="{7948045B-587B-42D9-AC1A-8F5F0EE36934}" type="slidenum">
              <a:rPr lang="fr-FR" sz="1600" smtClean="0"/>
              <a:pPr>
                <a:defRPr/>
              </a:pPr>
              <a:t>11</a:t>
            </a:fld>
            <a:endParaRPr lang="fr-FR" sz="1600" dirty="0"/>
          </a:p>
        </p:txBody>
      </p:sp>
      <p:pic>
        <p:nvPicPr>
          <p:cNvPr id="1026" name="Picture 2"/>
          <p:cNvPicPr>
            <a:picLocks noChangeAspect="1" noChangeArrowheads="1"/>
          </p:cNvPicPr>
          <p:nvPr/>
        </p:nvPicPr>
        <p:blipFill>
          <a:blip r:embed="rId3" cstate="print"/>
          <a:srcRect/>
          <a:stretch>
            <a:fillRect/>
          </a:stretch>
        </p:blipFill>
        <p:spPr bwMode="auto">
          <a:xfrm>
            <a:off x="9525" y="908720"/>
            <a:ext cx="9134475" cy="5638800"/>
          </a:xfrm>
          <a:prstGeom prst="rect">
            <a:avLst/>
          </a:prstGeom>
          <a:noFill/>
          <a:ln w="9525">
            <a:noFill/>
            <a:miter lim="800000"/>
            <a:headEnd/>
            <a:tailEnd/>
          </a:ln>
          <a:effectLst/>
        </p:spPr>
      </p:pic>
    </p:spTree>
    <p:extLst>
      <p:ext uri="{BB962C8B-B14F-4D97-AF65-F5344CB8AC3E}">
        <p14:creationId xmlns:p14="http://schemas.microsoft.com/office/powerpoint/2010/main" xmlns="" val="11649573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47664" y="116632"/>
            <a:ext cx="7200800" cy="620688"/>
          </a:xfrm>
        </p:spPr>
        <p:txBody>
          <a:bodyPr/>
          <a:lstStyle/>
          <a:p>
            <a:pPr algn="ctr"/>
            <a:r>
              <a:rPr lang="fr-FR" sz="3200" dirty="0" smtClean="0"/>
              <a:t>ENERGIE et climat</a:t>
            </a:r>
            <a:endParaRPr lang="fr-FR" sz="3200" dirty="0">
              <a:latin typeface="Comic Sans MS" pitchFamily="66" charset="0"/>
            </a:endParaRPr>
          </a:p>
        </p:txBody>
      </p:sp>
      <p:sp>
        <p:nvSpPr>
          <p:cNvPr id="3" name="Espace réservé du numéro de diapositive 2"/>
          <p:cNvSpPr>
            <a:spLocks noGrp="1"/>
          </p:cNvSpPr>
          <p:nvPr>
            <p:ph type="sldNum" sz="quarter" idx="4294967295"/>
          </p:nvPr>
        </p:nvSpPr>
        <p:spPr>
          <a:xfrm>
            <a:off x="8657939" y="6453336"/>
            <a:ext cx="469081" cy="268288"/>
          </a:xfrm>
          <a:prstGeom prst="rect">
            <a:avLst/>
          </a:prstGeom>
        </p:spPr>
        <p:txBody>
          <a:bodyPr/>
          <a:lstStyle/>
          <a:p>
            <a:pPr>
              <a:defRPr/>
            </a:pPr>
            <a:fld id="{7948045B-587B-42D9-AC1A-8F5F0EE36934}" type="slidenum">
              <a:rPr lang="fr-FR" sz="1600" smtClean="0"/>
              <a:pPr>
                <a:defRPr/>
              </a:pPr>
              <a:t>12</a:t>
            </a:fld>
            <a:endParaRPr lang="fr-FR" sz="1600" dirty="0"/>
          </a:p>
        </p:txBody>
      </p:sp>
      <p:grpSp>
        <p:nvGrpSpPr>
          <p:cNvPr id="7" name="Groupe 6"/>
          <p:cNvGrpSpPr>
            <a:grpSpLocks noChangeAspect="1"/>
          </p:cNvGrpSpPr>
          <p:nvPr/>
        </p:nvGrpSpPr>
        <p:grpSpPr>
          <a:xfrm>
            <a:off x="0" y="692696"/>
            <a:ext cx="6469572" cy="5491706"/>
            <a:chOff x="1763688" y="548680"/>
            <a:chExt cx="11350127" cy="9634572"/>
          </a:xfrm>
        </p:grpSpPr>
        <p:pic>
          <p:nvPicPr>
            <p:cNvPr id="8" name="Image 7"/>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763688" y="548680"/>
              <a:ext cx="11350127" cy="8938478"/>
            </a:xfrm>
            <a:prstGeom prst="rect">
              <a:avLst/>
            </a:prstGeom>
            <a:noFill/>
            <a:ln>
              <a:noFill/>
            </a:ln>
          </p:spPr>
        </p:pic>
        <p:pic>
          <p:nvPicPr>
            <p:cNvPr id="9" name="Image 8"/>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028992" y="8791064"/>
              <a:ext cx="8913377" cy="1392188"/>
            </a:xfrm>
            <a:prstGeom prst="rect">
              <a:avLst/>
            </a:prstGeom>
            <a:noFill/>
            <a:ln>
              <a:noFill/>
            </a:ln>
          </p:spPr>
        </p:pic>
      </p:grpSp>
      <p:sp>
        <p:nvSpPr>
          <p:cNvPr id="10" name="Text Box 8"/>
          <p:cNvSpPr txBox="1">
            <a:spLocks noChangeArrowheads="1"/>
          </p:cNvSpPr>
          <p:nvPr/>
        </p:nvSpPr>
        <p:spPr bwMode="auto">
          <a:xfrm>
            <a:off x="6012160" y="4725144"/>
            <a:ext cx="2844824" cy="1569660"/>
          </a:xfrm>
          <a:prstGeom prst="rect">
            <a:avLst/>
          </a:prstGeom>
          <a:solidFill>
            <a:srgbClr val="FFFF99"/>
          </a:solidFill>
          <a:ln w="9525">
            <a:solidFill>
              <a:srgbClr val="008000"/>
            </a:solidFill>
            <a:miter lim="800000"/>
            <a:headEnd/>
            <a:tailEnd/>
          </a:ln>
          <a:effectLst/>
        </p:spPr>
        <p:txBody>
          <a:bodyPr wrap="square">
            <a:spAutoFit/>
          </a:bodyPr>
          <a:lstStyle/>
          <a:p>
            <a:r>
              <a:rPr lang="fr-FR" sz="1600" i="1" dirty="0">
                <a:latin typeface="Times New Roman" pitchFamily="18" charset="0"/>
              </a:rPr>
              <a:t>Source: </a:t>
            </a:r>
            <a:r>
              <a:rPr lang="fr-FR" sz="1600" i="1" dirty="0" smtClean="0"/>
              <a:t>4ème rapport du Groupe intergouvernemental sur l’évolution du climat, </a:t>
            </a:r>
          </a:p>
          <a:p>
            <a:r>
              <a:rPr lang="fr-FR" sz="1600" i="1" dirty="0" smtClean="0"/>
              <a:t>GIEC 2007 : « Bilan 2007 des changements climatiques », </a:t>
            </a:r>
            <a:r>
              <a:rPr lang="fr-FR" sz="1600" i="1" dirty="0" smtClean="0">
                <a:latin typeface="Times New Roman" pitchFamily="18" charset="0"/>
              </a:rPr>
              <a:t>2010 Edition</a:t>
            </a:r>
            <a:endParaRPr lang="fr-FR" sz="1600" i="1" dirty="0">
              <a:latin typeface="Times New Roman" pitchFamily="18" charset="0"/>
            </a:endParaRPr>
          </a:p>
        </p:txBody>
      </p:sp>
    </p:spTree>
    <p:extLst>
      <p:ext uri="{BB962C8B-B14F-4D97-AF65-F5344CB8AC3E}">
        <p14:creationId xmlns:p14="http://schemas.microsoft.com/office/powerpoint/2010/main" xmlns="" val="11649573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47664" y="188640"/>
            <a:ext cx="7200800" cy="620688"/>
          </a:xfrm>
        </p:spPr>
        <p:txBody>
          <a:bodyPr/>
          <a:lstStyle/>
          <a:p>
            <a:pPr algn="ctr"/>
            <a:r>
              <a:rPr lang="fr-FR" sz="3200" dirty="0" smtClean="0"/>
              <a:t>ENERGIE et climat</a:t>
            </a:r>
            <a:endParaRPr lang="fr-FR" sz="3200" dirty="0">
              <a:latin typeface="Comic Sans MS" pitchFamily="66" charset="0"/>
            </a:endParaRPr>
          </a:p>
        </p:txBody>
      </p:sp>
      <p:sp>
        <p:nvSpPr>
          <p:cNvPr id="3" name="Espace réservé du numéro de diapositive 2"/>
          <p:cNvSpPr>
            <a:spLocks noGrp="1"/>
          </p:cNvSpPr>
          <p:nvPr>
            <p:ph type="sldNum" sz="quarter" idx="4294967295"/>
          </p:nvPr>
        </p:nvSpPr>
        <p:spPr>
          <a:xfrm>
            <a:off x="8657939" y="6453336"/>
            <a:ext cx="469081" cy="268288"/>
          </a:xfrm>
          <a:prstGeom prst="rect">
            <a:avLst/>
          </a:prstGeom>
        </p:spPr>
        <p:txBody>
          <a:bodyPr/>
          <a:lstStyle/>
          <a:p>
            <a:pPr>
              <a:defRPr/>
            </a:pPr>
            <a:fld id="{7948045B-587B-42D9-AC1A-8F5F0EE36934}" type="slidenum">
              <a:rPr lang="fr-FR" sz="1600" smtClean="0"/>
              <a:pPr>
                <a:defRPr/>
              </a:pPr>
              <a:t>13</a:t>
            </a:fld>
            <a:endParaRPr lang="fr-FR" sz="1600" dirty="0"/>
          </a:p>
        </p:txBody>
      </p:sp>
      <p:pic>
        <p:nvPicPr>
          <p:cNvPr id="74754" name="Picture 2"/>
          <p:cNvPicPr>
            <a:picLocks noChangeAspect="1" noChangeArrowheads="1"/>
          </p:cNvPicPr>
          <p:nvPr/>
        </p:nvPicPr>
        <p:blipFill>
          <a:blip r:embed="rId3" cstate="print"/>
          <a:srcRect/>
          <a:stretch>
            <a:fillRect/>
          </a:stretch>
        </p:blipFill>
        <p:spPr bwMode="auto">
          <a:xfrm>
            <a:off x="9525" y="764704"/>
            <a:ext cx="9134475" cy="5638800"/>
          </a:xfrm>
          <a:prstGeom prst="rect">
            <a:avLst/>
          </a:prstGeom>
          <a:noFill/>
          <a:ln w="9525">
            <a:noFill/>
            <a:miter lim="800000"/>
            <a:headEnd/>
            <a:tailEnd/>
          </a:ln>
          <a:effectLst/>
        </p:spPr>
      </p:pic>
    </p:spTree>
    <p:extLst>
      <p:ext uri="{BB962C8B-B14F-4D97-AF65-F5344CB8AC3E}">
        <p14:creationId xmlns:p14="http://schemas.microsoft.com/office/powerpoint/2010/main" xmlns="" val="11649573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75656" y="0"/>
            <a:ext cx="7416824" cy="936104"/>
          </a:xfrm>
        </p:spPr>
        <p:txBody>
          <a:bodyPr/>
          <a:lstStyle/>
          <a:p>
            <a:pPr algn="ctr"/>
            <a:r>
              <a:rPr lang="fr-FR" sz="2800" dirty="0" smtClean="0"/>
              <a:t>EMISSIONS DE CO</a:t>
            </a:r>
            <a:r>
              <a:rPr lang="fr-FR" sz="2800" baseline="-25000" dirty="0" smtClean="0"/>
              <a:t>2 </a:t>
            </a:r>
            <a:r>
              <a:rPr lang="fr-FR" sz="2800" dirty="0" smtClean="0"/>
              <a:t>DUES A L’énergie</a:t>
            </a:r>
            <a:endParaRPr lang="fr-FR" sz="2800" dirty="0">
              <a:latin typeface="Comic Sans MS" pitchFamily="66" charset="0"/>
            </a:endParaRPr>
          </a:p>
        </p:txBody>
      </p:sp>
      <p:sp>
        <p:nvSpPr>
          <p:cNvPr id="3" name="Espace réservé du numéro de diapositive 2"/>
          <p:cNvSpPr>
            <a:spLocks noGrp="1"/>
          </p:cNvSpPr>
          <p:nvPr>
            <p:ph type="sldNum" sz="quarter" idx="4294967295"/>
          </p:nvPr>
        </p:nvSpPr>
        <p:spPr>
          <a:xfrm>
            <a:off x="8657939" y="6453336"/>
            <a:ext cx="469081" cy="268288"/>
          </a:xfrm>
          <a:prstGeom prst="rect">
            <a:avLst/>
          </a:prstGeom>
        </p:spPr>
        <p:txBody>
          <a:bodyPr/>
          <a:lstStyle/>
          <a:p>
            <a:pPr>
              <a:defRPr/>
            </a:pPr>
            <a:fld id="{7948045B-587B-42D9-AC1A-8F5F0EE36934}" type="slidenum">
              <a:rPr lang="fr-FR" sz="1600" smtClean="0"/>
              <a:pPr>
                <a:defRPr/>
              </a:pPr>
              <a:t>14</a:t>
            </a:fld>
            <a:endParaRPr lang="fr-FR" sz="1600" dirty="0"/>
          </a:p>
        </p:txBody>
      </p:sp>
      <p:pic>
        <p:nvPicPr>
          <p:cNvPr id="76802" name="Picture 2"/>
          <p:cNvPicPr>
            <a:picLocks noChangeAspect="1" noChangeArrowheads="1"/>
          </p:cNvPicPr>
          <p:nvPr/>
        </p:nvPicPr>
        <p:blipFill>
          <a:blip r:embed="rId3" cstate="print"/>
          <a:srcRect/>
          <a:stretch>
            <a:fillRect/>
          </a:stretch>
        </p:blipFill>
        <p:spPr bwMode="auto">
          <a:xfrm>
            <a:off x="827584" y="1052736"/>
            <a:ext cx="7946100" cy="5208300"/>
          </a:xfrm>
          <a:prstGeom prst="rect">
            <a:avLst/>
          </a:prstGeom>
          <a:noFill/>
          <a:ln w="9525">
            <a:noFill/>
            <a:miter lim="800000"/>
            <a:headEnd/>
            <a:tailEnd/>
          </a:ln>
          <a:effectLst/>
        </p:spPr>
      </p:pic>
    </p:spTree>
    <p:extLst>
      <p:ext uri="{BB962C8B-B14F-4D97-AF65-F5344CB8AC3E}">
        <p14:creationId xmlns:p14="http://schemas.microsoft.com/office/powerpoint/2010/main" xmlns="" val="11649573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75656" y="0"/>
            <a:ext cx="7200800" cy="936104"/>
          </a:xfrm>
        </p:spPr>
        <p:txBody>
          <a:bodyPr/>
          <a:lstStyle/>
          <a:p>
            <a:pPr algn="ctr"/>
            <a:r>
              <a:rPr lang="fr-FR" sz="2800" dirty="0" smtClean="0"/>
              <a:t>EMISSIONS DE CO</a:t>
            </a:r>
            <a:r>
              <a:rPr lang="fr-FR" sz="2800" baseline="-25000" dirty="0" smtClean="0"/>
              <a:t>2 </a:t>
            </a:r>
            <a:r>
              <a:rPr lang="fr-FR" sz="2800" dirty="0" smtClean="0"/>
              <a:t>dues A la production d’électricité </a:t>
            </a:r>
            <a:endParaRPr lang="fr-FR" sz="2800" dirty="0">
              <a:latin typeface="Comic Sans MS" pitchFamily="66" charset="0"/>
            </a:endParaRPr>
          </a:p>
        </p:txBody>
      </p:sp>
      <p:sp>
        <p:nvSpPr>
          <p:cNvPr id="3" name="Espace réservé du numéro de diapositive 2"/>
          <p:cNvSpPr>
            <a:spLocks noGrp="1"/>
          </p:cNvSpPr>
          <p:nvPr>
            <p:ph type="sldNum" sz="quarter" idx="4294967295"/>
          </p:nvPr>
        </p:nvSpPr>
        <p:spPr>
          <a:xfrm>
            <a:off x="8657939" y="6453336"/>
            <a:ext cx="469081" cy="268288"/>
          </a:xfrm>
          <a:prstGeom prst="rect">
            <a:avLst/>
          </a:prstGeom>
        </p:spPr>
        <p:txBody>
          <a:bodyPr/>
          <a:lstStyle/>
          <a:p>
            <a:pPr>
              <a:defRPr/>
            </a:pPr>
            <a:fld id="{7948045B-587B-42D9-AC1A-8F5F0EE36934}" type="slidenum">
              <a:rPr lang="fr-FR" sz="1600" smtClean="0"/>
              <a:pPr>
                <a:defRPr/>
              </a:pPr>
              <a:t>15</a:t>
            </a:fld>
            <a:endParaRPr lang="fr-FR" sz="1600" dirty="0"/>
          </a:p>
        </p:txBody>
      </p:sp>
      <p:pic>
        <p:nvPicPr>
          <p:cNvPr id="5" name="Picture 3"/>
          <p:cNvPicPr>
            <a:picLocks noChangeAspect="1" noChangeArrowheads="1"/>
          </p:cNvPicPr>
          <p:nvPr/>
        </p:nvPicPr>
        <p:blipFill>
          <a:blip r:embed="rId3" cstate="print"/>
          <a:srcRect/>
          <a:stretch>
            <a:fillRect/>
          </a:stretch>
        </p:blipFill>
        <p:spPr bwMode="auto">
          <a:xfrm>
            <a:off x="1043608" y="1003655"/>
            <a:ext cx="7049476" cy="4787227"/>
          </a:xfrm>
          <a:prstGeom prst="rect">
            <a:avLst/>
          </a:prstGeom>
          <a:noFill/>
          <a:ln w="9525">
            <a:noFill/>
            <a:miter lim="800000"/>
            <a:headEnd/>
            <a:tailEnd/>
          </a:ln>
          <a:effectLst/>
        </p:spPr>
      </p:pic>
      <p:grpSp>
        <p:nvGrpSpPr>
          <p:cNvPr id="4" name="Group 3"/>
          <p:cNvGrpSpPr>
            <a:grpSpLocks/>
          </p:cNvGrpSpPr>
          <p:nvPr/>
        </p:nvGrpSpPr>
        <p:grpSpPr bwMode="auto">
          <a:xfrm>
            <a:off x="323528" y="5805264"/>
            <a:ext cx="8352928" cy="504056"/>
            <a:chOff x="295" y="3521"/>
            <a:chExt cx="5216" cy="635"/>
          </a:xfrm>
        </p:grpSpPr>
        <p:sp>
          <p:nvSpPr>
            <p:cNvPr id="7" name="Rectangle 4"/>
            <p:cNvSpPr>
              <a:spLocks noChangeArrowheads="1"/>
            </p:cNvSpPr>
            <p:nvPr/>
          </p:nvSpPr>
          <p:spPr bwMode="auto">
            <a:xfrm>
              <a:off x="295" y="3521"/>
              <a:ext cx="5216" cy="635"/>
            </a:xfrm>
            <a:prstGeom prst="rect">
              <a:avLst/>
            </a:prstGeom>
            <a:solidFill>
              <a:srgbClr val="CCFFFF"/>
            </a:solidFill>
            <a:ln w="25400">
              <a:solidFill>
                <a:srgbClr val="FF0000"/>
              </a:solidFill>
              <a:miter lim="800000"/>
              <a:headEnd/>
              <a:tailEnd/>
            </a:ln>
            <a:effectLst/>
          </p:spPr>
          <p:txBody>
            <a:bodyPr wrap="none" anchor="ctr"/>
            <a:lstStyle/>
            <a:p>
              <a:endParaRPr lang="fr-FR"/>
            </a:p>
          </p:txBody>
        </p:sp>
        <p:sp>
          <p:nvSpPr>
            <p:cNvPr id="8" name="Text Box 5"/>
            <p:cNvSpPr txBox="1">
              <a:spLocks noChangeArrowheads="1"/>
            </p:cNvSpPr>
            <p:nvPr/>
          </p:nvSpPr>
          <p:spPr bwMode="auto">
            <a:xfrm>
              <a:off x="930" y="3566"/>
              <a:ext cx="4440" cy="252"/>
            </a:xfrm>
            <a:prstGeom prst="rect">
              <a:avLst/>
            </a:prstGeom>
            <a:noFill/>
            <a:ln w="9525">
              <a:noFill/>
              <a:miter lim="800000"/>
              <a:headEnd/>
              <a:tailEnd/>
            </a:ln>
            <a:effectLst/>
          </p:spPr>
          <p:txBody>
            <a:bodyPr>
              <a:spAutoFit/>
            </a:bodyPr>
            <a:lstStyle/>
            <a:p>
              <a:r>
                <a:rPr lang="fr-FR" sz="2000" dirty="0" smtClean="0"/>
                <a:t>La France rejette </a:t>
              </a:r>
              <a:r>
                <a:rPr lang="fr-FR" sz="2000" b="1" dirty="0" smtClean="0">
                  <a:solidFill>
                    <a:srgbClr val="FF0000"/>
                  </a:solidFill>
                </a:rPr>
                <a:t>4 fois moins </a:t>
              </a:r>
              <a:r>
                <a:rPr lang="fr-FR" sz="2000" dirty="0" smtClean="0"/>
                <a:t>de CO</a:t>
              </a:r>
              <a:r>
                <a:rPr lang="fr-FR" sz="2000" baseline="-25000" dirty="0" smtClean="0"/>
                <a:t>2</a:t>
              </a:r>
              <a:r>
                <a:rPr lang="fr-FR" sz="2000" dirty="0" smtClean="0"/>
                <a:t> que la moyenne de l’UE</a:t>
              </a:r>
              <a:endParaRPr lang="fr-FR" sz="2000" dirty="0"/>
            </a:p>
          </p:txBody>
        </p:sp>
        <p:sp>
          <p:nvSpPr>
            <p:cNvPr id="9" name="Line 6"/>
            <p:cNvSpPr>
              <a:spLocks noChangeShapeType="1"/>
            </p:cNvSpPr>
            <p:nvPr/>
          </p:nvSpPr>
          <p:spPr bwMode="auto">
            <a:xfrm>
              <a:off x="599" y="3816"/>
              <a:ext cx="544" cy="0"/>
            </a:xfrm>
            <a:prstGeom prst="line">
              <a:avLst/>
            </a:prstGeom>
            <a:noFill/>
            <a:ln w="76200" cmpd="tri">
              <a:solidFill>
                <a:srgbClr val="FF0000"/>
              </a:solidFill>
              <a:round/>
              <a:headEnd/>
              <a:tailEnd type="triangle" w="med" len="med"/>
            </a:ln>
            <a:effectLst/>
          </p:spPr>
          <p:txBody>
            <a:bodyPr/>
            <a:lstStyle/>
            <a:p>
              <a:endParaRPr lang="fr-FR"/>
            </a:p>
          </p:txBody>
        </p:sp>
      </p:grpSp>
    </p:spTree>
    <p:extLst>
      <p:ext uri="{BB962C8B-B14F-4D97-AF65-F5344CB8AC3E}">
        <p14:creationId xmlns:p14="http://schemas.microsoft.com/office/powerpoint/2010/main" xmlns="" val="11649573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47664" y="188640"/>
            <a:ext cx="7200800" cy="620688"/>
          </a:xfrm>
        </p:spPr>
        <p:txBody>
          <a:bodyPr/>
          <a:lstStyle/>
          <a:p>
            <a:pPr algn="ctr"/>
            <a:r>
              <a:rPr lang="fr-FR" sz="3200" dirty="0" smtClean="0"/>
              <a:t>EMISSIONS DE CO</a:t>
            </a:r>
            <a:r>
              <a:rPr lang="fr-FR" sz="3200" baseline="-25000" dirty="0" smtClean="0"/>
              <a:t>2 </a:t>
            </a:r>
            <a:r>
              <a:rPr lang="fr-FR" sz="3200" dirty="0" smtClean="0"/>
              <a:t>PAR SOURCE </a:t>
            </a:r>
            <a:endParaRPr lang="fr-FR" sz="3200" dirty="0">
              <a:latin typeface="Comic Sans MS" pitchFamily="66" charset="0"/>
            </a:endParaRPr>
          </a:p>
        </p:txBody>
      </p:sp>
      <p:sp>
        <p:nvSpPr>
          <p:cNvPr id="3" name="Espace réservé du numéro de diapositive 2"/>
          <p:cNvSpPr>
            <a:spLocks noGrp="1"/>
          </p:cNvSpPr>
          <p:nvPr>
            <p:ph type="sldNum" sz="quarter" idx="4294967295"/>
          </p:nvPr>
        </p:nvSpPr>
        <p:spPr>
          <a:xfrm>
            <a:off x="8657939" y="6453336"/>
            <a:ext cx="469081" cy="268288"/>
          </a:xfrm>
          <a:prstGeom prst="rect">
            <a:avLst/>
          </a:prstGeom>
        </p:spPr>
        <p:txBody>
          <a:bodyPr/>
          <a:lstStyle/>
          <a:p>
            <a:pPr>
              <a:defRPr/>
            </a:pPr>
            <a:fld id="{7948045B-587B-42D9-AC1A-8F5F0EE36934}" type="slidenum">
              <a:rPr lang="fr-FR" sz="1600" smtClean="0"/>
              <a:pPr>
                <a:defRPr/>
              </a:pPr>
              <a:t>16</a:t>
            </a:fld>
            <a:endParaRPr lang="fr-FR" sz="1600" dirty="0"/>
          </a:p>
        </p:txBody>
      </p:sp>
      <p:pic>
        <p:nvPicPr>
          <p:cNvPr id="75778" name="Picture 2"/>
          <p:cNvPicPr>
            <a:picLocks noChangeAspect="1" noChangeArrowheads="1"/>
          </p:cNvPicPr>
          <p:nvPr/>
        </p:nvPicPr>
        <p:blipFill>
          <a:blip r:embed="rId3" cstate="print"/>
          <a:srcRect/>
          <a:stretch>
            <a:fillRect/>
          </a:stretch>
        </p:blipFill>
        <p:spPr bwMode="auto">
          <a:xfrm>
            <a:off x="683568" y="908720"/>
            <a:ext cx="8361900" cy="5454900"/>
          </a:xfrm>
          <a:prstGeom prst="rect">
            <a:avLst/>
          </a:prstGeom>
          <a:noFill/>
          <a:ln w="9525">
            <a:noFill/>
            <a:miter lim="800000"/>
            <a:headEnd/>
            <a:tailEnd/>
          </a:ln>
          <a:effectLst/>
        </p:spPr>
      </p:pic>
    </p:spTree>
    <p:extLst>
      <p:ext uri="{BB962C8B-B14F-4D97-AF65-F5344CB8AC3E}">
        <p14:creationId xmlns:p14="http://schemas.microsoft.com/office/powerpoint/2010/main" xmlns="" val="11649573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75656" y="0"/>
            <a:ext cx="7200800" cy="936104"/>
          </a:xfrm>
        </p:spPr>
        <p:txBody>
          <a:bodyPr/>
          <a:lstStyle/>
          <a:p>
            <a:pPr algn="ctr"/>
            <a:r>
              <a:rPr lang="fr-FR" sz="2800" dirty="0" smtClean="0"/>
              <a:t>LES SOURCES D’énergie</a:t>
            </a:r>
            <a:endParaRPr lang="fr-FR" sz="2800" dirty="0">
              <a:latin typeface="Comic Sans MS" pitchFamily="66" charset="0"/>
            </a:endParaRPr>
          </a:p>
        </p:txBody>
      </p:sp>
      <p:sp>
        <p:nvSpPr>
          <p:cNvPr id="3" name="Espace réservé du numéro de diapositive 2"/>
          <p:cNvSpPr>
            <a:spLocks noGrp="1"/>
          </p:cNvSpPr>
          <p:nvPr>
            <p:ph type="sldNum" sz="quarter" idx="4294967295"/>
          </p:nvPr>
        </p:nvSpPr>
        <p:spPr>
          <a:xfrm>
            <a:off x="8657939" y="6453336"/>
            <a:ext cx="469081" cy="268288"/>
          </a:xfrm>
          <a:prstGeom prst="rect">
            <a:avLst/>
          </a:prstGeom>
        </p:spPr>
        <p:txBody>
          <a:bodyPr/>
          <a:lstStyle/>
          <a:p>
            <a:pPr>
              <a:defRPr/>
            </a:pPr>
            <a:fld id="{7948045B-587B-42D9-AC1A-8F5F0EE36934}" type="slidenum">
              <a:rPr lang="fr-FR" sz="1600" smtClean="0"/>
              <a:pPr>
                <a:defRPr/>
              </a:pPr>
              <a:t>17</a:t>
            </a:fld>
            <a:endParaRPr lang="fr-FR" sz="1600" dirty="0"/>
          </a:p>
        </p:txBody>
      </p:sp>
      <p:pic>
        <p:nvPicPr>
          <p:cNvPr id="21" name="Picture 2" descr="180px-Coal_anthracite"/>
          <p:cNvPicPr>
            <a:picLocks noChangeAspect="1" noChangeArrowheads="1"/>
          </p:cNvPicPr>
          <p:nvPr/>
        </p:nvPicPr>
        <p:blipFill>
          <a:blip r:embed="rId3" cstate="print"/>
          <a:srcRect t="6731"/>
          <a:stretch>
            <a:fillRect/>
          </a:stretch>
        </p:blipFill>
        <p:spPr bwMode="auto">
          <a:xfrm>
            <a:off x="6588125" y="836613"/>
            <a:ext cx="2286000" cy="2001837"/>
          </a:xfrm>
          <a:prstGeom prst="rect">
            <a:avLst/>
          </a:prstGeom>
          <a:noFill/>
        </p:spPr>
      </p:pic>
      <p:pic>
        <p:nvPicPr>
          <p:cNvPr id="22" name="Picture 3" descr="Sun_in_X-Ray"/>
          <p:cNvPicPr>
            <a:picLocks noChangeAspect="1" noChangeArrowheads="1"/>
          </p:cNvPicPr>
          <p:nvPr/>
        </p:nvPicPr>
        <p:blipFill>
          <a:blip r:embed="rId4" cstate="print"/>
          <a:srcRect/>
          <a:stretch>
            <a:fillRect/>
          </a:stretch>
        </p:blipFill>
        <p:spPr bwMode="auto">
          <a:xfrm>
            <a:off x="5641975" y="3933056"/>
            <a:ext cx="3502025" cy="2536825"/>
          </a:xfrm>
          <a:prstGeom prst="rect">
            <a:avLst/>
          </a:prstGeom>
          <a:noFill/>
        </p:spPr>
      </p:pic>
      <p:grpSp>
        <p:nvGrpSpPr>
          <p:cNvPr id="24" name="Group 5"/>
          <p:cNvGrpSpPr>
            <a:grpSpLocks/>
          </p:cNvGrpSpPr>
          <p:nvPr/>
        </p:nvGrpSpPr>
        <p:grpSpPr bwMode="auto">
          <a:xfrm>
            <a:off x="611188" y="981075"/>
            <a:ext cx="6048374" cy="5603876"/>
            <a:chOff x="158" y="618"/>
            <a:chExt cx="3810" cy="3530"/>
          </a:xfrm>
        </p:grpSpPr>
        <p:grpSp>
          <p:nvGrpSpPr>
            <p:cNvPr id="25" name="Group 6"/>
            <p:cNvGrpSpPr>
              <a:grpSpLocks/>
            </p:cNvGrpSpPr>
            <p:nvPr/>
          </p:nvGrpSpPr>
          <p:grpSpPr bwMode="auto">
            <a:xfrm>
              <a:off x="158" y="618"/>
              <a:ext cx="1554" cy="1167"/>
              <a:chOff x="158" y="618"/>
              <a:chExt cx="1554" cy="1167"/>
            </a:xfrm>
          </p:grpSpPr>
          <p:sp>
            <p:nvSpPr>
              <p:cNvPr id="30" name="Text Box 7"/>
              <p:cNvSpPr txBox="1">
                <a:spLocks noChangeArrowheads="1"/>
              </p:cNvSpPr>
              <p:nvPr/>
            </p:nvSpPr>
            <p:spPr bwMode="auto">
              <a:xfrm rot="16200000">
                <a:off x="-282" y="1058"/>
                <a:ext cx="1167" cy="288"/>
              </a:xfrm>
              <a:prstGeom prst="rect">
                <a:avLst/>
              </a:prstGeom>
              <a:solidFill>
                <a:srgbClr val="CC6600"/>
              </a:solidFill>
              <a:ln w="9525">
                <a:noFill/>
                <a:miter lim="800000"/>
                <a:headEnd/>
                <a:tailEnd/>
              </a:ln>
              <a:effectLst/>
            </p:spPr>
            <p:txBody>
              <a:bodyPr wrap="none">
                <a:spAutoFit/>
              </a:bodyPr>
              <a:lstStyle/>
              <a:p>
                <a:r>
                  <a:rPr lang="en-US" sz="2400">
                    <a:latin typeface="Comic Sans MS" pitchFamily="66" charset="0"/>
                  </a:rPr>
                  <a:t>Les fossiles</a:t>
                </a:r>
              </a:p>
            </p:txBody>
          </p:sp>
          <p:sp>
            <p:nvSpPr>
              <p:cNvPr id="31" name="Text Box 8"/>
              <p:cNvSpPr txBox="1">
                <a:spLocks noChangeArrowheads="1"/>
              </p:cNvSpPr>
              <p:nvPr/>
            </p:nvSpPr>
            <p:spPr bwMode="auto">
              <a:xfrm>
                <a:off x="517" y="620"/>
                <a:ext cx="1195" cy="1063"/>
              </a:xfrm>
              <a:prstGeom prst="rect">
                <a:avLst/>
              </a:prstGeom>
              <a:solidFill>
                <a:schemeClr val="bg1"/>
              </a:solidFill>
              <a:ln w="9525">
                <a:noFill/>
                <a:miter lim="800000"/>
                <a:headEnd/>
                <a:tailEnd/>
              </a:ln>
              <a:effectLst/>
            </p:spPr>
            <p:txBody>
              <a:bodyPr wrap="none" lIns="90000">
                <a:spAutoFit/>
              </a:bodyPr>
              <a:lstStyle/>
              <a:p>
                <a:pPr algn="l">
                  <a:lnSpc>
                    <a:spcPct val="150000"/>
                  </a:lnSpc>
                  <a:buFont typeface="Wingdings" pitchFamily="2" charset="2"/>
                  <a:buChar char="Ø"/>
                </a:pPr>
                <a:r>
                  <a:rPr lang="en-US" sz="2400" dirty="0"/>
                  <a:t> Le </a:t>
                </a:r>
                <a:r>
                  <a:rPr lang="en-US" sz="2400" dirty="0" err="1"/>
                  <a:t>pétrole</a:t>
                </a:r>
                <a:endParaRPr lang="en-US" sz="2400" dirty="0"/>
              </a:p>
              <a:p>
                <a:pPr algn="l">
                  <a:lnSpc>
                    <a:spcPct val="150000"/>
                  </a:lnSpc>
                  <a:buFont typeface="Wingdings" pitchFamily="2" charset="2"/>
                  <a:buChar char="Ø"/>
                </a:pPr>
                <a:r>
                  <a:rPr lang="en-US" sz="2400" dirty="0"/>
                  <a:t> Le </a:t>
                </a:r>
                <a:r>
                  <a:rPr lang="en-US" sz="2400" dirty="0" err="1"/>
                  <a:t>gaz</a:t>
                </a:r>
                <a:endParaRPr lang="en-US" sz="2400" dirty="0"/>
              </a:p>
              <a:p>
                <a:pPr algn="l">
                  <a:lnSpc>
                    <a:spcPct val="150000"/>
                  </a:lnSpc>
                  <a:buFont typeface="Wingdings" pitchFamily="2" charset="2"/>
                  <a:buChar char="Ø"/>
                </a:pPr>
                <a:r>
                  <a:rPr lang="en-US" sz="2400" dirty="0"/>
                  <a:t> Le </a:t>
                </a:r>
                <a:r>
                  <a:rPr lang="en-US" sz="2400" dirty="0" err="1"/>
                  <a:t>charbon</a:t>
                </a:r>
                <a:endParaRPr lang="en-US" sz="2400" dirty="0"/>
              </a:p>
            </p:txBody>
          </p:sp>
        </p:grpSp>
        <p:grpSp>
          <p:nvGrpSpPr>
            <p:cNvPr id="26" name="Group 9"/>
            <p:cNvGrpSpPr>
              <a:grpSpLocks/>
            </p:cNvGrpSpPr>
            <p:nvPr/>
          </p:nvGrpSpPr>
          <p:grpSpPr bwMode="auto">
            <a:xfrm>
              <a:off x="158" y="2387"/>
              <a:ext cx="3810" cy="1761"/>
              <a:chOff x="158" y="2387"/>
              <a:chExt cx="3810" cy="1761"/>
            </a:xfrm>
          </p:grpSpPr>
          <p:sp>
            <p:nvSpPr>
              <p:cNvPr id="28" name="Text Box 10"/>
              <p:cNvSpPr txBox="1">
                <a:spLocks noChangeArrowheads="1"/>
              </p:cNvSpPr>
              <p:nvPr/>
            </p:nvSpPr>
            <p:spPr bwMode="auto">
              <a:xfrm rot="16200000">
                <a:off x="-560" y="3105"/>
                <a:ext cx="1724" cy="288"/>
              </a:xfrm>
              <a:prstGeom prst="rect">
                <a:avLst/>
              </a:prstGeom>
              <a:solidFill>
                <a:srgbClr val="CCFFCC">
                  <a:alpha val="98000"/>
                </a:srgbClr>
              </a:solidFill>
              <a:ln w="9525">
                <a:noFill/>
                <a:miter lim="800000"/>
                <a:headEnd/>
                <a:tailEnd/>
              </a:ln>
              <a:effectLst/>
            </p:spPr>
            <p:txBody>
              <a:bodyPr>
                <a:spAutoFit/>
              </a:bodyPr>
              <a:lstStyle/>
              <a:p>
                <a:r>
                  <a:rPr lang="en-US" sz="2400">
                    <a:latin typeface="Comic Sans MS" pitchFamily="66" charset="0"/>
                  </a:rPr>
                  <a:t>Les renouvelables</a:t>
                </a:r>
              </a:p>
            </p:txBody>
          </p:sp>
          <p:sp>
            <p:nvSpPr>
              <p:cNvPr id="29" name="Text Box 11"/>
              <p:cNvSpPr txBox="1">
                <a:spLocks noChangeArrowheads="1"/>
              </p:cNvSpPr>
              <p:nvPr/>
            </p:nvSpPr>
            <p:spPr bwMode="auto">
              <a:xfrm>
                <a:off x="521" y="2387"/>
                <a:ext cx="3447" cy="1761"/>
              </a:xfrm>
              <a:prstGeom prst="rect">
                <a:avLst/>
              </a:prstGeom>
              <a:solidFill>
                <a:schemeClr val="bg1"/>
              </a:solidFill>
              <a:ln w="9525">
                <a:noFill/>
                <a:miter lim="800000"/>
                <a:headEnd/>
                <a:tailEnd/>
              </a:ln>
              <a:effectLst/>
            </p:spPr>
            <p:txBody>
              <a:bodyPr wrap="none" lIns="90000">
                <a:spAutoFit/>
              </a:bodyPr>
              <a:lstStyle/>
              <a:p>
                <a:pPr algn="l">
                  <a:lnSpc>
                    <a:spcPct val="150000"/>
                  </a:lnSpc>
                  <a:buFont typeface="Wingdings" pitchFamily="2" charset="2"/>
                  <a:buChar char="Ø"/>
                </a:pPr>
                <a:r>
                  <a:rPr lang="en-US" sz="2400" dirty="0"/>
                  <a:t> </a:t>
                </a:r>
                <a:r>
                  <a:rPr lang="en-US" sz="2400" dirty="0" err="1"/>
                  <a:t>L’hydraulique</a:t>
                </a:r>
                <a:endParaRPr lang="en-US" sz="2400" dirty="0"/>
              </a:p>
              <a:p>
                <a:pPr algn="l">
                  <a:lnSpc>
                    <a:spcPct val="150000"/>
                  </a:lnSpc>
                  <a:buFont typeface="Wingdings" pitchFamily="2" charset="2"/>
                  <a:buChar char="Ø"/>
                </a:pPr>
                <a:r>
                  <a:rPr lang="en-US" sz="2400" dirty="0"/>
                  <a:t> </a:t>
                </a:r>
                <a:r>
                  <a:rPr lang="en-US" sz="2400" dirty="0" err="1"/>
                  <a:t>L’éolien</a:t>
                </a:r>
                <a:endParaRPr lang="en-US" sz="2400" dirty="0"/>
              </a:p>
              <a:p>
                <a:pPr algn="l">
                  <a:lnSpc>
                    <a:spcPct val="150000"/>
                  </a:lnSpc>
                  <a:buFont typeface="Wingdings" pitchFamily="2" charset="2"/>
                  <a:buChar char="Ø"/>
                </a:pPr>
                <a:r>
                  <a:rPr lang="en-US" sz="2400" dirty="0"/>
                  <a:t> Le </a:t>
                </a:r>
                <a:r>
                  <a:rPr lang="en-US" sz="2400" dirty="0" err="1"/>
                  <a:t>solaire</a:t>
                </a:r>
                <a:r>
                  <a:rPr lang="en-US" sz="2400" dirty="0"/>
                  <a:t> (</a:t>
                </a:r>
                <a:r>
                  <a:rPr lang="en-US" dirty="0" err="1"/>
                  <a:t>thermique</a:t>
                </a:r>
                <a:r>
                  <a:rPr lang="en-US" dirty="0"/>
                  <a:t> et </a:t>
                </a:r>
                <a:r>
                  <a:rPr lang="en-US" dirty="0" err="1"/>
                  <a:t>photovoltaïque</a:t>
                </a:r>
                <a:r>
                  <a:rPr lang="en-US" dirty="0"/>
                  <a:t>)</a:t>
                </a:r>
              </a:p>
              <a:p>
                <a:pPr algn="l">
                  <a:lnSpc>
                    <a:spcPct val="150000"/>
                  </a:lnSpc>
                  <a:buFont typeface="Wingdings" pitchFamily="2" charset="2"/>
                  <a:buChar char="Ø"/>
                </a:pPr>
                <a:r>
                  <a:rPr lang="en-US" sz="2400" dirty="0"/>
                  <a:t> La </a:t>
                </a:r>
                <a:r>
                  <a:rPr lang="en-US" sz="2400" dirty="0" err="1"/>
                  <a:t>biomasse</a:t>
                </a:r>
                <a:endParaRPr lang="en-US" sz="2400" dirty="0"/>
              </a:p>
              <a:p>
                <a:pPr algn="l">
                  <a:lnSpc>
                    <a:spcPct val="150000"/>
                  </a:lnSpc>
                  <a:buFont typeface="Wingdings" pitchFamily="2" charset="2"/>
                  <a:buChar char="Ø"/>
                </a:pPr>
                <a:r>
                  <a:rPr lang="en-US" sz="2400" dirty="0"/>
                  <a:t> La </a:t>
                </a:r>
                <a:r>
                  <a:rPr lang="en-US" sz="2400" dirty="0" err="1"/>
                  <a:t>géothermie</a:t>
                </a:r>
                <a:endParaRPr lang="en-US" sz="2400" dirty="0"/>
              </a:p>
            </p:txBody>
          </p:sp>
        </p:grpSp>
        <p:sp>
          <p:nvSpPr>
            <p:cNvPr id="27" name="Text Box 12"/>
            <p:cNvSpPr txBox="1">
              <a:spLocks noChangeArrowheads="1"/>
            </p:cNvSpPr>
            <p:nvPr/>
          </p:nvSpPr>
          <p:spPr bwMode="auto">
            <a:xfrm>
              <a:off x="521" y="1934"/>
              <a:ext cx="1497" cy="304"/>
            </a:xfrm>
            <a:prstGeom prst="rect">
              <a:avLst/>
            </a:prstGeom>
            <a:solidFill>
              <a:srgbClr val="FF99CC"/>
            </a:solidFill>
            <a:ln w="25400">
              <a:solidFill>
                <a:srgbClr val="0000FF"/>
              </a:solidFill>
              <a:miter lim="800000"/>
              <a:headEnd/>
              <a:tailEnd/>
            </a:ln>
            <a:effectLst/>
          </p:spPr>
          <p:txBody>
            <a:bodyPr lIns="90000">
              <a:spAutoFit/>
            </a:bodyPr>
            <a:lstStyle/>
            <a:p>
              <a:pPr>
                <a:buFont typeface="Wingdings" pitchFamily="2" charset="2"/>
                <a:buChar char="Ø"/>
              </a:pPr>
              <a:r>
                <a:rPr lang="en-US" sz="2400"/>
                <a:t> Le nucléaire</a:t>
              </a:r>
            </a:p>
          </p:txBody>
        </p:sp>
      </p:grpSp>
      <p:pic>
        <p:nvPicPr>
          <p:cNvPr id="32" name="Picture 13" descr="casa_xray"/>
          <p:cNvPicPr>
            <a:picLocks noChangeAspect="1" noChangeArrowheads="1"/>
          </p:cNvPicPr>
          <p:nvPr/>
        </p:nvPicPr>
        <p:blipFill>
          <a:blip r:embed="rId5" cstate="print"/>
          <a:srcRect l="3488" t="6976" b="5814"/>
          <a:stretch>
            <a:fillRect/>
          </a:stretch>
        </p:blipFill>
        <p:spPr bwMode="auto">
          <a:xfrm>
            <a:off x="3851275" y="1700213"/>
            <a:ext cx="3162300" cy="2857500"/>
          </a:xfrm>
          <a:prstGeom prst="rect">
            <a:avLst/>
          </a:prstGeom>
          <a:noFill/>
          <a:ln w="9525">
            <a:noFill/>
            <a:miter lim="800000"/>
            <a:headEnd/>
            <a:tailEnd/>
          </a:ln>
        </p:spPr>
      </p:pic>
    </p:spTree>
    <p:extLst>
      <p:ext uri="{BB962C8B-B14F-4D97-AF65-F5344CB8AC3E}">
        <p14:creationId xmlns:p14="http://schemas.microsoft.com/office/powerpoint/2010/main" xmlns="" val="11649573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75656" y="0"/>
            <a:ext cx="7200800" cy="936104"/>
          </a:xfrm>
        </p:spPr>
        <p:txBody>
          <a:bodyPr/>
          <a:lstStyle/>
          <a:p>
            <a:pPr algn="ctr"/>
            <a:r>
              <a:rPr lang="fr-FR" sz="2800" dirty="0" smtClean="0"/>
              <a:t>RESSOURCES MONDIALES</a:t>
            </a:r>
            <a:endParaRPr lang="fr-FR" sz="2800" dirty="0">
              <a:latin typeface="Comic Sans MS" pitchFamily="66" charset="0"/>
            </a:endParaRPr>
          </a:p>
        </p:txBody>
      </p:sp>
      <p:sp>
        <p:nvSpPr>
          <p:cNvPr id="3" name="Espace réservé du numéro de diapositive 2"/>
          <p:cNvSpPr>
            <a:spLocks noGrp="1"/>
          </p:cNvSpPr>
          <p:nvPr>
            <p:ph type="sldNum" sz="quarter" idx="4294967295"/>
          </p:nvPr>
        </p:nvSpPr>
        <p:spPr>
          <a:xfrm>
            <a:off x="8657939" y="6453336"/>
            <a:ext cx="469081" cy="268288"/>
          </a:xfrm>
          <a:prstGeom prst="rect">
            <a:avLst/>
          </a:prstGeom>
        </p:spPr>
        <p:txBody>
          <a:bodyPr/>
          <a:lstStyle/>
          <a:p>
            <a:pPr>
              <a:defRPr/>
            </a:pPr>
            <a:fld id="{7948045B-587B-42D9-AC1A-8F5F0EE36934}" type="slidenum">
              <a:rPr lang="fr-FR" sz="1600" smtClean="0"/>
              <a:pPr>
                <a:defRPr/>
              </a:pPr>
              <a:t>18</a:t>
            </a:fld>
            <a:endParaRPr lang="fr-FR" sz="1600" dirty="0"/>
          </a:p>
        </p:txBody>
      </p:sp>
      <p:pic>
        <p:nvPicPr>
          <p:cNvPr id="10" name="Picture 3"/>
          <p:cNvPicPr>
            <a:picLocks noChangeAspect="1" noChangeArrowheads="1"/>
          </p:cNvPicPr>
          <p:nvPr/>
        </p:nvPicPr>
        <p:blipFill>
          <a:blip r:embed="rId3" cstate="print"/>
          <a:srcRect l="7883" t="3831" b="2947"/>
          <a:stretch>
            <a:fillRect/>
          </a:stretch>
        </p:blipFill>
        <p:spPr bwMode="auto">
          <a:xfrm>
            <a:off x="323528" y="836712"/>
            <a:ext cx="8414395" cy="5256584"/>
          </a:xfrm>
          <a:prstGeom prst="rect">
            <a:avLst/>
          </a:prstGeom>
          <a:noFill/>
          <a:ln w="9525">
            <a:noFill/>
            <a:miter lim="800000"/>
            <a:headEnd/>
            <a:tailEnd/>
          </a:ln>
          <a:effectLst/>
        </p:spPr>
      </p:pic>
      <p:grpSp>
        <p:nvGrpSpPr>
          <p:cNvPr id="11" name="Groupe 10"/>
          <p:cNvGrpSpPr/>
          <p:nvPr/>
        </p:nvGrpSpPr>
        <p:grpSpPr>
          <a:xfrm>
            <a:off x="107950" y="908050"/>
            <a:ext cx="3743325" cy="5689302"/>
            <a:chOff x="107950" y="908050"/>
            <a:chExt cx="3743325" cy="5689302"/>
          </a:xfrm>
        </p:grpSpPr>
        <p:sp>
          <p:nvSpPr>
            <p:cNvPr id="12" name="Oval 9"/>
            <p:cNvSpPr>
              <a:spLocks noChangeArrowheads="1"/>
            </p:cNvSpPr>
            <p:nvPr/>
          </p:nvSpPr>
          <p:spPr bwMode="auto">
            <a:xfrm>
              <a:off x="2484438" y="908050"/>
              <a:ext cx="1366837" cy="5689302"/>
            </a:xfrm>
            <a:prstGeom prst="ellipse">
              <a:avLst/>
            </a:prstGeom>
            <a:noFill/>
            <a:ln w="25400">
              <a:solidFill>
                <a:srgbClr val="800000"/>
              </a:solidFill>
              <a:round/>
              <a:headEnd/>
              <a:tailEnd/>
            </a:ln>
            <a:effectLst/>
          </p:spPr>
          <p:txBody>
            <a:bodyPr wrap="none" anchor="ctr"/>
            <a:lstStyle/>
            <a:p>
              <a:endParaRPr lang="fr-FR"/>
            </a:p>
          </p:txBody>
        </p:sp>
        <p:sp>
          <p:nvSpPr>
            <p:cNvPr id="13" name="Rectangle 11"/>
            <p:cNvSpPr>
              <a:spLocks noChangeArrowheads="1"/>
            </p:cNvSpPr>
            <p:nvPr/>
          </p:nvSpPr>
          <p:spPr bwMode="auto">
            <a:xfrm>
              <a:off x="107950" y="5734050"/>
              <a:ext cx="2447925" cy="790575"/>
            </a:xfrm>
            <a:prstGeom prst="rect">
              <a:avLst/>
            </a:prstGeom>
            <a:solidFill>
              <a:srgbClr val="FFCC99"/>
            </a:solidFill>
            <a:ln w="25400">
              <a:solidFill>
                <a:srgbClr val="800000"/>
              </a:solidFill>
              <a:miter lim="800000"/>
              <a:headEnd/>
              <a:tailEnd/>
            </a:ln>
            <a:effectLst/>
          </p:spPr>
          <p:txBody>
            <a:bodyPr wrap="none" anchor="ctr"/>
            <a:lstStyle/>
            <a:p>
              <a:endParaRPr lang="fr-FR"/>
            </a:p>
          </p:txBody>
        </p:sp>
        <p:sp>
          <p:nvSpPr>
            <p:cNvPr id="14" name="Text Box 12"/>
            <p:cNvSpPr txBox="1">
              <a:spLocks noChangeArrowheads="1"/>
            </p:cNvSpPr>
            <p:nvPr/>
          </p:nvSpPr>
          <p:spPr bwMode="auto">
            <a:xfrm>
              <a:off x="164027" y="5805488"/>
              <a:ext cx="2323073" cy="707886"/>
            </a:xfrm>
            <a:prstGeom prst="rect">
              <a:avLst/>
            </a:prstGeom>
            <a:noFill/>
            <a:ln w="9525">
              <a:noFill/>
              <a:miter lim="800000"/>
              <a:headEnd/>
              <a:tailEnd/>
            </a:ln>
            <a:effectLst/>
          </p:spPr>
          <p:txBody>
            <a:bodyPr wrap="none">
              <a:spAutoFit/>
            </a:bodyPr>
            <a:lstStyle/>
            <a:p>
              <a:pPr algn="ctr"/>
              <a:r>
                <a:rPr lang="fr-FR" sz="2000" smtClean="0"/>
                <a:t>Le charbon sera </a:t>
              </a:r>
            </a:p>
            <a:p>
              <a:pPr algn="ctr"/>
              <a:r>
                <a:rPr lang="fr-FR" sz="2000" smtClean="0"/>
                <a:t>abondamment utilisé</a:t>
              </a:r>
              <a:endParaRPr lang="fr-FR" sz="2000"/>
            </a:p>
          </p:txBody>
        </p:sp>
        <p:sp>
          <p:nvSpPr>
            <p:cNvPr id="15" name="Line 13"/>
            <p:cNvSpPr>
              <a:spLocks noChangeShapeType="1"/>
            </p:cNvSpPr>
            <p:nvPr/>
          </p:nvSpPr>
          <p:spPr bwMode="auto">
            <a:xfrm flipH="1">
              <a:off x="1331640" y="5013176"/>
              <a:ext cx="1224136" cy="721419"/>
            </a:xfrm>
            <a:prstGeom prst="line">
              <a:avLst/>
            </a:prstGeom>
            <a:noFill/>
            <a:ln w="76200" cmpd="tri">
              <a:solidFill>
                <a:srgbClr val="800000"/>
              </a:solidFill>
              <a:round/>
              <a:headEnd/>
              <a:tailEnd type="triangle" w="med" len="med"/>
            </a:ln>
            <a:effectLst/>
          </p:spPr>
          <p:txBody>
            <a:bodyPr/>
            <a:lstStyle/>
            <a:p>
              <a:endParaRPr lang="fr-FR"/>
            </a:p>
          </p:txBody>
        </p:sp>
      </p:grpSp>
      <p:grpSp>
        <p:nvGrpSpPr>
          <p:cNvPr id="16" name="Groupe 15"/>
          <p:cNvGrpSpPr/>
          <p:nvPr/>
        </p:nvGrpSpPr>
        <p:grpSpPr>
          <a:xfrm>
            <a:off x="3995936" y="2924944"/>
            <a:ext cx="4032448" cy="3167931"/>
            <a:chOff x="3995936" y="2924944"/>
            <a:chExt cx="4032448" cy="3167931"/>
          </a:xfrm>
        </p:grpSpPr>
        <p:sp>
          <p:nvSpPr>
            <p:cNvPr id="17" name="Rectangle 4"/>
            <p:cNvSpPr>
              <a:spLocks noChangeArrowheads="1"/>
            </p:cNvSpPr>
            <p:nvPr/>
          </p:nvSpPr>
          <p:spPr bwMode="auto">
            <a:xfrm>
              <a:off x="4932040" y="2924944"/>
              <a:ext cx="3096344" cy="836613"/>
            </a:xfrm>
            <a:prstGeom prst="rect">
              <a:avLst/>
            </a:prstGeom>
            <a:solidFill>
              <a:srgbClr val="FFFF99"/>
            </a:solidFill>
            <a:ln w="25400">
              <a:solidFill>
                <a:srgbClr val="FF0000"/>
              </a:solidFill>
              <a:miter lim="800000"/>
              <a:headEnd/>
              <a:tailEnd/>
            </a:ln>
            <a:effectLst/>
          </p:spPr>
          <p:txBody>
            <a:bodyPr wrap="none" anchor="ctr"/>
            <a:lstStyle/>
            <a:p>
              <a:endParaRPr lang="fr-FR"/>
            </a:p>
          </p:txBody>
        </p:sp>
        <p:sp>
          <p:nvSpPr>
            <p:cNvPr id="18" name="Line 6"/>
            <p:cNvSpPr>
              <a:spLocks noChangeShapeType="1"/>
            </p:cNvSpPr>
            <p:nvPr/>
          </p:nvSpPr>
          <p:spPr bwMode="auto">
            <a:xfrm flipV="1">
              <a:off x="5508104" y="3789040"/>
              <a:ext cx="0" cy="648072"/>
            </a:xfrm>
            <a:prstGeom prst="line">
              <a:avLst/>
            </a:prstGeom>
            <a:noFill/>
            <a:ln w="76200" cmpd="tri">
              <a:solidFill>
                <a:srgbClr val="FF0000"/>
              </a:solidFill>
              <a:round/>
              <a:headEnd/>
              <a:tailEnd type="triangle" w="med" len="med"/>
            </a:ln>
            <a:effectLst/>
          </p:spPr>
          <p:txBody>
            <a:bodyPr/>
            <a:lstStyle/>
            <a:p>
              <a:endParaRPr lang="fr-FR"/>
            </a:p>
          </p:txBody>
        </p:sp>
        <p:sp>
          <p:nvSpPr>
            <p:cNvPr id="19" name="Oval 7"/>
            <p:cNvSpPr>
              <a:spLocks noChangeArrowheads="1"/>
            </p:cNvSpPr>
            <p:nvPr/>
          </p:nvSpPr>
          <p:spPr bwMode="auto">
            <a:xfrm>
              <a:off x="3995936" y="4437112"/>
              <a:ext cx="2808287" cy="1655763"/>
            </a:xfrm>
            <a:prstGeom prst="ellipse">
              <a:avLst/>
            </a:prstGeom>
            <a:noFill/>
            <a:ln w="38100">
              <a:solidFill>
                <a:srgbClr val="FF0000"/>
              </a:solidFill>
              <a:round/>
              <a:headEnd/>
              <a:tailEnd/>
            </a:ln>
            <a:effectLst/>
          </p:spPr>
          <p:txBody>
            <a:bodyPr wrap="none" anchor="ctr"/>
            <a:lstStyle/>
            <a:p>
              <a:endParaRPr lang="fr-FR"/>
            </a:p>
          </p:txBody>
        </p:sp>
        <p:sp>
          <p:nvSpPr>
            <p:cNvPr id="20" name="Text Box 5"/>
            <p:cNvSpPr txBox="1">
              <a:spLocks noChangeArrowheads="1"/>
            </p:cNvSpPr>
            <p:nvPr/>
          </p:nvSpPr>
          <p:spPr bwMode="auto">
            <a:xfrm>
              <a:off x="4932040" y="2996952"/>
              <a:ext cx="3052289" cy="707886"/>
            </a:xfrm>
            <a:prstGeom prst="rect">
              <a:avLst/>
            </a:prstGeom>
            <a:noFill/>
            <a:ln w="9525">
              <a:noFill/>
              <a:miter lim="800000"/>
              <a:headEnd/>
              <a:tailEnd/>
            </a:ln>
            <a:effectLst/>
          </p:spPr>
          <p:txBody>
            <a:bodyPr wrap="square">
              <a:spAutoFit/>
            </a:bodyPr>
            <a:lstStyle/>
            <a:p>
              <a:pPr algn="ctr"/>
              <a:r>
                <a:rPr lang="fr-FR" sz="2000" dirty="0" smtClean="0"/>
                <a:t>Dans </a:t>
              </a:r>
              <a:r>
                <a:rPr lang="fr-FR" sz="2000" b="1" dirty="0" smtClean="0">
                  <a:solidFill>
                    <a:srgbClr val="FF3300"/>
                  </a:solidFill>
                </a:rPr>
                <a:t>100 ans, </a:t>
              </a:r>
            </a:p>
            <a:p>
              <a:pPr algn="ctr"/>
              <a:r>
                <a:rPr lang="fr-FR" sz="2000" dirty="0" smtClean="0"/>
                <a:t>le pétrole sera très cher.</a:t>
              </a:r>
              <a:endParaRPr lang="fr-FR" sz="2000" dirty="0"/>
            </a:p>
          </p:txBody>
        </p:sp>
      </p:grpSp>
    </p:spTree>
    <p:extLst>
      <p:ext uri="{BB962C8B-B14F-4D97-AF65-F5344CB8AC3E}">
        <p14:creationId xmlns:p14="http://schemas.microsoft.com/office/powerpoint/2010/main" xmlns="" val="11649573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75656" y="0"/>
            <a:ext cx="7200800" cy="936104"/>
          </a:xfrm>
        </p:spPr>
        <p:txBody>
          <a:bodyPr/>
          <a:lstStyle/>
          <a:p>
            <a:pPr algn="ctr"/>
            <a:r>
              <a:rPr lang="fr-FR" sz="2800" dirty="0" smtClean="0"/>
              <a:t>LA RESSOURCE URANIUM</a:t>
            </a:r>
            <a:endParaRPr lang="fr-FR" sz="2800" dirty="0">
              <a:latin typeface="Comic Sans MS" pitchFamily="66" charset="0"/>
            </a:endParaRPr>
          </a:p>
        </p:txBody>
      </p:sp>
      <p:sp>
        <p:nvSpPr>
          <p:cNvPr id="3" name="Espace réservé du numéro de diapositive 2"/>
          <p:cNvSpPr>
            <a:spLocks noGrp="1"/>
          </p:cNvSpPr>
          <p:nvPr>
            <p:ph type="sldNum" sz="quarter" idx="4294967295"/>
          </p:nvPr>
        </p:nvSpPr>
        <p:spPr>
          <a:xfrm>
            <a:off x="8657939" y="6453336"/>
            <a:ext cx="469081" cy="268288"/>
          </a:xfrm>
          <a:prstGeom prst="rect">
            <a:avLst/>
          </a:prstGeom>
        </p:spPr>
        <p:txBody>
          <a:bodyPr/>
          <a:lstStyle/>
          <a:p>
            <a:pPr>
              <a:defRPr/>
            </a:pPr>
            <a:fld id="{7948045B-587B-42D9-AC1A-8F5F0EE36934}" type="slidenum">
              <a:rPr lang="fr-FR" sz="1600" smtClean="0"/>
              <a:pPr>
                <a:defRPr/>
              </a:pPr>
              <a:t>19</a:t>
            </a:fld>
            <a:endParaRPr lang="fr-FR" sz="1600" dirty="0"/>
          </a:p>
        </p:txBody>
      </p:sp>
      <p:sp>
        <p:nvSpPr>
          <p:cNvPr id="17" name="ZoneTexte 4"/>
          <p:cNvSpPr txBox="1">
            <a:spLocks noChangeArrowheads="1"/>
          </p:cNvSpPr>
          <p:nvPr/>
        </p:nvSpPr>
        <p:spPr bwMode="auto">
          <a:xfrm>
            <a:off x="323528" y="2924944"/>
            <a:ext cx="8820472" cy="3785652"/>
          </a:xfrm>
          <a:prstGeom prst="rect">
            <a:avLst/>
          </a:prstGeom>
          <a:noFill/>
          <a:ln w="9525">
            <a:noFill/>
            <a:miter lim="800000"/>
            <a:headEnd/>
            <a:tailEnd/>
          </a:ln>
        </p:spPr>
        <p:txBody>
          <a:bodyPr wrap="square">
            <a:spAutoFit/>
          </a:bodyPr>
          <a:lstStyle/>
          <a:p>
            <a:pPr algn="l">
              <a:lnSpc>
                <a:spcPct val="150000"/>
              </a:lnSpc>
            </a:pPr>
            <a:r>
              <a:rPr lang="fr-FR" dirty="0" smtClean="0">
                <a:latin typeface="Comic Sans MS" pitchFamily="66" charset="0"/>
              </a:rPr>
              <a:t>Le facteur </a:t>
            </a:r>
            <a:r>
              <a:rPr lang="fr-FR" b="1" dirty="0" smtClean="0">
                <a:solidFill>
                  <a:srgbClr val="FF0000"/>
                </a:solidFill>
                <a:latin typeface="Comic Sans MS" pitchFamily="66" charset="0"/>
              </a:rPr>
              <a:t>100000</a:t>
            </a:r>
            <a:r>
              <a:rPr lang="fr-FR" dirty="0" smtClean="0">
                <a:latin typeface="Comic Sans MS" pitchFamily="66" charset="0"/>
              </a:rPr>
              <a:t> entraîne:</a:t>
            </a:r>
          </a:p>
          <a:p>
            <a:pPr lvl="1" algn="l">
              <a:lnSpc>
                <a:spcPct val="150000"/>
              </a:lnSpc>
              <a:buFont typeface="Wingdings" pitchFamily="2" charset="2"/>
              <a:buChar char="Ø"/>
            </a:pPr>
            <a:r>
              <a:rPr lang="fr-FR" dirty="0" smtClean="0">
                <a:latin typeface="Comic Sans MS" pitchFamily="66" charset="0"/>
              </a:rPr>
              <a:t> De faibles besoins en ressources (matières premières)</a:t>
            </a:r>
          </a:p>
          <a:p>
            <a:pPr lvl="1" algn="l">
              <a:lnSpc>
                <a:spcPct val="150000"/>
              </a:lnSpc>
              <a:buFont typeface="Wingdings" pitchFamily="2" charset="2"/>
              <a:buChar char="Ø"/>
            </a:pPr>
            <a:r>
              <a:rPr lang="fr-FR" dirty="0">
                <a:latin typeface="Comic Sans MS" pitchFamily="66" charset="0"/>
              </a:rPr>
              <a:t> </a:t>
            </a:r>
            <a:r>
              <a:rPr lang="fr-FR" dirty="0" smtClean="0">
                <a:latin typeface="Comic Sans MS" pitchFamily="66" charset="0"/>
              </a:rPr>
              <a:t>Une indépendance énergétique</a:t>
            </a:r>
          </a:p>
          <a:p>
            <a:pPr lvl="1" algn="l">
              <a:lnSpc>
                <a:spcPct val="150000"/>
              </a:lnSpc>
              <a:buFont typeface="Wingdings" pitchFamily="2" charset="2"/>
              <a:buChar char="Ø"/>
            </a:pPr>
            <a:r>
              <a:rPr lang="fr-FR" dirty="0">
                <a:latin typeface="Comic Sans MS" pitchFamily="66" charset="0"/>
              </a:rPr>
              <a:t> </a:t>
            </a:r>
            <a:r>
              <a:rPr lang="fr-FR" dirty="0" smtClean="0">
                <a:latin typeface="Comic Sans MS" pitchFamily="66" charset="0"/>
              </a:rPr>
              <a:t>Un coût réduit</a:t>
            </a:r>
          </a:p>
          <a:p>
            <a:pPr lvl="1" algn="l">
              <a:lnSpc>
                <a:spcPct val="150000"/>
              </a:lnSpc>
              <a:buFont typeface="Wingdings" pitchFamily="2" charset="2"/>
              <a:buChar char="Ø"/>
            </a:pPr>
            <a:r>
              <a:rPr lang="fr-FR" dirty="0">
                <a:latin typeface="Comic Sans MS" pitchFamily="66" charset="0"/>
              </a:rPr>
              <a:t> </a:t>
            </a:r>
            <a:r>
              <a:rPr lang="fr-FR" dirty="0" smtClean="0">
                <a:latin typeface="Comic Sans MS" pitchFamily="66" charset="0"/>
              </a:rPr>
              <a:t>De faibles </a:t>
            </a:r>
            <a:r>
              <a:rPr lang="fr-FR" dirty="0">
                <a:latin typeface="Comic Sans MS" pitchFamily="66" charset="0"/>
              </a:rPr>
              <a:t>q</a:t>
            </a:r>
            <a:r>
              <a:rPr lang="fr-FR" dirty="0" smtClean="0">
                <a:latin typeface="Comic Sans MS" pitchFamily="66" charset="0"/>
              </a:rPr>
              <a:t>uantités de déchets produits</a:t>
            </a:r>
          </a:p>
          <a:p>
            <a:pPr lvl="1" algn="l">
              <a:lnSpc>
                <a:spcPct val="150000"/>
              </a:lnSpc>
              <a:buFont typeface="Wingdings" pitchFamily="2" charset="2"/>
              <a:buChar char="Ø"/>
            </a:pPr>
            <a:r>
              <a:rPr lang="fr-FR" dirty="0">
                <a:latin typeface="Comic Sans MS" pitchFamily="66" charset="0"/>
              </a:rPr>
              <a:t> </a:t>
            </a:r>
            <a:r>
              <a:rPr lang="fr-FR" dirty="0" smtClean="0">
                <a:latin typeface="Comic Sans MS" pitchFamily="66" charset="0"/>
              </a:rPr>
              <a:t>Un impact environnemental faible</a:t>
            </a:r>
          </a:p>
          <a:p>
            <a:pPr algn="l"/>
            <a:endParaRPr lang="fr-FR" b="1" dirty="0">
              <a:solidFill>
                <a:srgbClr val="FF0000"/>
              </a:solidFill>
              <a:latin typeface="Comic Sans MS" pitchFamily="66" charset="0"/>
            </a:endParaRPr>
          </a:p>
        </p:txBody>
      </p:sp>
      <p:pic>
        <p:nvPicPr>
          <p:cNvPr id="18" name="Picture 9" descr="LEUPowder"/>
          <p:cNvPicPr>
            <a:picLocks noChangeAspect="1" noChangeArrowheads="1"/>
          </p:cNvPicPr>
          <p:nvPr/>
        </p:nvPicPr>
        <p:blipFill>
          <a:blip r:embed="rId3" cstate="print"/>
          <a:srcRect/>
          <a:stretch>
            <a:fillRect/>
          </a:stretch>
        </p:blipFill>
        <p:spPr bwMode="auto">
          <a:xfrm>
            <a:off x="323528" y="908720"/>
            <a:ext cx="2381250" cy="1981200"/>
          </a:xfrm>
          <a:prstGeom prst="rect">
            <a:avLst/>
          </a:prstGeom>
          <a:noFill/>
        </p:spPr>
      </p:pic>
      <p:pic>
        <p:nvPicPr>
          <p:cNvPr id="19" name="Picture 8" descr="pastilles"/>
          <p:cNvPicPr>
            <a:picLocks noChangeAspect="1" noChangeArrowheads="1"/>
          </p:cNvPicPr>
          <p:nvPr/>
        </p:nvPicPr>
        <p:blipFill>
          <a:blip r:embed="rId4" cstate="print"/>
          <a:srcRect l="19302"/>
          <a:stretch>
            <a:fillRect/>
          </a:stretch>
        </p:blipFill>
        <p:spPr bwMode="auto">
          <a:xfrm>
            <a:off x="6322261" y="980728"/>
            <a:ext cx="2821739" cy="2520086"/>
          </a:xfrm>
          <a:prstGeom prst="rect">
            <a:avLst/>
          </a:prstGeom>
          <a:noFill/>
        </p:spPr>
      </p:pic>
      <p:grpSp>
        <p:nvGrpSpPr>
          <p:cNvPr id="20" name="Group 9"/>
          <p:cNvGrpSpPr>
            <a:grpSpLocks noChangeAspect="1"/>
          </p:cNvGrpSpPr>
          <p:nvPr/>
        </p:nvGrpSpPr>
        <p:grpSpPr bwMode="auto">
          <a:xfrm>
            <a:off x="2627784" y="980728"/>
            <a:ext cx="4185048" cy="1079897"/>
            <a:chOff x="2245" y="2205"/>
            <a:chExt cx="3515" cy="907"/>
          </a:xfrm>
        </p:grpSpPr>
        <p:pic>
          <p:nvPicPr>
            <p:cNvPr id="23" name="Picture 10" descr="uranium-08"/>
            <p:cNvPicPr>
              <a:picLocks noChangeAspect="1" noChangeArrowheads="1"/>
            </p:cNvPicPr>
            <p:nvPr/>
          </p:nvPicPr>
          <p:blipFill>
            <a:blip r:embed="rId5" cstate="print"/>
            <a:srcRect/>
            <a:stretch>
              <a:fillRect/>
            </a:stretch>
          </p:blipFill>
          <p:spPr bwMode="auto">
            <a:xfrm>
              <a:off x="2245" y="2251"/>
              <a:ext cx="1200" cy="780"/>
            </a:xfrm>
            <a:prstGeom prst="rect">
              <a:avLst/>
            </a:prstGeom>
            <a:noFill/>
          </p:spPr>
        </p:pic>
        <p:grpSp>
          <p:nvGrpSpPr>
            <p:cNvPr id="24" name="Group 11"/>
            <p:cNvGrpSpPr>
              <a:grpSpLocks/>
            </p:cNvGrpSpPr>
            <p:nvPr/>
          </p:nvGrpSpPr>
          <p:grpSpPr bwMode="auto">
            <a:xfrm>
              <a:off x="3628" y="2205"/>
              <a:ext cx="2132" cy="907"/>
              <a:chOff x="3424" y="2251"/>
              <a:chExt cx="2132" cy="907"/>
            </a:xfrm>
          </p:grpSpPr>
          <p:pic>
            <p:nvPicPr>
              <p:cNvPr id="26" name="Picture 12" descr="oil_barrel"/>
              <p:cNvPicPr>
                <a:picLocks noChangeAspect="1" noChangeArrowheads="1"/>
              </p:cNvPicPr>
              <p:nvPr/>
            </p:nvPicPr>
            <p:blipFill>
              <a:blip r:embed="rId6" cstate="print"/>
              <a:srcRect l="18182" t="4555" r="15106" b="3644"/>
              <a:stretch>
                <a:fillRect/>
              </a:stretch>
            </p:blipFill>
            <p:spPr bwMode="auto">
              <a:xfrm>
                <a:off x="5057" y="2251"/>
                <a:ext cx="499" cy="907"/>
              </a:xfrm>
              <a:prstGeom prst="rect">
                <a:avLst/>
              </a:prstGeom>
              <a:noFill/>
            </p:spPr>
          </p:pic>
          <p:pic>
            <p:nvPicPr>
              <p:cNvPr id="33" name="Picture 13" descr="oil_barrel"/>
              <p:cNvPicPr>
                <a:picLocks noChangeAspect="1" noChangeArrowheads="1"/>
              </p:cNvPicPr>
              <p:nvPr/>
            </p:nvPicPr>
            <p:blipFill>
              <a:blip r:embed="rId6" cstate="print"/>
              <a:srcRect l="18182" t="4555" r="15106" b="3644"/>
              <a:stretch>
                <a:fillRect/>
              </a:stretch>
            </p:blipFill>
            <p:spPr bwMode="auto">
              <a:xfrm>
                <a:off x="4649" y="2251"/>
                <a:ext cx="499" cy="907"/>
              </a:xfrm>
              <a:prstGeom prst="rect">
                <a:avLst/>
              </a:prstGeom>
              <a:noFill/>
            </p:spPr>
          </p:pic>
          <p:pic>
            <p:nvPicPr>
              <p:cNvPr id="34" name="Picture 14" descr="oil_barrel"/>
              <p:cNvPicPr>
                <a:picLocks noChangeAspect="1" noChangeArrowheads="1"/>
              </p:cNvPicPr>
              <p:nvPr/>
            </p:nvPicPr>
            <p:blipFill>
              <a:blip r:embed="rId6" cstate="print"/>
              <a:srcRect l="18182" t="4555" r="15106" b="3644"/>
              <a:stretch>
                <a:fillRect/>
              </a:stretch>
            </p:blipFill>
            <p:spPr bwMode="auto">
              <a:xfrm>
                <a:off x="4241" y="2251"/>
                <a:ext cx="499" cy="907"/>
              </a:xfrm>
              <a:prstGeom prst="rect">
                <a:avLst/>
              </a:prstGeom>
              <a:noFill/>
            </p:spPr>
          </p:pic>
          <p:pic>
            <p:nvPicPr>
              <p:cNvPr id="35" name="Picture 15" descr="oil_barrel"/>
              <p:cNvPicPr>
                <a:picLocks noChangeAspect="1" noChangeArrowheads="1"/>
              </p:cNvPicPr>
              <p:nvPr/>
            </p:nvPicPr>
            <p:blipFill>
              <a:blip r:embed="rId6" cstate="print"/>
              <a:srcRect l="18182" t="4555" r="15106" b="3644"/>
              <a:stretch>
                <a:fillRect/>
              </a:stretch>
            </p:blipFill>
            <p:spPr bwMode="auto">
              <a:xfrm>
                <a:off x="3833" y="2251"/>
                <a:ext cx="499" cy="907"/>
              </a:xfrm>
              <a:prstGeom prst="rect">
                <a:avLst/>
              </a:prstGeom>
              <a:noFill/>
            </p:spPr>
          </p:pic>
          <p:pic>
            <p:nvPicPr>
              <p:cNvPr id="36" name="Picture 16" descr="oil_barrel"/>
              <p:cNvPicPr>
                <a:picLocks noChangeAspect="1" noChangeArrowheads="1"/>
              </p:cNvPicPr>
              <p:nvPr/>
            </p:nvPicPr>
            <p:blipFill>
              <a:blip r:embed="rId6" cstate="print"/>
              <a:srcRect l="18182" t="4555" r="15106" b="3644"/>
              <a:stretch>
                <a:fillRect/>
              </a:stretch>
            </p:blipFill>
            <p:spPr bwMode="auto">
              <a:xfrm>
                <a:off x="3424" y="2251"/>
                <a:ext cx="499" cy="907"/>
              </a:xfrm>
              <a:prstGeom prst="rect">
                <a:avLst/>
              </a:prstGeom>
              <a:noFill/>
            </p:spPr>
          </p:pic>
        </p:grpSp>
        <p:sp>
          <p:nvSpPr>
            <p:cNvPr id="25" name="Text Box 17"/>
            <p:cNvSpPr txBox="1">
              <a:spLocks noChangeArrowheads="1"/>
            </p:cNvSpPr>
            <p:nvPr/>
          </p:nvSpPr>
          <p:spPr bwMode="auto">
            <a:xfrm>
              <a:off x="3379" y="2387"/>
              <a:ext cx="340" cy="519"/>
            </a:xfrm>
            <a:prstGeom prst="rect">
              <a:avLst/>
            </a:prstGeom>
            <a:noFill/>
            <a:ln w="9525">
              <a:noFill/>
              <a:miter lim="800000"/>
              <a:headEnd/>
              <a:tailEnd/>
            </a:ln>
            <a:effectLst/>
          </p:spPr>
          <p:txBody>
            <a:bodyPr wrap="none">
              <a:spAutoFit/>
            </a:bodyPr>
            <a:lstStyle/>
            <a:p>
              <a:r>
                <a:rPr lang="en-US" sz="4800"/>
                <a:t>=</a:t>
              </a:r>
            </a:p>
          </p:txBody>
        </p:sp>
      </p:grpSp>
    </p:spTree>
    <p:extLst>
      <p:ext uri="{BB962C8B-B14F-4D97-AF65-F5344CB8AC3E}">
        <p14:creationId xmlns:p14="http://schemas.microsoft.com/office/powerpoint/2010/main" xmlns="" val="11649573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11760" y="0"/>
            <a:ext cx="5256584" cy="908720"/>
          </a:xfrm>
        </p:spPr>
        <p:txBody>
          <a:bodyPr/>
          <a:lstStyle/>
          <a:p>
            <a:pPr algn="ctr"/>
            <a:r>
              <a:rPr lang="fr-FR" sz="3200" dirty="0" smtClean="0"/>
              <a:t>PLAN DE L’EXPOSÉ</a:t>
            </a:r>
            <a:endParaRPr lang="fr-FR" sz="3200" dirty="0">
              <a:latin typeface="Comic Sans MS" pitchFamily="66" charset="0"/>
            </a:endParaRPr>
          </a:p>
        </p:txBody>
      </p:sp>
      <p:sp>
        <p:nvSpPr>
          <p:cNvPr id="3" name="Espace réservé du numéro de diapositive 2"/>
          <p:cNvSpPr>
            <a:spLocks noGrp="1"/>
          </p:cNvSpPr>
          <p:nvPr>
            <p:ph type="sldNum" sz="quarter" idx="4294967295"/>
          </p:nvPr>
        </p:nvSpPr>
        <p:spPr>
          <a:xfrm>
            <a:off x="8657939" y="6453336"/>
            <a:ext cx="469081" cy="268288"/>
          </a:xfrm>
          <a:prstGeom prst="rect">
            <a:avLst/>
          </a:prstGeom>
        </p:spPr>
        <p:txBody>
          <a:bodyPr/>
          <a:lstStyle/>
          <a:p>
            <a:pPr>
              <a:defRPr/>
            </a:pPr>
            <a:fld id="{7948045B-587B-42D9-AC1A-8F5F0EE36934}" type="slidenum">
              <a:rPr lang="fr-FR" sz="1600" smtClean="0"/>
              <a:pPr>
                <a:defRPr/>
              </a:pPr>
              <a:t>20</a:t>
            </a:fld>
            <a:endParaRPr lang="fr-FR" sz="1600" dirty="0"/>
          </a:p>
        </p:txBody>
      </p:sp>
      <p:sp>
        <p:nvSpPr>
          <p:cNvPr id="8" name="ZoneTexte 7"/>
          <p:cNvSpPr txBox="1"/>
          <p:nvPr/>
        </p:nvSpPr>
        <p:spPr>
          <a:xfrm>
            <a:off x="1115616" y="2132856"/>
            <a:ext cx="7486345" cy="3323987"/>
          </a:xfrm>
          <a:prstGeom prst="rect">
            <a:avLst/>
          </a:prstGeom>
          <a:noFill/>
        </p:spPr>
        <p:txBody>
          <a:bodyPr wrap="none" rtlCol="0">
            <a:spAutoFit/>
          </a:bodyPr>
          <a:lstStyle/>
          <a:p>
            <a:pPr marL="342900" indent="-342900" algn="l">
              <a:lnSpc>
                <a:spcPct val="150000"/>
              </a:lnSpc>
              <a:buFont typeface="+mj-lt"/>
              <a:buAutoNum type="arabicPeriod"/>
            </a:pPr>
            <a:r>
              <a:rPr lang="fr-FR" sz="2800" b="1" dirty="0" smtClean="0">
                <a:solidFill>
                  <a:srgbClr val="0070C0"/>
                </a:solidFill>
                <a:latin typeface="Comic Sans MS" pitchFamily="66" charset="0"/>
              </a:rPr>
              <a:t> Le nucléaire dans le monde</a:t>
            </a:r>
          </a:p>
          <a:p>
            <a:pPr marL="342900" indent="-342900" algn="l">
              <a:lnSpc>
                <a:spcPct val="150000"/>
              </a:lnSpc>
              <a:buFont typeface="+mj-lt"/>
              <a:buAutoNum type="arabicPeriod"/>
            </a:pPr>
            <a:r>
              <a:rPr lang="fr-FR" sz="2800" b="1" dirty="0" smtClean="0">
                <a:solidFill>
                  <a:srgbClr val="0070C0"/>
                </a:solidFill>
                <a:latin typeface="Comic Sans MS" pitchFamily="66" charset="0"/>
              </a:rPr>
              <a:t> Les fondamentaux du nucléaire</a:t>
            </a:r>
          </a:p>
          <a:p>
            <a:pPr marL="342900" indent="-342900" algn="l">
              <a:lnSpc>
                <a:spcPct val="150000"/>
              </a:lnSpc>
              <a:buFont typeface="+mj-lt"/>
              <a:buAutoNum type="arabicPeriod"/>
            </a:pPr>
            <a:r>
              <a:rPr lang="fr-FR" sz="2800" b="1" dirty="0" smtClean="0">
                <a:solidFill>
                  <a:srgbClr val="FF0000"/>
                </a:solidFill>
                <a:latin typeface="Comic Sans MS" pitchFamily="66" charset="0"/>
              </a:rPr>
              <a:t> La R&amp;D au CEA</a:t>
            </a:r>
          </a:p>
          <a:p>
            <a:pPr marL="342900" indent="-342900" algn="l">
              <a:lnSpc>
                <a:spcPct val="150000"/>
              </a:lnSpc>
              <a:buFont typeface="+mj-lt"/>
              <a:buAutoNum type="arabicPeriod"/>
            </a:pPr>
            <a:r>
              <a:rPr lang="fr-FR" sz="2800" b="1" dirty="0" smtClean="0">
                <a:solidFill>
                  <a:srgbClr val="0070C0"/>
                </a:solidFill>
                <a:latin typeface="Comic Sans MS" pitchFamily="66" charset="0"/>
              </a:rPr>
              <a:t> Les scénarios énergétiques de </a:t>
            </a:r>
            <a:r>
              <a:rPr lang="fr-FR" sz="2800" b="1" dirty="0" smtClean="0">
                <a:solidFill>
                  <a:srgbClr val="0070C0"/>
                </a:solidFill>
                <a:latin typeface="Comic Sans MS" pitchFamily="66" charset="0"/>
              </a:rPr>
              <a:t>l’ANCRE</a:t>
            </a:r>
          </a:p>
          <a:p>
            <a:pPr marL="342900" indent="-342900" algn="l">
              <a:lnSpc>
                <a:spcPct val="150000"/>
              </a:lnSpc>
              <a:buFont typeface="+mj-lt"/>
              <a:buAutoNum type="arabicPeriod"/>
            </a:pPr>
            <a:r>
              <a:rPr lang="fr-FR" sz="2800" b="1" dirty="0" smtClean="0">
                <a:solidFill>
                  <a:srgbClr val="0070C0"/>
                </a:solidFill>
                <a:latin typeface="Comic Sans MS" pitchFamily="66" charset="0"/>
              </a:rPr>
              <a:t> </a:t>
            </a:r>
            <a:r>
              <a:rPr lang="fr-FR" sz="2800" b="1" dirty="0" smtClean="0">
                <a:solidFill>
                  <a:srgbClr val="0070C0"/>
                </a:solidFill>
                <a:latin typeface="Comic Sans MS" pitchFamily="66" charset="0"/>
              </a:rPr>
              <a:t>La cogénération nucléaire</a:t>
            </a:r>
            <a:endParaRPr lang="fr-FR" sz="2800" b="1" dirty="0">
              <a:solidFill>
                <a:srgbClr val="0070C0"/>
              </a:solidFill>
              <a:latin typeface="Comic Sans MS" pitchFamily="66" charset="0"/>
            </a:endParaRPr>
          </a:p>
        </p:txBody>
      </p:sp>
    </p:spTree>
    <p:extLst>
      <p:ext uri="{BB962C8B-B14F-4D97-AF65-F5344CB8AC3E}">
        <p14:creationId xmlns:p14="http://schemas.microsoft.com/office/powerpoint/2010/main" xmlns="" val="17842202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3"/>
          <p:cNvSpPr>
            <a:spLocks noGrp="1"/>
          </p:cNvSpPr>
          <p:nvPr>
            <p:ph type="sldNum" sz="quarter" idx="4294967295"/>
          </p:nvPr>
        </p:nvSpPr>
        <p:spPr>
          <a:xfrm>
            <a:off x="7956848" y="6497960"/>
            <a:ext cx="1187152" cy="360040"/>
          </a:xfrm>
          <a:prstGeom prst="rect">
            <a:avLst/>
          </a:prstGeom>
        </p:spPr>
        <p:txBody>
          <a:bodyPr/>
          <a:lstStyle/>
          <a:p>
            <a:fld id="{BCAEB177-CEDC-45A1-AF48-E4080082F7EC}" type="slidenum">
              <a:rPr lang="fr-FR" sz="1600"/>
              <a:pPr/>
              <a:t>21</a:t>
            </a:fld>
            <a:endParaRPr lang="fr-FR" sz="1600" dirty="0"/>
          </a:p>
        </p:txBody>
      </p:sp>
      <p:sp>
        <p:nvSpPr>
          <p:cNvPr id="265218" name="Rectangle 2"/>
          <p:cNvSpPr>
            <a:spLocks noGrp="1" noChangeArrowheads="1"/>
          </p:cNvSpPr>
          <p:nvPr>
            <p:ph type="title"/>
          </p:nvPr>
        </p:nvSpPr>
        <p:spPr>
          <a:xfrm>
            <a:off x="1403648" y="116632"/>
            <a:ext cx="7141481" cy="828676"/>
          </a:xfrm>
          <a:noFill/>
          <a:ln/>
        </p:spPr>
        <p:txBody>
          <a:bodyPr/>
          <a:lstStyle/>
          <a:p>
            <a:pPr algn="ctr"/>
            <a:r>
              <a:rPr lang="fr-FR" sz="3200" b="1" dirty="0" smtClean="0">
                <a:latin typeface="+mn-lt"/>
              </a:rPr>
              <a:t>LES PROGRAMMES DE R&amp;D</a:t>
            </a:r>
            <a:endParaRPr lang="fr-FR" sz="3200" b="1" dirty="0">
              <a:latin typeface="+mn-lt"/>
            </a:endParaRPr>
          </a:p>
        </p:txBody>
      </p:sp>
      <p:sp>
        <p:nvSpPr>
          <p:cNvPr id="265219" name="Rectangle 3"/>
          <p:cNvSpPr>
            <a:spLocks noGrp="1" noChangeArrowheads="1"/>
          </p:cNvSpPr>
          <p:nvPr>
            <p:ph type="body" idx="1"/>
          </p:nvPr>
        </p:nvSpPr>
        <p:spPr>
          <a:xfrm>
            <a:off x="1033574" y="1196752"/>
            <a:ext cx="7038637" cy="2592288"/>
          </a:xfrm>
          <a:noFill/>
          <a:ln/>
        </p:spPr>
        <p:txBody>
          <a:bodyPr/>
          <a:lstStyle/>
          <a:p>
            <a:pPr marL="571500" indent="-342900" defTabSz="914400">
              <a:lnSpc>
                <a:spcPct val="90000"/>
              </a:lnSpc>
              <a:buClr>
                <a:srgbClr val="0066CC"/>
              </a:buClr>
              <a:buFont typeface="Wingdings" pitchFamily="2" charset="2"/>
              <a:buChar char="Ø"/>
            </a:pPr>
            <a:r>
              <a:rPr lang="fr-FR" sz="2400" b="1" dirty="0" smtClean="0">
                <a:solidFill>
                  <a:schemeClr val="tx1"/>
                </a:solidFill>
              </a:rPr>
              <a:t>Soutien au </a:t>
            </a:r>
            <a:r>
              <a:rPr lang="fr-FR" sz="2400" b="1" dirty="0" smtClean="0">
                <a:solidFill>
                  <a:srgbClr val="FF0000"/>
                </a:solidFill>
              </a:rPr>
              <a:t>nucléaire industriel</a:t>
            </a:r>
            <a:r>
              <a:rPr lang="fr-FR" sz="2400" b="1" dirty="0" smtClean="0">
                <a:solidFill>
                  <a:schemeClr val="tx1"/>
                </a:solidFill>
              </a:rPr>
              <a:t> : </a:t>
            </a:r>
          </a:p>
          <a:p>
            <a:pPr marL="571500" indent="-342900" defTabSz="914400">
              <a:lnSpc>
                <a:spcPct val="90000"/>
              </a:lnSpc>
              <a:buClr>
                <a:srgbClr val="0066CC"/>
              </a:buClr>
            </a:pPr>
            <a:r>
              <a:rPr lang="fr-FR" sz="2400" b="1" dirty="0">
                <a:solidFill>
                  <a:schemeClr val="tx1"/>
                </a:solidFill>
              </a:rPr>
              <a:t>	</a:t>
            </a:r>
            <a:r>
              <a:rPr lang="fr-FR" sz="2400" b="1" dirty="0" smtClean="0">
                <a:solidFill>
                  <a:schemeClr val="tx1"/>
                </a:solidFill>
              </a:rPr>
              <a:t>		sûreté, compétitivité, évolution… </a:t>
            </a:r>
          </a:p>
          <a:p>
            <a:pPr marL="571500" indent="-342900" defTabSz="914400">
              <a:lnSpc>
                <a:spcPct val="90000"/>
              </a:lnSpc>
              <a:buClr>
                <a:srgbClr val="0066CC"/>
              </a:buClr>
            </a:pPr>
            <a:endParaRPr lang="fr-FR" sz="2400" b="1" dirty="0">
              <a:solidFill>
                <a:schemeClr val="tx1"/>
              </a:solidFill>
            </a:endParaRPr>
          </a:p>
          <a:p>
            <a:pPr marL="571500" indent="-342900" defTabSz="914400">
              <a:lnSpc>
                <a:spcPct val="90000"/>
              </a:lnSpc>
              <a:buClr>
                <a:srgbClr val="0066CC"/>
              </a:buClr>
              <a:buFont typeface="Wingdings" pitchFamily="2" charset="2"/>
              <a:buChar char="Ø"/>
            </a:pPr>
            <a:r>
              <a:rPr lang="fr-FR" sz="2400" b="1" dirty="0" smtClean="0">
                <a:solidFill>
                  <a:srgbClr val="FF0000"/>
                </a:solidFill>
              </a:rPr>
              <a:t>Gestion des déchets </a:t>
            </a:r>
            <a:r>
              <a:rPr lang="fr-FR" sz="2400" b="1" dirty="0" smtClean="0"/>
              <a:t>(loi de 2006)</a:t>
            </a:r>
            <a:endParaRPr lang="fr-FR" sz="2400" b="1" dirty="0"/>
          </a:p>
          <a:p>
            <a:pPr marL="571500" indent="-342900" defTabSz="914400">
              <a:lnSpc>
                <a:spcPct val="90000"/>
              </a:lnSpc>
            </a:pPr>
            <a:endParaRPr lang="fr-FR" sz="2400" b="1" dirty="0"/>
          </a:p>
          <a:p>
            <a:pPr marL="571500" indent="-342900" defTabSz="914400">
              <a:lnSpc>
                <a:spcPct val="90000"/>
              </a:lnSpc>
              <a:buClr>
                <a:srgbClr val="0066CC"/>
              </a:buClr>
              <a:buFont typeface="Wingdings" pitchFamily="2" charset="2"/>
              <a:buChar char="Ø"/>
            </a:pPr>
            <a:r>
              <a:rPr lang="fr-FR" sz="2400" b="1" dirty="0" smtClean="0">
                <a:solidFill>
                  <a:schemeClr val="tx1"/>
                </a:solidFill>
              </a:rPr>
              <a:t>Préparer le </a:t>
            </a:r>
            <a:r>
              <a:rPr lang="fr-FR" sz="2400" b="1" dirty="0" smtClean="0">
                <a:solidFill>
                  <a:srgbClr val="FF0000"/>
                </a:solidFill>
              </a:rPr>
              <a:t>nucléaire du futur</a:t>
            </a:r>
            <a:r>
              <a:rPr lang="fr-FR" sz="2400" b="1" dirty="0" smtClean="0">
                <a:solidFill>
                  <a:schemeClr val="tx1"/>
                </a:solidFill>
              </a:rPr>
              <a:t>: </a:t>
            </a:r>
            <a:r>
              <a:rPr lang="fr-FR" sz="2400" b="1" dirty="0" err="1" smtClean="0">
                <a:solidFill>
                  <a:schemeClr val="tx1"/>
                </a:solidFill>
              </a:rPr>
              <a:t>Gen</a:t>
            </a:r>
            <a:r>
              <a:rPr lang="fr-FR" sz="2400" b="1" dirty="0" smtClean="0">
                <a:solidFill>
                  <a:schemeClr val="tx1"/>
                </a:solidFill>
              </a:rPr>
              <a:t> IV, ASTRID, …</a:t>
            </a:r>
          </a:p>
          <a:p>
            <a:pPr marL="571500" indent="-342900" defTabSz="914400">
              <a:lnSpc>
                <a:spcPct val="90000"/>
              </a:lnSpc>
              <a:buFontTx/>
              <a:buNone/>
            </a:pPr>
            <a:endParaRPr lang="fr-FR" sz="2400" b="1" dirty="0">
              <a:solidFill>
                <a:srgbClr val="0033CC"/>
              </a:solidFill>
            </a:endParaRPr>
          </a:p>
          <a:p>
            <a:pPr marL="571500" indent="-342900" defTabSz="914400">
              <a:lnSpc>
                <a:spcPct val="90000"/>
              </a:lnSpc>
              <a:buFontTx/>
              <a:buNone/>
            </a:pPr>
            <a:endParaRPr lang="fr-FR" sz="2400" dirty="0">
              <a:solidFill>
                <a:srgbClr val="0033CC"/>
              </a:solidFill>
            </a:endParaRPr>
          </a:p>
        </p:txBody>
      </p:sp>
      <p:graphicFrame>
        <p:nvGraphicFramePr>
          <p:cNvPr id="265220" name="Object 4"/>
          <p:cNvGraphicFramePr>
            <a:graphicFrameLocks noChangeAspect="1"/>
          </p:cNvGraphicFramePr>
          <p:nvPr>
            <p:extLst>
              <p:ext uri="{D42A27DB-BD31-4B8C-83A1-F6EECF244321}">
                <p14:modId xmlns:p14="http://schemas.microsoft.com/office/powerpoint/2010/main" xmlns="" val="2885389227"/>
              </p:ext>
            </p:extLst>
          </p:nvPr>
        </p:nvGraphicFramePr>
        <p:xfrm>
          <a:off x="7308304" y="986557"/>
          <a:ext cx="1241180" cy="1860550"/>
        </p:xfrm>
        <a:graphic>
          <a:graphicData uri="http://schemas.openxmlformats.org/presentationml/2006/ole">
            <p:oleObj spid="_x0000_s1031" name="Photo Editor Photo" r:id="rId3" imgW="2542857" imgH="3809524" progId="">
              <p:embed/>
            </p:oleObj>
          </a:graphicData>
        </a:graphic>
      </p:graphicFrame>
      <p:sp>
        <p:nvSpPr>
          <p:cNvPr id="265221" name="Rectangle 5"/>
          <p:cNvSpPr>
            <a:spLocks noChangeArrowheads="1"/>
          </p:cNvSpPr>
          <p:nvPr/>
        </p:nvSpPr>
        <p:spPr bwMode="auto">
          <a:xfrm>
            <a:off x="251521" y="4077072"/>
            <a:ext cx="7270300" cy="22553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381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39025" tIns="19512" rIns="39025" bIns="19512">
            <a:spAutoFit/>
          </a:bodyPr>
          <a:lstStyle/>
          <a:p>
            <a:pPr algn="l" eaLnBrk="1" hangingPunct="1">
              <a:spcBef>
                <a:spcPct val="50000"/>
              </a:spcBef>
              <a:buClr>
                <a:srgbClr val="0066CC"/>
              </a:buClr>
              <a:tabLst>
                <a:tab pos="374650" algn="l"/>
              </a:tabLst>
            </a:pPr>
            <a:r>
              <a:rPr lang="fr-FR" b="1" dirty="0">
                <a:solidFill>
                  <a:srgbClr val="0033CC"/>
                </a:solidFill>
                <a:latin typeface="Calibri" pitchFamily="34" charset="0"/>
                <a:cs typeface="Calibri" pitchFamily="34" charset="0"/>
              </a:rPr>
              <a:t>E</a:t>
            </a:r>
            <a:r>
              <a:rPr lang="fr-FR" b="1" dirty="0" smtClean="0">
                <a:solidFill>
                  <a:srgbClr val="0033CC"/>
                </a:solidFill>
                <a:latin typeface="Calibri" pitchFamily="34" charset="0"/>
                <a:cs typeface="Calibri" pitchFamily="34" charset="0"/>
              </a:rPr>
              <a:t>n </a:t>
            </a:r>
            <a:r>
              <a:rPr lang="fr-FR" b="1" dirty="0">
                <a:solidFill>
                  <a:srgbClr val="0033CC"/>
                </a:solidFill>
                <a:latin typeface="Calibri" pitchFamily="34" charset="0"/>
                <a:cs typeface="Calibri" pitchFamily="34" charset="0"/>
              </a:rPr>
              <a:t>support à ces objectifs:</a:t>
            </a:r>
          </a:p>
          <a:p>
            <a:pPr marL="285750" indent="-285750" algn="l" eaLnBrk="1" hangingPunct="1">
              <a:spcBef>
                <a:spcPct val="50000"/>
              </a:spcBef>
              <a:buClr>
                <a:srgbClr val="0066CC"/>
              </a:buClr>
              <a:buFont typeface="Wingdings" pitchFamily="2" charset="2"/>
              <a:buChar char="Ø"/>
              <a:tabLst>
                <a:tab pos="374650" algn="l"/>
              </a:tabLst>
            </a:pPr>
            <a:r>
              <a:rPr lang="fr-FR" b="1" dirty="0" smtClean="0">
                <a:latin typeface="Calibri" pitchFamily="34" charset="0"/>
                <a:cs typeface="Calibri" pitchFamily="34" charset="0"/>
              </a:rPr>
              <a:t>  Concevoir, construire et maintenir les grands </a:t>
            </a:r>
            <a:r>
              <a:rPr lang="fr-FR" b="1" dirty="0" smtClean="0">
                <a:solidFill>
                  <a:srgbClr val="FF0000"/>
                </a:solidFill>
                <a:latin typeface="Calibri" pitchFamily="34" charset="0"/>
                <a:cs typeface="Calibri" pitchFamily="34" charset="0"/>
              </a:rPr>
              <a:t>outils expérimentaux</a:t>
            </a:r>
            <a:r>
              <a:rPr lang="fr-FR" b="1" dirty="0" smtClean="0">
                <a:latin typeface="Calibri" pitchFamily="34" charset="0"/>
                <a:cs typeface="Calibri" pitchFamily="34" charset="0"/>
              </a:rPr>
              <a:t> et les outils de </a:t>
            </a:r>
            <a:r>
              <a:rPr lang="fr-FR" b="1" dirty="0" smtClean="0">
                <a:solidFill>
                  <a:srgbClr val="FF0000"/>
                </a:solidFill>
                <a:latin typeface="Calibri" pitchFamily="34" charset="0"/>
                <a:cs typeface="Calibri" pitchFamily="34" charset="0"/>
              </a:rPr>
              <a:t>simulation</a:t>
            </a:r>
            <a:r>
              <a:rPr lang="fr-FR" b="1" dirty="0" smtClean="0">
                <a:latin typeface="Calibri" pitchFamily="34" charset="0"/>
                <a:cs typeface="Calibri" pitchFamily="34" charset="0"/>
              </a:rPr>
              <a:t> </a:t>
            </a:r>
          </a:p>
          <a:p>
            <a:pPr marL="342900" indent="-342900" algn="l" eaLnBrk="1" hangingPunct="1">
              <a:spcBef>
                <a:spcPct val="50000"/>
              </a:spcBef>
              <a:buClr>
                <a:srgbClr val="0066CC"/>
              </a:buClr>
              <a:buFont typeface="Wingdings" pitchFamily="2" charset="2"/>
              <a:buChar char="Ø"/>
              <a:tabLst>
                <a:tab pos="374650" algn="l"/>
              </a:tabLst>
            </a:pPr>
            <a:r>
              <a:rPr lang="fr-FR" b="1" dirty="0">
                <a:latin typeface="Calibri" pitchFamily="34" charset="0"/>
                <a:cs typeface="Calibri" pitchFamily="34" charset="0"/>
              </a:rPr>
              <a:t>	G</a:t>
            </a:r>
            <a:r>
              <a:rPr lang="fr-FR" b="1" dirty="0" smtClean="0">
                <a:latin typeface="Calibri" pitchFamily="34" charset="0"/>
                <a:cs typeface="Calibri" pitchFamily="34" charset="0"/>
              </a:rPr>
              <a:t>érer les services nucléaires indispensables: opération, démantèlement, gestion des déchets, …</a:t>
            </a:r>
            <a:endParaRPr lang="fr-FR" b="1" dirty="0">
              <a:latin typeface="Calibri" pitchFamily="34" charset="0"/>
              <a:cs typeface="Calibri" pitchFamily="34" charset="0"/>
            </a:endParaRPr>
          </a:p>
        </p:txBody>
      </p:sp>
      <p:pic>
        <p:nvPicPr>
          <p:cNvPr id="265222" name="Picture 6" descr="Image éclaté GFR 1000 MW"/>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236296" y="3962400"/>
            <a:ext cx="1456592" cy="1900238"/>
          </a:xfrm>
          <a:prstGeom prst="rect">
            <a:avLst/>
          </a:prstGeom>
          <a:noFill/>
          <a:extLst>
            <a:ext uri="{909E8E84-426E-40DD-AFC4-6F175D3DCCD1}">
              <a14:hiddenFill xmlns:a14="http://schemas.microsoft.com/office/drawing/2010/main" xmlns="">
                <a:solidFill>
                  <a:srgbClr val="FFFFFF"/>
                </a:solidFill>
              </a14:hiddenFill>
            </a:ext>
          </a:extLst>
        </p:spPr>
      </p:pic>
      <p:pic>
        <p:nvPicPr>
          <p:cNvPr id="265223" name="Picture 7" descr="e8368c1"/>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5169" y="1916832"/>
            <a:ext cx="1014046" cy="163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9640248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259632" y="260648"/>
            <a:ext cx="7667172" cy="426903"/>
          </a:xfrm>
        </p:spPr>
        <p:txBody>
          <a:bodyPr/>
          <a:lstStyle/>
          <a:p>
            <a:pPr algn="ctr" eaLnBrk="1" hangingPunct="1"/>
            <a:r>
              <a:rPr lang="fr-FR" sz="2800" dirty="0" smtClean="0"/>
              <a:t>R&amp;D : soutenir l’industrie nucléaire actuelle</a:t>
            </a:r>
          </a:p>
        </p:txBody>
      </p:sp>
      <p:sp>
        <p:nvSpPr>
          <p:cNvPr id="670723" name="Rectangle 3"/>
          <p:cNvSpPr>
            <a:spLocks noChangeArrowheads="1"/>
          </p:cNvSpPr>
          <p:nvPr/>
        </p:nvSpPr>
        <p:spPr bwMode="auto">
          <a:xfrm>
            <a:off x="1331640" y="980728"/>
            <a:ext cx="7244995" cy="1133185"/>
          </a:xfrm>
          <a:prstGeom prst="rect">
            <a:avLst/>
          </a:prstGeom>
          <a:noFill/>
          <a:ln w="38100">
            <a:noFill/>
            <a:miter lim="800000"/>
            <a:headEnd/>
            <a:tailEnd/>
          </a:ln>
          <a:effectLst/>
        </p:spPr>
        <p:txBody>
          <a:bodyPr lIns="37292" tIns="18646" rIns="37292" bIns="18646">
            <a:spAutoFit/>
          </a:bodyPr>
          <a:lstStyle/>
          <a:p>
            <a:pPr algn="ctr" defTabSz="873125">
              <a:buFontTx/>
              <a:buChar char="•"/>
              <a:defRPr/>
            </a:pPr>
            <a:r>
              <a:rPr lang="fr-FR" sz="2300" b="1" dirty="0">
                <a:solidFill>
                  <a:srgbClr val="FF3300"/>
                </a:solidFill>
                <a:effectLst>
                  <a:outerShdw blurRad="38100" dist="38100" dir="2700000" algn="tl">
                    <a:srgbClr val="C0C0C0"/>
                  </a:outerShdw>
                </a:effectLst>
                <a:latin typeface="Arial" pitchFamily="34" charset="0"/>
              </a:rPr>
              <a:t> Allongement de la durée de vie</a:t>
            </a:r>
            <a:br>
              <a:rPr lang="fr-FR" sz="2300" b="1" dirty="0">
                <a:solidFill>
                  <a:srgbClr val="FF3300"/>
                </a:solidFill>
                <a:effectLst>
                  <a:outerShdw blurRad="38100" dist="38100" dir="2700000" algn="tl">
                    <a:srgbClr val="C0C0C0"/>
                  </a:outerShdw>
                </a:effectLst>
                <a:latin typeface="Arial" pitchFamily="34" charset="0"/>
              </a:rPr>
            </a:br>
            <a:endParaRPr lang="fr-FR" sz="2300" b="1" dirty="0">
              <a:solidFill>
                <a:srgbClr val="FF3300"/>
              </a:solidFill>
              <a:effectLst>
                <a:outerShdw blurRad="38100" dist="38100" dir="2700000" algn="tl">
                  <a:srgbClr val="C0C0C0"/>
                </a:outerShdw>
              </a:effectLst>
              <a:latin typeface="Arial" pitchFamily="34" charset="0"/>
            </a:endParaRPr>
          </a:p>
          <a:p>
            <a:pPr defTabSz="873125">
              <a:buFontTx/>
              <a:buChar char="•"/>
              <a:defRPr/>
            </a:pPr>
            <a:r>
              <a:rPr lang="fr-FR" sz="2300" b="1" dirty="0">
                <a:solidFill>
                  <a:srgbClr val="FF3300"/>
                </a:solidFill>
                <a:effectLst>
                  <a:outerShdw blurRad="38100" dist="38100" dir="2700000" algn="tl">
                    <a:srgbClr val="C0C0C0"/>
                  </a:outerShdw>
                </a:effectLst>
                <a:latin typeface="Arial" pitchFamily="34" charset="0"/>
              </a:rPr>
              <a:t> Amélioration des performances des combustibles</a:t>
            </a:r>
          </a:p>
        </p:txBody>
      </p:sp>
      <p:pic>
        <p:nvPicPr>
          <p:cNvPr id="32772"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13926" y="2134273"/>
            <a:ext cx="7667172" cy="42032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187387387"/>
      </p:ext>
    </p:extLst>
  </p:cSld>
  <p:clrMapOvr>
    <a:masterClrMapping/>
  </p:clrMapOvr>
  <p:transition spd="med">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2627784" y="49160"/>
            <a:ext cx="6084336" cy="908720"/>
          </a:xfrm>
        </p:spPr>
        <p:txBody>
          <a:bodyPr/>
          <a:lstStyle/>
          <a:p>
            <a:pPr eaLnBrk="1" hangingPunct="1"/>
            <a:r>
              <a:rPr lang="fr-FR" dirty="0" smtClean="0"/>
              <a:t>Améliorer les performances du combustible DES Réacteurs</a:t>
            </a:r>
          </a:p>
        </p:txBody>
      </p:sp>
      <p:pic>
        <p:nvPicPr>
          <p:cNvPr id="33795" name="Picture 4"/>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a:xfrm>
            <a:off x="665680" y="1184115"/>
            <a:ext cx="7929648" cy="4965644"/>
          </a:xfrm>
          <a:noFill/>
        </p:spPr>
      </p:pic>
    </p:spTree>
    <p:extLst>
      <p:ext uri="{BB962C8B-B14F-4D97-AF65-F5344CB8AC3E}">
        <p14:creationId xmlns:p14="http://schemas.microsoft.com/office/powerpoint/2010/main" xmlns="" val="16831171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 name="Espace réservé du numéro de diapositive 3"/>
          <p:cNvSpPr>
            <a:spLocks noGrp="1"/>
          </p:cNvSpPr>
          <p:nvPr>
            <p:ph type="sldNum" sz="quarter" idx="4294967295"/>
          </p:nvPr>
        </p:nvSpPr>
        <p:spPr>
          <a:xfrm>
            <a:off x="6553200" y="6245225"/>
            <a:ext cx="2133600" cy="476250"/>
          </a:xfrm>
          <a:prstGeom prst="rect">
            <a:avLst/>
          </a:prstGeom>
        </p:spPr>
        <p:txBody>
          <a:bodyPr/>
          <a:lstStyle/>
          <a:p>
            <a:fld id="{0FA29B74-FC9C-496B-91D9-2A9521892D8A}" type="slidenum">
              <a:rPr lang="fr-FR"/>
              <a:pPr/>
              <a:t>24</a:t>
            </a:fld>
            <a:endParaRPr lang="fr-FR"/>
          </a:p>
        </p:txBody>
      </p:sp>
      <p:sp>
        <p:nvSpPr>
          <p:cNvPr id="372738" name="Rectangle 2"/>
          <p:cNvSpPr>
            <a:spLocks noGrp="1" noChangeArrowheads="1"/>
          </p:cNvSpPr>
          <p:nvPr>
            <p:ph type="title"/>
          </p:nvPr>
        </p:nvSpPr>
        <p:spPr>
          <a:xfrm>
            <a:off x="1066800" y="260648"/>
            <a:ext cx="8077200" cy="508000"/>
          </a:xfrm>
        </p:spPr>
        <p:txBody>
          <a:bodyPr/>
          <a:lstStyle/>
          <a:p>
            <a:pPr algn="ctr" defTabSz="914400"/>
            <a:r>
              <a:rPr lang="fr-FR" smtClean="0"/>
              <a:t>ExEmple: L’INTERACTION PASTILLE-GAINE</a:t>
            </a:r>
            <a:endParaRPr lang="fr-FR"/>
          </a:p>
        </p:txBody>
      </p:sp>
      <p:sp>
        <p:nvSpPr>
          <p:cNvPr id="372739" name="Rectangle 3"/>
          <p:cNvSpPr>
            <a:spLocks noGrp="1" noChangeArrowheads="1"/>
          </p:cNvSpPr>
          <p:nvPr>
            <p:ph type="body" idx="1"/>
          </p:nvPr>
        </p:nvSpPr>
        <p:spPr>
          <a:xfrm>
            <a:off x="323528" y="1124744"/>
            <a:ext cx="4608512" cy="2088232"/>
          </a:xfrm>
        </p:spPr>
        <p:txBody>
          <a:bodyPr/>
          <a:lstStyle/>
          <a:p>
            <a:pPr marL="342900" indent="-342900" defTabSz="914400"/>
            <a:r>
              <a:rPr lang="fr-FR" sz="2000" dirty="0" smtClean="0"/>
              <a:t>Rampe de puissance dans un réacteur expérimental pour la détermination des limites réelles du combustible</a:t>
            </a:r>
          </a:p>
          <a:p>
            <a:pPr marL="742950" lvl="1" indent="-285750" defTabSz="914400"/>
            <a:r>
              <a:rPr lang="fr-FR" sz="2000" dirty="0" smtClean="0"/>
              <a:t> nouveaux gainages &amp; combustibles</a:t>
            </a:r>
          </a:p>
          <a:p>
            <a:pPr marL="742950" lvl="1" indent="-285750" defTabSz="914400"/>
            <a:endParaRPr lang="fr-FR" sz="2000" dirty="0" smtClean="0"/>
          </a:p>
          <a:p>
            <a:pPr marL="342900" indent="-342900" defTabSz="914400"/>
            <a:r>
              <a:rPr lang="fr-FR" sz="2000" dirty="0" smtClean="0"/>
              <a:t>Modélisation 3D de l’IPA avec prise en compte de tous les effets d’évolution</a:t>
            </a:r>
            <a:endParaRPr lang="fr-FR" sz="2000" dirty="0"/>
          </a:p>
        </p:txBody>
      </p:sp>
      <p:pic>
        <p:nvPicPr>
          <p:cNvPr id="372740"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440116" y="3057526"/>
            <a:ext cx="1390650" cy="3305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72741"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274777" y="1028700"/>
            <a:ext cx="2658208" cy="3848100"/>
          </a:xfrm>
          <a:prstGeom prst="rect">
            <a:avLst/>
          </a:prstGeom>
          <a:solidFill>
            <a:schemeClr val="hlink"/>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72742" name="AutoShape 6"/>
          <p:cNvSpPr>
            <a:spLocks/>
          </p:cNvSpPr>
          <p:nvPr/>
        </p:nvSpPr>
        <p:spPr bwMode="auto">
          <a:xfrm flipH="1">
            <a:off x="4355976" y="1124744"/>
            <a:ext cx="1812032" cy="338554"/>
          </a:xfrm>
          <a:prstGeom prst="borderCallout2">
            <a:avLst>
              <a:gd name="adj1" fmla="val 33023"/>
              <a:gd name="adj2" fmla="val 991"/>
              <a:gd name="adj3" fmla="val 33023"/>
              <a:gd name="adj4" fmla="val -20389"/>
              <a:gd name="adj5" fmla="val 367889"/>
              <a:gd name="adj6" fmla="val -25097"/>
            </a:avLst>
          </a:prstGeom>
          <a:noFill/>
          <a:ln w="9525">
            <a:solidFill>
              <a:schemeClr val="accent2"/>
            </a:solidFill>
            <a:miter lim="800000"/>
            <a:headEnd/>
            <a:tailEnd type="triangl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eaLnBrk="1" hangingPunct="1">
              <a:spcBef>
                <a:spcPct val="50000"/>
              </a:spcBef>
            </a:pPr>
            <a:r>
              <a:rPr lang="fr-FR" sz="1600" b="1" dirty="0" smtClean="0">
                <a:latin typeface="Arial" charset="0"/>
              </a:rPr>
              <a:t>Cœur d’Osiris</a:t>
            </a:r>
            <a:endParaRPr lang="fr-FR" sz="1600" b="1" dirty="0">
              <a:latin typeface="Arial" charset="0"/>
            </a:endParaRPr>
          </a:p>
        </p:txBody>
      </p:sp>
      <p:sp>
        <p:nvSpPr>
          <p:cNvPr id="372743" name="Text Box 7"/>
          <p:cNvSpPr txBox="1">
            <a:spLocks noChangeArrowheads="1"/>
          </p:cNvSpPr>
          <p:nvPr/>
        </p:nvSpPr>
        <p:spPr bwMode="auto">
          <a:xfrm>
            <a:off x="5652120" y="2854326"/>
            <a:ext cx="1311388" cy="584775"/>
          </a:xfrm>
          <a:prstGeom prst="rect">
            <a:avLst/>
          </a:prstGeom>
          <a:solidFill>
            <a:schemeClr val="bg1"/>
          </a:solidFill>
          <a:ln w="9525">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eaLnBrk="1" hangingPunct="1">
              <a:spcBef>
                <a:spcPct val="50000"/>
              </a:spcBef>
            </a:pPr>
            <a:r>
              <a:rPr lang="fr-FR" sz="1600" b="1" dirty="0" smtClean="0">
                <a:latin typeface="Arial" charset="0"/>
              </a:rPr>
              <a:t>Boucle Isabelle</a:t>
            </a:r>
            <a:endParaRPr lang="fr-FR" sz="1600" b="1" dirty="0">
              <a:latin typeface="Arial" charset="0"/>
            </a:endParaRPr>
          </a:p>
        </p:txBody>
      </p:sp>
      <p:sp>
        <p:nvSpPr>
          <p:cNvPr id="372744" name="Line 8"/>
          <p:cNvSpPr>
            <a:spLocks noChangeShapeType="1"/>
          </p:cNvSpPr>
          <p:nvPr/>
        </p:nvSpPr>
        <p:spPr bwMode="auto">
          <a:xfrm flipV="1">
            <a:off x="6784731" y="2628900"/>
            <a:ext cx="228600" cy="3048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p>
            <a:endParaRPr lang="fr-FR"/>
          </a:p>
        </p:txBody>
      </p:sp>
      <p:sp>
        <p:nvSpPr>
          <p:cNvPr id="372745" name="AutoShape 9"/>
          <p:cNvSpPr>
            <a:spLocks/>
          </p:cNvSpPr>
          <p:nvPr/>
        </p:nvSpPr>
        <p:spPr bwMode="auto">
          <a:xfrm>
            <a:off x="6400800" y="5283200"/>
            <a:ext cx="2476500" cy="977900"/>
          </a:xfrm>
          <a:prstGeom prst="borderCallout2">
            <a:avLst>
              <a:gd name="adj1" fmla="val 11690"/>
              <a:gd name="adj2" fmla="val -2838"/>
              <a:gd name="adj3" fmla="val 11690"/>
              <a:gd name="adj4" fmla="val -22250"/>
              <a:gd name="adj5" fmla="val 63310"/>
              <a:gd name="adj6" fmla="val -41718"/>
            </a:avLst>
          </a:prstGeom>
          <a:noFill/>
          <a:ln w="9525">
            <a:solidFill>
              <a:srgbClr val="FF0000"/>
            </a:solidFill>
            <a:miter lim="800000"/>
            <a:headEnd/>
            <a:tailEnd type="triangl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p>
            <a:pPr algn="l" eaLnBrk="1" hangingPunct="1"/>
            <a:r>
              <a:rPr lang="fr-FR" sz="1600" b="1" dirty="0" smtClean="0">
                <a:solidFill>
                  <a:srgbClr val="33CC33"/>
                </a:solidFill>
                <a:latin typeface="Arial" charset="0"/>
              </a:rPr>
              <a:t>Pastille</a:t>
            </a:r>
            <a:r>
              <a:rPr lang="fr-FR" sz="1600" b="1" dirty="0">
                <a:solidFill>
                  <a:srgbClr val="33CC33"/>
                </a:solidFill>
                <a:latin typeface="Arial" charset="0"/>
              </a:rPr>
              <a:t/>
            </a:r>
            <a:br>
              <a:rPr lang="fr-FR" sz="1600" b="1" dirty="0">
                <a:solidFill>
                  <a:srgbClr val="33CC33"/>
                </a:solidFill>
                <a:latin typeface="Arial" charset="0"/>
              </a:rPr>
            </a:br>
            <a:r>
              <a:rPr lang="fr-FR" sz="1600" b="1" dirty="0" smtClean="0">
                <a:latin typeface="Arial" charset="0"/>
              </a:rPr>
              <a:t>Viscoplasticité</a:t>
            </a:r>
            <a:endParaRPr lang="fr-FR" sz="1600" b="1" dirty="0">
              <a:latin typeface="Arial" charset="0"/>
            </a:endParaRPr>
          </a:p>
          <a:p>
            <a:pPr algn="l" eaLnBrk="1" hangingPunct="1"/>
            <a:r>
              <a:rPr lang="fr-FR" sz="1600" b="1" dirty="0" smtClean="0">
                <a:latin typeface="Arial" charset="0"/>
              </a:rPr>
              <a:t>Porosité, gonflement, fracturation</a:t>
            </a:r>
            <a:endParaRPr lang="fr-FR" sz="1600" b="1" dirty="0">
              <a:latin typeface="Arial" charset="0"/>
            </a:endParaRPr>
          </a:p>
        </p:txBody>
      </p:sp>
      <p:sp>
        <p:nvSpPr>
          <p:cNvPr id="372746" name="AutoShape 10"/>
          <p:cNvSpPr>
            <a:spLocks/>
          </p:cNvSpPr>
          <p:nvPr/>
        </p:nvSpPr>
        <p:spPr bwMode="auto">
          <a:xfrm>
            <a:off x="1761393" y="3400425"/>
            <a:ext cx="2476500" cy="914400"/>
          </a:xfrm>
          <a:prstGeom prst="borderCallout1">
            <a:avLst>
              <a:gd name="adj1" fmla="val 108333"/>
              <a:gd name="adj2" fmla="val 4616"/>
              <a:gd name="adj3" fmla="val 108333"/>
              <a:gd name="adj4" fmla="val 116412"/>
            </a:avLst>
          </a:prstGeom>
          <a:noFill/>
          <a:ln w="9525">
            <a:solidFill>
              <a:schemeClr val="tx1"/>
            </a:solidFill>
            <a:miter lim="800000"/>
            <a:headEnd type="triangle" w="med" len="me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p>
            <a:pPr algn="l" eaLnBrk="1" hangingPunct="1"/>
            <a:r>
              <a:rPr lang="fr-FR" sz="1600" b="1" dirty="0" smtClean="0">
                <a:solidFill>
                  <a:srgbClr val="33CC33"/>
                </a:solidFill>
                <a:latin typeface="Arial" charset="0"/>
              </a:rPr>
              <a:t>Gaine</a:t>
            </a:r>
            <a:r>
              <a:rPr lang="fr-FR" sz="1600" b="1" dirty="0">
                <a:solidFill>
                  <a:srgbClr val="33CC33"/>
                </a:solidFill>
                <a:latin typeface="Arial" charset="0"/>
              </a:rPr>
              <a:t/>
            </a:r>
            <a:br>
              <a:rPr lang="fr-FR" sz="1600" b="1" dirty="0">
                <a:solidFill>
                  <a:srgbClr val="33CC33"/>
                </a:solidFill>
                <a:latin typeface="Arial" charset="0"/>
              </a:rPr>
            </a:br>
            <a:r>
              <a:rPr lang="fr-FR" sz="1600" b="1" dirty="0" smtClean="0">
                <a:latin typeface="Arial" charset="0"/>
              </a:rPr>
              <a:t>Viscoplasticité</a:t>
            </a:r>
            <a:endParaRPr lang="fr-FR" sz="1600" b="1" dirty="0">
              <a:latin typeface="Arial" charset="0"/>
            </a:endParaRPr>
          </a:p>
          <a:p>
            <a:pPr algn="l" eaLnBrk="1" hangingPunct="1"/>
            <a:r>
              <a:rPr lang="fr-FR" sz="1600" b="1" dirty="0" smtClean="0">
                <a:latin typeface="Arial" charset="0"/>
              </a:rPr>
              <a:t>SCC assisté par l’iode</a:t>
            </a:r>
            <a:endParaRPr lang="fr-FR" sz="1600" b="1" dirty="0">
              <a:latin typeface="Arial" charset="0"/>
            </a:endParaRPr>
          </a:p>
        </p:txBody>
      </p:sp>
      <p:pic>
        <p:nvPicPr>
          <p:cNvPr id="372747" name="Picture 11"/>
          <p:cNvPicPr>
            <a:picLocks noChangeAspect="1" noChangeArrowheads="1"/>
          </p:cNvPicPr>
          <p:nvPr/>
        </p:nvPicPr>
        <p:blipFill>
          <a:blip r:embed="rId4" cstate="print">
            <a:extLst>
              <a:ext uri="{28A0092B-C50C-407E-A947-70E740481C1C}">
                <a14:useLocalDpi xmlns:a14="http://schemas.microsoft.com/office/drawing/2010/main" xmlns="" val="0"/>
              </a:ext>
            </a:extLst>
          </a:blip>
          <a:srcRect r="37553" b="15694"/>
          <a:stretch>
            <a:fillRect/>
          </a:stretch>
        </p:blipFill>
        <p:spPr bwMode="auto">
          <a:xfrm>
            <a:off x="691662" y="4305301"/>
            <a:ext cx="1559169" cy="1946275"/>
          </a:xfrm>
          <a:prstGeom prst="rect">
            <a:avLst/>
          </a:prstGeom>
          <a:noFill/>
          <a:ln w="9525">
            <a:solidFill>
              <a:srgbClr val="FF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72748" name="AutoShape 12"/>
          <p:cNvSpPr>
            <a:spLocks/>
          </p:cNvSpPr>
          <p:nvPr/>
        </p:nvSpPr>
        <p:spPr bwMode="auto">
          <a:xfrm>
            <a:off x="2370992" y="4784725"/>
            <a:ext cx="1905000" cy="1041400"/>
          </a:xfrm>
          <a:prstGeom prst="accentBorderCallout1">
            <a:avLst>
              <a:gd name="adj1" fmla="val 10977"/>
              <a:gd name="adj2" fmla="val 104000"/>
              <a:gd name="adj3" fmla="val 6097"/>
              <a:gd name="adj4" fmla="val 128917"/>
            </a:avLst>
          </a:prstGeom>
          <a:noFill/>
          <a:ln w="12700">
            <a:solidFill>
              <a:srgbClr val="FF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p>
            <a:pPr eaLnBrk="1" hangingPunct="1"/>
            <a:r>
              <a:rPr lang="fr-FR" sz="1600" b="1" dirty="0" smtClean="0">
                <a:latin typeface="Arial" charset="0"/>
              </a:rPr>
              <a:t>Zone de concentration des contraintes</a:t>
            </a:r>
            <a:endParaRPr lang="fr-FR" sz="1600" b="1" dirty="0">
              <a:latin typeface="Arial" charset="0"/>
            </a:endParaRPr>
          </a:p>
        </p:txBody>
      </p:sp>
    </p:spTree>
    <p:extLst>
      <p:ext uri="{BB962C8B-B14F-4D97-AF65-F5344CB8AC3E}">
        <p14:creationId xmlns:p14="http://schemas.microsoft.com/office/powerpoint/2010/main" xmlns="" val="331982233"/>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re 14"/>
          <p:cNvSpPr>
            <a:spLocks noGrp="1"/>
          </p:cNvSpPr>
          <p:nvPr>
            <p:ph type="title"/>
          </p:nvPr>
        </p:nvSpPr>
        <p:spPr>
          <a:xfrm>
            <a:off x="1291588" y="0"/>
            <a:ext cx="7393429" cy="836712"/>
          </a:xfrm>
        </p:spPr>
        <p:txBody>
          <a:bodyPr/>
          <a:lstStyle/>
          <a:p>
            <a:pPr algn="ctr"/>
            <a:r>
              <a:rPr lang="fr-FR" sz="3200" dirty="0" smtClean="0"/>
              <a:t>LE REACTEUR Jules </a:t>
            </a:r>
            <a:r>
              <a:rPr lang="fr-FR" sz="3200" dirty="0" err="1" smtClean="0"/>
              <a:t>HorowiTZ</a:t>
            </a:r>
            <a:r>
              <a:rPr lang="fr-FR" sz="3200" dirty="0" smtClean="0"/>
              <a:t> </a:t>
            </a:r>
            <a:endParaRPr lang="fr-FR" sz="3200" dirty="0"/>
          </a:p>
        </p:txBody>
      </p:sp>
      <p:sp>
        <p:nvSpPr>
          <p:cNvPr id="16" name="Espace réservé du numéro de diapositive 4"/>
          <p:cNvSpPr txBox="1">
            <a:spLocks/>
          </p:cNvSpPr>
          <p:nvPr/>
        </p:nvSpPr>
        <p:spPr>
          <a:xfrm>
            <a:off x="8025304" y="6303598"/>
            <a:ext cx="1118696" cy="365125"/>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EFB9B6D-867A-40B8-ACB0-35CC9F272C9C}" type="slidenum">
              <a:rPr lang="fr-FR" smtClean="0">
                <a:solidFill>
                  <a:schemeClr val="tx1">
                    <a:lumMod val="95000"/>
                    <a:lumOff val="5000"/>
                  </a:schemeClr>
                </a:solidFill>
              </a:rPr>
              <a:pPr/>
              <a:t>25</a:t>
            </a:fld>
            <a:endParaRPr lang="fr-FR" dirty="0">
              <a:solidFill>
                <a:schemeClr val="tx1">
                  <a:lumMod val="95000"/>
                  <a:lumOff val="5000"/>
                </a:schemeClr>
              </a:solidFill>
            </a:endParaRPr>
          </a:p>
        </p:txBody>
      </p:sp>
      <p:grpSp>
        <p:nvGrpSpPr>
          <p:cNvPr id="17" name="Groupe 16"/>
          <p:cNvGrpSpPr/>
          <p:nvPr/>
        </p:nvGrpSpPr>
        <p:grpSpPr>
          <a:xfrm>
            <a:off x="7020340" y="1415636"/>
            <a:ext cx="1664677" cy="784225"/>
            <a:chOff x="6986954" y="769938"/>
            <a:chExt cx="1664677" cy="784225"/>
          </a:xfrm>
        </p:grpSpPr>
        <p:pic>
          <p:nvPicPr>
            <p:cNvPr id="18" name="Picture 4" descr="Tchequie"/>
            <p:cNvPicPr>
              <a:picLocks noChangeAspect="1" noChangeArrowheads="1" noCrop="1"/>
            </p:cNvPicPr>
            <p:nvPr/>
          </p:nvPicPr>
          <p:blipFill>
            <a:blip r:embed="rId2" cstate="print"/>
            <a:srcRect/>
            <a:stretch>
              <a:fillRect/>
            </a:stretch>
          </p:blipFill>
          <p:spPr bwMode="auto">
            <a:xfrm>
              <a:off x="7800243" y="812801"/>
              <a:ext cx="401515" cy="360363"/>
            </a:xfrm>
            <a:prstGeom prst="rect">
              <a:avLst/>
            </a:prstGeom>
            <a:noFill/>
            <a:ln w="9525">
              <a:noFill/>
              <a:miter lim="800000"/>
              <a:headEnd/>
              <a:tailEnd/>
            </a:ln>
          </p:spPr>
        </p:pic>
        <p:pic>
          <p:nvPicPr>
            <p:cNvPr id="19" name="Picture 5" descr="Espagne"/>
            <p:cNvPicPr>
              <a:picLocks noChangeAspect="1" noChangeArrowheads="1" noCrop="1"/>
            </p:cNvPicPr>
            <p:nvPr/>
          </p:nvPicPr>
          <p:blipFill>
            <a:blip r:embed="rId3" cstate="print"/>
            <a:srcRect/>
            <a:stretch>
              <a:fillRect/>
            </a:stretch>
          </p:blipFill>
          <p:spPr bwMode="auto">
            <a:xfrm>
              <a:off x="7411916" y="812800"/>
              <a:ext cx="400050" cy="363538"/>
            </a:xfrm>
            <a:prstGeom prst="rect">
              <a:avLst/>
            </a:prstGeom>
            <a:noFill/>
            <a:ln w="9525">
              <a:noFill/>
              <a:miter lim="800000"/>
              <a:headEnd/>
              <a:tailEnd/>
            </a:ln>
          </p:spPr>
        </p:pic>
        <p:pic>
          <p:nvPicPr>
            <p:cNvPr id="20" name="Picture 6" descr="Finlande"/>
            <p:cNvPicPr>
              <a:picLocks noChangeAspect="1" noChangeArrowheads="1" noCrop="1"/>
            </p:cNvPicPr>
            <p:nvPr/>
          </p:nvPicPr>
          <p:blipFill>
            <a:blip r:embed="rId4" cstate="print"/>
            <a:srcRect/>
            <a:stretch>
              <a:fillRect/>
            </a:stretch>
          </p:blipFill>
          <p:spPr bwMode="auto">
            <a:xfrm>
              <a:off x="6986954" y="812801"/>
              <a:ext cx="441081" cy="360363"/>
            </a:xfrm>
            <a:prstGeom prst="rect">
              <a:avLst/>
            </a:prstGeom>
            <a:noFill/>
            <a:ln w="9525">
              <a:noFill/>
              <a:miter lim="800000"/>
              <a:headEnd/>
              <a:tailEnd/>
            </a:ln>
          </p:spPr>
        </p:pic>
        <p:pic>
          <p:nvPicPr>
            <p:cNvPr id="21" name="Picture 7" descr="Belgique"/>
            <p:cNvPicPr>
              <a:picLocks noChangeAspect="1" noChangeArrowheads="1" noCrop="1"/>
            </p:cNvPicPr>
            <p:nvPr/>
          </p:nvPicPr>
          <p:blipFill>
            <a:blip r:embed="rId5" cstate="print"/>
            <a:srcRect/>
            <a:stretch>
              <a:fillRect/>
            </a:stretch>
          </p:blipFill>
          <p:spPr bwMode="auto">
            <a:xfrm>
              <a:off x="6986954" y="1204913"/>
              <a:ext cx="480646" cy="349250"/>
            </a:xfrm>
            <a:prstGeom prst="rect">
              <a:avLst/>
            </a:prstGeom>
            <a:noFill/>
            <a:ln w="9525">
              <a:noFill/>
              <a:miter lim="800000"/>
              <a:headEnd/>
              <a:tailEnd/>
            </a:ln>
          </p:spPr>
        </p:pic>
        <p:pic>
          <p:nvPicPr>
            <p:cNvPr id="22" name="Picture 8" descr="Inde"/>
            <p:cNvPicPr>
              <a:picLocks noChangeAspect="1" noChangeArrowheads="1"/>
            </p:cNvPicPr>
            <p:nvPr/>
          </p:nvPicPr>
          <p:blipFill>
            <a:blip r:embed="rId6" cstate="print"/>
            <a:srcRect/>
            <a:stretch>
              <a:fillRect/>
            </a:stretch>
          </p:blipFill>
          <p:spPr bwMode="auto">
            <a:xfrm>
              <a:off x="7447085" y="1204914"/>
              <a:ext cx="360485" cy="333375"/>
            </a:xfrm>
            <a:prstGeom prst="rect">
              <a:avLst/>
            </a:prstGeom>
            <a:noFill/>
            <a:ln w="9525">
              <a:noFill/>
              <a:miter lim="800000"/>
              <a:headEnd/>
              <a:tailEnd/>
            </a:ln>
          </p:spPr>
        </p:pic>
        <p:pic>
          <p:nvPicPr>
            <p:cNvPr id="23" name="Picture 9" descr="Suede"/>
            <p:cNvPicPr>
              <a:picLocks noChangeAspect="1" noChangeArrowheads="1"/>
            </p:cNvPicPr>
            <p:nvPr/>
          </p:nvPicPr>
          <p:blipFill>
            <a:blip r:embed="rId7" cstate="print"/>
            <a:srcRect/>
            <a:stretch>
              <a:fillRect/>
            </a:stretch>
          </p:blipFill>
          <p:spPr bwMode="auto">
            <a:xfrm>
              <a:off x="7835413" y="1193801"/>
              <a:ext cx="401515" cy="347663"/>
            </a:xfrm>
            <a:prstGeom prst="rect">
              <a:avLst/>
            </a:prstGeom>
            <a:noFill/>
            <a:ln w="9525">
              <a:noFill/>
              <a:miter lim="800000"/>
              <a:headEnd/>
              <a:tailEnd/>
            </a:ln>
          </p:spPr>
        </p:pic>
        <p:pic>
          <p:nvPicPr>
            <p:cNvPr id="24" name="Picture 10" descr="default-1"/>
            <p:cNvPicPr>
              <a:picLocks noChangeAspect="1" noChangeArrowheads="1"/>
            </p:cNvPicPr>
            <p:nvPr/>
          </p:nvPicPr>
          <p:blipFill>
            <a:blip r:embed="rId8" cstate="print"/>
            <a:srcRect/>
            <a:stretch>
              <a:fillRect/>
            </a:stretch>
          </p:blipFill>
          <p:spPr bwMode="auto">
            <a:xfrm>
              <a:off x="8223739" y="769938"/>
              <a:ext cx="402981" cy="385762"/>
            </a:xfrm>
            <a:prstGeom prst="rect">
              <a:avLst/>
            </a:prstGeom>
            <a:noFill/>
            <a:ln w="9525">
              <a:noFill/>
              <a:miter lim="800000"/>
              <a:headEnd/>
              <a:tailEnd/>
            </a:ln>
          </p:spPr>
        </p:pic>
        <p:pic>
          <p:nvPicPr>
            <p:cNvPr id="25" name="Picture 11" descr="44-japon">
              <a:hlinkClick r:id="rId9"/>
            </p:cNvPr>
            <p:cNvPicPr>
              <a:picLocks noChangeAspect="1" noChangeArrowheads="1"/>
            </p:cNvPicPr>
            <p:nvPr/>
          </p:nvPicPr>
          <p:blipFill>
            <a:blip r:embed="rId10" cstate="print"/>
            <a:srcRect/>
            <a:stretch>
              <a:fillRect/>
            </a:stretch>
          </p:blipFill>
          <p:spPr bwMode="auto">
            <a:xfrm>
              <a:off x="8250116" y="1149351"/>
              <a:ext cx="401515" cy="371475"/>
            </a:xfrm>
            <a:prstGeom prst="rect">
              <a:avLst/>
            </a:prstGeom>
            <a:noFill/>
            <a:ln w="9525">
              <a:noFill/>
              <a:miter lim="800000"/>
              <a:headEnd/>
              <a:tailEnd/>
            </a:ln>
          </p:spPr>
        </p:pic>
      </p:grpSp>
      <p:graphicFrame>
        <p:nvGraphicFramePr>
          <p:cNvPr id="26" name="Group 116"/>
          <p:cNvGraphicFramePr>
            <a:graphicFrameLocks noGrp="1"/>
          </p:cNvGraphicFramePr>
          <p:nvPr>
            <p:extLst>
              <p:ext uri="{D42A27DB-BD31-4B8C-83A1-F6EECF244321}">
                <p14:modId xmlns:p14="http://schemas.microsoft.com/office/powerpoint/2010/main" xmlns="" val="1405304658"/>
              </p:ext>
            </p:extLst>
          </p:nvPr>
        </p:nvGraphicFramePr>
        <p:xfrm>
          <a:off x="6804310" y="2855836"/>
          <a:ext cx="2067658" cy="3017520"/>
        </p:xfrm>
        <a:graphic>
          <a:graphicData uri="http://schemas.openxmlformats.org/drawingml/2006/table">
            <a:tbl>
              <a:tblPr/>
              <a:tblGrid>
                <a:gridCol w="1512210"/>
                <a:gridCol w="555448"/>
              </a:tblGrid>
              <a:tr h="2730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EDF</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20%</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14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AREVA</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10%</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30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NRI (</a:t>
                      </a:r>
                      <a:r>
                        <a:rPr kumimoji="0" lang="en-GB"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Czech Rep</a:t>
                      </a: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2 %</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14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CIEMAT (Spain)</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2 %</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30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SCK (</a:t>
                      </a:r>
                      <a:r>
                        <a:rPr kumimoji="0" lang="fr-FR" sz="1200" b="0" i="0" u="none" strike="noStrike" cap="none" normalizeH="0" baseline="0" dirty="0" err="1" smtClean="0">
                          <a:ln>
                            <a:noFill/>
                          </a:ln>
                          <a:solidFill>
                            <a:schemeClr val="bg2">
                              <a:lumMod val="50000"/>
                            </a:schemeClr>
                          </a:solidFill>
                          <a:effectLst/>
                          <a:latin typeface="Arial" charset="0"/>
                          <a:ea typeface="MS Mincho" pitchFamily="49" charset="-128"/>
                          <a:cs typeface="Arial" charset="0"/>
                        </a:rPr>
                        <a:t>Belgium</a:t>
                      </a: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2 %</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14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VTT (</a:t>
                      </a:r>
                      <a:r>
                        <a:rPr kumimoji="0" lang="fr-FR" sz="1200" b="0" i="0" u="none" strike="noStrike" cap="none" normalizeH="0" baseline="0" dirty="0" err="1" smtClean="0">
                          <a:ln>
                            <a:noFill/>
                          </a:ln>
                          <a:solidFill>
                            <a:schemeClr val="bg2">
                              <a:lumMod val="50000"/>
                            </a:schemeClr>
                          </a:solidFill>
                          <a:effectLst/>
                          <a:latin typeface="Arial" charset="0"/>
                          <a:ea typeface="MS Mincho" pitchFamily="49" charset="-128"/>
                          <a:cs typeface="Arial" charset="0"/>
                        </a:rPr>
                        <a:t>Finland</a:t>
                      </a: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2 %</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30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JAEA (</a:t>
                      </a:r>
                      <a:r>
                        <a:rPr kumimoji="0" lang="fr-FR" sz="1200" b="0" i="0" u="none" strike="noStrike" cap="none" normalizeH="0" baseline="0" dirty="0" err="1" smtClean="0">
                          <a:ln>
                            <a:noFill/>
                          </a:ln>
                          <a:solidFill>
                            <a:schemeClr val="bg2">
                              <a:lumMod val="50000"/>
                            </a:schemeClr>
                          </a:solidFill>
                          <a:effectLst/>
                          <a:latin typeface="Arial" charset="0"/>
                          <a:ea typeface="MS Mincho" pitchFamily="49" charset="-128"/>
                          <a:cs typeface="Arial" charset="0"/>
                        </a:rPr>
                        <a:t>Japan</a:t>
                      </a: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3 %</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14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DAE (</a:t>
                      </a:r>
                      <a:r>
                        <a:rPr kumimoji="0" lang="fr-FR" sz="1200" b="0" i="0" u="none" strike="noStrike" cap="none" normalizeH="0" baseline="0" dirty="0" err="1" smtClean="0">
                          <a:ln>
                            <a:noFill/>
                          </a:ln>
                          <a:solidFill>
                            <a:schemeClr val="bg2">
                              <a:lumMod val="50000"/>
                            </a:schemeClr>
                          </a:solidFill>
                          <a:effectLst/>
                          <a:latin typeface="Arial" charset="0"/>
                          <a:ea typeface="MS Mincho" pitchFamily="49" charset="-128"/>
                          <a:cs typeface="Arial" charset="0"/>
                        </a:rPr>
                        <a:t>India</a:t>
                      </a: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3 %</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30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Vattenfall (</a:t>
                      </a:r>
                      <a:r>
                        <a:rPr kumimoji="0" lang="fr-FR" sz="1200" b="0" i="0" u="none" strike="noStrike" cap="none" normalizeH="0" baseline="0" dirty="0" err="1" smtClean="0">
                          <a:ln>
                            <a:noFill/>
                          </a:ln>
                          <a:solidFill>
                            <a:schemeClr val="bg2">
                              <a:lumMod val="50000"/>
                            </a:schemeClr>
                          </a:solidFill>
                          <a:effectLst/>
                          <a:latin typeface="Arial" charset="0"/>
                          <a:ea typeface="MS Mincho" pitchFamily="49" charset="-128"/>
                          <a:cs typeface="Arial" charset="0"/>
                        </a:rPr>
                        <a:t>Sweden</a:t>
                      </a: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2 %</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30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IAEC (Israël)</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2%</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2714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Euratom</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2">
                              <a:lumMod val="50000"/>
                            </a:schemeClr>
                          </a:solidFill>
                          <a:effectLst/>
                          <a:latin typeface="Arial" charset="0"/>
                          <a:ea typeface="MS Mincho" pitchFamily="49" charset="-128"/>
                          <a:cs typeface="Arial" charset="0"/>
                        </a:rPr>
                        <a:t>6 %</a:t>
                      </a:r>
                    </a:p>
                  </a:txBody>
                  <a:tcPr marL="84406" marR="8440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7" name="Text Box 47"/>
          <p:cNvSpPr txBox="1">
            <a:spLocks noChangeArrowheads="1"/>
          </p:cNvSpPr>
          <p:nvPr/>
        </p:nvSpPr>
        <p:spPr bwMode="auto">
          <a:xfrm>
            <a:off x="6660290" y="2279756"/>
            <a:ext cx="2371081" cy="523220"/>
          </a:xfrm>
          <a:prstGeom prst="rect">
            <a:avLst/>
          </a:prstGeom>
          <a:noFill/>
          <a:ln w="9525">
            <a:noFill/>
            <a:miter lim="800000"/>
            <a:headEnd/>
            <a:tailEnd/>
          </a:ln>
          <a:effectLst/>
        </p:spPr>
        <p:txBody>
          <a:bodyPr wrap="square">
            <a:spAutoFit/>
          </a:bodyPr>
          <a:lstStyle/>
          <a:p>
            <a:pPr eaLnBrk="1" hangingPunct="1">
              <a:spcBef>
                <a:spcPct val="50000"/>
              </a:spcBef>
              <a:defRPr/>
            </a:pPr>
            <a:r>
              <a:rPr lang="en-US" sz="1400" b="1" dirty="0" smtClean="0">
                <a:effectLst>
                  <a:outerShdw blurRad="38100" dist="38100" dir="2700000" algn="tl">
                    <a:srgbClr val="C0C0C0"/>
                  </a:outerShdw>
                </a:effectLst>
              </a:rPr>
              <a:t>Consortium Partnership and Associated Partners </a:t>
            </a:r>
            <a:endParaRPr lang="en-US" sz="1400" b="1" dirty="0">
              <a:effectLst>
                <a:outerShdw blurRad="38100" dist="38100" dir="2700000" algn="tl">
                  <a:srgbClr val="C0C0C0"/>
                </a:outerShdw>
              </a:effectLst>
            </a:endParaRPr>
          </a:p>
        </p:txBody>
      </p:sp>
      <p:pic>
        <p:nvPicPr>
          <p:cNvPr id="28" name="Picture 49" descr="V3_valid_2"/>
          <p:cNvPicPr>
            <a:picLocks noChangeAspect="1" noChangeArrowheads="1"/>
          </p:cNvPicPr>
          <p:nvPr/>
        </p:nvPicPr>
        <p:blipFill>
          <a:blip r:embed="rId11" cstate="print"/>
          <a:srcRect/>
          <a:stretch>
            <a:fillRect/>
          </a:stretch>
        </p:blipFill>
        <p:spPr bwMode="auto">
          <a:xfrm>
            <a:off x="179390" y="1703676"/>
            <a:ext cx="2232310" cy="1257422"/>
          </a:xfrm>
          <a:prstGeom prst="rect">
            <a:avLst/>
          </a:prstGeom>
          <a:noFill/>
          <a:ln w="9525">
            <a:noFill/>
            <a:miter lim="800000"/>
            <a:headEnd/>
            <a:tailEnd/>
          </a:ln>
        </p:spPr>
      </p:pic>
      <p:sp>
        <p:nvSpPr>
          <p:cNvPr id="30" name="Text Box 53"/>
          <p:cNvSpPr txBox="1">
            <a:spLocks noChangeArrowheads="1"/>
          </p:cNvSpPr>
          <p:nvPr/>
        </p:nvSpPr>
        <p:spPr bwMode="auto">
          <a:xfrm rot="20619018">
            <a:off x="4945201" y="1661898"/>
            <a:ext cx="1277823" cy="276999"/>
          </a:xfrm>
          <a:prstGeom prst="rect">
            <a:avLst/>
          </a:prstGeom>
          <a:noFill/>
          <a:ln w="9525">
            <a:solidFill>
              <a:srgbClr val="008000"/>
            </a:solidFill>
            <a:miter lim="800000"/>
            <a:headEnd/>
            <a:tailEnd/>
          </a:ln>
        </p:spPr>
        <p:txBody>
          <a:bodyPr wrap="square">
            <a:spAutoFit/>
          </a:bodyPr>
          <a:lstStyle/>
          <a:p>
            <a:pPr eaLnBrk="1" hangingPunct="1">
              <a:spcBef>
                <a:spcPct val="50000"/>
              </a:spcBef>
            </a:pPr>
            <a:r>
              <a:rPr lang="fr-FR" sz="1200" b="1" dirty="0">
                <a:solidFill>
                  <a:srgbClr val="008000"/>
                </a:solidFill>
              </a:rPr>
              <a:t>JHR </a:t>
            </a:r>
            <a:r>
              <a:rPr lang="fr-FR" sz="1200" b="1" dirty="0" smtClean="0">
                <a:solidFill>
                  <a:srgbClr val="008000"/>
                </a:solidFill>
              </a:rPr>
              <a:t>100 </a:t>
            </a:r>
            <a:r>
              <a:rPr lang="fr-FR" sz="1200" b="1" dirty="0" err="1" smtClean="0">
                <a:solidFill>
                  <a:srgbClr val="008000"/>
                </a:solidFill>
              </a:rPr>
              <a:t>MWth</a:t>
            </a:r>
            <a:endParaRPr lang="fr-FR" sz="1200" b="1" dirty="0">
              <a:solidFill>
                <a:srgbClr val="008000"/>
              </a:solidFill>
            </a:endParaRPr>
          </a:p>
        </p:txBody>
      </p:sp>
      <p:pic>
        <p:nvPicPr>
          <p:cNvPr id="31" name="Picture 207" descr="radier RJH"/>
          <p:cNvPicPr>
            <a:picLocks noChangeAspect="1" noChangeArrowheads="1"/>
          </p:cNvPicPr>
          <p:nvPr/>
        </p:nvPicPr>
        <p:blipFill>
          <a:blip r:embed="rId12" cstate="print"/>
          <a:srcRect/>
          <a:stretch>
            <a:fillRect/>
          </a:stretch>
        </p:blipFill>
        <p:spPr bwMode="auto">
          <a:xfrm>
            <a:off x="179390" y="3071866"/>
            <a:ext cx="2267132" cy="1584220"/>
          </a:xfrm>
          <a:prstGeom prst="rect">
            <a:avLst/>
          </a:prstGeom>
          <a:noFill/>
          <a:ln w="9525">
            <a:noFill/>
            <a:miter lim="800000"/>
            <a:headEnd/>
            <a:tailEnd/>
          </a:ln>
        </p:spPr>
      </p:pic>
      <p:pic>
        <p:nvPicPr>
          <p:cNvPr id="32" name="Picture 2"/>
          <p:cNvPicPr>
            <a:picLocks noChangeAspect="1" noChangeArrowheads="1"/>
          </p:cNvPicPr>
          <p:nvPr/>
        </p:nvPicPr>
        <p:blipFill>
          <a:blip r:embed="rId13" cstate="print"/>
          <a:srcRect/>
          <a:stretch>
            <a:fillRect/>
          </a:stretch>
        </p:blipFill>
        <p:spPr bwMode="auto">
          <a:xfrm>
            <a:off x="2771750" y="2495786"/>
            <a:ext cx="3710653" cy="2232310"/>
          </a:xfrm>
          <a:prstGeom prst="rect">
            <a:avLst/>
          </a:prstGeom>
          <a:noFill/>
          <a:ln w="9525">
            <a:noFill/>
            <a:miter lim="800000"/>
            <a:headEnd/>
            <a:tailEnd/>
          </a:ln>
          <a:effectLst/>
        </p:spPr>
      </p:pic>
      <p:pic>
        <p:nvPicPr>
          <p:cNvPr id="33" name="Picture 7" descr="30-08-2012 - Avancement ferraillage piscine RER (levée 4)"/>
          <p:cNvPicPr>
            <a:picLocks noChangeAspect="1" noChangeArrowheads="1"/>
          </p:cNvPicPr>
          <p:nvPr/>
        </p:nvPicPr>
        <p:blipFill>
          <a:blip r:embed="rId14" cstate="print"/>
          <a:srcRect/>
          <a:stretch>
            <a:fillRect/>
          </a:stretch>
        </p:blipFill>
        <p:spPr bwMode="auto">
          <a:xfrm>
            <a:off x="4644010" y="4800107"/>
            <a:ext cx="2112292" cy="1584219"/>
          </a:xfrm>
          <a:prstGeom prst="rect">
            <a:avLst/>
          </a:prstGeom>
          <a:noFill/>
        </p:spPr>
      </p:pic>
      <p:pic>
        <p:nvPicPr>
          <p:cNvPr id="34" name="Picture 5" descr="12 01 17 Ferraillage piscine RER (levée 1b)"/>
          <p:cNvPicPr>
            <a:picLocks noChangeAspect="1" noChangeArrowheads="1"/>
          </p:cNvPicPr>
          <p:nvPr/>
        </p:nvPicPr>
        <p:blipFill>
          <a:blip r:embed="rId15" cstate="print"/>
          <a:srcRect/>
          <a:stretch>
            <a:fillRect/>
          </a:stretch>
        </p:blipFill>
        <p:spPr bwMode="auto">
          <a:xfrm>
            <a:off x="2483710" y="4818551"/>
            <a:ext cx="2088290" cy="1565775"/>
          </a:xfrm>
          <a:prstGeom prst="rect">
            <a:avLst/>
          </a:prstGeom>
          <a:noFill/>
        </p:spPr>
      </p:pic>
      <p:pic>
        <p:nvPicPr>
          <p:cNvPr id="35" name="Picture 51" descr="ecorche+poche2_petite"/>
          <p:cNvPicPr>
            <a:picLocks noChangeAspect="1" noChangeArrowheads="1"/>
          </p:cNvPicPr>
          <p:nvPr/>
        </p:nvPicPr>
        <p:blipFill>
          <a:blip r:embed="rId16" cstate="print"/>
          <a:srcRect/>
          <a:stretch>
            <a:fillRect/>
          </a:stretch>
        </p:blipFill>
        <p:spPr bwMode="auto">
          <a:xfrm>
            <a:off x="2843760" y="1271616"/>
            <a:ext cx="1863764" cy="1734488"/>
          </a:xfrm>
          <a:prstGeom prst="rect">
            <a:avLst/>
          </a:prstGeom>
          <a:noFill/>
          <a:ln w="9525">
            <a:noFill/>
            <a:miter lim="800000"/>
            <a:headEnd/>
            <a:tailEnd/>
          </a:ln>
        </p:spPr>
      </p:pic>
      <p:sp>
        <p:nvSpPr>
          <p:cNvPr id="36" name="ZoneTexte 35"/>
          <p:cNvSpPr txBox="1"/>
          <p:nvPr/>
        </p:nvSpPr>
        <p:spPr>
          <a:xfrm>
            <a:off x="3635870" y="6096286"/>
            <a:ext cx="936130" cy="261610"/>
          </a:xfrm>
          <a:prstGeom prst="rect">
            <a:avLst/>
          </a:prstGeom>
          <a:noFill/>
        </p:spPr>
        <p:txBody>
          <a:bodyPr wrap="square" rtlCol="0">
            <a:spAutoFit/>
          </a:bodyPr>
          <a:lstStyle/>
          <a:p>
            <a:r>
              <a:rPr lang="fr-FR" sz="1100" dirty="0" smtClean="0">
                <a:solidFill>
                  <a:srgbClr val="FFFF00"/>
                </a:solidFill>
              </a:rPr>
              <a:t>Sept. 2011</a:t>
            </a:r>
            <a:endParaRPr lang="fr-FR" sz="1100" dirty="0">
              <a:solidFill>
                <a:srgbClr val="FFFF00"/>
              </a:solidFill>
            </a:endParaRPr>
          </a:p>
        </p:txBody>
      </p:sp>
      <p:sp>
        <p:nvSpPr>
          <p:cNvPr id="37" name="ZoneTexte 36"/>
          <p:cNvSpPr txBox="1"/>
          <p:nvPr/>
        </p:nvSpPr>
        <p:spPr>
          <a:xfrm>
            <a:off x="1475570" y="4368046"/>
            <a:ext cx="864120" cy="261610"/>
          </a:xfrm>
          <a:prstGeom prst="rect">
            <a:avLst/>
          </a:prstGeom>
          <a:noFill/>
        </p:spPr>
        <p:txBody>
          <a:bodyPr wrap="square" rtlCol="0">
            <a:spAutoFit/>
          </a:bodyPr>
          <a:lstStyle/>
          <a:p>
            <a:r>
              <a:rPr lang="fr-FR" sz="1100" dirty="0" smtClean="0">
                <a:solidFill>
                  <a:srgbClr val="FFFF00"/>
                </a:solidFill>
              </a:rPr>
              <a:t>July 2009</a:t>
            </a:r>
            <a:endParaRPr lang="fr-FR" sz="1100" dirty="0">
              <a:solidFill>
                <a:srgbClr val="FFFF00"/>
              </a:solidFill>
            </a:endParaRPr>
          </a:p>
        </p:txBody>
      </p:sp>
      <p:sp>
        <p:nvSpPr>
          <p:cNvPr id="38" name="ZoneTexte 37"/>
          <p:cNvSpPr txBox="1"/>
          <p:nvPr/>
        </p:nvSpPr>
        <p:spPr>
          <a:xfrm>
            <a:off x="5796170" y="6096286"/>
            <a:ext cx="936130" cy="261610"/>
          </a:xfrm>
          <a:prstGeom prst="rect">
            <a:avLst/>
          </a:prstGeom>
          <a:noFill/>
        </p:spPr>
        <p:txBody>
          <a:bodyPr wrap="square" rtlCol="0">
            <a:spAutoFit/>
          </a:bodyPr>
          <a:lstStyle/>
          <a:p>
            <a:r>
              <a:rPr lang="fr-FR" sz="1100" dirty="0" smtClean="0">
                <a:solidFill>
                  <a:srgbClr val="FFFF00"/>
                </a:solidFill>
              </a:rPr>
              <a:t>Sept. 2012</a:t>
            </a:r>
            <a:endParaRPr lang="fr-FR" sz="1100" dirty="0">
              <a:solidFill>
                <a:srgbClr val="FFFF00"/>
              </a:solidFill>
            </a:endParaRPr>
          </a:p>
        </p:txBody>
      </p:sp>
      <p:pic>
        <p:nvPicPr>
          <p:cNvPr id="39" name="Picture 13"/>
          <p:cNvPicPr>
            <a:picLocks noChangeAspect="1" noChangeArrowheads="1"/>
          </p:cNvPicPr>
          <p:nvPr/>
        </p:nvPicPr>
        <p:blipFill>
          <a:blip r:embed="rId17" cstate="print"/>
          <a:srcRect/>
          <a:stretch>
            <a:fillRect/>
          </a:stretch>
        </p:blipFill>
        <p:spPr bwMode="auto">
          <a:xfrm>
            <a:off x="179390" y="4800106"/>
            <a:ext cx="2232310" cy="1584220"/>
          </a:xfrm>
          <a:prstGeom prst="rect">
            <a:avLst/>
          </a:prstGeom>
          <a:noFill/>
          <a:ln w="9525">
            <a:noFill/>
            <a:miter lim="800000"/>
            <a:headEnd/>
            <a:tailEnd/>
          </a:ln>
        </p:spPr>
      </p:pic>
      <p:sp>
        <p:nvSpPr>
          <p:cNvPr id="40" name="ZoneTexte 39"/>
          <p:cNvSpPr txBox="1"/>
          <p:nvPr/>
        </p:nvSpPr>
        <p:spPr>
          <a:xfrm>
            <a:off x="1547580" y="6096286"/>
            <a:ext cx="864120" cy="261610"/>
          </a:xfrm>
          <a:prstGeom prst="rect">
            <a:avLst/>
          </a:prstGeom>
          <a:noFill/>
        </p:spPr>
        <p:txBody>
          <a:bodyPr wrap="square" rtlCol="0">
            <a:spAutoFit/>
          </a:bodyPr>
          <a:lstStyle/>
          <a:p>
            <a:r>
              <a:rPr lang="fr-FR" sz="1100" dirty="0" smtClean="0">
                <a:solidFill>
                  <a:srgbClr val="FFFF00"/>
                </a:solidFill>
              </a:rPr>
              <a:t>July  2010</a:t>
            </a:r>
            <a:endParaRPr lang="fr-FR" sz="1100" dirty="0">
              <a:solidFill>
                <a:srgbClr val="FFFF00"/>
              </a:solidFill>
            </a:endParaRPr>
          </a:p>
        </p:txBody>
      </p:sp>
      <p:sp>
        <p:nvSpPr>
          <p:cNvPr id="41" name="Espace réservé du contenu 2"/>
          <p:cNvSpPr txBox="1">
            <a:spLocks/>
          </p:cNvSpPr>
          <p:nvPr/>
        </p:nvSpPr>
        <p:spPr>
          <a:xfrm>
            <a:off x="1192968" y="983610"/>
            <a:ext cx="6907424" cy="357158"/>
          </a:xfrm>
          <a:prstGeom prst="rect">
            <a:avLst/>
          </a:prstGeom>
          <a:noFill/>
        </p:spPr>
        <p:txBody>
          <a:bodyPr vert="horz" lIns="0" tIns="0" rIns="0" bIns="0" rtlCol="0">
            <a:noAutofit/>
          </a:bodyPr>
          <a:lstStyle>
            <a:lvl1pPr marL="144000" indent="0" algn="l" defTabSz="914400" rtl="0" eaLnBrk="1" latinLnBrk="0" hangingPunct="1">
              <a:lnSpc>
                <a:spcPct val="100000"/>
              </a:lnSpc>
              <a:spcBef>
                <a:spcPts val="0"/>
              </a:spcBef>
              <a:spcAft>
                <a:spcPts val="400"/>
              </a:spcAft>
              <a:buFont typeface="Arial" pitchFamily="34" charset="0"/>
              <a:buNone/>
              <a:defRPr sz="2200" kern="1200">
                <a:solidFill>
                  <a:schemeClr val="tx2"/>
                </a:solidFill>
                <a:latin typeface="Calibri" pitchFamily="34" charset="0"/>
                <a:ea typeface="+mn-ea"/>
                <a:cs typeface="Calibri" pitchFamily="34" charset="0"/>
              </a:defRPr>
            </a:lvl1pPr>
            <a:lvl2pPr marL="360363" indent="-360363" algn="l" defTabSz="914400" rtl="0" eaLnBrk="1" latinLnBrk="0" hangingPunct="1">
              <a:lnSpc>
                <a:spcPts val="2000"/>
              </a:lnSpc>
              <a:spcBef>
                <a:spcPts val="0"/>
              </a:spcBef>
              <a:buSzPct val="90000"/>
              <a:buFontTx/>
              <a:buBlip>
                <a:blip r:embed="rId18"/>
              </a:buBlip>
              <a:defRPr sz="1600" kern="1200">
                <a:solidFill>
                  <a:srgbClr val="666666"/>
                </a:solidFill>
                <a:latin typeface="Calibri" pitchFamily="34" charset="0"/>
                <a:ea typeface="+mn-ea"/>
                <a:cs typeface="Calibri" pitchFamily="34" charset="0"/>
              </a:defRPr>
            </a:lvl2pPr>
            <a:lvl3pPr marL="361950" indent="0" algn="l" defTabSz="914400" rtl="0" eaLnBrk="1" latinLnBrk="0" hangingPunct="1">
              <a:lnSpc>
                <a:spcPts val="2000"/>
              </a:lnSpc>
              <a:spcBef>
                <a:spcPts val="0"/>
              </a:spcBef>
              <a:buSzPct val="36000"/>
              <a:buFont typeface="Arial" pitchFamily="34" charset="0"/>
              <a:buNone/>
              <a:defRPr sz="1600" kern="1200">
                <a:solidFill>
                  <a:srgbClr val="666666"/>
                </a:solidFill>
                <a:latin typeface="Calibri" pitchFamily="34" charset="0"/>
                <a:ea typeface="+mn-ea"/>
                <a:cs typeface="Calibri" pitchFamily="34" charset="0"/>
              </a:defRPr>
            </a:lvl3pPr>
            <a:lvl4pPr marL="720000" indent="-238125" algn="l" defTabSz="914400" rtl="0" eaLnBrk="1" latinLnBrk="0" hangingPunct="1">
              <a:lnSpc>
                <a:spcPts val="2000"/>
              </a:lnSpc>
              <a:spcBef>
                <a:spcPts val="0"/>
              </a:spcBef>
              <a:buClr>
                <a:srgbClr val="666666"/>
              </a:buClr>
              <a:buSzPct val="36000"/>
              <a:buFontTx/>
              <a:buBlip>
                <a:blip r:embed="rId19"/>
              </a:buBlip>
              <a:defRPr sz="1600" kern="1200" baseline="0">
                <a:solidFill>
                  <a:srgbClr val="666666"/>
                </a:solidFill>
                <a:latin typeface="Calibri" pitchFamily="34" charset="0"/>
                <a:ea typeface="+mn-ea"/>
                <a:cs typeface="Calibri" pitchFamily="34" charset="0"/>
              </a:defRPr>
            </a:lvl4pPr>
            <a:lvl5pPr marL="1133475" indent="-114300" algn="l" defTabSz="914400" rtl="0" eaLnBrk="1" latinLnBrk="0" hangingPunct="1">
              <a:lnSpc>
                <a:spcPts val="2000"/>
              </a:lnSpc>
              <a:spcBef>
                <a:spcPts val="0"/>
              </a:spcBef>
              <a:buClr>
                <a:srgbClr val="666666"/>
              </a:buClr>
              <a:buFont typeface="Arial" pitchFamily="34" charset="0"/>
              <a:buChar char="-"/>
              <a:defRPr sz="1600" kern="1200">
                <a:solidFill>
                  <a:srgbClr val="666666"/>
                </a:solidFill>
                <a:latin typeface="Calibri" pitchFamily="34" charset="0"/>
                <a:ea typeface="+mn-ea"/>
                <a:cs typeface="Calibri"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000" b="1" smtClean="0">
                <a:solidFill>
                  <a:srgbClr val="7030A0"/>
                </a:solidFill>
              </a:rPr>
              <a:t>Un réacteur expérimental en construction à Cadarache</a:t>
            </a:r>
            <a:endParaRPr lang="fr-FR" smtClean="0">
              <a:solidFill>
                <a:srgbClr val="7030A0"/>
              </a:solidFill>
            </a:endParaRPr>
          </a:p>
        </p:txBody>
      </p:sp>
    </p:spTree>
    <p:extLst>
      <p:ext uri="{BB962C8B-B14F-4D97-AF65-F5344CB8AC3E}">
        <p14:creationId xmlns:p14="http://schemas.microsoft.com/office/powerpoint/2010/main" xmlns="" val="27825338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1"/>
          <p:cNvPicPr>
            <a:picLocks noChangeAspect="1"/>
          </p:cNvPicPr>
          <p:nvPr/>
        </p:nvPicPr>
        <p:blipFill>
          <a:blip r:embed="rId2" cstate="screen"/>
          <a:srcRect/>
          <a:stretch>
            <a:fillRect/>
          </a:stretch>
        </p:blipFill>
        <p:spPr bwMode="auto">
          <a:xfrm>
            <a:off x="0" y="5243639"/>
            <a:ext cx="975445" cy="1614361"/>
          </a:xfrm>
          <a:prstGeom prst="rect">
            <a:avLst/>
          </a:prstGeom>
          <a:noFill/>
          <a:ln w="28575">
            <a:solidFill>
              <a:srgbClr val="000000"/>
            </a:solidFill>
            <a:miter lim="800000"/>
            <a:headEnd/>
            <a:tailEnd/>
          </a:ln>
        </p:spPr>
      </p:pic>
      <p:pic>
        <p:nvPicPr>
          <p:cNvPr id="7" name="Image 6" descr="FIGURE-10-NEW.png"/>
          <p:cNvPicPr/>
          <p:nvPr/>
        </p:nvPicPr>
        <p:blipFill>
          <a:blip r:embed="rId3" cstate="print"/>
          <a:stretch>
            <a:fillRect/>
          </a:stretch>
        </p:blipFill>
        <p:spPr>
          <a:xfrm>
            <a:off x="6196330" y="2763093"/>
            <a:ext cx="2947670" cy="1311275"/>
          </a:xfrm>
          <a:prstGeom prst="rect">
            <a:avLst/>
          </a:prstGeom>
        </p:spPr>
      </p:pic>
      <p:sp>
        <p:nvSpPr>
          <p:cNvPr id="2" name="Titre 1"/>
          <p:cNvSpPr>
            <a:spLocks noGrp="1"/>
          </p:cNvSpPr>
          <p:nvPr>
            <p:ph type="title"/>
          </p:nvPr>
        </p:nvSpPr>
        <p:spPr>
          <a:xfrm>
            <a:off x="2378085" y="101554"/>
            <a:ext cx="5292080" cy="792088"/>
          </a:xfrm>
        </p:spPr>
        <p:txBody>
          <a:bodyPr/>
          <a:lstStyle/>
          <a:p>
            <a:r>
              <a:rPr lang="fr-FR" sz="2800" dirty="0" smtClean="0"/>
              <a:t>POST-FUKUSHIMA AU CEA </a:t>
            </a:r>
            <a:endParaRPr lang="fr-FR" sz="2800" dirty="0"/>
          </a:p>
        </p:txBody>
      </p:sp>
      <p:sp>
        <p:nvSpPr>
          <p:cNvPr id="81" name="Espace réservé du numéro de diapositive 4"/>
          <p:cNvSpPr txBox="1">
            <a:spLocks/>
          </p:cNvSpPr>
          <p:nvPr/>
        </p:nvSpPr>
        <p:spPr>
          <a:xfrm>
            <a:off x="8028384" y="6309320"/>
            <a:ext cx="864096" cy="365125"/>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smtClean="0"/>
              <a:t>  </a:t>
            </a:r>
            <a:fld id="{9492D179-F7E1-4643-A189-6B3935E36242}" type="slidenum">
              <a:rPr lang="fr-FR" smtClean="0"/>
              <a:pPr/>
              <a:t>26</a:t>
            </a:fld>
            <a:endParaRPr lang="fr-FR" dirty="0"/>
          </a:p>
        </p:txBody>
      </p:sp>
      <p:sp>
        <p:nvSpPr>
          <p:cNvPr id="83" name="ZoneTexte 82"/>
          <p:cNvSpPr txBox="1"/>
          <p:nvPr/>
        </p:nvSpPr>
        <p:spPr>
          <a:xfrm>
            <a:off x="377339" y="980728"/>
            <a:ext cx="8352928" cy="2123658"/>
          </a:xfrm>
          <a:prstGeom prst="rect">
            <a:avLst/>
          </a:prstGeom>
          <a:noFill/>
        </p:spPr>
        <p:txBody>
          <a:bodyPr wrap="square" rtlCol="0">
            <a:spAutoFit/>
          </a:bodyPr>
          <a:lstStyle/>
          <a:p>
            <a:pPr marL="0" lvl="1" algn="l"/>
            <a:r>
              <a:rPr lang="fr-FR" sz="1800" b="1" dirty="0" smtClean="0"/>
              <a:t> </a:t>
            </a:r>
            <a:r>
              <a:rPr lang="fr-FR" b="1" dirty="0" smtClean="0">
                <a:solidFill>
                  <a:srgbClr val="0070C0"/>
                </a:solidFill>
              </a:rPr>
              <a:t>1 – Les ECS (évaluations complémentaires de sûreté)</a:t>
            </a:r>
            <a:endParaRPr lang="fr-FR" sz="1800" b="1" dirty="0" smtClean="0"/>
          </a:p>
          <a:p>
            <a:pPr algn="l">
              <a:buFont typeface="Wingdings" pitchFamily="2" charset="2"/>
              <a:buChar char="Ø"/>
            </a:pPr>
            <a:r>
              <a:rPr lang="fr-FR" sz="1800" dirty="0" smtClean="0"/>
              <a:t> L’ASN demande d’évaluer toutes les INB </a:t>
            </a:r>
          </a:p>
          <a:p>
            <a:pPr marL="742950" lvl="1" indent="-285750" algn="l">
              <a:buFont typeface="Wingdings" pitchFamily="2" charset="2"/>
              <a:buChar char="§"/>
            </a:pPr>
            <a:r>
              <a:rPr lang="fr-FR" sz="1800" dirty="0" smtClean="0">
                <a:solidFill>
                  <a:srgbClr val="FF0000"/>
                </a:solidFill>
              </a:rPr>
              <a:t>Réévaluation des risques d’inondation et sismiques</a:t>
            </a:r>
            <a:endParaRPr lang="fr-FR" sz="1800" dirty="0">
              <a:solidFill>
                <a:srgbClr val="FF0000"/>
              </a:solidFill>
            </a:endParaRPr>
          </a:p>
          <a:p>
            <a:pPr marL="742950" lvl="1" indent="-285750" algn="l">
              <a:buFont typeface="Wingdings" pitchFamily="2" charset="2"/>
              <a:buChar char="§"/>
            </a:pPr>
            <a:r>
              <a:rPr lang="fr-FR" sz="1800" dirty="0" smtClean="0">
                <a:solidFill>
                  <a:srgbClr val="FF0000"/>
                </a:solidFill>
              </a:rPr>
              <a:t>Identification des effets falaise et évaluation des marges</a:t>
            </a:r>
            <a:endParaRPr lang="fr-FR" sz="1800" b="0" dirty="0" smtClean="0">
              <a:solidFill>
                <a:srgbClr val="FF0000"/>
              </a:solidFill>
            </a:endParaRPr>
          </a:p>
          <a:p>
            <a:pPr marL="742950" lvl="1" indent="-285750" algn="l">
              <a:buFont typeface="Wingdings" pitchFamily="2" charset="2"/>
              <a:buChar char="§"/>
            </a:pPr>
            <a:r>
              <a:rPr lang="fr-FR" sz="1800" b="0" dirty="0" smtClean="0">
                <a:solidFill>
                  <a:srgbClr val="FF0000"/>
                </a:solidFill>
              </a:rPr>
              <a:t>Mitigation en cas de perte simultanée de la source froide et de l’électricité</a:t>
            </a:r>
          </a:p>
          <a:p>
            <a:pPr algn="l">
              <a:buFont typeface="Wingdings" pitchFamily="2" charset="2"/>
              <a:buChar char="Ø"/>
            </a:pPr>
            <a:r>
              <a:rPr lang="fr-FR" sz="1800" dirty="0" smtClean="0"/>
              <a:t> Premier rapport (Osiris, Phénix, RJH, </a:t>
            </a:r>
            <a:r>
              <a:rPr lang="fr-FR" sz="1800" dirty="0" err="1" smtClean="0"/>
              <a:t>Masurca</a:t>
            </a:r>
            <a:r>
              <a:rPr lang="fr-FR" sz="1800" dirty="0" smtClean="0"/>
              <a:t> &amp; </a:t>
            </a:r>
            <a:r>
              <a:rPr lang="fr-FR" sz="1800" dirty="0" err="1" smtClean="0"/>
              <a:t>ATPu</a:t>
            </a:r>
            <a:r>
              <a:rPr lang="fr-FR" sz="1800" dirty="0" smtClean="0"/>
              <a:t>) remis en sept. 2011</a:t>
            </a:r>
          </a:p>
          <a:p>
            <a:pPr algn="l">
              <a:buFont typeface="Wingdings" pitchFamily="2" charset="2"/>
              <a:buChar char="Ø"/>
            </a:pPr>
            <a:r>
              <a:rPr lang="fr-FR" sz="1800" dirty="0" smtClean="0"/>
              <a:t> Deuxième rapport (10 INB) remis en sept. 2012</a:t>
            </a:r>
          </a:p>
        </p:txBody>
      </p:sp>
      <p:sp>
        <p:nvSpPr>
          <p:cNvPr id="6" name="ZoneTexte 5"/>
          <p:cNvSpPr txBox="1"/>
          <p:nvPr/>
        </p:nvSpPr>
        <p:spPr>
          <a:xfrm>
            <a:off x="377339" y="3077666"/>
            <a:ext cx="8317567" cy="3231654"/>
          </a:xfrm>
          <a:prstGeom prst="rect">
            <a:avLst/>
          </a:prstGeom>
          <a:noFill/>
        </p:spPr>
        <p:txBody>
          <a:bodyPr wrap="square" rtlCol="0">
            <a:spAutoFit/>
          </a:bodyPr>
          <a:lstStyle/>
          <a:p>
            <a:pPr marL="0" lvl="1" algn="l"/>
            <a:r>
              <a:rPr lang="fr-FR" sz="1800" dirty="0" smtClean="0"/>
              <a:t> </a:t>
            </a:r>
            <a:r>
              <a:rPr lang="fr-FR" b="1" dirty="0" smtClean="0">
                <a:solidFill>
                  <a:srgbClr val="0070C0"/>
                </a:solidFill>
              </a:rPr>
              <a:t>2 – R&amp;D accrue sur des sujets (déjà connus)</a:t>
            </a:r>
            <a:endParaRPr lang="fr-FR" b="1" dirty="0" smtClean="0"/>
          </a:p>
          <a:p>
            <a:pPr algn="l">
              <a:buFont typeface="Wingdings" pitchFamily="2" charset="2"/>
              <a:buChar char="Ø"/>
            </a:pPr>
            <a:r>
              <a:rPr lang="fr-FR" sz="1800" dirty="0" smtClean="0"/>
              <a:t> </a:t>
            </a:r>
            <a:r>
              <a:rPr lang="fr-FR" sz="1800" b="1" dirty="0" smtClean="0"/>
              <a:t>Sismique</a:t>
            </a:r>
            <a:r>
              <a:rPr lang="fr-FR" sz="1800" dirty="0" smtClean="0"/>
              <a:t> </a:t>
            </a:r>
            <a:r>
              <a:rPr lang="fr-FR" sz="1800" dirty="0" smtClean="0">
                <a:solidFill>
                  <a:srgbClr val="FF0000"/>
                </a:solidFill>
              </a:rPr>
              <a:t>Evaluation des marges (projet EXTAM)</a:t>
            </a:r>
            <a:endParaRPr lang="fr-FR" sz="1800" b="0" dirty="0" smtClean="0">
              <a:solidFill>
                <a:srgbClr val="FF0000"/>
              </a:solidFill>
            </a:endParaRPr>
          </a:p>
          <a:p>
            <a:pPr algn="l">
              <a:buFont typeface="Wingdings" pitchFamily="2" charset="2"/>
              <a:buChar char="Ø"/>
            </a:pPr>
            <a:r>
              <a:rPr lang="fr-FR" sz="1800" dirty="0" smtClean="0"/>
              <a:t> </a:t>
            </a:r>
            <a:r>
              <a:rPr lang="fr-FR" sz="1800" b="1" dirty="0" smtClean="0"/>
              <a:t>Hydrogène </a:t>
            </a:r>
            <a:r>
              <a:rPr lang="fr-FR" sz="1800" dirty="0" smtClean="0"/>
              <a:t> 	</a:t>
            </a:r>
            <a:r>
              <a:rPr lang="fr-FR" sz="1800" dirty="0" smtClean="0">
                <a:solidFill>
                  <a:srgbClr val="FF0000"/>
                </a:solidFill>
              </a:rPr>
              <a:t>Quantité générée lors d’un accident grave</a:t>
            </a:r>
          </a:p>
          <a:p>
            <a:pPr lvl="3" algn="l"/>
            <a:r>
              <a:rPr lang="fr-FR" sz="1800" dirty="0" smtClean="0">
                <a:solidFill>
                  <a:srgbClr val="FF0000"/>
                </a:solidFill>
              </a:rPr>
              <a:t>	Mélanges (air/H</a:t>
            </a:r>
            <a:r>
              <a:rPr lang="fr-FR" sz="1800" baseline="-25000" dirty="0" smtClean="0">
                <a:solidFill>
                  <a:srgbClr val="FF0000"/>
                </a:solidFill>
              </a:rPr>
              <a:t>2</a:t>
            </a:r>
            <a:r>
              <a:rPr lang="fr-FR" sz="1800" dirty="0" smtClean="0">
                <a:solidFill>
                  <a:srgbClr val="FF0000"/>
                </a:solidFill>
              </a:rPr>
              <a:t>/H</a:t>
            </a:r>
            <a:r>
              <a:rPr lang="fr-FR" sz="1800" baseline="-25000" dirty="0" smtClean="0">
                <a:solidFill>
                  <a:srgbClr val="FF0000"/>
                </a:solidFill>
              </a:rPr>
              <a:t>2</a:t>
            </a:r>
            <a:r>
              <a:rPr lang="fr-FR" sz="1800" dirty="0" smtClean="0">
                <a:solidFill>
                  <a:srgbClr val="FF0000"/>
                </a:solidFill>
              </a:rPr>
              <a:t>O) et diffusion</a:t>
            </a:r>
          </a:p>
          <a:p>
            <a:pPr lvl="1" algn="l"/>
            <a:r>
              <a:rPr lang="fr-FR" sz="1800" dirty="0" smtClean="0">
                <a:solidFill>
                  <a:srgbClr val="FF0000"/>
                </a:solidFill>
              </a:rPr>
              <a:t>		Efficacité des </a:t>
            </a:r>
            <a:r>
              <a:rPr lang="fr-FR" sz="1800" dirty="0" err="1" smtClean="0">
                <a:solidFill>
                  <a:srgbClr val="FF0000"/>
                </a:solidFill>
              </a:rPr>
              <a:t>recombineurs</a:t>
            </a:r>
            <a:r>
              <a:rPr lang="fr-FR" sz="1800" dirty="0" smtClean="0">
                <a:solidFill>
                  <a:srgbClr val="FF0000"/>
                </a:solidFill>
              </a:rPr>
              <a:t> catalytiques</a:t>
            </a:r>
            <a:endParaRPr lang="fr-FR" sz="1800" dirty="0" smtClean="0"/>
          </a:p>
          <a:p>
            <a:pPr algn="l">
              <a:buFont typeface="Wingdings" pitchFamily="2" charset="2"/>
              <a:buChar char="Ø"/>
            </a:pPr>
            <a:r>
              <a:rPr lang="fr-FR" sz="1800" dirty="0" smtClean="0"/>
              <a:t> </a:t>
            </a:r>
            <a:r>
              <a:rPr lang="fr-FR" sz="1800" b="1" dirty="0" smtClean="0"/>
              <a:t>Relâchements et dispersion des PF </a:t>
            </a:r>
            <a:r>
              <a:rPr lang="fr-FR" sz="1800" dirty="0" smtClean="0">
                <a:solidFill>
                  <a:srgbClr val="FF0000"/>
                </a:solidFill>
              </a:rPr>
              <a:t>Effet de la température</a:t>
            </a:r>
          </a:p>
          <a:p>
            <a:pPr lvl="1" algn="l"/>
            <a:r>
              <a:rPr lang="fr-FR" sz="1800" dirty="0" smtClean="0">
                <a:solidFill>
                  <a:srgbClr val="FF0000"/>
                </a:solidFill>
              </a:rPr>
              <a:t>			            Terme source: validation et incertitudes</a:t>
            </a:r>
          </a:p>
          <a:p>
            <a:pPr lvl="1" algn="l"/>
            <a:r>
              <a:rPr lang="fr-FR" sz="1800" dirty="0">
                <a:solidFill>
                  <a:srgbClr val="FF0000"/>
                </a:solidFill>
              </a:rPr>
              <a:t>	</a:t>
            </a:r>
            <a:r>
              <a:rPr lang="fr-FR" sz="1800" dirty="0" smtClean="0">
                <a:solidFill>
                  <a:srgbClr val="FF0000"/>
                </a:solidFill>
              </a:rPr>
              <a:t>		            International Source </a:t>
            </a:r>
            <a:r>
              <a:rPr lang="fr-FR" sz="1800" dirty="0" err="1" smtClean="0">
                <a:solidFill>
                  <a:srgbClr val="FF0000"/>
                </a:solidFill>
              </a:rPr>
              <a:t>Term</a:t>
            </a:r>
            <a:r>
              <a:rPr lang="fr-FR" sz="1800" dirty="0" smtClean="0">
                <a:solidFill>
                  <a:srgbClr val="FF0000"/>
                </a:solidFill>
              </a:rPr>
              <a:t> Program </a:t>
            </a:r>
            <a:endParaRPr lang="fr-FR" sz="1800" dirty="0" smtClean="0"/>
          </a:p>
          <a:p>
            <a:pPr algn="l">
              <a:buFont typeface="Wingdings" pitchFamily="2" charset="2"/>
              <a:buChar char="Ø"/>
            </a:pPr>
            <a:r>
              <a:rPr lang="fr-FR" sz="1800" dirty="0" smtClean="0"/>
              <a:t>  </a:t>
            </a:r>
            <a:r>
              <a:rPr lang="fr-FR" sz="1800" b="1" dirty="0" smtClean="0"/>
              <a:t>Comportement du corium</a:t>
            </a:r>
            <a:r>
              <a:rPr lang="fr-FR" sz="1800" b="1" dirty="0">
                <a:solidFill>
                  <a:srgbClr val="FF0000"/>
                </a:solidFill>
              </a:rPr>
              <a:t> </a:t>
            </a:r>
            <a:r>
              <a:rPr lang="fr-FR" sz="1800" b="1" dirty="0" smtClean="0">
                <a:solidFill>
                  <a:srgbClr val="FF0000"/>
                </a:solidFill>
              </a:rPr>
              <a:t> </a:t>
            </a:r>
            <a:r>
              <a:rPr lang="fr-FR" sz="1800" dirty="0">
                <a:solidFill>
                  <a:srgbClr val="FF0000"/>
                </a:solidFill>
              </a:rPr>
              <a:t>D</a:t>
            </a:r>
            <a:r>
              <a:rPr lang="fr-FR" sz="1800" dirty="0" smtClean="0">
                <a:solidFill>
                  <a:srgbClr val="FF0000"/>
                </a:solidFill>
              </a:rPr>
              <a:t>égradation en cuve</a:t>
            </a:r>
          </a:p>
          <a:p>
            <a:pPr lvl="1" algn="l"/>
            <a:r>
              <a:rPr lang="fr-FR" sz="1800" dirty="0" smtClean="0">
                <a:solidFill>
                  <a:srgbClr val="FF0000"/>
                </a:solidFill>
              </a:rPr>
              <a:t>			Interaction </a:t>
            </a:r>
            <a:r>
              <a:rPr lang="fr-FR" sz="1800" dirty="0" err="1" smtClean="0">
                <a:solidFill>
                  <a:srgbClr val="FF0000"/>
                </a:solidFill>
              </a:rPr>
              <a:t>corium</a:t>
            </a:r>
            <a:r>
              <a:rPr lang="fr-FR" sz="1800" dirty="0" smtClean="0">
                <a:solidFill>
                  <a:srgbClr val="FF0000"/>
                </a:solidFill>
              </a:rPr>
              <a:t>-béton</a:t>
            </a:r>
          </a:p>
          <a:p>
            <a:pPr lvl="1" algn="l"/>
            <a:r>
              <a:rPr lang="fr-FR" sz="1800" dirty="0">
                <a:solidFill>
                  <a:srgbClr val="FF0000"/>
                </a:solidFill>
              </a:rPr>
              <a:t>	</a:t>
            </a:r>
            <a:r>
              <a:rPr lang="fr-FR" sz="1800" dirty="0" smtClean="0">
                <a:solidFill>
                  <a:srgbClr val="FF0000"/>
                </a:solidFill>
              </a:rPr>
              <a:t>		Interaction </a:t>
            </a:r>
            <a:r>
              <a:rPr lang="fr-FR" sz="1800" dirty="0" err="1" smtClean="0">
                <a:solidFill>
                  <a:srgbClr val="FF0000"/>
                </a:solidFill>
              </a:rPr>
              <a:t>corium</a:t>
            </a:r>
            <a:r>
              <a:rPr lang="fr-FR" sz="1800" dirty="0" smtClean="0">
                <a:solidFill>
                  <a:srgbClr val="FF0000"/>
                </a:solidFill>
              </a:rPr>
              <a:t>-eau</a:t>
            </a:r>
          </a:p>
        </p:txBody>
      </p:sp>
      <p:pic>
        <p:nvPicPr>
          <p:cNvPr id="8" name="Picture 10"/>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583487" y="4074367"/>
            <a:ext cx="1560513" cy="2079625"/>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5731387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95736" y="188640"/>
            <a:ext cx="5400600" cy="504056"/>
          </a:xfrm>
        </p:spPr>
        <p:txBody>
          <a:bodyPr/>
          <a:lstStyle/>
          <a:p>
            <a:r>
              <a:rPr lang="fr-FR" sz="3200" cap="none" dirty="0" smtClean="0"/>
              <a:t/>
            </a:r>
            <a:br>
              <a:rPr lang="fr-FR" sz="3200" cap="none" dirty="0" smtClean="0"/>
            </a:br>
            <a:r>
              <a:rPr lang="fr-FR" sz="3200" cap="none" dirty="0" smtClean="0"/>
              <a:t>Le projet ASTRID</a:t>
            </a:r>
            <a:br>
              <a:rPr lang="fr-FR" sz="3200" cap="none" dirty="0" smtClean="0"/>
            </a:br>
            <a:endParaRPr lang="fr-FR" sz="3200" cap="none" dirty="0"/>
          </a:p>
        </p:txBody>
      </p:sp>
      <p:sp>
        <p:nvSpPr>
          <p:cNvPr id="5" name="Espace réservé du numéro de diapositive 4"/>
          <p:cNvSpPr>
            <a:spLocks noGrp="1"/>
          </p:cNvSpPr>
          <p:nvPr>
            <p:ph type="sldNum" sz="quarter" idx="4294967295"/>
          </p:nvPr>
        </p:nvSpPr>
        <p:spPr>
          <a:xfrm>
            <a:off x="8025304" y="6303598"/>
            <a:ext cx="1118696" cy="365125"/>
          </a:xfrm>
          <a:prstGeom prst="rect">
            <a:avLst/>
          </a:prstGeom>
        </p:spPr>
        <p:txBody>
          <a:bodyPr/>
          <a:lstStyle/>
          <a:p>
            <a:fld id="{AEFB9B6D-867A-40B8-ACB0-35CC9F272C9C}" type="slidenum">
              <a:rPr lang="fr-FR" smtClean="0">
                <a:solidFill>
                  <a:schemeClr val="tx1">
                    <a:lumMod val="95000"/>
                    <a:lumOff val="5000"/>
                  </a:schemeClr>
                </a:solidFill>
              </a:rPr>
              <a:pPr/>
              <a:t>27</a:t>
            </a:fld>
            <a:endParaRPr lang="fr-FR" dirty="0">
              <a:solidFill>
                <a:schemeClr val="tx1">
                  <a:lumMod val="95000"/>
                  <a:lumOff val="5000"/>
                </a:schemeClr>
              </a:solidFill>
            </a:endParaRPr>
          </a:p>
        </p:txBody>
      </p:sp>
      <p:sp>
        <p:nvSpPr>
          <p:cNvPr id="3" name="Espace réservé du contenu 2"/>
          <p:cNvSpPr>
            <a:spLocks noGrp="1"/>
          </p:cNvSpPr>
          <p:nvPr>
            <p:ph idx="1"/>
          </p:nvPr>
        </p:nvSpPr>
        <p:spPr>
          <a:xfrm>
            <a:off x="431032" y="980728"/>
            <a:ext cx="8712968" cy="2952328"/>
          </a:xfrm>
        </p:spPr>
        <p:txBody>
          <a:bodyPr/>
          <a:lstStyle/>
          <a:p>
            <a:pPr marL="486900" indent="-342900">
              <a:buFont typeface="Wingdings" pitchFamily="2" charset="2"/>
              <a:buChar char="Ø"/>
            </a:pPr>
            <a:r>
              <a:rPr lang="fr-FR" dirty="0" smtClean="0"/>
              <a:t>Une puissance électrique de 600 </a:t>
            </a:r>
            <a:r>
              <a:rPr lang="fr-FR" dirty="0" err="1" smtClean="0"/>
              <a:t>MWe</a:t>
            </a:r>
            <a:endParaRPr lang="fr-FR" dirty="0" smtClean="0"/>
          </a:p>
          <a:p>
            <a:pPr lvl="3">
              <a:buFont typeface="Wingdings" pitchFamily="2" charset="2"/>
              <a:buChar char="q"/>
            </a:pPr>
            <a:r>
              <a:rPr lang="fr-FR" dirty="0" smtClean="0"/>
              <a:t>Démonstration à l’échelle industrielle y compris pilotage, performances et sûreté</a:t>
            </a:r>
          </a:p>
          <a:p>
            <a:pPr lvl="3">
              <a:buFont typeface="Wingdings" pitchFamily="2" charset="2"/>
              <a:buChar char="q"/>
            </a:pPr>
            <a:r>
              <a:rPr lang="fr-FR" dirty="0" smtClean="0"/>
              <a:t>Un outil flexible pour des tests en vraie grandeur (irradiations expérimentales, composants, …)</a:t>
            </a:r>
          </a:p>
          <a:p>
            <a:pPr marL="486900" indent="-342900">
              <a:buFont typeface="Wingdings" pitchFamily="2" charset="2"/>
              <a:buChar char="Ø"/>
            </a:pPr>
            <a:r>
              <a:rPr lang="fr-FR" dirty="0" smtClean="0"/>
              <a:t> Démonstration de la transmutation des actinides mineurs</a:t>
            </a:r>
          </a:p>
          <a:p>
            <a:pPr marL="486900" indent="-342900">
              <a:buFont typeface="Wingdings" pitchFamily="2" charset="2"/>
              <a:buChar char="Ø"/>
            </a:pPr>
            <a:r>
              <a:rPr lang="fr-FR" dirty="0" smtClean="0"/>
              <a:t>Un planning serré pour</a:t>
            </a:r>
          </a:p>
          <a:p>
            <a:pPr lvl="3">
              <a:buFont typeface="Wingdings" pitchFamily="2" charset="2"/>
              <a:buChar char="q"/>
            </a:pPr>
            <a:r>
              <a:rPr lang="fr-FR" dirty="0" smtClean="0"/>
              <a:t>Restaurer un outil expérimental en neutrons rapides</a:t>
            </a:r>
          </a:p>
          <a:p>
            <a:pPr lvl="3">
              <a:buFont typeface="Wingdings" pitchFamily="2" charset="2"/>
              <a:buChar char="q"/>
            </a:pPr>
            <a:r>
              <a:rPr lang="fr-FR" dirty="0" smtClean="0"/>
              <a:t>Réinstaller des compétences et des technologies en réacteurs rapides</a:t>
            </a:r>
          </a:p>
          <a:p>
            <a:pPr lvl="3">
              <a:buFont typeface="Wingdings" pitchFamily="2" charset="2"/>
              <a:buChar char="q"/>
            </a:pPr>
            <a:r>
              <a:rPr lang="fr-FR" dirty="0" smtClean="0"/>
              <a:t>Reconstruire un tissu industriel sous-jacent</a:t>
            </a:r>
          </a:p>
          <a:p>
            <a:pPr lvl="3">
              <a:buFont typeface="Wingdings" pitchFamily="2" charset="2"/>
              <a:buChar char="q"/>
            </a:pPr>
            <a:r>
              <a:rPr lang="fr-FR" dirty="0" smtClean="0"/>
              <a:t>Se préparer à un déploiement industriel à l’horizon 2040 en France (2030 dans certains autres pays du monde)</a:t>
            </a:r>
            <a:br>
              <a:rPr lang="fr-FR" dirty="0" smtClean="0"/>
            </a:br>
            <a:endParaRPr lang="fr-FR" sz="1200" dirty="0" smtClean="0">
              <a:solidFill>
                <a:srgbClr val="666666"/>
              </a:solidFill>
            </a:endParaRPr>
          </a:p>
        </p:txBody>
      </p:sp>
      <p:grpSp>
        <p:nvGrpSpPr>
          <p:cNvPr id="8" name="Groupe 7"/>
          <p:cNvGrpSpPr/>
          <p:nvPr/>
        </p:nvGrpSpPr>
        <p:grpSpPr>
          <a:xfrm>
            <a:off x="2411760" y="3645024"/>
            <a:ext cx="6511762" cy="2940997"/>
            <a:chOff x="2411760" y="3645024"/>
            <a:chExt cx="6511762" cy="2940997"/>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483768" y="3645024"/>
              <a:ext cx="6439754" cy="294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411760" y="4581128"/>
              <a:ext cx="6370285" cy="3633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xmlns="" val="5068628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bwMode="auto">
          <a:xfrm>
            <a:off x="641962" y="3995945"/>
            <a:ext cx="3786022" cy="297151"/>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1" i="0" u="none" strike="noStrike" cap="none" normalizeH="0" baseline="0" smtClean="0">
              <a:ln>
                <a:noFill/>
              </a:ln>
              <a:solidFill>
                <a:schemeClr val="accent2"/>
              </a:solidFill>
              <a:effectLst/>
              <a:latin typeface="Arial" charset="0"/>
            </a:endParaRPr>
          </a:p>
        </p:txBody>
      </p:sp>
      <p:sp>
        <p:nvSpPr>
          <p:cNvPr id="15" name="Rectangle 14"/>
          <p:cNvSpPr/>
          <p:nvPr/>
        </p:nvSpPr>
        <p:spPr bwMode="auto">
          <a:xfrm>
            <a:off x="651868" y="4843804"/>
            <a:ext cx="3776116" cy="313388"/>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1" i="0" u="none" strike="noStrike" cap="none" normalizeH="0" baseline="0" smtClean="0">
              <a:ln>
                <a:noFill/>
              </a:ln>
              <a:solidFill>
                <a:schemeClr val="accent2"/>
              </a:solidFill>
              <a:effectLst/>
              <a:latin typeface="Arial" charset="0"/>
            </a:endParaRPr>
          </a:p>
        </p:txBody>
      </p:sp>
      <p:sp>
        <p:nvSpPr>
          <p:cNvPr id="16" name="Rectangle 15"/>
          <p:cNvSpPr/>
          <p:nvPr/>
        </p:nvSpPr>
        <p:spPr bwMode="auto">
          <a:xfrm>
            <a:off x="661776" y="5717421"/>
            <a:ext cx="3766208" cy="303867"/>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1" i="0" u="none" strike="noStrike" cap="none" normalizeH="0" baseline="0" smtClean="0">
              <a:ln>
                <a:noFill/>
              </a:ln>
              <a:solidFill>
                <a:schemeClr val="accent2"/>
              </a:solidFill>
              <a:effectLst/>
              <a:latin typeface="Arial" charset="0"/>
            </a:endParaRPr>
          </a:p>
        </p:txBody>
      </p:sp>
      <p:sp>
        <p:nvSpPr>
          <p:cNvPr id="2054" name="Rectangle 2"/>
          <p:cNvSpPr>
            <a:spLocks noChangeArrowheads="1"/>
          </p:cNvSpPr>
          <p:nvPr/>
        </p:nvSpPr>
        <p:spPr bwMode="auto">
          <a:xfrm>
            <a:off x="1090246" y="934886"/>
            <a:ext cx="7772400" cy="609600"/>
          </a:xfrm>
          <a:prstGeom prst="rect">
            <a:avLst/>
          </a:prstGeom>
          <a:noFill/>
          <a:ln w="9525">
            <a:noFill/>
            <a:miter lim="800000"/>
            <a:headEnd/>
            <a:tailEnd/>
          </a:ln>
        </p:spPr>
        <p:txBody>
          <a:bodyPr lIns="84054" tIns="42027" rIns="84054" bIns="42027" anchor="ctr"/>
          <a:lstStyle/>
          <a:p>
            <a:pPr defTabSz="912813">
              <a:lnSpc>
                <a:spcPct val="75000"/>
              </a:lnSpc>
            </a:pPr>
            <a:r>
              <a:rPr lang="fr-FR" sz="1600">
                <a:solidFill>
                  <a:srgbClr val="009664"/>
                </a:solidFill>
              </a:rPr>
              <a:t/>
            </a:r>
            <a:br>
              <a:rPr lang="fr-FR" sz="1600">
                <a:solidFill>
                  <a:srgbClr val="009664"/>
                </a:solidFill>
              </a:rPr>
            </a:br>
            <a:endParaRPr lang="fr-FR" sz="1600">
              <a:solidFill>
                <a:srgbClr val="009664"/>
              </a:solidFill>
            </a:endParaRPr>
          </a:p>
        </p:txBody>
      </p:sp>
      <p:sp>
        <p:nvSpPr>
          <p:cNvPr id="2055" name="Rectangle 3"/>
          <p:cNvSpPr>
            <a:spLocks noChangeArrowheads="1"/>
          </p:cNvSpPr>
          <p:nvPr/>
        </p:nvSpPr>
        <p:spPr bwMode="auto">
          <a:xfrm>
            <a:off x="718039" y="1117450"/>
            <a:ext cx="8425962" cy="5456237"/>
          </a:xfrm>
          <a:prstGeom prst="rect">
            <a:avLst/>
          </a:prstGeom>
          <a:noFill/>
          <a:ln w="9525">
            <a:noFill/>
            <a:miter lim="800000"/>
            <a:headEnd/>
            <a:tailEnd/>
          </a:ln>
        </p:spPr>
        <p:txBody>
          <a:bodyPr lIns="84054" tIns="42027" rIns="84054" bIns="42027"/>
          <a:lstStyle/>
          <a:p>
            <a:pPr marL="152400" indent="38100" defTabSz="912813">
              <a:spcBef>
                <a:spcPct val="20000"/>
              </a:spcBef>
              <a:buClr>
                <a:srgbClr val="616161"/>
              </a:buClr>
            </a:pPr>
            <a:endParaRPr lang="en-GB" sz="2400" b="0" i="1">
              <a:cs typeface="Arial" charset="0"/>
            </a:endParaRPr>
          </a:p>
        </p:txBody>
      </p:sp>
      <p:sp>
        <p:nvSpPr>
          <p:cNvPr id="2057" name="Rectangle 5"/>
          <p:cNvSpPr>
            <a:spLocks noChangeArrowheads="1"/>
          </p:cNvSpPr>
          <p:nvPr/>
        </p:nvSpPr>
        <p:spPr bwMode="auto">
          <a:xfrm>
            <a:off x="1234261" y="0"/>
            <a:ext cx="7658219" cy="908720"/>
          </a:xfrm>
          <a:prstGeom prst="rect">
            <a:avLst/>
          </a:prstGeom>
          <a:noFill/>
          <a:ln w="9525">
            <a:noFill/>
            <a:miter lim="800000"/>
            <a:headEnd/>
            <a:tailEnd/>
          </a:ln>
        </p:spPr>
        <p:txBody>
          <a:bodyPr lIns="87367" tIns="43683" rIns="87367" bIns="43683" anchor="ctr"/>
          <a:lstStyle/>
          <a:p>
            <a:pPr defTabSz="912813"/>
            <a:r>
              <a:rPr lang="fr-FR" sz="2800" b="1" cap="all" dirty="0">
                <a:solidFill>
                  <a:schemeClr val="bg1"/>
                </a:solidFill>
                <a:latin typeface="Comic Sans MS" pitchFamily="66" charset="0"/>
              </a:rPr>
              <a:t>Le développement des RNR-Na </a:t>
            </a:r>
            <a:endParaRPr lang="fr-FR" sz="2800" b="1" cap="all" dirty="0" smtClean="0">
              <a:solidFill>
                <a:schemeClr val="bg1"/>
              </a:solidFill>
              <a:latin typeface="Comic Sans MS" pitchFamily="66" charset="0"/>
            </a:endParaRPr>
          </a:p>
          <a:p>
            <a:pPr defTabSz="912813"/>
            <a:r>
              <a:rPr lang="fr-FR" sz="2800" b="1" cap="all" dirty="0" smtClean="0">
                <a:solidFill>
                  <a:schemeClr val="bg1"/>
                </a:solidFill>
                <a:latin typeface="Comic Sans MS" pitchFamily="66" charset="0"/>
              </a:rPr>
              <a:t>dans </a:t>
            </a:r>
            <a:r>
              <a:rPr lang="fr-FR" sz="2800" b="1" cap="all" dirty="0">
                <a:solidFill>
                  <a:schemeClr val="bg1"/>
                </a:solidFill>
                <a:latin typeface="Comic Sans MS" pitchFamily="66" charset="0"/>
              </a:rPr>
              <a:t>le monde</a:t>
            </a:r>
            <a:endParaRPr lang="en-GB" sz="2800" b="1" cap="all" dirty="0">
              <a:solidFill>
                <a:schemeClr val="bg1"/>
              </a:solidFill>
              <a:latin typeface="Comic Sans MS" pitchFamily="66" charset="0"/>
            </a:endParaRPr>
          </a:p>
        </p:txBody>
      </p:sp>
      <p:sp>
        <p:nvSpPr>
          <p:cNvPr id="2058" name="Rectangle 6"/>
          <p:cNvSpPr>
            <a:spLocks noChangeArrowheads="1"/>
          </p:cNvSpPr>
          <p:nvPr/>
        </p:nvSpPr>
        <p:spPr bwMode="auto">
          <a:xfrm>
            <a:off x="844062" y="1065062"/>
            <a:ext cx="8074269" cy="725331"/>
          </a:xfrm>
          <a:prstGeom prst="rect">
            <a:avLst/>
          </a:prstGeom>
          <a:noFill/>
          <a:ln w="9525">
            <a:solidFill>
              <a:srgbClr val="FF0000"/>
            </a:solidFill>
            <a:miter lim="800000"/>
            <a:headEnd/>
            <a:tailEnd/>
          </a:ln>
        </p:spPr>
        <p:txBody>
          <a:bodyPr wrap="square" lIns="87380" tIns="43690" rIns="87380" bIns="43690">
            <a:spAutoFit/>
          </a:bodyPr>
          <a:lstStyle/>
          <a:p>
            <a:pPr algn="ctr" defTabSz="871538">
              <a:lnSpc>
                <a:spcPct val="90000"/>
              </a:lnSpc>
            </a:pPr>
            <a:r>
              <a:rPr lang="en-US" sz="2300" dirty="0" smtClean="0"/>
              <a:t>18 RNR Na expérimental ou prototype </a:t>
            </a:r>
            <a:r>
              <a:rPr lang="en-US" sz="2300" dirty="0" err="1" smtClean="0"/>
              <a:t>réalisés</a:t>
            </a:r>
            <a:r>
              <a:rPr lang="en-US" sz="2300" dirty="0" smtClean="0"/>
              <a:t>  </a:t>
            </a:r>
            <a:endParaRPr lang="en-US" sz="2300" dirty="0"/>
          </a:p>
          <a:p>
            <a:pPr algn="ctr" defTabSz="871538">
              <a:lnSpc>
                <a:spcPct val="90000"/>
              </a:lnSpc>
            </a:pPr>
            <a:r>
              <a:rPr lang="en-US" sz="2300" dirty="0" smtClean="0"/>
              <a:t>~ 400 Réacteur.ans cumulés de REX </a:t>
            </a:r>
            <a:r>
              <a:rPr lang="fr-FR" sz="2300" dirty="0" smtClean="0"/>
              <a:t>opérationnel</a:t>
            </a:r>
            <a:r>
              <a:rPr lang="en-US" sz="2300" dirty="0" smtClean="0"/>
              <a:t> en 2010 </a:t>
            </a:r>
            <a:endParaRPr lang="fr-FR" sz="2300" dirty="0">
              <a:solidFill>
                <a:srgbClr val="333333"/>
              </a:solidFill>
            </a:endParaRPr>
          </a:p>
        </p:txBody>
      </p:sp>
      <p:graphicFrame>
        <p:nvGraphicFramePr>
          <p:cNvPr id="2050" name="Object 25"/>
          <p:cNvGraphicFramePr>
            <a:graphicFrameLocks noChangeAspect="1"/>
          </p:cNvGraphicFramePr>
          <p:nvPr>
            <p:extLst>
              <p:ext uri="{D42A27DB-BD31-4B8C-83A1-F6EECF244321}">
                <p14:modId xmlns:p14="http://schemas.microsoft.com/office/powerpoint/2010/main" xmlns="" val="3351928066"/>
              </p:ext>
            </p:extLst>
          </p:nvPr>
        </p:nvGraphicFramePr>
        <p:xfrm>
          <a:off x="158262" y="4013049"/>
          <a:ext cx="501162" cy="366712"/>
        </p:xfrm>
        <a:graphic>
          <a:graphicData uri="http://schemas.openxmlformats.org/presentationml/2006/ole">
            <p:oleObj spid="_x0000_s68610" name="Clip" r:id="rId4" imgW="7983241" imgH="4946828" progId="">
              <p:embed/>
            </p:oleObj>
          </a:graphicData>
        </a:graphic>
      </p:graphicFrame>
      <p:graphicFrame>
        <p:nvGraphicFramePr>
          <p:cNvPr id="2051" name="Object 10"/>
          <p:cNvGraphicFramePr>
            <a:graphicFrameLocks noChangeAspect="1"/>
          </p:cNvGraphicFramePr>
          <p:nvPr>
            <p:extLst>
              <p:ext uri="{D42A27DB-BD31-4B8C-83A1-F6EECF244321}">
                <p14:modId xmlns:p14="http://schemas.microsoft.com/office/powerpoint/2010/main" xmlns="" val="1383604305"/>
              </p:ext>
            </p:extLst>
          </p:nvPr>
        </p:nvGraphicFramePr>
        <p:xfrm>
          <a:off x="158262" y="4844899"/>
          <a:ext cx="501162" cy="366712"/>
        </p:xfrm>
        <a:graphic>
          <a:graphicData uri="http://schemas.openxmlformats.org/presentationml/2006/ole">
            <p:oleObj spid="_x0000_s68611" name="Clip" r:id="rId5" imgW="7983241" imgH="4946828" progId="">
              <p:embed/>
            </p:oleObj>
          </a:graphicData>
        </a:graphic>
      </p:graphicFrame>
      <p:graphicFrame>
        <p:nvGraphicFramePr>
          <p:cNvPr id="2052" name="Object 11"/>
          <p:cNvGraphicFramePr>
            <a:graphicFrameLocks noChangeAspect="1"/>
          </p:cNvGraphicFramePr>
          <p:nvPr>
            <p:extLst>
              <p:ext uri="{D42A27DB-BD31-4B8C-83A1-F6EECF244321}">
                <p14:modId xmlns:p14="http://schemas.microsoft.com/office/powerpoint/2010/main" xmlns="" val="3977722947"/>
              </p:ext>
            </p:extLst>
          </p:nvPr>
        </p:nvGraphicFramePr>
        <p:xfrm>
          <a:off x="148005" y="6245074"/>
          <a:ext cx="499696" cy="366712"/>
        </p:xfrm>
        <a:graphic>
          <a:graphicData uri="http://schemas.openxmlformats.org/presentationml/2006/ole">
            <p:oleObj spid="_x0000_s68612" name="Clip" r:id="rId6" imgW="7983241" imgH="4946828" progId="">
              <p:embed/>
            </p:oleObj>
          </a:graphicData>
        </a:graphic>
      </p:graphicFrame>
      <p:graphicFrame>
        <p:nvGraphicFramePr>
          <p:cNvPr id="2" name="Object 11"/>
          <p:cNvGraphicFramePr>
            <a:graphicFrameLocks noChangeAspect="1"/>
          </p:cNvGraphicFramePr>
          <p:nvPr>
            <p:extLst>
              <p:ext uri="{D42A27DB-BD31-4B8C-83A1-F6EECF244321}">
                <p14:modId xmlns:p14="http://schemas.microsoft.com/office/powerpoint/2010/main" xmlns="" val="1395739198"/>
              </p:ext>
            </p:extLst>
          </p:nvPr>
        </p:nvGraphicFramePr>
        <p:xfrm>
          <a:off x="148005" y="5622774"/>
          <a:ext cx="499696" cy="366712"/>
        </p:xfrm>
        <a:graphic>
          <a:graphicData uri="http://schemas.openxmlformats.org/presentationml/2006/ole">
            <p:oleObj spid="_x0000_s68613" name="Clip" r:id="rId7" imgW="7983241" imgH="4946828" progId="">
              <p:embed/>
            </p:oleObj>
          </a:graphicData>
        </a:graphic>
      </p:graphicFrame>
      <p:sp>
        <p:nvSpPr>
          <p:cNvPr id="2059" name="Rectangle 7"/>
          <p:cNvSpPr>
            <a:spLocks noChangeArrowheads="1"/>
          </p:cNvSpPr>
          <p:nvPr/>
        </p:nvSpPr>
        <p:spPr bwMode="auto">
          <a:xfrm>
            <a:off x="4840274" y="1844824"/>
            <a:ext cx="4303726" cy="4843381"/>
          </a:xfrm>
          <a:prstGeom prst="rect">
            <a:avLst/>
          </a:prstGeom>
          <a:solidFill>
            <a:schemeClr val="bg1"/>
          </a:solidFill>
          <a:ln w="9525">
            <a:noFill/>
            <a:miter lim="800000"/>
            <a:headEnd/>
            <a:tailEnd/>
          </a:ln>
        </p:spPr>
        <p:txBody>
          <a:bodyPr wrap="square" lIns="87380" tIns="43690" rIns="87380" bIns="43690">
            <a:spAutoFit/>
          </a:bodyPr>
          <a:lstStyle/>
          <a:p>
            <a:pPr algn="l" defTabSz="871538">
              <a:buClr>
                <a:srgbClr val="FF0000"/>
              </a:buClr>
              <a:tabLst>
                <a:tab pos="347663" algn="l"/>
              </a:tabLst>
            </a:pPr>
            <a:r>
              <a:rPr lang="en-US" sz="2300" dirty="0" smtClean="0"/>
              <a:t> </a:t>
            </a:r>
            <a:r>
              <a:rPr lang="en-US" sz="2300" b="1" dirty="0" err="1" smtClean="0">
                <a:solidFill>
                  <a:srgbClr val="0070C0"/>
                </a:solidFill>
              </a:rPr>
              <a:t>Japon</a:t>
            </a:r>
            <a:r>
              <a:rPr lang="en-US" sz="1100" b="1" i="1" dirty="0" smtClean="0">
                <a:solidFill>
                  <a:srgbClr val="0070C0"/>
                </a:solidFill>
                <a:latin typeface="Times" pitchFamily="18" charset="0"/>
              </a:rPr>
              <a:t> </a:t>
            </a:r>
            <a:r>
              <a:rPr lang="en-US" sz="1100" i="1" dirty="0" smtClean="0">
                <a:latin typeface="Times" pitchFamily="18" charset="0"/>
              </a:rPr>
              <a:t>     </a:t>
            </a:r>
            <a:r>
              <a:rPr lang="en-US" sz="1700" i="1" dirty="0" smtClean="0">
                <a:solidFill>
                  <a:schemeClr val="tx2"/>
                </a:solidFill>
              </a:rPr>
              <a:t>- </a:t>
            </a:r>
            <a:r>
              <a:rPr lang="en-US" sz="1700" i="1" dirty="0">
                <a:solidFill>
                  <a:srgbClr val="009664"/>
                </a:solidFill>
              </a:rPr>
              <a:t>Joyo (140 </a:t>
            </a:r>
            <a:r>
              <a:rPr lang="en-US" sz="1700" i="1" dirty="0" err="1">
                <a:solidFill>
                  <a:srgbClr val="009664"/>
                </a:solidFill>
              </a:rPr>
              <a:t>MWth</a:t>
            </a:r>
            <a:r>
              <a:rPr lang="en-US" sz="1700" i="1" dirty="0">
                <a:solidFill>
                  <a:srgbClr val="009664"/>
                </a:solidFill>
              </a:rPr>
              <a:t>) </a:t>
            </a:r>
            <a:r>
              <a:rPr lang="en-US" sz="1700" i="1" dirty="0" smtClean="0">
                <a:solidFill>
                  <a:srgbClr val="009664"/>
                </a:solidFill>
              </a:rPr>
              <a:t>1977 </a:t>
            </a:r>
            <a:r>
              <a:rPr lang="en-US" sz="1700" i="1" dirty="0">
                <a:solidFill>
                  <a:srgbClr val="009664"/>
                </a:solidFill>
                <a:sym typeface="Wingdings" pitchFamily="2" charset="2"/>
              </a:rPr>
              <a:t></a:t>
            </a:r>
            <a:endParaRPr lang="en-US" sz="1700" i="1" dirty="0">
              <a:solidFill>
                <a:srgbClr val="009664"/>
              </a:solidFill>
            </a:endParaRPr>
          </a:p>
          <a:p>
            <a:pPr marL="0" lvl="2" algn="l" defTabSz="871538">
              <a:tabLst>
                <a:tab pos="347663" algn="l"/>
              </a:tabLst>
            </a:pPr>
            <a:r>
              <a:rPr lang="en-US" sz="1700" i="1" dirty="0">
                <a:solidFill>
                  <a:srgbClr val="009664"/>
                </a:solidFill>
              </a:rPr>
              <a:t>	</a:t>
            </a:r>
            <a:r>
              <a:rPr lang="en-US" sz="1700" i="1" dirty="0" smtClean="0">
                <a:solidFill>
                  <a:srgbClr val="009664"/>
                </a:solidFill>
              </a:rPr>
              <a:t>     	  - </a:t>
            </a:r>
            <a:r>
              <a:rPr lang="en-US" sz="1700" i="1" dirty="0" err="1">
                <a:solidFill>
                  <a:srgbClr val="009664"/>
                </a:solidFill>
              </a:rPr>
              <a:t>Monju</a:t>
            </a:r>
            <a:r>
              <a:rPr lang="en-US" sz="1700" i="1" dirty="0">
                <a:solidFill>
                  <a:srgbClr val="009664"/>
                </a:solidFill>
              </a:rPr>
              <a:t> (280 </a:t>
            </a:r>
            <a:r>
              <a:rPr lang="en-US" sz="1700" i="1" dirty="0" err="1" smtClean="0">
                <a:solidFill>
                  <a:srgbClr val="009664"/>
                </a:solidFill>
              </a:rPr>
              <a:t>MWe</a:t>
            </a:r>
            <a:r>
              <a:rPr lang="en-US" sz="1700" i="1" dirty="0" smtClean="0">
                <a:solidFill>
                  <a:srgbClr val="009664"/>
                </a:solidFill>
              </a:rPr>
              <a:t>) 1992 </a:t>
            </a:r>
            <a:r>
              <a:rPr lang="en-US" sz="1700" i="1" dirty="0" smtClean="0">
                <a:solidFill>
                  <a:srgbClr val="009664"/>
                </a:solidFill>
                <a:sym typeface="Wingdings" pitchFamily="2" charset="2"/>
              </a:rPr>
              <a:t></a:t>
            </a:r>
          </a:p>
          <a:p>
            <a:pPr marL="0" lvl="2" algn="l" defTabSz="871538">
              <a:tabLst>
                <a:tab pos="347663" algn="l"/>
              </a:tabLst>
            </a:pPr>
            <a:r>
              <a:rPr lang="en-US" sz="1700" i="1" dirty="0" smtClean="0">
                <a:solidFill>
                  <a:srgbClr val="A50021"/>
                </a:solidFill>
                <a:sym typeface="Wingdings" pitchFamily="2" charset="2"/>
              </a:rPr>
              <a:t>          	  </a:t>
            </a:r>
            <a:r>
              <a:rPr lang="en-US" sz="1700" i="1" dirty="0" smtClean="0">
                <a:solidFill>
                  <a:srgbClr val="FF0000"/>
                </a:solidFill>
                <a:sym typeface="Wingdings" pitchFamily="2" charset="2"/>
              </a:rPr>
              <a:t>- JSFR (1500 </a:t>
            </a:r>
            <a:r>
              <a:rPr lang="en-US" sz="1700" i="1" dirty="0" err="1" smtClean="0">
                <a:solidFill>
                  <a:srgbClr val="FF0000"/>
                </a:solidFill>
                <a:sym typeface="Wingdings" pitchFamily="2" charset="2"/>
              </a:rPr>
              <a:t>Mwe</a:t>
            </a:r>
            <a:r>
              <a:rPr lang="en-US" sz="1700" i="1" dirty="0" smtClean="0">
                <a:solidFill>
                  <a:srgbClr val="FF0000"/>
                </a:solidFill>
                <a:sym typeface="Wingdings" pitchFamily="2" charset="2"/>
              </a:rPr>
              <a:t>) </a:t>
            </a:r>
          </a:p>
          <a:p>
            <a:pPr marL="0" lvl="1" algn="l" defTabSz="871538">
              <a:tabLst>
                <a:tab pos="347663" algn="l"/>
              </a:tabLst>
            </a:pPr>
            <a:r>
              <a:rPr lang="en-US" sz="2300" b="1" dirty="0" err="1" smtClean="0">
                <a:solidFill>
                  <a:srgbClr val="0070C0"/>
                </a:solidFill>
              </a:rPr>
              <a:t>Russie</a:t>
            </a:r>
            <a:r>
              <a:rPr lang="en-US" sz="2300" b="1" dirty="0" smtClean="0">
                <a:solidFill>
                  <a:srgbClr val="0070C0"/>
                </a:solidFill>
              </a:rPr>
              <a:t> </a:t>
            </a:r>
            <a:r>
              <a:rPr lang="en-US" sz="2300" b="1" dirty="0">
                <a:solidFill>
                  <a:srgbClr val="0070C0"/>
                </a:solidFill>
              </a:rPr>
              <a:t>&amp; </a:t>
            </a:r>
            <a:r>
              <a:rPr lang="en-US" sz="2300" b="1" dirty="0" smtClean="0">
                <a:solidFill>
                  <a:srgbClr val="0070C0"/>
                </a:solidFill>
              </a:rPr>
              <a:t>Kazakhstan</a:t>
            </a:r>
          </a:p>
          <a:p>
            <a:pPr marL="0" lvl="2" algn="l" defTabSz="871538">
              <a:tabLst>
                <a:tab pos="347663" algn="l"/>
              </a:tabLst>
            </a:pPr>
            <a:r>
              <a:rPr lang="en-US" sz="1700" dirty="0" smtClean="0">
                <a:solidFill>
                  <a:schemeClr val="bg2"/>
                </a:solidFill>
              </a:rPr>
              <a:t>       	- </a:t>
            </a:r>
            <a:r>
              <a:rPr lang="en-US" sz="1700" dirty="0" smtClean="0">
                <a:solidFill>
                  <a:schemeClr val="tx1"/>
                </a:solidFill>
              </a:rPr>
              <a:t>BR10 (10MWth)  </a:t>
            </a:r>
            <a:r>
              <a:rPr lang="en-US" sz="1700" i="1" dirty="0" smtClean="0">
                <a:solidFill>
                  <a:schemeClr val="tx1"/>
                </a:solidFill>
              </a:rPr>
              <a:t>1959 </a:t>
            </a:r>
            <a:r>
              <a:rPr lang="en-US" sz="1700" i="1" dirty="0" smtClean="0">
                <a:solidFill>
                  <a:schemeClr val="tx1"/>
                </a:solidFill>
                <a:sym typeface="Wingdings" pitchFamily="2" charset="2"/>
              </a:rPr>
              <a:t> 2002</a:t>
            </a:r>
            <a:endParaRPr lang="en-US" sz="1700" dirty="0">
              <a:solidFill>
                <a:schemeClr val="tx1"/>
              </a:solidFill>
            </a:endParaRPr>
          </a:p>
          <a:p>
            <a:pPr marL="0" lvl="1" algn="l" defTabSz="871538">
              <a:tabLst>
                <a:tab pos="347663" algn="l"/>
              </a:tabLst>
            </a:pPr>
            <a:r>
              <a:rPr lang="en-US" sz="1500" i="1" dirty="0">
                <a:solidFill>
                  <a:srgbClr val="A50021"/>
                </a:solidFill>
              </a:rPr>
              <a:t>	</a:t>
            </a:r>
            <a:r>
              <a:rPr lang="en-US" sz="1500" i="1" dirty="0" smtClean="0">
                <a:solidFill>
                  <a:srgbClr val="009664"/>
                </a:solidFill>
              </a:rPr>
              <a:t>    	 </a:t>
            </a:r>
            <a:r>
              <a:rPr lang="en-US" sz="1700" i="1" dirty="0" smtClean="0">
                <a:solidFill>
                  <a:srgbClr val="009664"/>
                </a:solidFill>
              </a:rPr>
              <a:t>-</a:t>
            </a:r>
            <a:r>
              <a:rPr lang="en-US" sz="1700" i="1" dirty="0" smtClean="0">
                <a:solidFill>
                  <a:schemeClr val="bg2"/>
                </a:solidFill>
              </a:rPr>
              <a:t> </a:t>
            </a:r>
            <a:r>
              <a:rPr lang="en-US" sz="1700" i="1" dirty="0">
                <a:solidFill>
                  <a:schemeClr val="tx1"/>
                </a:solidFill>
              </a:rPr>
              <a:t>BN-350 (150 </a:t>
            </a:r>
            <a:r>
              <a:rPr lang="en-US" sz="1700" i="1" dirty="0" err="1" smtClean="0">
                <a:solidFill>
                  <a:schemeClr val="tx1"/>
                </a:solidFill>
              </a:rPr>
              <a:t>MWe</a:t>
            </a:r>
            <a:r>
              <a:rPr lang="en-US" sz="1700" i="1" dirty="0" smtClean="0">
                <a:solidFill>
                  <a:schemeClr val="tx1"/>
                </a:solidFill>
              </a:rPr>
              <a:t>) 1973 </a:t>
            </a:r>
            <a:r>
              <a:rPr lang="en-US" sz="1700" i="1" dirty="0">
                <a:solidFill>
                  <a:schemeClr val="tx1"/>
                </a:solidFill>
                <a:sym typeface="Wingdings" pitchFamily="2" charset="2"/>
              </a:rPr>
              <a:t> 1999</a:t>
            </a:r>
          </a:p>
          <a:p>
            <a:pPr marL="0" lvl="1" algn="l" defTabSz="871538">
              <a:tabLst>
                <a:tab pos="347663" algn="l"/>
              </a:tabLst>
            </a:pPr>
            <a:r>
              <a:rPr lang="en-US" sz="1700" i="1" dirty="0">
                <a:solidFill>
                  <a:schemeClr val="tx1"/>
                </a:solidFill>
                <a:latin typeface="Times" pitchFamily="18" charset="0"/>
                <a:sym typeface="Wingdings" pitchFamily="2" charset="2"/>
              </a:rPr>
              <a:t>	</a:t>
            </a:r>
            <a:r>
              <a:rPr lang="en-US" sz="1700" i="1" dirty="0" smtClean="0">
                <a:solidFill>
                  <a:schemeClr val="tx2"/>
                </a:solidFill>
                <a:latin typeface="Times" pitchFamily="18" charset="0"/>
                <a:sym typeface="Wingdings" pitchFamily="2" charset="2"/>
              </a:rPr>
              <a:t>     	</a:t>
            </a:r>
            <a:r>
              <a:rPr lang="en-US" sz="1700" i="1" dirty="0" smtClean="0">
                <a:solidFill>
                  <a:schemeClr val="tx2"/>
                </a:solidFill>
                <a:sym typeface="Wingdings" pitchFamily="2" charset="2"/>
              </a:rPr>
              <a:t>- </a:t>
            </a:r>
            <a:r>
              <a:rPr lang="en-US" sz="1700" i="1" dirty="0" smtClean="0">
                <a:solidFill>
                  <a:srgbClr val="009664"/>
                </a:solidFill>
              </a:rPr>
              <a:t>BOR-60 (60 </a:t>
            </a:r>
            <a:r>
              <a:rPr lang="en-US" sz="1700" i="1" dirty="0" err="1" smtClean="0">
                <a:solidFill>
                  <a:srgbClr val="009664"/>
                </a:solidFill>
              </a:rPr>
              <a:t>MWth</a:t>
            </a:r>
            <a:r>
              <a:rPr lang="en-US" sz="1700" i="1" dirty="0" smtClean="0">
                <a:solidFill>
                  <a:srgbClr val="009664"/>
                </a:solidFill>
              </a:rPr>
              <a:t>) 1968 </a:t>
            </a:r>
            <a:r>
              <a:rPr lang="en-US" sz="1700" i="1" dirty="0" smtClean="0">
                <a:solidFill>
                  <a:srgbClr val="009664"/>
                </a:solidFill>
                <a:sym typeface="Wingdings" pitchFamily="2" charset="2"/>
              </a:rPr>
              <a:t> </a:t>
            </a:r>
          </a:p>
          <a:p>
            <a:pPr marL="0" lvl="1" algn="l" defTabSz="871538">
              <a:tabLst>
                <a:tab pos="347663" algn="l"/>
              </a:tabLst>
            </a:pPr>
            <a:r>
              <a:rPr lang="en-US" sz="1700" i="1" dirty="0" smtClean="0">
                <a:solidFill>
                  <a:srgbClr val="009664"/>
                </a:solidFill>
                <a:sym typeface="Wingdings" pitchFamily="2" charset="2"/>
              </a:rPr>
              <a:t>           	- BN-600 </a:t>
            </a:r>
            <a:r>
              <a:rPr lang="en-US" sz="1700" i="1" dirty="0">
                <a:solidFill>
                  <a:srgbClr val="009664"/>
                </a:solidFill>
                <a:sym typeface="Wingdings" pitchFamily="2" charset="2"/>
              </a:rPr>
              <a:t>(600 </a:t>
            </a:r>
            <a:r>
              <a:rPr lang="en-US" sz="1700" i="1" dirty="0" err="1" smtClean="0">
                <a:solidFill>
                  <a:srgbClr val="009664"/>
                </a:solidFill>
                <a:sym typeface="Wingdings" pitchFamily="2" charset="2"/>
              </a:rPr>
              <a:t>MWe</a:t>
            </a:r>
            <a:r>
              <a:rPr lang="en-US" sz="1700" i="1" dirty="0" smtClean="0">
                <a:solidFill>
                  <a:srgbClr val="009664"/>
                </a:solidFill>
                <a:sym typeface="Wingdings" pitchFamily="2" charset="2"/>
              </a:rPr>
              <a:t>) 1980 </a:t>
            </a:r>
            <a:r>
              <a:rPr lang="en-US" sz="1700" i="1" dirty="0">
                <a:solidFill>
                  <a:srgbClr val="009664"/>
                </a:solidFill>
                <a:sym typeface="Wingdings" pitchFamily="2" charset="2"/>
              </a:rPr>
              <a:t> </a:t>
            </a:r>
          </a:p>
          <a:p>
            <a:pPr marL="0" lvl="1" algn="l" defTabSz="871538">
              <a:tabLst>
                <a:tab pos="347663" algn="l"/>
              </a:tabLst>
            </a:pPr>
            <a:r>
              <a:rPr lang="en-US" sz="1900" i="1" dirty="0">
                <a:solidFill>
                  <a:schemeClr val="tx1"/>
                </a:solidFill>
                <a:sym typeface="Wingdings" pitchFamily="2" charset="2"/>
              </a:rPr>
              <a:t>	</a:t>
            </a:r>
            <a:r>
              <a:rPr lang="en-US" sz="1900" i="1" dirty="0" smtClean="0">
                <a:solidFill>
                  <a:schemeClr val="tx1"/>
                </a:solidFill>
                <a:sym typeface="Wingdings" pitchFamily="2" charset="2"/>
              </a:rPr>
              <a:t>    	</a:t>
            </a:r>
            <a:r>
              <a:rPr lang="en-US" sz="1700" i="1" dirty="0" smtClean="0">
                <a:solidFill>
                  <a:srgbClr val="008000"/>
                </a:solidFill>
                <a:sym typeface="Wingdings" pitchFamily="2" charset="2"/>
              </a:rPr>
              <a:t>- </a:t>
            </a:r>
            <a:r>
              <a:rPr lang="en-US" sz="1700" i="1" dirty="0">
                <a:solidFill>
                  <a:srgbClr val="009664"/>
                </a:solidFill>
                <a:sym typeface="Wingdings" pitchFamily="2" charset="2"/>
              </a:rPr>
              <a:t>BN-800 (800 </a:t>
            </a:r>
            <a:r>
              <a:rPr lang="en-US" sz="1700" i="1" dirty="0" err="1" smtClean="0">
                <a:solidFill>
                  <a:srgbClr val="009664"/>
                </a:solidFill>
                <a:sym typeface="Wingdings" pitchFamily="2" charset="2"/>
              </a:rPr>
              <a:t>MWe</a:t>
            </a:r>
            <a:r>
              <a:rPr lang="en-US" sz="1700" i="1" dirty="0" smtClean="0">
                <a:solidFill>
                  <a:srgbClr val="009664"/>
                </a:solidFill>
                <a:sym typeface="Wingdings" pitchFamily="2" charset="2"/>
              </a:rPr>
              <a:t>) 2012</a:t>
            </a:r>
          </a:p>
          <a:p>
            <a:pPr marL="0" lvl="1" algn="l" defTabSz="871538">
              <a:tabLst>
                <a:tab pos="347663" algn="l"/>
              </a:tabLst>
            </a:pPr>
            <a:r>
              <a:rPr lang="en-US" sz="1700" i="1" dirty="0" smtClean="0">
                <a:solidFill>
                  <a:srgbClr val="FF0000"/>
                </a:solidFill>
                <a:sym typeface="Wingdings" pitchFamily="2" charset="2"/>
              </a:rPr>
              <a:t>          	- BN-1200 (1200 </a:t>
            </a:r>
            <a:r>
              <a:rPr lang="en-US" sz="1700" i="1" dirty="0" err="1" smtClean="0">
                <a:solidFill>
                  <a:srgbClr val="FF0000"/>
                </a:solidFill>
                <a:sym typeface="Wingdings" pitchFamily="2" charset="2"/>
              </a:rPr>
              <a:t>Mwe</a:t>
            </a:r>
            <a:r>
              <a:rPr lang="en-US" sz="1900" i="1" dirty="0" smtClean="0">
                <a:solidFill>
                  <a:srgbClr val="FF0000"/>
                </a:solidFill>
                <a:sym typeface="Wingdings" pitchFamily="2" charset="2"/>
              </a:rPr>
              <a:t>)  </a:t>
            </a:r>
          </a:p>
          <a:p>
            <a:pPr algn="l" defTabSz="871538">
              <a:tabLst>
                <a:tab pos="347663" algn="l"/>
              </a:tabLst>
            </a:pPr>
            <a:r>
              <a:rPr lang="en-US" sz="1900" i="1" dirty="0" smtClean="0">
                <a:solidFill>
                  <a:srgbClr val="FF0000"/>
                </a:solidFill>
                <a:sym typeface="Wingdings" pitchFamily="2" charset="2"/>
              </a:rPr>
              <a:t> </a:t>
            </a:r>
            <a:r>
              <a:rPr lang="en-US" sz="2300" b="1" dirty="0" err="1" smtClean="0">
                <a:solidFill>
                  <a:srgbClr val="0070C0"/>
                </a:solidFill>
              </a:rPr>
              <a:t>Inde</a:t>
            </a:r>
            <a:r>
              <a:rPr lang="en-US" sz="2300" dirty="0" smtClean="0"/>
              <a:t>	</a:t>
            </a:r>
            <a:r>
              <a:rPr lang="en-US" sz="1700" i="1" dirty="0" smtClean="0">
                <a:solidFill>
                  <a:srgbClr val="009664"/>
                </a:solidFill>
              </a:rPr>
              <a:t>- </a:t>
            </a:r>
            <a:r>
              <a:rPr lang="en-US" sz="1700" i="1" dirty="0">
                <a:solidFill>
                  <a:srgbClr val="009664"/>
                </a:solidFill>
              </a:rPr>
              <a:t>FBTR (40 </a:t>
            </a:r>
            <a:r>
              <a:rPr lang="en-US" sz="1700" i="1" dirty="0" err="1">
                <a:solidFill>
                  <a:srgbClr val="009664"/>
                </a:solidFill>
              </a:rPr>
              <a:t>MWth</a:t>
            </a:r>
            <a:r>
              <a:rPr lang="en-US" sz="1700" i="1" dirty="0">
                <a:solidFill>
                  <a:srgbClr val="009664"/>
                </a:solidFill>
              </a:rPr>
              <a:t>)	1985 </a:t>
            </a:r>
            <a:r>
              <a:rPr lang="en-US" sz="1700" i="1" dirty="0">
                <a:solidFill>
                  <a:srgbClr val="009664"/>
                </a:solidFill>
                <a:sym typeface="Wingdings" pitchFamily="2" charset="2"/>
              </a:rPr>
              <a:t></a:t>
            </a:r>
            <a:endParaRPr lang="en-US" sz="1700" i="1" dirty="0">
              <a:solidFill>
                <a:srgbClr val="009664"/>
              </a:solidFill>
            </a:endParaRPr>
          </a:p>
          <a:p>
            <a:pPr marL="0" lvl="1" algn="l" defTabSz="871538">
              <a:tabLst>
                <a:tab pos="347663" algn="l"/>
              </a:tabLst>
            </a:pPr>
            <a:r>
              <a:rPr lang="en-US" sz="1900" i="1" dirty="0">
                <a:solidFill>
                  <a:schemeClr val="tx1"/>
                </a:solidFill>
              </a:rPr>
              <a:t>	</a:t>
            </a:r>
            <a:r>
              <a:rPr lang="en-US" sz="1900" i="1" dirty="0" smtClean="0">
                <a:solidFill>
                  <a:schemeClr val="tx1"/>
                </a:solidFill>
              </a:rPr>
              <a:t>     	</a:t>
            </a:r>
            <a:r>
              <a:rPr lang="en-US" sz="1700" i="1" dirty="0" smtClean="0">
                <a:solidFill>
                  <a:srgbClr val="009664"/>
                </a:solidFill>
              </a:rPr>
              <a:t>- </a:t>
            </a:r>
            <a:r>
              <a:rPr lang="en-US" sz="1700" i="1" dirty="0">
                <a:solidFill>
                  <a:srgbClr val="009664"/>
                </a:solidFill>
              </a:rPr>
              <a:t>PFBR (500 </a:t>
            </a:r>
            <a:r>
              <a:rPr lang="en-US" sz="1700" i="1" dirty="0" err="1">
                <a:solidFill>
                  <a:srgbClr val="009664"/>
                </a:solidFill>
              </a:rPr>
              <a:t>MWe</a:t>
            </a:r>
            <a:r>
              <a:rPr lang="en-US" sz="1700" i="1" dirty="0">
                <a:solidFill>
                  <a:srgbClr val="009664"/>
                </a:solidFill>
              </a:rPr>
              <a:t>)	</a:t>
            </a:r>
            <a:r>
              <a:rPr lang="en-US" sz="1700" i="1" dirty="0" smtClean="0">
                <a:solidFill>
                  <a:srgbClr val="009664"/>
                </a:solidFill>
              </a:rPr>
              <a:t>2012</a:t>
            </a:r>
          </a:p>
          <a:p>
            <a:pPr marL="0" lvl="1" algn="l" defTabSz="871538">
              <a:tabLst>
                <a:tab pos="347663" algn="l"/>
              </a:tabLst>
            </a:pPr>
            <a:r>
              <a:rPr lang="en-US" sz="1700" i="1" dirty="0" smtClean="0">
                <a:solidFill>
                  <a:srgbClr val="FF0000"/>
                </a:solidFill>
              </a:rPr>
              <a:t>          	 - 4 CFBR (500 </a:t>
            </a:r>
            <a:r>
              <a:rPr lang="en-US" sz="1700" i="1" dirty="0" err="1" smtClean="0">
                <a:solidFill>
                  <a:srgbClr val="FF0000"/>
                </a:solidFill>
              </a:rPr>
              <a:t>Mwe</a:t>
            </a:r>
            <a:r>
              <a:rPr lang="en-US" sz="1700" i="1" dirty="0" smtClean="0">
                <a:solidFill>
                  <a:srgbClr val="FF0000"/>
                </a:solidFill>
              </a:rPr>
              <a:t>) </a:t>
            </a:r>
          </a:p>
          <a:p>
            <a:pPr algn="l" defTabSz="871538">
              <a:tabLst>
                <a:tab pos="347663" algn="l"/>
              </a:tabLst>
            </a:pPr>
            <a:r>
              <a:rPr lang="en-US" sz="2300" b="1" dirty="0" smtClean="0">
                <a:solidFill>
                  <a:srgbClr val="0070C0"/>
                </a:solidFill>
              </a:rPr>
              <a:t>Chine</a:t>
            </a:r>
            <a:r>
              <a:rPr lang="en-US" sz="2300" dirty="0" smtClean="0"/>
              <a:t> 	 </a:t>
            </a:r>
            <a:r>
              <a:rPr lang="en-US" sz="1700" i="1" dirty="0" smtClean="0">
                <a:solidFill>
                  <a:schemeClr val="tx2"/>
                </a:solidFill>
              </a:rPr>
              <a:t>- </a:t>
            </a:r>
            <a:r>
              <a:rPr lang="en-US" sz="1700" i="1" dirty="0">
                <a:solidFill>
                  <a:srgbClr val="009664"/>
                </a:solidFill>
              </a:rPr>
              <a:t>CEFR (25 </a:t>
            </a:r>
            <a:r>
              <a:rPr lang="en-US" sz="1700" i="1" dirty="0" err="1" smtClean="0">
                <a:solidFill>
                  <a:srgbClr val="009664"/>
                </a:solidFill>
              </a:rPr>
              <a:t>Mwe</a:t>
            </a:r>
            <a:r>
              <a:rPr lang="en-US" sz="1700" i="1" dirty="0" smtClean="0">
                <a:solidFill>
                  <a:srgbClr val="009664"/>
                </a:solidFill>
              </a:rPr>
              <a:t>)</a:t>
            </a:r>
            <a:r>
              <a:rPr lang="en-US" sz="1700" i="1" dirty="0">
                <a:solidFill>
                  <a:srgbClr val="009664"/>
                </a:solidFill>
              </a:rPr>
              <a:t>	</a:t>
            </a:r>
            <a:r>
              <a:rPr lang="en-US" sz="1700" i="1" dirty="0" smtClean="0">
                <a:solidFill>
                  <a:srgbClr val="009664"/>
                </a:solidFill>
              </a:rPr>
              <a:t> 2010</a:t>
            </a:r>
            <a:r>
              <a:rPr lang="en-US" sz="1700" i="1" dirty="0">
                <a:solidFill>
                  <a:srgbClr val="009664"/>
                </a:solidFill>
                <a:sym typeface="Wingdings" pitchFamily="2" charset="2"/>
              </a:rPr>
              <a:t></a:t>
            </a:r>
          </a:p>
          <a:p>
            <a:pPr marL="0" lvl="1" algn="l" defTabSz="871538">
              <a:tabLst>
                <a:tab pos="347663" algn="l"/>
              </a:tabLst>
            </a:pPr>
            <a:r>
              <a:rPr lang="en-US" sz="1700" i="1" dirty="0">
                <a:solidFill>
                  <a:srgbClr val="A50021"/>
                </a:solidFill>
                <a:sym typeface="Wingdings" pitchFamily="2" charset="2"/>
              </a:rPr>
              <a:t>    </a:t>
            </a:r>
            <a:r>
              <a:rPr lang="en-US" sz="1700" i="1" dirty="0" smtClean="0">
                <a:solidFill>
                  <a:srgbClr val="A50021"/>
                </a:solidFill>
                <a:sym typeface="Wingdings" pitchFamily="2" charset="2"/>
              </a:rPr>
              <a:t>        	</a:t>
            </a:r>
            <a:r>
              <a:rPr lang="en-US" sz="1700" i="1" dirty="0" smtClean="0">
                <a:solidFill>
                  <a:srgbClr val="A50021"/>
                </a:solidFill>
              </a:rPr>
              <a:t> </a:t>
            </a:r>
            <a:r>
              <a:rPr lang="en-US" sz="1800" i="1" dirty="0">
                <a:solidFill>
                  <a:srgbClr val="009664"/>
                </a:solidFill>
                <a:sym typeface="Wingdings" pitchFamily="2" charset="2"/>
              </a:rPr>
              <a:t>- BN-800 (800 </a:t>
            </a:r>
            <a:r>
              <a:rPr lang="en-US" sz="1800" i="1" dirty="0" err="1">
                <a:solidFill>
                  <a:srgbClr val="009664"/>
                </a:solidFill>
                <a:sym typeface="Wingdings" pitchFamily="2" charset="2"/>
              </a:rPr>
              <a:t>MWe</a:t>
            </a:r>
            <a:r>
              <a:rPr lang="en-US" sz="1800" i="1" dirty="0" smtClean="0">
                <a:solidFill>
                  <a:srgbClr val="009664"/>
                </a:solidFill>
                <a:sym typeface="Wingdings" pitchFamily="2" charset="2"/>
              </a:rPr>
              <a:t>) 2015</a:t>
            </a:r>
            <a:endParaRPr lang="en-US" sz="2300" dirty="0" smtClean="0">
              <a:solidFill>
                <a:srgbClr val="009664"/>
              </a:solidFill>
              <a:sym typeface="Wingdings" pitchFamily="2" charset="2"/>
            </a:endParaRPr>
          </a:p>
          <a:p>
            <a:pPr algn="l" defTabSz="871538">
              <a:tabLst>
                <a:tab pos="347663" algn="l"/>
              </a:tabLst>
            </a:pPr>
            <a:r>
              <a:rPr lang="en-US" sz="2300" b="1" dirty="0" err="1" smtClean="0">
                <a:solidFill>
                  <a:srgbClr val="0070C0"/>
                </a:solidFill>
              </a:rPr>
              <a:t>Corée</a:t>
            </a:r>
            <a:r>
              <a:rPr lang="en-US" sz="2300" dirty="0" smtClean="0"/>
              <a:t> 	 </a:t>
            </a:r>
            <a:r>
              <a:rPr lang="en-US" sz="1700" i="1" dirty="0" smtClean="0">
                <a:solidFill>
                  <a:srgbClr val="FF0000"/>
                </a:solidFill>
              </a:rPr>
              <a:t>- KALIMER (150 </a:t>
            </a:r>
            <a:r>
              <a:rPr lang="en-US" sz="1700" i="1" dirty="0" err="1" smtClean="0">
                <a:solidFill>
                  <a:srgbClr val="FF0000"/>
                </a:solidFill>
              </a:rPr>
              <a:t>Mwe</a:t>
            </a:r>
            <a:r>
              <a:rPr lang="en-US" sz="1700" i="1" dirty="0" smtClean="0">
                <a:solidFill>
                  <a:srgbClr val="FF0000"/>
                </a:solidFill>
              </a:rPr>
              <a:t>) </a:t>
            </a:r>
            <a:endParaRPr lang="en-US" sz="1700" i="1" dirty="0">
              <a:solidFill>
                <a:srgbClr val="FF0000"/>
              </a:solidFill>
            </a:endParaRPr>
          </a:p>
        </p:txBody>
      </p:sp>
      <p:sp>
        <p:nvSpPr>
          <p:cNvPr id="2056" name="Rectangle 4"/>
          <p:cNvSpPr>
            <a:spLocks noChangeArrowheads="1"/>
          </p:cNvSpPr>
          <p:nvPr/>
        </p:nvSpPr>
        <p:spPr bwMode="auto">
          <a:xfrm>
            <a:off x="92320" y="1722286"/>
            <a:ext cx="4664319" cy="4945703"/>
          </a:xfrm>
          <a:prstGeom prst="rect">
            <a:avLst/>
          </a:prstGeom>
          <a:noFill/>
          <a:ln w="9525">
            <a:noFill/>
            <a:miter lim="800000"/>
            <a:headEnd/>
            <a:tailEnd/>
          </a:ln>
        </p:spPr>
        <p:txBody>
          <a:bodyPr lIns="87367" tIns="43683" rIns="87367" bIns="43683">
            <a:spAutoFit/>
          </a:bodyPr>
          <a:lstStyle/>
          <a:p>
            <a:pPr algn="ctr" defTabSz="871538">
              <a:spcBef>
                <a:spcPct val="10000"/>
              </a:spcBef>
              <a:buClr>
                <a:srgbClr val="FF0000"/>
              </a:buClr>
              <a:buFont typeface="Wingdings" pitchFamily="2" charset="2"/>
              <a:buNone/>
            </a:pPr>
            <a:endParaRPr lang="en-US" sz="800" dirty="0"/>
          </a:p>
          <a:p>
            <a:pPr defTabSz="871538">
              <a:spcBef>
                <a:spcPct val="10000"/>
              </a:spcBef>
              <a:buClr>
                <a:srgbClr val="FF0000"/>
              </a:buClr>
            </a:pPr>
            <a:r>
              <a:rPr lang="en-US" sz="2300" b="1" dirty="0" smtClean="0">
                <a:solidFill>
                  <a:srgbClr val="0070C0"/>
                </a:solidFill>
              </a:rPr>
              <a:t>USA</a:t>
            </a:r>
            <a:endParaRPr lang="en-US" sz="2300" b="1" i="1" dirty="0">
              <a:solidFill>
                <a:srgbClr val="0070C0"/>
              </a:solidFill>
            </a:endParaRPr>
          </a:p>
          <a:p>
            <a:pPr marL="341313" lvl="1" indent="87313" defTabSz="871538">
              <a:buClr>
                <a:srgbClr val="008000"/>
              </a:buClr>
              <a:buFont typeface="Wingdings" pitchFamily="2" charset="2"/>
              <a:buNone/>
            </a:pPr>
            <a:r>
              <a:rPr lang="en-US" sz="1700" i="1" dirty="0">
                <a:solidFill>
                  <a:schemeClr val="bg2"/>
                </a:solidFill>
              </a:rPr>
              <a:t>- </a:t>
            </a:r>
            <a:r>
              <a:rPr lang="en-US" sz="1700" i="1" dirty="0">
                <a:solidFill>
                  <a:schemeClr val="tx1"/>
                </a:solidFill>
              </a:rPr>
              <a:t>EBR-1 		1951 </a:t>
            </a:r>
            <a:r>
              <a:rPr lang="en-US" sz="1700" i="1" dirty="0">
                <a:solidFill>
                  <a:schemeClr val="tx1"/>
                </a:solidFill>
                <a:sym typeface="Wingdings" pitchFamily="2" charset="2"/>
              </a:rPr>
              <a:t> 1963</a:t>
            </a:r>
            <a:endParaRPr lang="en-US" sz="1700" i="1" dirty="0">
              <a:solidFill>
                <a:schemeClr val="tx1"/>
              </a:solidFill>
            </a:endParaRPr>
          </a:p>
          <a:p>
            <a:pPr marL="341313" lvl="1" indent="87313" defTabSz="871538">
              <a:buClr>
                <a:srgbClr val="008000"/>
              </a:buClr>
            </a:pPr>
            <a:r>
              <a:rPr lang="en-US" sz="1700" i="1" dirty="0">
                <a:solidFill>
                  <a:schemeClr val="tx1"/>
                </a:solidFill>
              </a:rPr>
              <a:t>- EBR-II (20 </a:t>
            </a:r>
            <a:r>
              <a:rPr lang="en-US" sz="1700" i="1" dirty="0" err="1">
                <a:solidFill>
                  <a:schemeClr val="tx1"/>
                </a:solidFill>
              </a:rPr>
              <a:t>MWe</a:t>
            </a:r>
            <a:r>
              <a:rPr lang="en-US" sz="1700" i="1" dirty="0">
                <a:solidFill>
                  <a:schemeClr val="tx1"/>
                </a:solidFill>
              </a:rPr>
              <a:t>)	1963 </a:t>
            </a:r>
            <a:r>
              <a:rPr lang="en-US" sz="1700" i="1" dirty="0">
                <a:solidFill>
                  <a:schemeClr val="tx1"/>
                </a:solidFill>
                <a:sym typeface="Wingdings" pitchFamily="2" charset="2"/>
              </a:rPr>
              <a:t> 1994</a:t>
            </a:r>
          </a:p>
          <a:p>
            <a:pPr marL="341313" lvl="1" indent="87313" defTabSz="871538">
              <a:buClr>
                <a:srgbClr val="008000"/>
              </a:buClr>
            </a:pPr>
            <a:r>
              <a:rPr lang="en-US" sz="1700" i="1" dirty="0">
                <a:solidFill>
                  <a:schemeClr val="tx1"/>
                </a:solidFill>
              </a:rPr>
              <a:t>- Fermi (100 </a:t>
            </a:r>
            <a:r>
              <a:rPr lang="en-US" sz="1700" i="1" dirty="0" err="1">
                <a:solidFill>
                  <a:schemeClr val="tx1"/>
                </a:solidFill>
              </a:rPr>
              <a:t>MWe</a:t>
            </a:r>
            <a:r>
              <a:rPr lang="en-US" sz="1700" i="1" dirty="0">
                <a:solidFill>
                  <a:schemeClr val="tx1"/>
                </a:solidFill>
              </a:rPr>
              <a:t>)	1963 </a:t>
            </a:r>
            <a:r>
              <a:rPr lang="en-US" sz="1700" i="1" dirty="0">
                <a:solidFill>
                  <a:schemeClr val="tx1"/>
                </a:solidFill>
                <a:sym typeface="Wingdings" pitchFamily="2" charset="2"/>
              </a:rPr>
              <a:t> 1972</a:t>
            </a:r>
          </a:p>
          <a:p>
            <a:pPr marL="341313" lvl="1" indent="87313" defTabSz="871538">
              <a:buClr>
                <a:srgbClr val="008000"/>
              </a:buClr>
              <a:buFont typeface="Wingdings" pitchFamily="2" charset="2"/>
              <a:buNone/>
            </a:pPr>
            <a:r>
              <a:rPr lang="en-US" sz="1700" i="1" dirty="0">
                <a:solidFill>
                  <a:schemeClr val="tx1"/>
                </a:solidFill>
                <a:sym typeface="Wingdings" pitchFamily="2" charset="2"/>
              </a:rPr>
              <a:t>- FFTF (400 </a:t>
            </a:r>
            <a:r>
              <a:rPr lang="en-US" sz="1700" i="1" dirty="0" err="1">
                <a:solidFill>
                  <a:schemeClr val="tx1"/>
                </a:solidFill>
                <a:sym typeface="Wingdings" pitchFamily="2" charset="2"/>
              </a:rPr>
              <a:t>MWth</a:t>
            </a:r>
            <a:r>
              <a:rPr lang="en-US" sz="1700" i="1" dirty="0">
                <a:solidFill>
                  <a:schemeClr val="tx1"/>
                </a:solidFill>
                <a:sym typeface="Wingdings" pitchFamily="2" charset="2"/>
              </a:rPr>
              <a:t>)	1980  1993</a:t>
            </a:r>
          </a:p>
          <a:p>
            <a:pPr marL="341313" lvl="1" indent="87313" defTabSz="871538">
              <a:buClr>
                <a:srgbClr val="008000"/>
              </a:buClr>
              <a:buFont typeface="Wingdings" pitchFamily="2" charset="2"/>
              <a:buNone/>
            </a:pPr>
            <a:r>
              <a:rPr lang="en-US" sz="1700" i="1" dirty="0">
                <a:solidFill>
                  <a:schemeClr val="tx1"/>
                </a:solidFill>
                <a:sym typeface="Wingdings" pitchFamily="2" charset="2"/>
              </a:rPr>
              <a:t>- Clinch River Project </a:t>
            </a:r>
            <a:r>
              <a:rPr lang="en-US" sz="1700" i="1" dirty="0" smtClean="0">
                <a:solidFill>
                  <a:schemeClr val="tx1"/>
                </a:solidFill>
                <a:sym typeface="Wingdings" pitchFamily="2" charset="2"/>
              </a:rPr>
              <a:t> abandon en 1983</a:t>
            </a:r>
            <a:endParaRPr lang="en-US" sz="1700" i="1" dirty="0">
              <a:solidFill>
                <a:schemeClr val="tx1"/>
              </a:solidFill>
            </a:endParaRPr>
          </a:p>
          <a:p>
            <a:pPr defTabSz="871538">
              <a:spcBef>
                <a:spcPct val="25000"/>
              </a:spcBef>
              <a:buClr>
                <a:srgbClr val="FF0000"/>
              </a:buClr>
            </a:pPr>
            <a:r>
              <a:rPr lang="en-US" sz="2300" b="1" dirty="0" smtClean="0">
                <a:solidFill>
                  <a:srgbClr val="0070C0"/>
                </a:solidFill>
              </a:rPr>
              <a:t>Europe</a:t>
            </a:r>
            <a:endParaRPr lang="en-US" sz="2300" b="1" dirty="0">
              <a:solidFill>
                <a:srgbClr val="0070C0"/>
              </a:solidFill>
            </a:endParaRPr>
          </a:p>
          <a:p>
            <a:pPr marL="341313" lvl="1" indent="87313" defTabSz="871538">
              <a:spcBef>
                <a:spcPct val="10000"/>
              </a:spcBef>
              <a:buClr>
                <a:srgbClr val="FF0000"/>
              </a:buClr>
              <a:buFont typeface="Wingdings" pitchFamily="2" charset="2"/>
              <a:buNone/>
            </a:pPr>
            <a:r>
              <a:rPr lang="en-US" sz="1700" i="1" dirty="0">
                <a:solidFill>
                  <a:schemeClr val="bg2"/>
                </a:solidFill>
              </a:rPr>
              <a:t>-</a:t>
            </a:r>
            <a:r>
              <a:rPr lang="en-US" sz="1700" i="1" dirty="0">
                <a:solidFill>
                  <a:schemeClr val="tx1"/>
                </a:solidFill>
              </a:rPr>
              <a:t> </a:t>
            </a:r>
            <a:r>
              <a:rPr lang="en-US" sz="1700" i="1" dirty="0" err="1">
                <a:solidFill>
                  <a:schemeClr val="tx1"/>
                </a:solidFill>
              </a:rPr>
              <a:t>Rapsodie</a:t>
            </a:r>
            <a:r>
              <a:rPr lang="en-US" sz="1700" i="1" dirty="0">
                <a:solidFill>
                  <a:schemeClr val="tx1"/>
                </a:solidFill>
              </a:rPr>
              <a:t> (20 </a:t>
            </a:r>
            <a:r>
              <a:rPr lang="en-US" sz="1700" i="1" dirty="0" err="1">
                <a:solidFill>
                  <a:schemeClr val="tx1"/>
                </a:solidFill>
              </a:rPr>
              <a:t>MWth</a:t>
            </a:r>
            <a:r>
              <a:rPr lang="en-US" sz="1700" i="1" dirty="0">
                <a:solidFill>
                  <a:schemeClr val="tx1"/>
                </a:solidFill>
              </a:rPr>
              <a:t>) 1967 </a:t>
            </a:r>
            <a:r>
              <a:rPr lang="en-US" sz="1700" i="1" dirty="0">
                <a:solidFill>
                  <a:schemeClr val="tx1"/>
                </a:solidFill>
                <a:sym typeface="Wingdings" pitchFamily="2" charset="2"/>
              </a:rPr>
              <a:t> 1983</a:t>
            </a:r>
          </a:p>
          <a:p>
            <a:pPr marL="341313" lvl="1" indent="87313" defTabSz="871538">
              <a:spcBef>
                <a:spcPct val="10000"/>
              </a:spcBef>
              <a:buClr>
                <a:srgbClr val="FF0000"/>
              </a:buClr>
              <a:buFont typeface="Wingdings" pitchFamily="2" charset="2"/>
              <a:buNone/>
            </a:pPr>
            <a:r>
              <a:rPr lang="en-US" sz="1700" i="1" dirty="0">
                <a:solidFill>
                  <a:schemeClr val="tx1"/>
                </a:solidFill>
                <a:sym typeface="Wingdings" pitchFamily="2" charset="2"/>
              </a:rPr>
              <a:t>- D</a:t>
            </a:r>
            <a:r>
              <a:rPr lang="en-US" sz="1700" i="1" dirty="0">
                <a:solidFill>
                  <a:schemeClr val="tx1"/>
                </a:solidFill>
              </a:rPr>
              <a:t>FR (60 </a:t>
            </a:r>
            <a:r>
              <a:rPr lang="en-US" sz="1700" i="1" dirty="0" err="1">
                <a:solidFill>
                  <a:schemeClr val="tx1"/>
                </a:solidFill>
              </a:rPr>
              <a:t>MWth</a:t>
            </a:r>
            <a:r>
              <a:rPr lang="en-US" sz="1700" i="1" dirty="0">
                <a:solidFill>
                  <a:schemeClr val="tx1"/>
                </a:solidFill>
              </a:rPr>
              <a:t>) 	1959 </a:t>
            </a:r>
            <a:r>
              <a:rPr lang="en-US" sz="1700" i="1" dirty="0">
                <a:solidFill>
                  <a:schemeClr val="tx1"/>
                </a:solidFill>
                <a:sym typeface="Wingdings" pitchFamily="2" charset="2"/>
              </a:rPr>
              <a:t> 1977</a:t>
            </a:r>
            <a:endParaRPr lang="en-US" sz="1700" i="1" dirty="0">
              <a:solidFill>
                <a:schemeClr val="tx1"/>
              </a:solidFill>
            </a:endParaRPr>
          </a:p>
          <a:p>
            <a:pPr marL="341313" lvl="1" indent="87313" defTabSz="871538">
              <a:spcBef>
                <a:spcPct val="10000"/>
              </a:spcBef>
              <a:buClr>
                <a:srgbClr val="FF0000"/>
              </a:buClr>
              <a:buFont typeface="Wingdings" pitchFamily="2" charset="2"/>
              <a:buNone/>
            </a:pPr>
            <a:r>
              <a:rPr lang="en-US" sz="1700" i="1" dirty="0">
                <a:solidFill>
                  <a:schemeClr val="tx1"/>
                </a:solidFill>
              </a:rPr>
              <a:t>- KNK-II (17 </a:t>
            </a:r>
            <a:r>
              <a:rPr lang="en-US" sz="1700" i="1" dirty="0" err="1">
                <a:solidFill>
                  <a:schemeClr val="tx1"/>
                </a:solidFill>
              </a:rPr>
              <a:t>MWe</a:t>
            </a:r>
            <a:r>
              <a:rPr lang="en-US" sz="1700" i="1" dirty="0">
                <a:solidFill>
                  <a:schemeClr val="tx1"/>
                </a:solidFill>
              </a:rPr>
              <a:t>)	1978 </a:t>
            </a:r>
            <a:r>
              <a:rPr lang="en-US" sz="1700" i="1" dirty="0">
                <a:solidFill>
                  <a:schemeClr val="tx1"/>
                </a:solidFill>
                <a:sym typeface="Wingdings" pitchFamily="2" charset="2"/>
              </a:rPr>
              <a:t> 1991</a:t>
            </a:r>
          </a:p>
          <a:p>
            <a:pPr marL="341313" lvl="1" indent="87313" defTabSz="871538">
              <a:spcBef>
                <a:spcPct val="10000"/>
              </a:spcBef>
              <a:buClr>
                <a:srgbClr val="FF0000"/>
              </a:buClr>
              <a:buFont typeface="Wingdings" pitchFamily="2" charset="2"/>
              <a:buNone/>
            </a:pPr>
            <a:r>
              <a:rPr lang="en-US" sz="1700" i="1" dirty="0">
                <a:solidFill>
                  <a:schemeClr val="tx1"/>
                </a:solidFill>
              </a:rPr>
              <a:t>- </a:t>
            </a:r>
            <a:r>
              <a:rPr lang="en-US" sz="1700" i="1" dirty="0" err="1">
                <a:solidFill>
                  <a:schemeClr val="tx1"/>
                </a:solidFill>
              </a:rPr>
              <a:t>Phénix</a:t>
            </a:r>
            <a:r>
              <a:rPr lang="en-US" sz="1700" i="1" dirty="0">
                <a:solidFill>
                  <a:schemeClr val="tx1"/>
                </a:solidFill>
              </a:rPr>
              <a:t> (250 </a:t>
            </a:r>
            <a:r>
              <a:rPr lang="en-US" sz="1700" i="1" dirty="0" err="1">
                <a:solidFill>
                  <a:schemeClr val="tx1"/>
                </a:solidFill>
              </a:rPr>
              <a:t>MWe</a:t>
            </a:r>
            <a:r>
              <a:rPr lang="en-US" sz="1700" i="1" dirty="0">
                <a:solidFill>
                  <a:schemeClr val="tx1"/>
                </a:solidFill>
              </a:rPr>
              <a:t>)	1973 </a:t>
            </a:r>
            <a:r>
              <a:rPr lang="en-US" sz="1700" i="1" dirty="0">
                <a:solidFill>
                  <a:schemeClr val="tx1"/>
                </a:solidFill>
                <a:sym typeface="Wingdings" pitchFamily="2" charset="2"/>
              </a:rPr>
              <a:t> 2009</a:t>
            </a:r>
          </a:p>
          <a:p>
            <a:pPr marL="341313" lvl="1" indent="87313" defTabSz="871538">
              <a:spcBef>
                <a:spcPct val="10000"/>
              </a:spcBef>
              <a:buClr>
                <a:srgbClr val="FF0000"/>
              </a:buClr>
              <a:buFontTx/>
              <a:buChar char="-"/>
            </a:pPr>
            <a:r>
              <a:rPr lang="en-US" sz="1700" i="1" dirty="0" smtClean="0">
                <a:solidFill>
                  <a:schemeClr val="tx1"/>
                </a:solidFill>
              </a:rPr>
              <a:t>  PFR </a:t>
            </a:r>
            <a:r>
              <a:rPr lang="en-US" sz="1700" i="1" dirty="0">
                <a:solidFill>
                  <a:schemeClr val="tx1"/>
                </a:solidFill>
              </a:rPr>
              <a:t>(250 </a:t>
            </a:r>
            <a:r>
              <a:rPr lang="en-US" sz="1700" i="1" dirty="0" err="1">
                <a:solidFill>
                  <a:schemeClr val="tx1"/>
                </a:solidFill>
              </a:rPr>
              <a:t>MWe</a:t>
            </a:r>
            <a:r>
              <a:rPr lang="en-US" sz="1700" i="1" dirty="0">
                <a:solidFill>
                  <a:schemeClr val="tx1"/>
                </a:solidFill>
              </a:rPr>
              <a:t>)	1975 </a:t>
            </a:r>
            <a:r>
              <a:rPr lang="en-US" sz="1700" i="1" dirty="0">
                <a:solidFill>
                  <a:schemeClr val="tx1"/>
                </a:solidFill>
                <a:sym typeface="Wingdings" pitchFamily="2" charset="2"/>
              </a:rPr>
              <a:t> </a:t>
            </a:r>
            <a:r>
              <a:rPr lang="en-US" sz="1700" i="1" dirty="0" smtClean="0">
                <a:solidFill>
                  <a:schemeClr val="tx1"/>
                </a:solidFill>
                <a:sym typeface="Wingdings" pitchFamily="2" charset="2"/>
              </a:rPr>
              <a:t>1994</a:t>
            </a:r>
          </a:p>
          <a:p>
            <a:pPr marL="341313" lvl="1" indent="87313" algn="l" defTabSz="871538">
              <a:spcBef>
                <a:spcPct val="10000"/>
              </a:spcBef>
              <a:buClr>
                <a:srgbClr val="FF0000"/>
              </a:buClr>
            </a:pPr>
            <a:r>
              <a:rPr lang="en-US" sz="1700" i="1" dirty="0" smtClean="0">
                <a:sym typeface="Wingdings" pitchFamily="2" charset="2"/>
              </a:rPr>
              <a:t>    </a:t>
            </a:r>
            <a:r>
              <a:rPr lang="en-US" sz="1700" i="1" dirty="0" smtClean="0">
                <a:solidFill>
                  <a:schemeClr val="tx1"/>
                </a:solidFill>
                <a:sym typeface="Wingdings" pitchFamily="2" charset="2"/>
              </a:rPr>
              <a:t>-   SNR300 </a:t>
            </a:r>
            <a:r>
              <a:rPr lang="en-US" sz="1700" i="1" dirty="0">
                <a:solidFill>
                  <a:schemeClr val="tx1"/>
                </a:solidFill>
                <a:sym typeface="Wingdings" pitchFamily="2" charset="2"/>
              </a:rPr>
              <a:t>(300 </a:t>
            </a:r>
            <a:r>
              <a:rPr lang="en-US" sz="1700" i="1" dirty="0" err="1">
                <a:solidFill>
                  <a:schemeClr val="tx1"/>
                </a:solidFill>
                <a:sym typeface="Wingdings" pitchFamily="2" charset="2"/>
              </a:rPr>
              <a:t>MWe</a:t>
            </a:r>
            <a:r>
              <a:rPr lang="en-US" sz="1700" i="1" dirty="0">
                <a:solidFill>
                  <a:schemeClr val="tx1"/>
                </a:solidFill>
                <a:sym typeface="Wingdings" pitchFamily="2" charset="2"/>
              </a:rPr>
              <a:t>) </a:t>
            </a:r>
            <a:r>
              <a:rPr lang="en-US" sz="1500" i="1" dirty="0" smtClean="0">
                <a:sym typeface="Wingdings" pitchFamily="2" charset="2"/>
              </a:rPr>
              <a:t>pas </a:t>
            </a:r>
            <a:r>
              <a:rPr lang="en-US" sz="1500" i="1" dirty="0" err="1" smtClean="0">
                <a:sym typeface="Wingdings" pitchFamily="2" charset="2"/>
              </a:rPr>
              <a:t>démarré</a:t>
            </a:r>
            <a:endParaRPr lang="en-US" sz="1500" i="1" dirty="0">
              <a:solidFill>
                <a:schemeClr val="tx1"/>
              </a:solidFill>
              <a:sym typeface="Wingdings" pitchFamily="2" charset="2"/>
            </a:endParaRPr>
          </a:p>
          <a:p>
            <a:pPr marL="341313" lvl="1" indent="87313" defTabSz="871538">
              <a:spcBef>
                <a:spcPct val="10000"/>
              </a:spcBef>
              <a:buClr>
                <a:srgbClr val="FF0000"/>
              </a:buClr>
              <a:buFontTx/>
              <a:buChar char="-"/>
            </a:pPr>
            <a:r>
              <a:rPr lang="en-US" sz="1700" i="1" dirty="0" err="1" smtClean="0">
                <a:solidFill>
                  <a:schemeClr val="tx1"/>
                </a:solidFill>
              </a:rPr>
              <a:t>Superphenix</a:t>
            </a:r>
            <a:r>
              <a:rPr lang="en-US" sz="1700" i="1" dirty="0" smtClean="0">
                <a:solidFill>
                  <a:schemeClr val="tx1"/>
                </a:solidFill>
              </a:rPr>
              <a:t> </a:t>
            </a:r>
            <a:r>
              <a:rPr lang="en-US" sz="1700" i="1" dirty="0">
                <a:solidFill>
                  <a:schemeClr val="tx1"/>
                </a:solidFill>
              </a:rPr>
              <a:t>(1200 </a:t>
            </a:r>
            <a:r>
              <a:rPr lang="en-US" sz="1700" i="1" dirty="0" err="1">
                <a:solidFill>
                  <a:schemeClr val="tx1"/>
                </a:solidFill>
              </a:rPr>
              <a:t>MWe</a:t>
            </a:r>
            <a:r>
              <a:rPr lang="en-US" sz="1700" i="1" dirty="0">
                <a:solidFill>
                  <a:schemeClr val="tx1"/>
                </a:solidFill>
              </a:rPr>
              <a:t>) 1986 </a:t>
            </a:r>
            <a:r>
              <a:rPr lang="en-US" sz="1700" i="1" dirty="0">
                <a:solidFill>
                  <a:schemeClr val="tx1"/>
                </a:solidFill>
                <a:sym typeface="Wingdings" pitchFamily="2" charset="2"/>
              </a:rPr>
              <a:t> </a:t>
            </a:r>
            <a:r>
              <a:rPr lang="en-US" sz="1700" i="1" dirty="0" smtClean="0">
                <a:solidFill>
                  <a:schemeClr val="tx1"/>
                </a:solidFill>
                <a:sym typeface="Wingdings" pitchFamily="2" charset="2"/>
              </a:rPr>
              <a:t>1998</a:t>
            </a:r>
          </a:p>
          <a:p>
            <a:pPr marL="341313" lvl="1" indent="87313" algn="l" defTabSz="871538">
              <a:spcBef>
                <a:spcPct val="10000"/>
              </a:spcBef>
              <a:buClr>
                <a:srgbClr val="FF0000"/>
              </a:buClr>
            </a:pPr>
            <a:r>
              <a:rPr lang="en-US" sz="1700" i="1" dirty="0" smtClean="0">
                <a:sym typeface="Wingdings" pitchFamily="2" charset="2"/>
              </a:rPr>
              <a:t> 	 - </a:t>
            </a:r>
            <a:r>
              <a:rPr lang="en-US" sz="1700" i="1" dirty="0" smtClean="0">
                <a:solidFill>
                  <a:schemeClr val="tx1"/>
                </a:solidFill>
              </a:rPr>
              <a:t>EFR Project abandon en1998</a:t>
            </a:r>
          </a:p>
          <a:p>
            <a:pPr marL="341313" lvl="1" indent="87313" algn="l" defTabSz="871538">
              <a:spcBef>
                <a:spcPct val="10000"/>
              </a:spcBef>
              <a:buClr>
                <a:srgbClr val="FF0000"/>
              </a:buClr>
            </a:pPr>
            <a:r>
              <a:rPr lang="en-US" sz="1700" i="1" dirty="0" smtClean="0">
                <a:solidFill>
                  <a:schemeClr val="bg2"/>
                </a:solidFill>
                <a:sym typeface="Wingdings" pitchFamily="2" charset="2"/>
              </a:rPr>
              <a:t>   	- </a:t>
            </a:r>
            <a:r>
              <a:rPr lang="en-US" sz="1700" i="1" dirty="0" smtClean="0">
                <a:solidFill>
                  <a:srgbClr val="FF0000"/>
                </a:solidFill>
                <a:sym typeface="Wingdings" pitchFamily="2" charset="2"/>
              </a:rPr>
              <a:t>ASTRID (600 </a:t>
            </a:r>
            <a:r>
              <a:rPr lang="en-US" sz="1700" i="1" dirty="0" err="1" smtClean="0">
                <a:solidFill>
                  <a:srgbClr val="FF0000"/>
                </a:solidFill>
                <a:sym typeface="Wingdings" pitchFamily="2" charset="2"/>
              </a:rPr>
              <a:t>Mwe</a:t>
            </a:r>
            <a:r>
              <a:rPr lang="en-US" sz="1900" i="1" dirty="0" smtClean="0">
                <a:solidFill>
                  <a:srgbClr val="FF0000"/>
                </a:solidFill>
                <a:sym typeface="Wingdings" pitchFamily="2" charset="2"/>
              </a:rPr>
              <a:t>)  </a:t>
            </a:r>
            <a:endParaRPr lang="en-US" sz="1700" i="1" dirty="0">
              <a:solidFill>
                <a:schemeClr val="bg2"/>
              </a:solidFill>
            </a:endParaRPr>
          </a:p>
        </p:txBody>
      </p:sp>
    </p:spTree>
    <p:extLst>
      <p:ext uri="{BB962C8B-B14F-4D97-AF65-F5344CB8AC3E}">
        <p14:creationId xmlns:p14="http://schemas.microsoft.com/office/powerpoint/2010/main" xmlns="" val="409388462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8" name="Picture 4"/>
          <p:cNvPicPr>
            <a:picLocks noChangeAspect="1" noChangeArrowheads="1"/>
          </p:cNvPicPr>
          <p:nvPr/>
        </p:nvPicPr>
        <p:blipFill>
          <a:blip r:embed="rId2" cstate="print"/>
          <a:srcRect/>
          <a:stretch>
            <a:fillRect/>
          </a:stretch>
        </p:blipFill>
        <p:spPr bwMode="auto">
          <a:xfrm>
            <a:off x="250825" y="1120477"/>
            <a:ext cx="6096000" cy="5476875"/>
          </a:xfrm>
          <a:prstGeom prst="rect">
            <a:avLst/>
          </a:prstGeom>
          <a:noFill/>
          <a:ln w="9525">
            <a:noFill/>
            <a:miter lim="800000"/>
            <a:headEnd/>
            <a:tailEnd/>
          </a:ln>
          <a:effectLst/>
        </p:spPr>
      </p:pic>
      <p:sp>
        <p:nvSpPr>
          <p:cNvPr id="57349" name="Rectangle 3"/>
          <p:cNvSpPr>
            <a:spLocks noChangeArrowheads="1"/>
          </p:cNvSpPr>
          <p:nvPr/>
        </p:nvSpPr>
        <p:spPr bwMode="auto">
          <a:xfrm>
            <a:off x="1214438" y="143991"/>
            <a:ext cx="6094412" cy="620713"/>
          </a:xfrm>
          <a:prstGeom prst="rect">
            <a:avLst/>
          </a:prstGeom>
          <a:noFill/>
          <a:ln w="9525">
            <a:noFill/>
            <a:miter lim="800000"/>
            <a:headEnd/>
            <a:tailEnd/>
          </a:ln>
        </p:spPr>
        <p:txBody>
          <a:bodyPr anchor="ctr"/>
          <a:lstStyle/>
          <a:p>
            <a:r>
              <a:rPr lang="en-US" sz="2800" b="1" cap="all" dirty="0" smtClean="0">
                <a:solidFill>
                  <a:schemeClr val="bg1"/>
                </a:solidFill>
                <a:latin typeface="+mj-lt"/>
                <a:ea typeface="+mj-ea"/>
                <a:cs typeface="+mj-cs"/>
              </a:rPr>
              <a:t>IMAGE DU </a:t>
            </a:r>
            <a:r>
              <a:rPr lang="en-US" sz="2800" b="1" cap="all" dirty="0" err="1" smtClean="0">
                <a:solidFill>
                  <a:schemeClr val="bg1"/>
                </a:solidFill>
                <a:latin typeface="+mj-lt"/>
                <a:ea typeface="+mj-ea"/>
                <a:cs typeface="+mj-cs"/>
              </a:rPr>
              <a:t>Réacteur</a:t>
            </a:r>
            <a:r>
              <a:rPr lang="en-US" sz="2800" b="1" cap="all" dirty="0" smtClean="0">
                <a:solidFill>
                  <a:schemeClr val="bg1"/>
                </a:solidFill>
                <a:latin typeface="+mj-lt"/>
                <a:ea typeface="+mj-ea"/>
                <a:cs typeface="+mj-cs"/>
              </a:rPr>
              <a:t> ASTRID</a:t>
            </a:r>
            <a:endParaRPr lang="en-US" sz="2800" b="1" cap="all" dirty="0">
              <a:solidFill>
                <a:schemeClr val="bg1"/>
              </a:solidFill>
              <a:latin typeface="+mj-lt"/>
              <a:ea typeface="+mj-ea"/>
              <a:cs typeface="+mj-cs"/>
            </a:endParaRPr>
          </a:p>
        </p:txBody>
      </p:sp>
      <p:pic>
        <p:nvPicPr>
          <p:cNvPr id="57350" name="Image 6" descr="RCP - COE V1.jpg"/>
          <p:cNvPicPr>
            <a:picLocks noChangeAspect="1" noChangeArrowheads="1"/>
          </p:cNvPicPr>
          <p:nvPr/>
        </p:nvPicPr>
        <p:blipFill>
          <a:blip r:embed="rId3" cstate="print"/>
          <a:srcRect l="21686" r="29111"/>
          <a:stretch>
            <a:fillRect/>
          </a:stretch>
        </p:blipFill>
        <p:spPr bwMode="auto">
          <a:xfrm>
            <a:off x="4859338" y="1120477"/>
            <a:ext cx="3822047" cy="5476875"/>
          </a:xfrm>
          <a:prstGeom prst="rect">
            <a:avLst/>
          </a:prstGeom>
          <a:noFill/>
          <a:ln w="9525">
            <a:noFill/>
            <a:miter lim="800000"/>
            <a:headEnd/>
            <a:tailEnd/>
          </a:ln>
        </p:spPr>
      </p:pic>
    </p:spTree>
    <p:extLst>
      <p:ext uri="{BB962C8B-B14F-4D97-AF65-F5344CB8AC3E}">
        <p14:creationId xmlns:p14="http://schemas.microsoft.com/office/powerpoint/2010/main" xmlns="" val="1665497436"/>
      </p:ext>
    </p:extLst>
  </p:cSld>
  <p:clrMapOvr>
    <a:masterClrMapping/>
  </p:clrMapOvr>
  <p:transition spd="med">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28192" y="116632"/>
            <a:ext cx="6948264" cy="720080"/>
          </a:xfrm>
        </p:spPr>
        <p:txBody>
          <a:bodyPr/>
          <a:lstStyle/>
          <a:p>
            <a:r>
              <a:rPr lang="fr-FR" sz="2400" dirty="0" smtClean="0"/>
              <a:t>DES INNOVATIONS DANS LES RNR-Na</a:t>
            </a:r>
            <a:endParaRPr lang="fr-FR" sz="2400" dirty="0"/>
          </a:p>
        </p:txBody>
      </p:sp>
      <p:sp>
        <p:nvSpPr>
          <p:cNvPr id="3" name="Espace réservé du contenu 2"/>
          <p:cNvSpPr>
            <a:spLocks noGrp="1"/>
          </p:cNvSpPr>
          <p:nvPr>
            <p:ph idx="1"/>
          </p:nvPr>
        </p:nvSpPr>
        <p:spPr>
          <a:xfrm>
            <a:off x="179512" y="1268760"/>
            <a:ext cx="8568952" cy="4968552"/>
          </a:xfrm>
        </p:spPr>
        <p:txBody>
          <a:bodyPr/>
          <a:lstStyle/>
          <a:p>
            <a:r>
              <a:rPr lang="fr-FR" u="sng" dirty="0" smtClean="0"/>
              <a:t>Sûreté </a:t>
            </a:r>
            <a:r>
              <a:rPr lang="fr-FR" dirty="0" smtClean="0"/>
              <a:t/>
            </a:r>
            <a:br>
              <a:rPr lang="fr-FR" dirty="0" smtClean="0"/>
            </a:br>
            <a:r>
              <a:rPr lang="fr-FR" dirty="0" smtClean="0"/>
              <a:t>	</a:t>
            </a:r>
            <a:r>
              <a:rPr lang="fr-FR" dirty="0" smtClean="0">
                <a:solidFill>
                  <a:schemeClr val="tx1">
                    <a:lumMod val="85000"/>
                    <a:lumOff val="15000"/>
                  </a:schemeClr>
                </a:solidFill>
              </a:rPr>
              <a:t> - Un coefficient de vidange négatif</a:t>
            </a:r>
            <a:endParaRPr lang="fr-FR" dirty="0" smtClean="0">
              <a:solidFill>
                <a:srgbClr val="666666"/>
              </a:solidFill>
            </a:endParaRPr>
          </a:p>
          <a:p>
            <a:r>
              <a:rPr lang="fr-FR" dirty="0" smtClean="0">
                <a:solidFill>
                  <a:srgbClr val="666666"/>
                </a:solidFill>
              </a:rPr>
              <a:t>             -  Un système de sûreté passif</a:t>
            </a:r>
            <a:r>
              <a:rPr lang="fr-FR" sz="2200" dirty="0" smtClean="0">
                <a:solidFill>
                  <a:srgbClr val="666666"/>
                </a:solidFill>
              </a:rPr>
              <a:t>: SEPIA                </a:t>
            </a:r>
          </a:p>
          <a:p>
            <a:r>
              <a:rPr lang="fr-FR" dirty="0" smtClean="0">
                <a:solidFill>
                  <a:srgbClr val="666666"/>
                </a:solidFill>
              </a:rPr>
              <a:t>             - Un récupérateur de corium </a:t>
            </a:r>
            <a:br>
              <a:rPr lang="fr-FR" dirty="0" smtClean="0">
                <a:solidFill>
                  <a:srgbClr val="666666"/>
                </a:solidFill>
              </a:rPr>
            </a:br>
            <a:r>
              <a:rPr lang="fr-FR" dirty="0" smtClean="0">
                <a:solidFill>
                  <a:srgbClr val="666666"/>
                </a:solidFill>
              </a:rPr>
              <a:t>	 - Des évacuations de la puissance résiduelle</a:t>
            </a:r>
            <a:endParaRPr lang="fr-FR" dirty="0" smtClean="0"/>
          </a:p>
          <a:p>
            <a:endParaRPr lang="fr-FR" dirty="0" smtClean="0">
              <a:solidFill>
                <a:srgbClr val="0070C0"/>
              </a:solidFill>
            </a:endParaRPr>
          </a:p>
          <a:p>
            <a:pPr>
              <a:buFontTx/>
              <a:buChar char="-"/>
            </a:pPr>
            <a:endParaRPr lang="fr-FR" dirty="0" smtClean="0">
              <a:solidFill>
                <a:srgbClr val="0070C0"/>
              </a:solidFill>
            </a:endParaRPr>
          </a:p>
          <a:p>
            <a:endParaRPr lang="fr-FR" dirty="0">
              <a:solidFill>
                <a:srgbClr val="0070C0"/>
              </a:solidFill>
            </a:endParaRPr>
          </a:p>
        </p:txBody>
      </p:sp>
      <p:pic>
        <p:nvPicPr>
          <p:cNvPr id="38" name="Picture 10"/>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164288" y="3356992"/>
            <a:ext cx="1368152" cy="2664296"/>
          </a:xfrm>
          <a:prstGeom prst="rect">
            <a:avLst/>
          </a:prstGeom>
          <a:noFill/>
          <a:ln>
            <a:noFill/>
          </a:ln>
          <a:extLst/>
        </p:spPr>
      </p:pic>
      <p:pic>
        <p:nvPicPr>
          <p:cNvPr id="39" name="Image 38" descr="Description : Description : recuperateur 2011"/>
          <p:cNvPicPr/>
          <p:nvPr/>
        </p:nvPicPr>
        <p:blipFill>
          <a:blip r:embed="rId3" cstate="print">
            <a:extLst>
              <a:ext uri="{28A0092B-C50C-407E-A947-70E740481C1C}">
                <a14:useLocalDpi xmlns:a14="http://schemas.microsoft.com/office/drawing/2010/main" xmlns="" val="0"/>
              </a:ext>
            </a:extLst>
          </a:blip>
          <a:srcRect l="14786" r="14160"/>
          <a:stretch>
            <a:fillRect/>
          </a:stretch>
        </p:blipFill>
        <p:spPr bwMode="auto">
          <a:xfrm>
            <a:off x="467544" y="3429000"/>
            <a:ext cx="2257200" cy="2462400"/>
          </a:xfrm>
          <a:prstGeom prst="rect">
            <a:avLst/>
          </a:prstGeom>
          <a:noFill/>
          <a:ln>
            <a:noFill/>
          </a:ln>
        </p:spPr>
      </p:pic>
      <p:sp>
        <p:nvSpPr>
          <p:cNvPr id="40" name="Rectangle 39"/>
          <p:cNvSpPr/>
          <p:nvPr/>
        </p:nvSpPr>
        <p:spPr>
          <a:xfrm>
            <a:off x="7236296" y="5949280"/>
            <a:ext cx="1540806" cy="307777"/>
          </a:xfrm>
          <a:prstGeom prst="rect">
            <a:avLst/>
          </a:prstGeom>
        </p:spPr>
        <p:txBody>
          <a:bodyPr wrap="none">
            <a:spAutoFit/>
          </a:bodyPr>
          <a:lstStyle/>
          <a:p>
            <a:r>
              <a:rPr lang="fr-FR" sz="1400" dirty="0" smtClean="0"/>
              <a:t>Le système SEPIA</a:t>
            </a:r>
            <a:endParaRPr lang="fr-FR" sz="1400" dirty="0"/>
          </a:p>
        </p:txBody>
      </p:sp>
      <p:sp>
        <p:nvSpPr>
          <p:cNvPr id="41" name="Rectangle 40"/>
          <p:cNvSpPr/>
          <p:nvPr/>
        </p:nvSpPr>
        <p:spPr>
          <a:xfrm>
            <a:off x="160960" y="5805264"/>
            <a:ext cx="3111750" cy="276999"/>
          </a:xfrm>
          <a:prstGeom prst="rect">
            <a:avLst/>
          </a:prstGeom>
        </p:spPr>
        <p:txBody>
          <a:bodyPr wrap="none">
            <a:spAutoFit/>
          </a:bodyPr>
          <a:lstStyle/>
          <a:p>
            <a:r>
              <a:rPr lang="fr-FR" sz="1200" dirty="0" smtClean="0"/>
              <a:t>Une option  possible de récupérateur de corium</a:t>
            </a:r>
            <a:endParaRPr lang="fr-FR" sz="1200" dirty="0"/>
          </a:p>
        </p:txBody>
      </p:sp>
      <p:pic>
        <p:nvPicPr>
          <p:cNvPr id="42" name="Image 4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635896" y="3861048"/>
            <a:ext cx="2981376" cy="2386932"/>
          </a:xfrm>
          <a:prstGeom prst="rect">
            <a:avLst/>
          </a:prstGeom>
          <a:noFill/>
        </p:spPr>
      </p:pic>
      <p:pic>
        <p:nvPicPr>
          <p:cNvPr id="43" name="Image 42"/>
          <p:cNvPicPr/>
          <p:nvPr/>
        </p:nvPicPr>
        <p:blipFill>
          <a:blip r:embed="rId5" cstate="print"/>
          <a:srcRect/>
          <a:stretch>
            <a:fillRect/>
          </a:stretch>
        </p:blipFill>
        <p:spPr bwMode="auto">
          <a:xfrm>
            <a:off x="6425183" y="1124744"/>
            <a:ext cx="2323281" cy="1584176"/>
          </a:xfrm>
          <a:prstGeom prst="rect">
            <a:avLst/>
          </a:prstGeom>
          <a:noFill/>
          <a:ln w="9525">
            <a:noFill/>
            <a:miter lim="800000"/>
            <a:headEnd/>
            <a:tailEnd/>
          </a:ln>
        </p:spPr>
      </p:pic>
      <p:cxnSp>
        <p:nvCxnSpPr>
          <p:cNvPr id="49" name="Connecteur en angle 48"/>
          <p:cNvCxnSpPr/>
          <p:nvPr/>
        </p:nvCxnSpPr>
        <p:spPr>
          <a:xfrm>
            <a:off x="5508104" y="2384884"/>
            <a:ext cx="1584176" cy="126014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6" name="Connecteur droit avec flèche 55"/>
          <p:cNvCxnSpPr/>
          <p:nvPr/>
        </p:nvCxnSpPr>
        <p:spPr>
          <a:xfrm>
            <a:off x="5148064" y="1772816"/>
            <a:ext cx="144016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9" name="Rectangle 58"/>
          <p:cNvSpPr/>
          <p:nvPr/>
        </p:nvSpPr>
        <p:spPr>
          <a:xfrm>
            <a:off x="6288614" y="2705466"/>
            <a:ext cx="2975495" cy="307777"/>
          </a:xfrm>
          <a:prstGeom prst="rect">
            <a:avLst/>
          </a:prstGeom>
        </p:spPr>
        <p:txBody>
          <a:bodyPr wrap="none">
            <a:spAutoFit/>
          </a:bodyPr>
          <a:lstStyle/>
          <a:p>
            <a:r>
              <a:rPr lang="fr-FR" sz="1400" smtClean="0"/>
              <a:t>Nouveau concept de coeur hétérogène </a:t>
            </a:r>
            <a:endParaRPr lang="fr-FR" sz="1400"/>
          </a:p>
        </p:txBody>
      </p:sp>
      <p:sp>
        <p:nvSpPr>
          <p:cNvPr id="60" name="Rectangle 59"/>
          <p:cNvSpPr/>
          <p:nvPr/>
        </p:nvSpPr>
        <p:spPr>
          <a:xfrm>
            <a:off x="5004048" y="5805264"/>
            <a:ext cx="2010486" cy="307777"/>
          </a:xfrm>
          <a:prstGeom prst="rect">
            <a:avLst/>
          </a:prstGeom>
        </p:spPr>
        <p:txBody>
          <a:bodyPr wrap="none">
            <a:spAutoFit/>
          </a:bodyPr>
          <a:lstStyle/>
          <a:p>
            <a:r>
              <a:rPr lang="fr-FR" sz="1400" dirty="0" smtClean="0"/>
              <a:t>Diversification des </a:t>
            </a:r>
            <a:r>
              <a:rPr lang="fr-FR" sz="1400" dirty="0" err="1" smtClean="0"/>
              <a:t>EPuR</a:t>
            </a:r>
            <a:endParaRPr lang="fr-FR" sz="1400" dirty="0"/>
          </a:p>
        </p:txBody>
      </p:sp>
      <p:cxnSp>
        <p:nvCxnSpPr>
          <p:cNvPr id="70" name="Connecteur droit avec flèche 69"/>
          <p:cNvCxnSpPr/>
          <p:nvPr/>
        </p:nvCxnSpPr>
        <p:spPr>
          <a:xfrm>
            <a:off x="4644008" y="3140968"/>
            <a:ext cx="0" cy="7920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8" name="Connecteur en angle 77"/>
          <p:cNvCxnSpPr/>
          <p:nvPr/>
        </p:nvCxnSpPr>
        <p:spPr>
          <a:xfrm rot="5400000">
            <a:off x="143508" y="2960948"/>
            <a:ext cx="1152128" cy="360040"/>
          </a:xfrm>
          <a:prstGeom prst="bentConnector3">
            <a:avLst>
              <a:gd name="adj1" fmla="val -1651"/>
            </a:avLst>
          </a:prstGeom>
          <a:ln>
            <a:tailEnd type="arrow"/>
          </a:ln>
        </p:spPr>
        <p:style>
          <a:lnRef idx="1">
            <a:schemeClr val="accent1"/>
          </a:lnRef>
          <a:fillRef idx="0">
            <a:schemeClr val="accent1"/>
          </a:fillRef>
          <a:effectRef idx="0">
            <a:schemeClr val="accent1"/>
          </a:effectRef>
          <a:fontRef idx="minor">
            <a:schemeClr val="tx1"/>
          </a:fontRef>
        </p:style>
      </p:cxnSp>
      <p:sp>
        <p:nvSpPr>
          <p:cNvPr id="81" name="Espace réservé du numéro de diapositive 4"/>
          <p:cNvSpPr txBox="1">
            <a:spLocks/>
          </p:cNvSpPr>
          <p:nvPr/>
        </p:nvSpPr>
        <p:spPr>
          <a:xfrm>
            <a:off x="8028384" y="6309320"/>
            <a:ext cx="864096" cy="365125"/>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492D179-F7E1-4643-A189-6B3935E36242}" type="slidenum">
              <a:rPr lang="fr-FR" smtClean="0"/>
              <a:pPr/>
              <a:t>30</a:t>
            </a:fld>
            <a:endParaRPr lang="fr-FR" dirty="0"/>
          </a:p>
        </p:txBody>
      </p:sp>
    </p:spTree>
    <p:extLst>
      <p:ext uri="{BB962C8B-B14F-4D97-AF65-F5344CB8AC3E}">
        <p14:creationId xmlns:p14="http://schemas.microsoft.com/office/powerpoint/2010/main" xmlns="" val="194592281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Espace réservé du contenu 2"/>
          <p:cNvSpPr txBox="1">
            <a:spLocks/>
          </p:cNvSpPr>
          <p:nvPr/>
        </p:nvSpPr>
        <p:spPr>
          <a:xfrm>
            <a:off x="395536" y="764704"/>
            <a:ext cx="8604512" cy="5544616"/>
          </a:xfrm>
          <a:prstGeom prst="rect">
            <a:avLst/>
          </a:prstGeom>
        </p:spPr>
        <p:txBody>
          <a:bodyPr vert="horz" lIns="0" tIns="0" rIns="0" bIns="0" rtlCol="0">
            <a:noAutofit/>
          </a:bodyPr>
          <a:lstStyle/>
          <a:p>
            <a:pPr marL="144000" marR="0" lvl="0" indent="0" algn="l" defTabSz="914400" rtl="0" eaLnBrk="1" fontAlgn="auto" latinLnBrk="0" hangingPunct="1">
              <a:lnSpc>
                <a:spcPct val="100000"/>
              </a:lnSpc>
              <a:spcBef>
                <a:spcPts val="0"/>
              </a:spcBef>
              <a:spcAft>
                <a:spcPts val="400"/>
              </a:spcAft>
              <a:buClrTx/>
              <a:buSzTx/>
              <a:buFont typeface="Arial" pitchFamily="34" charset="0"/>
              <a:buNone/>
              <a:tabLst/>
              <a:defRPr/>
            </a:pPr>
            <a:endParaRPr kumimoji="0" lang="fr-FR" sz="2200" b="0" i="0" u="none" strike="noStrike" kern="1200" cap="none" spc="0" normalizeH="0" baseline="0" noProof="0" dirty="0" smtClean="0">
              <a:ln>
                <a:noFill/>
              </a:ln>
              <a:solidFill>
                <a:schemeClr val="tx2"/>
              </a:solidFill>
              <a:effectLst/>
              <a:uLnTx/>
              <a:uFillTx/>
              <a:latin typeface="Calibri" pitchFamily="34" charset="0"/>
              <a:ea typeface="+mn-ea"/>
              <a:cs typeface="Calibri" pitchFamily="34" charset="0"/>
            </a:endParaRPr>
          </a:p>
          <a:p>
            <a:pPr marL="144000" marR="0" lvl="0" indent="0" algn="l" defTabSz="914400" rtl="0" eaLnBrk="1" fontAlgn="auto" latinLnBrk="0" hangingPunct="1">
              <a:lnSpc>
                <a:spcPct val="100000"/>
              </a:lnSpc>
              <a:spcBef>
                <a:spcPts val="0"/>
              </a:spcBef>
              <a:spcAft>
                <a:spcPts val="400"/>
              </a:spcAft>
              <a:buClrTx/>
              <a:buSzTx/>
              <a:tabLst/>
              <a:defRPr/>
            </a:pPr>
            <a:r>
              <a:rPr lang="fr-FR" u="sng" dirty="0" smtClean="0">
                <a:solidFill>
                  <a:schemeClr val="tx2"/>
                </a:solidFill>
                <a:latin typeface="Calibri" pitchFamily="34" charset="0"/>
                <a:cs typeface="Calibri" pitchFamily="34" charset="0"/>
              </a:rPr>
              <a:t>Elimination de la réaction sodium-eau dans les GV </a:t>
            </a:r>
            <a:r>
              <a:rPr kumimoji="0" lang="fr-FR" sz="2200" b="0" i="0" u="none" strike="noStrike" kern="1200" cap="none" spc="0" normalizeH="0" baseline="0" noProof="0" dirty="0" smtClean="0">
                <a:ln>
                  <a:noFill/>
                </a:ln>
                <a:solidFill>
                  <a:schemeClr val="tx2"/>
                </a:solidFill>
                <a:effectLst/>
                <a:uLnTx/>
                <a:uFillTx/>
                <a:latin typeface="Calibri" pitchFamily="34" charset="0"/>
                <a:ea typeface="+mn-ea"/>
                <a:cs typeface="Calibri" pitchFamily="34" charset="0"/>
              </a:rPr>
              <a:t/>
            </a:r>
            <a:br>
              <a:rPr kumimoji="0" lang="fr-FR" sz="2200" b="0" i="0" u="none" strike="noStrike" kern="1200" cap="none" spc="0" normalizeH="0" baseline="0" noProof="0" dirty="0" smtClean="0">
                <a:ln>
                  <a:noFill/>
                </a:ln>
                <a:solidFill>
                  <a:schemeClr val="tx2"/>
                </a:solidFill>
                <a:effectLst/>
                <a:uLnTx/>
                <a:uFillTx/>
                <a:latin typeface="Calibri" pitchFamily="34" charset="0"/>
                <a:ea typeface="+mn-ea"/>
                <a:cs typeface="Calibri" pitchFamily="34" charset="0"/>
              </a:rPr>
            </a:br>
            <a:r>
              <a:rPr kumimoji="0" lang="fr-FR" sz="2200" b="0" i="0" u="none" strike="noStrike" kern="1200" cap="none" spc="0" normalizeH="0" noProof="0" dirty="0" smtClean="0">
                <a:ln>
                  <a:noFill/>
                </a:ln>
                <a:solidFill>
                  <a:schemeClr val="tx2"/>
                </a:solidFill>
                <a:effectLst/>
                <a:uLnTx/>
                <a:uFillTx/>
                <a:latin typeface="Calibri" pitchFamily="34" charset="0"/>
                <a:ea typeface="+mn-ea"/>
                <a:cs typeface="Calibri" pitchFamily="34" charset="0"/>
              </a:rPr>
              <a:t>     </a:t>
            </a:r>
            <a:r>
              <a:rPr kumimoji="0" lang="fr-FR" sz="2000" b="0" i="0" u="none" strike="noStrike" kern="1200" cap="none" spc="0" normalizeH="0" baseline="0" noProof="0" dirty="0" smtClean="0">
                <a:ln>
                  <a:noFill/>
                </a:ln>
                <a:solidFill>
                  <a:schemeClr val="tx1">
                    <a:lumMod val="85000"/>
                    <a:lumOff val="15000"/>
                  </a:schemeClr>
                </a:solidFill>
                <a:effectLst/>
                <a:uLnTx/>
                <a:uFillTx/>
                <a:latin typeface="Calibri" pitchFamily="34" charset="0"/>
                <a:ea typeface="+mn-ea"/>
                <a:cs typeface="Calibri" pitchFamily="34" charset="0"/>
              </a:rPr>
              <a:t>-  Nouveaux échangeurs de chaleur,</a:t>
            </a:r>
            <a:r>
              <a:rPr kumimoji="0" lang="fr-FR" sz="2000" b="0" i="0" u="none" strike="noStrike" kern="1200" cap="none" spc="0" normalizeH="0" noProof="0" dirty="0" smtClean="0">
                <a:ln>
                  <a:noFill/>
                </a:ln>
                <a:solidFill>
                  <a:schemeClr val="tx1">
                    <a:lumMod val="85000"/>
                    <a:lumOff val="15000"/>
                  </a:schemeClr>
                </a:solidFill>
                <a:effectLst/>
                <a:uLnTx/>
                <a:uFillTx/>
                <a:latin typeface="Calibri" pitchFamily="34" charset="0"/>
                <a:ea typeface="+mn-ea"/>
                <a:cs typeface="Calibri" pitchFamily="34" charset="0"/>
              </a:rPr>
              <a:t> nouveau système de conversion d’énergie </a:t>
            </a:r>
            <a:endParaRPr lang="fr-FR" sz="2200" dirty="0" smtClean="0">
              <a:solidFill>
                <a:schemeClr val="tx1">
                  <a:lumMod val="85000"/>
                  <a:lumOff val="15000"/>
                </a:schemeClr>
              </a:solidFill>
              <a:latin typeface="Calibri" pitchFamily="34" charset="0"/>
              <a:cs typeface="Calibri" pitchFamily="34" charset="0"/>
            </a:endParaRPr>
          </a:p>
          <a:p>
            <a:pPr marL="144000" marR="0" lvl="0" indent="0" algn="l" defTabSz="914400" rtl="0" eaLnBrk="1" fontAlgn="auto" latinLnBrk="0" hangingPunct="1">
              <a:lnSpc>
                <a:spcPct val="100000"/>
              </a:lnSpc>
              <a:spcBef>
                <a:spcPts val="0"/>
              </a:spcBef>
              <a:spcAft>
                <a:spcPts val="400"/>
              </a:spcAft>
              <a:buClrTx/>
              <a:buSzTx/>
              <a:tabLst/>
              <a:defRPr/>
            </a:pPr>
            <a:endParaRPr kumimoji="0" lang="fr-FR" sz="2200" b="0" i="0" u="none" strike="noStrike" kern="1200" cap="none" spc="0" normalizeH="0" baseline="0" noProof="0" dirty="0" smtClean="0">
              <a:ln>
                <a:noFill/>
              </a:ln>
              <a:solidFill>
                <a:schemeClr val="tx1">
                  <a:lumMod val="85000"/>
                  <a:lumOff val="15000"/>
                </a:schemeClr>
              </a:solidFill>
              <a:effectLst/>
              <a:uLnTx/>
              <a:uFillTx/>
              <a:latin typeface="Calibri" pitchFamily="34" charset="0"/>
              <a:ea typeface="+mn-ea"/>
              <a:cs typeface="Calibri" pitchFamily="34" charset="0"/>
            </a:endParaRPr>
          </a:p>
          <a:p>
            <a:pPr marL="144000" marR="0" lvl="0" indent="0" algn="l" defTabSz="914400" rtl="0" eaLnBrk="1" fontAlgn="auto" latinLnBrk="0" hangingPunct="1">
              <a:lnSpc>
                <a:spcPct val="100000"/>
              </a:lnSpc>
              <a:spcBef>
                <a:spcPts val="0"/>
              </a:spcBef>
              <a:spcAft>
                <a:spcPts val="400"/>
              </a:spcAft>
              <a:buClrTx/>
              <a:buSzTx/>
              <a:tabLst/>
              <a:defRPr/>
            </a:pPr>
            <a:endParaRPr kumimoji="0" lang="fr-FR" sz="2200" b="0" i="0" u="none" strike="noStrike" kern="1200" cap="none" spc="0" normalizeH="0" baseline="0" noProof="0" dirty="0" smtClean="0">
              <a:ln>
                <a:noFill/>
              </a:ln>
              <a:solidFill>
                <a:schemeClr val="tx1">
                  <a:lumMod val="85000"/>
                  <a:lumOff val="15000"/>
                </a:schemeClr>
              </a:solidFill>
              <a:effectLst/>
              <a:uLnTx/>
              <a:uFillTx/>
              <a:latin typeface="Calibri" pitchFamily="34" charset="0"/>
              <a:ea typeface="+mn-ea"/>
              <a:cs typeface="Calibri" pitchFamily="34" charset="0"/>
            </a:endParaRPr>
          </a:p>
          <a:p>
            <a:pPr marL="144000" marR="0" lvl="0" indent="0" algn="l" defTabSz="914400" rtl="0" eaLnBrk="1" fontAlgn="auto" latinLnBrk="0" hangingPunct="1">
              <a:lnSpc>
                <a:spcPct val="100000"/>
              </a:lnSpc>
              <a:spcBef>
                <a:spcPts val="0"/>
              </a:spcBef>
              <a:spcAft>
                <a:spcPts val="400"/>
              </a:spcAft>
              <a:buClrTx/>
              <a:buSzTx/>
              <a:buFontTx/>
              <a:buChar char="-"/>
              <a:tabLst/>
              <a:defRPr/>
            </a:pPr>
            <a:endParaRPr lang="fr-FR" sz="2200" dirty="0" smtClean="0">
              <a:solidFill>
                <a:schemeClr val="tx1">
                  <a:lumMod val="85000"/>
                  <a:lumOff val="15000"/>
                </a:schemeClr>
              </a:solidFill>
              <a:latin typeface="Calibri" pitchFamily="34" charset="0"/>
              <a:cs typeface="Calibri" pitchFamily="34" charset="0"/>
            </a:endParaRPr>
          </a:p>
          <a:p>
            <a:pPr marL="144000" marR="0" lvl="0" indent="0" algn="l" defTabSz="914400" rtl="0" eaLnBrk="1" fontAlgn="auto" latinLnBrk="0" hangingPunct="1">
              <a:lnSpc>
                <a:spcPct val="100000"/>
              </a:lnSpc>
              <a:spcBef>
                <a:spcPts val="0"/>
              </a:spcBef>
              <a:spcAft>
                <a:spcPts val="400"/>
              </a:spcAft>
              <a:buClrTx/>
              <a:buSzTx/>
              <a:buFontTx/>
              <a:buChar char="-"/>
              <a:tabLst/>
              <a:defRPr/>
            </a:pPr>
            <a:endParaRPr kumimoji="0" lang="fr-FR" sz="2200" b="0" i="0" u="none" strike="noStrike" kern="1200" cap="none" spc="0" normalizeH="0" baseline="0" noProof="0" dirty="0" smtClean="0">
              <a:ln>
                <a:noFill/>
              </a:ln>
              <a:solidFill>
                <a:schemeClr val="tx1">
                  <a:lumMod val="85000"/>
                  <a:lumOff val="15000"/>
                </a:schemeClr>
              </a:solidFill>
              <a:effectLst/>
              <a:uLnTx/>
              <a:uFillTx/>
              <a:latin typeface="Calibri" pitchFamily="34" charset="0"/>
              <a:ea typeface="+mn-ea"/>
              <a:cs typeface="Calibri" pitchFamily="34" charset="0"/>
            </a:endParaRPr>
          </a:p>
          <a:p>
            <a:pPr marL="144000" lvl="0">
              <a:spcAft>
                <a:spcPts val="400"/>
              </a:spcAft>
            </a:pPr>
            <a:r>
              <a:rPr lang="fr-FR" sz="2000" dirty="0" smtClean="0">
                <a:solidFill>
                  <a:srgbClr val="002060"/>
                </a:solidFill>
                <a:latin typeface="Calibri" pitchFamily="34" charset="0"/>
                <a:cs typeface="Calibri" pitchFamily="34" charset="0"/>
              </a:rPr>
              <a:t>          </a:t>
            </a:r>
            <a:r>
              <a:rPr lang="fr-FR" sz="2000" dirty="0" smtClean="0">
                <a:solidFill>
                  <a:srgbClr val="666666"/>
                </a:solidFill>
                <a:latin typeface="Calibri" pitchFamily="34" charset="0"/>
                <a:cs typeface="Calibri" pitchFamily="34" charset="0"/>
              </a:rPr>
              <a:t>Echangeur sodium-gaz            	Système de conversion à gaz</a:t>
            </a:r>
          </a:p>
          <a:p>
            <a:pPr marL="144000" lvl="0" algn="l">
              <a:spcAft>
                <a:spcPts val="400"/>
              </a:spcAft>
            </a:pPr>
            <a:r>
              <a:rPr lang="fr-FR" sz="2400" u="sng" dirty="0" smtClean="0">
                <a:solidFill>
                  <a:schemeClr val="tx2"/>
                </a:solidFill>
                <a:latin typeface="Calibri" pitchFamily="34" charset="0"/>
                <a:cs typeface="Calibri" pitchFamily="34" charset="0"/>
              </a:rPr>
              <a:t>Instrumentation and in-Service Inspection &amp; </a:t>
            </a:r>
            <a:r>
              <a:rPr lang="fr-FR" sz="2400" u="sng" dirty="0" err="1" smtClean="0">
                <a:solidFill>
                  <a:schemeClr val="tx2"/>
                </a:solidFill>
                <a:latin typeface="Calibri" pitchFamily="34" charset="0"/>
                <a:cs typeface="Calibri" pitchFamily="34" charset="0"/>
              </a:rPr>
              <a:t>Repair</a:t>
            </a:r>
            <a:r>
              <a:rPr lang="fr-FR" sz="2400" u="sng" dirty="0" smtClean="0">
                <a:solidFill>
                  <a:schemeClr val="tx2"/>
                </a:solidFill>
                <a:latin typeface="Calibri" pitchFamily="34" charset="0"/>
                <a:cs typeface="Calibri" pitchFamily="34" charset="0"/>
              </a:rPr>
              <a:t> (ISIR)</a:t>
            </a:r>
          </a:p>
          <a:p>
            <a:pPr marL="144000" lvl="0">
              <a:spcAft>
                <a:spcPts val="400"/>
              </a:spcAft>
            </a:pPr>
            <a:r>
              <a:rPr lang="fr-FR" sz="2000" dirty="0" smtClean="0">
                <a:solidFill>
                  <a:srgbClr val="002060"/>
                </a:solidFill>
                <a:latin typeface="Calibri" pitchFamily="34" charset="0"/>
                <a:cs typeface="Calibri" pitchFamily="34" charset="0"/>
              </a:rPr>
              <a:t>-  </a:t>
            </a:r>
            <a:r>
              <a:rPr lang="fr-FR" sz="2000" dirty="0" smtClean="0">
                <a:solidFill>
                  <a:srgbClr val="666666"/>
                </a:solidFill>
                <a:latin typeface="Calibri" pitchFamily="34" charset="0"/>
                <a:cs typeface="Calibri" pitchFamily="34" charset="0"/>
              </a:rPr>
              <a:t>Nouvelles technologies </a:t>
            </a:r>
            <a:endParaRPr kumimoji="0" lang="fr-FR" sz="2000" b="0" i="0" strike="noStrike" kern="1200" cap="none" spc="0" normalizeH="0" baseline="0" noProof="0" dirty="0" smtClean="0">
              <a:ln>
                <a:noFill/>
              </a:ln>
              <a:solidFill>
                <a:srgbClr val="666666"/>
              </a:solidFill>
              <a:effectLst/>
              <a:uLnTx/>
              <a:uFillTx/>
              <a:latin typeface="Calibri" pitchFamily="34" charset="0"/>
              <a:ea typeface="+mn-ea"/>
              <a:cs typeface="Calibri" pitchFamily="34" charset="0"/>
            </a:endParaRPr>
          </a:p>
        </p:txBody>
      </p:sp>
      <p:sp>
        <p:nvSpPr>
          <p:cNvPr id="2" name="Titre 1"/>
          <p:cNvSpPr>
            <a:spLocks noGrp="1"/>
          </p:cNvSpPr>
          <p:nvPr>
            <p:ph type="title"/>
          </p:nvPr>
        </p:nvSpPr>
        <p:spPr>
          <a:xfrm>
            <a:off x="1187624" y="0"/>
            <a:ext cx="7956376" cy="908720"/>
          </a:xfrm>
        </p:spPr>
        <p:txBody>
          <a:bodyPr/>
          <a:lstStyle/>
          <a:p>
            <a:r>
              <a:rPr lang="fr-FR" dirty="0" smtClean="0"/>
              <a:t> DES Avancées en TECHNOLOGIE DES RNR-Na </a:t>
            </a:r>
            <a:endParaRPr lang="fr-FR" sz="2400" dirty="0"/>
          </a:p>
        </p:txBody>
      </p:sp>
      <p:sp>
        <p:nvSpPr>
          <p:cNvPr id="5" name="Espace réservé du numéro de diapositive 4"/>
          <p:cNvSpPr>
            <a:spLocks noGrp="1"/>
          </p:cNvSpPr>
          <p:nvPr>
            <p:ph type="sldNum" sz="quarter" idx="4294967295"/>
          </p:nvPr>
        </p:nvSpPr>
        <p:spPr>
          <a:xfrm>
            <a:off x="8025304" y="6303598"/>
            <a:ext cx="1118696" cy="365125"/>
          </a:xfrm>
          <a:prstGeom prst="rect">
            <a:avLst/>
          </a:prstGeom>
        </p:spPr>
        <p:txBody>
          <a:bodyPr/>
          <a:lstStyle/>
          <a:p>
            <a:fld id="{AEFB9B6D-867A-40B8-ACB0-35CC9F272C9C}" type="slidenum">
              <a:rPr lang="fr-FR" smtClean="0">
                <a:solidFill>
                  <a:schemeClr val="tx1">
                    <a:lumMod val="95000"/>
                    <a:lumOff val="5000"/>
                  </a:schemeClr>
                </a:solidFill>
              </a:rPr>
              <a:pPr/>
              <a:t>31</a:t>
            </a:fld>
            <a:endParaRPr lang="fr-FR" dirty="0">
              <a:solidFill>
                <a:schemeClr val="tx1">
                  <a:lumMod val="95000"/>
                  <a:lumOff val="5000"/>
                </a:schemeClr>
              </a:solidFill>
            </a:endParaRPr>
          </a:p>
        </p:txBody>
      </p:sp>
      <p:pic>
        <p:nvPicPr>
          <p:cNvPr id="41" name="Espace réservé du contenu 40"/>
          <p:cNvPicPr>
            <a:picLocks noGrp="1"/>
          </p:cNvPicPr>
          <p:nvPr>
            <p:ph idx="1"/>
          </p:nvPr>
        </p:nvPicPr>
        <p:blipFill>
          <a:blip r:embed="rId2" cstate="print">
            <a:extLst>
              <a:ext uri="{28A0092B-C50C-407E-A947-70E740481C1C}">
                <a14:useLocalDpi xmlns:a14="http://schemas.microsoft.com/office/drawing/2010/main" xmlns="" val="0"/>
              </a:ext>
            </a:extLst>
          </a:blip>
          <a:srcRect l="27200" r="23256"/>
          <a:stretch>
            <a:fillRect/>
          </a:stretch>
        </p:blipFill>
        <p:spPr bwMode="auto">
          <a:xfrm>
            <a:off x="1691680" y="1916832"/>
            <a:ext cx="936104" cy="1584176"/>
          </a:xfrm>
          <a:prstGeom prst="rect">
            <a:avLst/>
          </a:prstGeom>
          <a:noFill/>
          <a:ln>
            <a:noFill/>
          </a:ln>
        </p:spPr>
      </p:pic>
      <p:pic>
        <p:nvPicPr>
          <p:cNvPr id="42" name="Picture 13"/>
          <p:cNvPicPr/>
          <p:nvPr/>
        </p:nvPicPr>
        <p:blipFill>
          <a:blip r:embed="rId3" cstate="print">
            <a:extLst>
              <a:ext uri="{28A0092B-C50C-407E-A947-70E740481C1C}">
                <a14:useLocalDpi xmlns:a14="http://schemas.microsoft.com/office/drawing/2010/main" xmlns="" val="0"/>
              </a:ext>
            </a:extLst>
          </a:blip>
          <a:srcRect l="3329" t="13489" b="6763"/>
          <a:stretch>
            <a:fillRect/>
          </a:stretch>
        </p:blipFill>
        <p:spPr bwMode="auto">
          <a:xfrm>
            <a:off x="4644008" y="1844824"/>
            <a:ext cx="2736304" cy="15121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1507" name="Picture 3"/>
          <p:cNvPicPr>
            <a:picLocks noChangeAspect="1" noChangeArrowheads="1"/>
          </p:cNvPicPr>
          <p:nvPr/>
        </p:nvPicPr>
        <p:blipFill>
          <a:blip r:embed="rId4" cstate="print"/>
          <a:srcRect/>
          <a:stretch>
            <a:fillRect/>
          </a:stretch>
        </p:blipFill>
        <p:spPr bwMode="auto">
          <a:xfrm>
            <a:off x="395536" y="4509120"/>
            <a:ext cx="4609258" cy="2160240"/>
          </a:xfrm>
          <a:prstGeom prst="rect">
            <a:avLst/>
          </a:prstGeom>
          <a:noFill/>
          <a:ln w="9525">
            <a:noFill/>
            <a:miter lim="800000"/>
            <a:headEnd/>
            <a:tailEnd/>
          </a:ln>
        </p:spPr>
      </p:pic>
      <p:sp>
        <p:nvSpPr>
          <p:cNvPr id="55" name="ZoneTexte 54"/>
          <p:cNvSpPr txBox="1"/>
          <p:nvPr/>
        </p:nvSpPr>
        <p:spPr>
          <a:xfrm>
            <a:off x="5652120" y="4725144"/>
            <a:ext cx="3168352" cy="1938992"/>
          </a:xfrm>
          <a:prstGeom prst="rect">
            <a:avLst/>
          </a:prstGeom>
          <a:noFill/>
        </p:spPr>
        <p:txBody>
          <a:bodyPr wrap="square" rtlCol="0">
            <a:spAutoFit/>
          </a:bodyPr>
          <a:lstStyle/>
          <a:p>
            <a:pPr algn="l"/>
            <a:r>
              <a:rPr lang="fr-FR" dirty="0" smtClean="0">
                <a:solidFill>
                  <a:srgbClr val="666666"/>
                </a:solidFill>
              </a:rPr>
              <a:t>Techniques de mesures :  </a:t>
            </a:r>
          </a:p>
          <a:p>
            <a:pPr algn="l"/>
            <a:r>
              <a:rPr lang="fr-FR" dirty="0" smtClean="0">
                <a:solidFill>
                  <a:srgbClr val="666666"/>
                </a:solidFill>
              </a:rPr>
              <a:t>  -  Lasers </a:t>
            </a:r>
          </a:p>
          <a:p>
            <a:pPr algn="l"/>
            <a:r>
              <a:rPr lang="fr-FR" dirty="0" smtClean="0">
                <a:solidFill>
                  <a:srgbClr val="666666"/>
                </a:solidFill>
              </a:rPr>
              <a:t>  -  Ultrasons</a:t>
            </a:r>
          </a:p>
          <a:p>
            <a:pPr algn="l"/>
            <a:r>
              <a:rPr lang="fr-FR" dirty="0" smtClean="0">
                <a:solidFill>
                  <a:srgbClr val="666666"/>
                </a:solidFill>
              </a:rPr>
              <a:t>  -  Fibres optiques</a:t>
            </a:r>
          </a:p>
          <a:p>
            <a:pPr algn="l"/>
            <a:endParaRPr lang="fr-FR" dirty="0" smtClean="0">
              <a:solidFill>
                <a:srgbClr val="666666"/>
              </a:solidFill>
            </a:endParaRPr>
          </a:p>
        </p:txBody>
      </p:sp>
    </p:spTree>
    <p:extLst>
      <p:ext uri="{BB962C8B-B14F-4D97-AF65-F5344CB8AC3E}">
        <p14:creationId xmlns:p14="http://schemas.microsoft.com/office/powerpoint/2010/main" xmlns="" val="381969885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4"/>
          <p:cNvPicPr>
            <a:picLocks noChangeAspect="1" noChangeArrowheads="1"/>
          </p:cNvPicPr>
          <p:nvPr/>
        </p:nvPicPr>
        <p:blipFill>
          <a:blip r:embed="rId2" cstate="print"/>
          <a:srcRect/>
          <a:stretch>
            <a:fillRect/>
          </a:stretch>
        </p:blipFill>
        <p:spPr bwMode="auto">
          <a:xfrm>
            <a:off x="5801734" y="3240527"/>
            <a:ext cx="3121269" cy="3392487"/>
          </a:xfrm>
          <a:prstGeom prst="rect">
            <a:avLst/>
          </a:prstGeom>
          <a:noFill/>
          <a:ln w="9525">
            <a:noFill/>
            <a:miter lim="800000"/>
            <a:headEnd/>
            <a:tailEnd/>
          </a:ln>
        </p:spPr>
      </p:pic>
      <p:sp>
        <p:nvSpPr>
          <p:cNvPr id="2" name="Titre 1"/>
          <p:cNvSpPr>
            <a:spLocks noGrp="1"/>
          </p:cNvSpPr>
          <p:nvPr>
            <p:ph type="title"/>
          </p:nvPr>
        </p:nvSpPr>
        <p:spPr>
          <a:xfrm>
            <a:off x="1475656" y="188640"/>
            <a:ext cx="6984776" cy="715544"/>
          </a:xfrm>
        </p:spPr>
        <p:txBody>
          <a:bodyPr/>
          <a:lstStyle/>
          <a:p>
            <a:pPr algn="ctr"/>
            <a:r>
              <a:rPr lang="fr-FR" cap="none" dirty="0" smtClean="0"/>
              <a:t>L’option Gaz : GFR - ALLEGRO </a:t>
            </a:r>
            <a:endParaRPr lang="fr-FR" cap="none" dirty="0"/>
          </a:p>
        </p:txBody>
      </p:sp>
      <p:sp>
        <p:nvSpPr>
          <p:cNvPr id="3" name="Espace réservé du contenu 2"/>
          <p:cNvSpPr>
            <a:spLocks noGrp="1"/>
          </p:cNvSpPr>
          <p:nvPr>
            <p:ph idx="1"/>
          </p:nvPr>
        </p:nvSpPr>
        <p:spPr>
          <a:xfrm>
            <a:off x="163443" y="1423319"/>
            <a:ext cx="6856829" cy="4968552"/>
          </a:xfrm>
        </p:spPr>
        <p:txBody>
          <a:bodyPr/>
          <a:lstStyle/>
          <a:p>
            <a:pPr marL="486900" indent="-342900">
              <a:buFont typeface="+mj-lt"/>
              <a:buAutoNum type="arabicPeriod"/>
            </a:pPr>
            <a:r>
              <a:rPr lang="fr-FR" sz="1800" b="1" u="sng" dirty="0" smtClean="0">
                <a:solidFill>
                  <a:srgbClr val="0070C0"/>
                </a:solidFill>
              </a:rPr>
              <a:t>Le combustible: </a:t>
            </a:r>
            <a:r>
              <a:rPr lang="fr-FR" sz="1800" dirty="0" smtClean="0">
                <a:solidFill>
                  <a:srgbClr val="666666"/>
                </a:solidFill>
              </a:rPr>
              <a:t> Conception d’un matériau entièrement réfractaire et capable de se maintenir même en cas d’accident grave</a:t>
            </a:r>
            <a:endParaRPr lang="fr-FR" sz="1800" dirty="0">
              <a:solidFill>
                <a:srgbClr val="666666"/>
              </a:solidFill>
            </a:endParaRPr>
          </a:p>
          <a:p>
            <a:pPr marL="486900" lvl="0" indent="-342900">
              <a:buFont typeface="+mj-lt"/>
              <a:buAutoNum type="arabicPeriod"/>
            </a:pPr>
            <a:endParaRPr lang="fr-FR" sz="1800" b="1" dirty="0" smtClean="0">
              <a:solidFill>
                <a:srgbClr val="0070C0"/>
              </a:solidFill>
            </a:endParaRPr>
          </a:p>
          <a:p>
            <a:pPr marL="486900" lvl="0" indent="-342900">
              <a:buFont typeface="+mj-lt"/>
              <a:buAutoNum type="arabicPeriod"/>
            </a:pPr>
            <a:endParaRPr lang="fr-FR" sz="1800" b="1" dirty="0">
              <a:solidFill>
                <a:srgbClr val="0070C0"/>
              </a:solidFill>
            </a:endParaRPr>
          </a:p>
          <a:p>
            <a:pPr marL="486900" lvl="0" indent="-342900">
              <a:buFont typeface="+mj-lt"/>
              <a:buAutoNum type="arabicPeriod"/>
            </a:pPr>
            <a:endParaRPr lang="fr-FR" sz="1800" b="1" dirty="0">
              <a:solidFill>
                <a:srgbClr val="0070C0"/>
              </a:solidFill>
            </a:endParaRPr>
          </a:p>
          <a:p>
            <a:pPr marL="486900" lvl="0" indent="-342900">
              <a:buFont typeface="+mj-lt"/>
              <a:buAutoNum type="arabicPeriod"/>
            </a:pPr>
            <a:endParaRPr lang="fr-FR" sz="1800" b="1" dirty="0" smtClean="0">
              <a:solidFill>
                <a:srgbClr val="0070C0"/>
              </a:solidFill>
            </a:endParaRPr>
          </a:p>
          <a:p>
            <a:pPr marL="486900" lvl="0" indent="-342900">
              <a:buFont typeface="+mj-lt"/>
              <a:buAutoNum type="arabicPeriod"/>
            </a:pPr>
            <a:endParaRPr lang="fr-FR" sz="1800" b="1" dirty="0">
              <a:solidFill>
                <a:srgbClr val="0070C0"/>
              </a:solidFill>
            </a:endParaRPr>
          </a:p>
          <a:p>
            <a:pPr marL="486900" lvl="0" indent="-342900">
              <a:buFont typeface="+mj-lt"/>
              <a:buAutoNum type="arabicPeriod"/>
            </a:pPr>
            <a:endParaRPr lang="fr-FR" sz="1800" b="1" dirty="0" smtClean="0">
              <a:solidFill>
                <a:srgbClr val="0070C0"/>
              </a:solidFill>
            </a:endParaRPr>
          </a:p>
          <a:p>
            <a:pPr marL="486900" lvl="0" indent="-342900">
              <a:buFont typeface="+mj-lt"/>
              <a:buAutoNum type="arabicPeriod"/>
            </a:pPr>
            <a:endParaRPr lang="fr-FR" sz="1800" b="1" dirty="0" smtClean="0">
              <a:solidFill>
                <a:srgbClr val="0070C0"/>
              </a:solidFill>
            </a:endParaRPr>
          </a:p>
          <a:p>
            <a:pPr marL="486900" lvl="0" indent="-342900">
              <a:buFont typeface="+mj-lt"/>
              <a:buAutoNum type="arabicPeriod"/>
            </a:pPr>
            <a:endParaRPr lang="fr-FR" sz="1800" b="1" dirty="0">
              <a:solidFill>
                <a:srgbClr val="0070C0"/>
              </a:solidFill>
            </a:endParaRPr>
          </a:p>
          <a:p>
            <a:pPr marL="486900" indent="-342900">
              <a:buFont typeface="+mj-lt"/>
              <a:buAutoNum type="arabicPeriod"/>
            </a:pPr>
            <a:r>
              <a:rPr lang="fr-FR" sz="1800" b="1" u="sng" dirty="0" smtClean="0">
                <a:solidFill>
                  <a:srgbClr val="0070C0"/>
                </a:solidFill>
              </a:rPr>
              <a:t>La sûreté: </a:t>
            </a:r>
            <a:r>
              <a:rPr lang="fr-FR" sz="1800" b="1" dirty="0" smtClean="0">
                <a:solidFill>
                  <a:srgbClr val="666666"/>
                </a:solidFill>
              </a:rPr>
              <a:t> En cas d’un APRP avec dépressurisation, la puissance résiduelle doit être évacuée en toutes circonstances.</a:t>
            </a:r>
            <a:endParaRPr lang="fr-FR" dirty="0" smtClean="0"/>
          </a:p>
          <a:p>
            <a:pPr marL="486900" indent="-342900">
              <a:buFont typeface="+mj-lt"/>
              <a:buAutoNum type="arabicPeriod"/>
            </a:pPr>
            <a:endParaRPr lang="fr-FR" dirty="0"/>
          </a:p>
          <a:p>
            <a:pPr lvl="0"/>
            <a:r>
              <a:rPr lang="fr-FR" sz="2000" dirty="0" smtClean="0"/>
              <a:t>	</a:t>
            </a:r>
            <a:r>
              <a:rPr lang="fr-FR" sz="2000" b="1" u="sng" dirty="0" smtClean="0"/>
              <a:t>ALLEGRO : Un réacteur expérimental européen</a:t>
            </a:r>
            <a:endParaRPr lang="fr-FR" sz="1800" dirty="0">
              <a:solidFill>
                <a:srgbClr val="666666"/>
              </a:solidFill>
            </a:endParaRPr>
          </a:p>
        </p:txBody>
      </p:sp>
      <p:sp>
        <p:nvSpPr>
          <p:cNvPr id="5" name="Espace réservé du numéro de diapositive 4"/>
          <p:cNvSpPr>
            <a:spLocks noGrp="1"/>
          </p:cNvSpPr>
          <p:nvPr>
            <p:ph type="sldNum" sz="quarter" idx="4294967295"/>
          </p:nvPr>
        </p:nvSpPr>
        <p:spPr>
          <a:xfrm>
            <a:off x="8025304" y="6303598"/>
            <a:ext cx="1118696" cy="365125"/>
          </a:xfrm>
          <a:prstGeom prst="rect">
            <a:avLst/>
          </a:prstGeom>
        </p:spPr>
        <p:txBody>
          <a:bodyPr/>
          <a:lstStyle/>
          <a:p>
            <a:fld id="{AEFB9B6D-867A-40B8-ACB0-35CC9F272C9C}" type="slidenum">
              <a:rPr lang="fr-FR" smtClean="0"/>
              <a:pPr/>
              <a:t>32</a:t>
            </a:fld>
            <a:endParaRPr lang="fr-FR" dirty="0"/>
          </a:p>
        </p:txBody>
      </p:sp>
      <p:pic>
        <p:nvPicPr>
          <p:cNvPr id="15"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843629" y="3240527"/>
            <a:ext cx="1713008" cy="11521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16" name="Group 6"/>
          <p:cNvGrpSpPr>
            <a:grpSpLocks noChangeAspect="1"/>
          </p:cNvGrpSpPr>
          <p:nvPr/>
        </p:nvGrpSpPr>
        <p:grpSpPr bwMode="auto">
          <a:xfrm>
            <a:off x="247110" y="3114618"/>
            <a:ext cx="1224136" cy="1310005"/>
            <a:chOff x="9978" y="9766"/>
            <a:chExt cx="4346" cy="3468"/>
          </a:xfrm>
        </p:grpSpPr>
        <p:pic>
          <p:nvPicPr>
            <p:cNvPr id="17" name="Picture 7" descr="tube"/>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1919" y="10395"/>
              <a:ext cx="2349" cy="28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 name="AutoShape 8"/>
            <p:cNvSpPr>
              <a:spLocks noChangeAspect="1" noChangeArrowheads="1"/>
            </p:cNvSpPr>
            <p:nvPr/>
          </p:nvSpPr>
          <p:spPr bwMode="auto">
            <a:xfrm rot="1885968">
              <a:off x="13863" y="9766"/>
              <a:ext cx="461" cy="1174"/>
            </a:xfrm>
            <a:prstGeom prst="can">
              <a:avLst>
                <a:gd name="adj" fmla="val 69785"/>
              </a:avLst>
            </a:prstGeom>
            <a:gradFill rotWithShape="0">
              <a:gsLst>
                <a:gs pos="0">
                  <a:srgbClr val="009999"/>
                </a:gs>
                <a:gs pos="100000">
                  <a:srgbClr val="004747"/>
                </a:gs>
              </a:gsLst>
              <a:lin ang="0" scaled="1"/>
            </a:gradFill>
            <a:ln w="9525">
              <a:solidFill>
                <a:srgbClr val="000000"/>
              </a:solidFill>
              <a:round/>
              <a:headEnd/>
              <a:tailEnd/>
            </a:ln>
          </p:spPr>
          <p:txBody>
            <a:bodyPr lIns="39025" tIns="19512" rIns="39025" bIns="19512" anchor="ctr">
              <a:spAutoFit/>
            </a:bodyPr>
            <a:lstStyle/>
            <a:p>
              <a:pPr eaLnBrk="0" hangingPunct="0"/>
              <a:endParaRPr lang="fr-FR" sz="1600" dirty="0" smtClean="0">
                <a:solidFill>
                  <a:srgbClr val="000000"/>
                </a:solidFill>
                <a:latin typeface="Calibri" pitchFamily="34" charset="0"/>
                <a:cs typeface="Calibri" pitchFamily="34" charset="0"/>
              </a:endParaRPr>
            </a:p>
          </p:txBody>
        </p:sp>
        <p:pic>
          <p:nvPicPr>
            <p:cNvPr id="19" name="Picture 9" descr="assemblage prismatique à grille - 1"/>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9978" y="11352"/>
              <a:ext cx="1830" cy="14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7" name="Text Box 5"/>
          <p:cNvSpPr txBox="1">
            <a:spLocks noChangeArrowheads="1"/>
          </p:cNvSpPr>
          <p:nvPr/>
        </p:nvSpPr>
        <p:spPr bwMode="auto">
          <a:xfrm>
            <a:off x="179512" y="2121435"/>
            <a:ext cx="6768752" cy="1355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a:tailEnd/>
              </a14:hiddenLine>
            </a:ext>
          </a:extLst>
        </p:spPr>
        <p:txBody>
          <a:bodyPr wrap="square" lIns="39025" tIns="19512" rIns="39025" bIns="19512">
            <a:spAutoFit/>
          </a:bodyPr>
          <a:lstStyle>
            <a:lvl1pPr>
              <a:defRPr sz="1600">
                <a:solidFill>
                  <a:schemeClr val="tx1"/>
                </a:solidFill>
                <a:latin typeface="Times" pitchFamily="18" charset="0"/>
              </a:defRPr>
            </a:lvl1pPr>
            <a:lvl2pPr>
              <a:defRPr sz="1600">
                <a:solidFill>
                  <a:schemeClr val="tx1"/>
                </a:solidFill>
                <a:latin typeface="Times" pitchFamily="18" charset="0"/>
              </a:defRPr>
            </a:lvl2pPr>
            <a:lvl3pPr marL="1143000" indent="-228600">
              <a:defRPr sz="1600">
                <a:solidFill>
                  <a:schemeClr val="tx1"/>
                </a:solidFill>
                <a:latin typeface="Times" pitchFamily="18" charset="0"/>
              </a:defRPr>
            </a:lvl3pPr>
            <a:lvl4pPr marL="1600200" indent="-228600">
              <a:defRPr sz="1600">
                <a:solidFill>
                  <a:schemeClr val="tx1"/>
                </a:solidFill>
                <a:latin typeface="Times" pitchFamily="18" charset="0"/>
              </a:defRPr>
            </a:lvl4pPr>
            <a:lvl5pPr marL="2057400" indent="-228600">
              <a:defRPr sz="1600">
                <a:solidFill>
                  <a:schemeClr val="tx1"/>
                </a:solidFill>
                <a:latin typeface="Times" pitchFamily="18" charset="0"/>
              </a:defRPr>
            </a:lvl5pPr>
            <a:lvl6pPr marL="2514600" indent="-228600" eaLnBrk="0" fontAlgn="base" hangingPunct="0">
              <a:spcBef>
                <a:spcPct val="0"/>
              </a:spcBef>
              <a:spcAft>
                <a:spcPct val="0"/>
              </a:spcAft>
              <a:defRPr sz="1600">
                <a:solidFill>
                  <a:schemeClr val="tx1"/>
                </a:solidFill>
                <a:latin typeface="Times" pitchFamily="18" charset="0"/>
              </a:defRPr>
            </a:lvl6pPr>
            <a:lvl7pPr marL="2971800" indent="-228600" eaLnBrk="0" fontAlgn="base" hangingPunct="0">
              <a:spcBef>
                <a:spcPct val="0"/>
              </a:spcBef>
              <a:spcAft>
                <a:spcPct val="0"/>
              </a:spcAft>
              <a:defRPr sz="1600">
                <a:solidFill>
                  <a:schemeClr val="tx1"/>
                </a:solidFill>
                <a:latin typeface="Times" pitchFamily="18" charset="0"/>
              </a:defRPr>
            </a:lvl7pPr>
            <a:lvl8pPr marL="3429000" indent="-228600" eaLnBrk="0" fontAlgn="base" hangingPunct="0">
              <a:spcBef>
                <a:spcPct val="0"/>
              </a:spcBef>
              <a:spcAft>
                <a:spcPct val="0"/>
              </a:spcAft>
              <a:defRPr sz="1600">
                <a:solidFill>
                  <a:schemeClr val="tx1"/>
                </a:solidFill>
                <a:latin typeface="Times" pitchFamily="18" charset="0"/>
              </a:defRPr>
            </a:lvl8pPr>
            <a:lvl9pPr marL="3886200" indent="-228600" eaLnBrk="0" fontAlgn="base" hangingPunct="0">
              <a:spcBef>
                <a:spcPct val="0"/>
              </a:spcBef>
              <a:spcAft>
                <a:spcPct val="0"/>
              </a:spcAft>
              <a:defRPr sz="1600">
                <a:solidFill>
                  <a:schemeClr val="tx1"/>
                </a:solidFill>
                <a:latin typeface="Times" pitchFamily="18" charset="0"/>
              </a:defRPr>
            </a:lvl9pPr>
          </a:lstStyle>
          <a:p>
            <a:pPr eaLnBrk="0" hangingPunct="0"/>
            <a:r>
              <a:rPr lang="fr-FR" sz="1800" b="1" smtClean="0">
                <a:solidFill>
                  <a:srgbClr val="000000"/>
                </a:solidFill>
                <a:latin typeface="Calibri" pitchFamily="34" charset="0"/>
              </a:rPr>
              <a:t> </a:t>
            </a:r>
            <a:r>
              <a:rPr lang="fr-FR" sz="1800" u="sng" smtClean="0">
                <a:solidFill>
                  <a:srgbClr val="000000"/>
                </a:solidFill>
                <a:latin typeface="Calibri" pitchFamily="34" charset="0"/>
              </a:rPr>
              <a:t>Exemple: </a:t>
            </a:r>
            <a:r>
              <a:rPr lang="fr-FR" sz="1800" smtClean="0">
                <a:solidFill>
                  <a:srgbClr val="000000"/>
                </a:solidFill>
                <a:latin typeface="Calibri" pitchFamily="34" charset="0"/>
              </a:rPr>
              <a:t> </a:t>
            </a:r>
            <a:r>
              <a:rPr lang="fr-FR" sz="1800" b="1" smtClean="0">
                <a:solidFill>
                  <a:srgbClr val="666666"/>
                </a:solidFill>
                <a:latin typeface="Calibri" pitchFamily="34" charset="0"/>
              </a:rPr>
              <a:t>Un combustible carbure (UPuC) avec un gainage en SiC/SiC</a:t>
            </a:r>
          </a:p>
          <a:p>
            <a:pPr marL="742950" lvl="1" indent="-285750" algn="l" eaLnBrk="0" hangingPunct="0">
              <a:spcBef>
                <a:spcPct val="25000"/>
              </a:spcBef>
              <a:buFont typeface="Wingdings" pitchFamily="2" charset="2"/>
              <a:buChar char="§"/>
            </a:pPr>
            <a:r>
              <a:rPr lang="fr-FR" sz="1800" b="1" smtClean="0">
                <a:solidFill>
                  <a:srgbClr val="666666"/>
                </a:solidFill>
                <a:latin typeface="Calibri" pitchFamily="34" charset="0"/>
                <a:sym typeface="Symbol" pitchFamily="18" charset="2"/>
              </a:rPr>
              <a:t>Un buffer graphite pour la conductivité thermique </a:t>
            </a:r>
          </a:p>
          <a:p>
            <a:pPr marL="742950" lvl="1" indent="-285750" algn="l" eaLnBrk="0" hangingPunct="0">
              <a:spcBef>
                <a:spcPct val="25000"/>
              </a:spcBef>
              <a:buFont typeface="Wingdings" pitchFamily="2" charset="2"/>
              <a:buChar char="§"/>
            </a:pPr>
            <a:r>
              <a:rPr lang="fr-FR" sz="1800" b="1" smtClean="0">
                <a:solidFill>
                  <a:srgbClr val="666666"/>
                </a:solidFill>
                <a:latin typeface="Calibri" pitchFamily="34" charset="0"/>
                <a:sym typeface="Symbol" pitchFamily="18" charset="2"/>
              </a:rPr>
              <a:t>Un sandwich SiC-M-SiC pour l’étanchéité </a:t>
            </a:r>
          </a:p>
          <a:p>
            <a:pPr lvl="1" eaLnBrk="0" hangingPunct="0">
              <a:spcBef>
                <a:spcPct val="25000"/>
              </a:spcBef>
            </a:pPr>
            <a:endParaRPr lang="fr-FR" sz="1800" b="1" smtClean="0">
              <a:solidFill>
                <a:srgbClr val="000000"/>
              </a:solidFill>
              <a:latin typeface="Calibri" pitchFamily="34" charset="0"/>
              <a:sym typeface="Symbol" pitchFamily="18" charset="2"/>
            </a:endParaRPr>
          </a:p>
        </p:txBody>
      </p:sp>
      <p:grpSp>
        <p:nvGrpSpPr>
          <p:cNvPr id="8" name="Group 100"/>
          <p:cNvGrpSpPr>
            <a:grpSpLocks/>
          </p:cNvGrpSpPr>
          <p:nvPr/>
        </p:nvGrpSpPr>
        <p:grpSpPr bwMode="auto">
          <a:xfrm>
            <a:off x="7092280" y="1412776"/>
            <a:ext cx="1843087" cy="1695450"/>
            <a:chOff x="285" y="780"/>
            <a:chExt cx="1979" cy="1930"/>
          </a:xfrm>
        </p:grpSpPr>
        <p:sp>
          <p:nvSpPr>
            <p:cNvPr id="9" name="Oval 98"/>
            <p:cNvSpPr>
              <a:spLocks noChangeAspect="1" noChangeArrowheads="1"/>
            </p:cNvSpPr>
            <p:nvPr/>
          </p:nvSpPr>
          <p:spPr bwMode="auto">
            <a:xfrm>
              <a:off x="285" y="780"/>
              <a:ext cx="1979" cy="1930"/>
            </a:xfrm>
            <a:prstGeom prst="ellipse">
              <a:avLst/>
            </a:prstGeom>
            <a:solidFill>
              <a:srgbClr val="FF3300"/>
            </a:solidFill>
            <a:ln w="9525">
              <a:solidFill>
                <a:schemeClr val="bg1"/>
              </a:solidFill>
              <a:round/>
              <a:headEnd/>
              <a:tailEnd/>
            </a:ln>
          </p:spPr>
          <p:txBody>
            <a:bodyPr wrap="none" anchor="ctr"/>
            <a:lstStyle/>
            <a:p>
              <a:pPr eaLnBrk="0" hangingPunct="0"/>
              <a:endParaRPr lang="en-US" sz="1600" dirty="0" smtClean="0">
                <a:solidFill>
                  <a:srgbClr val="000000"/>
                </a:solidFill>
                <a:latin typeface="Times" pitchFamily="18" charset="0"/>
              </a:endParaRPr>
            </a:p>
          </p:txBody>
        </p:sp>
        <p:sp>
          <p:nvSpPr>
            <p:cNvPr id="10" name="Oval 63"/>
            <p:cNvSpPr>
              <a:spLocks noChangeArrowheads="1"/>
            </p:cNvSpPr>
            <p:nvPr/>
          </p:nvSpPr>
          <p:spPr bwMode="auto">
            <a:xfrm>
              <a:off x="386" y="883"/>
              <a:ext cx="1808" cy="1727"/>
            </a:xfrm>
            <a:prstGeom prst="ellipse">
              <a:avLst/>
            </a:prstGeom>
            <a:solidFill>
              <a:srgbClr val="FF3300"/>
            </a:solidFill>
            <a:ln w="28575">
              <a:solidFill>
                <a:srgbClr val="0033CC"/>
              </a:solidFill>
              <a:round/>
              <a:headEnd/>
              <a:tailEnd/>
            </a:ln>
          </p:spPr>
          <p:txBody>
            <a:bodyPr wrap="none" anchor="ctr"/>
            <a:lstStyle/>
            <a:p>
              <a:pPr eaLnBrk="0" hangingPunct="0"/>
              <a:endParaRPr lang="en-US" sz="1600" dirty="0" smtClean="0">
                <a:solidFill>
                  <a:srgbClr val="000000"/>
                </a:solidFill>
                <a:latin typeface="Times" pitchFamily="18" charset="0"/>
              </a:endParaRPr>
            </a:p>
          </p:txBody>
        </p:sp>
        <p:sp>
          <p:nvSpPr>
            <p:cNvPr id="11" name="Oval 64"/>
            <p:cNvSpPr>
              <a:spLocks noChangeAspect="1" noChangeArrowheads="1"/>
            </p:cNvSpPr>
            <p:nvPr/>
          </p:nvSpPr>
          <p:spPr bwMode="auto">
            <a:xfrm>
              <a:off x="470" y="944"/>
              <a:ext cx="1623" cy="1586"/>
            </a:xfrm>
            <a:prstGeom prst="ellipse">
              <a:avLst/>
            </a:prstGeom>
            <a:solidFill>
              <a:srgbClr val="FFFFFF"/>
            </a:solidFill>
            <a:ln w="9525">
              <a:solidFill>
                <a:schemeClr val="bg1"/>
              </a:solidFill>
              <a:round/>
              <a:headEnd/>
              <a:tailEnd/>
            </a:ln>
          </p:spPr>
          <p:txBody>
            <a:bodyPr wrap="none" anchor="ctr"/>
            <a:lstStyle/>
            <a:p>
              <a:pPr eaLnBrk="0" hangingPunct="0"/>
              <a:endParaRPr lang="en-US" sz="1600" dirty="0" smtClean="0">
                <a:solidFill>
                  <a:srgbClr val="000000"/>
                </a:solidFill>
                <a:latin typeface="Times" pitchFamily="18" charset="0"/>
              </a:endParaRPr>
            </a:p>
          </p:txBody>
        </p:sp>
        <p:sp>
          <p:nvSpPr>
            <p:cNvPr id="12" name="Oval 65" descr="Grands confettis"/>
            <p:cNvSpPr>
              <a:spLocks noChangeAspect="1" noChangeArrowheads="1"/>
            </p:cNvSpPr>
            <p:nvPr/>
          </p:nvSpPr>
          <p:spPr bwMode="auto">
            <a:xfrm>
              <a:off x="475" y="954"/>
              <a:ext cx="1613" cy="1571"/>
            </a:xfrm>
            <a:prstGeom prst="ellipse">
              <a:avLst/>
            </a:prstGeom>
            <a:pattFill prst="lgConfetti">
              <a:fgClr>
                <a:srgbClr val="9933FF"/>
              </a:fgClr>
              <a:bgClr>
                <a:schemeClr val="bg1"/>
              </a:bgClr>
            </a:pattFill>
            <a:ln w="9525">
              <a:solidFill>
                <a:srgbClr val="9933FF"/>
              </a:solidFill>
              <a:round/>
              <a:headEnd/>
              <a:tailEnd/>
            </a:ln>
          </p:spPr>
          <p:txBody>
            <a:bodyPr wrap="none" anchor="ctr"/>
            <a:lstStyle/>
            <a:p>
              <a:pPr eaLnBrk="0" hangingPunct="0"/>
              <a:endParaRPr lang="en-US" sz="1600" dirty="0" smtClean="0">
                <a:solidFill>
                  <a:srgbClr val="000000"/>
                </a:solidFill>
                <a:latin typeface="Times" pitchFamily="18" charset="0"/>
              </a:endParaRPr>
            </a:p>
          </p:txBody>
        </p:sp>
        <p:sp>
          <p:nvSpPr>
            <p:cNvPr id="13" name="Oval 66"/>
            <p:cNvSpPr>
              <a:spLocks noChangeAspect="1" noChangeArrowheads="1"/>
            </p:cNvSpPr>
            <p:nvPr/>
          </p:nvSpPr>
          <p:spPr bwMode="auto">
            <a:xfrm>
              <a:off x="551" y="1034"/>
              <a:ext cx="1453" cy="1417"/>
            </a:xfrm>
            <a:prstGeom prst="ellipse">
              <a:avLst/>
            </a:prstGeom>
            <a:solidFill>
              <a:srgbClr val="FFFFFF"/>
            </a:solidFill>
            <a:ln w="9525">
              <a:solidFill>
                <a:srgbClr val="9933FF"/>
              </a:solidFill>
              <a:round/>
              <a:headEnd/>
              <a:tailEnd/>
            </a:ln>
          </p:spPr>
          <p:txBody>
            <a:bodyPr wrap="none" anchor="ctr"/>
            <a:lstStyle/>
            <a:p>
              <a:pPr eaLnBrk="0" hangingPunct="0"/>
              <a:endParaRPr lang="en-US" sz="1600" dirty="0" smtClean="0">
                <a:solidFill>
                  <a:srgbClr val="000000"/>
                </a:solidFill>
                <a:latin typeface="Times" pitchFamily="18" charset="0"/>
              </a:endParaRPr>
            </a:p>
          </p:txBody>
        </p:sp>
        <p:sp>
          <p:nvSpPr>
            <p:cNvPr id="14" name="Oval 67"/>
            <p:cNvSpPr>
              <a:spLocks noChangeAspect="1" noChangeArrowheads="1"/>
            </p:cNvSpPr>
            <p:nvPr/>
          </p:nvSpPr>
          <p:spPr bwMode="auto">
            <a:xfrm>
              <a:off x="570" y="1051"/>
              <a:ext cx="1419" cy="1383"/>
            </a:xfrm>
            <a:prstGeom prst="ellipse">
              <a:avLst/>
            </a:prstGeom>
            <a:solidFill>
              <a:srgbClr val="006600">
                <a:alpha val="76000"/>
              </a:srgbClr>
            </a:solidFill>
            <a:ln w="9525">
              <a:solidFill>
                <a:srgbClr val="006600"/>
              </a:solidFill>
              <a:round/>
              <a:headEnd/>
              <a:tailEnd/>
            </a:ln>
          </p:spPr>
          <p:txBody>
            <a:bodyPr wrap="none" anchor="ctr"/>
            <a:lstStyle/>
            <a:p>
              <a:pPr eaLnBrk="0" hangingPunct="0"/>
              <a:r>
                <a:rPr lang="en-US" sz="1600" b="1" dirty="0" err="1" smtClean="0">
                  <a:solidFill>
                    <a:srgbClr val="000000"/>
                  </a:solidFill>
                  <a:latin typeface="Times" pitchFamily="18" charset="0"/>
                </a:rPr>
                <a:t>UPuC</a:t>
              </a:r>
              <a:endParaRPr lang="en-US" sz="1600" b="1" dirty="0" smtClean="0">
                <a:solidFill>
                  <a:srgbClr val="000000"/>
                </a:solidFill>
                <a:latin typeface="Times" pitchFamily="18" charset="0"/>
              </a:endParaRPr>
            </a:p>
          </p:txBody>
        </p:sp>
      </p:grpSp>
      <p:cxnSp>
        <p:nvCxnSpPr>
          <p:cNvPr id="20" name="Connecteur droit avec flèche 21"/>
          <p:cNvCxnSpPr>
            <a:cxnSpLocks noChangeShapeType="1"/>
          </p:cNvCxnSpPr>
          <p:nvPr/>
        </p:nvCxnSpPr>
        <p:spPr bwMode="auto">
          <a:xfrm flipV="1">
            <a:off x="5004048" y="2852936"/>
            <a:ext cx="2466828" cy="144016"/>
          </a:xfrm>
          <a:prstGeom prst="straightConnector1">
            <a:avLst/>
          </a:prstGeom>
          <a:noFill/>
          <a:ln w="25400" algn="ctr">
            <a:solidFill>
              <a:schemeClr val="tx1"/>
            </a:solidFill>
            <a:round/>
            <a:headEnd/>
            <a:tailEnd type="arrow" w="med" len="med"/>
          </a:ln>
        </p:spPr>
      </p:cxnSp>
      <p:cxnSp>
        <p:nvCxnSpPr>
          <p:cNvPr id="29" name="Connecteur droit avec flèche 21"/>
          <p:cNvCxnSpPr>
            <a:cxnSpLocks noChangeShapeType="1"/>
          </p:cNvCxnSpPr>
          <p:nvPr/>
        </p:nvCxnSpPr>
        <p:spPr bwMode="auto">
          <a:xfrm flipV="1">
            <a:off x="5868144" y="2420888"/>
            <a:ext cx="1512168" cy="216024"/>
          </a:xfrm>
          <a:prstGeom prst="straightConnector1">
            <a:avLst/>
          </a:prstGeom>
          <a:noFill/>
          <a:ln w="25400" algn="ctr">
            <a:solidFill>
              <a:schemeClr val="tx1"/>
            </a:solidFill>
            <a:round/>
            <a:headEnd/>
            <a:tailEnd type="arrow" w="med" len="med"/>
          </a:ln>
        </p:spPr>
      </p:cxnSp>
      <p:sp>
        <p:nvSpPr>
          <p:cNvPr id="27" name="Text Box 5"/>
          <p:cNvSpPr txBox="1">
            <a:spLocks noChangeArrowheads="1"/>
          </p:cNvSpPr>
          <p:nvPr/>
        </p:nvSpPr>
        <p:spPr bwMode="auto">
          <a:xfrm>
            <a:off x="2339752" y="5949280"/>
            <a:ext cx="4248471" cy="461665"/>
          </a:xfrm>
          <a:prstGeom prst="rect">
            <a:avLst/>
          </a:prstGeom>
          <a:solidFill>
            <a:schemeClr val="bg1"/>
          </a:solidFill>
          <a:ln w="9525">
            <a:solidFill>
              <a:schemeClr val="bg2"/>
            </a:solidFill>
            <a:miter lim="800000"/>
            <a:headEnd/>
            <a:tailEnd/>
          </a:ln>
        </p:spPr>
        <p:txBody>
          <a:bodyPr wrap="square">
            <a:spAutoFit/>
          </a:bodyPr>
          <a:lstStyle/>
          <a:p>
            <a:pPr>
              <a:spcBef>
                <a:spcPct val="20000"/>
              </a:spcBef>
            </a:pPr>
            <a:r>
              <a:rPr lang="en-GB" b="1" i="1" dirty="0" smtClean="0">
                <a:solidFill>
                  <a:schemeClr val="bg2"/>
                </a:solidFill>
              </a:rPr>
              <a:t>Un </a:t>
            </a:r>
            <a:r>
              <a:rPr lang="en-GB" b="1" i="1" dirty="0" err="1" smtClean="0">
                <a:solidFill>
                  <a:schemeClr val="bg2"/>
                </a:solidFill>
              </a:rPr>
              <a:t>réacteur</a:t>
            </a:r>
            <a:r>
              <a:rPr lang="en-GB" b="1" i="1" dirty="0" smtClean="0">
                <a:solidFill>
                  <a:schemeClr val="bg2"/>
                </a:solidFill>
              </a:rPr>
              <a:t> de 50 -100 </a:t>
            </a:r>
            <a:r>
              <a:rPr lang="en-GB" b="1" i="1" dirty="0" err="1" smtClean="0">
                <a:solidFill>
                  <a:schemeClr val="bg2"/>
                </a:solidFill>
              </a:rPr>
              <a:t>MWth</a:t>
            </a:r>
            <a:endParaRPr lang="en-GB" b="1" i="1" dirty="0">
              <a:solidFill>
                <a:schemeClr val="bg2"/>
              </a:solidFill>
            </a:endParaRPr>
          </a:p>
        </p:txBody>
      </p:sp>
      <p:sp>
        <p:nvSpPr>
          <p:cNvPr id="38" name="Espace réservé du contenu 2"/>
          <p:cNvSpPr txBox="1">
            <a:spLocks/>
          </p:cNvSpPr>
          <p:nvPr/>
        </p:nvSpPr>
        <p:spPr>
          <a:xfrm>
            <a:off x="218669" y="980728"/>
            <a:ext cx="6585579" cy="403911"/>
          </a:xfrm>
          <a:prstGeom prst="rect">
            <a:avLst/>
          </a:prstGeom>
          <a:solidFill>
            <a:schemeClr val="bg1"/>
          </a:solidFill>
        </p:spPr>
        <p:txBody>
          <a:bodyPr vert="horz" lIns="0" tIns="0" rIns="0" bIns="0" rtlCol="0">
            <a:noAutofit/>
          </a:bodyPr>
          <a:lstStyle>
            <a:lvl1pPr marL="144000" indent="0" algn="l" defTabSz="914400" rtl="0" eaLnBrk="1" latinLnBrk="0" hangingPunct="1">
              <a:lnSpc>
                <a:spcPct val="100000"/>
              </a:lnSpc>
              <a:spcBef>
                <a:spcPts val="0"/>
              </a:spcBef>
              <a:spcAft>
                <a:spcPts val="400"/>
              </a:spcAft>
              <a:buFont typeface="Arial" pitchFamily="34" charset="0"/>
              <a:buNone/>
              <a:defRPr sz="2200" kern="1200">
                <a:solidFill>
                  <a:schemeClr val="tx2"/>
                </a:solidFill>
                <a:latin typeface="Calibri" pitchFamily="34" charset="0"/>
                <a:ea typeface="+mn-ea"/>
                <a:cs typeface="Calibri" pitchFamily="34" charset="0"/>
              </a:defRPr>
            </a:lvl1pPr>
            <a:lvl2pPr marL="360363" indent="-360363" algn="l" defTabSz="914400" rtl="0" eaLnBrk="1" latinLnBrk="0" hangingPunct="1">
              <a:lnSpc>
                <a:spcPts val="2000"/>
              </a:lnSpc>
              <a:spcBef>
                <a:spcPts val="0"/>
              </a:spcBef>
              <a:buSzPct val="90000"/>
              <a:buFontTx/>
              <a:buBlip>
                <a:blip r:embed="rId6"/>
              </a:buBlip>
              <a:defRPr sz="1600" kern="1200">
                <a:solidFill>
                  <a:srgbClr val="666666"/>
                </a:solidFill>
                <a:latin typeface="Calibri" pitchFamily="34" charset="0"/>
                <a:ea typeface="+mn-ea"/>
                <a:cs typeface="Calibri" pitchFamily="34" charset="0"/>
              </a:defRPr>
            </a:lvl2pPr>
            <a:lvl3pPr marL="361950" indent="0" algn="l" defTabSz="914400" rtl="0" eaLnBrk="1" latinLnBrk="0" hangingPunct="1">
              <a:lnSpc>
                <a:spcPts val="2000"/>
              </a:lnSpc>
              <a:spcBef>
                <a:spcPts val="0"/>
              </a:spcBef>
              <a:buSzPct val="36000"/>
              <a:buFont typeface="Arial" pitchFamily="34" charset="0"/>
              <a:buNone/>
              <a:defRPr sz="1600" kern="1200">
                <a:solidFill>
                  <a:srgbClr val="666666"/>
                </a:solidFill>
                <a:latin typeface="Calibri" pitchFamily="34" charset="0"/>
                <a:ea typeface="+mn-ea"/>
                <a:cs typeface="Calibri" pitchFamily="34" charset="0"/>
              </a:defRPr>
            </a:lvl3pPr>
            <a:lvl4pPr marL="720000" indent="-238125" algn="l" defTabSz="914400" rtl="0" eaLnBrk="1" latinLnBrk="0" hangingPunct="1">
              <a:lnSpc>
                <a:spcPts val="2000"/>
              </a:lnSpc>
              <a:spcBef>
                <a:spcPts val="0"/>
              </a:spcBef>
              <a:buClr>
                <a:srgbClr val="666666"/>
              </a:buClr>
              <a:buSzPct val="36000"/>
              <a:buFontTx/>
              <a:buBlip>
                <a:blip r:embed="rId7"/>
              </a:buBlip>
              <a:defRPr sz="1600" kern="1200" baseline="0">
                <a:solidFill>
                  <a:srgbClr val="666666"/>
                </a:solidFill>
                <a:latin typeface="Calibri" pitchFamily="34" charset="0"/>
                <a:ea typeface="+mn-ea"/>
                <a:cs typeface="Calibri" pitchFamily="34" charset="0"/>
              </a:defRPr>
            </a:lvl4pPr>
            <a:lvl5pPr marL="1133475" indent="-114300" algn="l" defTabSz="914400" rtl="0" eaLnBrk="1" latinLnBrk="0" hangingPunct="1">
              <a:lnSpc>
                <a:spcPts val="2000"/>
              </a:lnSpc>
              <a:spcBef>
                <a:spcPts val="0"/>
              </a:spcBef>
              <a:buClr>
                <a:srgbClr val="666666"/>
              </a:buClr>
              <a:buFont typeface="Arial" pitchFamily="34" charset="0"/>
              <a:buChar char="-"/>
              <a:defRPr sz="1600" kern="1200">
                <a:solidFill>
                  <a:srgbClr val="666666"/>
                </a:solidFill>
                <a:latin typeface="Calibri" pitchFamily="34" charset="0"/>
                <a:ea typeface="+mn-ea"/>
                <a:cs typeface="Calibri"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000" b="1" u="sng" dirty="0" smtClean="0">
                <a:solidFill>
                  <a:srgbClr val="7030A0"/>
                </a:solidFill>
              </a:rPr>
              <a:t>Le GFR requiert de la R&amp;D sur deux points clés spécifiques : </a:t>
            </a:r>
            <a:endParaRPr lang="fr-FR" dirty="0" smtClean="0">
              <a:solidFill>
                <a:srgbClr val="7030A0"/>
              </a:solidFill>
            </a:endParaRPr>
          </a:p>
        </p:txBody>
      </p:sp>
    </p:spTree>
    <p:extLst>
      <p:ext uri="{BB962C8B-B14F-4D97-AF65-F5344CB8AC3E}">
        <p14:creationId xmlns:p14="http://schemas.microsoft.com/office/powerpoint/2010/main" xmlns="" val="103676193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Espace réservé du numéro de diapositive 6"/>
          <p:cNvSpPr>
            <a:spLocks noGrp="1"/>
          </p:cNvSpPr>
          <p:nvPr>
            <p:ph type="sldNum" sz="quarter" idx="10"/>
          </p:nvPr>
        </p:nvSpPr>
        <p:spPr>
          <a:xfrm>
            <a:off x="8701608" y="6577881"/>
            <a:ext cx="442392" cy="280119"/>
          </a:xfrm>
        </p:spPr>
        <p:txBody>
          <a:bodyPr/>
          <a:lstStyle/>
          <a:p>
            <a:fld id="{6E90302C-DB15-43D0-B003-6A9676FE5D0F}" type="slidenum">
              <a:rPr lang="fr-FR" sz="1600"/>
              <a:pPr/>
              <a:t>33</a:t>
            </a:fld>
            <a:endParaRPr lang="fr-FR" sz="1600" dirty="0"/>
          </a:p>
        </p:txBody>
      </p:sp>
      <p:sp>
        <p:nvSpPr>
          <p:cNvPr id="284674" name="Line 2"/>
          <p:cNvSpPr>
            <a:spLocks noChangeShapeType="1"/>
          </p:cNvSpPr>
          <p:nvPr/>
        </p:nvSpPr>
        <p:spPr bwMode="auto">
          <a:xfrm>
            <a:off x="2813538" y="3886200"/>
            <a:ext cx="562708" cy="762000"/>
          </a:xfrm>
          <a:prstGeom prst="line">
            <a:avLst/>
          </a:prstGeom>
          <a:noFill/>
          <a:ln w="76200" cmpd="dbl">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FR"/>
          </a:p>
        </p:txBody>
      </p:sp>
      <p:graphicFrame>
        <p:nvGraphicFramePr>
          <p:cNvPr id="284675" name="Object 3"/>
          <p:cNvGraphicFramePr>
            <a:graphicFrameLocks noChangeAspect="1"/>
          </p:cNvGraphicFramePr>
          <p:nvPr/>
        </p:nvGraphicFramePr>
        <p:xfrm>
          <a:off x="7411915" y="4706938"/>
          <a:ext cx="1664677" cy="1047750"/>
        </p:xfrm>
        <a:graphic>
          <a:graphicData uri="http://schemas.openxmlformats.org/presentationml/2006/ole">
            <p:oleObj spid="_x0000_s2058" name="Photo Editor Photo" r:id="rId4" imgW="4001058" imgH="2324424" progId="">
              <p:embed/>
            </p:oleObj>
          </a:graphicData>
        </a:graphic>
      </p:graphicFrame>
      <p:sp>
        <p:nvSpPr>
          <p:cNvPr id="284676" name="Text Box 4"/>
          <p:cNvSpPr txBox="1">
            <a:spLocks noChangeArrowheads="1"/>
          </p:cNvSpPr>
          <p:nvPr/>
        </p:nvSpPr>
        <p:spPr bwMode="auto">
          <a:xfrm>
            <a:off x="7451481" y="5859463"/>
            <a:ext cx="1210588"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eaLnBrk="1" hangingPunct="1"/>
            <a:r>
              <a:rPr lang="fr-FR" sz="1800" b="1" dirty="0" smtClean="0">
                <a:solidFill>
                  <a:srgbClr val="009900"/>
                </a:solidFill>
                <a:latin typeface="Arial" charset="0"/>
              </a:rPr>
              <a:t>Stockage</a:t>
            </a:r>
            <a:endParaRPr lang="fr-FR" sz="1800" b="1" dirty="0">
              <a:solidFill>
                <a:srgbClr val="009900"/>
              </a:solidFill>
              <a:latin typeface="Arial" charset="0"/>
            </a:endParaRPr>
          </a:p>
        </p:txBody>
      </p:sp>
      <p:pic>
        <p:nvPicPr>
          <p:cNvPr id="284677"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11016" y="2133601"/>
            <a:ext cx="735623" cy="18208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84678" name="Line 6"/>
          <p:cNvSpPr>
            <a:spLocks noChangeShapeType="1"/>
          </p:cNvSpPr>
          <p:nvPr/>
        </p:nvSpPr>
        <p:spPr bwMode="auto">
          <a:xfrm flipV="1">
            <a:off x="1055078" y="3048000"/>
            <a:ext cx="502627" cy="0"/>
          </a:xfrm>
          <a:prstGeom prst="line">
            <a:avLst/>
          </a:prstGeom>
          <a:noFill/>
          <a:ln w="76200" cmpd="dbl">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FR"/>
          </a:p>
        </p:txBody>
      </p:sp>
      <p:pic>
        <p:nvPicPr>
          <p:cNvPr id="284679" name="Picture 7"/>
          <p:cNvPicPr>
            <a:picLocks noChangeAspect="1" noChangeArrowheads="1"/>
          </p:cNvPicPr>
          <p:nvPr/>
        </p:nvPicPr>
        <p:blipFill>
          <a:blip r:embed="rId6" cstate="print">
            <a:extLst>
              <a:ext uri="{28A0092B-C50C-407E-A947-70E740481C1C}">
                <a14:useLocalDpi xmlns:a14="http://schemas.microsoft.com/office/drawing/2010/main" xmlns="" val="0"/>
              </a:ext>
            </a:extLst>
          </a:blip>
          <a:srcRect l="26338" r="19754"/>
          <a:stretch>
            <a:fillRect/>
          </a:stretch>
        </p:blipFill>
        <p:spPr bwMode="auto">
          <a:xfrm>
            <a:off x="4139712" y="4562475"/>
            <a:ext cx="446942" cy="13033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aphicFrame>
        <p:nvGraphicFramePr>
          <p:cNvPr id="284680" name="Object 8"/>
          <p:cNvGraphicFramePr>
            <a:graphicFrameLocks noChangeAspect="1"/>
          </p:cNvGraphicFramePr>
          <p:nvPr/>
        </p:nvGraphicFramePr>
        <p:xfrm>
          <a:off x="5219700" y="4635501"/>
          <a:ext cx="1745274" cy="1203325"/>
        </p:xfrm>
        <a:graphic>
          <a:graphicData uri="http://schemas.openxmlformats.org/presentationml/2006/ole">
            <p:oleObj spid="_x0000_s2059" name="Image" r:id="rId7" imgW="6095238" imgH="3982006" progId="">
              <p:embed/>
            </p:oleObj>
          </a:graphicData>
        </a:graphic>
      </p:graphicFrame>
      <p:sp>
        <p:nvSpPr>
          <p:cNvPr id="284681" name="Text Box 9"/>
          <p:cNvSpPr txBox="1">
            <a:spLocks noChangeArrowheads="1"/>
          </p:cNvSpPr>
          <p:nvPr/>
        </p:nvSpPr>
        <p:spPr bwMode="auto">
          <a:xfrm>
            <a:off x="2915816" y="5805264"/>
            <a:ext cx="208262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eaLnBrk="1" hangingPunct="1"/>
            <a:r>
              <a:rPr lang="fr-FR" sz="1800" b="1" dirty="0" smtClean="0">
                <a:solidFill>
                  <a:schemeClr val="accent2"/>
                </a:solidFill>
                <a:latin typeface="Arial" charset="0"/>
              </a:rPr>
              <a:t>Conditionnement</a:t>
            </a:r>
            <a:endParaRPr lang="fr-FR" sz="1800" b="1" dirty="0">
              <a:solidFill>
                <a:schemeClr val="accent2"/>
              </a:solidFill>
              <a:latin typeface="Arial" charset="0"/>
            </a:endParaRPr>
          </a:p>
        </p:txBody>
      </p:sp>
      <p:sp>
        <p:nvSpPr>
          <p:cNvPr id="284682" name="Text Box 10"/>
          <p:cNvSpPr txBox="1">
            <a:spLocks noChangeArrowheads="1"/>
          </p:cNvSpPr>
          <p:nvPr/>
        </p:nvSpPr>
        <p:spPr bwMode="auto">
          <a:xfrm>
            <a:off x="5364773" y="5859463"/>
            <a:ext cx="1582484"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eaLnBrk="1" hangingPunct="1"/>
            <a:r>
              <a:rPr lang="fr-FR" sz="1800" b="1" dirty="0" smtClean="0">
                <a:solidFill>
                  <a:schemeClr val="accent2"/>
                </a:solidFill>
                <a:latin typeface="Arial" charset="0"/>
              </a:rPr>
              <a:t>Entreposage</a:t>
            </a:r>
            <a:endParaRPr lang="fr-FR" sz="1800" b="1" dirty="0">
              <a:solidFill>
                <a:schemeClr val="accent2"/>
              </a:solidFill>
              <a:latin typeface="Arial" charset="0"/>
            </a:endParaRPr>
          </a:p>
        </p:txBody>
      </p:sp>
      <p:sp>
        <p:nvSpPr>
          <p:cNvPr id="284683" name="Line 11"/>
          <p:cNvSpPr>
            <a:spLocks noChangeShapeType="1"/>
          </p:cNvSpPr>
          <p:nvPr/>
        </p:nvSpPr>
        <p:spPr bwMode="auto">
          <a:xfrm flipV="1">
            <a:off x="6948854" y="5354638"/>
            <a:ext cx="360485" cy="0"/>
          </a:xfrm>
          <a:prstGeom prst="line">
            <a:avLst/>
          </a:prstGeom>
          <a:noFill/>
          <a:ln w="76200" cmpd="dbl">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FR"/>
          </a:p>
        </p:txBody>
      </p:sp>
      <p:sp>
        <p:nvSpPr>
          <p:cNvPr id="284684" name="Line 12"/>
          <p:cNvSpPr>
            <a:spLocks noChangeShapeType="1"/>
          </p:cNvSpPr>
          <p:nvPr/>
        </p:nvSpPr>
        <p:spPr bwMode="auto">
          <a:xfrm flipV="1">
            <a:off x="4643805" y="5283200"/>
            <a:ext cx="575896" cy="0"/>
          </a:xfrm>
          <a:prstGeom prst="line">
            <a:avLst/>
          </a:prstGeom>
          <a:noFill/>
          <a:ln w="76200" cmpd="dbl">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FR"/>
          </a:p>
        </p:txBody>
      </p:sp>
      <p:pic>
        <p:nvPicPr>
          <p:cNvPr id="284685" name="Picture 13"/>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3420208" y="4706939"/>
            <a:ext cx="740020" cy="1012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84686" name="Picture 14" descr="The LA HAGUE SITE"/>
          <p:cNvPicPr>
            <a:picLocks noGrp="1" noChangeAspect="1" noChangeArrowheads="1"/>
          </p:cNvPicPr>
          <p:nvPr>
            <p:ph sz="quarter" idx="2"/>
          </p:nvPr>
        </p:nvPicPr>
        <p:blipFill>
          <a:blip r:embed="rId9" cstate="print">
            <a:extLst>
              <a:ext uri="{28A0092B-C50C-407E-A947-70E740481C1C}">
                <a14:useLocalDpi xmlns:a14="http://schemas.microsoft.com/office/drawing/2010/main" xmlns="" val="0"/>
              </a:ext>
            </a:extLst>
          </a:blip>
          <a:srcRect l="7605" t="4079" r="685"/>
          <a:stretch>
            <a:fillRect/>
          </a:stretch>
        </p:blipFill>
        <p:spPr>
          <a:xfrm>
            <a:off x="1688123" y="2546350"/>
            <a:ext cx="1477108" cy="126365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284687" name="Text Box 15"/>
          <p:cNvSpPr txBox="1">
            <a:spLocks noChangeArrowheads="1"/>
          </p:cNvSpPr>
          <p:nvPr/>
        </p:nvSpPr>
        <p:spPr bwMode="auto">
          <a:xfrm>
            <a:off x="1547664" y="3861048"/>
            <a:ext cx="1377300"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eaLnBrk="1" hangingPunct="1"/>
            <a:r>
              <a:rPr lang="fr-FR" sz="1800" b="1" dirty="0" smtClean="0">
                <a:solidFill>
                  <a:srgbClr val="FF0000"/>
                </a:solidFill>
                <a:latin typeface="Arial" charset="0"/>
              </a:rPr>
              <a:t>Séparation</a:t>
            </a:r>
            <a:endParaRPr lang="fr-FR" sz="1800" b="1" dirty="0">
              <a:solidFill>
                <a:srgbClr val="FF0000"/>
              </a:solidFill>
              <a:latin typeface="Arial" charset="0"/>
            </a:endParaRPr>
          </a:p>
        </p:txBody>
      </p:sp>
      <p:sp>
        <p:nvSpPr>
          <p:cNvPr id="284688" name="Line 16"/>
          <p:cNvSpPr>
            <a:spLocks noChangeShapeType="1"/>
          </p:cNvSpPr>
          <p:nvPr/>
        </p:nvSpPr>
        <p:spPr bwMode="auto">
          <a:xfrm flipV="1">
            <a:off x="2672861" y="1828801"/>
            <a:ext cx="703385" cy="631825"/>
          </a:xfrm>
          <a:prstGeom prst="line">
            <a:avLst/>
          </a:prstGeom>
          <a:noFill/>
          <a:ln w="76200" cmpd="dbl">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FR"/>
          </a:p>
        </p:txBody>
      </p:sp>
      <p:sp>
        <p:nvSpPr>
          <p:cNvPr id="284689" name="Rectangle 17"/>
          <p:cNvSpPr>
            <a:spLocks noChangeArrowheads="1"/>
          </p:cNvSpPr>
          <p:nvPr/>
        </p:nvSpPr>
        <p:spPr bwMode="auto">
          <a:xfrm>
            <a:off x="1547446" y="914400"/>
            <a:ext cx="5562600" cy="3321050"/>
          </a:xfrm>
          <a:prstGeom prst="rect">
            <a:avLst/>
          </a:prstGeom>
          <a:noFill/>
          <a:ln w="25400">
            <a:solidFill>
              <a:srgbClr val="FF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fr-FR"/>
          </a:p>
        </p:txBody>
      </p:sp>
      <p:sp>
        <p:nvSpPr>
          <p:cNvPr id="284690" name="Text Box 18"/>
          <p:cNvSpPr txBox="1">
            <a:spLocks noChangeArrowheads="1"/>
          </p:cNvSpPr>
          <p:nvPr/>
        </p:nvSpPr>
        <p:spPr bwMode="auto">
          <a:xfrm>
            <a:off x="1828800" y="1143001"/>
            <a:ext cx="377026"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eaLnBrk="1" hangingPunct="1"/>
            <a:r>
              <a:rPr lang="fr-FR" sz="1800" b="1">
                <a:solidFill>
                  <a:srgbClr val="FF0000"/>
                </a:solidFill>
                <a:latin typeface="Arial" charset="0"/>
              </a:rPr>
              <a:t> 1</a:t>
            </a:r>
          </a:p>
        </p:txBody>
      </p:sp>
      <p:sp>
        <p:nvSpPr>
          <p:cNvPr id="284691" name="Text Box 19"/>
          <p:cNvSpPr txBox="1">
            <a:spLocks noChangeArrowheads="1"/>
          </p:cNvSpPr>
          <p:nvPr/>
        </p:nvSpPr>
        <p:spPr bwMode="auto">
          <a:xfrm>
            <a:off x="4788024" y="3068960"/>
            <a:ext cx="2232248" cy="9233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l" eaLnBrk="1" hangingPunct="1"/>
            <a:r>
              <a:rPr lang="fr-FR" sz="1800" b="1" dirty="0" smtClean="0">
                <a:solidFill>
                  <a:srgbClr val="7030A0"/>
                </a:solidFill>
                <a:latin typeface="Arial" charset="0"/>
              </a:rPr>
              <a:t>Ressources</a:t>
            </a:r>
            <a:endParaRPr lang="fr-FR" sz="1800" b="1" dirty="0">
              <a:solidFill>
                <a:srgbClr val="7030A0"/>
              </a:solidFill>
              <a:latin typeface="Arial" charset="0"/>
            </a:endParaRPr>
          </a:p>
          <a:p>
            <a:pPr algn="l" eaLnBrk="1" hangingPunct="1"/>
            <a:r>
              <a:rPr lang="fr-FR" sz="1800" b="1" dirty="0" err="1" smtClean="0">
                <a:solidFill>
                  <a:srgbClr val="7030A0"/>
                </a:solidFill>
                <a:latin typeface="Arial" charset="0"/>
              </a:rPr>
              <a:t>Radiotoxicité</a:t>
            </a:r>
            <a:endParaRPr lang="fr-FR" sz="1800" b="1" dirty="0">
              <a:solidFill>
                <a:srgbClr val="7030A0"/>
              </a:solidFill>
              <a:latin typeface="Arial" charset="0"/>
            </a:endParaRPr>
          </a:p>
          <a:p>
            <a:pPr algn="l" eaLnBrk="1" hangingPunct="1"/>
            <a:r>
              <a:rPr lang="fr-FR" sz="1800" b="1" dirty="0" smtClean="0">
                <a:solidFill>
                  <a:srgbClr val="7030A0"/>
                </a:solidFill>
                <a:latin typeface="Arial" charset="0"/>
              </a:rPr>
              <a:t>Thermique</a:t>
            </a:r>
            <a:endParaRPr lang="fr-FR" sz="1800" b="1" dirty="0">
              <a:solidFill>
                <a:srgbClr val="7030A0"/>
              </a:solidFill>
              <a:latin typeface="Arial" charset="0"/>
            </a:endParaRPr>
          </a:p>
        </p:txBody>
      </p:sp>
      <p:grpSp>
        <p:nvGrpSpPr>
          <p:cNvPr id="284692" name="Group 20"/>
          <p:cNvGrpSpPr>
            <a:grpSpLocks/>
          </p:cNvGrpSpPr>
          <p:nvPr/>
        </p:nvGrpSpPr>
        <p:grpSpPr bwMode="auto">
          <a:xfrm>
            <a:off x="683865" y="4419601"/>
            <a:ext cx="6408596" cy="1871663"/>
            <a:chOff x="431" y="2614"/>
            <a:chExt cx="4037" cy="1179"/>
          </a:xfrm>
        </p:grpSpPr>
        <p:sp>
          <p:nvSpPr>
            <p:cNvPr id="284693" name="Rectangle 21"/>
            <p:cNvSpPr>
              <a:spLocks noChangeArrowheads="1"/>
            </p:cNvSpPr>
            <p:nvPr/>
          </p:nvSpPr>
          <p:spPr bwMode="auto">
            <a:xfrm>
              <a:off x="975" y="2614"/>
              <a:ext cx="3493" cy="1179"/>
            </a:xfrm>
            <a:prstGeom prst="rect">
              <a:avLst/>
            </a:prstGeom>
            <a:noFill/>
            <a:ln w="25400">
              <a:solidFill>
                <a:schemeClr val="accent2"/>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fr-FR"/>
            </a:p>
          </p:txBody>
        </p:sp>
        <p:sp>
          <p:nvSpPr>
            <p:cNvPr id="284694" name="Text Box 22"/>
            <p:cNvSpPr txBox="1">
              <a:spLocks noChangeArrowheads="1"/>
            </p:cNvSpPr>
            <p:nvPr/>
          </p:nvSpPr>
          <p:spPr bwMode="auto">
            <a:xfrm>
              <a:off x="1098" y="2626"/>
              <a:ext cx="238" cy="2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eaLnBrk="1" hangingPunct="1"/>
              <a:r>
                <a:rPr lang="fr-FR" sz="1800" b="1">
                  <a:solidFill>
                    <a:schemeClr val="accent2"/>
                  </a:solidFill>
                  <a:latin typeface="Arial" charset="0"/>
                </a:rPr>
                <a:t> 3</a:t>
              </a:r>
            </a:p>
          </p:txBody>
        </p:sp>
        <p:sp>
          <p:nvSpPr>
            <p:cNvPr id="284695" name="Text Box 23"/>
            <p:cNvSpPr txBox="1">
              <a:spLocks noChangeArrowheads="1"/>
            </p:cNvSpPr>
            <p:nvPr/>
          </p:nvSpPr>
          <p:spPr bwMode="auto">
            <a:xfrm>
              <a:off x="431" y="2943"/>
              <a:ext cx="1748" cy="4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eaLnBrk="1" hangingPunct="1"/>
              <a:r>
                <a:rPr lang="fr-FR" sz="1800" b="1" dirty="0" smtClean="0">
                  <a:solidFill>
                    <a:srgbClr val="7030A0"/>
                  </a:solidFill>
                  <a:latin typeface="Arial" charset="0"/>
                </a:rPr>
                <a:t>Réduction des volumes</a:t>
              </a:r>
            </a:p>
            <a:p>
              <a:pPr algn="l" eaLnBrk="1" hangingPunct="1"/>
              <a:r>
                <a:rPr lang="fr-FR" sz="1800" b="1" dirty="0" smtClean="0">
                  <a:solidFill>
                    <a:srgbClr val="7030A0"/>
                  </a:solidFill>
                  <a:latin typeface="Arial" charset="0"/>
                </a:rPr>
                <a:t>Tenue des colis</a:t>
              </a:r>
              <a:endParaRPr lang="fr-FR" sz="1800" b="1" dirty="0">
                <a:solidFill>
                  <a:srgbClr val="7030A0"/>
                </a:solidFill>
                <a:latin typeface="Arial" charset="0"/>
              </a:endParaRPr>
            </a:p>
          </p:txBody>
        </p:sp>
      </p:grpSp>
      <p:grpSp>
        <p:nvGrpSpPr>
          <p:cNvPr id="284696" name="Group 24"/>
          <p:cNvGrpSpPr>
            <a:grpSpLocks/>
          </p:cNvGrpSpPr>
          <p:nvPr/>
        </p:nvGrpSpPr>
        <p:grpSpPr bwMode="auto">
          <a:xfrm>
            <a:off x="7236070" y="4367213"/>
            <a:ext cx="1907931" cy="1924050"/>
            <a:chOff x="4558" y="2581"/>
            <a:chExt cx="1202" cy="1212"/>
          </a:xfrm>
        </p:grpSpPr>
        <p:sp>
          <p:nvSpPr>
            <p:cNvPr id="284697" name="Rectangle 25"/>
            <p:cNvSpPr>
              <a:spLocks noChangeArrowheads="1"/>
            </p:cNvSpPr>
            <p:nvPr/>
          </p:nvSpPr>
          <p:spPr bwMode="auto">
            <a:xfrm>
              <a:off x="4558" y="2614"/>
              <a:ext cx="1202" cy="1179"/>
            </a:xfrm>
            <a:prstGeom prst="rect">
              <a:avLst/>
            </a:prstGeom>
            <a:noFill/>
            <a:ln w="25400">
              <a:solidFill>
                <a:schemeClr val="hlink"/>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fr-FR"/>
            </a:p>
          </p:txBody>
        </p:sp>
        <p:sp>
          <p:nvSpPr>
            <p:cNvPr id="284698" name="Text Box 26"/>
            <p:cNvSpPr txBox="1">
              <a:spLocks noChangeArrowheads="1"/>
            </p:cNvSpPr>
            <p:nvPr/>
          </p:nvSpPr>
          <p:spPr bwMode="auto">
            <a:xfrm>
              <a:off x="4636" y="2581"/>
              <a:ext cx="238" cy="2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eaLnBrk="1" hangingPunct="1"/>
              <a:r>
                <a:rPr lang="fr-FR" sz="1800" b="1">
                  <a:solidFill>
                    <a:schemeClr val="hlink"/>
                  </a:solidFill>
                  <a:latin typeface="Arial" charset="0"/>
                </a:rPr>
                <a:t> 2</a:t>
              </a:r>
            </a:p>
          </p:txBody>
        </p:sp>
      </p:grpSp>
      <p:pic>
        <p:nvPicPr>
          <p:cNvPr id="284699" name="Picture 27" descr="phenix"/>
          <p:cNvPicPr>
            <a:picLocks noGrp="1" noChangeAspect="1" noChangeArrowheads="1"/>
          </p:cNvPicPr>
          <p:nvPr>
            <p:ph sz="quarter" idx="1"/>
          </p:nvPr>
        </p:nvPicPr>
        <p:blipFill>
          <a:blip r:embed="rId10" cstate="print">
            <a:extLst>
              <a:ext uri="{28A0092B-C50C-407E-A947-70E740481C1C}">
                <a14:useLocalDpi xmlns:a14="http://schemas.microsoft.com/office/drawing/2010/main" xmlns="" val="0"/>
              </a:ext>
            </a:extLst>
          </a:blip>
          <a:srcRect/>
          <a:stretch>
            <a:fillRect/>
          </a:stretch>
        </p:blipFill>
        <p:spPr>
          <a:xfrm>
            <a:off x="5416062" y="1057275"/>
            <a:ext cx="1458058" cy="109378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284700" name="Text Box 28"/>
          <p:cNvSpPr txBox="1">
            <a:spLocks noChangeArrowheads="1"/>
          </p:cNvSpPr>
          <p:nvPr/>
        </p:nvSpPr>
        <p:spPr bwMode="auto">
          <a:xfrm>
            <a:off x="5345723" y="2209800"/>
            <a:ext cx="1598386"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eaLnBrk="1" hangingPunct="1"/>
            <a:r>
              <a:rPr lang="fr-FR" sz="1600" b="1">
                <a:solidFill>
                  <a:srgbClr val="FF0000"/>
                </a:solidFill>
                <a:latin typeface="Arial" charset="0"/>
              </a:rPr>
              <a:t>Transmutation</a:t>
            </a:r>
          </a:p>
        </p:txBody>
      </p:sp>
      <p:pic>
        <p:nvPicPr>
          <p:cNvPr id="284701" name="Picture 29" descr="Atalante"/>
          <p:cNvPicPr>
            <a:picLocks noGrp="1" noChangeAspect="1" noChangeArrowheads="1"/>
          </p:cNvPicPr>
          <p:nvPr>
            <p:ph sz="quarter" idx="3"/>
          </p:nvPr>
        </p:nvPicPr>
        <p:blipFill>
          <a:blip r:embed="rId11" cstate="print">
            <a:extLst>
              <a:ext uri="{28A0092B-C50C-407E-A947-70E740481C1C}">
                <a14:useLocalDpi xmlns:a14="http://schemas.microsoft.com/office/drawing/2010/main" xmlns="" val="0"/>
              </a:ext>
            </a:extLst>
          </a:blip>
          <a:srcRect/>
          <a:stretch>
            <a:fillRect/>
          </a:stretch>
        </p:blipFill>
        <p:spPr>
          <a:xfrm>
            <a:off x="3446585" y="1066800"/>
            <a:ext cx="1777512" cy="115728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284702" name="Text Box 30"/>
          <p:cNvSpPr txBox="1">
            <a:spLocks noChangeArrowheads="1"/>
          </p:cNvSpPr>
          <p:nvPr/>
        </p:nvSpPr>
        <p:spPr bwMode="auto">
          <a:xfrm>
            <a:off x="3707904" y="2204864"/>
            <a:ext cx="1349787"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l" eaLnBrk="1" hangingPunct="1"/>
            <a:r>
              <a:rPr lang="fr-FR" sz="1600" b="1" dirty="0" smtClean="0">
                <a:solidFill>
                  <a:srgbClr val="FF0000"/>
                </a:solidFill>
                <a:latin typeface="Arial" charset="0"/>
              </a:rPr>
              <a:t>Séparation poussée</a:t>
            </a:r>
            <a:endParaRPr lang="fr-FR" sz="1600" b="1" dirty="0">
              <a:solidFill>
                <a:srgbClr val="FF0000"/>
              </a:solidFill>
              <a:latin typeface="Arial" charset="0"/>
            </a:endParaRPr>
          </a:p>
        </p:txBody>
      </p:sp>
      <p:sp>
        <p:nvSpPr>
          <p:cNvPr id="284703" name="Rectangle 31"/>
          <p:cNvSpPr>
            <a:spLocks noGrp="1" noChangeArrowheads="1"/>
          </p:cNvSpPr>
          <p:nvPr>
            <p:ph type="title" sz="quarter"/>
          </p:nvPr>
        </p:nvSpPr>
        <p:spPr>
          <a:xfrm>
            <a:off x="1043608" y="0"/>
            <a:ext cx="7832394" cy="908720"/>
          </a:xfrm>
        </p:spPr>
        <p:txBody>
          <a:bodyPr/>
          <a:lstStyle/>
          <a:p>
            <a:pPr algn="ctr"/>
            <a:r>
              <a:rPr lang="fr-FR" sz="2400" b="1" dirty="0" smtClean="0">
                <a:latin typeface="Arial Black" pitchFamily="34" charset="0"/>
              </a:rPr>
              <a:t>Déchets Nucléaires </a:t>
            </a:r>
            <a:r>
              <a:rPr lang="fr-FR" sz="2400" b="1" dirty="0">
                <a:latin typeface="Arial Black" pitchFamily="34" charset="0"/>
              </a:rPr>
              <a:t>: </a:t>
            </a:r>
            <a:r>
              <a:rPr lang="fr-FR" sz="2400" b="1" dirty="0" smtClean="0">
                <a:latin typeface="Arial Black" pitchFamily="34" charset="0"/>
              </a:rPr>
              <a:t/>
            </a:r>
            <a:br>
              <a:rPr lang="fr-FR" sz="2400" b="1" dirty="0" smtClean="0">
                <a:latin typeface="Arial Black" pitchFamily="34" charset="0"/>
              </a:rPr>
            </a:br>
            <a:r>
              <a:rPr lang="fr-FR" sz="2400" b="1" dirty="0" smtClean="0">
                <a:latin typeface="Arial Black" pitchFamily="34" charset="0"/>
              </a:rPr>
              <a:t>Quelles options pour le futur ?</a:t>
            </a:r>
            <a:endParaRPr lang="fr-FR" sz="2400" b="1" dirty="0">
              <a:latin typeface="Arial Black" pitchFamily="34" charset="0"/>
            </a:endParaRPr>
          </a:p>
        </p:txBody>
      </p:sp>
      <p:sp>
        <p:nvSpPr>
          <p:cNvPr id="33" name="Text Box 30"/>
          <p:cNvSpPr txBox="1">
            <a:spLocks noChangeArrowheads="1"/>
          </p:cNvSpPr>
          <p:nvPr/>
        </p:nvSpPr>
        <p:spPr bwMode="auto">
          <a:xfrm>
            <a:off x="0" y="1484784"/>
            <a:ext cx="1475656"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eaLnBrk="1" hangingPunct="1"/>
            <a:r>
              <a:rPr lang="fr-FR" sz="1600" b="1" dirty="0" smtClean="0">
                <a:latin typeface="Arial" charset="0"/>
              </a:rPr>
              <a:t>Combustible usé</a:t>
            </a:r>
            <a:endParaRPr lang="fr-FR" sz="1600" b="1" dirty="0">
              <a:latin typeface="Arial" charset="0"/>
            </a:endParaRPr>
          </a:p>
        </p:txBody>
      </p:sp>
    </p:spTree>
    <p:extLst>
      <p:ext uri="{BB962C8B-B14F-4D97-AF65-F5344CB8AC3E}">
        <p14:creationId xmlns:p14="http://schemas.microsoft.com/office/powerpoint/2010/main" xmlns="" val="177882186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83768" y="0"/>
            <a:ext cx="5688632" cy="980728"/>
          </a:xfrm>
        </p:spPr>
        <p:txBody>
          <a:bodyPr/>
          <a:lstStyle/>
          <a:p>
            <a:pPr algn="ctr"/>
            <a:r>
              <a:rPr lang="fr-FR" sz="2400" cap="none" dirty="0" smtClean="0"/>
              <a:t/>
            </a:r>
            <a:br>
              <a:rPr lang="fr-FR" sz="2400" cap="none" dirty="0" smtClean="0"/>
            </a:br>
            <a:r>
              <a:rPr lang="fr-FR" sz="2400" cap="none" dirty="0" smtClean="0"/>
              <a:t/>
            </a:r>
            <a:br>
              <a:rPr lang="fr-FR" sz="2400" cap="none" dirty="0" smtClean="0"/>
            </a:br>
            <a:r>
              <a:rPr lang="fr-FR" sz="2400" cap="none" dirty="0" smtClean="0"/>
              <a:t> R&amp;D SUR LA SÉPARATION DES ACTINIDES MINEURS</a:t>
            </a:r>
            <a:br>
              <a:rPr lang="fr-FR" sz="2400" cap="none" dirty="0" smtClean="0"/>
            </a:br>
            <a:r>
              <a:rPr lang="fr-FR" sz="2400" cap="none" dirty="0" smtClean="0"/>
              <a:t> </a:t>
            </a:r>
            <a:br>
              <a:rPr lang="fr-FR" sz="2400" cap="none" dirty="0" smtClean="0"/>
            </a:br>
            <a:endParaRPr lang="fr-FR" sz="2400" cap="none" dirty="0"/>
          </a:p>
        </p:txBody>
      </p:sp>
      <p:sp>
        <p:nvSpPr>
          <p:cNvPr id="5" name="Espace réservé du numéro de diapositive 4"/>
          <p:cNvSpPr>
            <a:spLocks noGrp="1"/>
          </p:cNvSpPr>
          <p:nvPr>
            <p:ph type="sldNum" sz="quarter" idx="4294967295"/>
          </p:nvPr>
        </p:nvSpPr>
        <p:spPr>
          <a:xfrm>
            <a:off x="8025304" y="6303598"/>
            <a:ext cx="1118696" cy="365125"/>
          </a:xfrm>
          <a:prstGeom prst="rect">
            <a:avLst/>
          </a:prstGeom>
        </p:spPr>
        <p:txBody>
          <a:bodyPr/>
          <a:lstStyle/>
          <a:p>
            <a:fld id="{AEFB9B6D-867A-40B8-ACB0-35CC9F272C9C}" type="slidenum">
              <a:rPr lang="fr-FR" smtClean="0">
                <a:solidFill>
                  <a:schemeClr val="tx1">
                    <a:lumMod val="95000"/>
                    <a:lumOff val="5000"/>
                  </a:schemeClr>
                </a:solidFill>
              </a:rPr>
              <a:pPr/>
              <a:t>34</a:t>
            </a:fld>
            <a:endParaRPr lang="fr-FR" dirty="0">
              <a:solidFill>
                <a:schemeClr val="tx1">
                  <a:lumMod val="95000"/>
                  <a:lumOff val="5000"/>
                </a:schemeClr>
              </a:solidFill>
            </a:endParaRPr>
          </a:p>
        </p:txBody>
      </p:sp>
      <p:sp>
        <p:nvSpPr>
          <p:cNvPr id="82" name="ZoneTexte 81"/>
          <p:cNvSpPr txBox="1"/>
          <p:nvPr/>
        </p:nvSpPr>
        <p:spPr>
          <a:xfrm>
            <a:off x="2483768" y="5229200"/>
            <a:ext cx="3293985" cy="1169551"/>
          </a:xfrm>
          <a:prstGeom prst="rect">
            <a:avLst/>
          </a:prstGeom>
          <a:noFill/>
          <a:ln>
            <a:noFill/>
          </a:ln>
        </p:spPr>
        <p:txBody>
          <a:bodyPr wrap="square" rtlCol="0">
            <a:spAutoFit/>
          </a:bodyPr>
          <a:lstStyle/>
          <a:p>
            <a:pPr algn="ctr"/>
            <a:r>
              <a:rPr lang="fr-FR" sz="1400" dirty="0" smtClean="0">
                <a:solidFill>
                  <a:schemeClr val="tx1">
                    <a:lumMod val="95000"/>
                    <a:lumOff val="5000"/>
                  </a:schemeClr>
                </a:solidFill>
              </a:rPr>
              <a:t>Un pas important a été démontré dans l’installation ATALANTE à Marcoule: la séparation sélective de l’américium avec une grande efficacité (99.85%) avec la mise au point du procédé </a:t>
            </a:r>
            <a:r>
              <a:rPr lang="fr-FR" sz="1400" dirty="0" err="1" smtClean="0">
                <a:solidFill>
                  <a:schemeClr val="tx1">
                    <a:lumMod val="95000"/>
                    <a:lumOff val="5000"/>
                  </a:schemeClr>
                </a:solidFill>
              </a:rPr>
              <a:t>EXAm</a:t>
            </a:r>
            <a:r>
              <a:rPr lang="fr-FR" sz="1400" dirty="0" smtClean="0">
                <a:solidFill>
                  <a:schemeClr val="tx1">
                    <a:lumMod val="95000"/>
                    <a:lumOff val="5000"/>
                  </a:schemeClr>
                </a:solidFill>
              </a:rPr>
              <a:t>. </a:t>
            </a:r>
          </a:p>
        </p:txBody>
      </p:sp>
      <p:pic>
        <p:nvPicPr>
          <p:cNvPr id="13" name="Picture 2"/>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b="51286"/>
          <a:stretch/>
        </p:blipFill>
        <p:spPr bwMode="auto">
          <a:xfrm>
            <a:off x="65" y="2717940"/>
            <a:ext cx="5559743" cy="1860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4" name="Espace réservé du contenu 2"/>
          <p:cNvSpPr>
            <a:spLocks noGrp="1"/>
          </p:cNvSpPr>
          <p:nvPr>
            <p:ph idx="1"/>
          </p:nvPr>
        </p:nvSpPr>
        <p:spPr>
          <a:xfrm>
            <a:off x="415201" y="1340768"/>
            <a:ext cx="8460496" cy="1296144"/>
          </a:xfrm>
          <a:noFill/>
        </p:spPr>
        <p:txBody>
          <a:bodyPr/>
          <a:lstStyle/>
          <a:p>
            <a:pPr marL="486900" indent="-342900">
              <a:buFont typeface="Wingdings" pitchFamily="2" charset="2"/>
              <a:buChar char="Ø"/>
            </a:pPr>
            <a:r>
              <a:rPr lang="fr-FR" b="1" dirty="0" smtClean="0">
                <a:solidFill>
                  <a:srgbClr val="FF0000"/>
                </a:solidFill>
              </a:rPr>
              <a:t>Réduction de la durée de vie des déchets en stockage géologique</a:t>
            </a:r>
          </a:p>
          <a:p>
            <a:pPr marL="486900" indent="-342900">
              <a:buFont typeface="Wingdings" pitchFamily="2" charset="2"/>
              <a:buChar char="Ø"/>
            </a:pPr>
            <a:r>
              <a:rPr lang="fr-FR" b="1" dirty="0" smtClean="0">
                <a:solidFill>
                  <a:srgbClr val="FF0000"/>
                </a:solidFill>
              </a:rPr>
              <a:t>Réduction de la </a:t>
            </a:r>
            <a:r>
              <a:rPr lang="fr-FR" b="1" dirty="0" err="1" smtClean="0">
                <a:solidFill>
                  <a:srgbClr val="FF0000"/>
                </a:solidFill>
              </a:rPr>
              <a:t>radiotoxicité</a:t>
            </a:r>
            <a:r>
              <a:rPr lang="fr-FR" b="1" dirty="0" smtClean="0">
                <a:solidFill>
                  <a:srgbClr val="FF0000"/>
                </a:solidFill>
              </a:rPr>
              <a:t> des déchets ultimes</a:t>
            </a:r>
          </a:p>
          <a:p>
            <a:pPr marL="486900" indent="-342900">
              <a:buFont typeface="Wingdings" pitchFamily="2" charset="2"/>
              <a:buChar char="Ø"/>
            </a:pPr>
            <a:r>
              <a:rPr lang="fr-FR" b="1" dirty="0" smtClean="0">
                <a:solidFill>
                  <a:srgbClr val="FF0000"/>
                </a:solidFill>
              </a:rPr>
              <a:t>Réduction de l’emprise du stockage</a:t>
            </a:r>
            <a:endParaRPr lang="fr-FR" b="1" u="sng" dirty="0">
              <a:solidFill>
                <a:srgbClr val="FF0000"/>
              </a:solidFill>
            </a:endParaRPr>
          </a:p>
        </p:txBody>
      </p:sp>
      <p:sp>
        <p:nvSpPr>
          <p:cNvPr id="15" name="Espace réservé du contenu 2"/>
          <p:cNvSpPr txBox="1">
            <a:spLocks/>
          </p:cNvSpPr>
          <p:nvPr/>
        </p:nvSpPr>
        <p:spPr>
          <a:xfrm>
            <a:off x="218669" y="980728"/>
            <a:ext cx="8657028" cy="403911"/>
          </a:xfrm>
          <a:prstGeom prst="rect">
            <a:avLst/>
          </a:prstGeom>
          <a:solidFill>
            <a:schemeClr val="bg1"/>
          </a:solidFill>
        </p:spPr>
        <p:txBody>
          <a:bodyPr vert="horz" lIns="0" tIns="0" rIns="0" bIns="0" rtlCol="0">
            <a:noAutofit/>
          </a:bodyPr>
          <a:lstStyle>
            <a:lvl1pPr marL="144000" indent="0" algn="l" defTabSz="914400" rtl="0" eaLnBrk="1" latinLnBrk="0" hangingPunct="1">
              <a:lnSpc>
                <a:spcPct val="100000"/>
              </a:lnSpc>
              <a:spcBef>
                <a:spcPts val="0"/>
              </a:spcBef>
              <a:spcAft>
                <a:spcPts val="400"/>
              </a:spcAft>
              <a:buFont typeface="Arial" pitchFamily="34" charset="0"/>
              <a:buNone/>
              <a:defRPr sz="2200" kern="1200">
                <a:solidFill>
                  <a:schemeClr val="tx2"/>
                </a:solidFill>
                <a:latin typeface="Calibri" pitchFamily="34" charset="0"/>
                <a:ea typeface="+mn-ea"/>
                <a:cs typeface="Calibri" pitchFamily="34" charset="0"/>
              </a:defRPr>
            </a:lvl1pPr>
            <a:lvl2pPr marL="360363" indent="-360363" algn="l" defTabSz="914400" rtl="0" eaLnBrk="1" latinLnBrk="0" hangingPunct="1">
              <a:lnSpc>
                <a:spcPts val="2000"/>
              </a:lnSpc>
              <a:spcBef>
                <a:spcPts val="0"/>
              </a:spcBef>
              <a:buSzPct val="90000"/>
              <a:buFontTx/>
              <a:buBlip>
                <a:blip r:embed="rId3"/>
              </a:buBlip>
              <a:defRPr sz="1600" kern="1200">
                <a:solidFill>
                  <a:srgbClr val="666666"/>
                </a:solidFill>
                <a:latin typeface="Calibri" pitchFamily="34" charset="0"/>
                <a:ea typeface="+mn-ea"/>
                <a:cs typeface="Calibri" pitchFamily="34" charset="0"/>
              </a:defRPr>
            </a:lvl2pPr>
            <a:lvl3pPr marL="361950" indent="0" algn="l" defTabSz="914400" rtl="0" eaLnBrk="1" latinLnBrk="0" hangingPunct="1">
              <a:lnSpc>
                <a:spcPts val="2000"/>
              </a:lnSpc>
              <a:spcBef>
                <a:spcPts val="0"/>
              </a:spcBef>
              <a:buSzPct val="36000"/>
              <a:buFont typeface="Arial" pitchFamily="34" charset="0"/>
              <a:buNone/>
              <a:defRPr sz="1600" kern="1200">
                <a:solidFill>
                  <a:srgbClr val="666666"/>
                </a:solidFill>
                <a:latin typeface="Calibri" pitchFamily="34" charset="0"/>
                <a:ea typeface="+mn-ea"/>
                <a:cs typeface="Calibri" pitchFamily="34" charset="0"/>
              </a:defRPr>
            </a:lvl3pPr>
            <a:lvl4pPr marL="720000" indent="-238125" algn="l" defTabSz="914400" rtl="0" eaLnBrk="1" latinLnBrk="0" hangingPunct="1">
              <a:lnSpc>
                <a:spcPts val="2000"/>
              </a:lnSpc>
              <a:spcBef>
                <a:spcPts val="0"/>
              </a:spcBef>
              <a:buClr>
                <a:srgbClr val="666666"/>
              </a:buClr>
              <a:buSzPct val="36000"/>
              <a:buFontTx/>
              <a:buBlip>
                <a:blip r:embed="rId4"/>
              </a:buBlip>
              <a:defRPr sz="1600" kern="1200" baseline="0">
                <a:solidFill>
                  <a:srgbClr val="666666"/>
                </a:solidFill>
                <a:latin typeface="Calibri" pitchFamily="34" charset="0"/>
                <a:ea typeface="+mn-ea"/>
                <a:cs typeface="Calibri" pitchFamily="34" charset="0"/>
              </a:defRPr>
            </a:lvl4pPr>
            <a:lvl5pPr marL="1133475" indent="-114300" algn="l" defTabSz="914400" rtl="0" eaLnBrk="1" latinLnBrk="0" hangingPunct="1">
              <a:lnSpc>
                <a:spcPts val="2000"/>
              </a:lnSpc>
              <a:spcBef>
                <a:spcPts val="0"/>
              </a:spcBef>
              <a:buClr>
                <a:srgbClr val="666666"/>
              </a:buClr>
              <a:buFont typeface="Arial" pitchFamily="34" charset="0"/>
              <a:buChar char="-"/>
              <a:defRPr sz="1600" kern="1200">
                <a:solidFill>
                  <a:srgbClr val="666666"/>
                </a:solidFill>
                <a:latin typeface="Calibri" pitchFamily="34" charset="0"/>
                <a:ea typeface="+mn-ea"/>
                <a:cs typeface="Calibri"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000" b="1" u="sng" dirty="0" smtClean="0">
                <a:solidFill>
                  <a:srgbClr val="7030A0"/>
                </a:solidFill>
              </a:rPr>
              <a:t>Pourquoi faire de la transmutation ? </a:t>
            </a:r>
            <a:endParaRPr lang="fr-FR" dirty="0" smtClean="0">
              <a:solidFill>
                <a:srgbClr val="7030A0"/>
              </a:solidFill>
            </a:endParaRPr>
          </a:p>
        </p:txBody>
      </p:sp>
      <p:pic>
        <p:nvPicPr>
          <p:cNvPr id="9" name="Picture 33" descr="ATALANTE-vue-aérienne"/>
          <p:cNvPicPr>
            <a:picLocks noChangeAspect="1" noChangeArrowheads="1"/>
          </p:cNvPicPr>
          <p:nvPr/>
        </p:nvPicPr>
        <p:blipFill>
          <a:blip r:embed="rId5" cstate="print"/>
          <a:srcRect/>
          <a:stretch>
            <a:fillRect/>
          </a:stretch>
        </p:blipFill>
        <p:spPr bwMode="auto">
          <a:xfrm>
            <a:off x="0" y="5013176"/>
            <a:ext cx="2533650" cy="1552575"/>
          </a:xfrm>
          <a:prstGeom prst="rect">
            <a:avLst/>
          </a:prstGeom>
          <a:noFill/>
          <a:ln w="9525">
            <a:noFill/>
            <a:miter lim="800000"/>
            <a:headEnd/>
            <a:tailEnd/>
          </a:ln>
        </p:spPr>
      </p:pic>
      <p:grpSp>
        <p:nvGrpSpPr>
          <p:cNvPr id="4" name="Groupe 3"/>
          <p:cNvGrpSpPr/>
          <p:nvPr/>
        </p:nvGrpSpPr>
        <p:grpSpPr>
          <a:xfrm>
            <a:off x="5610084" y="2420888"/>
            <a:ext cx="3533916" cy="3645024"/>
            <a:chOff x="5508104" y="2736304"/>
            <a:chExt cx="3533916" cy="3645024"/>
          </a:xfrm>
        </p:grpSpPr>
        <p:pic>
          <p:nvPicPr>
            <p:cNvPr id="10" name="Image 9"/>
            <p:cNvPicPr/>
            <p:nvPr/>
          </p:nvPicPr>
          <p:blipFill>
            <a:blip r:embed="rId6" cstate="print"/>
            <a:srcRect/>
            <a:stretch>
              <a:fillRect/>
            </a:stretch>
          </p:blipFill>
          <p:spPr bwMode="auto">
            <a:xfrm>
              <a:off x="5940152" y="3096663"/>
              <a:ext cx="1273918" cy="3140649"/>
            </a:xfrm>
            <a:prstGeom prst="rect">
              <a:avLst/>
            </a:prstGeom>
            <a:noFill/>
            <a:ln w="9525">
              <a:solidFill>
                <a:schemeClr val="tx1">
                  <a:lumMod val="85000"/>
                  <a:lumOff val="15000"/>
                </a:schemeClr>
              </a:solidFill>
              <a:miter lim="800000"/>
              <a:headEnd/>
              <a:tailEnd/>
            </a:ln>
          </p:spPr>
        </p:pic>
        <p:pic>
          <p:nvPicPr>
            <p:cNvPr id="11" name="Image 10"/>
            <p:cNvPicPr/>
            <p:nvPr/>
          </p:nvPicPr>
          <p:blipFill>
            <a:blip r:embed="rId7" cstate="print"/>
            <a:srcRect/>
            <a:stretch>
              <a:fillRect/>
            </a:stretch>
          </p:blipFill>
          <p:spPr bwMode="auto">
            <a:xfrm>
              <a:off x="7668344" y="4364930"/>
              <a:ext cx="647552" cy="1872382"/>
            </a:xfrm>
            <a:prstGeom prst="rect">
              <a:avLst/>
            </a:prstGeom>
            <a:noFill/>
            <a:ln w="9525">
              <a:solidFill>
                <a:schemeClr val="tx1">
                  <a:lumMod val="85000"/>
                  <a:lumOff val="15000"/>
                </a:schemeClr>
              </a:solidFill>
              <a:miter lim="800000"/>
              <a:headEnd/>
              <a:tailEnd/>
            </a:ln>
          </p:spPr>
        </p:pic>
        <p:sp>
          <p:nvSpPr>
            <p:cNvPr id="12" name="ZoneTexte 13"/>
            <p:cNvSpPr txBox="1">
              <a:spLocks noChangeArrowheads="1"/>
            </p:cNvSpPr>
            <p:nvPr/>
          </p:nvSpPr>
          <p:spPr bwMode="auto">
            <a:xfrm>
              <a:off x="5663900" y="2868439"/>
              <a:ext cx="1826421" cy="215444"/>
            </a:xfrm>
            <a:prstGeom prst="rect">
              <a:avLst/>
            </a:prstGeom>
            <a:noFill/>
            <a:ln w="9525">
              <a:noFill/>
              <a:miter lim="800000"/>
              <a:headEnd/>
              <a:tailEnd/>
            </a:ln>
          </p:spPr>
          <p:txBody>
            <a:bodyPr wrap="square">
              <a:spAutoFit/>
            </a:bodyPr>
            <a:lstStyle/>
            <a:p>
              <a:r>
                <a:rPr lang="fr-FR" sz="800" b="1" dirty="0" smtClean="0"/>
                <a:t>15 km</a:t>
              </a:r>
              <a:r>
                <a:rPr lang="fr-FR" sz="800" b="1" baseline="30000" dirty="0" smtClean="0"/>
                <a:t>2</a:t>
              </a:r>
              <a:r>
                <a:rPr lang="fr-FR" sz="800" b="1" dirty="0" smtClean="0"/>
                <a:t> total,  7 </a:t>
              </a:r>
              <a:r>
                <a:rPr lang="fr-FR" sz="800" b="1" dirty="0"/>
                <a:t>km</a:t>
              </a:r>
              <a:r>
                <a:rPr lang="fr-FR" sz="800" b="1" baseline="30000" dirty="0"/>
                <a:t>3</a:t>
              </a:r>
              <a:r>
                <a:rPr lang="fr-FR" sz="800" b="1" dirty="0"/>
                <a:t> </a:t>
              </a:r>
              <a:r>
                <a:rPr lang="fr-FR" sz="800" b="1" dirty="0" err="1" smtClean="0"/>
                <a:t>excavated</a:t>
              </a:r>
              <a:endParaRPr lang="fr-FR" sz="800" b="1" dirty="0"/>
            </a:p>
          </p:txBody>
        </p:sp>
        <p:sp>
          <p:nvSpPr>
            <p:cNvPr id="17" name="ZoneTexte 7"/>
            <p:cNvSpPr txBox="1">
              <a:spLocks noChangeArrowheads="1"/>
            </p:cNvSpPr>
            <p:nvPr/>
          </p:nvSpPr>
          <p:spPr bwMode="auto">
            <a:xfrm>
              <a:off x="7206324" y="3096344"/>
              <a:ext cx="1635384" cy="307777"/>
            </a:xfrm>
            <a:prstGeom prst="rect">
              <a:avLst/>
            </a:prstGeom>
            <a:noFill/>
            <a:ln w="9525">
              <a:noFill/>
              <a:miter lim="800000"/>
              <a:headEnd/>
              <a:tailEnd/>
            </a:ln>
          </p:spPr>
          <p:txBody>
            <a:bodyPr wrap="none">
              <a:spAutoFit/>
            </a:bodyPr>
            <a:lstStyle/>
            <a:p>
              <a:r>
                <a:rPr lang="fr-FR" sz="1400" b="1" i="1" u="sng" dirty="0" smtClean="0"/>
                <a:t>Sans </a:t>
              </a:r>
              <a:r>
                <a:rPr lang="fr-FR" sz="1400" b="1" i="1" dirty="0" smtClean="0"/>
                <a:t>transmutation</a:t>
              </a:r>
              <a:endParaRPr lang="fr-FR" sz="1400" b="1" i="1" dirty="0"/>
            </a:p>
          </p:txBody>
        </p:sp>
        <p:sp>
          <p:nvSpPr>
            <p:cNvPr id="18" name="ZoneTexte 8"/>
            <p:cNvSpPr txBox="1">
              <a:spLocks noChangeArrowheads="1"/>
            </p:cNvSpPr>
            <p:nvPr/>
          </p:nvSpPr>
          <p:spPr bwMode="auto">
            <a:xfrm>
              <a:off x="7418370" y="5184576"/>
              <a:ext cx="1623650" cy="307777"/>
            </a:xfrm>
            <a:prstGeom prst="rect">
              <a:avLst/>
            </a:prstGeom>
            <a:solidFill>
              <a:schemeClr val="bg1"/>
            </a:solidFill>
            <a:ln w="9525">
              <a:noFill/>
              <a:miter lim="800000"/>
              <a:headEnd/>
              <a:tailEnd/>
            </a:ln>
          </p:spPr>
          <p:txBody>
            <a:bodyPr wrap="none">
              <a:spAutoFit/>
            </a:bodyPr>
            <a:lstStyle/>
            <a:p>
              <a:r>
                <a:rPr lang="fr-FR" sz="1400" b="1" i="1" u="sng" dirty="0" smtClean="0"/>
                <a:t>Avec </a:t>
              </a:r>
              <a:r>
                <a:rPr lang="fr-FR" sz="1400" b="1" i="1" dirty="0" smtClean="0"/>
                <a:t>transmutation</a:t>
              </a:r>
              <a:endParaRPr lang="fr-FR" sz="1400" b="1" i="1" dirty="0"/>
            </a:p>
          </p:txBody>
        </p:sp>
        <p:sp>
          <p:nvSpPr>
            <p:cNvPr id="20" name="Rectangle à coins arrondis 19"/>
            <p:cNvSpPr/>
            <p:nvPr/>
          </p:nvSpPr>
          <p:spPr>
            <a:xfrm>
              <a:off x="5508104" y="2736304"/>
              <a:ext cx="3367593" cy="3645024"/>
            </a:xfrm>
            <a:prstGeom prst="roundRect">
              <a:avLst/>
            </a:prstGeom>
            <a:noFill/>
            <a:ln w="1270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ZoneTexte 13"/>
            <p:cNvSpPr txBox="1">
              <a:spLocks noChangeArrowheads="1"/>
            </p:cNvSpPr>
            <p:nvPr/>
          </p:nvSpPr>
          <p:spPr bwMode="auto">
            <a:xfrm>
              <a:off x="7307966" y="4136542"/>
              <a:ext cx="1734054" cy="215444"/>
            </a:xfrm>
            <a:prstGeom prst="rect">
              <a:avLst/>
            </a:prstGeom>
            <a:noFill/>
            <a:ln w="9525">
              <a:noFill/>
              <a:miter lim="800000"/>
              <a:headEnd/>
              <a:tailEnd/>
            </a:ln>
          </p:spPr>
          <p:txBody>
            <a:bodyPr wrap="square">
              <a:spAutoFit/>
            </a:bodyPr>
            <a:lstStyle/>
            <a:p>
              <a:r>
                <a:rPr lang="en-US" sz="800" b="1" dirty="0" smtClean="0"/>
                <a:t>4.3 km</a:t>
              </a:r>
              <a:r>
                <a:rPr lang="en-US" sz="800" b="1" baseline="30000" dirty="0" smtClean="0"/>
                <a:t>2</a:t>
              </a:r>
              <a:r>
                <a:rPr lang="en-US" sz="800" b="1" dirty="0" smtClean="0"/>
                <a:t> total,  3 km</a:t>
              </a:r>
              <a:r>
                <a:rPr lang="en-US" sz="800" b="1" baseline="30000" dirty="0" smtClean="0"/>
                <a:t>3</a:t>
              </a:r>
              <a:r>
                <a:rPr lang="en-US" sz="800" b="1" dirty="0" smtClean="0"/>
                <a:t> excavated</a:t>
              </a:r>
              <a:endParaRPr lang="en-US" sz="800" b="1" dirty="0"/>
            </a:p>
          </p:txBody>
        </p:sp>
      </p:grpSp>
    </p:spTree>
    <p:extLst>
      <p:ext uri="{BB962C8B-B14F-4D97-AF65-F5344CB8AC3E}">
        <p14:creationId xmlns:p14="http://schemas.microsoft.com/office/powerpoint/2010/main" xmlns="" val="219921002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35697" y="219220"/>
            <a:ext cx="7128792" cy="617492"/>
          </a:xfrm>
        </p:spPr>
        <p:txBody>
          <a:bodyPr/>
          <a:lstStyle/>
          <a:p>
            <a:r>
              <a:rPr lang="fr-FR" sz="2400" cap="none" dirty="0" smtClean="0"/>
              <a:t/>
            </a:r>
            <a:br>
              <a:rPr lang="fr-FR" sz="2400" cap="none" dirty="0" smtClean="0"/>
            </a:br>
            <a:r>
              <a:rPr lang="fr-FR" sz="2400" cap="none" dirty="0" smtClean="0"/>
              <a:t/>
            </a:r>
            <a:br>
              <a:rPr lang="fr-FR" sz="2400" cap="none" dirty="0" smtClean="0"/>
            </a:br>
            <a:r>
              <a:rPr lang="fr-FR" sz="2400" cap="none" dirty="0" smtClean="0"/>
              <a:t>LA FERMETURE DU CYCLE DU COMBUSTIBLE</a:t>
            </a:r>
            <a:br>
              <a:rPr lang="fr-FR" sz="2400" cap="none" dirty="0" smtClean="0"/>
            </a:br>
            <a:r>
              <a:rPr lang="fr-FR" sz="2400" cap="none" dirty="0" smtClean="0"/>
              <a:t> </a:t>
            </a:r>
            <a:br>
              <a:rPr lang="fr-FR" sz="2400" cap="none" dirty="0" smtClean="0"/>
            </a:br>
            <a:endParaRPr lang="fr-FR" sz="2400" cap="none" dirty="0"/>
          </a:p>
        </p:txBody>
      </p:sp>
      <p:sp>
        <p:nvSpPr>
          <p:cNvPr id="5" name="Espace réservé du numéro de diapositive 4"/>
          <p:cNvSpPr>
            <a:spLocks noGrp="1"/>
          </p:cNvSpPr>
          <p:nvPr>
            <p:ph type="sldNum" sz="quarter" idx="4294967295"/>
          </p:nvPr>
        </p:nvSpPr>
        <p:spPr>
          <a:xfrm>
            <a:off x="8025304" y="6303598"/>
            <a:ext cx="1118696" cy="365125"/>
          </a:xfrm>
          <a:prstGeom prst="rect">
            <a:avLst/>
          </a:prstGeom>
        </p:spPr>
        <p:txBody>
          <a:bodyPr/>
          <a:lstStyle/>
          <a:p>
            <a:fld id="{AEFB9B6D-867A-40B8-ACB0-35CC9F272C9C}" type="slidenum">
              <a:rPr lang="fr-FR" smtClean="0">
                <a:solidFill>
                  <a:schemeClr val="tx1">
                    <a:lumMod val="95000"/>
                    <a:lumOff val="5000"/>
                  </a:schemeClr>
                </a:solidFill>
              </a:rPr>
              <a:pPr/>
              <a:t>35</a:t>
            </a:fld>
            <a:endParaRPr lang="fr-FR" dirty="0">
              <a:solidFill>
                <a:schemeClr val="tx1">
                  <a:lumMod val="95000"/>
                  <a:lumOff val="5000"/>
                </a:schemeClr>
              </a:solidFill>
            </a:endParaRPr>
          </a:p>
        </p:txBody>
      </p:sp>
      <p:sp>
        <p:nvSpPr>
          <p:cNvPr id="148" name="Espace réservé du contenu 2"/>
          <p:cNvSpPr txBox="1">
            <a:spLocks/>
          </p:cNvSpPr>
          <p:nvPr/>
        </p:nvSpPr>
        <p:spPr>
          <a:xfrm>
            <a:off x="835223" y="5431155"/>
            <a:ext cx="7776864" cy="403911"/>
          </a:xfrm>
          <a:prstGeom prst="rect">
            <a:avLst/>
          </a:prstGeom>
          <a:solidFill>
            <a:schemeClr val="bg1"/>
          </a:solidFill>
        </p:spPr>
        <p:txBody>
          <a:bodyPr vert="horz" lIns="0" tIns="0" rIns="0" bIns="0" rtlCol="0">
            <a:noAutofit/>
          </a:bodyPr>
          <a:lstStyle>
            <a:lvl1pPr marL="144000" indent="0" algn="l" defTabSz="914400" rtl="0" eaLnBrk="1" latinLnBrk="0" hangingPunct="1">
              <a:lnSpc>
                <a:spcPct val="100000"/>
              </a:lnSpc>
              <a:spcBef>
                <a:spcPts val="0"/>
              </a:spcBef>
              <a:spcAft>
                <a:spcPts val="400"/>
              </a:spcAft>
              <a:buFont typeface="Arial" pitchFamily="34" charset="0"/>
              <a:buNone/>
              <a:defRPr sz="2200" kern="1200">
                <a:solidFill>
                  <a:schemeClr val="tx2"/>
                </a:solidFill>
                <a:latin typeface="Calibri" pitchFamily="34" charset="0"/>
                <a:ea typeface="+mn-ea"/>
                <a:cs typeface="Calibri" pitchFamily="34" charset="0"/>
              </a:defRPr>
            </a:lvl1pPr>
            <a:lvl2pPr marL="360363" indent="-360363" algn="l" defTabSz="914400" rtl="0" eaLnBrk="1" latinLnBrk="0" hangingPunct="1">
              <a:lnSpc>
                <a:spcPts val="2000"/>
              </a:lnSpc>
              <a:spcBef>
                <a:spcPts val="0"/>
              </a:spcBef>
              <a:buSzPct val="90000"/>
              <a:buFontTx/>
              <a:buBlip>
                <a:blip r:embed="rId2"/>
              </a:buBlip>
              <a:defRPr sz="1600" kern="1200">
                <a:solidFill>
                  <a:srgbClr val="666666"/>
                </a:solidFill>
                <a:latin typeface="Calibri" pitchFamily="34" charset="0"/>
                <a:ea typeface="+mn-ea"/>
                <a:cs typeface="Calibri" pitchFamily="34" charset="0"/>
              </a:defRPr>
            </a:lvl2pPr>
            <a:lvl3pPr marL="361950" indent="0" algn="l" defTabSz="914400" rtl="0" eaLnBrk="1" latinLnBrk="0" hangingPunct="1">
              <a:lnSpc>
                <a:spcPts val="2000"/>
              </a:lnSpc>
              <a:spcBef>
                <a:spcPts val="0"/>
              </a:spcBef>
              <a:buSzPct val="36000"/>
              <a:buFont typeface="Arial" pitchFamily="34" charset="0"/>
              <a:buNone/>
              <a:defRPr sz="1600" kern="1200">
                <a:solidFill>
                  <a:srgbClr val="666666"/>
                </a:solidFill>
                <a:latin typeface="Calibri" pitchFamily="34" charset="0"/>
                <a:ea typeface="+mn-ea"/>
                <a:cs typeface="Calibri" pitchFamily="34" charset="0"/>
              </a:defRPr>
            </a:lvl3pPr>
            <a:lvl4pPr marL="720000" indent="-238125" algn="l" defTabSz="914400" rtl="0" eaLnBrk="1" latinLnBrk="0" hangingPunct="1">
              <a:lnSpc>
                <a:spcPts val="2000"/>
              </a:lnSpc>
              <a:spcBef>
                <a:spcPts val="0"/>
              </a:spcBef>
              <a:buClr>
                <a:srgbClr val="666666"/>
              </a:buClr>
              <a:buSzPct val="36000"/>
              <a:buFontTx/>
              <a:buBlip>
                <a:blip r:embed="rId3"/>
              </a:buBlip>
              <a:defRPr sz="1600" kern="1200" baseline="0">
                <a:solidFill>
                  <a:srgbClr val="666666"/>
                </a:solidFill>
                <a:latin typeface="Calibri" pitchFamily="34" charset="0"/>
                <a:ea typeface="+mn-ea"/>
                <a:cs typeface="Calibri" pitchFamily="34" charset="0"/>
              </a:defRPr>
            </a:lvl4pPr>
            <a:lvl5pPr marL="1133475" indent="-114300" algn="l" defTabSz="914400" rtl="0" eaLnBrk="1" latinLnBrk="0" hangingPunct="1">
              <a:lnSpc>
                <a:spcPts val="2000"/>
              </a:lnSpc>
              <a:spcBef>
                <a:spcPts val="0"/>
              </a:spcBef>
              <a:buClr>
                <a:srgbClr val="666666"/>
              </a:buClr>
              <a:buFont typeface="Arial" pitchFamily="34" charset="0"/>
              <a:buChar char="-"/>
              <a:defRPr sz="1600" kern="1200">
                <a:solidFill>
                  <a:srgbClr val="666666"/>
                </a:solidFill>
                <a:latin typeface="Calibri" pitchFamily="34" charset="0"/>
                <a:ea typeface="+mn-ea"/>
                <a:cs typeface="Calibri"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000" b="1" u="sng" dirty="0" smtClean="0">
                <a:solidFill>
                  <a:srgbClr val="7030A0"/>
                </a:solidFill>
              </a:rPr>
              <a:t>Flux de matières pour un parc de 60 </a:t>
            </a:r>
            <a:r>
              <a:rPr lang="fr-FR" sz="2000" b="1" u="sng" dirty="0" err="1" smtClean="0">
                <a:solidFill>
                  <a:srgbClr val="7030A0"/>
                </a:solidFill>
              </a:rPr>
              <a:t>GWe</a:t>
            </a:r>
            <a:r>
              <a:rPr lang="fr-FR" sz="2000" b="1" u="sng" dirty="0" smtClean="0">
                <a:solidFill>
                  <a:srgbClr val="7030A0"/>
                </a:solidFill>
              </a:rPr>
              <a:t> de réacteurs rapides </a:t>
            </a:r>
            <a:endParaRPr lang="fr-FR" dirty="0" smtClean="0">
              <a:solidFill>
                <a:srgbClr val="7030A0"/>
              </a:solidFill>
            </a:endParaRPr>
          </a:p>
        </p:txBody>
      </p:sp>
      <p:grpSp>
        <p:nvGrpSpPr>
          <p:cNvPr id="3075" name="Group 3"/>
          <p:cNvGrpSpPr>
            <a:grpSpLocks noChangeAspect="1"/>
          </p:cNvGrpSpPr>
          <p:nvPr/>
        </p:nvGrpSpPr>
        <p:grpSpPr bwMode="auto">
          <a:xfrm>
            <a:off x="250826" y="1268413"/>
            <a:ext cx="8340725" cy="3829049"/>
            <a:chOff x="158" y="799"/>
            <a:chExt cx="5254" cy="2412"/>
          </a:xfrm>
        </p:grpSpPr>
        <p:sp>
          <p:nvSpPr>
            <p:cNvPr id="3074" name="AutoShape 2"/>
            <p:cNvSpPr>
              <a:spLocks noChangeAspect="1" noChangeArrowheads="1" noTextEdit="1"/>
            </p:cNvSpPr>
            <p:nvPr/>
          </p:nvSpPr>
          <p:spPr bwMode="auto">
            <a:xfrm>
              <a:off x="158" y="799"/>
              <a:ext cx="5176" cy="222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3076" name="Rectangle 4"/>
            <p:cNvSpPr>
              <a:spLocks noChangeArrowheads="1"/>
            </p:cNvSpPr>
            <p:nvPr/>
          </p:nvSpPr>
          <p:spPr bwMode="auto">
            <a:xfrm>
              <a:off x="1044" y="1612"/>
              <a:ext cx="1176" cy="389"/>
            </a:xfrm>
            <a:prstGeom prst="rect">
              <a:avLst/>
            </a:prstGeom>
            <a:solidFill>
              <a:srgbClr val="EAEAEA"/>
            </a:solidFill>
            <a:ln w="9525">
              <a:noFill/>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3077" name="Freeform 5"/>
            <p:cNvSpPr>
              <a:spLocks noEditPoints="1"/>
            </p:cNvSpPr>
            <p:nvPr/>
          </p:nvSpPr>
          <p:spPr bwMode="auto">
            <a:xfrm>
              <a:off x="1028" y="1596"/>
              <a:ext cx="1208" cy="421"/>
            </a:xfrm>
            <a:custGeom>
              <a:avLst/>
              <a:gdLst/>
              <a:ahLst/>
              <a:cxnLst>
                <a:cxn ang="0">
                  <a:pos x="0" y="0"/>
                </a:cxn>
                <a:cxn ang="0">
                  <a:pos x="1208" y="0"/>
                </a:cxn>
                <a:cxn ang="0">
                  <a:pos x="1208" y="421"/>
                </a:cxn>
                <a:cxn ang="0">
                  <a:pos x="0" y="421"/>
                </a:cxn>
                <a:cxn ang="0">
                  <a:pos x="0" y="0"/>
                </a:cxn>
                <a:cxn ang="0">
                  <a:pos x="32" y="405"/>
                </a:cxn>
                <a:cxn ang="0">
                  <a:pos x="16" y="389"/>
                </a:cxn>
                <a:cxn ang="0">
                  <a:pos x="1192" y="389"/>
                </a:cxn>
                <a:cxn ang="0">
                  <a:pos x="1175" y="405"/>
                </a:cxn>
                <a:cxn ang="0">
                  <a:pos x="1175" y="16"/>
                </a:cxn>
                <a:cxn ang="0">
                  <a:pos x="1192" y="32"/>
                </a:cxn>
                <a:cxn ang="0">
                  <a:pos x="16" y="32"/>
                </a:cxn>
                <a:cxn ang="0">
                  <a:pos x="32" y="16"/>
                </a:cxn>
                <a:cxn ang="0">
                  <a:pos x="32" y="405"/>
                </a:cxn>
              </a:cxnLst>
              <a:rect l="0" t="0" r="r" b="b"/>
              <a:pathLst>
                <a:path w="1208" h="421">
                  <a:moveTo>
                    <a:pt x="0" y="0"/>
                  </a:moveTo>
                  <a:lnTo>
                    <a:pt x="1208" y="0"/>
                  </a:lnTo>
                  <a:lnTo>
                    <a:pt x="1208" y="421"/>
                  </a:lnTo>
                  <a:lnTo>
                    <a:pt x="0" y="421"/>
                  </a:lnTo>
                  <a:lnTo>
                    <a:pt x="0" y="0"/>
                  </a:lnTo>
                  <a:close/>
                  <a:moveTo>
                    <a:pt x="32" y="405"/>
                  </a:moveTo>
                  <a:lnTo>
                    <a:pt x="16" y="389"/>
                  </a:lnTo>
                  <a:lnTo>
                    <a:pt x="1192" y="389"/>
                  </a:lnTo>
                  <a:lnTo>
                    <a:pt x="1175" y="405"/>
                  </a:lnTo>
                  <a:lnTo>
                    <a:pt x="1175" y="16"/>
                  </a:lnTo>
                  <a:lnTo>
                    <a:pt x="1192" y="32"/>
                  </a:lnTo>
                  <a:lnTo>
                    <a:pt x="16" y="32"/>
                  </a:lnTo>
                  <a:lnTo>
                    <a:pt x="32" y="16"/>
                  </a:lnTo>
                  <a:lnTo>
                    <a:pt x="32" y="405"/>
                  </a:ln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079" name="Rectangle 7"/>
            <p:cNvSpPr>
              <a:spLocks noChangeArrowheads="1"/>
            </p:cNvSpPr>
            <p:nvPr/>
          </p:nvSpPr>
          <p:spPr bwMode="auto">
            <a:xfrm>
              <a:off x="1156" y="1706"/>
              <a:ext cx="954" cy="18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smtClean="0">
                  <a:ln>
                    <a:noFill/>
                  </a:ln>
                  <a:solidFill>
                    <a:srgbClr val="000000"/>
                  </a:solidFill>
                  <a:effectLst/>
                  <a:latin typeface="Arial" pitchFamily="34" charset="0"/>
                </a:rPr>
                <a:t>FABRICATION</a:t>
              </a:r>
              <a:endParaRPr kumimoji="0" lang="fr-FR" sz="1800" b="0" i="0" u="none" strike="noStrike" cap="none" normalizeH="0" baseline="0" dirty="0" smtClean="0">
                <a:ln>
                  <a:noFill/>
                </a:ln>
                <a:solidFill>
                  <a:schemeClr val="tx1"/>
                </a:solidFill>
                <a:effectLst/>
                <a:latin typeface="Arial" pitchFamily="34" charset="0"/>
              </a:endParaRPr>
            </a:p>
          </p:txBody>
        </p:sp>
        <p:sp>
          <p:nvSpPr>
            <p:cNvPr id="3080" name="Rectangle 8"/>
            <p:cNvSpPr>
              <a:spLocks noChangeArrowheads="1"/>
            </p:cNvSpPr>
            <p:nvPr/>
          </p:nvSpPr>
          <p:spPr bwMode="auto">
            <a:xfrm>
              <a:off x="3729" y="1703"/>
              <a:ext cx="1251" cy="245"/>
            </a:xfrm>
            <a:prstGeom prst="rect">
              <a:avLst/>
            </a:prstGeom>
            <a:solidFill>
              <a:srgbClr val="FFFF00"/>
            </a:solidFill>
            <a:ln w="9525">
              <a:noFill/>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3081" name="Freeform 9"/>
            <p:cNvSpPr>
              <a:spLocks noEditPoints="1"/>
            </p:cNvSpPr>
            <p:nvPr/>
          </p:nvSpPr>
          <p:spPr bwMode="auto">
            <a:xfrm>
              <a:off x="3713" y="1687"/>
              <a:ext cx="1283" cy="277"/>
            </a:xfrm>
            <a:custGeom>
              <a:avLst/>
              <a:gdLst/>
              <a:ahLst/>
              <a:cxnLst>
                <a:cxn ang="0">
                  <a:pos x="0" y="0"/>
                </a:cxn>
                <a:cxn ang="0">
                  <a:pos x="1283" y="0"/>
                </a:cxn>
                <a:cxn ang="0">
                  <a:pos x="1283" y="277"/>
                </a:cxn>
                <a:cxn ang="0">
                  <a:pos x="0" y="277"/>
                </a:cxn>
                <a:cxn ang="0">
                  <a:pos x="0" y="0"/>
                </a:cxn>
                <a:cxn ang="0">
                  <a:pos x="32" y="261"/>
                </a:cxn>
                <a:cxn ang="0">
                  <a:pos x="16" y="245"/>
                </a:cxn>
                <a:cxn ang="0">
                  <a:pos x="1267" y="245"/>
                </a:cxn>
                <a:cxn ang="0">
                  <a:pos x="1251" y="261"/>
                </a:cxn>
                <a:cxn ang="0">
                  <a:pos x="1251" y="16"/>
                </a:cxn>
                <a:cxn ang="0">
                  <a:pos x="1267" y="32"/>
                </a:cxn>
                <a:cxn ang="0">
                  <a:pos x="16" y="32"/>
                </a:cxn>
                <a:cxn ang="0">
                  <a:pos x="32" y="16"/>
                </a:cxn>
                <a:cxn ang="0">
                  <a:pos x="32" y="261"/>
                </a:cxn>
              </a:cxnLst>
              <a:rect l="0" t="0" r="r" b="b"/>
              <a:pathLst>
                <a:path w="1283" h="277">
                  <a:moveTo>
                    <a:pt x="0" y="0"/>
                  </a:moveTo>
                  <a:lnTo>
                    <a:pt x="1283" y="0"/>
                  </a:lnTo>
                  <a:lnTo>
                    <a:pt x="1283" y="277"/>
                  </a:lnTo>
                  <a:lnTo>
                    <a:pt x="0" y="277"/>
                  </a:lnTo>
                  <a:lnTo>
                    <a:pt x="0" y="0"/>
                  </a:lnTo>
                  <a:close/>
                  <a:moveTo>
                    <a:pt x="32" y="261"/>
                  </a:moveTo>
                  <a:lnTo>
                    <a:pt x="16" y="245"/>
                  </a:lnTo>
                  <a:lnTo>
                    <a:pt x="1267" y="245"/>
                  </a:lnTo>
                  <a:lnTo>
                    <a:pt x="1251" y="261"/>
                  </a:lnTo>
                  <a:lnTo>
                    <a:pt x="1251" y="16"/>
                  </a:lnTo>
                  <a:lnTo>
                    <a:pt x="1267" y="32"/>
                  </a:lnTo>
                  <a:lnTo>
                    <a:pt x="16" y="32"/>
                  </a:lnTo>
                  <a:lnTo>
                    <a:pt x="32" y="16"/>
                  </a:lnTo>
                  <a:lnTo>
                    <a:pt x="32" y="261"/>
                  </a:ln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082" name="Rectangle 10"/>
            <p:cNvSpPr>
              <a:spLocks noChangeArrowheads="1"/>
            </p:cNvSpPr>
            <p:nvPr/>
          </p:nvSpPr>
          <p:spPr bwMode="auto">
            <a:xfrm>
              <a:off x="3976" y="1735"/>
              <a:ext cx="809" cy="1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smtClean="0">
                  <a:ln>
                    <a:noFill/>
                  </a:ln>
                  <a:solidFill>
                    <a:srgbClr val="000000"/>
                  </a:solidFill>
                  <a:effectLst/>
                  <a:latin typeface="Arial" pitchFamily="34" charset="0"/>
                </a:rPr>
                <a:t>RECYCLAGE</a:t>
              </a:r>
              <a:endParaRPr kumimoji="0" lang="fr-FR" sz="1800" b="0" i="0" u="none" strike="noStrike" cap="none" normalizeH="0" baseline="0" dirty="0" smtClean="0">
                <a:ln>
                  <a:noFill/>
                </a:ln>
                <a:solidFill>
                  <a:schemeClr val="tx1"/>
                </a:solidFill>
                <a:effectLst/>
                <a:latin typeface="Arial" pitchFamily="34" charset="0"/>
              </a:endParaRPr>
            </a:p>
          </p:txBody>
        </p:sp>
        <p:sp>
          <p:nvSpPr>
            <p:cNvPr id="3083" name="Rectangle 11"/>
            <p:cNvSpPr>
              <a:spLocks noChangeArrowheads="1"/>
            </p:cNvSpPr>
            <p:nvPr/>
          </p:nvSpPr>
          <p:spPr bwMode="auto">
            <a:xfrm>
              <a:off x="4785" y="2478"/>
              <a:ext cx="541"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008000"/>
                  </a:solidFill>
                  <a:effectLst/>
                  <a:latin typeface="Arial" pitchFamily="34" charset="0"/>
                </a:rPr>
                <a:t>DECHETS</a:t>
              </a:r>
              <a:endParaRPr kumimoji="0" lang="fr-FR" sz="1800" b="0" i="0" u="none" strike="noStrike" cap="none" normalizeH="0" baseline="0" dirty="0" smtClean="0">
                <a:ln>
                  <a:noFill/>
                </a:ln>
                <a:solidFill>
                  <a:schemeClr val="tx1"/>
                </a:solidFill>
                <a:effectLst/>
                <a:latin typeface="Arial" pitchFamily="34" charset="0"/>
              </a:endParaRPr>
            </a:p>
          </p:txBody>
        </p:sp>
        <p:sp>
          <p:nvSpPr>
            <p:cNvPr id="3084" name="Rectangle 12"/>
            <p:cNvSpPr>
              <a:spLocks noChangeArrowheads="1"/>
            </p:cNvSpPr>
            <p:nvPr/>
          </p:nvSpPr>
          <p:spPr bwMode="auto">
            <a:xfrm>
              <a:off x="4938" y="2597"/>
              <a:ext cx="176"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fr-FR" sz="1400" b="1" dirty="0" smtClean="0">
                  <a:solidFill>
                    <a:srgbClr val="008000"/>
                  </a:solidFill>
                  <a:latin typeface="Arial" pitchFamily="34" charset="0"/>
                </a:rPr>
                <a:t>PF</a:t>
              </a:r>
              <a:r>
                <a:rPr kumimoji="0" lang="fr-FR" sz="1400" b="1" i="0" u="none" strike="noStrike" cap="none" normalizeH="0" baseline="0" dirty="0" smtClean="0">
                  <a:ln>
                    <a:noFill/>
                  </a:ln>
                  <a:solidFill>
                    <a:srgbClr val="008000"/>
                  </a:solidFill>
                  <a:effectLst/>
                  <a:latin typeface="Arial" pitchFamily="34" charset="0"/>
                </a:rPr>
                <a:t> </a:t>
              </a:r>
              <a:endParaRPr kumimoji="0" lang="fr-FR" sz="1800" b="0" i="0" u="none" strike="noStrike" cap="none" normalizeH="0" baseline="0" dirty="0" smtClean="0">
                <a:ln>
                  <a:noFill/>
                </a:ln>
                <a:solidFill>
                  <a:schemeClr val="tx1"/>
                </a:solidFill>
                <a:effectLst/>
                <a:latin typeface="Arial" pitchFamily="34" charset="0"/>
              </a:endParaRPr>
            </a:p>
          </p:txBody>
        </p:sp>
        <p:sp>
          <p:nvSpPr>
            <p:cNvPr id="3085" name="Rectangle 13"/>
            <p:cNvSpPr>
              <a:spLocks noChangeArrowheads="1"/>
            </p:cNvSpPr>
            <p:nvPr/>
          </p:nvSpPr>
          <p:spPr bwMode="auto">
            <a:xfrm>
              <a:off x="4884" y="2736"/>
              <a:ext cx="250"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008000"/>
                  </a:solidFill>
                  <a:effectLst/>
                  <a:latin typeface="Arial" pitchFamily="34" charset="0"/>
                </a:rPr>
                <a:t>(AM)</a:t>
              </a:r>
              <a:endParaRPr kumimoji="0" lang="fr-FR" sz="1800" b="0" i="0" u="none" strike="noStrike" cap="none" normalizeH="0" baseline="0" dirty="0" smtClean="0">
                <a:ln>
                  <a:noFill/>
                </a:ln>
                <a:solidFill>
                  <a:schemeClr val="tx1"/>
                </a:solidFill>
                <a:effectLst/>
                <a:latin typeface="Arial" pitchFamily="34" charset="0"/>
              </a:endParaRPr>
            </a:p>
          </p:txBody>
        </p:sp>
        <p:sp>
          <p:nvSpPr>
            <p:cNvPr id="3086" name="Rectangle 14"/>
            <p:cNvSpPr>
              <a:spLocks noChangeArrowheads="1"/>
            </p:cNvSpPr>
            <p:nvPr/>
          </p:nvSpPr>
          <p:spPr bwMode="auto">
            <a:xfrm>
              <a:off x="4922" y="2874"/>
              <a:ext cx="297" cy="14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rgbClr val="008000"/>
                  </a:solidFill>
                  <a:effectLst/>
                  <a:latin typeface="Arial" pitchFamily="34" charset="0"/>
                </a:rPr>
                <a:t>(40t)</a:t>
              </a:r>
              <a:endParaRPr kumimoji="0" lang="fr-FR" sz="1800" b="0" i="0" u="none" strike="noStrike" cap="none" normalizeH="0" baseline="0" smtClean="0">
                <a:ln>
                  <a:noFill/>
                </a:ln>
                <a:solidFill>
                  <a:schemeClr val="tx1"/>
                </a:solidFill>
                <a:effectLst/>
                <a:latin typeface="Arial" pitchFamily="34" charset="0"/>
              </a:endParaRPr>
            </a:p>
          </p:txBody>
        </p:sp>
        <p:sp>
          <p:nvSpPr>
            <p:cNvPr id="3087" name="Rectangle 15"/>
            <p:cNvSpPr>
              <a:spLocks noChangeArrowheads="1"/>
            </p:cNvSpPr>
            <p:nvPr/>
          </p:nvSpPr>
          <p:spPr bwMode="auto">
            <a:xfrm>
              <a:off x="2301" y="2012"/>
              <a:ext cx="1299" cy="192"/>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3088" name="Rectangle 16"/>
            <p:cNvSpPr>
              <a:spLocks noChangeArrowheads="1"/>
            </p:cNvSpPr>
            <p:nvPr/>
          </p:nvSpPr>
          <p:spPr bwMode="auto">
            <a:xfrm>
              <a:off x="2448" y="2047"/>
              <a:ext cx="728" cy="18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smtClean="0">
                  <a:ln>
                    <a:noFill/>
                  </a:ln>
                  <a:solidFill>
                    <a:srgbClr val="FF0000"/>
                  </a:solidFill>
                  <a:effectLst/>
                  <a:latin typeface="Arial" pitchFamily="34" charset="0"/>
                </a:rPr>
                <a:t>Plutonium </a:t>
              </a:r>
              <a:endParaRPr kumimoji="0" lang="fr-FR" sz="1800" b="0" i="0" u="none" strike="noStrike" cap="none" normalizeH="0" baseline="0" smtClean="0">
                <a:ln>
                  <a:noFill/>
                </a:ln>
                <a:solidFill>
                  <a:schemeClr val="tx1"/>
                </a:solidFill>
                <a:effectLst/>
                <a:latin typeface="Arial" pitchFamily="34" charset="0"/>
              </a:endParaRPr>
            </a:p>
          </p:txBody>
        </p:sp>
        <p:sp>
          <p:nvSpPr>
            <p:cNvPr id="3089" name="Rectangle 17"/>
            <p:cNvSpPr>
              <a:spLocks noChangeArrowheads="1"/>
            </p:cNvSpPr>
            <p:nvPr/>
          </p:nvSpPr>
          <p:spPr bwMode="auto">
            <a:xfrm>
              <a:off x="3116" y="2047"/>
              <a:ext cx="248" cy="18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smtClean="0">
                  <a:ln>
                    <a:noFill/>
                  </a:ln>
                  <a:solidFill>
                    <a:srgbClr val="FF0000"/>
                  </a:solidFill>
                  <a:effectLst/>
                  <a:latin typeface="Arial" pitchFamily="34" charset="0"/>
                </a:rPr>
                <a:t>(20</a:t>
              </a:r>
              <a:endParaRPr kumimoji="0" lang="fr-FR" sz="1800" b="0" i="0" u="none" strike="noStrike" cap="none" normalizeH="0" baseline="0" smtClean="0">
                <a:ln>
                  <a:noFill/>
                </a:ln>
                <a:solidFill>
                  <a:schemeClr val="tx1"/>
                </a:solidFill>
                <a:effectLst/>
                <a:latin typeface="Arial" pitchFamily="34" charset="0"/>
              </a:endParaRPr>
            </a:p>
          </p:txBody>
        </p:sp>
        <p:sp>
          <p:nvSpPr>
            <p:cNvPr id="3090" name="Rectangle 18"/>
            <p:cNvSpPr>
              <a:spLocks noChangeArrowheads="1"/>
            </p:cNvSpPr>
            <p:nvPr/>
          </p:nvSpPr>
          <p:spPr bwMode="auto">
            <a:xfrm>
              <a:off x="3300" y="2047"/>
              <a:ext cx="216" cy="18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smtClean="0">
                  <a:ln>
                    <a:noFill/>
                  </a:ln>
                  <a:solidFill>
                    <a:srgbClr val="FF0000"/>
                  </a:solidFill>
                  <a:effectLst/>
                  <a:latin typeface="Arial" pitchFamily="34" charset="0"/>
                </a:rPr>
                <a:t>%)</a:t>
              </a:r>
              <a:endParaRPr kumimoji="0" lang="fr-FR" sz="1800" b="0" i="0" u="none" strike="noStrike" cap="none" normalizeH="0" baseline="0" smtClean="0">
                <a:ln>
                  <a:noFill/>
                </a:ln>
                <a:solidFill>
                  <a:schemeClr val="tx1"/>
                </a:solidFill>
                <a:effectLst/>
                <a:latin typeface="Arial" pitchFamily="34" charset="0"/>
              </a:endParaRPr>
            </a:p>
          </p:txBody>
        </p:sp>
        <p:sp>
          <p:nvSpPr>
            <p:cNvPr id="3091" name="Rectangle 19"/>
            <p:cNvSpPr>
              <a:spLocks noChangeArrowheads="1"/>
            </p:cNvSpPr>
            <p:nvPr/>
          </p:nvSpPr>
          <p:spPr bwMode="auto">
            <a:xfrm>
              <a:off x="1610" y="1245"/>
              <a:ext cx="33" cy="351"/>
            </a:xfrm>
            <a:prstGeom prst="rect">
              <a:avLst/>
            </a:pr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092" name="Freeform 20"/>
            <p:cNvSpPr>
              <a:spLocks noEditPoints="1"/>
            </p:cNvSpPr>
            <p:nvPr/>
          </p:nvSpPr>
          <p:spPr bwMode="auto">
            <a:xfrm>
              <a:off x="1610" y="1186"/>
              <a:ext cx="577" cy="96"/>
            </a:xfrm>
            <a:custGeom>
              <a:avLst/>
              <a:gdLst/>
              <a:ahLst/>
              <a:cxnLst>
                <a:cxn ang="0">
                  <a:pos x="0" y="64"/>
                </a:cxn>
                <a:cxn ang="0">
                  <a:pos x="496" y="64"/>
                </a:cxn>
                <a:cxn ang="0">
                  <a:pos x="496" y="32"/>
                </a:cxn>
                <a:cxn ang="0">
                  <a:pos x="0" y="32"/>
                </a:cxn>
                <a:cxn ang="0">
                  <a:pos x="0" y="64"/>
                </a:cxn>
                <a:cxn ang="0">
                  <a:pos x="480" y="96"/>
                </a:cxn>
                <a:cxn ang="0">
                  <a:pos x="577" y="48"/>
                </a:cxn>
                <a:cxn ang="0">
                  <a:pos x="480" y="0"/>
                </a:cxn>
                <a:cxn ang="0">
                  <a:pos x="480" y="96"/>
                </a:cxn>
              </a:cxnLst>
              <a:rect l="0" t="0" r="r" b="b"/>
              <a:pathLst>
                <a:path w="577" h="96">
                  <a:moveTo>
                    <a:pt x="0" y="64"/>
                  </a:moveTo>
                  <a:lnTo>
                    <a:pt x="496" y="64"/>
                  </a:lnTo>
                  <a:lnTo>
                    <a:pt x="496" y="32"/>
                  </a:lnTo>
                  <a:lnTo>
                    <a:pt x="0" y="32"/>
                  </a:lnTo>
                  <a:lnTo>
                    <a:pt x="0" y="64"/>
                  </a:lnTo>
                  <a:close/>
                  <a:moveTo>
                    <a:pt x="480" y="96"/>
                  </a:moveTo>
                  <a:lnTo>
                    <a:pt x="577" y="48"/>
                  </a:lnTo>
                  <a:lnTo>
                    <a:pt x="480" y="0"/>
                  </a:lnTo>
                  <a:lnTo>
                    <a:pt x="480" y="96"/>
                  </a:ln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093" name="Rectangle 21"/>
            <p:cNvSpPr>
              <a:spLocks noChangeArrowheads="1"/>
            </p:cNvSpPr>
            <p:nvPr/>
          </p:nvSpPr>
          <p:spPr bwMode="auto">
            <a:xfrm>
              <a:off x="3843" y="1218"/>
              <a:ext cx="555" cy="32"/>
            </a:xfrm>
            <a:prstGeom prst="rect">
              <a:avLst/>
            </a:pr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094" name="Freeform 22"/>
            <p:cNvSpPr>
              <a:spLocks noEditPoints="1"/>
            </p:cNvSpPr>
            <p:nvPr/>
          </p:nvSpPr>
          <p:spPr bwMode="auto">
            <a:xfrm>
              <a:off x="4340" y="1234"/>
              <a:ext cx="97" cy="453"/>
            </a:xfrm>
            <a:custGeom>
              <a:avLst/>
              <a:gdLst/>
              <a:ahLst/>
              <a:cxnLst>
                <a:cxn ang="0">
                  <a:pos x="36" y="0"/>
                </a:cxn>
                <a:cxn ang="0">
                  <a:pos x="32" y="373"/>
                </a:cxn>
                <a:cxn ang="0">
                  <a:pos x="64" y="373"/>
                </a:cxn>
                <a:cxn ang="0">
                  <a:pos x="69" y="0"/>
                </a:cxn>
                <a:cxn ang="0">
                  <a:pos x="36" y="0"/>
                </a:cxn>
                <a:cxn ang="0">
                  <a:pos x="0" y="357"/>
                </a:cxn>
                <a:cxn ang="0">
                  <a:pos x="47" y="453"/>
                </a:cxn>
                <a:cxn ang="0">
                  <a:pos x="97" y="358"/>
                </a:cxn>
                <a:cxn ang="0">
                  <a:pos x="0" y="357"/>
                </a:cxn>
              </a:cxnLst>
              <a:rect l="0" t="0" r="r" b="b"/>
              <a:pathLst>
                <a:path w="97" h="453">
                  <a:moveTo>
                    <a:pt x="36" y="0"/>
                  </a:moveTo>
                  <a:lnTo>
                    <a:pt x="32" y="373"/>
                  </a:lnTo>
                  <a:lnTo>
                    <a:pt x="64" y="373"/>
                  </a:lnTo>
                  <a:lnTo>
                    <a:pt x="69" y="0"/>
                  </a:lnTo>
                  <a:lnTo>
                    <a:pt x="36" y="0"/>
                  </a:lnTo>
                  <a:close/>
                  <a:moveTo>
                    <a:pt x="0" y="357"/>
                  </a:moveTo>
                  <a:lnTo>
                    <a:pt x="47" y="453"/>
                  </a:lnTo>
                  <a:lnTo>
                    <a:pt x="97" y="358"/>
                  </a:lnTo>
                  <a:lnTo>
                    <a:pt x="0" y="357"/>
                  </a:ln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095" name="Rectangle 23"/>
            <p:cNvSpPr>
              <a:spLocks noChangeArrowheads="1"/>
            </p:cNvSpPr>
            <p:nvPr/>
          </p:nvSpPr>
          <p:spPr bwMode="auto">
            <a:xfrm>
              <a:off x="4969" y="1820"/>
              <a:ext cx="108" cy="32"/>
            </a:xfrm>
            <a:prstGeom prst="rect">
              <a:avLst/>
            </a:prstGeom>
            <a:solidFill>
              <a:srgbClr val="008000"/>
            </a:solidFill>
            <a:ln w="0" cap="flat">
              <a:solidFill>
                <a:srgbClr val="008000"/>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096" name="Rectangle 24"/>
            <p:cNvSpPr>
              <a:spLocks noChangeArrowheads="1"/>
            </p:cNvSpPr>
            <p:nvPr/>
          </p:nvSpPr>
          <p:spPr bwMode="auto">
            <a:xfrm>
              <a:off x="4371" y="1964"/>
              <a:ext cx="32" cy="250"/>
            </a:xfrm>
            <a:prstGeom prst="rect">
              <a:avLst/>
            </a:prstGeom>
            <a:solidFill>
              <a:srgbClr val="FF0000"/>
            </a:solidFill>
            <a:ln w="0" cap="flat">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097" name="Rectangle 25"/>
            <p:cNvSpPr>
              <a:spLocks noChangeArrowheads="1"/>
            </p:cNvSpPr>
            <p:nvPr/>
          </p:nvSpPr>
          <p:spPr bwMode="auto">
            <a:xfrm>
              <a:off x="1632" y="2182"/>
              <a:ext cx="2760" cy="32"/>
            </a:xfrm>
            <a:prstGeom prst="rect">
              <a:avLst/>
            </a:prstGeom>
            <a:solidFill>
              <a:srgbClr val="FF0000"/>
            </a:solidFill>
            <a:ln w="0" cap="flat">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098" name="Freeform 26"/>
            <p:cNvSpPr>
              <a:spLocks noEditPoints="1"/>
            </p:cNvSpPr>
            <p:nvPr/>
          </p:nvSpPr>
          <p:spPr bwMode="auto">
            <a:xfrm>
              <a:off x="5034" y="1820"/>
              <a:ext cx="97" cy="485"/>
            </a:xfrm>
            <a:custGeom>
              <a:avLst/>
              <a:gdLst/>
              <a:ahLst/>
              <a:cxnLst>
                <a:cxn ang="0">
                  <a:pos x="32" y="0"/>
                </a:cxn>
                <a:cxn ang="0">
                  <a:pos x="32" y="405"/>
                </a:cxn>
                <a:cxn ang="0">
                  <a:pos x="65" y="405"/>
                </a:cxn>
                <a:cxn ang="0">
                  <a:pos x="65" y="0"/>
                </a:cxn>
                <a:cxn ang="0">
                  <a:pos x="32" y="0"/>
                </a:cxn>
                <a:cxn ang="0">
                  <a:pos x="0" y="389"/>
                </a:cxn>
                <a:cxn ang="0">
                  <a:pos x="49" y="485"/>
                </a:cxn>
                <a:cxn ang="0">
                  <a:pos x="97" y="389"/>
                </a:cxn>
                <a:cxn ang="0">
                  <a:pos x="0" y="389"/>
                </a:cxn>
              </a:cxnLst>
              <a:rect l="0" t="0" r="r" b="b"/>
              <a:pathLst>
                <a:path w="97" h="485">
                  <a:moveTo>
                    <a:pt x="32" y="0"/>
                  </a:moveTo>
                  <a:lnTo>
                    <a:pt x="32" y="405"/>
                  </a:lnTo>
                  <a:lnTo>
                    <a:pt x="65" y="405"/>
                  </a:lnTo>
                  <a:lnTo>
                    <a:pt x="65" y="0"/>
                  </a:lnTo>
                  <a:lnTo>
                    <a:pt x="32" y="0"/>
                  </a:lnTo>
                  <a:close/>
                  <a:moveTo>
                    <a:pt x="0" y="389"/>
                  </a:moveTo>
                  <a:lnTo>
                    <a:pt x="49" y="485"/>
                  </a:lnTo>
                  <a:lnTo>
                    <a:pt x="97" y="389"/>
                  </a:lnTo>
                  <a:lnTo>
                    <a:pt x="0" y="389"/>
                  </a:lnTo>
                  <a:close/>
                </a:path>
              </a:pathLst>
            </a:custGeom>
            <a:solidFill>
              <a:srgbClr val="008000"/>
            </a:solidFill>
            <a:ln w="0" cap="flat">
              <a:solidFill>
                <a:srgbClr val="008000"/>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099" name="Freeform 27"/>
            <p:cNvSpPr>
              <a:spLocks noEditPoints="1"/>
            </p:cNvSpPr>
            <p:nvPr/>
          </p:nvSpPr>
          <p:spPr bwMode="auto">
            <a:xfrm>
              <a:off x="4673" y="2305"/>
              <a:ext cx="739" cy="906"/>
            </a:xfrm>
            <a:custGeom>
              <a:avLst/>
              <a:gdLst/>
              <a:ahLst/>
              <a:cxnLst>
                <a:cxn ang="0">
                  <a:pos x="7" y="363"/>
                </a:cxn>
                <a:cxn ang="0">
                  <a:pos x="44" y="239"/>
                </a:cxn>
                <a:cxn ang="0">
                  <a:pos x="107" y="135"/>
                </a:cxn>
                <a:cxn ang="0">
                  <a:pos x="191" y="56"/>
                </a:cxn>
                <a:cxn ang="0">
                  <a:pos x="293" y="10"/>
                </a:cxn>
                <a:cxn ang="0">
                  <a:pos x="407" y="3"/>
                </a:cxn>
                <a:cxn ang="0">
                  <a:pos x="513" y="36"/>
                </a:cxn>
                <a:cxn ang="0">
                  <a:pos x="605" y="104"/>
                </a:cxn>
                <a:cxn ang="0">
                  <a:pos x="676" y="201"/>
                </a:cxn>
                <a:cxn ang="0">
                  <a:pos x="722" y="319"/>
                </a:cxn>
                <a:cxn ang="0">
                  <a:pos x="739" y="452"/>
                </a:cxn>
                <a:cxn ang="0">
                  <a:pos x="722" y="586"/>
                </a:cxn>
                <a:cxn ang="0">
                  <a:pos x="677" y="705"/>
                </a:cxn>
                <a:cxn ang="0">
                  <a:pos x="606" y="801"/>
                </a:cxn>
                <a:cxn ang="0">
                  <a:pos x="515" y="869"/>
                </a:cxn>
                <a:cxn ang="0">
                  <a:pos x="409" y="903"/>
                </a:cxn>
                <a:cxn ang="0">
                  <a:pos x="295" y="897"/>
                </a:cxn>
                <a:cxn ang="0">
                  <a:pos x="193" y="851"/>
                </a:cxn>
                <a:cxn ang="0">
                  <a:pos x="107" y="772"/>
                </a:cxn>
                <a:cxn ang="0">
                  <a:pos x="44" y="668"/>
                </a:cxn>
                <a:cxn ang="0">
                  <a:pos x="7" y="544"/>
                </a:cxn>
                <a:cxn ang="0">
                  <a:pos x="34" y="496"/>
                </a:cxn>
                <a:cxn ang="0">
                  <a:pos x="59" y="617"/>
                </a:cxn>
                <a:cxn ang="0">
                  <a:pos x="110" y="722"/>
                </a:cxn>
                <a:cxn ang="0">
                  <a:pos x="181" y="802"/>
                </a:cxn>
                <a:cxn ang="0">
                  <a:pos x="269" y="855"/>
                </a:cxn>
                <a:cxn ang="0">
                  <a:pos x="368" y="874"/>
                </a:cxn>
                <a:cxn ang="0">
                  <a:pos x="468" y="856"/>
                </a:cxn>
                <a:cxn ang="0">
                  <a:pos x="556" y="803"/>
                </a:cxn>
                <a:cxn ang="0">
                  <a:pos x="628" y="723"/>
                </a:cxn>
                <a:cxn ang="0">
                  <a:pos x="679" y="619"/>
                </a:cxn>
                <a:cxn ang="0">
                  <a:pos x="704" y="497"/>
                </a:cxn>
                <a:cxn ang="0">
                  <a:pos x="699" y="368"/>
                </a:cxn>
                <a:cxn ang="0">
                  <a:pos x="665" y="252"/>
                </a:cxn>
                <a:cxn ang="0">
                  <a:pos x="607" y="155"/>
                </a:cxn>
                <a:cxn ang="0">
                  <a:pos x="530" y="83"/>
                </a:cxn>
                <a:cxn ang="0">
                  <a:pos x="437" y="41"/>
                </a:cxn>
                <a:cxn ang="0">
                  <a:pos x="337" y="34"/>
                </a:cxn>
                <a:cxn ang="0">
                  <a:pos x="240" y="64"/>
                </a:cxn>
                <a:cxn ang="0">
                  <a:pos x="157" y="126"/>
                </a:cxn>
                <a:cxn ang="0">
                  <a:pos x="91" y="216"/>
                </a:cxn>
                <a:cxn ang="0">
                  <a:pos x="48" y="326"/>
                </a:cxn>
                <a:cxn ang="0">
                  <a:pos x="32" y="452"/>
                </a:cxn>
              </a:cxnLst>
              <a:rect l="0" t="0" r="r" b="b"/>
              <a:pathLst>
                <a:path w="739" h="906">
                  <a:moveTo>
                    <a:pt x="0" y="453"/>
                  </a:moveTo>
                  <a:lnTo>
                    <a:pt x="2" y="408"/>
                  </a:lnTo>
                  <a:lnTo>
                    <a:pt x="7" y="363"/>
                  </a:lnTo>
                  <a:lnTo>
                    <a:pt x="16" y="320"/>
                  </a:lnTo>
                  <a:lnTo>
                    <a:pt x="28" y="279"/>
                  </a:lnTo>
                  <a:lnTo>
                    <a:pt x="44" y="239"/>
                  </a:lnTo>
                  <a:lnTo>
                    <a:pt x="62" y="202"/>
                  </a:lnTo>
                  <a:lnTo>
                    <a:pt x="83" y="167"/>
                  </a:lnTo>
                  <a:lnTo>
                    <a:pt x="107" y="135"/>
                  </a:lnTo>
                  <a:lnTo>
                    <a:pt x="133" y="106"/>
                  </a:lnTo>
                  <a:lnTo>
                    <a:pt x="161" y="79"/>
                  </a:lnTo>
                  <a:lnTo>
                    <a:pt x="191" y="56"/>
                  </a:lnTo>
                  <a:lnTo>
                    <a:pt x="224" y="37"/>
                  </a:lnTo>
                  <a:lnTo>
                    <a:pt x="258" y="21"/>
                  </a:lnTo>
                  <a:lnTo>
                    <a:pt x="293" y="10"/>
                  </a:lnTo>
                  <a:lnTo>
                    <a:pt x="330" y="3"/>
                  </a:lnTo>
                  <a:lnTo>
                    <a:pt x="368" y="0"/>
                  </a:lnTo>
                  <a:lnTo>
                    <a:pt x="407" y="3"/>
                  </a:lnTo>
                  <a:lnTo>
                    <a:pt x="444" y="9"/>
                  </a:lnTo>
                  <a:lnTo>
                    <a:pt x="479" y="21"/>
                  </a:lnTo>
                  <a:lnTo>
                    <a:pt x="513" y="36"/>
                  </a:lnTo>
                  <a:lnTo>
                    <a:pt x="546" y="55"/>
                  </a:lnTo>
                  <a:lnTo>
                    <a:pt x="577" y="78"/>
                  </a:lnTo>
                  <a:lnTo>
                    <a:pt x="605" y="104"/>
                  </a:lnTo>
                  <a:lnTo>
                    <a:pt x="631" y="134"/>
                  </a:lnTo>
                  <a:lnTo>
                    <a:pt x="655" y="166"/>
                  </a:lnTo>
                  <a:lnTo>
                    <a:pt x="676" y="201"/>
                  </a:lnTo>
                  <a:lnTo>
                    <a:pt x="695" y="238"/>
                  </a:lnTo>
                  <a:lnTo>
                    <a:pt x="710" y="277"/>
                  </a:lnTo>
                  <a:lnTo>
                    <a:pt x="722" y="319"/>
                  </a:lnTo>
                  <a:lnTo>
                    <a:pt x="731" y="362"/>
                  </a:lnTo>
                  <a:lnTo>
                    <a:pt x="737" y="407"/>
                  </a:lnTo>
                  <a:lnTo>
                    <a:pt x="739" y="452"/>
                  </a:lnTo>
                  <a:lnTo>
                    <a:pt x="737" y="498"/>
                  </a:lnTo>
                  <a:lnTo>
                    <a:pt x="731" y="543"/>
                  </a:lnTo>
                  <a:lnTo>
                    <a:pt x="722" y="586"/>
                  </a:lnTo>
                  <a:lnTo>
                    <a:pt x="711" y="628"/>
                  </a:lnTo>
                  <a:lnTo>
                    <a:pt x="695" y="667"/>
                  </a:lnTo>
                  <a:lnTo>
                    <a:pt x="677" y="705"/>
                  </a:lnTo>
                  <a:lnTo>
                    <a:pt x="656" y="739"/>
                  </a:lnTo>
                  <a:lnTo>
                    <a:pt x="632" y="771"/>
                  </a:lnTo>
                  <a:lnTo>
                    <a:pt x="606" y="801"/>
                  </a:lnTo>
                  <a:lnTo>
                    <a:pt x="578" y="827"/>
                  </a:lnTo>
                  <a:lnTo>
                    <a:pt x="548" y="850"/>
                  </a:lnTo>
                  <a:lnTo>
                    <a:pt x="515" y="869"/>
                  </a:lnTo>
                  <a:lnTo>
                    <a:pt x="481" y="885"/>
                  </a:lnTo>
                  <a:lnTo>
                    <a:pt x="445" y="896"/>
                  </a:lnTo>
                  <a:lnTo>
                    <a:pt x="409" y="903"/>
                  </a:lnTo>
                  <a:lnTo>
                    <a:pt x="371" y="906"/>
                  </a:lnTo>
                  <a:lnTo>
                    <a:pt x="332" y="903"/>
                  </a:lnTo>
                  <a:lnTo>
                    <a:pt x="295" y="897"/>
                  </a:lnTo>
                  <a:lnTo>
                    <a:pt x="260" y="885"/>
                  </a:lnTo>
                  <a:lnTo>
                    <a:pt x="225" y="870"/>
                  </a:lnTo>
                  <a:lnTo>
                    <a:pt x="193" y="851"/>
                  </a:lnTo>
                  <a:lnTo>
                    <a:pt x="162" y="828"/>
                  </a:lnTo>
                  <a:lnTo>
                    <a:pt x="134" y="802"/>
                  </a:lnTo>
                  <a:lnTo>
                    <a:pt x="107" y="772"/>
                  </a:lnTo>
                  <a:lnTo>
                    <a:pt x="84" y="741"/>
                  </a:lnTo>
                  <a:lnTo>
                    <a:pt x="63" y="706"/>
                  </a:lnTo>
                  <a:lnTo>
                    <a:pt x="44" y="668"/>
                  </a:lnTo>
                  <a:lnTo>
                    <a:pt x="29" y="629"/>
                  </a:lnTo>
                  <a:lnTo>
                    <a:pt x="16" y="587"/>
                  </a:lnTo>
                  <a:lnTo>
                    <a:pt x="7" y="544"/>
                  </a:lnTo>
                  <a:lnTo>
                    <a:pt x="2" y="499"/>
                  </a:lnTo>
                  <a:lnTo>
                    <a:pt x="0" y="453"/>
                  </a:lnTo>
                  <a:close/>
                  <a:moveTo>
                    <a:pt x="34" y="496"/>
                  </a:moveTo>
                  <a:lnTo>
                    <a:pt x="39" y="538"/>
                  </a:lnTo>
                  <a:lnTo>
                    <a:pt x="48" y="578"/>
                  </a:lnTo>
                  <a:lnTo>
                    <a:pt x="59" y="617"/>
                  </a:lnTo>
                  <a:lnTo>
                    <a:pt x="74" y="655"/>
                  </a:lnTo>
                  <a:lnTo>
                    <a:pt x="91" y="689"/>
                  </a:lnTo>
                  <a:lnTo>
                    <a:pt x="110" y="722"/>
                  </a:lnTo>
                  <a:lnTo>
                    <a:pt x="132" y="752"/>
                  </a:lnTo>
                  <a:lnTo>
                    <a:pt x="156" y="778"/>
                  </a:lnTo>
                  <a:lnTo>
                    <a:pt x="181" y="802"/>
                  </a:lnTo>
                  <a:lnTo>
                    <a:pt x="209" y="823"/>
                  </a:lnTo>
                  <a:lnTo>
                    <a:pt x="238" y="841"/>
                  </a:lnTo>
                  <a:lnTo>
                    <a:pt x="269" y="855"/>
                  </a:lnTo>
                  <a:lnTo>
                    <a:pt x="301" y="865"/>
                  </a:lnTo>
                  <a:lnTo>
                    <a:pt x="334" y="872"/>
                  </a:lnTo>
                  <a:lnTo>
                    <a:pt x="368" y="874"/>
                  </a:lnTo>
                  <a:lnTo>
                    <a:pt x="402" y="872"/>
                  </a:lnTo>
                  <a:lnTo>
                    <a:pt x="436" y="866"/>
                  </a:lnTo>
                  <a:lnTo>
                    <a:pt x="468" y="856"/>
                  </a:lnTo>
                  <a:lnTo>
                    <a:pt x="499" y="842"/>
                  </a:lnTo>
                  <a:lnTo>
                    <a:pt x="528" y="824"/>
                  </a:lnTo>
                  <a:lnTo>
                    <a:pt x="556" y="803"/>
                  </a:lnTo>
                  <a:lnTo>
                    <a:pt x="582" y="780"/>
                  </a:lnTo>
                  <a:lnTo>
                    <a:pt x="606" y="753"/>
                  </a:lnTo>
                  <a:lnTo>
                    <a:pt x="628" y="723"/>
                  </a:lnTo>
                  <a:lnTo>
                    <a:pt x="648" y="690"/>
                  </a:lnTo>
                  <a:lnTo>
                    <a:pt x="665" y="656"/>
                  </a:lnTo>
                  <a:lnTo>
                    <a:pt x="679" y="619"/>
                  </a:lnTo>
                  <a:lnTo>
                    <a:pt x="691" y="580"/>
                  </a:lnTo>
                  <a:lnTo>
                    <a:pt x="699" y="539"/>
                  </a:lnTo>
                  <a:lnTo>
                    <a:pt x="704" y="497"/>
                  </a:lnTo>
                  <a:lnTo>
                    <a:pt x="706" y="453"/>
                  </a:lnTo>
                  <a:lnTo>
                    <a:pt x="705" y="410"/>
                  </a:lnTo>
                  <a:lnTo>
                    <a:pt x="699" y="368"/>
                  </a:lnTo>
                  <a:lnTo>
                    <a:pt x="691" y="328"/>
                  </a:lnTo>
                  <a:lnTo>
                    <a:pt x="680" y="289"/>
                  </a:lnTo>
                  <a:lnTo>
                    <a:pt x="665" y="252"/>
                  </a:lnTo>
                  <a:lnTo>
                    <a:pt x="648" y="217"/>
                  </a:lnTo>
                  <a:lnTo>
                    <a:pt x="629" y="185"/>
                  </a:lnTo>
                  <a:lnTo>
                    <a:pt x="607" y="155"/>
                  </a:lnTo>
                  <a:lnTo>
                    <a:pt x="583" y="127"/>
                  </a:lnTo>
                  <a:lnTo>
                    <a:pt x="557" y="104"/>
                  </a:lnTo>
                  <a:lnTo>
                    <a:pt x="530" y="83"/>
                  </a:lnTo>
                  <a:lnTo>
                    <a:pt x="500" y="65"/>
                  </a:lnTo>
                  <a:lnTo>
                    <a:pt x="470" y="51"/>
                  </a:lnTo>
                  <a:lnTo>
                    <a:pt x="437" y="41"/>
                  </a:lnTo>
                  <a:lnTo>
                    <a:pt x="404" y="34"/>
                  </a:lnTo>
                  <a:lnTo>
                    <a:pt x="371" y="32"/>
                  </a:lnTo>
                  <a:lnTo>
                    <a:pt x="337" y="34"/>
                  </a:lnTo>
                  <a:lnTo>
                    <a:pt x="303" y="40"/>
                  </a:lnTo>
                  <a:lnTo>
                    <a:pt x="271" y="50"/>
                  </a:lnTo>
                  <a:lnTo>
                    <a:pt x="240" y="64"/>
                  </a:lnTo>
                  <a:lnTo>
                    <a:pt x="211" y="82"/>
                  </a:lnTo>
                  <a:lnTo>
                    <a:pt x="183" y="102"/>
                  </a:lnTo>
                  <a:lnTo>
                    <a:pt x="157" y="126"/>
                  </a:lnTo>
                  <a:lnTo>
                    <a:pt x="133" y="154"/>
                  </a:lnTo>
                  <a:lnTo>
                    <a:pt x="111" y="183"/>
                  </a:lnTo>
                  <a:lnTo>
                    <a:pt x="91" y="216"/>
                  </a:lnTo>
                  <a:lnTo>
                    <a:pt x="74" y="251"/>
                  </a:lnTo>
                  <a:lnTo>
                    <a:pt x="60" y="288"/>
                  </a:lnTo>
                  <a:lnTo>
                    <a:pt x="48" y="326"/>
                  </a:lnTo>
                  <a:lnTo>
                    <a:pt x="39" y="367"/>
                  </a:lnTo>
                  <a:lnTo>
                    <a:pt x="34" y="409"/>
                  </a:lnTo>
                  <a:lnTo>
                    <a:pt x="32" y="452"/>
                  </a:lnTo>
                  <a:lnTo>
                    <a:pt x="34" y="496"/>
                  </a:lnTo>
                  <a:close/>
                </a:path>
              </a:pathLst>
            </a:custGeom>
            <a:solidFill>
              <a:srgbClr val="008000"/>
            </a:solidFill>
            <a:ln w="0" cap="flat">
              <a:solidFill>
                <a:srgbClr val="008000"/>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100" name="Freeform 28"/>
            <p:cNvSpPr>
              <a:spLocks noEditPoints="1"/>
            </p:cNvSpPr>
            <p:nvPr/>
          </p:nvSpPr>
          <p:spPr bwMode="auto">
            <a:xfrm>
              <a:off x="247" y="2050"/>
              <a:ext cx="743" cy="527"/>
            </a:xfrm>
            <a:custGeom>
              <a:avLst/>
              <a:gdLst/>
              <a:ahLst/>
              <a:cxnLst>
                <a:cxn ang="0">
                  <a:pos x="6" y="705"/>
                </a:cxn>
                <a:cxn ang="0">
                  <a:pos x="88" y="480"/>
                </a:cxn>
                <a:cxn ang="0">
                  <a:pos x="256" y="283"/>
                </a:cxn>
                <a:cxn ang="0">
                  <a:pos x="491" y="132"/>
                </a:cxn>
                <a:cxn ang="0">
                  <a:pos x="777" y="35"/>
                </a:cxn>
                <a:cxn ang="0">
                  <a:pos x="1102" y="0"/>
                </a:cxn>
                <a:cxn ang="0">
                  <a:pos x="1426" y="34"/>
                </a:cxn>
                <a:cxn ang="0">
                  <a:pos x="1713" y="130"/>
                </a:cxn>
                <a:cxn ang="0">
                  <a:pos x="1948" y="281"/>
                </a:cxn>
                <a:cxn ang="0">
                  <a:pos x="2116" y="476"/>
                </a:cxn>
                <a:cxn ang="0">
                  <a:pos x="2201" y="705"/>
                </a:cxn>
                <a:cxn ang="0">
                  <a:pos x="2202" y="871"/>
                </a:cxn>
                <a:cxn ang="0">
                  <a:pos x="2158" y="1029"/>
                </a:cxn>
                <a:cxn ang="0">
                  <a:pos x="2016" y="1239"/>
                </a:cxn>
                <a:cxn ang="0">
                  <a:pos x="1801" y="1406"/>
                </a:cxn>
                <a:cxn ang="0">
                  <a:pos x="1530" y="1523"/>
                </a:cxn>
                <a:cxn ang="0">
                  <a:pos x="1216" y="1579"/>
                </a:cxn>
                <a:cxn ang="0">
                  <a:pos x="885" y="1568"/>
                </a:cxn>
                <a:cxn ang="0">
                  <a:pos x="585" y="1491"/>
                </a:cxn>
                <a:cxn ang="0">
                  <a:pos x="331" y="1358"/>
                </a:cxn>
                <a:cxn ang="0">
                  <a:pos x="138" y="1178"/>
                </a:cxn>
                <a:cxn ang="0">
                  <a:pos x="23" y="958"/>
                </a:cxn>
                <a:cxn ang="0">
                  <a:pos x="0" y="795"/>
                </a:cxn>
                <a:cxn ang="0">
                  <a:pos x="114" y="925"/>
                </a:cxn>
                <a:cxn ang="0">
                  <a:pos x="211" y="1115"/>
                </a:cxn>
                <a:cxn ang="0">
                  <a:pos x="382" y="1277"/>
                </a:cxn>
                <a:cxn ang="0">
                  <a:pos x="616" y="1400"/>
                </a:cxn>
                <a:cxn ang="0">
                  <a:pos x="895" y="1473"/>
                </a:cxn>
                <a:cxn ang="0">
                  <a:pos x="1206" y="1484"/>
                </a:cxn>
                <a:cxn ang="0">
                  <a:pos x="1499" y="1432"/>
                </a:cxn>
                <a:cxn ang="0">
                  <a:pos x="1750" y="1325"/>
                </a:cxn>
                <a:cxn ang="0">
                  <a:pos x="1943" y="1176"/>
                </a:cxn>
                <a:cxn ang="0">
                  <a:pos x="2067" y="996"/>
                </a:cxn>
                <a:cxn ang="0">
                  <a:pos x="2107" y="864"/>
                </a:cxn>
                <a:cxn ang="0">
                  <a:pos x="2108" y="726"/>
                </a:cxn>
                <a:cxn ang="0">
                  <a:pos x="2037" y="529"/>
                </a:cxn>
                <a:cxn ang="0">
                  <a:pos x="1889" y="356"/>
                </a:cxn>
                <a:cxn ang="0">
                  <a:pos x="1676" y="219"/>
                </a:cxn>
                <a:cxn ang="0">
                  <a:pos x="1409" y="129"/>
                </a:cxn>
                <a:cxn ang="0">
                  <a:pos x="1105" y="95"/>
                </a:cxn>
                <a:cxn ang="0">
                  <a:pos x="801" y="128"/>
                </a:cxn>
                <a:cxn ang="0">
                  <a:pos x="536" y="217"/>
                </a:cxn>
                <a:cxn ang="0">
                  <a:pos x="321" y="354"/>
                </a:cxn>
                <a:cxn ang="0">
                  <a:pos x="173" y="525"/>
                </a:cxn>
                <a:cxn ang="0">
                  <a:pos x="99" y="726"/>
                </a:cxn>
                <a:cxn ang="0">
                  <a:pos x="100" y="864"/>
                </a:cxn>
              </a:cxnLst>
              <a:rect l="0" t="0" r="r" b="b"/>
              <a:pathLst>
                <a:path w="2207" h="1583">
                  <a:moveTo>
                    <a:pt x="0" y="795"/>
                  </a:moveTo>
                  <a:lnTo>
                    <a:pt x="5" y="712"/>
                  </a:lnTo>
                  <a:cubicBezTo>
                    <a:pt x="5" y="710"/>
                    <a:pt x="5" y="708"/>
                    <a:pt x="6" y="705"/>
                  </a:cubicBezTo>
                  <a:lnTo>
                    <a:pt x="22" y="631"/>
                  </a:lnTo>
                  <a:lnTo>
                    <a:pt x="49" y="554"/>
                  </a:lnTo>
                  <a:lnTo>
                    <a:pt x="88" y="480"/>
                  </a:lnTo>
                  <a:lnTo>
                    <a:pt x="135" y="411"/>
                  </a:lnTo>
                  <a:lnTo>
                    <a:pt x="191" y="344"/>
                  </a:lnTo>
                  <a:lnTo>
                    <a:pt x="256" y="283"/>
                  </a:lnTo>
                  <a:lnTo>
                    <a:pt x="327" y="228"/>
                  </a:lnTo>
                  <a:lnTo>
                    <a:pt x="406" y="177"/>
                  </a:lnTo>
                  <a:lnTo>
                    <a:pt x="491" y="132"/>
                  </a:lnTo>
                  <a:lnTo>
                    <a:pt x="582" y="93"/>
                  </a:lnTo>
                  <a:lnTo>
                    <a:pt x="677" y="61"/>
                  </a:lnTo>
                  <a:lnTo>
                    <a:pt x="777" y="35"/>
                  </a:lnTo>
                  <a:lnTo>
                    <a:pt x="882" y="15"/>
                  </a:lnTo>
                  <a:lnTo>
                    <a:pt x="990" y="4"/>
                  </a:lnTo>
                  <a:lnTo>
                    <a:pt x="1102" y="0"/>
                  </a:lnTo>
                  <a:lnTo>
                    <a:pt x="1213" y="4"/>
                  </a:lnTo>
                  <a:lnTo>
                    <a:pt x="1321" y="15"/>
                  </a:lnTo>
                  <a:lnTo>
                    <a:pt x="1426" y="34"/>
                  </a:lnTo>
                  <a:lnTo>
                    <a:pt x="1526" y="60"/>
                  </a:lnTo>
                  <a:lnTo>
                    <a:pt x="1623" y="92"/>
                  </a:lnTo>
                  <a:lnTo>
                    <a:pt x="1713" y="130"/>
                  </a:lnTo>
                  <a:lnTo>
                    <a:pt x="1798" y="175"/>
                  </a:lnTo>
                  <a:lnTo>
                    <a:pt x="1876" y="225"/>
                  </a:lnTo>
                  <a:lnTo>
                    <a:pt x="1948" y="281"/>
                  </a:lnTo>
                  <a:lnTo>
                    <a:pt x="2012" y="340"/>
                  </a:lnTo>
                  <a:lnTo>
                    <a:pt x="2069" y="406"/>
                  </a:lnTo>
                  <a:lnTo>
                    <a:pt x="2116" y="476"/>
                  </a:lnTo>
                  <a:lnTo>
                    <a:pt x="2155" y="548"/>
                  </a:lnTo>
                  <a:lnTo>
                    <a:pt x="2184" y="625"/>
                  </a:lnTo>
                  <a:lnTo>
                    <a:pt x="2201" y="705"/>
                  </a:lnTo>
                  <a:cubicBezTo>
                    <a:pt x="2202" y="708"/>
                    <a:pt x="2202" y="710"/>
                    <a:pt x="2202" y="712"/>
                  </a:cubicBezTo>
                  <a:lnTo>
                    <a:pt x="2207" y="788"/>
                  </a:lnTo>
                  <a:lnTo>
                    <a:pt x="2202" y="871"/>
                  </a:lnTo>
                  <a:cubicBezTo>
                    <a:pt x="2202" y="873"/>
                    <a:pt x="2202" y="875"/>
                    <a:pt x="2201" y="878"/>
                  </a:cubicBezTo>
                  <a:lnTo>
                    <a:pt x="2185" y="952"/>
                  </a:lnTo>
                  <a:lnTo>
                    <a:pt x="2158" y="1029"/>
                  </a:lnTo>
                  <a:lnTo>
                    <a:pt x="2119" y="1104"/>
                  </a:lnTo>
                  <a:lnTo>
                    <a:pt x="2072" y="1173"/>
                  </a:lnTo>
                  <a:lnTo>
                    <a:pt x="2016" y="1239"/>
                  </a:lnTo>
                  <a:lnTo>
                    <a:pt x="1951" y="1300"/>
                  </a:lnTo>
                  <a:lnTo>
                    <a:pt x="1880" y="1355"/>
                  </a:lnTo>
                  <a:lnTo>
                    <a:pt x="1801" y="1406"/>
                  </a:lnTo>
                  <a:lnTo>
                    <a:pt x="1717" y="1451"/>
                  </a:lnTo>
                  <a:lnTo>
                    <a:pt x="1626" y="1490"/>
                  </a:lnTo>
                  <a:lnTo>
                    <a:pt x="1530" y="1523"/>
                  </a:lnTo>
                  <a:lnTo>
                    <a:pt x="1429" y="1549"/>
                  </a:lnTo>
                  <a:lnTo>
                    <a:pt x="1325" y="1568"/>
                  </a:lnTo>
                  <a:lnTo>
                    <a:pt x="1216" y="1579"/>
                  </a:lnTo>
                  <a:lnTo>
                    <a:pt x="1105" y="1583"/>
                  </a:lnTo>
                  <a:lnTo>
                    <a:pt x="994" y="1579"/>
                  </a:lnTo>
                  <a:lnTo>
                    <a:pt x="885" y="1568"/>
                  </a:lnTo>
                  <a:lnTo>
                    <a:pt x="781" y="1550"/>
                  </a:lnTo>
                  <a:lnTo>
                    <a:pt x="680" y="1524"/>
                  </a:lnTo>
                  <a:lnTo>
                    <a:pt x="585" y="1491"/>
                  </a:lnTo>
                  <a:lnTo>
                    <a:pt x="495" y="1453"/>
                  </a:lnTo>
                  <a:lnTo>
                    <a:pt x="409" y="1408"/>
                  </a:lnTo>
                  <a:lnTo>
                    <a:pt x="331" y="1358"/>
                  </a:lnTo>
                  <a:lnTo>
                    <a:pt x="259" y="1302"/>
                  </a:lnTo>
                  <a:lnTo>
                    <a:pt x="195" y="1243"/>
                  </a:lnTo>
                  <a:lnTo>
                    <a:pt x="138" y="1178"/>
                  </a:lnTo>
                  <a:lnTo>
                    <a:pt x="91" y="1108"/>
                  </a:lnTo>
                  <a:lnTo>
                    <a:pt x="52" y="1035"/>
                  </a:lnTo>
                  <a:lnTo>
                    <a:pt x="23" y="958"/>
                  </a:lnTo>
                  <a:lnTo>
                    <a:pt x="6" y="878"/>
                  </a:lnTo>
                  <a:cubicBezTo>
                    <a:pt x="5" y="875"/>
                    <a:pt x="5" y="873"/>
                    <a:pt x="5" y="871"/>
                  </a:cubicBezTo>
                  <a:lnTo>
                    <a:pt x="0" y="795"/>
                  </a:lnTo>
                  <a:close/>
                  <a:moveTo>
                    <a:pt x="100" y="864"/>
                  </a:moveTo>
                  <a:lnTo>
                    <a:pt x="99" y="857"/>
                  </a:lnTo>
                  <a:lnTo>
                    <a:pt x="114" y="925"/>
                  </a:lnTo>
                  <a:lnTo>
                    <a:pt x="137" y="990"/>
                  </a:lnTo>
                  <a:lnTo>
                    <a:pt x="170" y="1055"/>
                  </a:lnTo>
                  <a:lnTo>
                    <a:pt x="211" y="1115"/>
                  </a:lnTo>
                  <a:lnTo>
                    <a:pt x="260" y="1172"/>
                  </a:lnTo>
                  <a:lnTo>
                    <a:pt x="318" y="1227"/>
                  </a:lnTo>
                  <a:lnTo>
                    <a:pt x="382" y="1277"/>
                  </a:lnTo>
                  <a:lnTo>
                    <a:pt x="454" y="1323"/>
                  </a:lnTo>
                  <a:lnTo>
                    <a:pt x="532" y="1364"/>
                  </a:lnTo>
                  <a:lnTo>
                    <a:pt x="616" y="1400"/>
                  </a:lnTo>
                  <a:lnTo>
                    <a:pt x="704" y="1431"/>
                  </a:lnTo>
                  <a:lnTo>
                    <a:pt x="798" y="1455"/>
                  </a:lnTo>
                  <a:lnTo>
                    <a:pt x="895" y="1473"/>
                  </a:lnTo>
                  <a:lnTo>
                    <a:pt x="997" y="1484"/>
                  </a:lnTo>
                  <a:lnTo>
                    <a:pt x="1102" y="1488"/>
                  </a:lnTo>
                  <a:lnTo>
                    <a:pt x="1206" y="1484"/>
                  </a:lnTo>
                  <a:lnTo>
                    <a:pt x="1308" y="1473"/>
                  </a:lnTo>
                  <a:lnTo>
                    <a:pt x="1405" y="1456"/>
                  </a:lnTo>
                  <a:lnTo>
                    <a:pt x="1499" y="1432"/>
                  </a:lnTo>
                  <a:lnTo>
                    <a:pt x="1589" y="1401"/>
                  </a:lnTo>
                  <a:lnTo>
                    <a:pt x="1672" y="1366"/>
                  </a:lnTo>
                  <a:lnTo>
                    <a:pt x="1750" y="1325"/>
                  </a:lnTo>
                  <a:lnTo>
                    <a:pt x="1821" y="1280"/>
                  </a:lnTo>
                  <a:lnTo>
                    <a:pt x="1886" y="1229"/>
                  </a:lnTo>
                  <a:lnTo>
                    <a:pt x="1943" y="1176"/>
                  </a:lnTo>
                  <a:lnTo>
                    <a:pt x="1993" y="1120"/>
                  </a:lnTo>
                  <a:lnTo>
                    <a:pt x="2034" y="1059"/>
                  </a:lnTo>
                  <a:lnTo>
                    <a:pt x="2067" y="996"/>
                  </a:lnTo>
                  <a:lnTo>
                    <a:pt x="2092" y="931"/>
                  </a:lnTo>
                  <a:lnTo>
                    <a:pt x="2108" y="857"/>
                  </a:lnTo>
                  <a:lnTo>
                    <a:pt x="2107" y="864"/>
                  </a:lnTo>
                  <a:lnTo>
                    <a:pt x="2112" y="795"/>
                  </a:lnTo>
                  <a:lnTo>
                    <a:pt x="2107" y="719"/>
                  </a:lnTo>
                  <a:lnTo>
                    <a:pt x="2108" y="726"/>
                  </a:lnTo>
                  <a:lnTo>
                    <a:pt x="2093" y="658"/>
                  </a:lnTo>
                  <a:lnTo>
                    <a:pt x="2070" y="593"/>
                  </a:lnTo>
                  <a:lnTo>
                    <a:pt x="2037" y="529"/>
                  </a:lnTo>
                  <a:lnTo>
                    <a:pt x="1996" y="469"/>
                  </a:lnTo>
                  <a:lnTo>
                    <a:pt x="1947" y="411"/>
                  </a:lnTo>
                  <a:lnTo>
                    <a:pt x="1889" y="356"/>
                  </a:lnTo>
                  <a:lnTo>
                    <a:pt x="1825" y="306"/>
                  </a:lnTo>
                  <a:lnTo>
                    <a:pt x="1753" y="260"/>
                  </a:lnTo>
                  <a:lnTo>
                    <a:pt x="1676" y="219"/>
                  </a:lnTo>
                  <a:lnTo>
                    <a:pt x="1592" y="183"/>
                  </a:lnTo>
                  <a:lnTo>
                    <a:pt x="1502" y="153"/>
                  </a:lnTo>
                  <a:lnTo>
                    <a:pt x="1409" y="129"/>
                  </a:lnTo>
                  <a:lnTo>
                    <a:pt x="1311" y="110"/>
                  </a:lnTo>
                  <a:lnTo>
                    <a:pt x="1210" y="99"/>
                  </a:lnTo>
                  <a:lnTo>
                    <a:pt x="1105" y="95"/>
                  </a:lnTo>
                  <a:lnTo>
                    <a:pt x="1000" y="99"/>
                  </a:lnTo>
                  <a:lnTo>
                    <a:pt x="899" y="110"/>
                  </a:lnTo>
                  <a:lnTo>
                    <a:pt x="801" y="128"/>
                  </a:lnTo>
                  <a:lnTo>
                    <a:pt x="708" y="152"/>
                  </a:lnTo>
                  <a:lnTo>
                    <a:pt x="619" y="182"/>
                  </a:lnTo>
                  <a:lnTo>
                    <a:pt x="536" y="217"/>
                  </a:lnTo>
                  <a:lnTo>
                    <a:pt x="457" y="258"/>
                  </a:lnTo>
                  <a:lnTo>
                    <a:pt x="386" y="303"/>
                  </a:lnTo>
                  <a:lnTo>
                    <a:pt x="321" y="354"/>
                  </a:lnTo>
                  <a:lnTo>
                    <a:pt x="264" y="407"/>
                  </a:lnTo>
                  <a:lnTo>
                    <a:pt x="214" y="464"/>
                  </a:lnTo>
                  <a:lnTo>
                    <a:pt x="173" y="525"/>
                  </a:lnTo>
                  <a:lnTo>
                    <a:pt x="140" y="587"/>
                  </a:lnTo>
                  <a:lnTo>
                    <a:pt x="115" y="652"/>
                  </a:lnTo>
                  <a:lnTo>
                    <a:pt x="99" y="726"/>
                  </a:lnTo>
                  <a:lnTo>
                    <a:pt x="100" y="719"/>
                  </a:lnTo>
                  <a:lnTo>
                    <a:pt x="95" y="788"/>
                  </a:lnTo>
                  <a:lnTo>
                    <a:pt x="100" y="864"/>
                  </a:ln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103" name="Rectangle 31"/>
            <p:cNvSpPr>
              <a:spLocks noChangeArrowheads="1"/>
            </p:cNvSpPr>
            <p:nvPr/>
          </p:nvSpPr>
          <p:spPr bwMode="auto">
            <a:xfrm>
              <a:off x="385" y="2115"/>
              <a:ext cx="535" cy="271"/>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000000"/>
                  </a:solidFill>
                  <a:effectLst/>
                  <a:latin typeface="Arial" pitchFamily="34" charset="0"/>
                </a:rPr>
                <a:t>Uranium appauvri </a:t>
              </a:r>
              <a:endParaRPr kumimoji="0" lang="fr-FR" sz="1800" b="0" i="0" u="none" strike="noStrike" cap="none" normalizeH="0" baseline="0" dirty="0" smtClean="0">
                <a:ln>
                  <a:noFill/>
                </a:ln>
                <a:solidFill>
                  <a:schemeClr val="tx1"/>
                </a:solidFill>
                <a:effectLst/>
                <a:latin typeface="Arial" pitchFamily="34" charset="0"/>
              </a:endParaRPr>
            </a:p>
          </p:txBody>
        </p:sp>
        <p:sp>
          <p:nvSpPr>
            <p:cNvPr id="3104" name="Rectangle 32"/>
            <p:cNvSpPr>
              <a:spLocks noChangeArrowheads="1"/>
            </p:cNvSpPr>
            <p:nvPr/>
          </p:nvSpPr>
          <p:spPr bwMode="auto">
            <a:xfrm>
              <a:off x="497" y="2403"/>
              <a:ext cx="297" cy="15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rgbClr val="000000"/>
                  </a:solidFill>
                  <a:effectLst/>
                  <a:latin typeface="Arial" pitchFamily="34" charset="0"/>
                </a:rPr>
                <a:t>(40t)</a:t>
              </a:r>
              <a:endParaRPr kumimoji="0" lang="fr-FR" sz="1800" b="0" i="0" u="none" strike="noStrike" cap="none" normalizeH="0" baseline="0" smtClean="0">
                <a:ln>
                  <a:noFill/>
                </a:ln>
                <a:solidFill>
                  <a:schemeClr val="tx1"/>
                </a:solidFill>
                <a:effectLst/>
                <a:latin typeface="Arial" pitchFamily="34" charset="0"/>
              </a:endParaRPr>
            </a:p>
          </p:txBody>
        </p:sp>
        <p:sp>
          <p:nvSpPr>
            <p:cNvPr id="3105" name="Freeform 33"/>
            <p:cNvSpPr>
              <a:spLocks noEditPoints="1"/>
            </p:cNvSpPr>
            <p:nvPr/>
          </p:nvSpPr>
          <p:spPr bwMode="auto">
            <a:xfrm>
              <a:off x="1586" y="2017"/>
              <a:ext cx="98" cy="198"/>
            </a:xfrm>
            <a:custGeom>
              <a:avLst/>
              <a:gdLst/>
              <a:ahLst/>
              <a:cxnLst>
                <a:cxn ang="0">
                  <a:pos x="62" y="198"/>
                </a:cxn>
                <a:cxn ang="0">
                  <a:pos x="66" y="81"/>
                </a:cxn>
                <a:cxn ang="0">
                  <a:pos x="33" y="80"/>
                </a:cxn>
                <a:cxn ang="0">
                  <a:pos x="30" y="197"/>
                </a:cxn>
                <a:cxn ang="0">
                  <a:pos x="62" y="198"/>
                </a:cxn>
                <a:cxn ang="0">
                  <a:pos x="98" y="97"/>
                </a:cxn>
                <a:cxn ang="0">
                  <a:pos x="51" y="0"/>
                </a:cxn>
                <a:cxn ang="0">
                  <a:pos x="0" y="95"/>
                </a:cxn>
                <a:cxn ang="0">
                  <a:pos x="98" y="97"/>
                </a:cxn>
              </a:cxnLst>
              <a:rect l="0" t="0" r="r" b="b"/>
              <a:pathLst>
                <a:path w="98" h="198">
                  <a:moveTo>
                    <a:pt x="62" y="198"/>
                  </a:moveTo>
                  <a:lnTo>
                    <a:pt x="66" y="81"/>
                  </a:lnTo>
                  <a:lnTo>
                    <a:pt x="33" y="80"/>
                  </a:lnTo>
                  <a:lnTo>
                    <a:pt x="30" y="197"/>
                  </a:lnTo>
                  <a:lnTo>
                    <a:pt x="62" y="198"/>
                  </a:lnTo>
                  <a:close/>
                  <a:moveTo>
                    <a:pt x="98" y="97"/>
                  </a:moveTo>
                  <a:lnTo>
                    <a:pt x="51" y="0"/>
                  </a:lnTo>
                  <a:lnTo>
                    <a:pt x="0" y="95"/>
                  </a:lnTo>
                  <a:lnTo>
                    <a:pt x="98" y="97"/>
                  </a:lnTo>
                  <a:close/>
                </a:path>
              </a:pathLst>
            </a:custGeom>
            <a:solidFill>
              <a:srgbClr val="FF0000"/>
            </a:solidFill>
            <a:ln w="0" cap="flat">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106" name="Rectangle 34"/>
            <p:cNvSpPr>
              <a:spLocks noChangeArrowheads="1"/>
            </p:cNvSpPr>
            <p:nvPr/>
          </p:nvSpPr>
          <p:spPr bwMode="auto">
            <a:xfrm>
              <a:off x="2203" y="1000"/>
              <a:ext cx="1629" cy="479"/>
            </a:xfrm>
            <a:prstGeom prst="rect">
              <a:avLst/>
            </a:prstGeom>
            <a:solidFill>
              <a:srgbClr val="FFFF00"/>
            </a:solidFill>
            <a:ln w="9525">
              <a:noFill/>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3107" name="Freeform 35"/>
            <p:cNvSpPr>
              <a:spLocks noEditPoints="1"/>
            </p:cNvSpPr>
            <p:nvPr/>
          </p:nvSpPr>
          <p:spPr bwMode="auto">
            <a:xfrm>
              <a:off x="2182" y="978"/>
              <a:ext cx="1671" cy="522"/>
            </a:xfrm>
            <a:custGeom>
              <a:avLst/>
              <a:gdLst/>
              <a:ahLst/>
              <a:cxnLst>
                <a:cxn ang="0">
                  <a:pos x="0" y="0"/>
                </a:cxn>
                <a:cxn ang="0">
                  <a:pos x="1671" y="0"/>
                </a:cxn>
                <a:cxn ang="0">
                  <a:pos x="1671" y="522"/>
                </a:cxn>
                <a:cxn ang="0">
                  <a:pos x="0" y="522"/>
                </a:cxn>
                <a:cxn ang="0">
                  <a:pos x="0" y="0"/>
                </a:cxn>
                <a:cxn ang="0">
                  <a:pos x="43" y="501"/>
                </a:cxn>
                <a:cxn ang="0">
                  <a:pos x="21" y="480"/>
                </a:cxn>
                <a:cxn ang="0">
                  <a:pos x="1650" y="480"/>
                </a:cxn>
                <a:cxn ang="0">
                  <a:pos x="1628" y="501"/>
                </a:cxn>
                <a:cxn ang="0">
                  <a:pos x="1628" y="22"/>
                </a:cxn>
                <a:cxn ang="0">
                  <a:pos x="1650" y="43"/>
                </a:cxn>
                <a:cxn ang="0">
                  <a:pos x="21" y="43"/>
                </a:cxn>
                <a:cxn ang="0">
                  <a:pos x="43" y="22"/>
                </a:cxn>
                <a:cxn ang="0">
                  <a:pos x="43" y="501"/>
                </a:cxn>
              </a:cxnLst>
              <a:rect l="0" t="0" r="r" b="b"/>
              <a:pathLst>
                <a:path w="1671" h="522">
                  <a:moveTo>
                    <a:pt x="0" y="0"/>
                  </a:moveTo>
                  <a:lnTo>
                    <a:pt x="1671" y="0"/>
                  </a:lnTo>
                  <a:lnTo>
                    <a:pt x="1671" y="522"/>
                  </a:lnTo>
                  <a:lnTo>
                    <a:pt x="0" y="522"/>
                  </a:lnTo>
                  <a:lnTo>
                    <a:pt x="0" y="0"/>
                  </a:lnTo>
                  <a:close/>
                  <a:moveTo>
                    <a:pt x="43" y="501"/>
                  </a:moveTo>
                  <a:lnTo>
                    <a:pt x="21" y="480"/>
                  </a:lnTo>
                  <a:lnTo>
                    <a:pt x="1650" y="480"/>
                  </a:lnTo>
                  <a:lnTo>
                    <a:pt x="1628" y="501"/>
                  </a:lnTo>
                  <a:lnTo>
                    <a:pt x="1628" y="22"/>
                  </a:lnTo>
                  <a:lnTo>
                    <a:pt x="1650" y="43"/>
                  </a:lnTo>
                  <a:lnTo>
                    <a:pt x="21" y="43"/>
                  </a:lnTo>
                  <a:lnTo>
                    <a:pt x="43" y="22"/>
                  </a:lnTo>
                  <a:lnTo>
                    <a:pt x="43" y="501"/>
                  </a:ln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108" name="Rectangle 36"/>
            <p:cNvSpPr>
              <a:spLocks noChangeArrowheads="1"/>
            </p:cNvSpPr>
            <p:nvPr/>
          </p:nvSpPr>
          <p:spPr bwMode="auto">
            <a:xfrm>
              <a:off x="2263" y="1117"/>
              <a:ext cx="1520" cy="256"/>
            </a:xfrm>
            <a:prstGeom prst="rect">
              <a:avLst/>
            </a:prstGeom>
            <a:solidFill>
              <a:srgbClr val="FFFF99"/>
            </a:solidFill>
            <a:ln w="9525">
              <a:noFill/>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3110" name="Rectangle 38"/>
            <p:cNvSpPr>
              <a:spLocks noChangeArrowheads="1"/>
            </p:cNvSpPr>
            <p:nvPr/>
          </p:nvSpPr>
          <p:spPr bwMode="auto">
            <a:xfrm>
              <a:off x="2290" y="1117"/>
              <a:ext cx="1525" cy="20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100" b="1" i="0" u="none" strike="noStrike" cap="none" normalizeH="0" baseline="0" dirty="0" smtClean="0">
                  <a:ln>
                    <a:noFill/>
                  </a:ln>
                  <a:solidFill>
                    <a:srgbClr val="000000"/>
                  </a:solidFill>
                  <a:effectLst/>
                  <a:latin typeface="Arial" pitchFamily="34" charset="0"/>
                </a:rPr>
                <a:t>Réacteurs Rapides</a:t>
              </a:r>
              <a:endParaRPr kumimoji="0" lang="fr-FR" sz="1800" b="0" i="0" u="none" strike="noStrike" cap="none" normalizeH="0" baseline="0" dirty="0" smtClean="0">
                <a:ln>
                  <a:noFill/>
                </a:ln>
                <a:solidFill>
                  <a:schemeClr val="tx1"/>
                </a:solidFill>
                <a:effectLst/>
                <a:latin typeface="Arial" pitchFamily="34" charset="0"/>
              </a:endParaRPr>
            </a:p>
          </p:txBody>
        </p:sp>
        <p:sp>
          <p:nvSpPr>
            <p:cNvPr id="3111" name="Rectangle 39"/>
            <p:cNvSpPr>
              <a:spLocks noChangeArrowheads="1"/>
            </p:cNvSpPr>
            <p:nvPr/>
          </p:nvSpPr>
          <p:spPr bwMode="auto">
            <a:xfrm>
              <a:off x="618" y="1809"/>
              <a:ext cx="33" cy="230"/>
            </a:xfrm>
            <a:prstGeom prst="rect">
              <a:avLst/>
            </a:pr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112" name="Freeform 40"/>
            <p:cNvSpPr>
              <a:spLocks noEditPoints="1"/>
            </p:cNvSpPr>
            <p:nvPr/>
          </p:nvSpPr>
          <p:spPr bwMode="auto">
            <a:xfrm>
              <a:off x="618" y="1762"/>
              <a:ext cx="415" cy="95"/>
            </a:xfrm>
            <a:custGeom>
              <a:avLst/>
              <a:gdLst/>
              <a:ahLst/>
              <a:cxnLst>
                <a:cxn ang="0">
                  <a:pos x="0" y="31"/>
                </a:cxn>
                <a:cxn ang="0">
                  <a:pos x="335" y="31"/>
                </a:cxn>
                <a:cxn ang="0">
                  <a:pos x="335" y="63"/>
                </a:cxn>
                <a:cxn ang="0">
                  <a:pos x="0" y="63"/>
                </a:cxn>
                <a:cxn ang="0">
                  <a:pos x="0" y="31"/>
                </a:cxn>
                <a:cxn ang="0">
                  <a:pos x="318" y="0"/>
                </a:cxn>
                <a:cxn ang="0">
                  <a:pos x="415" y="47"/>
                </a:cxn>
                <a:cxn ang="0">
                  <a:pos x="318" y="95"/>
                </a:cxn>
                <a:cxn ang="0">
                  <a:pos x="318" y="0"/>
                </a:cxn>
              </a:cxnLst>
              <a:rect l="0" t="0" r="r" b="b"/>
              <a:pathLst>
                <a:path w="415" h="95">
                  <a:moveTo>
                    <a:pt x="0" y="31"/>
                  </a:moveTo>
                  <a:lnTo>
                    <a:pt x="335" y="31"/>
                  </a:lnTo>
                  <a:lnTo>
                    <a:pt x="335" y="63"/>
                  </a:lnTo>
                  <a:lnTo>
                    <a:pt x="0" y="63"/>
                  </a:lnTo>
                  <a:lnTo>
                    <a:pt x="0" y="31"/>
                  </a:lnTo>
                  <a:close/>
                  <a:moveTo>
                    <a:pt x="318" y="0"/>
                  </a:moveTo>
                  <a:lnTo>
                    <a:pt x="415" y="47"/>
                  </a:lnTo>
                  <a:lnTo>
                    <a:pt x="318" y="95"/>
                  </a:lnTo>
                  <a:lnTo>
                    <a:pt x="318" y="0"/>
                  </a:ln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113" name="Freeform 41"/>
            <p:cNvSpPr>
              <a:spLocks/>
            </p:cNvSpPr>
            <p:nvPr/>
          </p:nvSpPr>
          <p:spPr bwMode="auto">
            <a:xfrm>
              <a:off x="1556" y="2236"/>
              <a:ext cx="2896" cy="37"/>
            </a:xfrm>
            <a:custGeom>
              <a:avLst/>
              <a:gdLst/>
              <a:ahLst/>
              <a:cxnLst>
                <a:cxn ang="0">
                  <a:pos x="2896" y="37"/>
                </a:cxn>
                <a:cxn ang="0">
                  <a:pos x="0" y="32"/>
                </a:cxn>
                <a:cxn ang="0">
                  <a:pos x="1" y="0"/>
                </a:cxn>
                <a:cxn ang="0">
                  <a:pos x="2896" y="5"/>
                </a:cxn>
                <a:cxn ang="0">
                  <a:pos x="2896" y="37"/>
                </a:cxn>
              </a:cxnLst>
              <a:rect l="0" t="0" r="r" b="b"/>
              <a:pathLst>
                <a:path w="2896" h="37">
                  <a:moveTo>
                    <a:pt x="2896" y="37"/>
                  </a:moveTo>
                  <a:lnTo>
                    <a:pt x="0" y="32"/>
                  </a:lnTo>
                  <a:lnTo>
                    <a:pt x="1" y="0"/>
                  </a:lnTo>
                  <a:lnTo>
                    <a:pt x="2896" y="5"/>
                  </a:lnTo>
                  <a:lnTo>
                    <a:pt x="2896" y="37"/>
                  </a:lnTo>
                  <a:close/>
                </a:path>
              </a:pathLst>
            </a:custGeom>
            <a:solidFill>
              <a:srgbClr val="0000FF"/>
            </a:solidFill>
            <a:ln w="0" cap="flat">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114" name="Rectangle 42"/>
            <p:cNvSpPr>
              <a:spLocks noChangeArrowheads="1"/>
            </p:cNvSpPr>
            <p:nvPr/>
          </p:nvSpPr>
          <p:spPr bwMode="auto">
            <a:xfrm>
              <a:off x="2543" y="2269"/>
              <a:ext cx="620" cy="18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smtClean="0">
                  <a:ln>
                    <a:noFill/>
                  </a:ln>
                  <a:solidFill>
                    <a:srgbClr val="0000FF"/>
                  </a:solidFill>
                  <a:effectLst/>
                  <a:latin typeface="Arial" pitchFamily="34" charset="0"/>
                </a:rPr>
                <a:t>Uranium </a:t>
              </a:r>
              <a:endParaRPr kumimoji="0" lang="fr-FR" sz="1800" b="0" i="0" u="none" strike="noStrike" cap="none" normalizeH="0" baseline="0" smtClean="0">
                <a:ln>
                  <a:noFill/>
                </a:ln>
                <a:solidFill>
                  <a:schemeClr val="tx1"/>
                </a:solidFill>
                <a:effectLst/>
                <a:latin typeface="Arial" pitchFamily="34" charset="0"/>
              </a:endParaRPr>
            </a:p>
          </p:txBody>
        </p:sp>
        <p:sp>
          <p:nvSpPr>
            <p:cNvPr id="3115" name="Rectangle 43"/>
            <p:cNvSpPr>
              <a:spLocks noChangeArrowheads="1"/>
            </p:cNvSpPr>
            <p:nvPr/>
          </p:nvSpPr>
          <p:spPr bwMode="auto">
            <a:xfrm>
              <a:off x="3104" y="2269"/>
              <a:ext cx="248" cy="18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smtClean="0">
                  <a:ln>
                    <a:noFill/>
                  </a:ln>
                  <a:solidFill>
                    <a:srgbClr val="0000FF"/>
                  </a:solidFill>
                  <a:effectLst/>
                  <a:latin typeface="Arial" pitchFamily="34" charset="0"/>
                </a:rPr>
                <a:t>(80</a:t>
              </a:r>
              <a:endParaRPr kumimoji="0" lang="fr-FR" sz="1800" b="0" i="0" u="none" strike="noStrike" cap="none" normalizeH="0" baseline="0" smtClean="0">
                <a:ln>
                  <a:noFill/>
                </a:ln>
                <a:solidFill>
                  <a:schemeClr val="tx1"/>
                </a:solidFill>
                <a:effectLst/>
                <a:latin typeface="Arial" pitchFamily="34" charset="0"/>
              </a:endParaRPr>
            </a:p>
          </p:txBody>
        </p:sp>
        <p:sp>
          <p:nvSpPr>
            <p:cNvPr id="3116" name="Rectangle 44"/>
            <p:cNvSpPr>
              <a:spLocks noChangeArrowheads="1"/>
            </p:cNvSpPr>
            <p:nvPr/>
          </p:nvSpPr>
          <p:spPr bwMode="auto">
            <a:xfrm>
              <a:off x="3287" y="2269"/>
              <a:ext cx="216" cy="18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smtClean="0">
                  <a:ln>
                    <a:noFill/>
                  </a:ln>
                  <a:solidFill>
                    <a:srgbClr val="0000FF"/>
                  </a:solidFill>
                  <a:effectLst/>
                  <a:latin typeface="Arial" pitchFamily="34" charset="0"/>
                </a:rPr>
                <a:t>%)</a:t>
              </a:r>
              <a:endParaRPr kumimoji="0" lang="fr-FR" sz="1800" b="0" i="0" u="none" strike="noStrike" cap="none" normalizeH="0" baseline="0" smtClean="0">
                <a:ln>
                  <a:noFill/>
                </a:ln>
                <a:solidFill>
                  <a:schemeClr val="tx1"/>
                </a:solidFill>
                <a:effectLst/>
                <a:latin typeface="Arial" pitchFamily="34" charset="0"/>
              </a:endParaRPr>
            </a:p>
          </p:txBody>
        </p:sp>
        <p:sp>
          <p:nvSpPr>
            <p:cNvPr id="3117" name="Freeform 45"/>
            <p:cNvSpPr>
              <a:spLocks/>
            </p:cNvSpPr>
            <p:nvPr/>
          </p:nvSpPr>
          <p:spPr bwMode="auto">
            <a:xfrm>
              <a:off x="4425" y="1964"/>
              <a:ext cx="38" cy="299"/>
            </a:xfrm>
            <a:custGeom>
              <a:avLst/>
              <a:gdLst/>
              <a:ahLst/>
              <a:cxnLst>
                <a:cxn ang="0">
                  <a:pos x="5" y="0"/>
                </a:cxn>
                <a:cxn ang="0">
                  <a:pos x="0" y="298"/>
                </a:cxn>
                <a:cxn ang="0">
                  <a:pos x="32" y="299"/>
                </a:cxn>
                <a:cxn ang="0">
                  <a:pos x="38" y="0"/>
                </a:cxn>
                <a:cxn ang="0">
                  <a:pos x="5" y="0"/>
                </a:cxn>
              </a:cxnLst>
              <a:rect l="0" t="0" r="r" b="b"/>
              <a:pathLst>
                <a:path w="38" h="299">
                  <a:moveTo>
                    <a:pt x="5" y="0"/>
                  </a:moveTo>
                  <a:lnTo>
                    <a:pt x="0" y="298"/>
                  </a:lnTo>
                  <a:lnTo>
                    <a:pt x="32" y="299"/>
                  </a:lnTo>
                  <a:lnTo>
                    <a:pt x="38" y="0"/>
                  </a:lnTo>
                  <a:lnTo>
                    <a:pt x="5" y="0"/>
                  </a:lnTo>
                  <a:close/>
                </a:path>
              </a:pathLst>
            </a:custGeom>
            <a:solidFill>
              <a:srgbClr val="0000FF"/>
            </a:solidFill>
            <a:ln w="0" cap="flat">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118" name="Freeform 46"/>
            <p:cNvSpPr>
              <a:spLocks noEditPoints="1"/>
            </p:cNvSpPr>
            <p:nvPr/>
          </p:nvSpPr>
          <p:spPr bwMode="auto">
            <a:xfrm>
              <a:off x="1522" y="2012"/>
              <a:ext cx="97" cy="246"/>
            </a:xfrm>
            <a:custGeom>
              <a:avLst/>
              <a:gdLst/>
              <a:ahLst/>
              <a:cxnLst>
                <a:cxn ang="0">
                  <a:pos x="61" y="246"/>
                </a:cxn>
                <a:cxn ang="0">
                  <a:pos x="65" y="80"/>
                </a:cxn>
                <a:cxn ang="0">
                  <a:pos x="33" y="80"/>
                </a:cxn>
                <a:cxn ang="0">
                  <a:pos x="29" y="245"/>
                </a:cxn>
                <a:cxn ang="0">
                  <a:pos x="61" y="246"/>
                </a:cxn>
                <a:cxn ang="0">
                  <a:pos x="97" y="97"/>
                </a:cxn>
                <a:cxn ang="0">
                  <a:pos x="51" y="0"/>
                </a:cxn>
                <a:cxn ang="0">
                  <a:pos x="0" y="95"/>
                </a:cxn>
                <a:cxn ang="0">
                  <a:pos x="97" y="97"/>
                </a:cxn>
              </a:cxnLst>
              <a:rect l="0" t="0" r="r" b="b"/>
              <a:pathLst>
                <a:path w="97" h="246">
                  <a:moveTo>
                    <a:pt x="61" y="246"/>
                  </a:moveTo>
                  <a:lnTo>
                    <a:pt x="65" y="80"/>
                  </a:lnTo>
                  <a:lnTo>
                    <a:pt x="33" y="80"/>
                  </a:lnTo>
                  <a:lnTo>
                    <a:pt x="29" y="245"/>
                  </a:lnTo>
                  <a:lnTo>
                    <a:pt x="61" y="246"/>
                  </a:lnTo>
                  <a:close/>
                  <a:moveTo>
                    <a:pt x="97" y="97"/>
                  </a:moveTo>
                  <a:lnTo>
                    <a:pt x="51" y="0"/>
                  </a:lnTo>
                  <a:lnTo>
                    <a:pt x="0" y="95"/>
                  </a:lnTo>
                  <a:lnTo>
                    <a:pt x="97" y="97"/>
                  </a:lnTo>
                  <a:close/>
                </a:path>
              </a:pathLst>
            </a:custGeom>
            <a:solidFill>
              <a:srgbClr val="0000FF"/>
            </a:solidFill>
            <a:ln w="0" cap="flat">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119" name="Rectangle 47"/>
            <p:cNvSpPr>
              <a:spLocks noChangeArrowheads="1"/>
            </p:cNvSpPr>
            <p:nvPr/>
          </p:nvSpPr>
          <p:spPr bwMode="auto">
            <a:xfrm>
              <a:off x="1428" y="1026"/>
              <a:ext cx="603"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000000"/>
                  </a:solidFill>
                  <a:effectLst/>
                  <a:latin typeface="Arial" pitchFamily="34" charset="0"/>
                </a:rPr>
                <a:t>MOX - RNR</a:t>
              </a:r>
              <a:endParaRPr kumimoji="0" lang="fr-FR" sz="1800" b="0" i="0" u="none" strike="noStrike" cap="none" normalizeH="0" baseline="0" dirty="0" smtClean="0">
                <a:ln>
                  <a:noFill/>
                </a:ln>
                <a:solidFill>
                  <a:schemeClr val="tx1"/>
                </a:solidFill>
                <a:effectLst/>
                <a:latin typeface="Arial" pitchFamily="34" charset="0"/>
              </a:endParaRPr>
            </a:p>
          </p:txBody>
        </p:sp>
        <p:sp>
          <p:nvSpPr>
            <p:cNvPr id="3122" name="Rectangle 50"/>
            <p:cNvSpPr>
              <a:spLocks noChangeArrowheads="1"/>
            </p:cNvSpPr>
            <p:nvPr/>
          </p:nvSpPr>
          <p:spPr bwMode="auto">
            <a:xfrm>
              <a:off x="1701" y="1253"/>
              <a:ext cx="280" cy="14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000000"/>
                  </a:solidFill>
                  <a:effectLst/>
                  <a:latin typeface="Arial" pitchFamily="34" charset="0"/>
                </a:rPr>
                <a:t>450t</a:t>
              </a:r>
              <a:endParaRPr kumimoji="0" lang="fr-FR" sz="1800" b="0" i="0" u="none" strike="noStrike" cap="none" normalizeH="0" baseline="0" dirty="0" smtClean="0">
                <a:ln>
                  <a:noFill/>
                </a:ln>
                <a:solidFill>
                  <a:schemeClr val="tx1"/>
                </a:solidFill>
                <a:effectLst/>
                <a:latin typeface="Arial" pitchFamily="34" charset="0"/>
              </a:endParaRPr>
            </a:p>
          </p:txBody>
        </p:sp>
        <p:sp>
          <p:nvSpPr>
            <p:cNvPr id="3124" name="Rectangle 52"/>
            <p:cNvSpPr>
              <a:spLocks noChangeArrowheads="1"/>
            </p:cNvSpPr>
            <p:nvPr/>
          </p:nvSpPr>
          <p:spPr bwMode="auto">
            <a:xfrm>
              <a:off x="4059" y="1071"/>
              <a:ext cx="483"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000000"/>
                  </a:solidFill>
                  <a:effectLst/>
                  <a:latin typeface="Arial" pitchFamily="34" charset="0"/>
                </a:rPr>
                <a:t>MOX usé</a:t>
              </a:r>
              <a:endParaRPr kumimoji="0" lang="fr-FR" sz="1800" b="0" i="0" u="none" strike="noStrike" cap="none" normalizeH="0" baseline="0" dirty="0" smtClean="0">
                <a:ln>
                  <a:noFill/>
                </a:ln>
                <a:solidFill>
                  <a:schemeClr val="tx1"/>
                </a:solidFill>
                <a:effectLst/>
                <a:latin typeface="Arial" pitchFamily="34" charset="0"/>
              </a:endParaRPr>
            </a:p>
          </p:txBody>
        </p:sp>
        <p:sp>
          <p:nvSpPr>
            <p:cNvPr id="3127" name="Rectangle 55"/>
            <p:cNvSpPr>
              <a:spLocks noChangeArrowheads="1"/>
            </p:cNvSpPr>
            <p:nvPr/>
          </p:nvSpPr>
          <p:spPr bwMode="auto">
            <a:xfrm>
              <a:off x="4014" y="1253"/>
              <a:ext cx="280" cy="14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000000"/>
                  </a:solidFill>
                  <a:effectLst/>
                  <a:latin typeface="Arial" pitchFamily="34" charset="0"/>
                </a:rPr>
                <a:t>450t</a:t>
              </a:r>
              <a:endParaRPr kumimoji="0" lang="fr-FR" sz="1800" b="0" i="0" u="none" strike="noStrike" cap="none" normalizeH="0" baseline="0" dirty="0" smtClean="0">
                <a:ln>
                  <a:noFill/>
                </a:ln>
                <a:solidFill>
                  <a:schemeClr val="tx1"/>
                </a:solidFill>
                <a:effectLst/>
                <a:latin typeface="Arial" pitchFamily="34" charset="0"/>
              </a:endParaRPr>
            </a:p>
          </p:txBody>
        </p:sp>
        <p:sp>
          <p:nvSpPr>
            <p:cNvPr id="3128" name="Freeform 56"/>
            <p:cNvSpPr>
              <a:spLocks noEditPoints="1"/>
            </p:cNvSpPr>
            <p:nvPr/>
          </p:nvSpPr>
          <p:spPr bwMode="auto">
            <a:xfrm>
              <a:off x="1406" y="2443"/>
              <a:ext cx="3170" cy="43"/>
            </a:xfrm>
            <a:custGeom>
              <a:avLst/>
              <a:gdLst/>
              <a:ahLst/>
              <a:cxnLst>
                <a:cxn ang="0">
                  <a:pos x="3040" y="1"/>
                </a:cxn>
                <a:cxn ang="0">
                  <a:pos x="3170" y="32"/>
                </a:cxn>
                <a:cxn ang="0">
                  <a:pos x="2943" y="1"/>
                </a:cxn>
                <a:cxn ang="0">
                  <a:pos x="2814" y="34"/>
                </a:cxn>
                <a:cxn ang="0">
                  <a:pos x="2943" y="1"/>
                </a:cxn>
                <a:cxn ang="0">
                  <a:pos x="2588" y="2"/>
                </a:cxn>
                <a:cxn ang="0">
                  <a:pos x="2717" y="34"/>
                </a:cxn>
                <a:cxn ang="0">
                  <a:pos x="2490" y="3"/>
                </a:cxn>
                <a:cxn ang="0">
                  <a:pos x="2361" y="35"/>
                </a:cxn>
                <a:cxn ang="0">
                  <a:pos x="2490" y="3"/>
                </a:cxn>
                <a:cxn ang="0">
                  <a:pos x="2135" y="4"/>
                </a:cxn>
                <a:cxn ang="0">
                  <a:pos x="2264" y="36"/>
                </a:cxn>
                <a:cxn ang="0">
                  <a:pos x="2038" y="4"/>
                </a:cxn>
                <a:cxn ang="0">
                  <a:pos x="1908" y="37"/>
                </a:cxn>
                <a:cxn ang="0">
                  <a:pos x="2038" y="4"/>
                </a:cxn>
                <a:cxn ang="0">
                  <a:pos x="1682" y="5"/>
                </a:cxn>
                <a:cxn ang="0">
                  <a:pos x="1811" y="37"/>
                </a:cxn>
                <a:cxn ang="0">
                  <a:pos x="1585" y="6"/>
                </a:cxn>
                <a:cxn ang="0">
                  <a:pos x="1456" y="38"/>
                </a:cxn>
                <a:cxn ang="0">
                  <a:pos x="1585" y="6"/>
                </a:cxn>
                <a:cxn ang="0">
                  <a:pos x="1229" y="7"/>
                </a:cxn>
                <a:cxn ang="0">
                  <a:pos x="1359" y="39"/>
                </a:cxn>
                <a:cxn ang="0">
                  <a:pos x="1132" y="7"/>
                </a:cxn>
                <a:cxn ang="0">
                  <a:pos x="1003" y="40"/>
                </a:cxn>
                <a:cxn ang="0">
                  <a:pos x="1132" y="7"/>
                </a:cxn>
                <a:cxn ang="0">
                  <a:pos x="776" y="9"/>
                </a:cxn>
                <a:cxn ang="0">
                  <a:pos x="906" y="40"/>
                </a:cxn>
                <a:cxn ang="0">
                  <a:pos x="679" y="9"/>
                </a:cxn>
                <a:cxn ang="0">
                  <a:pos x="550" y="41"/>
                </a:cxn>
                <a:cxn ang="0">
                  <a:pos x="679" y="9"/>
                </a:cxn>
                <a:cxn ang="0">
                  <a:pos x="323" y="10"/>
                </a:cxn>
                <a:cxn ang="0">
                  <a:pos x="453" y="42"/>
                </a:cxn>
                <a:cxn ang="0">
                  <a:pos x="226" y="10"/>
                </a:cxn>
                <a:cxn ang="0">
                  <a:pos x="97" y="43"/>
                </a:cxn>
                <a:cxn ang="0">
                  <a:pos x="226" y="10"/>
                </a:cxn>
                <a:cxn ang="0">
                  <a:pos x="0" y="11"/>
                </a:cxn>
                <a:cxn ang="0">
                  <a:pos x="0" y="43"/>
                </a:cxn>
              </a:cxnLst>
              <a:rect l="0" t="0" r="r" b="b"/>
              <a:pathLst>
                <a:path w="3170" h="43">
                  <a:moveTo>
                    <a:pt x="3170" y="0"/>
                  </a:moveTo>
                  <a:lnTo>
                    <a:pt x="3040" y="1"/>
                  </a:lnTo>
                  <a:lnTo>
                    <a:pt x="3041" y="33"/>
                  </a:lnTo>
                  <a:lnTo>
                    <a:pt x="3170" y="32"/>
                  </a:lnTo>
                  <a:lnTo>
                    <a:pt x="3170" y="0"/>
                  </a:lnTo>
                  <a:close/>
                  <a:moveTo>
                    <a:pt x="2943" y="1"/>
                  </a:moveTo>
                  <a:lnTo>
                    <a:pt x="2814" y="2"/>
                  </a:lnTo>
                  <a:lnTo>
                    <a:pt x="2814" y="34"/>
                  </a:lnTo>
                  <a:lnTo>
                    <a:pt x="2944" y="33"/>
                  </a:lnTo>
                  <a:lnTo>
                    <a:pt x="2943" y="1"/>
                  </a:lnTo>
                  <a:close/>
                  <a:moveTo>
                    <a:pt x="2717" y="2"/>
                  </a:moveTo>
                  <a:lnTo>
                    <a:pt x="2588" y="2"/>
                  </a:lnTo>
                  <a:lnTo>
                    <a:pt x="2588" y="34"/>
                  </a:lnTo>
                  <a:lnTo>
                    <a:pt x="2717" y="34"/>
                  </a:lnTo>
                  <a:lnTo>
                    <a:pt x="2717" y="2"/>
                  </a:lnTo>
                  <a:close/>
                  <a:moveTo>
                    <a:pt x="2490" y="3"/>
                  </a:moveTo>
                  <a:lnTo>
                    <a:pt x="2361" y="3"/>
                  </a:lnTo>
                  <a:lnTo>
                    <a:pt x="2361" y="35"/>
                  </a:lnTo>
                  <a:lnTo>
                    <a:pt x="2491" y="35"/>
                  </a:lnTo>
                  <a:lnTo>
                    <a:pt x="2490" y="3"/>
                  </a:lnTo>
                  <a:close/>
                  <a:moveTo>
                    <a:pt x="2264" y="4"/>
                  </a:moveTo>
                  <a:lnTo>
                    <a:pt x="2135" y="4"/>
                  </a:lnTo>
                  <a:lnTo>
                    <a:pt x="2135" y="36"/>
                  </a:lnTo>
                  <a:lnTo>
                    <a:pt x="2264" y="36"/>
                  </a:lnTo>
                  <a:lnTo>
                    <a:pt x="2264" y="4"/>
                  </a:lnTo>
                  <a:close/>
                  <a:moveTo>
                    <a:pt x="2038" y="4"/>
                  </a:moveTo>
                  <a:lnTo>
                    <a:pt x="1908" y="5"/>
                  </a:lnTo>
                  <a:lnTo>
                    <a:pt x="1908" y="37"/>
                  </a:lnTo>
                  <a:lnTo>
                    <a:pt x="2038" y="36"/>
                  </a:lnTo>
                  <a:lnTo>
                    <a:pt x="2038" y="4"/>
                  </a:lnTo>
                  <a:close/>
                  <a:moveTo>
                    <a:pt x="1811" y="5"/>
                  </a:moveTo>
                  <a:lnTo>
                    <a:pt x="1682" y="5"/>
                  </a:lnTo>
                  <a:lnTo>
                    <a:pt x="1682" y="37"/>
                  </a:lnTo>
                  <a:lnTo>
                    <a:pt x="1811" y="37"/>
                  </a:lnTo>
                  <a:lnTo>
                    <a:pt x="1811" y="5"/>
                  </a:lnTo>
                  <a:close/>
                  <a:moveTo>
                    <a:pt x="1585" y="6"/>
                  </a:moveTo>
                  <a:lnTo>
                    <a:pt x="1455" y="6"/>
                  </a:lnTo>
                  <a:lnTo>
                    <a:pt x="1456" y="38"/>
                  </a:lnTo>
                  <a:lnTo>
                    <a:pt x="1585" y="38"/>
                  </a:lnTo>
                  <a:lnTo>
                    <a:pt x="1585" y="6"/>
                  </a:lnTo>
                  <a:close/>
                  <a:moveTo>
                    <a:pt x="1358" y="7"/>
                  </a:moveTo>
                  <a:lnTo>
                    <a:pt x="1229" y="7"/>
                  </a:lnTo>
                  <a:lnTo>
                    <a:pt x="1229" y="39"/>
                  </a:lnTo>
                  <a:lnTo>
                    <a:pt x="1359" y="39"/>
                  </a:lnTo>
                  <a:lnTo>
                    <a:pt x="1358" y="7"/>
                  </a:lnTo>
                  <a:close/>
                  <a:moveTo>
                    <a:pt x="1132" y="7"/>
                  </a:moveTo>
                  <a:lnTo>
                    <a:pt x="1002" y="8"/>
                  </a:lnTo>
                  <a:lnTo>
                    <a:pt x="1003" y="40"/>
                  </a:lnTo>
                  <a:lnTo>
                    <a:pt x="1132" y="39"/>
                  </a:lnTo>
                  <a:lnTo>
                    <a:pt x="1132" y="7"/>
                  </a:lnTo>
                  <a:close/>
                  <a:moveTo>
                    <a:pt x="905" y="8"/>
                  </a:moveTo>
                  <a:lnTo>
                    <a:pt x="776" y="9"/>
                  </a:lnTo>
                  <a:lnTo>
                    <a:pt x="776" y="41"/>
                  </a:lnTo>
                  <a:lnTo>
                    <a:pt x="906" y="40"/>
                  </a:lnTo>
                  <a:lnTo>
                    <a:pt x="905" y="8"/>
                  </a:lnTo>
                  <a:close/>
                  <a:moveTo>
                    <a:pt x="679" y="9"/>
                  </a:moveTo>
                  <a:lnTo>
                    <a:pt x="549" y="9"/>
                  </a:lnTo>
                  <a:lnTo>
                    <a:pt x="550" y="41"/>
                  </a:lnTo>
                  <a:lnTo>
                    <a:pt x="679" y="41"/>
                  </a:lnTo>
                  <a:lnTo>
                    <a:pt x="679" y="9"/>
                  </a:lnTo>
                  <a:close/>
                  <a:moveTo>
                    <a:pt x="452" y="10"/>
                  </a:moveTo>
                  <a:lnTo>
                    <a:pt x="323" y="10"/>
                  </a:lnTo>
                  <a:lnTo>
                    <a:pt x="323" y="42"/>
                  </a:lnTo>
                  <a:lnTo>
                    <a:pt x="453" y="42"/>
                  </a:lnTo>
                  <a:lnTo>
                    <a:pt x="452" y="10"/>
                  </a:lnTo>
                  <a:close/>
                  <a:moveTo>
                    <a:pt x="226" y="10"/>
                  </a:moveTo>
                  <a:lnTo>
                    <a:pt x="97" y="11"/>
                  </a:lnTo>
                  <a:lnTo>
                    <a:pt x="97" y="43"/>
                  </a:lnTo>
                  <a:lnTo>
                    <a:pt x="226" y="42"/>
                  </a:lnTo>
                  <a:lnTo>
                    <a:pt x="226" y="10"/>
                  </a:lnTo>
                  <a:close/>
                  <a:moveTo>
                    <a:pt x="0" y="11"/>
                  </a:moveTo>
                  <a:lnTo>
                    <a:pt x="0" y="11"/>
                  </a:lnTo>
                  <a:lnTo>
                    <a:pt x="0" y="43"/>
                  </a:lnTo>
                  <a:lnTo>
                    <a:pt x="0" y="43"/>
                  </a:lnTo>
                  <a:lnTo>
                    <a:pt x="0" y="11"/>
                  </a:lnTo>
                  <a:close/>
                </a:path>
              </a:pathLst>
            </a:custGeom>
            <a:solidFill>
              <a:srgbClr val="777777"/>
            </a:solidFill>
            <a:ln w="0" cap="flat">
              <a:solidFill>
                <a:srgbClr val="777777"/>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129" name="Freeform 57"/>
            <p:cNvSpPr>
              <a:spLocks noEditPoints="1"/>
            </p:cNvSpPr>
            <p:nvPr/>
          </p:nvSpPr>
          <p:spPr bwMode="auto">
            <a:xfrm>
              <a:off x="1356" y="1991"/>
              <a:ext cx="97" cy="479"/>
            </a:xfrm>
            <a:custGeom>
              <a:avLst/>
              <a:gdLst/>
              <a:ahLst/>
              <a:cxnLst>
                <a:cxn ang="0">
                  <a:pos x="60" y="479"/>
                </a:cxn>
                <a:cxn ang="0">
                  <a:pos x="62" y="352"/>
                </a:cxn>
                <a:cxn ang="0">
                  <a:pos x="30" y="351"/>
                </a:cxn>
                <a:cxn ang="0">
                  <a:pos x="28" y="479"/>
                </a:cxn>
                <a:cxn ang="0">
                  <a:pos x="60" y="479"/>
                </a:cxn>
                <a:cxn ang="0">
                  <a:pos x="63" y="256"/>
                </a:cxn>
                <a:cxn ang="0">
                  <a:pos x="64" y="128"/>
                </a:cxn>
                <a:cxn ang="0">
                  <a:pos x="32" y="127"/>
                </a:cxn>
                <a:cxn ang="0">
                  <a:pos x="31" y="255"/>
                </a:cxn>
                <a:cxn ang="0">
                  <a:pos x="63" y="256"/>
                </a:cxn>
                <a:cxn ang="0">
                  <a:pos x="97" y="96"/>
                </a:cxn>
                <a:cxn ang="0">
                  <a:pos x="50" y="0"/>
                </a:cxn>
                <a:cxn ang="0">
                  <a:pos x="0" y="95"/>
                </a:cxn>
                <a:cxn ang="0">
                  <a:pos x="97" y="96"/>
                </a:cxn>
              </a:cxnLst>
              <a:rect l="0" t="0" r="r" b="b"/>
              <a:pathLst>
                <a:path w="97" h="479">
                  <a:moveTo>
                    <a:pt x="60" y="479"/>
                  </a:moveTo>
                  <a:lnTo>
                    <a:pt x="62" y="352"/>
                  </a:lnTo>
                  <a:lnTo>
                    <a:pt x="30" y="351"/>
                  </a:lnTo>
                  <a:lnTo>
                    <a:pt x="28" y="479"/>
                  </a:lnTo>
                  <a:lnTo>
                    <a:pt x="60" y="479"/>
                  </a:lnTo>
                  <a:close/>
                  <a:moveTo>
                    <a:pt x="63" y="256"/>
                  </a:moveTo>
                  <a:lnTo>
                    <a:pt x="64" y="128"/>
                  </a:lnTo>
                  <a:lnTo>
                    <a:pt x="32" y="127"/>
                  </a:lnTo>
                  <a:lnTo>
                    <a:pt x="31" y="255"/>
                  </a:lnTo>
                  <a:lnTo>
                    <a:pt x="63" y="256"/>
                  </a:lnTo>
                  <a:close/>
                  <a:moveTo>
                    <a:pt x="97" y="96"/>
                  </a:moveTo>
                  <a:lnTo>
                    <a:pt x="50" y="0"/>
                  </a:lnTo>
                  <a:lnTo>
                    <a:pt x="0" y="95"/>
                  </a:lnTo>
                  <a:lnTo>
                    <a:pt x="97" y="96"/>
                  </a:lnTo>
                  <a:close/>
                </a:path>
              </a:pathLst>
            </a:custGeom>
            <a:solidFill>
              <a:srgbClr val="777777"/>
            </a:solidFill>
            <a:ln w="0" cap="flat">
              <a:solidFill>
                <a:srgbClr val="777777"/>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130" name="Freeform 58"/>
            <p:cNvSpPr>
              <a:spLocks noEditPoints="1"/>
            </p:cNvSpPr>
            <p:nvPr/>
          </p:nvSpPr>
          <p:spPr bwMode="auto">
            <a:xfrm>
              <a:off x="4565" y="1948"/>
              <a:ext cx="32" cy="522"/>
            </a:xfrm>
            <a:custGeom>
              <a:avLst/>
              <a:gdLst/>
              <a:ahLst/>
              <a:cxnLst>
                <a:cxn ang="0">
                  <a:pos x="32" y="0"/>
                </a:cxn>
                <a:cxn ang="0">
                  <a:pos x="32" y="128"/>
                </a:cxn>
                <a:cxn ang="0">
                  <a:pos x="0" y="128"/>
                </a:cxn>
                <a:cxn ang="0">
                  <a:pos x="0" y="0"/>
                </a:cxn>
                <a:cxn ang="0">
                  <a:pos x="32" y="0"/>
                </a:cxn>
                <a:cxn ang="0">
                  <a:pos x="32" y="224"/>
                </a:cxn>
                <a:cxn ang="0">
                  <a:pos x="32" y="352"/>
                </a:cxn>
                <a:cxn ang="0">
                  <a:pos x="0" y="352"/>
                </a:cxn>
                <a:cxn ang="0">
                  <a:pos x="0" y="224"/>
                </a:cxn>
                <a:cxn ang="0">
                  <a:pos x="32" y="224"/>
                </a:cxn>
                <a:cxn ang="0">
                  <a:pos x="32" y="448"/>
                </a:cxn>
                <a:cxn ang="0">
                  <a:pos x="32" y="522"/>
                </a:cxn>
                <a:cxn ang="0">
                  <a:pos x="0" y="522"/>
                </a:cxn>
                <a:cxn ang="0">
                  <a:pos x="0" y="448"/>
                </a:cxn>
                <a:cxn ang="0">
                  <a:pos x="32" y="448"/>
                </a:cxn>
              </a:cxnLst>
              <a:rect l="0" t="0" r="r" b="b"/>
              <a:pathLst>
                <a:path w="32" h="522">
                  <a:moveTo>
                    <a:pt x="32" y="0"/>
                  </a:moveTo>
                  <a:lnTo>
                    <a:pt x="32" y="128"/>
                  </a:lnTo>
                  <a:lnTo>
                    <a:pt x="0" y="128"/>
                  </a:lnTo>
                  <a:lnTo>
                    <a:pt x="0" y="0"/>
                  </a:lnTo>
                  <a:lnTo>
                    <a:pt x="32" y="0"/>
                  </a:lnTo>
                  <a:close/>
                  <a:moveTo>
                    <a:pt x="32" y="224"/>
                  </a:moveTo>
                  <a:lnTo>
                    <a:pt x="32" y="352"/>
                  </a:lnTo>
                  <a:lnTo>
                    <a:pt x="0" y="352"/>
                  </a:lnTo>
                  <a:lnTo>
                    <a:pt x="0" y="224"/>
                  </a:lnTo>
                  <a:lnTo>
                    <a:pt x="32" y="224"/>
                  </a:lnTo>
                  <a:close/>
                  <a:moveTo>
                    <a:pt x="32" y="448"/>
                  </a:moveTo>
                  <a:lnTo>
                    <a:pt x="32" y="522"/>
                  </a:lnTo>
                  <a:lnTo>
                    <a:pt x="0" y="522"/>
                  </a:lnTo>
                  <a:lnTo>
                    <a:pt x="0" y="448"/>
                  </a:lnTo>
                  <a:lnTo>
                    <a:pt x="32" y="448"/>
                  </a:lnTo>
                  <a:close/>
                </a:path>
              </a:pathLst>
            </a:custGeom>
            <a:solidFill>
              <a:srgbClr val="777777"/>
            </a:solidFill>
            <a:ln w="0" cap="flat">
              <a:solidFill>
                <a:srgbClr val="777777"/>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3135" name="Rectangle 63"/>
            <p:cNvSpPr>
              <a:spLocks noChangeArrowheads="1"/>
            </p:cNvSpPr>
            <p:nvPr/>
          </p:nvSpPr>
          <p:spPr bwMode="auto">
            <a:xfrm>
              <a:off x="3107" y="2523"/>
              <a:ext cx="1359" cy="1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fr-FR" sz="1600" b="1" i="1" dirty="0" smtClean="0">
                  <a:solidFill>
                    <a:srgbClr val="719216"/>
                  </a:solidFill>
                  <a:latin typeface="Arial" pitchFamily="34" charset="0"/>
                </a:rPr>
                <a:t>Ac</a:t>
              </a:r>
              <a:r>
                <a:rPr kumimoji="0" lang="fr-FR" sz="1600" b="1" i="1" u="none" strike="noStrike" cap="none" normalizeH="0" baseline="0" dirty="0" smtClean="0">
                  <a:ln>
                    <a:noFill/>
                  </a:ln>
                  <a:solidFill>
                    <a:srgbClr val="719216"/>
                  </a:solidFill>
                  <a:effectLst/>
                  <a:latin typeface="Arial" pitchFamily="34" charset="0"/>
                </a:rPr>
                <a:t>tinides mineurs (5t)</a:t>
              </a:r>
              <a:endParaRPr kumimoji="0" lang="fr-FR" sz="1800" b="0" i="0" u="none" strike="noStrike" cap="none" normalizeH="0" baseline="0" dirty="0" smtClean="0">
                <a:ln>
                  <a:noFill/>
                </a:ln>
                <a:solidFill>
                  <a:schemeClr val="tx1"/>
                </a:solidFill>
                <a:effectLst/>
                <a:latin typeface="Arial" pitchFamily="34" charset="0"/>
              </a:endParaRPr>
            </a:p>
          </p:txBody>
        </p:sp>
      </p:grpSp>
    </p:spTree>
    <p:extLst>
      <p:ext uri="{BB962C8B-B14F-4D97-AF65-F5344CB8AC3E}">
        <p14:creationId xmlns:p14="http://schemas.microsoft.com/office/powerpoint/2010/main" xmlns="" val="371607881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3396961" y="152703"/>
            <a:ext cx="5594400" cy="601738"/>
          </a:xfrm>
        </p:spPr>
        <p:txBody>
          <a:bodyPr/>
          <a:lstStyle/>
          <a:p>
            <a:r>
              <a:rPr lang="fr-FR" smtClean="0"/>
              <a:t>Les “petits” réacteurs</a:t>
            </a:r>
            <a:r>
              <a:rPr lang="en-US" smtClean="0"/>
              <a:t> </a:t>
            </a:r>
          </a:p>
        </p:txBody>
      </p:sp>
      <p:pic>
        <p:nvPicPr>
          <p:cNvPr id="124931" name="Picture 4" descr="mPower_containment_building"/>
          <p:cNvPicPr>
            <a:picLocks noChangeAspect="1" noChangeArrowheads="1"/>
          </p:cNvPicPr>
          <p:nvPr/>
        </p:nvPicPr>
        <p:blipFill>
          <a:blip r:embed="rId3" cstate="print"/>
          <a:srcRect/>
          <a:stretch>
            <a:fillRect/>
          </a:stretch>
        </p:blipFill>
        <p:spPr bwMode="auto">
          <a:xfrm>
            <a:off x="3396960" y="1273025"/>
            <a:ext cx="2494080" cy="1746250"/>
          </a:xfrm>
          <a:prstGeom prst="rect">
            <a:avLst/>
          </a:prstGeom>
          <a:noFill/>
          <a:ln w="9525">
            <a:noFill/>
            <a:miter lim="800000"/>
            <a:headEnd/>
            <a:tailEnd/>
          </a:ln>
        </p:spPr>
      </p:pic>
      <p:pic>
        <p:nvPicPr>
          <p:cNvPr id="124932" name="Picture 5" descr="sub02_3"/>
          <p:cNvPicPr>
            <a:picLocks noChangeAspect="1" noChangeArrowheads="1"/>
          </p:cNvPicPr>
          <p:nvPr/>
        </p:nvPicPr>
        <p:blipFill>
          <a:blip r:embed="rId4" cstate="print"/>
          <a:srcRect/>
          <a:stretch>
            <a:fillRect/>
          </a:stretch>
        </p:blipFill>
        <p:spPr bwMode="auto">
          <a:xfrm>
            <a:off x="342720" y="754441"/>
            <a:ext cx="2764800" cy="2553607"/>
          </a:xfrm>
          <a:prstGeom prst="rect">
            <a:avLst/>
          </a:prstGeom>
          <a:noFill/>
          <a:ln w="9525">
            <a:noFill/>
            <a:miter lim="800000"/>
            <a:headEnd/>
            <a:tailEnd/>
          </a:ln>
        </p:spPr>
      </p:pic>
      <p:pic>
        <p:nvPicPr>
          <p:cNvPr id="124933" name="Picture 6" descr="1589_03_FLOATING%20NUKES"/>
          <p:cNvPicPr>
            <a:picLocks noChangeAspect="1" noChangeArrowheads="1"/>
          </p:cNvPicPr>
          <p:nvPr/>
        </p:nvPicPr>
        <p:blipFill>
          <a:blip r:embed="rId5" cstate="print"/>
          <a:srcRect/>
          <a:stretch>
            <a:fillRect/>
          </a:stretch>
        </p:blipFill>
        <p:spPr bwMode="auto">
          <a:xfrm>
            <a:off x="3584160" y="4236358"/>
            <a:ext cx="2901600" cy="1968500"/>
          </a:xfrm>
          <a:prstGeom prst="rect">
            <a:avLst/>
          </a:prstGeom>
          <a:noFill/>
          <a:ln w="9525">
            <a:noFill/>
            <a:miter lim="800000"/>
            <a:headEnd/>
            <a:tailEnd/>
          </a:ln>
        </p:spPr>
      </p:pic>
      <p:pic>
        <p:nvPicPr>
          <p:cNvPr id="124934" name="Picture 7" descr="Toshiba-4S-Graphic"/>
          <p:cNvPicPr>
            <a:picLocks noChangeAspect="1" noChangeArrowheads="1"/>
          </p:cNvPicPr>
          <p:nvPr/>
        </p:nvPicPr>
        <p:blipFill>
          <a:blip r:embed="rId6" cstate="print"/>
          <a:srcRect/>
          <a:stretch>
            <a:fillRect/>
          </a:stretch>
        </p:blipFill>
        <p:spPr bwMode="auto">
          <a:xfrm>
            <a:off x="712801" y="3782786"/>
            <a:ext cx="1730880" cy="2547560"/>
          </a:xfrm>
          <a:prstGeom prst="rect">
            <a:avLst/>
          </a:prstGeom>
          <a:noFill/>
          <a:ln w="9525">
            <a:noFill/>
            <a:miter lim="800000"/>
            <a:headEnd/>
            <a:tailEnd/>
          </a:ln>
        </p:spPr>
      </p:pic>
      <p:pic>
        <p:nvPicPr>
          <p:cNvPr id="124935" name="Picture 8" descr="IV_twr_concept"/>
          <p:cNvPicPr>
            <a:picLocks noChangeAspect="1" noChangeArrowheads="1"/>
          </p:cNvPicPr>
          <p:nvPr/>
        </p:nvPicPr>
        <p:blipFill>
          <a:blip r:embed="rId7" cstate="print"/>
          <a:srcRect/>
          <a:stretch>
            <a:fillRect/>
          </a:stretch>
        </p:blipFill>
        <p:spPr bwMode="auto">
          <a:xfrm>
            <a:off x="6986880" y="3702656"/>
            <a:ext cx="2004480" cy="2511273"/>
          </a:xfrm>
          <a:prstGeom prst="rect">
            <a:avLst/>
          </a:prstGeom>
          <a:noFill/>
          <a:ln w="9525">
            <a:noFill/>
            <a:miter lim="800000"/>
            <a:headEnd/>
            <a:tailEnd/>
          </a:ln>
        </p:spPr>
      </p:pic>
      <p:sp>
        <p:nvSpPr>
          <p:cNvPr id="124936" name="Text Box 10"/>
          <p:cNvSpPr txBox="1">
            <a:spLocks noChangeArrowheads="1"/>
          </p:cNvSpPr>
          <p:nvPr/>
        </p:nvSpPr>
        <p:spPr bwMode="auto">
          <a:xfrm>
            <a:off x="268722" y="495905"/>
            <a:ext cx="2932956" cy="377879"/>
          </a:xfrm>
          <a:prstGeom prst="rect">
            <a:avLst/>
          </a:prstGeom>
          <a:noFill/>
          <a:ln w="9525">
            <a:noFill/>
            <a:miter lim="800000"/>
            <a:headEnd/>
            <a:tailEnd/>
          </a:ln>
        </p:spPr>
        <p:txBody>
          <a:bodyPr wrap="none" lIns="84664" tIns="42332" rIns="84664" bIns="42332">
            <a:spAutoFit/>
          </a:bodyPr>
          <a:lstStyle/>
          <a:p>
            <a:pPr defTabSz="914257"/>
            <a:r>
              <a:rPr lang="en-US" sz="1900" i="1" dirty="0">
                <a:solidFill>
                  <a:srgbClr val="0B10D5"/>
                </a:solidFill>
                <a:latin typeface="Comic Sans MS" pitchFamily="66" charset="0"/>
              </a:rPr>
              <a:t>SMART - KAERI , </a:t>
            </a:r>
            <a:r>
              <a:rPr lang="en-US" sz="1900" i="1" dirty="0" err="1">
                <a:solidFill>
                  <a:srgbClr val="0B10D5"/>
                </a:solidFill>
                <a:latin typeface="Comic Sans MS" pitchFamily="66" charset="0"/>
              </a:rPr>
              <a:t>Corée</a:t>
            </a:r>
            <a:endParaRPr lang="en-US" sz="1900" i="1" dirty="0">
              <a:solidFill>
                <a:srgbClr val="0B10D5"/>
              </a:solidFill>
              <a:latin typeface="Comic Sans MS" pitchFamily="66" charset="0"/>
            </a:endParaRPr>
          </a:p>
        </p:txBody>
      </p:sp>
      <p:sp>
        <p:nvSpPr>
          <p:cNvPr id="124937" name="Text Box 12"/>
          <p:cNvSpPr txBox="1">
            <a:spLocks noChangeArrowheads="1"/>
          </p:cNvSpPr>
          <p:nvPr/>
        </p:nvSpPr>
        <p:spPr bwMode="auto">
          <a:xfrm>
            <a:off x="3331927" y="938894"/>
            <a:ext cx="2586708" cy="377879"/>
          </a:xfrm>
          <a:prstGeom prst="rect">
            <a:avLst/>
          </a:prstGeom>
          <a:noFill/>
          <a:ln w="9525">
            <a:noFill/>
            <a:miter lim="800000"/>
            <a:headEnd/>
            <a:tailEnd/>
          </a:ln>
        </p:spPr>
        <p:txBody>
          <a:bodyPr wrap="none" lIns="84664" tIns="42332" rIns="84664" bIns="42332">
            <a:spAutoFit/>
          </a:bodyPr>
          <a:lstStyle/>
          <a:p>
            <a:pPr defTabSz="914257"/>
            <a:r>
              <a:rPr lang="en-US" sz="1900" i="1" dirty="0" err="1">
                <a:solidFill>
                  <a:srgbClr val="0B10D5"/>
                </a:solidFill>
                <a:latin typeface="Comic Sans MS" pitchFamily="66" charset="0"/>
              </a:rPr>
              <a:t>mPower</a:t>
            </a:r>
            <a:r>
              <a:rPr lang="en-US" sz="1900" i="1" dirty="0">
                <a:solidFill>
                  <a:srgbClr val="0B10D5"/>
                </a:solidFill>
                <a:latin typeface="Comic Sans MS" pitchFamily="66" charset="0"/>
              </a:rPr>
              <a:t> – B&amp;W, USA </a:t>
            </a:r>
          </a:p>
        </p:txBody>
      </p:sp>
      <p:sp>
        <p:nvSpPr>
          <p:cNvPr id="124938" name="Text Box 13"/>
          <p:cNvSpPr txBox="1">
            <a:spLocks noChangeArrowheads="1"/>
          </p:cNvSpPr>
          <p:nvPr/>
        </p:nvSpPr>
        <p:spPr bwMode="auto">
          <a:xfrm>
            <a:off x="257513" y="6321275"/>
            <a:ext cx="2516175" cy="377879"/>
          </a:xfrm>
          <a:prstGeom prst="rect">
            <a:avLst/>
          </a:prstGeom>
          <a:noFill/>
          <a:ln w="9525">
            <a:noFill/>
            <a:miter lim="800000"/>
            <a:headEnd/>
            <a:tailEnd/>
          </a:ln>
        </p:spPr>
        <p:txBody>
          <a:bodyPr wrap="none" lIns="84664" tIns="42332" rIns="84664" bIns="42332">
            <a:spAutoFit/>
          </a:bodyPr>
          <a:lstStyle/>
          <a:p>
            <a:pPr defTabSz="914257"/>
            <a:r>
              <a:rPr lang="en-US" sz="1900" i="1" dirty="0">
                <a:solidFill>
                  <a:srgbClr val="0B10D5"/>
                </a:solidFill>
                <a:latin typeface="Comic Sans MS" pitchFamily="66" charset="0"/>
              </a:rPr>
              <a:t>4S – Toshiba, </a:t>
            </a:r>
            <a:r>
              <a:rPr lang="en-US" sz="1900" i="1" dirty="0" err="1">
                <a:solidFill>
                  <a:srgbClr val="0B10D5"/>
                </a:solidFill>
                <a:latin typeface="Comic Sans MS" pitchFamily="66" charset="0"/>
              </a:rPr>
              <a:t>Japon</a:t>
            </a:r>
            <a:r>
              <a:rPr lang="en-US" sz="1900" i="1" dirty="0">
                <a:solidFill>
                  <a:srgbClr val="0B10D5"/>
                </a:solidFill>
                <a:latin typeface="Comic Sans MS" pitchFamily="66" charset="0"/>
              </a:rPr>
              <a:t> </a:t>
            </a:r>
          </a:p>
        </p:txBody>
      </p:sp>
      <p:sp>
        <p:nvSpPr>
          <p:cNvPr id="124939" name="Text Box 14"/>
          <p:cNvSpPr txBox="1">
            <a:spLocks noChangeArrowheads="1"/>
          </p:cNvSpPr>
          <p:nvPr/>
        </p:nvSpPr>
        <p:spPr bwMode="auto">
          <a:xfrm>
            <a:off x="3294546" y="6204857"/>
            <a:ext cx="3293631" cy="377879"/>
          </a:xfrm>
          <a:prstGeom prst="rect">
            <a:avLst/>
          </a:prstGeom>
          <a:noFill/>
          <a:ln w="9525">
            <a:noFill/>
            <a:miter lim="800000"/>
            <a:headEnd/>
            <a:tailEnd/>
          </a:ln>
        </p:spPr>
        <p:txBody>
          <a:bodyPr wrap="none" lIns="84664" tIns="42332" rIns="84664" bIns="42332">
            <a:spAutoFit/>
          </a:bodyPr>
          <a:lstStyle/>
          <a:p>
            <a:pPr defTabSz="914257"/>
            <a:r>
              <a:rPr lang="en-US" sz="1900" i="1" dirty="0">
                <a:solidFill>
                  <a:srgbClr val="0B10D5"/>
                </a:solidFill>
                <a:latin typeface="Comic Sans MS" pitchFamily="66" charset="0"/>
              </a:rPr>
              <a:t>KLTS 40 S – OKBM, </a:t>
            </a:r>
            <a:r>
              <a:rPr lang="en-US" sz="1900" i="1" dirty="0" err="1">
                <a:solidFill>
                  <a:srgbClr val="0B10D5"/>
                </a:solidFill>
                <a:latin typeface="Comic Sans MS" pitchFamily="66" charset="0"/>
              </a:rPr>
              <a:t>Russie</a:t>
            </a:r>
            <a:r>
              <a:rPr lang="en-US" sz="1900" i="1" dirty="0">
                <a:solidFill>
                  <a:srgbClr val="0B10D5"/>
                </a:solidFill>
                <a:latin typeface="Comic Sans MS" pitchFamily="66" charset="0"/>
              </a:rPr>
              <a:t> </a:t>
            </a:r>
          </a:p>
        </p:txBody>
      </p:sp>
      <p:sp>
        <p:nvSpPr>
          <p:cNvPr id="124940" name="Text Box 15"/>
          <p:cNvSpPr txBox="1">
            <a:spLocks noChangeArrowheads="1"/>
          </p:cNvSpPr>
          <p:nvPr/>
        </p:nvSpPr>
        <p:spPr bwMode="auto">
          <a:xfrm>
            <a:off x="6747840" y="6112632"/>
            <a:ext cx="2396160" cy="670266"/>
          </a:xfrm>
          <a:prstGeom prst="rect">
            <a:avLst/>
          </a:prstGeom>
          <a:noFill/>
          <a:ln w="9525">
            <a:noFill/>
            <a:miter lim="800000"/>
            <a:headEnd/>
            <a:tailEnd/>
          </a:ln>
        </p:spPr>
        <p:txBody>
          <a:bodyPr lIns="84664" tIns="42332" rIns="84664" bIns="42332">
            <a:spAutoFit/>
          </a:bodyPr>
          <a:lstStyle/>
          <a:p>
            <a:pPr defTabSz="914257"/>
            <a:r>
              <a:rPr lang="en-US" sz="1900" i="1" dirty="0">
                <a:solidFill>
                  <a:srgbClr val="0B10D5"/>
                </a:solidFill>
                <a:latin typeface="Comic Sans MS" pitchFamily="66" charset="0"/>
              </a:rPr>
              <a:t>TWR – </a:t>
            </a:r>
            <a:r>
              <a:rPr lang="en-US" sz="1900" i="1" dirty="0" err="1">
                <a:solidFill>
                  <a:srgbClr val="0B10D5"/>
                </a:solidFill>
                <a:latin typeface="Comic Sans MS" pitchFamily="66" charset="0"/>
              </a:rPr>
              <a:t>Terrapower</a:t>
            </a:r>
            <a:r>
              <a:rPr lang="en-US" sz="1900" i="1" dirty="0">
                <a:solidFill>
                  <a:srgbClr val="0B10D5"/>
                </a:solidFill>
                <a:latin typeface="Comic Sans MS" pitchFamily="66" charset="0"/>
              </a:rPr>
              <a:t>, USA </a:t>
            </a:r>
          </a:p>
        </p:txBody>
      </p:sp>
      <p:pic>
        <p:nvPicPr>
          <p:cNvPr id="124941" name="Picture 16" descr="Westinghouse%20Iris%20in%20Containment"/>
          <p:cNvPicPr>
            <a:picLocks noChangeAspect="1" noChangeArrowheads="1"/>
          </p:cNvPicPr>
          <p:nvPr/>
        </p:nvPicPr>
        <p:blipFill>
          <a:blip r:embed="rId8" cstate="print"/>
          <a:srcRect/>
          <a:stretch>
            <a:fillRect/>
          </a:stretch>
        </p:blipFill>
        <p:spPr bwMode="auto">
          <a:xfrm>
            <a:off x="6747840" y="938893"/>
            <a:ext cx="1677600" cy="1862667"/>
          </a:xfrm>
          <a:prstGeom prst="rect">
            <a:avLst/>
          </a:prstGeom>
          <a:noFill/>
          <a:ln w="9525">
            <a:noFill/>
            <a:miter lim="800000"/>
            <a:headEnd/>
            <a:tailEnd/>
          </a:ln>
        </p:spPr>
      </p:pic>
      <p:sp>
        <p:nvSpPr>
          <p:cNvPr id="124942" name="Text Box 17"/>
          <p:cNvSpPr txBox="1">
            <a:spLocks noChangeArrowheads="1"/>
          </p:cNvSpPr>
          <p:nvPr/>
        </p:nvSpPr>
        <p:spPr bwMode="auto">
          <a:xfrm>
            <a:off x="6445440" y="2818191"/>
            <a:ext cx="2545920" cy="670266"/>
          </a:xfrm>
          <a:prstGeom prst="rect">
            <a:avLst/>
          </a:prstGeom>
          <a:noFill/>
          <a:ln w="9525">
            <a:noFill/>
            <a:miter lim="800000"/>
            <a:headEnd/>
            <a:tailEnd/>
          </a:ln>
        </p:spPr>
        <p:txBody>
          <a:bodyPr lIns="84664" tIns="42332" rIns="84664" bIns="42332">
            <a:spAutoFit/>
          </a:bodyPr>
          <a:lstStyle/>
          <a:p>
            <a:pPr defTabSz="914257"/>
            <a:r>
              <a:rPr lang="en-US" sz="1900" i="1" dirty="0">
                <a:solidFill>
                  <a:srgbClr val="0B10D5"/>
                </a:solidFill>
                <a:latin typeface="Comic Sans MS" pitchFamily="66" charset="0"/>
              </a:rPr>
              <a:t>IRIS - Westinghouse, USA</a:t>
            </a:r>
          </a:p>
        </p:txBody>
      </p:sp>
      <p:sp>
        <p:nvSpPr>
          <p:cNvPr id="124943" name="Text Box 18"/>
          <p:cNvSpPr txBox="1">
            <a:spLocks noChangeArrowheads="1"/>
          </p:cNvSpPr>
          <p:nvPr/>
        </p:nvSpPr>
        <p:spPr bwMode="auto">
          <a:xfrm>
            <a:off x="1258303" y="3398762"/>
            <a:ext cx="5858436" cy="424045"/>
          </a:xfrm>
          <a:prstGeom prst="rect">
            <a:avLst/>
          </a:prstGeom>
          <a:noFill/>
          <a:ln w="9525">
            <a:noFill/>
            <a:miter lim="800000"/>
            <a:headEnd/>
            <a:tailEnd/>
          </a:ln>
        </p:spPr>
        <p:txBody>
          <a:bodyPr wrap="none" lIns="84664" tIns="42332" rIns="84664" bIns="42332">
            <a:spAutoFit/>
          </a:bodyPr>
          <a:lstStyle/>
          <a:p>
            <a:pPr defTabSz="914257"/>
            <a:r>
              <a:rPr lang="en-US" sz="2200" b="1" i="1" dirty="0">
                <a:solidFill>
                  <a:srgbClr val="FF0000"/>
                </a:solidFill>
                <a:latin typeface="Comic Sans MS" pitchFamily="66" charset="0"/>
              </a:rPr>
              <a:t>“Small is beautiful… but Big is efficient” </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11760" y="0"/>
            <a:ext cx="5256584" cy="908720"/>
          </a:xfrm>
        </p:spPr>
        <p:txBody>
          <a:bodyPr/>
          <a:lstStyle/>
          <a:p>
            <a:pPr algn="ctr"/>
            <a:r>
              <a:rPr lang="fr-FR" sz="3200" dirty="0" smtClean="0"/>
              <a:t>PLAN DE L’EXPOSÉ</a:t>
            </a:r>
            <a:endParaRPr lang="fr-FR" sz="3200" dirty="0">
              <a:latin typeface="Comic Sans MS" pitchFamily="66" charset="0"/>
            </a:endParaRPr>
          </a:p>
        </p:txBody>
      </p:sp>
      <p:sp>
        <p:nvSpPr>
          <p:cNvPr id="3" name="Espace réservé du numéro de diapositive 2"/>
          <p:cNvSpPr>
            <a:spLocks noGrp="1"/>
          </p:cNvSpPr>
          <p:nvPr>
            <p:ph type="sldNum" sz="quarter" idx="4294967295"/>
          </p:nvPr>
        </p:nvSpPr>
        <p:spPr>
          <a:xfrm>
            <a:off x="8657939" y="6453336"/>
            <a:ext cx="469081" cy="268288"/>
          </a:xfrm>
          <a:prstGeom prst="rect">
            <a:avLst/>
          </a:prstGeom>
        </p:spPr>
        <p:txBody>
          <a:bodyPr/>
          <a:lstStyle/>
          <a:p>
            <a:pPr>
              <a:defRPr/>
            </a:pPr>
            <a:fld id="{7948045B-587B-42D9-AC1A-8F5F0EE36934}" type="slidenum">
              <a:rPr lang="fr-FR" sz="1600" smtClean="0"/>
              <a:pPr>
                <a:defRPr/>
              </a:pPr>
              <a:t>37</a:t>
            </a:fld>
            <a:endParaRPr lang="fr-FR" sz="1600" dirty="0"/>
          </a:p>
        </p:txBody>
      </p:sp>
      <p:sp>
        <p:nvSpPr>
          <p:cNvPr id="8" name="ZoneTexte 7"/>
          <p:cNvSpPr txBox="1"/>
          <p:nvPr/>
        </p:nvSpPr>
        <p:spPr>
          <a:xfrm>
            <a:off x="1115616" y="2132856"/>
            <a:ext cx="7486345" cy="3323987"/>
          </a:xfrm>
          <a:prstGeom prst="rect">
            <a:avLst/>
          </a:prstGeom>
          <a:noFill/>
        </p:spPr>
        <p:txBody>
          <a:bodyPr wrap="none" rtlCol="0">
            <a:spAutoFit/>
          </a:bodyPr>
          <a:lstStyle/>
          <a:p>
            <a:pPr marL="342900" indent="-342900" algn="l">
              <a:lnSpc>
                <a:spcPct val="150000"/>
              </a:lnSpc>
              <a:buFont typeface="+mj-lt"/>
              <a:buAutoNum type="arabicPeriod"/>
            </a:pPr>
            <a:r>
              <a:rPr lang="fr-FR" sz="2800" b="1" dirty="0" smtClean="0">
                <a:solidFill>
                  <a:srgbClr val="0070C0"/>
                </a:solidFill>
                <a:latin typeface="Comic Sans MS" pitchFamily="66" charset="0"/>
              </a:rPr>
              <a:t> Le nucléaire dans le monde</a:t>
            </a:r>
          </a:p>
          <a:p>
            <a:pPr marL="342900" indent="-342900" algn="l">
              <a:lnSpc>
                <a:spcPct val="150000"/>
              </a:lnSpc>
              <a:buFont typeface="+mj-lt"/>
              <a:buAutoNum type="arabicPeriod"/>
            </a:pPr>
            <a:r>
              <a:rPr lang="fr-FR" sz="2800" b="1" dirty="0" smtClean="0">
                <a:solidFill>
                  <a:srgbClr val="0070C0"/>
                </a:solidFill>
                <a:latin typeface="Comic Sans MS" pitchFamily="66" charset="0"/>
              </a:rPr>
              <a:t> Les fondamentaux du nucléaire</a:t>
            </a:r>
          </a:p>
          <a:p>
            <a:pPr marL="342900" indent="-342900" algn="l">
              <a:lnSpc>
                <a:spcPct val="150000"/>
              </a:lnSpc>
              <a:buFont typeface="+mj-lt"/>
              <a:buAutoNum type="arabicPeriod"/>
            </a:pPr>
            <a:r>
              <a:rPr lang="fr-FR" sz="2800" b="1" dirty="0" smtClean="0">
                <a:solidFill>
                  <a:srgbClr val="0070C0"/>
                </a:solidFill>
                <a:latin typeface="Comic Sans MS" pitchFamily="66" charset="0"/>
              </a:rPr>
              <a:t> La R&amp;D au CEA</a:t>
            </a:r>
          </a:p>
          <a:p>
            <a:pPr marL="342900" indent="-342900" algn="l">
              <a:lnSpc>
                <a:spcPct val="150000"/>
              </a:lnSpc>
              <a:buFont typeface="+mj-lt"/>
              <a:buAutoNum type="arabicPeriod"/>
            </a:pPr>
            <a:r>
              <a:rPr lang="fr-FR" sz="2800" b="1" dirty="0" smtClean="0">
                <a:solidFill>
                  <a:srgbClr val="FF0000"/>
                </a:solidFill>
                <a:latin typeface="Comic Sans MS" pitchFamily="66" charset="0"/>
              </a:rPr>
              <a:t> Les scénarios énergétiques de </a:t>
            </a:r>
            <a:r>
              <a:rPr lang="fr-FR" sz="2800" b="1" dirty="0" smtClean="0">
                <a:solidFill>
                  <a:srgbClr val="FF0000"/>
                </a:solidFill>
                <a:latin typeface="Comic Sans MS" pitchFamily="66" charset="0"/>
              </a:rPr>
              <a:t>l’ANCRE</a:t>
            </a:r>
          </a:p>
          <a:p>
            <a:pPr marL="342900" indent="-342900" algn="l">
              <a:lnSpc>
                <a:spcPct val="150000"/>
              </a:lnSpc>
              <a:buFont typeface="+mj-lt"/>
              <a:buAutoNum type="arabicPeriod"/>
            </a:pPr>
            <a:r>
              <a:rPr lang="fr-FR" sz="2800" b="1" dirty="0" smtClean="0">
                <a:solidFill>
                  <a:srgbClr val="0070C0"/>
                </a:solidFill>
                <a:latin typeface="Comic Sans MS" pitchFamily="66" charset="0"/>
              </a:rPr>
              <a:t> La </a:t>
            </a:r>
            <a:r>
              <a:rPr lang="fr-FR" sz="2800" b="1" dirty="0" smtClean="0">
                <a:solidFill>
                  <a:srgbClr val="0070C0"/>
                </a:solidFill>
                <a:latin typeface="Comic Sans MS" pitchFamily="66" charset="0"/>
              </a:rPr>
              <a:t>cogénération nucléaire</a:t>
            </a:r>
            <a:endParaRPr lang="fr-FR" sz="2800" b="1" dirty="0" smtClean="0">
              <a:solidFill>
                <a:srgbClr val="0070C0"/>
              </a:solidFill>
              <a:latin typeface="Comic Sans MS" pitchFamily="66" charset="0"/>
            </a:endParaRPr>
          </a:p>
        </p:txBody>
      </p:sp>
    </p:spTree>
    <p:extLst>
      <p:ext uri="{BB962C8B-B14F-4D97-AF65-F5344CB8AC3E}">
        <p14:creationId xmlns:p14="http://schemas.microsoft.com/office/powerpoint/2010/main" xmlns="" val="178422027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print"/>
          <a:srcRect/>
          <a:stretch>
            <a:fillRect/>
          </a:stretch>
        </p:blipFill>
        <p:spPr bwMode="auto">
          <a:xfrm>
            <a:off x="7358063" y="332656"/>
            <a:ext cx="1785937" cy="1006475"/>
          </a:xfrm>
          <a:prstGeom prst="rect">
            <a:avLst/>
          </a:prstGeom>
          <a:noFill/>
          <a:ln w="9525">
            <a:noFill/>
            <a:miter lim="800000"/>
            <a:headEnd/>
            <a:tailEnd/>
          </a:ln>
        </p:spPr>
      </p:pic>
      <p:sp>
        <p:nvSpPr>
          <p:cNvPr id="13315" name="Rectangle 2"/>
          <p:cNvSpPr>
            <a:spLocks noGrp="1" noChangeArrowheads="1"/>
          </p:cNvSpPr>
          <p:nvPr>
            <p:ph type="title" idx="4294967295"/>
          </p:nvPr>
        </p:nvSpPr>
        <p:spPr>
          <a:xfrm>
            <a:off x="1115616" y="0"/>
            <a:ext cx="6048672" cy="900113"/>
          </a:xfrm>
        </p:spPr>
        <p:txBody>
          <a:bodyPr/>
          <a:lstStyle/>
          <a:p>
            <a:r>
              <a:rPr lang="fr-FR" altLang="fr-FR" sz="3200" dirty="0" smtClean="0">
                <a:latin typeface="Comic Sans MS" pitchFamily="66" charset="0"/>
              </a:rPr>
              <a:t>Les scénarios de l’ANCRE</a:t>
            </a:r>
          </a:p>
        </p:txBody>
      </p:sp>
      <p:sp>
        <p:nvSpPr>
          <p:cNvPr id="13316" name="Rectangle 3"/>
          <p:cNvSpPr>
            <a:spLocks noChangeArrowheads="1"/>
          </p:cNvSpPr>
          <p:nvPr/>
        </p:nvSpPr>
        <p:spPr bwMode="auto">
          <a:xfrm>
            <a:off x="251520" y="1268760"/>
            <a:ext cx="8892480" cy="5400600"/>
          </a:xfrm>
          <a:prstGeom prst="rect">
            <a:avLst/>
          </a:prstGeom>
          <a:noFill/>
          <a:ln w="9525">
            <a:noFill/>
            <a:miter lim="800000"/>
            <a:headEnd/>
            <a:tailEnd/>
          </a:ln>
        </p:spPr>
        <p:txBody>
          <a:bodyPr/>
          <a:lstStyle/>
          <a:p>
            <a:pPr marL="342900" indent="-152400" algn="l" eaLnBrk="0" hangingPunct="0">
              <a:spcBef>
                <a:spcPct val="20000"/>
              </a:spcBef>
              <a:buFontTx/>
              <a:buChar char="•"/>
            </a:pPr>
            <a:r>
              <a:rPr lang="fr-FR" altLang="fr-FR" sz="2200" dirty="0">
                <a:solidFill>
                  <a:srgbClr val="595959"/>
                </a:solidFill>
              </a:rPr>
              <a:t>L’ANCRE a été appelé à prendre part au débat sur la transition énergétique et</a:t>
            </a:r>
            <a:r>
              <a:rPr lang="fr-FR" altLang="fr-FR" sz="2200" b="1" dirty="0">
                <a:solidFill>
                  <a:srgbClr val="595959"/>
                </a:solidFill>
              </a:rPr>
              <a:t> </a:t>
            </a:r>
            <a:r>
              <a:rPr lang="fr-FR" altLang="fr-FR" sz="2200" dirty="0">
                <a:solidFill>
                  <a:srgbClr val="595959"/>
                </a:solidFill>
              </a:rPr>
              <a:t>a proposé à</a:t>
            </a:r>
            <a:r>
              <a:rPr lang="fr-FR" altLang="fr-FR" sz="2200" b="1" dirty="0">
                <a:solidFill>
                  <a:srgbClr val="595959"/>
                </a:solidFill>
              </a:rPr>
              <a:t> la Ministre en charge de l’énergie de construire des scénarios énergétiques </a:t>
            </a:r>
            <a:r>
              <a:rPr lang="fr-FR" altLang="fr-FR" sz="2200" dirty="0">
                <a:solidFill>
                  <a:srgbClr val="595959"/>
                </a:solidFill>
              </a:rPr>
              <a:t>à l’horizon 2050 en respectant un double objectif:</a:t>
            </a:r>
          </a:p>
          <a:p>
            <a:pPr marL="1181100" lvl="2" indent="-228600" algn="l" eaLnBrk="0" hangingPunct="0">
              <a:spcBef>
                <a:spcPct val="20000"/>
              </a:spcBef>
              <a:buFontTx/>
              <a:buChar char="•"/>
            </a:pPr>
            <a:r>
              <a:rPr lang="fr-FR" altLang="fr-FR" sz="2200" b="1" dirty="0">
                <a:solidFill>
                  <a:srgbClr val="C00000"/>
                </a:solidFill>
              </a:rPr>
              <a:t>Réduction des émissions de GES par un Facteur 4 en 2050</a:t>
            </a:r>
          </a:p>
          <a:p>
            <a:pPr marL="1181100" lvl="2" indent="-228600" algn="l" eaLnBrk="0" hangingPunct="0">
              <a:spcBef>
                <a:spcPct val="20000"/>
              </a:spcBef>
              <a:buFontTx/>
              <a:buChar char="•"/>
            </a:pPr>
            <a:r>
              <a:rPr lang="fr-FR" altLang="fr-FR" sz="2200" b="1" dirty="0">
                <a:solidFill>
                  <a:srgbClr val="C00000"/>
                </a:solidFill>
              </a:rPr>
              <a:t>Réduction de la part de l’électricité nucléaire à 50% en 2025</a:t>
            </a:r>
            <a:endParaRPr lang="fr-FR" altLang="fr-FR" sz="2200" dirty="0">
              <a:solidFill>
                <a:srgbClr val="C00000"/>
              </a:solidFill>
            </a:endParaRPr>
          </a:p>
          <a:p>
            <a:pPr marL="342900" indent="-152400" algn="l" eaLnBrk="0" hangingPunct="0">
              <a:spcBef>
                <a:spcPct val="20000"/>
              </a:spcBef>
              <a:buFontTx/>
              <a:buChar char="•"/>
            </a:pPr>
            <a:r>
              <a:rPr lang="fr-FR" altLang="fr-FR" sz="2200" dirty="0">
                <a:solidFill>
                  <a:srgbClr val="595959"/>
                </a:solidFill>
              </a:rPr>
              <a:t>L’ANCRE a alors défini les 3 scénarios suivants:</a:t>
            </a:r>
          </a:p>
          <a:p>
            <a:pPr marL="1181100" lvl="2" indent="-228600" algn="l" eaLnBrk="0" hangingPunct="0">
              <a:spcBef>
                <a:spcPct val="20000"/>
              </a:spcBef>
              <a:buFontTx/>
              <a:buChar char="•"/>
            </a:pPr>
            <a:r>
              <a:rPr lang="fr-FR" altLang="fr-FR" sz="2200" b="1" dirty="0">
                <a:solidFill>
                  <a:srgbClr val="339966"/>
                </a:solidFill>
              </a:rPr>
              <a:t>« Sobriété renforcée » (ou SOB)</a:t>
            </a:r>
          </a:p>
          <a:p>
            <a:pPr marL="1181100" lvl="2" indent="-228600" algn="l" eaLnBrk="0" hangingPunct="0">
              <a:spcBef>
                <a:spcPct val="20000"/>
              </a:spcBef>
              <a:buFontTx/>
              <a:buChar char="•"/>
            </a:pPr>
            <a:r>
              <a:rPr lang="fr-FR" altLang="fr-FR" sz="2200" b="1" dirty="0">
                <a:solidFill>
                  <a:srgbClr val="262699"/>
                </a:solidFill>
              </a:rPr>
              <a:t>« </a:t>
            </a:r>
            <a:r>
              <a:rPr lang="fr-FR" altLang="fr-FR" sz="2200" b="1" dirty="0" err="1">
                <a:solidFill>
                  <a:srgbClr val="262699"/>
                </a:solidFill>
              </a:rPr>
              <a:t>Décarbonisation</a:t>
            </a:r>
            <a:r>
              <a:rPr lang="fr-FR" altLang="fr-FR" sz="2200" b="1" dirty="0">
                <a:solidFill>
                  <a:srgbClr val="262699"/>
                </a:solidFill>
              </a:rPr>
              <a:t> par l’électricité » (ou ELE)</a:t>
            </a:r>
          </a:p>
          <a:p>
            <a:pPr marL="1181100" lvl="2" indent="-228600" algn="l" eaLnBrk="0" hangingPunct="0">
              <a:spcBef>
                <a:spcPct val="20000"/>
              </a:spcBef>
              <a:buFontTx/>
              <a:buChar char="•"/>
            </a:pPr>
            <a:r>
              <a:rPr lang="fr-FR" altLang="fr-FR" sz="2200" b="1" dirty="0">
                <a:solidFill>
                  <a:srgbClr val="FF6600"/>
                </a:solidFill>
              </a:rPr>
              <a:t>« Vecteurs diversifiés » (ou DIV)</a:t>
            </a:r>
          </a:p>
          <a:p>
            <a:pPr marL="1181100" lvl="2" indent="-228600" algn="l" eaLnBrk="0" hangingPunct="0">
              <a:spcBef>
                <a:spcPct val="20000"/>
              </a:spcBef>
              <a:buFontTx/>
              <a:buChar char="•"/>
            </a:pPr>
            <a:endParaRPr lang="fr-FR" altLang="fr-FR" sz="2200" dirty="0">
              <a:solidFill>
                <a:srgbClr val="595959"/>
              </a:solidFill>
            </a:endParaRPr>
          </a:p>
          <a:p>
            <a:pPr marL="342900" indent="-152400" algn="l" eaLnBrk="0" hangingPunct="0">
              <a:spcBef>
                <a:spcPct val="20000"/>
              </a:spcBef>
              <a:buFontTx/>
              <a:buChar char="•"/>
            </a:pPr>
            <a:r>
              <a:rPr lang="fr-FR" altLang="fr-FR" sz="2200" dirty="0">
                <a:solidFill>
                  <a:srgbClr val="595959"/>
                </a:solidFill>
              </a:rPr>
              <a:t>Un dernier scénario « </a:t>
            </a:r>
            <a:r>
              <a:rPr lang="fr-FR" altLang="fr-FR" sz="2200" dirty="0" err="1">
                <a:solidFill>
                  <a:srgbClr val="595959"/>
                </a:solidFill>
              </a:rPr>
              <a:t>Elec</a:t>
            </a:r>
            <a:r>
              <a:rPr lang="fr-FR" altLang="fr-FR" sz="2200" dirty="0">
                <a:solidFill>
                  <a:srgbClr val="595959"/>
                </a:solidFill>
              </a:rPr>
              <a:t>-V » a été produit. Cette variante du scénario ELE relâche la contrainte « d’une part maximum de 50 % de nucléaire en 2025-2030 »</a:t>
            </a:r>
          </a:p>
        </p:txBody>
      </p:sp>
      <p:sp>
        <p:nvSpPr>
          <p:cNvPr id="5" name="Rectangle à coins arrondis 4"/>
          <p:cNvSpPr/>
          <p:nvPr/>
        </p:nvSpPr>
        <p:spPr>
          <a:xfrm>
            <a:off x="7055768" y="4221088"/>
            <a:ext cx="2088232" cy="1080120"/>
          </a:xfrm>
          <a:prstGeom prst="wedgeRoundRectCallout">
            <a:avLst>
              <a:gd name="adj1" fmla="val -122013"/>
              <a:gd name="adj2" fmla="val 26891"/>
              <a:gd name="adj3" fmla="val 16667"/>
            </a:avLst>
          </a:prstGeom>
          <a:solidFill>
            <a:schemeClr val="accent1">
              <a:alpha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dirty="0" smtClean="0">
                <a:solidFill>
                  <a:schemeClr val="tx1">
                    <a:lumMod val="95000"/>
                    <a:lumOff val="5000"/>
                  </a:schemeClr>
                </a:solidFill>
              </a:rPr>
              <a:t>Scénario retenu pour illustrer  la trajectoire Diversité du DNTE</a:t>
            </a:r>
            <a:endParaRPr lang="fr-FR" sz="1600" dirty="0">
              <a:solidFill>
                <a:schemeClr val="tx1">
                  <a:lumMod val="95000"/>
                  <a:lumOff val="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
          <p:cNvSpPr>
            <a:spLocks noChangeArrowheads="1"/>
          </p:cNvSpPr>
          <p:nvPr/>
        </p:nvSpPr>
        <p:spPr bwMode="auto">
          <a:xfrm>
            <a:off x="121622" y="1988840"/>
            <a:ext cx="8820150" cy="43704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914400" lvl="1" indent="-457200" algn="l" eaLnBrk="1" hangingPunct="1">
              <a:spcBef>
                <a:spcPct val="0"/>
              </a:spcBef>
              <a:buFont typeface="+mj-lt"/>
              <a:buAutoNum type="arabicPeriod"/>
            </a:pPr>
            <a:r>
              <a:rPr lang="fr-FR" altLang="fr-FR" sz="2000" b="1" dirty="0" smtClean="0">
                <a:solidFill>
                  <a:schemeClr val="accent2"/>
                </a:solidFill>
              </a:rPr>
              <a:t>Les scénarios de l’ANCRE se positionnent dans la démarche en cours pour construire la loi sur la transition: </a:t>
            </a:r>
            <a:r>
              <a:rPr lang="fr-FR" altLang="fr-FR" sz="2000" dirty="0">
                <a:solidFill>
                  <a:srgbClr val="595959"/>
                </a:solidFill>
              </a:rPr>
              <a:t>ils sont un des inputs pour éclairer représentation nationale et gouvernement</a:t>
            </a:r>
          </a:p>
          <a:p>
            <a:pPr marL="914400" lvl="1" indent="-457200" algn="l" eaLnBrk="1" hangingPunct="1">
              <a:spcBef>
                <a:spcPct val="0"/>
              </a:spcBef>
              <a:buFont typeface="+mj-lt"/>
              <a:buAutoNum type="arabicPeriod"/>
            </a:pPr>
            <a:endParaRPr lang="fr-FR" altLang="fr-FR" sz="2000" b="1" dirty="0" smtClean="0">
              <a:solidFill>
                <a:schemeClr val="accent2"/>
              </a:solidFill>
            </a:endParaRPr>
          </a:p>
          <a:p>
            <a:pPr marL="914400" lvl="1" indent="-457200" algn="l" eaLnBrk="1" hangingPunct="1">
              <a:spcBef>
                <a:spcPct val="0"/>
              </a:spcBef>
              <a:buFont typeface="+mj-lt"/>
              <a:buAutoNum type="arabicPeriod"/>
            </a:pPr>
            <a:r>
              <a:rPr lang="fr-FR" altLang="fr-FR" sz="2000" dirty="0">
                <a:solidFill>
                  <a:srgbClr val="595959"/>
                </a:solidFill>
              </a:rPr>
              <a:t>Les scénarios servent à construire les </a:t>
            </a:r>
            <a:r>
              <a:rPr lang="fr-FR" altLang="fr-FR" sz="2000" b="1" dirty="0" smtClean="0">
                <a:solidFill>
                  <a:schemeClr val="accent2"/>
                </a:solidFill>
              </a:rPr>
              <a:t>recommandations de l’ANCRE dans le cadre de la stratégie nationale de recherche</a:t>
            </a:r>
          </a:p>
          <a:p>
            <a:pPr marL="914400" lvl="1" indent="-457200" algn="l" eaLnBrk="1" hangingPunct="1">
              <a:spcBef>
                <a:spcPct val="0"/>
              </a:spcBef>
              <a:buFont typeface="+mj-lt"/>
              <a:buAutoNum type="arabicPeriod"/>
            </a:pPr>
            <a:endParaRPr lang="fr-FR" altLang="fr-FR" sz="2000" b="1" dirty="0" smtClean="0">
              <a:solidFill>
                <a:schemeClr val="accent2"/>
              </a:solidFill>
            </a:endParaRPr>
          </a:p>
          <a:p>
            <a:pPr marL="914400" lvl="1" indent="-457200" algn="l" eaLnBrk="1" hangingPunct="1">
              <a:spcBef>
                <a:spcPct val="0"/>
              </a:spcBef>
              <a:buFont typeface="+mj-lt"/>
              <a:buAutoNum type="arabicPeriod"/>
            </a:pPr>
            <a:r>
              <a:rPr lang="fr-FR" altLang="fr-FR" sz="2000" b="1" dirty="0">
                <a:solidFill>
                  <a:srgbClr val="0033CC"/>
                </a:solidFill>
              </a:rPr>
              <a:t>Les scénarios </a:t>
            </a:r>
            <a:r>
              <a:rPr lang="fr-FR" altLang="fr-FR" sz="2000" b="1" dirty="0" smtClean="0">
                <a:solidFill>
                  <a:srgbClr val="0033CC"/>
                </a:solidFill>
              </a:rPr>
              <a:t>ont permis d’identifier des sujets sur lesquels l’ANCRE définit son propre agenda de recherches: </a:t>
            </a:r>
            <a:r>
              <a:rPr lang="fr-FR" altLang="fr-FR" sz="2000" dirty="0">
                <a:solidFill>
                  <a:srgbClr val="595959"/>
                </a:solidFill>
              </a:rPr>
              <a:t>Coûts de système des </a:t>
            </a:r>
            <a:r>
              <a:rPr lang="fr-FR" altLang="fr-FR" sz="2000" dirty="0" err="1">
                <a:solidFill>
                  <a:srgbClr val="595959"/>
                </a:solidFill>
              </a:rPr>
              <a:t>EnR</a:t>
            </a:r>
            <a:r>
              <a:rPr lang="fr-FR" altLang="fr-FR" sz="2000" dirty="0">
                <a:solidFill>
                  <a:srgbClr val="595959"/>
                </a:solidFill>
              </a:rPr>
              <a:t> (notamment), Analyse multicritère, Benchmark de modèles…</a:t>
            </a:r>
          </a:p>
          <a:p>
            <a:pPr lvl="1" algn="l" eaLnBrk="1" hangingPunct="1">
              <a:spcBef>
                <a:spcPct val="0"/>
              </a:spcBef>
              <a:buFont typeface="Arial" charset="0"/>
              <a:buChar char="•"/>
            </a:pPr>
            <a:endParaRPr lang="fr-FR" altLang="fr-FR" sz="2000" b="1" dirty="0" smtClean="0">
              <a:solidFill>
                <a:srgbClr val="0033CC"/>
              </a:solidFill>
            </a:endParaRPr>
          </a:p>
          <a:p>
            <a:pPr lvl="1" algn="l" eaLnBrk="1" hangingPunct="1">
              <a:spcBef>
                <a:spcPct val="0"/>
              </a:spcBef>
              <a:buFont typeface="Arial" charset="0"/>
              <a:buChar char="•"/>
            </a:pPr>
            <a:endParaRPr lang="fr-FR" altLang="fr-FR" sz="2000" dirty="0">
              <a:solidFill>
                <a:srgbClr val="595959"/>
              </a:solidFill>
            </a:endParaRPr>
          </a:p>
          <a:p>
            <a:pPr algn="l" eaLnBrk="1" hangingPunct="1">
              <a:spcBef>
                <a:spcPct val="0"/>
              </a:spcBef>
              <a:buFontTx/>
              <a:buNone/>
            </a:pPr>
            <a:endParaRPr lang="fr-FR" altLang="fr-FR" sz="1800" i="1" dirty="0">
              <a:solidFill>
                <a:srgbClr val="666666"/>
              </a:solidFill>
            </a:endParaRPr>
          </a:p>
        </p:txBody>
      </p:sp>
      <p:sp>
        <p:nvSpPr>
          <p:cNvPr id="6147" name="Rectangle 2"/>
          <p:cNvSpPr>
            <a:spLocks noChangeArrowheads="1"/>
          </p:cNvSpPr>
          <p:nvPr/>
        </p:nvSpPr>
        <p:spPr bwMode="auto">
          <a:xfrm>
            <a:off x="1547664" y="0"/>
            <a:ext cx="7128792" cy="900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fr-FR" altLang="fr-FR" sz="3200" dirty="0" smtClean="0">
                <a:solidFill>
                  <a:schemeClr val="bg1"/>
                </a:solidFill>
                <a:latin typeface="Comic Sans MS" pitchFamily="66" charset="0"/>
              </a:rPr>
              <a:t>Des scénarios pour quoi faire?</a:t>
            </a:r>
            <a:endParaRPr lang="fr-FR" altLang="fr-FR" sz="3200" dirty="0">
              <a:solidFill>
                <a:schemeClr val="bg1"/>
              </a:solidFill>
              <a:latin typeface="Comic Sans MS" pitchFamily="66" charset="0"/>
            </a:endParaRPr>
          </a:p>
        </p:txBody>
      </p:sp>
    </p:spTree>
    <p:extLst>
      <p:ext uri="{BB962C8B-B14F-4D97-AF65-F5344CB8AC3E}">
        <p14:creationId xmlns:p14="http://schemas.microsoft.com/office/powerpoint/2010/main" xmlns="" val="134777749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
          <p:cNvSpPr>
            <a:spLocks noChangeArrowheads="1"/>
          </p:cNvSpPr>
          <p:nvPr/>
        </p:nvSpPr>
        <p:spPr bwMode="auto">
          <a:xfrm>
            <a:off x="539750" y="2532063"/>
            <a:ext cx="8016875" cy="2062103"/>
          </a:xfrm>
          <a:prstGeom prst="rect">
            <a:avLst/>
          </a:prstGeom>
          <a:noFill/>
          <a:ln w="9525">
            <a:noFill/>
            <a:miter lim="800000"/>
            <a:headEnd/>
            <a:tailEnd/>
          </a:ln>
        </p:spPr>
        <p:txBody>
          <a:bodyPr>
            <a:spAutoFit/>
          </a:bodyPr>
          <a:lstStyle/>
          <a:p>
            <a:pPr algn="ctr"/>
            <a:r>
              <a:rPr lang="fr-FR" altLang="fr-FR" sz="3200" b="1" dirty="0" smtClean="0">
                <a:solidFill>
                  <a:srgbClr val="FF0000"/>
                </a:solidFill>
              </a:rPr>
              <a:t>Les principaux résultats</a:t>
            </a:r>
            <a:endParaRPr lang="fr-FR" altLang="fr-FR" sz="3200" b="1" dirty="0">
              <a:solidFill>
                <a:srgbClr val="FF0000"/>
              </a:solidFill>
            </a:endParaRPr>
          </a:p>
          <a:p>
            <a:pPr algn="ctr"/>
            <a:endParaRPr lang="fr-FR" altLang="fr-FR" sz="3200" b="1" i="1" dirty="0">
              <a:solidFill>
                <a:srgbClr val="FF0000"/>
              </a:solidFill>
            </a:endParaRPr>
          </a:p>
          <a:p>
            <a:pPr algn="ctr"/>
            <a:r>
              <a:rPr lang="fr-FR" altLang="fr-FR" sz="3200" b="1" dirty="0">
                <a:solidFill>
                  <a:srgbClr val="FF0000"/>
                </a:solidFill>
              </a:rPr>
              <a:t> </a:t>
            </a:r>
          </a:p>
          <a:p>
            <a:pPr algn="ctr"/>
            <a:endParaRPr lang="fr-FR" altLang="fr-FR" sz="3200" b="1" dirty="0">
              <a:solidFill>
                <a:srgbClr val="FF0000"/>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itre 1"/>
          <p:cNvSpPr>
            <a:spLocks noGrp="1"/>
          </p:cNvSpPr>
          <p:nvPr>
            <p:ph type="title" idx="4294967295"/>
          </p:nvPr>
        </p:nvSpPr>
        <p:spPr>
          <a:xfrm>
            <a:off x="1331640" y="188640"/>
            <a:ext cx="7560840" cy="719138"/>
          </a:xfrm>
        </p:spPr>
        <p:txBody>
          <a:bodyPr/>
          <a:lstStyle/>
          <a:p>
            <a:pPr eaLnBrk="1" hangingPunct="1"/>
            <a:r>
              <a:rPr lang="fr-FR" altLang="fr-FR" sz="2800" dirty="0" smtClean="0">
                <a:latin typeface="Comic Sans MS" pitchFamily="66" charset="0"/>
              </a:rPr>
              <a:t>Consommation d’énergie </a:t>
            </a:r>
            <a:r>
              <a:rPr lang="fr-FR" altLang="fr-FR" sz="2800" dirty="0" smtClean="0">
                <a:latin typeface="Comic Sans MS" pitchFamily="66" charset="0"/>
              </a:rPr>
              <a:t>primaire</a:t>
            </a:r>
            <a:endParaRPr lang="fr-FR" altLang="fr-FR" sz="2800" dirty="0" smtClean="0">
              <a:solidFill>
                <a:srgbClr val="FF0000"/>
              </a:solidFill>
              <a:latin typeface="Comic Sans MS" pitchFamily="66" charset="0"/>
            </a:endParaRPr>
          </a:p>
        </p:txBody>
      </p:sp>
      <p:sp>
        <p:nvSpPr>
          <p:cNvPr id="11268" name="Rectangle 11"/>
          <p:cNvSpPr>
            <a:spLocks noChangeArrowheads="1"/>
          </p:cNvSpPr>
          <p:nvPr/>
        </p:nvSpPr>
        <p:spPr bwMode="auto">
          <a:xfrm>
            <a:off x="251520" y="1484784"/>
            <a:ext cx="4032448" cy="3824893"/>
          </a:xfrm>
          <a:prstGeom prst="rect">
            <a:avLst/>
          </a:prstGeom>
          <a:noFill/>
          <a:ln w="9525">
            <a:noFill/>
            <a:miter lim="800000"/>
            <a:headEnd/>
            <a:tailEnd/>
          </a:ln>
        </p:spPr>
        <p:txBody>
          <a:bodyPr wrap="square">
            <a:spAutoFit/>
          </a:bodyPr>
          <a:lstStyle/>
          <a:p>
            <a:pPr algn="l">
              <a:lnSpc>
                <a:spcPct val="110000"/>
              </a:lnSpc>
            </a:pPr>
            <a:r>
              <a:rPr lang="fr-FR" altLang="fr-FR" sz="2000" b="1" dirty="0">
                <a:solidFill>
                  <a:srgbClr val="339966"/>
                </a:solidFill>
              </a:rPr>
              <a:t>SOB</a:t>
            </a:r>
            <a:r>
              <a:rPr lang="fr-FR" altLang="fr-FR" sz="2000" dirty="0"/>
              <a:t>, </a:t>
            </a:r>
            <a:r>
              <a:rPr lang="fr-FR" altLang="fr-FR" sz="2000" b="1" dirty="0">
                <a:solidFill>
                  <a:srgbClr val="003399"/>
                </a:solidFill>
              </a:rPr>
              <a:t>ELE</a:t>
            </a:r>
            <a:r>
              <a:rPr lang="fr-FR" altLang="fr-FR" sz="2000" dirty="0"/>
              <a:t> </a:t>
            </a:r>
            <a:r>
              <a:rPr lang="fr-FR" altLang="fr-FR" sz="2000" dirty="0">
                <a:solidFill>
                  <a:srgbClr val="595959"/>
                </a:solidFill>
              </a:rPr>
              <a:t>et</a:t>
            </a:r>
            <a:r>
              <a:rPr lang="fr-FR" altLang="fr-FR" sz="2000" dirty="0"/>
              <a:t> </a:t>
            </a:r>
            <a:r>
              <a:rPr lang="fr-FR" altLang="fr-FR" sz="2000" b="1" dirty="0">
                <a:solidFill>
                  <a:srgbClr val="FF6600"/>
                </a:solidFill>
              </a:rPr>
              <a:t>DIV</a:t>
            </a:r>
            <a:r>
              <a:rPr lang="fr-FR" altLang="fr-FR" sz="2000" dirty="0"/>
              <a:t> : </a:t>
            </a:r>
          </a:p>
          <a:p>
            <a:pPr algn="l">
              <a:lnSpc>
                <a:spcPct val="110000"/>
              </a:lnSpc>
            </a:pPr>
            <a:endParaRPr lang="fr-FR" altLang="fr-FR" sz="1000" dirty="0"/>
          </a:p>
          <a:p>
            <a:pPr marL="450850" lvl="1" indent="-273050" algn="l">
              <a:lnSpc>
                <a:spcPct val="110000"/>
              </a:lnSpc>
              <a:buFontTx/>
              <a:buChar char="•"/>
            </a:pPr>
            <a:r>
              <a:rPr lang="fr-FR" altLang="fr-FR" sz="2000" dirty="0" smtClean="0">
                <a:solidFill>
                  <a:srgbClr val="595959"/>
                </a:solidFill>
              </a:rPr>
              <a:t>Une décroissance </a:t>
            </a:r>
            <a:r>
              <a:rPr lang="fr-FR" altLang="fr-FR" sz="2000" dirty="0">
                <a:solidFill>
                  <a:srgbClr val="595959"/>
                </a:solidFill>
              </a:rPr>
              <a:t>de l’énergie </a:t>
            </a:r>
            <a:r>
              <a:rPr lang="fr-FR" altLang="fr-FR" sz="2000" dirty="0" smtClean="0">
                <a:solidFill>
                  <a:srgbClr val="595959"/>
                </a:solidFill>
              </a:rPr>
              <a:t>primaire malgré la croissance de la population, </a:t>
            </a:r>
            <a:r>
              <a:rPr lang="fr-FR" altLang="fr-FR" sz="2000" b="1" dirty="0">
                <a:solidFill>
                  <a:srgbClr val="595959"/>
                </a:solidFill>
              </a:rPr>
              <a:t>en rupture </a:t>
            </a:r>
            <a:r>
              <a:rPr lang="fr-FR" altLang="fr-FR" sz="2000" b="1" dirty="0" smtClean="0">
                <a:solidFill>
                  <a:srgbClr val="595959"/>
                </a:solidFill>
              </a:rPr>
              <a:t>avec </a:t>
            </a:r>
            <a:r>
              <a:rPr lang="fr-FR" altLang="fr-FR" sz="2000" b="1" dirty="0">
                <a:solidFill>
                  <a:srgbClr val="595959"/>
                </a:solidFill>
              </a:rPr>
              <a:t>la tendance historique</a:t>
            </a:r>
          </a:p>
          <a:p>
            <a:pPr marL="450850" indent="-273050" algn="l">
              <a:lnSpc>
                <a:spcPct val="110000"/>
              </a:lnSpc>
              <a:buFontTx/>
              <a:buChar char="•"/>
            </a:pPr>
            <a:endParaRPr lang="fr-FR" altLang="fr-FR" sz="1050" b="1" dirty="0">
              <a:solidFill>
                <a:srgbClr val="595959"/>
              </a:solidFill>
            </a:endParaRPr>
          </a:p>
          <a:p>
            <a:pPr marL="450850" lvl="1" indent="-273050" algn="l">
              <a:lnSpc>
                <a:spcPct val="110000"/>
              </a:lnSpc>
              <a:buFontTx/>
              <a:buChar char="•"/>
            </a:pPr>
            <a:r>
              <a:rPr lang="fr-FR" altLang="fr-FR" sz="2000" dirty="0" smtClean="0">
                <a:solidFill>
                  <a:srgbClr val="595959"/>
                </a:solidFill>
              </a:rPr>
              <a:t>Et une forte réduction </a:t>
            </a:r>
            <a:r>
              <a:rPr lang="fr-FR" altLang="fr-FR" sz="2000" dirty="0">
                <a:solidFill>
                  <a:srgbClr val="595959"/>
                </a:solidFill>
              </a:rPr>
              <a:t>des énergies fossiles au profit </a:t>
            </a:r>
            <a:r>
              <a:rPr lang="fr-FR" altLang="fr-FR" sz="2000" dirty="0" smtClean="0">
                <a:solidFill>
                  <a:srgbClr val="595959"/>
                </a:solidFill>
              </a:rPr>
              <a:t>de la croissance des </a:t>
            </a:r>
            <a:r>
              <a:rPr lang="fr-FR" altLang="fr-FR" sz="2000" dirty="0">
                <a:solidFill>
                  <a:srgbClr val="595959"/>
                </a:solidFill>
              </a:rPr>
              <a:t>énergies </a:t>
            </a:r>
            <a:r>
              <a:rPr lang="fr-FR" altLang="fr-FR" sz="2000" dirty="0" smtClean="0">
                <a:solidFill>
                  <a:srgbClr val="595959"/>
                </a:solidFill>
              </a:rPr>
              <a:t>renouvelables, le nucléaire restant stable  </a:t>
            </a:r>
            <a:r>
              <a:rPr lang="fr-FR" altLang="fr-FR" sz="2000" dirty="0" smtClean="0">
                <a:solidFill>
                  <a:srgbClr val="595959"/>
                </a:solidFill>
              </a:rPr>
              <a:t>(</a:t>
            </a:r>
            <a:r>
              <a:rPr lang="fr-FR" altLang="fr-FR" sz="2000" dirty="0" smtClean="0">
                <a:solidFill>
                  <a:srgbClr val="595959"/>
                </a:solidFill>
              </a:rPr>
              <a:t>sauf dans SOB)</a:t>
            </a:r>
            <a:endParaRPr lang="fr-FR" altLang="fr-FR" sz="2000" dirty="0">
              <a:solidFill>
                <a:srgbClr val="595959"/>
              </a:solidFill>
            </a:endParaRPr>
          </a:p>
        </p:txBody>
      </p:sp>
      <p:grpSp>
        <p:nvGrpSpPr>
          <p:cNvPr id="2" name="Groupe 10"/>
          <p:cNvGrpSpPr/>
          <p:nvPr/>
        </p:nvGrpSpPr>
        <p:grpSpPr>
          <a:xfrm>
            <a:off x="4211960" y="1340768"/>
            <a:ext cx="4752528" cy="4608512"/>
            <a:chOff x="4211960" y="1628800"/>
            <a:chExt cx="5004048" cy="4608512"/>
          </a:xfrm>
        </p:grpSpPr>
        <p:pic>
          <p:nvPicPr>
            <p:cNvPr id="11266" name="Picture 13"/>
            <p:cNvPicPr>
              <a:picLocks noChangeAspect="1" noChangeArrowheads="1"/>
            </p:cNvPicPr>
            <p:nvPr/>
          </p:nvPicPr>
          <p:blipFill>
            <a:blip r:embed="rId2" cstate="print"/>
            <a:srcRect/>
            <a:stretch>
              <a:fillRect/>
            </a:stretch>
          </p:blipFill>
          <p:spPr bwMode="auto">
            <a:xfrm>
              <a:off x="4211960" y="1628800"/>
              <a:ext cx="5004048" cy="4608512"/>
            </a:xfrm>
            <a:prstGeom prst="rect">
              <a:avLst/>
            </a:prstGeom>
            <a:noFill/>
            <a:ln w="9525">
              <a:solidFill>
                <a:schemeClr val="bg1">
                  <a:lumMod val="50000"/>
                </a:schemeClr>
              </a:solidFill>
              <a:miter lim="800000"/>
              <a:headEnd/>
              <a:tailEnd/>
            </a:ln>
          </p:spPr>
        </p:pic>
        <p:sp>
          <p:nvSpPr>
            <p:cNvPr id="11269" name="Line 12"/>
            <p:cNvSpPr>
              <a:spLocks noChangeShapeType="1"/>
            </p:cNvSpPr>
            <p:nvPr/>
          </p:nvSpPr>
          <p:spPr bwMode="auto">
            <a:xfrm flipV="1">
              <a:off x="7092280" y="2348880"/>
              <a:ext cx="0" cy="2663825"/>
            </a:xfrm>
            <a:prstGeom prst="line">
              <a:avLst/>
            </a:prstGeom>
            <a:noFill/>
            <a:ln w="31750">
              <a:solidFill>
                <a:schemeClr val="bg2"/>
              </a:solidFill>
              <a:round/>
              <a:headEnd/>
              <a:tailEnd/>
            </a:ln>
          </p:spPr>
          <p:txBody>
            <a:bodyPr/>
            <a:lstStyle/>
            <a:p>
              <a:endParaRPr lang="fr-FR"/>
            </a:p>
          </p:txBody>
        </p:sp>
        <p:sp>
          <p:nvSpPr>
            <p:cNvPr id="11270" name="Line 12"/>
            <p:cNvSpPr>
              <a:spLocks noChangeShapeType="1"/>
            </p:cNvSpPr>
            <p:nvPr/>
          </p:nvSpPr>
          <p:spPr bwMode="auto">
            <a:xfrm flipV="1">
              <a:off x="5363492" y="2349351"/>
              <a:ext cx="0" cy="2663825"/>
            </a:xfrm>
            <a:prstGeom prst="line">
              <a:avLst/>
            </a:prstGeom>
            <a:noFill/>
            <a:ln w="31750">
              <a:solidFill>
                <a:schemeClr val="bg2"/>
              </a:solidFill>
              <a:round/>
              <a:headEnd/>
              <a:tailEnd/>
            </a:ln>
          </p:spPr>
          <p:txBody>
            <a:bodyPr/>
            <a:lstStyle/>
            <a:p>
              <a:endParaRPr lang="fr-FR"/>
            </a:p>
          </p:txBody>
        </p:sp>
        <p:sp>
          <p:nvSpPr>
            <p:cNvPr id="11271" name="Line 12"/>
            <p:cNvSpPr>
              <a:spLocks noChangeShapeType="1"/>
            </p:cNvSpPr>
            <p:nvPr/>
          </p:nvSpPr>
          <p:spPr bwMode="auto">
            <a:xfrm flipV="1">
              <a:off x="8748464" y="2349351"/>
              <a:ext cx="0" cy="2663825"/>
            </a:xfrm>
            <a:prstGeom prst="line">
              <a:avLst/>
            </a:prstGeom>
            <a:noFill/>
            <a:ln w="31750">
              <a:solidFill>
                <a:schemeClr val="bg2"/>
              </a:solidFill>
              <a:round/>
              <a:headEnd/>
              <a:tailEnd/>
            </a:ln>
          </p:spPr>
          <p:txBody>
            <a:bodyPr/>
            <a:lstStyle/>
            <a:p>
              <a:endParaRPr lang="fr-FR"/>
            </a:p>
          </p:txBody>
        </p:sp>
        <p:sp>
          <p:nvSpPr>
            <p:cNvPr id="11272" name="Text Box 10"/>
            <p:cNvSpPr txBox="1">
              <a:spLocks noChangeArrowheads="1"/>
            </p:cNvSpPr>
            <p:nvPr/>
          </p:nvSpPr>
          <p:spPr bwMode="auto">
            <a:xfrm>
              <a:off x="6011192" y="4810546"/>
              <a:ext cx="520700" cy="274638"/>
            </a:xfrm>
            <a:prstGeom prst="rect">
              <a:avLst/>
            </a:prstGeom>
            <a:noFill/>
            <a:ln w="9525">
              <a:noFill/>
              <a:miter lim="800000"/>
              <a:headEnd/>
              <a:tailEnd/>
            </a:ln>
          </p:spPr>
          <p:txBody>
            <a:bodyPr wrap="none">
              <a:spAutoFit/>
            </a:bodyPr>
            <a:lstStyle/>
            <a:p>
              <a:r>
                <a:rPr lang="fr-FR" altLang="fr-FR" sz="1200" b="1" dirty="0">
                  <a:solidFill>
                    <a:schemeClr val="bg2"/>
                  </a:solidFill>
                </a:rPr>
                <a:t>2030</a:t>
              </a:r>
            </a:p>
          </p:txBody>
        </p:sp>
        <p:sp>
          <p:nvSpPr>
            <p:cNvPr id="11273" name="Text Box 11"/>
            <p:cNvSpPr txBox="1">
              <a:spLocks noChangeArrowheads="1"/>
            </p:cNvSpPr>
            <p:nvPr/>
          </p:nvSpPr>
          <p:spPr bwMode="auto">
            <a:xfrm>
              <a:off x="4860255" y="4810547"/>
              <a:ext cx="520700" cy="274637"/>
            </a:xfrm>
            <a:prstGeom prst="rect">
              <a:avLst/>
            </a:prstGeom>
            <a:noFill/>
            <a:ln w="9525">
              <a:noFill/>
              <a:miter lim="800000"/>
              <a:headEnd/>
              <a:tailEnd/>
            </a:ln>
          </p:spPr>
          <p:txBody>
            <a:bodyPr wrap="none">
              <a:spAutoFit/>
            </a:bodyPr>
            <a:lstStyle/>
            <a:p>
              <a:r>
                <a:rPr lang="fr-FR" altLang="fr-FR" sz="1200" b="1" dirty="0">
                  <a:solidFill>
                    <a:schemeClr val="bg2"/>
                  </a:solidFill>
                </a:rPr>
                <a:t>2010</a:t>
              </a:r>
            </a:p>
          </p:txBody>
        </p:sp>
        <p:sp>
          <p:nvSpPr>
            <p:cNvPr id="11274" name="Text Box 12"/>
            <p:cNvSpPr txBox="1">
              <a:spLocks noChangeArrowheads="1"/>
            </p:cNvSpPr>
            <p:nvPr/>
          </p:nvSpPr>
          <p:spPr bwMode="auto">
            <a:xfrm>
              <a:off x="7722517" y="4810547"/>
              <a:ext cx="520700" cy="274637"/>
            </a:xfrm>
            <a:prstGeom prst="rect">
              <a:avLst/>
            </a:prstGeom>
            <a:noFill/>
            <a:ln w="9525">
              <a:noFill/>
              <a:miter lim="800000"/>
              <a:headEnd/>
              <a:tailEnd/>
            </a:ln>
          </p:spPr>
          <p:txBody>
            <a:bodyPr wrap="none">
              <a:spAutoFit/>
            </a:bodyPr>
            <a:lstStyle/>
            <a:p>
              <a:r>
                <a:rPr lang="fr-FR" altLang="fr-FR" sz="1200" b="1">
                  <a:solidFill>
                    <a:schemeClr val="bg2"/>
                  </a:solidFill>
                </a:rPr>
                <a:t>2050</a:t>
              </a:r>
            </a:p>
          </p:txBody>
        </p:sp>
      </p:gr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2518100" y="0"/>
            <a:ext cx="5328592" cy="936278"/>
          </a:xfrm>
        </p:spPr>
        <p:txBody>
          <a:bodyPr/>
          <a:lstStyle/>
          <a:p>
            <a:r>
              <a:rPr lang="fr-FR" dirty="0" smtClean="0"/>
              <a:t>Diminution de l’énergie primaire par habitant</a:t>
            </a:r>
          </a:p>
        </p:txBody>
      </p:sp>
      <p:sp>
        <p:nvSpPr>
          <p:cNvPr id="27651" name="ZoneTexte 25"/>
          <p:cNvSpPr txBox="1">
            <a:spLocks noChangeArrowheads="1"/>
          </p:cNvSpPr>
          <p:nvPr/>
        </p:nvSpPr>
        <p:spPr bwMode="auto">
          <a:xfrm>
            <a:off x="5292080" y="1088895"/>
            <a:ext cx="3831056" cy="2446824"/>
          </a:xfrm>
          <a:prstGeom prst="rect">
            <a:avLst/>
          </a:prstGeom>
          <a:noFill/>
          <a:ln w="9525">
            <a:noFill/>
            <a:miter lim="800000"/>
            <a:headEnd/>
            <a:tailEnd/>
          </a:ln>
        </p:spPr>
        <p:txBody>
          <a:bodyPr wrap="square">
            <a:spAutoFit/>
          </a:bodyPr>
          <a:lstStyle/>
          <a:p>
            <a:pPr algn="l"/>
            <a:r>
              <a:rPr lang="fr-FR" b="1" dirty="0">
                <a:solidFill>
                  <a:srgbClr val="00B0F0"/>
                </a:solidFill>
              </a:rPr>
              <a:t>La tendance historique :</a:t>
            </a:r>
            <a:r>
              <a:rPr lang="fr-FR" b="1" u="sng" dirty="0">
                <a:solidFill>
                  <a:srgbClr val="00B0F0"/>
                </a:solidFill>
              </a:rPr>
              <a:t> </a:t>
            </a:r>
            <a:endParaRPr lang="fr-FR" b="1" u="sng" dirty="0" smtClean="0">
              <a:solidFill>
                <a:srgbClr val="00B0F0"/>
              </a:solidFill>
            </a:endParaRPr>
          </a:p>
          <a:p>
            <a:pPr algn="l"/>
            <a:r>
              <a:rPr lang="fr-FR" dirty="0" smtClean="0">
                <a:solidFill>
                  <a:srgbClr val="595959"/>
                </a:solidFill>
              </a:rPr>
              <a:t>une </a:t>
            </a:r>
            <a:r>
              <a:rPr lang="fr-FR" dirty="0">
                <a:solidFill>
                  <a:srgbClr val="595959"/>
                </a:solidFill>
              </a:rPr>
              <a:t>augmentation continue depuis plus de 50 ans </a:t>
            </a:r>
          </a:p>
          <a:p>
            <a:pPr algn="l"/>
            <a:endParaRPr lang="fr-FR" sz="900" dirty="0">
              <a:solidFill>
                <a:srgbClr val="595959"/>
              </a:solidFill>
            </a:endParaRPr>
          </a:p>
          <a:p>
            <a:pPr algn="l"/>
            <a:r>
              <a:rPr lang="fr-FR" b="1" dirty="0">
                <a:solidFill>
                  <a:srgbClr val="00B0F0"/>
                </a:solidFill>
              </a:rPr>
              <a:t>Le futur:</a:t>
            </a:r>
            <a:r>
              <a:rPr lang="fr-FR" b="1" u="sng" dirty="0">
                <a:solidFill>
                  <a:srgbClr val="00B0F0"/>
                </a:solidFill>
              </a:rPr>
              <a:t> </a:t>
            </a:r>
          </a:p>
          <a:p>
            <a:pPr algn="l"/>
            <a:r>
              <a:rPr lang="fr-FR" dirty="0">
                <a:solidFill>
                  <a:srgbClr val="595959"/>
                </a:solidFill>
              </a:rPr>
              <a:t>Une baisse de grande ampleur sera-t-elle possible </a:t>
            </a:r>
            <a:r>
              <a:rPr lang="fr-FR" dirty="0" smtClean="0">
                <a:solidFill>
                  <a:srgbClr val="595959"/>
                </a:solidFill>
              </a:rPr>
              <a:t>?</a:t>
            </a:r>
            <a:endParaRPr lang="fr-FR" dirty="0">
              <a:solidFill>
                <a:srgbClr val="595959"/>
              </a:solidFill>
            </a:endParaRPr>
          </a:p>
        </p:txBody>
      </p:sp>
      <p:grpSp>
        <p:nvGrpSpPr>
          <p:cNvPr id="5" name="Groupe 4"/>
          <p:cNvGrpSpPr/>
          <p:nvPr/>
        </p:nvGrpSpPr>
        <p:grpSpPr>
          <a:xfrm>
            <a:off x="217424" y="957715"/>
            <a:ext cx="5400675" cy="4424363"/>
            <a:chOff x="217424" y="1216818"/>
            <a:chExt cx="5400675" cy="4424363"/>
          </a:xfrm>
        </p:grpSpPr>
        <p:pic>
          <p:nvPicPr>
            <p:cNvPr id="27649"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17424" y="1216818"/>
              <a:ext cx="5400675" cy="4424363"/>
            </a:xfrm>
            <a:prstGeom prst="rect">
              <a:avLst/>
            </a:prstGeom>
            <a:noFill/>
            <a:ln w="9525">
              <a:noFill/>
              <a:miter lim="800000"/>
              <a:headEnd/>
              <a:tailEnd/>
            </a:ln>
          </p:spPr>
        </p:pic>
        <p:sp>
          <p:nvSpPr>
            <p:cNvPr id="2" name="Rectangle à coins arrondis 10"/>
            <p:cNvSpPr>
              <a:spLocks noChangeArrowheads="1"/>
            </p:cNvSpPr>
            <p:nvPr/>
          </p:nvSpPr>
          <p:spPr bwMode="auto">
            <a:xfrm>
              <a:off x="676435" y="2571410"/>
              <a:ext cx="971550" cy="598487"/>
            </a:xfrm>
            <a:prstGeom prst="roundRect">
              <a:avLst>
                <a:gd name="adj" fmla="val 16667"/>
              </a:avLst>
            </a:prstGeom>
            <a:solidFill>
              <a:srgbClr val="969696"/>
            </a:solidFill>
            <a:ln w="25400" algn="ctr">
              <a:solidFill>
                <a:srgbClr val="EEF9F4"/>
              </a:solidFill>
              <a:round/>
              <a:headEnd/>
              <a:tailEnd/>
            </a:ln>
            <a:effectLst>
              <a:outerShdw dist="38100" dir="2700000" algn="tl" rotWithShape="0">
                <a:srgbClr val="000000">
                  <a:alpha val="39998"/>
                </a:srgbClr>
              </a:outerShdw>
            </a:effectLst>
          </p:spPr>
          <p:txBody>
            <a:bodyPr/>
            <a:lstStyle/>
            <a:p>
              <a:pPr algn="ctr" defTabSz="273050" eaLnBrk="0" hangingPunct="0">
                <a:spcBef>
                  <a:spcPct val="20000"/>
                </a:spcBef>
                <a:defRPr/>
              </a:pPr>
              <a:r>
                <a:rPr lang="fr-FR" sz="1200" b="1" dirty="0">
                  <a:solidFill>
                    <a:schemeClr val="bg1"/>
                  </a:solidFill>
                  <a:latin typeface="Calibri" pitchFamily="34" charset="0"/>
                </a:rPr>
                <a:t>2 </a:t>
              </a:r>
              <a:r>
                <a:rPr lang="fr-FR" sz="1200" b="1" dirty="0" smtClean="0">
                  <a:solidFill>
                    <a:schemeClr val="bg1"/>
                  </a:solidFill>
                  <a:latin typeface="Calibri" pitchFamily="34" charset="0"/>
                </a:rPr>
                <a:t> </a:t>
              </a:r>
              <a:endParaRPr lang="fr-FR" sz="1200" b="1" dirty="0">
                <a:solidFill>
                  <a:schemeClr val="bg1"/>
                </a:solidFill>
                <a:latin typeface="Calibri" pitchFamily="34" charset="0"/>
              </a:endParaRPr>
            </a:p>
            <a:p>
              <a:pPr algn="ctr" defTabSz="273050" eaLnBrk="0" hangingPunct="0">
                <a:spcBef>
                  <a:spcPct val="20000"/>
                </a:spcBef>
                <a:defRPr/>
              </a:pPr>
              <a:r>
                <a:rPr lang="fr-FR" sz="1200" b="1" dirty="0">
                  <a:solidFill>
                    <a:schemeClr val="bg1"/>
                  </a:solidFill>
                  <a:latin typeface="Calibri" pitchFamily="34" charset="0"/>
                </a:rPr>
                <a:t>Tep/</a:t>
              </a:r>
              <a:r>
                <a:rPr lang="fr-FR" sz="1200" b="1" dirty="0" err="1">
                  <a:solidFill>
                    <a:schemeClr val="bg1"/>
                  </a:solidFill>
                  <a:latin typeface="Calibri" pitchFamily="34" charset="0"/>
                </a:rPr>
                <a:t>hab</a:t>
              </a:r>
              <a:endParaRPr lang="en-GB" sz="1200" b="1" dirty="0">
                <a:solidFill>
                  <a:srgbClr val="FFFFFF"/>
                </a:solidFill>
                <a:latin typeface="Calibri" pitchFamily="34" charset="0"/>
              </a:endParaRPr>
            </a:p>
          </p:txBody>
        </p:sp>
        <p:sp>
          <p:nvSpPr>
            <p:cNvPr id="3" name="Rectangle à coins arrondis 10"/>
            <p:cNvSpPr>
              <a:spLocks noChangeArrowheads="1"/>
            </p:cNvSpPr>
            <p:nvPr/>
          </p:nvSpPr>
          <p:spPr bwMode="auto">
            <a:xfrm>
              <a:off x="2051050" y="1987389"/>
              <a:ext cx="936625" cy="576263"/>
            </a:xfrm>
            <a:prstGeom prst="roundRect">
              <a:avLst>
                <a:gd name="adj" fmla="val 16667"/>
              </a:avLst>
            </a:prstGeom>
            <a:solidFill>
              <a:srgbClr val="969696"/>
            </a:solidFill>
            <a:ln w="25400" algn="ctr">
              <a:solidFill>
                <a:srgbClr val="EEF9F4"/>
              </a:solidFill>
              <a:round/>
              <a:headEnd/>
              <a:tailEnd/>
            </a:ln>
            <a:effectLst>
              <a:outerShdw dist="38100" dir="2700000" algn="tl" rotWithShape="0">
                <a:srgbClr val="000000">
                  <a:alpha val="39998"/>
                </a:srgbClr>
              </a:outerShdw>
            </a:effectLst>
          </p:spPr>
          <p:txBody>
            <a:bodyPr/>
            <a:lstStyle/>
            <a:p>
              <a:pPr algn="ctr" defTabSz="273050" eaLnBrk="0" hangingPunct="0">
                <a:spcBef>
                  <a:spcPct val="20000"/>
                </a:spcBef>
                <a:defRPr/>
              </a:pPr>
              <a:r>
                <a:rPr lang="fr-FR" sz="1200" b="1">
                  <a:solidFill>
                    <a:schemeClr val="bg1"/>
                  </a:solidFill>
                  <a:latin typeface="Calibri" pitchFamily="34" charset="0"/>
                </a:rPr>
                <a:t>4,5 Tep/hab</a:t>
              </a:r>
              <a:endParaRPr lang="en-GB" sz="1200" b="1">
                <a:solidFill>
                  <a:srgbClr val="FFFFFF"/>
                </a:solidFill>
                <a:latin typeface="Calibri" pitchFamily="34" charset="0"/>
              </a:endParaRPr>
            </a:p>
          </p:txBody>
        </p:sp>
        <p:sp>
          <p:nvSpPr>
            <p:cNvPr id="4" name="Rectangle à coins arrondis 10"/>
            <p:cNvSpPr>
              <a:spLocks noChangeArrowheads="1"/>
            </p:cNvSpPr>
            <p:nvPr/>
          </p:nvSpPr>
          <p:spPr bwMode="auto">
            <a:xfrm>
              <a:off x="3995737" y="2563652"/>
              <a:ext cx="936625" cy="576262"/>
            </a:xfrm>
            <a:prstGeom prst="roundRect">
              <a:avLst>
                <a:gd name="adj" fmla="val 16667"/>
              </a:avLst>
            </a:prstGeom>
            <a:solidFill>
              <a:srgbClr val="969696"/>
            </a:solidFill>
            <a:ln w="25400" algn="ctr">
              <a:solidFill>
                <a:srgbClr val="EEF9F4"/>
              </a:solidFill>
              <a:round/>
              <a:headEnd/>
              <a:tailEnd/>
            </a:ln>
            <a:effectLst>
              <a:outerShdw dist="38100" dir="2700000" algn="tl" rotWithShape="0">
                <a:srgbClr val="000000">
                  <a:alpha val="39998"/>
                </a:srgbClr>
              </a:outerShdw>
            </a:effectLst>
          </p:spPr>
          <p:txBody>
            <a:bodyPr/>
            <a:lstStyle/>
            <a:p>
              <a:pPr algn="ctr" defTabSz="273050" eaLnBrk="0" hangingPunct="0">
                <a:spcBef>
                  <a:spcPct val="20000"/>
                </a:spcBef>
                <a:defRPr/>
              </a:pPr>
              <a:r>
                <a:rPr lang="fr-FR" sz="1200" b="1" dirty="0">
                  <a:solidFill>
                    <a:schemeClr val="bg1"/>
                  </a:solidFill>
                  <a:latin typeface="Calibri" pitchFamily="34" charset="0"/>
                </a:rPr>
                <a:t>2,5 Tep/</a:t>
              </a:r>
              <a:r>
                <a:rPr lang="fr-FR" sz="1200" b="1" dirty="0" err="1">
                  <a:solidFill>
                    <a:schemeClr val="bg1"/>
                  </a:solidFill>
                  <a:latin typeface="Calibri" pitchFamily="34" charset="0"/>
                </a:rPr>
                <a:t>hab</a:t>
              </a:r>
              <a:endParaRPr lang="en-GB" sz="1200" b="1" dirty="0">
                <a:solidFill>
                  <a:srgbClr val="FFFFFF"/>
                </a:solidFill>
                <a:latin typeface="Calibri" pitchFamily="34" charset="0"/>
              </a:endParaRPr>
            </a:p>
          </p:txBody>
        </p:sp>
      </p:grpSp>
      <p:pic>
        <p:nvPicPr>
          <p:cNvPr id="27655" name="Picture 9"/>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21288" y="3494088"/>
            <a:ext cx="3598862" cy="3030537"/>
          </a:xfrm>
          <a:prstGeom prst="rect">
            <a:avLst/>
          </a:prstGeom>
          <a:noFill/>
          <a:ln w="9525">
            <a:noFill/>
            <a:miter lim="800000"/>
            <a:headEnd/>
            <a:tailEnd/>
          </a:ln>
        </p:spPr>
      </p:pic>
    </p:spTree>
    <p:extLst>
      <p:ext uri="{BB962C8B-B14F-4D97-AF65-F5344CB8AC3E}">
        <p14:creationId xmlns:p14="http://schemas.microsoft.com/office/powerpoint/2010/main" xmlns="" val="205916519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Oval 106"/>
          <p:cNvSpPr>
            <a:spLocks noChangeArrowheads="1"/>
          </p:cNvSpPr>
          <p:nvPr/>
        </p:nvSpPr>
        <p:spPr bwMode="auto">
          <a:xfrm>
            <a:off x="7235825" y="3573463"/>
            <a:ext cx="144463" cy="144462"/>
          </a:xfrm>
          <a:prstGeom prst="ellipse">
            <a:avLst/>
          </a:prstGeom>
          <a:solidFill>
            <a:srgbClr val="FF6600"/>
          </a:solidFill>
          <a:ln w="9525">
            <a:solidFill>
              <a:srgbClr val="FF9900"/>
            </a:solidFill>
            <a:round/>
            <a:headEnd/>
            <a:tailEnd/>
          </a:ln>
        </p:spPr>
        <p:txBody>
          <a:bodyPr wrap="none" anchor="ctr"/>
          <a:lstStyle/>
          <a:p>
            <a:pPr algn="ctr"/>
            <a:endParaRPr lang="fr-FR" altLang="fr-FR">
              <a:solidFill>
                <a:srgbClr val="FF6600"/>
              </a:solidFill>
            </a:endParaRPr>
          </a:p>
        </p:txBody>
      </p:sp>
      <p:sp>
        <p:nvSpPr>
          <p:cNvPr id="20483" name="Titre 32"/>
          <p:cNvSpPr>
            <a:spLocks noGrp="1"/>
          </p:cNvSpPr>
          <p:nvPr>
            <p:ph type="title" idx="4294967295"/>
          </p:nvPr>
        </p:nvSpPr>
        <p:spPr>
          <a:xfrm>
            <a:off x="1547664" y="0"/>
            <a:ext cx="6408712" cy="980728"/>
          </a:xfrm>
        </p:spPr>
        <p:txBody>
          <a:bodyPr/>
          <a:lstStyle/>
          <a:p>
            <a:r>
              <a:rPr lang="fr-FR" altLang="fr-FR" sz="2800" dirty="0" smtClean="0">
                <a:latin typeface="Comic Sans MS" pitchFamily="66" charset="0"/>
              </a:rPr>
              <a:t>Energie Finale: </a:t>
            </a:r>
            <a:r>
              <a:rPr lang="fr-FR" altLang="fr-FR" sz="2800" dirty="0" smtClean="0">
                <a:latin typeface="Comic Sans MS" pitchFamily="66" charset="0"/>
              </a:rPr>
              <a:t/>
            </a:r>
            <a:br>
              <a:rPr lang="fr-FR" altLang="fr-FR" sz="2800" dirty="0" smtClean="0">
                <a:latin typeface="Comic Sans MS" pitchFamily="66" charset="0"/>
              </a:rPr>
            </a:br>
            <a:r>
              <a:rPr lang="fr-FR" altLang="fr-FR" sz="2800" dirty="0" smtClean="0">
                <a:latin typeface="Comic Sans MS" pitchFamily="66" charset="0"/>
              </a:rPr>
              <a:t>ANCRE </a:t>
            </a:r>
            <a:r>
              <a:rPr lang="fr-FR" altLang="fr-FR" sz="2800" dirty="0" smtClean="0">
                <a:latin typeface="Comic Sans MS" pitchFamily="66" charset="0"/>
              </a:rPr>
              <a:t>et scénarios du DNTE</a:t>
            </a:r>
          </a:p>
        </p:txBody>
      </p:sp>
      <p:grpSp>
        <p:nvGrpSpPr>
          <p:cNvPr id="2" name="Group 102"/>
          <p:cNvGrpSpPr>
            <a:grpSpLocks/>
          </p:cNvGrpSpPr>
          <p:nvPr/>
        </p:nvGrpSpPr>
        <p:grpSpPr bwMode="auto">
          <a:xfrm>
            <a:off x="562819" y="1510879"/>
            <a:ext cx="7113587" cy="4646613"/>
            <a:chOff x="445" y="1042"/>
            <a:chExt cx="4481" cy="2927"/>
          </a:xfrm>
        </p:grpSpPr>
        <p:grpSp>
          <p:nvGrpSpPr>
            <p:cNvPr id="4" name="Groupe 12"/>
            <p:cNvGrpSpPr>
              <a:grpSpLocks/>
            </p:cNvGrpSpPr>
            <p:nvPr/>
          </p:nvGrpSpPr>
          <p:grpSpPr bwMode="auto">
            <a:xfrm>
              <a:off x="445" y="1042"/>
              <a:ext cx="4481" cy="2927"/>
              <a:chOff x="849342" y="1290474"/>
              <a:chExt cx="7375063" cy="5123094"/>
            </a:xfrm>
          </p:grpSpPr>
          <p:graphicFrame>
            <p:nvGraphicFramePr>
              <p:cNvPr id="20521" name="Graphique 3"/>
              <p:cNvGraphicFramePr>
                <a:graphicFrameLocks/>
              </p:cNvGraphicFramePr>
              <p:nvPr/>
            </p:nvGraphicFramePr>
            <p:xfrm>
              <a:off x="849342" y="1290474"/>
              <a:ext cx="7375063" cy="5123094"/>
            </p:xfrm>
            <a:graphic>
              <a:graphicData uri="http://schemas.openxmlformats.org/presentationml/2006/ole">
                <p:oleObj spid="_x0000_s83970" name="Worksheet" r:id="rId3" imgW="7372350" imgH="5124450" progId="Excel.Sheet.8">
                  <p:embed/>
                </p:oleObj>
              </a:graphicData>
            </a:graphic>
          </p:graphicFrame>
          <p:grpSp>
            <p:nvGrpSpPr>
              <p:cNvPr id="5" name="Groupe 11"/>
              <p:cNvGrpSpPr>
                <a:grpSpLocks/>
              </p:cNvGrpSpPr>
              <p:nvPr/>
            </p:nvGrpSpPr>
            <p:grpSpPr bwMode="auto">
              <a:xfrm>
                <a:off x="1637071" y="1710813"/>
                <a:ext cx="6278204" cy="2794512"/>
                <a:chOff x="1637071" y="1710813"/>
                <a:chExt cx="6278204" cy="2794512"/>
              </a:xfrm>
            </p:grpSpPr>
            <p:sp>
              <p:nvSpPr>
                <p:cNvPr id="11" name="Forme libre 10"/>
                <p:cNvSpPr/>
                <p:nvPr/>
              </p:nvSpPr>
              <p:spPr>
                <a:xfrm>
                  <a:off x="1648455" y="2618479"/>
                  <a:ext cx="6267405" cy="1886811"/>
                </a:xfrm>
                <a:custGeom>
                  <a:avLst/>
                  <a:gdLst>
                    <a:gd name="connsiteX0" fmla="*/ 0 w 6267450"/>
                    <a:gd name="connsiteY0" fmla="*/ 0 h 1885950"/>
                    <a:gd name="connsiteX1" fmla="*/ 1524000 w 6267450"/>
                    <a:gd name="connsiteY1" fmla="*/ 361950 h 1885950"/>
                    <a:gd name="connsiteX2" fmla="*/ 3086100 w 6267450"/>
                    <a:gd name="connsiteY2" fmla="*/ 762000 h 1885950"/>
                    <a:gd name="connsiteX3" fmla="*/ 6267450 w 6267450"/>
                    <a:gd name="connsiteY3" fmla="*/ 1619250 h 1885950"/>
                    <a:gd name="connsiteX4" fmla="*/ 6267450 w 6267450"/>
                    <a:gd name="connsiteY4" fmla="*/ 1885950 h 1885950"/>
                    <a:gd name="connsiteX5" fmla="*/ 1581150 w 6267450"/>
                    <a:gd name="connsiteY5" fmla="*/ 695325 h 1885950"/>
                    <a:gd name="connsiteX6" fmla="*/ 0 w 6267450"/>
                    <a:gd name="connsiteY6" fmla="*/ 0 h 188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67450" h="1885950">
                      <a:moveTo>
                        <a:pt x="0" y="0"/>
                      </a:moveTo>
                      <a:lnTo>
                        <a:pt x="1524000" y="361950"/>
                      </a:lnTo>
                      <a:lnTo>
                        <a:pt x="3086100" y="762000"/>
                      </a:lnTo>
                      <a:lnTo>
                        <a:pt x="6267450" y="1619250"/>
                      </a:lnTo>
                      <a:lnTo>
                        <a:pt x="6267450" y="1885950"/>
                      </a:lnTo>
                      <a:lnTo>
                        <a:pt x="1581150" y="695325"/>
                      </a:lnTo>
                      <a:lnTo>
                        <a:pt x="0" y="0"/>
                      </a:lnTo>
                      <a:close/>
                    </a:path>
                  </a:pathLst>
                </a:custGeom>
                <a:solidFill>
                  <a:srgbClr val="FFC0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6" name="Forme libre 5"/>
                <p:cNvSpPr/>
                <p:nvPr/>
              </p:nvSpPr>
              <p:spPr>
                <a:xfrm>
                  <a:off x="1636934" y="1710079"/>
                  <a:ext cx="3186370" cy="929404"/>
                </a:xfrm>
                <a:custGeom>
                  <a:avLst/>
                  <a:gdLst>
                    <a:gd name="connsiteX0" fmla="*/ 0 w 3185652"/>
                    <a:gd name="connsiteY0" fmla="*/ 929148 h 929148"/>
                    <a:gd name="connsiteX1" fmla="*/ 3170903 w 3185652"/>
                    <a:gd name="connsiteY1" fmla="*/ 0 h 929148"/>
                    <a:gd name="connsiteX2" fmla="*/ 3185652 w 3185652"/>
                    <a:gd name="connsiteY2" fmla="*/ 427703 h 929148"/>
                    <a:gd name="connsiteX3" fmla="*/ 0 w 3185652"/>
                    <a:gd name="connsiteY3" fmla="*/ 929148 h 929148"/>
                  </a:gdLst>
                  <a:ahLst/>
                  <a:cxnLst>
                    <a:cxn ang="0">
                      <a:pos x="connsiteX0" y="connsiteY0"/>
                    </a:cxn>
                    <a:cxn ang="0">
                      <a:pos x="connsiteX1" y="connsiteY1"/>
                    </a:cxn>
                    <a:cxn ang="0">
                      <a:pos x="connsiteX2" y="connsiteY2"/>
                    </a:cxn>
                    <a:cxn ang="0">
                      <a:pos x="connsiteX3" y="connsiteY3"/>
                    </a:cxn>
                  </a:cxnLst>
                  <a:rect l="l" t="t" r="r" b="b"/>
                  <a:pathLst>
                    <a:path w="3185652" h="929148">
                      <a:moveTo>
                        <a:pt x="0" y="929148"/>
                      </a:moveTo>
                      <a:lnTo>
                        <a:pt x="3170903" y="0"/>
                      </a:lnTo>
                      <a:lnTo>
                        <a:pt x="3185652" y="427703"/>
                      </a:lnTo>
                      <a:lnTo>
                        <a:pt x="0" y="929148"/>
                      </a:lnTo>
                      <a:close/>
                    </a:path>
                  </a:pathLst>
                </a:custGeom>
                <a:solidFill>
                  <a:schemeClr val="accent1">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grpSp>
        </p:grpSp>
        <p:sp>
          <p:nvSpPr>
            <p:cNvPr id="3" name="Forme libre 2"/>
            <p:cNvSpPr/>
            <p:nvPr/>
          </p:nvSpPr>
          <p:spPr>
            <a:xfrm>
              <a:off x="2860" y="1945"/>
              <a:ext cx="1880" cy="310"/>
            </a:xfrm>
            <a:custGeom>
              <a:avLst/>
              <a:gdLst>
                <a:gd name="connsiteX0" fmla="*/ 9525 w 3095625"/>
                <a:gd name="connsiteY0" fmla="*/ 0 h 542925"/>
                <a:gd name="connsiteX1" fmla="*/ 3095625 w 3095625"/>
                <a:gd name="connsiteY1" fmla="*/ 142875 h 542925"/>
                <a:gd name="connsiteX2" fmla="*/ 3095625 w 3095625"/>
                <a:gd name="connsiteY2" fmla="*/ 542925 h 542925"/>
                <a:gd name="connsiteX3" fmla="*/ 0 w 3095625"/>
                <a:gd name="connsiteY3" fmla="*/ 190500 h 542925"/>
                <a:gd name="connsiteX4" fmla="*/ 9525 w 3095625"/>
                <a:gd name="connsiteY4" fmla="*/ 0 h 542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5625" h="542925">
                  <a:moveTo>
                    <a:pt x="9525" y="0"/>
                  </a:moveTo>
                  <a:lnTo>
                    <a:pt x="3095625" y="142875"/>
                  </a:lnTo>
                  <a:lnTo>
                    <a:pt x="3095625" y="542925"/>
                  </a:lnTo>
                  <a:lnTo>
                    <a:pt x="0" y="190500"/>
                  </a:lnTo>
                  <a:lnTo>
                    <a:pt x="9525" y="0"/>
                  </a:lnTo>
                  <a:close/>
                </a:path>
              </a:pathLst>
            </a:cu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9" name="Forme libre 8"/>
            <p:cNvSpPr/>
            <p:nvPr/>
          </p:nvSpPr>
          <p:spPr>
            <a:xfrm>
              <a:off x="890" y="1799"/>
              <a:ext cx="1932" cy="202"/>
            </a:xfrm>
            <a:custGeom>
              <a:avLst/>
              <a:gdLst>
                <a:gd name="connsiteX0" fmla="*/ 0 w 3181350"/>
                <a:gd name="connsiteY0" fmla="*/ 38100 h 352425"/>
                <a:gd name="connsiteX1" fmla="*/ 3181350 w 3181350"/>
                <a:gd name="connsiteY1" fmla="*/ 0 h 352425"/>
                <a:gd name="connsiteX2" fmla="*/ 3181350 w 3181350"/>
                <a:gd name="connsiteY2" fmla="*/ 352425 h 352425"/>
                <a:gd name="connsiteX3" fmla="*/ 1476375 w 3181350"/>
                <a:gd name="connsiteY3" fmla="*/ 285750 h 352425"/>
                <a:gd name="connsiteX4" fmla="*/ 0 w 3181350"/>
                <a:gd name="connsiteY4" fmla="*/ 38100 h 352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1350" h="352425">
                  <a:moveTo>
                    <a:pt x="0" y="38100"/>
                  </a:moveTo>
                  <a:lnTo>
                    <a:pt x="3181350" y="0"/>
                  </a:lnTo>
                  <a:lnTo>
                    <a:pt x="3181350" y="352425"/>
                  </a:lnTo>
                  <a:lnTo>
                    <a:pt x="1476375" y="285750"/>
                  </a:lnTo>
                  <a:lnTo>
                    <a:pt x="0" y="38100"/>
                  </a:lnTo>
                  <a:close/>
                </a:path>
              </a:pathLst>
            </a:custGeom>
            <a:solidFill>
              <a:schemeClr val="tx2">
                <a:lumMod val="60000"/>
                <a:lumOff val="40000"/>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31" name="Forme libre 30"/>
            <p:cNvSpPr/>
            <p:nvPr/>
          </p:nvSpPr>
          <p:spPr>
            <a:xfrm>
              <a:off x="918" y="1723"/>
              <a:ext cx="3799" cy="141"/>
            </a:xfrm>
            <a:custGeom>
              <a:avLst/>
              <a:gdLst>
                <a:gd name="connsiteX0" fmla="*/ 0 w 6255657"/>
                <a:gd name="connsiteY0" fmla="*/ 145143 h 246743"/>
                <a:gd name="connsiteX1" fmla="*/ 1538514 w 6255657"/>
                <a:gd name="connsiteY1" fmla="*/ 0 h 246743"/>
                <a:gd name="connsiteX2" fmla="*/ 4702629 w 6255657"/>
                <a:gd name="connsiteY2" fmla="*/ 0 h 246743"/>
                <a:gd name="connsiteX3" fmla="*/ 6241143 w 6255657"/>
                <a:gd name="connsiteY3" fmla="*/ 116114 h 246743"/>
                <a:gd name="connsiteX4" fmla="*/ 6255657 w 6255657"/>
                <a:gd name="connsiteY4" fmla="*/ 246743 h 246743"/>
                <a:gd name="connsiteX5" fmla="*/ 0 w 6255657"/>
                <a:gd name="connsiteY5" fmla="*/ 145143 h 246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55657" h="246743">
                  <a:moveTo>
                    <a:pt x="0" y="145143"/>
                  </a:moveTo>
                  <a:lnTo>
                    <a:pt x="1538514" y="0"/>
                  </a:lnTo>
                  <a:lnTo>
                    <a:pt x="4702629" y="0"/>
                  </a:lnTo>
                  <a:lnTo>
                    <a:pt x="6241143" y="116114"/>
                  </a:lnTo>
                  <a:lnTo>
                    <a:pt x="6255657" y="246743"/>
                  </a:lnTo>
                  <a:lnTo>
                    <a:pt x="0" y="145143"/>
                  </a:lnTo>
                  <a:close/>
                </a:path>
              </a:pathLst>
            </a:custGeom>
            <a:solidFill>
              <a:srgbClr val="00CC00">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grpSp>
          <p:nvGrpSpPr>
            <p:cNvPr id="8" name="Groupe 9"/>
            <p:cNvGrpSpPr>
              <a:grpSpLocks/>
            </p:cNvGrpSpPr>
            <p:nvPr/>
          </p:nvGrpSpPr>
          <p:grpSpPr bwMode="auto">
            <a:xfrm>
              <a:off x="3422" y="2141"/>
              <a:ext cx="221" cy="177"/>
              <a:chOff x="4904028" y="2177143"/>
              <a:chExt cx="364313" cy="309097"/>
            </a:xfrm>
          </p:grpSpPr>
          <p:sp>
            <p:nvSpPr>
              <p:cNvPr id="7" name="Ellipse 6"/>
              <p:cNvSpPr/>
              <p:nvPr/>
            </p:nvSpPr>
            <p:spPr>
              <a:xfrm>
                <a:off x="4910622" y="2236517"/>
                <a:ext cx="357719" cy="2497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20520" name="ZoneTexte 7"/>
              <p:cNvSpPr txBox="1">
                <a:spLocks noChangeArrowheads="1"/>
              </p:cNvSpPr>
              <p:nvPr/>
            </p:nvSpPr>
            <p:spPr bwMode="auto">
              <a:xfrm>
                <a:off x="4904028" y="2177143"/>
                <a:ext cx="191223" cy="302112"/>
              </a:xfrm>
              <a:prstGeom prst="rect">
                <a:avLst/>
              </a:prstGeom>
              <a:noFill/>
              <a:ln w="9525">
                <a:noFill/>
                <a:miter lim="800000"/>
                <a:headEnd/>
                <a:tailEnd/>
              </a:ln>
            </p:spPr>
            <p:txBody>
              <a:bodyPr>
                <a:spAutoFit/>
              </a:bodyPr>
              <a:lstStyle/>
              <a:p>
                <a:r>
                  <a:rPr lang="fr-FR" altLang="fr-FR" sz="1200"/>
                  <a:t>3</a:t>
                </a:r>
              </a:p>
            </p:txBody>
          </p:sp>
        </p:grpSp>
        <p:grpSp>
          <p:nvGrpSpPr>
            <p:cNvPr id="10" name="Groupe 20"/>
            <p:cNvGrpSpPr>
              <a:grpSpLocks/>
            </p:cNvGrpSpPr>
            <p:nvPr/>
          </p:nvGrpSpPr>
          <p:grpSpPr bwMode="auto">
            <a:xfrm>
              <a:off x="2596" y="1910"/>
              <a:ext cx="221" cy="177"/>
              <a:chOff x="4902364" y="2177143"/>
              <a:chExt cx="365977" cy="309097"/>
            </a:xfrm>
          </p:grpSpPr>
          <p:sp>
            <p:nvSpPr>
              <p:cNvPr id="22" name="Ellipse 21"/>
              <p:cNvSpPr/>
              <p:nvPr/>
            </p:nvSpPr>
            <p:spPr>
              <a:xfrm>
                <a:off x="4910644" y="2236516"/>
                <a:ext cx="357697" cy="24972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20518" name="ZoneTexte 22"/>
              <p:cNvSpPr txBox="1">
                <a:spLocks noChangeArrowheads="1"/>
              </p:cNvSpPr>
              <p:nvPr/>
            </p:nvSpPr>
            <p:spPr bwMode="auto">
              <a:xfrm>
                <a:off x="4902364" y="2177143"/>
                <a:ext cx="192097" cy="302112"/>
              </a:xfrm>
              <a:prstGeom prst="rect">
                <a:avLst/>
              </a:prstGeom>
              <a:noFill/>
              <a:ln w="9525">
                <a:noFill/>
                <a:miter lim="800000"/>
                <a:headEnd/>
                <a:tailEnd/>
              </a:ln>
            </p:spPr>
            <p:txBody>
              <a:bodyPr>
                <a:spAutoFit/>
              </a:bodyPr>
              <a:lstStyle/>
              <a:p>
                <a:r>
                  <a:rPr lang="fr-FR" altLang="fr-FR" sz="1200"/>
                  <a:t>2</a:t>
                </a:r>
              </a:p>
            </p:txBody>
          </p:sp>
        </p:grpSp>
        <p:grpSp>
          <p:nvGrpSpPr>
            <p:cNvPr id="12" name="Groupe 23"/>
            <p:cNvGrpSpPr>
              <a:grpSpLocks/>
            </p:cNvGrpSpPr>
            <p:nvPr/>
          </p:nvGrpSpPr>
          <p:grpSpPr bwMode="auto">
            <a:xfrm>
              <a:off x="2912" y="1643"/>
              <a:ext cx="221" cy="177"/>
              <a:chOff x="4904028" y="2177143"/>
              <a:chExt cx="364313" cy="310430"/>
            </a:xfrm>
          </p:grpSpPr>
          <p:sp>
            <p:nvSpPr>
              <p:cNvPr id="26" name="Ellipse 25"/>
              <p:cNvSpPr/>
              <p:nvPr/>
            </p:nvSpPr>
            <p:spPr>
              <a:xfrm>
                <a:off x="4910622" y="2236774"/>
                <a:ext cx="357719" cy="2507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20516" name="ZoneTexte 27"/>
              <p:cNvSpPr txBox="1">
                <a:spLocks noChangeArrowheads="1"/>
              </p:cNvSpPr>
              <p:nvPr/>
            </p:nvSpPr>
            <p:spPr bwMode="auto">
              <a:xfrm>
                <a:off x="4904028" y="2177143"/>
                <a:ext cx="191223" cy="303415"/>
              </a:xfrm>
              <a:prstGeom prst="rect">
                <a:avLst/>
              </a:prstGeom>
              <a:noFill/>
              <a:ln w="9525">
                <a:noFill/>
                <a:miter lim="800000"/>
                <a:headEnd/>
                <a:tailEnd/>
              </a:ln>
            </p:spPr>
            <p:txBody>
              <a:bodyPr>
                <a:spAutoFit/>
              </a:bodyPr>
              <a:lstStyle/>
              <a:p>
                <a:r>
                  <a:rPr lang="fr-FR" altLang="fr-FR" sz="1200"/>
                  <a:t>2</a:t>
                </a:r>
              </a:p>
            </p:txBody>
          </p:sp>
        </p:grpSp>
        <p:grpSp>
          <p:nvGrpSpPr>
            <p:cNvPr id="13" name="Groupe 28"/>
            <p:cNvGrpSpPr>
              <a:grpSpLocks/>
            </p:cNvGrpSpPr>
            <p:nvPr/>
          </p:nvGrpSpPr>
          <p:grpSpPr bwMode="auto">
            <a:xfrm>
              <a:off x="3165" y="2236"/>
              <a:ext cx="222" cy="177"/>
              <a:chOff x="4902400" y="2177143"/>
              <a:chExt cx="365941" cy="310431"/>
            </a:xfrm>
          </p:grpSpPr>
          <p:sp>
            <p:nvSpPr>
              <p:cNvPr id="30" name="Ellipse 29"/>
              <p:cNvSpPr/>
              <p:nvPr/>
            </p:nvSpPr>
            <p:spPr>
              <a:xfrm>
                <a:off x="4910642" y="2236773"/>
                <a:ext cx="357699" cy="250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20514" name="ZoneTexte 31"/>
              <p:cNvSpPr txBox="1">
                <a:spLocks noChangeArrowheads="1"/>
              </p:cNvSpPr>
              <p:nvPr/>
            </p:nvSpPr>
            <p:spPr bwMode="auto">
              <a:xfrm>
                <a:off x="4902400" y="2177143"/>
                <a:ext cx="191213" cy="303416"/>
              </a:xfrm>
              <a:prstGeom prst="rect">
                <a:avLst/>
              </a:prstGeom>
              <a:noFill/>
              <a:ln w="9525">
                <a:noFill/>
                <a:miter lim="800000"/>
                <a:headEnd/>
                <a:tailEnd/>
              </a:ln>
            </p:spPr>
            <p:txBody>
              <a:bodyPr>
                <a:spAutoFit/>
              </a:bodyPr>
              <a:lstStyle/>
              <a:p>
                <a:r>
                  <a:rPr lang="fr-FR" altLang="fr-FR" sz="1200"/>
                  <a:t>3</a:t>
                </a:r>
              </a:p>
            </p:txBody>
          </p:sp>
        </p:grpSp>
        <p:grpSp>
          <p:nvGrpSpPr>
            <p:cNvPr id="14" name="Groupe 32"/>
            <p:cNvGrpSpPr>
              <a:grpSpLocks/>
            </p:cNvGrpSpPr>
            <p:nvPr/>
          </p:nvGrpSpPr>
          <p:grpSpPr bwMode="auto">
            <a:xfrm>
              <a:off x="3476" y="2546"/>
              <a:ext cx="222" cy="177"/>
              <a:chOff x="4904056" y="2177143"/>
              <a:chExt cx="364285" cy="309097"/>
            </a:xfrm>
          </p:grpSpPr>
          <p:sp>
            <p:nvSpPr>
              <p:cNvPr id="34" name="Ellipse 33"/>
              <p:cNvSpPr/>
              <p:nvPr/>
            </p:nvSpPr>
            <p:spPr>
              <a:xfrm>
                <a:off x="4910620" y="2236516"/>
                <a:ext cx="357721" cy="24972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20512" name="ZoneTexte 34"/>
              <p:cNvSpPr txBox="1">
                <a:spLocks noChangeArrowheads="1"/>
              </p:cNvSpPr>
              <p:nvPr/>
            </p:nvSpPr>
            <p:spPr bwMode="auto">
              <a:xfrm>
                <a:off x="4904056" y="2177143"/>
                <a:ext cx="190347" cy="302112"/>
              </a:xfrm>
              <a:prstGeom prst="rect">
                <a:avLst/>
              </a:prstGeom>
              <a:noFill/>
              <a:ln w="9525">
                <a:noFill/>
                <a:miter lim="800000"/>
                <a:headEnd/>
                <a:tailEnd/>
              </a:ln>
            </p:spPr>
            <p:txBody>
              <a:bodyPr>
                <a:spAutoFit/>
              </a:bodyPr>
              <a:lstStyle/>
              <a:p>
                <a:r>
                  <a:rPr lang="fr-FR" altLang="fr-FR" sz="1200"/>
                  <a:t>3</a:t>
                </a:r>
              </a:p>
            </p:txBody>
          </p:sp>
        </p:grpSp>
        <p:grpSp>
          <p:nvGrpSpPr>
            <p:cNvPr id="15" name="Groupe 32"/>
            <p:cNvGrpSpPr>
              <a:grpSpLocks/>
            </p:cNvGrpSpPr>
            <p:nvPr/>
          </p:nvGrpSpPr>
          <p:grpSpPr bwMode="auto">
            <a:xfrm>
              <a:off x="1050" y="3469"/>
              <a:ext cx="222" cy="176"/>
              <a:chOff x="4904056" y="2177143"/>
              <a:chExt cx="364285" cy="309097"/>
            </a:xfrm>
          </p:grpSpPr>
          <p:sp>
            <p:nvSpPr>
              <p:cNvPr id="33" name="Ellipse 32"/>
              <p:cNvSpPr/>
              <p:nvPr/>
            </p:nvSpPr>
            <p:spPr>
              <a:xfrm>
                <a:off x="4910620" y="2236855"/>
                <a:ext cx="357721" cy="2493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20510" name="ZoneTexte 34"/>
              <p:cNvSpPr txBox="1">
                <a:spLocks noChangeArrowheads="1"/>
              </p:cNvSpPr>
              <p:nvPr/>
            </p:nvSpPr>
            <p:spPr bwMode="auto">
              <a:xfrm>
                <a:off x="4904056" y="2177143"/>
                <a:ext cx="190347" cy="303828"/>
              </a:xfrm>
              <a:prstGeom prst="rect">
                <a:avLst/>
              </a:prstGeom>
              <a:noFill/>
              <a:ln w="9525">
                <a:noFill/>
                <a:miter lim="800000"/>
                <a:headEnd/>
                <a:tailEnd/>
              </a:ln>
            </p:spPr>
            <p:txBody>
              <a:bodyPr>
                <a:spAutoFit/>
              </a:bodyPr>
              <a:lstStyle/>
              <a:p>
                <a:r>
                  <a:rPr lang="fr-FR" altLang="fr-FR" sz="1200"/>
                  <a:t>n</a:t>
                </a:r>
              </a:p>
            </p:txBody>
          </p:sp>
        </p:grpSp>
        <p:sp>
          <p:nvSpPr>
            <p:cNvPr id="20504" name="ZoneTexte 3"/>
            <p:cNvSpPr txBox="1">
              <a:spLocks noChangeArrowheads="1"/>
            </p:cNvSpPr>
            <p:nvPr/>
          </p:nvSpPr>
          <p:spPr bwMode="auto">
            <a:xfrm>
              <a:off x="1272" y="3491"/>
              <a:ext cx="2599" cy="135"/>
            </a:xfrm>
            <a:prstGeom prst="rect">
              <a:avLst/>
            </a:prstGeom>
            <a:noFill/>
            <a:ln w="9525">
              <a:noFill/>
              <a:miter lim="800000"/>
              <a:headEnd/>
              <a:tailEnd/>
            </a:ln>
          </p:spPr>
          <p:txBody>
            <a:bodyPr>
              <a:spAutoFit/>
            </a:bodyPr>
            <a:lstStyle/>
            <a:p>
              <a:r>
                <a:rPr lang="fr-FR" altLang="fr-FR" sz="800" i="1"/>
                <a:t>Nombre de scénarios  (variantes de demande) / trajectoire</a:t>
              </a:r>
            </a:p>
          </p:txBody>
        </p:sp>
        <p:sp>
          <p:nvSpPr>
            <p:cNvPr id="20505" name="ZoneTexte 3"/>
            <p:cNvSpPr txBox="1">
              <a:spLocks noChangeArrowheads="1"/>
            </p:cNvSpPr>
            <p:nvPr/>
          </p:nvSpPr>
          <p:spPr bwMode="auto">
            <a:xfrm>
              <a:off x="982" y="1171"/>
              <a:ext cx="1445" cy="173"/>
            </a:xfrm>
            <a:prstGeom prst="rect">
              <a:avLst/>
            </a:prstGeom>
            <a:noFill/>
            <a:ln w="9525">
              <a:noFill/>
              <a:miter lim="800000"/>
              <a:headEnd/>
              <a:tailEnd/>
            </a:ln>
          </p:spPr>
          <p:txBody>
            <a:bodyPr>
              <a:spAutoFit/>
            </a:bodyPr>
            <a:lstStyle/>
            <a:p>
              <a:r>
                <a:rPr lang="fr-FR" altLang="fr-FR" sz="1200" dirty="0" err="1"/>
                <a:t>Mtep</a:t>
              </a:r>
              <a:r>
                <a:rPr lang="fr-FR" altLang="fr-FR" sz="1200" dirty="0"/>
                <a:t> énergie finale</a:t>
              </a:r>
            </a:p>
          </p:txBody>
        </p:sp>
        <p:sp>
          <p:nvSpPr>
            <p:cNvPr id="20506" name="ZoneTexte 3"/>
            <p:cNvSpPr txBox="1">
              <a:spLocks noChangeArrowheads="1"/>
            </p:cNvSpPr>
            <p:nvPr/>
          </p:nvSpPr>
          <p:spPr bwMode="auto">
            <a:xfrm>
              <a:off x="4014" y="1708"/>
              <a:ext cx="471" cy="173"/>
            </a:xfrm>
            <a:prstGeom prst="rect">
              <a:avLst/>
            </a:prstGeom>
            <a:noFill/>
            <a:ln w="9525">
              <a:noFill/>
              <a:miter lim="800000"/>
              <a:headEnd/>
              <a:tailEnd/>
            </a:ln>
          </p:spPr>
          <p:txBody>
            <a:bodyPr>
              <a:spAutoFit/>
            </a:bodyPr>
            <a:lstStyle/>
            <a:p>
              <a:r>
                <a:rPr lang="fr-FR" altLang="fr-FR" sz="1200" b="1"/>
                <a:t>haut</a:t>
              </a:r>
            </a:p>
          </p:txBody>
        </p:sp>
        <p:sp>
          <p:nvSpPr>
            <p:cNvPr id="20507" name="ZoneTexte 36"/>
            <p:cNvSpPr txBox="1">
              <a:spLocks noChangeArrowheads="1"/>
            </p:cNvSpPr>
            <p:nvPr/>
          </p:nvSpPr>
          <p:spPr bwMode="auto">
            <a:xfrm>
              <a:off x="3969" y="2043"/>
              <a:ext cx="603" cy="173"/>
            </a:xfrm>
            <a:prstGeom prst="rect">
              <a:avLst/>
            </a:prstGeom>
            <a:noFill/>
            <a:ln w="9525">
              <a:noFill/>
              <a:miter lim="800000"/>
              <a:headEnd/>
              <a:tailEnd/>
            </a:ln>
          </p:spPr>
          <p:txBody>
            <a:bodyPr>
              <a:spAutoFit/>
            </a:bodyPr>
            <a:lstStyle/>
            <a:p>
              <a:r>
                <a:rPr lang="fr-FR" altLang="fr-FR" sz="1200" b="1"/>
                <a:t>médian</a:t>
              </a:r>
            </a:p>
          </p:txBody>
        </p:sp>
        <p:sp>
          <p:nvSpPr>
            <p:cNvPr id="20508" name="ZoneTexte 37"/>
            <p:cNvSpPr txBox="1">
              <a:spLocks noChangeArrowheads="1"/>
            </p:cNvSpPr>
            <p:nvPr/>
          </p:nvSpPr>
          <p:spPr bwMode="auto">
            <a:xfrm>
              <a:off x="4059" y="2618"/>
              <a:ext cx="472" cy="173"/>
            </a:xfrm>
            <a:prstGeom prst="rect">
              <a:avLst/>
            </a:prstGeom>
            <a:noFill/>
            <a:ln w="9525">
              <a:noFill/>
              <a:miter lim="800000"/>
              <a:headEnd/>
              <a:tailEnd/>
            </a:ln>
          </p:spPr>
          <p:txBody>
            <a:bodyPr>
              <a:spAutoFit/>
            </a:bodyPr>
            <a:lstStyle/>
            <a:p>
              <a:r>
                <a:rPr lang="fr-FR" altLang="fr-FR" sz="1200" b="1"/>
                <a:t>bas</a:t>
              </a:r>
            </a:p>
          </p:txBody>
        </p:sp>
      </p:grpSp>
      <p:sp>
        <p:nvSpPr>
          <p:cNvPr id="20485" name="Text Box 45"/>
          <p:cNvSpPr txBox="1">
            <a:spLocks noChangeArrowheads="1"/>
          </p:cNvSpPr>
          <p:nvPr/>
        </p:nvSpPr>
        <p:spPr bwMode="auto">
          <a:xfrm>
            <a:off x="971600" y="1052736"/>
            <a:ext cx="5184576" cy="461665"/>
          </a:xfrm>
          <a:prstGeom prst="rect">
            <a:avLst/>
          </a:prstGeom>
          <a:noFill/>
          <a:ln w="9525">
            <a:noFill/>
            <a:miter lim="800000"/>
            <a:headEnd/>
            <a:tailEnd/>
          </a:ln>
        </p:spPr>
        <p:txBody>
          <a:bodyPr wrap="square">
            <a:spAutoFit/>
          </a:bodyPr>
          <a:lstStyle/>
          <a:p>
            <a:pPr>
              <a:spcBef>
                <a:spcPct val="50000"/>
              </a:spcBef>
            </a:pPr>
            <a:r>
              <a:rPr lang="fr-FR" altLang="fr-FR" b="1" dirty="0">
                <a:latin typeface="Calibri" pitchFamily="34" charset="0"/>
              </a:rPr>
              <a:t>Consommation d’énergie finale</a:t>
            </a:r>
          </a:p>
        </p:txBody>
      </p:sp>
      <p:sp>
        <p:nvSpPr>
          <p:cNvPr id="20486" name="Oval 104"/>
          <p:cNvSpPr>
            <a:spLocks noChangeArrowheads="1"/>
          </p:cNvSpPr>
          <p:nvPr/>
        </p:nvSpPr>
        <p:spPr bwMode="auto">
          <a:xfrm>
            <a:off x="7236296" y="3789040"/>
            <a:ext cx="144463" cy="144462"/>
          </a:xfrm>
          <a:prstGeom prst="ellipse">
            <a:avLst/>
          </a:prstGeom>
          <a:solidFill>
            <a:schemeClr val="accent1"/>
          </a:solidFill>
          <a:ln w="9525">
            <a:solidFill>
              <a:srgbClr val="339933"/>
            </a:solidFill>
            <a:round/>
            <a:headEnd/>
            <a:tailEnd/>
          </a:ln>
        </p:spPr>
        <p:txBody>
          <a:bodyPr wrap="none" anchor="ctr"/>
          <a:lstStyle/>
          <a:p>
            <a:pPr algn="ctr"/>
            <a:endParaRPr lang="fr-FR" altLang="fr-FR">
              <a:solidFill>
                <a:srgbClr val="FF6600"/>
              </a:solidFill>
            </a:endParaRPr>
          </a:p>
        </p:txBody>
      </p:sp>
      <p:sp>
        <p:nvSpPr>
          <p:cNvPr id="20487" name="Oval 105"/>
          <p:cNvSpPr>
            <a:spLocks noChangeArrowheads="1"/>
          </p:cNvSpPr>
          <p:nvPr/>
        </p:nvSpPr>
        <p:spPr bwMode="auto">
          <a:xfrm>
            <a:off x="7236296" y="3501008"/>
            <a:ext cx="144463" cy="144463"/>
          </a:xfrm>
          <a:prstGeom prst="ellipse">
            <a:avLst/>
          </a:prstGeom>
          <a:solidFill>
            <a:srgbClr val="0000FF"/>
          </a:solidFill>
          <a:ln w="9525">
            <a:solidFill>
              <a:srgbClr val="003399"/>
            </a:solidFill>
            <a:round/>
            <a:headEnd/>
            <a:tailEnd/>
          </a:ln>
        </p:spPr>
        <p:txBody>
          <a:bodyPr wrap="none" anchor="ctr"/>
          <a:lstStyle/>
          <a:p>
            <a:pPr algn="ctr"/>
            <a:endParaRPr lang="fr-FR" altLang="fr-FR">
              <a:solidFill>
                <a:srgbClr val="FF6600"/>
              </a:solidFill>
            </a:endParaRPr>
          </a:p>
        </p:txBody>
      </p:sp>
      <p:sp>
        <p:nvSpPr>
          <p:cNvPr id="20488" name="AutoShape 110"/>
          <p:cNvSpPr>
            <a:spLocks noChangeArrowheads="1"/>
          </p:cNvSpPr>
          <p:nvPr/>
        </p:nvSpPr>
        <p:spPr bwMode="auto">
          <a:xfrm>
            <a:off x="6876256" y="3212976"/>
            <a:ext cx="792162" cy="863600"/>
          </a:xfrm>
          <a:prstGeom prst="star16">
            <a:avLst>
              <a:gd name="adj" fmla="val 37500"/>
            </a:avLst>
          </a:prstGeom>
          <a:noFill/>
          <a:ln w="28575">
            <a:solidFill>
              <a:srgbClr val="339933"/>
            </a:solidFill>
            <a:miter lim="800000"/>
            <a:headEnd/>
            <a:tailEnd/>
          </a:ln>
        </p:spPr>
        <p:txBody>
          <a:bodyPr wrap="none" anchor="ctr"/>
          <a:lstStyle/>
          <a:p>
            <a:endParaRPr lang="fr-FR" altLang="fr-FR"/>
          </a:p>
        </p:txBody>
      </p:sp>
      <p:sp>
        <p:nvSpPr>
          <p:cNvPr id="20489" name="Text Box 111"/>
          <p:cNvSpPr txBox="1">
            <a:spLocks noChangeArrowheads="1"/>
          </p:cNvSpPr>
          <p:nvPr/>
        </p:nvSpPr>
        <p:spPr bwMode="auto">
          <a:xfrm>
            <a:off x="7451725" y="2852936"/>
            <a:ext cx="1692275" cy="830997"/>
          </a:xfrm>
          <a:prstGeom prst="rect">
            <a:avLst/>
          </a:prstGeom>
          <a:noFill/>
          <a:ln w="9525">
            <a:noFill/>
            <a:miter lim="800000"/>
            <a:headEnd/>
            <a:tailEnd/>
          </a:ln>
        </p:spPr>
        <p:txBody>
          <a:bodyPr wrap="square">
            <a:spAutoFit/>
          </a:bodyPr>
          <a:lstStyle/>
          <a:p>
            <a:pPr algn="ctr"/>
            <a:r>
              <a:rPr lang="fr-FR" altLang="fr-FR" b="1" dirty="0"/>
              <a:t>3 scénarios</a:t>
            </a:r>
          </a:p>
          <a:p>
            <a:pPr algn="ctr"/>
            <a:r>
              <a:rPr lang="fr-FR" altLang="fr-FR" b="1" dirty="0"/>
              <a:t>ANCRE</a:t>
            </a:r>
          </a:p>
        </p:txBody>
      </p:sp>
      <p:cxnSp>
        <p:nvCxnSpPr>
          <p:cNvPr id="42" name="Connecteur droit 41"/>
          <p:cNvCxnSpPr/>
          <p:nvPr/>
        </p:nvCxnSpPr>
        <p:spPr>
          <a:xfrm>
            <a:off x="1331913" y="4437063"/>
            <a:ext cx="6119812"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Connecteur droit 42"/>
          <p:cNvCxnSpPr/>
          <p:nvPr/>
        </p:nvCxnSpPr>
        <p:spPr>
          <a:xfrm>
            <a:off x="1331913" y="3500438"/>
            <a:ext cx="6119812"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0492" name="ZoneTexte 43"/>
          <p:cNvSpPr txBox="1">
            <a:spLocks noChangeArrowheads="1"/>
          </p:cNvSpPr>
          <p:nvPr/>
        </p:nvSpPr>
        <p:spPr bwMode="auto">
          <a:xfrm>
            <a:off x="1331640" y="3645024"/>
            <a:ext cx="1439888" cy="1200329"/>
          </a:xfrm>
          <a:prstGeom prst="rect">
            <a:avLst/>
          </a:prstGeom>
          <a:noFill/>
          <a:ln w="9525">
            <a:noFill/>
            <a:miter lim="800000"/>
            <a:headEnd/>
            <a:tailEnd/>
          </a:ln>
        </p:spPr>
        <p:txBody>
          <a:bodyPr wrap="square">
            <a:spAutoFit/>
          </a:bodyPr>
          <a:lstStyle/>
          <a:p>
            <a:r>
              <a:rPr lang="fr-FR" altLang="fr-FR" dirty="0">
                <a:solidFill>
                  <a:srgbClr val="FF0000"/>
                </a:solidFill>
              </a:rPr>
              <a:t>-20%</a:t>
            </a:r>
          </a:p>
          <a:p>
            <a:endParaRPr lang="fr-FR" altLang="fr-FR" dirty="0">
              <a:solidFill>
                <a:srgbClr val="FF0000"/>
              </a:solidFill>
            </a:endParaRPr>
          </a:p>
          <a:p>
            <a:r>
              <a:rPr lang="fr-FR" altLang="fr-FR" dirty="0">
                <a:solidFill>
                  <a:srgbClr val="FF0000"/>
                </a:solidFill>
              </a:rPr>
              <a:t>-50%</a:t>
            </a:r>
          </a:p>
        </p:txBody>
      </p:sp>
      <p:pic>
        <p:nvPicPr>
          <p:cNvPr id="20493" name="Picture 2"/>
          <p:cNvPicPr>
            <a:picLocks noChangeAspect="1" noChangeArrowheads="1"/>
          </p:cNvPicPr>
          <p:nvPr/>
        </p:nvPicPr>
        <p:blipFill>
          <a:blip r:embed="rId4" cstate="print"/>
          <a:srcRect/>
          <a:stretch>
            <a:fillRect/>
          </a:stretch>
        </p:blipFill>
        <p:spPr bwMode="auto">
          <a:xfrm>
            <a:off x="7164288" y="980728"/>
            <a:ext cx="1785937" cy="1006475"/>
          </a:xfrm>
          <a:prstGeom prst="rect">
            <a:avLst/>
          </a:prstGeom>
          <a:noFill/>
          <a:ln w="9525">
            <a:noFill/>
            <a:miter lim="800000"/>
            <a:headEnd/>
            <a:tailEnd/>
          </a:ln>
        </p:spPr>
      </p:pic>
      <p:sp>
        <p:nvSpPr>
          <p:cNvPr id="45" name="Oval 105"/>
          <p:cNvSpPr>
            <a:spLocks noChangeArrowheads="1"/>
          </p:cNvSpPr>
          <p:nvPr/>
        </p:nvSpPr>
        <p:spPr bwMode="auto">
          <a:xfrm>
            <a:off x="7236296" y="3356992"/>
            <a:ext cx="144463" cy="144463"/>
          </a:xfrm>
          <a:prstGeom prst="ellipse">
            <a:avLst/>
          </a:prstGeom>
          <a:solidFill>
            <a:srgbClr val="FF9900"/>
          </a:solidFill>
          <a:ln w="9525">
            <a:noFill/>
            <a:round/>
            <a:headEnd/>
            <a:tailEnd/>
          </a:ln>
        </p:spPr>
        <p:txBody>
          <a:bodyPr wrap="none" anchor="ctr"/>
          <a:lstStyle/>
          <a:p>
            <a:pPr algn="ctr"/>
            <a:endParaRPr lang="fr-FR" altLang="fr-FR">
              <a:solidFill>
                <a:srgbClr val="FF6600"/>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10"/>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4925" y="1592263"/>
            <a:ext cx="4787900" cy="4645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5363" name="Titre 1"/>
          <p:cNvSpPr>
            <a:spLocks/>
          </p:cNvSpPr>
          <p:nvPr/>
        </p:nvSpPr>
        <p:spPr bwMode="auto">
          <a:xfrm>
            <a:off x="1259632" y="188640"/>
            <a:ext cx="7595518" cy="6480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fr-FR" altLang="fr-FR" sz="2800" b="1" dirty="0">
                <a:solidFill>
                  <a:schemeClr val="bg1"/>
                </a:solidFill>
                <a:latin typeface="Comic Sans MS" pitchFamily="66" charset="0"/>
              </a:rPr>
              <a:t>Consommation d’énergie finale par </a:t>
            </a:r>
            <a:r>
              <a:rPr lang="fr-FR" altLang="fr-FR" sz="2800" b="1" dirty="0" smtClean="0">
                <a:solidFill>
                  <a:schemeClr val="bg1"/>
                </a:solidFill>
                <a:latin typeface="Comic Sans MS" pitchFamily="66" charset="0"/>
              </a:rPr>
              <a:t>secteur</a:t>
            </a:r>
            <a:endParaRPr lang="fr-FR" altLang="fr-FR" sz="2800" b="1" dirty="0">
              <a:solidFill>
                <a:schemeClr val="bg1"/>
              </a:solidFill>
              <a:latin typeface="Comic Sans MS" pitchFamily="66" charset="0"/>
            </a:endParaRPr>
          </a:p>
        </p:txBody>
      </p:sp>
      <p:sp>
        <p:nvSpPr>
          <p:cNvPr id="15364" name="Line 12"/>
          <p:cNvSpPr>
            <a:spLocks noChangeShapeType="1"/>
          </p:cNvSpPr>
          <p:nvPr/>
        </p:nvSpPr>
        <p:spPr bwMode="auto">
          <a:xfrm flipV="1">
            <a:off x="2698750" y="2493963"/>
            <a:ext cx="0" cy="2806700"/>
          </a:xfrm>
          <a:prstGeom prst="line">
            <a:avLst/>
          </a:prstGeom>
          <a:noFill/>
          <a:ln w="31750">
            <a:solidFill>
              <a:schemeClr val="bg2"/>
            </a:solidFill>
            <a:round/>
            <a:headEnd/>
            <a:tailEnd/>
          </a:ln>
          <a:extLst>
            <a:ext uri="{909E8E84-426E-40DD-AFC4-6F175D3DCCD1}">
              <a14:hiddenFill xmlns:a14="http://schemas.microsoft.com/office/drawing/2010/main" xmlns="">
                <a:noFill/>
              </a14:hiddenFill>
            </a:ext>
          </a:extLst>
        </p:spPr>
        <p:txBody>
          <a:bodyPr/>
          <a:lstStyle/>
          <a:p>
            <a:endParaRPr lang="fr-FR"/>
          </a:p>
        </p:txBody>
      </p:sp>
      <p:sp>
        <p:nvSpPr>
          <p:cNvPr id="15365" name="Line 12"/>
          <p:cNvSpPr>
            <a:spLocks noChangeShapeType="1"/>
          </p:cNvSpPr>
          <p:nvPr/>
        </p:nvSpPr>
        <p:spPr bwMode="auto">
          <a:xfrm flipV="1">
            <a:off x="1116013" y="2492375"/>
            <a:ext cx="0" cy="2808288"/>
          </a:xfrm>
          <a:prstGeom prst="line">
            <a:avLst/>
          </a:prstGeom>
          <a:noFill/>
          <a:ln w="31750">
            <a:solidFill>
              <a:schemeClr val="bg2"/>
            </a:solidFill>
            <a:round/>
            <a:headEnd/>
            <a:tailEnd/>
          </a:ln>
          <a:extLst>
            <a:ext uri="{909E8E84-426E-40DD-AFC4-6F175D3DCCD1}">
              <a14:hiddenFill xmlns:a14="http://schemas.microsoft.com/office/drawing/2010/main" xmlns="">
                <a:noFill/>
              </a14:hiddenFill>
            </a:ext>
          </a:extLst>
        </p:spPr>
        <p:txBody>
          <a:bodyPr/>
          <a:lstStyle/>
          <a:p>
            <a:endParaRPr lang="fr-FR"/>
          </a:p>
        </p:txBody>
      </p:sp>
      <p:sp>
        <p:nvSpPr>
          <p:cNvPr id="15366" name="Line 12"/>
          <p:cNvSpPr>
            <a:spLocks noChangeShapeType="1"/>
          </p:cNvSpPr>
          <p:nvPr/>
        </p:nvSpPr>
        <p:spPr bwMode="auto">
          <a:xfrm flipH="1" flipV="1">
            <a:off x="4283075" y="2492375"/>
            <a:ext cx="1588" cy="2808288"/>
          </a:xfrm>
          <a:prstGeom prst="line">
            <a:avLst/>
          </a:prstGeom>
          <a:noFill/>
          <a:ln w="31750">
            <a:solidFill>
              <a:schemeClr val="bg2"/>
            </a:solidFill>
            <a:round/>
            <a:headEnd/>
            <a:tailEnd/>
          </a:ln>
          <a:extLst>
            <a:ext uri="{909E8E84-426E-40DD-AFC4-6F175D3DCCD1}">
              <a14:hiddenFill xmlns:a14="http://schemas.microsoft.com/office/drawing/2010/main" xmlns="">
                <a:noFill/>
              </a14:hiddenFill>
            </a:ext>
          </a:extLst>
        </p:spPr>
        <p:txBody>
          <a:bodyPr/>
          <a:lstStyle/>
          <a:p>
            <a:endParaRPr lang="fr-FR"/>
          </a:p>
        </p:txBody>
      </p:sp>
      <p:sp>
        <p:nvSpPr>
          <p:cNvPr id="15367" name="ZoneTexte 25"/>
          <p:cNvSpPr txBox="1">
            <a:spLocks noChangeArrowheads="1"/>
          </p:cNvSpPr>
          <p:nvPr/>
        </p:nvSpPr>
        <p:spPr bwMode="auto">
          <a:xfrm>
            <a:off x="4645025" y="1916113"/>
            <a:ext cx="4679950" cy="4048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231775" eaLnBrk="0" hangingPunct="0">
              <a:spcBef>
                <a:spcPct val="20000"/>
              </a:spcBef>
              <a:buChar char="•"/>
              <a:defRPr sz="2000">
                <a:solidFill>
                  <a:schemeClr val="tx1"/>
                </a:solidFill>
                <a:latin typeface="Arial" charset="0"/>
              </a:defRPr>
            </a:lvl1pPr>
            <a:lvl2pPr marL="742950" indent="-285750" defTabSz="231775" eaLnBrk="0" hangingPunct="0">
              <a:spcBef>
                <a:spcPct val="20000"/>
              </a:spcBef>
              <a:buChar char="–"/>
              <a:defRPr sz="2800">
                <a:solidFill>
                  <a:schemeClr val="tx1"/>
                </a:solidFill>
                <a:latin typeface="Arial" charset="0"/>
              </a:defRPr>
            </a:lvl2pPr>
            <a:lvl3pPr marL="1143000" indent="-228600" defTabSz="231775" eaLnBrk="0" hangingPunct="0">
              <a:spcBef>
                <a:spcPct val="20000"/>
              </a:spcBef>
              <a:buChar char="•"/>
              <a:defRPr sz="2400">
                <a:solidFill>
                  <a:schemeClr val="tx1"/>
                </a:solidFill>
                <a:latin typeface="Arial" charset="0"/>
              </a:defRPr>
            </a:lvl3pPr>
            <a:lvl4pPr marL="1600200" indent="-228600" defTabSz="231775" eaLnBrk="0" hangingPunct="0">
              <a:spcBef>
                <a:spcPct val="20000"/>
              </a:spcBef>
              <a:buChar char="–"/>
              <a:defRPr sz="2000">
                <a:solidFill>
                  <a:schemeClr val="tx1"/>
                </a:solidFill>
                <a:latin typeface="Arial" charset="0"/>
              </a:defRPr>
            </a:lvl4pPr>
            <a:lvl5pPr marL="2057400" indent="-228600" defTabSz="231775" eaLnBrk="0" hangingPunct="0">
              <a:spcBef>
                <a:spcPct val="20000"/>
              </a:spcBef>
              <a:buChar char="»"/>
              <a:defRPr sz="2000">
                <a:solidFill>
                  <a:schemeClr val="tx1"/>
                </a:solidFill>
                <a:latin typeface="Arial" charset="0"/>
              </a:defRPr>
            </a:lvl5pPr>
            <a:lvl6pPr marL="2514600" indent="-228600" defTabSz="231775" eaLnBrk="0" fontAlgn="base" hangingPunct="0">
              <a:spcBef>
                <a:spcPct val="20000"/>
              </a:spcBef>
              <a:spcAft>
                <a:spcPct val="0"/>
              </a:spcAft>
              <a:buChar char="»"/>
              <a:defRPr sz="2000">
                <a:solidFill>
                  <a:schemeClr val="tx1"/>
                </a:solidFill>
                <a:latin typeface="Arial" charset="0"/>
              </a:defRPr>
            </a:lvl6pPr>
            <a:lvl7pPr marL="2971800" indent="-228600" defTabSz="231775" eaLnBrk="0" fontAlgn="base" hangingPunct="0">
              <a:spcBef>
                <a:spcPct val="20000"/>
              </a:spcBef>
              <a:spcAft>
                <a:spcPct val="0"/>
              </a:spcAft>
              <a:buChar char="»"/>
              <a:defRPr sz="2000">
                <a:solidFill>
                  <a:schemeClr val="tx1"/>
                </a:solidFill>
                <a:latin typeface="Arial" charset="0"/>
              </a:defRPr>
            </a:lvl7pPr>
            <a:lvl8pPr marL="3429000" indent="-228600" defTabSz="231775" eaLnBrk="0" fontAlgn="base" hangingPunct="0">
              <a:spcBef>
                <a:spcPct val="20000"/>
              </a:spcBef>
              <a:spcAft>
                <a:spcPct val="0"/>
              </a:spcAft>
              <a:buChar char="»"/>
              <a:defRPr sz="2000">
                <a:solidFill>
                  <a:schemeClr val="tx1"/>
                </a:solidFill>
                <a:latin typeface="Arial" charset="0"/>
              </a:defRPr>
            </a:lvl8pPr>
            <a:lvl9pPr marL="3886200" indent="-228600" defTabSz="231775"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fr-FR" altLang="fr-FR" sz="1800" b="1">
                <a:solidFill>
                  <a:srgbClr val="595959"/>
                </a:solidFill>
              </a:rPr>
              <a:t>Industrie : 					niveau ~constant </a:t>
            </a:r>
          </a:p>
          <a:p>
            <a:pPr eaLnBrk="1" hangingPunct="1">
              <a:spcBef>
                <a:spcPct val="0"/>
              </a:spcBef>
              <a:buFontTx/>
              <a:buNone/>
            </a:pPr>
            <a:endParaRPr lang="fr-FR" altLang="fr-FR" sz="600" b="1">
              <a:solidFill>
                <a:srgbClr val="595959"/>
              </a:solidFill>
            </a:endParaRPr>
          </a:p>
          <a:p>
            <a:pPr eaLnBrk="1" hangingPunct="1">
              <a:spcBef>
                <a:spcPct val="0"/>
              </a:spcBef>
              <a:buFontTx/>
              <a:buNone/>
            </a:pPr>
            <a:r>
              <a:rPr lang="fr-FR" altLang="fr-FR" sz="1600" b="1">
                <a:solidFill>
                  <a:srgbClr val="595959"/>
                </a:solidFill>
              </a:rPr>
              <a:t>Les gains de performance</a:t>
            </a:r>
            <a:r>
              <a:rPr lang="fr-FR" altLang="fr-FR" sz="1600">
                <a:solidFill>
                  <a:srgbClr val="595959"/>
                </a:solidFill>
              </a:rPr>
              <a:t> compensent la hausse de la demande liée à l’augmentation d’activité </a:t>
            </a:r>
          </a:p>
          <a:p>
            <a:pPr eaLnBrk="1" hangingPunct="1">
              <a:spcBef>
                <a:spcPct val="0"/>
              </a:spcBef>
              <a:buFontTx/>
              <a:buNone/>
            </a:pPr>
            <a:endParaRPr lang="fr-FR" altLang="fr-FR" sz="1600">
              <a:solidFill>
                <a:srgbClr val="595959"/>
              </a:solidFill>
            </a:endParaRPr>
          </a:p>
          <a:p>
            <a:pPr eaLnBrk="1" hangingPunct="1">
              <a:spcBef>
                <a:spcPct val="0"/>
              </a:spcBef>
              <a:buFontTx/>
              <a:buNone/>
            </a:pPr>
            <a:endParaRPr lang="fr-FR" altLang="fr-FR" sz="800">
              <a:solidFill>
                <a:srgbClr val="595959"/>
              </a:solidFill>
            </a:endParaRPr>
          </a:p>
          <a:p>
            <a:pPr eaLnBrk="1" hangingPunct="1">
              <a:spcBef>
                <a:spcPct val="0"/>
              </a:spcBef>
              <a:buFontTx/>
              <a:buNone/>
            </a:pPr>
            <a:r>
              <a:rPr lang="fr-FR" altLang="fr-FR" sz="1800" b="1">
                <a:solidFill>
                  <a:srgbClr val="595959"/>
                </a:solidFill>
              </a:rPr>
              <a:t>Résid. et Tertiaire : 	baisse (25 à 50%)</a:t>
            </a:r>
          </a:p>
          <a:p>
            <a:pPr eaLnBrk="1" hangingPunct="1">
              <a:spcBef>
                <a:spcPct val="0"/>
              </a:spcBef>
              <a:buFontTx/>
              <a:buNone/>
            </a:pPr>
            <a:endParaRPr lang="fr-FR" altLang="fr-FR" sz="800" b="1">
              <a:solidFill>
                <a:srgbClr val="595959"/>
              </a:solidFill>
            </a:endParaRPr>
          </a:p>
          <a:p>
            <a:pPr eaLnBrk="1" hangingPunct="1">
              <a:spcBef>
                <a:spcPct val="0"/>
              </a:spcBef>
              <a:buFontTx/>
              <a:buNone/>
            </a:pPr>
            <a:r>
              <a:rPr lang="fr-FR" altLang="fr-FR" sz="1600" b="1">
                <a:solidFill>
                  <a:srgbClr val="595959"/>
                </a:solidFill>
              </a:rPr>
              <a:t>Les programmes de rénovation </a:t>
            </a:r>
            <a:r>
              <a:rPr lang="fr-FR" altLang="fr-FR" sz="1600">
                <a:solidFill>
                  <a:srgbClr val="595959"/>
                </a:solidFill>
              </a:rPr>
              <a:t>permettent d’accroitre l’efficacité énergétique du secteur</a:t>
            </a:r>
          </a:p>
          <a:p>
            <a:pPr eaLnBrk="1" hangingPunct="1">
              <a:spcBef>
                <a:spcPct val="0"/>
              </a:spcBef>
              <a:buFontTx/>
              <a:buNone/>
            </a:pPr>
            <a:endParaRPr lang="fr-FR" altLang="fr-FR" sz="1600">
              <a:solidFill>
                <a:srgbClr val="595959"/>
              </a:solidFill>
            </a:endParaRPr>
          </a:p>
          <a:p>
            <a:pPr eaLnBrk="1" hangingPunct="1">
              <a:spcBef>
                <a:spcPct val="0"/>
              </a:spcBef>
              <a:buFontTx/>
              <a:buNone/>
            </a:pPr>
            <a:r>
              <a:rPr lang="fr-FR" altLang="fr-FR" sz="1800" b="1">
                <a:solidFill>
                  <a:srgbClr val="595959"/>
                </a:solidFill>
              </a:rPr>
              <a:t>Transport : 					baisse (23 à 35%)</a:t>
            </a:r>
          </a:p>
          <a:p>
            <a:pPr eaLnBrk="1" hangingPunct="1">
              <a:spcBef>
                <a:spcPct val="0"/>
              </a:spcBef>
              <a:buFontTx/>
              <a:buNone/>
            </a:pPr>
            <a:endParaRPr lang="fr-FR" altLang="fr-FR" sz="700" b="1">
              <a:solidFill>
                <a:srgbClr val="595959"/>
              </a:solidFill>
            </a:endParaRPr>
          </a:p>
          <a:p>
            <a:pPr eaLnBrk="1" hangingPunct="1">
              <a:spcBef>
                <a:spcPct val="0"/>
              </a:spcBef>
              <a:buFontTx/>
              <a:buNone/>
            </a:pPr>
            <a:r>
              <a:rPr lang="fr-FR" altLang="fr-FR" sz="1600" b="1">
                <a:solidFill>
                  <a:srgbClr val="595959"/>
                </a:solidFill>
              </a:rPr>
              <a:t>Efficacité énergétique et sobriété</a:t>
            </a:r>
            <a:r>
              <a:rPr lang="fr-FR" altLang="fr-FR" sz="1600">
                <a:solidFill>
                  <a:srgbClr val="595959"/>
                </a:solidFill>
              </a:rPr>
              <a:t> permettent d’atteindre ce résultat, avec un rôle significatif de la pénétration de l’électricité (selon scénarios)</a:t>
            </a:r>
          </a:p>
          <a:p>
            <a:pPr eaLnBrk="1" hangingPunct="1">
              <a:spcBef>
                <a:spcPct val="0"/>
              </a:spcBef>
              <a:buFontTx/>
              <a:buNone/>
            </a:pPr>
            <a:endParaRPr lang="fr-FR" altLang="fr-FR" sz="1600"/>
          </a:p>
        </p:txBody>
      </p:sp>
    </p:spTree>
    <p:extLst>
      <p:ext uri="{BB962C8B-B14F-4D97-AF65-F5344CB8AC3E}">
        <p14:creationId xmlns:p14="http://schemas.microsoft.com/office/powerpoint/2010/main" xmlns="" val="304329095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84213" y="1844675"/>
            <a:ext cx="7961312" cy="43926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219" name="Titre 1"/>
          <p:cNvSpPr>
            <a:spLocks noGrp="1"/>
          </p:cNvSpPr>
          <p:nvPr>
            <p:ph type="title" idx="4294967295"/>
          </p:nvPr>
        </p:nvSpPr>
        <p:spPr>
          <a:xfrm>
            <a:off x="2699792" y="188640"/>
            <a:ext cx="4824413" cy="719138"/>
          </a:xfrm>
        </p:spPr>
        <p:txBody>
          <a:bodyPr/>
          <a:lstStyle/>
          <a:p>
            <a:pPr eaLnBrk="1" hangingPunct="1"/>
            <a:r>
              <a:rPr lang="fr-FR" altLang="fr-FR" sz="3200" dirty="0" smtClean="0">
                <a:latin typeface="Comic Sans MS" pitchFamily="66" charset="0"/>
              </a:rPr>
              <a:t>Emissions de CO2</a:t>
            </a:r>
          </a:p>
        </p:txBody>
      </p:sp>
      <p:sp>
        <p:nvSpPr>
          <p:cNvPr id="3" name="Étoile à 12 branches 2"/>
          <p:cNvSpPr/>
          <p:nvPr/>
        </p:nvSpPr>
        <p:spPr>
          <a:xfrm>
            <a:off x="5508625" y="4459288"/>
            <a:ext cx="914400" cy="914400"/>
          </a:xfrm>
          <a:prstGeom prst="star12">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9221" name="ZoneTexte 3"/>
          <p:cNvSpPr txBox="1">
            <a:spLocks noChangeArrowheads="1"/>
          </p:cNvSpPr>
          <p:nvPr/>
        </p:nvSpPr>
        <p:spPr bwMode="auto">
          <a:xfrm>
            <a:off x="3636963" y="4508500"/>
            <a:ext cx="1768475"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fr-FR" altLang="fr-FR" sz="2800" b="1">
                <a:solidFill>
                  <a:srgbClr val="00956F"/>
                </a:solidFill>
              </a:rPr>
              <a:t>Facteur 4</a:t>
            </a:r>
          </a:p>
        </p:txBody>
      </p:sp>
    </p:spTree>
    <p:extLst>
      <p:ext uri="{BB962C8B-B14F-4D97-AF65-F5344CB8AC3E}">
        <p14:creationId xmlns:p14="http://schemas.microsoft.com/office/powerpoint/2010/main" xmlns="" val="116012403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Titre 1"/>
          <p:cNvSpPr>
            <a:spLocks noGrp="1"/>
          </p:cNvSpPr>
          <p:nvPr>
            <p:ph type="title" idx="4294967295"/>
          </p:nvPr>
        </p:nvSpPr>
        <p:spPr>
          <a:xfrm>
            <a:off x="1547664" y="188640"/>
            <a:ext cx="6804248" cy="719138"/>
          </a:xfrm>
        </p:spPr>
        <p:txBody>
          <a:bodyPr/>
          <a:lstStyle/>
          <a:p>
            <a:pPr eaLnBrk="1" hangingPunct="1"/>
            <a:r>
              <a:rPr lang="fr-FR" altLang="fr-FR" sz="3200" dirty="0" smtClean="0">
                <a:latin typeface="Comic Sans MS" pitchFamily="66" charset="0"/>
              </a:rPr>
              <a:t>Production d’électricité</a:t>
            </a:r>
          </a:p>
        </p:txBody>
      </p:sp>
      <p:sp>
        <p:nvSpPr>
          <p:cNvPr id="52228" name="ZoneTexte 7"/>
          <p:cNvSpPr txBox="1">
            <a:spLocks noChangeArrowheads="1"/>
          </p:cNvSpPr>
          <p:nvPr/>
        </p:nvSpPr>
        <p:spPr bwMode="auto">
          <a:xfrm>
            <a:off x="251520" y="1772816"/>
            <a:ext cx="4032250" cy="1200329"/>
          </a:xfrm>
          <a:prstGeom prst="rect">
            <a:avLst/>
          </a:prstGeom>
          <a:noFill/>
          <a:ln w="9525">
            <a:solidFill>
              <a:schemeClr val="bg1">
                <a:lumMod val="50000"/>
              </a:schemeClr>
            </a:solidFill>
            <a:miter lim="800000"/>
            <a:headEnd/>
            <a:tailEnd/>
          </a:ln>
        </p:spPr>
        <p:txBody>
          <a:bodyPr>
            <a:spAutoFit/>
          </a:bodyPr>
          <a:lstStyle/>
          <a:p>
            <a:r>
              <a:rPr lang="fr-FR" altLang="fr-FR" sz="2400" b="1" dirty="0" smtClean="0">
                <a:solidFill>
                  <a:srgbClr val="595959"/>
                </a:solidFill>
              </a:rPr>
              <a:t>Malgré la diversification après 2025, le nucléaire reste une source majeure</a:t>
            </a:r>
            <a:endParaRPr lang="fr-FR" altLang="fr-FR" b="1" dirty="0">
              <a:solidFill>
                <a:srgbClr val="000000"/>
              </a:solidFill>
            </a:endParaRPr>
          </a:p>
        </p:txBody>
      </p:sp>
      <p:sp>
        <p:nvSpPr>
          <p:cNvPr id="52229" name="ZoneTexte 8"/>
          <p:cNvSpPr txBox="1">
            <a:spLocks noChangeArrowheads="1"/>
          </p:cNvSpPr>
          <p:nvPr/>
        </p:nvSpPr>
        <p:spPr bwMode="auto">
          <a:xfrm>
            <a:off x="4283968" y="1196752"/>
            <a:ext cx="4860032" cy="1508105"/>
          </a:xfrm>
          <a:prstGeom prst="rect">
            <a:avLst/>
          </a:prstGeom>
          <a:noFill/>
          <a:ln w="9525">
            <a:noFill/>
            <a:miter lim="800000"/>
            <a:headEnd/>
            <a:tailEnd/>
          </a:ln>
        </p:spPr>
        <p:txBody>
          <a:bodyPr wrap="square">
            <a:spAutoFit/>
          </a:bodyPr>
          <a:lstStyle/>
          <a:p>
            <a:pPr algn="l"/>
            <a:r>
              <a:rPr lang="fr-FR" altLang="fr-FR" sz="2000" dirty="0">
                <a:solidFill>
                  <a:srgbClr val="595959"/>
                </a:solidFill>
              </a:rPr>
              <a:t>La gestion de l’intermittence est assurée par:</a:t>
            </a:r>
          </a:p>
          <a:p>
            <a:pPr marL="180975" lvl="1" indent="90488" algn="l">
              <a:buFontTx/>
              <a:buChar char="•"/>
            </a:pPr>
            <a:r>
              <a:rPr lang="fr-FR" altLang="fr-FR" b="1" dirty="0">
                <a:solidFill>
                  <a:srgbClr val="339966"/>
                </a:solidFill>
              </a:rPr>
              <a:t>des solutions d’effacement (SOB)</a:t>
            </a:r>
          </a:p>
          <a:p>
            <a:pPr marL="180975" lvl="1" indent="90488" algn="l">
              <a:buFontTx/>
              <a:buChar char="•"/>
            </a:pPr>
            <a:r>
              <a:rPr lang="fr-FR" altLang="fr-FR" b="1" dirty="0">
                <a:solidFill>
                  <a:srgbClr val="003399"/>
                </a:solidFill>
              </a:rPr>
              <a:t>du stockage électrique (ELE)</a:t>
            </a:r>
          </a:p>
          <a:p>
            <a:pPr marL="180975" lvl="1" indent="90488" algn="l">
              <a:buFontTx/>
              <a:buChar char="•"/>
            </a:pPr>
            <a:r>
              <a:rPr lang="fr-FR" altLang="fr-FR" b="1" dirty="0">
                <a:solidFill>
                  <a:srgbClr val="FF6600"/>
                </a:solidFill>
              </a:rPr>
              <a:t>de la cogénération (DIV)</a:t>
            </a:r>
          </a:p>
        </p:txBody>
      </p:sp>
      <p:grpSp>
        <p:nvGrpSpPr>
          <p:cNvPr id="2" name="Groupe 11"/>
          <p:cNvGrpSpPr/>
          <p:nvPr/>
        </p:nvGrpSpPr>
        <p:grpSpPr>
          <a:xfrm>
            <a:off x="4644008" y="3356992"/>
            <a:ext cx="4202112" cy="2744787"/>
            <a:chOff x="4716463" y="3420517"/>
            <a:chExt cx="4202112" cy="2744787"/>
          </a:xfrm>
        </p:grpSpPr>
        <p:pic>
          <p:nvPicPr>
            <p:cNvPr id="52231" name="Picture 20"/>
            <p:cNvPicPr>
              <a:picLocks noChangeAspect="1" noChangeArrowheads="1"/>
            </p:cNvPicPr>
            <p:nvPr/>
          </p:nvPicPr>
          <p:blipFill>
            <a:blip r:embed="rId2" cstate="print"/>
            <a:srcRect/>
            <a:stretch>
              <a:fillRect/>
            </a:stretch>
          </p:blipFill>
          <p:spPr bwMode="auto">
            <a:xfrm>
              <a:off x="4716463" y="3420517"/>
              <a:ext cx="4202112" cy="2744787"/>
            </a:xfrm>
            <a:prstGeom prst="rect">
              <a:avLst/>
            </a:prstGeom>
            <a:noFill/>
            <a:ln w="9525">
              <a:noFill/>
              <a:miter lim="800000"/>
              <a:headEnd/>
              <a:tailEnd/>
            </a:ln>
          </p:spPr>
        </p:pic>
        <p:sp>
          <p:nvSpPr>
            <p:cNvPr id="10" name="ZoneTexte 9"/>
            <p:cNvSpPr txBox="1"/>
            <p:nvPr/>
          </p:nvSpPr>
          <p:spPr>
            <a:xfrm>
              <a:off x="6588224" y="3501008"/>
              <a:ext cx="2088232" cy="338554"/>
            </a:xfrm>
            <a:prstGeom prst="rect">
              <a:avLst/>
            </a:prstGeom>
            <a:solidFill>
              <a:schemeClr val="bg1"/>
            </a:solidFill>
          </p:spPr>
          <p:txBody>
            <a:bodyPr wrap="square" rtlCol="0">
              <a:spAutoFit/>
            </a:bodyPr>
            <a:lstStyle/>
            <a:p>
              <a:pPr algn="ctr"/>
              <a:r>
                <a:rPr lang="fr-FR" sz="1600" b="1" dirty="0" smtClean="0">
                  <a:solidFill>
                    <a:schemeClr val="bg1">
                      <a:lumMod val="50000"/>
                    </a:schemeClr>
                  </a:solidFill>
                </a:rPr>
                <a:t>2050</a:t>
              </a:r>
              <a:endParaRPr lang="fr-FR" sz="1600" b="1" dirty="0">
                <a:solidFill>
                  <a:schemeClr val="bg1">
                    <a:lumMod val="50000"/>
                  </a:schemeClr>
                </a:solidFill>
              </a:endParaRPr>
            </a:p>
          </p:txBody>
        </p:sp>
      </p:grpSp>
      <p:grpSp>
        <p:nvGrpSpPr>
          <p:cNvPr id="3" name="Groupe 8"/>
          <p:cNvGrpSpPr>
            <a:grpSpLocks noChangeAspect="1"/>
          </p:cNvGrpSpPr>
          <p:nvPr/>
        </p:nvGrpSpPr>
        <p:grpSpPr>
          <a:xfrm>
            <a:off x="323528" y="3284984"/>
            <a:ext cx="4192013" cy="2737997"/>
            <a:chOff x="134938" y="3430042"/>
            <a:chExt cx="4187825" cy="2735262"/>
          </a:xfrm>
        </p:grpSpPr>
        <p:pic>
          <p:nvPicPr>
            <p:cNvPr id="52226" name="Picture 17"/>
            <p:cNvPicPr>
              <a:picLocks noChangeAspect="1" noChangeArrowheads="1"/>
            </p:cNvPicPr>
            <p:nvPr/>
          </p:nvPicPr>
          <p:blipFill>
            <a:blip r:embed="rId3" cstate="print"/>
            <a:srcRect/>
            <a:stretch>
              <a:fillRect/>
            </a:stretch>
          </p:blipFill>
          <p:spPr bwMode="auto">
            <a:xfrm>
              <a:off x="134938" y="3430042"/>
              <a:ext cx="4187825" cy="2735262"/>
            </a:xfrm>
            <a:prstGeom prst="rect">
              <a:avLst/>
            </a:prstGeom>
            <a:noFill/>
            <a:ln w="9525">
              <a:noFill/>
              <a:miter lim="800000"/>
              <a:headEnd/>
              <a:tailEnd/>
            </a:ln>
          </p:spPr>
        </p:pic>
        <p:sp>
          <p:nvSpPr>
            <p:cNvPr id="11" name="ZoneTexte 10"/>
            <p:cNvSpPr txBox="1"/>
            <p:nvPr/>
          </p:nvSpPr>
          <p:spPr>
            <a:xfrm>
              <a:off x="2051720" y="3450486"/>
              <a:ext cx="2088232" cy="338554"/>
            </a:xfrm>
            <a:prstGeom prst="rect">
              <a:avLst/>
            </a:prstGeom>
            <a:solidFill>
              <a:schemeClr val="bg1"/>
            </a:solidFill>
          </p:spPr>
          <p:txBody>
            <a:bodyPr wrap="square" rtlCol="0">
              <a:spAutoFit/>
            </a:bodyPr>
            <a:lstStyle/>
            <a:p>
              <a:pPr algn="ctr"/>
              <a:r>
                <a:rPr lang="fr-FR" sz="1600" b="1" dirty="0" smtClean="0">
                  <a:solidFill>
                    <a:schemeClr val="bg1">
                      <a:lumMod val="50000"/>
                    </a:schemeClr>
                  </a:solidFill>
                </a:rPr>
                <a:t>2030</a:t>
              </a:r>
              <a:endParaRPr lang="fr-FR" sz="1600" b="1" dirty="0">
                <a:solidFill>
                  <a:schemeClr val="bg1">
                    <a:lumMod val="50000"/>
                  </a:schemeClr>
                </a:solidFill>
              </a:endParaRPr>
            </a:p>
          </p:txBody>
        </p:sp>
      </p:gr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re 1"/>
          <p:cNvSpPr>
            <a:spLocks noGrp="1"/>
          </p:cNvSpPr>
          <p:nvPr>
            <p:ph type="title" idx="4294967295"/>
          </p:nvPr>
        </p:nvSpPr>
        <p:spPr>
          <a:xfrm>
            <a:off x="1403648" y="0"/>
            <a:ext cx="7272808" cy="1079500"/>
          </a:xfrm>
        </p:spPr>
        <p:txBody>
          <a:bodyPr/>
          <a:lstStyle/>
          <a:p>
            <a:pPr eaLnBrk="1" hangingPunct="1"/>
            <a:r>
              <a:rPr lang="fr-FR" altLang="fr-FR" sz="2800" dirty="0" smtClean="0">
                <a:latin typeface="Comic Sans MS" pitchFamily="66" charset="0"/>
              </a:rPr>
              <a:t>Une </a:t>
            </a:r>
            <a:r>
              <a:rPr lang="fr-FR" altLang="fr-FR" sz="2800" dirty="0" smtClean="0">
                <a:latin typeface="Comic Sans MS" pitchFamily="66" charset="0"/>
              </a:rPr>
              <a:t>priorité: </a:t>
            </a:r>
            <a:br>
              <a:rPr lang="fr-FR" altLang="fr-FR" sz="2800" dirty="0" smtClean="0">
                <a:latin typeface="Comic Sans MS" pitchFamily="66" charset="0"/>
              </a:rPr>
            </a:br>
            <a:r>
              <a:rPr lang="fr-FR" altLang="fr-FR" sz="2800" dirty="0" smtClean="0">
                <a:latin typeface="Comic Sans MS" pitchFamily="66" charset="0"/>
              </a:rPr>
              <a:t> </a:t>
            </a:r>
            <a:r>
              <a:rPr lang="fr-FR" altLang="fr-FR" sz="2800" dirty="0" smtClean="0">
                <a:latin typeface="Comic Sans MS" pitchFamily="66" charset="0"/>
              </a:rPr>
              <a:t>la réduction des émissions</a:t>
            </a:r>
          </a:p>
        </p:txBody>
      </p:sp>
      <p:sp>
        <p:nvSpPr>
          <p:cNvPr id="19459" name="ZoneTexte 9"/>
          <p:cNvSpPr txBox="1">
            <a:spLocks noChangeArrowheads="1"/>
          </p:cNvSpPr>
          <p:nvPr/>
        </p:nvSpPr>
        <p:spPr bwMode="auto">
          <a:xfrm>
            <a:off x="4499992" y="1196752"/>
            <a:ext cx="4462711" cy="1631216"/>
          </a:xfrm>
          <a:prstGeom prst="rect">
            <a:avLst/>
          </a:prstGeom>
          <a:noFill/>
          <a:ln w="9525">
            <a:noFill/>
            <a:miter lim="800000"/>
            <a:headEnd/>
            <a:tailEnd/>
          </a:ln>
        </p:spPr>
        <p:txBody>
          <a:bodyPr wrap="square">
            <a:spAutoFit/>
          </a:bodyPr>
          <a:lstStyle/>
          <a:p>
            <a:r>
              <a:rPr lang="fr-FR" altLang="fr-FR" sz="2000" dirty="0">
                <a:solidFill>
                  <a:srgbClr val="595959"/>
                </a:solidFill>
              </a:rPr>
              <a:t>Le scénario Nucléaire + </a:t>
            </a:r>
            <a:r>
              <a:rPr lang="fr-FR" altLang="fr-FR" sz="2000" dirty="0" err="1" smtClean="0">
                <a:solidFill>
                  <a:srgbClr val="595959"/>
                </a:solidFill>
              </a:rPr>
              <a:t>EnR</a:t>
            </a:r>
            <a:r>
              <a:rPr lang="fr-FR" altLang="fr-FR" sz="2000" dirty="0" smtClean="0">
                <a:solidFill>
                  <a:srgbClr val="595959"/>
                </a:solidFill>
              </a:rPr>
              <a:t> (ELEC-V) permet d’éviter une remontée transitoire des émissions dans le secteur électrique en 2025</a:t>
            </a:r>
            <a:endParaRPr lang="fr-FR" altLang="fr-FR" sz="2000" dirty="0">
              <a:solidFill>
                <a:srgbClr val="595959"/>
              </a:solidFill>
            </a:endParaRPr>
          </a:p>
          <a:p>
            <a:r>
              <a:rPr lang="fr-FR" altLang="fr-FR" sz="2000" dirty="0">
                <a:solidFill>
                  <a:srgbClr val="595959"/>
                </a:solidFill>
              </a:rPr>
              <a:t> </a:t>
            </a:r>
          </a:p>
        </p:txBody>
      </p:sp>
      <p:pic>
        <p:nvPicPr>
          <p:cNvPr id="19461" name="Picture 2"/>
          <p:cNvPicPr>
            <a:picLocks noChangeAspect="1" noChangeArrowheads="1"/>
          </p:cNvPicPr>
          <p:nvPr/>
        </p:nvPicPr>
        <p:blipFill>
          <a:blip r:embed="rId3" cstate="print"/>
          <a:srcRect/>
          <a:stretch>
            <a:fillRect/>
          </a:stretch>
        </p:blipFill>
        <p:spPr bwMode="auto">
          <a:xfrm>
            <a:off x="4825123" y="2636912"/>
            <a:ext cx="4318877" cy="2880320"/>
          </a:xfrm>
          <a:prstGeom prst="rect">
            <a:avLst/>
          </a:prstGeom>
          <a:noFill/>
          <a:ln w="9525">
            <a:noFill/>
            <a:miter lim="800000"/>
            <a:headEnd/>
            <a:tailEnd/>
          </a:ln>
        </p:spPr>
      </p:pic>
      <p:pic>
        <p:nvPicPr>
          <p:cNvPr id="19462" name="Picture 3"/>
          <p:cNvPicPr>
            <a:picLocks noChangeAspect="1" noChangeArrowheads="1"/>
          </p:cNvPicPr>
          <p:nvPr/>
        </p:nvPicPr>
        <p:blipFill>
          <a:blip r:embed="rId4" cstate="print"/>
          <a:srcRect/>
          <a:stretch>
            <a:fillRect/>
          </a:stretch>
        </p:blipFill>
        <p:spPr bwMode="auto">
          <a:xfrm>
            <a:off x="206375" y="3310979"/>
            <a:ext cx="4367213" cy="2854325"/>
          </a:xfrm>
          <a:prstGeom prst="rect">
            <a:avLst/>
          </a:prstGeom>
          <a:noFill/>
          <a:ln w="9525">
            <a:noFill/>
            <a:miter lim="800000"/>
            <a:headEnd/>
            <a:tailEnd/>
          </a:ln>
        </p:spPr>
      </p:pic>
      <p:pic>
        <p:nvPicPr>
          <p:cNvPr id="19463" name="Picture 2"/>
          <p:cNvPicPr>
            <a:picLocks noChangeAspect="1" noChangeArrowheads="1"/>
          </p:cNvPicPr>
          <p:nvPr/>
        </p:nvPicPr>
        <p:blipFill>
          <a:blip r:embed="rId5" cstate="print"/>
          <a:srcRect/>
          <a:stretch>
            <a:fillRect/>
          </a:stretch>
        </p:blipFill>
        <p:spPr bwMode="auto">
          <a:xfrm>
            <a:off x="2915816" y="5143078"/>
            <a:ext cx="1293813" cy="481013"/>
          </a:xfrm>
          <a:prstGeom prst="rect">
            <a:avLst/>
          </a:prstGeom>
          <a:noFill/>
          <a:ln w="9525">
            <a:noFill/>
            <a:miter lim="800000"/>
            <a:headEnd/>
            <a:tailEnd/>
          </a:ln>
          <a:effectLst/>
        </p:spPr>
      </p:pic>
      <p:pic>
        <p:nvPicPr>
          <p:cNvPr id="19464" name="Picture 3"/>
          <p:cNvPicPr>
            <a:picLocks noChangeAspect="1" noChangeArrowheads="1"/>
          </p:cNvPicPr>
          <p:nvPr/>
        </p:nvPicPr>
        <p:blipFill>
          <a:blip r:embed="rId6" cstate="print"/>
          <a:srcRect/>
          <a:stretch>
            <a:fillRect/>
          </a:stretch>
        </p:blipFill>
        <p:spPr bwMode="auto">
          <a:xfrm>
            <a:off x="4064000" y="4998492"/>
            <a:ext cx="484188" cy="484187"/>
          </a:xfrm>
          <a:prstGeom prst="rect">
            <a:avLst/>
          </a:prstGeom>
          <a:noFill/>
          <a:ln w="9525">
            <a:noFill/>
            <a:miter lim="800000"/>
            <a:headEnd/>
            <a:tailEnd/>
          </a:ln>
          <a:effectLst/>
        </p:spPr>
      </p:pic>
      <p:sp>
        <p:nvSpPr>
          <p:cNvPr id="10" name="ZoneTexte 9"/>
          <p:cNvSpPr txBox="1">
            <a:spLocks noChangeArrowheads="1"/>
          </p:cNvSpPr>
          <p:nvPr/>
        </p:nvSpPr>
        <p:spPr bwMode="auto">
          <a:xfrm>
            <a:off x="323528" y="1844824"/>
            <a:ext cx="4030663" cy="1200329"/>
          </a:xfrm>
          <a:prstGeom prst="rect">
            <a:avLst/>
          </a:prstGeom>
          <a:noFill/>
          <a:ln w="9525">
            <a:solidFill>
              <a:schemeClr val="bg1">
                <a:lumMod val="50000"/>
              </a:schemeClr>
            </a:solidFill>
            <a:miter lim="800000"/>
            <a:headEnd/>
            <a:tailEnd/>
          </a:ln>
        </p:spPr>
        <p:txBody>
          <a:bodyPr wrap="square">
            <a:spAutoFit/>
          </a:bodyPr>
          <a:lstStyle/>
          <a:p>
            <a:r>
              <a:rPr lang="fr-FR" altLang="fr-FR" b="1" dirty="0" smtClean="0">
                <a:solidFill>
                  <a:srgbClr val="595959"/>
                </a:solidFill>
              </a:rPr>
              <a:t>Les quatre scénarios permettent d’atteindre le Facteur 4-énergie en 2050</a:t>
            </a:r>
            <a:endParaRPr lang="fr-FR" altLang="fr-FR" b="1" dirty="0">
              <a:solidFill>
                <a:srgbClr val="595959"/>
              </a:solidFill>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
          <p:cNvSpPr>
            <a:spLocks noChangeArrowheads="1"/>
          </p:cNvSpPr>
          <p:nvPr/>
        </p:nvSpPr>
        <p:spPr bwMode="auto">
          <a:xfrm>
            <a:off x="539750" y="2532063"/>
            <a:ext cx="8016875" cy="2554545"/>
          </a:xfrm>
          <a:prstGeom prst="rect">
            <a:avLst/>
          </a:prstGeom>
          <a:noFill/>
          <a:ln w="9525">
            <a:noFill/>
            <a:miter lim="800000"/>
            <a:headEnd/>
            <a:tailEnd/>
          </a:ln>
        </p:spPr>
        <p:txBody>
          <a:bodyPr>
            <a:spAutoFit/>
          </a:bodyPr>
          <a:lstStyle/>
          <a:p>
            <a:pPr algn="ctr"/>
            <a:r>
              <a:rPr lang="fr-FR" altLang="fr-FR" sz="4000" b="1" dirty="0">
                <a:solidFill>
                  <a:srgbClr val="808080"/>
                </a:solidFill>
              </a:rPr>
              <a:t>Transports</a:t>
            </a:r>
          </a:p>
          <a:p>
            <a:pPr algn="ctr"/>
            <a:endParaRPr lang="fr-FR" altLang="fr-FR" sz="4000" b="1" i="1" dirty="0">
              <a:solidFill>
                <a:srgbClr val="000000"/>
              </a:solidFill>
            </a:endParaRPr>
          </a:p>
          <a:p>
            <a:pPr algn="ctr"/>
            <a:r>
              <a:rPr lang="fr-FR" altLang="fr-FR" sz="4000" b="1" dirty="0">
                <a:solidFill>
                  <a:srgbClr val="666666"/>
                </a:solidFill>
              </a:rPr>
              <a:t> </a:t>
            </a:r>
          </a:p>
          <a:p>
            <a:pPr algn="ctr"/>
            <a:endParaRPr lang="fr-FR" altLang="fr-FR" sz="4000" b="1" dirty="0">
              <a:solidFill>
                <a:srgbClr val="666666"/>
              </a:solidFill>
            </a:endParaRPr>
          </a:p>
        </p:txBody>
      </p:sp>
    </p:spTree>
    <p:extLst>
      <p:ext uri="{BB962C8B-B14F-4D97-AF65-F5344CB8AC3E}">
        <p14:creationId xmlns:p14="http://schemas.microsoft.com/office/powerpoint/2010/main" xmlns="" val="11550183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715" name="Group 19"/>
          <p:cNvGraphicFramePr>
            <a:graphicFrameLocks noGrp="1"/>
          </p:cNvGraphicFramePr>
          <p:nvPr>
            <p:ph idx="1"/>
          </p:nvPr>
        </p:nvGraphicFramePr>
        <p:xfrm>
          <a:off x="395288" y="1773238"/>
          <a:ext cx="8497887" cy="4057651"/>
        </p:xfrm>
        <a:graphic>
          <a:graphicData uri="http://schemas.openxmlformats.org/drawingml/2006/table">
            <a:tbl>
              <a:tblPr/>
              <a:tblGrid>
                <a:gridCol w="2305050"/>
                <a:gridCol w="6192837"/>
              </a:tblGrid>
              <a:tr h="1376102">
                <a:tc>
                  <a:txBody>
                    <a:bodyPr/>
                    <a:lstStyle/>
                    <a:p>
                      <a:pPr marL="88900" marR="0" lvl="0" indent="0" algn="l" defTabSz="914400" rtl="0" eaLnBrk="0" fontAlgn="base" latinLnBrk="0" hangingPunct="0">
                        <a:lnSpc>
                          <a:spcPct val="100000"/>
                        </a:lnSpc>
                        <a:spcBef>
                          <a:spcPct val="20000"/>
                        </a:spcBef>
                        <a:spcAft>
                          <a:spcPct val="0"/>
                        </a:spcAft>
                        <a:buClrTx/>
                        <a:buSzTx/>
                        <a:buFontTx/>
                        <a:buNone/>
                        <a:tabLst/>
                      </a:pPr>
                      <a:r>
                        <a:rPr kumimoji="0" lang="fr-FR" sz="1800" b="1" i="0" u="none" strike="noStrike" cap="none" normalizeH="0" baseline="0" smtClean="0">
                          <a:ln>
                            <a:noFill/>
                          </a:ln>
                          <a:solidFill>
                            <a:srgbClr val="339966"/>
                          </a:solidFill>
                          <a:effectLst/>
                          <a:latin typeface="Arial" charset="0"/>
                          <a:cs typeface="Arial" charset="0"/>
                        </a:rPr>
                        <a:t>Sobriété Renforcée </a:t>
                      </a:r>
                    </a:p>
                  </a:txBody>
                  <a:tcPr marL="54000" marR="54000" marT="54005" marB="54005"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179388" algn="l" defTabSz="914400" rtl="0" eaLnBrk="0" fontAlgn="base" latinLnBrk="0" hangingPunct="0">
                        <a:lnSpc>
                          <a:spcPct val="100000"/>
                        </a:lnSpc>
                        <a:spcBef>
                          <a:spcPct val="20000"/>
                        </a:spcBef>
                        <a:spcAft>
                          <a:spcPct val="0"/>
                        </a:spcAft>
                        <a:buClrTx/>
                        <a:buSzTx/>
                        <a:buFontTx/>
                        <a:buChar char="•"/>
                        <a:tabLst/>
                      </a:pPr>
                      <a:r>
                        <a:rPr kumimoji="0" lang="fr-FR" sz="1600" b="1" i="0" u="none" strike="noStrike" cap="none" normalizeH="0" baseline="0" smtClean="0">
                          <a:ln>
                            <a:noFill/>
                          </a:ln>
                          <a:solidFill>
                            <a:srgbClr val="339966"/>
                          </a:solidFill>
                          <a:effectLst/>
                          <a:latin typeface="Arial" charset="0"/>
                          <a:cs typeface="Arial" charset="0"/>
                        </a:rPr>
                        <a:t>Modifications des comportements et des systèmes</a:t>
                      </a:r>
                      <a:r>
                        <a:rPr kumimoji="0" lang="fr-FR" sz="1600" b="0" i="0" u="none" strike="noStrike" cap="none" normalizeH="0" baseline="0" smtClean="0">
                          <a:ln>
                            <a:noFill/>
                          </a:ln>
                          <a:solidFill>
                            <a:srgbClr val="339966"/>
                          </a:solidFill>
                          <a:effectLst/>
                          <a:latin typeface="Arial" charset="0"/>
                          <a:cs typeface="Arial" charset="0"/>
                        </a:rPr>
                        <a:t> pour réduire ou transférer la demande (tarification, mode de possession...)</a:t>
                      </a:r>
                    </a:p>
                    <a:p>
                      <a:pPr marL="0" marR="0" lvl="0" indent="179388" algn="l" defTabSz="914400" rtl="0" eaLnBrk="0" fontAlgn="base" latinLnBrk="0" hangingPunct="0">
                        <a:lnSpc>
                          <a:spcPct val="100000"/>
                        </a:lnSpc>
                        <a:spcBef>
                          <a:spcPct val="20000"/>
                        </a:spcBef>
                        <a:spcAft>
                          <a:spcPct val="0"/>
                        </a:spcAft>
                        <a:buClrTx/>
                        <a:buSzTx/>
                        <a:buFontTx/>
                        <a:buChar char="•"/>
                        <a:tabLst/>
                      </a:pPr>
                      <a:r>
                        <a:rPr kumimoji="0" lang="fr-FR" sz="1600" b="0" i="0" u="none" strike="noStrike" cap="none" normalizeH="0" baseline="0" smtClean="0">
                          <a:ln>
                            <a:noFill/>
                          </a:ln>
                          <a:solidFill>
                            <a:srgbClr val="339966"/>
                          </a:solidFill>
                          <a:effectLst/>
                          <a:latin typeface="Arial" charset="0"/>
                          <a:cs typeface="Arial" charset="0"/>
                        </a:rPr>
                        <a:t>Amélioration de l'efficacité énergétique accrue et pénétration tendancielle des technologies </a:t>
                      </a:r>
                    </a:p>
                  </a:txBody>
                  <a:tcPr marL="54000" marR="54000" marT="54005" marB="54005"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r>
              <a:tr h="1170102">
                <a:tc>
                  <a:txBody>
                    <a:bodyPr/>
                    <a:lstStyle/>
                    <a:p>
                      <a:pPr marL="88900" marR="0" lvl="0" indent="0" algn="l" defTabSz="914400" rtl="0" eaLnBrk="0" fontAlgn="base" latinLnBrk="0" hangingPunct="0">
                        <a:lnSpc>
                          <a:spcPct val="100000"/>
                        </a:lnSpc>
                        <a:spcBef>
                          <a:spcPct val="20000"/>
                        </a:spcBef>
                        <a:spcAft>
                          <a:spcPct val="0"/>
                        </a:spcAft>
                        <a:buClrTx/>
                        <a:buSzTx/>
                        <a:buFontTx/>
                        <a:buNone/>
                        <a:tabLst/>
                      </a:pPr>
                      <a:r>
                        <a:rPr kumimoji="0" lang="fr-FR" sz="1800" b="1" i="0" u="none" strike="noStrike" cap="none" normalizeH="0" baseline="0" smtClean="0">
                          <a:ln>
                            <a:noFill/>
                          </a:ln>
                          <a:solidFill>
                            <a:srgbClr val="003399"/>
                          </a:solidFill>
                          <a:effectLst/>
                          <a:latin typeface="Arial" charset="0"/>
                          <a:cs typeface="Arial" charset="0"/>
                        </a:rPr>
                        <a:t>Décarbonisation par l’électricité</a:t>
                      </a:r>
                    </a:p>
                  </a:txBody>
                  <a:tcPr marL="54000" marR="54000" marT="54005" marB="54005"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179388" algn="l" defTabSz="914400" rtl="0" eaLnBrk="0" fontAlgn="base" latinLnBrk="0" hangingPunct="0">
                        <a:lnSpc>
                          <a:spcPct val="100000"/>
                        </a:lnSpc>
                        <a:spcBef>
                          <a:spcPct val="20000"/>
                        </a:spcBef>
                        <a:spcAft>
                          <a:spcPct val="0"/>
                        </a:spcAft>
                        <a:buClrTx/>
                        <a:buSzTx/>
                        <a:buFontTx/>
                        <a:buChar char="•"/>
                        <a:tabLst>
                          <a:tab pos="179388" algn="l"/>
                        </a:tabLst>
                      </a:pPr>
                      <a:r>
                        <a:rPr kumimoji="0" lang="fr-FR" sz="1600" b="1" i="0" u="none" strike="noStrike" cap="none" normalizeH="0" baseline="0" smtClean="0">
                          <a:ln>
                            <a:noFill/>
                          </a:ln>
                          <a:solidFill>
                            <a:srgbClr val="003399"/>
                          </a:solidFill>
                          <a:effectLst/>
                          <a:latin typeface="Arial" charset="0"/>
                          <a:cs typeface="Arial" charset="0"/>
                        </a:rPr>
                        <a:t>Amélioration de l'efficacité énergétique accrue</a:t>
                      </a:r>
                      <a:r>
                        <a:rPr kumimoji="0" lang="fr-FR" sz="1600" b="0" i="0" u="none" strike="noStrike" cap="none" normalizeH="0" baseline="0" smtClean="0">
                          <a:ln>
                            <a:noFill/>
                          </a:ln>
                          <a:solidFill>
                            <a:srgbClr val="339966"/>
                          </a:solidFill>
                          <a:effectLst/>
                          <a:latin typeface="Arial" charset="0"/>
                          <a:cs typeface="Arial" charset="0"/>
                        </a:rPr>
                        <a:t> </a:t>
                      </a:r>
                      <a:endParaRPr kumimoji="0" lang="fr-FR" sz="1600" b="1" i="0" u="none" strike="noStrike" cap="none" normalizeH="0" baseline="0" smtClean="0">
                        <a:ln>
                          <a:noFill/>
                        </a:ln>
                        <a:solidFill>
                          <a:srgbClr val="003399"/>
                        </a:solidFill>
                        <a:effectLst/>
                        <a:latin typeface="Arial" charset="0"/>
                        <a:cs typeface="Arial" charset="0"/>
                      </a:endParaRPr>
                    </a:p>
                    <a:p>
                      <a:pPr marL="0" marR="0" lvl="0" indent="179388" algn="l" defTabSz="914400" rtl="0" eaLnBrk="0" fontAlgn="base" latinLnBrk="0" hangingPunct="0">
                        <a:lnSpc>
                          <a:spcPct val="100000"/>
                        </a:lnSpc>
                        <a:spcBef>
                          <a:spcPct val="20000"/>
                        </a:spcBef>
                        <a:spcAft>
                          <a:spcPct val="0"/>
                        </a:spcAft>
                        <a:buClrTx/>
                        <a:buSzTx/>
                        <a:buFontTx/>
                        <a:buChar char="•"/>
                        <a:tabLst>
                          <a:tab pos="179388" algn="l"/>
                        </a:tabLst>
                      </a:pPr>
                      <a:r>
                        <a:rPr kumimoji="0" lang="fr-FR" sz="1600" b="1" i="0" u="none" strike="noStrike" cap="none" normalizeH="0" baseline="0" smtClean="0">
                          <a:ln>
                            <a:noFill/>
                          </a:ln>
                          <a:solidFill>
                            <a:srgbClr val="003399"/>
                          </a:solidFill>
                          <a:effectLst/>
                          <a:latin typeface="Arial" charset="0"/>
                          <a:cs typeface="Arial" charset="0"/>
                        </a:rPr>
                        <a:t>Diffusion accélérée des motorisations électriques (EV, PHEV) et hydrogène </a:t>
                      </a:r>
                    </a:p>
                  </a:txBody>
                  <a:tcPr marL="54000" marR="54000" marT="54005" marB="54005"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r>
              <a:tr h="1511447">
                <a:tc>
                  <a:txBody>
                    <a:bodyPr/>
                    <a:lstStyle/>
                    <a:p>
                      <a:pPr marL="88900" marR="0" lvl="0" indent="0" algn="l" defTabSz="914400" rtl="0" eaLnBrk="0" fontAlgn="base" latinLnBrk="0" hangingPunct="0">
                        <a:lnSpc>
                          <a:spcPct val="100000"/>
                        </a:lnSpc>
                        <a:spcBef>
                          <a:spcPct val="20000"/>
                        </a:spcBef>
                        <a:spcAft>
                          <a:spcPct val="0"/>
                        </a:spcAft>
                        <a:buClrTx/>
                        <a:buSzTx/>
                        <a:buFontTx/>
                        <a:buNone/>
                        <a:tabLst/>
                      </a:pPr>
                      <a:r>
                        <a:rPr kumimoji="0" lang="fr-FR" sz="1800" b="1" i="0" u="none" strike="noStrike" cap="none" normalizeH="0" baseline="0" smtClean="0">
                          <a:ln>
                            <a:noFill/>
                          </a:ln>
                          <a:solidFill>
                            <a:srgbClr val="FF6600"/>
                          </a:solidFill>
                          <a:effectLst/>
                          <a:latin typeface="Arial" charset="0"/>
                          <a:cs typeface="Arial" charset="0"/>
                        </a:rPr>
                        <a:t>Vecteurs diversifiés</a:t>
                      </a:r>
                    </a:p>
                  </a:txBody>
                  <a:tcPr marL="54000" marR="54000" marT="54005" marB="54005"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179388" algn="l" defTabSz="914400" rtl="0" eaLnBrk="0" fontAlgn="base" latinLnBrk="0" hangingPunct="0">
                        <a:lnSpc>
                          <a:spcPct val="100000"/>
                        </a:lnSpc>
                        <a:spcBef>
                          <a:spcPct val="20000"/>
                        </a:spcBef>
                        <a:spcAft>
                          <a:spcPct val="0"/>
                        </a:spcAft>
                        <a:buClrTx/>
                        <a:buSzTx/>
                        <a:buFontTx/>
                        <a:buChar char="•"/>
                        <a:tabLst/>
                      </a:pPr>
                      <a:r>
                        <a:rPr kumimoji="0" lang="fr-FR" sz="1600" b="1" i="0" u="none" strike="noStrike" cap="none" normalizeH="0" baseline="0" smtClean="0">
                          <a:ln>
                            <a:noFill/>
                          </a:ln>
                          <a:solidFill>
                            <a:srgbClr val="FF6600"/>
                          </a:solidFill>
                          <a:effectLst/>
                          <a:latin typeface="Arial" charset="0"/>
                          <a:cs typeface="Arial" charset="0"/>
                        </a:rPr>
                        <a:t>Amélioration accrue et accélérée de l'efficacité énergétique</a:t>
                      </a:r>
                      <a:r>
                        <a:rPr kumimoji="0" lang="fr-FR" sz="1600" b="0" i="0" u="none" strike="noStrike" cap="none" normalizeH="0" baseline="0" smtClean="0">
                          <a:ln>
                            <a:noFill/>
                          </a:ln>
                          <a:solidFill>
                            <a:srgbClr val="FF6600"/>
                          </a:solidFill>
                          <a:effectLst/>
                          <a:latin typeface="Arial" charset="0"/>
                          <a:cs typeface="Arial" charset="0"/>
                        </a:rPr>
                        <a:t> des technologies </a:t>
                      </a:r>
                    </a:p>
                    <a:p>
                      <a:pPr marL="0" marR="0" lvl="0" indent="179388" algn="l" defTabSz="914400" rtl="0" eaLnBrk="0" fontAlgn="base" latinLnBrk="0" hangingPunct="0">
                        <a:lnSpc>
                          <a:spcPct val="100000"/>
                        </a:lnSpc>
                        <a:spcBef>
                          <a:spcPct val="20000"/>
                        </a:spcBef>
                        <a:spcAft>
                          <a:spcPct val="0"/>
                        </a:spcAft>
                        <a:buClrTx/>
                        <a:buSzTx/>
                        <a:buFontTx/>
                        <a:buChar char="•"/>
                        <a:tabLst/>
                      </a:pPr>
                      <a:r>
                        <a:rPr kumimoji="0" lang="fr-FR" sz="1600" b="0" i="0" u="none" strike="noStrike" cap="none" normalizeH="0" baseline="0" smtClean="0">
                          <a:ln>
                            <a:noFill/>
                          </a:ln>
                          <a:solidFill>
                            <a:srgbClr val="FF6600"/>
                          </a:solidFill>
                          <a:effectLst/>
                          <a:latin typeface="Arial" charset="0"/>
                          <a:cs typeface="Arial" charset="0"/>
                        </a:rPr>
                        <a:t>Développement de </a:t>
                      </a:r>
                      <a:r>
                        <a:rPr kumimoji="0" lang="fr-FR" sz="1600" b="1" i="0" u="none" strike="noStrike" cap="none" normalizeH="0" baseline="0" smtClean="0">
                          <a:ln>
                            <a:noFill/>
                          </a:ln>
                          <a:solidFill>
                            <a:srgbClr val="FF6600"/>
                          </a:solidFill>
                          <a:effectLst/>
                          <a:latin typeface="Arial" charset="0"/>
                          <a:cs typeface="Arial" charset="0"/>
                        </a:rPr>
                        <a:t>carburants </a:t>
                      </a:r>
                      <a:r>
                        <a:rPr kumimoji="0" lang="fr-FR" sz="1600" b="0" i="0" u="none" strike="noStrike" cap="none" normalizeH="0" baseline="0" smtClean="0">
                          <a:ln>
                            <a:noFill/>
                          </a:ln>
                          <a:solidFill>
                            <a:srgbClr val="FF6600"/>
                          </a:solidFill>
                          <a:effectLst/>
                          <a:latin typeface="Arial" charset="0"/>
                          <a:cs typeface="Arial" charset="0"/>
                        </a:rPr>
                        <a:t>à plus</a:t>
                      </a:r>
                      <a:r>
                        <a:rPr kumimoji="0" lang="fr-FR" sz="1600" b="1" i="0" u="none" strike="noStrike" cap="none" normalizeH="0" baseline="0" smtClean="0">
                          <a:ln>
                            <a:noFill/>
                          </a:ln>
                          <a:solidFill>
                            <a:srgbClr val="FF6600"/>
                          </a:solidFill>
                          <a:effectLst/>
                          <a:latin typeface="Arial" charset="0"/>
                          <a:cs typeface="Arial" charset="0"/>
                        </a:rPr>
                        <a:t> faible contenu carbone</a:t>
                      </a:r>
                      <a:r>
                        <a:rPr kumimoji="0" lang="fr-FR" sz="1600" b="0" i="0" u="none" strike="noStrike" cap="none" normalizeH="0" baseline="0" smtClean="0">
                          <a:ln>
                            <a:noFill/>
                          </a:ln>
                          <a:solidFill>
                            <a:srgbClr val="FF6600"/>
                          </a:solidFill>
                          <a:effectLst/>
                          <a:latin typeface="Arial" charset="0"/>
                          <a:cs typeface="Arial" charset="0"/>
                        </a:rPr>
                        <a:t> (</a:t>
                      </a:r>
                      <a:r>
                        <a:rPr kumimoji="0" lang="fr-FR" sz="1600" b="1" i="0" u="none" strike="noStrike" cap="none" normalizeH="0" baseline="0" smtClean="0">
                          <a:ln>
                            <a:noFill/>
                          </a:ln>
                          <a:solidFill>
                            <a:srgbClr val="FF6600"/>
                          </a:solidFill>
                          <a:effectLst/>
                          <a:latin typeface="Arial" charset="0"/>
                          <a:cs typeface="Arial" charset="0"/>
                        </a:rPr>
                        <a:t>GNV, LNG, bio-carburant</a:t>
                      </a:r>
                      <a:r>
                        <a:rPr kumimoji="0" lang="fr-FR" sz="1600" b="0" i="0" u="none" strike="noStrike" cap="none" normalizeH="0" baseline="0" smtClean="0">
                          <a:ln>
                            <a:noFill/>
                          </a:ln>
                          <a:solidFill>
                            <a:srgbClr val="FF6600"/>
                          </a:solidFill>
                          <a:effectLst/>
                          <a:latin typeface="Arial" charset="0"/>
                          <a:cs typeface="Arial" charset="0"/>
                        </a:rPr>
                        <a:t>)</a:t>
                      </a:r>
                    </a:p>
                  </a:txBody>
                  <a:tcPr marL="54000" marR="54000" marT="54005" marB="54005"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r>
            </a:tbl>
          </a:graphicData>
        </a:graphic>
      </p:graphicFrame>
      <p:sp>
        <p:nvSpPr>
          <p:cNvPr id="17424" name="Titre 1"/>
          <p:cNvSpPr>
            <a:spLocks/>
          </p:cNvSpPr>
          <p:nvPr/>
        </p:nvSpPr>
        <p:spPr bwMode="auto">
          <a:xfrm>
            <a:off x="1187624" y="0"/>
            <a:ext cx="7702376" cy="909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fr-FR" altLang="fr-FR" sz="2800" b="1" dirty="0">
                <a:solidFill>
                  <a:schemeClr val="bg1"/>
                </a:solidFill>
              </a:rPr>
              <a:t>Transport</a:t>
            </a:r>
          </a:p>
          <a:p>
            <a:pPr eaLnBrk="1" hangingPunct="1">
              <a:spcBef>
                <a:spcPct val="0"/>
              </a:spcBef>
              <a:buFontTx/>
              <a:buNone/>
            </a:pPr>
            <a:r>
              <a:rPr lang="fr-FR" altLang="fr-FR" sz="2800" dirty="0">
                <a:solidFill>
                  <a:schemeClr val="bg1"/>
                </a:solidFill>
              </a:rPr>
              <a:t>3 scénarios différenciés</a:t>
            </a:r>
          </a:p>
        </p:txBody>
      </p:sp>
      <p:sp>
        <p:nvSpPr>
          <p:cNvPr id="17425" name="Rectangle 3"/>
          <p:cNvSpPr>
            <a:spLocks noChangeArrowheads="1"/>
          </p:cNvSpPr>
          <p:nvPr/>
        </p:nvSpPr>
        <p:spPr bwMode="auto">
          <a:xfrm>
            <a:off x="-144463" y="1485900"/>
            <a:ext cx="4429126" cy="935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indent="190500"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buFontTx/>
              <a:buNone/>
            </a:pPr>
            <a:endParaRPr lang="fr-FR" altLang="fr-FR" sz="1200" u="sng"/>
          </a:p>
        </p:txBody>
      </p:sp>
    </p:spTree>
    <p:extLst>
      <p:ext uri="{BB962C8B-B14F-4D97-AF65-F5344CB8AC3E}">
        <p14:creationId xmlns:p14="http://schemas.microsoft.com/office/powerpoint/2010/main" xmlns="" val="4179099450"/>
      </p:ext>
    </p:extLst>
  </p:cSld>
  <p:clrMapOvr>
    <a:masterClrMapping/>
  </p:clrMapOvr>
  <p:transition spd="med">
    <p:wipe dir="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2"/>
          <p:cNvPicPr>
            <a:picLocks noChangeAspect="1" noChangeArrowheads="1"/>
          </p:cNvPicPr>
          <p:nvPr/>
        </p:nvPicPr>
        <p:blipFill>
          <a:blip r:embed="rId3" cstate="print"/>
          <a:srcRect b="19084"/>
          <a:stretch>
            <a:fillRect/>
          </a:stretch>
        </p:blipFill>
        <p:spPr bwMode="auto">
          <a:xfrm>
            <a:off x="179388" y="3109913"/>
            <a:ext cx="3944937" cy="3055937"/>
          </a:xfrm>
          <a:prstGeom prst="rect">
            <a:avLst/>
          </a:prstGeom>
          <a:noFill/>
          <a:ln w="9525">
            <a:noFill/>
            <a:miter lim="800000"/>
            <a:headEnd/>
            <a:tailEnd/>
          </a:ln>
        </p:spPr>
      </p:pic>
      <p:graphicFrame>
        <p:nvGraphicFramePr>
          <p:cNvPr id="31765" name="Group 21"/>
          <p:cNvGraphicFramePr>
            <a:graphicFrameLocks noGrp="1"/>
          </p:cNvGraphicFramePr>
          <p:nvPr>
            <p:ph idx="4294967295"/>
          </p:nvPr>
        </p:nvGraphicFramePr>
        <p:xfrm>
          <a:off x="4284663" y="2171700"/>
          <a:ext cx="4752975" cy="4000500"/>
        </p:xfrm>
        <a:graphic>
          <a:graphicData uri="http://schemas.openxmlformats.org/drawingml/2006/table">
            <a:tbl>
              <a:tblPr/>
              <a:tblGrid>
                <a:gridCol w="1368425"/>
                <a:gridCol w="3384550"/>
              </a:tblGrid>
              <a:tr h="473832">
                <a:tc>
                  <a:txBody>
                    <a:bodyPr/>
                    <a:lstStyle/>
                    <a:p>
                      <a:pPr marL="88900" marR="0" lvl="0" indent="0" algn="l" defTabSz="914400" rtl="0" eaLnBrk="0" fontAlgn="base" latinLnBrk="0" hangingPunct="0">
                        <a:lnSpc>
                          <a:spcPct val="100000"/>
                        </a:lnSpc>
                        <a:spcBef>
                          <a:spcPct val="20000"/>
                        </a:spcBef>
                        <a:spcAft>
                          <a:spcPct val="0"/>
                        </a:spcAft>
                        <a:buClrTx/>
                        <a:buSzTx/>
                        <a:buFontTx/>
                        <a:buNone/>
                        <a:tabLst/>
                      </a:pPr>
                      <a:r>
                        <a:rPr kumimoji="0" lang="fr-FR" sz="1200" b="1" i="0" u="none" strike="noStrike" cap="none" normalizeH="0" baseline="0" smtClean="0">
                          <a:ln>
                            <a:noFill/>
                          </a:ln>
                          <a:solidFill>
                            <a:srgbClr val="339966"/>
                          </a:solidFill>
                          <a:effectLst/>
                          <a:latin typeface="Arial" charset="0"/>
                          <a:cs typeface="Arial" charset="0"/>
                        </a:rPr>
                        <a:t>Sobriété Renforcée </a:t>
                      </a:r>
                    </a:p>
                  </a:txBody>
                  <a:tcPr marL="36000" marR="36000" marT="54008" marB="54008"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200" b="0" i="0" u="none" strike="noStrike" cap="none" normalizeH="0" baseline="0" smtClean="0">
                          <a:ln>
                            <a:noFill/>
                          </a:ln>
                          <a:solidFill>
                            <a:srgbClr val="339966"/>
                          </a:solidFill>
                          <a:effectLst/>
                          <a:latin typeface="Arial" charset="0"/>
                          <a:cs typeface="Arial" charset="0"/>
                        </a:rPr>
                        <a:t>Développement de </a:t>
                      </a:r>
                      <a:r>
                        <a:rPr kumimoji="0" lang="fr-FR" sz="1200" b="1" i="0" u="none" strike="noStrike" cap="none" normalizeH="0" baseline="0" smtClean="0">
                          <a:ln>
                            <a:noFill/>
                          </a:ln>
                          <a:solidFill>
                            <a:srgbClr val="339966"/>
                          </a:solidFill>
                          <a:effectLst/>
                          <a:latin typeface="Arial" charset="0"/>
                          <a:cs typeface="Arial" charset="0"/>
                        </a:rPr>
                        <a:t>véhicules serviciels adaptés aux parcours et à l’autopartage</a:t>
                      </a:r>
                    </a:p>
                  </a:txBody>
                  <a:tcPr marL="90000" marR="90000" marT="54008" marB="54008"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r>
              <a:tr h="1546893">
                <a:tc>
                  <a:txBody>
                    <a:bodyPr/>
                    <a:lstStyle/>
                    <a:p>
                      <a:pPr marL="88900" marR="0" lvl="0" indent="0" algn="l" defTabSz="914400" rtl="0" eaLnBrk="0" fontAlgn="base" latinLnBrk="0" hangingPunct="0">
                        <a:lnSpc>
                          <a:spcPct val="100000"/>
                        </a:lnSpc>
                        <a:spcBef>
                          <a:spcPct val="20000"/>
                        </a:spcBef>
                        <a:spcAft>
                          <a:spcPct val="0"/>
                        </a:spcAft>
                        <a:buClrTx/>
                        <a:buSzTx/>
                        <a:buFontTx/>
                        <a:buNone/>
                        <a:tabLst/>
                      </a:pPr>
                      <a:r>
                        <a:rPr kumimoji="0" lang="fr-FR" sz="1200" b="1" i="0" u="none" strike="noStrike" cap="none" normalizeH="0" baseline="0" smtClean="0">
                          <a:ln>
                            <a:noFill/>
                          </a:ln>
                          <a:solidFill>
                            <a:srgbClr val="003399"/>
                          </a:solidFill>
                          <a:effectLst/>
                          <a:latin typeface="Arial" charset="0"/>
                          <a:cs typeface="Arial" charset="0"/>
                        </a:rPr>
                        <a:t>Décarbonisation par l’électricité</a:t>
                      </a:r>
                    </a:p>
                  </a:txBody>
                  <a:tcPr marL="36000" marR="36000" marT="54008" marB="54008"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r>
                        <a:rPr kumimoji="0" lang="fr-FR" sz="1200" b="1" i="0" u="none" strike="noStrike" cap="none" normalizeH="0" baseline="0" smtClean="0">
                          <a:ln>
                            <a:noFill/>
                          </a:ln>
                          <a:solidFill>
                            <a:srgbClr val="003399"/>
                          </a:solidFill>
                          <a:effectLst/>
                          <a:latin typeface="Arial" charset="0"/>
                          <a:cs typeface="Arial" charset="0"/>
                        </a:rPr>
                        <a:t>Forte pénétration des solutions électriques</a:t>
                      </a:r>
                      <a:r>
                        <a:rPr kumimoji="0" lang="fr-FR" sz="1200" b="0" i="0" u="none" strike="noStrike" cap="none" normalizeH="0" baseline="0" smtClean="0">
                          <a:ln>
                            <a:noFill/>
                          </a:ln>
                          <a:solidFill>
                            <a:srgbClr val="003399"/>
                          </a:solidFill>
                          <a:effectLst/>
                          <a:latin typeface="Arial" charset="0"/>
                          <a:cs typeface="Arial" charset="0"/>
                        </a:rPr>
                        <a:t> </a:t>
                      </a:r>
                    </a:p>
                    <a:p>
                      <a:pPr marL="179388" marR="0" lvl="1" indent="0" algn="l" defTabSz="914400" rtl="0" eaLnBrk="0" fontAlgn="base" latinLnBrk="0" hangingPunct="0">
                        <a:lnSpc>
                          <a:spcPct val="100000"/>
                        </a:lnSpc>
                        <a:spcBef>
                          <a:spcPct val="20000"/>
                        </a:spcBef>
                        <a:spcAft>
                          <a:spcPct val="0"/>
                        </a:spcAft>
                        <a:buClrTx/>
                        <a:buSzTx/>
                        <a:buFontTx/>
                        <a:buChar char="–"/>
                        <a:tabLst>
                          <a:tab pos="179388" algn="l"/>
                        </a:tabLst>
                      </a:pPr>
                      <a:r>
                        <a:rPr kumimoji="0" lang="fr-FR" sz="1000" b="0" i="0" u="none" strike="noStrike" cap="none" normalizeH="0" baseline="0" smtClean="0">
                          <a:ln>
                            <a:noFill/>
                          </a:ln>
                          <a:solidFill>
                            <a:srgbClr val="003399"/>
                          </a:solidFill>
                          <a:effectLst/>
                          <a:latin typeface="Arial" charset="0"/>
                          <a:cs typeface="Arial" charset="0"/>
                        </a:rPr>
                        <a:t>2030 véhicules électrifiés représentent  65% des ventes (1</a:t>
                      </a:r>
                      <a:r>
                        <a:rPr kumimoji="0" lang="fr-FR" sz="1000" b="0" i="0" u="none" strike="noStrike" cap="none" normalizeH="0" baseline="30000" smtClean="0">
                          <a:ln>
                            <a:noFill/>
                          </a:ln>
                          <a:solidFill>
                            <a:srgbClr val="003399"/>
                          </a:solidFill>
                          <a:effectLst/>
                          <a:latin typeface="Arial" charset="0"/>
                          <a:cs typeface="Arial" charset="0"/>
                        </a:rPr>
                        <a:t>er</a:t>
                      </a:r>
                      <a:r>
                        <a:rPr kumimoji="0" lang="fr-FR" sz="1000" b="0" i="0" u="none" strike="noStrike" cap="none" normalizeH="0" baseline="0" smtClean="0">
                          <a:ln>
                            <a:noFill/>
                          </a:ln>
                          <a:solidFill>
                            <a:srgbClr val="003399"/>
                          </a:solidFill>
                          <a:effectLst/>
                          <a:latin typeface="Arial" charset="0"/>
                          <a:cs typeface="Arial" charset="0"/>
                        </a:rPr>
                        <a:t> véhicule = PHEV, 2</a:t>
                      </a:r>
                      <a:r>
                        <a:rPr kumimoji="0" lang="fr-FR" sz="1000" b="0" i="0" u="none" strike="noStrike" cap="none" normalizeH="0" baseline="30000" smtClean="0">
                          <a:ln>
                            <a:noFill/>
                          </a:ln>
                          <a:solidFill>
                            <a:srgbClr val="003399"/>
                          </a:solidFill>
                          <a:effectLst/>
                          <a:latin typeface="Arial" charset="0"/>
                          <a:cs typeface="Arial" charset="0"/>
                        </a:rPr>
                        <a:t>ème</a:t>
                      </a:r>
                      <a:r>
                        <a:rPr kumimoji="0" lang="fr-FR" sz="1000" b="0" i="0" u="none" strike="noStrike" cap="none" normalizeH="0" baseline="0" smtClean="0">
                          <a:ln>
                            <a:noFill/>
                          </a:ln>
                          <a:solidFill>
                            <a:srgbClr val="003399"/>
                          </a:solidFill>
                          <a:effectLst/>
                          <a:latin typeface="Arial" charset="0"/>
                          <a:cs typeface="Arial" charset="0"/>
                        </a:rPr>
                        <a:t> véhicule = EV)</a:t>
                      </a:r>
                    </a:p>
                    <a:p>
                      <a:pPr marL="179388" marR="0" lvl="1" indent="0" algn="l" defTabSz="914400" rtl="0" eaLnBrk="0" fontAlgn="base" latinLnBrk="0" hangingPunct="0">
                        <a:lnSpc>
                          <a:spcPct val="100000"/>
                        </a:lnSpc>
                        <a:spcBef>
                          <a:spcPct val="20000"/>
                        </a:spcBef>
                        <a:spcAft>
                          <a:spcPct val="0"/>
                        </a:spcAft>
                        <a:buClrTx/>
                        <a:buSzTx/>
                        <a:buFontTx/>
                        <a:buChar char="–"/>
                        <a:tabLst>
                          <a:tab pos="179388" algn="l"/>
                        </a:tabLst>
                      </a:pPr>
                      <a:r>
                        <a:rPr kumimoji="0" lang="fr-FR" sz="1000" b="0" i="0" u="none" strike="noStrike" cap="none" normalizeH="0" baseline="0" smtClean="0">
                          <a:ln>
                            <a:noFill/>
                          </a:ln>
                          <a:solidFill>
                            <a:srgbClr val="003399"/>
                          </a:solidFill>
                          <a:effectLst/>
                          <a:latin typeface="Arial" charset="0"/>
                          <a:cs typeface="Arial" charset="0"/>
                        </a:rPr>
                        <a:t>A partir de 2030 les livraisons intra-urbaine sont électriques (via politique publique)</a:t>
                      </a:r>
                    </a:p>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r>
                        <a:rPr kumimoji="0" lang="fr-FR" sz="1200" b="1" i="0" u="none" strike="noStrike" cap="none" normalizeH="0" baseline="0" smtClean="0">
                          <a:ln>
                            <a:noFill/>
                          </a:ln>
                          <a:solidFill>
                            <a:srgbClr val="003399"/>
                          </a:solidFill>
                          <a:effectLst/>
                          <a:latin typeface="Arial" charset="0"/>
                          <a:cs typeface="Arial" charset="0"/>
                        </a:rPr>
                        <a:t>Développement de l’Hydrogène</a:t>
                      </a:r>
                    </a:p>
                    <a:p>
                      <a:pPr marL="179388" marR="0" lvl="1" indent="0" algn="l" defTabSz="914400" rtl="0" eaLnBrk="0" fontAlgn="base" latinLnBrk="0" hangingPunct="0">
                        <a:lnSpc>
                          <a:spcPct val="100000"/>
                        </a:lnSpc>
                        <a:spcBef>
                          <a:spcPct val="20000"/>
                        </a:spcBef>
                        <a:spcAft>
                          <a:spcPct val="0"/>
                        </a:spcAft>
                        <a:buClrTx/>
                        <a:buSzTx/>
                        <a:buFontTx/>
                        <a:buChar char="–"/>
                        <a:tabLst>
                          <a:tab pos="179388" algn="l"/>
                        </a:tabLst>
                      </a:pPr>
                      <a:r>
                        <a:rPr kumimoji="0" lang="fr-FR" sz="1000" b="0" i="0" u="none" strike="noStrike" cap="none" normalizeH="0" baseline="0" smtClean="0">
                          <a:ln>
                            <a:noFill/>
                          </a:ln>
                          <a:solidFill>
                            <a:srgbClr val="003399"/>
                          </a:solidFill>
                          <a:effectLst/>
                          <a:latin typeface="Arial" charset="0"/>
                          <a:cs typeface="Arial" charset="0"/>
                        </a:rPr>
                        <a:t> Couloir H2 pour les camions dès 2030</a:t>
                      </a:r>
                    </a:p>
                    <a:p>
                      <a:pPr marL="179388" marR="0" lvl="1" indent="0" algn="l" defTabSz="914400" rtl="0" eaLnBrk="0" fontAlgn="base" latinLnBrk="0" hangingPunct="0">
                        <a:lnSpc>
                          <a:spcPct val="100000"/>
                        </a:lnSpc>
                        <a:spcBef>
                          <a:spcPct val="20000"/>
                        </a:spcBef>
                        <a:spcAft>
                          <a:spcPct val="0"/>
                        </a:spcAft>
                        <a:buClrTx/>
                        <a:buSzTx/>
                        <a:buFontTx/>
                        <a:buChar char="–"/>
                        <a:tabLst>
                          <a:tab pos="179388" algn="l"/>
                        </a:tabLst>
                      </a:pPr>
                      <a:r>
                        <a:rPr kumimoji="0" lang="fr-FR" sz="1000" b="0" i="0" u="none" strike="noStrike" cap="none" normalizeH="0" baseline="0" smtClean="0">
                          <a:ln>
                            <a:noFill/>
                          </a:ln>
                          <a:solidFill>
                            <a:srgbClr val="003399"/>
                          </a:solidFill>
                          <a:effectLst/>
                          <a:latin typeface="Arial" charset="0"/>
                          <a:cs typeface="Arial" charset="0"/>
                        </a:rPr>
                        <a:t> Développement Bus H2, VP à partir de 2040 </a:t>
                      </a:r>
                    </a:p>
                  </a:txBody>
                  <a:tcPr marL="90000" marR="90000" marT="54008" marB="54008"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r>
              <a:tr h="1979775">
                <a:tc>
                  <a:txBody>
                    <a:bodyPr/>
                    <a:lstStyle/>
                    <a:p>
                      <a:pPr marL="88900" marR="0" lvl="0" indent="0" algn="l" defTabSz="914400" rtl="0" eaLnBrk="0" fontAlgn="base" latinLnBrk="0" hangingPunct="0">
                        <a:lnSpc>
                          <a:spcPct val="100000"/>
                        </a:lnSpc>
                        <a:spcBef>
                          <a:spcPct val="20000"/>
                        </a:spcBef>
                        <a:spcAft>
                          <a:spcPct val="0"/>
                        </a:spcAft>
                        <a:buClrTx/>
                        <a:buSzTx/>
                        <a:buFontTx/>
                        <a:buNone/>
                        <a:tabLst/>
                      </a:pPr>
                      <a:r>
                        <a:rPr kumimoji="0" lang="fr-FR" sz="1200" b="1" i="0" u="none" strike="noStrike" cap="none" normalizeH="0" baseline="0" smtClean="0">
                          <a:ln>
                            <a:noFill/>
                          </a:ln>
                          <a:solidFill>
                            <a:srgbClr val="FF6600"/>
                          </a:solidFill>
                          <a:effectLst/>
                          <a:latin typeface="Arial" charset="0"/>
                          <a:cs typeface="Arial" charset="0"/>
                        </a:rPr>
                        <a:t>Vecteurs diversifiés</a:t>
                      </a:r>
                    </a:p>
                  </a:txBody>
                  <a:tcPr marL="36000" marR="36000" marT="54008" marB="54008"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200" b="1" i="0" u="none" strike="noStrike" cap="none" normalizeH="0" baseline="0" smtClean="0">
                          <a:ln>
                            <a:noFill/>
                          </a:ln>
                          <a:solidFill>
                            <a:srgbClr val="FF6600"/>
                          </a:solidFill>
                          <a:effectLst/>
                          <a:latin typeface="Arial" charset="0"/>
                          <a:cs typeface="Arial" charset="0"/>
                        </a:rPr>
                        <a:t>Amélioration de l’efficacité énergétique accélérée</a:t>
                      </a:r>
                    </a:p>
                    <a:p>
                      <a:pPr marL="179388" marR="0" lvl="1" indent="0" algn="l" defTabSz="914400" rtl="0" eaLnBrk="0" fontAlgn="base" latinLnBrk="0" hangingPunct="0">
                        <a:lnSpc>
                          <a:spcPct val="100000"/>
                        </a:lnSpc>
                        <a:spcBef>
                          <a:spcPct val="20000"/>
                        </a:spcBef>
                        <a:spcAft>
                          <a:spcPct val="0"/>
                        </a:spcAft>
                        <a:buClrTx/>
                        <a:buSzTx/>
                        <a:buFontTx/>
                        <a:buNone/>
                        <a:tabLst/>
                      </a:pPr>
                      <a:r>
                        <a:rPr kumimoji="0" lang="fr-FR" sz="1000" b="0" i="0" u="none" strike="noStrike" cap="none" normalizeH="0" baseline="0" smtClean="0">
                          <a:ln>
                            <a:noFill/>
                          </a:ln>
                          <a:solidFill>
                            <a:srgbClr val="FF6600"/>
                          </a:solidFill>
                          <a:effectLst/>
                          <a:latin typeface="Arial" charset="0"/>
                          <a:cs typeface="Arial" charset="0"/>
                        </a:rPr>
                        <a:t>-véhicules 2l/100km se généralisent dès 2030</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200" b="1" i="0" u="none" strike="noStrike" cap="none" normalizeH="0" baseline="0" smtClean="0">
                          <a:ln>
                            <a:noFill/>
                          </a:ln>
                          <a:solidFill>
                            <a:srgbClr val="FF6600"/>
                          </a:solidFill>
                          <a:effectLst/>
                          <a:latin typeface="Arial" charset="0"/>
                          <a:cs typeface="Arial" charset="0"/>
                        </a:rPr>
                        <a:t>Pénétration du gaz</a:t>
                      </a:r>
                    </a:p>
                    <a:p>
                      <a:pPr marL="179388" marR="0" lvl="1" indent="0" algn="l" defTabSz="914400" rtl="0" eaLnBrk="0" fontAlgn="base" latinLnBrk="0" hangingPunct="0">
                        <a:lnSpc>
                          <a:spcPct val="100000"/>
                        </a:lnSpc>
                        <a:spcBef>
                          <a:spcPct val="20000"/>
                        </a:spcBef>
                        <a:spcAft>
                          <a:spcPct val="0"/>
                        </a:spcAft>
                        <a:buClrTx/>
                        <a:buSzTx/>
                        <a:buFontTx/>
                        <a:buNone/>
                        <a:tabLst/>
                      </a:pPr>
                      <a:r>
                        <a:rPr kumimoji="0" lang="fr-FR" sz="1000" b="1" i="0" u="none" strike="noStrike" cap="none" normalizeH="0" baseline="0" smtClean="0">
                          <a:ln>
                            <a:noFill/>
                          </a:ln>
                          <a:solidFill>
                            <a:srgbClr val="FF6600"/>
                          </a:solidFill>
                          <a:effectLst/>
                          <a:latin typeface="Arial" charset="0"/>
                          <a:cs typeface="Arial" charset="0"/>
                        </a:rPr>
                        <a:t>-2030 </a:t>
                      </a:r>
                      <a:r>
                        <a:rPr kumimoji="0" lang="fr-FR" sz="1000" b="0" i="0" u="none" strike="noStrike" cap="none" normalizeH="0" baseline="0" smtClean="0">
                          <a:ln>
                            <a:noFill/>
                          </a:ln>
                          <a:solidFill>
                            <a:srgbClr val="FF6600"/>
                          </a:solidFill>
                          <a:effectLst/>
                          <a:latin typeface="Arial" charset="0"/>
                          <a:cs typeface="Arial" charset="0"/>
                        </a:rPr>
                        <a:t>: Couloir GNL pour les camions et flotte captive           </a:t>
                      </a:r>
                    </a:p>
                    <a:p>
                      <a:pPr marL="179388" marR="0" lvl="1" indent="0" algn="l" defTabSz="914400" rtl="0" eaLnBrk="0" fontAlgn="base" latinLnBrk="0" hangingPunct="0">
                        <a:lnSpc>
                          <a:spcPct val="100000"/>
                        </a:lnSpc>
                        <a:spcBef>
                          <a:spcPct val="20000"/>
                        </a:spcBef>
                        <a:spcAft>
                          <a:spcPct val="0"/>
                        </a:spcAft>
                        <a:buClrTx/>
                        <a:buSzTx/>
                        <a:buFontTx/>
                        <a:buNone/>
                        <a:tabLst/>
                      </a:pPr>
                      <a:r>
                        <a:rPr kumimoji="0" lang="fr-FR" sz="1000" b="1" i="0" u="none" strike="noStrike" cap="none" normalizeH="0" baseline="0" smtClean="0">
                          <a:ln>
                            <a:noFill/>
                          </a:ln>
                          <a:solidFill>
                            <a:srgbClr val="FF6600"/>
                          </a:solidFill>
                          <a:effectLst/>
                          <a:latin typeface="Arial" charset="0"/>
                          <a:cs typeface="Arial" charset="0"/>
                        </a:rPr>
                        <a:t>-2050</a:t>
                      </a:r>
                      <a:r>
                        <a:rPr kumimoji="0" lang="fr-FR" sz="1000" b="0" i="0" u="none" strike="noStrike" cap="none" normalizeH="0" baseline="0" smtClean="0">
                          <a:ln>
                            <a:noFill/>
                          </a:ln>
                          <a:solidFill>
                            <a:srgbClr val="FF6600"/>
                          </a:solidFill>
                          <a:effectLst/>
                          <a:latin typeface="Arial" charset="0"/>
                          <a:cs typeface="Arial" charset="0"/>
                        </a:rPr>
                        <a:t> : 50% des Bus GNV, 25% des VP </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200" b="1" i="0" u="none" strike="noStrike" cap="none" normalizeH="0" baseline="0" smtClean="0">
                          <a:ln>
                            <a:noFill/>
                          </a:ln>
                          <a:solidFill>
                            <a:srgbClr val="FF6600"/>
                          </a:solidFill>
                          <a:effectLst/>
                          <a:latin typeface="Arial" charset="0"/>
                          <a:cs typeface="Arial" charset="0"/>
                        </a:rPr>
                        <a:t>Développement massif des bio-carburants </a:t>
                      </a:r>
                      <a:r>
                        <a:rPr kumimoji="0" lang="fr-FR" sz="1200" b="0" i="0" u="none" strike="noStrike" cap="none" normalizeH="0" baseline="0" smtClean="0">
                          <a:ln>
                            <a:noFill/>
                          </a:ln>
                          <a:solidFill>
                            <a:srgbClr val="FF6600"/>
                          </a:solidFill>
                          <a:effectLst/>
                          <a:latin typeface="Arial" charset="0"/>
                          <a:cs typeface="Arial" charset="0"/>
                        </a:rPr>
                        <a:t>(maintien 1G et développement 2G)</a:t>
                      </a:r>
                    </a:p>
                    <a:p>
                      <a:pPr marL="179388" marR="0" lvl="1" indent="0" algn="l" defTabSz="914400" rtl="0" eaLnBrk="0" fontAlgn="base" latinLnBrk="0" hangingPunct="0">
                        <a:lnSpc>
                          <a:spcPct val="100000"/>
                        </a:lnSpc>
                        <a:spcBef>
                          <a:spcPct val="20000"/>
                        </a:spcBef>
                        <a:spcAft>
                          <a:spcPct val="0"/>
                        </a:spcAft>
                        <a:buClrTx/>
                        <a:buSzTx/>
                        <a:buFontTx/>
                        <a:buNone/>
                        <a:tabLst/>
                      </a:pPr>
                      <a:r>
                        <a:rPr kumimoji="0" lang="fr-FR" sz="1000" b="1" i="0" u="none" strike="noStrike" cap="none" normalizeH="0" baseline="0" smtClean="0">
                          <a:ln>
                            <a:noFill/>
                          </a:ln>
                          <a:solidFill>
                            <a:srgbClr val="FF6600"/>
                          </a:solidFill>
                          <a:effectLst/>
                          <a:latin typeface="Arial" charset="0"/>
                          <a:cs typeface="Arial" charset="0"/>
                        </a:rPr>
                        <a:t>-2030 :</a:t>
                      </a:r>
                      <a:r>
                        <a:rPr kumimoji="0" lang="fr-FR" sz="1000" b="0" i="0" u="none" strike="noStrike" cap="none" normalizeH="0" baseline="0" smtClean="0">
                          <a:ln>
                            <a:noFill/>
                          </a:ln>
                          <a:solidFill>
                            <a:srgbClr val="FF6600"/>
                          </a:solidFill>
                          <a:effectLst/>
                          <a:latin typeface="Arial" charset="0"/>
                          <a:cs typeface="Arial" charset="0"/>
                        </a:rPr>
                        <a:t> Production x 2,5 (6Mtep)                                                 -</a:t>
                      </a:r>
                      <a:r>
                        <a:rPr kumimoji="0" lang="fr-FR" sz="1000" b="1" i="0" u="none" strike="noStrike" cap="none" normalizeH="0" baseline="0" smtClean="0">
                          <a:ln>
                            <a:noFill/>
                          </a:ln>
                          <a:solidFill>
                            <a:srgbClr val="FF6600"/>
                          </a:solidFill>
                          <a:effectLst/>
                          <a:latin typeface="Arial" charset="0"/>
                          <a:cs typeface="Arial" charset="0"/>
                        </a:rPr>
                        <a:t>2050 :</a:t>
                      </a:r>
                      <a:r>
                        <a:rPr kumimoji="0" lang="fr-FR" sz="1000" b="0" i="0" u="none" strike="noStrike" cap="none" normalizeH="0" baseline="0" smtClean="0">
                          <a:ln>
                            <a:noFill/>
                          </a:ln>
                          <a:solidFill>
                            <a:srgbClr val="FF6600"/>
                          </a:solidFill>
                          <a:effectLst/>
                          <a:latin typeface="Arial" charset="0"/>
                          <a:cs typeface="Arial" charset="0"/>
                        </a:rPr>
                        <a:t> Production x 6 (13Mtep)</a:t>
                      </a:r>
                    </a:p>
                  </a:txBody>
                  <a:tcPr marL="90000" marR="90000" marT="54008" marB="54008"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r>
            </a:tbl>
          </a:graphicData>
        </a:graphic>
      </p:graphicFrame>
      <p:sp>
        <p:nvSpPr>
          <p:cNvPr id="42001" name="Titre 1"/>
          <p:cNvSpPr>
            <a:spLocks/>
          </p:cNvSpPr>
          <p:nvPr/>
        </p:nvSpPr>
        <p:spPr bwMode="auto">
          <a:xfrm>
            <a:off x="2699792" y="0"/>
            <a:ext cx="4394200" cy="909638"/>
          </a:xfrm>
          <a:prstGeom prst="rect">
            <a:avLst/>
          </a:prstGeom>
          <a:noFill/>
          <a:ln w="9525">
            <a:noFill/>
            <a:miter lim="800000"/>
            <a:headEnd/>
            <a:tailEnd/>
          </a:ln>
        </p:spPr>
        <p:txBody>
          <a:bodyPr anchor="ctr"/>
          <a:lstStyle/>
          <a:p>
            <a:r>
              <a:rPr lang="fr-FR" altLang="fr-FR" sz="2800" b="1" dirty="0">
                <a:solidFill>
                  <a:srgbClr val="FFFFFF"/>
                </a:solidFill>
              </a:rPr>
              <a:t>Transport</a:t>
            </a:r>
          </a:p>
          <a:p>
            <a:r>
              <a:rPr lang="fr-FR" altLang="fr-FR" sz="2800" dirty="0">
                <a:solidFill>
                  <a:srgbClr val="FFFFFF"/>
                </a:solidFill>
              </a:rPr>
              <a:t>Hypothèses technologiques</a:t>
            </a:r>
          </a:p>
        </p:txBody>
      </p:sp>
      <p:sp>
        <p:nvSpPr>
          <p:cNvPr id="42002" name="Rectangle 3"/>
          <p:cNvSpPr>
            <a:spLocks noChangeArrowheads="1"/>
          </p:cNvSpPr>
          <p:nvPr/>
        </p:nvSpPr>
        <p:spPr bwMode="auto">
          <a:xfrm>
            <a:off x="4032250" y="1701800"/>
            <a:ext cx="5795963" cy="935038"/>
          </a:xfrm>
          <a:prstGeom prst="rect">
            <a:avLst/>
          </a:prstGeom>
          <a:noFill/>
          <a:ln w="9525">
            <a:noFill/>
            <a:miter lim="800000"/>
            <a:headEnd/>
            <a:tailEnd/>
          </a:ln>
        </p:spPr>
        <p:txBody>
          <a:bodyPr/>
          <a:lstStyle/>
          <a:p>
            <a:pPr indent="190500" eaLnBrk="0" hangingPunct="0">
              <a:spcBef>
                <a:spcPct val="20000"/>
              </a:spcBef>
            </a:pPr>
            <a:r>
              <a:rPr lang="fr-FR" altLang="fr-FR" sz="1600" b="1">
                <a:solidFill>
                  <a:srgbClr val="7F7F7F"/>
                </a:solidFill>
              </a:rPr>
              <a:t>Développements technologiques transport</a:t>
            </a:r>
          </a:p>
        </p:txBody>
      </p:sp>
      <p:sp>
        <p:nvSpPr>
          <p:cNvPr id="42003" name="Line 17"/>
          <p:cNvSpPr>
            <a:spLocks noChangeShapeType="1"/>
          </p:cNvSpPr>
          <p:nvPr/>
        </p:nvSpPr>
        <p:spPr bwMode="auto">
          <a:xfrm flipH="1">
            <a:off x="3779838" y="4581525"/>
            <a:ext cx="0" cy="360363"/>
          </a:xfrm>
          <a:prstGeom prst="line">
            <a:avLst/>
          </a:prstGeom>
          <a:noFill/>
          <a:ln w="19050">
            <a:solidFill>
              <a:srgbClr val="808080"/>
            </a:solidFill>
            <a:round/>
            <a:headEnd type="triangle" w="med" len="med"/>
            <a:tailEnd type="triangle" w="med" len="med"/>
          </a:ln>
        </p:spPr>
        <p:txBody>
          <a:bodyPr/>
          <a:lstStyle/>
          <a:p>
            <a:endParaRPr lang="fr-FR"/>
          </a:p>
        </p:txBody>
      </p:sp>
      <p:sp>
        <p:nvSpPr>
          <p:cNvPr id="42004" name="Rectangle à coins arrondis 10"/>
          <p:cNvSpPr>
            <a:spLocks noChangeArrowheads="1"/>
          </p:cNvSpPr>
          <p:nvPr/>
        </p:nvSpPr>
        <p:spPr bwMode="auto">
          <a:xfrm>
            <a:off x="106363" y="1701800"/>
            <a:ext cx="3889375" cy="1366838"/>
          </a:xfrm>
          <a:prstGeom prst="roundRect">
            <a:avLst>
              <a:gd name="adj" fmla="val 16667"/>
            </a:avLst>
          </a:prstGeom>
          <a:solidFill>
            <a:srgbClr val="969696"/>
          </a:solidFill>
          <a:ln w="25400" algn="ctr">
            <a:solidFill>
              <a:srgbClr val="EEF9F4"/>
            </a:solidFill>
            <a:round/>
            <a:headEnd/>
            <a:tailEnd/>
          </a:ln>
          <a:effectLst>
            <a:outerShdw dist="38100" dir="2700000" algn="tl" rotWithShape="0">
              <a:srgbClr val="000000">
                <a:alpha val="39998"/>
              </a:srgbClr>
            </a:outerShdw>
          </a:effectLst>
        </p:spPr>
        <p:txBody>
          <a:bodyPr/>
          <a:lstStyle/>
          <a:p>
            <a:pPr algn="ctr" defTabSz="360363" eaLnBrk="0" hangingPunct="0">
              <a:spcBef>
                <a:spcPct val="20000"/>
              </a:spcBef>
            </a:pPr>
            <a:r>
              <a:rPr lang="fr-FR" altLang="fr-FR" sz="1400" b="1" u="sng">
                <a:solidFill>
                  <a:srgbClr val="FFFFFF"/>
                </a:solidFill>
              </a:rPr>
              <a:t>Ruptures d’efficacité énergétique</a:t>
            </a:r>
          </a:p>
          <a:p>
            <a:pPr algn="ctr" defTabSz="360363" eaLnBrk="0" hangingPunct="0">
              <a:spcBef>
                <a:spcPct val="20000"/>
              </a:spcBef>
            </a:pPr>
            <a:endParaRPr lang="fr-FR" altLang="fr-FR" sz="900" b="1" u="sng">
              <a:solidFill>
                <a:srgbClr val="FFFFFF"/>
              </a:solidFill>
            </a:endParaRPr>
          </a:p>
          <a:p>
            <a:pPr defTabSz="360363" eaLnBrk="0" hangingPunct="0">
              <a:spcBef>
                <a:spcPct val="20000"/>
              </a:spcBef>
            </a:pPr>
            <a:r>
              <a:rPr lang="fr-FR" altLang="fr-FR" sz="1000" b="1" u="sng">
                <a:solidFill>
                  <a:srgbClr val="FFFFFF"/>
                </a:solidFill>
              </a:rPr>
              <a:t>VP 2L/100km :</a:t>
            </a:r>
            <a:r>
              <a:rPr lang="fr-FR" altLang="fr-FR" sz="1000" b="1">
                <a:solidFill>
                  <a:srgbClr val="FFFFFF"/>
                </a:solidFill>
              </a:rPr>
              <a:t> 		2025 véhicules disponibles </a:t>
            </a:r>
          </a:p>
          <a:p>
            <a:pPr defTabSz="360363" eaLnBrk="0" hangingPunct="0">
              <a:spcBef>
                <a:spcPct val="20000"/>
              </a:spcBef>
            </a:pPr>
            <a:r>
              <a:rPr lang="fr-FR" altLang="fr-FR" sz="1000" b="1">
                <a:solidFill>
                  <a:srgbClr val="FFFFFF"/>
                </a:solidFill>
              </a:rPr>
              <a:t>				2040 généralisation</a:t>
            </a:r>
          </a:p>
          <a:p>
            <a:pPr defTabSz="360363" eaLnBrk="0" hangingPunct="0">
              <a:spcBef>
                <a:spcPct val="20000"/>
              </a:spcBef>
            </a:pPr>
            <a:endParaRPr lang="fr-FR" altLang="fr-FR" sz="100" b="1">
              <a:solidFill>
                <a:srgbClr val="FFFFFF"/>
              </a:solidFill>
            </a:endParaRPr>
          </a:p>
          <a:p>
            <a:pPr defTabSz="360363" eaLnBrk="0" hangingPunct="0">
              <a:spcBef>
                <a:spcPct val="20000"/>
              </a:spcBef>
            </a:pPr>
            <a:r>
              <a:rPr lang="fr-FR" altLang="fr-FR" sz="1000" b="1" u="sng">
                <a:solidFill>
                  <a:srgbClr val="FFFFFF"/>
                </a:solidFill>
              </a:rPr>
              <a:t>Poids Lourds / Bus :</a:t>
            </a:r>
            <a:r>
              <a:rPr lang="fr-FR" altLang="fr-FR" sz="1000" b="1">
                <a:solidFill>
                  <a:srgbClr val="FFFFFF"/>
                </a:solidFill>
              </a:rPr>
              <a:t> 	2030 -30% consommation </a:t>
            </a:r>
            <a:r>
              <a:rPr lang="fr-FR" altLang="fr-FR" sz="1000">
                <a:solidFill>
                  <a:srgbClr val="FFFFFF"/>
                </a:solidFill>
              </a:rPr>
              <a:t>(malgré 				norme de dépollution)</a:t>
            </a:r>
            <a:endParaRPr lang="en-GB" altLang="fr-FR" sz="1000">
              <a:solidFill>
                <a:srgbClr val="FFFFFF"/>
              </a:solidFill>
            </a:endParaRPr>
          </a:p>
        </p:txBody>
      </p:sp>
    </p:spTree>
    <p:extLst>
      <p:ext uri="{BB962C8B-B14F-4D97-AF65-F5344CB8AC3E}">
        <p14:creationId xmlns:p14="http://schemas.microsoft.com/office/powerpoint/2010/main" xmlns="" val="319251996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6"/>
          <p:cNvPicPr>
            <a:picLocks noChangeAspect="1" noChangeArrowheads="1"/>
          </p:cNvPicPr>
          <p:nvPr/>
        </p:nvPicPr>
        <p:blipFill>
          <a:blip r:embed="rId2" cstate="print"/>
          <a:srcRect/>
          <a:stretch>
            <a:fillRect/>
          </a:stretch>
        </p:blipFill>
        <p:spPr bwMode="auto">
          <a:xfrm>
            <a:off x="1331913" y="3644900"/>
            <a:ext cx="3084512" cy="1846263"/>
          </a:xfrm>
          <a:prstGeom prst="rect">
            <a:avLst/>
          </a:prstGeom>
          <a:noFill/>
          <a:ln w="9525">
            <a:noFill/>
            <a:miter lim="800000"/>
            <a:headEnd/>
            <a:tailEnd/>
          </a:ln>
        </p:spPr>
      </p:pic>
      <p:pic>
        <p:nvPicPr>
          <p:cNvPr id="43011" name="Picture 25"/>
          <p:cNvPicPr>
            <a:picLocks noChangeAspect="1" noChangeArrowheads="1"/>
          </p:cNvPicPr>
          <p:nvPr/>
        </p:nvPicPr>
        <p:blipFill>
          <a:blip r:embed="rId3" cstate="print"/>
          <a:srcRect/>
          <a:stretch>
            <a:fillRect/>
          </a:stretch>
        </p:blipFill>
        <p:spPr bwMode="auto">
          <a:xfrm>
            <a:off x="5938838" y="3644900"/>
            <a:ext cx="3097212" cy="1838325"/>
          </a:xfrm>
          <a:prstGeom prst="rect">
            <a:avLst/>
          </a:prstGeom>
          <a:noFill/>
          <a:ln w="9525">
            <a:noFill/>
            <a:miter lim="800000"/>
            <a:headEnd/>
            <a:tailEnd/>
          </a:ln>
        </p:spPr>
      </p:pic>
      <p:pic>
        <p:nvPicPr>
          <p:cNvPr id="43012" name="Picture 27"/>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4429125" y="2133600"/>
            <a:ext cx="2951163" cy="1774825"/>
          </a:xfrm>
          <a:prstGeom prst="rect">
            <a:avLst/>
          </a:prstGeom>
          <a:noFill/>
          <a:ln w="9525">
            <a:noFill/>
            <a:miter lim="800000"/>
            <a:headEnd/>
            <a:tailEnd/>
          </a:ln>
        </p:spPr>
      </p:pic>
      <p:pic>
        <p:nvPicPr>
          <p:cNvPr id="43013" name="Picture 31"/>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4925" y="1989138"/>
            <a:ext cx="3013075" cy="1811337"/>
          </a:xfrm>
          <a:prstGeom prst="rect">
            <a:avLst/>
          </a:prstGeom>
          <a:noFill/>
          <a:ln w="9525">
            <a:noFill/>
            <a:miter lim="800000"/>
            <a:headEnd/>
            <a:tailEnd/>
          </a:ln>
        </p:spPr>
      </p:pic>
      <p:sp>
        <p:nvSpPr>
          <p:cNvPr id="43014" name="Rectangle 3"/>
          <p:cNvSpPr>
            <a:spLocks noGrp="1" noChangeArrowheads="1"/>
          </p:cNvSpPr>
          <p:nvPr>
            <p:ph type="body" idx="1"/>
          </p:nvPr>
        </p:nvSpPr>
        <p:spPr>
          <a:xfrm>
            <a:off x="4572000" y="5373688"/>
            <a:ext cx="4429125" cy="935037"/>
          </a:xfrm>
        </p:spPr>
        <p:txBody>
          <a:bodyPr/>
          <a:lstStyle/>
          <a:p>
            <a:pPr marL="0" indent="190500"/>
            <a:r>
              <a:rPr lang="fr-FR" altLang="fr-FR" sz="1200" b="1" smtClean="0">
                <a:solidFill>
                  <a:srgbClr val="595959"/>
                </a:solidFill>
              </a:rPr>
              <a:t>Conservation des  tendances</a:t>
            </a:r>
          </a:p>
          <a:p>
            <a:pPr lvl="1"/>
            <a:r>
              <a:rPr lang="fr-FR" altLang="fr-FR" sz="1000" smtClean="0">
                <a:solidFill>
                  <a:srgbClr val="595959"/>
                </a:solidFill>
              </a:rPr>
              <a:t>Passagers : 	+0.6% / an jusqu’à 2050 (+25% /2010)</a:t>
            </a:r>
          </a:p>
          <a:p>
            <a:pPr lvl="1"/>
            <a:r>
              <a:rPr lang="fr-FR" altLang="fr-FR" sz="1000" smtClean="0">
                <a:solidFill>
                  <a:srgbClr val="595959"/>
                </a:solidFill>
              </a:rPr>
              <a:t>Marchandises :	+1.1% / an jusqu’à 2050 (+53% / 2010)</a:t>
            </a:r>
          </a:p>
          <a:p>
            <a:pPr marL="0" indent="190500"/>
            <a:r>
              <a:rPr lang="fr-FR" altLang="fr-FR" sz="1200" b="1" smtClean="0">
                <a:solidFill>
                  <a:srgbClr val="595959"/>
                </a:solidFill>
              </a:rPr>
              <a:t>Conservation des répartitions actuelles entre modes</a:t>
            </a:r>
          </a:p>
        </p:txBody>
      </p:sp>
      <p:sp>
        <p:nvSpPr>
          <p:cNvPr id="43015" name="Titre 1"/>
          <p:cNvSpPr>
            <a:spLocks/>
          </p:cNvSpPr>
          <p:nvPr/>
        </p:nvSpPr>
        <p:spPr bwMode="auto">
          <a:xfrm>
            <a:off x="1081261" y="0"/>
            <a:ext cx="8062739" cy="909638"/>
          </a:xfrm>
          <a:prstGeom prst="rect">
            <a:avLst/>
          </a:prstGeom>
          <a:noFill/>
          <a:ln w="9525">
            <a:noFill/>
            <a:miter lim="800000"/>
            <a:headEnd/>
            <a:tailEnd/>
          </a:ln>
        </p:spPr>
        <p:txBody>
          <a:bodyPr anchor="ctr"/>
          <a:lstStyle/>
          <a:p>
            <a:r>
              <a:rPr lang="fr-FR" altLang="fr-FR" sz="2800" b="1" dirty="0">
                <a:solidFill>
                  <a:srgbClr val="FFFFFF"/>
                </a:solidFill>
              </a:rPr>
              <a:t>Transport</a:t>
            </a:r>
          </a:p>
          <a:p>
            <a:r>
              <a:rPr lang="fr-FR" altLang="fr-FR" sz="2800" dirty="0">
                <a:solidFill>
                  <a:srgbClr val="FFFFFF"/>
                </a:solidFill>
              </a:rPr>
              <a:t>Hypothèses de mobilité et transport de marchandises</a:t>
            </a:r>
          </a:p>
        </p:txBody>
      </p:sp>
      <p:sp>
        <p:nvSpPr>
          <p:cNvPr id="43016" name="Line 17"/>
          <p:cNvSpPr>
            <a:spLocks noChangeShapeType="1"/>
          </p:cNvSpPr>
          <p:nvPr/>
        </p:nvSpPr>
        <p:spPr bwMode="auto">
          <a:xfrm>
            <a:off x="4427538" y="1916113"/>
            <a:ext cx="0" cy="4321175"/>
          </a:xfrm>
          <a:prstGeom prst="line">
            <a:avLst/>
          </a:prstGeom>
          <a:noFill/>
          <a:ln w="9525">
            <a:solidFill>
              <a:schemeClr val="tx1"/>
            </a:solidFill>
            <a:round/>
            <a:headEnd/>
            <a:tailEnd/>
          </a:ln>
        </p:spPr>
        <p:txBody>
          <a:bodyPr/>
          <a:lstStyle/>
          <a:p>
            <a:endParaRPr lang="fr-FR"/>
          </a:p>
        </p:txBody>
      </p:sp>
      <p:sp>
        <p:nvSpPr>
          <p:cNvPr id="43017" name="Line 16"/>
          <p:cNvSpPr>
            <a:spLocks noChangeShapeType="1"/>
          </p:cNvSpPr>
          <p:nvPr/>
        </p:nvSpPr>
        <p:spPr bwMode="auto">
          <a:xfrm>
            <a:off x="1908175" y="4149725"/>
            <a:ext cx="1511300" cy="0"/>
          </a:xfrm>
          <a:prstGeom prst="line">
            <a:avLst/>
          </a:prstGeom>
          <a:noFill/>
          <a:ln w="19050">
            <a:solidFill>
              <a:srgbClr val="808080"/>
            </a:solidFill>
            <a:prstDash val="dash"/>
            <a:round/>
            <a:headEnd/>
            <a:tailEnd/>
          </a:ln>
        </p:spPr>
        <p:txBody>
          <a:bodyPr/>
          <a:lstStyle/>
          <a:p>
            <a:endParaRPr lang="fr-FR"/>
          </a:p>
        </p:txBody>
      </p:sp>
      <p:sp>
        <p:nvSpPr>
          <p:cNvPr id="43018" name="Text Box 18"/>
          <p:cNvSpPr txBox="1">
            <a:spLocks noChangeArrowheads="1"/>
          </p:cNvSpPr>
          <p:nvPr/>
        </p:nvSpPr>
        <p:spPr bwMode="auto">
          <a:xfrm>
            <a:off x="3132138" y="3860800"/>
            <a:ext cx="504825" cy="304800"/>
          </a:xfrm>
          <a:prstGeom prst="rect">
            <a:avLst/>
          </a:prstGeom>
          <a:noFill/>
          <a:ln w="9525">
            <a:noFill/>
            <a:miter lim="800000"/>
            <a:headEnd/>
            <a:tailEnd/>
          </a:ln>
        </p:spPr>
        <p:txBody>
          <a:bodyPr>
            <a:spAutoFit/>
          </a:bodyPr>
          <a:lstStyle/>
          <a:p>
            <a:pPr>
              <a:spcBef>
                <a:spcPct val="50000"/>
              </a:spcBef>
            </a:pPr>
            <a:r>
              <a:rPr lang="fr-FR" altLang="fr-FR" sz="1400" b="1">
                <a:solidFill>
                  <a:srgbClr val="000000"/>
                </a:solidFill>
                <a:latin typeface="Calibri" pitchFamily="34" charset="0"/>
              </a:rPr>
              <a:t>+7%</a:t>
            </a:r>
          </a:p>
        </p:txBody>
      </p:sp>
      <p:sp>
        <p:nvSpPr>
          <p:cNvPr id="43019" name="Rectangle 3"/>
          <p:cNvSpPr>
            <a:spLocks noChangeArrowheads="1"/>
          </p:cNvSpPr>
          <p:nvPr/>
        </p:nvSpPr>
        <p:spPr bwMode="auto">
          <a:xfrm>
            <a:off x="0" y="5373688"/>
            <a:ext cx="4572000" cy="935037"/>
          </a:xfrm>
          <a:prstGeom prst="rect">
            <a:avLst/>
          </a:prstGeom>
          <a:noFill/>
          <a:ln w="9525">
            <a:noFill/>
            <a:miter lim="800000"/>
            <a:headEnd/>
            <a:tailEnd/>
          </a:ln>
        </p:spPr>
        <p:txBody>
          <a:bodyPr/>
          <a:lstStyle/>
          <a:p>
            <a:pPr indent="190500" eaLnBrk="0" hangingPunct="0">
              <a:spcBef>
                <a:spcPct val="20000"/>
              </a:spcBef>
              <a:buFontTx/>
              <a:buChar char="•"/>
            </a:pPr>
            <a:r>
              <a:rPr lang="fr-FR" altLang="fr-FR" sz="1200">
                <a:solidFill>
                  <a:srgbClr val="595959"/>
                </a:solidFill>
              </a:rPr>
              <a:t>Mobilité totale constante mais</a:t>
            </a:r>
            <a:r>
              <a:rPr lang="fr-FR" altLang="fr-FR" sz="1200" b="1">
                <a:solidFill>
                  <a:srgbClr val="595959"/>
                </a:solidFill>
              </a:rPr>
              <a:t> - 20% mobilité par personne</a:t>
            </a:r>
          </a:p>
          <a:p>
            <a:pPr indent="190500" eaLnBrk="0" hangingPunct="0">
              <a:spcBef>
                <a:spcPct val="20000"/>
              </a:spcBef>
              <a:buFontTx/>
              <a:buChar char="•"/>
            </a:pPr>
            <a:r>
              <a:rPr lang="fr-FR" altLang="fr-FR" sz="1200">
                <a:solidFill>
                  <a:srgbClr val="595959"/>
                </a:solidFill>
              </a:rPr>
              <a:t>Développement des modes alternatifs à la voiture</a:t>
            </a:r>
            <a:endParaRPr lang="fr-FR" altLang="fr-FR" sz="1200" b="1">
              <a:solidFill>
                <a:srgbClr val="595959"/>
              </a:solidFill>
            </a:endParaRPr>
          </a:p>
          <a:p>
            <a:pPr indent="190500" eaLnBrk="0" hangingPunct="0">
              <a:spcBef>
                <a:spcPct val="20000"/>
              </a:spcBef>
              <a:buFontTx/>
              <a:buChar char="•"/>
            </a:pPr>
            <a:r>
              <a:rPr lang="fr-FR" altLang="fr-FR" sz="1200" b="1">
                <a:solidFill>
                  <a:srgbClr val="595959"/>
                </a:solidFill>
              </a:rPr>
              <a:t>Pas d’augmentation du trafic de marchandises</a:t>
            </a:r>
            <a:r>
              <a:rPr lang="fr-FR" altLang="fr-FR" sz="1200">
                <a:solidFill>
                  <a:srgbClr val="595959"/>
                </a:solidFill>
              </a:rPr>
              <a:t> et développement du ferroutage </a:t>
            </a:r>
            <a:r>
              <a:rPr lang="fr-FR" altLang="fr-FR" sz="1000">
                <a:solidFill>
                  <a:srgbClr val="595959"/>
                </a:solidFill>
              </a:rPr>
              <a:t>(25% du trafic, soit 75Gtkm en 2050)</a:t>
            </a:r>
          </a:p>
        </p:txBody>
      </p:sp>
      <p:sp>
        <p:nvSpPr>
          <p:cNvPr id="43020" name="Rectangle 24"/>
          <p:cNvSpPr>
            <a:spLocks noChangeArrowheads="1"/>
          </p:cNvSpPr>
          <p:nvPr/>
        </p:nvSpPr>
        <p:spPr bwMode="auto">
          <a:xfrm>
            <a:off x="1187450" y="1700213"/>
            <a:ext cx="1866900" cy="336550"/>
          </a:xfrm>
          <a:prstGeom prst="rect">
            <a:avLst/>
          </a:prstGeom>
          <a:noFill/>
          <a:ln w="9525">
            <a:noFill/>
            <a:miter lim="800000"/>
            <a:headEnd/>
            <a:tailEnd/>
          </a:ln>
        </p:spPr>
        <p:txBody>
          <a:bodyPr wrap="none">
            <a:spAutoFit/>
          </a:bodyPr>
          <a:lstStyle/>
          <a:p>
            <a:r>
              <a:rPr lang="fr-FR" altLang="fr-FR" sz="1400" b="1">
                <a:solidFill>
                  <a:srgbClr val="339966"/>
                </a:solidFill>
              </a:rPr>
              <a:t>Sobriété Renforcée</a:t>
            </a:r>
            <a:r>
              <a:rPr lang="fr-FR" altLang="fr-FR" sz="1600" b="1">
                <a:solidFill>
                  <a:srgbClr val="000000"/>
                </a:solidFill>
              </a:rPr>
              <a:t> </a:t>
            </a:r>
          </a:p>
        </p:txBody>
      </p:sp>
      <p:sp>
        <p:nvSpPr>
          <p:cNvPr id="43021" name="Line 7"/>
          <p:cNvSpPr>
            <a:spLocks noChangeShapeType="1"/>
          </p:cNvSpPr>
          <p:nvPr/>
        </p:nvSpPr>
        <p:spPr bwMode="auto">
          <a:xfrm>
            <a:off x="5003800" y="2636838"/>
            <a:ext cx="1368425" cy="0"/>
          </a:xfrm>
          <a:prstGeom prst="line">
            <a:avLst/>
          </a:prstGeom>
          <a:noFill/>
          <a:ln w="19050">
            <a:solidFill>
              <a:srgbClr val="808080"/>
            </a:solidFill>
            <a:prstDash val="dash"/>
            <a:round/>
            <a:headEnd/>
            <a:tailEnd/>
          </a:ln>
        </p:spPr>
        <p:txBody>
          <a:bodyPr/>
          <a:lstStyle/>
          <a:p>
            <a:endParaRPr lang="fr-FR"/>
          </a:p>
        </p:txBody>
      </p:sp>
      <p:sp>
        <p:nvSpPr>
          <p:cNvPr id="43022" name="Line 8"/>
          <p:cNvSpPr>
            <a:spLocks noChangeShapeType="1"/>
          </p:cNvSpPr>
          <p:nvPr/>
        </p:nvSpPr>
        <p:spPr bwMode="auto">
          <a:xfrm>
            <a:off x="5003800" y="2636838"/>
            <a:ext cx="0" cy="198437"/>
          </a:xfrm>
          <a:prstGeom prst="line">
            <a:avLst/>
          </a:prstGeom>
          <a:noFill/>
          <a:ln w="19050">
            <a:solidFill>
              <a:srgbClr val="808080"/>
            </a:solidFill>
            <a:round/>
            <a:headEnd type="triangle" w="med" len="med"/>
            <a:tailEnd type="triangle" w="med" len="med"/>
          </a:ln>
        </p:spPr>
        <p:txBody>
          <a:bodyPr/>
          <a:lstStyle/>
          <a:p>
            <a:endParaRPr lang="fr-FR"/>
          </a:p>
        </p:txBody>
      </p:sp>
      <p:sp>
        <p:nvSpPr>
          <p:cNvPr id="43023" name="Text Box 9"/>
          <p:cNvSpPr txBox="1">
            <a:spLocks noChangeArrowheads="1"/>
          </p:cNvSpPr>
          <p:nvPr/>
        </p:nvSpPr>
        <p:spPr bwMode="auto">
          <a:xfrm>
            <a:off x="4992688" y="2565400"/>
            <a:ext cx="658812" cy="304800"/>
          </a:xfrm>
          <a:prstGeom prst="rect">
            <a:avLst/>
          </a:prstGeom>
          <a:noFill/>
          <a:ln w="9525">
            <a:noFill/>
            <a:miter lim="800000"/>
            <a:headEnd/>
            <a:tailEnd/>
          </a:ln>
        </p:spPr>
        <p:txBody>
          <a:bodyPr>
            <a:spAutoFit/>
          </a:bodyPr>
          <a:lstStyle/>
          <a:p>
            <a:pPr>
              <a:spcBef>
                <a:spcPct val="50000"/>
              </a:spcBef>
            </a:pPr>
            <a:r>
              <a:rPr lang="fr-FR" altLang="fr-FR" sz="1400" b="1">
                <a:solidFill>
                  <a:srgbClr val="000000"/>
                </a:solidFill>
                <a:latin typeface="Calibri" pitchFamily="34" charset="0"/>
              </a:rPr>
              <a:t>+25%</a:t>
            </a:r>
          </a:p>
        </p:txBody>
      </p:sp>
      <p:sp>
        <p:nvSpPr>
          <p:cNvPr id="43024" name="Line 16"/>
          <p:cNvSpPr>
            <a:spLocks noChangeShapeType="1"/>
          </p:cNvSpPr>
          <p:nvPr/>
        </p:nvSpPr>
        <p:spPr bwMode="auto">
          <a:xfrm>
            <a:off x="6372225" y="4149725"/>
            <a:ext cx="1655763" cy="0"/>
          </a:xfrm>
          <a:prstGeom prst="line">
            <a:avLst/>
          </a:prstGeom>
          <a:noFill/>
          <a:ln w="19050">
            <a:solidFill>
              <a:srgbClr val="808080"/>
            </a:solidFill>
            <a:prstDash val="dash"/>
            <a:round/>
            <a:headEnd/>
            <a:tailEnd/>
          </a:ln>
        </p:spPr>
        <p:txBody>
          <a:bodyPr/>
          <a:lstStyle/>
          <a:p>
            <a:endParaRPr lang="fr-FR"/>
          </a:p>
        </p:txBody>
      </p:sp>
      <p:sp>
        <p:nvSpPr>
          <p:cNvPr id="43025" name="Line 17"/>
          <p:cNvSpPr>
            <a:spLocks noChangeShapeType="1"/>
          </p:cNvSpPr>
          <p:nvPr/>
        </p:nvSpPr>
        <p:spPr bwMode="auto">
          <a:xfrm flipH="1">
            <a:off x="6372225" y="4219575"/>
            <a:ext cx="0" cy="288925"/>
          </a:xfrm>
          <a:prstGeom prst="line">
            <a:avLst/>
          </a:prstGeom>
          <a:noFill/>
          <a:ln w="19050">
            <a:solidFill>
              <a:srgbClr val="808080"/>
            </a:solidFill>
            <a:round/>
            <a:headEnd type="triangle" w="med" len="med"/>
            <a:tailEnd type="triangle" w="med" len="med"/>
          </a:ln>
        </p:spPr>
        <p:txBody>
          <a:bodyPr/>
          <a:lstStyle/>
          <a:p>
            <a:endParaRPr lang="fr-FR"/>
          </a:p>
        </p:txBody>
      </p:sp>
      <p:sp>
        <p:nvSpPr>
          <p:cNvPr id="43026" name="Text Box 18"/>
          <p:cNvSpPr txBox="1">
            <a:spLocks noChangeArrowheads="1"/>
          </p:cNvSpPr>
          <p:nvPr/>
        </p:nvSpPr>
        <p:spPr bwMode="auto">
          <a:xfrm>
            <a:off x="6372225" y="4149725"/>
            <a:ext cx="936625" cy="304800"/>
          </a:xfrm>
          <a:prstGeom prst="rect">
            <a:avLst/>
          </a:prstGeom>
          <a:noFill/>
          <a:ln w="9525">
            <a:noFill/>
            <a:miter lim="800000"/>
            <a:headEnd/>
            <a:tailEnd/>
          </a:ln>
        </p:spPr>
        <p:txBody>
          <a:bodyPr>
            <a:spAutoFit/>
          </a:bodyPr>
          <a:lstStyle/>
          <a:p>
            <a:pPr>
              <a:spcBef>
                <a:spcPct val="50000"/>
              </a:spcBef>
            </a:pPr>
            <a:r>
              <a:rPr lang="fr-FR" altLang="fr-FR" sz="1400" b="1">
                <a:solidFill>
                  <a:srgbClr val="000000"/>
                </a:solidFill>
                <a:latin typeface="Calibri" pitchFamily="34" charset="0"/>
              </a:rPr>
              <a:t>+53%</a:t>
            </a:r>
          </a:p>
        </p:txBody>
      </p:sp>
      <p:sp>
        <p:nvSpPr>
          <p:cNvPr id="43027" name="Rectangle 25"/>
          <p:cNvSpPr>
            <a:spLocks noChangeArrowheads="1"/>
          </p:cNvSpPr>
          <p:nvPr/>
        </p:nvSpPr>
        <p:spPr bwMode="auto">
          <a:xfrm>
            <a:off x="4932363" y="1628775"/>
            <a:ext cx="2160587" cy="517525"/>
          </a:xfrm>
          <a:prstGeom prst="rect">
            <a:avLst/>
          </a:prstGeom>
          <a:noFill/>
          <a:ln w="9525">
            <a:noFill/>
            <a:miter lim="800000"/>
            <a:headEnd/>
            <a:tailEnd/>
          </a:ln>
        </p:spPr>
        <p:txBody>
          <a:bodyPr>
            <a:spAutoFit/>
          </a:bodyPr>
          <a:lstStyle/>
          <a:p>
            <a:pPr algn="ctr"/>
            <a:r>
              <a:rPr lang="fr-FR" altLang="fr-FR" sz="1400" b="1">
                <a:solidFill>
                  <a:srgbClr val="003399"/>
                </a:solidFill>
              </a:rPr>
              <a:t>Décarbonisation par l’électricité</a:t>
            </a:r>
          </a:p>
        </p:txBody>
      </p:sp>
      <p:sp>
        <p:nvSpPr>
          <p:cNvPr id="43028" name="Rectangle 26"/>
          <p:cNvSpPr>
            <a:spLocks noChangeArrowheads="1"/>
          </p:cNvSpPr>
          <p:nvPr/>
        </p:nvSpPr>
        <p:spPr bwMode="auto">
          <a:xfrm>
            <a:off x="7164388" y="1628775"/>
            <a:ext cx="1655762" cy="517525"/>
          </a:xfrm>
          <a:prstGeom prst="rect">
            <a:avLst/>
          </a:prstGeom>
          <a:noFill/>
          <a:ln w="9525">
            <a:noFill/>
            <a:miter lim="800000"/>
            <a:headEnd/>
            <a:tailEnd/>
          </a:ln>
        </p:spPr>
        <p:txBody>
          <a:bodyPr>
            <a:spAutoFit/>
          </a:bodyPr>
          <a:lstStyle/>
          <a:p>
            <a:pPr eaLnBrk="0" hangingPunct="0">
              <a:spcBef>
                <a:spcPct val="20000"/>
              </a:spcBef>
            </a:pPr>
            <a:r>
              <a:rPr lang="fr-FR" altLang="fr-FR" sz="1400" b="1">
                <a:solidFill>
                  <a:srgbClr val="FF6600"/>
                </a:solidFill>
              </a:rPr>
              <a:t>Vecteurs diversifiés</a:t>
            </a:r>
          </a:p>
        </p:txBody>
      </p:sp>
      <p:sp>
        <p:nvSpPr>
          <p:cNvPr id="43029" name="Line 16"/>
          <p:cNvSpPr>
            <a:spLocks noChangeShapeType="1"/>
          </p:cNvSpPr>
          <p:nvPr/>
        </p:nvSpPr>
        <p:spPr bwMode="auto">
          <a:xfrm>
            <a:off x="611188" y="2565400"/>
            <a:ext cx="1368425" cy="0"/>
          </a:xfrm>
          <a:prstGeom prst="line">
            <a:avLst/>
          </a:prstGeom>
          <a:noFill/>
          <a:ln w="19050">
            <a:solidFill>
              <a:srgbClr val="808080"/>
            </a:solidFill>
            <a:prstDash val="dash"/>
            <a:round/>
            <a:headEnd/>
            <a:tailEnd/>
          </a:ln>
        </p:spPr>
        <p:txBody>
          <a:bodyPr/>
          <a:lstStyle/>
          <a:p>
            <a:endParaRPr lang="fr-FR"/>
          </a:p>
        </p:txBody>
      </p:sp>
      <p:sp>
        <p:nvSpPr>
          <p:cNvPr id="43030" name="Rectangle à coins arrondis 10"/>
          <p:cNvSpPr>
            <a:spLocks noChangeArrowheads="1"/>
          </p:cNvSpPr>
          <p:nvPr/>
        </p:nvSpPr>
        <p:spPr bwMode="auto">
          <a:xfrm>
            <a:off x="3059113" y="1916113"/>
            <a:ext cx="1368425" cy="935037"/>
          </a:xfrm>
          <a:prstGeom prst="roundRect">
            <a:avLst>
              <a:gd name="adj" fmla="val 16667"/>
            </a:avLst>
          </a:prstGeom>
          <a:solidFill>
            <a:srgbClr val="969696"/>
          </a:solidFill>
          <a:ln w="25400" algn="ctr">
            <a:solidFill>
              <a:srgbClr val="EEF9F4"/>
            </a:solidFill>
            <a:round/>
            <a:headEnd/>
            <a:tailEnd/>
          </a:ln>
          <a:effectLst>
            <a:outerShdw dist="38100" dir="2700000" algn="tl" rotWithShape="0">
              <a:srgbClr val="000000">
                <a:alpha val="39998"/>
              </a:srgbClr>
            </a:outerShdw>
          </a:effectLst>
        </p:spPr>
        <p:txBody>
          <a:bodyPr/>
          <a:lstStyle/>
          <a:p>
            <a:pPr algn="ctr" defTabSz="360363" eaLnBrk="0" hangingPunct="0">
              <a:spcBef>
                <a:spcPct val="20000"/>
              </a:spcBef>
            </a:pPr>
            <a:r>
              <a:rPr lang="fr-FR" altLang="fr-FR" sz="1600" b="1">
                <a:solidFill>
                  <a:srgbClr val="FFFFFF"/>
                </a:solidFill>
              </a:rPr>
              <a:t>2050</a:t>
            </a:r>
          </a:p>
          <a:p>
            <a:pPr algn="ctr" defTabSz="360363" eaLnBrk="0" hangingPunct="0">
              <a:spcBef>
                <a:spcPct val="20000"/>
              </a:spcBef>
            </a:pPr>
            <a:r>
              <a:rPr lang="fr-FR" altLang="fr-FR" sz="1400" b="1">
                <a:solidFill>
                  <a:srgbClr val="FFFFFF"/>
                </a:solidFill>
              </a:rPr>
              <a:t>PARC VP divisé par 2</a:t>
            </a:r>
            <a:endParaRPr lang="en-GB" altLang="fr-FR" sz="1400" b="1">
              <a:solidFill>
                <a:srgbClr val="FFFFFF"/>
              </a:solidFill>
            </a:endParaRPr>
          </a:p>
        </p:txBody>
      </p:sp>
    </p:spTree>
    <p:extLst>
      <p:ext uri="{BB962C8B-B14F-4D97-AF65-F5344CB8AC3E}">
        <p14:creationId xmlns:p14="http://schemas.microsoft.com/office/powerpoint/2010/main" xmlns="" val="53395891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
          <p:cNvSpPr>
            <a:spLocks noChangeArrowheads="1"/>
          </p:cNvSpPr>
          <p:nvPr/>
        </p:nvSpPr>
        <p:spPr bwMode="auto">
          <a:xfrm>
            <a:off x="539750" y="2532063"/>
            <a:ext cx="8016875" cy="2554545"/>
          </a:xfrm>
          <a:prstGeom prst="rect">
            <a:avLst/>
          </a:prstGeom>
          <a:noFill/>
          <a:ln w="9525">
            <a:noFill/>
            <a:miter lim="800000"/>
            <a:headEnd/>
            <a:tailEnd/>
          </a:ln>
        </p:spPr>
        <p:txBody>
          <a:bodyPr>
            <a:spAutoFit/>
          </a:bodyPr>
          <a:lstStyle/>
          <a:p>
            <a:pPr algn="ctr"/>
            <a:r>
              <a:rPr lang="fr-FR" altLang="fr-FR" sz="4000" b="1" dirty="0">
                <a:solidFill>
                  <a:srgbClr val="808080"/>
                </a:solidFill>
              </a:rPr>
              <a:t>Résidentiel et tertiaire</a:t>
            </a:r>
          </a:p>
          <a:p>
            <a:pPr algn="ctr"/>
            <a:endParaRPr lang="fr-FR" altLang="fr-FR" sz="4000" b="1" i="1" dirty="0">
              <a:solidFill>
                <a:srgbClr val="000000"/>
              </a:solidFill>
            </a:endParaRPr>
          </a:p>
          <a:p>
            <a:pPr algn="ctr"/>
            <a:r>
              <a:rPr lang="fr-FR" altLang="fr-FR" sz="4000" b="1" dirty="0">
                <a:solidFill>
                  <a:srgbClr val="666666"/>
                </a:solidFill>
              </a:rPr>
              <a:t> </a:t>
            </a:r>
          </a:p>
          <a:p>
            <a:pPr algn="ctr"/>
            <a:endParaRPr lang="fr-FR" altLang="fr-FR" sz="4000" b="1" dirty="0">
              <a:solidFill>
                <a:srgbClr val="666666"/>
              </a:solidFill>
            </a:endParaRPr>
          </a:p>
        </p:txBody>
      </p:sp>
    </p:spTree>
    <p:extLst>
      <p:ext uri="{BB962C8B-B14F-4D97-AF65-F5344CB8AC3E}">
        <p14:creationId xmlns:p14="http://schemas.microsoft.com/office/powerpoint/2010/main" xmlns="" val="339304759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956" name="Group 20"/>
          <p:cNvGraphicFramePr>
            <a:graphicFrameLocks noGrp="1"/>
          </p:cNvGraphicFramePr>
          <p:nvPr>
            <p:ph idx="4294967295"/>
          </p:nvPr>
        </p:nvGraphicFramePr>
        <p:xfrm>
          <a:off x="323850" y="1628775"/>
          <a:ext cx="8640763" cy="4624391"/>
        </p:xfrm>
        <a:graphic>
          <a:graphicData uri="http://schemas.openxmlformats.org/drawingml/2006/table">
            <a:tbl>
              <a:tblPr/>
              <a:tblGrid>
                <a:gridCol w="2087563"/>
                <a:gridCol w="6553200"/>
              </a:tblGrid>
              <a:tr h="1673028">
                <a:tc>
                  <a:txBody>
                    <a:bodyPr/>
                    <a:lstStyle>
                      <a:lvl1pPr marL="88900" eaLnBrk="0" hangingPunct="0">
                        <a:spcBef>
                          <a:spcPct val="20000"/>
                        </a:spcBef>
                        <a:defRPr>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88900" marR="0" lvl="0" indent="0" algn="l" defTabSz="914400" rtl="0" eaLnBrk="0" fontAlgn="base" latinLnBrk="0" hangingPunct="0">
                        <a:lnSpc>
                          <a:spcPct val="100000"/>
                        </a:lnSpc>
                        <a:spcBef>
                          <a:spcPct val="20000"/>
                        </a:spcBef>
                        <a:spcAft>
                          <a:spcPct val="0"/>
                        </a:spcAft>
                        <a:buClrTx/>
                        <a:buSzTx/>
                        <a:buFontTx/>
                        <a:buNone/>
                        <a:tabLst/>
                      </a:pPr>
                      <a:r>
                        <a:rPr kumimoji="0" lang="fr-FR" altLang="fr-FR" sz="1600" b="1" i="0" u="none" strike="noStrike" cap="none" normalizeH="0" baseline="0" dirty="0" smtClean="0">
                          <a:ln>
                            <a:noFill/>
                          </a:ln>
                          <a:solidFill>
                            <a:srgbClr val="339966"/>
                          </a:solidFill>
                          <a:effectLst/>
                          <a:latin typeface="Arial" charset="0"/>
                          <a:cs typeface="Arial" charset="0"/>
                        </a:rPr>
                        <a:t>Sobriété Renforcée </a:t>
                      </a:r>
                    </a:p>
                  </a:txBody>
                  <a:tcPr marT="45719" marB="45719"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rgbClr val="808080"/>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Char char="•"/>
                        <a:tabLst/>
                      </a:pPr>
                      <a:r>
                        <a:rPr kumimoji="0" lang="fr-FR" altLang="fr-FR" sz="1400" b="1" i="0" u="none" strike="noStrike" cap="none" normalizeH="0" baseline="0" smtClean="0">
                          <a:ln>
                            <a:noFill/>
                          </a:ln>
                          <a:solidFill>
                            <a:srgbClr val="339966"/>
                          </a:solidFill>
                          <a:effectLst/>
                          <a:latin typeface="Arial" charset="0"/>
                          <a:cs typeface="Arial" charset="0"/>
                        </a:rPr>
                        <a:t>Comportements plus sobres </a:t>
                      </a:r>
                      <a:r>
                        <a:rPr kumimoji="0" lang="fr-FR" altLang="fr-FR" sz="1400" b="0" i="0" u="none" strike="noStrike" cap="none" normalizeH="0" baseline="0" smtClean="0">
                          <a:ln>
                            <a:noFill/>
                          </a:ln>
                          <a:solidFill>
                            <a:srgbClr val="339966"/>
                          </a:solidFill>
                          <a:effectLst/>
                          <a:latin typeface="Arial" charset="0"/>
                          <a:cs typeface="Arial" charset="0"/>
                        </a:rPr>
                        <a:t>: tassement de la demande de surface (m²/hab et m²/emploi) et renouvellement urbain plus dense, pas d’effets-rebond, stabilisation puis réduction progressive de la demande d’électricité spécifique</a:t>
                      </a:r>
                    </a:p>
                    <a:p>
                      <a:pPr marL="0" marR="0" lvl="0" indent="0" algn="l" defTabSz="914400" rtl="0" eaLnBrk="0" fontAlgn="base" latinLnBrk="0" hangingPunct="0">
                        <a:lnSpc>
                          <a:spcPct val="100000"/>
                        </a:lnSpc>
                        <a:spcBef>
                          <a:spcPct val="20000"/>
                        </a:spcBef>
                        <a:spcAft>
                          <a:spcPct val="0"/>
                        </a:spcAft>
                        <a:buClrTx/>
                        <a:buSzTx/>
                        <a:buFontTx/>
                        <a:buChar char="•"/>
                        <a:tabLst/>
                      </a:pPr>
                      <a:r>
                        <a:rPr kumimoji="0" lang="fr-FR" altLang="fr-FR" sz="1400" b="1" i="0" u="none" strike="noStrike" cap="none" normalizeH="0" baseline="0" smtClean="0">
                          <a:ln>
                            <a:noFill/>
                          </a:ln>
                          <a:solidFill>
                            <a:srgbClr val="339966"/>
                          </a:solidFill>
                          <a:effectLst/>
                          <a:latin typeface="Arial" charset="0"/>
                          <a:cs typeface="Arial" charset="0"/>
                        </a:rPr>
                        <a:t>Améliorations de l'efficacité énergétique </a:t>
                      </a:r>
                      <a:r>
                        <a:rPr kumimoji="0" lang="fr-FR" altLang="fr-FR" sz="1400" b="0" i="0" u="none" strike="noStrike" cap="none" normalizeH="0" baseline="0" smtClean="0">
                          <a:ln>
                            <a:noFill/>
                          </a:ln>
                          <a:solidFill>
                            <a:srgbClr val="339966"/>
                          </a:solidFill>
                          <a:effectLst/>
                          <a:latin typeface="Arial" charset="0"/>
                          <a:cs typeface="Arial" charset="0"/>
                        </a:rPr>
                        <a:t>: rénovation complète du parc existant en 2050 (x4 par rapport au rythme actuel)</a:t>
                      </a:r>
                      <a:r>
                        <a:rPr kumimoji="0" lang="fr-FR" altLang="fr-FR" sz="1400" b="0" i="0" u="none" strike="noStrike" cap="none" normalizeH="0" baseline="0" smtClean="0">
                          <a:ln>
                            <a:noFill/>
                          </a:ln>
                          <a:solidFill>
                            <a:srgbClr val="003399"/>
                          </a:solidFill>
                          <a:effectLst/>
                          <a:latin typeface="Arial" charset="0"/>
                          <a:cs typeface="Arial" charset="0"/>
                        </a:rPr>
                        <a:t> </a:t>
                      </a:r>
                      <a:r>
                        <a:rPr kumimoji="0" lang="fr-FR" altLang="fr-FR" sz="1400" b="0" i="0" u="none" strike="noStrike" cap="none" normalizeH="0" baseline="0" smtClean="0">
                          <a:ln>
                            <a:noFill/>
                          </a:ln>
                          <a:solidFill>
                            <a:srgbClr val="339966"/>
                          </a:solidFill>
                          <a:effectLst/>
                          <a:latin typeface="Arial" charset="0"/>
                          <a:cs typeface="Arial" charset="0"/>
                        </a:rPr>
                        <a:t>et constructions neuves très performantes</a:t>
                      </a:r>
                    </a:p>
                    <a:p>
                      <a:pPr marL="0" marR="0" lvl="0" indent="0" algn="l" defTabSz="914400" rtl="0" eaLnBrk="0" fontAlgn="base" latinLnBrk="0" hangingPunct="0">
                        <a:lnSpc>
                          <a:spcPct val="100000"/>
                        </a:lnSpc>
                        <a:spcBef>
                          <a:spcPct val="20000"/>
                        </a:spcBef>
                        <a:spcAft>
                          <a:spcPct val="0"/>
                        </a:spcAft>
                        <a:buClrTx/>
                        <a:buSzTx/>
                        <a:buFontTx/>
                        <a:buChar char="•"/>
                        <a:tabLst/>
                      </a:pPr>
                      <a:r>
                        <a:rPr kumimoji="0" lang="fr-FR" altLang="fr-FR" sz="1400" b="1" i="0" u="none" strike="noStrike" cap="none" normalizeH="0" baseline="0" smtClean="0">
                          <a:ln>
                            <a:noFill/>
                          </a:ln>
                          <a:solidFill>
                            <a:srgbClr val="339966"/>
                          </a:solidFill>
                          <a:effectLst/>
                          <a:latin typeface="Arial" charset="0"/>
                          <a:cs typeface="Arial" charset="0"/>
                        </a:rPr>
                        <a:t>Disparition du fioul</a:t>
                      </a:r>
                      <a:r>
                        <a:rPr kumimoji="0" lang="fr-FR" altLang="fr-FR" sz="1400" b="0" i="0" u="none" strike="noStrike" cap="none" normalizeH="0" baseline="0" smtClean="0">
                          <a:ln>
                            <a:noFill/>
                          </a:ln>
                          <a:solidFill>
                            <a:srgbClr val="339966"/>
                          </a:solidFill>
                          <a:effectLst/>
                          <a:latin typeface="Arial" charset="0"/>
                          <a:cs typeface="Arial" charset="0"/>
                        </a:rPr>
                        <a:t> dans les usages de chauffage et ECS</a:t>
                      </a:r>
                    </a:p>
                  </a:txBody>
                  <a:tcPr marL="90000" marR="90000" marT="46799" marB="46799"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r>
              <a:tr h="1534933">
                <a:tc>
                  <a:txBody>
                    <a:bodyPr/>
                    <a:lstStyle>
                      <a:lvl1pPr marL="88900" eaLnBrk="0" hangingPunct="0">
                        <a:spcBef>
                          <a:spcPct val="20000"/>
                        </a:spcBef>
                        <a:defRPr>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88900" marR="0" lvl="0" indent="0" algn="l" defTabSz="914400" rtl="0" eaLnBrk="0" fontAlgn="base" latinLnBrk="0" hangingPunct="0">
                        <a:lnSpc>
                          <a:spcPct val="100000"/>
                        </a:lnSpc>
                        <a:spcBef>
                          <a:spcPct val="20000"/>
                        </a:spcBef>
                        <a:spcAft>
                          <a:spcPct val="0"/>
                        </a:spcAft>
                        <a:buClrTx/>
                        <a:buSzTx/>
                        <a:buFontTx/>
                        <a:buNone/>
                        <a:tabLst/>
                      </a:pPr>
                      <a:r>
                        <a:rPr kumimoji="0" lang="fr-FR" altLang="fr-FR" sz="1600" b="1" i="0" u="none" strike="noStrike" cap="none" normalizeH="0" baseline="0" smtClean="0">
                          <a:ln>
                            <a:noFill/>
                          </a:ln>
                          <a:solidFill>
                            <a:srgbClr val="003399"/>
                          </a:solidFill>
                          <a:effectLst/>
                          <a:latin typeface="Arial" charset="0"/>
                          <a:cs typeface="Arial" charset="0"/>
                        </a:rPr>
                        <a:t>Décarbonisation par l’électricité</a:t>
                      </a:r>
                    </a:p>
                  </a:txBody>
                  <a:tcPr marT="45719" marB="45719"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lvl1pPr eaLnBrk="0" hangingPunct="0">
                        <a:spcBef>
                          <a:spcPct val="20000"/>
                        </a:spcBef>
                        <a:tabLst>
                          <a:tab pos="179388" algn="l"/>
                        </a:tabLst>
                        <a:defRPr>
                          <a:solidFill>
                            <a:schemeClr val="tx1"/>
                          </a:solidFill>
                          <a:latin typeface="Arial" charset="0"/>
                        </a:defRPr>
                      </a:lvl1pPr>
                      <a:lvl2pPr marL="742950" indent="-285750" eaLnBrk="0" hangingPunct="0">
                        <a:spcBef>
                          <a:spcPct val="20000"/>
                        </a:spcBef>
                        <a:tabLst>
                          <a:tab pos="179388" algn="l"/>
                        </a:tabLst>
                        <a:defRPr sz="2400">
                          <a:solidFill>
                            <a:schemeClr val="tx1"/>
                          </a:solidFill>
                          <a:latin typeface="Arial" charset="0"/>
                        </a:defRPr>
                      </a:lvl2pPr>
                      <a:lvl3pPr marL="1143000" indent="-228600" eaLnBrk="0" hangingPunct="0">
                        <a:spcBef>
                          <a:spcPct val="20000"/>
                        </a:spcBef>
                        <a:tabLst>
                          <a:tab pos="179388" algn="l"/>
                        </a:tabLst>
                        <a:defRPr sz="2000">
                          <a:solidFill>
                            <a:schemeClr val="tx1"/>
                          </a:solidFill>
                          <a:latin typeface="Arial" charset="0"/>
                        </a:defRPr>
                      </a:lvl3pPr>
                      <a:lvl4pPr marL="1600200" indent="-228600" eaLnBrk="0" hangingPunct="0">
                        <a:spcBef>
                          <a:spcPct val="20000"/>
                        </a:spcBef>
                        <a:tabLst>
                          <a:tab pos="179388" algn="l"/>
                        </a:tabLst>
                        <a:defRPr>
                          <a:solidFill>
                            <a:schemeClr val="tx1"/>
                          </a:solidFill>
                          <a:latin typeface="Arial" charset="0"/>
                        </a:defRPr>
                      </a:lvl4pPr>
                      <a:lvl5pPr marL="2057400" indent="-228600" eaLnBrk="0" hangingPunct="0">
                        <a:spcBef>
                          <a:spcPct val="20000"/>
                        </a:spcBef>
                        <a:tabLst>
                          <a:tab pos="179388" algn="l"/>
                        </a:tabLst>
                        <a:defRPr>
                          <a:solidFill>
                            <a:schemeClr val="tx1"/>
                          </a:solidFill>
                          <a:latin typeface="Arial" charset="0"/>
                        </a:defRPr>
                      </a:lvl5pPr>
                      <a:lvl6pPr marL="2514600" indent="-228600" eaLnBrk="0" fontAlgn="base" hangingPunct="0">
                        <a:spcBef>
                          <a:spcPct val="20000"/>
                        </a:spcBef>
                        <a:spcAft>
                          <a:spcPct val="0"/>
                        </a:spcAft>
                        <a:tabLst>
                          <a:tab pos="179388" algn="l"/>
                        </a:tabLst>
                        <a:defRPr>
                          <a:solidFill>
                            <a:schemeClr val="tx1"/>
                          </a:solidFill>
                          <a:latin typeface="Arial" charset="0"/>
                        </a:defRPr>
                      </a:lvl6pPr>
                      <a:lvl7pPr marL="2971800" indent="-228600" eaLnBrk="0" fontAlgn="base" hangingPunct="0">
                        <a:spcBef>
                          <a:spcPct val="20000"/>
                        </a:spcBef>
                        <a:spcAft>
                          <a:spcPct val="0"/>
                        </a:spcAft>
                        <a:tabLst>
                          <a:tab pos="179388" algn="l"/>
                        </a:tabLst>
                        <a:defRPr>
                          <a:solidFill>
                            <a:schemeClr val="tx1"/>
                          </a:solidFill>
                          <a:latin typeface="Arial" charset="0"/>
                        </a:defRPr>
                      </a:lvl7pPr>
                      <a:lvl8pPr marL="3429000" indent="-228600" eaLnBrk="0" fontAlgn="base" hangingPunct="0">
                        <a:spcBef>
                          <a:spcPct val="20000"/>
                        </a:spcBef>
                        <a:spcAft>
                          <a:spcPct val="0"/>
                        </a:spcAft>
                        <a:tabLst>
                          <a:tab pos="179388" algn="l"/>
                        </a:tabLst>
                        <a:defRPr>
                          <a:solidFill>
                            <a:schemeClr val="tx1"/>
                          </a:solidFill>
                          <a:latin typeface="Arial" charset="0"/>
                        </a:defRPr>
                      </a:lvl8pPr>
                      <a:lvl9pPr marL="3886200" indent="-228600" eaLnBrk="0" fontAlgn="base" hangingPunct="0">
                        <a:spcBef>
                          <a:spcPct val="20000"/>
                        </a:spcBef>
                        <a:spcAft>
                          <a:spcPct val="0"/>
                        </a:spcAft>
                        <a:tabLst>
                          <a:tab pos="179388" algn="l"/>
                        </a:tabLs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Char char="•"/>
                        <a:tabLst>
                          <a:tab pos="179388" algn="l"/>
                        </a:tabLst>
                      </a:pPr>
                      <a:r>
                        <a:rPr kumimoji="0" lang="fr-FR" altLang="fr-FR" sz="1400" b="1" i="0" u="none" strike="noStrike" cap="none" normalizeH="0" baseline="0" smtClean="0">
                          <a:ln>
                            <a:noFill/>
                          </a:ln>
                          <a:solidFill>
                            <a:srgbClr val="003399"/>
                          </a:solidFill>
                          <a:effectLst/>
                          <a:latin typeface="Arial" charset="0"/>
                          <a:cs typeface="Arial" charset="0"/>
                        </a:rPr>
                        <a:t>Poursuite tendance de la demande</a:t>
                      </a:r>
                      <a:r>
                        <a:rPr kumimoji="0" lang="fr-FR" altLang="fr-FR" sz="1400" b="0" i="0" u="none" strike="noStrike" cap="none" normalizeH="0" baseline="0" smtClean="0">
                          <a:ln>
                            <a:noFill/>
                          </a:ln>
                          <a:solidFill>
                            <a:srgbClr val="003399"/>
                          </a:solidFill>
                          <a:effectLst/>
                          <a:latin typeface="Arial" charset="0"/>
                          <a:cs typeface="Arial" charset="0"/>
                        </a:rPr>
                        <a:t> : surfaces, répartition habitat collectif/habitat individuel, électricité spécifique, etc. </a:t>
                      </a:r>
                      <a:endParaRPr kumimoji="0" lang="fr-FR" altLang="fr-FR" sz="1400" b="1" i="0" u="none" strike="noStrike" cap="none" normalizeH="0" baseline="0" smtClean="0">
                        <a:ln>
                          <a:noFill/>
                        </a:ln>
                        <a:solidFill>
                          <a:srgbClr val="003399"/>
                        </a:solidFill>
                        <a:effectLst/>
                        <a:latin typeface="Arial"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Char char="•"/>
                        <a:tabLst>
                          <a:tab pos="179388" algn="l"/>
                        </a:tabLst>
                      </a:pPr>
                      <a:r>
                        <a:rPr kumimoji="0" lang="fr-FR" altLang="fr-FR" sz="1400" b="1" i="0" u="none" strike="noStrike" cap="none" normalizeH="0" baseline="0" smtClean="0">
                          <a:ln>
                            <a:noFill/>
                          </a:ln>
                          <a:solidFill>
                            <a:srgbClr val="003399"/>
                          </a:solidFill>
                          <a:effectLst/>
                          <a:latin typeface="Arial" charset="0"/>
                          <a:cs typeface="Arial" charset="0"/>
                        </a:rPr>
                        <a:t>Amélioration de l’efficacité énergétique moins poussée : </a:t>
                      </a:r>
                      <a:r>
                        <a:rPr kumimoji="0" lang="fr-FR" altLang="fr-FR" sz="1400" b="0" i="0" u="none" strike="noStrike" cap="none" normalizeH="0" baseline="0" smtClean="0">
                          <a:ln>
                            <a:noFill/>
                          </a:ln>
                          <a:solidFill>
                            <a:srgbClr val="003399"/>
                          </a:solidFill>
                          <a:effectLst/>
                          <a:latin typeface="Arial" charset="0"/>
                          <a:cs typeface="Arial" charset="0"/>
                        </a:rPr>
                        <a:t>rénovation de la moitié du parc existant en 2050 (doublement par rapport au rythme actuel)</a:t>
                      </a:r>
                    </a:p>
                    <a:p>
                      <a:pPr marL="0" marR="0" lvl="0" indent="0" algn="l" defTabSz="914400" rtl="0" eaLnBrk="0" fontAlgn="base" latinLnBrk="0" hangingPunct="0">
                        <a:lnSpc>
                          <a:spcPct val="100000"/>
                        </a:lnSpc>
                        <a:spcBef>
                          <a:spcPct val="20000"/>
                        </a:spcBef>
                        <a:spcAft>
                          <a:spcPct val="0"/>
                        </a:spcAft>
                        <a:buClrTx/>
                        <a:buSzTx/>
                        <a:buFontTx/>
                        <a:buChar char="•"/>
                        <a:tabLst>
                          <a:tab pos="179388" algn="l"/>
                        </a:tabLst>
                      </a:pPr>
                      <a:r>
                        <a:rPr kumimoji="0" lang="fr-FR" altLang="fr-FR" sz="1400" b="1" i="0" u="none" strike="noStrike" cap="none" normalizeH="0" baseline="0" smtClean="0">
                          <a:ln>
                            <a:noFill/>
                          </a:ln>
                          <a:solidFill>
                            <a:srgbClr val="003399"/>
                          </a:solidFill>
                          <a:effectLst/>
                          <a:latin typeface="Arial" charset="0"/>
                          <a:cs typeface="Arial" charset="0"/>
                        </a:rPr>
                        <a:t>Fortes substitutions des énergies carbonées par l’électricité</a:t>
                      </a:r>
                      <a:r>
                        <a:rPr kumimoji="0" lang="fr-FR" altLang="fr-FR" sz="1400" b="0" i="0" u="none" strike="noStrike" cap="none" normalizeH="0" baseline="0" smtClean="0">
                          <a:ln>
                            <a:noFill/>
                          </a:ln>
                          <a:solidFill>
                            <a:srgbClr val="003399"/>
                          </a:solidFill>
                          <a:effectLst/>
                          <a:latin typeface="Arial" charset="0"/>
                          <a:cs typeface="Arial" charset="0"/>
                        </a:rPr>
                        <a:t> (développement massif des pompes à chaleur  haute performance PAC)</a:t>
                      </a:r>
                      <a:endParaRPr kumimoji="0" lang="fr-FR" altLang="fr-FR" sz="900" b="0" i="0" u="none" strike="noStrike" cap="none" normalizeH="0" baseline="0" smtClean="0">
                        <a:ln>
                          <a:noFill/>
                        </a:ln>
                        <a:solidFill>
                          <a:srgbClr val="003399"/>
                        </a:solidFill>
                        <a:effectLst/>
                        <a:latin typeface="Arial" charset="0"/>
                        <a:cs typeface="Arial" charset="0"/>
                      </a:endParaRPr>
                    </a:p>
                  </a:txBody>
                  <a:tcPr marL="90000" marR="90000" marT="46799" marB="46799"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r>
              <a:tr h="1416427">
                <a:tc>
                  <a:txBody>
                    <a:bodyPr/>
                    <a:lstStyle>
                      <a:lvl1pPr marL="88900" eaLnBrk="0" hangingPunct="0">
                        <a:spcBef>
                          <a:spcPct val="20000"/>
                        </a:spcBef>
                        <a:defRPr>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88900" marR="0" lvl="0" indent="0" algn="l" defTabSz="914400" rtl="0" eaLnBrk="0" fontAlgn="base" latinLnBrk="0" hangingPunct="0">
                        <a:lnSpc>
                          <a:spcPct val="100000"/>
                        </a:lnSpc>
                        <a:spcBef>
                          <a:spcPct val="20000"/>
                        </a:spcBef>
                        <a:spcAft>
                          <a:spcPct val="0"/>
                        </a:spcAft>
                        <a:buClrTx/>
                        <a:buSzTx/>
                        <a:buFontTx/>
                        <a:buNone/>
                        <a:tabLst/>
                      </a:pPr>
                      <a:r>
                        <a:rPr kumimoji="0" lang="fr-FR" altLang="fr-FR" sz="1600" b="1" i="0" u="none" strike="noStrike" cap="none" normalizeH="0" baseline="0" smtClean="0">
                          <a:ln>
                            <a:noFill/>
                          </a:ln>
                          <a:solidFill>
                            <a:srgbClr val="FF6600"/>
                          </a:solidFill>
                          <a:effectLst/>
                          <a:latin typeface="Arial" charset="0"/>
                          <a:cs typeface="Arial" charset="0"/>
                        </a:rPr>
                        <a:t>Vecteurs diversifiés</a:t>
                      </a:r>
                    </a:p>
                  </a:txBody>
                  <a:tcPr marT="45719" marB="45719"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Char char="•"/>
                        <a:tabLst/>
                      </a:pPr>
                      <a:r>
                        <a:rPr kumimoji="0" lang="fr-FR" altLang="fr-FR" sz="1400" b="1" i="0" u="none" strike="noStrike" cap="none" normalizeH="0" baseline="0" dirty="0" smtClean="0">
                          <a:ln>
                            <a:noFill/>
                          </a:ln>
                          <a:solidFill>
                            <a:srgbClr val="FF6600"/>
                          </a:solidFill>
                          <a:effectLst/>
                          <a:latin typeface="Arial" charset="0"/>
                          <a:cs typeface="Arial" charset="0"/>
                        </a:rPr>
                        <a:t>Poursuite tendance de la demande et améliorations de l’efficacité énergétique moins poussée</a:t>
                      </a:r>
                      <a:r>
                        <a:rPr kumimoji="0" lang="fr-FR" altLang="fr-FR" sz="1400" b="0" i="0" u="none" strike="noStrike" cap="none" normalizeH="0" baseline="0" dirty="0" smtClean="0">
                          <a:ln>
                            <a:noFill/>
                          </a:ln>
                          <a:solidFill>
                            <a:srgbClr val="FF6600"/>
                          </a:solidFill>
                          <a:effectLst/>
                          <a:latin typeface="Arial" charset="0"/>
                          <a:cs typeface="Arial" charset="0"/>
                        </a:rPr>
                        <a:t> (idem ELE sauf demande en électricité spécifique plus faible)</a:t>
                      </a:r>
                      <a:endParaRPr kumimoji="0" lang="fr-FR" altLang="fr-FR" sz="1400" b="1" i="0" u="none" strike="noStrike" cap="none" normalizeH="0" baseline="0" dirty="0" smtClean="0">
                        <a:ln>
                          <a:noFill/>
                        </a:ln>
                        <a:solidFill>
                          <a:srgbClr val="FF6600"/>
                        </a:solidFill>
                        <a:effectLst/>
                        <a:latin typeface="Arial"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Char char="•"/>
                        <a:tabLst/>
                      </a:pPr>
                      <a:r>
                        <a:rPr kumimoji="0" lang="fr-FR" altLang="fr-FR" sz="1400" b="1" i="0" u="none" strike="noStrike" cap="none" normalizeH="0" baseline="0" dirty="0" smtClean="0">
                          <a:ln>
                            <a:noFill/>
                          </a:ln>
                          <a:solidFill>
                            <a:srgbClr val="FF6600"/>
                          </a:solidFill>
                          <a:effectLst/>
                          <a:latin typeface="Arial" charset="0"/>
                          <a:cs typeface="Arial" charset="0"/>
                        </a:rPr>
                        <a:t>Fortes substitutions des énergies carbonées par la biomasse, les réseaux de chaleur (cogénération nucléaire notamment) </a:t>
                      </a:r>
                      <a:r>
                        <a:rPr kumimoji="0" lang="fr-FR" altLang="fr-FR" sz="1400" b="0" i="0" u="none" strike="noStrike" cap="none" normalizeH="0" baseline="0" dirty="0" smtClean="0">
                          <a:ln>
                            <a:noFill/>
                          </a:ln>
                          <a:solidFill>
                            <a:srgbClr val="FF6600"/>
                          </a:solidFill>
                          <a:effectLst/>
                          <a:latin typeface="Arial" charset="0"/>
                          <a:cs typeface="Arial" charset="0"/>
                        </a:rPr>
                        <a:t>et dans une moindre mesure le solaire</a:t>
                      </a:r>
                      <a:r>
                        <a:rPr kumimoji="0" lang="fr-FR" altLang="fr-FR" sz="1400" b="1" i="0" u="none" strike="noStrike" cap="none" normalizeH="0" baseline="0" dirty="0" smtClean="0">
                          <a:ln>
                            <a:noFill/>
                          </a:ln>
                          <a:solidFill>
                            <a:srgbClr val="FF6600"/>
                          </a:solidFill>
                          <a:effectLst/>
                          <a:latin typeface="Arial" charset="0"/>
                          <a:cs typeface="Arial" charset="0"/>
                        </a:rPr>
                        <a:t> </a:t>
                      </a:r>
                      <a:r>
                        <a:rPr kumimoji="0" lang="fr-FR" altLang="fr-FR" sz="1400" b="0" i="0" u="none" strike="noStrike" cap="none" normalizeH="0" baseline="0" dirty="0" smtClean="0">
                          <a:ln>
                            <a:noFill/>
                          </a:ln>
                          <a:solidFill>
                            <a:srgbClr val="FF6600"/>
                          </a:solidFill>
                          <a:effectLst/>
                          <a:latin typeface="Arial" charset="0"/>
                          <a:cs typeface="Arial" charset="0"/>
                        </a:rPr>
                        <a:t>; le gaz issu de la biomasse se substitue partiellement au gaz naturel</a:t>
                      </a:r>
                    </a:p>
                  </a:txBody>
                  <a:tcPr marL="90000" marR="90000" marT="46799" marB="46799"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r>
            </a:tbl>
          </a:graphicData>
        </a:graphic>
      </p:graphicFrame>
      <p:sp>
        <p:nvSpPr>
          <p:cNvPr id="23569" name="Titre 1"/>
          <p:cNvSpPr>
            <a:spLocks/>
          </p:cNvSpPr>
          <p:nvPr/>
        </p:nvSpPr>
        <p:spPr bwMode="auto">
          <a:xfrm>
            <a:off x="4427538" y="0"/>
            <a:ext cx="4321175" cy="9087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fr-FR" altLang="fr-FR" sz="2800" b="1" dirty="0">
                <a:solidFill>
                  <a:srgbClr val="FFFFFF"/>
                </a:solidFill>
              </a:rPr>
              <a:t>Résidentiel/tertiaire</a:t>
            </a:r>
          </a:p>
          <a:p>
            <a:pPr eaLnBrk="1" hangingPunct="1">
              <a:spcBef>
                <a:spcPct val="0"/>
              </a:spcBef>
              <a:buFontTx/>
              <a:buNone/>
            </a:pPr>
            <a:r>
              <a:rPr lang="fr-FR" altLang="fr-FR" sz="2800" dirty="0">
                <a:solidFill>
                  <a:srgbClr val="FFFFFF"/>
                </a:solidFill>
              </a:rPr>
              <a:t>3 scénarios </a:t>
            </a:r>
            <a:r>
              <a:rPr lang="fr-FR" altLang="fr-FR" sz="2800" dirty="0" smtClean="0">
                <a:solidFill>
                  <a:srgbClr val="FFFFFF"/>
                </a:solidFill>
              </a:rPr>
              <a:t>différenciés</a:t>
            </a:r>
            <a:endParaRPr lang="fr-FR" altLang="fr-FR" sz="2800" dirty="0">
              <a:solidFill>
                <a:srgbClr val="FFFFFF"/>
              </a:solidFill>
            </a:endParaRPr>
          </a:p>
        </p:txBody>
      </p:sp>
      <p:sp>
        <p:nvSpPr>
          <p:cNvPr id="23570" name="Rectangle 3"/>
          <p:cNvSpPr>
            <a:spLocks noChangeArrowheads="1"/>
          </p:cNvSpPr>
          <p:nvPr/>
        </p:nvSpPr>
        <p:spPr bwMode="auto">
          <a:xfrm>
            <a:off x="-144463" y="1485900"/>
            <a:ext cx="4429126" cy="935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indent="190500"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buFontTx/>
              <a:buNone/>
            </a:pPr>
            <a:endParaRPr lang="fr-FR" altLang="fr-FR" sz="1200" u="sng">
              <a:solidFill>
                <a:srgbClr val="000000"/>
              </a:solidFill>
            </a:endParaRPr>
          </a:p>
        </p:txBody>
      </p:sp>
      <p:sp>
        <p:nvSpPr>
          <p:cNvPr id="23571" name="Text Box 20"/>
          <p:cNvSpPr txBox="1">
            <a:spLocks noChangeArrowheads="1"/>
          </p:cNvSpPr>
          <p:nvPr/>
        </p:nvSpPr>
        <p:spPr bwMode="auto">
          <a:xfrm>
            <a:off x="611560" y="6309320"/>
            <a:ext cx="24130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fr-FR" altLang="fr-FR" sz="1400" i="1" dirty="0"/>
              <a:t>*ECS : eau chaude sanitaire</a:t>
            </a:r>
          </a:p>
        </p:txBody>
      </p:sp>
    </p:spTree>
    <p:extLst>
      <p:ext uri="{BB962C8B-B14F-4D97-AF65-F5344CB8AC3E}">
        <p14:creationId xmlns:p14="http://schemas.microsoft.com/office/powerpoint/2010/main" xmlns="" val="351708442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Graphique 1" descr="image001"/>
          <p:cNvPicPr>
            <a:picLocks noChangeAspect="1" noChangeArrowheads="1"/>
          </p:cNvPicPr>
          <p:nvPr/>
        </p:nvPicPr>
        <p:blipFill>
          <a:blip r:embed="rId3" cstate="print"/>
          <a:srcRect l="1376" t="11948" r="20175" b="1060"/>
          <a:stretch>
            <a:fillRect/>
          </a:stretch>
        </p:blipFill>
        <p:spPr bwMode="auto">
          <a:xfrm>
            <a:off x="107950" y="1989138"/>
            <a:ext cx="4105275" cy="2735262"/>
          </a:xfrm>
          <a:prstGeom prst="rect">
            <a:avLst/>
          </a:prstGeom>
          <a:noFill/>
          <a:ln w="9525">
            <a:noFill/>
            <a:miter lim="800000"/>
            <a:headEnd/>
            <a:tailEnd/>
          </a:ln>
        </p:spPr>
      </p:pic>
      <p:sp>
        <p:nvSpPr>
          <p:cNvPr id="46083" name="Line 12"/>
          <p:cNvSpPr>
            <a:spLocks noChangeShapeType="1"/>
          </p:cNvSpPr>
          <p:nvPr/>
        </p:nvSpPr>
        <p:spPr bwMode="auto">
          <a:xfrm flipV="1">
            <a:off x="4067175" y="2133600"/>
            <a:ext cx="0" cy="2590800"/>
          </a:xfrm>
          <a:prstGeom prst="line">
            <a:avLst/>
          </a:prstGeom>
          <a:noFill/>
          <a:ln w="31750">
            <a:solidFill>
              <a:schemeClr val="bg2"/>
            </a:solidFill>
            <a:round/>
            <a:headEnd/>
            <a:tailEnd/>
          </a:ln>
        </p:spPr>
        <p:txBody>
          <a:bodyPr/>
          <a:lstStyle/>
          <a:p>
            <a:endParaRPr lang="fr-FR"/>
          </a:p>
        </p:txBody>
      </p:sp>
      <p:sp>
        <p:nvSpPr>
          <p:cNvPr id="46084" name="Rectangle 3"/>
          <p:cNvSpPr>
            <a:spLocks noGrp="1" noChangeArrowheads="1"/>
          </p:cNvSpPr>
          <p:nvPr>
            <p:ph type="body" idx="4294967295"/>
          </p:nvPr>
        </p:nvSpPr>
        <p:spPr>
          <a:xfrm>
            <a:off x="4284663" y="1196752"/>
            <a:ext cx="4859337" cy="4824413"/>
          </a:xfrm>
        </p:spPr>
        <p:txBody>
          <a:bodyPr/>
          <a:lstStyle/>
          <a:p>
            <a:pPr marL="0" indent="174625" algn="ctr">
              <a:spcBef>
                <a:spcPts val="300"/>
              </a:spcBef>
              <a:buFontTx/>
              <a:buNone/>
            </a:pPr>
            <a:r>
              <a:rPr lang="fr-FR" altLang="fr-FR" sz="1400" b="1" u="sng" dirty="0" smtClean="0"/>
              <a:t>Hypothèses communes</a:t>
            </a:r>
          </a:p>
          <a:p>
            <a:pPr marL="0" indent="174625" algn="ctr">
              <a:spcBef>
                <a:spcPts val="300"/>
              </a:spcBef>
              <a:buFontTx/>
              <a:buNone/>
            </a:pPr>
            <a:endParaRPr lang="fr-FR" altLang="fr-FR" sz="1400" b="1" u="sng" dirty="0" smtClean="0"/>
          </a:p>
          <a:p>
            <a:pPr marL="0" indent="174625">
              <a:spcBef>
                <a:spcPts val="300"/>
              </a:spcBef>
            </a:pPr>
            <a:r>
              <a:rPr lang="fr-FR" altLang="fr-FR" sz="1400" b="1" dirty="0" smtClean="0">
                <a:solidFill>
                  <a:srgbClr val="595959"/>
                </a:solidFill>
              </a:rPr>
              <a:t>Rythmes identiques de constructions neuves</a:t>
            </a:r>
            <a:r>
              <a:rPr lang="fr-FR" altLang="fr-FR" sz="1400" dirty="0" smtClean="0">
                <a:solidFill>
                  <a:srgbClr val="595959"/>
                </a:solidFill>
              </a:rPr>
              <a:t> et destructions (dans la fourchette des scénarios INSEE) sauf scénario SOB (moindre besoin construction malgré destruction accélérée)</a:t>
            </a:r>
          </a:p>
          <a:p>
            <a:pPr marL="0" indent="174625">
              <a:spcBef>
                <a:spcPts val="300"/>
              </a:spcBef>
            </a:pPr>
            <a:r>
              <a:rPr lang="fr-FR" altLang="fr-FR" sz="1400" b="1" dirty="0" smtClean="0">
                <a:solidFill>
                  <a:srgbClr val="595959"/>
                </a:solidFill>
              </a:rPr>
              <a:t>Rupture en terme de rénovation du parc</a:t>
            </a:r>
            <a:r>
              <a:rPr lang="fr-FR" altLang="fr-FR" sz="1400" dirty="0" smtClean="0">
                <a:solidFill>
                  <a:srgbClr val="595959"/>
                </a:solidFill>
              </a:rPr>
              <a:t> (2 à 5 fois plus selon scénarios)</a:t>
            </a:r>
          </a:p>
          <a:p>
            <a:pPr marL="0" indent="174625" algn="ctr">
              <a:spcBef>
                <a:spcPts val="300"/>
              </a:spcBef>
              <a:buFontTx/>
              <a:buNone/>
            </a:pPr>
            <a:r>
              <a:rPr lang="fr-FR" altLang="fr-FR" sz="1400" b="1" u="sng" dirty="0" smtClean="0"/>
              <a:t>2050</a:t>
            </a:r>
            <a:endParaRPr lang="fr-FR" altLang="fr-FR" sz="1400" b="1" u="sng" dirty="0" smtClean="0">
              <a:solidFill>
                <a:srgbClr val="FF0000"/>
              </a:solidFill>
            </a:endParaRPr>
          </a:p>
          <a:p>
            <a:pPr marL="0" indent="174625">
              <a:spcBef>
                <a:spcPts val="300"/>
              </a:spcBef>
            </a:pPr>
            <a:r>
              <a:rPr lang="fr-FR" altLang="fr-FR" sz="1400" b="1" dirty="0" smtClean="0">
                <a:solidFill>
                  <a:srgbClr val="9900CC"/>
                </a:solidFill>
              </a:rPr>
              <a:t>TEND</a:t>
            </a:r>
            <a:r>
              <a:rPr lang="fr-FR" altLang="fr-FR" sz="1400" dirty="0" smtClean="0"/>
              <a:t> : </a:t>
            </a:r>
          </a:p>
          <a:p>
            <a:pPr marL="742950" lvl="1">
              <a:spcBef>
                <a:spcPts val="300"/>
              </a:spcBef>
            </a:pPr>
            <a:r>
              <a:rPr lang="fr-FR" altLang="fr-FR" sz="1200" dirty="0" smtClean="0">
                <a:solidFill>
                  <a:srgbClr val="595959"/>
                </a:solidFill>
              </a:rPr>
              <a:t>la part du neuf est de 35% (résidentiel) – 25% (tertiaire)</a:t>
            </a:r>
          </a:p>
          <a:p>
            <a:pPr marL="742950" lvl="1">
              <a:spcBef>
                <a:spcPts val="300"/>
              </a:spcBef>
            </a:pPr>
            <a:r>
              <a:rPr lang="fr-FR" altLang="fr-FR" sz="1200" dirty="0" smtClean="0">
                <a:solidFill>
                  <a:srgbClr val="595959"/>
                </a:solidFill>
              </a:rPr>
              <a:t>45% du parc est de l’ancien non rénové </a:t>
            </a:r>
            <a:endParaRPr lang="fr-FR" altLang="fr-FR" sz="1200" b="1" dirty="0" smtClean="0">
              <a:solidFill>
                <a:srgbClr val="595959"/>
              </a:solidFill>
            </a:endParaRPr>
          </a:p>
          <a:p>
            <a:pPr marL="0" indent="174625">
              <a:spcBef>
                <a:spcPts val="300"/>
              </a:spcBef>
            </a:pPr>
            <a:r>
              <a:rPr lang="fr-FR" altLang="fr-FR" sz="1400" b="1" dirty="0" smtClean="0">
                <a:solidFill>
                  <a:srgbClr val="00B050"/>
                </a:solidFill>
              </a:rPr>
              <a:t>SOB :</a:t>
            </a:r>
            <a:r>
              <a:rPr lang="fr-FR" altLang="fr-FR" sz="1400" dirty="0" smtClean="0">
                <a:solidFill>
                  <a:srgbClr val="00B050"/>
                </a:solidFill>
              </a:rPr>
              <a:t> </a:t>
            </a:r>
          </a:p>
          <a:p>
            <a:pPr marL="742950" lvl="1">
              <a:spcBef>
                <a:spcPts val="300"/>
              </a:spcBef>
            </a:pPr>
            <a:r>
              <a:rPr lang="fr-FR" altLang="fr-FR" sz="1200" dirty="0" smtClean="0">
                <a:solidFill>
                  <a:srgbClr val="595959"/>
                </a:solidFill>
              </a:rPr>
              <a:t>la part du neuf est de 35% (résidentiel) – 20% (tertiaire)</a:t>
            </a:r>
          </a:p>
          <a:p>
            <a:pPr marL="742950" lvl="1">
              <a:spcBef>
                <a:spcPts val="300"/>
              </a:spcBef>
            </a:pPr>
            <a:r>
              <a:rPr lang="fr-FR" altLang="fr-FR" sz="1200" b="1" dirty="0" smtClean="0">
                <a:solidFill>
                  <a:srgbClr val="595959"/>
                </a:solidFill>
              </a:rPr>
              <a:t>la totalité du parc existant est rénovée</a:t>
            </a:r>
            <a:r>
              <a:rPr lang="fr-FR" altLang="fr-FR" sz="1200" dirty="0" smtClean="0">
                <a:solidFill>
                  <a:srgbClr val="595959"/>
                </a:solidFill>
              </a:rPr>
              <a:t>, soit 650 000 logements/an contre 125 000 aujourd’hui</a:t>
            </a:r>
            <a:endParaRPr lang="fr-FR" altLang="fr-FR" sz="1400" b="1" dirty="0" smtClean="0">
              <a:solidFill>
                <a:srgbClr val="595959"/>
              </a:solidFill>
            </a:endParaRPr>
          </a:p>
          <a:p>
            <a:pPr marL="0" indent="174625">
              <a:spcBef>
                <a:spcPts val="300"/>
              </a:spcBef>
            </a:pPr>
            <a:r>
              <a:rPr lang="fr-FR" altLang="fr-FR" sz="1400" b="1" dirty="0" smtClean="0">
                <a:solidFill>
                  <a:srgbClr val="262699"/>
                </a:solidFill>
              </a:rPr>
              <a:t>ELE </a:t>
            </a:r>
            <a:r>
              <a:rPr lang="fr-FR" altLang="fr-FR" sz="1400" b="1" dirty="0" smtClean="0">
                <a:solidFill>
                  <a:srgbClr val="595959"/>
                </a:solidFill>
              </a:rPr>
              <a:t>et</a:t>
            </a:r>
            <a:r>
              <a:rPr lang="fr-FR" altLang="fr-FR" sz="1400" b="1" dirty="0" smtClean="0">
                <a:solidFill>
                  <a:srgbClr val="262699"/>
                </a:solidFill>
              </a:rPr>
              <a:t> </a:t>
            </a:r>
            <a:r>
              <a:rPr lang="fr-FR" altLang="fr-FR" sz="1400" b="1" dirty="0" smtClean="0">
                <a:solidFill>
                  <a:srgbClr val="FF6600"/>
                </a:solidFill>
              </a:rPr>
              <a:t>DIV </a:t>
            </a:r>
            <a:r>
              <a:rPr lang="fr-FR" altLang="fr-FR" sz="1400" b="1" dirty="0" smtClean="0">
                <a:solidFill>
                  <a:srgbClr val="595959"/>
                </a:solidFill>
              </a:rPr>
              <a:t>:</a:t>
            </a:r>
            <a:r>
              <a:rPr lang="fr-FR" altLang="fr-FR" sz="1400" dirty="0" smtClean="0">
                <a:solidFill>
                  <a:srgbClr val="595959"/>
                </a:solidFill>
              </a:rPr>
              <a:t> </a:t>
            </a:r>
          </a:p>
          <a:p>
            <a:pPr marL="742950" lvl="1">
              <a:spcBef>
                <a:spcPts val="300"/>
              </a:spcBef>
            </a:pPr>
            <a:r>
              <a:rPr lang="fr-FR" altLang="fr-FR" sz="1200" dirty="0" smtClean="0">
                <a:solidFill>
                  <a:srgbClr val="595959"/>
                </a:solidFill>
              </a:rPr>
              <a:t>la part du neuf est de 35% (résidentiel) – 25% (tertiaire)</a:t>
            </a:r>
          </a:p>
          <a:p>
            <a:pPr marL="742950" lvl="1">
              <a:spcBef>
                <a:spcPts val="300"/>
              </a:spcBef>
            </a:pPr>
            <a:r>
              <a:rPr lang="fr-FR" altLang="fr-FR" sz="1200" dirty="0" smtClean="0">
                <a:solidFill>
                  <a:srgbClr val="595959"/>
                </a:solidFill>
              </a:rPr>
              <a:t>30% du parc est de l’ancien non rénové</a:t>
            </a:r>
            <a:r>
              <a:rPr lang="fr-FR" altLang="fr-FR" sz="1400" dirty="0" smtClean="0">
                <a:solidFill>
                  <a:srgbClr val="595959"/>
                </a:solidFill>
              </a:rPr>
              <a:t> </a:t>
            </a:r>
            <a:endParaRPr lang="fr-FR" altLang="fr-FR" sz="1800" dirty="0" smtClean="0">
              <a:solidFill>
                <a:srgbClr val="595959"/>
              </a:solidFill>
            </a:endParaRPr>
          </a:p>
          <a:p>
            <a:pPr marL="0" indent="174625">
              <a:spcBef>
                <a:spcPts val="300"/>
              </a:spcBef>
            </a:pPr>
            <a:endParaRPr lang="fr-FR" altLang="fr-FR" sz="1400" b="1" dirty="0" smtClean="0">
              <a:solidFill>
                <a:srgbClr val="595959"/>
              </a:solidFill>
            </a:endParaRPr>
          </a:p>
          <a:p>
            <a:pPr marL="0" indent="174625">
              <a:spcBef>
                <a:spcPts val="300"/>
              </a:spcBef>
              <a:buFontTx/>
              <a:buNone/>
            </a:pPr>
            <a:endParaRPr lang="fr-FR" altLang="fr-FR" sz="1400" b="1" dirty="0" smtClean="0"/>
          </a:p>
        </p:txBody>
      </p:sp>
      <p:sp>
        <p:nvSpPr>
          <p:cNvPr id="46085" name="Titre 1"/>
          <p:cNvSpPr>
            <a:spLocks/>
          </p:cNvSpPr>
          <p:nvPr/>
        </p:nvSpPr>
        <p:spPr bwMode="auto">
          <a:xfrm>
            <a:off x="1259632" y="0"/>
            <a:ext cx="7704981" cy="909638"/>
          </a:xfrm>
          <a:prstGeom prst="rect">
            <a:avLst/>
          </a:prstGeom>
          <a:noFill/>
          <a:ln w="9525">
            <a:noFill/>
            <a:miter lim="800000"/>
            <a:headEnd/>
            <a:tailEnd/>
          </a:ln>
        </p:spPr>
        <p:txBody>
          <a:bodyPr anchor="ctr"/>
          <a:lstStyle/>
          <a:p>
            <a:r>
              <a:rPr lang="fr-FR" altLang="fr-FR" sz="2800" b="1" dirty="0">
                <a:solidFill>
                  <a:srgbClr val="FFFFFF"/>
                </a:solidFill>
              </a:rPr>
              <a:t>Résidentiel/tertiaire</a:t>
            </a:r>
          </a:p>
          <a:p>
            <a:r>
              <a:rPr lang="fr-FR" altLang="fr-FR" sz="2800" dirty="0">
                <a:solidFill>
                  <a:srgbClr val="FFFFFF"/>
                </a:solidFill>
              </a:rPr>
              <a:t>Hypothèses d’évolution des parcs de bâtiments</a:t>
            </a:r>
          </a:p>
        </p:txBody>
      </p:sp>
      <p:sp>
        <p:nvSpPr>
          <p:cNvPr id="8" name="Ellipse 7"/>
          <p:cNvSpPr>
            <a:spLocks noChangeArrowheads="1"/>
          </p:cNvSpPr>
          <p:nvPr/>
        </p:nvSpPr>
        <p:spPr bwMode="auto">
          <a:xfrm>
            <a:off x="2843213" y="2349500"/>
            <a:ext cx="504825" cy="1655763"/>
          </a:xfrm>
          <a:prstGeom prst="ellipse">
            <a:avLst/>
          </a:prstGeom>
          <a:noFill/>
          <a:ln w="25400" algn="ctr">
            <a:solidFill>
              <a:srgbClr val="FF0000"/>
            </a:solidFill>
            <a:round/>
            <a:headEnd/>
            <a:tailEnd/>
          </a:ln>
        </p:spPr>
        <p:txBody>
          <a:bodyPr anchor="ctr"/>
          <a:lstStyle/>
          <a:p>
            <a:pPr algn="ctr">
              <a:defRPr/>
            </a:pPr>
            <a:endParaRPr lang="en-GB">
              <a:solidFill>
                <a:srgbClr val="FFFFFF"/>
              </a:solidFill>
              <a:latin typeface="Arial"/>
              <a:cs typeface="+mn-cs"/>
            </a:endParaRPr>
          </a:p>
        </p:txBody>
      </p:sp>
      <p:pic>
        <p:nvPicPr>
          <p:cNvPr id="46087" name="Picture 2"/>
          <p:cNvPicPr>
            <a:picLocks noChangeAspect="1" noChangeArrowheads="1"/>
          </p:cNvPicPr>
          <p:nvPr/>
        </p:nvPicPr>
        <p:blipFill>
          <a:blip r:embed="rId4" cstate="print"/>
          <a:srcRect l="78819" t="45627" r="2794" b="24953"/>
          <a:stretch>
            <a:fillRect/>
          </a:stretch>
        </p:blipFill>
        <p:spPr bwMode="auto">
          <a:xfrm>
            <a:off x="539750" y="4870450"/>
            <a:ext cx="974725" cy="935038"/>
          </a:xfrm>
          <a:prstGeom prst="rect">
            <a:avLst/>
          </a:prstGeom>
          <a:noFill/>
          <a:ln w="9525">
            <a:noFill/>
            <a:miter lim="800000"/>
            <a:headEnd/>
            <a:tailEnd/>
          </a:ln>
        </p:spPr>
      </p:pic>
      <p:sp>
        <p:nvSpPr>
          <p:cNvPr id="46088" name="Line 12"/>
          <p:cNvSpPr>
            <a:spLocks noChangeShapeType="1"/>
          </p:cNvSpPr>
          <p:nvPr/>
        </p:nvSpPr>
        <p:spPr bwMode="auto">
          <a:xfrm flipV="1">
            <a:off x="2484438" y="2133600"/>
            <a:ext cx="0" cy="2590800"/>
          </a:xfrm>
          <a:prstGeom prst="line">
            <a:avLst/>
          </a:prstGeom>
          <a:noFill/>
          <a:ln w="31750">
            <a:solidFill>
              <a:schemeClr val="bg2"/>
            </a:solidFill>
            <a:round/>
            <a:headEnd/>
            <a:tailEnd/>
          </a:ln>
        </p:spPr>
        <p:txBody>
          <a:bodyPr/>
          <a:lstStyle/>
          <a:p>
            <a:endParaRPr lang="fr-FR"/>
          </a:p>
        </p:txBody>
      </p:sp>
      <p:sp>
        <p:nvSpPr>
          <p:cNvPr id="46089" name="Line 12"/>
          <p:cNvSpPr>
            <a:spLocks noChangeShapeType="1"/>
          </p:cNvSpPr>
          <p:nvPr/>
        </p:nvSpPr>
        <p:spPr bwMode="auto">
          <a:xfrm flipV="1">
            <a:off x="900113" y="2133600"/>
            <a:ext cx="0" cy="2590800"/>
          </a:xfrm>
          <a:prstGeom prst="line">
            <a:avLst/>
          </a:prstGeom>
          <a:noFill/>
          <a:ln w="31750">
            <a:solidFill>
              <a:schemeClr val="bg2"/>
            </a:solidFill>
            <a:round/>
            <a:headEnd/>
            <a:tailEnd/>
          </a:ln>
        </p:spPr>
        <p:txBody>
          <a:bodyPr/>
          <a:lstStyle/>
          <a:p>
            <a:endParaRPr lang="fr-FR"/>
          </a:p>
        </p:txBody>
      </p:sp>
      <p:sp>
        <p:nvSpPr>
          <p:cNvPr id="46090" name="Rectangle à coins arrondis 10"/>
          <p:cNvSpPr>
            <a:spLocks noChangeArrowheads="1"/>
          </p:cNvSpPr>
          <p:nvPr/>
        </p:nvSpPr>
        <p:spPr bwMode="auto">
          <a:xfrm>
            <a:off x="250825" y="5661025"/>
            <a:ext cx="4105151" cy="576263"/>
          </a:xfrm>
          <a:prstGeom prst="roundRect">
            <a:avLst>
              <a:gd name="adj" fmla="val 16667"/>
            </a:avLst>
          </a:prstGeom>
          <a:solidFill>
            <a:srgbClr val="969696"/>
          </a:solidFill>
          <a:ln w="25400" algn="ctr">
            <a:solidFill>
              <a:srgbClr val="EEF9F4"/>
            </a:solidFill>
            <a:round/>
            <a:headEnd/>
            <a:tailEnd/>
          </a:ln>
          <a:effectLst>
            <a:outerShdw dist="38100" dir="2700000" algn="tl" rotWithShape="0">
              <a:srgbClr val="000000">
                <a:alpha val="39998"/>
              </a:srgbClr>
            </a:outerShdw>
          </a:effectLst>
        </p:spPr>
        <p:txBody>
          <a:bodyPr anchor="ctr" anchorCtr="1"/>
          <a:lstStyle/>
          <a:p>
            <a:pPr marL="342900" indent="-342900" algn="ctr" eaLnBrk="0" hangingPunct="0">
              <a:spcBef>
                <a:spcPct val="20000"/>
              </a:spcBef>
            </a:pPr>
            <a:r>
              <a:rPr lang="fr-FR" altLang="fr-FR" sz="1400" b="1">
                <a:solidFill>
                  <a:srgbClr val="FFFFFF"/>
                </a:solidFill>
              </a:rPr>
              <a:t>Mutation du secteur d’activité</a:t>
            </a:r>
            <a:endParaRPr lang="en-GB" altLang="fr-FR" sz="1400" b="1">
              <a:solidFill>
                <a:srgbClr val="FFFFFF"/>
              </a:solidFill>
            </a:endParaRPr>
          </a:p>
        </p:txBody>
      </p:sp>
      <p:sp>
        <p:nvSpPr>
          <p:cNvPr id="46091" name="ZoneTexte 1"/>
          <p:cNvSpPr txBox="1">
            <a:spLocks noChangeArrowheads="1"/>
          </p:cNvSpPr>
          <p:nvPr/>
        </p:nvSpPr>
        <p:spPr bwMode="auto">
          <a:xfrm>
            <a:off x="539750" y="1824038"/>
            <a:ext cx="3344863" cy="277812"/>
          </a:xfrm>
          <a:prstGeom prst="rect">
            <a:avLst/>
          </a:prstGeom>
          <a:noFill/>
          <a:ln w="9525">
            <a:noFill/>
            <a:miter lim="800000"/>
            <a:headEnd/>
            <a:tailEnd/>
          </a:ln>
        </p:spPr>
        <p:txBody>
          <a:bodyPr wrap="none">
            <a:spAutoFit/>
          </a:bodyPr>
          <a:lstStyle/>
          <a:p>
            <a:r>
              <a:rPr lang="fr-FR" altLang="fr-FR" sz="1200" b="1">
                <a:solidFill>
                  <a:srgbClr val="000000"/>
                </a:solidFill>
              </a:rPr>
              <a:t>Evolution du parc résidentiel (milliards m2)</a:t>
            </a:r>
          </a:p>
        </p:txBody>
      </p:sp>
    </p:spTree>
    <p:extLst>
      <p:ext uri="{BB962C8B-B14F-4D97-AF65-F5344CB8AC3E}">
        <p14:creationId xmlns:p14="http://schemas.microsoft.com/office/powerpoint/2010/main" xmlns="" val="67992489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1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8275" y="1773238"/>
            <a:ext cx="4591050" cy="3276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627" name="Rectangle 3"/>
          <p:cNvSpPr>
            <a:spLocks noGrp="1" noChangeArrowheads="1"/>
          </p:cNvSpPr>
          <p:nvPr>
            <p:ph type="body" idx="4294967295"/>
          </p:nvPr>
        </p:nvSpPr>
        <p:spPr>
          <a:xfrm>
            <a:off x="4788024" y="2780928"/>
            <a:ext cx="4355976" cy="3103562"/>
          </a:xfrm>
        </p:spPr>
        <p:txBody>
          <a:bodyPr/>
          <a:lstStyle/>
          <a:p>
            <a:pPr marL="0" indent="179388">
              <a:spcBef>
                <a:spcPts val="600"/>
              </a:spcBef>
            </a:pPr>
            <a:r>
              <a:rPr lang="fr-FR" altLang="fr-FR" sz="1600" b="1" dirty="0" smtClean="0">
                <a:solidFill>
                  <a:srgbClr val="9900CC"/>
                </a:solidFill>
              </a:rPr>
              <a:t>TEND :</a:t>
            </a:r>
            <a:r>
              <a:rPr lang="fr-FR" altLang="fr-FR" sz="1600" dirty="0" smtClean="0"/>
              <a:t> </a:t>
            </a:r>
            <a:r>
              <a:rPr lang="fr-FR" altLang="fr-FR" sz="1600" b="1" dirty="0" smtClean="0">
                <a:solidFill>
                  <a:srgbClr val="595959"/>
                </a:solidFill>
              </a:rPr>
              <a:t>pas d’évolution</a:t>
            </a:r>
            <a:r>
              <a:rPr lang="fr-FR" altLang="fr-FR" sz="1600" dirty="0" smtClean="0">
                <a:solidFill>
                  <a:srgbClr val="595959"/>
                </a:solidFill>
              </a:rPr>
              <a:t> des parts de marché (</a:t>
            </a:r>
            <a:r>
              <a:rPr lang="fr-FR" altLang="fr-FR" sz="1600" dirty="0" smtClean="0"/>
              <a:t>recul du fioul</a:t>
            </a:r>
            <a:r>
              <a:rPr lang="fr-FR" altLang="fr-FR" sz="1600" dirty="0" smtClean="0">
                <a:solidFill>
                  <a:srgbClr val="595959"/>
                </a:solidFill>
              </a:rPr>
              <a:t>)</a:t>
            </a:r>
          </a:p>
          <a:p>
            <a:pPr marL="0" indent="179388">
              <a:spcBef>
                <a:spcPts val="600"/>
              </a:spcBef>
            </a:pPr>
            <a:r>
              <a:rPr lang="fr-FR" altLang="fr-FR" sz="1600" b="1" dirty="0" smtClean="0">
                <a:solidFill>
                  <a:srgbClr val="00B050"/>
                </a:solidFill>
              </a:rPr>
              <a:t>SOB :</a:t>
            </a:r>
            <a:r>
              <a:rPr lang="fr-FR" altLang="fr-FR" sz="1600" dirty="0" smtClean="0">
                <a:solidFill>
                  <a:srgbClr val="00B050"/>
                </a:solidFill>
              </a:rPr>
              <a:t> </a:t>
            </a:r>
            <a:r>
              <a:rPr lang="fr-FR" altLang="fr-FR" sz="1600" b="1" dirty="0" smtClean="0">
                <a:solidFill>
                  <a:srgbClr val="595959"/>
                </a:solidFill>
              </a:rPr>
              <a:t>parts de marché peu modifiées </a:t>
            </a:r>
            <a:r>
              <a:rPr lang="fr-FR" altLang="fr-FR" sz="1600" dirty="0" smtClean="0"/>
              <a:t>(disparition du fioul)</a:t>
            </a:r>
            <a:r>
              <a:rPr lang="fr-FR" altLang="fr-FR" sz="1600" b="1" dirty="0" smtClean="0"/>
              <a:t>.</a:t>
            </a:r>
            <a:r>
              <a:rPr lang="fr-FR" altLang="fr-FR" sz="1600" dirty="0" smtClean="0">
                <a:solidFill>
                  <a:srgbClr val="595959"/>
                </a:solidFill>
              </a:rPr>
              <a:t> </a:t>
            </a:r>
          </a:p>
          <a:p>
            <a:pPr marL="0" indent="179388">
              <a:spcBef>
                <a:spcPts val="600"/>
              </a:spcBef>
            </a:pPr>
            <a:r>
              <a:rPr lang="fr-FR" altLang="fr-FR" sz="1600" b="1" dirty="0" smtClean="0">
                <a:solidFill>
                  <a:srgbClr val="0070C0"/>
                </a:solidFill>
              </a:rPr>
              <a:t>ELE :</a:t>
            </a:r>
            <a:r>
              <a:rPr lang="fr-FR" altLang="fr-FR" sz="1600" dirty="0" smtClean="0">
                <a:solidFill>
                  <a:srgbClr val="0070C0"/>
                </a:solidFill>
              </a:rPr>
              <a:t> </a:t>
            </a:r>
            <a:r>
              <a:rPr lang="fr-FR" altLang="fr-FR" sz="1600" b="1" dirty="0" smtClean="0">
                <a:solidFill>
                  <a:srgbClr val="595959"/>
                </a:solidFill>
              </a:rPr>
              <a:t>forte augmentation des parts de marché de l’électricité</a:t>
            </a:r>
            <a:r>
              <a:rPr lang="fr-FR" altLang="fr-FR" sz="1600" dirty="0" smtClean="0">
                <a:solidFill>
                  <a:srgbClr val="595959"/>
                </a:solidFill>
              </a:rPr>
              <a:t> pour chauffage et ECS (de 20 % à 60 %)</a:t>
            </a:r>
          </a:p>
          <a:p>
            <a:pPr marL="0" indent="179388">
              <a:spcBef>
                <a:spcPts val="600"/>
              </a:spcBef>
            </a:pPr>
            <a:r>
              <a:rPr lang="fr-FR" altLang="fr-FR" sz="1600" b="1" dirty="0" smtClean="0">
                <a:solidFill>
                  <a:srgbClr val="FF6600"/>
                </a:solidFill>
              </a:rPr>
              <a:t>DIV :</a:t>
            </a:r>
            <a:r>
              <a:rPr lang="fr-FR" altLang="fr-FR" sz="1600" dirty="0" smtClean="0">
                <a:solidFill>
                  <a:srgbClr val="FF6600"/>
                </a:solidFill>
              </a:rPr>
              <a:t> </a:t>
            </a:r>
            <a:r>
              <a:rPr lang="fr-FR" altLang="fr-FR" sz="1600" b="1" dirty="0" smtClean="0">
                <a:solidFill>
                  <a:srgbClr val="595959"/>
                </a:solidFill>
              </a:rPr>
              <a:t>augmentation des parts de marché de la chaleur </a:t>
            </a:r>
            <a:r>
              <a:rPr lang="fr-FR" altLang="fr-FR" sz="1600" b="1" dirty="0" smtClean="0"/>
              <a:t>en réseau et </a:t>
            </a:r>
            <a:r>
              <a:rPr lang="fr-FR" altLang="fr-FR" sz="1600" dirty="0" smtClean="0"/>
              <a:t>(dans une moindre mesure)</a:t>
            </a:r>
            <a:r>
              <a:rPr lang="fr-FR" altLang="fr-FR" sz="1600" b="1" dirty="0" smtClean="0"/>
              <a:t> des sources</a:t>
            </a:r>
            <a:r>
              <a:rPr lang="fr-FR" altLang="fr-FR" sz="1600" b="1" dirty="0" smtClean="0">
                <a:solidFill>
                  <a:srgbClr val="595959"/>
                </a:solidFill>
              </a:rPr>
              <a:t> renouvelables</a:t>
            </a:r>
            <a:r>
              <a:rPr lang="fr-FR" altLang="fr-FR" sz="1600" dirty="0" smtClean="0">
                <a:solidFill>
                  <a:srgbClr val="595959"/>
                </a:solidFill>
              </a:rPr>
              <a:t> (biomasse, solaire) </a:t>
            </a:r>
          </a:p>
        </p:txBody>
      </p:sp>
      <p:sp>
        <p:nvSpPr>
          <p:cNvPr id="26628" name="Titre 1"/>
          <p:cNvSpPr>
            <a:spLocks/>
          </p:cNvSpPr>
          <p:nvPr/>
        </p:nvSpPr>
        <p:spPr bwMode="auto">
          <a:xfrm>
            <a:off x="1403648" y="0"/>
            <a:ext cx="7486799" cy="909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fr-FR" altLang="fr-FR" sz="2800" b="1" dirty="0">
                <a:solidFill>
                  <a:schemeClr val="bg1"/>
                </a:solidFill>
              </a:rPr>
              <a:t>Résidentiel/tertiaire</a:t>
            </a:r>
          </a:p>
          <a:p>
            <a:pPr eaLnBrk="1" hangingPunct="1">
              <a:spcBef>
                <a:spcPct val="0"/>
              </a:spcBef>
              <a:buFontTx/>
              <a:buNone/>
            </a:pPr>
            <a:r>
              <a:rPr lang="fr-FR" altLang="fr-FR" sz="2800" dirty="0">
                <a:solidFill>
                  <a:schemeClr val="bg1"/>
                </a:solidFill>
              </a:rPr>
              <a:t>Part des différentes énergies finales</a:t>
            </a:r>
          </a:p>
        </p:txBody>
      </p:sp>
      <p:sp>
        <p:nvSpPr>
          <p:cNvPr id="26629" name="Rectangle à coins arrondis 10"/>
          <p:cNvSpPr>
            <a:spLocks noChangeArrowheads="1"/>
          </p:cNvSpPr>
          <p:nvPr/>
        </p:nvSpPr>
        <p:spPr bwMode="auto">
          <a:xfrm>
            <a:off x="4860032" y="1196752"/>
            <a:ext cx="4032250" cy="1154112"/>
          </a:xfrm>
          <a:prstGeom prst="roundRect">
            <a:avLst>
              <a:gd name="adj" fmla="val 16667"/>
            </a:avLst>
          </a:prstGeom>
          <a:solidFill>
            <a:srgbClr val="969696"/>
          </a:solidFill>
          <a:ln w="25400" algn="ctr">
            <a:solidFill>
              <a:srgbClr val="EEF9F4"/>
            </a:solidFill>
            <a:round/>
            <a:headEnd/>
            <a:tailEnd/>
          </a:ln>
          <a:effectLst>
            <a:outerShdw dist="38100" dir="2700000" algn="tl" rotWithShape="0">
              <a:srgbClr val="000000">
                <a:alpha val="39998"/>
              </a:srgbClr>
            </a:outerShdw>
          </a:effectLst>
        </p:spPr>
        <p:txBody>
          <a:bodyPr/>
          <a:lstStyle>
            <a:lvl1pPr marL="342900" indent="-342900"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buFontTx/>
              <a:buNone/>
            </a:pPr>
            <a:endParaRPr lang="fr-FR" altLang="fr-FR" sz="500" b="1" dirty="0">
              <a:solidFill>
                <a:schemeClr val="bg1"/>
              </a:solidFill>
            </a:endParaRPr>
          </a:p>
          <a:p>
            <a:pPr eaLnBrk="1" hangingPunct="1">
              <a:spcBef>
                <a:spcPct val="0"/>
              </a:spcBef>
              <a:buFontTx/>
              <a:buNone/>
            </a:pPr>
            <a:r>
              <a:rPr lang="fr-FR" altLang="fr-FR" sz="1400" b="1" dirty="0">
                <a:solidFill>
                  <a:schemeClr val="bg1"/>
                </a:solidFill>
              </a:rPr>
              <a:t>Disparition du fioul</a:t>
            </a:r>
          </a:p>
          <a:p>
            <a:pPr eaLnBrk="1" hangingPunct="1">
              <a:spcBef>
                <a:spcPct val="0"/>
              </a:spcBef>
              <a:buFontTx/>
              <a:buNone/>
            </a:pPr>
            <a:endParaRPr lang="fr-FR" altLang="fr-FR" sz="400" b="1" dirty="0">
              <a:solidFill>
                <a:schemeClr val="bg1"/>
              </a:solidFill>
            </a:endParaRPr>
          </a:p>
          <a:p>
            <a:pPr eaLnBrk="1" hangingPunct="1">
              <a:spcBef>
                <a:spcPct val="0"/>
              </a:spcBef>
              <a:buFontTx/>
              <a:buNone/>
            </a:pPr>
            <a:r>
              <a:rPr lang="fr-FR" altLang="fr-FR" sz="1400" b="1" dirty="0">
                <a:solidFill>
                  <a:schemeClr val="bg1"/>
                </a:solidFill>
              </a:rPr>
              <a:t>Recul modéré du gaz</a:t>
            </a:r>
          </a:p>
          <a:p>
            <a:pPr eaLnBrk="1" hangingPunct="1">
              <a:spcBef>
                <a:spcPct val="0"/>
              </a:spcBef>
              <a:buFontTx/>
              <a:buNone/>
            </a:pPr>
            <a:endParaRPr lang="fr-FR" altLang="fr-FR" sz="200" b="1" dirty="0">
              <a:solidFill>
                <a:schemeClr val="bg1"/>
              </a:solidFill>
            </a:endParaRPr>
          </a:p>
          <a:p>
            <a:pPr eaLnBrk="1" hangingPunct="1">
              <a:spcBef>
                <a:spcPct val="0"/>
              </a:spcBef>
              <a:buFontTx/>
              <a:buNone/>
            </a:pPr>
            <a:r>
              <a:rPr lang="fr-FR" altLang="fr-FR" sz="1400" b="1" dirty="0">
                <a:solidFill>
                  <a:schemeClr val="bg1"/>
                </a:solidFill>
              </a:rPr>
              <a:t>Croissance de la part de l’électricité </a:t>
            </a:r>
            <a:endParaRPr lang="en-GB" altLang="fr-FR" sz="1400" b="1" dirty="0">
              <a:solidFill>
                <a:schemeClr val="bg1"/>
              </a:solidFill>
            </a:endParaRPr>
          </a:p>
        </p:txBody>
      </p:sp>
      <p:sp>
        <p:nvSpPr>
          <p:cNvPr id="26630" name="Line 12"/>
          <p:cNvSpPr>
            <a:spLocks noChangeShapeType="1"/>
          </p:cNvSpPr>
          <p:nvPr/>
        </p:nvSpPr>
        <p:spPr bwMode="auto">
          <a:xfrm flipV="1">
            <a:off x="1042988" y="2205038"/>
            <a:ext cx="0" cy="2519362"/>
          </a:xfrm>
          <a:prstGeom prst="line">
            <a:avLst/>
          </a:prstGeom>
          <a:noFill/>
          <a:ln w="31750">
            <a:solidFill>
              <a:schemeClr val="bg2"/>
            </a:solidFill>
            <a:round/>
            <a:headEnd/>
            <a:tailEnd/>
          </a:ln>
          <a:extLst>
            <a:ext uri="{909E8E84-426E-40DD-AFC4-6F175D3DCCD1}">
              <a14:hiddenFill xmlns:a14="http://schemas.microsoft.com/office/drawing/2010/main" xmlns="">
                <a:noFill/>
              </a14:hiddenFill>
            </a:ext>
          </a:extLst>
        </p:spPr>
        <p:txBody>
          <a:bodyPr/>
          <a:lstStyle/>
          <a:p>
            <a:endParaRPr lang="fr-FR"/>
          </a:p>
        </p:txBody>
      </p:sp>
      <p:sp>
        <p:nvSpPr>
          <p:cNvPr id="26631" name="Line 12"/>
          <p:cNvSpPr>
            <a:spLocks noChangeShapeType="1"/>
          </p:cNvSpPr>
          <p:nvPr/>
        </p:nvSpPr>
        <p:spPr bwMode="auto">
          <a:xfrm flipV="1">
            <a:off x="2806700" y="2205038"/>
            <a:ext cx="0" cy="2519362"/>
          </a:xfrm>
          <a:prstGeom prst="line">
            <a:avLst/>
          </a:prstGeom>
          <a:noFill/>
          <a:ln w="31750">
            <a:solidFill>
              <a:schemeClr val="bg2"/>
            </a:solidFill>
            <a:round/>
            <a:headEnd/>
            <a:tailEnd/>
          </a:ln>
          <a:extLst>
            <a:ext uri="{909E8E84-426E-40DD-AFC4-6F175D3DCCD1}">
              <a14:hiddenFill xmlns:a14="http://schemas.microsoft.com/office/drawing/2010/main" xmlns="">
                <a:noFill/>
              </a14:hiddenFill>
            </a:ext>
          </a:extLst>
        </p:spPr>
        <p:txBody>
          <a:bodyPr/>
          <a:lstStyle/>
          <a:p>
            <a:endParaRPr lang="fr-FR"/>
          </a:p>
        </p:txBody>
      </p:sp>
      <p:sp>
        <p:nvSpPr>
          <p:cNvPr id="26632" name="Line 12"/>
          <p:cNvSpPr>
            <a:spLocks noChangeShapeType="1"/>
          </p:cNvSpPr>
          <p:nvPr/>
        </p:nvSpPr>
        <p:spPr bwMode="auto">
          <a:xfrm flipV="1">
            <a:off x="4591050" y="2205038"/>
            <a:ext cx="0" cy="2519362"/>
          </a:xfrm>
          <a:prstGeom prst="line">
            <a:avLst/>
          </a:prstGeom>
          <a:noFill/>
          <a:ln w="31750">
            <a:solidFill>
              <a:schemeClr val="bg2"/>
            </a:solidFill>
            <a:round/>
            <a:headEnd/>
            <a:tailEnd/>
          </a:ln>
          <a:extLst>
            <a:ext uri="{909E8E84-426E-40DD-AFC4-6F175D3DCCD1}">
              <a14:hiddenFill xmlns:a14="http://schemas.microsoft.com/office/drawing/2010/main" xmlns="">
                <a:noFill/>
              </a14:hiddenFill>
            </a:ext>
          </a:extLst>
        </p:spPr>
        <p:txBody>
          <a:bodyPr/>
          <a:lstStyle/>
          <a:p>
            <a:endParaRPr lang="fr-FR"/>
          </a:p>
        </p:txBody>
      </p:sp>
    </p:spTree>
    <p:extLst>
      <p:ext uri="{BB962C8B-B14F-4D97-AF65-F5344CB8AC3E}">
        <p14:creationId xmlns:p14="http://schemas.microsoft.com/office/powerpoint/2010/main" xmlns="" val="237493337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1"/>
          <p:cNvSpPr>
            <a:spLocks noChangeArrowheads="1"/>
          </p:cNvSpPr>
          <p:nvPr/>
        </p:nvSpPr>
        <p:spPr bwMode="auto">
          <a:xfrm>
            <a:off x="430213" y="2276872"/>
            <a:ext cx="8713787" cy="4401205"/>
          </a:xfrm>
          <a:prstGeom prst="rect">
            <a:avLst/>
          </a:prstGeom>
          <a:noFill/>
          <a:ln w="9525">
            <a:noFill/>
            <a:miter lim="800000"/>
            <a:headEnd/>
            <a:tailEnd/>
          </a:ln>
        </p:spPr>
        <p:txBody>
          <a:bodyPr>
            <a:spAutoFit/>
          </a:bodyPr>
          <a:lstStyle/>
          <a:p>
            <a:endParaRPr lang="fr-FR" altLang="fr-FR" sz="4000" b="1" dirty="0">
              <a:solidFill>
                <a:srgbClr val="666666"/>
              </a:solidFill>
            </a:endParaRPr>
          </a:p>
          <a:p>
            <a:pPr algn="ctr"/>
            <a:r>
              <a:rPr lang="fr-FR" altLang="fr-FR" sz="4000" b="1" dirty="0">
                <a:solidFill>
                  <a:srgbClr val="666666"/>
                </a:solidFill>
              </a:rPr>
              <a:t> Industrie</a:t>
            </a:r>
          </a:p>
          <a:p>
            <a:pPr algn="ctr"/>
            <a:endParaRPr lang="fr-FR" altLang="fr-FR" sz="4000" b="1" dirty="0">
              <a:solidFill>
                <a:srgbClr val="FF0000"/>
              </a:solidFill>
            </a:endParaRPr>
          </a:p>
          <a:p>
            <a:pPr algn="ctr"/>
            <a:endParaRPr lang="fr-FR" altLang="fr-FR" sz="4000" b="1" dirty="0">
              <a:solidFill>
                <a:srgbClr val="666666"/>
              </a:solidFill>
            </a:endParaRPr>
          </a:p>
          <a:p>
            <a:pPr algn="ctr"/>
            <a:endParaRPr lang="fr-FR" altLang="fr-FR" sz="4000" b="1" i="1" dirty="0">
              <a:solidFill>
                <a:srgbClr val="666666"/>
              </a:solidFill>
            </a:endParaRPr>
          </a:p>
          <a:p>
            <a:pPr algn="ctr"/>
            <a:r>
              <a:rPr lang="fr-FR" altLang="fr-FR" sz="4000" b="1" dirty="0">
                <a:solidFill>
                  <a:srgbClr val="666666"/>
                </a:solidFill>
              </a:rPr>
              <a:t> </a:t>
            </a:r>
          </a:p>
          <a:p>
            <a:pPr algn="ctr"/>
            <a:endParaRPr lang="fr-FR" altLang="fr-FR" sz="4000" b="1" dirty="0">
              <a:solidFill>
                <a:srgbClr val="666666"/>
              </a:solidFill>
            </a:endParaRPr>
          </a:p>
        </p:txBody>
      </p:sp>
    </p:spTree>
    <p:extLst>
      <p:ext uri="{BB962C8B-B14F-4D97-AF65-F5344CB8AC3E}">
        <p14:creationId xmlns:p14="http://schemas.microsoft.com/office/powerpoint/2010/main" xmlns="" val="171250720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re 1"/>
          <p:cNvSpPr>
            <a:spLocks/>
          </p:cNvSpPr>
          <p:nvPr/>
        </p:nvSpPr>
        <p:spPr bwMode="auto">
          <a:xfrm>
            <a:off x="3419872" y="0"/>
            <a:ext cx="4321175" cy="909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fr-FR" altLang="fr-FR" sz="2800" b="1" dirty="0">
                <a:solidFill>
                  <a:schemeClr val="bg1"/>
                </a:solidFill>
              </a:rPr>
              <a:t>Industrie</a:t>
            </a:r>
          </a:p>
          <a:p>
            <a:pPr eaLnBrk="1" hangingPunct="1">
              <a:spcBef>
                <a:spcPct val="0"/>
              </a:spcBef>
              <a:buFontTx/>
              <a:buNone/>
            </a:pPr>
            <a:r>
              <a:rPr lang="fr-FR" altLang="fr-FR" sz="2800" dirty="0">
                <a:solidFill>
                  <a:schemeClr val="bg1"/>
                </a:solidFill>
              </a:rPr>
              <a:t>3 scénarios différenciés</a:t>
            </a:r>
          </a:p>
        </p:txBody>
      </p:sp>
      <p:sp>
        <p:nvSpPr>
          <p:cNvPr id="29699" name="Rectangle 3"/>
          <p:cNvSpPr>
            <a:spLocks noChangeArrowheads="1"/>
          </p:cNvSpPr>
          <p:nvPr/>
        </p:nvSpPr>
        <p:spPr bwMode="auto">
          <a:xfrm>
            <a:off x="-144463" y="1485900"/>
            <a:ext cx="4429126" cy="935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indent="190500"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buFontTx/>
              <a:buNone/>
            </a:pPr>
            <a:endParaRPr lang="fr-FR" altLang="fr-FR" sz="1200" u="sng"/>
          </a:p>
        </p:txBody>
      </p:sp>
      <p:graphicFrame>
        <p:nvGraphicFramePr>
          <p:cNvPr id="51220" name="Group 20"/>
          <p:cNvGraphicFramePr>
            <a:graphicFrameLocks noGrp="1"/>
          </p:cNvGraphicFramePr>
          <p:nvPr/>
        </p:nvGraphicFramePr>
        <p:xfrm>
          <a:off x="712788" y="2738438"/>
          <a:ext cx="8064500" cy="3300415"/>
        </p:xfrm>
        <a:graphic>
          <a:graphicData uri="http://schemas.openxmlformats.org/drawingml/2006/table">
            <a:tbl>
              <a:tblPr/>
              <a:tblGrid>
                <a:gridCol w="2330450"/>
                <a:gridCol w="5734050"/>
              </a:tblGrid>
              <a:tr h="640029">
                <a:tc>
                  <a:txBody>
                    <a:bodyPr/>
                    <a:lstStyle/>
                    <a:p>
                      <a:pPr marL="88900" marR="0" lvl="0" indent="0" algn="l" defTabSz="914400" rtl="0" eaLnBrk="0" fontAlgn="base" latinLnBrk="0" hangingPunct="0">
                        <a:lnSpc>
                          <a:spcPct val="100000"/>
                        </a:lnSpc>
                        <a:spcBef>
                          <a:spcPct val="20000"/>
                        </a:spcBef>
                        <a:spcAft>
                          <a:spcPct val="0"/>
                        </a:spcAft>
                        <a:buClrTx/>
                        <a:buSzTx/>
                        <a:buFontTx/>
                        <a:buNone/>
                        <a:tabLst/>
                      </a:pPr>
                      <a:r>
                        <a:rPr kumimoji="0" lang="fr-FR" sz="1800" b="1" i="0" u="none" strike="noStrike" cap="none" normalizeH="0" baseline="0" dirty="0" smtClean="0">
                          <a:ln>
                            <a:noFill/>
                          </a:ln>
                          <a:solidFill>
                            <a:srgbClr val="339966"/>
                          </a:solidFill>
                          <a:effectLst/>
                          <a:latin typeface="Arial" charset="0"/>
                          <a:cs typeface="Arial" charset="0"/>
                        </a:rPr>
                        <a:t>Sobriété Renforcée </a:t>
                      </a:r>
                    </a:p>
                  </a:txBody>
                  <a:tcPr marT="45695" marB="45695"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rgbClr val="808080"/>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600" b="1" i="0" u="none" strike="noStrike" cap="none" normalizeH="0" baseline="0" dirty="0" smtClean="0">
                          <a:ln>
                            <a:noFill/>
                          </a:ln>
                          <a:solidFill>
                            <a:srgbClr val="00B050"/>
                          </a:solidFill>
                          <a:effectLst/>
                          <a:latin typeface="Arial" charset="0"/>
                          <a:cs typeface="Arial" charset="0"/>
                        </a:rPr>
                        <a:t>Amélioration poussée de l’efficacité énergétique </a:t>
                      </a:r>
                      <a:r>
                        <a:rPr kumimoji="0" lang="fr-FR" sz="1600" b="0" i="0" u="none" strike="noStrike" cap="none" normalizeH="0" baseline="0" dirty="0" smtClean="0">
                          <a:ln>
                            <a:noFill/>
                          </a:ln>
                          <a:solidFill>
                            <a:srgbClr val="00B050"/>
                          </a:solidFill>
                          <a:effectLst/>
                          <a:latin typeface="Arial" charset="0"/>
                          <a:cs typeface="Arial" charset="0"/>
                        </a:rPr>
                        <a:t>/</a:t>
                      </a:r>
                      <a:r>
                        <a:rPr kumimoji="0" lang="fr-FR" sz="1600" b="1" i="0" u="none" strike="noStrike" cap="none" normalizeH="0" baseline="0" dirty="0" smtClean="0">
                          <a:ln>
                            <a:noFill/>
                          </a:ln>
                          <a:solidFill>
                            <a:srgbClr val="00B050"/>
                          </a:solidFill>
                          <a:effectLst/>
                          <a:latin typeface="Arial" charset="0"/>
                          <a:cs typeface="Arial" charset="0"/>
                        </a:rPr>
                        <a:t> </a:t>
                      </a:r>
                      <a:r>
                        <a:rPr kumimoji="0" lang="fr-FR" sz="1600" b="0" i="0" u="none" strike="noStrike" cap="none" normalizeH="0" baseline="0" dirty="0" smtClean="0">
                          <a:ln>
                            <a:noFill/>
                          </a:ln>
                          <a:solidFill>
                            <a:srgbClr val="00B050"/>
                          </a:solidFill>
                          <a:effectLst/>
                          <a:latin typeface="Arial" charset="0"/>
                          <a:cs typeface="Arial" charset="0"/>
                        </a:rPr>
                        <a:t>électricité et combustibles:</a:t>
                      </a:r>
                      <a:r>
                        <a:rPr kumimoji="0" lang="fr-FR" sz="1600" b="1" i="0" u="none" strike="noStrike" cap="none" normalizeH="0" baseline="0" dirty="0" smtClean="0">
                          <a:ln>
                            <a:noFill/>
                          </a:ln>
                          <a:solidFill>
                            <a:srgbClr val="00B050"/>
                          </a:solidFill>
                          <a:effectLst/>
                          <a:latin typeface="Arial" charset="0"/>
                          <a:cs typeface="Arial" charset="0"/>
                        </a:rPr>
                        <a:t> </a:t>
                      </a:r>
                      <a:r>
                        <a:rPr kumimoji="0" lang="fr-FR" sz="1600" b="0" i="0" u="none" strike="noStrike" cap="none" normalizeH="0" baseline="0" dirty="0" smtClean="0">
                          <a:ln>
                            <a:noFill/>
                          </a:ln>
                          <a:solidFill>
                            <a:srgbClr val="00B050"/>
                          </a:solidFill>
                          <a:effectLst/>
                          <a:latin typeface="Arial" charset="0"/>
                          <a:cs typeface="Arial" charset="0"/>
                        </a:rPr>
                        <a:t>jusqu’à 95% du maximum  </a:t>
                      </a:r>
                    </a:p>
                  </a:txBody>
                  <a:tcPr marL="90000" marR="90000" marT="46775" marB="46775"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r>
              <a:tr h="1452956">
                <a:tc>
                  <a:txBody>
                    <a:bodyPr/>
                    <a:lstStyle/>
                    <a:p>
                      <a:pPr marL="88900" marR="0" lvl="0" indent="0" algn="l" defTabSz="914400" rtl="0" eaLnBrk="0" fontAlgn="base" latinLnBrk="0" hangingPunct="0">
                        <a:lnSpc>
                          <a:spcPct val="100000"/>
                        </a:lnSpc>
                        <a:spcBef>
                          <a:spcPct val="20000"/>
                        </a:spcBef>
                        <a:spcAft>
                          <a:spcPct val="0"/>
                        </a:spcAft>
                        <a:buClrTx/>
                        <a:buSzTx/>
                        <a:buFontTx/>
                        <a:buNone/>
                        <a:tabLst/>
                      </a:pPr>
                      <a:r>
                        <a:rPr kumimoji="0" lang="fr-FR" sz="1800" b="1" i="0" u="none" strike="noStrike" cap="none" normalizeH="0" baseline="0" smtClean="0">
                          <a:ln>
                            <a:noFill/>
                          </a:ln>
                          <a:solidFill>
                            <a:srgbClr val="003399"/>
                          </a:solidFill>
                          <a:effectLst/>
                          <a:latin typeface="Arial" charset="0"/>
                          <a:cs typeface="Arial" charset="0"/>
                        </a:rPr>
                        <a:t>Décarbonisation par l’électricité</a:t>
                      </a:r>
                    </a:p>
                  </a:txBody>
                  <a:tcPr marT="45695" marB="45695"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r>
                        <a:rPr kumimoji="0" lang="fr-FR" sz="1600" b="1" i="0" u="none" strike="noStrike" cap="none" normalizeH="0" baseline="0" dirty="0" smtClean="0">
                          <a:ln>
                            <a:noFill/>
                          </a:ln>
                          <a:solidFill>
                            <a:srgbClr val="191966"/>
                          </a:solidFill>
                          <a:effectLst/>
                          <a:latin typeface="Arial" charset="0"/>
                          <a:cs typeface="Arial" charset="0"/>
                        </a:rPr>
                        <a:t>Bascules énergétiques des combustibles fossiles vers électricité</a:t>
                      </a:r>
                      <a:r>
                        <a:rPr kumimoji="0" lang="fr-FR" sz="1600" b="0" i="0" u="none" strike="noStrike" cap="none" normalizeH="0" baseline="0" dirty="0" smtClean="0">
                          <a:ln>
                            <a:noFill/>
                          </a:ln>
                          <a:solidFill>
                            <a:srgbClr val="191966"/>
                          </a:solidFill>
                          <a:effectLst/>
                          <a:latin typeface="Arial" charset="0"/>
                          <a:cs typeface="Arial" charset="0"/>
                        </a:rPr>
                        <a:t> (+15%</a:t>
                      </a:r>
                      <a:r>
                        <a:rPr kumimoji="0" lang="fr-FR" sz="1600" b="0" i="0" u="none" strike="noStrike" cap="none" normalizeH="0" baseline="0" dirty="0" smtClean="0">
                          <a:ln>
                            <a:noFill/>
                          </a:ln>
                          <a:solidFill>
                            <a:srgbClr val="FF0000"/>
                          </a:solidFill>
                          <a:effectLst/>
                          <a:latin typeface="Arial" charset="0"/>
                          <a:cs typeface="Arial" charset="0"/>
                        </a:rPr>
                        <a:t> </a:t>
                      </a:r>
                      <a:r>
                        <a:rPr kumimoji="0" lang="fr-FR" sz="1600" b="0" i="0" u="none" strike="noStrike" cap="none" normalizeH="0" baseline="0" dirty="0" smtClean="0">
                          <a:ln>
                            <a:noFill/>
                          </a:ln>
                          <a:solidFill>
                            <a:srgbClr val="191966"/>
                          </a:solidFill>
                          <a:effectLst/>
                          <a:latin typeface="Arial" charset="0"/>
                          <a:cs typeface="Arial" charset="0"/>
                        </a:rPr>
                        <a:t>dans l’industrie au total, à l’horizon 2050 par rapport au scénario SOB)+ développement de l’acier électrique (de 1/4 à 1/3 en énergie)</a:t>
                      </a:r>
                    </a:p>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endParaRPr kumimoji="0" lang="fr-FR" sz="500" b="0" i="0" u="none" strike="noStrike" cap="none" normalizeH="0" baseline="0" dirty="0" smtClean="0">
                        <a:ln>
                          <a:noFill/>
                        </a:ln>
                        <a:solidFill>
                          <a:srgbClr val="191966"/>
                        </a:solidFill>
                        <a:effectLst/>
                        <a:latin typeface="Arial"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tab pos="179388" algn="l"/>
                        </a:tabLst>
                      </a:pPr>
                      <a:r>
                        <a:rPr kumimoji="0" lang="fr-FR" sz="1600" b="1" i="0" u="none" strike="noStrike" cap="none" normalizeH="0" baseline="0" dirty="0" smtClean="0">
                          <a:ln>
                            <a:noFill/>
                          </a:ln>
                          <a:solidFill>
                            <a:srgbClr val="191966"/>
                          </a:solidFill>
                          <a:effectLst/>
                          <a:latin typeface="Arial" charset="0"/>
                          <a:cs typeface="Arial" charset="0"/>
                        </a:rPr>
                        <a:t>Efficacités énergétiques moindres que SOB</a:t>
                      </a:r>
                      <a:r>
                        <a:rPr kumimoji="0" lang="fr-FR" sz="1600" b="0" i="0" u="none" strike="noStrike" cap="none" normalizeH="0" baseline="0" dirty="0" smtClean="0">
                          <a:ln>
                            <a:noFill/>
                          </a:ln>
                          <a:solidFill>
                            <a:srgbClr val="191966"/>
                          </a:solidFill>
                          <a:effectLst/>
                          <a:latin typeface="Arial" charset="0"/>
                          <a:cs typeface="Arial" charset="0"/>
                        </a:rPr>
                        <a:t> (facteur 0,9)</a:t>
                      </a:r>
                      <a:endParaRPr kumimoji="0" lang="fr-FR" sz="1000" b="0" i="0" u="none" strike="noStrike" cap="none" normalizeH="0" baseline="0" dirty="0" smtClean="0">
                        <a:ln>
                          <a:noFill/>
                        </a:ln>
                        <a:solidFill>
                          <a:srgbClr val="003399"/>
                        </a:solidFill>
                        <a:effectLst/>
                        <a:latin typeface="Arial" charset="0"/>
                        <a:cs typeface="Arial" charset="0"/>
                      </a:endParaRPr>
                    </a:p>
                  </a:txBody>
                  <a:tcPr marL="90000" marR="90000" marT="46775" marB="46775"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r>
              <a:tr h="1207427">
                <a:tc>
                  <a:txBody>
                    <a:bodyPr/>
                    <a:lstStyle/>
                    <a:p>
                      <a:pPr marL="88900" marR="0" lvl="0" indent="0" algn="l" defTabSz="914400" rtl="0" eaLnBrk="0" fontAlgn="base" latinLnBrk="0" hangingPunct="0">
                        <a:lnSpc>
                          <a:spcPct val="100000"/>
                        </a:lnSpc>
                        <a:spcBef>
                          <a:spcPct val="20000"/>
                        </a:spcBef>
                        <a:spcAft>
                          <a:spcPct val="0"/>
                        </a:spcAft>
                        <a:buClrTx/>
                        <a:buSzTx/>
                        <a:buFontTx/>
                        <a:buNone/>
                        <a:tabLst/>
                      </a:pPr>
                      <a:r>
                        <a:rPr kumimoji="0" lang="fr-FR" sz="1600" b="0" i="0" u="none" strike="noStrike" cap="none" normalizeH="0" baseline="0" smtClean="0">
                          <a:ln>
                            <a:noFill/>
                          </a:ln>
                          <a:solidFill>
                            <a:srgbClr val="FF6600"/>
                          </a:solidFill>
                          <a:effectLst/>
                          <a:latin typeface="Arial" charset="0"/>
                          <a:cs typeface="Arial" charset="0"/>
                        </a:rPr>
                        <a:t/>
                      </a:r>
                      <a:br>
                        <a:rPr kumimoji="0" lang="fr-FR" sz="1600" b="0" i="0" u="none" strike="noStrike" cap="none" normalizeH="0" baseline="0" smtClean="0">
                          <a:ln>
                            <a:noFill/>
                          </a:ln>
                          <a:solidFill>
                            <a:srgbClr val="FF6600"/>
                          </a:solidFill>
                          <a:effectLst/>
                          <a:latin typeface="Arial" charset="0"/>
                          <a:cs typeface="Arial" charset="0"/>
                        </a:rPr>
                      </a:br>
                      <a:r>
                        <a:rPr kumimoji="0" lang="fr-FR" sz="1800" b="1" i="0" u="none" strike="noStrike" cap="none" normalizeH="0" baseline="0" smtClean="0">
                          <a:ln>
                            <a:noFill/>
                          </a:ln>
                          <a:solidFill>
                            <a:srgbClr val="FF6600"/>
                          </a:solidFill>
                          <a:effectLst/>
                          <a:latin typeface="Arial" charset="0"/>
                          <a:cs typeface="Arial" charset="0"/>
                        </a:rPr>
                        <a:t>Vecteurs diversifiés</a:t>
                      </a:r>
                    </a:p>
                  </a:txBody>
                  <a:tcPr marT="45695" marB="45695"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smtClean="0">
                          <a:ln>
                            <a:noFill/>
                          </a:ln>
                          <a:solidFill>
                            <a:srgbClr val="FF6600"/>
                          </a:solidFill>
                          <a:effectLst/>
                          <a:latin typeface="Arial" charset="0"/>
                          <a:cs typeface="Arial" charset="0"/>
                        </a:rPr>
                        <a:t>Bascules énergétiques des combustibles fossiles vers vecteurs énergétiques renouvelables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500" b="0" i="0" u="none" strike="noStrike" cap="none" normalizeH="0" baseline="0" dirty="0" smtClean="0">
                        <a:ln>
                          <a:noFill/>
                        </a:ln>
                        <a:solidFill>
                          <a:srgbClr val="FF6600"/>
                        </a:solidFill>
                        <a:effectLst/>
                        <a:latin typeface="Arial" charset="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smtClean="0">
                          <a:ln>
                            <a:noFill/>
                          </a:ln>
                          <a:solidFill>
                            <a:srgbClr val="FF6600"/>
                          </a:solidFill>
                          <a:effectLst/>
                          <a:latin typeface="Arial" charset="0"/>
                          <a:cs typeface="Arial" charset="0"/>
                        </a:rPr>
                        <a:t>Efficacités énergétiques moindres que SOB</a:t>
                      </a:r>
                      <a:r>
                        <a:rPr kumimoji="0" lang="fr-FR" sz="1600" b="0" i="0" u="none" strike="noStrike" cap="none" normalizeH="0" baseline="0" dirty="0" smtClean="0">
                          <a:ln>
                            <a:noFill/>
                          </a:ln>
                          <a:solidFill>
                            <a:srgbClr val="FF6600"/>
                          </a:solidFill>
                          <a:effectLst/>
                          <a:latin typeface="Arial" charset="0"/>
                          <a:cs typeface="Arial" charset="0"/>
                        </a:rPr>
                        <a:t> (facteur 0,9)</a:t>
                      </a:r>
                    </a:p>
                  </a:txBody>
                  <a:tcPr marL="90000" marR="90000" marT="46775" marB="46775"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r>
            </a:tbl>
          </a:graphicData>
        </a:graphic>
      </p:graphicFrame>
      <p:sp>
        <p:nvSpPr>
          <p:cNvPr id="51218" name="ZoneTexte 8"/>
          <p:cNvSpPr txBox="1">
            <a:spLocks noChangeArrowheads="1"/>
          </p:cNvSpPr>
          <p:nvPr/>
        </p:nvSpPr>
        <p:spPr bwMode="auto">
          <a:xfrm>
            <a:off x="683568" y="1268760"/>
            <a:ext cx="8064500" cy="1016000"/>
          </a:xfrm>
          <a:prstGeom prst="rect">
            <a:avLst/>
          </a:prstGeom>
          <a:noFill/>
          <a:ln w="9525">
            <a:noFill/>
            <a:miter lim="800000"/>
            <a:headEnd/>
            <a:tailEnd/>
          </a:ln>
        </p:spPr>
        <p:txBody>
          <a:bodyPr>
            <a:spAutoFit/>
          </a:bodyPr>
          <a:lstStyle/>
          <a:p>
            <a:pPr indent="182563" algn="l">
              <a:defRPr/>
            </a:pPr>
            <a:r>
              <a:rPr lang="fr-FR" sz="1400" b="1" dirty="0">
                <a:solidFill>
                  <a:schemeClr val="tx1">
                    <a:lumMod val="65000"/>
                    <a:lumOff val="35000"/>
                  </a:schemeClr>
                </a:solidFill>
              </a:rPr>
              <a:t>Hypothèses communes</a:t>
            </a:r>
          </a:p>
          <a:p>
            <a:pPr indent="182563" algn="l">
              <a:defRPr/>
            </a:pPr>
            <a:endParaRPr lang="fr-FR" sz="400" b="1" dirty="0">
              <a:solidFill>
                <a:schemeClr val="tx1">
                  <a:lumMod val="65000"/>
                  <a:lumOff val="35000"/>
                </a:schemeClr>
              </a:solidFill>
            </a:endParaRPr>
          </a:p>
          <a:p>
            <a:pPr marL="742950" lvl="1" indent="-285750" algn="l">
              <a:buFontTx/>
              <a:buChar char="•"/>
              <a:defRPr/>
            </a:pPr>
            <a:r>
              <a:rPr lang="fr-FR" sz="1400" b="1" dirty="0">
                <a:solidFill>
                  <a:schemeClr val="tx1">
                    <a:lumMod val="65000"/>
                    <a:lumOff val="35000"/>
                  </a:schemeClr>
                </a:solidFill>
              </a:rPr>
              <a:t>Évolutions des productions industrielles identiques</a:t>
            </a:r>
            <a:r>
              <a:rPr lang="fr-FR" sz="1400" dirty="0">
                <a:solidFill>
                  <a:schemeClr val="tx1">
                    <a:lumMod val="65000"/>
                    <a:lumOff val="35000"/>
                  </a:schemeClr>
                </a:solidFill>
              </a:rPr>
              <a:t> pour les 3 scénarios </a:t>
            </a:r>
          </a:p>
          <a:p>
            <a:pPr marL="742950" lvl="1" indent="-285750" algn="l">
              <a:buFontTx/>
              <a:buChar char="•"/>
              <a:defRPr/>
            </a:pPr>
            <a:r>
              <a:rPr lang="fr-FR" sz="1400" dirty="0">
                <a:solidFill>
                  <a:schemeClr val="tx1">
                    <a:lumMod val="65000"/>
                    <a:lumOff val="35000"/>
                  </a:schemeClr>
                </a:solidFill>
              </a:rPr>
              <a:t>Prise en compte d’un </a:t>
            </a:r>
            <a:r>
              <a:rPr lang="fr-FR" sz="1400" b="1" dirty="0">
                <a:solidFill>
                  <a:schemeClr val="tx1">
                    <a:lumMod val="65000"/>
                    <a:lumOff val="35000"/>
                  </a:schemeClr>
                </a:solidFill>
              </a:rPr>
              <a:t>développement nécessaire du CCS à partir de 2030</a:t>
            </a:r>
            <a:r>
              <a:rPr lang="fr-FR" sz="1400" dirty="0">
                <a:solidFill>
                  <a:schemeClr val="tx1">
                    <a:lumMod val="65000"/>
                    <a:lumOff val="35000"/>
                  </a:schemeClr>
                </a:solidFill>
              </a:rPr>
              <a:t> ( montée progressive) pour respecter trajectoire d’émissions de CO2  </a:t>
            </a:r>
          </a:p>
        </p:txBody>
      </p:sp>
    </p:spTree>
    <p:extLst>
      <p:ext uri="{BB962C8B-B14F-4D97-AF65-F5344CB8AC3E}">
        <p14:creationId xmlns:p14="http://schemas.microsoft.com/office/powerpoint/2010/main" xmlns="" val="266642643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ChangeArrowheads="1"/>
          </p:cNvSpPr>
          <p:nvPr/>
        </p:nvSpPr>
        <p:spPr bwMode="auto">
          <a:xfrm>
            <a:off x="1547664" y="1"/>
            <a:ext cx="7415361" cy="908720"/>
          </a:xfrm>
          <a:prstGeom prst="rect">
            <a:avLst/>
          </a:prstGeom>
          <a:noFill/>
          <a:ln w="9525">
            <a:noFill/>
            <a:miter lim="800000"/>
            <a:headEnd/>
            <a:tailEnd/>
          </a:ln>
        </p:spPr>
        <p:txBody>
          <a:bodyPr anchor="ctr"/>
          <a:lstStyle/>
          <a:p>
            <a:pPr eaLnBrk="0" hangingPunct="0"/>
            <a:r>
              <a:rPr lang="fr-FR" altLang="fr-FR" sz="2800" b="1" dirty="0">
                <a:solidFill>
                  <a:srgbClr val="FFFFFF"/>
                </a:solidFill>
              </a:rPr>
              <a:t>Industrie</a:t>
            </a:r>
            <a:br>
              <a:rPr lang="fr-FR" altLang="fr-FR" sz="2800" b="1" dirty="0">
                <a:solidFill>
                  <a:srgbClr val="FFFFFF"/>
                </a:solidFill>
              </a:rPr>
            </a:br>
            <a:r>
              <a:rPr lang="fr-FR" altLang="fr-FR" sz="2800" dirty="0">
                <a:solidFill>
                  <a:srgbClr val="FFFFFF"/>
                </a:solidFill>
              </a:rPr>
              <a:t>Hypothèses d’efficacité énergétique</a:t>
            </a:r>
          </a:p>
        </p:txBody>
      </p:sp>
      <p:sp>
        <p:nvSpPr>
          <p:cNvPr id="49155" name="Rectangle 10"/>
          <p:cNvSpPr>
            <a:spLocks noChangeArrowheads="1"/>
          </p:cNvSpPr>
          <p:nvPr/>
        </p:nvSpPr>
        <p:spPr bwMode="auto">
          <a:xfrm>
            <a:off x="179388" y="1557338"/>
            <a:ext cx="4321175" cy="336550"/>
          </a:xfrm>
          <a:prstGeom prst="rect">
            <a:avLst/>
          </a:prstGeom>
          <a:noFill/>
          <a:ln w="9525">
            <a:noFill/>
            <a:miter lim="800000"/>
            <a:headEnd/>
            <a:tailEnd/>
          </a:ln>
        </p:spPr>
        <p:txBody>
          <a:bodyPr>
            <a:spAutoFit/>
          </a:bodyPr>
          <a:lstStyle/>
          <a:p>
            <a:pPr algn="ctr"/>
            <a:r>
              <a:rPr lang="fr-FR" altLang="fr-FR" sz="1600" b="1" u="sng">
                <a:solidFill>
                  <a:srgbClr val="000000"/>
                </a:solidFill>
              </a:rPr>
              <a:t>IGCE</a:t>
            </a:r>
          </a:p>
        </p:txBody>
      </p:sp>
      <p:sp>
        <p:nvSpPr>
          <p:cNvPr id="49156" name="Rectangle 11"/>
          <p:cNvSpPr>
            <a:spLocks noChangeArrowheads="1"/>
          </p:cNvSpPr>
          <p:nvPr/>
        </p:nvSpPr>
        <p:spPr bwMode="auto">
          <a:xfrm>
            <a:off x="4572000" y="1557338"/>
            <a:ext cx="4572000" cy="336550"/>
          </a:xfrm>
          <a:prstGeom prst="rect">
            <a:avLst/>
          </a:prstGeom>
          <a:noFill/>
          <a:ln w="9525">
            <a:noFill/>
            <a:miter lim="800000"/>
            <a:headEnd/>
            <a:tailEnd/>
          </a:ln>
        </p:spPr>
        <p:txBody>
          <a:bodyPr>
            <a:spAutoFit/>
          </a:bodyPr>
          <a:lstStyle/>
          <a:p>
            <a:pPr algn="ctr"/>
            <a:r>
              <a:rPr lang="fr-FR" altLang="fr-FR" sz="1600" b="1" u="sng">
                <a:solidFill>
                  <a:srgbClr val="000000"/>
                </a:solidFill>
              </a:rPr>
              <a:t>AI</a:t>
            </a:r>
          </a:p>
        </p:txBody>
      </p:sp>
      <p:sp>
        <p:nvSpPr>
          <p:cNvPr id="49157" name="Line 14"/>
          <p:cNvSpPr>
            <a:spLocks noChangeShapeType="1"/>
          </p:cNvSpPr>
          <p:nvPr/>
        </p:nvSpPr>
        <p:spPr bwMode="auto">
          <a:xfrm>
            <a:off x="4643438" y="1916113"/>
            <a:ext cx="0" cy="2952750"/>
          </a:xfrm>
          <a:prstGeom prst="line">
            <a:avLst/>
          </a:prstGeom>
          <a:noFill/>
          <a:ln w="9525">
            <a:solidFill>
              <a:schemeClr val="bg2"/>
            </a:solidFill>
            <a:round/>
            <a:headEnd/>
            <a:tailEnd/>
          </a:ln>
        </p:spPr>
        <p:txBody>
          <a:bodyPr/>
          <a:lstStyle/>
          <a:p>
            <a:endParaRPr lang="fr-FR"/>
          </a:p>
        </p:txBody>
      </p:sp>
      <p:sp>
        <p:nvSpPr>
          <p:cNvPr id="49158" name="ZoneTexte 11"/>
          <p:cNvSpPr txBox="1">
            <a:spLocks noChangeArrowheads="1"/>
          </p:cNvSpPr>
          <p:nvPr/>
        </p:nvSpPr>
        <p:spPr bwMode="auto">
          <a:xfrm>
            <a:off x="250825" y="4941888"/>
            <a:ext cx="8497888" cy="1384300"/>
          </a:xfrm>
          <a:prstGeom prst="rect">
            <a:avLst/>
          </a:prstGeom>
          <a:noFill/>
          <a:ln w="9525">
            <a:noFill/>
            <a:miter lim="800000"/>
            <a:headEnd/>
            <a:tailEnd/>
          </a:ln>
        </p:spPr>
        <p:txBody>
          <a:bodyPr>
            <a:spAutoFit/>
          </a:bodyPr>
          <a:lstStyle/>
          <a:p>
            <a:r>
              <a:rPr lang="fr-FR" altLang="fr-FR" sz="1400" b="1">
                <a:solidFill>
                  <a:srgbClr val="595959"/>
                </a:solidFill>
              </a:rPr>
              <a:t>L’amélioration potentielle de l’efficacité énergétique est de 10 à 40 % </a:t>
            </a:r>
            <a:r>
              <a:rPr lang="fr-FR" altLang="fr-FR" sz="1400">
                <a:solidFill>
                  <a:srgbClr val="595959"/>
                </a:solidFill>
              </a:rPr>
              <a:t>selon les secteurs (enquête CEREN auprès des industriels)</a:t>
            </a:r>
          </a:p>
          <a:p>
            <a:r>
              <a:rPr lang="fr-FR" altLang="fr-FR" sz="1400" b="1">
                <a:solidFill>
                  <a:srgbClr val="595959"/>
                </a:solidFill>
              </a:rPr>
              <a:t>L’amélioration est plus rapide pour les IGCE qui ont un intérêt économique immédiat</a:t>
            </a:r>
          </a:p>
          <a:p>
            <a:endParaRPr lang="fr-FR" altLang="fr-FR" sz="1400" u="sng">
              <a:solidFill>
                <a:srgbClr val="000000"/>
              </a:solidFill>
            </a:endParaRPr>
          </a:p>
          <a:p>
            <a:r>
              <a:rPr lang="fr-FR" altLang="fr-FR" sz="1400" b="1">
                <a:solidFill>
                  <a:srgbClr val="339966"/>
                </a:solidFill>
              </a:rPr>
              <a:t>SOB </a:t>
            </a:r>
            <a:r>
              <a:rPr lang="fr-FR" altLang="fr-FR" sz="1400" b="1">
                <a:solidFill>
                  <a:srgbClr val="000000"/>
                </a:solidFill>
              </a:rPr>
              <a:t>:</a:t>
            </a:r>
            <a:r>
              <a:rPr lang="fr-FR" altLang="fr-FR" sz="1400" b="1">
                <a:solidFill>
                  <a:srgbClr val="339966"/>
                </a:solidFill>
              </a:rPr>
              <a:t> </a:t>
            </a:r>
            <a:r>
              <a:rPr lang="fr-FR" altLang="fr-FR" sz="1400" b="1">
                <a:solidFill>
                  <a:srgbClr val="595959"/>
                </a:solidFill>
              </a:rPr>
              <a:t>95% du « gisement » atteint en 2050</a:t>
            </a:r>
          </a:p>
          <a:p>
            <a:r>
              <a:rPr lang="fr-FR" altLang="fr-FR" sz="1400" b="1">
                <a:solidFill>
                  <a:srgbClr val="003399"/>
                </a:solidFill>
              </a:rPr>
              <a:t>ELE </a:t>
            </a:r>
            <a:r>
              <a:rPr lang="fr-FR" altLang="fr-FR" sz="1400" b="1">
                <a:solidFill>
                  <a:srgbClr val="000000"/>
                </a:solidFill>
              </a:rPr>
              <a:t>et </a:t>
            </a:r>
            <a:r>
              <a:rPr lang="fr-FR" altLang="fr-FR" sz="1400" b="1">
                <a:solidFill>
                  <a:srgbClr val="FF6600"/>
                </a:solidFill>
              </a:rPr>
              <a:t>DIV</a:t>
            </a:r>
            <a:r>
              <a:rPr lang="fr-FR" altLang="fr-FR" sz="1400" b="1">
                <a:solidFill>
                  <a:srgbClr val="003399"/>
                </a:solidFill>
              </a:rPr>
              <a:t> </a:t>
            </a:r>
            <a:r>
              <a:rPr lang="fr-FR" altLang="fr-FR" sz="1400" b="1">
                <a:solidFill>
                  <a:srgbClr val="000000"/>
                </a:solidFill>
              </a:rPr>
              <a:t>: </a:t>
            </a:r>
            <a:r>
              <a:rPr lang="fr-FR" altLang="fr-FR" sz="1400" b="1">
                <a:solidFill>
                  <a:srgbClr val="595959"/>
                </a:solidFill>
              </a:rPr>
              <a:t>90% des gains atteints pour le scénario  </a:t>
            </a:r>
            <a:r>
              <a:rPr lang="fr-FR" altLang="fr-FR" sz="1400" b="1">
                <a:solidFill>
                  <a:srgbClr val="339966"/>
                </a:solidFill>
              </a:rPr>
              <a:t>SOB </a:t>
            </a:r>
            <a:r>
              <a:rPr lang="fr-FR" altLang="fr-FR" sz="1400" b="1">
                <a:solidFill>
                  <a:srgbClr val="595959"/>
                </a:solidFill>
              </a:rPr>
              <a:t>en 2050</a:t>
            </a:r>
          </a:p>
        </p:txBody>
      </p:sp>
      <p:sp>
        <p:nvSpPr>
          <p:cNvPr id="49159" name="ZoneTexte 8"/>
          <p:cNvSpPr txBox="1">
            <a:spLocks noChangeArrowheads="1"/>
          </p:cNvSpPr>
          <p:nvPr/>
        </p:nvSpPr>
        <p:spPr bwMode="auto">
          <a:xfrm>
            <a:off x="2771800" y="1196752"/>
            <a:ext cx="3744565" cy="461665"/>
          </a:xfrm>
          <a:prstGeom prst="rect">
            <a:avLst/>
          </a:prstGeom>
          <a:noFill/>
          <a:ln w="9525">
            <a:noFill/>
            <a:miter lim="800000"/>
            <a:headEnd/>
            <a:tailEnd/>
          </a:ln>
        </p:spPr>
        <p:txBody>
          <a:bodyPr wrap="square">
            <a:spAutoFit/>
          </a:bodyPr>
          <a:lstStyle/>
          <a:p>
            <a:r>
              <a:rPr lang="fr-FR" altLang="fr-FR" i="1" dirty="0">
                <a:solidFill>
                  <a:srgbClr val="000000"/>
                </a:solidFill>
              </a:rPr>
              <a:t>(Exemples scénarios SOB)</a:t>
            </a:r>
          </a:p>
        </p:txBody>
      </p:sp>
      <p:pic>
        <p:nvPicPr>
          <p:cNvPr id="49160" name="Picture 10"/>
          <p:cNvPicPr>
            <a:picLocks noChangeAspect="1" noChangeArrowheads="1"/>
          </p:cNvPicPr>
          <p:nvPr/>
        </p:nvPicPr>
        <p:blipFill>
          <a:blip r:embed="rId2" cstate="print"/>
          <a:srcRect/>
          <a:stretch>
            <a:fillRect/>
          </a:stretch>
        </p:blipFill>
        <p:spPr bwMode="auto">
          <a:xfrm>
            <a:off x="250825" y="1916113"/>
            <a:ext cx="4246563" cy="2860675"/>
          </a:xfrm>
          <a:prstGeom prst="rect">
            <a:avLst/>
          </a:prstGeom>
          <a:noFill/>
          <a:ln w="9525">
            <a:noFill/>
            <a:miter lim="800000"/>
            <a:headEnd/>
            <a:tailEnd/>
          </a:ln>
        </p:spPr>
      </p:pic>
      <p:pic>
        <p:nvPicPr>
          <p:cNvPr id="49161" name="Picture 11"/>
          <p:cNvPicPr>
            <a:picLocks noChangeAspect="1" noChangeArrowheads="1"/>
          </p:cNvPicPr>
          <p:nvPr/>
        </p:nvPicPr>
        <p:blipFill>
          <a:blip r:embed="rId3" cstate="print"/>
          <a:srcRect/>
          <a:stretch>
            <a:fillRect/>
          </a:stretch>
        </p:blipFill>
        <p:spPr bwMode="auto">
          <a:xfrm>
            <a:off x="4787900" y="1916113"/>
            <a:ext cx="4246563" cy="2876550"/>
          </a:xfrm>
          <a:prstGeom prst="rect">
            <a:avLst/>
          </a:prstGeom>
          <a:noFill/>
          <a:ln w="9525">
            <a:noFill/>
            <a:miter lim="800000"/>
            <a:headEnd/>
            <a:tailEnd/>
          </a:ln>
        </p:spPr>
      </p:pic>
    </p:spTree>
    <p:extLst>
      <p:ext uri="{BB962C8B-B14F-4D97-AF65-F5344CB8AC3E}">
        <p14:creationId xmlns:p14="http://schemas.microsoft.com/office/powerpoint/2010/main" xmlns="" val="210584575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1"/>
          <p:cNvSpPr>
            <a:spLocks noChangeArrowheads="1"/>
          </p:cNvSpPr>
          <p:nvPr/>
        </p:nvSpPr>
        <p:spPr bwMode="auto">
          <a:xfrm>
            <a:off x="179388" y="2276475"/>
            <a:ext cx="8713787" cy="3785652"/>
          </a:xfrm>
          <a:prstGeom prst="rect">
            <a:avLst/>
          </a:prstGeom>
          <a:noFill/>
          <a:ln w="9525">
            <a:noFill/>
            <a:miter lim="800000"/>
            <a:headEnd/>
            <a:tailEnd/>
          </a:ln>
        </p:spPr>
        <p:txBody>
          <a:bodyPr>
            <a:spAutoFit/>
          </a:bodyPr>
          <a:lstStyle/>
          <a:p>
            <a:endParaRPr lang="fr-FR" altLang="fr-FR" sz="4000" b="1" dirty="0">
              <a:solidFill>
                <a:srgbClr val="666666"/>
              </a:solidFill>
            </a:endParaRPr>
          </a:p>
          <a:p>
            <a:pPr algn="ctr"/>
            <a:r>
              <a:rPr lang="fr-FR" altLang="fr-FR" sz="4000" b="1" dirty="0">
                <a:solidFill>
                  <a:srgbClr val="808080"/>
                </a:solidFill>
              </a:rPr>
              <a:t> Production d’énergie</a:t>
            </a:r>
          </a:p>
          <a:p>
            <a:pPr algn="ctr"/>
            <a:endParaRPr lang="fr-FR" altLang="fr-FR" sz="4000" b="1" dirty="0">
              <a:solidFill>
                <a:srgbClr val="666666"/>
              </a:solidFill>
            </a:endParaRPr>
          </a:p>
          <a:p>
            <a:pPr algn="ctr"/>
            <a:endParaRPr lang="fr-FR" altLang="fr-FR" sz="4000" b="1" i="1" dirty="0">
              <a:solidFill>
                <a:srgbClr val="666666"/>
              </a:solidFill>
            </a:endParaRPr>
          </a:p>
          <a:p>
            <a:pPr algn="ctr"/>
            <a:r>
              <a:rPr lang="fr-FR" altLang="fr-FR" sz="4000" b="1" dirty="0">
                <a:solidFill>
                  <a:srgbClr val="666666"/>
                </a:solidFill>
              </a:rPr>
              <a:t> </a:t>
            </a:r>
          </a:p>
          <a:p>
            <a:pPr algn="ctr"/>
            <a:endParaRPr lang="fr-FR" altLang="fr-FR" sz="4000" b="1" dirty="0">
              <a:solidFill>
                <a:srgbClr val="666666"/>
              </a:solidFill>
            </a:endParaRPr>
          </a:p>
        </p:txBody>
      </p:sp>
    </p:spTree>
    <p:extLst>
      <p:ext uri="{BB962C8B-B14F-4D97-AF65-F5344CB8AC3E}">
        <p14:creationId xmlns:p14="http://schemas.microsoft.com/office/powerpoint/2010/main" xmlns="" val="293925179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862" name="Group 22"/>
          <p:cNvGraphicFramePr>
            <a:graphicFrameLocks noGrp="1"/>
          </p:cNvGraphicFramePr>
          <p:nvPr>
            <p:ph idx="4294967295"/>
          </p:nvPr>
        </p:nvGraphicFramePr>
        <p:xfrm>
          <a:off x="684213" y="1628775"/>
          <a:ext cx="7991475" cy="4710220"/>
        </p:xfrm>
        <a:graphic>
          <a:graphicData uri="http://schemas.openxmlformats.org/drawingml/2006/table">
            <a:tbl>
              <a:tblPr/>
              <a:tblGrid>
                <a:gridCol w="2308225"/>
                <a:gridCol w="5683250"/>
              </a:tblGrid>
              <a:tr h="1584185">
                <a:tc>
                  <a:txBody>
                    <a:bodyPr/>
                    <a:lstStyle>
                      <a:lvl1pPr marL="88900" eaLnBrk="0" hangingPunct="0">
                        <a:spcBef>
                          <a:spcPct val="20000"/>
                        </a:spcBef>
                        <a:defRPr>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88900" marR="0" lvl="0" indent="0" algn="l" defTabSz="914400" rtl="0" eaLnBrk="0" fontAlgn="base" latinLnBrk="0" hangingPunct="0">
                        <a:lnSpc>
                          <a:spcPct val="100000"/>
                        </a:lnSpc>
                        <a:spcBef>
                          <a:spcPct val="20000"/>
                        </a:spcBef>
                        <a:spcAft>
                          <a:spcPct val="0"/>
                        </a:spcAft>
                        <a:buClrTx/>
                        <a:buSzTx/>
                        <a:buFontTx/>
                        <a:buNone/>
                        <a:tabLst/>
                      </a:pPr>
                      <a:r>
                        <a:rPr kumimoji="0" lang="fr-FR" altLang="fr-FR" sz="1800" b="1" i="0" u="none" strike="noStrike" cap="none" normalizeH="0" baseline="0" smtClean="0">
                          <a:ln>
                            <a:noFill/>
                          </a:ln>
                          <a:solidFill>
                            <a:srgbClr val="339966"/>
                          </a:solidFill>
                          <a:effectLst/>
                          <a:latin typeface="Arial" charset="0"/>
                          <a:cs typeface="Arial" charset="0"/>
                        </a:rPr>
                        <a:t>Sobriété renforcée </a:t>
                      </a:r>
                    </a:p>
                  </a:txBody>
                  <a:tcPr marT="45702" marB="45702"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rgbClr val="808080"/>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altLang="fr-FR" sz="1800" b="1" i="0" u="none" strike="noStrike" cap="none" normalizeH="0" baseline="0" smtClean="0">
                          <a:ln>
                            <a:noFill/>
                          </a:ln>
                          <a:solidFill>
                            <a:srgbClr val="00B050"/>
                          </a:solidFill>
                          <a:effectLst/>
                          <a:latin typeface="Arial" charset="0"/>
                          <a:cs typeface="Arial" charset="0"/>
                        </a:rPr>
                        <a:t>Développement rapide des EnR « électriques »</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altLang="fr-FR" sz="1800" b="1" i="0" u="none" strike="noStrike" cap="none" normalizeH="0" baseline="0" smtClean="0">
                          <a:ln>
                            <a:noFill/>
                          </a:ln>
                          <a:solidFill>
                            <a:srgbClr val="00B050"/>
                          </a:solidFill>
                          <a:effectLst/>
                          <a:latin typeface="Arial" charset="0"/>
                          <a:cs typeface="Arial" charset="0"/>
                        </a:rPr>
                        <a:t>Nucléaire à 50% en 2025</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altLang="fr-FR" sz="1800" b="0" i="0" u="none" strike="noStrike" cap="none" normalizeH="0" baseline="0" smtClean="0">
                          <a:ln>
                            <a:noFill/>
                          </a:ln>
                          <a:solidFill>
                            <a:srgbClr val="00B050"/>
                          </a:solidFill>
                          <a:effectLst/>
                          <a:latin typeface="Arial" charset="0"/>
                          <a:cs typeface="Arial" charset="0"/>
                        </a:rPr>
                        <a:t>Technologie</a:t>
                      </a:r>
                      <a:r>
                        <a:rPr kumimoji="0" lang="fr-FR" altLang="fr-FR" sz="1800" b="0" i="0" u="none" strike="noStrike" cap="none" normalizeH="0" baseline="0" smtClean="0">
                          <a:ln>
                            <a:noFill/>
                          </a:ln>
                          <a:solidFill>
                            <a:srgbClr val="339966"/>
                          </a:solidFill>
                          <a:effectLst/>
                          <a:latin typeface="Arial" charset="0"/>
                          <a:cs typeface="Arial" charset="0"/>
                        </a:rPr>
                        <a:t>s </a:t>
                      </a:r>
                      <a:r>
                        <a:rPr kumimoji="0" lang="fr-FR" altLang="fr-FR" sz="1800" b="0" i="0" u="none" strike="noStrike" cap="none" normalizeH="0" baseline="0" smtClean="0">
                          <a:ln>
                            <a:noFill/>
                          </a:ln>
                          <a:solidFill>
                            <a:srgbClr val="00B050"/>
                          </a:solidFill>
                          <a:effectLst/>
                          <a:latin typeface="Arial" charset="0"/>
                          <a:cs typeface="Arial" charset="0"/>
                        </a:rPr>
                        <a:t>de rupture : Capture et Stockage du CO</a:t>
                      </a:r>
                      <a:r>
                        <a:rPr kumimoji="0" lang="fr-FR" altLang="fr-FR" sz="1800" b="0" i="0" u="none" strike="noStrike" cap="none" normalizeH="0" baseline="-25000" smtClean="0">
                          <a:ln>
                            <a:noFill/>
                          </a:ln>
                          <a:solidFill>
                            <a:srgbClr val="00B050"/>
                          </a:solidFill>
                          <a:effectLst/>
                          <a:latin typeface="Arial" charset="0"/>
                          <a:cs typeface="Arial" charset="0"/>
                        </a:rPr>
                        <a:t>2</a:t>
                      </a:r>
                      <a:r>
                        <a:rPr kumimoji="0" lang="fr-FR" altLang="fr-FR" sz="1800" b="0" i="0" u="none" strike="noStrike" cap="none" normalizeH="0" baseline="0" smtClean="0">
                          <a:ln>
                            <a:noFill/>
                          </a:ln>
                          <a:solidFill>
                            <a:srgbClr val="00B050"/>
                          </a:solidFill>
                          <a:effectLst/>
                          <a:latin typeface="Arial" charset="0"/>
                          <a:cs typeface="Arial" charset="0"/>
                        </a:rPr>
                        <a:t> </a:t>
                      </a:r>
                      <a:r>
                        <a:rPr kumimoji="0" lang="fr-FR" altLang="fr-FR" sz="1800" b="0" i="0" u="none" strike="noStrike" cap="none" normalizeH="0" baseline="0" smtClean="0">
                          <a:ln>
                            <a:noFill/>
                          </a:ln>
                          <a:solidFill>
                            <a:srgbClr val="339966"/>
                          </a:solidFill>
                          <a:effectLst/>
                          <a:latin typeface="Arial" charset="0"/>
                          <a:cs typeface="Arial" charset="0"/>
                        </a:rPr>
                        <a:t>(40 Mt)</a:t>
                      </a:r>
                      <a:r>
                        <a:rPr kumimoji="0" lang="fr-FR" altLang="fr-FR" sz="1800" b="0" i="0" u="none" strike="noStrike" cap="none" normalizeH="0" baseline="0" smtClean="0">
                          <a:ln>
                            <a:noFill/>
                          </a:ln>
                          <a:solidFill>
                            <a:srgbClr val="00B050"/>
                          </a:solidFill>
                          <a:effectLst/>
                          <a:latin typeface="Arial" charset="0"/>
                          <a:cs typeface="Arial" charset="0"/>
                        </a:rPr>
                        <a:t> </a:t>
                      </a:r>
                    </a:p>
                  </a:txBody>
                  <a:tcPr marL="90000" marR="90000" marT="46782" marB="46782"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r>
              <a:tr h="1300465">
                <a:tc>
                  <a:txBody>
                    <a:bodyPr/>
                    <a:lstStyle>
                      <a:lvl1pPr marL="88900" eaLnBrk="0" hangingPunct="0">
                        <a:spcBef>
                          <a:spcPct val="20000"/>
                        </a:spcBef>
                        <a:defRPr>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88900" marR="0" lvl="0" indent="0" algn="l" defTabSz="914400" rtl="0" eaLnBrk="0" fontAlgn="base" latinLnBrk="0" hangingPunct="0">
                        <a:lnSpc>
                          <a:spcPct val="100000"/>
                        </a:lnSpc>
                        <a:spcBef>
                          <a:spcPct val="20000"/>
                        </a:spcBef>
                        <a:spcAft>
                          <a:spcPct val="0"/>
                        </a:spcAft>
                        <a:buClrTx/>
                        <a:buSzTx/>
                        <a:buFontTx/>
                        <a:buNone/>
                        <a:tabLst/>
                      </a:pPr>
                      <a:r>
                        <a:rPr kumimoji="0" lang="fr-FR" altLang="fr-FR" sz="1800" b="1" i="0" u="none" strike="noStrike" cap="none" normalizeH="0" baseline="0" smtClean="0">
                          <a:ln>
                            <a:noFill/>
                          </a:ln>
                          <a:solidFill>
                            <a:srgbClr val="003399"/>
                          </a:solidFill>
                          <a:effectLst/>
                          <a:latin typeface="Arial" charset="0"/>
                          <a:cs typeface="Arial" charset="0"/>
                        </a:rPr>
                        <a:t>Décarbonisation par l’électricité</a:t>
                      </a:r>
                    </a:p>
                  </a:txBody>
                  <a:tcPr marT="45702" marB="45702"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altLang="fr-FR" sz="1800" b="1" i="0" u="none" strike="noStrike" cap="none" normalizeH="0" baseline="0" smtClean="0">
                          <a:ln>
                            <a:noFill/>
                          </a:ln>
                          <a:solidFill>
                            <a:srgbClr val="262699"/>
                          </a:solidFill>
                          <a:effectLst/>
                          <a:latin typeface="Arial" charset="0"/>
                          <a:cs typeface="Arial" charset="0"/>
                        </a:rPr>
                        <a:t>Développement rapide des EnR « électriques »</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altLang="fr-FR" sz="1800" b="1" i="0" u="none" strike="noStrike" cap="none" normalizeH="0" baseline="0" smtClean="0">
                          <a:ln>
                            <a:noFill/>
                          </a:ln>
                          <a:solidFill>
                            <a:srgbClr val="262699"/>
                          </a:solidFill>
                          <a:effectLst/>
                          <a:latin typeface="Arial" charset="0"/>
                          <a:cs typeface="Arial" charset="0"/>
                        </a:rPr>
                        <a:t>Nucléaire à 50% en 2025</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altLang="fr-FR" sz="1800" b="0" i="0" u="none" strike="noStrike" cap="none" normalizeH="0" baseline="0" smtClean="0">
                          <a:ln>
                            <a:noFill/>
                          </a:ln>
                          <a:solidFill>
                            <a:srgbClr val="003399"/>
                          </a:solidFill>
                          <a:effectLst/>
                          <a:latin typeface="Arial" charset="0"/>
                          <a:cs typeface="Arial" charset="0"/>
                        </a:rPr>
                        <a:t>Technologie de rupture : Stockage électrique de très grande capacité (38 GW, 47 TWh)</a:t>
                      </a:r>
                    </a:p>
                  </a:txBody>
                  <a:tcPr marL="90000" marR="90000" marT="46782" marB="46782"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r>
              <a:tr h="1825463">
                <a:tc>
                  <a:txBody>
                    <a:bodyPr/>
                    <a:lstStyle>
                      <a:lvl1pPr marL="88900" eaLnBrk="0" hangingPunct="0">
                        <a:spcBef>
                          <a:spcPct val="20000"/>
                        </a:spcBef>
                        <a:defRPr>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88900" marR="0" lvl="0" indent="0" algn="l" defTabSz="914400" rtl="0" eaLnBrk="0" fontAlgn="base" latinLnBrk="0" hangingPunct="0">
                        <a:lnSpc>
                          <a:spcPct val="100000"/>
                        </a:lnSpc>
                        <a:spcBef>
                          <a:spcPct val="20000"/>
                        </a:spcBef>
                        <a:spcAft>
                          <a:spcPct val="0"/>
                        </a:spcAft>
                        <a:buClrTx/>
                        <a:buSzTx/>
                        <a:buFontTx/>
                        <a:buNone/>
                        <a:tabLst/>
                      </a:pPr>
                      <a:r>
                        <a:rPr kumimoji="0" lang="fr-FR" altLang="fr-FR" sz="1800" b="1" i="0" u="none" strike="noStrike" cap="none" normalizeH="0" baseline="0" smtClean="0">
                          <a:ln>
                            <a:noFill/>
                          </a:ln>
                          <a:solidFill>
                            <a:srgbClr val="FF6600"/>
                          </a:solidFill>
                          <a:effectLst/>
                          <a:latin typeface="Arial" charset="0"/>
                          <a:cs typeface="Arial" charset="0"/>
                        </a:rPr>
                        <a:t>Vecteurs diversifiés</a:t>
                      </a:r>
                    </a:p>
                  </a:txBody>
                  <a:tcPr marT="45702" marB="45702"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altLang="fr-FR" sz="1800" b="1" i="0" u="none" strike="noStrike" cap="none" normalizeH="0" baseline="0" smtClean="0">
                          <a:ln>
                            <a:noFill/>
                          </a:ln>
                          <a:solidFill>
                            <a:srgbClr val="FF6600"/>
                          </a:solidFill>
                          <a:effectLst/>
                          <a:latin typeface="Arial" charset="0"/>
                          <a:cs typeface="Arial" charset="0"/>
                        </a:rPr>
                        <a:t>Développement rapide des EnR toutes énergies</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altLang="fr-FR" sz="1800" b="1" i="0" u="none" strike="noStrike" cap="none" normalizeH="0" baseline="0" smtClean="0">
                          <a:ln>
                            <a:noFill/>
                          </a:ln>
                          <a:solidFill>
                            <a:srgbClr val="FF6600"/>
                          </a:solidFill>
                          <a:effectLst/>
                          <a:latin typeface="Arial" charset="0"/>
                          <a:cs typeface="Arial" charset="0"/>
                        </a:rPr>
                        <a:t>Nucléaire à 50% en 2025</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fr-FR" altLang="fr-FR" sz="1800" b="0" i="0" u="none" strike="noStrike" cap="none" normalizeH="0" baseline="0" smtClean="0">
                          <a:ln>
                            <a:noFill/>
                          </a:ln>
                          <a:solidFill>
                            <a:srgbClr val="FF6600"/>
                          </a:solidFill>
                          <a:effectLst/>
                          <a:latin typeface="Arial" charset="0"/>
                          <a:cs typeface="Arial" charset="0"/>
                        </a:rPr>
                        <a:t>Technologie de rupture : Développement du chauffage urbain par récupération de la chaleur des centrales électriques (120 TWh)</a:t>
                      </a:r>
                    </a:p>
                  </a:txBody>
                  <a:tcPr marL="90000" marR="90000" marT="46782" marB="46782" anchor="ctr" horzOverflow="overflow">
                    <a:lnL w="28575" cap="flat" cmpd="sng" algn="ctr">
                      <a:solidFill>
                        <a:schemeClr val="bg2"/>
                      </a:solid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noFill/>
                  </a:tcPr>
                </a:tc>
              </a:tr>
            </a:tbl>
          </a:graphicData>
        </a:graphic>
      </p:graphicFrame>
      <p:sp>
        <p:nvSpPr>
          <p:cNvPr id="35857" name="Titre 1"/>
          <p:cNvSpPr>
            <a:spLocks/>
          </p:cNvSpPr>
          <p:nvPr/>
        </p:nvSpPr>
        <p:spPr bwMode="auto">
          <a:xfrm>
            <a:off x="1043608" y="115888"/>
            <a:ext cx="7705105" cy="8648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fr-FR" altLang="fr-FR" sz="2800" b="1" dirty="0">
                <a:solidFill>
                  <a:schemeClr val="bg1"/>
                </a:solidFill>
              </a:rPr>
              <a:t>Production d’énergie</a:t>
            </a:r>
          </a:p>
          <a:p>
            <a:pPr eaLnBrk="1" hangingPunct="1">
              <a:spcBef>
                <a:spcPct val="0"/>
              </a:spcBef>
              <a:buFontTx/>
              <a:buNone/>
            </a:pPr>
            <a:r>
              <a:rPr lang="fr-FR" altLang="fr-FR" sz="2800" dirty="0">
                <a:solidFill>
                  <a:schemeClr val="bg1"/>
                </a:solidFill>
              </a:rPr>
              <a:t>3 scénarios différenciés</a:t>
            </a:r>
          </a:p>
        </p:txBody>
      </p:sp>
      <p:sp>
        <p:nvSpPr>
          <p:cNvPr id="35858" name="Rectangle 3"/>
          <p:cNvSpPr>
            <a:spLocks noChangeArrowheads="1"/>
          </p:cNvSpPr>
          <p:nvPr/>
        </p:nvSpPr>
        <p:spPr bwMode="auto">
          <a:xfrm>
            <a:off x="-144463" y="1485900"/>
            <a:ext cx="4429126" cy="935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indent="190500"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buFontTx/>
              <a:buNone/>
            </a:pPr>
            <a:endParaRPr lang="fr-FR" altLang="fr-FR" sz="1200" u="sng"/>
          </a:p>
        </p:txBody>
      </p:sp>
    </p:spTree>
    <p:extLst>
      <p:ext uri="{BB962C8B-B14F-4D97-AF65-F5344CB8AC3E}">
        <p14:creationId xmlns:p14="http://schemas.microsoft.com/office/powerpoint/2010/main" xmlns="" val="179897015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re 1"/>
          <p:cNvSpPr>
            <a:spLocks noGrp="1"/>
          </p:cNvSpPr>
          <p:nvPr>
            <p:ph type="title" idx="4294967295"/>
          </p:nvPr>
        </p:nvSpPr>
        <p:spPr>
          <a:xfrm>
            <a:off x="1835696" y="0"/>
            <a:ext cx="6912768" cy="881336"/>
          </a:xfrm>
        </p:spPr>
        <p:txBody>
          <a:bodyPr/>
          <a:lstStyle/>
          <a:p>
            <a:pPr eaLnBrk="1" hangingPunct="1"/>
            <a:r>
              <a:rPr lang="fr-FR" altLang="fr-FR" sz="2800" b="1" dirty="0" smtClean="0">
                <a:latin typeface="Comic Sans MS" pitchFamily="66" charset="0"/>
              </a:rPr>
              <a:t>Production d’énergie</a:t>
            </a:r>
            <a:br>
              <a:rPr lang="fr-FR" altLang="fr-FR" sz="2800" b="1" dirty="0" smtClean="0">
                <a:latin typeface="Comic Sans MS" pitchFamily="66" charset="0"/>
              </a:rPr>
            </a:br>
            <a:r>
              <a:rPr lang="fr-FR" altLang="fr-FR" sz="2800" dirty="0" smtClean="0">
                <a:latin typeface="Comic Sans MS" pitchFamily="66" charset="0"/>
              </a:rPr>
              <a:t>Hypothèses </a:t>
            </a:r>
            <a:r>
              <a:rPr lang="fr-FR" altLang="fr-FR" sz="2800" dirty="0" smtClean="0">
                <a:latin typeface="Comic Sans MS" pitchFamily="66" charset="0"/>
              </a:rPr>
              <a:t>communes</a:t>
            </a:r>
            <a:endParaRPr lang="fr-FR" altLang="fr-FR" sz="2800" dirty="0" smtClean="0">
              <a:solidFill>
                <a:srgbClr val="FF0000"/>
              </a:solidFill>
              <a:latin typeface="Comic Sans MS" pitchFamily="66" charset="0"/>
            </a:endParaRPr>
          </a:p>
        </p:txBody>
      </p:sp>
      <p:sp>
        <p:nvSpPr>
          <p:cNvPr id="51203" name="ZoneTexte 17"/>
          <p:cNvSpPr txBox="1">
            <a:spLocks noChangeArrowheads="1"/>
          </p:cNvSpPr>
          <p:nvPr/>
        </p:nvSpPr>
        <p:spPr bwMode="auto">
          <a:xfrm>
            <a:off x="179388" y="1124744"/>
            <a:ext cx="4105275" cy="5256584"/>
          </a:xfrm>
          <a:prstGeom prst="rect">
            <a:avLst/>
          </a:prstGeom>
          <a:solidFill>
            <a:schemeClr val="bg1"/>
          </a:solidFill>
          <a:ln w="38100">
            <a:solidFill>
              <a:schemeClr val="bg2"/>
            </a:solidFill>
            <a:miter lim="800000"/>
            <a:headEnd/>
            <a:tailEnd/>
          </a:ln>
        </p:spPr>
        <p:txBody>
          <a:bodyPr/>
          <a:lstStyle/>
          <a:p>
            <a:pPr algn="l">
              <a:buFont typeface="Wingdings" pitchFamily="2" charset="2"/>
              <a:buChar char="ü"/>
            </a:pPr>
            <a:r>
              <a:rPr lang="fr-FR" altLang="fr-FR" sz="2000" dirty="0">
                <a:solidFill>
                  <a:srgbClr val="000000"/>
                </a:solidFill>
              </a:rPr>
              <a:t>  </a:t>
            </a:r>
            <a:r>
              <a:rPr lang="fr-FR" altLang="fr-FR" sz="2000" b="1" dirty="0">
                <a:solidFill>
                  <a:srgbClr val="595959"/>
                </a:solidFill>
              </a:rPr>
              <a:t>Baisse du nucléaire</a:t>
            </a:r>
            <a:r>
              <a:rPr lang="fr-FR" altLang="fr-FR" sz="2000" dirty="0">
                <a:solidFill>
                  <a:srgbClr val="595959"/>
                </a:solidFill>
              </a:rPr>
              <a:t> à 50% de la production électrique dès 2025</a:t>
            </a:r>
          </a:p>
          <a:p>
            <a:pPr algn="l"/>
            <a:endParaRPr lang="fr-FR" altLang="fr-FR" sz="2000" dirty="0">
              <a:solidFill>
                <a:srgbClr val="595959"/>
              </a:solidFill>
            </a:endParaRPr>
          </a:p>
          <a:p>
            <a:pPr algn="l">
              <a:buFont typeface="Wingdings" pitchFamily="2" charset="2"/>
              <a:buChar char="ü"/>
            </a:pPr>
            <a:r>
              <a:rPr lang="fr-FR" altLang="fr-FR" sz="2000" dirty="0">
                <a:solidFill>
                  <a:srgbClr val="595959"/>
                </a:solidFill>
              </a:rPr>
              <a:t>  </a:t>
            </a:r>
            <a:r>
              <a:rPr lang="fr-FR" altLang="fr-FR" sz="2000" b="1" dirty="0">
                <a:solidFill>
                  <a:srgbClr val="595959"/>
                </a:solidFill>
              </a:rPr>
              <a:t>Introduction de renouvelables</a:t>
            </a:r>
            <a:r>
              <a:rPr lang="fr-FR" altLang="fr-FR" sz="2000" dirty="0">
                <a:solidFill>
                  <a:srgbClr val="595959"/>
                </a:solidFill>
              </a:rPr>
              <a:t> à un rythme très soutenu</a:t>
            </a:r>
          </a:p>
          <a:p>
            <a:pPr algn="l">
              <a:buFont typeface="Wingdings" pitchFamily="2" charset="2"/>
              <a:buChar char="ü"/>
            </a:pPr>
            <a:endParaRPr lang="fr-FR" altLang="fr-FR" sz="2000" dirty="0">
              <a:solidFill>
                <a:srgbClr val="595959"/>
              </a:solidFill>
            </a:endParaRPr>
          </a:p>
          <a:p>
            <a:pPr algn="l">
              <a:buFont typeface="Wingdings" pitchFamily="2" charset="2"/>
              <a:buChar char="ü"/>
            </a:pPr>
            <a:r>
              <a:rPr lang="fr-FR" altLang="fr-FR" sz="2000" dirty="0">
                <a:solidFill>
                  <a:srgbClr val="595959"/>
                </a:solidFill>
              </a:rPr>
              <a:t>  </a:t>
            </a:r>
            <a:r>
              <a:rPr lang="fr-FR" altLang="fr-FR" sz="2000" b="1" dirty="0">
                <a:solidFill>
                  <a:srgbClr val="595959"/>
                </a:solidFill>
              </a:rPr>
              <a:t>Elimination progressive des centrales</a:t>
            </a:r>
            <a:r>
              <a:rPr lang="fr-FR" altLang="fr-FR" sz="2000" dirty="0">
                <a:solidFill>
                  <a:srgbClr val="595959"/>
                </a:solidFill>
              </a:rPr>
              <a:t> </a:t>
            </a:r>
            <a:r>
              <a:rPr lang="fr-FR" altLang="fr-FR" sz="2000" b="1" dirty="0">
                <a:solidFill>
                  <a:srgbClr val="595959"/>
                </a:solidFill>
              </a:rPr>
              <a:t>au fioul et charbon</a:t>
            </a:r>
          </a:p>
          <a:p>
            <a:pPr algn="l">
              <a:buFont typeface="Wingdings" pitchFamily="2" charset="2"/>
              <a:buChar char="ü"/>
            </a:pPr>
            <a:endParaRPr lang="fr-FR" altLang="fr-FR" sz="2000" b="1" dirty="0">
              <a:solidFill>
                <a:srgbClr val="595959"/>
              </a:solidFill>
            </a:endParaRPr>
          </a:p>
          <a:p>
            <a:pPr algn="l">
              <a:buFont typeface="Wingdings" pitchFamily="2" charset="2"/>
              <a:buChar char="ü"/>
            </a:pPr>
            <a:r>
              <a:rPr lang="fr-FR" altLang="fr-FR" sz="2000" dirty="0">
                <a:solidFill>
                  <a:srgbClr val="595959"/>
                </a:solidFill>
              </a:rPr>
              <a:t>  </a:t>
            </a:r>
            <a:r>
              <a:rPr lang="fr-FR" altLang="fr-FR" sz="2000" b="1" dirty="0">
                <a:solidFill>
                  <a:srgbClr val="595959"/>
                </a:solidFill>
              </a:rPr>
              <a:t>« </a:t>
            </a:r>
            <a:r>
              <a:rPr lang="fr-FR" altLang="fr-FR" sz="2000" b="1" dirty="0" err="1">
                <a:solidFill>
                  <a:srgbClr val="595959"/>
                </a:solidFill>
              </a:rPr>
              <a:t>Back-up</a:t>
            </a:r>
            <a:r>
              <a:rPr lang="fr-FR" altLang="fr-FR" sz="2000" b="1" dirty="0">
                <a:solidFill>
                  <a:srgbClr val="595959"/>
                </a:solidFill>
              </a:rPr>
              <a:t> »</a:t>
            </a:r>
            <a:r>
              <a:rPr lang="fr-FR" altLang="fr-FR" sz="2000" dirty="0">
                <a:solidFill>
                  <a:srgbClr val="595959"/>
                </a:solidFill>
              </a:rPr>
              <a:t> de l’intermittence </a:t>
            </a:r>
            <a:r>
              <a:rPr lang="fr-FR" altLang="fr-FR" sz="2000" b="1" dirty="0">
                <a:solidFill>
                  <a:srgbClr val="595959"/>
                </a:solidFill>
              </a:rPr>
              <a:t>par des centrales au gaz</a:t>
            </a:r>
            <a:r>
              <a:rPr lang="fr-FR" altLang="fr-FR" sz="2000" dirty="0">
                <a:solidFill>
                  <a:srgbClr val="595959"/>
                </a:solidFill>
              </a:rPr>
              <a:t> </a:t>
            </a:r>
          </a:p>
          <a:p>
            <a:pPr algn="l">
              <a:buFont typeface="Wingdings" pitchFamily="2" charset="2"/>
              <a:buChar char="ü"/>
            </a:pPr>
            <a:endParaRPr lang="fr-FR" altLang="fr-FR" sz="2000" dirty="0">
              <a:solidFill>
                <a:srgbClr val="595959"/>
              </a:solidFill>
            </a:endParaRPr>
          </a:p>
          <a:p>
            <a:pPr algn="l">
              <a:buFont typeface="Wingdings" pitchFamily="2" charset="2"/>
              <a:buChar char="ü"/>
            </a:pPr>
            <a:r>
              <a:rPr lang="fr-FR" altLang="fr-FR" sz="2000" dirty="0">
                <a:solidFill>
                  <a:srgbClr val="595959"/>
                </a:solidFill>
              </a:rPr>
              <a:t> </a:t>
            </a:r>
            <a:r>
              <a:rPr lang="fr-FR" altLang="fr-FR" sz="2000" b="1" dirty="0">
                <a:solidFill>
                  <a:srgbClr val="595959"/>
                </a:solidFill>
              </a:rPr>
              <a:t>Prise en compte</a:t>
            </a:r>
            <a:r>
              <a:rPr lang="fr-FR" altLang="fr-FR" sz="2000" dirty="0">
                <a:solidFill>
                  <a:srgbClr val="595959"/>
                </a:solidFill>
              </a:rPr>
              <a:t> </a:t>
            </a:r>
            <a:r>
              <a:rPr lang="fr-FR" altLang="fr-FR" sz="2000" b="1" dirty="0">
                <a:solidFill>
                  <a:srgbClr val="595959"/>
                </a:solidFill>
              </a:rPr>
              <a:t>des objectifs nationaux, voire au-delà</a:t>
            </a:r>
          </a:p>
          <a:p>
            <a:pPr algn="l">
              <a:buFont typeface="Wingdings" pitchFamily="2" charset="2"/>
              <a:buChar char="ü"/>
            </a:pPr>
            <a:endParaRPr lang="fr-FR" altLang="fr-FR" sz="2000" b="1" dirty="0">
              <a:solidFill>
                <a:srgbClr val="595959"/>
              </a:solidFill>
            </a:endParaRPr>
          </a:p>
          <a:p>
            <a:pPr algn="l">
              <a:buFont typeface="Wingdings" pitchFamily="2" charset="2"/>
              <a:buChar char="ü"/>
            </a:pPr>
            <a:r>
              <a:rPr lang="fr-FR" altLang="fr-FR" sz="2000" b="1" dirty="0">
                <a:solidFill>
                  <a:srgbClr val="595959"/>
                </a:solidFill>
              </a:rPr>
              <a:t>Exports d’électricité stables</a:t>
            </a:r>
          </a:p>
        </p:txBody>
      </p:sp>
      <p:sp>
        <p:nvSpPr>
          <p:cNvPr id="51204" name="ZoneTexte 17"/>
          <p:cNvSpPr txBox="1">
            <a:spLocks noChangeArrowheads="1"/>
          </p:cNvSpPr>
          <p:nvPr/>
        </p:nvSpPr>
        <p:spPr bwMode="auto">
          <a:xfrm>
            <a:off x="4535488" y="1124744"/>
            <a:ext cx="4608512" cy="5242654"/>
          </a:xfrm>
          <a:prstGeom prst="rect">
            <a:avLst/>
          </a:prstGeom>
          <a:solidFill>
            <a:schemeClr val="bg1"/>
          </a:solidFill>
          <a:ln w="38100">
            <a:solidFill>
              <a:schemeClr val="bg2"/>
            </a:solidFill>
            <a:miter lim="800000"/>
            <a:headEnd/>
            <a:tailEnd/>
          </a:ln>
        </p:spPr>
        <p:txBody>
          <a:bodyPr wrap="square">
            <a:spAutoFit/>
          </a:bodyPr>
          <a:lstStyle/>
          <a:p>
            <a:pPr algn="l">
              <a:lnSpc>
                <a:spcPct val="150000"/>
              </a:lnSpc>
              <a:buFont typeface="Wingdings" pitchFamily="2" charset="2"/>
              <a:buNone/>
            </a:pPr>
            <a:r>
              <a:rPr lang="fr-FR" altLang="fr-FR" sz="2000" dirty="0">
                <a:solidFill>
                  <a:srgbClr val="000000"/>
                </a:solidFill>
              </a:rPr>
              <a:t> </a:t>
            </a:r>
            <a:r>
              <a:rPr lang="fr-FR" altLang="fr-FR" sz="2000" b="1" u="sng" dirty="0">
                <a:solidFill>
                  <a:srgbClr val="595959"/>
                </a:solidFill>
              </a:rPr>
              <a:t>ENR 2020: objectifs nationaux</a:t>
            </a:r>
            <a:r>
              <a:rPr lang="fr-FR" altLang="fr-FR" sz="2000" b="1" dirty="0">
                <a:solidFill>
                  <a:srgbClr val="595959"/>
                </a:solidFill>
              </a:rPr>
              <a:t> </a:t>
            </a:r>
            <a:endParaRPr lang="fr-FR" altLang="fr-FR" sz="2000" dirty="0">
              <a:solidFill>
                <a:srgbClr val="595959"/>
              </a:solidFill>
            </a:endParaRPr>
          </a:p>
          <a:p>
            <a:pPr algn="l">
              <a:lnSpc>
                <a:spcPct val="150000"/>
              </a:lnSpc>
              <a:buFont typeface="Wingdings" pitchFamily="2" charset="2"/>
              <a:buChar char="ü"/>
            </a:pPr>
            <a:r>
              <a:rPr lang="fr-FR" altLang="fr-FR" sz="2000" dirty="0">
                <a:solidFill>
                  <a:srgbClr val="595959"/>
                </a:solidFill>
              </a:rPr>
              <a:t> Eolien:</a:t>
            </a:r>
            <a:r>
              <a:rPr lang="fr-FR" altLang="fr-FR" sz="2000" dirty="0">
                <a:solidFill>
                  <a:srgbClr val="000000"/>
                </a:solidFill>
              </a:rPr>
              <a:t> </a:t>
            </a:r>
            <a:r>
              <a:rPr lang="fr-FR" altLang="fr-FR" sz="2000" b="1" dirty="0">
                <a:solidFill>
                  <a:srgbClr val="3333CC"/>
                </a:solidFill>
              </a:rPr>
              <a:t>25 GW </a:t>
            </a:r>
            <a:endParaRPr lang="fr-FR" altLang="fr-FR" sz="2000" b="1" dirty="0" smtClean="0">
              <a:solidFill>
                <a:srgbClr val="3333CC"/>
              </a:solidFill>
            </a:endParaRPr>
          </a:p>
          <a:p>
            <a:pPr algn="l">
              <a:lnSpc>
                <a:spcPct val="150000"/>
              </a:lnSpc>
            </a:pPr>
            <a:r>
              <a:rPr lang="fr-FR" altLang="fr-FR" sz="2000" b="1" dirty="0" smtClean="0">
                <a:solidFill>
                  <a:srgbClr val="3333CC"/>
                </a:solidFill>
              </a:rPr>
              <a:t>        </a:t>
            </a:r>
            <a:r>
              <a:rPr lang="fr-FR" altLang="fr-FR" sz="2000" dirty="0" smtClean="0">
                <a:solidFill>
                  <a:srgbClr val="3333CC"/>
                </a:solidFill>
              </a:rPr>
              <a:t>(</a:t>
            </a:r>
            <a:r>
              <a:rPr lang="fr-FR" altLang="fr-FR" sz="2000" dirty="0">
                <a:solidFill>
                  <a:srgbClr val="3333CC"/>
                </a:solidFill>
              </a:rPr>
              <a:t>19 GW </a:t>
            </a:r>
            <a:r>
              <a:rPr lang="fr-FR" altLang="fr-FR" sz="2000" dirty="0" err="1">
                <a:solidFill>
                  <a:srgbClr val="3333CC"/>
                </a:solidFill>
              </a:rPr>
              <a:t>onshore</a:t>
            </a:r>
            <a:r>
              <a:rPr lang="fr-FR" altLang="fr-FR" sz="2000" dirty="0">
                <a:solidFill>
                  <a:srgbClr val="3333CC"/>
                </a:solidFill>
              </a:rPr>
              <a:t> + 6 GW offshore)</a:t>
            </a:r>
          </a:p>
          <a:p>
            <a:pPr algn="l">
              <a:lnSpc>
                <a:spcPct val="150000"/>
              </a:lnSpc>
              <a:buFont typeface="Wingdings" pitchFamily="2" charset="2"/>
              <a:buChar char="ü"/>
            </a:pPr>
            <a:r>
              <a:rPr lang="fr-FR" altLang="fr-FR" sz="2000" dirty="0">
                <a:solidFill>
                  <a:srgbClr val="000000"/>
                </a:solidFill>
              </a:rPr>
              <a:t>  </a:t>
            </a:r>
            <a:r>
              <a:rPr lang="fr-FR" altLang="fr-FR" sz="2000" dirty="0">
                <a:solidFill>
                  <a:srgbClr val="595959"/>
                </a:solidFill>
              </a:rPr>
              <a:t>Solaire PV:</a:t>
            </a:r>
            <a:r>
              <a:rPr lang="fr-FR" altLang="fr-FR" sz="2000" dirty="0">
                <a:solidFill>
                  <a:srgbClr val="000000"/>
                </a:solidFill>
              </a:rPr>
              <a:t> </a:t>
            </a:r>
            <a:r>
              <a:rPr lang="fr-FR" altLang="fr-FR" sz="2000" b="1" dirty="0">
                <a:solidFill>
                  <a:srgbClr val="3333CC"/>
                </a:solidFill>
              </a:rPr>
              <a:t>10.6 GW </a:t>
            </a:r>
            <a:endParaRPr lang="fr-FR" altLang="fr-FR" sz="2000" b="1" dirty="0" smtClean="0">
              <a:solidFill>
                <a:srgbClr val="3333CC"/>
              </a:solidFill>
            </a:endParaRPr>
          </a:p>
          <a:p>
            <a:pPr algn="l">
              <a:lnSpc>
                <a:spcPct val="150000"/>
              </a:lnSpc>
            </a:pPr>
            <a:r>
              <a:rPr lang="fr-FR" altLang="fr-FR" sz="2000" b="1" dirty="0" smtClean="0">
                <a:solidFill>
                  <a:srgbClr val="3333CC"/>
                </a:solidFill>
              </a:rPr>
              <a:t>	</a:t>
            </a:r>
            <a:r>
              <a:rPr lang="fr-FR" altLang="fr-FR" sz="2000" dirty="0" smtClean="0">
                <a:solidFill>
                  <a:srgbClr val="3333CC"/>
                </a:solidFill>
              </a:rPr>
              <a:t>(</a:t>
            </a:r>
            <a:r>
              <a:rPr lang="fr-FR" altLang="fr-FR" sz="2000" dirty="0">
                <a:solidFill>
                  <a:srgbClr val="3333CC"/>
                </a:solidFill>
              </a:rPr>
              <a:t>objectif = 5.4GW)</a:t>
            </a:r>
          </a:p>
          <a:p>
            <a:pPr algn="l">
              <a:lnSpc>
                <a:spcPct val="150000"/>
              </a:lnSpc>
              <a:buFont typeface="Wingdings" pitchFamily="2" charset="2"/>
              <a:buChar char="ü"/>
            </a:pPr>
            <a:r>
              <a:rPr lang="fr-FR" altLang="fr-FR" sz="2000" dirty="0">
                <a:solidFill>
                  <a:srgbClr val="000000"/>
                </a:solidFill>
              </a:rPr>
              <a:t>  </a:t>
            </a:r>
            <a:r>
              <a:rPr lang="fr-FR" altLang="fr-FR" sz="2000" dirty="0">
                <a:solidFill>
                  <a:srgbClr val="595959"/>
                </a:solidFill>
              </a:rPr>
              <a:t>Energies marines:</a:t>
            </a:r>
            <a:r>
              <a:rPr lang="fr-FR" altLang="fr-FR" sz="2000" dirty="0">
                <a:solidFill>
                  <a:srgbClr val="000000"/>
                </a:solidFill>
              </a:rPr>
              <a:t> </a:t>
            </a:r>
            <a:r>
              <a:rPr lang="fr-FR" altLang="fr-FR" sz="2000" dirty="0">
                <a:solidFill>
                  <a:srgbClr val="3333CC"/>
                </a:solidFill>
              </a:rPr>
              <a:t>800 MW</a:t>
            </a:r>
          </a:p>
          <a:p>
            <a:pPr algn="l">
              <a:lnSpc>
                <a:spcPct val="150000"/>
              </a:lnSpc>
              <a:buFont typeface="Wingdings" pitchFamily="2" charset="2"/>
              <a:buChar char="ü"/>
            </a:pPr>
            <a:r>
              <a:rPr lang="fr-FR" altLang="fr-FR" sz="2000" dirty="0">
                <a:solidFill>
                  <a:srgbClr val="000000"/>
                </a:solidFill>
              </a:rPr>
              <a:t>  </a:t>
            </a:r>
            <a:r>
              <a:rPr lang="fr-FR" altLang="fr-FR" sz="2000" dirty="0">
                <a:solidFill>
                  <a:srgbClr val="595959"/>
                </a:solidFill>
              </a:rPr>
              <a:t>Biogaz:</a:t>
            </a:r>
            <a:r>
              <a:rPr lang="fr-FR" altLang="fr-FR" sz="2000" dirty="0">
                <a:solidFill>
                  <a:srgbClr val="000000"/>
                </a:solidFill>
              </a:rPr>
              <a:t> </a:t>
            </a:r>
            <a:r>
              <a:rPr lang="fr-FR" altLang="fr-FR" sz="2000" dirty="0">
                <a:solidFill>
                  <a:srgbClr val="3333CC"/>
                </a:solidFill>
              </a:rPr>
              <a:t>0.3 </a:t>
            </a:r>
            <a:r>
              <a:rPr lang="fr-FR" altLang="fr-FR" sz="2000" dirty="0" err="1">
                <a:solidFill>
                  <a:srgbClr val="3333CC"/>
                </a:solidFill>
              </a:rPr>
              <a:t>Mtep</a:t>
            </a:r>
            <a:endParaRPr lang="fr-FR" altLang="fr-FR" sz="2000" dirty="0">
              <a:solidFill>
                <a:srgbClr val="3333CC"/>
              </a:solidFill>
            </a:endParaRPr>
          </a:p>
          <a:p>
            <a:pPr algn="l">
              <a:lnSpc>
                <a:spcPct val="150000"/>
              </a:lnSpc>
              <a:buFont typeface="Wingdings" pitchFamily="2" charset="2"/>
              <a:buChar char="ü"/>
            </a:pPr>
            <a:r>
              <a:rPr lang="fr-FR" altLang="fr-FR" sz="2000" dirty="0">
                <a:solidFill>
                  <a:srgbClr val="000000"/>
                </a:solidFill>
              </a:rPr>
              <a:t>  </a:t>
            </a:r>
            <a:r>
              <a:rPr lang="fr-FR" altLang="fr-FR" sz="2000" dirty="0">
                <a:solidFill>
                  <a:srgbClr val="595959"/>
                </a:solidFill>
              </a:rPr>
              <a:t>Géothermie:</a:t>
            </a:r>
            <a:r>
              <a:rPr lang="fr-FR" altLang="fr-FR" sz="2000" dirty="0">
                <a:solidFill>
                  <a:srgbClr val="000000"/>
                </a:solidFill>
              </a:rPr>
              <a:t> </a:t>
            </a:r>
            <a:r>
              <a:rPr lang="fr-FR" altLang="fr-FR" sz="2000" dirty="0">
                <a:solidFill>
                  <a:srgbClr val="3333CC"/>
                </a:solidFill>
              </a:rPr>
              <a:t>80 MW</a:t>
            </a:r>
          </a:p>
          <a:p>
            <a:pPr algn="l">
              <a:lnSpc>
                <a:spcPct val="150000"/>
              </a:lnSpc>
              <a:buFont typeface="Wingdings" pitchFamily="2" charset="2"/>
              <a:buChar char="ü"/>
            </a:pPr>
            <a:r>
              <a:rPr lang="fr-FR" altLang="fr-FR" sz="2000" dirty="0">
                <a:solidFill>
                  <a:srgbClr val="000000"/>
                </a:solidFill>
              </a:rPr>
              <a:t>  </a:t>
            </a:r>
            <a:r>
              <a:rPr lang="fr-FR" altLang="fr-FR" sz="2000" dirty="0">
                <a:solidFill>
                  <a:srgbClr val="595959"/>
                </a:solidFill>
              </a:rPr>
              <a:t>Biomasse et déchets:</a:t>
            </a:r>
            <a:r>
              <a:rPr lang="fr-FR" altLang="fr-FR" sz="2000" dirty="0">
                <a:solidFill>
                  <a:srgbClr val="000000"/>
                </a:solidFill>
              </a:rPr>
              <a:t> </a:t>
            </a:r>
            <a:r>
              <a:rPr lang="fr-FR" altLang="fr-FR" sz="2000" dirty="0">
                <a:solidFill>
                  <a:srgbClr val="3333CC"/>
                </a:solidFill>
              </a:rPr>
              <a:t>1.2 </a:t>
            </a:r>
            <a:r>
              <a:rPr lang="fr-FR" altLang="fr-FR" sz="2000" dirty="0" err="1">
                <a:solidFill>
                  <a:srgbClr val="3333CC"/>
                </a:solidFill>
              </a:rPr>
              <a:t>Mtep</a:t>
            </a:r>
            <a:endParaRPr lang="fr-FR" altLang="fr-FR" sz="2000" dirty="0">
              <a:solidFill>
                <a:srgbClr val="3333CC"/>
              </a:solidFill>
            </a:endParaRPr>
          </a:p>
          <a:p>
            <a:pPr algn="l">
              <a:lnSpc>
                <a:spcPct val="150000"/>
              </a:lnSpc>
              <a:buFont typeface="Wingdings" pitchFamily="2" charset="2"/>
              <a:buChar char="ü"/>
            </a:pPr>
            <a:r>
              <a:rPr lang="fr-FR" altLang="fr-FR" sz="2000" dirty="0">
                <a:solidFill>
                  <a:srgbClr val="000000"/>
                </a:solidFill>
              </a:rPr>
              <a:t>  </a:t>
            </a:r>
            <a:r>
              <a:rPr lang="fr-FR" altLang="fr-FR" sz="2000" dirty="0">
                <a:solidFill>
                  <a:srgbClr val="595959"/>
                </a:solidFill>
              </a:rPr>
              <a:t>Solaire thermodynamique:</a:t>
            </a:r>
            <a:r>
              <a:rPr lang="fr-FR" altLang="fr-FR" sz="2000" dirty="0">
                <a:solidFill>
                  <a:srgbClr val="000000"/>
                </a:solidFill>
              </a:rPr>
              <a:t> </a:t>
            </a:r>
            <a:endParaRPr lang="fr-FR" altLang="fr-FR" sz="2000" dirty="0" smtClean="0">
              <a:solidFill>
                <a:srgbClr val="000000"/>
              </a:solidFill>
            </a:endParaRPr>
          </a:p>
          <a:p>
            <a:pPr algn="l">
              <a:lnSpc>
                <a:spcPct val="150000"/>
              </a:lnSpc>
            </a:pPr>
            <a:r>
              <a:rPr lang="fr-FR" altLang="fr-FR" sz="2000" dirty="0" smtClean="0">
                <a:solidFill>
                  <a:srgbClr val="000000"/>
                </a:solidFill>
              </a:rPr>
              <a:t>	</a:t>
            </a:r>
            <a:r>
              <a:rPr lang="fr-FR" altLang="fr-FR" sz="2000" dirty="0" smtClean="0">
                <a:solidFill>
                  <a:srgbClr val="000000"/>
                </a:solidFill>
              </a:rPr>
              <a:t>	</a:t>
            </a:r>
            <a:r>
              <a:rPr lang="fr-FR" altLang="fr-FR" sz="2000" dirty="0" smtClean="0">
                <a:solidFill>
                  <a:srgbClr val="3333CC"/>
                </a:solidFill>
              </a:rPr>
              <a:t>10</a:t>
            </a:r>
            <a:r>
              <a:rPr lang="fr-FR" altLang="fr-FR" sz="2000" dirty="0">
                <a:solidFill>
                  <a:srgbClr val="3333CC"/>
                </a:solidFill>
              </a:rPr>
              <a:t>% du solaire PV</a:t>
            </a:r>
          </a:p>
        </p:txBody>
      </p:sp>
    </p:spTree>
    <p:extLst>
      <p:ext uri="{BB962C8B-B14F-4D97-AF65-F5344CB8AC3E}">
        <p14:creationId xmlns:p14="http://schemas.microsoft.com/office/powerpoint/2010/main" xmlns="" val="93951107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re 1"/>
          <p:cNvSpPr>
            <a:spLocks noGrp="1"/>
          </p:cNvSpPr>
          <p:nvPr>
            <p:ph type="title" idx="4294967295"/>
          </p:nvPr>
        </p:nvSpPr>
        <p:spPr>
          <a:xfrm>
            <a:off x="1187624" y="0"/>
            <a:ext cx="7956376" cy="935037"/>
          </a:xfrm>
        </p:spPr>
        <p:txBody>
          <a:bodyPr/>
          <a:lstStyle/>
          <a:p>
            <a:pPr eaLnBrk="1" hangingPunct="1"/>
            <a:r>
              <a:rPr lang="fr-FR" altLang="fr-FR" sz="3200" dirty="0" smtClean="0">
                <a:latin typeface="Comic Sans MS" pitchFamily="66" charset="0"/>
              </a:rPr>
              <a:t>Puissance électrique installée</a:t>
            </a:r>
          </a:p>
        </p:txBody>
      </p:sp>
      <p:sp>
        <p:nvSpPr>
          <p:cNvPr id="38915" name="ZoneTexte 7"/>
          <p:cNvSpPr txBox="1">
            <a:spLocks noChangeArrowheads="1"/>
          </p:cNvSpPr>
          <p:nvPr/>
        </p:nvSpPr>
        <p:spPr bwMode="auto">
          <a:xfrm>
            <a:off x="250824" y="4227513"/>
            <a:ext cx="4249167" cy="22467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indent="271463"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l" eaLnBrk="1" hangingPunct="1">
              <a:spcBef>
                <a:spcPct val="0"/>
              </a:spcBef>
            </a:pPr>
            <a:r>
              <a:rPr lang="fr-FR" altLang="fr-FR" b="1" dirty="0">
                <a:solidFill>
                  <a:srgbClr val="595959"/>
                </a:solidFill>
              </a:rPr>
              <a:t>Très forte pénétration des </a:t>
            </a:r>
            <a:r>
              <a:rPr lang="fr-FR" altLang="fr-FR" b="1" dirty="0" err="1">
                <a:solidFill>
                  <a:srgbClr val="595959"/>
                </a:solidFill>
              </a:rPr>
              <a:t>EnR</a:t>
            </a:r>
            <a:r>
              <a:rPr lang="fr-FR" altLang="fr-FR" b="1" dirty="0">
                <a:solidFill>
                  <a:srgbClr val="595959"/>
                </a:solidFill>
              </a:rPr>
              <a:t> variables (ERV)</a:t>
            </a:r>
          </a:p>
          <a:p>
            <a:pPr algn="l" eaLnBrk="1" hangingPunct="1">
              <a:spcBef>
                <a:spcPct val="0"/>
              </a:spcBef>
            </a:pPr>
            <a:r>
              <a:rPr lang="fr-FR" altLang="fr-FR" b="1" dirty="0">
                <a:solidFill>
                  <a:srgbClr val="595959"/>
                </a:solidFill>
              </a:rPr>
              <a:t>La puissance électrique installée est très supérieure à la pointe de puissance appelée</a:t>
            </a:r>
          </a:p>
          <a:p>
            <a:pPr algn="l" eaLnBrk="1" hangingPunct="1">
              <a:spcBef>
                <a:spcPct val="0"/>
              </a:spcBef>
            </a:pPr>
            <a:r>
              <a:rPr lang="fr-FR" altLang="fr-FR" b="1" dirty="0">
                <a:solidFill>
                  <a:srgbClr val="595959"/>
                </a:solidFill>
              </a:rPr>
              <a:t>La puissance nucléaire peut être transitoirement supérieure</a:t>
            </a:r>
          </a:p>
        </p:txBody>
      </p:sp>
      <p:pic>
        <p:nvPicPr>
          <p:cNvPr id="38916" name="Picture 10"/>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2875" y="1341438"/>
            <a:ext cx="4186238" cy="2733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8917" name="Picture 1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716463" y="1312863"/>
            <a:ext cx="4122737" cy="2692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8918" name="Picture 1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716463" y="4121150"/>
            <a:ext cx="4122737" cy="269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07351653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re 1"/>
          <p:cNvSpPr>
            <a:spLocks/>
          </p:cNvSpPr>
          <p:nvPr/>
        </p:nvSpPr>
        <p:spPr bwMode="auto">
          <a:xfrm>
            <a:off x="2195736" y="0"/>
            <a:ext cx="5111750" cy="909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fr-FR" altLang="fr-FR" sz="2800" b="1" dirty="0">
                <a:solidFill>
                  <a:schemeClr val="bg1"/>
                </a:solidFill>
              </a:rPr>
              <a:t>Production d’énergie</a:t>
            </a:r>
          </a:p>
          <a:p>
            <a:pPr eaLnBrk="1" hangingPunct="1">
              <a:spcBef>
                <a:spcPct val="0"/>
              </a:spcBef>
              <a:buFontTx/>
              <a:buNone/>
            </a:pPr>
            <a:r>
              <a:rPr lang="fr-FR" altLang="fr-FR" sz="2400" dirty="0">
                <a:solidFill>
                  <a:schemeClr val="bg1"/>
                </a:solidFill>
              </a:rPr>
              <a:t>Challenges technologiques</a:t>
            </a:r>
          </a:p>
        </p:txBody>
      </p:sp>
      <p:sp>
        <p:nvSpPr>
          <p:cNvPr id="40963" name="ZoneTexte 4"/>
          <p:cNvSpPr txBox="1">
            <a:spLocks noChangeArrowheads="1"/>
          </p:cNvSpPr>
          <p:nvPr/>
        </p:nvSpPr>
        <p:spPr bwMode="auto">
          <a:xfrm>
            <a:off x="251520" y="980728"/>
            <a:ext cx="8609012" cy="56323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indent="271463"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915988" indent="252413"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l" eaLnBrk="1" hangingPunct="1">
              <a:spcBef>
                <a:spcPct val="0"/>
              </a:spcBef>
            </a:pPr>
            <a:r>
              <a:rPr lang="fr-FR" altLang="fr-FR" b="1" dirty="0"/>
              <a:t> </a:t>
            </a:r>
            <a:r>
              <a:rPr lang="fr-FR" altLang="fr-FR" b="1" dirty="0">
                <a:solidFill>
                  <a:schemeClr val="accent2"/>
                </a:solidFill>
              </a:rPr>
              <a:t>Prise en compte de l’introduction d’énergies intermittentes sur le réseau électrique</a:t>
            </a:r>
          </a:p>
          <a:p>
            <a:pPr lvl="2" algn="l" eaLnBrk="1" hangingPunct="1">
              <a:spcBef>
                <a:spcPct val="0"/>
              </a:spcBef>
            </a:pPr>
            <a:r>
              <a:rPr lang="fr-FR" altLang="fr-FR" sz="2000" dirty="0">
                <a:solidFill>
                  <a:srgbClr val="595959"/>
                </a:solidFill>
              </a:rPr>
              <a:t> Performances, origines et coûts des matériels (éolien, solaire…)</a:t>
            </a:r>
          </a:p>
          <a:p>
            <a:pPr lvl="2" algn="l" eaLnBrk="1" hangingPunct="1">
              <a:spcBef>
                <a:spcPct val="0"/>
              </a:spcBef>
            </a:pPr>
            <a:r>
              <a:rPr lang="fr-FR" altLang="fr-FR" sz="2000" dirty="0">
                <a:solidFill>
                  <a:srgbClr val="595959"/>
                </a:solidFill>
              </a:rPr>
              <a:t> Développement, gestion et équilibrage du réseau (smart </a:t>
            </a:r>
            <a:r>
              <a:rPr lang="fr-FR" altLang="fr-FR" sz="2000" dirty="0" err="1">
                <a:solidFill>
                  <a:srgbClr val="595959"/>
                </a:solidFill>
              </a:rPr>
              <a:t>grids</a:t>
            </a:r>
            <a:r>
              <a:rPr lang="fr-FR" altLang="fr-FR" sz="2000" dirty="0">
                <a:solidFill>
                  <a:srgbClr val="595959"/>
                </a:solidFill>
              </a:rPr>
              <a:t>)</a:t>
            </a:r>
          </a:p>
          <a:p>
            <a:pPr lvl="2" algn="l" eaLnBrk="1" hangingPunct="1">
              <a:spcBef>
                <a:spcPct val="0"/>
              </a:spcBef>
            </a:pPr>
            <a:r>
              <a:rPr lang="fr-FR" altLang="fr-FR" sz="2000" dirty="0">
                <a:solidFill>
                  <a:srgbClr val="595959"/>
                </a:solidFill>
              </a:rPr>
              <a:t> Stockage d’électricité de grande capacité (à définir)</a:t>
            </a:r>
          </a:p>
          <a:p>
            <a:pPr lvl="2" algn="l" eaLnBrk="1" hangingPunct="1">
              <a:spcBef>
                <a:spcPct val="0"/>
              </a:spcBef>
            </a:pPr>
            <a:r>
              <a:rPr lang="fr-FR" altLang="fr-FR" sz="2000" dirty="0">
                <a:solidFill>
                  <a:srgbClr val="595959"/>
                </a:solidFill>
              </a:rPr>
              <a:t> Production interruptible de nouveaux vecteurs énergétiques</a:t>
            </a:r>
          </a:p>
          <a:p>
            <a:pPr lvl="2" algn="l" eaLnBrk="1" hangingPunct="1">
              <a:spcBef>
                <a:spcPct val="0"/>
              </a:spcBef>
            </a:pPr>
            <a:r>
              <a:rPr lang="fr-FR" altLang="fr-FR" sz="2000" dirty="0">
                <a:solidFill>
                  <a:srgbClr val="595959"/>
                </a:solidFill>
              </a:rPr>
              <a:t> Suivi de charge des centrales nucléaires</a:t>
            </a:r>
          </a:p>
          <a:p>
            <a:pPr lvl="2" algn="l" eaLnBrk="1" hangingPunct="1">
              <a:spcBef>
                <a:spcPct val="0"/>
              </a:spcBef>
            </a:pPr>
            <a:endParaRPr lang="fr-FR" altLang="fr-FR" sz="2000" b="1" dirty="0">
              <a:solidFill>
                <a:srgbClr val="595959"/>
              </a:solidFill>
            </a:endParaRPr>
          </a:p>
          <a:p>
            <a:pPr algn="l" eaLnBrk="1" hangingPunct="1">
              <a:spcBef>
                <a:spcPct val="0"/>
              </a:spcBef>
            </a:pPr>
            <a:r>
              <a:rPr lang="fr-FR" altLang="fr-FR" b="1" dirty="0">
                <a:solidFill>
                  <a:srgbClr val="595959"/>
                </a:solidFill>
              </a:rPr>
              <a:t> </a:t>
            </a:r>
            <a:r>
              <a:rPr lang="fr-FR" altLang="fr-FR" b="1" dirty="0">
                <a:solidFill>
                  <a:schemeClr val="accent2"/>
                </a:solidFill>
              </a:rPr>
              <a:t>Récupération de la chaleur fatale des centrales</a:t>
            </a:r>
          </a:p>
          <a:p>
            <a:pPr lvl="2" algn="l" eaLnBrk="1" hangingPunct="1">
              <a:spcBef>
                <a:spcPct val="0"/>
              </a:spcBef>
            </a:pPr>
            <a:r>
              <a:rPr lang="fr-FR" altLang="fr-FR" sz="2000" dirty="0">
                <a:solidFill>
                  <a:srgbClr val="595959"/>
                </a:solidFill>
              </a:rPr>
              <a:t> Développement des réseaux de chaleur</a:t>
            </a:r>
          </a:p>
          <a:p>
            <a:pPr lvl="2" algn="l" eaLnBrk="1" hangingPunct="1">
              <a:spcBef>
                <a:spcPct val="0"/>
              </a:spcBef>
            </a:pPr>
            <a:r>
              <a:rPr lang="fr-FR" altLang="fr-FR" sz="2000" dirty="0">
                <a:solidFill>
                  <a:srgbClr val="595959"/>
                </a:solidFill>
              </a:rPr>
              <a:t> Optimisation de la chaleur industrielle </a:t>
            </a:r>
          </a:p>
          <a:p>
            <a:pPr algn="l" eaLnBrk="1" hangingPunct="1">
              <a:spcBef>
                <a:spcPct val="0"/>
              </a:spcBef>
            </a:pPr>
            <a:endParaRPr lang="fr-FR" altLang="fr-FR" dirty="0">
              <a:solidFill>
                <a:srgbClr val="595959"/>
              </a:solidFill>
            </a:endParaRPr>
          </a:p>
          <a:p>
            <a:pPr algn="l" eaLnBrk="1" hangingPunct="1">
              <a:spcBef>
                <a:spcPct val="0"/>
              </a:spcBef>
            </a:pPr>
            <a:r>
              <a:rPr lang="fr-FR" altLang="fr-FR" dirty="0">
                <a:solidFill>
                  <a:srgbClr val="595959"/>
                </a:solidFill>
              </a:rPr>
              <a:t> </a:t>
            </a:r>
            <a:r>
              <a:rPr lang="fr-FR" altLang="fr-FR" b="1" dirty="0">
                <a:solidFill>
                  <a:schemeClr val="accent2"/>
                </a:solidFill>
              </a:rPr>
              <a:t>Production de vecteurs énergétiques flexibles</a:t>
            </a:r>
          </a:p>
          <a:p>
            <a:pPr lvl="2" algn="l" eaLnBrk="1" hangingPunct="1">
              <a:spcBef>
                <a:spcPct val="0"/>
              </a:spcBef>
            </a:pPr>
            <a:r>
              <a:rPr lang="fr-FR" altLang="fr-FR" sz="2000" dirty="0">
                <a:solidFill>
                  <a:srgbClr val="595959"/>
                </a:solidFill>
              </a:rPr>
              <a:t> Biomasse de 2</a:t>
            </a:r>
            <a:r>
              <a:rPr lang="fr-FR" altLang="fr-FR" sz="2000" baseline="30000" dirty="0">
                <a:solidFill>
                  <a:srgbClr val="595959"/>
                </a:solidFill>
              </a:rPr>
              <a:t>nde</a:t>
            </a:r>
            <a:r>
              <a:rPr lang="fr-FR" altLang="fr-FR" sz="2000" dirty="0">
                <a:solidFill>
                  <a:srgbClr val="595959"/>
                </a:solidFill>
              </a:rPr>
              <a:t> génération (carburants liquides)</a:t>
            </a:r>
          </a:p>
          <a:p>
            <a:pPr lvl="2" algn="l" eaLnBrk="1" hangingPunct="1">
              <a:spcBef>
                <a:spcPct val="0"/>
              </a:spcBef>
            </a:pPr>
            <a:r>
              <a:rPr lang="fr-FR" altLang="fr-FR" sz="2000" dirty="0">
                <a:solidFill>
                  <a:srgbClr val="595959"/>
                </a:solidFill>
              </a:rPr>
              <a:t> Carburants gazeux (biogaz, hydrogène, méthane)</a:t>
            </a:r>
          </a:p>
          <a:p>
            <a:pPr lvl="2" algn="l" eaLnBrk="1" hangingPunct="1">
              <a:spcBef>
                <a:spcPct val="0"/>
              </a:spcBef>
            </a:pPr>
            <a:endParaRPr lang="fr-FR" altLang="fr-FR" sz="2000" dirty="0">
              <a:solidFill>
                <a:srgbClr val="595959"/>
              </a:solidFill>
            </a:endParaRPr>
          </a:p>
          <a:p>
            <a:pPr algn="l" eaLnBrk="1" hangingPunct="1">
              <a:spcBef>
                <a:spcPct val="0"/>
              </a:spcBef>
            </a:pPr>
            <a:r>
              <a:rPr lang="fr-FR" altLang="fr-FR" b="1" dirty="0">
                <a:solidFill>
                  <a:schemeClr val="accent2"/>
                </a:solidFill>
              </a:rPr>
              <a:t>Capture et stockage du CO</a:t>
            </a:r>
            <a:r>
              <a:rPr lang="fr-FR" altLang="fr-FR" b="1" baseline="-25000" dirty="0">
                <a:solidFill>
                  <a:schemeClr val="accent2"/>
                </a:solidFill>
              </a:rPr>
              <a:t>2</a:t>
            </a:r>
            <a:r>
              <a:rPr lang="fr-FR" altLang="fr-FR" b="1" dirty="0">
                <a:solidFill>
                  <a:schemeClr val="accent2"/>
                </a:solidFill>
              </a:rPr>
              <a:t> </a:t>
            </a:r>
          </a:p>
        </p:txBody>
      </p:sp>
    </p:spTree>
    <p:extLst>
      <p:ext uri="{BB962C8B-B14F-4D97-AF65-F5344CB8AC3E}">
        <p14:creationId xmlns:p14="http://schemas.microsoft.com/office/powerpoint/2010/main" xmlns="" val="77042483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
          <p:cNvSpPr>
            <a:spLocks noChangeArrowheads="1"/>
          </p:cNvSpPr>
          <p:nvPr/>
        </p:nvSpPr>
        <p:spPr bwMode="auto">
          <a:xfrm>
            <a:off x="323850" y="2395538"/>
            <a:ext cx="8520113" cy="2246769"/>
          </a:xfrm>
          <a:prstGeom prst="rect">
            <a:avLst/>
          </a:prstGeom>
          <a:noFill/>
          <a:ln w="9525">
            <a:noFill/>
            <a:miter lim="800000"/>
            <a:headEnd/>
            <a:tailEnd/>
          </a:ln>
        </p:spPr>
        <p:txBody>
          <a:bodyPr>
            <a:spAutoFit/>
          </a:bodyPr>
          <a:lstStyle/>
          <a:p>
            <a:pPr algn="ctr">
              <a:lnSpc>
                <a:spcPct val="150000"/>
              </a:lnSpc>
            </a:pPr>
            <a:r>
              <a:rPr lang="fr-FR" altLang="fr-FR" sz="4000" b="1" dirty="0">
                <a:solidFill>
                  <a:srgbClr val="808080"/>
                </a:solidFill>
              </a:rPr>
              <a:t>Biomasse</a:t>
            </a:r>
          </a:p>
          <a:p>
            <a:pPr algn="ctr"/>
            <a:r>
              <a:rPr lang="fr-FR" altLang="fr-FR" sz="4000" b="1" dirty="0">
                <a:solidFill>
                  <a:srgbClr val="666666"/>
                </a:solidFill>
              </a:rPr>
              <a:t> </a:t>
            </a:r>
          </a:p>
          <a:p>
            <a:pPr algn="ctr"/>
            <a:endParaRPr lang="fr-FR" altLang="fr-FR" sz="4000" b="1" dirty="0">
              <a:solidFill>
                <a:srgbClr val="666666"/>
              </a:solidFill>
            </a:endParaRPr>
          </a:p>
        </p:txBody>
      </p:sp>
    </p:spTree>
    <p:extLst>
      <p:ext uri="{BB962C8B-B14F-4D97-AF65-F5344CB8AC3E}">
        <p14:creationId xmlns:p14="http://schemas.microsoft.com/office/powerpoint/2010/main" xmlns="" val="402915689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1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786313" y="1731963"/>
            <a:ext cx="4356100" cy="29511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5059" name="Picture 1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90488" y="1682750"/>
            <a:ext cx="4427537" cy="32067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5060" name="Picture 1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09550" y="1682750"/>
            <a:ext cx="4427538" cy="32067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5061" name="Picture 1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7950" y="1671638"/>
            <a:ext cx="4427538" cy="32051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5062" name="Picture 1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39700" y="1671638"/>
            <a:ext cx="4427538" cy="32051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5063" name="ZoneTexte 9"/>
          <p:cNvSpPr txBox="1">
            <a:spLocks noChangeArrowheads="1"/>
          </p:cNvSpPr>
          <p:nvPr/>
        </p:nvSpPr>
        <p:spPr bwMode="auto">
          <a:xfrm>
            <a:off x="0" y="4941168"/>
            <a:ext cx="4438650" cy="1616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indent="176213"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l" eaLnBrk="1" hangingPunct="1">
              <a:spcBef>
                <a:spcPct val="0"/>
              </a:spcBef>
            </a:pPr>
            <a:r>
              <a:rPr lang="fr-FR" altLang="fr-FR" sz="1400" b="1" dirty="0">
                <a:solidFill>
                  <a:srgbClr val="339966"/>
                </a:solidFill>
              </a:rPr>
              <a:t>SOB</a:t>
            </a:r>
            <a:r>
              <a:rPr lang="fr-FR" altLang="fr-FR" sz="1400" dirty="0"/>
              <a:t>, </a:t>
            </a:r>
            <a:r>
              <a:rPr lang="fr-FR" altLang="fr-FR" sz="1400" b="1" dirty="0">
                <a:solidFill>
                  <a:srgbClr val="003399"/>
                </a:solidFill>
              </a:rPr>
              <a:t>ELE</a:t>
            </a:r>
            <a:r>
              <a:rPr lang="fr-FR" altLang="fr-FR" sz="1400" dirty="0"/>
              <a:t> et </a:t>
            </a:r>
            <a:r>
              <a:rPr lang="fr-FR" altLang="fr-FR" sz="1400" b="1" dirty="0">
                <a:solidFill>
                  <a:srgbClr val="FF6600"/>
                </a:solidFill>
              </a:rPr>
              <a:t>DIV</a:t>
            </a:r>
            <a:r>
              <a:rPr lang="fr-FR" altLang="fr-FR" sz="1400" dirty="0"/>
              <a:t> : </a:t>
            </a:r>
            <a:r>
              <a:rPr lang="fr-FR" altLang="fr-FR" sz="1400" b="1" dirty="0" err="1">
                <a:solidFill>
                  <a:srgbClr val="595959"/>
                </a:solidFill>
              </a:rPr>
              <a:t>Bio-énergie</a:t>
            </a:r>
            <a:r>
              <a:rPr lang="fr-FR" altLang="fr-FR" sz="1400" b="1" dirty="0">
                <a:solidFill>
                  <a:srgbClr val="595959"/>
                </a:solidFill>
              </a:rPr>
              <a:t> en croissance</a:t>
            </a:r>
          </a:p>
          <a:p>
            <a:pPr algn="l" eaLnBrk="1" hangingPunct="1">
              <a:spcBef>
                <a:spcPct val="0"/>
              </a:spcBef>
            </a:pPr>
            <a:endParaRPr lang="fr-FR" altLang="fr-FR" sz="800" b="1" dirty="0">
              <a:solidFill>
                <a:srgbClr val="595959"/>
              </a:solidFill>
            </a:endParaRPr>
          </a:p>
          <a:p>
            <a:pPr algn="l" eaLnBrk="1" hangingPunct="1">
              <a:spcBef>
                <a:spcPct val="0"/>
              </a:spcBef>
            </a:pPr>
            <a:r>
              <a:rPr lang="fr-FR" altLang="fr-FR" sz="1400" b="1" dirty="0">
                <a:solidFill>
                  <a:srgbClr val="339966"/>
                </a:solidFill>
              </a:rPr>
              <a:t>SOB</a:t>
            </a:r>
            <a:r>
              <a:rPr lang="fr-FR" altLang="fr-FR" sz="1400" dirty="0"/>
              <a:t>, </a:t>
            </a:r>
            <a:r>
              <a:rPr lang="fr-FR" altLang="fr-FR" sz="1400" b="1" dirty="0">
                <a:solidFill>
                  <a:srgbClr val="003399"/>
                </a:solidFill>
              </a:rPr>
              <a:t>ELE</a:t>
            </a:r>
            <a:r>
              <a:rPr lang="fr-FR" altLang="fr-FR" sz="1400" dirty="0"/>
              <a:t> : </a:t>
            </a:r>
            <a:r>
              <a:rPr lang="fr-FR" altLang="fr-FR" sz="1400" dirty="0">
                <a:solidFill>
                  <a:srgbClr val="595959"/>
                </a:solidFill>
              </a:rPr>
              <a:t>Le </a:t>
            </a:r>
            <a:r>
              <a:rPr lang="fr-FR" altLang="fr-FR" sz="1400" b="1" dirty="0">
                <a:solidFill>
                  <a:srgbClr val="595959"/>
                </a:solidFill>
              </a:rPr>
              <a:t>biogaz issu de déchets</a:t>
            </a:r>
            <a:r>
              <a:rPr lang="fr-FR" altLang="fr-FR" sz="1400" dirty="0">
                <a:solidFill>
                  <a:srgbClr val="595959"/>
                </a:solidFill>
              </a:rPr>
              <a:t> est la principale source de croissance</a:t>
            </a:r>
          </a:p>
          <a:p>
            <a:pPr algn="l" eaLnBrk="1" hangingPunct="1">
              <a:spcBef>
                <a:spcPct val="0"/>
              </a:spcBef>
            </a:pPr>
            <a:endParaRPr lang="fr-FR" altLang="fr-FR" sz="700" dirty="0"/>
          </a:p>
          <a:p>
            <a:pPr algn="l" eaLnBrk="1" hangingPunct="1">
              <a:spcBef>
                <a:spcPct val="0"/>
              </a:spcBef>
            </a:pPr>
            <a:r>
              <a:rPr lang="fr-FR" altLang="fr-FR" sz="1400" b="1" dirty="0">
                <a:solidFill>
                  <a:srgbClr val="FF6600"/>
                </a:solidFill>
              </a:rPr>
              <a:t>DIV </a:t>
            </a:r>
            <a:r>
              <a:rPr lang="fr-FR" altLang="fr-FR" sz="1400" b="1" dirty="0"/>
              <a:t>:</a:t>
            </a:r>
            <a:r>
              <a:rPr lang="fr-FR" altLang="fr-FR" sz="1400" b="1" dirty="0">
                <a:solidFill>
                  <a:srgbClr val="FF6600"/>
                </a:solidFill>
              </a:rPr>
              <a:t> </a:t>
            </a:r>
            <a:r>
              <a:rPr lang="fr-FR" altLang="fr-FR" sz="1400" b="1" dirty="0">
                <a:solidFill>
                  <a:srgbClr val="595959"/>
                </a:solidFill>
              </a:rPr>
              <a:t>multiplication par 3 des bioénergies</a:t>
            </a:r>
            <a:r>
              <a:rPr lang="fr-FR" altLang="fr-FR" sz="1400" dirty="0">
                <a:solidFill>
                  <a:srgbClr val="595959"/>
                </a:solidFill>
              </a:rPr>
              <a:t> (carburant x5,5, chaleur réseau x 5,3)</a:t>
            </a:r>
          </a:p>
          <a:p>
            <a:pPr algn="l" eaLnBrk="1" hangingPunct="1">
              <a:spcBef>
                <a:spcPct val="0"/>
              </a:spcBef>
              <a:buFontTx/>
              <a:buNone/>
            </a:pPr>
            <a:endParaRPr lang="fr-FR" altLang="fr-FR" sz="1400" dirty="0">
              <a:solidFill>
                <a:srgbClr val="595959"/>
              </a:solidFill>
            </a:endParaRPr>
          </a:p>
        </p:txBody>
      </p:sp>
      <p:sp>
        <p:nvSpPr>
          <p:cNvPr id="45064" name="ZoneTexte 9"/>
          <p:cNvSpPr txBox="1">
            <a:spLocks noChangeArrowheads="1"/>
          </p:cNvSpPr>
          <p:nvPr/>
        </p:nvSpPr>
        <p:spPr bwMode="auto">
          <a:xfrm>
            <a:off x="4867275" y="4621213"/>
            <a:ext cx="4276725" cy="17081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indent="176213" eaLnBrk="0" hangingPunct="0">
              <a:spcBef>
                <a:spcPct val="20000"/>
              </a:spcBef>
              <a:buChar char="•"/>
              <a:defRPr sz="2000">
                <a:solidFill>
                  <a:schemeClr val="tx1"/>
                </a:solidFill>
                <a:latin typeface="Arial" charset="0"/>
              </a:defRPr>
            </a:lvl1pPr>
            <a:lvl2pPr marL="441325"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l" eaLnBrk="1" hangingPunct="1">
              <a:spcBef>
                <a:spcPct val="0"/>
              </a:spcBef>
            </a:pPr>
            <a:r>
              <a:rPr lang="fr-FR" altLang="fr-FR" sz="1400" b="1" dirty="0">
                <a:solidFill>
                  <a:srgbClr val="339966"/>
                </a:solidFill>
              </a:rPr>
              <a:t>SOB </a:t>
            </a:r>
            <a:r>
              <a:rPr lang="fr-FR" altLang="fr-FR" sz="1400" b="1" dirty="0">
                <a:solidFill>
                  <a:srgbClr val="595959"/>
                </a:solidFill>
              </a:rPr>
              <a:t>et</a:t>
            </a:r>
            <a:r>
              <a:rPr lang="fr-FR" altLang="fr-FR" sz="1400" b="1" dirty="0"/>
              <a:t> </a:t>
            </a:r>
            <a:r>
              <a:rPr lang="fr-FR" altLang="fr-FR" sz="1400" b="1" dirty="0">
                <a:solidFill>
                  <a:srgbClr val="003399"/>
                </a:solidFill>
              </a:rPr>
              <a:t>ELE </a:t>
            </a:r>
            <a:r>
              <a:rPr lang="fr-FR" altLang="fr-FR" sz="1400" b="1" dirty="0">
                <a:solidFill>
                  <a:srgbClr val="595959"/>
                </a:solidFill>
              </a:rPr>
              <a:t>:</a:t>
            </a:r>
            <a:r>
              <a:rPr lang="fr-FR" altLang="fr-FR" sz="1400" dirty="0"/>
              <a:t> </a:t>
            </a:r>
            <a:r>
              <a:rPr lang="fr-FR" altLang="fr-FR" sz="1400" dirty="0">
                <a:solidFill>
                  <a:srgbClr val="595959"/>
                </a:solidFill>
              </a:rPr>
              <a:t>L’efficacité énergétique des transports permet d’atteindre des taux d’incorporation de </a:t>
            </a:r>
            <a:r>
              <a:rPr lang="fr-FR" altLang="fr-FR" sz="1400" b="1" dirty="0">
                <a:solidFill>
                  <a:srgbClr val="595959"/>
                </a:solidFill>
              </a:rPr>
              <a:t>20% à 25% énergie dans les carburants routier</a:t>
            </a:r>
          </a:p>
          <a:p>
            <a:pPr lvl="1" algn="l" eaLnBrk="1" hangingPunct="1">
              <a:spcBef>
                <a:spcPct val="0"/>
              </a:spcBef>
              <a:buFontTx/>
              <a:buChar char="•"/>
            </a:pPr>
            <a:endParaRPr lang="fr-FR" altLang="fr-FR" sz="700" b="1" dirty="0">
              <a:solidFill>
                <a:srgbClr val="595959"/>
              </a:solidFill>
            </a:endParaRPr>
          </a:p>
          <a:p>
            <a:pPr algn="l" eaLnBrk="1" hangingPunct="1">
              <a:spcBef>
                <a:spcPct val="0"/>
              </a:spcBef>
            </a:pPr>
            <a:r>
              <a:rPr lang="fr-FR" altLang="fr-FR" sz="1400" b="1" dirty="0">
                <a:solidFill>
                  <a:srgbClr val="FF6600"/>
                </a:solidFill>
              </a:rPr>
              <a:t>DIV</a:t>
            </a:r>
            <a:r>
              <a:rPr lang="fr-FR" altLang="fr-FR" sz="1400" dirty="0"/>
              <a:t> </a:t>
            </a:r>
            <a:r>
              <a:rPr lang="fr-FR" altLang="fr-FR" sz="1400" dirty="0">
                <a:solidFill>
                  <a:srgbClr val="595959"/>
                </a:solidFill>
              </a:rPr>
              <a:t>: Le développement massif des biocarburants permet d’atteindre </a:t>
            </a:r>
            <a:r>
              <a:rPr lang="fr-FR" altLang="fr-FR" sz="1400" b="1" dirty="0">
                <a:solidFill>
                  <a:srgbClr val="595959"/>
                </a:solidFill>
              </a:rPr>
              <a:t>50% énergie dans les carburants routiers</a:t>
            </a:r>
          </a:p>
        </p:txBody>
      </p:sp>
      <p:sp>
        <p:nvSpPr>
          <p:cNvPr id="45065" name="Line 14"/>
          <p:cNvSpPr>
            <a:spLocks noChangeShapeType="1"/>
          </p:cNvSpPr>
          <p:nvPr/>
        </p:nvSpPr>
        <p:spPr bwMode="auto">
          <a:xfrm>
            <a:off x="4643438" y="1844675"/>
            <a:ext cx="0" cy="4248150"/>
          </a:xfrm>
          <a:prstGeom prst="line">
            <a:avLst/>
          </a:prstGeom>
          <a:noFill/>
          <a:ln w="9525">
            <a:solidFill>
              <a:schemeClr val="bg2"/>
            </a:solidFill>
            <a:round/>
            <a:headEnd/>
            <a:tailEnd/>
          </a:ln>
          <a:extLst>
            <a:ext uri="{909E8E84-426E-40DD-AFC4-6F175D3DCCD1}">
              <a14:hiddenFill xmlns:a14="http://schemas.microsoft.com/office/drawing/2010/main" xmlns="">
                <a:noFill/>
              </a14:hiddenFill>
            </a:ext>
          </a:extLst>
        </p:spPr>
        <p:txBody>
          <a:bodyPr/>
          <a:lstStyle/>
          <a:p>
            <a:endParaRPr lang="fr-FR"/>
          </a:p>
        </p:txBody>
      </p:sp>
      <p:sp>
        <p:nvSpPr>
          <p:cNvPr id="45066" name="Line 12"/>
          <p:cNvSpPr>
            <a:spLocks noChangeShapeType="1"/>
          </p:cNvSpPr>
          <p:nvPr/>
        </p:nvSpPr>
        <p:spPr bwMode="auto">
          <a:xfrm flipH="1" flipV="1">
            <a:off x="3276600" y="2060575"/>
            <a:ext cx="0" cy="2520950"/>
          </a:xfrm>
          <a:prstGeom prst="line">
            <a:avLst/>
          </a:prstGeom>
          <a:noFill/>
          <a:ln w="31750">
            <a:solidFill>
              <a:schemeClr val="bg2"/>
            </a:solidFill>
            <a:round/>
            <a:headEnd/>
            <a:tailEnd/>
          </a:ln>
          <a:extLst>
            <a:ext uri="{909E8E84-426E-40DD-AFC4-6F175D3DCCD1}">
              <a14:hiddenFill xmlns:a14="http://schemas.microsoft.com/office/drawing/2010/main" xmlns="">
                <a:noFill/>
              </a14:hiddenFill>
            </a:ext>
          </a:extLst>
        </p:spPr>
        <p:txBody>
          <a:bodyPr/>
          <a:lstStyle/>
          <a:p>
            <a:endParaRPr lang="fr-FR"/>
          </a:p>
        </p:txBody>
      </p:sp>
      <p:sp>
        <p:nvSpPr>
          <p:cNvPr id="45067" name="Line 12"/>
          <p:cNvSpPr>
            <a:spLocks noChangeShapeType="1"/>
          </p:cNvSpPr>
          <p:nvPr/>
        </p:nvSpPr>
        <p:spPr bwMode="auto">
          <a:xfrm flipH="1" flipV="1">
            <a:off x="5724525" y="2133600"/>
            <a:ext cx="0" cy="2305050"/>
          </a:xfrm>
          <a:prstGeom prst="line">
            <a:avLst/>
          </a:prstGeom>
          <a:noFill/>
          <a:ln w="31750">
            <a:solidFill>
              <a:schemeClr val="bg2"/>
            </a:solidFill>
            <a:round/>
            <a:headEnd/>
            <a:tailEnd/>
          </a:ln>
          <a:extLst>
            <a:ext uri="{909E8E84-426E-40DD-AFC4-6F175D3DCCD1}">
              <a14:hiddenFill xmlns:a14="http://schemas.microsoft.com/office/drawing/2010/main" xmlns="">
                <a:noFill/>
              </a14:hiddenFill>
            </a:ext>
          </a:extLst>
        </p:spPr>
        <p:txBody>
          <a:bodyPr/>
          <a:lstStyle/>
          <a:p>
            <a:endParaRPr lang="fr-FR"/>
          </a:p>
        </p:txBody>
      </p:sp>
      <p:sp>
        <p:nvSpPr>
          <p:cNvPr id="45068" name="Line 12"/>
          <p:cNvSpPr>
            <a:spLocks noChangeShapeType="1"/>
          </p:cNvSpPr>
          <p:nvPr/>
        </p:nvSpPr>
        <p:spPr bwMode="auto">
          <a:xfrm flipH="1" flipV="1">
            <a:off x="6804025" y="2133600"/>
            <a:ext cx="0" cy="2305050"/>
          </a:xfrm>
          <a:prstGeom prst="line">
            <a:avLst/>
          </a:prstGeom>
          <a:noFill/>
          <a:ln w="31750">
            <a:solidFill>
              <a:schemeClr val="bg2"/>
            </a:solidFill>
            <a:round/>
            <a:headEnd/>
            <a:tailEnd/>
          </a:ln>
          <a:extLst>
            <a:ext uri="{909E8E84-426E-40DD-AFC4-6F175D3DCCD1}">
              <a14:hiddenFill xmlns:a14="http://schemas.microsoft.com/office/drawing/2010/main" xmlns="">
                <a:noFill/>
              </a14:hiddenFill>
            </a:ext>
          </a:extLst>
        </p:spPr>
        <p:txBody>
          <a:bodyPr/>
          <a:lstStyle/>
          <a:p>
            <a:endParaRPr lang="fr-FR"/>
          </a:p>
        </p:txBody>
      </p:sp>
      <p:sp>
        <p:nvSpPr>
          <p:cNvPr id="45069" name="Titre 1"/>
          <p:cNvSpPr>
            <a:spLocks/>
          </p:cNvSpPr>
          <p:nvPr/>
        </p:nvSpPr>
        <p:spPr bwMode="auto">
          <a:xfrm>
            <a:off x="1619672" y="0"/>
            <a:ext cx="7341766" cy="981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fr-FR" altLang="fr-FR" sz="2800" b="1" dirty="0">
                <a:solidFill>
                  <a:schemeClr val="bg1"/>
                </a:solidFill>
              </a:rPr>
              <a:t>Biomasse</a:t>
            </a:r>
          </a:p>
          <a:p>
            <a:pPr eaLnBrk="1" hangingPunct="1">
              <a:spcBef>
                <a:spcPct val="0"/>
              </a:spcBef>
              <a:buFontTx/>
              <a:buNone/>
            </a:pPr>
            <a:r>
              <a:rPr lang="fr-FR" altLang="fr-FR" sz="2800" dirty="0">
                <a:solidFill>
                  <a:schemeClr val="bg1"/>
                </a:solidFill>
              </a:rPr>
              <a:t>Usages énergétiques</a:t>
            </a:r>
          </a:p>
        </p:txBody>
      </p:sp>
      <p:sp>
        <p:nvSpPr>
          <p:cNvPr id="45070" name="Line 12"/>
          <p:cNvSpPr>
            <a:spLocks noChangeShapeType="1"/>
          </p:cNvSpPr>
          <p:nvPr/>
        </p:nvSpPr>
        <p:spPr bwMode="auto">
          <a:xfrm flipH="1" flipV="1">
            <a:off x="7885113" y="2133600"/>
            <a:ext cx="0" cy="2305050"/>
          </a:xfrm>
          <a:prstGeom prst="line">
            <a:avLst/>
          </a:prstGeom>
          <a:noFill/>
          <a:ln w="31750">
            <a:solidFill>
              <a:schemeClr val="bg2"/>
            </a:solidFill>
            <a:round/>
            <a:headEnd/>
            <a:tailEnd/>
          </a:ln>
          <a:extLst>
            <a:ext uri="{909E8E84-426E-40DD-AFC4-6F175D3DCCD1}">
              <a14:hiddenFill xmlns:a14="http://schemas.microsoft.com/office/drawing/2010/main" xmlns="">
                <a:noFill/>
              </a14:hiddenFill>
            </a:ext>
          </a:extLst>
        </p:spPr>
        <p:txBody>
          <a:bodyPr/>
          <a:lstStyle/>
          <a:p>
            <a:endParaRPr lang="fr-FR"/>
          </a:p>
        </p:txBody>
      </p:sp>
      <p:sp>
        <p:nvSpPr>
          <p:cNvPr id="45071" name="Line 12"/>
          <p:cNvSpPr>
            <a:spLocks noChangeShapeType="1"/>
          </p:cNvSpPr>
          <p:nvPr/>
        </p:nvSpPr>
        <p:spPr bwMode="auto">
          <a:xfrm flipH="1" flipV="1">
            <a:off x="2195513" y="2060575"/>
            <a:ext cx="0" cy="2520950"/>
          </a:xfrm>
          <a:prstGeom prst="line">
            <a:avLst/>
          </a:prstGeom>
          <a:noFill/>
          <a:ln w="31750">
            <a:solidFill>
              <a:schemeClr val="bg2"/>
            </a:solidFill>
            <a:round/>
            <a:headEnd/>
            <a:tailEnd/>
          </a:ln>
          <a:extLst>
            <a:ext uri="{909E8E84-426E-40DD-AFC4-6F175D3DCCD1}">
              <a14:hiddenFill xmlns:a14="http://schemas.microsoft.com/office/drawing/2010/main" xmlns="">
                <a:noFill/>
              </a14:hiddenFill>
            </a:ext>
          </a:extLst>
        </p:spPr>
        <p:txBody>
          <a:bodyPr/>
          <a:lstStyle/>
          <a:p>
            <a:endParaRPr lang="fr-FR"/>
          </a:p>
        </p:txBody>
      </p:sp>
      <p:sp>
        <p:nvSpPr>
          <p:cNvPr id="45072" name="Line 12"/>
          <p:cNvSpPr>
            <a:spLocks noChangeShapeType="1"/>
          </p:cNvSpPr>
          <p:nvPr/>
        </p:nvSpPr>
        <p:spPr bwMode="auto">
          <a:xfrm flipH="1" flipV="1">
            <a:off x="1116013" y="2060575"/>
            <a:ext cx="0" cy="2520950"/>
          </a:xfrm>
          <a:prstGeom prst="line">
            <a:avLst/>
          </a:prstGeom>
          <a:noFill/>
          <a:ln w="31750">
            <a:solidFill>
              <a:schemeClr val="bg2"/>
            </a:solidFill>
            <a:round/>
            <a:headEnd/>
            <a:tailEnd/>
          </a:ln>
          <a:extLst>
            <a:ext uri="{909E8E84-426E-40DD-AFC4-6F175D3DCCD1}">
              <a14:hiddenFill xmlns:a14="http://schemas.microsoft.com/office/drawing/2010/main" xmlns="">
                <a:noFill/>
              </a14:hiddenFill>
            </a:ext>
          </a:extLst>
        </p:spPr>
        <p:txBody>
          <a:bodyPr/>
          <a:lstStyle/>
          <a:p>
            <a:endParaRPr lang="fr-FR"/>
          </a:p>
        </p:txBody>
      </p:sp>
    </p:spTree>
    <p:extLst>
      <p:ext uri="{BB962C8B-B14F-4D97-AF65-F5344CB8AC3E}">
        <p14:creationId xmlns:p14="http://schemas.microsoft.com/office/powerpoint/2010/main" xmlns="" val="297196661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ZoneTexte 2"/>
          <p:cNvSpPr txBox="1">
            <a:spLocks noChangeArrowheads="1"/>
          </p:cNvSpPr>
          <p:nvPr/>
        </p:nvSpPr>
        <p:spPr bwMode="auto">
          <a:xfrm>
            <a:off x="1907704" y="2996952"/>
            <a:ext cx="5976664" cy="1323439"/>
          </a:xfrm>
          <a:prstGeom prst="rect">
            <a:avLst/>
          </a:prstGeom>
          <a:noFill/>
          <a:ln w="9525">
            <a:noFill/>
            <a:miter lim="800000"/>
            <a:headEnd/>
            <a:tailEnd/>
          </a:ln>
        </p:spPr>
        <p:txBody>
          <a:bodyPr wrap="square">
            <a:spAutoFit/>
          </a:bodyPr>
          <a:lstStyle/>
          <a:p>
            <a:pPr marL="285750" indent="-285750" algn="ctr">
              <a:buFont typeface="Wingdings" pitchFamily="2" charset="2"/>
              <a:buNone/>
            </a:pPr>
            <a:r>
              <a:rPr lang="fr-FR" altLang="fr-FR" sz="4000" b="1" dirty="0" smtClean="0">
                <a:solidFill>
                  <a:srgbClr val="666666"/>
                </a:solidFill>
              </a:rPr>
              <a:t>Analyse d’impacts et évaluation multicritères</a:t>
            </a:r>
            <a:endParaRPr lang="fr-FR" altLang="fr-FR" sz="4000" b="1"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extLst>
              <p:ext uri="{D42A27DB-BD31-4B8C-83A1-F6EECF244321}">
                <p14:modId xmlns:p14="http://schemas.microsoft.com/office/powerpoint/2010/main" xmlns="" val="3074676590"/>
              </p:ext>
            </p:extLst>
          </p:nvPr>
        </p:nvGraphicFramePr>
        <p:xfrm>
          <a:off x="250825" y="1700213"/>
          <a:ext cx="6697663" cy="4032251"/>
        </p:xfrm>
        <a:graphic>
          <a:graphicData uri="http://schemas.openxmlformats.org/drawingml/2006/table">
            <a:tbl>
              <a:tblPr firstRow="1" firstCol="1" bandRow="1">
                <a:effectLst/>
                <a:tableStyleId>{5C22544A-7EE6-4342-B048-85BDC9FD1C3A}</a:tableStyleId>
              </a:tblPr>
              <a:tblGrid>
                <a:gridCol w="1069073"/>
                <a:gridCol w="1680781"/>
                <a:gridCol w="1715255"/>
                <a:gridCol w="2232554"/>
              </a:tblGrid>
              <a:tr h="959070">
                <a:tc>
                  <a:txBody>
                    <a:bodyPr/>
                    <a:lstStyle/>
                    <a:p>
                      <a:endParaRPr lang="fr-FR" sz="1600" dirty="0">
                        <a:solidFill>
                          <a:schemeClr val="tx1"/>
                        </a:solidFill>
                        <a:effectLst/>
                        <a:latin typeface="Calibri"/>
                        <a:cs typeface="Times New Roman"/>
                      </a:endParaRPr>
                    </a:p>
                  </a:txBody>
                  <a:tcPr marL="68586" marR="68586"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0"/>
                      </a:schemeClr>
                    </a:solidFill>
                  </a:tcPr>
                </a:tc>
                <a:tc>
                  <a:txBody>
                    <a:bodyPr/>
                    <a:lstStyle/>
                    <a:p>
                      <a:pPr algn="ctr">
                        <a:lnSpc>
                          <a:spcPct val="115000"/>
                        </a:lnSpc>
                        <a:spcAft>
                          <a:spcPts val="0"/>
                        </a:spcAft>
                      </a:pPr>
                      <a:r>
                        <a:rPr lang="fr-FR" sz="1600" dirty="0">
                          <a:solidFill>
                            <a:schemeClr val="tx1"/>
                          </a:solidFill>
                          <a:effectLst/>
                        </a:rPr>
                        <a:t>Secteur </a:t>
                      </a:r>
                      <a:r>
                        <a:rPr lang="fr-FR" sz="1600" dirty="0" smtClean="0">
                          <a:solidFill>
                            <a:schemeClr val="tx1"/>
                          </a:solidFill>
                          <a:effectLst/>
                        </a:rPr>
                        <a:t>Résidentiel -Tertiaire</a:t>
                      </a:r>
                      <a:endParaRPr lang="fr-FR" sz="1600" dirty="0">
                        <a:solidFill>
                          <a:schemeClr val="tx1"/>
                        </a:solidFill>
                        <a:effectLst/>
                        <a:latin typeface="Calibri"/>
                        <a:ea typeface="Calibri"/>
                        <a:cs typeface="Times New Roman"/>
                      </a:endParaRPr>
                    </a:p>
                  </a:txBody>
                  <a:tcPr marL="68586" marR="6858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15000"/>
                        </a:lnSpc>
                        <a:spcAft>
                          <a:spcPts val="0"/>
                        </a:spcAft>
                      </a:pPr>
                      <a:r>
                        <a:rPr lang="fr-FR" sz="1600" dirty="0">
                          <a:solidFill>
                            <a:schemeClr val="tx1"/>
                          </a:solidFill>
                          <a:effectLst/>
                        </a:rPr>
                        <a:t>Secteur </a:t>
                      </a:r>
                      <a:r>
                        <a:rPr lang="fr-FR" sz="1600" dirty="0" smtClean="0">
                          <a:solidFill>
                            <a:schemeClr val="tx1"/>
                          </a:solidFill>
                          <a:effectLst/>
                        </a:rPr>
                        <a:t>Transport</a:t>
                      </a:r>
                      <a:endParaRPr lang="fr-FR" sz="1600" dirty="0">
                        <a:solidFill>
                          <a:schemeClr val="tx1"/>
                        </a:solidFill>
                        <a:effectLst/>
                        <a:latin typeface="Calibri"/>
                        <a:ea typeface="Calibri"/>
                        <a:cs typeface="Times New Roman"/>
                      </a:endParaRPr>
                    </a:p>
                  </a:txBody>
                  <a:tcPr marL="68586" marR="6858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1600" dirty="0" smtClean="0">
                          <a:solidFill>
                            <a:schemeClr val="tx1"/>
                          </a:solidFill>
                          <a:effectLst/>
                        </a:rPr>
                        <a:t>Production d’électricité</a:t>
                      </a:r>
                      <a:endParaRPr lang="fr-FR" sz="1600" dirty="0">
                        <a:solidFill>
                          <a:schemeClr val="tx1"/>
                        </a:solidFill>
                        <a:effectLst/>
                        <a:latin typeface="Calibri"/>
                        <a:ea typeface="Calibri"/>
                        <a:cs typeface="Times New Roman"/>
                      </a:endParaRPr>
                    </a:p>
                  </a:txBody>
                  <a:tcPr marL="68586" marR="6858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861412">
                <a:tc>
                  <a:txBody>
                    <a:bodyPr/>
                    <a:lstStyle/>
                    <a:p>
                      <a:pPr algn="just">
                        <a:lnSpc>
                          <a:spcPct val="115000"/>
                        </a:lnSpc>
                        <a:spcAft>
                          <a:spcPts val="0"/>
                        </a:spcAft>
                      </a:pPr>
                      <a:r>
                        <a:rPr lang="fr-FR" sz="1600" dirty="0">
                          <a:solidFill>
                            <a:schemeClr val="tx1"/>
                          </a:solidFill>
                          <a:effectLst/>
                        </a:rPr>
                        <a:t> </a:t>
                      </a:r>
                      <a:endParaRPr lang="fr-FR" sz="1600" dirty="0">
                        <a:solidFill>
                          <a:schemeClr val="tx1"/>
                        </a:solidFill>
                        <a:effectLst/>
                        <a:latin typeface="Calibri"/>
                        <a:ea typeface="Calibri"/>
                        <a:cs typeface="Times New Roman"/>
                      </a:endParaRPr>
                    </a:p>
                  </a:txBody>
                  <a:tcPr marL="68586" marR="68586"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alpha val="0"/>
                      </a:schemeClr>
                    </a:solidFill>
                  </a:tcPr>
                </a:tc>
                <a:tc>
                  <a:txBody>
                    <a:bodyPr/>
                    <a:lstStyle/>
                    <a:p>
                      <a:pPr algn="ctr">
                        <a:lnSpc>
                          <a:spcPct val="115000"/>
                        </a:lnSpc>
                        <a:spcAft>
                          <a:spcPts val="0"/>
                        </a:spcAft>
                      </a:pPr>
                      <a:endParaRPr lang="fr-FR" sz="1600" dirty="0" smtClean="0">
                        <a:effectLst/>
                      </a:endParaRPr>
                    </a:p>
                    <a:p>
                      <a:pPr algn="ctr">
                        <a:lnSpc>
                          <a:spcPct val="115000"/>
                        </a:lnSpc>
                        <a:spcAft>
                          <a:spcPts val="0"/>
                        </a:spcAft>
                      </a:pPr>
                      <a:r>
                        <a:rPr lang="fr-FR" sz="1600" dirty="0" smtClean="0">
                          <a:effectLst/>
                        </a:rPr>
                        <a:t>G</a:t>
                      </a:r>
                      <a:r>
                        <a:rPr lang="fr-FR" sz="1600" dirty="0">
                          <a:effectLst/>
                        </a:rPr>
                        <a:t>€</a:t>
                      </a:r>
                      <a:r>
                        <a:rPr lang="fr-FR" sz="1600" baseline="-25000" dirty="0">
                          <a:effectLst/>
                        </a:rPr>
                        <a:t>2012 </a:t>
                      </a:r>
                      <a:r>
                        <a:rPr lang="fr-FR" sz="1600" dirty="0">
                          <a:effectLst/>
                        </a:rPr>
                        <a:t>/an</a:t>
                      </a:r>
                      <a:endParaRPr lang="fr-FR" sz="1600" dirty="0">
                        <a:effectLst/>
                        <a:latin typeface="Calibri"/>
                        <a:ea typeface="Calibri"/>
                        <a:cs typeface="Times New Roman"/>
                      </a:endParaRPr>
                    </a:p>
                  </a:txBody>
                  <a:tcPr marL="68586" marR="6858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endParaRPr lang="fr-FR" sz="1600" dirty="0" smtClean="0">
                        <a:effectLst/>
                      </a:endParaRPr>
                    </a:p>
                    <a:p>
                      <a:pPr algn="ctr">
                        <a:lnSpc>
                          <a:spcPct val="115000"/>
                        </a:lnSpc>
                        <a:spcAft>
                          <a:spcPts val="0"/>
                        </a:spcAft>
                      </a:pPr>
                      <a:r>
                        <a:rPr lang="fr-FR" sz="1600" dirty="0" smtClean="0">
                          <a:effectLst/>
                        </a:rPr>
                        <a:t>G</a:t>
                      </a:r>
                      <a:r>
                        <a:rPr lang="fr-FR" sz="1600" dirty="0">
                          <a:effectLst/>
                        </a:rPr>
                        <a:t>€</a:t>
                      </a:r>
                      <a:r>
                        <a:rPr lang="fr-FR" sz="1600" baseline="-25000" dirty="0">
                          <a:effectLst/>
                        </a:rPr>
                        <a:t>2012</a:t>
                      </a:r>
                      <a:r>
                        <a:rPr lang="fr-FR" sz="1600" dirty="0">
                          <a:effectLst/>
                        </a:rPr>
                        <a:t> /an</a:t>
                      </a:r>
                      <a:endParaRPr lang="fr-FR" sz="1600" dirty="0">
                        <a:effectLst/>
                        <a:latin typeface="Calibri"/>
                        <a:ea typeface="Calibri"/>
                        <a:cs typeface="Times New Roman"/>
                      </a:endParaRPr>
                    </a:p>
                  </a:txBody>
                  <a:tcPr marL="68586" marR="6858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1600" dirty="0" smtClean="0">
                          <a:effectLst/>
                        </a:rPr>
                        <a:t>Investissements cumulés </a:t>
                      </a:r>
                      <a:r>
                        <a:rPr lang="fr-FR" sz="1600" dirty="0">
                          <a:effectLst/>
                        </a:rPr>
                        <a:t>(2012-2050) </a:t>
                      </a:r>
                      <a:endParaRPr lang="fr-FR" sz="1600" dirty="0" smtClean="0">
                        <a:effectLst/>
                      </a:endParaRPr>
                    </a:p>
                    <a:p>
                      <a:pPr algn="ctr">
                        <a:lnSpc>
                          <a:spcPct val="115000"/>
                        </a:lnSpc>
                        <a:spcAft>
                          <a:spcPts val="0"/>
                        </a:spcAft>
                      </a:pPr>
                      <a:r>
                        <a:rPr lang="fr-FR" sz="1600" dirty="0" smtClean="0">
                          <a:effectLst/>
                        </a:rPr>
                        <a:t>en </a:t>
                      </a:r>
                      <a:r>
                        <a:rPr lang="fr-FR" sz="1600" dirty="0">
                          <a:effectLst/>
                        </a:rPr>
                        <a:t>G</a:t>
                      </a:r>
                      <a:r>
                        <a:rPr lang="fr-FR" sz="1600" dirty="0" smtClean="0">
                          <a:effectLst/>
                        </a:rPr>
                        <a:t>€</a:t>
                      </a:r>
                      <a:r>
                        <a:rPr lang="fr-FR" sz="1600" baseline="-25000" dirty="0" smtClean="0">
                          <a:effectLst/>
                        </a:rPr>
                        <a:t>2012</a:t>
                      </a:r>
                      <a:endParaRPr lang="fr-FR" sz="1600" dirty="0">
                        <a:effectLst/>
                        <a:latin typeface="Calibri"/>
                        <a:ea typeface="Calibri"/>
                        <a:cs typeface="Times New Roman"/>
                      </a:endParaRPr>
                    </a:p>
                  </a:txBody>
                  <a:tcPr marL="68586" marR="6858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83661">
                <a:tc>
                  <a:txBody>
                    <a:bodyPr/>
                    <a:lstStyle/>
                    <a:p>
                      <a:pPr algn="just">
                        <a:lnSpc>
                          <a:spcPct val="115000"/>
                        </a:lnSpc>
                        <a:spcAft>
                          <a:spcPts val="0"/>
                        </a:spcAft>
                      </a:pPr>
                      <a:r>
                        <a:rPr lang="fr-FR" sz="1600" dirty="0" smtClean="0">
                          <a:solidFill>
                            <a:schemeClr val="tx1"/>
                          </a:solidFill>
                          <a:effectLst/>
                        </a:rPr>
                        <a:t>TEND</a:t>
                      </a:r>
                      <a:endParaRPr lang="fr-FR" sz="1600" dirty="0">
                        <a:solidFill>
                          <a:schemeClr val="tx1"/>
                        </a:solidFill>
                        <a:effectLst/>
                        <a:latin typeface="Calibri"/>
                        <a:ea typeface="Calibri"/>
                        <a:cs typeface="Times New Roman"/>
                      </a:endParaRPr>
                    </a:p>
                  </a:txBody>
                  <a:tcPr marL="68586" marR="6858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1600" dirty="0">
                          <a:effectLst/>
                        </a:rPr>
                        <a:t>4,3</a:t>
                      </a:r>
                      <a:endParaRPr lang="fr-FR" sz="1600" dirty="0">
                        <a:effectLst/>
                        <a:latin typeface="Calibri"/>
                        <a:ea typeface="Calibri"/>
                        <a:cs typeface="Times New Roman"/>
                      </a:endParaRPr>
                    </a:p>
                  </a:txBody>
                  <a:tcPr marL="68586" marR="6858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1600" dirty="0">
                          <a:effectLst/>
                        </a:rPr>
                        <a:t>103,1</a:t>
                      </a:r>
                      <a:endParaRPr lang="fr-FR" sz="1600" dirty="0">
                        <a:effectLst/>
                        <a:latin typeface="Calibri"/>
                        <a:ea typeface="Calibri"/>
                        <a:cs typeface="Times New Roman"/>
                      </a:endParaRPr>
                    </a:p>
                  </a:txBody>
                  <a:tcPr marL="68586" marR="6858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1600" dirty="0">
                          <a:effectLst/>
                        </a:rPr>
                        <a:t>589</a:t>
                      </a:r>
                      <a:endParaRPr lang="fr-FR" sz="1600" dirty="0">
                        <a:effectLst/>
                        <a:latin typeface="Calibri"/>
                        <a:ea typeface="Calibri"/>
                        <a:cs typeface="Times New Roman"/>
                      </a:endParaRPr>
                    </a:p>
                  </a:txBody>
                  <a:tcPr marL="68586" marR="6858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32027">
                <a:tc>
                  <a:txBody>
                    <a:bodyPr/>
                    <a:lstStyle/>
                    <a:p>
                      <a:pPr algn="just">
                        <a:lnSpc>
                          <a:spcPct val="115000"/>
                        </a:lnSpc>
                        <a:spcAft>
                          <a:spcPts val="0"/>
                        </a:spcAft>
                      </a:pPr>
                      <a:r>
                        <a:rPr lang="fr-FR" sz="1600" dirty="0">
                          <a:solidFill>
                            <a:schemeClr val="tx1"/>
                          </a:solidFill>
                          <a:effectLst/>
                        </a:rPr>
                        <a:t>SOB</a:t>
                      </a:r>
                      <a:endParaRPr lang="fr-FR" sz="1600" dirty="0">
                        <a:solidFill>
                          <a:schemeClr val="tx1"/>
                        </a:solidFill>
                        <a:effectLst/>
                        <a:latin typeface="Calibri"/>
                        <a:ea typeface="Calibri"/>
                        <a:cs typeface="Times New Roman"/>
                      </a:endParaRPr>
                    </a:p>
                  </a:txBody>
                  <a:tcPr marL="68586" marR="6858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1600" dirty="0">
                          <a:effectLst/>
                        </a:rPr>
                        <a:t>24</a:t>
                      </a:r>
                      <a:endParaRPr lang="fr-FR" sz="1600" dirty="0">
                        <a:effectLst/>
                        <a:latin typeface="Calibri"/>
                        <a:ea typeface="Calibri"/>
                        <a:cs typeface="Times New Roman"/>
                      </a:endParaRPr>
                    </a:p>
                  </a:txBody>
                  <a:tcPr marL="68586" marR="6858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1600" dirty="0">
                          <a:effectLst/>
                        </a:rPr>
                        <a:t>55,7</a:t>
                      </a:r>
                      <a:endParaRPr lang="fr-FR" sz="1600" dirty="0">
                        <a:effectLst/>
                        <a:latin typeface="Calibri"/>
                        <a:ea typeface="Calibri"/>
                        <a:cs typeface="Times New Roman"/>
                      </a:endParaRPr>
                    </a:p>
                  </a:txBody>
                  <a:tcPr marL="68586" marR="6858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1600" dirty="0">
                          <a:effectLst/>
                        </a:rPr>
                        <a:t>468</a:t>
                      </a:r>
                      <a:endParaRPr lang="fr-FR" sz="1600" dirty="0">
                        <a:effectLst/>
                        <a:latin typeface="Calibri"/>
                        <a:ea typeface="Calibri"/>
                        <a:cs typeface="Times New Roman"/>
                      </a:endParaRPr>
                    </a:p>
                  </a:txBody>
                  <a:tcPr marL="68586" marR="6858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32027">
                <a:tc>
                  <a:txBody>
                    <a:bodyPr/>
                    <a:lstStyle/>
                    <a:p>
                      <a:pPr algn="just">
                        <a:lnSpc>
                          <a:spcPct val="115000"/>
                        </a:lnSpc>
                        <a:spcAft>
                          <a:spcPts val="0"/>
                        </a:spcAft>
                      </a:pPr>
                      <a:r>
                        <a:rPr lang="fr-FR" sz="1600" dirty="0">
                          <a:solidFill>
                            <a:schemeClr val="tx1"/>
                          </a:solidFill>
                          <a:effectLst/>
                        </a:rPr>
                        <a:t>ELE</a:t>
                      </a:r>
                      <a:endParaRPr lang="fr-FR" sz="1600" dirty="0">
                        <a:solidFill>
                          <a:schemeClr val="tx1"/>
                        </a:solidFill>
                        <a:effectLst/>
                        <a:latin typeface="Calibri"/>
                        <a:ea typeface="Calibri"/>
                        <a:cs typeface="Times New Roman"/>
                      </a:endParaRPr>
                    </a:p>
                  </a:txBody>
                  <a:tcPr marL="68586" marR="6858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1600">
                          <a:effectLst/>
                        </a:rPr>
                        <a:t>12,4</a:t>
                      </a:r>
                      <a:endParaRPr lang="fr-FR" sz="1600">
                        <a:effectLst/>
                        <a:latin typeface="Calibri"/>
                        <a:ea typeface="Calibri"/>
                        <a:cs typeface="Times New Roman"/>
                      </a:endParaRPr>
                    </a:p>
                  </a:txBody>
                  <a:tcPr marL="68586" marR="6858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1600" dirty="0">
                          <a:effectLst/>
                        </a:rPr>
                        <a:t>133</a:t>
                      </a:r>
                      <a:endParaRPr lang="fr-FR" sz="1600" dirty="0">
                        <a:effectLst/>
                        <a:latin typeface="Calibri"/>
                        <a:ea typeface="Calibri"/>
                        <a:cs typeface="Times New Roman"/>
                      </a:endParaRPr>
                    </a:p>
                  </a:txBody>
                  <a:tcPr marL="68586" marR="6858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1600" dirty="0">
                          <a:effectLst/>
                        </a:rPr>
                        <a:t>606</a:t>
                      </a:r>
                      <a:endParaRPr lang="fr-FR" sz="1600" dirty="0">
                        <a:effectLst/>
                        <a:latin typeface="Calibri"/>
                        <a:ea typeface="Calibri"/>
                        <a:cs typeface="Times New Roman"/>
                      </a:endParaRPr>
                    </a:p>
                  </a:txBody>
                  <a:tcPr marL="68586" marR="6858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32027">
                <a:tc>
                  <a:txBody>
                    <a:bodyPr/>
                    <a:lstStyle/>
                    <a:p>
                      <a:pPr algn="just">
                        <a:lnSpc>
                          <a:spcPct val="115000"/>
                        </a:lnSpc>
                        <a:spcAft>
                          <a:spcPts val="0"/>
                        </a:spcAft>
                      </a:pPr>
                      <a:r>
                        <a:rPr lang="fr-FR" sz="1600" dirty="0">
                          <a:solidFill>
                            <a:schemeClr val="tx1"/>
                          </a:solidFill>
                          <a:effectLst/>
                        </a:rPr>
                        <a:t>DIV</a:t>
                      </a:r>
                      <a:endParaRPr lang="fr-FR" sz="1600" dirty="0">
                        <a:solidFill>
                          <a:schemeClr val="tx1"/>
                        </a:solidFill>
                        <a:effectLst/>
                        <a:latin typeface="Calibri"/>
                        <a:ea typeface="Calibri"/>
                        <a:cs typeface="Times New Roman"/>
                      </a:endParaRPr>
                    </a:p>
                  </a:txBody>
                  <a:tcPr marL="68586" marR="6858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1600" dirty="0">
                          <a:effectLst/>
                        </a:rPr>
                        <a:t>12,5</a:t>
                      </a:r>
                      <a:endParaRPr lang="fr-FR" sz="1600" dirty="0">
                        <a:effectLst/>
                        <a:latin typeface="Calibri"/>
                        <a:ea typeface="Calibri"/>
                        <a:cs typeface="Times New Roman"/>
                      </a:endParaRPr>
                    </a:p>
                  </a:txBody>
                  <a:tcPr marL="68586" marR="6858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1600" dirty="0">
                          <a:effectLst/>
                        </a:rPr>
                        <a:t>113</a:t>
                      </a:r>
                      <a:endParaRPr lang="fr-FR" sz="1600" dirty="0">
                        <a:effectLst/>
                        <a:latin typeface="Calibri"/>
                        <a:ea typeface="Calibri"/>
                        <a:cs typeface="Times New Roman"/>
                      </a:endParaRPr>
                    </a:p>
                  </a:txBody>
                  <a:tcPr marL="68586" marR="6858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1600" dirty="0">
                          <a:effectLst/>
                        </a:rPr>
                        <a:t>491</a:t>
                      </a:r>
                      <a:endParaRPr lang="fr-FR" sz="1600" dirty="0">
                        <a:effectLst/>
                        <a:latin typeface="Calibri"/>
                        <a:ea typeface="Calibri"/>
                        <a:cs typeface="Times New Roman"/>
                      </a:endParaRPr>
                    </a:p>
                  </a:txBody>
                  <a:tcPr marL="68586" marR="6858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32027">
                <a:tc>
                  <a:txBody>
                    <a:bodyPr/>
                    <a:lstStyle/>
                    <a:p>
                      <a:pPr algn="just">
                        <a:lnSpc>
                          <a:spcPct val="115000"/>
                        </a:lnSpc>
                        <a:spcAft>
                          <a:spcPts val="0"/>
                        </a:spcAft>
                      </a:pPr>
                      <a:r>
                        <a:rPr lang="fr-FR" sz="1400" b="0" i="1" dirty="0" smtClean="0">
                          <a:solidFill>
                            <a:schemeClr val="tx1"/>
                          </a:solidFill>
                          <a:effectLst/>
                          <a:latin typeface="+mn-lt"/>
                          <a:ea typeface="Calibri"/>
                          <a:cs typeface="Times New Roman"/>
                        </a:rPr>
                        <a:t>ELEC-V</a:t>
                      </a:r>
                      <a:endParaRPr lang="fr-FR" sz="1400" b="0" i="1" dirty="0">
                        <a:solidFill>
                          <a:schemeClr val="tx1"/>
                        </a:solidFill>
                        <a:effectLst/>
                        <a:latin typeface="+mn-lt"/>
                        <a:ea typeface="Calibri"/>
                        <a:cs typeface="Times New Roman"/>
                      </a:endParaRPr>
                    </a:p>
                  </a:txBody>
                  <a:tcPr marL="68586" marR="6858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1400" b="0" i="1" dirty="0" smtClean="0">
                          <a:effectLst/>
                          <a:latin typeface="+mn-lt"/>
                          <a:ea typeface="Calibri"/>
                          <a:cs typeface="Times New Roman"/>
                        </a:rPr>
                        <a:t>12,4</a:t>
                      </a:r>
                      <a:endParaRPr lang="fr-FR" sz="1400" b="0" i="1" dirty="0">
                        <a:effectLst/>
                        <a:latin typeface="+mn-lt"/>
                        <a:ea typeface="Calibri"/>
                        <a:cs typeface="Times New Roman"/>
                      </a:endParaRPr>
                    </a:p>
                  </a:txBody>
                  <a:tcPr marL="68586" marR="6858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1400" b="0" i="1" dirty="0" smtClean="0">
                          <a:effectLst/>
                          <a:latin typeface="+mn-lt"/>
                          <a:ea typeface="Calibri"/>
                          <a:cs typeface="Times New Roman"/>
                        </a:rPr>
                        <a:t>133</a:t>
                      </a:r>
                      <a:endParaRPr lang="fr-FR" sz="1400" b="0" i="1" dirty="0">
                        <a:effectLst/>
                        <a:latin typeface="+mn-lt"/>
                        <a:ea typeface="Calibri"/>
                        <a:cs typeface="Times New Roman"/>
                      </a:endParaRPr>
                    </a:p>
                  </a:txBody>
                  <a:tcPr marL="68586" marR="6858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1400" b="0" i="1" dirty="0" smtClean="0">
                          <a:effectLst/>
                          <a:latin typeface="+mn-lt"/>
                          <a:ea typeface="Calibri"/>
                          <a:cs typeface="Times New Roman"/>
                        </a:rPr>
                        <a:t>499</a:t>
                      </a:r>
                      <a:endParaRPr lang="fr-FR" sz="1400" b="0" i="1" dirty="0">
                        <a:effectLst/>
                        <a:latin typeface="+mn-lt"/>
                        <a:ea typeface="Calibri"/>
                        <a:cs typeface="Times New Roman"/>
                      </a:endParaRPr>
                    </a:p>
                  </a:txBody>
                  <a:tcPr marL="68586" marR="6858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5" name="Flèche courbée vers la gauche 4"/>
          <p:cNvSpPr/>
          <p:nvPr/>
        </p:nvSpPr>
        <p:spPr>
          <a:xfrm>
            <a:off x="2373313" y="3789363"/>
            <a:ext cx="215900" cy="431800"/>
          </a:xfrm>
          <a:prstGeom prst="curved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chemeClr val="tx1"/>
              </a:solidFill>
            </a:endParaRPr>
          </a:p>
        </p:txBody>
      </p:sp>
      <p:sp>
        <p:nvSpPr>
          <p:cNvPr id="6" name="Flèche courbée vers la gauche 5"/>
          <p:cNvSpPr/>
          <p:nvPr/>
        </p:nvSpPr>
        <p:spPr>
          <a:xfrm>
            <a:off x="4151313" y="3789363"/>
            <a:ext cx="215900" cy="4318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chemeClr val="tx1"/>
              </a:solidFill>
            </a:endParaRPr>
          </a:p>
        </p:txBody>
      </p:sp>
      <p:sp>
        <p:nvSpPr>
          <p:cNvPr id="7" name="Flèche courbée vers la droite 6"/>
          <p:cNvSpPr/>
          <p:nvPr/>
        </p:nvSpPr>
        <p:spPr>
          <a:xfrm>
            <a:off x="3419475" y="3860800"/>
            <a:ext cx="215900" cy="1271588"/>
          </a:xfrm>
          <a:prstGeom prst="curved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chemeClr val="tx1"/>
              </a:solidFill>
            </a:endParaRPr>
          </a:p>
        </p:txBody>
      </p:sp>
      <p:sp>
        <p:nvSpPr>
          <p:cNvPr id="8" name="Flèche courbée vers la droite 7"/>
          <p:cNvSpPr/>
          <p:nvPr/>
        </p:nvSpPr>
        <p:spPr>
          <a:xfrm>
            <a:off x="1692275" y="3725863"/>
            <a:ext cx="215900" cy="1358900"/>
          </a:xfrm>
          <a:prstGeom prst="curved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chemeClr val="tx1"/>
              </a:solidFill>
            </a:endParaRPr>
          </a:p>
        </p:txBody>
      </p:sp>
      <p:sp>
        <p:nvSpPr>
          <p:cNvPr id="26672" name="ZoneTexte 7"/>
          <p:cNvSpPr txBox="1">
            <a:spLocks noChangeArrowheads="1"/>
          </p:cNvSpPr>
          <p:nvPr/>
        </p:nvSpPr>
        <p:spPr bwMode="auto">
          <a:xfrm>
            <a:off x="4140200" y="4149725"/>
            <a:ext cx="652463" cy="306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fr-FR" altLang="fr-FR" sz="1400" b="1">
                <a:solidFill>
                  <a:srgbClr val="339933"/>
                </a:solidFill>
              </a:rPr>
              <a:t>-50 %</a:t>
            </a:r>
          </a:p>
        </p:txBody>
      </p:sp>
      <p:sp>
        <p:nvSpPr>
          <p:cNvPr id="26673" name="ZoneTexte 10"/>
          <p:cNvSpPr txBox="1">
            <a:spLocks noChangeArrowheads="1"/>
          </p:cNvSpPr>
          <p:nvPr/>
        </p:nvSpPr>
        <p:spPr bwMode="auto">
          <a:xfrm>
            <a:off x="2943225" y="4978400"/>
            <a:ext cx="747713"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fr-FR" altLang="fr-FR" sz="1400" b="1">
                <a:solidFill>
                  <a:srgbClr val="FF0000"/>
                </a:solidFill>
              </a:rPr>
              <a:t>+ 10% </a:t>
            </a:r>
          </a:p>
        </p:txBody>
      </p:sp>
      <p:sp>
        <p:nvSpPr>
          <p:cNvPr id="26674" name="ZoneTexte 9"/>
          <p:cNvSpPr txBox="1">
            <a:spLocks noChangeArrowheads="1"/>
          </p:cNvSpPr>
          <p:nvPr/>
        </p:nvSpPr>
        <p:spPr bwMode="auto">
          <a:xfrm>
            <a:off x="2589213" y="4005263"/>
            <a:ext cx="469900"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fr-FR" altLang="fr-FR" sz="1600" b="1">
                <a:solidFill>
                  <a:srgbClr val="FF0000"/>
                </a:solidFill>
              </a:rPr>
              <a:t>x 6</a:t>
            </a:r>
          </a:p>
        </p:txBody>
      </p:sp>
      <p:sp>
        <p:nvSpPr>
          <p:cNvPr id="26675" name="ZoneTexte 12"/>
          <p:cNvSpPr txBox="1">
            <a:spLocks noChangeArrowheads="1"/>
          </p:cNvSpPr>
          <p:nvPr/>
        </p:nvSpPr>
        <p:spPr bwMode="auto">
          <a:xfrm>
            <a:off x="1258888" y="4884738"/>
            <a:ext cx="469900"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fr-FR" altLang="fr-FR" sz="1600" b="1">
                <a:solidFill>
                  <a:srgbClr val="FF0000"/>
                </a:solidFill>
              </a:rPr>
              <a:t>x 3</a:t>
            </a:r>
          </a:p>
        </p:txBody>
      </p:sp>
      <p:sp>
        <p:nvSpPr>
          <p:cNvPr id="26676" name="ZoneTexte 12"/>
          <p:cNvSpPr txBox="1">
            <a:spLocks noChangeArrowheads="1"/>
          </p:cNvSpPr>
          <p:nvPr/>
        </p:nvSpPr>
        <p:spPr bwMode="auto">
          <a:xfrm>
            <a:off x="7092950" y="1844824"/>
            <a:ext cx="2051050" cy="35394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l" eaLnBrk="1" hangingPunct="1">
              <a:spcBef>
                <a:spcPct val="0"/>
              </a:spcBef>
              <a:buFontTx/>
              <a:buNone/>
              <a:defRPr/>
            </a:pPr>
            <a:r>
              <a:rPr lang="fr-FR" altLang="fr-FR" sz="1600" b="1" dirty="0" smtClean="0"/>
              <a:t>Production </a:t>
            </a:r>
          </a:p>
          <a:p>
            <a:pPr algn="l" eaLnBrk="1" hangingPunct="1">
              <a:spcBef>
                <a:spcPct val="0"/>
              </a:spcBef>
              <a:buFontTx/>
              <a:buNone/>
              <a:defRPr/>
            </a:pPr>
            <a:r>
              <a:rPr lang="fr-FR" altLang="fr-FR" sz="1600" b="1" dirty="0" smtClean="0"/>
              <a:t>d’électricité</a:t>
            </a:r>
          </a:p>
          <a:p>
            <a:pPr algn="l" eaLnBrk="1" hangingPunct="1">
              <a:spcBef>
                <a:spcPct val="0"/>
              </a:spcBef>
              <a:buFontTx/>
              <a:buNone/>
              <a:defRPr/>
            </a:pPr>
            <a:r>
              <a:rPr lang="fr-FR" altLang="fr-FR" sz="1800" i="1" dirty="0" smtClean="0"/>
              <a:t>Il </a:t>
            </a:r>
            <a:r>
              <a:rPr lang="fr-FR" altLang="fr-FR" sz="1800" i="1" dirty="0" smtClean="0"/>
              <a:t>reste à </a:t>
            </a:r>
            <a:r>
              <a:rPr lang="fr-FR" altLang="fr-FR" sz="1600" i="1" dirty="0" smtClean="0"/>
              <a:t>évaluer</a:t>
            </a:r>
            <a:endParaRPr lang="fr-FR" altLang="fr-FR" sz="1600" i="1" dirty="0" smtClean="0"/>
          </a:p>
          <a:p>
            <a:pPr algn="l" eaLnBrk="1" hangingPunct="1">
              <a:spcBef>
                <a:spcPct val="0"/>
              </a:spcBef>
              <a:buFontTx/>
              <a:buNone/>
              <a:defRPr/>
            </a:pPr>
            <a:r>
              <a:rPr lang="fr-FR" altLang="fr-FR" sz="1600" i="1" dirty="0" smtClean="0"/>
              <a:t>CSC dans </a:t>
            </a:r>
            <a:r>
              <a:rPr lang="fr-FR" altLang="fr-FR" sz="1600" b="1" i="1" dirty="0" smtClean="0">
                <a:solidFill>
                  <a:srgbClr val="00B050"/>
                </a:solidFill>
              </a:rPr>
              <a:t>SOB</a:t>
            </a:r>
          </a:p>
          <a:p>
            <a:pPr algn="l" eaLnBrk="1" hangingPunct="1">
              <a:spcBef>
                <a:spcPct val="0"/>
              </a:spcBef>
              <a:buFontTx/>
              <a:buNone/>
              <a:defRPr/>
            </a:pPr>
            <a:r>
              <a:rPr lang="fr-FR" altLang="fr-FR" sz="1600" i="1" dirty="0" smtClean="0"/>
              <a:t>Stockage dans </a:t>
            </a:r>
            <a:r>
              <a:rPr lang="fr-FR" altLang="fr-FR" sz="1600" b="1" i="1" dirty="0" smtClean="0">
                <a:solidFill>
                  <a:srgbClr val="0033CC"/>
                </a:solidFill>
              </a:rPr>
              <a:t>ELE</a:t>
            </a:r>
          </a:p>
          <a:p>
            <a:pPr algn="l" eaLnBrk="1" hangingPunct="1">
              <a:spcBef>
                <a:spcPct val="0"/>
              </a:spcBef>
              <a:buFontTx/>
              <a:buNone/>
              <a:defRPr/>
            </a:pPr>
            <a:r>
              <a:rPr lang="fr-FR" altLang="fr-FR" sz="1600" i="1" dirty="0" smtClean="0"/>
              <a:t>Chaleur BT dans </a:t>
            </a:r>
            <a:r>
              <a:rPr lang="fr-FR" altLang="fr-FR" sz="1600" b="1" i="1" dirty="0" smtClean="0">
                <a:solidFill>
                  <a:srgbClr val="FF9900"/>
                </a:solidFill>
              </a:rPr>
              <a:t>DIV</a:t>
            </a:r>
            <a:r>
              <a:rPr lang="fr-FR" altLang="fr-FR" sz="1600" i="1" dirty="0" smtClean="0">
                <a:solidFill>
                  <a:srgbClr val="FF9900"/>
                </a:solidFill>
              </a:rPr>
              <a:t> </a:t>
            </a:r>
            <a:r>
              <a:rPr lang="fr-FR" altLang="fr-FR" sz="1400" i="1" dirty="0" smtClean="0"/>
              <a:t>et ELEC-V</a:t>
            </a:r>
          </a:p>
          <a:p>
            <a:pPr algn="l" eaLnBrk="1" hangingPunct="1">
              <a:spcBef>
                <a:spcPct val="0"/>
              </a:spcBef>
              <a:buFontTx/>
              <a:buNone/>
              <a:defRPr/>
            </a:pPr>
            <a:endParaRPr lang="fr-FR" altLang="fr-FR" sz="1400" i="1" dirty="0" smtClean="0"/>
          </a:p>
          <a:p>
            <a:pPr algn="l" eaLnBrk="1" hangingPunct="1">
              <a:spcBef>
                <a:spcPct val="0"/>
              </a:spcBef>
              <a:defRPr/>
            </a:pPr>
            <a:r>
              <a:rPr lang="fr-FR" altLang="fr-FR" sz="1600" i="1" dirty="0" smtClean="0"/>
              <a:t>  Forte</a:t>
            </a:r>
          </a:p>
          <a:p>
            <a:pPr algn="l" eaLnBrk="1" hangingPunct="1">
              <a:spcBef>
                <a:spcPct val="0"/>
              </a:spcBef>
              <a:buNone/>
              <a:defRPr/>
            </a:pPr>
            <a:r>
              <a:rPr lang="fr-FR" altLang="fr-FR" sz="1600" i="1" dirty="0" smtClean="0"/>
              <a:t>concentration </a:t>
            </a:r>
          </a:p>
          <a:p>
            <a:pPr algn="l" eaLnBrk="1" hangingPunct="1">
              <a:spcBef>
                <a:spcPct val="0"/>
              </a:spcBef>
              <a:buFontTx/>
              <a:buNone/>
              <a:defRPr/>
            </a:pPr>
            <a:r>
              <a:rPr lang="fr-FR" altLang="fr-FR" sz="1600" i="1" dirty="0" smtClean="0"/>
              <a:t>des investissements sur </a:t>
            </a:r>
            <a:r>
              <a:rPr lang="fr-FR" altLang="fr-FR" sz="1600" i="1" dirty="0" smtClean="0">
                <a:solidFill>
                  <a:srgbClr val="FF0000"/>
                </a:solidFill>
              </a:rPr>
              <a:t>2030-2040 </a:t>
            </a:r>
          </a:p>
          <a:p>
            <a:pPr algn="l" eaLnBrk="1" hangingPunct="1">
              <a:spcBef>
                <a:spcPct val="0"/>
              </a:spcBef>
              <a:buFontTx/>
              <a:buNone/>
              <a:defRPr/>
            </a:pPr>
            <a:r>
              <a:rPr lang="fr-FR" altLang="fr-FR" sz="1600" i="1" dirty="0" smtClean="0"/>
              <a:t>(+de 50 % des investissements)</a:t>
            </a:r>
          </a:p>
        </p:txBody>
      </p:sp>
      <p:sp>
        <p:nvSpPr>
          <p:cNvPr id="2" name="Flèche courbée vers le bas 1"/>
          <p:cNvSpPr/>
          <p:nvPr/>
        </p:nvSpPr>
        <p:spPr>
          <a:xfrm>
            <a:off x="5795963" y="1484313"/>
            <a:ext cx="1944687" cy="360362"/>
          </a:xfrm>
          <a:prstGeom prst="curvedDownArrow">
            <a:avLst/>
          </a:prstGeom>
          <a:solidFill>
            <a:srgbClr val="EA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chemeClr val="tx1"/>
              </a:solidFill>
            </a:endParaRPr>
          </a:p>
        </p:txBody>
      </p:sp>
      <p:sp>
        <p:nvSpPr>
          <p:cNvPr id="14" name="Flèche courbée vers la gauche 13"/>
          <p:cNvSpPr/>
          <p:nvPr/>
        </p:nvSpPr>
        <p:spPr>
          <a:xfrm>
            <a:off x="6084888" y="3783013"/>
            <a:ext cx="215900" cy="4318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chemeClr val="tx1"/>
              </a:solidFill>
            </a:endParaRPr>
          </a:p>
        </p:txBody>
      </p:sp>
      <p:sp>
        <p:nvSpPr>
          <p:cNvPr id="15" name="Flèche courbée vers la gauche 14"/>
          <p:cNvSpPr/>
          <p:nvPr/>
        </p:nvSpPr>
        <p:spPr>
          <a:xfrm>
            <a:off x="6300788" y="3783013"/>
            <a:ext cx="287337" cy="15367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chemeClr val="tx1"/>
              </a:solidFill>
            </a:endParaRPr>
          </a:p>
        </p:txBody>
      </p:sp>
      <p:sp>
        <p:nvSpPr>
          <p:cNvPr id="26680" name="ZoneTexte 7"/>
          <p:cNvSpPr txBox="1">
            <a:spLocks noChangeArrowheads="1"/>
          </p:cNvSpPr>
          <p:nvPr/>
        </p:nvSpPr>
        <p:spPr bwMode="auto">
          <a:xfrm>
            <a:off x="5973763" y="4149725"/>
            <a:ext cx="603250" cy="306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fr-FR" altLang="fr-FR" sz="1400" b="1">
                <a:solidFill>
                  <a:srgbClr val="339933"/>
                </a:solidFill>
              </a:rPr>
              <a:t>-20%</a:t>
            </a:r>
          </a:p>
        </p:txBody>
      </p:sp>
      <p:sp>
        <p:nvSpPr>
          <p:cNvPr id="26681" name="ZoneTexte 7"/>
          <p:cNvSpPr txBox="1">
            <a:spLocks noChangeArrowheads="1"/>
          </p:cNvSpPr>
          <p:nvPr/>
        </p:nvSpPr>
        <p:spPr bwMode="auto">
          <a:xfrm>
            <a:off x="6396038" y="5011738"/>
            <a:ext cx="6032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fr-FR" altLang="fr-FR" sz="1400" b="1">
                <a:solidFill>
                  <a:srgbClr val="339933"/>
                </a:solidFill>
              </a:rPr>
              <a:t>-17%</a:t>
            </a:r>
          </a:p>
        </p:txBody>
      </p:sp>
      <p:sp>
        <p:nvSpPr>
          <p:cNvPr id="26682" name="ZoneTexte 10"/>
          <p:cNvSpPr txBox="1">
            <a:spLocks noChangeArrowheads="1"/>
          </p:cNvSpPr>
          <p:nvPr/>
        </p:nvSpPr>
        <p:spPr bwMode="auto">
          <a:xfrm>
            <a:off x="2916238" y="4540250"/>
            <a:ext cx="746125"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fr-FR" altLang="fr-FR" sz="1400" b="1">
                <a:solidFill>
                  <a:srgbClr val="FF0000"/>
                </a:solidFill>
              </a:rPr>
              <a:t>+ 30% </a:t>
            </a:r>
          </a:p>
        </p:txBody>
      </p:sp>
      <p:sp>
        <p:nvSpPr>
          <p:cNvPr id="26683" name="Titre 1"/>
          <p:cNvSpPr>
            <a:spLocks/>
          </p:cNvSpPr>
          <p:nvPr/>
        </p:nvSpPr>
        <p:spPr bwMode="auto">
          <a:xfrm>
            <a:off x="2483768" y="0"/>
            <a:ext cx="5400675" cy="9087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fr-FR" altLang="fr-FR" sz="2800" dirty="0">
                <a:solidFill>
                  <a:schemeClr val="bg1"/>
                </a:solidFill>
              </a:rPr>
              <a:t>Les investissements</a:t>
            </a:r>
          </a:p>
          <a:p>
            <a:pPr>
              <a:spcBef>
                <a:spcPct val="0"/>
              </a:spcBef>
              <a:buFontTx/>
              <a:buNone/>
            </a:pPr>
            <a:r>
              <a:rPr lang="fr-FR" altLang="fr-FR" sz="2800" dirty="0">
                <a:solidFill>
                  <a:schemeClr val="bg1"/>
                </a:solidFill>
              </a:rPr>
              <a:t>sur 2010-2050</a:t>
            </a:r>
            <a:endParaRPr lang="fr-FR" altLang="fr-FR" dirty="0">
              <a:solidFill>
                <a:schemeClr val="bg1"/>
              </a:solidFill>
            </a:endParaRPr>
          </a:p>
        </p:txBody>
      </p:sp>
    </p:spTree>
    <p:extLst>
      <p:ext uri="{BB962C8B-B14F-4D97-AF65-F5344CB8AC3E}">
        <p14:creationId xmlns:p14="http://schemas.microsoft.com/office/powerpoint/2010/main" xmlns="" val="478648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67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67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68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67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667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68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668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66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26672" grpId="0"/>
      <p:bldP spid="26673" grpId="0"/>
      <p:bldP spid="26674" grpId="0"/>
      <p:bldP spid="26675" grpId="0"/>
      <p:bldP spid="26676" grpId="0"/>
      <p:bldP spid="2" grpId="0" animBg="1"/>
      <p:bldP spid="14" grpId="0" animBg="1"/>
      <p:bldP spid="15" grpId="0" animBg="1"/>
      <p:bldP spid="26680" grpId="0"/>
      <p:bldP spid="26681" grpId="0"/>
      <p:bldP spid="26682"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07704" y="332656"/>
            <a:ext cx="6426349" cy="432048"/>
          </a:xfrm>
        </p:spPr>
        <p:txBody>
          <a:bodyPr/>
          <a:lstStyle/>
          <a:p>
            <a:r>
              <a:rPr lang="fr-FR" sz="2800" dirty="0" smtClean="0"/>
              <a:t>Conséquences sur l’emploi</a:t>
            </a:r>
            <a:endParaRPr lang="fr-FR" sz="2800" dirty="0"/>
          </a:p>
        </p:txBody>
      </p:sp>
      <p:graphicFrame>
        <p:nvGraphicFramePr>
          <p:cNvPr id="5" name="Tableau 4"/>
          <p:cNvGraphicFramePr>
            <a:graphicFrameLocks noGrp="1"/>
          </p:cNvGraphicFramePr>
          <p:nvPr>
            <p:extLst>
              <p:ext uri="{D42A27DB-BD31-4B8C-83A1-F6EECF244321}">
                <p14:modId xmlns:p14="http://schemas.microsoft.com/office/powerpoint/2010/main" xmlns="" val="2802272114"/>
              </p:ext>
            </p:extLst>
          </p:nvPr>
        </p:nvGraphicFramePr>
        <p:xfrm>
          <a:off x="1691680" y="2780930"/>
          <a:ext cx="5472608" cy="1944216"/>
        </p:xfrm>
        <a:graphic>
          <a:graphicData uri="http://schemas.openxmlformats.org/drawingml/2006/table">
            <a:tbl>
              <a:tblPr firstRow="1" firstCol="1" bandRow="1"/>
              <a:tblGrid>
                <a:gridCol w="771712"/>
                <a:gridCol w="1520573"/>
                <a:gridCol w="1452132"/>
                <a:gridCol w="1728191"/>
              </a:tblGrid>
              <a:tr h="542086">
                <a:tc>
                  <a:txBody>
                    <a:bodyPr/>
                    <a:lstStyle/>
                    <a:p>
                      <a:endParaRPr lang="fr-FR" sz="1400" b="1" dirty="0">
                        <a:effectLst/>
                        <a:latin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400" b="1" dirty="0">
                          <a:solidFill>
                            <a:srgbClr val="000000"/>
                          </a:solidFill>
                          <a:effectLst/>
                          <a:latin typeface="Calibri"/>
                          <a:ea typeface="Times New Roman"/>
                          <a:cs typeface="Times New Roman"/>
                        </a:rPr>
                        <a:t>Secteur tertiaire, résidentiel</a:t>
                      </a:r>
                      <a:endParaRPr lang="fr-FR" sz="14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400" b="1">
                          <a:solidFill>
                            <a:srgbClr val="000000"/>
                          </a:solidFill>
                          <a:effectLst/>
                          <a:latin typeface="Calibri"/>
                          <a:ea typeface="Times New Roman"/>
                          <a:cs typeface="Times New Roman"/>
                        </a:rPr>
                        <a:t>Secteur Transports</a:t>
                      </a:r>
                      <a:endParaRPr lang="fr-FR" sz="14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400" b="1" dirty="0" smtClean="0">
                          <a:solidFill>
                            <a:srgbClr val="000000"/>
                          </a:solidFill>
                          <a:effectLst/>
                          <a:latin typeface="Calibri"/>
                          <a:ea typeface="Times New Roman"/>
                          <a:cs typeface="Times New Roman"/>
                        </a:rPr>
                        <a:t>P</a:t>
                      </a:r>
                      <a:r>
                        <a:rPr lang="fr-FR" sz="1400" b="1" baseline="0" dirty="0" smtClean="0">
                          <a:solidFill>
                            <a:srgbClr val="000000"/>
                          </a:solidFill>
                          <a:effectLst/>
                          <a:latin typeface="Calibri"/>
                          <a:ea typeface="Times New Roman"/>
                          <a:cs typeface="Times New Roman"/>
                        </a:rPr>
                        <a:t>roduction d’électricité</a:t>
                      </a:r>
                      <a:endParaRPr lang="fr-FR" sz="14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0426">
                <a:tc>
                  <a:txBody>
                    <a:bodyPr/>
                    <a:lstStyle/>
                    <a:p>
                      <a:pPr algn="just">
                        <a:lnSpc>
                          <a:spcPct val="115000"/>
                        </a:lnSpc>
                        <a:spcAft>
                          <a:spcPts val="0"/>
                        </a:spcAft>
                      </a:pPr>
                      <a:r>
                        <a:rPr lang="fr-FR" sz="1400" b="1">
                          <a:solidFill>
                            <a:srgbClr val="000000"/>
                          </a:solidFill>
                          <a:effectLst/>
                          <a:latin typeface="Calibri"/>
                          <a:ea typeface="Times New Roman"/>
                          <a:cs typeface="Times New Roman"/>
                        </a:rPr>
                        <a:t>TEND</a:t>
                      </a:r>
                      <a:endParaRPr lang="fr-FR" sz="14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fr-FR" sz="1400" b="1" dirty="0">
                          <a:solidFill>
                            <a:srgbClr val="000000"/>
                          </a:solidFill>
                          <a:effectLst/>
                          <a:latin typeface="Calibri"/>
                          <a:ea typeface="Times New Roman"/>
                          <a:cs typeface="Times New Roman"/>
                        </a:rPr>
                        <a:t>72</a:t>
                      </a:r>
                      <a:endParaRPr lang="fr-FR" sz="14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fr-FR" sz="1400" b="1">
                          <a:solidFill>
                            <a:srgbClr val="000000"/>
                          </a:solidFill>
                          <a:effectLst/>
                          <a:latin typeface="Calibri"/>
                          <a:ea typeface="Times New Roman"/>
                          <a:cs typeface="Times New Roman"/>
                        </a:rPr>
                        <a:t>484</a:t>
                      </a:r>
                      <a:endParaRPr lang="fr-FR" sz="14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fr-FR" sz="1400" b="1">
                          <a:solidFill>
                            <a:srgbClr val="000000"/>
                          </a:solidFill>
                          <a:effectLst/>
                          <a:latin typeface="Calibri"/>
                          <a:ea typeface="Times New Roman"/>
                          <a:cs typeface="Times New Roman"/>
                        </a:rPr>
                        <a:t>163</a:t>
                      </a:r>
                      <a:endParaRPr lang="fr-FR" sz="14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80426">
                <a:tc>
                  <a:txBody>
                    <a:bodyPr/>
                    <a:lstStyle/>
                    <a:p>
                      <a:pPr algn="just">
                        <a:lnSpc>
                          <a:spcPct val="115000"/>
                        </a:lnSpc>
                        <a:spcAft>
                          <a:spcPts val="0"/>
                        </a:spcAft>
                      </a:pPr>
                      <a:r>
                        <a:rPr lang="fr-FR" sz="1400" b="1">
                          <a:solidFill>
                            <a:srgbClr val="000000"/>
                          </a:solidFill>
                          <a:effectLst/>
                          <a:latin typeface="Calibri"/>
                          <a:ea typeface="Times New Roman"/>
                          <a:cs typeface="Times New Roman"/>
                        </a:rPr>
                        <a:t>SOB</a:t>
                      </a:r>
                      <a:endParaRPr lang="fr-FR" sz="14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400" b="1" dirty="0">
                          <a:solidFill>
                            <a:srgbClr val="000000"/>
                          </a:solidFill>
                          <a:effectLst/>
                          <a:latin typeface="Calibri"/>
                          <a:ea typeface="Times New Roman"/>
                          <a:cs typeface="Times New Roman"/>
                        </a:rPr>
                        <a:t>405</a:t>
                      </a:r>
                      <a:endParaRPr lang="fr-FR" sz="14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400" b="1" dirty="0">
                          <a:solidFill>
                            <a:srgbClr val="FF0000"/>
                          </a:solidFill>
                          <a:effectLst/>
                          <a:latin typeface="Calibri"/>
                          <a:ea typeface="Times New Roman"/>
                          <a:cs typeface="Times New Roman"/>
                        </a:rPr>
                        <a:t>-168</a:t>
                      </a:r>
                      <a:endParaRPr lang="fr-FR" sz="1400" b="1" dirty="0">
                        <a:solidFill>
                          <a:srgbClr val="FF000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400" b="1">
                          <a:solidFill>
                            <a:srgbClr val="000000"/>
                          </a:solidFill>
                          <a:effectLst/>
                          <a:latin typeface="Calibri"/>
                          <a:ea typeface="Times New Roman"/>
                          <a:cs typeface="Times New Roman"/>
                        </a:rPr>
                        <a:t>156</a:t>
                      </a:r>
                      <a:endParaRPr lang="fr-FR" sz="14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0426">
                <a:tc>
                  <a:txBody>
                    <a:bodyPr/>
                    <a:lstStyle/>
                    <a:p>
                      <a:pPr algn="just">
                        <a:lnSpc>
                          <a:spcPct val="115000"/>
                        </a:lnSpc>
                        <a:spcAft>
                          <a:spcPts val="0"/>
                        </a:spcAft>
                      </a:pPr>
                      <a:r>
                        <a:rPr lang="fr-FR" sz="1400" b="1">
                          <a:solidFill>
                            <a:srgbClr val="000000"/>
                          </a:solidFill>
                          <a:effectLst/>
                          <a:latin typeface="Calibri"/>
                          <a:ea typeface="Times New Roman"/>
                          <a:cs typeface="Times New Roman"/>
                        </a:rPr>
                        <a:t>ELE</a:t>
                      </a:r>
                      <a:endParaRPr lang="fr-FR" sz="14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400" b="1">
                          <a:solidFill>
                            <a:srgbClr val="000000"/>
                          </a:solidFill>
                          <a:effectLst/>
                          <a:latin typeface="Calibri"/>
                          <a:ea typeface="Times New Roman"/>
                          <a:cs typeface="Times New Roman"/>
                        </a:rPr>
                        <a:t>209</a:t>
                      </a:r>
                      <a:endParaRPr lang="fr-FR" sz="14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400" b="1" dirty="0" smtClean="0">
                          <a:solidFill>
                            <a:srgbClr val="000000"/>
                          </a:solidFill>
                          <a:effectLst/>
                          <a:latin typeface="Calibri"/>
                          <a:ea typeface="Times New Roman"/>
                          <a:cs typeface="Times New Roman"/>
                        </a:rPr>
                        <a:t>386</a:t>
                      </a:r>
                      <a:endParaRPr lang="fr-FR" sz="14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400" b="1">
                          <a:solidFill>
                            <a:srgbClr val="000000"/>
                          </a:solidFill>
                          <a:effectLst/>
                          <a:latin typeface="Calibri"/>
                          <a:ea typeface="Times New Roman"/>
                          <a:cs typeface="Times New Roman"/>
                        </a:rPr>
                        <a:t>171</a:t>
                      </a:r>
                      <a:endParaRPr lang="fr-FR" sz="14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0426">
                <a:tc>
                  <a:txBody>
                    <a:bodyPr/>
                    <a:lstStyle/>
                    <a:p>
                      <a:pPr algn="just">
                        <a:lnSpc>
                          <a:spcPct val="115000"/>
                        </a:lnSpc>
                        <a:spcAft>
                          <a:spcPts val="0"/>
                        </a:spcAft>
                      </a:pPr>
                      <a:r>
                        <a:rPr lang="fr-FR" sz="1400" b="1">
                          <a:solidFill>
                            <a:srgbClr val="000000"/>
                          </a:solidFill>
                          <a:effectLst/>
                          <a:latin typeface="Calibri"/>
                          <a:ea typeface="Times New Roman"/>
                          <a:cs typeface="Times New Roman"/>
                        </a:rPr>
                        <a:t>DIV</a:t>
                      </a:r>
                      <a:endParaRPr lang="fr-FR" sz="14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400" b="1" dirty="0">
                          <a:solidFill>
                            <a:srgbClr val="000000"/>
                          </a:solidFill>
                          <a:effectLst/>
                          <a:latin typeface="Calibri"/>
                          <a:ea typeface="Times New Roman"/>
                          <a:cs typeface="Times New Roman"/>
                        </a:rPr>
                        <a:t>211</a:t>
                      </a:r>
                      <a:endParaRPr lang="fr-FR" sz="14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400" b="1" dirty="0" smtClean="0">
                          <a:solidFill>
                            <a:srgbClr val="000000"/>
                          </a:solidFill>
                          <a:effectLst/>
                          <a:latin typeface="Calibri"/>
                          <a:ea typeface="Times New Roman"/>
                          <a:cs typeface="Times New Roman"/>
                        </a:rPr>
                        <a:t>393</a:t>
                      </a:r>
                      <a:endParaRPr lang="fr-FR" sz="14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400" b="1" dirty="0">
                          <a:solidFill>
                            <a:srgbClr val="000000"/>
                          </a:solidFill>
                          <a:effectLst/>
                          <a:latin typeface="Calibri"/>
                          <a:ea typeface="Times New Roman"/>
                          <a:cs typeface="Times New Roman"/>
                        </a:rPr>
                        <a:t>170</a:t>
                      </a:r>
                      <a:endParaRPr lang="fr-FR" sz="14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0426">
                <a:tc>
                  <a:txBody>
                    <a:bodyPr/>
                    <a:lstStyle/>
                    <a:p>
                      <a:pPr algn="just">
                        <a:lnSpc>
                          <a:spcPct val="115000"/>
                        </a:lnSpc>
                        <a:spcAft>
                          <a:spcPts val="0"/>
                        </a:spcAft>
                      </a:pPr>
                      <a:r>
                        <a:rPr lang="fr-FR" sz="1400" b="0" i="1" dirty="0">
                          <a:solidFill>
                            <a:srgbClr val="000000"/>
                          </a:solidFill>
                          <a:effectLst/>
                          <a:latin typeface="Calibri"/>
                          <a:ea typeface="Times New Roman"/>
                          <a:cs typeface="Times New Roman"/>
                        </a:rPr>
                        <a:t>ELEC-V</a:t>
                      </a:r>
                      <a:endParaRPr lang="fr-FR" sz="1400" b="0" i="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400" b="0" i="1" dirty="0">
                          <a:solidFill>
                            <a:srgbClr val="000000"/>
                          </a:solidFill>
                          <a:effectLst/>
                          <a:latin typeface="Calibri"/>
                          <a:ea typeface="Times New Roman"/>
                          <a:cs typeface="Times New Roman"/>
                        </a:rPr>
                        <a:t>209</a:t>
                      </a:r>
                      <a:endParaRPr lang="fr-FR" sz="1400" b="0" i="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400" b="0" i="1" dirty="0" smtClean="0">
                          <a:solidFill>
                            <a:srgbClr val="000000"/>
                          </a:solidFill>
                          <a:effectLst/>
                          <a:latin typeface="Calibri"/>
                          <a:ea typeface="Times New Roman"/>
                          <a:cs typeface="Times New Roman"/>
                        </a:rPr>
                        <a:t>386</a:t>
                      </a:r>
                      <a:endParaRPr lang="fr-FR" sz="1400" b="0" i="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400" b="0" i="1" dirty="0">
                          <a:solidFill>
                            <a:srgbClr val="000000"/>
                          </a:solidFill>
                          <a:effectLst/>
                          <a:latin typeface="Calibri"/>
                          <a:ea typeface="Times New Roman"/>
                          <a:cs typeface="Times New Roman"/>
                        </a:rPr>
                        <a:t>165</a:t>
                      </a:r>
                      <a:endParaRPr lang="fr-FR" sz="1400" b="0" i="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Rectangle 5"/>
          <p:cNvSpPr/>
          <p:nvPr/>
        </p:nvSpPr>
        <p:spPr>
          <a:xfrm>
            <a:off x="1835696" y="1124744"/>
            <a:ext cx="5742578" cy="1200329"/>
          </a:xfrm>
          <a:prstGeom prst="rect">
            <a:avLst/>
          </a:prstGeom>
        </p:spPr>
        <p:txBody>
          <a:bodyPr wrap="square">
            <a:spAutoFit/>
          </a:bodyPr>
          <a:lstStyle/>
          <a:p>
            <a:r>
              <a:rPr lang="fr-FR" altLang="fr-FR" dirty="0" smtClean="0">
                <a:solidFill>
                  <a:srgbClr val="595959"/>
                </a:solidFill>
              </a:rPr>
              <a:t>Evolution des emplois directs et indirects entre 2010 et 2050 par secteur d’activités *</a:t>
            </a:r>
          </a:p>
          <a:p>
            <a:r>
              <a:rPr lang="fr-FR" altLang="fr-FR" dirty="0" smtClean="0">
                <a:solidFill>
                  <a:srgbClr val="595959"/>
                </a:solidFill>
              </a:rPr>
              <a:t>(en milliers d’emplois)</a:t>
            </a:r>
            <a:endParaRPr lang="fr-FR" dirty="0"/>
          </a:p>
        </p:txBody>
      </p:sp>
      <p:sp>
        <p:nvSpPr>
          <p:cNvPr id="7" name="Rectangle 6"/>
          <p:cNvSpPr/>
          <p:nvPr/>
        </p:nvSpPr>
        <p:spPr>
          <a:xfrm>
            <a:off x="412899" y="4954309"/>
            <a:ext cx="8677825" cy="646331"/>
          </a:xfrm>
          <a:prstGeom prst="rect">
            <a:avLst/>
          </a:prstGeom>
        </p:spPr>
        <p:txBody>
          <a:bodyPr wrap="none">
            <a:spAutoFit/>
          </a:bodyPr>
          <a:lstStyle/>
          <a:p>
            <a:r>
              <a:rPr lang="fr-FR" sz="1200" dirty="0"/>
              <a:t> </a:t>
            </a:r>
            <a:r>
              <a:rPr lang="fr-FR" sz="1200" dirty="0" smtClean="0"/>
              <a:t>*L’impact </a:t>
            </a:r>
            <a:r>
              <a:rPr lang="fr-FR" sz="1200" dirty="0"/>
              <a:t>sur l’emploi des scénarios de l’ANCRE a été chiffré pour les différents secteurs, mais les résultats doivent </a:t>
            </a:r>
            <a:r>
              <a:rPr lang="fr-FR" sz="1200" dirty="0" smtClean="0"/>
              <a:t>toutefois</a:t>
            </a:r>
          </a:p>
          <a:p>
            <a:r>
              <a:rPr lang="fr-FR" sz="1200" dirty="0" smtClean="0"/>
              <a:t> </a:t>
            </a:r>
            <a:r>
              <a:rPr lang="fr-FR" sz="1200" dirty="0"/>
              <a:t>être pris avec beaucoup de précaution étant données les incertitudes du chiffrage macroéconomique</a:t>
            </a:r>
            <a:r>
              <a:rPr lang="fr-FR" sz="1200" dirty="0" smtClean="0"/>
              <a:t>.</a:t>
            </a:r>
          </a:p>
          <a:p>
            <a:r>
              <a:rPr lang="fr-FR" sz="1200" dirty="0" smtClean="0"/>
              <a:t>Les chiffres données ne peuvent être considérés comme un gain d’emploi net pour l’économie française.   </a:t>
            </a:r>
            <a:endParaRPr lang="fr-FR" sz="1200" dirty="0"/>
          </a:p>
        </p:txBody>
      </p:sp>
      <p:sp>
        <p:nvSpPr>
          <p:cNvPr id="8" name="Flèche courbée vers la droite 7"/>
          <p:cNvSpPr/>
          <p:nvPr/>
        </p:nvSpPr>
        <p:spPr>
          <a:xfrm>
            <a:off x="2843808" y="3429000"/>
            <a:ext cx="215900" cy="432048"/>
          </a:xfrm>
          <a:prstGeom prst="curvedRightArrow">
            <a:avLst/>
          </a:prstGeom>
          <a:solidFill>
            <a:srgbClr val="92D05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chemeClr val="tx1"/>
              </a:solidFill>
            </a:endParaRPr>
          </a:p>
        </p:txBody>
      </p:sp>
      <p:sp>
        <p:nvSpPr>
          <p:cNvPr id="9" name="ZoneTexte 12"/>
          <p:cNvSpPr txBox="1">
            <a:spLocks noChangeArrowheads="1"/>
          </p:cNvSpPr>
          <p:nvPr/>
        </p:nvSpPr>
        <p:spPr bwMode="auto">
          <a:xfrm>
            <a:off x="2295268" y="3337247"/>
            <a:ext cx="582211"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fr-FR" altLang="fr-FR" sz="1400" b="1" dirty="0">
                <a:solidFill>
                  <a:srgbClr val="339933"/>
                </a:solidFill>
              </a:rPr>
              <a:t>x </a:t>
            </a:r>
            <a:r>
              <a:rPr lang="fr-FR" altLang="fr-FR" sz="1400" b="1" dirty="0" smtClean="0">
                <a:solidFill>
                  <a:srgbClr val="339933"/>
                </a:solidFill>
              </a:rPr>
              <a:t>5,5</a:t>
            </a:r>
            <a:endParaRPr lang="fr-FR" altLang="fr-FR" sz="1400" b="1" dirty="0">
              <a:solidFill>
                <a:srgbClr val="339933"/>
              </a:solidFill>
            </a:endParaRPr>
          </a:p>
        </p:txBody>
      </p:sp>
      <p:sp>
        <p:nvSpPr>
          <p:cNvPr id="10" name="Flèche courbée vers la gauche 9"/>
          <p:cNvSpPr/>
          <p:nvPr/>
        </p:nvSpPr>
        <p:spPr>
          <a:xfrm>
            <a:off x="3391753" y="3429000"/>
            <a:ext cx="320929" cy="1008112"/>
          </a:xfrm>
          <a:prstGeom prst="curvedLeftArrow">
            <a:avLst/>
          </a:prstGeom>
          <a:solidFill>
            <a:srgbClr val="92D05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chemeClr val="tx1"/>
              </a:solidFill>
            </a:endParaRPr>
          </a:p>
        </p:txBody>
      </p:sp>
      <p:sp>
        <p:nvSpPr>
          <p:cNvPr id="11" name="ZoneTexte 12"/>
          <p:cNvSpPr txBox="1">
            <a:spLocks noChangeArrowheads="1"/>
          </p:cNvSpPr>
          <p:nvPr/>
        </p:nvSpPr>
        <p:spPr bwMode="auto">
          <a:xfrm>
            <a:off x="3708912" y="3806619"/>
            <a:ext cx="43313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fr-FR" altLang="fr-FR" sz="1400" b="1" dirty="0">
                <a:solidFill>
                  <a:srgbClr val="339933"/>
                </a:solidFill>
              </a:rPr>
              <a:t>x </a:t>
            </a:r>
            <a:r>
              <a:rPr lang="fr-FR" altLang="fr-FR" sz="1400" b="1" dirty="0" smtClean="0">
                <a:solidFill>
                  <a:srgbClr val="339933"/>
                </a:solidFill>
              </a:rPr>
              <a:t>3</a:t>
            </a:r>
            <a:endParaRPr lang="fr-FR" altLang="fr-FR" sz="1400" b="1" dirty="0">
              <a:solidFill>
                <a:srgbClr val="339933"/>
              </a:solidFill>
            </a:endParaRPr>
          </a:p>
        </p:txBody>
      </p:sp>
      <p:sp>
        <p:nvSpPr>
          <p:cNvPr id="12" name="Flèche courbée vers la gauche 11"/>
          <p:cNvSpPr/>
          <p:nvPr/>
        </p:nvSpPr>
        <p:spPr>
          <a:xfrm>
            <a:off x="4862930" y="3429000"/>
            <a:ext cx="160464" cy="1008112"/>
          </a:xfrm>
          <a:prstGeom prst="curvedLeftArrow">
            <a:avLst/>
          </a:prstGeom>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chemeClr val="accent2"/>
              </a:solidFill>
            </a:endParaRPr>
          </a:p>
        </p:txBody>
      </p:sp>
      <p:sp>
        <p:nvSpPr>
          <p:cNvPr id="13" name="ZoneTexte 12"/>
          <p:cNvSpPr txBox="1">
            <a:spLocks noChangeArrowheads="1"/>
          </p:cNvSpPr>
          <p:nvPr/>
        </p:nvSpPr>
        <p:spPr bwMode="auto">
          <a:xfrm>
            <a:off x="4747484" y="4417829"/>
            <a:ext cx="69191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har char="•"/>
              <a:defRPr sz="20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fr-FR" altLang="fr-FR" sz="1200" b="1" dirty="0" smtClean="0">
                <a:solidFill>
                  <a:srgbClr val="FF0000"/>
                </a:solidFill>
              </a:rPr>
              <a:t>- 20 %</a:t>
            </a:r>
            <a:endParaRPr lang="fr-FR" altLang="fr-FR" sz="12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animBg="1"/>
      <p:bldP spid="11" grpId="0"/>
      <p:bldP spid="12" grpId="0" animBg="1"/>
      <p:bldP spid="13"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ZoneTexte 2"/>
          <p:cNvSpPr txBox="1">
            <a:spLocks noChangeArrowheads="1"/>
          </p:cNvSpPr>
          <p:nvPr/>
        </p:nvSpPr>
        <p:spPr bwMode="auto">
          <a:xfrm>
            <a:off x="1403648" y="2996952"/>
            <a:ext cx="6120680" cy="1323439"/>
          </a:xfrm>
          <a:prstGeom prst="rect">
            <a:avLst/>
          </a:prstGeom>
          <a:noFill/>
          <a:ln w="9525">
            <a:noFill/>
            <a:miter lim="800000"/>
            <a:headEnd/>
            <a:tailEnd/>
          </a:ln>
        </p:spPr>
        <p:txBody>
          <a:bodyPr wrap="square">
            <a:spAutoFit/>
          </a:bodyPr>
          <a:lstStyle/>
          <a:p>
            <a:pPr marL="285750" indent="-285750" algn="ctr">
              <a:buFont typeface="Wingdings" pitchFamily="2" charset="2"/>
              <a:buNone/>
            </a:pPr>
            <a:r>
              <a:rPr lang="fr-FR" altLang="fr-FR" sz="4000" b="1" dirty="0" smtClean="0">
                <a:solidFill>
                  <a:srgbClr val="666666"/>
                </a:solidFill>
              </a:rPr>
              <a:t>Quels enseignements pour la politique de recherche?</a:t>
            </a:r>
            <a:endParaRPr lang="fr-FR" altLang="fr-FR" sz="4000" b="1"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re 1"/>
          <p:cNvSpPr>
            <a:spLocks noGrp="1"/>
          </p:cNvSpPr>
          <p:nvPr>
            <p:ph type="title" idx="4294967295"/>
          </p:nvPr>
        </p:nvSpPr>
        <p:spPr>
          <a:xfrm>
            <a:off x="323528" y="1052736"/>
            <a:ext cx="8424936" cy="1080120"/>
          </a:xfrm>
        </p:spPr>
        <p:txBody>
          <a:bodyPr/>
          <a:lstStyle/>
          <a:p>
            <a:r>
              <a:rPr lang="fr-FR" altLang="fr-FR" sz="2400" kern="1200" dirty="0" smtClean="0">
                <a:solidFill>
                  <a:srgbClr val="0066CC"/>
                </a:solidFill>
                <a:latin typeface="Arial" charset="0"/>
                <a:ea typeface="+mn-ea"/>
                <a:cs typeface="Arial" charset="0"/>
              </a:rPr>
              <a:t>Le Facteur 4 est techniquement possible avec </a:t>
            </a:r>
            <a:r>
              <a:rPr lang="fr-FR" altLang="fr-FR" sz="2400" kern="1200" dirty="0" smtClean="0">
                <a:solidFill>
                  <a:srgbClr val="0066CC"/>
                </a:solidFill>
                <a:latin typeface="Arial" charset="0"/>
                <a:ea typeface="+mn-ea"/>
                <a:cs typeface="Arial" charset="0"/>
              </a:rPr>
              <a:t>des stratégies </a:t>
            </a:r>
            <a:r>
              <a:rPr lang="fr-FR" altLang="fr-FR" sz="2400" kern="1200" dirty="0" smtClean="0">
                <a:solidFill>
                  <a:srgbClr val="0066CC"/>
                </a:solidFill>
                <a:latin typeface="Arial" charset="0"/>
                <a:ea typeface="+mn-ea"/>
                <a:cs typeface="Arial" charset="0"/>
              </a:rPr>
              <a:t>diversifiées, mais au prix d’efforts très soutenus</a:t>
            </a:r>
          </a:p>
        </p:txBody>
      </p:sp>
      <p:sp>
        <p:nvSpPr>
          <p:cNvPr id="24579" name="Espace réservé du contenu 4"/>
          <p:cNvSpPr txBox="1">
            <a:spLocks/>
          </p:cNvSpPr>
          <p:nvPr/>
        </p:nvSpPr>
        <p:spPr bwMode="auto">
          <a:xfrm>
            <a:off x="0" y="2276872"/>
            <a:ext cx="8783637" cy="4059832"/>
          </a:xfrm>
          <a:prstGeom prst="rect">
            <a:avLst/>
          </a:prstGeom>
          <a:noFill/>
          <a:ln w="9525">
            <a:noFill/>
            <a:miter lim="800000"/>
            <a:headEnd/>
            <a:tailEnd/>
          </a:ln>
        </p:spPr>
        <p:txBody>
          <a:bodyPr/>
          <a:lstStyle/>
          <a:p>
            <a:pPr marL="363538" lvl="1" indent="-188913" algn="just">
              <a:spcAft>
                <a:spcPts val="1200"/>
              </a:spcAft>
              <a:buFont typeface="Arial" pitchFamily="34" charset="0"/>
              <a:buChar char="•"/>
            </a:pPr>
            <a:r>
              <a:rPr lang="fr-FR" altLang="fr-FR" sz="2000" dirty="0">
                <a:solidFill>
                  <a:srgbClr val="595959"/>
                </a:solidFill>
              </a:rPr>
              <a:t>Les scénarios montrent que des </a:t>
            </a:r>
            <a:r>
              <a:rPr lang="fr-FR" altLang="fr-FR" sz="2000" b="1" dirty="0">
                <a:solidFill>
                  <a:srgbClr val="0066CC"/>
                </a:solidFill>
              </a:rPr>
              <a:t>modifications importantes de comportements et le déploiement massif de technologies nouvelles, </a:t>
            </a:r>
            <a:r>
              <a:rPr lang="fr-FR" altLang="fr-FR" sz="2000" dirty="0">
                <a:solidFill>
                  <a:srgbClr val="595959"/>
                </a:solidFill>
              </a:rPr>
              <a:t>en supposant leur faisabilité économique et sociétale, permettent d’atteindre le </a:t>
            </a:r>
            <a:r>
              <a:rPr lang="fr-FR" altLang="fr-FR" sz="2000" dirty="0" smtClean="0">
                <a:solidFill>
                  <a:srgbClr val="595959"/>
                </a:solidFill>
              </a:rPr>
              <a:t>Facteur </a:t>
            </a:r>
            <a:r>
              <a:rPr lang="fr-FR" altLang="fr-FR" sz="2000" dirty="0">
                <a:solidFill>
                  <a:srgbClr val="595959"/>
                </a:solidFill>
              </a:rPr>
              <a:t>4 </a:t>
            </a:r>
            <a:r>
              <a:rPr lang="fr-FR" altLang="fr-FR" sz="2000" dirty="0" smtClean="0">
                <a:solidFill>
                  <a:srgbClr val="595959"/>
                </a:solidFill>
              </a:rPr>
              <a:t>pour l’énergie</a:t>
            </a:r>
            <a:endParaRPr lang="fr-FR" altLang="fr-FR" sz="2000" dirty="0">
              <a:solidFill>
                <a:srgbClr val="595959"/>
              </a:solidFill>
            </a:endParaRPr>
          </a:p>
          <a:p>
            <a:pPr marL="363538" lvl="1" indent="-188913" algn="just">
              <a:spcAft>
                <a:spcPts val="1200"/>
              </a:spcAft>
              <a:buFont typeface="Arial" pitchFamily="34" charset="0"/>
              <a:buChar char="•"/>
            </a:pPr>
            <a:r>
              <a:rPr lang="fr-FR" altLang="fr-FR" sz="2000" dirty="0" smtClean="0">
                <a:solidFill>
                  <a:srgbClr val="595959"/>
                </a:solidFill>
              </a:rPr>
              <a:t>Au-delà, vers le Facteur 4 "tous gaz", </a:t>
            </a:r>
            <a:r>
              <a:rPr lang="fr-FR" altLang="fr-FR" sz="2000" b="1" dirty="0">
                <a:solidFill>
                  <a:srgbClr val="0066CC"/>
                </a:solidFill>
              </a:rPr>
              <a:t>il </a:t>
            </a:r>
            <a:r>
              <a:rPr lang="fr-FR" altLang="fr-FR" sz="2000" b="1" dirty="0" smtClean="0">
                <a:solidFill>
                  <a:srgbClr val="0066CC"/>
                </a:solidFill>
              </a:rPr>
              <a:t>devient nécessaire </a:t>
            </a:r>
            <a:r>
              <a:rPr lang="fr-FR" altLang="fr-FR" sz="2000" b="1" dirty="0">
                <a:solidFill>
                  <a:srgbClr val="0066CC"/>
                </a:solidFill>
              </a:rPr>
              <a:t>de mettre en œuvre au moins une technologie de </a:t>
            </a:r>
            <a:r>
              <a:rPr lang="fr-FR" altLang="fr-FR" sz="2000" b="1" dirty="0" smtClean="0">
                <a:solidFill>
                  <a:srgbClr val="0066CC"/>
                </a:solidFill>
              </a:rPr>
              <a:t>rupture</a:t>
            </a:r>
            <a:endParaRPr lang="fr-FR" altLang="fr-FR" sz="2000" b="1" dirty="0">
              <a:solidFill>
                <a:srgbClr val="595959"/>
              </a:solidFill>
            </a:endParaRPr>
          </a:p>
          <a:p>
            <a:pPr marL="363538" lvl="2" indent="-188913" algn="just">
              <a:spcAft>
                <a:spcPts val="1200"/>
              </a:spcAft>
              <a:buFont typeface="Arial" pitchFamily="34" charset="0"/>
              <a:buChar char="•"/>
            </a:pPr>
            <a:r>
              <a:rPr lang="fr-FR" altLang="fr-FR" sz="2000" dirty="0">
                <a:solidFill>
                  <a:srgbClr val="595959"/>
                </a:solidFill>
              </a:rPr>
              <a:t>Les dynamiques de recours aux technologies nouvelles sont différentes selon les secteurs et les </a:t>
            </a:r>
            <a:r>
              <a:rPr lang="fr-FR" altLang="fr-FR" sz="2000" dirty="0" smtClean="0">
                <a:solidFill>
                  <a:srgbClr val="595959"/>
                </a:solidFill>
              </a:rPr>
              <a:t>technologies</a:t>
            </a:r>
            <a:r>
              <a:rPr lang="fr-FR" altLang="fr-FR" sz="2000" dirty="0">
                <a:solidFill>
                  <a:srgbClr val="595959"/>
                </a:solidFill>
              </a:rPr>
              <a:t>. A l’exception de certaines </a:t>
            </a:r>
            <a:r>
              <a:rPr lang="fr-FR" altLang="fr-FR" sz="2000" dirty="0" err="1">
                <a:solidFill>
                  <a:srgbClr val="595959"/>
                </a:solidFill>
              </a:rPr>
              <a:t>EnR</a:t>
            </a:r>
            <a:r>
              <a:rPr lang="fr-FR" altLang="fr-FR" sz="2000" dirty="0">
                <a:solidFill>
                  <a:srgbClr val="595959"/>
                </a:solidFill>
              </a:rPr>
              <a:t> et des </a:t>
            </a:r>
            <a:r>
              <a:rPr lang="fr-FR" altLang="fr-FR" sz="2000" dirty="0" err="1">
                <a:solidFill>
                  <a:srgbClr val="595959"/>
                </a:solidFill>
              </a:rPr>
              <a:t>STICs</a:t>
            </a:r>
            <a:r>
              <a:rPr lang="fr-FR" altLang="fr-FR" sz="2000" dirty="0">
                <a:solidFill>
                  <a:srgbClr val="3333CC"/>
                </a:solidFill>
              </a:rPr>
              <a:t>,</a:t>
            </a:r>
            <a:r>
              <a:rPr lang="fr-FR" altLang="fr-FR" sz="2000" b="1" dirty="0">
                <a:solidFill>
                  <a:srgbClr val="0066CC"/>
                </a:solidFill>
              </a:rPr>
              <a:t> les nouvelles technologies ne jouent un rôle majeur qu’à partir de 2025-2030. </a:t>
            </a:r>
          </a:p>
          <a:p>
            <a:pPr marL="363538" lvl="2" indent="-188913" algn="just">
              <a:spcAft>
                <a:spcPts val="1200"/>
              </a:spcAft>
              <a:buFont typeface="Arial" pitchFamily="34" charset="0"/>
              <a:buChar char="•"/>
            </a:pPr>
            <a:r>
              <a:rPr lang="fr-FR" altLang="fr-FR" sz="2000" dirty="0">
                <a:solidFill>
                  <a:srgbClr val="595959"/>
                </a:solidFill>
              </a:rPr>
              <a:t>Il importe </a:t>
            </a:r>
            <a:r>
              <a:rPr lang="fr-FR" altLang="fr-FR" sz="2000" dirty="0" smtClean="0">
                <a:solidFill>
                  <a:srgbClr val="595959"/>
                </a:solidFill>
              </a:rPr>
              <a:t>cependant de </a:t>
            </a:r>
            <a:r>
              <a:rPr lang="fr-FR" altLang="fr-FR" sz="2000" dirty="0">
                <a:solidFill>
                  <a:srgbClr val="595959"/>
                </a:solidFill>
              </a:rPr>
              <a:t>les développer sans tarder par </a:t>
            </a:r>
            <a:r>
              <a:rPr lang="fr-FR" altLang="fr-FR" sz="2000" b="1" dirty="0">
                <a:solidFill>
                  <a:srgbClr val="0066CC"/>
                </a:solidFill>
              </a:rPr>
              <a:t>un effort soutenu de R&amp;D mené au plan national et européen</a:t>
            </a:r>
          </a:p>
          <a:p>
            <a:pPr marL="0" lvl="2" algn="just">
              <a:spcAft>
                <a:spcPts val="1200"/>
              </a:spcAft>
              <a:buFont typeface="Arial" pitchFamily="34" charset="0"/>
              <a:buChar char="•"/>
            </a:pPr>
            <a:endParaRPr lang="fr-FR" altLang="fr-FR" sz="2000" dirty="0">
              <a:solidFill>
                <a:srgbClr val="595959"/>
              </a:solidFill>
            </a:endParaRPr>
          </a:p>
          <a:p>
            <a:pPr marL="0" lvl="1">
              <a:buFont typeface="Arial" pitchFamily="34" charset="0"/>
              <a:buChar char="•"/>
            </a:pPr>
            <a:endParaRPr lang="fr-FR" altLang="fr-FR" sz="2000" dirty="0">
              <a:solidFill>
                <a:srgbClr val="595959"/>
              </a:solidFill>
            </a:endParaRPr>
          </a:p>
          <a:p>
            <a:pPr marL="0" lvl="2" algn="just">
              <a:spcAft>
                <a:spcPts val="1200"/>
              </a:spcAft>
              <a:buFont typeface="Arial" pitchFamily="34" charset="0"/>
              <a:buChar char="•"/>
            </a:pPr>
            <a:endParaRPr lang="fr-FR" altLang="fr-FR" sz="2000" b="1" dirty="0">
              <a:solidFill>
                <a:srgbClr val="3333CC"/>
              </a:solidFill>
            </a:endParaRPr>
          </a:p>
          <a:p>
            <a:pPr marL="0" lvl="1" algn="just">
              <a:spcBef>
                <a:spcPct val="20000"/>
              </a:spcBef>
              <a:buFont typeface="Arial" pitchFamily="34" charset="0"/>
              <a:buChar char="•"/>
            </a:pPr>
            <a:endParaRPr lang="fr-FR" altLang="fr-FR" sz="2000" dirty="0">
              <a:solidFill>
                <a:srgbClr val="595959"/>
              </a:solidFill>
            </a:endParaRPr>
          </a:p>
        </p:txBody>
      </p:sp>
      <p:sp>
        <p:nvSpPr>
          <p:cNvPr id="24580" name="Titre 1"/>
          <p:cNvSpPr>
            <a:spLocks/>
          </p:cNvSpPr>
          <p:nvPr/>
        </p:nvSpPr>
        <p:spPr bwMode="auto">
          <a:xfrm>
            <a:off x="2555776" y="0"/>
            <a:ext cx="4392488" cy="865188"/>
          </a:xfrm>
          <a:prstGeom prst="rect">
            <a:avLst/>
          </a:prstGeom>
          <a:noFill/>
          <a:ln w="9525">
            <a:noFill/>
            <a:miter lim="800000"/>
            <a:headEnd/>
            <a:tailEnd/>
          </a:ln>
        </p:spPr>
        <p:txBody>
          <a:bodyPr anchor="ctr"/>
          <a:lstStyle/>
          <a:p>
            <a:pPr eaLnBrk="0" hangingPunct="0"/>
            <a:r>
              <a:rPr lang="fr-FR" altLang="fr-FR" sz="2800" b="1" dirty="0" smtClean="0">
                <a:solidFill>
                  <a:srgbClr val="FFFFFF"/>
                </a:solidFill>
              </a:rPr>
              <a:t>Du Facteur </a:t>
            </a:r>
            <a:r>
              <a:rPr lang="fr-FR" altLang="fr-FR" sz="2800" b="1" dirty="0">
                <a:solidFill>
                  <a:srgbClr val="FFFFFF"/>
                </a:solidFill>
              </a:rPr>
              <a:t>4 </a:t>
            </a:r>
            <a:r>
              <a:rPr lang="fr-FR" altLang="fr-FR" sz="2800" b="1" dirty="0" smtClean="0">
                <a:solidFill>
                  <a:srgbClr val="FFFFFF"/>
                </a:solidFill>
              </a:rPr>
              <a:t>CO</a:t>
            </a:r>
            <a:r>
              <a:rPr lang="fr-FR" altLang="fr-FR" sz="2800" b="1" baseline="-25000" dirty="0" smtClean="0">
                <a:solidFill>
                  <a:srgbClr val="FFFFFF"/>
                </a:solidFill>
              </a:rPr>
              <a:t>2</a:t>
            </a:r>
            <a:r>
              <a:rPr lang="fr-FR" altLang="fr-FR" sz="2800" b="1" dirty="0" smtClean="0">
                <a:solidFill>
                  <a:srgbClr val="FFFFFF"/>
                </a:solidFill>
              </a:rPr>
              <a:t> </a:t>
            </a:r>
            <a:r>
              <a:rPr lang="fr-FR" altLang="fr-FR" sz="2800" b="1" dirty="0">
                <a:solidFill>
                  <a:srgbClr val="FFFFFF"/>
                </a:solidFill>
              </a:rPr>
              <a:t>énergie</a:t>
            </a:r>
            <a:r>
              <a:rPr lang="fr-FR" altLang="fr-FR" sz="2800" b="1" dirty="0">
                <a:solidFill>
                  <a:srgbClr val="FF0000"/>
                </a:solidFill>
              </a:rPr>
              <a:t> </a:t>
            </a:r>
            <a:r>
              <a:rPr lang="fr-FR" altLang="fr-FR" sz="2800" b="1" dirty="0" smtClean="0">
                <a:solidFill>
                  <a:srgbClr val="FFFFFF"/>
                </a:solidFill>
              </a:rPr>
              <a:t>au Facteur 4 "tous gaz"</a:t>
            </a:r>
            <a:endParaRPr lang="fr-FR" altLang="fr-FR" sz="2800" b="1" dirty="0">
              <a:solidFill>
                <a:srgbClr val="FFFFFF"/>
              </a:solidFill>
            </a:endParaRPr>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Espace réservé du contenu 4"/>
          <p:cNvSpPr txBox="1">
            <a:spLocks/>
          </p:cNvSpPr>
          <p:nvPr/>
        </p:nvSpPr>
        <p:spPr bwMode="auto">
          <a:xfrm>
            <a:off x="323528" y="2029742"/>
            <a:ext cx="8516119" cy="39195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eaLnBrk="0" hangingPunct="0">
              <a:spcBef>
                <a:spcPct val="20000"/>
              </a:spcBef>
              <a:buChar char="•"/>
              <a:defRPr sz="2000">
                <a:solidFill>
                  <a:schemeClr val="tx1"/>
                </a:solidFill>
                <a:latin typeface="Arial" charset="0"/>
              </a:defRPr>
            </a:lvl1pPr>
            <a:lvl2pPr eaLnBrk="0" hangingPunct="0">
              <a:spcBef>
                <a:spcPct val="20000"/>
              </a:spcBef>
              <a:buChar char="–"/>
              <a:defRPr sz="2800">
                <a:solidFill>
                  <a:schemeClr val="tx1"/>
                </a:solidFill>
                <a:latin typeface="Arial" charset="0"/>
              </a:defRPr>
            </a:lvl2pPr>
            <a:lvl3pPr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lvl="1" algn="just" eaLnBrk="1" hangingPunct="1">
              <a:spcBef>
                <a:spcPct val="0"/>
              </a:spcBef>
              <a:spcAft>
                <a:spcPts val="0"/>
              </a:spcAft>
              <a:buFontTx/>
              <a:buNone/>
              <a:defRPr/>
            </a:pPr>
            <a:r>
              <a:rPr lang="fr-FR" altLang="fr-FR" sz="2000" b="1" dirty="0" smtClean="0">
                <a:solidFill>
                  <a:srgbClr val="339933"/>
                </a:solidFill>
              </a:rPr>
              <a:t>Scénario SOB : </a:t>
            </a:r>
            <a:r>
              <a:rPr lang="fr-FR" altLang="fr-FR" sz="2000" dirty="0" smtClean="0">
                <a:solidFill>
                  <a:srgbClr val="595959"/>
                </a:solidFill>
              </a:rPr>
              <a:t>     Captage et stockage du CO2,</a:t>
            </a:r>
          </a:p>
          <a:p>
            <a:pPr marL="0" lvl="1" algn="just" eaLnBrk="1" hangingPunct="1">
              <a:spcBef>
                <a:spcPct val="0"/>
              </a:spcBef>
              <a:spcAft>
                <a:spcPts val="0"/>
              </a:spcAft>
              <a:buFontTx/>
              <a:buNone/>
              <a:defRPr/>
            </a:pPr>
            <a:r>
              <a:rPr lang="fr-FR" altLang="fr-FR" sz="2000" dirty="0" smtClean="0">
                <a:solidFill>
                  <a:srgbClr val="595959"/>
                </a:solidFill>
              </a:rPr>
              <a:t>		      passage de 0 à 40 Mt/CO2 entre 2030 et 2050.</a:t>
            </a:r>
          </a:p>
          <a:p>
            <a:pPr marL="0" lvl="1" algn="just" eaLnBrk="1" hangingPunct="1">
              <a:spcBef>
                <a:spcPct val="0"/>
              </a:spcBef>
              <a:spcAft>
                <a:spcPts val="0"/>
              </a:spcAft>
              <a:buFontTx/>
              <a:buNone/>
              <a:defRPr/>
            </a:pPr>
            <a:endParaRPr lang="fr-FR" altLang="fr-FR" sz="2000" dirty="0" smtClean="0">
              <a:solidFill>
                <a:srgbClr val="595959"/>
              </a:solidFill>
            </a:endParaRPr>
          </a:p>
          <a:p>
            <a:pPr marL="0" lvl="1" algn="just" eaLnBrk="1" hangingPunct="1">
              <a:spcBef>
                <a:spcPct val="0"/>
              </a:spcBef>
              <a:spcAft>
                <a:spcPts val="0"/>
              </a:spcAft>
              <a:buFontTx/>
              <a:buNone/>
              <a:defRPr/>
            </a:pPr>
            <a:r>
              <a:rPr lang="fr-FR" altLang="fr-FR" sz="2000" b="1" dirty="0" smtClean="0">
                <a:solidFill>
                  <a:srgbClr val="0033CC"/>
                </a:solidFill>
              </a:rPr>
              <a:t>Scénario ELE : </a:t>
            </a:r>
            <a:r>
              <a:rPr lang="fr-FR" altLang="fr-FR" sz="2000" dirty="0" smtClean="0">
                <a:solidFill>
                  <a:srgbClr val="595959"/>
                </a:solidFill>
              </a:rPr>
              <a:t>      Stockage massif d’électricité</a:t>
            </a:r>
          </a:p>
          <a:p>
            <a:pPr marL="0" lvl="1" algn="just" eaLnBrk="1" hangingPunct="1">
              <a:spcBef>
                <a:spcPct val="0"/>
              </a:spcBef>
              <a:spcAft>
                <a:spcPts val="0"/>
              </a:spcAft>
              <a:buFontTx/>
              <a:buNone/>
              <a:defRPr/>
            </a:pPr>
            <a:r>
              <a:rPr lang="fr-FR" altLang="fr-FR" sz="2000" dirty="0" smtClean="0">
                <a:solidFill>
                  <a:srgbClr val="595959"/>
                </a:solidFill>
              </a:rPr>
              <a:t>		      38 GW, 47 TWh, technologie à identifier</a:t>
            </a:r>
          </a:p>
          <a:p>
            <a:pPr marL="0" lvl="1" algn="just" eaLnBrk="1" hangingPunct="1">
              <a:spcBef>
                <a:spcPct val="0"/>
              </a:spcBef>
              <a:spcAft>
                <a:spcPts val="1200"/>
              </a:spcAft>
              <a:buFontTx/>
              <a:buNone/>
              <a:defRPr/>
            </a:pPr>
            <a:r>
              <a:rPr lang="fr-FR" altLang="fr-FR" sz="2000" dirty="0" smtClean="0">
                <a:solidFill>
                  <a:srgbClr val="595959"/>
                </a:solidFill>
              </a:rPr>
              <a:t>		</a:t>
            </a:r>
          </a:p>
          <a:p>
            <a:pPr marL="0" lvl="1" algn="just" eaLnBrk="1" hangingPunct="1">
              <a:spcBef>
                <a:spcPct val="0"/>
              </a:spcBef>
              <a:spcAft>
                <a:spcPts val="0"/>
              </a:spcAft>
              <a:buFontTx/>
              <a:buNone/>
              <a:defRPr/>
            </a:pPr>
            <a:r>
              <a:rPr lang="fr-FR" altLang="fr-FR" sz="2000" b="1" dirty="0" smtClean="0">
                <a:solidFill>
                  <a:srgbClr val="FF9900"/>
                </a:solidFill>
              </a:rPr>
              <a:t>Scénario DIV : </a:t>
            </a:r>
            <a:r>
              <a:rPr lang="fr-FR" altLang="fr-FR" sz="2000" dirty="0" smtClean="0">
                <a:solidFill>
                  <a:srgbClr val="595959"/>
                </a:solidFill>
              </a:rPr>
              <a:t>	      </a:t>
            </a:r>
            <a:r>
              <a:rPr lang="fr-FR" altLang="fr-FR" sz="2000" dirty="0" smtClean="0">
                <a:solidFill>
                  <a:srgbClr val="FF0000"/>
                </a:solidFill>
              </a:rPr>
              <a:t>Chauffage urbain par récupération de la chaleur des 			      centrales électriques nucléaire	120 </a:t>
            </a:r>
            <a:r>
              <a:rPr lang="fr-FR" altLang="fr-FR" sz="2000" dirty="0" err="1" smtClean="0">
                <a:solidFill>
                  <a:srgbClr val="FF0000"/>
                </a:solidFill>
              </a:rPr>
              <a:t>TWh</a:t>
            </a:r>
            <a:endParaRPr lang="fr-FR" altLang="fr-FR" sz="2000" dirty="0" smtClean="0">
              <a:solidFill>
                <a:srgbClr val="FF0000"/>
              </a:solidFill>
            </a:endParaRPr>
          </a:p>
          <a:p>
            <a:pPr marL="0" lvl="1" algn="just" eaLnBrk="1" hangingPunct="1">
              <a:spcBef>
                <a:spcPct val="0"/>
              </a:spcBef>
              <a:spcAft>
                <a:spcPts val="1200"/>
              </a:spcAft>
              <a:buFontTx/>
              <a:buNone/>
              <a:defRPr/>
            </a:pPr>
            <a:endParaRPr lang="fr-FR" altLang="fr-FR" sz="2000" dirty="0" smtClean="0">
              <a:solidFill>
                <a:srgbClr val="595959"/>
              </a:solidFill>
            </a:endParaRPr>
          </a:p>
          <a:p>
            <a:pPr marL="0" lvl="1" algn="just" eaLnBrk="1" hangingPunct="1">
              <a:spcBef>
                <a:spcPct val="0"/>
              </a:spcBef>
              <a:spcAft>
                <a:spcPts val="0"/>
              </a:spcAft>
              <a:buFontTx/>
              <a:buNone/>
              <a:defRPr/>
            </a:pPr>
            <a:r>
              <a:rPr lang="fr-FR" altLang="fr-FR" sz="2000" b="1" dirty="0" smtClean="0">
                <a:solidFill>
                  <a:srgbClr val="FF0000"/>
                </a:solidFill>
              </a:rPr>
              <a:t>Variante ELEC-V: </a:t>
            </a:r>
            <a:r>
              <a:rPr lang="fr-FR" altLang="fr-FR" sz="2000" b="1" i="1" dirty="0" smtClean="0">
                <a:solidFill>
                  <a:srgbClr val="FF0000"/>
                </a:solidFill>
              </a:rPr>
              <a:t> </a:t>
            </a:r>
            <a:r>
              <a:rPr lang="fr-FR" altLang="fr-FR" sz="2000" dirty="0" smtClean="0">
                <a:solidFill>
                  <a:srgbClr val="FF0000"/>
                </a:solidFill>
              </a:rPr>
              <a:t>Chauffage urbain par récupération de la chaleur des 			      centrales électriques nucléaire	120 </a:t>
            </a:r>
            <a:r>
              <a:rPr lang="fr-FR" altLang="fr-FR" sz="2000" dirty="0" err="1" smtClean="0">
                <a:solidFill>
                  <a:srgbClr val="FF0000"/>
                </a:solidFill>
              </a:rPr>
              <a:t>TWh</a:t>
            </a:r>
            <a:endParaRPr lang="fr-FR" altLang="fr-FR" sz="2000" dirty="0" smtClean="0">
              <a:solidFill>
                <a:srgbClr val="FF0000"/>
              </a:solidFill>
            </a:endParaRPr>
          </a:p>
          <a:p>
            <a:pPr marL="0" lvl="2" algn="just" eaLnBrk="1" hangingPunct="1">
              <a:spcBef>
                <a:spcPct val="0"/>
              </a:spcBef>
              <a:spcAft>
                <a:spcPts val="1200"/>
              </a:spcAft>
              <a:buFontTx/>
              <a:buNone/>
              <a:defRPr/>
            </a:pPr>
            <a:endParaRPr lang="fr-FR" altLang="fr-FR" sz="2000" dirty="0" smtClean="0">
              <a:solidFill>
                <a:srgbClr val="595959"/>
              </a:solidFill>
            </a:endParaRPr>
          </a:p>
          <a:p>
            <a:pPr marL="0" lvl="1" eaLnBrk="1" hangingPunct="1">
              <a:spcBef>
                <a:spcPct val="0"/>
              </a:spcBef>
              <a:buFontTx/>
              <a:buNone/>
              <a:defRPr/>
            </a:pPr>
            <a:endParaRPr lang="fr-FR" altLang="fr-FR" sz="2000" dirty="0" smtClean="0">
              <a:solidFill>
                <a:srgbClr val="595959"/>
              </a:solidFill>
            </a:endParaRPr>
          </a:p>
          <a:p>
            <a:pPr marL="0" lvl="2" algn="just" eaLnBrk="1" hangingPunct="1">
              <a:spcBef>
                <a:spcPct val="0"/>
              </a:spcBef>
              <a:spcAft>
                <a:spcPts val="1200"/>
              </a:spcAft>
              <a:buFontTx/>
              <a:buNone/>
              <a:defRPr/>
            </a:pPr>
            <a:endParaRPr lang="fr-FR" altLang="fr-FR" sz="2000" b="1" dirty="0" smtClean="0">
              <a:solidFill>
                <a:srgbClr val="3333CC"/>
              </a:solidFill>
            </a:endParaRPr>
          </a:p>
          <a:p>
            <a:pPr marL="0" lvl="1" algn="just" eaLnBrk="1" hangingPunct="1">
              <a:buFontTx/>
              <a:buNone/>
              <a:defRPr/>
            </a:pPr>
            <a:endParaRPr lang="fr-FR" altLang="fr-FR" sz="2000" dirty="0" smtClean="0">
              <a:solidFill>
                <a:srgbClr val="595959"/>
              </a:solidFill>
            </a:endParaRPr>
          </a:p>
        </p:txBody>
      </p:sp>
      <p:sp>
        <p:nvSpPr>
          <p:cNvPr id="25603" name="Titre 1"/>
          <p:cNvSpPr>
            <a:spLocks/>
          </p:cNvSpPr>
          <p:nvPr/>
        </p:nvSpPr>
        <p:spPr bwMode="auto">
          <a:xfrm>
            <a:off x="2123728" y="0"/>
            <a:ext cx="5003800" cy="865188"/>
          </a:xfrm>
          <a:prstGeom prst="rect">
            <a:avLst/>
          </a:prstGeom>
          <a:noFill/>
          <a:ln w="9525">
            <a:noFill/>
            <a:miter lim="800000"/>
            <a:headEnd/>
            <a:tailEnd/>
          </a:ln>
        </p:spPr>
        <p:txBody>
          <a:bodyPr anchor="ctr"/>
          <a:lstStyle/>
          <a:p>
            <a:pPr eaLnBrk="0" hangingPunct="0"/>
            <a:r>
              <a:rPr lang="fr-FR" altLang="fr-FR" sz="2800" b="1" dirty="0">
                <a:solidFill>
                  <a:srgbClr val="FFFFFF"/>
                </a:solidFill>
              </a:rPr>
              <a:t>Les technologies de </a:t>
            </a:r>
            <a:r>
              <a:rPr lang="fr-FR" altLang="fr-FR" sz="2800" b="1" dirty="0" smtClean="0">
                <a:solidFill>
                  <a:srgbClr val="FFFFFF"/>
                </a:solidFill>
              </a:rPr>
              <a:t>rupture dans les scénarios</a:t>
            </a:r>
            <a:endParaRPr lang="fr-FR" altLang="fr-FR" sz="2000" b="1" dirty="0">
              <a:solidFill>
                <a:srgbClr val="FFFFFF"/>
              </a:solidFill>
            </a:endParaRPr>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11760" y="0"/>
            <a:ext cx="5256584" cy="908720"/>
          </a:xfrm>
        </p:spPr>
        <p:txBody>
          <a:bodyPr/>
          <a:lstStyle/>
          <a:p>
            <a:pPr algn="ctr"/>
            <a:r>
              <a:rPr lang="fr-FR" sz="3200" dirty="0" smtClean="0"/>
              <a:t>PLAN DE L’EXPOSÉ</a:t>
            </a:r>
            <a:endParaRPr lang="fr-FR" sz="3200" dirty="0">
              <a:latin typeface="Comic Sans MS" pitchFamily="66" charset="0"/>
            </a:endParaRPr>
          </a:p>
        </p:txBody>
      </p:sp>
      <p:sp>
        <p:nvSpPr>
          <p:cNvPr id="3" name="Espace réservé du numéro de diapositive 2"/>
          <p:cNvSpPr>
            <a:spLocks noGrp="1"/>
          </p:cNvSpPr>
          <p:nvPr>
            <p:ph type="sldNum" sz="quarter" idx="4294967295"/>
          </p:nvPr>
        </p:nvSpPr>
        <p:spPr>
          <a:xfrm>
            <a:off x="8657939" y="6453336"/>
            <a:ext cx="469081" cy="268288"/>
          </a:xfrm>
          <a:prstGeom prst="rect">
            <a:avLst/>
          </a:prstGeom>
        </p:spPr>
        <p:txBody>
          <a:bodyPr/>
          <a:lstStyle/>
          <a:p>
            <a:pPr>
              <a:defRPr/>
            </a:pPr>
            <a:fld id="{7948045B-587B-42D9-AC1A-8F5F0EE36934}" type="slidenum">
              <a:rPr lang="fr-FR" sz="1600" smtClean="0"/>
              <a:pPr>
                <a:defRPr/>
              </a:pPr>
              <a:t>72</a:t>
            </a:fld>
            <a:endParaRPr lang="fr-FR" sz="1600" dirty="0"/>
          </a:p>
        </p:txBody>
      </p:sp>
      <p:sp>
        <p:nvSpPr>
          <p:cNvPr id="8" name="ZoneTexte 7"/>
          <p:cNvSpPr txBox="1"/>
          <p:nvPr/>
        </p:nvSpPr>
        <p:spPr>
          <a:xfrm>
            <a:off x="1115616" y="2060848"/>
            <a:ext cx="7486345" cy="3323987"/>
          </a:xfrm>
          <a:prstGeom prst="rect">
            <a:avLst/>
          </a:prstGeom>
          <a:noFill/>
        </p:spPr>
        <p:txBody>
          <a:bodyPr wrap="none" rtlCol="0">
            <a:spAutoFit/>
          </a:bodyPr>
          <a:lstStyle/>
          <a:p>
            <a:pPr marL="342900" indent="-342900" algn="l">
              <a:lnSpc>
                <a:spcPct val="150000"/>
              </a:lnSpc>
              <a:buFont typeface="+mj-lt"/>
              <a:buAutoNum type="arabicPeriod"/>
            </a:pPr>
            <a:r>
              <a:rPr lang="fr-FR" sz="2800" b="1" dirty="0" smtClean="0">
                <a:solidFill>
                  <a:srgbClr val="0070C0"/>
                </a:solidFill>
                <a:latin typeface="Comic Sans MS" pitchFamily="66" charset="0"/>
              </a:rPr>
              <a:t> Le nucléaire dans le monde</a:t>
            </a:r>
          </a:p>
          <a:p>
            <a:pPr marL="342900" indent="-342900" algn="l">
              <a:lnSpc>
                <a:spcPct val="150000"/>
              </a:lnSpc>
              <a:buFont typeface="+mj-lt"/>
              <a:buAutoNum type="arabicPeriod"/>
            </a:pPr>
            <a:r>
              <a:rPr lang="fr-FR" sz="2800" b="1" dirty="0" smtClean="0">
                <a:solidFill>
                  <a:srgbClr val="0070C0"/>
                </a:solidFill>
                <a:latin typeface="Comic Sans MS" pitchFamily="66" charset="0"/>
              </a:rPr>
              <a:t> Les fondamentaux du nucléaire</a:t>
            </a:r>
          </a:p>
          <a:p>
            <a:pPr marL="342900" indent="-342900" algn="l">
              <a:lnSpc>
                <a:spcPct val="150000"/>
              </a:lnSpc>
              <a:buFont typeface="+mj-lt"/>
              <a:buAutoNum type="arabicPeriod"/>
            </a:pPr>
            <a:r>
              <a:rPr lang="fr-FR" sz="2800" b="1" dirty="0" smtClean="0">
                <a:solidFill>
                  <a:srgbClr val="0070C0"/>
                </a:solidFill>
                <a:latin typeface="Comic Sans MS" pitchFamily="66" charset="0"/>
              </a:rPr>
              <a:t> La R&amp;D au CEA</a:t>
            </a:r>
          </a:p>
          <a:p>
            <a:pPr marL="342900" indent="-342900" algn="l">
              <a:lnSpc>
                <a:spcPct val="150000"/>
              </a:lnSpc>
              <a:buFont typeface="+mj-lt"/>
              <a:buAutoNum type="arabicPeriod"/>
            </a:pPr>
            <a:r>
              <a:rPr lang="fr-FR" sz="2800" b="1" dirty="0" smtClean="0">
                <a:solidFill>
                  <a:srgbClr val="0070C0"/>
                </a:solidFill>
                <a:latin typeface="Comic Sans MS" pitchFamily="66" charset="0"/>
              </a:rPr>
              <a:t> Les scénarios énergétiques de </a:t>
            </a:r>
            <a:r>
              <a:rPr lang="fr-FR" sz="2800" b="1" dirty="0" smtClean="0">
                <a:solidFill>
                  <a:srgbClr val="0070C0"/>
                </a:solidFill>
                <a:latin typeface="Comic Sans MS" pitchFamily="66" charset="0"/>
              </a:rPr>
              <a:t>l’ANCRE</a:t>
            </a:r>
          </a:p>
          <a:p>
            <a:pPr marL="342900" indent="-342900" algn="l">
              <a:lnSpc>
                <a:spcPct val="150000"/>
              </a:lnSpc>
              <a:buFont typeface="+mj-lt"/>
              <a:buAutoNum type="arabicPeriod"/>
            </a:pPr>
            <a:r>
              <a:rPr lang="fr-FR" sz="2800" b="1" dirty="0" smtClean="0">
                <a:solidFill>
                  <a:srgbClr val="FF0000"/>
                </a:solidFill>
                <a:latin typeface="Comic Sans MS" pitchFamily="66" charset="0"/>
              </a:rPr>
              <a:t> La </a:t>
            </a:r>
            <a:r>
              <a:rPr lang="fr-FR" sz="2800" b="1" dirty="0" smtClean="0">
                <a:solidFill>
                  <a:srgbClr val="FF0000"/>
                </a:solidFill>
                <a:latin typeface="Comic Sans MS" pitchFamily="66" charset="0"/>
              </a:rPr>
              <a:t>cogénération nucléaire</a:t>
            </a:r>
            <a:endParaRPr lang="fr-FR" sz="2800" b="1" dirty="0" smtClean="0">
              <a:solidFill>
                <a:srgbClr val="FF0000"/>
              </a:solidFill>
              <a:latin typeface="Comic Sans MS" pitchFamily="66" charset="0"/>
            </a:endParaRPr>
          </a:p>
        </p:txBody>
      </p:sp>
    </p:spTree>
    <p:extLst>
      <p:ext uri="{BB962C8B-B14F-4D97-AF65-F5344CB8AC3E}">
        <p14:creationId xmlns:p14="http://schemas.microsoft.com/office/powerpoint/2010/main" xmlns="" val="178422027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2"/>
          <p:cNvSpPr>
            <a:spLocks noChangeArrowheads="1"/>
          </p:cNvSpPr>
          <p:nvPr/>
        </p:nvSpPr>
        <p:spPr bwMode="auto">
          <a:xfrm>
            <a:off x="1691680" y="0"/>
            <a:ext cx="6840760" cy="936848"/>
          </a:xfrm>
          <a:prstGeom prst="rect">
            <a:avLst/>
          </a:prstGeom>
          <a:noFill/>
          <a:ln w="9525">
            <a:noFill/>
            <a:miter lim="800000"/>
            <a:headEnd/>
            <a:tailEnd/>
          </a:ln>
        </p:spPr>
        <p:txBody>
          <a:bodyPr anchor="ctr"/>
          <a:lstStyle/>
          <a:p>
            <a:r>
              <a:rPr lang="fr-FR" sz="2800" b="1" dirty="0" smtClean="0">
                <a:solidFill>
                  <a:schemeClr val="bg1"/>
                </a:solidFill>
                <a:latin typeface="Comic Sans MS" pitchFamily="66" charset="0"/>
              </a:rPr>
              <a:t>LE RENDEMENT ÉLECTRIQUE</a:t>
            </a:r>
            <a:endParaRPr lang="fr-FR" sz="2800" b="1" dirty="0">
              <a:solidFill>
                <a:schemeClr val="bg1"/>
              </a:solidFill>
              <a:latin typeface="Comic Sans MS" pitchFamily="66" charset="0"/>
            </a:endParaRPr>
          </a:p>
        </p:txBody>
      </p:sp>
      <p:grpSp>
        <p:nvGrpSpPr>
          <p:cNvPr id="2" name="Groupe 133"/>
          <p:cNvGrpSpPr>
            <a:grpSpLocks noChangeAspect="1"/>
          </p:cNvGrpSpPr>
          <p:nvPr/>
        </p:nvGrpSpPr>
        <p:grpSpPr bwMode="auto">
          <a:xfrm>
            <a:off x="755576" y="980728"/>
            <a:ext cx="5559269" cy="4201953"/>
            <a:chOff x="251520" y="548680"/>
            <a:chExt cx="5148263" cy="3890963"/>
          </a:xfrm>
        </p:grpSpPr>
        <p:pic>
          <p:nvPicPr>
            <p:cNvPr id="17425" name="Picture 2" descr="BASE PWR"/>
            <p:cNvPicPr>
              <a:picLocks noChangeAspect="1" noChangeArrowheads="1"/>
            </p:cNvPicPr>
            <p:nvPr/>
          </p:nvPicPr>
          <p:blipFill>
            <a:blip r:embed="rId3" cstate="print">
              <a:clrChange>
                <a:clrFrom>
                  <a:srgbClr val="CCE6FF"/>
                </a:clrFrom>
                <a:clrTo>
                  <a:srgbClr val="CCE6FF">
                    <a:alpha val="0"/>
                  </a:srgbClr>
                </a:clrTo>
              </a:clrChange>
            </a:blip>
            <a:srcRect/>
            <a:stretch>
              <a:fillRect/>
            </a:stretch>
          </p:blipFill>
          <p:spPr bwMode="auto">
            <a:xfrm>
              <a:off x="251520" y="548680"/>
              <a:ext cx="5148263" cy="3890963"/>
            </a:xfrm>
            <a:prstGeom prst="rect">
              <a:avLst/>
            </a:prstGeom>
            <a:noFill/>
            <a:ln w="9525">
              <a:noFill/>
              <a:miter lim="800000"/>
              <a:headEnd/>
              <a:tailEnd/>
            </a:ln>
          </p:spPr>
        </p:pic>
        <p:sp>
          <p:nvSpPr>
            <p:cNvPr id="17426" name="ZoneTexte 19"/>
            <p:cNvSpPr txBox="1">
              <a:spLocks noChangeArrowheads="1"/>
            </p:cNvSpPr>
            <p:nvPr/>
          </p:nvSpPr>
          <p:spPr bwMode="auto">
            <a:xfrm>
              <a:off x="3635896" y="764704"/>
              <a:ext cx="1152128" cy="230832"/>
            </a:xfrm>
            <a:prstGeom prst="rect">
              <a:avLst/>
            </a:prstGeom>
            <a:solidFill>
              <a:schemeClr val="bg1"/>
            </a:solidFill>
            <a:ln w="9525">
              <a:noFill/>
              <a:miter lim="800000"/>
              <a:headEnd/>
              <a:tailEnd/>
            </a:ln>
          </p:spPr>
          <p:txBody>
            <a:bodyPr>
              <a:spAutoFit/>
            </a:bodyPr>
            <a:lstStyle/>
            <a:p>
              <a:r>
                <a:rPr lang="fr-FR" sz="900" b="1">
                  <a:latin typeface="Arial" pitchFamily="34" charset="0"/>
                  <a:cs typeface="Arial" pitchFamily="34" charset="0"/>
                </a:rPr>
                <a:t>Primary circuit</a:t>
              </a:r>
            </a:p>
          </p:txBody>
        </p:sp>
        <p:sp>
          <p:nvSpPr>
            <p:cNvPr id="17427" name="ZoneTexte 20"/>
            <p:cNvSpPr txBox="1">
              <a:spLocks noChangeArrowheads="1"/>
            </p:cNvSpPr>
            <p:nvPr/>
          </p:nvSpPr>
          <p:spPr bwMode="auto">
            <a:xfrm>
              <a:off x="3635896" y="1124744"/>
              <a:ext cx="1152128" cy="230832"/>
            </a:xfrm>
            <a:prstGeom prst="rect">
              <a:avLst/>
            </a:prstGeom>
            <a:solidFill>
              <a:schemeClr val="bg1"/>
            </a:solidFill>
            <a:ln w="9525">
              <a:noFill/>
              <a:miter lim="800000"/>
              <a:headEnd/>
              <a:tailEnd/>
            </a:ln>
          </p:spPr>
          <p:txBody>
            <a:bodyPr>
              <a:spAutoFit/>
            </a:bodyPr>
            <a:lstStyle/>
            <a:p>
              <a:r>
                <a:rPr lang="fr-FR" sz="900" b="1">
                  <a:latin typeface="Arial" pitchFamily="34" charset="0"/>
                  <a:cs typeface="Arial" pitchFamily="34" charset="0"/>
                </a:rPr>
                <a:t>Secundary circuit</a:t>
              </a:r>
            </a:p>
          </p:txBody>
        </p:sp>
        <p:sp>
          <p:nvSpPr>
            <p:cNvPr id="17428" name="ZoneTexte 21"/>
            <p:cNvSpPr txBox="1">
              <a:spLocks noChangeArrowheads="1"/>
            </p:cNvSpPr>
            <p:nvPr/>
          </p:nvSpPr>
          <p:spPr bwMode="auto">
            <a:xfrm>
              <a:off x="2987824" y="1340768"/>
              <a:ext cx="936104" cy="215444"/>
            </a:xfrm>
            <a:prstGeom prst="rect">
              <a:avLst/>
            </a:prstGeom>
            <a:solidFill>
              <a:schemeClr val="bg1"/>
            </a:solidFill>
            <a:ln w="9525">
              <a:noFill/>
              <a:miter lim="800000"/>
              <a:headEnd/>
              <a:tailEnd/>
            </a:ln>
          </p:spPr>
          <p:txBody>
            <a:bodyPr>
              <a:spAutoFit/>
            </a:bodyPr>
            <a:lstStyle/>
            <a:p>
              <a:r>
                <a:rPr lang="fr-FR" sz="800" b="1">
                  <a:latin typeface="Arial" pitchFamily="34" charset="0"/>
                  <a:cs typeface="Arial" pitchFamily="34" charset="0"/>
                </a:rPr>
                <a:t>vapor   liquid</a:t>
              </a:r>
            </a:p>
          </p:txBody>
        </p:sp>
        <p:sp>
          <p:nvSpPr>
            <p:cNvPr id="17429" name="ZoneTexte 22"/>
            <p:cNvSpPr txBox="1">
              <a:spLocks noChangeArrowheads="1"/>
            </p:cNvSpPr>
            <p:nvPr/>
          </p:nvSpPr>
          <p:spPr bwMode="auto">
            <a:xfrm>
              <a:off x="1475656" y="980728"/>
              <a:ext cx="648072" cy="307777"/>
            </a:xfrm>
            <a:prstGeom prst="rect">
              <a:avLst/>
            </a:prstGeom>
            <a:solidFill>
              <a:schemeClr val="bg1"/>
            </a:solidFill>
            <a:ln w="9525">
              <a:noFill/>
              <a:miter lim="800000"/>
              <a:headEnd/>
              <a:tailEnd/>
            </a:ln>
          </p:spPr>
          <p:txBody>
            <a:bodyPr>
              <a:spAutoFit/>
            </a:bodyPr>
            <a:lstStyle/>
            <a:p>
              <a:r>
                <a:rPr lang="fr-FR" sz="700" b="1">
                  <a:latin typeface="Arial" pitchFamily="34" charset="0"/>
                  <a:cs typeface="Arial" pitchFamily="34" charset="0"/>
                </a:rPr>
                <a:t>Steam Generator</a:t>
              </a:r>
            </a:p>
          </p:txBody>
        </p:sp>
        <p:sp>
          <p:nvSpPr>
            <p:cNvPr id="17430" name="ZoneTexte 23"/>
            <p:cNvSpPr txBox="1">
              <a:spLocks noChangeArrowheads="1"/>
            </p:cNvSpPr>
            <p:nvPr/>
          </p:nvSpPr>
          <p:spPr bwMode="auto">
            <a:xfrm>
              <a:off x="1835696" y="2996952"/>
              <a:ext cx="504056" cy="276999"/>
            </a:xfrm>
            <a:prstGeom prst="rect">
              <a:avLst/>
            </a:prstGeom>
            <a:solidFill>
              <a:schemeClr val="bg1"/>
            </a:solidFill>
            <a:ln w="9525">
              <a:noFill/>
              <a:miter lim="800000"/>
              <a:headEnd/>
              <a:tailEnd/>
            </a:ln>
          </p:spPr>
          <p:txBody>
            <a:bodyPr>
              <a:spAutoFit/>
            </a:bodyPr>
            <a:lstStyle/>
            <a:p>
              <a:r>
                <a:rPr lang="fr-FR" sz="600" b="1">
                  <a:latin typeface="Arial" pitchFamily="34" charset="0"/>
                  <a:cs typeface="Arial" pitchFamily="34" charset="0"/>
                </a:rPr>
                <a:t>Reactor Core</a:t>
              </a:r>
            </a:p>
          </p:txBody>
        </p:sp>
        <p:sp>
          <p:nvSpPr>
            <p:cNvPr id="17431" name="ZoneTexte 24"/>
            <p:cNvSpPr txBox="1">
              <a:spLocks noChangeArrowheads="1"/>
            </p:cNvSpPr>
            <p:nvPr/>
          </p:nvSpPr>
          <p:spPr bwMode="auto">
            <a:xfrm>
              <a:off x="1763688" y="3284984"/>
              <a:ext cx="504056" cy="184666"/>
            </a:xfrm>
            <a:prstGeom prst="rect">
              <a:avLst/>
            </a:prstGeom>
            <a:solidFill>
              <a:schemeClr val="bg1"/>
            </a:solidFill>
            <a:ln w="9525">
              <a:noFill/>
              <a:miter lim="800000"/>
              <a:headEnd/>
              <a:tailEnd/>
            </a:ln>
          </p:spPr>
          <p:txBody>
            <a:bodyPr>
              <a:spAutoFit/>
            </a:bodyPr>
            <a:lstStyle/>
            <a:p>
              <a:r>
                <a:rPr lang="fr-FR" sz="600" b="1">
                  <a:latin typeface="Arial" pitchFamily="34" charset="0"/>
                  <a:cs typeface="Arial" pitchFamily="34" charset="0"/>
                </a:rPr>
                <a:t>Vessel</a:t>
              </a:r>
            </a:p>
          </p:txBody>
        </p:sp>
        <p:sp>
          <p:nvSpPr>
            <p:cNvPr id="17432" name="ZoneTexte 25"/>
            <p:cNvSpPr txBox="1">
              <a:spLocks noChangeArrowheads="1"/>
            </p:cNvSpPr>
            <p:nvPr/>
          </p:nvSpPr>
          <p:spPr bwMode="auto">
            <a:xfrm>
              <a:off x="2987824" y="3645024"/>
              <a:ext cx="504056" cy="184666"/>
            </a:xfrm>
            <a:prstGeom prst="rect">
              <a:avLst/>
            </a:prstGeom>
            <a:solidFill>
              <a:schemeClr val="bg1"/>
            </a:solidFill>
            <a:ln w="9525">
              <a:noFill/>
              <a:miter lim="800000"/>
              <a:headEnd/>
              <a:tailEnd/>
            </a:ln>
          </p:spPr>
          <p:txBody>
            <a:bodyPr>
              <a:spAutoFit/>
            </a:bodyPr>
            <a:lstStyle/>
            <a:p>
              <a:r>
                <a:rPr lang="fr-FR" sz="600" b="1">
                  <a:latin typeface="Arial" pitchFamily="34" charset="0"/>
                  <a:cs typeface="Arial" pitchFamily="34" charset="0"/>
                </a:rPr>
                <a:t>Reheat</a:t>
              </a:r>
            </a:p>
          </p:txBody>
        </p:sp>
        <p:sp>
          <p:nvSpPr>
            <p:cNvPr id="17433" name="ZoneTexte 26"/>
            <p:cNvSpPr txBox="1">
              <a:spLocks noChangeArrowheads="1"/>
            </p:cNvSpPr>
            <p:nvPr/>
          </p:nvSpPr>
          <p:spPr bwMode="auto">
            <a:xfrm>
              <a:off x="3779912" y="3573016"/>
              <a:ext cx="648072" cy="276999"/>
            </a:xfrm>
            <a:prstGeom prst="rect">
              <a:avLst/>
            </a:prstGeom>
            <a:solidFill>
              <a:schemeClr val="bg1"/>
            </a:solidFill>
            <a:ln w="9525">
              <a:noFill/>
              <a:miter lim="800000"/>
              <a:headEnd/>
              <a:tailEnd/>
            </a:ln>
          </p:spPr>
          <p:txBody>
            <a:bodyPr>
              <a:spAutoFit/>
            </a:bodyPr>
            <a:lstStyle/>
            <a:p>
              <a:r>
                <a:rPr lang="fr-FR" sz="600" b="1">
                  <a:latin typeface="Arial" pitchFamily="34" charset="0"/>
                  <a:cs typeface="Arial" pitchFamily="34" charset="0"/>
                </a:rPr>
                <a:t>Condenser</a:t>
              </a:r>
            </a:p>
            <a:p>
              <a:endParaRPr lang="fr-FR" sz="600" b="1">
                <a:latin typeface="Arial" pitchFamily="34" charset="0"/>
                <a:cs typeface="Arial" pitchFamily="34" charset="0"/>
              </a:endParaRPr>
            </a:p>
          </p:txBody>
        </p:sp>
        <p:sp>
          <p:nvSpPr>
            <p:cNvPr id="17434" name="ZoneTexte 27"/>
            <p:cNvSpPr txBox="1">
              <a:spLocks noChangeArrowheads="1"/>
            </p:cNvSpPr>
            <p:nvPr/>
          </p:nvSpPr>
          <p:spPr bwMode="auto">
            <a:xfrm>
              <a:off x="4644008" y="3284984"/>
              <a:ext cx="504056" cy="184666"/>
            </a:xfrm>
            <a:prstGeom prst="rect">
              <a:avLst/>
            </a:prstGeom>
            <a:solidFill>
              <a:schemeClr val="bg1"/>
            </a:solidFill>
            <a:ln w="9525">
              <a:noFill/>
              <a:miter lim="800000"/>
              <a:headEnd/>
              <a:tailEnd/>
            </a:ln>
          </p:spPr>
          <p:txBody>
            <a:bodyPr>
              <a:spAutoFit/>
            </a:bodyPr>
            <a:lstStyle/>
            <a:p>
              <a:endParaRPr lang="fr-FR" sz="600" b="1">
                <a:latin typeface="Arial" pitchFamily="34" charset="0"/>
                <a:cs typeface="Arial" pitchFamily="34" charset="0"/>
              </a:endParaRPr>
            </a:p>
          </p:txBody>
        </p:sp>
        <p:sp>
          <p:nvSpPr>
            <p:cNvPr id="17435" name="ZoneTexte 28"/>
            <p:cNvSpPr txBox="1">
              <a:spLocks noChangeArrowheads="1"/>
            </p:cNvSpPr>
            <p:nvPr/>
          </p:nvSpPr>
          <p:spPr bwMode="auto">
            <a:xfrm>
              <a:off x="3240000" y="3068960"/>
              <a:ext cx="432048" cy="369332"/>
            </a:xfrm>
            <a:prstGeom prst="rect">
              <a:avLst/>
            </a:prstGeom>
            <a:solidFill>
              <a:schemeClr val="bg1"/>
            </a:solidFill>
            <a:ln w="9525">
              <a:noFill/>
              <a:miter lim="800000"/>
              <a:headEnd/>
              <a:tailEnd/>
            </a:ln>
          </p:spPr>
          <p:txBody>
            <a:bodyPr>
              <a:spAutoFit/>
            </a:bodyPr>
            <a:lstStyle/>
            <a:p>
              <a:endParaRPr lang="fr-FR" sz="600" b="1">
                <a:latin typeface="Arial" pitchFamily="34" charset="0"/>
                <a:cs typeface="Arial" pitchFamily="34" charset="0"/>
              </a:endParaRPr>
            </a:p>
            <a:p>
              <a:r>
                <a:rPr lang="fr-FR" sz="600" b="1">
                  <a:latin typeface="Arial" pitchFamily="34" charset="0"/>
                  <a:cs typeface="Arial" pitchFamily="34" charset="0"/>
                </a:rPr>
                <a:t>Water pump</a:t>
              </a:r>
            </a:p>
          </p:txBody>
        </p:sp>
        <p:sp>
          <p:nvSpPr>
            <p:cNvPr id="30" name="ZoneTexte 29"/>
            <p:cNvSpPr txBox="1"/>
            <p:nvPr/>
          </p:nvSpPr>
          <p:spPr>
            <a:xfrm>
              <a:off x="4140172" y="2132319"/>
              <a:ext cx="431337" cy="185221"/>
            </a:xfrm>
            <a:prstGeom prst="rect">
              <a:avLst/>
            </a:prstGeom>
            <a:solidFill>
              <a:schemeClr val="bg1"/>
            </a:solidFill>
          </p:spPr>
          <p:txBody>
            <a:bodyPr lIns="0" rIns="0">
              <a:spAutoFit/>
            </a:bodyPr>
            <a:lstStyle/>
            <a:p>
              <a:pPr>
                <a:defRPr/>
              </a:pPr>
              <a:r>
                <a:rPr lang="fr-FR" sz="600" b="1" kern="800" dirty="0" err="1">
                  <a:latin typeface="Arial" pitchFamily="34" charset="0"/>
                  <a:cs typeface="Arial" pitchFamily="34" charset="0"/>
                </a:rPr>
                <a:t>Generator</a:t>
              </a:r>
              <a:endParaRPr lang="fr-FR" sz="600" b="1" kern="800" dirty="0">
                <a:latin typeface="Arial" pitchFamily="34" charset="0"/>
                <a:cs typeface="Arial" pitchFamily="34" charset="0"/>
              </a:endParaRPr>
            </a:p>
          </p:txBody>
        </p:sp>
        <p:grpSp>
          <p:nvGrpSpPr>
            <p:cNvPr id="3" name="Groupe 152"/>
            <p:cNvGrpSpPr>
              <a:grpSpLocks/>
            </p:cNvGrpSpPr>
            <p:nvPr/>
          </p:nvGrpSpPr>
          <p:grpSpPr bwMode="auto">
            <a:xfrm>
              <a:off x="683568" y="1556792"/>
              <a:ext cx="1026448" cy="792088"/>
              <a:chOff x="683568" y="1556792"/>
              <a:chExt cx="1026448" cy="792088"/>
            </a:xfrm>
          </p:grpSpPr>
          <p:sp>
            <p:nvSpPr>
              <p:cNvPr id="17438" name="ZoneTexte 68"/>
              <p:cNvSpPr txBox="1">
                <a:spLocks noChangeArrowheads="1"/>
              </p:cNvSpPr>
              <p:nvPr/>
            </p:nvSpPr>
            <p:spPr bwMode="auto">
              <a:xfrm>
                <a:off x="971600" y="1556792"/>
                <a:ext cx="720080" cy="200055"/>
              </a:xfrm>
              <a:prstGeom prst="rect">
                <a:avLst/>
              </a:prstGeom>
              <a:solidFill>
                <a:schemeClr val="bg1"/>
              </a:solidFill>
              <a:ln w="9525">
                <a:noFill/>
                <a:miter lim="800000"/>
                <a:headEnd/>
                <a:tailEnd/>
              </a:ln>
            </p:spPr>
            <p:txBody>
              <a:bodyPr>
                <a:spAutoFit/>
              </a:bodyPr>
              <a:lstStyle/>
              <a:p>
                <a:pPr algn="r"/>
                <a:r>
                  <a:rPr lang="fr-FR" sz="700" b="1">
                    <a:latin typeface="Arial" pitchFamily="34" charset="0"/>
                    <a:cs typeface="Arial" pitchFamily="34" charset="0"/>
                  </a:rPr>
                  <a:t>Pressurizer</a:t>
                </a:r>
              </a:p>
            </p:txBody>
          </p:sp>
          <p:sp>
            <p:nvSpPr>
              <p:cNvPr id="17439" name="ZoneTexte 69"/>
              <p:cNvSpPr txBox="1">
                <a:spLocks noChangeArrowheads="1"/>
              </p:cNvSpPr>
              <p:nvPr/>
            </p:nvSpPr>
            <p:spPr bwMode="auto">
              <a:xfrm>
                <a:off x="683568" y="2060848"/>
                <a:ext cx="504056" cy="276999"/>
              </a:xfrm>
              <a:prstGeom prst="rect">
                <a:avLst/>
              </a:prstGeom>
              <a:solidFill>
                <a:schemeClr val="bg1"/>
              </a:solidFill>
              <a:ln w="9525">
                <a:noFill/>
                <a:miter lim="800000"/>
                <a:headEnd/>
                <a:tailEnd/>
              </a:ln>
            </p:spPr>
            <p:txBody>
              <a:bodyPr>
                <a:spAutoFit/>
              </a:bodyPr>
              <a:lstStyle/>
              <a:p>
                <a:r>
                  <a:rPr lang="fr-FR" sz="600" b="1">
                    <a:latin typeface="Arial" pitchFamily="34" charset="0"/>
                    <a:cs typeface="Arial" pitchFamily="34" charset="0"/>
                  </a:rPr>
                  <a:t>Primary Pump</a:t>
                </a:r>
              </a:p>
            </p:txBody>
          </p:sp>
          <p:sp>
            <p:nvSpPr>
              <p:cNvPr id="17440" name="ZoneTexte 70"/>
              <p:cNvSpPr txBox="1">
                <a:spLocks noChangeArrowheads="1"/>
              </p:cNvSpPr>
              <p:nvPr/>
            </p:nvSpPr>
            <p:spPr bwMode="auto">
              <a:xfrm>
                <a:off x="1115616" y="1988840"/>
                <a:ext cx="576064" cy="276999"/>
              </a:xfrm>
              <a:prstGeom prst="rect">
                <a:avLst/>
              </a:prstGeom>
              <a:solidFill>
                <a:schemeClr val="bg1"/>
              </a:solidFill>
              <a:ln w="9525">
                <a:noFill/>
                <a:miter lim="800000"/>
                <a:headEnd/>
                <a:tailEnd/>
              </a:ln>
            </p:spPr>
            <p:txBody>
              <a:bodyPr lIns="36000" rIns="36000">
                <a:spAutoFit/>
              </a:bodyPr>
              <a:lstStyle/>
              <a:p>
                <a:r>
                  <a:rPr lang="fr-FR" sz="600" b="1">
                    <a:latin typeface="Arial" pitchFamily="34" charset="0"/>
                    <a:cs typeface="Arial" pitchFamily="34" charset="0"/>
                  </a:rPr>
                  <a:t>Control Rod mechanism</a:t>
                </a:r>
              </a:p>
            </p:txBody>
          </p:sp>
          <p:sp>
            <p:nvSpPr>
              <p:cNvPr id="72" name="Rectangle 71"/>
              <p:cNvSpPr/>
              <p:nvPr/>
            </p:nvSpPr>
            <p:spPr>
              <a:xfrm>
                <a:off x="1044069" y="1916669"/>
                <a:ext cx="359889" cy="727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fr-FR"/>
              </a:p>
            </p:txBody>
          </p:sp>
          <p:sp>
            <p:nvSpPr>
              <p:cNvPr id="73" name="Rectangle 72"/>
              <p:cNvSpPr/>
              <p:nvPr/>
            </p:nvSpPr>
            <p:spPr>
              <a:xfrm>
                <a:off x="684181" y="2277849"/>
                <a:ext cx="144220" cy="714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fr-FR"/>
              </a:p>
            </p:txBody>
          </p:sp>
          <p:sp>
            <p:nvSpPr>
              <p:cNvPr id="74" name="Rectangle 73"/>
              <p:cNvSpPr/>
              <p:nvPr/>
            </p:nvSpPr>
            <p:spPr>
              <a:xfrm rot="16200000">
                <a:off x="1566050" y="1628911"/>
                <a:ext cx="215650" cy="71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fr-FR"/>
              </a:p>
            </p:txBody>
          </p:sp>
        </p:grpSp>
      </p:grpSp>
      <p:grpSp>
        <p:nvGrpSpPr>
          <p:cNvPr id="4" name="Groupe 37"/>
          <p:cNvGrpSpPr/>
          <p:nvPr/>
        </p:nvGrpSpPr>
        <p:grpSpPr>
          <a:xfrm>
            <a:off x="5364088" y="3068960"/>
            <a:ext cx="3508375" cy="1728191"/>
            <a:chOff x="5364088" y="3212977"/>
            <a:chExt cx="3508375" cy="1728191"/>
          </a:xfrm>
        </p:grpSpPr>
        <p:sp>
          <p:nvSpPr>
            <p:cNvPr id="17421" name="Flèche courbée vers le bas 141"/>
            <p:cNvSpPr>
              <a:spLocks noChangeArrowheads="1"/>
            </p:cNvSpPr>
            <p:nvPr/>
          </p:nvSpPr>
          <p:spPr bwMode="auto">
            <a:xfrm rot="9890438">
              <a:off x="5364088" y="4050458"/>
              <a:ext cx="1403573" cy="746843"/>
            </a:xfrm>
            <a:prstGeom prst="curvedDownArrow">
              <a:avLst>
                <a:gd name="adj1" fmla="val 24996"/>
                <a:gd name="adj2" fmla="val 50002"/>
                <a:gd name="adj3" fmla="val 25000"/>
              </a:avLst>
            </a:prstGeom>
            <a:solidFill>
              <a:srgbClr val="FFC000"/>
            </a:solidFill>
            <a:ln w="9525" algn="ctr">
              <a:solidFill>
                <a:schemeClr val="tx1"/>
              </a:solidFill>
              <a:round/>
              <a:headEnd/>
              <a:tailEnd/>
            </a:ln>
          </p:spPr>
          <p:txBody>
            <a:bodyPr/>
            <a:lstStyle/>
            <a:p>
              <a:endParaRPr lang="fr-FR"/>
            </a:p>
          </p:txBody>
        </p:sp>
        <p:grpSp>
          <p:nvGrpSpPr>
            <p:cNvPr id="5" name="Groupe 139"/>
            <p:cNvGrpSpPr>
              <a:grpSpLocks/>
            </p:cNvGrpSpPr>
            <p:nvPr/>
          </p:nvGrpSpPr>
          <p:grpSpPr bwMode="auto">
            <a:xfrm>
              <a:off x="5920106" y="3212977"/>
              <a:ext cx="2952357" cy="1728191"/>
              <a:chOff x="5940152" y="4365104"/>
              <a:chExt cx="2952328" cy="1728192"/>
            </a:xfrm>
          </p:grpSpPr>
          <p:sp>
            <p:nvSpPr>
              <p:cNvPr id="17423" name="Ellipse 138"/>
              <p:cNvSpPr>
                <a:spLocks noChangeArrowheads="1"/>
              </p:cNvSpPr>
              <p:nvPr/>
            </p:nvSpPr>
            <p:spPr bwMode="auto">
              <a:xfrm>
                <a:off x="5940152" y="4365104"/>
                <a:ext cx="2952328" cy="1728192"/>
              </a:xfrm>
              <a:prstGeom prst="ellipse">
                <a:avLst/>
              </a:prstGeom>
              <a:solidFill>
                <a:srgbClr val="FFC000"/>
              </a:solidFill>
              <a:ln w="9525" algn="ctr">
                <a:solidFill>
                  <a:schemeClr val="tx1"/>
                </a:solidFill>
                <a:round/>
                <a:headEnd/>
                <a:tailEnd/>
              </a:ln>
            </p:spPr>
            <p:txBody>
              <a:bodyPr/>
              <a:lstStyle/>
              <a:p>
                <a:endParaRPr lang="fr-FR"/>
              </a:p>
            </p:txBody>
          </p:sp>
          <p:sp>
            <p:nvSpPr>
              <p:cNvPr id="17424" name="ZoneTexte 135"/>
              <p:cNvSpPr txBox="1">
                <a:spLocks noChangeArrowheads="1"/>
              </p:cNvSpPr>
              <p:nvPr/>
            </p:nvSpPr>
            <p:spPr bwMode="auto">
              <a:xfrm>
                <a:off x="6104212" y="4797151"/>
                <a:ext cx="2736304" cy="923331"/>
              </a:xfrm>
              <a:prstGeom prst="rect">
                <a:avLst/>
              </a:prstGeom>
              <a:noFill/>
              <a:ln w="9525">
                <a:noFill/>
                <a:miter lim="800000"/>
                <a:headEnd/>
                <a:tailEnd/>
              </a:ln>
            </p:spPr>
            <p:txBody>
              <a:bodyPr wrap="square">
                <a:spAutoFit/>
              </a:bodyPr>
              <a:lstStyle/>
              <a:p>
                <a:r>
                  <a:rPr lang="fr-FR" dirty="0" smtClean="0"/>
                  <a:t>2/3 de l’énergie est rejetée dans l’environnement</a:t>
                </a:r>
                <a:endParaRPr lang="fr-FR" dirty="0"/>
              </a:p>
            </p:txBody>
          </p:sp>
        </p:grpSp>
      </p:grpSp>
      <p:grpSp>
        <p:nvGrpSpPr>
          <p:cNvPr id="6" name="Groupe 39"/>
          <p:cNvGrpSpPr/>
          <p:nvPr/>
        </p:nvGrpSpPr>
        <p:grpSpPr>
          <a:xfrm>
            <a:off x="5348766" y="1340768"/>
            <a:ext cx="3795234" cy="1584176"/>
            <a:chOff x="5389616" y="1293867"/>
            <a:chExt cx="3471706" cy="1768289"/>
          </a:xfrm>
        </p:grpSpPr>
        <p:sp>
          <p:nvSpPr>
            <p:cNvPr id="17417" name="Flèche courbée vers le bas 140"/>
            <p:cNvSpPr>
              <a:spLocks noChangeArrowheads="1"/>
            </p:cNvSpPr>
            <p:nvPr/>
          </p:nvSpPr>
          <p:spPr bwMode="auto">
            <a:xfrm rot="9890438">
              <a:off x="5389616" y="2325620"/>
              <a:ext cx="1500692" cy="641656"/>
            </a:xfrm>
            <a:prstGeom prst="curvedDownArrow">
              <a:avLst>
                <a:gd name="adj1" fmla="val 33656"/>
                <a:gd name="adj2" fmla="val 65670"/>
                <a:gd name="adj3" fmla="val 53534"/>
              </a:avLst>
            </a:prstGeom>
            <a:solidFill>
              <a:srgbClr val="92D050"/>
            </a:solidFill>
            <a:ln w="12700" algn="ctr">
              <a:solidFill>
                <a:schemeClr val="tx1"/>
              </a:solidFill>
              <a:round/>
              <a:headEnd/>
              <a:tailEnd/>
            </a:ln>
          </p:spPr>
          <p:txBody>
            <a:bodyPr/>
            <a:lstStyle/>
            <a:p>
              <a:endParaRPr lang="fr-FR"/>
            </a:p>
          </p:txBody>
        </p:sp>
        <p:grpSp>
          <p:nvGrpSpPr>
            <p:cNvPr id="7" name="Groupe 137"/>
            <p:cNvGrpSpPr>
              <a:grpSpLocks/>
            </p:cNvGrpSpPr>
            <p:nvPr/>
          </p:nvGrpSpPr>
          <p:grpSpPr bwMode="auto">
            <a:xfrm>
              <a:off x="5798850" y="1293867"/>
              <a:ext cx="3062472" cy="1768289"/>
              <a:chOff x="5907544" y="2268231"/>
              <a:chExt cx="3062576" cy="1520809"/>
            </a:xfrm>
          </p:grpSpPr>
          <p:sp>
            <p:nvSpPr>
              <p:cNvPr id="17419" name="Ellipse 136"/>
              <p:cNvSpPr>
                <a:spLocks noChangeArrowheads="1"/>
              </p:cNvSpPr>
              <p:nvPr/>
            </p:nvSpPr>
            <p:spPr bwMode="auto">
              <a:xfrm>
                <a:off x="5940152" y="2268231"/>
                <a:ext cx="2880320" cy="1520809"/>
              </a:xfrm>
              <a:prstGeom prst="ellipse">
                <a:avLst/>
              </a:prstGeom>
              <a:solidFill>
                <a:srgbClr val="92D050"/>
              </a:solidFill>
              <a:ln w="9525" algn="ctr">
                <a:solidFill>
                  <a:schemeClr val="tx1"/>
                </a:solidFill>
                <a:round/>
                <a:headEnd/>
                <a:tailEnd/>
              </a:ln>
            </p:spPr>
            <p:txBody>
              <a:bodyPr/>
              <a:lstStyle/>
              <a:p>
                <a:endParaRPr lang="fr-FR"/>
              </a:p>
            </p:txBody>
          </p:sp>
          <p:sp>
            <p:nvSpPr>
              <p:cNvPr id="17420" name="ZoneTexte 134"/>
              <p:cNvSpPr txBox="1">
                <a:spLocks noChangeArrowheads="1"/>
              </p:cNvSpPr>
              <p:nvPr/>
            </p:nvSpPr>
            <p:spPr bwMode="auto">
              <a:xfrm>
                <a:off x="5907544" y="2682996"/>
                <a:ext cx="3062576" cy="886397"/>
              </a:xfrm>
              <a:prstGeom prst="rect">
                <a:avLst/>
              </a:prstGeom>
              <a:noFill/>
              <a:ln w="9525">
                <a:noFill/>
                <a:miter lim="800000"/>
                <a:headEnd/>
                <a:tailEnd/>
              </a:ln>
            </p:spPr>
            <p:txBody>
              <a:bodyPr wrap="square">
                <a:spAutoFit/>
              </a:bodyPr>
              <a:lstStyle/>
              <a:p>
                <a:r>
                  <a:rPr lang="fr-FR" dirty="0" smtClean="0"/>
                  <a:t>1/3 de l’énergie de fission est transformée en électricité</a:t>
                </a:r>
                <a:endParaRPr lang="fr-FR" dirty="0"/>
              </a:p>
            </p:txBody>
          </p:sp>
        </p:grpSp>
      </p:grpSp>
      <p:pic>
        <p:nvPicPr>
          <p:cNvPr id="36" name="Image 3"/>
          <p:cNvPicPr>
            <a:picLocks noChangeAspect="1"/>
          </p:cNvPicPr>
          <p:nvPr/>
        </p:nvPicPr>
        <p:blipFill>
          <a:blip r:embed="rId4" cstate="print"/>
          <a:srcRect/>
          <a:stretch>
            <a:fillRect/>
          </a:stretch>
        </p:blipFill>
        <p:spPr bwMode="auto">
          <a:xfrm>
            <a:off x="467544" y="5517232"/>
            <a:ext cx="8186737" cy="938212"/>
          </a:xfrm>
          <a:prstGeom prst="rect">
            <a:avLst/>
          </a:prstGeom>
          <a:noFill/>
          <a:ln w="9525">
            <a:noFill/>
            <a:miter lim="800000"/>
            <a:headEnd/>
            <a:tailEnd/>
          </a:ln>
        </p:spPr>
      </p:pic>
      <p:sp>
        <p:nvSpPr>
          <p:cNvPr id="37" name="ZoneTexte 20"/>
          <p:cNvSpPr txBox="1">
            <a:spLocks noChangeArrowheads="1"/>
          </p:cNvSpPr>
          <p:nvPr/>
        </p:nvSpPr>
        <p:spPr bwMode="auto">
          <a:xfrm>
            <a:off x="1331641" y="5013176"/>
            <a:ext cx="6624736" cy="461665"/>
          </a:xfrm>
          <a:prstGeom prst="rect">
            <a:avLst/>
          </a:prstGeom>
          <a:solidFill>
            <a:srgbClr val="FFCCFF"/>
          </a:solidFill>
          <a:ln w="25400">
            <a:solidFill>
              <a:srgbClr val="009900"/>
            </a:solidFill>
            <a:miter lim="800000"/>
            <a:headEnd/>
            <a:tailEnd/>
          </a:ln>
        </p:spPr>
        <p:txBody>
          <a:bodyPr wrap="square">
            <a:spAutoFit/>
          </a:bodyPr>
          <a:lstStyle/>
          <a:p>
            <a:r>
              <a:rPr lang="fr-FR" b="1" dirty="0" smtClean="0">
                <a:solidFill>
                  <a:srgbClr val="4A5BDA"/>
                </a:solidFill>
              </a:rPr>
              <a:t>Exemple d’un réacteur nucléaire de 1300 MWe</a:t>
            </a:r>
            <a:endParaRPr lang="fr-FR" b="1" dirty="0">
              <a:solidFill>
                <a:srgbClr val="4A5BDA"/>
              </a:solidFill>
            </a:endParaRPr>
          </a:p>
        </p:txBody>
      </p:sp>
      <p:sp>
        <p:nvSpPr>
          <p:cNvPr id="42" name="Espace réservé du numéro de diapositive 41"/>
          <p:cNvSpPr>
            <a:spLocks noGrp="1"/>
          </p:cNvSpPr>
          <p:nvPr>
            <p:ph type="sldNum" sz="quarter" idx="4294967295"/>
          </p:nvPr>
        </p:nvSpPr>
        <p:spPr>
          <a:xfrm>
            <a:off x="8604920" y="6545263"/>
            <a:ext cx="539080" cy="312737"/>
          </a:xfrm>
          <a:prstGeom prst="rect">
            <a:avLst/>
          </a:prstGeom>
        </p:spPr>
        <p:txBody>
          <a:bodyPr/>
          <a:lstStyle/>
          <a:p>
            <a:pPr>
              <a:defRPr/>
            </a:pPr>
            <a:fld id="{878B484F-C24E-4E0E-ACCB-02997C165413}" type="slidenum">
              <a:rPr lang="fr-FR" sz="1400" smtClean="0"/>
              <a:pPr>
                <a:defRPr/>
              </a:pPr>
              <a:t>73</a:t>
            </a:fld>
            <a:endParaRPr lang="fr-FR" sz="140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2"/>
          <p:cNvSpPr>
            <a:spLocks noChangeArrowheads="1"/>
          </p:cNvSpPr>
          <p:nvPr/>
        </p:nvSpPr>
        <p:spPr bwMode="auto">
          <a:xfrm>
            <a:off x="1619672" y="0"/>
            <a:ext cx="7056784" cy="908721"/>
          </a:xfrm>
          <a:prstGeom prst="rect">
            <a:avLst/>
          </a:prstGeom>
          <a:noFill/>
          <a:ln w="9525">
            <a:noFill/>
            <a:miter lim="800000"/>
            <a:headEnd/>
            <a:tailEnd/>
          </a:ln>
        </p:spPr>
        <p:txBody>
          <a:bodyPr anchor="ctr"/>
          <a:lstStyle/>
          <a:p>
            <a:r>
              <a:rPr lang="fr-FR" sz="2800" b="1" dirty="0" smtClean="0">
                <a:solidFill>
                  <a:schemeClr val="bg1"/>
                </a:solidFill>
                <a:latin typeface="Comic Sans MS" pitchFamily="66" charset="0"/>
              </a:rPr>
              <a:t>LA COGÉNÉRATION</a:t>
            </a:r>
            <a:endParaRPr lang="fr-FR" sz="2800" b="1" dirty="0">
              <a:solidFill>
                <a:schemeClr val="bg1"/>
              </a:solidFill>
              <a:latin typeface="Comic Sans MS" pitchFamily="66" charset="0"/>
            </a:endParaRPr>
          </a:p>
        </p:txBody>
      </p:sp>
      <p:sp>
        <p:nvSpPr>
          <p:cNvPr id="10" name="Espace réservé du numéro de diapositive 9"/>
          <p:cNvSpPr>
            <a:spLocks noGrp="1"/>
          </p:cNvSpPr>
          <p:nvPr>
            <p:ph type="sldNum" sz="quarter" idx="4294967295"/>
          </p:nvPr>
        </p:nvSpPr>
        <p:spPr>
          <a:xfrm>
            <a:off x="8711952" y="6525345"/>
            <a:ext cx="432048" cy="332655"/>
          </a:xfrm>
          <a:prstGeom prst="rect">
            <a:avLst/>
          </a:prstGeom>
        </p:spPr>
        <p:txBody>
          <a:bodyPr/>
          <a:lstStyle/>
          <a:p>
            <a:pPr>
              <a:defRPr/>
            </a:pPr>
            <a:fld id="{F9E9DE07-C26D-4FF3-8DDC-DFE15E2FEC68}" type="slidenum">
              <a:rPr lang="fr-FR" sz="1400" smtClean="0"/>
              <a:pPr>
                <a:defRPr/>
              </a:pPr>
              <a:t>74</a:t>
            </a:fld>
            <a:endParaRPr lang="fr-FR" sz="1400"/>
          </a:p>
        </p:txBody>
      </p:sp>
      <p:sp>
        <p:nvSpPr>
          <p:cNvPr id="7" name="ZoneTexte 6"/>
          <p:cNvSpPr txBox="1"/>
          <p:nvPr/>
        </p:nvSpPr>
        <p:spPr>
          <a:xfrm>
            <a:off x="5220072" y="980728"/>
            <a:ext cx="3923928" cy="1323439"/>
          </a:xfrm>
          <a:prstGeom prst="rect">
            <a:avLst/>
          </a:prstGeom>
          <a:noFill/>
        </p:spPr>
        <p:txBody>
          <a:bodyPr wrap="square" rtlCol="0">
            <a:spAutoFit/>
          </a:bodyPr>
          <a:lstStyle/>
          <a:p>
            <a:pPr algn="l"/>
            <a:r>
              <a:rPr lang="fr-FR" sz="2000" dirty="0" smtClean="0">
                <a:cs typeface="Times New Roman" pitchFamily="18" charset="0"/>
              </a:rPr>
              <a:t>    </a:t>
            </a:r>
            <a:r>
              <a:rPr lang="fr-FR" sz="2000" b="1" u="sng" dirty="0" smtClean="0">
                <a:cs typeface="Times New Roman" pitchFamily="18" charset="0"/>
              </a:rPr>
              <a:t>Mode Cogénération</a:t>
            </a:r>
          </a:p>
          <a:p>
            <a:pPr algn="l"/>
            <a:r>
              <a:rPr lang="fr-FR" sz="2000" dirty="0" smtClean="0">
                <a:cs typeface="Times New Roman" pitchFamily="18" charset="0"/>
              </a:rPr>
              <a:t>Rendement électrique plus faible</a:t>
            </a:r>
          </a:p>
          <a:p>
            <a:pPr algn="l"/>
            <a:r>
              <a:rPr lang="fr-FR" sz="2000" dirty="0" smtClean="0">
                <a:cs typeface="Times New Roman" pitchFamily="18" charset="0"/>
              </a:rPr>
              <a:t>(soutirage à plus haute température)</a:t>
            </a:r>
          </a:p>
          <a:p>
            <a:pPr algn="l"/>
            <a:r>
              <a:rPr lang="fr-FR" sz="2000" dirty="0" smtClean="0">
                <a:cs typeface="Times New Roman" pitchFamily="18" charset="0"/>
              </a:rPr>
              <a:t>Rendement énergétique plus élevé</a:t>
            </a:r>
            <a:endParaRPr lang="fr-FR" sz="2000" dirty="0">
              <a:cs typeface="Times New Roman" pitchFamily="18" charset="0"/>
            </a:endParaRPr>
          </a:p>
        </p:txBody>
      </p:sp>
      <p:sp>
        <p:nvSpPr>
          <p:cNvPr id="8" name="ZoneTexte 7"/>
          <p:cNvSpPr txBox="1"/>
          <p:nvPr/>
        </p:nvSpPr>
        <p:spPr>
          <a:xfrm>
            <a:off x="0" y="5373216"/>
            <a:ext cx="4572000" cy="1015663"/>
          </a:xfrm>
          <a:prstGeom prst="rect">
            <a:avLst/>
          </a:prstGeom>
          <a:noFill/>
        </p:spPr>
        <p:txBody>
          <a:bodyPr wrap="square" rtlCol="0">
            <a:spAutoFit/>
          </a:bodyPr>
          <a:lstStyle/>
          <a:p>
            <a:pPr algn="l"/>
            <a:r>
              <a:rPr lang="fr-FR" sz="2000" b="1" u="sng" dirty="0" smtClean="0">
                <a:cs typeface="Times New Roman" pitchFamily="18" charset="0"/>
              </a:rPr>
              <a:t>Mode électrique pur</a:t>
            </a:r>
          </a:p>
          <a:p>
            <a:pPr algn="l"/>
            <a:r>
              <a:rPr lang="fr-FR" sz="2000" dirty="0" smtClean="0">
                <a:cs typeface="Times New Roman" pitchFamily="18" charset="0"/>
              </a:rPr>
              <a:t>Rendement électrique </a:t>
            </a:r>
          </a:p>
          <a:p>
            <a:pPr algn="l"/>
            <a:r>
              <a:rPr lang="fr-FR" sz="2000" dirty="0" smtClean="0">
                <a:cs typeface="Times New Roman" pitchFamily="18" charset="0"/>
              </a:rPr>
              <a:t>de 34% (nucléaire) à 56% (Gaz en CCGT)</a:t>
            </a:r>
          </a:p>
        </p:txBody>
      </p:sp>
      <p:pic>
        <p:nvPicPr>
          <p:cNvPr id="5123" name="Picture 3"/>
          <p:cNvPicPr>
            <a:picLocks noChangeAspect="1" noChangeArrowheads="1"/>
          </p:cNvPicPr>
          <p:nvPr/>
        </p:nvPicPr>
        <p:blipFill>
          <a:blip r:embed="rId3" cstate="print"/>
          <a:srcRect/>
          <a:stretch>
            <a:fillRect/>
          </a:stretch>
        </p:blipFill>
        <p:spPr bwMode="auto">
          <a:xfrm>
            <a:off x="0" y="1484784"/>
            <a:ext cx="8046000" cy="4266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1331640" y="1"/>
            <a:ext cx="7632848" cy="980727"/>
          </a:xfrm>
          <a:prstGeom prst="rect">
            <a:avLst/>
          </a:prstGeom>
          <a:noFill/>
          <a:ln w="9525">
            <a:noFill/>
            <a:miter lim="800000"/>
            <a:headEnd/>
            <a:tailEnd/>
          </a:ln>
        </p:spPr>
        <p:txBody>
          <a:bodyPr anchor="ctr"/>
          <a:lstStyle/>
          <a:p>
            <a:pPr algn="r"/>
            <a:r>
              <a:rPr lang="fr-FR" sz="2800" b="1" dirty="0" smtClean="0">
                <a:solidFill>
                  <a:schemeClr val="bg1"/>
                </a:solidFill>
                <a:latin typeface="Comic Sans MS" pitchFamily="66" charset="0"/>
              </a:rPr>
              <a:t>CHAUFFAGE URBAIN AVEC LES REJETS THERMIQUES DES CENTRALES</a:t>
            </a:r>
            <a:endParaRPr lang="fr-FR" sz="2800" b="1" dirty="0">
              <a:solidFill>
                <a:schemeClr val="bg1"/>
              </a:solidFill>
              <a:latin typeface="Comic Sans MS" pitchFamily="66" charset="0"/>
            </a:endParaRPr>
          </a:p>
        </p:txBody>
      </p:sp>
      <p:sp>
        <p:nvSpPr>
          <p:cNvPr id="10" name="Espace réservé du numéro de diapositive 9"/>
          <p:cNvSpPr>
            <a:spLocks noGrp="1"/>
          </p:cNvSpPr>
          <p:nvPr>
            <p:ph type="sldNum" sz="quarter" idx="4294967295"/>
          </p:nvPr>
        </p:nvSpPr>
        <p:spPr>
          <a:xfrm>
            <a:off x="8783960" y="6525345"/>
            <a:ext cx="360040" cy="332655"/>
          </a:xfrm>
          <a:prstGeom prst="rect">
            <a:avLst/>
          </a:prstGeom>
        </p:spPr>
        <p:txBody>
          <a:bodyPr/>
          <a:lstStyle/>
          <a:p>
            <a:pPr>
              <a:defRPr/>
            </a:pPr>
            <a:fld id="{F9E9DE07-C26D-4FF3-8DDC-DFE15E2FEC68}" type="slidenum">
              <a:rPr lang="fr-FR" sz="1400" smtClean="0"/>
              <a:pPr>
                <a:defRPr/>
              </a:pPr>
              <a:t>75</a:t>
            </a:fld>
            <a:endParaRPr lang="fr-FR" sz="1400" dirty="0"/>
          </a:p>
        </p:txBody>
      </p:sp>
      <p:pic>
        <p:nvPicPr>
          <p:cNvPr id="5" name="Picture 2"/>
          <p:cNvPicPr>
            <a:picLocks noChangeAspect="1" noChangeArrowheads="1"/>
          </p:cNvPicPr>
          <p:nvPr/>
        </p:nvPicPr>
        <p:blipFill>
          <a:blip r:embed="rId3" cstate="print"/>
          <a:srcRect/>
          <a:stretch>
            <a:fillRect/>
          </a:stretch>
        </p:blipFill>
        <p:spPr bwMode="auto">
          <a:xfrm>
            <a:off x="395536" y="1052736"/>
            <a:ext cx="8208912" cy="564785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Image 3"/>
          <p:cNvPicPr>
            <a:picLocks noChangeAspect="1"/>
          </p:cNvPicPr>
          <p:nvPr/>
        </p:nvPicPr>
        <p:blipFill>
          <a:blip r:embed="rId3" cstate="print"/>
          <a:srcRect t="4282"/>
          <a:stretch>
            <a:fillRect/>
          </a:stretch>
        </p:blipFill>
        <p:spPr bwMode="auto">
          <a:xfrm>
            <a:off x="683568" y="1268760"/>
            <a:ext cx="7831137" cy="4399186"/>
          </a:xfrm>
          <a:prstGeom prst="rect">
            <a:avLst/>
          </a:prstGeom>
          <a:noFill/>
          <a:ln w="9525">
            <a:noFill/>
            <a:miter lim="800000"/>
            <a:headEnd/>
            <a:tailEnd/>
          </a:ln>
        </p:spPr>
      </p:pic>
      <p:sp>
        <p:nvSpPr>
          <p:cNvPr id="18436" name="Rectangle 2"/>
          <p:cNvSpPr>
            <a:spLocks noChangeArrowheads="1"/>
          </p:cNvSpPr>
          <p:nvPr/>
        </p:nvSpPr>
        <p:spPr bwMode="auto">
          <a:xfrm>
            <a:off x="1619672" y="0"/>
            <a:ext cx="7056784" cy="908721"/>
          </a:xfrm>
          <a:prstGeom prst="rect">
            <a:avLst/>
          </a:prstGeom>
          <a:noFill/>
          <a:ln w="9525">
            <a:noFill/>
            <a:miter lim="800000"/>
            <a:headEnd/>
            <a:tailEnd/>
          </a:ln>
        </p:spPr>
        <p:txBody>
          <a:bodyPr anchor="ctr"/>
          <a:lstStyle/>
          <a:p>
            <a:r>
              <a:rPr lang="fr-FR" sz="2800" b="1" dirty="0" smtClean="0">
                <a:solidFill>
                  <a:schemeClr val="bg1"/>
                </a:solidFill>
                <a:latin typeface="Comic Sans MS" pitchFamily="66" charset="0"/>
              </a:rPr>
              <a:t>EXERGIE ET</a:t>
            </a:r>
            <a:br>
              <a:rPr lang="fr-FR" sz="2800" b="1" dirty="0" smtClean="0">
                <a:solidFill>
                  <a:schemeClr val="bg1"/>
                </a:solidFill>
                <a:latin typeface="Comic Sans MS" pitchFamily="66" charset="0"/>
              </a:rPr>
            </a:br>
            <a:r>
              <a:rPr lang="fr-FR" sz="2800" b="1" dirty="0" smtClean="0">
                <a:solidFill>
                  <a:schemeClr val="bg1"/>
                </a:solidFill>
                <a:latin typeface="Comic Sans MS" pitchFamily="66" charset="0"/>
              </a:rPr>
              <a:t> RENDEMENT ÉLECTRIQUE</a:t>
            </a:r>
            <a:endParaRPr lang="fr-FR" sz="2800" b="1" dirty="0">
              <a:solidFill>
                <a:schemeClr val="bg1"/>
              </a:solidFill>
              <a:latin typeface="Comic Sans MS" pitchFamily="66" charset="0"/>
            </a:endParaRPr>
          </a:p>
        </p:txBody>
      </p:sp>
      <p:sp>
        <p:nvSpPr>
          <p:cNvPr id="18437" name="ZoneTexte 20"/>
          <p:cNvSpPr txBox="1">
            <a:spLocks noChangeArrowheads="1"/>
          </p:cNvSpPr>
          <p:nvPr/>
        </p:nvSpPr>
        <p:spPr bwMode="auto">
          <a:xfrm>
            <a:off x="539552" y="5805264"/>
            <a:ext cx="8165005" cy="461665"/>
          </a:xfrm>
          <a:prstGeom prst="rect">
            <a:avLst/>
          </a:prstGeom>
          <a:solidFill>
            <a:srgbClr val="FFFFCC"/>
          </a:solidFill>
          <a:ln w="25400">
            <a:solidFill>
              <a:srgbClr val="00B050"/>
            </a:solidFill>
            <a:miter lim="800000"/>
            <a:headEnd/>
            <a:tailEnd/>
          </a:ln>
        </p:spPr>
        <p:txBody>
          <a:bodyPr wrap="square">
            <a:spAutoFit/>
          </a:bodyPr>
          <a:lstStyle/>
          <a:p>
            <a:r>
              <a:rPr lang="fr-FR" sz="2400" b="1" dirty="0" smtClean="0">
                <a:solidFill>
                  <a:srgbClr val="4A5BDA"/>
                </a:solidFill>
              </a:rPr>
              <a:t>Compromis entre production d’électricité et </a:t>
            </a:r>
            <a:r>
              <a:rPr lang="fr-FR" sz="2400" b="1" dirty="0" err="1" smtClean="0">
                <a:solidFill>
                  <a:srgbClr val="4A5BDA"/>
                </a:solidFill>
              </a:rPr>
              <a:t>exergie</a:t>
            </a:r>
            <a:endParaRPr lang="fr-FR" sz="2400" b="1" dirty="0">
              <a:solidFill>
                <a:srgbClr val="4A5BDA"/>
              </a:solidFill>
            </a:endParaRPr>
          </a:p>
        </p:txBody>
      </p:sp>
      <p:sp>
        <p:nvSpPr>
          <p:cNvPr id="10" name="Espace réservé du numéro de diapositive 9"/>
          <p:cNvSpPr>
            <a:spLocks noGrp="1"/>
          </p:cNvSpPr>
          <p:nvPr>
            <p:ph type="sldNum" sz="quarter" idx="4294967295"/>
          </p:nvPr>
        </p:nvSpPr>
        <p:spPr>
          <a:xfrm>
            <a:off x="8711952" y="6525345"/>
            <a:ext cx="432048" cy="332655"/>
          </a:xfrm>
          <a:prstGeom prst="rect">
            <a:avLst/>
          </a:prstGeom>
        </p:spPr>
        <p:txBody>
          <a:bodyPr/>
          <a:lstStyle/>
          <a:p>
            <a:pPr>
              <a:defRPr/>
            </a:pPr>
            <a:fld id="{F9E9DE07-C26D-4FF3-8DDC-DFE15E2FEC68}" type="slidenum">
              <a:rPr lang="fr-FR" sz="1400" smtClean="0"/>
              <a:pPr>
                <a:defRPr/>
              </a:pPr>
              <a:t>76</a:t>
            </a:fld>
            <a:endParaRPr lang="fr-FR" sz="140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9" name="Picture 2"/>
          <p:cNvPicPr>
            <a:picLocks noChangeAspect="1" noChangeArrowheads="1"/>
          </p:cNvPicPr>
          <p:nvPr/>
        </p:nvPicPr>
        <p:blipFill>
          <a:blip r:embed="rId3" cstate="print"/>
          <a:srcRect/>
          <a:stretch>
            <a:fillRect/>
          </a:stretch>
        </p:blipFill>
        <p:spPr bwMode="auto">
          <a:xfrm>
            <a:off x="539552" y="1124744"/>
            <a:ext cx="7842645" cy="4735264"/>
          </a:xfrm>
          <a:prstGeom prst="rect">
            <a:avLst/>
          </a:prstGeom>
          <a:noFill/>
          <a:ln w="9525">
            <a:noFill/>
            <a:miter lim="800000"/>
            <a:headEnd/>
            <a:tailEnd/>
          </a:ln>
        </p:spPr>
      </p:pic>
      <p:sp>
        <p:nvSpPr>
          <p:cNvPr id="24582" name="Rectangle 6"/>
          <p:cNvSpPr>
            <a:spLocks noChangeArrowheads="1"/>
          </p:cNvSpPr>
          <p:nvPr/>
        </p:nvSpPr>
        <p:spPr bwMode="auto">
          <a:xfrm>
            <a:off x="3851920" y="5949280"/>
            <a:ext cx="4967734" cy="276999"/>
          </a:xfrm>
          <a:prstGeom prst="rect">
            <a:avLst/>
          </a:prstGeom>
          <a:solidFill>
            <a:srgbClr val="FFCCFF"/>
          </a:solidFill>
          <a:ln w="9525">
            <a:solidFill>
              <a:srgbClr val="000099"/>
            </a:solidFill>
            <a:miter lim="800000"/>
            <a:headEnd/>
            <a:tailEnd/>
          </a:ln>
        </p:spPr>
        <p:txBody>
          <a:bodyPr wrap="square" anchor="ctr">
            <a:spAutoFit/>
          </a:bodyPr>
          <a:lstStyle/>
          <a:p>
            <a:pPr indent="450850" algn="l"/>
            <a:r>
              <a:rPr lang="en-US" sz="1200" i="1" u="sng" dirty="0" smtClean="0">
                <a:latin typeface="+mj-lt"/>
                <a:ea typeface="Calibri" pitchFamily="34" charset="0"/>
                <a:cs typeface="Times New Roman" pitchFamily="18" charset="0"/>
              </a:rPr>
              <a:t>Source :</a:t>
            </a:r>
            <a:r>
              <a:rPr lang="en-US" sz="1200" i="1" dirty="0" smtClean="0">
                <a:latin typeface="+mj-lt"/>
                <a:ea typeface="Calibri" pitchFamily="34" charset="0"/>
                <a:cs typeface="Times New Roman" pitchFamily="18" charset="0"/>
              </a:rPr>
              <a:t> </a:t>
            </a:r>
            <a:r>
              <a:rPr lang="en-US" sz="1200" i="1" dirty="0" err="1">
                <a:latin typeface="+mj-lt"/>
                <a:ea typeface="Calibri" pitchFamily="34" charset="0"/>
                <a:cs typeface="Times New Roman" pitchFamily="18" charset="0"/>
              </a:rPr>
              <a:t>Harri</a:t>
            </a:r>
            <a:r>
              <a:rPr lang="en-US" sz="1200" i="1" dirty="0">
                <a:latin typeface="+mj-lt"/>
                <a:ea typeface="Calibri" pitchFamily="34" charset="0"/>
                <a:cs typeface="Times New Roman" pitchFamily="18" charset="0"/>
              </a:rPr>
              <a:t> </a:t>
            </a:r>
            <a:r>
              <a:rPr lang="en-US" sz="1200" i="1" dirty="0" err="1">
                <a:latin typeface="+mj-lt"/>
                <a:ea typeface="Calibri" pitchFamily="34" charset="0"/>
                <a:cs typeface="Times New Roman" pitchFamily="18" charset="0"/>
              </a:rPr>
              <a:t>Tuomisto</a:t>
            </a:r>
            <a:r>
              <a:rPr lang="en-US" sz="1200" i="1" dirty="0">
                <a:latin typeface="+mj-lt"/>
                <a:ea typeface="Calibri" pitchFamily="34" charset="0"/>
                <a:cs typeface="Times New Roman" pitchFamily="18" charset="0"/>
              </a:rPr>
              <a:t>, FORTUM, Finland , October 2010</a:t>
            </a:r>
          </a:p>
        </p:txBody>
      </p:sp>
      <p:sp>
        <p:nvSpPr>
          <p:cNvPr id="8" name="ZoneTexte 21"/>
          <p:cNvSpPr txBox="1">
            <a:spLocks noChangeArrowheads="1"/>
          </p:cNvSpPr>
          <p:nvPr/>
        </p:nvSpPr>
        <p:spPr bwMode="auto">
          <a:xfrm>
            <a:off x="1259632" y="188641"/>
            <a:ext cx="7560840" cy="523220"/>
          </a:xfrm>
          <a:prstGeom prst="rect">
            <a:avLst/>
          </a:prstGeom>
          <a:noFill/>
          <a:ln w="9525">
            <a:noFill/>
            <a:miter lim="800000"/>
            <a:headEnd/>
            <a:tailEnd/>
          </a:ln>
        </p:spPr>
        <p:txBody>
          <a:bodyPr wrap="square">
            <a:spAutoFit/>
          </a:bodyPr>
          <a:lstStyle/>
          <a:p>
            <a:r>
              <a:rPr lang="fr-FR" sz="2800" b="1" dirty="0" smtClean="0">
                <a:solidFill>
                  <a:schemeClr val="bg1"/>
                </a:solidFill>
                <a:latin typeface="Comic Sans MS" pitchFamily="66" charset="0"/>
                <a:cs typeface="Arial" pitchFamily="34" charset="0"/>
              </a:rPr>
              <a:t>LE PROJET FINLANDAIS DE LOVIISA 3</a:t>
            </a:r>
            <a:endParaRPr lang="fr-FR" sz="2800" b="1" dirty="0">
              <a:solidFill>
                <a:schemeClr val="bg1"/>
              </a:solidFill>
              <a:latin typeface="Comic Sans MS" pitchFamily="66" charset="0"/>
              <a:cs typeface="Arial" pitchFamily="34" charset="0"/>
            </a:endParaRPr>
          </a:p>
        </p:txBody>
      </p:sp>
      <p:sp>
        <p:nvSpPr>
          <p:cNvPr id="13" name="Espace réservé du numéro de diapositive 12"/>
          <p:cNvSpPr>
            <a:spLocks noGrp="1"/>
          </p:cNvSpPr>
          <p:nvPr>
            <p:ph type="sldNum" sz="quarter" idx="4294967295"/>
          </p:nvPr>
        </p:nvSpPr>
        <p:spPr>
          <a:xfrm>
            <a:off x="8711952" y="6525345"/>
            <a:ext cx="432048" cy="332655"/>
          </a:xfrm>
          <a:prstGeom prst="rect">
            <a:avLst/>
          </a:prstGeom>
        </p:spPr>
        <p:txBody>
          <a:bodyPr/>
          <a:lstStyle/>
          <a:p>
            <a:pPr>
              <a:defRPr/>
            </a:pPr>
            <a:fld id="{F9E9DE07-C26D-4FF3-8DDC-DFE15E2FEC68}" type="slidenum">
              <a:rPr lang="fr-FR" sz="1400" smtClean="0"/>
              <a:pPr>
                <a:defRPr/>
              </a:pPr>
              <a:t>77</a:t>
            </a:fld>
            <a:endParaRPr lang="fr-FR" sz="1400" dirty="0"/>
          </a:p>
        </p:txBody>
      </p:sp>
      <p:sp>
        <p:nvSpPr>
          <p:cNvPr id="7" name="Rectangle 6"/>
          <p:cNvSpPr/>
          <p:nvPr/>
        </p:nvSpPr>
        <p:spPr>
          <a:xfrm>
            <a:off x="755576" y="1124744"/>
            <a:ext cx="4229357" cy="461665"/>
          </a:xfrm>
          <a:prstGeom prst="rect">
            <a:avLst/>
          </a:prstGeom>
          <a:solidFill>
            <a:schemeClr val="bg1"/>
          </a:solidFill>
        </p:spPr>
        <p:txBody>
          <a:bodyPr wrap="square">
            <a:spAutoFit/>
          </a:bodyPr>
          <a:lstStyle/>
          <a:p>
            <a:pPr algn="l"/>
            <a:r>
              <a:rPr lang="fr-FR" sz="2400" dirty="0" smtClean="0">
                <a:solidFill>
                  <a:srgbClr val="009900"/>
                </a:solidFill>
                <a:cs typeface="Arial" pitchFamily="34" charset="0"/>
              </a:rPr>
              <a:t>PWR Connexion</a:t>
            </a:r>
            <a:endParaRPr lang="fr-FR" sz="2400"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6"/>
          <p:cNvGrpSpPr>
            <a:grpSpLocks/>
          </p:cNvGrpSpPr>
          <p:nvPr/>
        </p:nvGrpSpPr>
        <p:grpSpPr bwMode="auto">
          <a:xfrm>
            <a:off x="395536" y="1052736"/>
            <a:ext cx="8445574" cy="3600549"/>
            <a:chOff x="0" y="1484784"/>
            <a:chExt cx="9201939" cy="4392488"/>
          </a:xfrm>
        </p:grpSpPr>
        <p:pic>
          <p:nvPicPr>
            <p:cNvPr id="25609" name="Picture 2"/>
            <p:cNvPicPr>
              <a:picLocks noChangeAspect="1" noChangeArrowheads="1"/>
            </p:cNvPicPr>
            <p:nvPr/>
          </p:nvPicPr>
          <p:blipFill>
            <a:blip r:embed="rId3" cstate="print"/>
            <a:srcRect t="-2138"/>
            <a:stretch>
              <a:fillRect/>
            </a:stretch>
          </p:blipFill>
          <p:spPr bwMode="auto">
            <a:xfrm>
              <a:off x="0" y="1484784"/>
              <a:ext cx="9201939" cy="3991163"/>
            </a:xfrm>
            <a:prstGeom prst="rect">
              <a:avLst/>
            </a:prstGeom>
            <a:noFill/>
            <a:ln w="9525">
              <a:noFill/>
              <a:miter lim="800000"/>
              <a:headEnd/>
              <a:tailEnd/>
            </a:ln>
          </p:spPr>
        </p:pic>
        <p:sp>
          <p:nvSpPr>
            <p:cNvPr id="25610" name="Rectangle 5"/>
            <p:cNvSpPr>
              <a:spLocks noChangeArrowheads="1"/>
            </p:cNvSpPr>
            <p:nvPr/>
          </p:nvSpPr>
          <p:spPr bwMode="auto">
            <a:xfrm>
              <a:off x="6228184" y="5013176"/>
              <a:ext cx="2915816" cy="864096"/>
            </a:xfrm>
            <a:prstGeom prst="rect">
              <a:avLst/>
            </a:prstGeom>
            <a:solidFill>
              <a:schemeClr val="bg1"/>
            </a:solidFill>
            <a:ln w="9525" algn="ctr">
              <a:noFill/>
              <a:round/>
              <a:headEnd/>
              <a:tailEnd/>
            </a:ln>
          </p:spPr>
          <p:txBody>
            <a:bodyPr/>
            <a:lstStyle/>
            <a:p>
              <a:endParaRPr lang="fr-FR"/>
            </a:p>
          </p:txBody>
        </p:sp>
      </p:grpSp>
      <p:pic>
        <p:nvPicPr>
          <p:cNvPr id="25605" name="Picture 3"/>
          <p:cNvPicPr>
            <a:picLocks noChangeAspect="1" noChangeArrowheads="1"/>
          </p:cNvPicPr>
          <p:nvPr/>
        </p:nvPicPr>
        <p:blipFill>
          <a:blip r:embed="rId4" cstate="print"/>
          <a:srcRect/>
          <a:stretch>
            <a:fillRect/>
          </a:stretch>
        </p:blipFill>
        <p:spPr bwMode="auto">
          <a:xfrm>
            <a:off x="323528" y="4005064"/>
            <a:ext cx="5641975" cy="2141537"/>
          </a:xfrm>
          <a:prstGeom prst="rect">
            <a:avLst/>
          </a:prstGeom>
          <a:noFill/>
          <a:ln w="9525">
            <a:noFill/>
            <a:miter lim="800000"/>
            <a:headEnd/>
            <a:tailEnd/>
          </a:ln>
        </p:spPr>
      </p:pic>
      <p:pic>
        <p:nvPicPr>
          <p:cNvPr id="25606" name="Picture 8"/>
          <p:cNvPicPr>
            <a:picLocks noChangeAspect="1" noChangeArrowheads="1"/>
          </p:cNvPicPr>
          <p:nvPr/>
        </p:nvPicPr>
        <p:blipFill>
          <a:blip r:embed="rId5" cstate="print"/>
          <a:srcRect/>
          <a:stretch>
            <a:fillRect/>
          </a:stretch>
        </p:blipFill>
        <p:spPr bwMode="auto">
          <a:xfrm>
            <a:off x="4788024" y="4365104"/>
            <a:ext cx="3878263" cy="1352550"/>
          </a:xfrm>
          <a:prstGeom prst="rect">
            <a:avLst/>
          </a:prstGeom>
          <a:noFill/>
          <a:ln w="9525">
            <a:noFill/>
            <a:miter lim="800000"/>
            <a:headEnd/>
            <a:tailEnd/>
          </a:ln>
        </p:spPr>
      </p:pic>
      <p:sp>
        <p:nvSpPr>
          <p:cNvPr id="25607" name="ZoneTexte 21"/>
          <p:cNvSpPr txBox="1">
            <a:spLocks noChangeArrowheads="1"/>
          </p:cNvSpPr>
          <p:nvPr/>
        </p:nvSpPr>
        <p:spPr bwMode="auto">
          <a:xfrm>
            <a:off x="1331640" y="188640"/>
            <a:ext cx="7812360" cy="523220"/>
          </a:xfrm>
          <a:prstGeom prst="rect">
            <a:avLst/>
          </a:prstGeom>
          <a:noFill/>
          <a:ln w="9525">
            <a:noFill/>
            <a:miter lim="800000"/>
            <a:headEnd/>
            <a:tailEnd/>
          </a:ln>
        </p:spPr>
        <p:txBody>
          <a:bodyPr wrap="square">
            <a:spAutoFit/>
          </a:bodyPr>
          <a:lstStyle/>
          <a:p>
            <a:r>
              <a:rPr lang="fr-FR" sz="2800" b="1" dirty="0" smtClean="0">
                <a:solidFill>
                  <a:schemeClr val="bg1"/>
                </a:solidFill>
                <a:latin typeface="Comic Sans MS" pitchFamily="66" charset="0"/>
                <a:cs typeface="Arial" pitchFamily="34" charset="0"/>
              </a:rPr>
              <a:t>LE PROJET FINLANDAIS DE LOVIISA 3</a:t>
            </a:r>
            <a:endParaRPr lang="fr-FR" sz="2800" b="1" dirty="0">
              <a:solidFill>
                <a:schemeClr val="bg1"/>
              </a:solidFill>
              <a:latin typeface="Comic Sans MS" pitchFamily="66" charset="0"/>
              <a:cs typeface="Arial" pitchFamily="34" charset="0"/>
            </a:endParaRPr>
          </a:p>
        </p:txBody>
      </p:sp>
      <p:sp>
        <p:nvSpPr>
          <p:cNvPr id="25608" name="Rectangle 10"/>
          <p:cNvSpPr>
            <a:spLocks noChangeArrowheads="1"/>
          </p:cNvSpPr>
          <p:nvPr/>
        </p:nvSpPr>
        <p:spPr bwMode="auto">
          <a:xfrm>
            <a:off x="3995936" y="6021288"/>
            <a:ext cx="4896544" cy="276999"/>
          </a:xfrm>
          <a:prstGeom prst="rect">
            <a:avLst/>
          </a:prstGeom>
          <a:solidFill>
            <a:srgbClr val="FFCCFF"/>
          </a:solidFill>
          <a:ln w="9525">
            <a:solidFill>
              <a:srgbClr val="000099"/>
            </a:solidFill>
            <a:miter lim="800000"/>
            <a:headEnd/>
            <a:tailEnd/>
          </a:ln>
        </p:spPr>
        <p:txBody>
          <a:bodyPr wrap="square" anchor="ctr">
            <a:spAutoFit/>
          </a:bodyPr>
          <a:lstStyle/>
          <a:p>
            <a:pPr indent="450850" algn="l"/>
            <a:r>
              <a:rPr lang="en-US" sz="1200" i="1" u="sng" dirty="0" smtClean="0">
                <a:latin typeface="+mn-lt"/>
                <a:ea typeface="Calibri" pitchFamily="34" charset="0"/>
                <a:cs typeface="Times New Roman" pitchFamily="18" charset="0"/>
              </a:rPr>
              <a:t>Source :</a:t>
            </a:r>
            <a:r>
              <a:rPr lang="en-US" sz="1200" i="1" dirty="0" smtClean="0">
                <a:latin typeface="+mn-lt"/>
                <a:ea typeface="Calibri" pitchFamily="34" charset="0"/>
                <a:cs typeface="Times New Roman" pitchFamily="18" charset="0"/>
              </a:rPr>
              <a:t> </a:t>
            </a:r>
            <a:r>
              <a:rPr lang="en-US" sz="1200" i="1" dirty="0">
                <a:latin typeface="+mn-lt"/>
                <a:ea typeface="Calibri" pitchFamily="34" charset="0"/>
                <a:cs typeface="Times New Roman" pitchFamily="18" charset="0"/>
              </a:rPr>
              <a:t>Harri Tuomisto, FORTUM, Finland , October 2010</a:t>
            </a:r>
          </a:p>
        </p:txBody>
      </p:sp>
      <p:sp>
        <p:nvSpPr>
          <p:cNvPr id="16" name="Espace réservé du numéro de diapositive 15"/>
          <p:cNvSpPr>
            <a:spLocks noGrp="1"/>
          </p:cNvSpPr>
          <p:nvPr>
            <p:ph type="sldNum" sz="quarter" idx="4294967295"/>
          </p:nvPr>
        </p:nvSpPr>
        <p:spPr>
          <a:xfrm>
            <a:off x="8711952" y="6525345"/>
            <a:ext cx="432048" cy="332655"/>
          </a:xfrm>
          <a:prstGeom prst="rect">
            <a:avLst/>
          </a:prstGeom>
        </p:spPr>
        <p:txBody>
          <a:bodyPr/>
          <a:lstStyle/>
          <a:p>
            <a:pPr>
              <a:defRPr/>
            </a:pPr>
            <a:fld id="{F9E9DE07-C26D-4FF3-8DDC-DFE15E2FEC68}" type="slidenum">
              <a:rPr lang="fr-FR" sz="1400" smtClean="0"/>
              <a:pPr>
                <a:defRPr/>
              </a:pPr>
              <a:t>78</a:t>
            </a:fld>
            <a:endParaRPr lang="fr-FR" sz="1400" dirty="0"/>
          </a:p>
        </p:txBody>
      </p:sp>
      <p:sp>
        <p:nvSpPr>
          <p:cNvPr id="11" name="Rectangle 10"/>
          <p:cNvSpPr/>
          <p:nvPr/>
        </p:nvSpPr>
        <p:spPr>
          <a:xfrm>
            <a:off x="395536" y="1052736"/>
            <a:ext cx="7344816" cy="461665"/>
          </a:xfrm>
          <a:prstGeom prst="rect">
            <a:avLst/>
          </a:prstGeom>
          <a:solidFill>
            <a:schemeClr val="bg1"/>
          </a:solidFill>
        </p:spPr>
        <p:txBody>
          <a:bodyPr wrap="square">
            <a:spAutoFit/>
          </a:bodyPr>
          <a:lstStyle/>
          <a:p>
            <a:pPr algn="l"/>
            <a:r>
              <a:rPr lang="fr-FR" sz="2400" dirty="0" err="1" smtClean="0">
                <a:solidFill>
                  <a:srgbClr val="009900"/>
                </a:solidFill>
                <a:cs typeface="Arial" pitchFamily="34" charset="0"/>
              </a:rPr>
              <a:t>Loviisa</a:t>
            </a:r>
            <a:r>
              <a:rPr lang="fr-FR" sz="2400" dirty="0" smtClean="0">
                <a:solidFill>
                  <a:srgbClr val="009900"/>
                </a:solidFill>
                <a:cs typeface="Arial" pitchFamily="34" charset="0"/>
              </a:rPr>
              <a:t> 3 CP – </a:t>
            </a:r>
            <a:r>
              <a:rPr lang="fr-FR" sz="2400" dirty="0" err="1" smtClean="0">
                <a:solidFill>
                  <a:srgbClr val="009900"/>
                </a:solidFill>
                <a:cs typeface="Arial" pitchFamily="34" charset="0"/>
              </a:rPr>
              <a:t>Heat</a:t>
            </a:r>
            <a:r>
              <a:rPr lang="fr-FR" sz="2400" dirty="0" smtClean="0">
                <a:solidFill>
                  <a:srgbClr val="009900"/>
                </a:solidFill>
                <a:cs typeface="Arial" pitchFamily="34" charset="0"/>
              </a:rPr>
              <a:t> transport on a long distance</a:t>
            </a:r>
            <a:endParaRPr lang="fr-FR" sz="2400"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7" name="Picture 1027" descr="nuc-nogent1"/>
          <p:cNvPicPr>
            <a:picLocks noGrp="1" noChangeAspect="1" noChangeArrowheads="1"/>
          </p:cNvPicPr>
          <p:nvPr/>
        </p:nvPicPr>
        <p:blipFill>
          <a:blip r:embed="rId3" cstate="print"/>
          <a:srcRect/>
          <a:stretch>
            <a:fillRect/>
          </a:stretch>
        </p:blipFill>
        <p:spPr bwMode="auto">
          <a:xfrm>
            <a:off x="251520" y="1700808"/>
            <a:ext cx="8594725" cy="4641850"/>
          </a:xfrm>
          <a:prstGeom prst="rect">
            <a:avLst/>
          </a:prstGeom>
          <a:noFill/>
          <a:ln w="9525">
            <a:noFill/>
            <a:miter lim="800000"/>
            <a:headEnd/>
            <a:tailEnd/>
          </a:ln>
        </p:spPr>
      </p:pic>
      <p:sp>
        <p:nvSpPr>
          <p:cNvPr id="26628" name="Rectangle 2"/>
          <p:cNvSpPr>
            <a:spLocks noChangeArrowheads="1"/>
          </p:cNvSpPr>
          <p:nvPr/>
        </p:nvSpPr>
        <p:spPr bwMode="auto">
          <a:xfrm>
            <a:off x="1115616" y="0"/>
            <a:ext cx="8028384" cy="836712"/>
          </a:xfrm>
          <a:prstGeom prst="rect">
            <a:avLst/>
          </a:prstGeom>
          <a:noFill/>
          <a:ln w="9525">
            <a:noFill/>
            <a:miter lim="800000"/>
            <a:headEnd/>
            <a:tailEnd/>
          </a:ln>
        </p:spPr>
        <p:txBody>
          <a:bodyPr anchor="ctr"/>
          <a:lstStyle/>
          <a:p>
            <a:r>
              <a:rPr lang="fr-FR" sz="2800" b="1" dirty="0" smtClean="0">
                <a:solidFill>
                  <a:schemeClr val="bg1"/>
                </a:solidFill>
                <a:latin typeface="Comic Sans MS" pitchFamily="66" charset="0"/>
              </a:rPr>
              <a:t>LA CENTRALE DE NOGENT-SUR-SEINE</a:t>
            </a:r>
            <a:endParaRPr lang="fr-FR" sz="2800" b="1" dirty="0">
              <a:solidFill>
                <a:schemeClr val="bg1"/>
              </a:solidFill>
              <a:latin typeface="Comic Sans MS" pitchFamily="66" charset="0"/>
            </a:endParaRPr>
          </a:p>
        </p:txBody>
      </p:sp>
      <p:sp>
        <p:nvSpPr>
          <p:cNvPr id="26629" name="ZoneTexte 11"/>
          <p:cNvSpPr txBox="1">
            <a:spLocks noChangeArrowheads="1"/>
          </p:cNvSpPr>
          <p:nvPr/>
        </p:nvSpPr>
        <p:spPr bwMode="auto">
          <a:xfrm>
            <a:off x="539552" y="908720"/>
            <a:ext cx="8277607" cy="830997"/>
          </a:xfrm>
          <a:prstGeom prst="rect">
            <a:avLst/>
          </a:prstGeom>
          <a:solidFill>
            <a:srgbClr val="FFFFCC"/>
          </a:solidFill>
          <a:ln w="38100">
            <a:solidFill>
              <a:srgbClr val="00B050"/>
            </a:solidFill>
            <a:miter lim="800000"/>
            <a:headEnd/>
            <a:tailEnd/>
          </a:ln>
        </p:spPr>
        <p:txBody>
          <a:bodyPr wrap="square">
            <a:spAutoFit/>
          </a:bodyPr>
          <a:lstStyle/>
          <a:p>
            <a:r>
              <a:rPr lang="fr-FR" dirty="0" smtClean="0">
                <a:solidFill>
                  <a:srgbClr val="4A5BDA"/>
                </a:solidFill>
                <a:cs typeface="Arial" pitchFamily="34" charset="0"/>
              </a:rPr>
              <a:t>Deux réacteurs de 1300 </a:t>
            </a:r>
            <a:r>
              <a:rPr lang="fr-FR" dirty="0" err="1">
                <a:solidFill>
                  <a:srgbClr val="4A5BDA"/>
                </a:solidFill>
                <a:cs typeface="Arial" pitchFamily="34" charset="0"/>
              </a:rPr>
              <a:t>MWe</a:t>
            </a:r>
            <a:r>
              <a:rPr lang="fr-FR" dirty="0">
                <a:solidFill>
                  <a:srgbClr val="4A5BDA"/>
                </a:solidFill>
                <a:cs typeface="Arial" pitchFamily="34" charset="0"/>
              </a:rPr>
              <a:t> </a:t>
            </a:r>
            <a:endParaRPr lang="fr-FR" dirty="0" smtClean="0">
              <a:solidFill>
                <a:srgbClr val="4A5BDA"/>
              </a:solidFill>
              <a:cs typeface="Arial" pitchFamily="34" charset="0"/>
            </a:endParaRPr>
          </a:p>
          <a:p>
            <a:r>
              <a:rPr lang="fr-FR" dirty="0" smtClean="0">
                <a:solidFill>
                  <a:srgbClr val="4A5BDA"/>
                </a:solidFill>
                <a:cs typeface="Arial" pitchFamily="34" charset="0"/>
              </a:rPr>
              <a:t>refroidis par des tours </a:t>
            </a:r>
            <a:r>
              <a:rPr lang="fr-FR" dirty="0" err="1" smtClean="0">
                <a:solidFill>
                  <a:srgbClr val="4A5BDA"/>
                </a:solidFill>
                <a:cs typeface="Arial" pitchFamily="34" charset="0"/>
              </a:rPr>
              <a:t>aéro</a:t>
            </a:r>
            <a:r>
              <a:rPr lang="fr-FR" dirty="0" smtClean="0">
                <a:solidFill>
                  <a:srgbClr val="4A5BDA"/>
                </a:solidFill>
                <a:cs typeface="Arial" pitchFamily="34" charset="0"/>
              </a:rPr>
              <a:t>-réfrigérantes</a:t>
            </a:r>
            <a:endParaRPr lang="fr-FR" dirty="0">
              <a:solidFill>
                <a:srgbClr val="4A5BDA"/>
              </a:solidFill>
              <a:cs typeface="Arial" pitchFamily="34" charset="0"/>
            </a:endParaRPr>
          </a:p>
        </p:txBody>
      </p:sp>
      <p:sp>
        <p:nvSpPr>
          <p:cNvPr id="12" name="Espace réservé du numéro de diapositive 11"/>
          <p:cNvSpPr>
            <a:spLocks noGrp="1"/>
          </p:cNvSpPr>
          <p:nvPr>
            <p:ph type="sldNum" sz="quarter" idx="4294967295"/>
          </p:nvPr>
        </p:nvSpPr>
        <p:spPr>
          <a:xfrm>
            <a:off x="8639944" y="6525345"/>
            <a:ext cx="504056" cy="332655"/>
          </a:xfrm>
          <a:prstGeom prst="rect">
            <a:avLst/>
          </a:prstGeom>
        </p:spPr>
        <p:txBody>
          <a:bodyPr/>
          <a:lstStyle/>
          <a:p>
            <a:pPr>
              <a:defRPr/>
            </a:pPr>
            <a:fld id="{F9E9DE07-C26D-4FF3-8DDC-DFE15E2FEC68}" type="slidenum">
              <a:rPr lang="fr-FR" sz="1400" smtClean="0"/>
              <a:pPr>
                <a:defRPr/>
              </a:pPr>
              <a:t>79</a:t>
            </a:fld>
            <a:endParaRPr lang="fr-FR" sz="140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5"/>
          <p:cNvGrpSpPr/>
          <p:nvPr/>
        </p:nvGrpSpPr>
        <p:grpSpPr>
          <a:xfrm>
            <a:off x="-27634" y="764483"/>
            <a:ext cx="9252520" cy="5949950"/>
            <a:chOff x="0" y="0"/>
            <a:chExt cx="9252520" cy="5949950"/>
          </a:xfrm>
        </p:grpSpPr>
        <p:grpSp>
          <p:nvGrpSpPr>
            <p:cNvPr id="3" name="Groupe 4"/>
            <p:cNvGrpSpPr/>
            <p:nvPr/>
          </p:nvGrpSpPr>
          <p:grpSpPr>
            <a:xfrm>
              <a:off x="368300" y="379413"/>
              <a:ext cx="8884220" cy="5210175"/>
              <a:chOff x="368300" y="379413"/>
              <a:chExt cx="8884220" cy="5210175"/>
            </a:xfrm>
          </p:grpSpPr>
          <p:pic>
            <p:nvPicPr>
              <p:cNvPr id="1126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68300" y="379413"/>
                <a:ext cx="6724650" cy="51911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nvGrpSpPr>
              <p:cNvPr id="4" name="Groupe 30"/>
              <p:cNvGrpSpPr>
                <a:grpSpLocks/>
              </p:cNvGrpSpPr>
              <p:nvPr/>
            </p:nvGrpSpPr>
            <p:grpSpPr bwMode="auto">
              <a:xfrm>
                <a:off x="3492500" y="1628775"/>
                <a:ext cx="5760020" cy="3960813"/>
                <a:chOff x="3492500" y="1628775"/>
                <a:chExt cx="5760020" cy="3960813"/>
              </a:xfrm>
            </p:grpSpPr>
            <p:cxnSp>
              <p:nvCxnSpPr>
                <p:cNvPr id="20493" name="Connecteur en angle 19"/>
                <p:cNvCxnSpPr>
                  <a:cxnSpLocks noChangeShapeType="1"/>
                </p:cNvCxnSpPr>
                <p:nvPr/>
              </p:nvCxnSpPr>
              <p:spPr bwMode="auto">
                <a:xfrm rot="10800000">
                  <a:off x="5580629" y="2204893"/>
                  <a:ext cx="2303349" cy="288853"/>
                </a:xfrm>
                <a:prstGeom prst="bentConnector3">
                  <a:avLst>
                    <a:gd name="adj1" fmla="val 1000"/>
                  </a:avLst>
                </a:prstGeom>
                <a:noFill/>
                <a:ln w="63500" cmpd="thickThin" algn="ctr">
                  <a:solidFill>
                    <a:srgbClr val="00CC00"/>
                  </a:solidFill>
                  <a:round/>
                  <a:headEnd/>
                  <a:tailEnd/>
                </a:ln>
              </p:spPr>
            </p:cxnSp>
            <p:cxnSp>
              <p:nvCxnSpPr>
                <p:cNvPr id="20494" name="Connecteur en angle 44"/>
                <p:cNvCxnSpPr>
                  <a:cxnSpLocks noChangeShapeType="1"/>
                </p:cNvCxnSpPr>
                <p:nvPr/>
              </p:nvCxnSpPr>
              <p:spPr bwMode="auto">
                <a:xfrm rot="5400000" flipH="1" flipV="1">
                  <a:off x="6894603" y="3123134"/>
                  <a:ext cx="1512308" cy="684039"/>
                </a:xfrm>
                <a:prstGeom prst="bentConnector3">
                  <a:avLst>
                    <a:gd name="adj1" fmla="val 50000"/>
                  </a:avLst>
                </a:prstGeom>
                <a:noFill/>
                <a:ln w="63500" cmpd="thickThin" algn="ctr">
                  <a:solidFill>
                    <a:srgbClr val="00CC00"/>
                  </a:solidFill>
                  <a:round/>
                  <a:headEnd/>
                  <a:tailEnd/>
                </a:ln>
              </p:spPr>
            </p:cxnSp>
            <p:grpSp>
              <p:nvGrpSpPr>
                <p:cNvPr id="5" name="Groupe 62"/>
                <p:cNvGrpSpPr>
                  <a:grpSpLocks/>
                </p:cNvGrpSpPr>
                <p:nvPr/>
              </p:nvGrpSpPr>
              <p:grpSpPr bwMode="auto">
                <a:xfrm>
                  <a:off x="7668769" y="1628775"/>
                  <a:ext cx="1008021" cy="1152236"/>
                  <a:chOff x="7668346" y="1628800"/>
                  <a:chExt cx="1008070" cy="1152127"/>
                </a:xfrm>
              </p:grpSpPr>
              <p:grpSp>
                <p:nvGrpSpPr>
                  <p:cNvPr id="6" name="Groupe 61"/>
                  <p:cNvGrpSpPr>
                    <a:grpSpLocks/>
                  </p:cNvGrpSpPr>
                  <p:nvPr/>
                </p:nvGrpSpPr>
                <p:grpSpPr bwMode="auto">
                  <a:xfrm>
                    <a:off x="7668346" y="2298068"/>
                    <a:ext cx="1008070" cy="482859"/>
                    <a:chOff x="7668346" y="2298068"/>
                    <a:chExt cx="1008070" cy="482859"/>
                  </a:xfrm>
                </p:grpSpPr>
                <p:sp>
                  <p:nvSpPr>
                    <p:cNvPr id="20507" name="Ellipse 28"/>
                    <p:cNvSpPr>
                      <a:spLocks/>
                    </p:cNvSpPr>
                    <p:nvPr/>
                  </p:nvSpPr>
                  <p:spPr bwMode="auto">
                    <a:xfrm>
                      <a:off x="8316416" y="2370076"/>
                      <a:ext cx="360000" cy="360040"/>
                    </a:xfrm>
                    <a:prstGeom prst="ellipse">
                      <a:avLst/>
                    </a:prstGeom>
                    <a:solidFill>
                      <a:schemeClr val="bg1"/>
                    </a:solidFill>
                    <a:ln w="25400" algn="ctr">
                      <a:solidFill>
                        <a:schemeClr val="tx1"/>
                      </a:solidFill>
                      <a:round/>
                      <a:headEnd/>
                      <a:tailEnd/>
                    </a:ln>
                  </p:spPr>
                  <p:txBody>
                    <a:bodyPr/>
                    <a:lstStyle/>
                    <a:p>
                      <a:endParaRPr lang="fr-FR" b="1"/>
                    </a:p>
                  </p:txBody>
                </p:sp>
                <p:sp>
                  <p:nvSpPr>
                    <p:cNvPr id="20508" name="ZoneTexte 29"/>
                    <p:cNvSpPr txBox="1">
                      <a:spLocks noChangeArrowheads="1"/>
                    </p:cNvSpPr>
                    <p:nvPr/>
                  </p:nvSpPr>
                  <p:spPr bwMode="auto">
                    <a:xfrm>
                      <a:off x="8424408" y="2298068"/>
                      <a:ext cx="144016" cy="461665"/>
                    </a:xfrm>
                    <a:prstGeom prst="rect">
                      <a:avLst/>
                    </a:prstGeom>
                    <a:noFill/>
                    <a:ln w="9525">
                      <a:noFill/>
                      <a:miter lim="800000"/>
                      <a:headEnd/>
                      <a:tailEnd/>
                    </a:ln>
                  </p:spPr>
                  <p:txBody>
                    <a:bodyPr>
                      <a:spAutoFit/>
                    </a:bodyPr>
                    <a:lstStyle/>
                    <a:p>
                      <a:r>
                        <a:rPr lang="fr-FR">
                          <a:sym typeface="Symbol" pitchFamily="18" charset="2"/>
                        </a:rPr>
                        <a:t></a:t>
                      </a:r>
                      <a:endParaRPr lang="fr-FR"/>
                    </a:p>
                  </p:txBody>
                </p:sp>
                <p:cxnSp>
                  <p:nvCxnSpPr>
                    <p:cNvPr id="20509" name="Connecteur en angle 36"/>
                    <p:cNvCxnSpPr>
                      <a:cxnSpLocks noChangeShapeType="1"/>
                      <a:stCxn id="28" idx="2"/>
                      <a:endCxn id="20507" idx="2"/>
                    </p:cNvCxnSpPr>
                    <p:nvPr/>
                  </p:nvCxnSpPr>
                  <p:spPr bwMode="auto">
                    <a:xfrm>
                      <a:off x="8172400" y="2546902"/>
                      <a:ext cx="144016" cy="3194"/>
                    </a:xfrm>
                    <a:prstGeom prst="bentConnector3">
                      <a:avLst>
                        <a:gd name="adj1" fmla="val 50000"/>
                      </a:avLst>
                    </a:prstGeom>
                    <a:noFill/>
                    <a:ln w="25400" algn="ctr">
                      <a:solidFill>
                        <a:schemeClr val="tx1"/>
                      </a:solidFill>
                      <a:round/>
                      <a:headEnd/>
                      <a:tailEnd/>
                    </a:ln>
                  </p:spPr>
                </p:cxnSp>
                <p:sp>
                  <p:nvSpPr>
                    <p:cNvPr id="28" name="Trapèze 27"/>
                    <p:cNvSpPr/>
                    <p:nvPr/>
                  </p:nvSpPr>
                  <p:spPr bwMode="auto">
                    <a:xfrm rot="16200000">
                      <a:off x="7687090" y="2294657"/>
                      <a:ext cx="468267" cy="504850"/>
                    </a:xfrm>
                    <a:prstGeom prst="trapezoid">
                      <a:avLst/>
                    </a:prstGeom>
                    <a:solidFill>
                      <a:schemeClr val="accent1"/>
                    </a:solidFill>
                    <a:ln w="9525" cap="flat" cmpd="sng" algn="ctr">
                      <a:solidFill>
                        <a:schemeClr val="tx1"/>
                      </a:solidFill>
                      <a:prstDash val="solid"/>
                      <a:round/>
                      <a:headEnd type="none" w="med" len="med"/>
                      <a:tailEnd type="none" w="med" len="med"/>
                    </a:ln>
                    <a:effectLst/>
                  </p:spPr>
                  <p:txBody>
                    <a:bodyPr/>
                    <a:lstStyle/>
                    <a:p>
                      <a:pPr>
                        <a:defRPr/>
                      </a:pPr>
                      <a:endParaRPr lang="fr-FR"/>
                    </a:p>
                  </p:txBody>
                </p:sp>
              </p:grpSp>
              <p:sp>
                <p:nvSpPr>
                  <p:cNvPr id="60" name="ZoneTexte 59"/>
                  <p:cNvSpPr txBox="1"/>
                  <p:nvPr/>
                </p:nvSpPr>
                <p:spPr>
                  <a:xfrm>
                    <a:off x="7668798" y="1628800"/>
                    <a:ext cx="1007618" cy="523171"/>
                  </a:xfrm>
                  <a:prstGeom prst="rect">
                    <a:avLst/>
                  </a:prstGeom>
                  <a:noFill/>
                </p:spPr>
                <p:txBody>
                  <a:bodyPr wrap="square">
                    <a:spAutoFit/>
                  </a:bodyPr>
                  <a:lstStyle/>
                  <a:p>
                    <a:pPr>
                      <a:defRPr/>
                    </a:pPr>
                    <a:r>
                      <a:rPr lang="fr-FR" sz="1400" b="1" dirty="0" smtClean="0">
                        <a:latin typeface="+mj-lt"/>
                      </a:rPr>
                      <a:t>TURBINE BP</a:t>
                    </a:r>
                    <a:endParaRPr lang="fr-FR" sz="1400" b="1" dirty="0">
                      <a:latin typeface="+mj-lt"/>
                    </a:endParaRPr>
                  </a:p>
                </p:txBody>
              </p:sp>
            </p:grpSp>
            <p:sp>
              <p:nvSpPr>
                <p:cNvPr id="71" name="Rectangle à coins arrondis 70"/>
                <p:cNvSpPr/>
                <p:nvPr/>
              </p:nvSpPr>
              <p:spPr bwMode="auto">
                <a:xfrm>
                  <a:off x="7092950" y="4149725"/>
                  <a:ext cx="576263" cy="863600"/>
                </a:xfrm>
                <a:prstGeom prst="roundRect">
                  <a:avLst/>
                </a:prstGeom>
                <a:solidFill>
                  <a:schemeClr val="accent1">
                    <a:lumMod val="40000"/>
                    <a:lumOff val="60000"/>
                    <a:alpha val="50000"/>
                  </a:schemeClr>
                </a:solidFill>
                <a:ln w="9525" cap="flat" cmpd="sng" algn="ctr">
                  <a:solidFill>
                    <a:schemeClr val="tx1"/>
                  </a:solidFill>
                  <a:prstDash val="solid"/>
                  <a:round/>
                  <a:headEnd type="none" w="med" len="med"/>
                  <a:tailEnd type="none" w="med" len="med"/>
                </a:ln>
                <a:effectLst/>
              </p:spPr>
              <p:txBody>
                <a:bodyPr/>
                <a:lstStyle/>
                <a:p>
                  <a:pPr>
                    <a:defRPr/>
                  </a:pPr>
                  <a:endParaRPr lang="fr-FR"/>
                </a:p>
              </p:txBody>
            </p:sp>
            <p:cxnSp>
              <p:nvCxnSpPr>
                <p:cNvPr id="20497" name="Connecteur en angle 71"/>
                <p:cNvCxnSpPr>
                  <a:cxnSpLocks noChangeShapeType="1"/>
                  <a:endCxn id="71" idx="2"/>
                </p:cNvCxnSpPr>
                <p:nvPr/>
              </p:nvCxnSpPr>
              <p:spPr bwMode="auto">
                <a:xfrm flipV="1">
                  <a:off x="4788580" y="5013470"/>
                  <a:ext cx="2592161" cy="576118"/>
                </a:xfrm>
                <a:prstGeom prst="bentConnector2">
                  <a:avLst/>
                </a:prstGeom>
                <a:noFill/>
                <a:ln w="63500" cmpd="thickThin" algn="ctr">
                  <a:solidFill>
                    <a:srgbClr val="0070C0"/>
                  </a:solidFill>
                  <a:round/>
                  <a:headEnd/>
                  <a:tailEnd/>
                </a:ln>
              </p:spPr>
            </p:cxnSp>
            <p:cxnSp>
              <p:nvCxnSpPr>
                <p:cNvPr id="20498" name="Connecteur en angle 83"/>
                <p:cNvCxnSpPr>
                  <a:cxnSpLocks noChangeShapeType="1"/>
                </p:cNvCxnSpPr>
                <p:nvPr/>
              </p:nvCxnSpPr>
              <p:spPr bwMode="auto">
                <a:xfrm>
                  <a:off x="3492500" y="4725411"/>
                  <a:ext cx="1368085" cy="864177"/>
                </a:xfrm>
                <a:prstGeom prst="bentConnector3">
                  <a:avLst>
                    <a:gd name="adj1" fmla="val 222"/>
                  </a:avLst>
                </a:prstGeom>
                <a:noFill/>
                <a:ln w="63500" cmpd="thickThin" algn="ctr">
                  <a:solidFill>
                    <a:srgbClr val="0070C0"/>
                  </a:solidFill>
                  <a:round/>
                  <a:headEnd/>
                  <a:tailEnd/>
                </a:ln>
              </p:spPr>
            </p:cxnSp>
            <p:cxnSp>
              <p:nvCxnSpPr>
                <p:cNvPr id="20499" name="Connecteur en angle 95"/>
                <p:cNvCxnSpPr>
                  <a:cxnSpLocks noChangeShapeType="1"/>
                </p:cNvCxnSpPr>
                <p:nvPr/>
              </p:nvCxnSpPr>
              <p:spPr bwMode="auto">
                <a:xfrm rot="10800000">
                  <a:off x="7524750" y="4869440"/>
                  <a:ext cx="1008062" cy="216044"/>
                </a:xfrm>
                <a:prstGeom prst="bentConnector3">
                  <a:avLst>
                    <a:gd name="adj1" fmla="val 73148"/>
                  </a:avLst>
                </a:prstGeom>
                <a:noFill/>
                <a:ln w="63500" cmpd="thickThin" algn="ctr">
                  <a:solidFill>
                    <a:srgbClr val="0070C0"/>
                  </a:solidFill>
                  <a:round/>
                  <a:headEnd/>
                  <a:tailEnd/>
                </a:ln>
              </p:spPr>
            </p:cxnSp>
            <p:cxnSp>
              <p:nvCxnSpPr>
                <p:cNvPr id="20500" name="Connecteur en angle 106"/>
                <p:cNvCxnSpPr>
                  <a:cxnSpLocks noChangeShapeType="1"/>
                </p:cNvCxnSpPr>
                <p:nvPr/>
              </p:nvCxnSpPr>
              <p:spPr bwMode="auto">
                <a:xfrm flipV="1">
                  <a:off x="7524750" y="4140909"/>
                  <a:ext cx="1071684" cy="224428"/>
                </a:xfrm>
                <a:prstGeom prst="bentConnector3">
                  <a:avLst>
                    <a:gd name="adj1" fmla="val 24227"/>
                  </a:avLst>
                </a:prstGeom>
                <a:noFill/>
                <a:ln w="63500" cmpd="thickThin" algn="ctr">
                  <a:solidFill>
                    <a:srgbClr val="FF0000"/>
                  </a:solidFill>
                  <a:round/>
                  <a:headEnd/>
                  <a:tailEnd/>
                </a:ln>
              </p:spPr>
            </p:cxnSp>
            <p:sp>
              <p:nvSpPr>
                <p:cNvPr id="20501" name="Triangle isocèle 113"/>
                <p:cNvSpPr>
                  <a:spLocks noChangeArrowheads="1"/>
                </p:cNvSpPr>
                <p:nvPr/>
              </p:nvSpPr>
              <p:spPr bwMode="auto">
                <a:xfrm rot="-5400000">
                  <a:off x="7956766" y="5013480"/>
                  <a:ext cx="144030" cy="144009"/>
                </a:xfrm>
                <a:prstGeom prst="triangle">
                  <a:avLst>
                    <a:gd name="adj" fmla="val 50000"/>
                  </a:avLst>
                </a:prstGeom>
                <a:solidFill>
                  <a:srgbClr val="0070C0"/>
                </a:solidFill>
                <a:ln w="9525" algn="ctr">
                  <a:solidFill>
                    <a:schemeClr val="tx1"/>
                  </a:solidFill>
                  <a:round/>
                  <a:headEnd/>
                  <a:tailEnd/>
                </a:ln>
              </p:spPr>
              <p:txBody>
                <a:bodyPr/>
                <a:lstStyle/>
                <a:p>
                  <a:endParaRPr lang="fr-FR"/>
                </a:p>
              </p:txBody>
            </p:sp>
            <p:sp>
              <p:nvSpPr>
                <p:cNvPr id="20502" name="Triangle isocèle 114"/>
                <p:cNvSpPr>
                  <a:spLocks noChangeArrowheads="1"/>
                </p:cNvSpPr>
                <p:nvPr/>
              </p:nvSpPr>
              <p:spPr bwMode="auto">
                <a:xfrm rot="5400000">
                  <a:off x="8244784" y="4077288"/>
                  <a:ext cx="144030" cy="144009"/>
                </a:xfrm>
                <a:prstGeom prst="triangle">
                  <a:avLst>
                    <a:gd name="adj" fmla="val 50000"/>
                  </a:avLst>
                </a:prstGeom>
                <a:solidFill>
                  <a:srgbClr val="FF0000"/>
                </a:solidFill>
                <a:ln w="9525" algn="ctr">
                  <a:solidFill>
                    <a:schemeClr val="tx1"/>
                  </a:solidFill>
                  <a:round/>
                  <a:headEnd/>
                  <a:tailEnd/>
                </a:ln>
              </p:spPr>
              <p:txBody>
                <a:bodyPr/>
                <a:lstStyle/>
                <a:p>
                  <a:endParaRPr lang="fr-FR"/>
                </a:p>
              </p:txBody>
            </p:sp>
            <p:sp>
              <p:nvSpPr>
                <p:cNvPr id="116" name="ZoneTexte 115"/>
                <p:cNvSpPr txBox="1"/>
                <p:nvPr/>
              </p:nvSpPr>
              <p:spPr bwMode="auto">
                <a:xfrm>
                  <a:off x="7699395" y="4346220"/>
                  <a:ext cx="1553125" cy="523220"/>
                </a:xfrm>
                <a:prstGeom prst="rect">
                  <a:avLst/>
                </a:prstGeom>
                <a:noFill/>
              </p:spPr>
              <p:txBody>
                <a:bodyPr wrap="square">
                  <a:spAutoFit/>
                </a:bodyPr>
                <a:lstStyle/>
                <a:p>
                  <a:pPr algn="l">
                    <a:defRPr/>
                  </a:pPr>
                  <a:r>
                    <a:rPr lang="fr-FR" sz="1400" b="1" dirty="0" smtClean="0">
                      <a:latin typeface="+mj-lt"/>
                    </a:rPr>
                    <a:t>ECHANGEUR CONDENSEUR</a:t>
                  </a:r>
                  <a:endParaRPr lang="fr-FR" sz="1400" b="1" dirty="0">
                    <a:latin typeface="+mj-lt"/>
                  </a:endParaRPr>
                </a:p>
              </p:txBody>
            </p:sp>
            <p:sp>
              <p:nvSpPr>
                <p:cNvPr id="20504" name="Organigramme : Joindre 11"/>
                <p:cNvSpPr>
                  <a:spLocks noChangeAspect="1"/>
                </p:cNvSpPr>
                <p:nvPr/>
              </p:nvSpPr>
              <p:spPr bwMode="auto">
                <a:xfrm rot="5400000">
                  <a:off x="6660676" y="2060884"/>
                  <a:ext cx="288059" cy="288018"/>
                </a:xfrm>
                <a:prstGeom prst="flowChartCollate">
                  <a:avLst/>
                </a:prstGeom>
                <a:solidFill>
                  <a:srgbClr val="E92739"/>
                </a:solidFill>
                <a:ln w="9525" algn="ctr">
                  <a:solidFill>
                    <a:schemeClr val="tx1"/>
                  </a:solidFill>
                  <a:round/>
                  <a:headEnd/>
                  <a:tailEnd/>
                </a:ln>
              </p:spPr>
              <p:txBody>
                <a:bodyPr/>
                <a:lstStyle/>
                <a:p>
                  <a:endParaRPr lang="fr-FR"/>
                </a:p>
              </p:txBody>
            </p:sp>
          </p:grpSp>
        </p:grpSp>
        <p:sp>
          <p:nvSpPr>
            <p:cNvPr id="20486"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fr-FR"/>
            </a:p>
          </p:txBody>
        </p:sp>
        <p:sp>
          <p:nvSpPr>
            <p:cNvPr id="20490" name="Organigramme : Joindre 10"/>
            <p:cNvSpPr>
              <a:spLocks noChangeAspect="1"/>
            </p:cNvSpPr>
            <p:nvPr/>
          </p:nvSpPr>
          <p:spPr bwMode="auto">
            <a:xfrm>
              <a:off x="5436960" y="2403295"/>
              <a:ext cx="287338" cy="287337"/>
            </a:xfrm>
            <a:prstGeom prst="flowChartCollate">
              <a:avLst/>
            </a:prstGeom>
            <a:solidFill>
              <a:srgbClr val="E92739"/>
            </a:solidFill>
            <a:ln w="9525" algn="ctr">
              <a:solidFill>
                <a:schemeClr val="tx1"/>
              </a:solidFill>
              <a:round/>
              <a:headEnd/>
              <a:tailEnd/>
            </a:ln>
          </p:spPr>
          <p:txBody>
            <a:bodyPr/>
            <a:lstStyle/>
            <a:p>
              <a:endParaRPr lang="fr-FR"/>
            </a:p>
          </p:txBody>
        </p:sp>
        <p:cxnSp>
          <p:nvCxnSpPr>
            <p:cNvPr id="20492" name="Connecteur droit 118"/>
            <p:cNvCxnSpPr>
              <a:cxnSpLocks noChangeShapeType="1"/>
            </p:cNvCxnSpPr>
            <p:nvPr/>
          </p:nvCxnSpPr>
          <p:spPr bwMode="auto">
            <a:xfrm rot="5400000">
              <a:off x="4175125" y="3321050"/>
              <a:ext cx="5257800" cy="0"/>
            </a:xfrm>
            <a:prstGeom prst="line">
              <a:avLst/>
            </a:prstGeom>
            <a:noFill/>
            <a:ln w="25400" algn="ctr">
              <a:solidFill>
                <a:schemeClr val="tx1"/>
              </a:solidFill>
              <a:round/>
              <a:headEnd/>
              <a:tailEnd/>
            </a:ln>
          </p:spPr>
        </p:cxnSp>
      </p:grpSp>
      <p:sp>
        <p:nvSpPr>
          <p:cNvPr id="34" name="Titre 1"/>
          <p:cNvSpPr txBox="1">
            <a:spLocks/>
          </p:cNvSpPr>
          <p:nvPr/>
        </p:nvSpPr>
        <p:spPr>
          <a:xfrm>
            <a:off x="1331640" y="291927"/>
            <a:ext cx="7605214" cy="504056"/>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b="1" i="0" u="none" strike="noStrike" kern="1200" cap="all" spc="0" normalizeH="0" baseline="0" dirty="0" smtClean="0">
                <a:ln>
                  <a:noFill/>
                </a:ln>
                <a:solidFill>
                  <a:schemeClr val="bg1"/>
                </a:solidFill>
                <a:effectLst/>
                <a:uLnTx/>
                <a:uFillTx/>
                <a:latin typeface="+mj-lt"/>
                <a:ea typeface="+mj-ea"/>
                <a:cs typeface="Calibri" pitchFamily="34" charset="0"/>
              </a:rPr>
              <a:t>MODIFICATIONS DU CIRCUIT SECONDAIRE</a:t>
            </a:r>
            <a:endParaRPr kumimoji="0" lang="fr-FR" b="1" i="0" u="none" strike="noStrike" kern="1200" cap="all" spc="0" normalizeH="0" baseline="0" dirty="0">
              <a:ln>
                <a:noFill/>
              </a:ln>
              <a:solidFill>
                <a:schemeClr val="bg1"/>
              </a:solidFill>
              <a:effectLst/>
              <a:uLnTx/>
              <a:uFillTx/>
              <a:latin typeface="+mj-lt"/>
              <a:ea typeface="+mj-ea"/>
              <a:cs typeface="Calibri" pitchFamily="34" charset="0"/>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ChangeArrowheads="1"/>
          </p:cNvSpPr>
          <p:nvPr/>
        </p:nvSpPr>
        <p:spPr bwMode="auto">
          <a:xfrm>
            <a:off x="1835696" y="0"/>
            <a:ext cx="6768752" cy="908720"/>
          </a:xfrm>
          <a:prstGeom prst="rect">
            <a:avLst/>
          </a:prstGeom>
          <a:noFill/>
          <a:ln w="9525">
            <a:noFill/>
            <a:miter lim="800000"/>
            <a:headEnd/>
            <a:tailEnd/>
          </a:ln>
        </p:spPr>
        <p:txBody>
          <a:bodyPr anchor="ctr"/>
          <a:lstStyle/>
          <a:p>
            <a:r>
              <a:rPr lang="fr-FR" sz="2800" b="1" dirty="0" smtClean="0">
                <a:solidFill>
                  <a:schemeClr val="bg1"/>
                </a:solidFill>
                <a:latin typeface="Comic Sans MS" pitchFamily="66" charset="0"/>
              </a:rPr>
              <a:t>UN EXEMPLE POSSIBLE</a:t>
            </a:r>
            <a:endParaRPr lang="fr-FR" sz="2800" b="1" dirty="0">
              <a:solidFill>
                <a:schemeClr val="bg1"/>
              </a:solidFill>
              <a:latin typeface="Comic Sans MS" pitchFamily="66" charset="0"/>
            </a:endParaRPr>
          </a:p>
        </p:txBody>
      </p:sp>
      <p:grpSp>
        <p:nvGrpSpPr>
          <p:cNvPr id="2" name="Groupe 41"/>
          <p:cNvGrpSpPr>
            <a:grpSpLocks/>
          </p:cNvGrpSpPr>
          <p:nvPr/>
        </p:nvGrpSpPr>
        <p:grpSpPr bwMode="auto">
          <a:xfrm>
            <a:off x="133350" y="1052736"/>
            <a:ext cx="9010650" cy="5337885"/>
            <a:chOff x="132874" y="836677"/>
            <a:chExt cx="9011126" cy="5336595"/>
          </a:xfrm>
        </p:grpSpPr>
        <p:pic>
          <p:nvPicPr>
            <p:cNvPr id="27659" name="Picture 5"/>
            <p:cNvPicPr>
              <a:picLocks noChangeAspect="1" noChangeArrowheads="1"/>
            </p:cNvPicPr>
            <p:nvPr/>
          </p:nvPicPr>
          <p:blipFill>
            <a:blip r:embed="rId3" cstate="print"/>
            <a:srcRect/>
            <a:stretch>
              <a:fillRect/>
            </a:stretch>
          </p:blipFill>
          <p:spPr bwMode="auto">
            <a:xfrm>
              <a:off x="132874" y="1556792"/>
              <a:ext cx="9011126" cy="4096703"/>
            </a:xfrm>
            <a:prstGeom prst="rect">
              <a:avLst/>
            </a:prstGeom>
            <a:noFill/>
            <a:ln w="9525">
              <a:noFill/>
              <a:miter lim="800000"/>
              <a:headEnd/>
              <a:tailEnd/>
            </a:ln>
          </p:spPr>
        </p:pic>
        <p:grpSp>
          <p:nvGrpSpPr>
            <p:cNvPr id="3" name="Group 155"/>
            <p:cNvGrpSpPr>
              <a:grpSpLocks noChangeAspect="1"/>
            </p:cNvGrpSpPr>
            <p:nvPr/>
          </p:nvGrpSpPr>
          <p:grpSpPr bwMode="auto">
            <a:xfrm>
              <a:off x="5940152" y="3861048"/>
              <a:ext cx="583405" cy="595313"/>
              <a:chOff x="612" y="2976"/>
              <a:chExt cx="735" cy="750"/>
            </a:xfrm>
          </p:grpSpPr>
          <p:pic>
            <p:nvPicPr>
              <p:cNvPr id="27671" name="Picture 154"/>
              <p:cNvPicPr>
                <a:picLocks noChangeAspect="1" noChangeArrowheads="1"/>
              </p:cNvPicPr>
              <p:nvPr/>
            </p:nvPicPr>
            <p:blipFill>
              <a:blip r:embed="rId4" cstate="print"/>
              <a:srcRect/>
              <a:stretch>
                <a:fillRect/>
              </a:stretch>
            </p:blipFill>
            <p:spPr bwMode="auto">
              <a:xfrm>
                <a:off x="657" y="2976"/>
                <a:ext cx="690" cy="750"/>
              </a:xfrm>
              <a:prstGeom prst="rect">
                <a:avLst/>
              </a:prstGeom>
              <a:solidFill>
                <a:srgbClr val="FFCCCC"/>
              </a:solidFill>
              <a:ln w="9525">
                <a:noFill/>
                <a:miter lim="800000"/>
                <a:headEnd/>
                <a:tailEnd/>
              </a:ln>
            </p:spPr>
          </p:pic>
          <p:grpSp>
            <p:nvGrpSpPr>
              <p:cNvPr id="4" name="Group 144"/>
              <p:cNvGrpSpPr>
                <a:grpSpLocks/>
              </p:cNvGrpSpPr>
              <p:nvPr/>
            </p:nvGrpSpPr>
            <p:grpSpPr bwMode="auto">
              <a:xfrm>
                <a:off x="612" y="2976"/>
                <a:ext cx="724" cy="570"/>
                <a:chOff x="3107" y="572"/>
                <a:chExt cx="724" cy="570"/>
              </a:xfrm>
            </p:grpSpPr>
            <p:sp>
              <p:nvSpPr>
                <p:cNvPr id="27673" name="Arc 145"/>
                <p:cNvSpPr>
                  <a:spLocks noChangeAspect="1"/>
                </p:cNvSpPr>
                <p:nvPr/>
              </p:nvSpPr>
              <p:spPr bwMode="auto">
                <a:xfrm flipV="1">
                  <a:off x="3107" y="617"/>
                  <a:ext cx="180" cy="524"/>
                </a:xfrm>
                <a:custGeom>
                  <a:avLst/>
                  <a:gdLst>
                    <a:gd name="T0" fmla="*/ 0 w 21600"/>
                    <a:gd name="T1" fmla="*/ 0 h 20675"/>
                    <a:gd name="T2" fmla="*/ 0 w 21600"/>
                    <a:gd name="T3" fmla="*/ 0 h 20675"/>
                    <a:gd name="T4" fmla="*/ 0 w 21600"/>
                    <a:gd name="T5" fmla="*/ 0 h 20675"/>
                    <a:gd name="T6" fmla="*/ 0 60000 65536"/>
                    <a:gd name="T7" fmla="*/ 0 60000 65536"/>
                    <a:gd name="T8" fmla="*/ 0 60000 65536"/>
                    <a:gd name="T9" fmla="*/ 0 w 21600"/>
                    <a:gd name="T10" fmla="*/ 0 h 20675"/>
                    <a:gd name="T11" fmla="*/ 21600 w 21600"/>
                    <a:gd name="T12" fmla="*/ 20675 h 20675"/>
                  </a:gdLst>
                  <a:ahLst/>
                  <a:cxnLst>
                    <a:cxn ang="T6">
                      <a:pos x="T0" y="T1"/>
                    </a:cxn>
                    <a:cxn ang="T7">
                      <a:pos x="T2" y="T3"/>
                    </a:cxn>
                    <a:cxn ang="T8">
                      <a:pos x="T4" y="T5"/>
                    </a:cxn>
                  </a:cxnLst>
                  <a:rect l="T9" t="T10" r="T11" b="T12"/>
                  <a:pathLst>
                    <a:path w="21600" h="20675" fill="none" extrusionOk="0">
                      <a:moveTo>
                        <a:pt x="6253" y="-1"/>
                      </a:moveTo>
                      <a:cubicBezTo>
                        <a:pt x="15366" y="2756"/>
                        <a:pt x="21600" y="11154"/>
                        <a:pt x="21600" y="20675"/>
                      </a:cubicBezTo>
                    </a:path>
                    <a:path w="21600" h="20675" stroke="0" extrusionOk="0">
                      <a:moveTo>
                        <a:pt x="6253" y="-1"/>
                      </a:moveTo>
                      <a:cubicBezTo>
                        <a:pt x="15366" y="2756"/>
                        <a:pt x="21600" y="11154"/>
                        <a:pt x="21600" y="20675"/>
                      </a:cubicBezTo>
                      <a:lnTo>
                        <a:pt x="0" y="20675"/>
                      </a:lnTo>
                      <a:close/>
                    </a:path>
                  </a:pathLst>
                </a:custGeom>
                <a:noFill/>
                <a:ln w="25400">
                  <a:solidFill>
                    <a:schemeClr val="tx1"/>
                  </a:solidFill>
                  <a:round/>
                  <a:headEnd/>
                  <a:tailEnd/>
                </a:ln>
              </p:spPr>
              <p:txBody>
                <a:bodyPr wrap="none" anchor="ctr"/>
                <a:lstStyle/>
                <a:p>
                  <a:endParaRPr lang="fr-FR"/>
                </a:p>
              </p:txBody>
            </p:sp>
            <p:sp>
              <p:nvSpPr>
                <p:cNvPr id="27674" name="Arc 146"/>
                <p:cNvSpPr>
                  <a:spLocks noChangeAspect="1"/>
                </p:cNvSpPr>
                <p:nvPr/>
              </p:nvSpPr>
              <p:spPr bwMode="auto">
                <a:xfrm flipH="1" flipV="1">
                  <a:off x="3651" y="617"/>
                  <a:ext cx="180" cy="524"/>
                </a:xfrm>
                <a:custGeom>
                  <a:avLst/>
                  <a:gdLst>
                    <a:gd name="T0" fmla="*/ 0 w 21600"/>
                    <a:gd name="T1" fmla="*/ 0 h 20675"/>
                    <a:gd name="T2" fmla="*/ 0 w 21600"/>
                    <a:gd name="T3" fmla="*/ 0 h 20675"/>
                    <a:gd name="T4" fmla="*/ 0 w 21600"/>
                    <a:gd name="T5" fmla="*/ 0 h 20675"/>
                    <a:gd name="T6" fmla="*/ 0 60000 65536"/>
                    <a:gd name="T7" fmla="*/ 0 60000 65536"/>
                    <a:gd name="T8" fmla="*/ 0 60000 65536"/>
                    <a:gd name="T9" fmla="*/ 0 w 21600"/>
                    <a:gd name="T10" fmla="*/ 0 h 20675"/>
                    <a:gd name="T11" fmla="*/ 21600 w 21600"/>
                    <a:gd name="T12" fmla="*/ 20675 h 20675"/>
                  </a:gdLst>
                  <a:ahLst/>
                  <a:cxnLst>
                    <a:cxn ang="T6">
                      <a:pos x="T0" y="T1"/>
                    </a:cxn>
                    <a:cxn ang="T7">
                      <a:pos x="T2" y="T3"/>
                    </a:cxn>
                    <a:cxn ang="T8">
                      <a:pos x="T4" y="T5"/>
                    </a:cxn>
                  </a:cxnLst>
                  <a:rect l="T9" t="T10" r="T11" b="T12"/>
                  <a:pathLst>
                    <a:path w="21600" h="20675" fill="none" extrusionOk="0">
                      <a:moveTo>
                        <a:pt x="6253" y="-1"/>
                      </a:moveTo>
                      <a:cubicBezTo>
                        <a:pt x="15366" y="2756"/>
                        <a:pt x="21600" y="11154"/>
                        <a:pt x="21600" y="20675"/>
                      </a:cubicBezTo>
                    </a:path>
                    <a:path w="21600" h="20675" stroke="0" extrusionOk="0">
                      <a:moveTo>
                        <a:pt x="6253" y="-1"/>
                      </a:moveTo>
                      <a:cubicBezTo>
                        <a:pt x="15366" y="2756"/>
                        <a:pt x="21600" y="11154"/>
                        <a:pt x="21600" y="20675"/>
                      </a:cubicBezTo>
                      <a:lnTo>
                        <a:pt x="0" y="20675"/>
                      </a:lnTo>
                      <a:close/>
                    </a:path>
                  </a:pathLst>
                </a:custGeom>
                <a:noFill/>
                <a:ln w="25400">
                  <a:solidFill>
                    <a:schemeClr val="tx1"/>
                  </a:solidFill>
                  <a:round/>
                  <a:headEnd/>
                  <a:tailEnd/>
                </a:ln>
              </p:spPr>
              <p:txBody>
                <a:bodyPr wrap="none" anchor="ctr"/>
                <a:lstStyle/>
                <a:p>
                  <a:endParaRPr lang="fr-FR"/>
                </a:p>
              </p:txBody>
            </p:sp>
            <p:cxnSp>
              <p:nvCxnSpPr>
                <p:cNvPr id="27675" name="AutoShape 147"/>
                <p:cNvCxnSpPr>
                  <a:cxnSpLocks noChangeShapeType="1"/>
                  <a:stCxn id="27673" idx="0"/>
                  <a:endCxn id="27674" idx="0"/>
                </p:cNvCxnSpPr>
                <p:nvPr/>
              </p:nvCxnSpPr>
              <p:spPr bwMode="auto">
                <a:xfrm rot="16200000" flipH="1">
                  <a:off x="3468" y="832"/>
                  <a:ext cx="1" cy="619"/>
                </a:xfrm>
                <a:prstGeom prst="curvedConnector3">
                  <a:avLst>
                    <a:gd name="adj1" fmla="val 14400005"/>
                  </a:avLst>
                </a:prstGeom>
                <a:noFill/>
                <a:ln w="25400">
                  <a:solidFill>
                    <a:schemeClr val="tx1"/>
                  </a:solidFill>
                  <a:round/>
                  <a:headEnd/>
                  <a:tailEnd/>
                </a:ln>
              </p:spPr>
            </p:cxnSp>
            <p:sp>
              <p:nvSpPr>
                <p:cNvPr id="27676" name="Oval 148"/>
                <p:cNvSpPr>
                  <a:spLocks noChangeArrowheads="1"/>
                </p:cNvSpPr>
                <p:nvPr/>
              </p:nvSpPr>
              <p:spPr bwMode="auto">
                <a:xfrm>
                  <a:off x="3288" y="572"/>
                  <a:ext cx="363" cy="91"/>
                </a:xfrm>
                <a:prstGeom prst="ellipse">
                  <a:avLst/>
                </a:prstGeom>
                <a:solidFill>
                  <a:srgbClr val="FFFF99"/>
                </a:solidFill>
                <a:ln w="25400">
                  <a:solidFill>
                    <a:schemeClr val="tx1"/>
                  </a:solidFill>
                  <a:round/>
                  <a:headEnd/>
                  <a:tailEnd/>
                </a:ln>
              </p:spPr>
              <p:txBody>
                <a:bodyPr wrap="none" anchor="ctr"/>
                <a:lstStyle/>
                <a:p>
                  <a:endParaRPr lang="fr-FR"/>
                </a:p>
              </p:txBody>
            </p:sp>
          </p:grpSp>
        </p:grpSp>
        <p:sp>
          <p:nvSpPr>
            <p:cNvPr id="27661" name="ZoneTexte 12"/>
            <p:cNvSpPr txBox="1">
              <a:spLocks noChangeArrowheads="1"/>
            </p:cNvSpPr>
            <p:nvPr/>
          </p:nvSpPr>
          <p:spPr bwMode="auto">
            <a:xfrm>
              <a:off x="5507912" y="836677"/>
              <a:ext cx="2736304" cy="646175"/>
            </a:xfrm>
            <a:prstGeom prst="rect">
              <a:avLst/>
            </a:prstGeom>
            <a:solidFill>
              <a:srgbClr val="FFCCCC"/>
            </a:solidFill>
            <a:ln w="9525">
              <a:solidFill>
                <a:srgbClr val="000099"/>
              </a:solidFill>
              <a:miter lim="800000"/>
              <a:headEnd/>
              <a:tailEnd/>
            </a:ln>
          </p:spPr>
          <p:txBody>
            <a:bodyPr>
              <a:spAutoFit/>
            </a:bodyPr>
            <a:lstStyle/>
            <a:p>
              <a:r>
                <a:rPr lang="en-US" sz="1800" b="1" i="1" dirty="0" err="1" smtClean="0">
                  <a:latin typeface="+mn-lt"/>
                </a:rPr>
                <a:t>Centrale</a:t>
              </a:r>
              <a:r>
                <a:rPr lang="en-US" sz="1800" b="1" i="1" dirty="0" smtClean="0">
                  <a:latin typeface="+mn-lt"/>
                </a:rPr>
                <a:t> de </a:t>
              </a:r>
            </a:p>
            <a:p>
              <a:r>
                <a:rPr lang="en-US" sz="1800" b="1" i="1" dirty="0" err="1" smtClean="0">
                  <a:latin typeface="+mn-lt"/>
                </a:rPr>
                <a:t>Nogent</a:t>
              </a:r>
              <a:r>
                <a:rPr lang="en-US" sz="1800" b="1" i="1" dirty="0" smtClean="0">
                  <a:latin typeface="+mn-lt"/>
                </a:rPr>
                <a:t>-</a:t>
              </a:r>
              <a:r>
                <a:rPr lang="en-US" sz="1800" b="1" i="1" dirty="0" err="1" smtClean="0">
                  <a:latin typeface="+mn-lt"/>
                </a:rPr>
                <a:t>sur</a:t>
              </a:r>
              <a:r>
                <a:rPr lang="en-US" sz="1800" b="1" i="1" dirty="0" smtClean="0">
                  <a:latin typeface="+mn-lt"/>
                </a:rPr>
                <a:t>-Seine</a:t>
              </a:r>
              <a:endParaRPr lang="en-US" sz="1800" b="1" i="1" dirty="0">
                <a:latin typeface="+mn-lt"/>
              </a:endParaRPr>
            </a:p>
          </p:txBody>
        </p:sp>
        <p:cxnSp>
          <p:nvCxnSpPr>
            <p:cNvPr id="27662" name="Connecteur droit avec flèche 14"/>
            <p:cNvCxnSpPr>
              <a:cxnSpLocks noChangeShapeType="1"/>
              <a:stCxn id="27661" idx="2"/>
              <a:endCxn id="27676" idx="5"/>
            </p:cNvCxnSpPr>
            <p:nvPr/>
          </p:nvCxnSpPr>
          <p:spPr bwMode="auto">
            <a:xfrm flipH="1">
              <a:off x="6329755" y="1482852"/>
              <a:ext cx="546309" cy="2439849"/>
            </a:xfrm>
            <a:prstGeom prst="straightConnector1">
              <a:avLst/>
            </a:prstGeom>
            <a:noFill/>
            <a:ln w="38100" algn="ctr">
              <a:solidFill>
                <a:schemeClr val="tx1"/>
              </a:solidFill>
              <a:round/>
              <a:headEnd/>
              <a:tailEnd type="arrow" w="med" len="med"/>
            </a:ln>
          </p:spPr>
        </p:cxnSp>
        <p:grpSp>
          <p:nvGrpSpPr>
            <p:cNvPr id="5" name="Groupe 35"/>
            <p:cNvGrpSpPr>
              <a:grpSpLocks/>
            </p:cNvGrpSpPr>
            <p:nvPr/>
          </p:nvGrpSpPr>
          <p:grpSpPr bwMode="auto">
            <a:xfrm>
              <a:off x="1475656" y="2060848"/>
              <a:ext cx="4536504" cy="2232248"/>
              <a:chOff x="1475656" y="2060848"/>
              <a:chExt cx="4536504" cy="2232248"/>
            </a:xfrm>
          </p:grpSpPr>
          <p:cxnSp>
            <p:nvCxnSpPr>
              <p:cNvPr id="27666" name="Connecteur droit 18"/>
              <p:cNvCxnSpPr>
                <a:cxnSpLocks noChangeShapeType="1"/>
              </p:cNvCxnSpPr>
              <p:nvPr/>
            </p:nvCxnSpPr>
            <p:spPr bwMode="auto">
              <a:xfrm>
                <a:off x="5436096" y="4005064"/>
                <a:ext cx="576064" cy="288032"/>
              </a:xfrm>
              <a:prstGeom prst="line">
                <a:avLst/>
              </a:prstGeom>
              <a:noFill/>
              <a:ln w="127000" algn="ctr">
                <a:solidFill>
                  <a:srgbClr val="0070C0"/>
                </a:solidFill>
                <a:round/>
                <a:headEnd/>
                <a:tailEnd/>
              </a:ln>
            </p:spPr>
          </p:cxnSp>
          <p:cxnSp>
            <p:nvCxnSpPr>
              <p:cNvPr id="27667" name="Connecteur droit 21"/>
              <p:cNvCxnSpPr>
                <a:cxnSpLocks noChangeShapeType="1"/>
              </p:cNvCxnSpPr>
              <p:nvPr/>
            </p:nvCxnSpPr>
            <p:spPr bwMode="auto">
              <a:xfrm flipV="1">
                <a:off x="2555776" y="4005064"/>
                <a:ext cx="2880320" cy="72008"/>
              </a:xfrm>
              <a:prstGeom prst="line">
                <a:avLst/>
              </a:prstGeom>
              <a:noFill/>
              <a:ln w="127000" algn="ctr">
                <a:solidFill>
                  <a:srgbClr val="0070C0"/>
                </a:solidFill>
                <a:round/>
                <a:headEnd/>
                <a:tailEnd/>
              </a:ln>
            </p:spPr>
          </p:cxnSp>
          <p:cxnSp>
            <p:nvCxnSpPr>
              <p:cNvPr id="27668" name="Connecteur droit 24"/>
              <p:cNvCxnSpPr>
                <a:cxnSpLocks noChangeShapeType="1"/>
              </p:cNvCxnSpPr>
              <p:nvPr/>
            </p:nvCxnSpPr>
            <p:spPr bwMode="auto">
              <a:xfrm>
                <a:off x="1979712" y="3356992"/>
                <a:ext cx="648072" cy="720080"/>
              </a:xfrm>
              <a:prstGeom prst="line">
                <a:avLst/>
              </a:prstGeom>
              <a:noFill/>
              <a:ln w="127000" algn="ctr">
                <a:solidFill>
                  <a:srgbClr val="0070C0"/>
                </a:solidFill>
                <a:round/>
                <a:headEnd/>
                <a:tailEnd/>
              </a:ln>
            </p:spPr>
          </p:cxnSp>
          <p:cxnSp>
            <p:nvCxnSpPr>
              <p:cNvPr id="27669" name="Connecteur droit 30"/>
              <p:cNvCxnSpPr>
                <a:cxnSpLocks noChangeShapeType="1"/>
              </p:cNvCxnSpPr>
              <p:nvPr/>
            </p:nvCxnSpPr>
            <p:spPr bwMode="auto">
              <a:xfrm>
                <a:off x="1907704" y="2348880"/>
                <a:ext cx="72008" cy="1008112"/>
              </a:xfrm>
              <a:prstGeom prst="line">
                <a:avLst/>
              </a:prstGeom>
              <a:noFill/>
              <a:ln w="127000" algn="ctr">
                <a:solidFill>
                  <a:srgbClr val="0070C0"/>
                </a:solidFill>
                <a:round/>
                <a:headEnd/>
                <a:tailEnd/>
              </a:ln>
            </p:spPr>
          </p:cxnSp>
          <p:cxnSp>
            <p:nvCxnSpPr>
              <p:cNvPr id="27670" name="Connecteur droit 33"/>
              <p:cNvCxnSpPr>
                <a:cxnSpLocks noChangeShapeType="1"/>
              </p:cNvCxnSpPr>
              <p:nvPr/>
            </p:nvCxnSpPr>
            <p:spPr bwMode="auto">
              <a:xfrm>
                <a:off x="1475656" y="2060848"/>
                <a:ext cx="432048" cy="360040"/>
              </a:xfrm>
              <a:prstGeom prst="line">
                <a:avLst/>
              </a:prstGeom>
              <a:noFill/>
              <a:ln w="127000" algn="ctr">
                <a:solidFill>
                  <a:srgbClr val="0070C0"/>
                </a:solidFill>
                <a:round/>
                <a:headEnd/>
                <a:tailEnd/>
              </a:ln>
            </p:spPr>
          </p:cxnSp>
        </p:grpSp>
        <p:sp>
          <p:nvSpPr>
            <p:cNvPr id="27664" name="ZoneTexte 36"/>
            <p:cNvSpPr txBox="1">
              <a:spLocks noChangeArrowheads="1"/>
            </p:cNvSpPr>
            <p:nvPr/>
          </p:nvSpPr>
          <p:spPr bwMode="auto">
            <a:xfrm>
              <a:off x="1979334" y="5804029"/>
              <a:ext cx="3528200" cy="369243"/>
            </a:xfrm>
            <a:prstGeom prst="rect">
              <a:avLst/>
            </a:prstGeom>
            <a:solidFill>
              <a:srgbClr val="4A5BDA">
                <a:alpha val="47842"/>
              </a:srgbClr>
            </a:solidFill>
            <a:ln w="9525">
              <a:solidFill>
                <a:srgbClr val="009900"/>
              </a:solidFill>
              <a:miter lim="800000"/>
              <a:headEnd/>
              <a:tailEnd/>
            </a:ln>
          </p:spPr>
          <p:txBody>
            <a:bodyPr wrap="square">
              <a:spAutoFit/>
            </a:bodyPr>
            <a:lstStyle/>
            <a:p>
              <a:r>
                <a:rPr lang="en-US" sz="1800" b="1" i="1" dirty="0" err="1" smtClean="0">
                  <a:cs typeface="Arial" pitchFamily="34" charset="0"/>
                </a:rPr>
                <a:t>Ligne</a:t>
              </a:r>
              <a:r>
                <a:rPr lang="en-US" sz="1800" b="1" i="1" dirty="0" smtClean="0">
                  <a:cs typeface="Arial" pitchFamily="34" charset="0"/>
                </a:rPr>
                <a:t> de transport </a:t>
              </a:r>
              <a:r>
                <a:rPr lang="en-US" sz="1800" b="1" i="1" dirty="0" err="1" smtClean="0">
                  <a:cs typeface="Arial" pitchFamily="34" charset="0"/>
                </a:rPr>
                <a:t>principale</a:t>
              </a:r>
              <a:endParaRPr lang="en-US" sz="1800" b="1" i="1" dirty="0">
                <a:cs typeface="Arial" pitchFamily="34" charset="0"/>
              </a:endParaRPr>
            </a:p>
          </p:txBody>
        </p:sp>
        <p:cxnSp>
          <p:nvCxnSpPr>
            <p:cNvPr id="27665" name="Connecteur droit avec flèche 37"/>
            <p:cNvCxnSpPr>
              <a:cxnSpLocks noChangeShapeType="1"/>
              <a:stCxn id="27664" idx="0"/>
            </p:cNvCxnSpPr>
            <p:nvPr/>
          </p:nvCxnSpPr>
          <p:spPr bwMode="auto">
            <a:xfrm rot="16200000" flipV="1">
              <a:off x="2825380" y="4885975"/>
              <a:ext cx="1800199" cy="35908"/>
            </a:xfrm>
            <a:prstGeom prst="straightConnector1">
              <a:avLst/>
            </a:prstGeom>
            <a:noFill/>
            <a:ln w="38100" algn="ctr">
              <a:solidFill>
                <a:schemeClr val="tx1"/>
              </a:solidFill>
              <a:round/>
              <a:headEnd/>
              <a:tailEnd type="arrow" w="med" len="med"/>
            </a:ln>
          </p:spPr>
        </p:cxnSp>
      </p:grpSp>
      <p:grpSp>
        <p:nvGrpSpPr>
          <p:cNvPr id="6" name="Groupe 52"/>
          <p:cNvGrpSpPr>
            <a:grpSpLocks/>
          </p:cNvGrpSpPr>
          <p:nvPr/>
        </p:nvGrpSpPr>
        <p:grpSpPr bwMode="auto">
          <a:xfrm>
            <a:off x="6516216" y="5877272"/>
            <a:ext cx="649287" cy="463702"/>
            <a:chOff x="6876256" y="5733256"/>
            <a:chExt cx="648072" cy="462455"/>
          </a:xfrm>
        </p:grpSpPr>
        <p:cxnSp>
          <p:nvCxnSpPr>
            <p:cNvPr id="27655" name="Connecteur droit 45"/>
            <p:cNvCxnSpPr>
              <a:cxnSpLocks noChangeShapeType="1"/>
            </p:cNvCxnSpPr>
            <p:nvPr/>
          </p:nvCxnSpPr>
          <p:spPr bwMode="auto">
            <a:xfrm>
              <a:off x="6876256" y="5805264"/>
              <a:ext cx="648072" cy="0"/>
            </a:xfrm>
            <a:prstGeom prst="line">
              <a:avLst/>
            </a:prstGeom>
            <a:noFill/>
            <a:ln w="25400" algn="ctr">
              <a:solidFill>
                <a:schemeClr val="tx1"/>
              </a:solidFill>
              <a:round/>
              <a:headEnd/>
              <a:tailEnd/>
            </a:ln>
          </p:spPr>
        </p:cxnSp>
        <p:cxnSp>
          <p:nvCxnSpPr>
            <p:cNvPr id="27656" name="Connecteur droit 48"/>
            <p:cNvCxnSpPr>
              <a:cxnSpLocks noChangeShapeType="1"/>
            </p:cNvCxnSpPr>
            <p:nvPr/>
          </p:nvCxnSpPr>
          <p:spPr bwMode="auto">
            <a:xfrm>
              <a:off x="6876256" y="5733256"/>
              <a:ext cx="0" cy="144016"/>
            </a:xfrm>
            <a:prstGeom prst="line">
              <a:avLst/>
            </a:prstGeom>
            <a:noFill/>
            <a:ln w="9525" algn="ctr">
              <a:solidFill>
                <a:schemeClr val="tx1"/>
              </a:solidFill>
              <a:round/>
              <a:headEnd/>
              <a:tailEnd/>
            </a:ln>
          </p:spPr>
        </p:cxnSp>
        <p:cxnSp>
          <p:nvCxnSpPr>
            <p:cNvPr id="27657" name="Connecteur droit 49"/>
            <p:cNvCxnSpPr>
              <a:cxnSpLocks noChangeShapeType="1"/>
            </p:cNvCxnSpPr>
            <p:nvPr/>
          </p:nvCxnSpPr>
          <p:spPr bwMode="auto">
            <a:xfrm>
              <a:off x="7524328" y="5733256"/>
              <a:ext cx="0" cy="144016"/>
            </a:xfrm>
            <a:prstGeom prst="line">
              <a:avLst/>
            </a:prstGeom>
            <a:noFill/>
            <a:ln w="9525" algn="ctr">
              <a:solidFill>
                <a:schemeClr val="tx1"/>
              </a:solidFill>
              <a:round/>
              <a:headEnd/>
              <a:tailEnd/>
            </a:ln>
          </p:spPr>
        </p:cxnSp>
        <p:sp>
          <p:nvSpPr>
            <p:cNvPr id="27658" name="ZoneTexte 51"/>
            <p:cNvSpPr txBox="1">
              <a:spLocks noChangeArrowheads="1"/>
            </p:cNvSpPr>
            <p:nvPr/>
          </p:nvSpPr>
          <p:spPr bwMode="auto">
            <a:xfrm>
              <a:off x="6948921" y="5949490"/>
              <a:ext cx="508473" cy="246221"/>
            </a:xfrm>
            <a:prstGeom prst="rect">
              <a:avLst/>
            </a:prstGeom>
            <a:noFill/>
            <a:ln w="9525">
              <a:noFill/>
              <a:miter lim="800000"/>
              <a:headEnd/>
              <a:tailEnd/>
            </a:ln>
          </p:spPr>
          <p:txBody>
            <a:bodyPr wrap="none">
              <a:spAutoFit/>
            </a:bodyPr>
            <a:lstStyle/>
            <a:p>
              <a:r>
                <a:rPr lang="fr-FR" sz="1000" dirty="0"/>
                <a:t>10 km</a:t>
              </a:r>
            </a:p>
          </p:txBody>
        </p:sp>
      </p:grpSp>
      <p:sp>
        <p:nvSpPr>
          <p:cNvPr id="35" name="Espace réservé du numéro de diapositive 34"/>
          <p:cNvSpPr>
            <a:spLocks noGrp="1"/>
          </p:cNvSpPr>
          <p:nvPr>
            <p:ph type="sldNum" sz="quarter" idx="4294967295"/>
          </p:nvPr>
        </p:nvSpPr>
        <p:spPr>
          <a:xfrm>
            <a:off x="8639944" y="6525345"/>
            <a:ext cx="504056" cy="332655"/>
          </a:xfrm>
          <a:prstGeom prst="rect">
            <a:avLst/>
          </a:prstGeom>
        </p:spPr>
        <p:txBody>
          <a:bodyPr/>
          <a:lstStyle/>
          <a:p>
            <a:pPr>
              <a:defRPr/>
            </a:pPr>
            <a:fld id="{F9E9DE07-C26D-4FF3-8DDC-DFE15E2FEC68}" type="slidenum">
              <a:rPr lang="fr-FR" sz="1400" smtClean="0"/>
              <a:pPr>
                <a:defRPr/>
              </a:pPr>
              <a:t>81</a:t>
            </a:fld>
            <a:endParaRPr lang="fr-FR" sz="1400"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ChangeArrowheads="1"/>
          </p:cNvSpPr>
          <p:nvPr/>
        </p:nvSpPr>
        <p:spPr bwMode="auto">
          <a:xfrm>
            <a:off x="1835696" y="0"/>
            <a:ext cx="5400600" cy="908720"/>
          </a:xfrm>
          <a:prstGeom prst="rect">
            <a:avLst/>
          </a:prstGeom>
          <a:noFill/>
          <a:ln w="9525">
            <a:noFill/>
            <a:miter lim="800000"/>
            <a:headEnd/>
            <a:tailEnd/>
          </a:ln>
        </p:spPr>
        <p:txBody>
          <a:bodyPr anchor="ctr"/>
          <a:lstStyle/>
          <a:p>
            <a:r>
              <a:rPr lang="fr-FR" sz="2800" b="1" dirty="0" smtClean="0">
                <a:solidFill>
                  <a:schemeClr val="bg1"/>
                </a:solidFill>
                <a:latin typeface="Comic Sans MS" pitchFamily="66" charset="0"/>
              </a:rPr>
              <a:t>PREMIÈRE ANALYSE TECHNICO-ÉCONOMIQUE</a:t>
            </a:r>
            <a:endParaRPr lang="fr-FR" sz="2800" b="1" dirty="0">
              <a:solidFill>
                <a:schemeClr val="bg1"/>
              </a:solidFill>
              <a:latin typeface="Comic Sans MS" pitchFamily="66" charset="0"/>
            </a:endParaRPr>
          </a:p>
        </p:txBody>
      </p:sp>
      <p:sp>
        <p:nvSpPr>
          <p:cNvPr id="5" name="ZoneTexte 5"/>
          <p:cNvSpPr txBox="1">
            <a:spLocks noChangeArrowheads="1"/>
          </p:cNvSpPr>
          <p:nvPr/>
        </p:nvSpPr>
        <p:spPr bwMode="auto">
          <a:xfrm>
            <a:off x="755576" y="1412776"/>
            <a:ext cx="7056438" cy="2108269"/>
          </a:xfrm>
          <a:prstGeom prst="rect">
            <a:avLst/>
          </a:prstGeom>
          <a:noFill/>
          <a:ln w="9525">
            <a:noFill/>
            <a:miter lim="800000"/>
            <a:headEnd/>
            <a:tailEnd/>
          </a:ln>
        </p:spPr>
        <p:txBody>
          <a:bodyPr>
            <a:spAutoFit/>
          </a:bodyPr>
          <a:lstStyle/>
          <a:p>
            <a:pPr algn="l">
              <a:spcBef>
                <a:spcPts val="600"/>
              </a:spcBef>
              <a:buClr>
                <a:srgbClr val="FF0000"/>
              </a:buClr>
              <a:buFont typeface="Wingdings" pitchFamily="2" charset="2"/>
              <a:buChar char="Ø"/>
              <a:defRPr/>
            </a:pPr>
            <a:r>
              <a:rPr lang="fr-FR" sz="2400" dirty="0" smtClean="0">
                <a:solidFill>
                  <a:srgbClr val="4A5BDA"/>
                </a:solidFill>
              </a:rPr>
              <a:t> Deux paramètres </a:t>
            </a:r>
            <a:r>
              <a:rPr lang="fr-FR" sz="2400" dirty="0" err="1" smtClean="0">
                <a:solidFill>
                  <a:srgbClr val="4A5BDA"/>
                </a:solidFill>
              </a:rPr>
              <a:t>dimensionnants</a:t>
            </a:r>
            <a:r>
              <a:rPr lang="fr-FR" sz="2400" dirty="0" smtClean="0">
                <a:solidFill>
                  <a:srgbClr val="4A5BDA"/>
                </a:solidFill>
              </a:rPr>
              <a:t> :</a:t>
            </a:r>
          </a:p>
          <a:p>
            <a:pPr marL="457200" indent="-457200" algn="l">
              <a:spcBef>
                <a:spcPts val="600"/>
              </a:spcBef>
              <a:defRPr/>
            </a:pPr>
            <a:r>
              <a:rPr lang="fr-FR" sz="2000" dirty="0" smtClean="0"/>
              <a:t>	1. La </a:t>
            </a:r>
            <a:r>
              <a:rPr lang="fr-FR" sz="2000" dirty="0" smtClean="0">
                <a:solidFill>
                  <a:srgbClr val="009900"/>
                </a:solidFill>
              </a:rPr>
              <a:t>température T</a:t>
            </a:r>
            <a:r>
              <a:rPr lang="fr-FR" sz="2000" dirty="0" smtClean="0"/>
              <a:t> du caloporteur qui détermine le rendement électrique et les pertes thermiques</a:t>
            </a:r>
          </a:p>
          <a:p>
            <a:pPr marL="457200" indent="-457200" algn="l">
              <a:spcBef>
                <a:spcPts val="600"/>
              </a:spcBef>
              <a:defRPr/>
            </a:pPr>
            <a:endParaRPr lang="fr-FR" sz="800" dirty="0" smtClean="0"/>
          </a:p>
          <a:p>
            <a:pPr marL="457200" indent="-457200" algn="l">
              <a:spcBef>
                <a:spcPts val="600"/>
              </a:spcBef>
              <a:defRPr/>
            </a:pPr>
            <a:r>
              <a:rPr lang="fr-FR" sz="2000" dirty="0" smtClean="0"/>
              <a:t>	2. La </a:t>
            </a:r>
            <a:r>
              <a:rPr lang="fr-FR" sz="2000" dirty="0" smtClean="0">
                <a:solidFill>
                  <a:srgbClr val="009900"/>
                </a:solidFill>
              </a:rPr>
              <a:t>taille de la conduite </a:t>
            </a:r>
            <a:r>
              <a:rPr lang="fr-FR" sz="2000" dirty="0" smtClean="0">
                <a:solidFill>
                  <a:srgbClr val="009900"/>
                </a:solidFill>
                <a:sym typeface="Symbol"/>
              </a:rPr>
              <a:t> </a:t>
            </a:r>
            <a:r>
              <a:rPr lang="fr-FR" sz="2000" dirty="0" smtClean="0">
                <a:sym typeface="Symbol"/>
              </a:rPr>
              <a:t>qui détermine la puissance de pompage</a:t>
            </a:r>
            <a:endParaRPr lang="fr-FR" sz="2000" dirty="0"/>
          </a:p>
        </p:txBody>
      </p:sp>
      <p:sp>
        <p:nvSpPr>
          <p:cNvPr id="28677" name="ZoneTexte 5"/>
          <p:cNvSpPr txBox="1">
            <a:spLocks noChangeArrowheads="1"/>
          </p:cNvSpPr>
          <p:nvPr/>
        </p:nvSpPr>
        <p:spPr bwMode="auto">
          <a:xfrm>
            <a:off x="755576" y="4077072"/>
            <a:ext cx="7439857" cy="1384995"/>
          </a:xfrm>
          <a:prstGeom prst="rect">
            <a:avLst/>
          </a:prstGeom>
          <a:noFill/>
          <a:ln w="9525">
            <a:noFill/>
            <a:miter lim="800000"/>
            <a:headEnd/>
            <a:tailEnd/>
          </a:ln>
        </p:spPr>
        <p:txBody>
          <a:bodyPr wrap="none">
            <a:spAutoFit/>
          </a:bodyPr>
          <a:lstStyle/>
          <a:p>
            <a:pPr algn="l">
              <a:buClr>
                <a:srgbClr val="FF0000"/>
              </a:buClr>
              <a:buFont typeface="Wingdings" pitchFamily="2" charset="2"/>
              <a:buChar char="Ø"/>
            </a:pPr>
            <a:r>
              <a:rPr lang="fr-FR" sz="2400" u="sng" dirty="0" smtClean="0">
                <a:solidFill>
                  <a:srgbClr val="4A5BDA"/>
                </a:solidFill>
              </a:rPr>
              <a:t> Hypothèses :</a:t>
            </a:r>
          </a:p>
          <a:p>
            <a:pPr lvl="1" algn="l">
              <a:buClr>
                <a:srgbClr val="009900"/>
              </a:buClr>
              <a:buFont typeface="Wingdings" pitchFamily="2" charset="2"/>
              <a:buChar char="ü"/>
            </a:pPr>
            <a:r>
              <a:rPr lang="fr-FR" sz="2000" dirty="0" smtClean="0"/>
              <a:t> Fonctionnement : 1/3 cogénération, 2/3 électrique pur</a:t>
            </a:r>
          </a:p>
          <a:p>
            <a:pPr lvl="1" algn="l">
              <a:buClr>
                <a:srgbClr val="009900"/>
              </a:buClr>
              <a:buFont typeface="Wingdings" pitchFamily="2" charset="2"/>
              <a:buChar char="ü"/>
            </a:pPr>
            <a:r>
              <a:rPr lang="fr-FR" sz="2000" dirty="0" smtClean="0"/>
              <a:t> Valeur d’1 MW thermique = 50%  d’1 MW électrique</a:t>
            </a:r>
          </a:p>
          <a:p>
            <a:pPr lvl="1" algn="l">
              <a:buClr>
                <a:srgbClr val="009900"/>
              </a:buClr>
              <a:buFont typeface="Wingdings" pitchFamily="2" charset="2"/>
              <a:buChar char="ü"/>
            </a:pPr>
            <a:r>
              <a:rPr lang="fr-FR" sz="2000" dirty="0" smtClean="0"/>
              <a:t> 2 lignes de 1500 MW chacune</a:t>
            </a:r>
            <a:endParaRPr lang="fr-FR" sz="2000" dirty="0"/>
          </a:p>
        </p:txBody>
      </p:sp>
      <p:sp>
        <p:nvSpPr>
          <p:cNvPr id="12" name="Espace réservé du numéro de diapositive 11"/>
          <p:cNvSpPr>
            <a:spLocks noGrp="1"/>
          </p:cNvSpPr>
          <p:nvPr>
            <p:ph type="sldNum" sz="quarter" idx="4294967295"/>
          </p:nvPr>
        </p:nvSpPr>
        <p:spPr>
          <a:xfrm>
            <a:off x="8711952" y="6525345"/>
            <a:ext cx="432048" cy="332655"/>
          </a:xfrm>
          <a:prstGeom prst="rect">
            <a:avLst/>
          </a:prstGeom>
        </p:spPr>
        <p:txBody>
          <a:bodyPr/>
          <a:lstStyle/>
          <a:p>
            <a:pPr>
              <a:defRPr/>
            </a:pPr>
            <a:fld id="{F9E9DE07-C26D-4FF3-8DDC-DFE15E2FEC68}" type="slidenum">
              <a:rPr lang="fr-FR" sz="1400" smtClean="0"/>
              <a:pPr>
                <a:defRPr/>
              </a:pPr>
              <a:t>82</a:t>
            </a:fld>
            <a:endParaRPr lang="fr-FR" sz="140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9" name="Image 3"/>
          <p:cNvPicPr>
            <a:picLocks noChangeAspect="1"/>
          </p:cNvPicPr>
          <p:nvPr/>
        </p:nvPicPr>
        <p:blipFill>
          <a:blip r:embed="rId3" cstate="print"/>
          <a:srcRect/>
          <a:stretch>
            <a:fillRect/>
          </a:stretch>
        </p:blipFill>
        <p:spPr bwMode="auto">
          <a:xfrm>
            <a:off x="971600" y="1196752"/>
            <a:ext cx="7416824" cy="4549997"/>
          </a:xfrm>
          <a:prstGeom prst="rect">
            <a:avLst/>
          </a:prstGeom>
          <a:noFill/>
          <a:ln w="9525">
            <a:noFill/>
            <a:miter lim="800000"/>
            <a:headEnd/>
            <a:tailEnd/>
          </a:ln>
        </p:spPr>
      </p:pic>
      <p:sp>
        <p:nvSpPr>
          <p:cNvPr id="29700" name="Rectangle 2"/>
          <p:cNvSpPr>
            <a:spLocks noChangeArrowheads="1"/>
          </p:cNvSpPr>
          <p:nvPr/>
        </p:nvSpPr>
        <p:spPr bwMode="auto">
          <a:xfrm>
            <a:off x="1403648" y="0"/>
            <a:ext cx="7488832" cy="908720"/>
          </a:xfrm>
          <a:prstGeom prst="rect">
            <a:avLst/>
          </a:prstGeom>
          <a:noFill/>
          <a:ln w="9525">
            <a:noFill/>
            <a:miter lim="800000"/>
            <a:headEnd/>
            <a:tailEnd/>
          </a:ln>
        </p:spPr>
        <p:txBody>
          <a:bodyPr anchor="ctr"/>
          <a:lstStyle/>
          <a:p>
            <a:r>
              <a:rPr lang="fr-FR" sz="2800" b="1" dirty="0" smtClean="0">
                <a:solidFill>
                  <a:schemeClr val="bg1"/>
                </a:solidFill>
                <a:latin typeface="Comic Sans MS" pitchFamily="66" charset="0"/>
              </a:rPr>
              <a:t>OPTIMISATION DE LA TEMPÉRATURE</a:t>
            </a:r>
            <a:endParaRPr lang="fr-FR" sz="2800" b="1" dirty="0">
              <a:solidFill>
                <a:schemeClr val="bg1"/>
              </a:solidFill>
              <a:latin typeface="Comic Sans MS" pitchFamily="66" charset="0"/>
            </a:endParaRPr>
          </a:p>
        </p:txBody>
      </p:sp>
      <p:sp>
        <p:nvSpPr>
          <p:cNvPr id="29701" name="ZoneTexte 20"/>
          <p:cNvSpPr txBox="1">
            <a:spLocks noChangeArrowheads="1"/>
          </p:cNvSpPr>
          <p:nvPr/>
        </p:nvSpPr>
        <p:spPr bwMode="auto">
          <a:xfrm>
            <a:off x="1043607" y="5877272"/>
            <a:ext cx="7344817" cy="461665"/>
          </a:xfrm>
          <a:prstGeom prst="rect">
            <a:avLst/>
          </a:prstGeom>
          <a:solidFill>
            <a:srgbClr val="FFFFCC"/>
          </a:solidFill>
          <a:ln w="25400">
            <a:solidFill>
              <a:srgbClr val="00B050"/>
            </a:solidFill>
            <a:miter lim="800000"/>
            <a:headEnd/>
            <a:tailEnd/>
          </a:ln>
        </p:spPr>
        <p:txBody>
          <a:bodyPr wrap="square">
            <a:spAutoFit/>
          </a:bodyPr>
          <a:lstStyle/>
          <a:p>
            <a:r>
              <a:rPr lang="fr-FR" b="1" dirty="0" smtClean="0">
                <a:solidFill>
                  <a:srgbClr val="4A5BDA"/>
                </a:solidFill>
              </a:rPr>
              <a:t>Gain énergétique équivalent de 920 </a:t>
            </a:r>
            <a:r>
              <a:rPr lang="fr-FR" b="1" dirty="0" err="1" smtClean="0">
                <a:solidFill>
                  <a:srgbClr val="4A5BDA"/>
                </a:solidFill>
              </a:rPr>
              <a:t>MWe</a:t>
            </a:r>
            <a:r>
              <a:rPr lang="fr-FR" b="1" dirty="0" smtClean="0">
                <a:solidFill>
                  <a:srgbClr val="4A5BDA"/>
                </a:solidFill>
              </a:rPr>
              <a:t> (soit +70%)</a:t>
            </a:r>
            <a:endParaRPr lang="fr-FR" b="1" dirty="0">
              <a:solidFill>
                <a:srgbClr val="4A5BDA"/>
              </a:solidFill>
            </a:endParaRPr>
          </a:p>
        </p:txBody>
      </p:sp>
      <p:sp>
        <p:nvSpPr>
          <p:cNvPr id="8" name="Espace réservé du pied de page 12"/>
          <p:cNvSpPr txBox="1">
            <a:spLocks/>
          </p:cNvSpPr>
          <p:nvPr/>
        </p:nvSpPr>
        <p:spPr>
          <a:xfrm>
            <a:off x="2267744" y="6461500"/>
            <a:ext cx="4968130" cy="215900"/>
          </a:xfrm>
          <a:prstGeom prst="rect">
            <a:avLst/>
          </a:prstGeom>
        </p:spPr>
        <p:txBody>
          <a:bodyPr vert="horz" lIns="91440" tIns="45720" rIns="91440" bIns="45720" rtlCol="0" anchor="ctr"/>
          <a:lstStyle>
            <a:defPPr>
              <a:defRPr lang="fr-FR"/>
            </a:defPPr>
            <a:lvl1pPr algn="ctr" rtl="0" eaLnBrk="0" fontAlgn="base" hangingPunct="0">
              <a:spcBef>
                <a:spcPct val="0"/>
              </a:spcBef>
              <a:spcAft>
                <a:spcPct val="0"/>
              </a:spcAft>
              <a:defRPr sz="1200" b="0" i="1" kern="1200" baseline="0">
                <a:solidFill>
                  <a:schemeClr val="tx1"/>
                </a:solidFill>
                <a:latin typeface="Arial" pitchFamily="34" charset="0"/>
                <a:ea typeface="+mn-ea"/>
                <a:cs typeface="+mn-cs"/>
              </a:defRPr>
            </a:lvl1pPr>
            <a:lvl2pPr marL="457200" algn="ctr"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ctr"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ctr"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ctr"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a:defRPr/>
            </a:pPr>
            <a:endParaRPr lang="en-US" dirty="0"/>
          </a:p>
        </p:txBody>
      </p:sp>
      <p:sp>
        <p:nvSpPr>
          <p:cNvPr id="13" name="Espace réservé du numéro de diapositive 12"/>
          <p:cNvSpPr>
            <a:spLocks noGrp="1"/>
          </p:cNvSpPr>
          <p:nvPr>
            <p:ph type="sldNum" sz="quarter" idx="4294967295"/>
          </p:nvPr>
        </p:nvSpPr>
        <p:spPr>
          <a:xfrm>
            <a:off x="8495928" y="6525345"/>
            <a:ext cx="648072" cy="332655"/>
          </a:xfrm>
          <a:prstGeom prst="rect">
            <a:avLst/>
          </a:prstGeom>
        </p:spPr>
        <p:txBody>
          <a:bodyPr/>
          <a:lstStyle/>
          <a:p>
            <a:pPr>
              <a:defRPr/>
            </a:pPr>
            <a:fld id="{F9E9DE07-C26D-4FF3-8DDC-DFE15E2FEC68}" type="slidenum">
              <a:rPr lang="fr-FR" sz="1400" smtClean="0"/>
              <a:pPr>
                <a:defRPr/>
              </a:pPr>
              <a:t>83</a:t>
            </a:fld>
            <a:endParaRPr lang="fr-FR" sz="1400"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ChangeArrowheads="1"/>
          </p:cNvSpPr>
          <p:nvPr/>
        </p:nvSpPr>
        <p:spPr bwMode="auto">
          <a:xfrm>
            <a:off x="2771800" y="0"/>
            <a:ext cx="5184874" cy="908720"/>
          </a:xfrm>
          <a:prstGeom prst="rect">
            <a:avLst/>
          </a:prstGeom>
          <a:noFill/>
          <a:ln w="9525">
            <a:noFill/>
            <a:miter lim="800000"/>
            <a:headEnd/>
            <a:tailEnd/>
          </a:ln>
        </p:spPr>
        <p:txBody>
          <a:bodyPr anchor="ctr"/>
          <a:lstStyle/>
          <a:p>
            <a:r>
              <a:rPr lang="fr-FR" sz="2800" b="1" dirty="0" smtClean="0">
                <a:solidFill>
                  <a:schemeClr val="bg1"/>
                </a:solidFill>
                <a:latin typeface="Comic Sans MS" pitchFamily="66" charset="0"/>
                <a:cs typeface="Arial" pitchFamily="34" charset="0"/>
              </a:rPr>
              <a:t>BILAN ÉCONOMIQUE</a:t>
            </a:r>
            <a:endParaRPr lang="fr-FR" sz="2800" b="1" dirty="0">
              <a:solidFill>
                <a:schemeClr val="bg1"/>
              </a:solidFill>
              <a:latin typeface="Comic Sans MS" pitchFamily="66" charset="0"/>
              <a:cs typeface="Arial" pitchFamily="34" charset="0"/>
            </a:endParaRPr>
          </a:p>
        </p:txBody>
      </p:sp>
      <p:grpSp>
        <p:nvGrpSpPr>
          <p:cNvPr id="2" name="Groupe 9"/>
          <p:cNvGrpSpPr/>
          <p:nvPr/>
        </p:nvGrpSpPr>
        <p:grpSpPr>
          <a:xfrm>
            <a:off x="398204" y="1484784"/>
            <a:ext cx="8422268" cy="4062338"/>
            <a:chOff x="827088" y="1196752"/>
            <a:chExt cx="8065392" cy="4062338"/>
          </a:xfrm>
        </p:grpSpPr>
        <p:sp>
          <p:nvSpPr>
            <p:cNvPr id="32772" name="Rectangle 5"/>
            <p:cNvSpPr>
              <a:spLocks noChangeArrowheads="1"/>
            </p:cNvSpPr>
            <p:nvPr/>
          </p:nvSpPr>
          <p:spPr bwMode="auto">
            <a:xfrm>
              <a:off x="827088" y="2503459"/>
              <a:ext cx="7561262" cy="1661993"/>
            </a:xfrm>
            <a:prstGeom prst="rect">
              <a:avLst/>
            </a:prstGeom>
            <a:noFill/>
            <a:ln w="9525">
              <a:noFill/>
              <a:miter lim="800000"/>
              <a:headEnd/>
              <a:tailEnd/>
            </a:ln>
          </p:spPr>
          <p:txBody>
            <a:bodyPr wrap="square" anchor="ctr">
              <a:spAutoFit/>
            </a:bodyPr>
            <a:lstStyle/>
            <a:p>
              <a:pPr algn="l">
                <a:buClr>
                  <a:srgbClr val="FF0000"/>
                </a:buClr>
                <a:buFont typeface="Wingdings" pitchFamily="2" charset="2"/>
                <a:buChar char="Ø"/>
              </a:pPr>
              <a:r>
                <a:rPr lang="fr-FR" sz="2400" dirty="0" smtClean="0">
                  <a:latin typeface="+mn-lt"/>
                  <a:ea typeface="Calibri" pitchFamily="34" charset="0"/>
                  <a:cs typeface="Times New Roman" pitchFamily="18" charset="0"/>
                </a:rPr>
                <a:t> Production annuelle de 9 </a:t>
              </a:r>
              <a:r>
                <a:rPr lang="fr-FR" sz="2400" dirty="0" err="1" smtClean="0">
                  <a:latin typeface="+mn-lt"/>
                  <a:ea typeface="Calibri" pitchFamily="34" charset="0"/>
                  <a:cs typeface="Times New Roman" pitchFamily="18" charset="0"/>
                </a:rPr>
                <a:t>TWh</a:t>
              </a:r>
              <a:r>
                <a:rPr lang="fr-FR" sz="2400" dirty="0" smtClean="0">
                  <a:latin typeface="+mn-lt"/>
                  <a:ea typeface="Calibri" pitchFamily="34" charset="0"/>
                  <a:cs typeface="Times New Roman" pitchFamily="18" charset="0"/>
                </a:rPr>
                <a:t> </a:t>
              </a:r>
            </a:p>
            <a:p>
              <a:pPr algn="l">
                <a:buClr>
                  <a:srgbClr val="FF0000"/>
                </a:buClr>
              </a:pPr>
              <a:r>
                <a:rPr lang="fr-FR" dirty="0" smtClean="0">
                  <a:latin typeface="+mn-lt"/>
                  <a:ea typeface="Calibri" pitchFamily="34" charset="0"/>
                  <a:cs typeface="Times New Roman" pitchFamily="18" charset="0"/>
                  <a:sym typeface="Wingdings" pitchFamily="2" charset="2"/>
                </a:rPr>
                <a:t>     </a:t>
              </a:r>
              <a:r>
                <a:rPr lang="fr-FR" sz="2000" dirty="0" smtClean="0">
                  <a:latin typeface="+mn-lt"/>
                  <a:ea typeface="Calibri" pitchFamily="34" charset="0"/>
                  <a:cs typeface="Times New Roman" pitchFamily="18" charset="0"/>
                  <a:sym typeface="Wingdings" pitchFamily="2" charset="2"/>
                </a:rPr>
                <a:t> </a:t>
              </a:r>
              <a:r>
                <a:rPr lang="fr-FR" sz="2000" dirty="0" smtClean="0">
                  <a:solidFill>
                    <a:srgbClr val="009900"/>
                  </a:solidFill>
                  <a:latin typeface="+mn-lt"/>
                  <a:ea typeface="Calibri" pitchFamily="34" charset="0"/>
                  <a:cs typeface="Times New Roman" pitchFamily="18" charset="0"/>
                </a:rPr>
                <a:t>Plus-value annuelle de +540 M€</a:t>
              </a:r>
            </a:p>
            <a:p>
              <a:pPr algn="just">
                <a:buClr>
                  <a:srgbClr val="FF0000"/>
                </a:buClr>
                <a:buFont typeface="Wingdings" pitchFamily="2" charset="2"/>
                <a:buChar char="Ø"/>
              </a:pPr>
              <a:endParaRPr lang="fr-FR" sz="1400" dirty="0" smtClean="0">
                <a:latin typeface="+mn-lt"/>
                <a:ea typeface="Calibri" pitchFamily="34" charset="0"/>
                <a:cs typeface="Times New Roman" pitchFamily="18" charset="0"/>
              </a:endParaRPr>
            </a:p>
            <a:p>
              <a:pPr algn="just">
                <a:buClr>
                  <a:srgbClr val="FF0000"/>
                </a:buClr>
                <a:buFont typeface="Wingdings" pitchFamily="2" charset="2"/>
                <a:buChar char="Ø"/>
              </a:pPr>
              <a:r>
                <a:rPr lang="fr-FR" sz="2400" dirty="0" smtClean="0">
                  <a:latin typeface="+mn-lt"/>
                  <a:ea typeface="Calibri" pitchFamily="34" charset="0"/>
                  <a:cs typeface="Times New Roman" pitchFamily="18" charset="0"/>
                </a:rPr>
                <a:t> Perte de production électrique de -1.8 </a:t>
              </a:r>
              <a:r>
                <a:rPr lang="fr-FR" sz="2400" dirty="0" err="1" smtClean="0">
                  <a:latin typeface="+mn-lt"/>
                  <a:ea typeface="Calibri" pitchFamily="34" charset="0"/>
                  <a:cs typeface="Times New Roman" pitchFamily="18" charset="0"/>
                </a:rPr>
                <a:t>TWhe</a:t>
              </a:r>
              <a:endParaRPr lang="fr-FR" sz="2400" dirty="0" smtClean="0">
                <a:latin typeface="+mn-lt"/>
                <a:ea typeface="Calibri" pitchFamily="34" charset="0"/>
                <a:cs typeface="Times New Roman" pitchFamily="18" charset="0"/>
              </a:endParaRPr>
            </a:p>
            <a:p>
              <a:pPr algn="just">
                <a:buClr>
                  <a:srgbClr val="FF0000"/>
                </a:buClr>
              </a:pPr>
              <a:r>
                <a:rPr lang="fr-FR" dirty="0" smtClean="0">
                  <a:latin typeface="+mn-lt"/>
                  <a:ea typeface="Calibri" pitchFamily="34" charset="0"/>
                  <a:cs typeface="Times New Roman" pitchFamily="18" charset="0"/>
                </a:rPr>
                <a:t>     </a:t>
              </a:r>
              <a:r>
                <a:rPr lang="fr-FR" sz="2000" dirty="0" smtClean="0">
                  <a:latin typeface="+mn-lt"/>
                  <a:ea typeface="Calibri" pitchFamily="34" charset="0"/>
                  <a:cs typeface="Times New Roman" pitchFamily="18" charset="0"/>
                  <a:sym typeface="Wingdings" pitchFamily="2" charset="2"/>
                </a:rPr>
                <a:t></a:t>
              </a:r>
              <a:r>
                <a:rPr lang="fr-FR" sz="2000" dirty="0" smtClean="0">
                  <a:solidFill>
                    <a:srgbClr val="0070C0"/>
                  </a:solidFill>
                  <a:latin typeface="+mn-lt"/>
                  <a:ea typeface="Calibri" pitchFamily="34" charset="0"/>
                  <a:cs typeface="Times New Roman" pitchFamily="18" charset="0"/>
                  <a:sym typeface="Wingdings" pitchFamily="2" charset="2"/>
                </a:rPr>
                <a:t> </a:t>
              </a:r>
              <a:r>
                <a:rPr lang="fr-FR" sz="2000" dirty="0" smtClean="0">
                  <a:solidFill>
                    <a:srgbClr val="009900"/>
                  </a:solidFill>
                  <a:latin typeface="+mn-lt"/>
                  <a:ea typeface="Calibri" pitchFamily="34" charset="0"/>
                  <a:cs typeface="Times New Roman" pitchFamily="18" charset="0"/>
                  <a:sym typeface="Wingdings" pitchFamily="2" charset="2"/>
                </a:rPr>
                <a:t>M</a:t>
              </a:r>
              <a:r>
                <a:rPr lang="fr-FR" sz="2000" dirty="0" smtClean="0">
                  <a:solidFill>
                    <a:srgbClr val="009900"/>
                  </a:solidFill>
                  <a:latin typeface="+mn-lt"/>
                  <a:ea typeface="Calibri" pitchFamily="34" charset="0"/>
                  <a:cs typeface="Times New Roman" pitchFamily="18" charset="0"/>
                </a:rPr>
                <a:t>oins-value annuelle de -180 M€</a:t>
              </a:r>
              <a:endParaRPr lang="fr-FR" sz="2000" dirty="0">
                <a:solidFill>
                  <a:srgbClr val="009900"/>
                </a:solidFill>
                <a:latin typeface="+mn-lt"/>
                <a:ea typeface="Calibri" pitchFamily="34" charset="0"/>
                <a:cs typeface="Times New Roman" pitchFamily="18" charset="0"/>
              </a:endParaRPr>
            </a:p>
          </p:txBody>
        </p:sp>
        <p:cxnSp>
          <p:nvCxnSpPr>
            <p:cNvPr id="32773" name="Connecteur droit 7"/>
            <p:cNvCxnSpPr>
              <a:cxnSpLocks noChangeShapeType="1"/>
            </p:cNvCxnSpPr>
            <p:nvPr/>
          </p:nvCxnSpPr>
          <p:spPr bwMode="auto">
            <a:xfrm>
              <a:off x="1476375" y="4652963"/>
              <a:ext cx="6480175" cy="0"/>
            </a:xfrm>
            <a:prstGeom prst="line">
              <a:avLst/>
            </a:prstGeom>
            <a:noFill/>
            <a:ln w="25400" algn="ctr">
              <a:solidFill>
                <a:schemeClr val="tx1"/>
              </a:solidFill>
              <a:round/>
              <a:headEnd/>
              <a:tailEnd/>
            </a:ln>
          </p:spPr>
        </p:cxnSp>
        <p:sp>
          <p:nvSpPr>
            <p:cNvPr id="32774" name="ZoneTexte 20"/>
            <p:cNvSpPr txBox="1">
              <a:spLocks noChangeArrowheads="1"/>
            </p:cNvSpPr>
            <p:nvPr/>
          </p:nvSpPr>
          <p:spPr bwMode="auto">
            <a:xfrm>
              <a:off x="2339752" y="4797425"/>
              <a:ext cx="4464496" cy="461665"/>
            </a:xfrm>
            <a:prstGeom prst="rect">
              <a:avLst/>
            </a:prstGeom>
            <a:solidFill>
              <a:srgbClr val="FFFFCC"/>
            </a:solidFill>
            <a:ln w="25400">
              <a:solidFill>
                <a:srgbClr val="00B050"/>
              </a:solidFill>
              <a:miter lim="800000"/>
              <a:headEnd/>
              <a:tailEnd/>
            </a:ln>
          </p:spPr>
          <p:txBody>
            <a:bodyPr wrap="square">
              <a:spAutoFit/>
            </a:bodyPr>
            <a:lstStyle/>
            <a:p>
              <a:r>
                <a:rPr lang="fr-FR" sz="2400" b="1" dirty="0" smtClean="0">
                  <a:solidFill>
                    <a:srgbClr val="4A5BDA"/>
                  </a:solidFill>
                  <a:latin typeface="Comic Sans MS" pitchFamily="66" charset="0"/>
                </a:rPr>
                <a:t>  </a:t>
              </a:r>
              <a:r>
                <a:rPr lang="fr-FR" sz="2400" b="1" dirty="0" smtClean="0">
                  <a:solidFill>
                    <a:srgbClr val="4A5BDA"/>
                  </a:solidFill>
                  <a:latin typeface="+mn-lt"/>
                </a:rPr>
                <a:t>Gain annuel de +360 M€ </a:t>
              </a:r>
              <a:endParaRPr lang="fr-FR" sz="2400" b="1" dirty="0">
                <a:solidFill>
                  <a:srgbClr val="4A5BDA"/>
                </a:solidFill>
                <a:latin typeface="+mn-lt"/>
              </a:endParaRPr>
            </a:p>
          </p:txBody>
        </p:sp>
        <p:sp>
          <p:nvSpPr>
            <p:cNvPr id="32775" name="ZoneTexte 9"/>
            <p:cNvSpPr txBox="1">
              <a:spLocks noChangeArrowheads="1"/>
            </p:cNvSpPr>
            <p:nvPr/>
          </p:nvSpPr>
          <p:spPr bwMode="auto">
            <a:xfrm>
              <a:off x="893490" y="1196752"/>
              <a:ext cx="7998990" cy="1041311"/>
            </a:xfrm>
            <a:prstGeom prst="rect">
              <a:avLst/>
            </a:prstGeom>
            <a:noFill/>
            <a:ln w="9525">
              <a:noFill/>
              <a:miter lim="800000"/>
              <a:headEnd/>
              <a:tailEnd/>
            </a:ln>
          </p:spPr>
          <p:txBody>
            <a:bodyPr wrap="square">
              <a:spAutoFit/>
            </a:bodyPr>
            <a:lstStyle/>
            <a:p>
              <a:pPr algn="l">
                <a:lnSpc>
                  <a:spcPts val="2600"/>
                </a:lnSpc>
                <a:buClr>
                  <a:srgbClr val="FF0000"/>
                </a:buClr>
                <a:buFont typeface="Wingdings" pitchFamily="2" charset="2"/>
                <a:buChar char="Ø"/>
              </a:pPr>
              <a:r>
                <a:rPr lang="fr-FR" sz="2400" dirty="0" smtClean="0">
                  <a:solidFill>
                    <a:srgbClr val="4A5BDA"/>
                  </a:solidFill>
                </a:rPr>
                <a:t> Une ligne de transport de la chaleur de Nogent à Paris</a:t>
              </a:r>
            </a:p>
            <a:p>
              <a:pPr lvl="1" algn="l">
                <a:buClr>
                  <a:srgbClr val="009900"/>
                </a:buClr>
                <a:buFont typeface="Wingdings" pitchFamily="2" charset="2"/>
                <a:buChar char="ü"/>
              </a:pPr>
              <a:r>
                <a:rPr lang="fr-FR" dirty="0" smtClean="0"/>
                <a:t> </a:t>
              </a:r>
              <a:r>
                <a:rPr lang="fr-FR" sz="2000" dirty="0" smtClean="0"/>
                <a:t>Achat de la chaleur à la production</a:t>
              </a:r>
            </a:p>
            <a:p>
              <a:pPr lvl="1" algn="l">
                <a:buClr>
                  <a:srgbClr val="009900"/>
                </a:buClr>
                <a:buFont typeface="Wingdings" pitchFamily="2" charset="2"/>
                <a:buChar char="ü"/>
              </a:pPr>
              <a:r>
                <a:rPr lang="fr-FR" sz="2000" dirty="0" smtClean="0"/>
                <a:t> Vente de la chaleur aux réseaux </a:t>
              </a:r>
            </a:p>
          </p:txBody>
        </p:sp>
      </p:grpSp>
      <p:sp>
        <p:nvSpPr>
          <p:cNvPr id="14" name="Espace réservé du numéro de diapositive 13"/>
          <p:cNvSpPr>
            <a:spLocks noGrp="1"/>
          </p:cNvSpPr>
          <p:nvPr>
            <p:ph type="sldNum" sz="quarter" idx="4294967295"/>
          </p:nvPr>
        </p:nvSpPr>
        <p:spPr>
          <a:xfrm>
            <a:off x="8423920" y="6525345"/>
            <a:ext cx="720080" cy="332655"/>
          </a:xfrm>
          <a:prstGeom prst="rect">
            <a:avLst/>
          </a:prstGeom>
        </p:spPr>
        <p:txBody>
          <a:bodyPr/>
          <a:lstStyle/>
          <a:p>
            <a:pPr>
              <a:defRPr/>
            </a:pPr>
            <a:fld id="{F9E9DE07-C26D-4FF3-8DDC-DFE15E2FEC68}" type="slidenum">
              <a:rPr lang="fr-FR" sz="1400" smtClean="0"/>
              <a:pPr>
                <a:defRPr/>
              </a:pPr>
              <a:t>84</a:t>
            </a:fld>
            <a:endParaRPr lang="fr-FR" sz="1400"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ChangeArrowheads="1"/>
          </p:cNvSpPr>
          <p:nvPr/>
        </p:nvSpPr>
        <p:spPr bwMode="auto">
          <a:xfrm>
            <a:off x="1907704" y="188640"/>
            <a:ext cx="5688930" cy="680144"/>
          </a:xfrm>
          <a:prstGeom prst="rect">
            <a:avLst/>
          </a:prstGeom>
          <a:noFill/>
          <a:ln w="9525">
            <a:noFill/>
            <a:miter lim="800000"/>
            <a:headEnd/>
            <a:tailEnd/>
          </a:ln>
        </p:spPr>
        <p:txBody>
          <a:bodyPr anchor="ctr"/>
          <a:lstStyle/>
          <a:p>
            <a:r>
              <a:rPr lang="en-US" sz="2800" b="1" dirty="0" smtClean="0">
                <a:solidFill>
                  <a:schemeClr val="bg1"/>
                </a:solidFill>
                <a:latin typeface="Comic Sans MS" pitchFamily="66" charset="0"/>
              </a:rPr>
              <a:t>LES ÉMISSIONS DE CO</a:t>
            </a:r>
            <a:r>
              <a:rPr lang="en-US" sz="2800" b="1" baseline="-25000" dirty="0" smtClean="0">
                <a:solidFill>
                  <a:schemeClr val="bg1"/>
                </a:solidFill>
                <a:latin typeface="Comic Sans MS" pitchFamily="66" charset="0"/>
              </a:rPr>
              <a:t>2</a:t>
            </a:r>
            <a:endParaRPr lang="en-US" sz="2800" b="1" dirty="0">
              <a:solidFill>
                <a:schemeClr val="bg1"/>
              </a:solidFill>
              <a:latin typeface="Comic Sans MS" pitchFamily="66" charset="0"/>
            </a:endParaRPr>
          </a:p>
        </p:txBody>
      </p:sp>
      <p:sp>
        <p:nvSpPr>
          <p:cNvPr id="33796" name="Rectangle 5"/>
          <p:cNvSpPr>
            <a:spLocks noChangeArrowheads="1"/>
          </p:cNvSpPr>
          <p:nvPr/>
        </p:nvSpPr>
        <p:spPr bwMode="auto">
          <a:xfrm>
            <a:off x="431032" y="3933056"/>
            <a:ext cx="8317432" cy="830997"/>
          </a:xfrm>
          <a:prstGeom prst="rect">
            <a:avLst/>
          </a:prstGeom>
          <a:noFill/>
          <a:ln w="9525">
            <a:noFill/>
            <a:miter lim="800000"/>
            <a:headEnd/>
            <a:tailEnd/>
          </a:ln>
        </p:spPr>
        <p:txBody>
          <a:bodyPr wrap="square" anchor="ctr">
            <a:spAutoFit/>
          </a:bodyPr>
          <a:lstStyle/>
          <a:p>
            <a:pPr algn="just"/>
            <a:r>
              <a:rPr lang="fr-FR" sz="2400" dirty="0" smtClean="0">
                <a:latin typeface="+mn-lt"/>
                <a:ea typeface="Calibri" pitchFamily="34" charset="0"/>
                <a:cs typeface="Times New Roman" pitchFamily="18" charset="0"/>
              </a:rPr>
              <a:t>La récupération de la chaleur de la centrale de Nogent-sur-Seine éviterait l’émission de </a:t>
            </a:r>
            <a:r>
              <a:rPr lang="fr-FR" sz="2400" dirty="0" smtClean="0">
                <a:solidFill>
                  <a:srgbClr val="4A5BDA"/>
                </a:solidFill>
                <a:latin typeface="+mn-lt"/>
                <a:ea typeface="Calibri" pitchFamily="34" charset="0"/>
                <a:cs typeface="Times New Roman" pitchFamily="18" charset="0"/>
              </a:rPr>
              <a:t>1.7 </a:t>
            </a:r>
            <a:r>
              <a:rPr lang="fr-FR" sz="2400" dirty="0" err="1" smtClean="0">
                <a:solidFill>
                  <a:srgbClr val="4A5BDA"/>
                </a:solidFill>
                <a:latin typeface="+mn-lt"/>
                <a:ea typeface="Calibri" pitchFamily="34" charset="0"/>
                <a:cs typeface="Times New Roman" pitchFamily="18" charset="0"/>
              </a:rPr>
              <a:t>Mtonnes</a:t>
            </a:r>
            <a:r>
              <a:rPr lang="fr-FR" sz="2400" dirty="0" smtClean="0">
                <a:solidFill>
                  <a:srgbClr val="4A5BDA"/>
                </a:solidFill>
                <a:latin typeface="+mn-lt"/>
                <a:ea typeface="Calibri" pitchFamily="34" charset="0"/>
                <a:cs typeface="Times New Roman" pitchFamily="18" charset="0"/>
              </a:rPr>
              <a:t>/an de CO</a:t>
            </a:r>
            <a:r>
              <a:rPr lang="fr-FR" sz="2400" baseline="-25000" dirty="0" smtClean="0">
                <a:solidFill>
                  <a:srgbClr val="4A5BDA"/>
                </a:solidFill>
                <a:latin typeface="+mn-lt"/>
                <a:ea typeface="Calibri" pitchFamily="34" charset="0"/>
                <a:cs typeface="Times New Roman" pitchFamily="18" charset="0"/>
              </a:rPr>
              <a:t>2</a:t>
            </a:r>
            <a:endParaRPr lang="fr-FR" sz="2400" dirty="0">
              <a:solidFill>
                <a:srgbClr val="4A5BDA"/>
              </a:solidFill>
              <a:latin typeface="+mn-lt"/>
              <a:ea typeface="Calibri" pitchFamily="34" charset="0"/>
              <a:cs typeface="Times New Roman" pitchFamily="18" charset="0"/>
            </a:endParaRPr>
          </a:p>
        </p:txBody>
      </p:sp>
      <p:sp>
        <p:nvSpPr>
          <p:cNvPr id="33797" name="ZoneTexte 20"/>
          <p:cNvSpPr txBox="1">
            <a:spLocks noChangeArrowheads="1"/>
          </p:cNvSpPr>
          <p:nvPr/>
        </p:nvSpPr>
        <p:spPr bwMode="auto">
          <a:xfrm>
            <a:off x="1043608" y="5301208"/>
            <a:ext cx="7120837" cy="461665"/>
          </a:xfrm>
          <a:prstGeom prst="rect">
            <a:avLst/>
          </a:prstGeom>
          <a:solidFill>
            <a:srgbClr val="FFFFCC"/>
          </a:solidFill>
          <a:ln w="25400">
            <a:solidFill>
              <a:srgbClr val="00B050"/>
            </a:solidFill>
            <a:miter lim="800000"/>
            <a:headEnd/>
            <a:tailEnd/>
          </a:ln>
        </p:spPr>
        <p:txBody>
          <a:bodyPr wrap="square">
            <a:spAutoFit/>
          </a:bodyPr>
          <a:lstStyle/>
          <a:p>
            <a:r>
              <a:rPr lang="fr-FR" sz="2000" b="1" dirty="0" smtClean="0">
                <a:solidFill>
                  <a:srgbClr val="4A5BDA"/>
                </a:solidFill>
                <a:latin typeface="Comic Sans MS" pitchFamily="66" charset="0"/>
              </a:rPr>
              <a:t>  </a:t>
            </a:r>
            <a:r>
              <a:rPr lang="fr-FR" sz="2400" dirty="0" smtClean="0">
                <a:solidFill>
                  <a:srgbClr val="4A5BDA"/>
                </a:solidFill>
                <a:latin typeface="+mn-lt"/>
              </a:rPr>
              <a:t>Forte réduction des </a:t>
            </a:r>
            <a:r>
              <a:rPr lang="fr-FR" sz="2400" b="1" dirty="0" smtClean="0">
                <a:solidFill>
                  <a:srgbClr val="4A5BDA"/>
                </a:solidFill>
                <a:latin typeface="+mn-lt"/>
              </a:rPr>
              <a:t>émissions de CO</a:t>
            </a:r>
            <a:r>
              <a:rPr lang="fr-FR" sz="2400" b="1" baseline="-25000" dirty="0" smtClean="0">
                <a:solidFill>
                  <a:srgbClr val="4A5BDA"/>
                </a:solidFill>
                <a:latin typeface="+mn-lt"/>
              </a:rPr>
              <a:t>2</a:t>
            </a:r>
            <a:endParaRPr lang="fr-FR" sz="2400" b="1" dirty="0">
              <a:solidFill>
                <a:srgbClr val="4A5BDA"/>
              </a:solidFill>
              <a:latin typeface="+mn-lt"/>
            </a:endParaRPr>
          </a:p>
        </p:txBody>
      </p:sp>
      <p:sp>
        <p:nvSpPr>
          <p:cNvPr id="33798" name="Rectangle 5"/>
          <p:cNvSpPr>
            <a:spLocks noChangeArrowheads="1"/>
          </p:cNvSpPr>
          <p:nvPr/>
        </p:nvSpPr>
        <p:spPr bwMode="auto">
          <a:xfrm>
            <a:off x="467544" y="1297361"/>
            <a:ext cx="7704856" cy="2554545"/>
          </a:xfrm>
          <a:prstGeom prst="rect">
            <a:avLst/>
          </a:prstGeom>
          <a:noFill/>
          <a:ln w="9525">
            <a:noFill/>
            <a:miter lim="800000"/>
            <a:headEnd/>
            <a:tailEnd/>
          </a:ln>
        </p:spPr>
        <p:txBody>
          <a:bodyPr wrap="square" anchor="ctr">
            <a:spAutoFit/>
          </a:bodyPr>
          <a:lstStyle/>
          <a:p>
            <a:pPr algn="just">
              <a:buClr>
                <a:srgbClr val="FF0000"/>
              </a:buClr>
              <a:buFont typeface="Wingdings" pitchFamily="2" charset="2"/>
              <a:buChar char="Ø"/>
            </a:pPr>
            <a:r>
              <a:rPr lang="fr-FR" sz="2400" dirty="0" smtClean="0">
                <a:solidFill>
                  <a:srgbClr val="4A5BDA"/>
                </a:solidFill>
                <a:latin typeface="+mn-lt"/>
                <a:ea typeface="Calibri" pitchFamily="34" charset="0"/>
                <a:cs typeface="Times New Roman" pitchFamily="18" charset="0"/>
              </a:rPr>
              <a:t> Emissions actuelles de CO</a:t>
            </a:r>
            <a:r>
              <a:rPr lang="fr-FR" sz="2400" baseline="-25000" dirty="0" smtClean="0">
                <a:solidFill>
                  <a:srgbClr val="4A5BDA"/>
                </a:solidFill>
                <a:latin typeface="+mn-lt"/>
                <a:ea typeface="Calibri" pitchFamily="34" charset="0"/>
                <a:cs typeface="Times New Roman" pitchFamily="18" charset="0"/>
              </a:rPr>
              <a:t>2</a:t>
            </a:r>
            <a:r>
              <a:rPr lang="fr-FR" sz="2400" dirty="0" smtClean="0">
                <a:solidFill>
                  <a:srgbClr val="4A5BDA"/>
                </a:solidFill>
                <a:latin typeface="+mn-lt"/>
                <a:ea typeface="Calibri" pitchFamily="34" charset="0"/>
                <a:cs typeface="Times New Roman" pitchFamily="18" charset="0"/>
              </a:rPr>
              <a:t> du chauffage urbain de Paris (source CPCU)</a:t>
            </a:r>
          </a:p>
          <a:p>
            <a:pPr lvl="1" algn="just">
              <a:buClr>
                <a:srgbClr val="009900"/>
              </a:buClr>
              <a:buFont typeface="Wingdings" pitchFamily="2" charset="2"/>
              <a:buChar char="ü"/>
            </a:pPr>
            <a:r>
              <a:rPr lang="fr-FR" sz="2000" dirty="0" smtClean="0">
                <a:solidFill>
                  <a:srgbClr val="4A5BDA"/>
                </a:solidFill>
                <a:latin typeface="+mn-lt"/>
                <a:ea typeface="Calibri" pitchFamily="34" charset="0"/>
                <a:cs typeface="Times New Roman" pitchFamily="18" charset="0"/>
              </a:rPr>
              <a:t> </a:t>
            </a:r>
            <a:r>
              <a:rPr lang="fr-FR" sz="2000" dirty="0" smtClean="0">
                <a:latin typeface="+mn-lt"/>
                <a:ea typeface="Calibri" pitchFamily="34" charset="0"/>
                <a:cs typeface="Times New Roman" pitchFamily="18" charset="0"/>
              </a:rPr>
              <a:t>60% combustibles fossiles </a:t>
            </a:r>
            <a:r>
              <a:rPr lang="fr-FR" sz="2000" b="0" i="1" dirty="0" smtClean="0">
                <a:latin typeface="+mn-lt"/>
                <a:ea typeface="Calibri" pitchFamily="34" charset="0"/>
                <a:cs typeface="Times New Roman" pitchFamily="18" charset="0"/>
              </a:rPr>
              <a:t>(gaz, charbon, fioul)</a:t>
            </a:r>
          </a:p>
          <a:p>
            <a:pPr lvl="1" algn="just">
              <a:buClr>
                <a:srgbClr val="009900"/>
              </a:buClr>
              <a:buFont typeface="Wingdings" pitchFamily="2" charset="2"/>
              <a:buChar char="ü"/>
            </a:pPr>
            <a:r>
              <a:rPr lang="fr-FR" sz="2000" b="0" i="1" dirty="0" smtClean="0">
                <a:latin typeface="+mn-lt"/>
                <a:ea typeface="Calibri" pitchFamily="34" charset="0"/>
                <a:cs typeface="Times New Roman" pitchFamily="18" charset="0"/>
              </a:rPr>
              <a:t> </a:t>
            </a:r>
            <a:r>
              <a:rPr lang="fr-FR" sz="2000" dirty="0" smtClean="0">
                <a:latin typeface="+mn-lt"/>
                <a:ea typeface="Calibri" pitchFamily="34" charset="0"/>
                <a:cs typeface="Times New Roman" pitchFamily="18" charset="0"/>
              </a:rPr>
              <a:t>40% incinération des déchets ménagers</a:t>
            </a:r>
          </a:p>
          <a:p>
            <a:pPr algn="just"/>
            <a:endParaRPr lang="fr-FR" dirty="0" smtClean="0">
              <a:latin typeface="+mn-lt"/>
              <a:ea typeface="Calibri" pitchFamily="34" charset="0"/>
              <a:cs typeface="Times New Roman" pitchFamily="18" charset="0"/>
            </a:endParaRPr>
          </a:p>
          <a:p>
            <a:pPr algn="just"/>
            <a:r>
              <a:rPr lang="fr-FR" dirty="0" smtClean="0">
                <a:latin typeface="+mn-lt"/>
                <a:ea typeface="Calibri" pitchFamily="34" charset="0"/>
                <a:cs typeface="Times New Roman" pitchFamily="18" charset="0"/>
              </a:rPr>
              <a:t>	</a:t>
            </a:r>
            <a:r>
              <a:rPr lang="fr-FR" dirty="0" smtClean="0">
                <a:solidFill>
                  <a:srgbClr val="009900"/>
                </a:solidFill>
                <a:latin typeface="+mn-lt"/>
                <a:ea typeface="Calibri" pitchFamily="34" charset="0"/>
                <a:cs typeface="Times New Roman" pitchFamily="18" charset="0"/>
                <a:sym typeface="Wingdings" pitchFamily="2" charset="2"/>
              </a:rPr>
              <a:t></a:t>
            </a:r>
            <a:r>
              <a:rPr lang="fr-FR" dirty="0" smtClean="0">
                <a:latin typeface="+mn-lt"/>
                <a:ea typeface="Calibri" pitchFamily="34" charset="0"/>
                <a:cs typeface="Times New Roman" pitchFamily="18" charset="0"/>
                <a:sym typeface="Wingdings" pitchFamily="2" charset="2"/>
              </a:rPr>
              <a:t> </a:t>
            </a:r>
            <a:r>
              <a:rPr lang="fr-FR" sz="2000" dirty="0" smtClean="0">
                <a:solidFill>
                  <a:srgbClr val="009900"/>
                </a:solidFill>
                <a:latin typeface="+mn-lt"/>
                <a:ea typeface="Calibri" pitchFamily="34" charset="0"/>
                <a:cs typeface="Times New Roman" pitchFamily="18" charset="0"/>
              </a:rPr>
              <a:t>Moyenne annuelle de 195 gCO</a:t>
            </a:r>
            <a:r>
              <a:rPr lang="fr-FR" sz="2000" baseline="-25000" dirty="0" smtClean="0">
                <a:solidFill>
                  <a:srgbClr val="009900"/>
                </a:solidFill>
                <a:latin typeface="+mn-lt"/>
                <a:ea typeface="Calibri" pitchFamily="34" charset="0"/>
                <a:cs typeface="Times New Roman" pitchFamily="18" charset="0"/>
              </a:rPr>
              <a:t>2</a:t>
            </a:r>
            <a:r>
              <a:rPr lang="fr-FR" sz="2000" dirty="0" smtClean="0">
                <a:solidFill>
                  <a:srgbClr val="009900"/>
                </a:solidFill>
                <a:latin typeface="+mn-lt"/>
                <a:ea typeface="Calibri" pitchFamily="34" charset="0"/>
                <a:cs typeface="Times New Roman" pitchFamily="18" charset="0"/>
              </a:rPr>
              <a:t>/kWh</a:t>
            </a:r>
          </a:p>
          <a:p>
            <a:pPr algn="just"/>
            <a:endParaRPr lang="fr-FR" dirty="0">
              <a:latin typeface="+mn-lt"/>
              <a:ea typeface="Calibri" pitchFamily="34" charset="0"/>
              <a:cs typeface="Times New Roman" pitchFamily="18" charset="0"/>
            </a:endParaRPr>
          </a:p>
        </p:txBody>
      </p:sp>
      <p:sp>
        <p:nvSpPr>
          <p:cNvPr id="14" name="Espace réservé du numéro de diapositive 13"/>
          <p:cNvSpPr>
            <a:spLocks noGrp="1"/>
          </p:cNvSpPr>
          <p:nvPr>
            <p:ph type="sldNum" sz="quarter" idx="4294967295"/>
          </p:nvPr>
        </p:nvSpPr>
        <p:spPr>
          <a:xfrm>
            <a:off x="8567936" y="6525345"/>
            <a:ext cx="576064" cy="332655"/>
          </a:xfrm>
          <a:prstGeom prst="rect">
            <a:avLst/>
          </a:prstGeom>
        </p:spPr>
        <p:txBody>
          <a:bodyPr/>
          <a:lstStyle/>
          <a:p>
            <a:pPr>
              <a:defRPr/>
            </a:pPr>
            <a:fld id="{F9E9DE07-C26D-4FF3-8DDC-DFE15E2FEC68}" type="slidenum">
              <a:rPr lang="fr-FR" sz="1400" smtClean="0"/>
              <a:pPr>
                <a:defRPr/>
              </a:pPr>
              <a:t>85</a:t>
            </a:fld>
            <a:endParaRPr lang="fr-FR" sz="140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Espace réservé du numéro de diapositive 4"/>
          <p:cNvSpPr>
            <a:spLocks noGrp="1"/>
          </p:cNvSpPr>
          <p:nvPr>
            <p:ph type="sldNum" sz="quarter" idx="11"/>
          </p:nvPr>
        </p:nvSpPr>
        <p:spPr>
          <a:xfrm>
            <a:off x="8172400" y="6535638"/>
            <a:ext cx="936625" cy="268288"/>
          </a:xfrm>
          <a:noFill/>
        </p:spPr>
        <p:txBody>
          <a:bodyPr/>
          <a:lstStyle/>
          <a:p>
            <a:fld id="{B3496380-16C0-463A-9E7C-935A3A950CA4}" type="slidenum">
              <a:rPr lang="fr-FR" smtClean="0"/>
              <a:pPr/>
              <a:t>86</a:t>
            </a:fld>
            <a:endParaRPr lang="fr-FR" smtClean="0"/>
          </a:p>
        </p:txBody>
      </p:sp>
      <p:sp>
        <p:nvSpPr>
          <p:cNvPr id="34820" name="Text Box 3"/>
          <p:cNvSpPr txBox="1">
            <a:spLocks noChangeArrowheads="1"/>
          </p:cNvSpPr>
          <p:nvPr/>
        </p:nvSpPr>
        <p:spPr bwMode="auto">
          <a:xfrm>
            <a:off x="251520" y="1124744"/>
            <a:ext cx="8496944" cy="5170646"/>
          </a:xfrm>
          <a:prstGeom prst="rect">
            <a:avLst/>
          </a:prstGeom>
          <a:solidFill>
            <a:schemeClr val="bg1"/>
          </a:solidFill>
          <a:ln w="9525">
            <a:noFill/>
            <a:miter lim="800000"/>
            <a:headEnd/>
            <a:tailEnd/>
          </a:ln>
        </p:spPr>
        <p:txBody>
          <a:bodyPr wrap="square">
            <a:spAutoFit/>
          </a:bodyPr>
          <a:lstStyle/>
          <a:p>
            <a:pPr algn="l">
              <a:buFont typeface="Wingdings" pitchFamily="2" charset="2"/>
              <a:buChar char="Ø"/>
            </a:pPr>
            <a:r>
              <a:rPr lang="fr-FR" sz="2200" dirty="0" smtClean="0">
                <a:latin typeface="Comic Sans MS" pitchFamily="66" charset="0"/>
              </a:rPr>
              <a:t> La </a:t>
            </a:r>
            <a:r>
              <a:rPr lang="fr-FR" sz="2200" b="1" dirty="0" smtClean="0">
                <a:solidFill>
                  <a:srgbClr val="FF0000"/>
                </a:solidFill>
                <a:latin typeface="Comic Sans MS" pitchFamily="66" charset="0"/>
              </a:rPr>
              <a:t>croissance future du nucléaire </a:t>
            </a:r>
            <a:r>
              <a:rPr lang="fr-FR" sz="2200" dirty="0" smtClean="0">
                <a:latin typeface="Comic Sans MS" pitchFamily="66" charset="0"/>
              </a:rPr>
              <a:t>dans le monde est une réalité qui se concrétise dans les pays émergents</a:t>
            </a:r>
            <a:endParaRPr lang="fr-FR" sz="2200" b="1" dirty="0" smtClean="0">
              <a:solidFill>
                <a:srgbClr val="0070C0"/>
              </a:solidFill>
              <a:latin typeface="Comic Sans MS" pitchFamily="66" charset="0"/>
            </a:endParaRPr>
          </a:p>
          <a:p>
            <a:pPr algn="l"/>
            <a:endParaRPr lang="fr-FR" sz="2200" dirty="0" smtClean="0">
              <a:latin typeface="Comic Sans MS" pitchFamily="66" charset="0"/>
            </a:endParaRPr>
          </a:p>
          <a:p>
            <a:pPr algn="l">
              <a:buFont typeface="Wingdings" pitchFamily="2" charset="2"/>
              <a:buChar char="Ø"/>
            </a:pPr>
            <a:r>
              <a:rPr lang="fr-FR" sz="2200" dirty="0" smtClean="0">
                <a:latin typeface="Comic Sans MS" pitchFamily="66" charset="0"/>
              </a:rPr>
              <a:t> Les </a:t>
            </a:r>
            <a:r>
              <a:rPr lang="fr-FR" sz="2200" b="1" dirty="0" smtClean="0">
                <a:solidFill>
                  <a:srgbClr val="0070C0"/>
                </a:solidFill>
                <a:latin typeface="Comic Sans MS" pitchFamily="66" charset="0"/>
              </a:rPr>
              <a:t>fondamentaux du nucléaire </a:t>
            </a:r>
            <a:r>
              <a:rPr lang="fr-FR" sz="2200" dirty="0" smtClean="0">
                <a:latin typeface="Comic Sans MS" pitchFamily="66" charset="0"/>
              </a:rPr>
              <a:t>demeurent (indépendance, économie, pas d’émissions de gaz à effet de serre, ressources)</a:t>
            </a:r>
          </a:p>
          <a:p>
            <a:pPr algn="l">
              <a:buFont typeface="Wingdings" pitchFamily="2" charset="2"/>
              <a:buChar char="Ø"/>
            </a:pPr>
            <a:endParaRPr lang="fr-FR" sz="2200" dirty="0" smtClean="0">
              <a:latin typeface="Comic Sans MS" pitchFamily="66" charset="0"/>
            </a:endParaRPr>
          </a:p>
          <a:p>
            <a:pPr algn="l">
              <a:buFont typeface="Wingdings" pitchFamily="2" charset="2"/>
              <a:buChar char="Ø"/>
            </a:pPr>
            <a:r>
              <a:rPr lang="fr-FR" sz="2200" dirty="0">
                <a:latin typeface="Comic Sans MS" pitchFamily="66" charset="0"/>
              </a:rPr>
              <a:t> </a:t>
            </a:r>
            <a:r>
              <a:rPr lang="fr-FR" sz="2200" dirty="0" smtClean="0">
                <a:latin typeface="Comic Sans MS" pitchFamily="66" charset="0"/>
              </a:rPr>
              <a:t>La R&amp;D au CEA se décline en </a:t>
            </a:r>
            <a:r>
              <a:rPr lang="fr-FR" sz="2200" b="1" dirty="0" smtClean="0">
                <a:latin typeface="Comic Sans MS" pitchFamily="66" charset="0"/>
              </a:rPr>
              <a:t>soutien au nucléaire existant </a:t>
            </a:r>
            <a:r>
              <a:rPr lang="fr-FR" sz="2200" dirty="0" smtClean="0">
                <a:latin typeface="Comic Sans MS" pitchFamily="66" charset="0"/>
              </a:rPr>
              <a:t>(sûreté, durée de vie, performances) et prépare </a:t>
            </a:r>
            <a:r>
              <a:rPr lang="fr-FR" sz="2200" b="1" dirty="0" smtClean="0">
                <a:latin typeface="Comic Sans MS" pitchFamily="66" charset="0"/>
              </a:rPr>
              <a:t>le nucléaire du futur</a:t>
            </a:r>
            <a:r>
              <a:rPr lang="fr-FR" sz="2200" dirty="0" smtClean="0">
                <a:latin typeface="Comic Sans MS" pitchFamily="66" charset="0"/>
              </a:rPr>
              <a:t> (4</a:t>
            </a:r>
            <a:r>
              <a:rPr lang="fr-FR" sz="2200" baseline="30000" dirty="0" smtClean="0">
                <a:latin typeface="Comic Sans MS" pitchFamily="66" charset="0"/>
              </a:rPr>
              <a:t>ème</a:t>
            </a:r>
            <a:r>
              <a:rPr lang="fr-FR" sz="2200" dirty="0" smtClean="0">
                <a:latin typeface="Comic Sans MS" pitchFamily="66" charset="0"/>
              </a:rPr>
              <a:t> génération), indispensable sur le long terme (ressources, déchets)</a:t>
            </a:r>
          </a:p>
          <a:p>
            <a:pPr algn="l">
              <a:buFont typeface="Wingdings" pitchFamily="2" charset="2"/>
              <a:buChar char="Ø"/>
            </a:pPr>
            <a:endParaRPr lang="fr-FR" sz="2200" dirty="0" smtClean="0">
              <a:latin typeface="Comic Sans MS" pitchFamily="66" charset="0"/>
            </a:endParaRPr>
          </a:p>
          <a:p>
            <a:pPr algn="l">
              <a:buFont typeface="Wingdings" pitchFamily="2" charset="2"/>
              <a:buChar char="Ø"/>
            </a:pPr>
            <a:r>
              <a:rPr lang="fr-FR" sz="2200" dirty="0">
                <a:latin typeface="Comic Sans MS" pitchFamily="66" charset="0"/>
              </a:rPr>
              <a:t> </a:t>
            </a:r>
            <a:r>
              <a:rPr lang="fr-FR" sz="2200" dirty="0" smtClean="0">
                <a:latin typeface="Comic Sans MS" pitchFamily="66" charset="0"/>
              </a:rPr>
              <a:t>Les scénarios énergétiques de l’ANCRE montrent que pour atteindre les objectifs du facteur 4 en 2050, il faut introduire des </a:t>
            </a:r>
            <a:r>
              <a:rPr lang="fr-FR" sz="2200" b="1" dirty="0" smtClean="0">
                <a:solidFill>
                  <a:srgbClr val="FF0000"/>
                </a:solidFill>
                <a:latin typeface="Comic Sans MS" pitchFamily="66" charset="0"/>
              </a:rPr>
              <a:t>« </a:t>
            </a:r>
            <a:r>
              <a:rPr lang="fr-FR" sz="2200" b="1" dirty="0" err="1" smtClean="0">
                <a:solidFill>
                  <a:srgbClr val="FF0000"/>
                </a:solidFill>
                <a:latin typeface="Comic Sans MS" pitchFamily="66" charset="0"/>
              </a:rPr>
              <a:t>game</a:t>
            </a:r>
            <a:r>
              <a:rPr lang="fr-FR" sz="2200" b="1" dirty="0" smtClean="0">
                <a:solidFill>
                  <a:srgbClr val="FF0000"/>
                </a:solidFill>
                <a:latin typeface="Comic Sans MS" pitchFamily="66" charset="0"/>
              </a:rPr>
              <a:t> </a:t>
            </a:r>
            <a:r>
              <a:rPr lang="fr-FR" sz="2200" b="1" dirty="0" err="1" smtClean="0">
                <a:solidFill>
                  <a:srgbClr val="FF0000"/>
                </a:solidFill>
                <a:latin typeface="Comic Sans MS" pitchFamily="66" charset="0"/>
              </a:rPr>
              <a:t>changers</a:t>
            </a:r>
            <a:r>
              <a:rPr lang="fr-FR" sz="2200" b="1" dirty="0" smtClean="0">
                <a:solidFill>
                  <a:srgbClr val="FF0000"/>
                </a:solidFill>
                <a:latin typeface="Comic Sans MS" pitchFamily="66" charset="0"/>
              </a:rPr>
              <a:t> »</a:t>
            </a:r>
            <a:r>
              <a:rPr lang="fr-FR" sz="2200" b="1" dirty="0">
                <a:solidFill>
                  <a:srgbClr val="FF0000"/>
                </a:solidFill>
                <a:latin typeface="Comic Sans MS" pitchFamily="66" charset="0"/>
              </a:rPr>
              <a:t> </a:t>
            </a:r>
            <a:r>
              <a:rPr lang="fr-FR" sz="2200" dirty="0" smtClean="0">
                <a:latin typeface="Comic Sans MS" pitchFamily="66" charset="0"/>
              </a:rPr>
              <a:t>comme le stockage d’énergie ou la </a:t>
            </a:r>
            <a:r>
              <a:rPr lang="fr-FR" sz="2200" b="1" dirty="0" smtClean="0">
                <a:solidFill>
                  <a:srgbClr val="0070C0"/>
                </a:solidFill>
                <a:latin typeface="Comic Sans MS" pitchFamily="66" charset="0"/>
              </a:rPr>
              <a:t>cogénération nucléaire</a:t>
            </a:r>
            <a:r>
              <a:rPr lang="fr-FR" sz="2200" dirty="0" smtClean="0">
                <a:latin typeface="Comic Sans MS" pitchFamily="66" charset="0"/>
              </a:rPr>
              <a:t>. </a:t>
            </a:r>
            <a:endParaRPr lang="fr-FR" sz="2200" dirty="0" smtClean="0">
              <a:latin typeface="Comic Sans MS" pitchFamily="66" charset="0"/>
            </a:endParaRPr>
          </a:p>
        </p:txBody>
      </p:sp>
      <p:sp>
        <p:nvSpPr>
          <p:cNvPr id="5" name="Titre 6"/>
          <p:cNvSpPr txBox="1">
            <a:spLocks/>
          </p:cNvSpPr>
          <p:nvPr/>
        </p:nvSpPr>
        <p:spPr>
          <a:xfrm>
            <a:off x="2339752" y="0"/>
            <a:ext cx="5040560" cy="908720"/>
          </a:xfrm>
          <a:prstGeom prst="rect">
            <a:avLst/>
          </a:prstGeom>
        </p:spPr>
        <p:txBody>
          <a:bodyPr vert="horz" lIns="0" tIns="0" rIns="0" bIns="0" rtlCol="0" anchor="ctr" anchorCtr="0">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3200" b="1" i="0" u="none" strike="noStrike" kern="1200" cap="all" spc="0" normalizeH="0" baseline="0" noProof="0" dirty="0" smtClean="0">
                <a:ln>
                  <a:noFill/>
                </a:ln>
                <a:solidFill>
                  <a:schemeClr val="bg1"/>
                </a:solidFill>
                <a:effectLst/>
                <a:uLnTx/>
                <a:uFillTx/>
                <a:latin typeface="Comic Sans MS" pitchFamily="66" charset="0"/>
                <a:ea typeface="+mj-ea"/>
                <a:cs typeface="Calibri" pitchFamily="34" charset="0"/>
              </a:rPr>
              <a:t>CONCLUSIONS</a:t>
            </a:r>
            <a:endParaRPr kumimoji="0" lang="fr-FR" sz="3200" b="1" i="0" u="none" strike="noStrike" kern="1200" cap="all" spc="0" normalizeH="0" baseline="0" noProof="0" dirty="0">
              <a:ln>
                <a:noFill/>
              </a:ln>
              <a:solidFill>
                <a:schemeClr val="bg1"/>
              </a:solidFill>
              <a:effectLst/>
              <a:uLnTx/>
              <a:uFillTx/>
              <a:latin typeface="Comic Sans MS" pitchFamily="66" charset="0"/>
              <a:ea typeface="+mj-ea"/>
              <a:cs typeface="Calibri"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cea">
  <a:themeElements>
    <a:clrScheme name="ce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ce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ce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e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e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e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e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e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e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ea">
  <a:themeElements>
    <a:clrScheme name="CEA">
      <a:dk1>
        <a:sysClr val="windowText" lastClr="000000"/>
      </a:dk1>
      <a:lt1>
        <a:sysClr val="window" lastClr="FFFFFF"/>
      </a:lt1>
      <a:dk2>
        <a:srgbClr val="DC0528"/>
      </a:dk2>
      <a:lt2>
        <a:srgbClr val="96C31E"/>
      </a:lt2>
      <a:accent1>
        <a:srgbClr val="781469"/>
      </a:accent1>
      <a:accent2>
        <a:srgbClr val="F08728"/>
      </a:accent2>
      <a:accent3>
        <a:srgbClr val="FAB45F"/>
      </a:accent3>
      <a:accent4>
        <a:srgbClr val="0091C3"/>
      </a:accent4>
      <a:accent5>
        <a:srgbClr val="006937"/>
      </a:accent5>
      <a:accent6>
        <a:srgbClr val="87000A"/>
      </a:accent6>
      <a:hlink>
        <a:srgbClr val="0000FF"/>
      </a:hlink>
      <a:folHlink>
        <a:srgbClr val="800080"/>
      </a:folHlink>
    </a:clrScheme>
    <a:fontScheme name="CE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cea</Template>
  <TotalTime>19164</TotalTime>
  <Words>7148</Words>
  <Application>Microsoft Office PowerPoint</Application>
  <PresentationFormat>Affichage à l'écran (4:3)</PresentationFormat>
  <Paragraphs>1131</Paragraphs>
  <Slides>86</Slides>
  <Notes>54</Notes>
  <HiddenSlides>1</HiddenSlides>
  <MMClips>0</MMClips>
  <ScaleCrop>false</ScaleCrop>
  <HeadingPairs>
    <vt:vector size="6" baseType="variant">
      <vt:variant>
        <vt:lpstr>Thème</vt:lpstr>
      </vt:variant>
      <vt:variant>
        <vt:i4>2</vt:i4>
      </vt:variant>
      <vt:variant>
        <vt:lpstr>Serveurs OLE incorporés</vt:lpstr>
      </vt:variant>
      <vt:variant>
        <vt:i4>4</vt:i4>
      </vt:variant>
      <vt:variant>
        <vt:lpstr>Titres des diapositives</vt:lpstr>
      </vt:variant>
      <vt:variant>
        <vt:i4>86</vt:i4>
      </vt:variant>
    </vt:vector>
  </HeadingPairs>
  <TitlesOfParts>
    <vt:vector size="92" baseType="lpstr">
      <vt:lpstr>cea</vt:lpstr>
      <vt:lpstr>1_cea</vt:lpstr>
      <vt:lpstr>Photo Editor Photo</vt:lpstr>
      <vt:lpstr>Clip</vt:lpstr>
      <vt:lpstr>Image</vt:lpstr>
      <vt:lpstr>Feuille Microsoft Office Excel 97-2003</vt:lpstr>
      <vt:lpstr>L’énergie nucléaire  du futur</vt:lpstr>
      <vt:lpstr>PLAN DE L’EXPOSÉ</vt:lpstr>
      <vt:lpstr>Le Nucléaire aujourd’hui</vt:lpstr>
      <vt:lpstr>Le Nucléaire aujourd’hui</vt:lpstr>
      <vt:lpstr>Le Nucléaire aujourd’hui</vt:lpstr>
      <vt:lpstr>Le Nucléaire aujourd’hui</vt:lpstr>
      <vt:lpstr>PLAN DE L’EXPOSÉ</vt:lpstr>
      <vt:lpstr>CONTENU ÉNERGÉTIQUE</vt:lpstr>
      <vt:lpstr>ENERGIE Dans le monde</vt:lpstr>
      <vt:lpstr>Exemple de la chine</vt:lpstr>
      <vt:lpstr>ENERGIE &amp; Développement</vt:lpstr>
      <vt:lpstr>ENERGIE et climat</vt:lpstr>
      <vt:lpstr>ENERGIE et climat</vt:lpstr>
      <vt:lpstr>EMISSIONS DE CO2 DUES A L’énergie</vt:lpstr>
      <vt:lpstr>EMISSIONS DE CO2 dues A la production d’électricité </vt:lpstr>
      <vt:lpstr>EMISSIONS DE CO2 PAR SOURCE </vt:lpstr>
      <vt:lpstr>LES SOURCES D’énergie</vt:lpstr>
      <vt:lpstr>RESSOURCES MONDIALES</vt:lpstr>
      <vt:lpstr>LA RESSOURCE URANIUM</vt:lpstr>
      <vt:lpstr>PLAN DE L’EXPOSÉ</vt:lpstr>
      <vt:lpstr>LES PROGRAMMES DE R&amp;D</vt:lpstr>
      <vt:lpstr>R&amp;D : soutenir l’industrie nucléaire actuelle</vt:lpstr>
      <vt:lpstr>Améliorer les performances du combustible DES Réacteurs</vt:lpstr>
      <vt:lpstr>ExEmple: L’INTERACTION PASTILLE-GAINE</vt:lpstr>
      <vt:lpstr>LE REACTEUR Jules HorowiTZ </vt:lpstr>
      <vt:lpstr>POST-FUKUSHIMA AU CEA </vt:lpstr>
      <vt:lpstr> Le projet ASTRID </vt:lpstr>
      <vt:lpstr>Diapositive 28</vt:lpstr>
      <vt:lpstr>Diapositive 29</vt:lpstr>
      <vt:lpstr>DES INNOVATIONS DANS LES RNR-Na</vt:lpstr>
      <vt:lpstr> DES Avancées en TECHNOLOGIE DES RNR-Na </vt:lpstr>
      <vt:lpstr>L’option Gaz : GFR - ALLEGRO </vt:lpstr>
      <vt:lpstr>Déchets Nucléaires :  Quelles options pour le futur ?</vt:lpstr>
      <vt:lpstr>   R&amp;D SUR LA SÉPARATION DES ACTINIDES MINEURS   </vt:lpstr>
      <vt:lpstr>  LA FERMETURE DU CYCLE DU COMBUSTIBLE   </vt:lpstr>
      <vt:lpstr>Les “petits” réacteurs </vt:lpstr>
      <vt:lpstr>PLAN DE L’EXPOSÉ</vt:lpstr>
      <vt:lpstr>Les scénarios de l’ANCRE</vt:lpstr>
      <vt:lpstr>Diapositive 39</vt:lpstr>
      <vt:lpstr>Diapositive 40</vt:lpstr>
      <vt:lpstr>Consommation d’énergie primaire</vt:lpstr>
      <vt:lpstr>Diminution de l’énergie primaire par habitant</vt:lpstr>
      <vt:lpstr>Energie Finale:  ANCRE et scénarios du DNTE</vt:lpstr>
      <vt:lpstr>Diapositive 44</vt:lpstr>
      <vt:lpstr>Emissions de CO2</vt:lpstr>
      <vt:lpstr>Production d’électricité</vt:lpstr>
      <vt:lpstr>Une priorité:   la réduction des émissions</vt:lpstr>
      <vt:lpstr>Diapositive 48</vt:lpstr>
      <vt:lpstr>Diapositive 49</vt:lpstr>
      <vt:lpstr>Diapositive 50</vt:lpstr>
      <vt:lpstr>Diapositive 51</vt:lpstr>
      <vt:lpstr>Diapositive 52</vt:lpstr>
      <vt:lpstr>Diapositive 53</vt:lpstr>
      <vt:lpstr>Diapositive 54</vt:lpstr>
      <vt:lpstr>Diapositive 55</vt:lpstr>
      <vt:lpstr>Diapositive 56</vt:lpstr>
      <vt:lpstr>Diapositive 57</vt:lpstr>
      <vt:lpstr>Diapositive 58</vt:lpstr>
      <vt:lpstr>Diapositive 59</vt:lpstr>
      <vt:lpstr>Diapositive 60</vt:lpstr>
      <vt:lpstr>Production d’énergie Hypothèses communes</vt:lpstr>
      <vt:lpstr>Puissance électrique installée</vt:lpstr>
      <vt:lpstr>Diapositive 63</vt:lpstr>
      <vt:lpstr>Diapositive 64</vt:lpstr>
      <vt:lpstr>Diapositive 65</vt:lpstr>
      <vt:lpstr>Diapositive 66</vt:lpstr>
      <vt:lpstr>Diapositive 67</vt:lpstr>
      <vt:lpstr>Conséquences sur l’emploi</vt:lpstr>
      <vt:lpstr>Diapositive 69</vt:lpstr>
      <vt:lpstr>Le Facteur 4 est techniquement possible avec des stratégies diversifiées, mais au prix d’efforts très soutenus</vt:lpstr>
      <vt:lpstr>Diapositive 71</vt:lpstr>
      <vt:lpstr>PLAN DE L’EXPOSÉ</vt:lpstr>
      <vt:lpstr>Diapositive 73</vt:lpstr>
      <vt:lpstr>Diapositive 74</vt:lpstr>
      <vt:lpstr>Diapositive 75</vt:lpstr>
      <vt:lpstr>Diapositive 76</vt:lpstr>
      <vt:lpstr>Diapositive 77</vt:lpstr>
      <vt:lpstr>Diapositive 78</vt:lpstr>
      <vt:lpstr>Diapositive 79</vt:lpstr>
      <vt:lpstr>Diapositive 80</vt:lpstr>
      <vt:lpstr>Diapositive 81</vt:lpstr>
      <vt:lpstr>Diapositive 82</vt:lpstr>
      <vt:lpstr>Diapositive 83</vt:lpstr>
      <vt:lpstr>Diapositive 84</vt:lpstr>
      <vt:lpstr>Diapositive 85</vt:lpstr>
      <vt:lpstr>Diapositive 86</vt:lpstr>
    </vt:vector>
  </TitlesOfParts>
  <Company>cea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Scénarios 2050</dc:title>
  <dc:creator>Safa</dc:creator>
  <cp:lastModifiedBy>admin</cp:lastModifiedBy>
  <cp:revision>662</cp:revision>
  <cp:lastPrinted>2002-05-28T12:54:19Z</cp:lastPrinted>
  <dcterms:created xsi:type="dcterms:W3CDTF">2003-09-12T06:21:51Z</dcterms:created>
  <dcterms:modified xsi:type="dcterms:W3CDTF">2014-03-15T08:35:54Z</dcterms:modified>
</cp:coreProperties>
</file>