
<file path=[Content_Types].xml><?xml version="1.0" encoding="utf-8"?>
<Types xmlns="http://schemas.openxmlformats.org/package/2006/content-types">
  <Default Extension="docx" ContentType="application/vnd.openxmlformats-officedocument.wordprocessingml.document"/>
  <Default Extension="jpeg" ContentType="image/jpeg"/>
  <Default Extension="mp4" ContentType="video/mp4"/>
  <Default Extension="png" ContentType="image/png"/>
  <Default Extension="rels" ContentType="application/vnd.openxmlformats-package.relationships+xml"/>
  <Default Extension="tiff" ContentType="image/tiff"/>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comments/comment1.xml" ContentType="application/vnd.openxmlformats-officedocument.presentationml.comments+xml"/>
  <Override PartName="/ppt/notesSlides/notesSlide60.xml" ContentType="application/vnd.openxmlformats-officedocument.presentationml.notesSlide+xml"/>
  <Override PartName="/ppt/comments/comment2.xml" ContentType="application/vnd.openxmlformats-officedocument.presentationml.comments+xml"/>
  <Override PartName="/ppt/notesSlides/notesSlide61.xml" ContentType="application/vnd.openxmlformats-officedocument.presentationml.notesSlide+xml"/>
  <Override PartName="/ppt/comments/comment3.xml" ContentType="application/vnd.openxmlformats-officedocument.presentationml.comments+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68"/>
  </p:notesMasterIdLst>
  <p:handoutMasterIdLst>
    <p:handoutMasterId r:id="rId69"/>
  </p:handoutMasterIdLst>
  <p:sldIdLst>
    <p:sldId id="413" r:id="rId2"/>
    <p:sldId id="419" r:id="rId3"/>
    <p:sldId id="428" r:id="rId4"/>
    <p:sldId id="433" r:id="rId5"/>
    <p:sldId id="420" r:id="rId6"/>
    <p:sldId id="431" r:id="rId7"/>
    <p:sldId id="441" r:id="rId8"/>
    <p:sldId id="430" r:id="rId9"/>
    <p:sldId id="543" r:id="rId10"/>
    <p:sldId id="488" r:id="rId11"/>
    <p:sldId id="442" r:id="rId12"/>
    <p:sldId id="292" r:id="rId13"/>
    <p:sldId id="443" r:id="rId14"/>
    <p:sldId id="444" r:id="rId15"/>
    <p:sldId id="450" r:id="rId16"/>
    <p:sldId id="448" r:id="rId17"/>
    <p:sldId id="540" r:id="rId18"/>
    <p:sldId id="303" r:id="rId19"/>
    <p:sldId id="451" r:id="rId20"/>
    <p:sldId id="453" r:id="rId21"/>
    <p:sldId id="454" r:id="rId22"/>
    <p:sldId id="445" r:id="rId23"/>
    <p:sldId id="463" r:id="rId24"/>
    <p:sldId id="458" r:id="rId25"/>
    <p:sldId id="465" r:id="rId26"/>
    <p:sldId id="461" r:id="rId27"/>
    <p:sldId id="456" r:id="rId28"/>
    <p:sldId id="459" r:id="rId29"/>
    <p:sldId id="464" r:id="rId30"/>
    <p:sldId id="466" r:id="rId31"/>
    <p:sldId id="468" r:id="rId32"/>
    <p:sldId id="308" r:id="rId33"/>
    <p:sldId id="470" r:id="rId34"/>
    <p:sldId id="315" r:id="rId35"/>
    <p:sldId id="472" r:id="rId36"/>
    <p:sldId id="473" r:id="rId37"/>
    <p:sldId id="474" r:id="rId38"/>
    <p:sldId id="436" r:id="rId39"/>
    <p:sldId id="475" r:id="rId40"/>
    <p:sldId id="476" r:id="rId41"/>
    <p:sldId id="477" r:id="rId42"/>
    <p:sldId id="478" r:id="rId43"/>
    <p:sldId id="479" r:id="rId44"/>
    <p:sldId id="437" r:id="rId45"/>
    <p:sldId id="439" r:id="rId46"/>
    <p:sldId id="440" r:id="rId47"/>
    <p:sldId id="484" r:id="rId48"/>
    <p:sldId id="386" r:id="rId49"/>
    <p:sldId id="390" r:id="rId50"/>
    <p:sldId id="391" r:id="rId51"/>
    <p:sldId id="485" r:id="rId52"/>
    <p:sldId id="393" r:id="rId53"/>
    <p:sldId id="394" r:id="rId54"/>
    <p:sldId id="400" r:id="rId55"/>
    <p:sldId id="504" r:id="rId56"/>
    <p:sldId id="507" r:id="rId57"/>
    <p:sldId id="323" r:id="rId58"/>
    <p:sldId id="325" r:id="rId59"/>
    <p:sldId id="506" r:id="rId60"/>
    <p:sldId id="501" r:id="rId61"/>
    <p:sldId id="496" r:id="rId62"/>
    <p:sldId id="509" r:id="rId63"/>
    <p:sldId id="529" r:id="rId64"/>
    <p:sldId id="535" r:id="rId65"/>
    <p:sldId id="537" r:id="rId66"/>
    <p:sldId id="471" r:id="rId67"/>
  </p:sldIdLst>
  <p:sldSz cx="9144000" cy="6858000" type="screen4x3"/>
  <p:notesSz cx="6731000" cy="9856788"/>
  <p:defaultTextStyle>
    <a:defPPr>
      <a:defRPr lang="fr-FR"/>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04">
          <p15:clr>
            <a:srgbClr val="A4A3A4"/>
          </p15:clr>
        </p15:guide>
        <p15:guide id="2" pos="212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LAGNES Eric" initials="DE"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5F5F"/>
    <a:srgbClr val="00FDFF"/>
    <a:srgbClr val="0000FF"/>
    <a:srgbClr val="945200"/>
    <a:srgbClr val="FF00FF"/>
    <a:srgbClr val="8DFF98"/>
    <a:srgbClr val="00FF00"/>
    <a:srgbClr val="00CCFF"/>
    <a:srgbClr val="CCE1EA"/>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AF606853-7671-496A-8E4F-DF71F8EC918B}" styleName="Style foncé 1 - Accentuation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66" autoAdjust="0"/>
    <p:restoredTop sz="53547" autoAdjust="0"/>
  </p:normalViewPr>
  <p:slideViewPr>
    <p:cSldViewPr snapToGrid="0">
      <p:cViewPr varScale="1">
        <p:scale>
          <a:sx n="51" d="100"/>
          <a:sy n="51" d="100"/>
        </p:scale>
        <p:origin x="3320" y="184"/>
      </p:cViewPr>
      <p:guideLst>
        <p:guide orient="horz" pos="2160"/>
        <p:guide pos="2880"/>
      </p:guideLst>
    </p:cSldViewPr>
  </p:slideViewPr>
  <p:outlineViewPr>
    <p:cViewPr>
      <p:scale>
        <a:sx n="33" d="100"/>
        <a:sy n="33" d="100"/>
      </p:scale>
      <p:origin x="0" y="23364"/>
    </p:cViewPr>
  </p:outlineViewPr>
  <p:notesTextViewPr>
    <p:cViewPr>
      <p:scale>
        <a:sx n="180" d="100"/>
        <a:sy n="180" d="100"/>
      </p:scale>
      <p:origin x="0" y="0"/>
    </p:cViewPr>
  </p:notesTextViewPr>
  <p:sorterViewPr>
    <p:cViewPr>
      <p:scale>
        <a:sx n="66" d="100"/>
        <a:sy n="66" d="100"/>
      </p:scale>
      <p:origin x="0" y="0"/>
    </p:cViewPr>
  </p:sorterViewPr>
  <p:notesViewPr>
    <p:cSldViewPr snapToGrid="0">
      <p:cViewPr varScale="1">
        <p:scale>
          <a:sx n="75" d="100"/>
          <a:sy n="75" d="100"/>
        </p:scale>
        <p:origin x="-798" y="-102"/>
      </p:cViewPr>
      <p:guideLst>
        <p:guide orient="horz" pos="3104"/>
        <p:guide pos="212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6-09-05T14:46:49.009" idx="1">
    <p:pos x="10" y="10"/>
    <p:text>parler des non-permanents: thésards + CDD + stagiaires</p:text>
    <p:extLst>
      <p:ext uri="{C676402C-5697-4E1C-873F-D02D1690AC5C}">
        <p15:threadingInfo xmlns:p15="http://schemas.microsoft.com/office/powerpoint/2012/main" timeZoneBias="-1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6-09-05T14:46:49.009" idx="1">
    <p:pos x="10" y="10"/>
    <p:text>parler des non-permanents: thésards + CDD + stagiaires</p:text>
    <p:extLst>
      <p:ext uri="{C676402C-5697-4E1C-873F-D02D1690AC5C}">
        <p15:threadingInfo xmlns:p15="http://schemas.microsoft.com/office/powerpoint/2012/main" timeZoneBias="-12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16-09-05T14:46:49.009" idx="1">
    <p:pos x="10" y="10"/>
    <p:text>parler des non-permanents: thésards + CDD + stagiaires</p:text>
    <p:extLst>
      <p:ext uri="{C676402C-5697-4E1C-873F-D02D1690AC5C}">
        <p15:threadingInfo xmlns:p15="http://schemas.microsoft.com/office/powerpoint/2012/main" timeZoneBias="-120"/>
      </p:ext>
    </p:extLst>
  </p:cm>
</p:cmLst>
</file>

<file path=ppt/drawings/_rels/vmlDrawing1.vml.rels><?xml version="1.0" encoding="UTF-8" standalone="yes"?>
<Relationships xmlns="http://schemas.openxmlformats.org/package/2006/relationships"><Relationship Id="rId1" Type="http://schemas.openxmlformats.org/officeDocument/2006/relationships/image" Target="../media/image7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16238" cy="4921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fr-FR"/>
          </a:p>
        </p:txBody>
      </p:sp>
      <p:sp>
        <p:nvSpPr>
          <p:cNvPr id="3075" name="Rectangle 3"/>
          <p:cNvSpPr>
            <a:spLocks noGrp="1" noChangeArrowheads="1"/>
          </p:cNvSpPr>
          <p:nvPr>
            <p:ph type="dt" sz="quarter" idx="1"/>
          </p:nvPr>
        </p:nvSpPr>
        <p:spPr bwMode="auto">
          <a:xfrm>
            <a:off x="3814763" y="0"/>
            <a:ext cx="2916237" cy="4921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fr-FR"/>
          </a:p>
        </p:txBody>
      </p:sp>
      <p:sp>
        <p:nvSpPr>
          <p:cNvPr id="3076" name="Rectangle 4"/>
          <p:cNvSpPr>
            <a:spLocks noGrp="1" noChangeArrowheads="1"/>
          </p:cNvSpPr>
          <p:nvPr>
            <p:ph type="ftr" sz="quarter" idx="2"/>
          </p:nvPr>
        </p:nvSpPr>
        <p:spPr bwMode="auto">
          <a:xfrm>
            <a:off x="0" y="9364663"/>
            <a:ext cx="2916238" cy="4921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fr-FR"/>
          </a:p>
        </p:txBody>
      </p:sp>
      <p:sp>
        <p:nvSpPr>
          <p:cNvPr id="3077" name="Rectangle 5"/>
          <p:cNvSpPr>
            <a:spLocks noGrp="1" noChangeArrowheads="1"/>
          </p:cNvSpPr>
          <p:nvPr>
            <p:ph type="sldNum" sz="quarter" idx="3"/>
          </p:nvPr>
        </p:nvSpPr>
        <p:spPr bwMode="auto">
          <a:xfrm>
            <a:off x="3814763" y="9364663"/>
            <a:ext cx="2916237" cy="4921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66299174-93D6-4041-AA59-76A4A70DE216}" type="slidenum">
              <a:rPr lang="fr-FR"/>
              <a:pPr/>
              <a:t>‹N°›</a:t>
            </a:fld>
            <a:endParaRPr lang="fr-FR"/>
          </a:p>
        </p:txBody>
      </p:sp>
    </p:spTree>
    <p:extLst>
      <p:ext uri="{BB962C8B-B14F-4D97-AF65-F5344CB8AC3E}">
        <p14:creationId xmlns:p14="http://schemas.microsoft.com/office/powerpoint/2010/main" val="41378324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16238" cy="4921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fr-FR"/>
          </a:p>
        </p:txBody>
      </p:sp>
      <p:sp>
        <p:nvSpPr>
          <p:cNvPr id="6147" name="Rectangle 3"/>
          <p:cNvSpPr>
            <a:spLocks noGrp="1" noChangeArrowheads="1"/>
          </p:cNvSpPr>
          <p:nvPr>
            <p:ph type="dt" idx="1"/>
          </p:nvPr>
        </p:nvSpPr>
        <p:spPr bwMode="auto">
          <a:xfrm>
            <a:off x="3814763" y="0"/>
            <a:ext cx="2916237" cy="4921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fr-FR"/>
          </a:p>
        </p:txBody>
      </p:sp>
      <p:sp>
        <p:nvSpPr>
          <p:cNvPr id="6148" name="Rectangle 4"/>
          <p:cNvSpPr>
            <a:spLocks noGrp="1" noRot="1" noChangeAspect="1" noChangeArrowheads="1" noTextEdit="1"/>
          </p:cNvSpPr>
          <p:nvPr>
            <p:ph type="sldImg" idx="2"/>
          </p:nvPr>
        </p:nvSpPr>
        <p:spPr bwMode="auto">
          <a:xfrm>
            <a:off x="901700" y="739775"/>
            <a:ext cx="4927600" cy="3695700"/>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896938" y="4681538"/>
            <a:ext cx="4937125" cy="4435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150" name="Rectangle 6"/>
          <p:cNvSpPr>
            <a:spLocks noGrp="1" noChangeArrowheads="1"/>
          </p:cNvSpPr>
          <p:nvPr>
            <p:ph type="ftr" sz="quarter" idx="4"/>
          </p:nvPr>
        </p:nvSpPr>
        <p:spPr bwMode="auto">
          <a:xfrm>
            <a:off x="0" y="9364663"/>
            <a:ext cx="2916238" cy="4921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fr-FR"/>
          </a:p>
        </p:txBody>
      </p:sp>
      <p:sp>
        <p:nvSpPr>
          <p:cNvPr id="6151" name="Rectangle 7"/>
          <p:cNvSpPr>
            <a:spLocks noGrp="1" noChangeArrowheads="1"/>
          </p:cNvSpPr>
          <p:nvPr>
            <p:ph type="sldNum" sz="quarter" idx="5"/>
          </p:nvPr>
        </p:nvSpPr>
        <p:spPr bwMode="auto">
          <a:xfrm>
            <a:off x="3814763" y="9364663"/>
            <a:ext cx="2916237" cy="4921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4C52C393-A156-4214-BE69-38E22E57EEE9}" type="slidenum">
              <a:rPr lang="fr-FR"/>
              <a:pPr/>
              <a:t>‹N°›</a:t>
            </a:fld>
            <a:endParaRPr lang="fr-FR"/>
          </a:p>
        </p:txBody>
      </p:sp>
    </p:spTree>
    <p:extLst>
      <p:ext uri="{BB962C8B-B14F-4D97-AF65-F5344CB8AC3E}">
        <p14:creationId xmlns:p14="http://schemas.microsoft.com/office/powerpoint/2010/main" val="12718095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455435B8-C2C9-432E-8724-D738628E550B}" type="slidenum">
              <a:rPr lang="fr-FR"/>
              <a:pPr/>
              <a:t>1</a:t>
            </a:fld>
            <a:endParaRPr lang="fr-FR"/>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pPr lvl="2"/>
            <a:endParaRPr lang="fr-FR" sz="1400" dirty="0"/>
          </a:p>
        </p:txBody>
      </p:sp>
    </p:spTree>
    <p:extLst>
      <p:ext uri="{BB962C8B-B14F-4D97-AF65-F5344CB8AC3E}">
        <p14:creationId xmlns:p14="http://schemas.microsoft.com/office/powerpoint/2010/main" val="11457396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455435B8-C2C9-432E-8724-D738628E550B}" type="slidenum">
              <a:rPr lang="fr-FR"/>
              <a:pPr/>
              <a:t>2</a:t>
            </a:fld>
            <a:endParaRPr lang="fr-FR"/>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pPr lvl="2"/>
            <a:endParaRPr lang="en-US" sz="1400" noProof="0" dirty="0"/>
          </a:p>
        </p:txBody>
      </p:sp>
    </p:spTree>
    <p:extLst>
      <p:ext uri="{BB962C8B-B14F-4D97-AF65-F5344CB8AC3E}">
        <p14:creationId xmlns:p14="http://schemas.microsoft.com/office/powerpoint/2010/main" val="40384634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455435B8-C2C9-432E-8724-D738628E550B}" type="slidenum">
              <a:rPr lang="fr-FR"/>
              <a:pPr/>
              <a:t>3</a:t>
            </a:fld>
            <a:endParaRPr lang="fr-FR"/>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pPr lvl="2"/>
            <a:endParaRPr lang="fr-FR" sz="1400" dirty="0"/>
          </a:p>
        </p:txBody>
      </p:sp>
    </p:spTree>
    <p:extLst>
      <p:ext uri="{BB962C8B-B14F-4D97-AF65-F5344CB8AC3E}">
        <p14:creationId xmlns:p14="http://schemas.microsoft.com/office/powerpoint/2010/main" val="14055378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455435B8-C2C9-432E-8724-D738628E550B}" type="slidenum">
              <a:rPr lang="fr-FR"/>
              <a:pPr/>
              <a:t>4</a:t>
            </a:fld>
            <a:endParaRPr lang="fr-FR"/>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pPr lvl="2"/>
            <a:endParaRPr lang="fr-FR" sz="1400" dirty="0"/>
          </a:p>
        </p:txBody>
      </p:sp>
    </p:spTree>
    <p:extLst>
      <p:ext uri="{BB962C8B-B14F-4D97-AF65-F5344CB8AC3E}">
        <p14:creationId xmlns:p14="http://schemas.microsoft.com/office/powerpoint/2010/main" val="2213323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455435B8-C2C9-432E-8724-D738628E550B}" type="slidenum">
              <a:rPr lang="fr-FR"/>
              <a:pPr/>
              <a:t>5</a:t>
            </a:fld>
            <a:endParaRPr lang="fr-FR"/>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pPr lvl="2"/>
            <a:endParaRPr lang="fr-FR" sz="1400" dirty="0"/>
          </a:p>
        </p:txBody>
      </p:sp>
    </p:spTree>
    <p:extLst>
      <p:ext uri="{BB962C8B-B14F-4D97-AF65-F5344CB8AC3E}">
        <p14:creationId xmlns:p14="http://schemas.microsoft.com/office/powerpoint/2010/main" val="1564014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455435B8-C2C9-432E-8724-D738628E550B}" type="slidenum">
              <a:rPr lang="fr-FR"/>
              <a:pPr/>
              <a:t>6</a:t>
            </a:fld>
            <a:endParaRPr lang="fr-FR"/>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pPr lvl="2"/>
            <a:endParaRPr lang="fr-FR" sz="1400" dirty="0"/>
          </a:p>
          <a:p>
            <a:pPr lvl="2"/>
            <a:endParaRPr lang="fr-FR" sz="1400" dirty="0"/>
          </a:p>
        </p:txBody>
      </p:sp>
    </p:spTree>
    <p:extLst>
      <p:ext uri="{BB962C8B-B14F-4D97-AF65-F5344CB8AC3E}">
        <p14:creationId xmlns:p14="http://schemas.microsoft.com/office/powerpoint/2010/main" val="2224448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455435B8-C2C9-432E-8724-D738628E550B}" type="slidenum">
              <a:rPr lang="fr-FR"/>
              <a:pPr/>
              <a:t>7</a:t>
            </a:fld>
            <a:endParaRPr lang="fr-FR"/>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pPr lvl="2"/>
            <a:endParaRPr lang="fr-FR" sz="1400" dirty="0"/>
          </a:p>
        </p:txBody>
      </p:sp>
    </p:spTree>
    <p:extLst>
      <p:ext uri="{BB962C8B-B14F-4D97-AF65-F5344CB8AC3E}">
        <p14:creationId xmlns:p14="http://schemas.microsoft.com/office/powerpoint/2010/main" val="26784146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455435B8-C2C9-432E-8724-D738628E550B}" type="slidenum">
              <a:rPr lang="fr-FR"/>
              <a:pPr/>
              <a:t>8</a:t>
            </a:fld>
            <a:endParaRPr lang="fr-FR"/>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pPr lvl="2"/>
            <a:endParaRPr lang="fr-FR" sz="1400" dirty="0"/>
          </a:p>
        </p:txBody>
      </p:sp>
    </p:spTree>
    <p:extLst>
      <p:ext uri="{BB962C8B-B14F-4D97-AF65-F5344CB8AC3E}">
        <p14:creationId xmlns:p14="http://schemas.microsoft.com/office/powerpoint/2010/main" val="40632496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455435B8-C2C9-432E-8724-D738628E550B}" type="slidenum">
              <a:rPr lang="fr-FR"/>
              <a:pPr/>
              <a:t>9</a:t>
            </a:fld>
            <a:endParaRPr lang="fr-FR"/>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pPr lvl="2"/>
            <a:endParaRPr lang="fr-FR" sz="1400" dirty="0"/>
          </a:p>
        </p:txBody>
      </p:sp>
    </p:spTree>
    <p:extLst>
      <p:ext uri="{BB962C8B-B14F-4D97-AF65-F5344CB8AC3E}">
        <p14:creationId xmlns:p14="http://schemas.microsoft.com/office/powerpoint/2010/main" val="16858008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455435B8-C2C9-432E-8724-D738628E550B}" type="slidenum">
              <a:rPr lang="fr-FR"/>
              <a:pPr/>
              <a:t>10</a:t>
            </a:fld>
            <a:endParaRPr lang="fr-FR"/>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pPr lvl="2"/>
            <a:endParaRPr lang="fr-FR" sz="1400" dirty="0"/>
          </a:p>
        </p:txBody>
      </p:sp>
    </p:spTree>
    <p:extLst>
      <p:ext uri="{BB962C8B-B14F-4D97-AF65-F5344CB8AC3E}">
        <p14:creationId xmlns:p14="http://schemas.microsoft.com/office/powerpoint/2010/main" val="1504386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455435B8-C2C9-432E-8724-D738628E550B}" type="slidenum">
              <a:rPr lang="fr-FR"/>
              <a:pPr/>
              <a:t>11</a:t>
            </a:fld>
            <a:endParaRPr lang="fr-FR"/>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pPr lvl="2"/>
            <a:endParaRPr lang="fr-FR" sz="1400" dirty="0"/>
          </a:p>
        </p:txBody>
      </p:sp>
    </p:spTree>
    <p:extLst>
      <p:ext uri="{BB962C8B-B14F-4D97-AF65-F5344CB8AC3E}">
        <p14:creationId xmlns:p14="http://schemas.microsoft.com/office/powerpoint/2010/main" val="19937672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lvl="2"/>
            <a:endParaRPr lang="fr-FR" sz="1400" baseline="0" dirty="0"/>
          </a:p>
        </p:txBody>
      </p:sp>
      <p:sp>
        <p:nvSpPr>
          <p:cNvPr id="4" name="Espace réservé du numéro de diapositive 3"/>
          <p:cNvSpPr>
            <a:spLocks noGrp="1"/>
          </p:cNvSpPr>
          <p:nvPr>
            <p:ph type="sldNum" sz="quarter" idx="10"/>
          </p:nvPr>
        </p:nvSpPr>
        <p:spPr/>
        <p:txBody>
          <a:bodyPr/>
          <a:lstStyle/>
          <a:p>
            <a:fld id="{4C52C393-A156-4214-BE69-38E22E57EEE9}" type="slidenum">
              <a:rPr lang="fr-FR" smtClean="0"/>
              <a:pPr/>
              <a:t>12</a:t>
            </a:fld>
            <a:endParaRPr lang="fr-FR"/>
          </a:p>
        </p:txBody>
      </p:sp>
    </p:spTree>
    <p:extLst>
      <p:ext uri="{BB962C8B-B14F-4D97-AF65-F5344CB8AC3E}">
        <p14:creationId xmlns:p14="http://schemas.microsoft.com/office/powerpoint/2010/main" val="8963191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lvl="2"/>
            <a:endParaRPr lang="fr-FR" sz="1400" baseline="0" dirty="0"/>
          </a:p>
        </p:txBody>
      </p:sp>
      <p:sp>
        <p:nvSpPr>
          <p:cNvPr id="4" name="Espace réservé du numéro de diapositive 3"/>
          <p:cNvSpPr>
            <a:spLocks noGrp="1"/>
          </p:cNvSpPr>
          <p:nvPr>
            <p:ph type="sldNum" sz="quarter" idx="10"/>
          </p:nvPr>
        </p:nvSpPr>
        <p:spPr/>
        <p:txBody>
          <a:bodyPr/>
          <a:lstStyle/>
          <a:p>
            <a:fld id="{4C52C393-A156-4214-BE69-38E22E57EEE9}" type="slidenum">
              <a:rPr lang="fr-FR" smtClean="0"/>
              <a:pPr/>
              <a:t>13</a:t>
            </a:fld>
            <a:endParaRPr lang="fr-FR"/>
          </a:p>
        </p:txBody>
      </p:sp>
    </p:spTree>
    <p:extLst>
      <p:ext uri="{BB962C8B-B14F-4D97-AF65-F5344CB8AC3E}">
        <p14:creationId xmlns:p14="http://schemas.microsoft.com/office/powerpoint/2010/main" val="36536114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455435B8-C2C9-432E-8724-D738628E550B}" type="slidenum">
              <a:rPr lang="fr-FR"/>
              <a:pPr/>
              <a:t>14</a:t>
            </a:fld>
            <a:endParaRPr lang="fr-FR"/>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pPr lvl="2"/>
            <a:endParaRPr lang="fr-FR" sz="1400" dirty="0"/>
          </a:p>
        </p:txBody>
      </p:sp>
    </p:spTree>
    <p:extLst>
      <p:ext uri="{BB962C8B-B14F-4D97-AF65-F5344CB8AC3E}">
        <p14:creationId xmlns:p14="http://schemas.microsoft.com/office/powerpoint/2010/main" val="12732749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C52C393-A156-4214-BE69-38E22E57EEE9}" type="slidenum">
              <a:rPr lang="fr-FR" smtClean="0"/>
              <a:pPr/>
              <a:t>15</a:t>
            </a:fld>
            <a:endParaRPr lang="fr-FR"/>
          </a:p>
        </p:txBody>
      </p:sp>
    </p:spTree>
    <p:extLst>
      <p:ext uri="{BB962C8B-B14F-4D97-AF65-F5344CB8AC3E}">
        <p14:creationId xmlns:p14="http://schemas.microsoft.com/office/powerpoint/2010/main" val="12615485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Montrer un schéma</a:t>
            </a:r>
          </a:p>
        </p:txBody>
      </p:sp>
      <p:sp>
        <p:nvSpPr>
          <p:cNvPr id="4" name="Espace réservé du numéro de diapositive 3"/>
          <p:cNvSpPr>
            <a:spLocks noGrp="1"/>
          </p:cNvSpPr>
          <p:nvPr>
            <p:ph type="sldNum" sz="quarter" idx="10"/>
          </p:nvPr>
        </p:nvSpPr>
        <p:spPr/>
        <p:txBody>
          <a:bodyPr/>
          <a:lstStyle/>
          <a:p>
            <a:fld id="{4C52C393-A156-4214-BE69-38E22E57EEE9}" type="slidenum">
              <a:rPr lang="fr-FR" smtClean="0"/>
              <a:pPr/>
              <a:t>16</a:t>
            </a:fld>
            <a:endParaRPr lang="fr-FR"/>
          </a:p>
        </p:txBody>
      </p:sp>
    </p:spTree>
    <p:extLst>
      <p:ext uri="{BB962C8B-B14F-4D97-AF65-F5344CB8AC3E}">
        <p14:creationId xmlns:p14="http://schemas.microsoft.com/office/powerpoint/2010/main" val="38597975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Montrer un schéma</a:t>
            </a:r>
          </a:p>
        </p:txBody>
      </p:sp>
      <p:sp>
        <p:nvSpPr>
          <p:cNvPr id="4" name="Espace réservé du numéro de diapositive 3"/>
          <p:cNvSpPr>
            <a:spLocks noGrp="1"/>
          </p:cNvSpPr>
          <p:nvPr>
            <p:ph type="sldNum" sz="quarter" idx="10"/>
          </p:nvPr>
        </p:nvSpPr>
        <p:spPr/>
        <p:txBody>
          <a:bodyPr/>
          <a:lstStyle/>
          <a:p>
            <a:fld id="{4C52C393-A156-4214-BE69-38E22E57EEE9}" type="slidenum">
              <a:rPr lang="fr-FR" smtClean="0"/>
              <a:pPr/>
              <a:t>17</a:t>
            </a:fld>
            <a:endParaRPr lang="fr-FR"/>
          </a:p>
        </p:txBody>
      </p:sp>
    </p:spTree>
    <p:extLst>
      <p:ext uri="{BB962C8B-B14F-4D97-AF65-F5344CB8AC3E}">
        <p14:creationId xmlns:p14="http://schemas.microsoft.com/office/powerpoint/2010/main" val="1089788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Montrer un schéma</a:t>
            </a:r>
          </a:p>
        </p:txBody>
      </p:sp>
      <p:sp>
        <p:nvSpPr>
          <p:cNvPr id="4" name="Espace réservé du numéro de diapositive 3"/>
          <p:cNvSpPr>
            <a:spLocks noGrp="1"/>
          </p:cNvSpPr>
          <p:nvPr>
            <p:ph type="sldNum" sz="quarter" idx="10"/>
          </p:nvPr>
        </p:nvSpPr>
        <p:spPr/>
        <p:txBody>
          <a:bodyPr/>
          <a:lstStyle/>
          <a:p>
            <a:fld id="{4C52C393-A156-4214-BE69-38E22E57EEE9}" type="slidenum">
              <a:rPr lang="fr-FR" smtClean="0"/>
              <a:pPr/>
              <a:t>18</a:t>
            </a:fld>
            <a:endParaRPr lang="fr-FR"/>
          </a:p>
        </p:txBody>
      </p:sp>
    </p:spTree>
    <p:extLst>
      <p:ext uri="{BB962C8B-B14F-4D97-AF65-F5344CB8AC3E}">
        <p14:creationId xmlns:p14="http://schemas.microsoft.com/office/powerpoint/2010/main" val="12911800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Montrer un schéma</a:t>
            </a:r>
          </a:p>
        </p:txBody>
      </p:sp>
      <p:sp>
        <p:nvSpPr>
          <p:cNvPr id="4" name="Espace réservé du numéro de diapositive 3"/>
          <p:cNvSpPr>
            <a:spLocks noGrp="1"/>
          </p:cNvSpPr>
          <p:nvPr>
            <p:ph type="sldNum" sz="quarter" idx="10"/>
          </p:nvPr>
        </p:nvSpPr>
        <p:spPr/>
        <p:txBody>
          <a:bodyPr/>
          <a:lstStyle/>
          <a:p>
            <a:fld id="{4C52C393-A156-4214-BE69-38E22E57EEE9}" type="slidenum">
              <a:rPr lang="fr-FR" smtClean="0"/>
              <a:pPr/>
              <a:t>19</a:t>
            </a:fld>
            <a:endParaRPr lang="fr-FR"/>
          </a:p>
        </p:txBody>
      </p:sp>
    </p:spTree>
    <p:extLst>
      <p:ext uri="{BB962C8B-B14F-4D97-AF65-F5344CB8AC3E}">
        <p14:creationId xmlns:p14="http://schemas.microsoft.com/office/powerpoint/2010/main" val="16719198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Montrer un schéma</a:t>
            </a:r>
          </a:p>
        </p:txBody>
      </p:sp>
      <p:sp>
        <p:nvSpPr>
          <p:cNvPr id="4" name="Espace réservé du numéro de diapositive 3"/>
          <p:cNvSpPr>
            <a:spLocks noGrp="1"/>
          </p:cNvSpPr>
          <p:nvPr>
            <p:ph type="sldNum" sz="quarter" idx="10"/>
          </p:nvPr>
        </p:nvSpPr>
        <p:spPr/>
        <p:txBody>
          <a:bodyPr/>
          <a:lstStyle/>
          <a:p>
            <a:fld id="{4C52C393-A156-4214-BE69-38E22E57EEE9}" type="slidenum">
              <a:rPr lang="fr-FR" smtClean="0"/>
              <a:pPr/>
              <a:t>20</a:t>
            </a:fld>
            <a:endParaRPr lang="fr-FR"/>
          </a:p>
        </p:txBody>
      </p:sp>
    </p:spTree>
    <p:extLst>
      <p:ext uri="{BB962C8B-B14F-4D97-AF65-F5344CB8AC3E}">
        <p14:creationId xmlns:p14="http://schemas.microsoft.com/office/powerpoint/2010/main" val="28128652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Montrer un schéma</a:t>
            </a:r>
          </a:p>
        </p:txBody>
      </p:sp>
      <p:sp>
        <p:nvSpPr>
          <p:cNvPr id="4" name="Espace réservé du numéro de diapositive 3"/>
          <p:cNvSpPr>
            <a:spLocks noGrp="1"/>
          </p:cNvSpPr>
          <p:nvPr>
            <p:ph type="sldNum" sz="quarter" idx="10"/>
          </p:nvPr>
        </p:nvSpPr>
        <p:spPr/>
        <p:txBody>
          <a:bodyPr/>
          <a:lstStyle/>
          <a:p>
            <a:fld id="{4C52C393-A156-4214-BE69-38E22E57EEE9}" type="slidenum">
              <a:rPr lang="fr-FR" smtClean="0"/>
              <a:pPr/>
              <a:t>21</a:t>
            </a:fld>
            <a:endParaRPr lang="fr-FR"/>
          </a:p>
        </p:txBody>
      </p:sp>
    </p:spTree>
    <p:extLst>
      <p:ext uri="{BB962C8B-B14F-4D97-AF65-F5344CB8AC3E}">
        <p14:creationId xmlns:p14="http://schemas.microsoft.com/office/powerpoint/2010/main" val="25021201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455435B8-C2C9-432E-8724-D738628E550B}" type="slidenum">
              <a:rPr lang="fr-FR"/>
              <a:pPr/>
              <a:t>22</a:t>
            </a:fld>
            <a:endParaRPr lang="fr-FR"/>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pPr lvl="2"/>
            <a:r>
              <a:rPr lang="fr-FR" sz="1400" dirty="0"/>
              <a:t>     </a:t>
            </a:r>
          </a:p>
        </p:txBody>
      </p:sp>
    </p:spTree>
    <p:extLst>
      <p:ext uri="{BB962C8B-B14F-4D97-AF65-F5344CB8AC3E}">
        <p14:creationId xmlns:p14="http://schemas.microsoft.com/office/powerpoint/2010/main" val="17363669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455435B8-C2C9-432E-8724-D738628E550B}" type="slidenum">
              <a:rPr lang="fr-FR"/>
              <a:pPr/>
              <a:t>23</a:t>
            </a:fld>
            <a:endParaRPr lang="fr-FR"/>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pPr lvl="2"/>
            <a:r>
              <a:rPr lang="fr-FR" sz="1400" dirty="0"/>
              <a:t>     </a:t>
            </a:r>
          </a:p>
        </p:txBody>
      </p:sp>
    </p:spTree>
    <p:extLst>
      <p:ext uri="{BB962C8B-B14F-4D97-AF65-F5344CB8AC3E}">
        <p14:creationId xmlns:p14="http://schemas.microsoft.com/office/powerpoint/2010/main" val="40984940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C52C393-A156-4214-BE69-38E22E57EEE9}" type="slidenum">
              <a:rPr lang="fr-FR" smtClean="0"/>
              <a:pPr/>
              <a:t>24</a:t>
            </a:fld>
            <a:endParaRPr lang="fr-FR"/>
          </a:p>
        </p:txBody>
      </p:sp>
    </p:spTree>
    <p:extLst>
      <p:ext uri="{BB962C8B-B14F-4D97-AF65-F5344CB8AC3E}">
        <p14:creationId xmlns:p14="http://schemas.microsoft.com/office/powerpoint/2010/main" val="22768232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C52C393-A156-4214-BE69-38E22E57EEE9}" type="slidenum">
              <a:rPr lang="fr-FR" smtClean="0"/>
              <a:pPr/>
              <a:t>25</a:t>
            </a:fld>
            <a:endParaRPr lang="fr-FR"/>
          </a:p>
        </p:txBody>
      </p:sp>
    </p:spTree>
    <p:extLst>
      <p:ext uri="{BB962C8B-B14F-4D97-AF65-F5344CB8AC3E}">
        <p14:creationId xmlns:p14="http://schemas.microsoft.com/office/powerpoint/2010/main" val="14695524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Montrer un schéma</a:t>
            </a:r>
          </a:p>
        </p:txBody>
      </p:sp>
      <p:sp>
        <p:nvSpPr>
          <p:cNvPr id="4" name="Espace réservé du numéro de diapositive 3"/>
          <p:cNvSpPr>
            <a:spLocks noGrp="1"/>
          </p:cNvSpPr>
          <p:nvPr>
            <p:ph type="sldNum" sz="quarter" idx="10"/>
          </p:nvPr>
        </p:nvSpPr>
        <p:spPr/>
        <p:txBody>
          <a:bodyPr/>
          <a:lstStyle/>
          <a:p>
            <a:fld id="{4C52C393-A156-4214-BE69-38E22E57EEE9}" type="slidenum">
              <a:rPr lang="fr-FR" smtClean="0"/>
              <a:pPr/>
              <a:t>26</a:t>
            </a:fld>
            <a:endParaRPr lang="fr-FR"/>
          </a:p>
        </p:txBody>
      </p:sp>
    </p:spTree>
    <p:extLst>
      <p:ext uri="{BB962C8B-B14F-4D97-AF65-F5344CB8AC3E}">
        <p14:creationId xmlns:p14="http://schemas.microsoft.com/office/powerpoint/2010/main" val="35917728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C52C393-A156-4214-BE69-38E22E57EEE9}" type="slidenum">
              <a:rPr lang="fr-FR" smtClean="0"/>
              <a:pPr/>
              <a:t>27</a:t>
            </a:fld>
            <a:endParaRPr lang="fr-FR"/>
          </a:p>
        </p:txBody>
      </p:sp>
    </p:spTree>
    <p:extLst>
      <p:ext uri="{BB962C8B-B14F-4D97-AF65-F5344CB8AC3E}">
        <p14:creationId xmlns:p14="http://schemas.microsoft.com/office/powerpoint/2010/main" val="15428759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C52C393-A156-4214-BE69-38E22E57EEE9}" type="slidenum">
              <a:rPr lang="fr-FR" smtClean="0"/>
              <a:pPr/>
              <a:t>28</a:t>
            </a:fld>
            <a:endParaRPr lang="fr-FR"/>
          </a:p>
        </p:txBody>
      </p:sp>
    </p:spTree>
    <p:extLst>
      <p:ext uri="{BB962C8B-B14F-4D97-AF65-F5344CB8AC3E}">
        <p14:creationId xmlns:p14="http://schemas.microsoft.com/office/powerpoint/2010/main" val="21897745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C52C393-A156-4214-BE69-38E22E57EEE9}" type="slidenum">
              <a:rPr lang="fr-FR" smtClean="0"/>
              <a:pPr/>
              <a:t>29</a:t>
            </a:fld>
            <a:endParaRPr lang="fr-FR"/>
          </a:p>
        </p:txBody>
      </p:sp>
    </p:spTree>
    <p:extLst>
      <p:ext uri="{BB962C8B-B14F-4D97-AF65-F5344CB8AC3E}">
        <p14:creationId xmlns:p14="http://schemas.microsoft.com/office/powerpoint/2010/main" val="31932870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C52C393-A156-4214-BE69-38E22E57EEE9}" type="slidenum">
              <a:rPr lang="fr-FR" smtClean="0"/>
              <a:pPr/>
              <a:t>30</a:t>
            </a:fld>
            <a:endParaRPr lang="fr-FR"/>
          </a:p>
        </p:txBody>
      </p:sp>
    </p:spTree>
    <p:extLst>
      <p:ext uri="{BB962C8B-B14F-4D97-AF65-F5344CB8AC3E}">
        <p14:creationId xmlns:p14="http://schemas.microsoft.com/office/powerpoint/2010/main" val="25173014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C52C393-A156-4214-BE69-38E22E57EEE9}" type="slidenum">
              <a:rPr lang="fr-FR" smtClean="0"/>
              <a:pPr/>
              <a:t>31</a:t>
            </a:fld>
            <a:endParaRPr lang="fr-FR"/>
          </a:p>
        </p:txBody>
      </p:sp>
    </p:spTree>
    <p:extLst>
      <p:ext uri="{BB962C8B-B14F-4D97-AF65-F5344CB8AC3E}">
        <p14:creationId xmlns:p14="http://schemas.microsoft.com/office/powerpoint/2010/main" val="41464941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Les bruits dominants dépendent du type de détecteur. Et donc l’architecture de filtrage et de mesure aussi.</a:t>
            </a:r>
          </a:p>
          <a:p>
            <a:r>
              <a:rPr lang="fr-FR" dirty="0"/>
              <a:t>D’une manière générale, même si les architectures sont différentes, on a à la fois du bruit blanc</a:t>
            </a:r>
            <a:r>
              <a:rPr lang="fr-FR" baseline="0" dirty="0"/>
              <a:t> et du bruit 1/f que ce soit en sortie de CSA ou de Suiveur. On a donc toujours un filtrage de type passe haut. Et presque toujours, suivant les architectures si nécessaire du filtrage passe bas.</a:t>
            </a:r>
            <a:r>
              <a:rPr lang="fr-FR" dirty="0"/>
              <a:t> </a:t>
            </a:r>
          </a:p>
          <a:p>
            <a:r>
              <a:rPr lang="fr-FR" dirty="0"/>
              <a:t>Donc</a:t>
            </a:r>
            <a:r>
              <a:rPr lang="fr-FR" baseline="0" dirty="0"/>
              <a:t> ici je vais décrire les deux grandes familles d’architecture qui bien sûr ont chacune une multitude de variantes ou de raffinements diverse.</a:t>
            </a:r>
          </a:p>
          <a:p>
            <a:r>
              <a:rPr lang="fr-FR" baseline="0" dirty="0"/>
              <a:t>On peut faire le différence entre les ASIC qui </a:t>
            </a:r>
            <a:r>
              <a:rPr lang="fr-FR" dirty="0"/>
              <a:t> </a:t>
            </a:r>
            <a:endParaRPr lang="fr-FR" sz="1200" b="0" i="0" u="none" strike="noStrike" kern="1200" baseline="0" dirty="0">
              <a:solidFill>
                <a:schemeClr val="tx1"/>
              </a:solidFill>
              <a:latin typeface="Times New Roman" pitchFamily="18"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fr-FR" sz="1200" b="0" i="0" u="none" strike="noStrike" kern="1200" baseline="0" dirty="0">
              <a:solidFill>
                <a:schemeClr val="tx1"/>
              </a:solidFill>
              <a:latin typeface="Times New Roman" pitchFamily="18" charset="0"/>
              <a:ea typeface="+mn-ea"/>
              <a:cs typeface="+mn-cs"/>
            </a:endParaRPr>
          </a:p>
          <a:p>
            <a:endParaRPr lang="fr-FR" baseline="0" dirty="0"/>
          </a:p>
          <a:p>
            <a:endParaRPr lang="fr-FR" dirty="0"/>
          </a:p>
        </p:txBody>
      </p:sp>
      <p:sp>
        <p:nvSpPr>
          <p:cNvPr id="4" name="Espace réservé du numéro de diapositive 3"/>
          <p:cNvSpPr>
            <a:spLocks noGrp="1"/>
          </p:cNvSpPr>
          <p:nvPr>
            <p:ph type="sldNum" sz="quarter" idx="10"/>
          </p:nvPr>
        </p:nvSpPr>
        <p:spPr/>
        <p:txBody>
          <a:bodyPr/>
          <a:lstStyle/>
          <a:p>
            <a:fld id="{4C52C393-A156-4214-BE69-38E22E57EEE9}" type="slidenum">
              <a:rPr lang="fr-FR" smtClean="0"/>
              <a:pPr/>
              <a:t>32</a:t>
            </a:fld>
            <a:endParaRPr lang="fr-FR"/>
          </a:p>
        </p:txBody>
      </p:sp>
    </p:spTree>
    <p:extLst>
      <p:ext uri="{BB962C8B-B14F-4D97-AF65-F5344CB8AC3E}">
        <p14:creationId xmlns:p14="http://schemas.microsoft.com/office/powerpoint/2010/main" val="27050227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01700" y="739775"/>
            <a:ext cx="4927600" cy="3695700"/>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C52C393-A156-4214-BE69-38E22E57EEE9}" type="slidenum">
              <a:rPr lang="fr-FR" smtClean="0"/>
              <a:pPr/>
              <a:t>33</a:t>
            </a:fld>
            <a:endParaRPr lang="fr-FR"/>
          </a:p>
        </p:txBody>
      </p:sp>
    </p:spTree>
    <p:extLst>
      <p:ext uri="{BB962C8B-B14F-4D97-AF65-F5344CB8AC3E}">
        <p14:creationId xmlns:p14="http://schemas.microsoft.com/office/powerpoint/2010/main" val="25464885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C52C393-A156-4214-BE69-38E22E57EEE9}" type="slidenum">
              <a:rPr lang="fr-FR" smtClean="0"/>
              <a:pPr/>
              <a:t>34</a:t>
            </a:fld>
            <a:endParaRPr lang="fr-FR"/>
          </a:p>
        </p:txBody>
      </p:sp>
    </p:spTree>
    <p:extLst>
      <p:ext uri="{BB962C8B-B14F-4D97-AF65-F5344CB8AC3E}">
        <p14:creationId xmlns:p14="http://schemas.microsoft.com/office/powerpoint/2010/main" val="40307116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C52C393-A156-4214-BE69-38E22E57EEE9}" type="slidenum">
              <a:rPr lang="fr-FR" smtClean="0"/>
              <a:pPr/>
              <a:t>35</a:t>
            </a:fld>
            <a:endParaRPr lang="fr-FR"/>
          </a:p>
        </p:txBody>
      </p:sp>
    </p:spTree>
    <p:extLst>
      <p:ext uri="{BB962C8B-B14F-4D97-AF65-F5344CB8AC3E}">
        <p14:creationId xmlns:p14="http://schemas.microsoft.com/office/powerpoint/2010/main" val="16307402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C52C393-A156-4214-BE69-38E22E57EEE9}" type="slidenum">
              <a:rPr lang="fr-FR" smtClean="0"/>
              <a:pPr/>
              <a:t>36</a:t>
            </a:fld>
            <a:endParaRPr lang="fr-FR"/>
          </a:p>
        </p:txBody>
      </p:sp>
    </p:spTree>
    <p:extLst>
      <p:ext uri="{BB962C8B-B14F-4D97-AF65-F5344CB8AC3E}">
        <p14:creationId xmlns:p14="http://schemas.microsoft.com/office/powerpoint/2010/main" val="2462123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C52C393-A156-4214-BE69-38E22E57EEE9}" type="slidenum">
              <a:rPr lang="fr-FR" smtClean="0"/>
              <a:pPr/>
              <a:t>37</a:t>
            </a:fld>
            <a:endParaRPr lang="fr-FR"/>
          </a:p>
        </p:txBody>
      </p:sp>
    </p:spTree>
    <p:extLst>
      <p:ext uri="{BB962C8B-B14F-4D97-AF65-F5344CB8AC3E}">
        <p14:creationId xmlns:p14="http://schemas.microsoft.com/office/powerpoint/2010/main" val="42321271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455435B8-C2C9-432E-8724-D738628E550B}" type="slidenum">
              <a:rPr lang="fr-FR"/>
              <a:pPr/>
              <a:t>38</a:t>
            </a:fld>
            <a:endParaRPr lang="fr-FR"/>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pPr lvl="2"/>
            <a:endParaRPr lang="fr-FR" sz="1400" dirty="0"/>
          </a:p>
        </p:txBody>
      </p:sp>
    </p:spTree>
    <p:extLst>
      <p:ext uri="{BB962C8B-B14F-4D97-AF65-F5344CB8AC3E}">
        <p14:creationId xmlns:p14="http://schemas.microsoft.com/office/powerpoint/2010/main" val="37944728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455435B8-C2C9-432E-8724-D738628E550B}" type="slidenum">
              <a:rPr lang="fr-FR"/>
              <a:pPr/>
              <a:t>39</a:t>
            </a:fld>
            <a:endParaRPr lang="fr-FR"/>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pPr lvl="2"/>
            <a:endParaRPr lang="fr-FR" sz="1400" dirty="0"/>
          </a:p>
        </p:txBody>
      </p:sp>
    </p:spTree>
    <p:extLst>
      <p:ext uri="{BB962C8B-B14F-4D97-AF65-F5344CB8AC3E}">
        <p14:creationId xmlns:p14="http://schemas.microsoft.com/office/powerpoint/2010/main" val="3771079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455435B8-C2C9-432E-8724-D738628E550B}" type="slidenum">
              <a:rPr lang="fr-FR"/>
              <a:pPr/>
              <a:t>40</a:t>
            </a:fld>
            <a:endParaRPr lang="fr-FR"/>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pPr lvl="2"/>
            <a:endParaRPr lang="fr-FR" sz="1400" dirty="0"/>
          </a:p>
        </p:txBody>
      </p:sp>
    </p:spTree>
    <p:extLst>
      <p:ext uri="{BB962C8B-B14F-4D97-AF65-F5344CB8AC3E}">
        <p14:creationId xmlns:p14="http://schemas.microsoft.com/office/powerpoint/2010/main" val="239214771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455435B8-C2C9-432E-8724-D738628E550B}" type="slidenum">
              <a:rPr lang="fr-FR"/>
              <a:pPr/>
              <a:t>41</a:t>
            </a:fld>
            <a:endParaRPr lang="fr-FR"/>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pPr lvl="2"/>
            <a:endParaRPr lang="fr-FR" sz="1400" dirty="0"/>
          </a:p>
        </p:txBody>
      </p:sp>
    </p:spTree>
    <p:extLst>
      <p:ext uri="{BB962C8B-B14F-4D97-AF65-F5344CB8AC3E}">
        <p14:creationId xmlns:p14="http://schemas.microsoft.com/office/powerpoint/2010/main" val="34450166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455435B8-C2C9-432E-8724-D738628E550B}" type="slidenum">
              <a:rPr lang="fr-FR"/>
              <a:pPr/>
              <a:t>42</a:t>
            </a:fld>
            <a:endParaRPr lang="fr-FR"/>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pPr lvl="2"/>
            <a:endParaRPr lang="fr-FR" sz="1400" dirty="0"/>
          </a:p>
        </p:txBody>
      </p:sp>
    </p:spTree>
    <p:extLst>
      <p:ext uri="{BB962C8B-B14F-4D97-AF65-F5344CB8AC3E}">
        <p14:creationId xmlns:p14="http://schemas.microsoft.com/office/powerpoint/2010/main" val="95136238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455435B8-C2C9-432E-8724-D738628E550B}" type="slidenum">
              <a:rPr lang="fr-FR"/>
              <a:pPr/>
              <a:t>43</a:t>
            </a:fld>
            <a:endParaRPr lang="fr-FR"/>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pPr lvl="2"/>
            <a:endParaRPr lang="fr-FR" sz="1400" dirty="0"/>
          </a:p>
        </p:txBody>
      </p:sp>
    </p:spTree>
    <p:extLst>
      <p:ext uri="{BB962C8B-B14F-4D97-AF65-F5344CB8AC3E}">
        <p14:creationId xmlns:p14="http://schemas.microsoft.com/office/powerpoint/2010/main" val="408750934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455435B8-C2C9-432E-8724-D738628E550B}" type="slidenum">
              <a:rPr lang="fr-FR"/>
              <a:pPr/>
              <a:t>44</a:t>
            </a:fld>
            <a:endParaRPr lang="fr-FR"/>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pPr lvl="2"/>
            <a:endParaRPr lang="fr-FR" sz="1400" dirty="0"/>
          </a:p>
        </p:txBody>
      </p:sp>
    </p:spTree>
    <p:extLst>
      <p:ext uri="{BB962C8B-B14F-4D97-AF65-F5344CB8AC3E}">
        <p14:creationId xmlns:p14="http://schemas.microsoft.com/office/powerpoint/2010/main" val="6729410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455435B8-C2C9-432E-8724-D738628E550B}" type="slidenum">
              <a:rPr lang="fr-FR"/>
              <a:pPr/>
              <a:t>45</a:t>
            </a:fld>
            <a:endParaRPr lang="fr-FR"/>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pPr lvl="2"/>
            <a:endParaRPr lang="fr-FR" sz="1400" dirty="0"/>
          </a:p>
        </p:txBody>
      </p:sp>
    </p:spTree>
    <p:extLst>
      <p:ext uri="{BB962C8B-B14F-4D97-AF65-F5344CB8AC3E}">
        <p14:creationId xmlns:p14="http://schemas.microsoft.com/office/powerpoint/2010/main" val="278542603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455435B8-C2C9-432E-8724-D738628E550B}" type="slidenum">
              <a:rPr lang="fr-FR"/>
              <a:pPr/>
              <a:t>46</a:t>
            </a:fld>
            <a:endParaRPr lang="fr-FR"/>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pPr lvl="2"/>
            <a:endParaRPr lang="fr-FR" sz="1400" dirty="0"/>
          </a:p>
        </p:txBody>
      </p:sp>
    </p:spTree>
    <p:extLst>
      <p:ext uri="{BB962C8B-B14F-4D97-AF65-F5344CB8AC3E}">
        <p14:creationId xmlns:p14="http://schemas.microsoft.com/office/powerpoint/2010/main" val="18424112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C52C393-A156-4214-BE69-38E22E57EEE9}" type="slidenum">
              <a:rPr lang="fr-FR" smtClean="0"/>
              <a:pPr/>
              <a:t>47</a:t>
            </a:fld>
            <a:endParaRPr lang="fr-FR"/>
          </a:p>
        </p:txBody>
      </p:sp>
    </p:spTree>
    <p:extLst>
      <p:ext uri="{BB962C8B-B14F-4D97-AF65-F5344CB8AC3E}">
        <p14:creationId xmlns:p14="http://schemas.microsoft.com/office/powerpoint/2010/main" val="263151213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455435B8-C2C9-432E-8724-D738628E550B}" type="slidenum">
              <a:rPr lang="fr-FR"/>
              <a:pPr/>
              <a:t>48</a:t>
            </a:fld>
            <a:endParaRPr lang="fr-FR"/>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pPr lvl="2"/>
            <a:r>
              <a:rPr lang="en-US" sz="1400" noProof="0" dirty="0"/>
              <a:t>This is the way we should choose the most</a:t>
            </a:r>
            <a:r>
              <a:rPr lang="en-US" sz="1400" baseline="0" noProof="0" dirty="0"/>
              <a:t> appropriate technology for a mission.</a:t>
            </a:r>
          </a:p>
          <a:p>
            <a:pPr lvl="2"/>
            <a:r>
              <a:rPr lang="en-US" sz="1400" baseline="0" noProof="0" dirty="0"/>
              <a:t>The first question is do we need very specific technology: For instance for certain detector, one need high voltage technology. This is for instance the case of the chip that are driving </a:t>
            </a:r>
            <a:r>
              <a:rPr lang="en-US" sz="1400" baseline="0" noProof="0" dirty="0" err="1"/>
              <a:t>Depfet</a:t>
            </a:r>
            <a:r>
              <a:rPr lang="en-US" sz="1400" baseline="0" noProof="0" dirty="0"/>
              <a:t> of </a:t>
            </a:r>
            <a:r>
              <a:rPr lang="en-US" sz="1400" baseline="0" noProof="0" dirty="0" err="1"/>
              <a:t>pn</a:t>
            </a:r>
            <a:r>
              <a:rPr lang="en-US" sz="1400" baseline="0" noProof="0" dirty="0"/>
              <a:t> CCD detector. For such application you can use special technologies that can support few tens of volts. </a:t>
            </a:r>
          </a:p>
          <a:p>
            <a:pPr lvl="2"/>
            <a:r>
              <a:rPr lang="en-US" sz="1400" baseline="0" noProof="0" dirty="0"/>
              <a:t>You can need to cool down the electronics when it has to be very close to cryogenics sensors. This is the case for instance for ASICs micro-calorimeters. You can choose to use Silicon Germanium technology.</a:t>
            </a:r>
          </a:p>
          <a:p>
            <a:pPr lvl="2"/>
            <a:r>
              <a:rPr lang="en-US" sz="1400" baseline="0" noProof="0" dirty="0"/>
              <a:t>Then you have to consider the longevity of the technology. Since you begin a project with a potentially long development time you have to be sure that the technology will be still available five years or even more later.</a:t>
            </a:r>
          </a:p>
          <a:p>
            <a:pPr lvl="2"/>
            <a:r>
              <a:rPr lang="en-US" sz="1400" baseline="0" noProof="0" dirty="0"/>
              <a:t>Generally there is no information on this longevity, so you have to guess or you need to hurry.</a:t>
            </a:r>
          </a:p>
          <a:p>
            <a:pPr lvl="2"/>
            <a:r>
              <a:rPr lang="en-US" sz="1400" baseline="0" noProof="0" dirty="0"/>
              <a:t>Then of course you have to find the best technology that has the best performances and it is generally a trade off between many parameters.</a:t>
            </a:r>
          </a:p>
          <a:p>
            <a:pPr lvl="2"/>
            <a:endParaRPr lang="fr-FR" sz="1400" baseline="0" dirty="0"/>
          </a:p>
          <a:p>
            <a:pPr lvl="2"/>
            <a:endParaRPr lang="fr-FR" sz="1400" baseline="0" dirty="0"/>
          </a:p>
          <a:p>
            <a:pPr lvl="2"/>
            <a:r>
              <a:rPr lang="fr-FR" sz="1400" baseline="0" dirty="0"/>
              <a:t>  </a:t>
            </a:r>
            <a:endParaRPr lang="fr-FR" sz="1400" dirty="0"/>
          </a:p>
        </p:txBody>
      </p:sp>
    </p:spTree>
    <p:extLst>
      <p:ext uri="{BB962C8B-B14F-4D97-AF65-F5344CB8AC3E}">
        <p14:creationId xmlns:p14="http://schemas.microsoft.com/office/powerpoint/2010/main" val="110537673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01700" y="739775"/>
            <a:ext cx="4927600" cy="3695700"/>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C52C393-A156-4214-BE69-38E22E57EEE9}" type="slidenum">
              <a:rPr lang="fr-FR" smtClean="0"/>
              <a:pPr/>
              <a:t>49</a:t>
            </a:fld>
            <a:endParaRPr lang="fr-FR"/>
          </a:p>
        </p:txBody>
      </p:sp>
    </p:spTree>
    <p:extLst>
      <p:ext uri="{BB962C8B-B14F-4D97-AF65-F5344CB8AC3E}">
        <p14:creationId xmlns:p14="http://schemas.microsoft.com/office/powerpoint/2010/main" val="137733839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455435B8-C2C9-432E-8724-D738628E550B}" type="slidenum">
              <a:rPr lang="fr-FR"/>
              <a:pPr/>
              <a:t>50</a:t>
            </a:fld>
            <a:endParaRPr lang="fr-FR"/>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endParaRPr lang="fr-FR" sz="1400" dirty="0"/>
          </a:p>
        </p:txBody>
      </p:sp>
    </p:spTree>
    <p:extLst>
      <p:ext uri="{BB962C8B-B14F-4D97-AF65-F5344CB8AC3E}">
        <p14:creationId xmlns:p14="http://schemas.microsoft.com/office/powerpoint/2010/main" val="198412380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455435B8-C2C9-432E-8724-D738628E550B}" type="slidenum">
              <a:rPr lang="fr-FR"/>
              <a:pPr/>
              <a:t>51</a:t>
            </a:fld>
            <a:endParaRPr lang="fr-FR"/>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endParaRPr lang="fr-FR" sz="1400" dirty="0"/>
          </a:p>
        </p:txBody>
      </p:sp>
    </p:spTree>
    <p:extLst>
      <p:ext uri="{BB962C8B-B14F-4D97-AF65-F5344CB8AC3E}">
        <p14:creationId xmlns:p14="http://schemas.microsoft.com/office/powerpoint/2010/main" val="175190364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455435B8-C2C9-432E-8724-D738628E550B}" type="slidenum">
              <a:rPr lang="fr-FR"/>
              <a:pPr/>
              <a:t>52</a:t>
            </a:fld>
            <a:endParaRPr lang="fr-FR"/>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endParaRPr lang="fr-FR" sz="1400" dirty="0"/>
          </a:p>
        </p:txBody>
      </p:sp>
    </p:spTree>
    <p:extLst>
      <p:ext uri="{BB962C8B-B14F-4D97-AF65-F5344CB8AC3E}">
        <p14:creationId xmlns:p14="http://schemas.microsoft.com/office/powerpoint/2010/main" val="194893137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455435B8-C2C9-432E-8724-D738628E550B}" type="slidenum">
              <a:rPr lang="fr-FR"/>
              <a:pPr/>
              <a:t>53</a:t>
            </a:fld>
            <a:endParaRPr lang="fr-FR"/>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fr-FR" sz="1400" dirty="0"/>
          </a:p>
        </p:txBody>
      </p:sp>
    </p:spTree>
    <p:extLst>
      <p:ext uri="{BB962C8B-B14F-4D97-AF65-F5344CB8AC3E}">
        <p14:creationId xmlns:p14="http://schemas.microsoft.com/office/powerpoint/2010/main" val="205702269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4C52C393-A156-4214-BE69-38E22E57EEE9}" type="slidenum">
              <a:rPr lang="fr-FR" smtClean="0"/>
              <a:pPr/>
              <a:t>54</a:t>
            </a:fld>
            <a:endParaRPr lang="fr-FR"/>
          </a:p>
        </p:txBody>
      </p:sp>
    </p:spTree>
    <p:extLst>
      <p:ext uri="{BB962C8B-B14F-4D97-AF65-F5344CB8AC3E}">
        <p14:creationId xmlns:p14="http://schemas.microsoft.com/office/powerpoint/2010/main" val="288345646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C52C393-A156-4214-BE69-38E22E57EEE9}" type="slidenum">
              <a:rPr lang="fr-FR" smtClean="0"/>
              <a:pPr/>
              <a:t>55</a:t>
            </a:fld>
            <a:endParaRPr lang="fr-FR"/>
          </a:p>
        </p:txBody>
      </p:sp>
    </p:spTree>
    <p:extLst>
      <p:ext uri="{BB962C8B-B14F-4D97-AF65-F5344CB8AC3E}">
        <p14:creationId xmlns:p14="http://schemas.microsoft.com/office/powerpoint/2010/main" val="26771359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455435B8-C2C9-432E-8724-D738628E550B}" type="slidenum">
              <a:rPr lang="fr-FR"/>
              <a:pPr/>
              <a:t>56</a:t>
            </a:fld>
            <a:endParaRPr lang="fr-FR"/>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pPr lvl="2"/>
            <a:endParaRPr lang="fr-FR" sz="1400" dirty="0"/>
          </a:p>
        </p:txBody>
      </p:sp>
    </p:spTree>
    <p:extLst>
      <p:ext uri="{BB962C8B-B14F-4D97-AF65-F5344CB8AC3E}">
        <p14:creationId xmlns:p14="http://schemas.microsoft.com/office/powerpoint/2010/main" val="280302792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455435B8-C2C9-432E-8724-D738628E550B}" type="slidenum">
              <a:rPr lang="fr-FR"/>
              <a:pPr/>
              <a:t>57</a:t>
            </a:fld>
            <a:endParaRPr lang="fr-FR"/>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pPr lvl="2"/>
            <a:r>
              <a:rPr lang="fr-FR" sz="1400" dirty="0"/>
              <a:t>Herschell </a:t>
            </a:r>
            <a:r>
              <a:rPr lang="fr-FR" sz="1400" dirty="0" err="1"/>
              <a:t>PACs</a:t>
            </a:r>
            <a:r>
              <a:rPr lang="fr-FR" sz="1400"/>
              <a:t> : 300mK</a:t>
            </a:r>
            <a:endParaRPr lang="fr-FR" sz="1400" dirty="0"/>
          </a:p>
        </p:txBody>
      </p:sp>
    </p:spTree>
    <p:extLst>
      <p:ext uri="{BB962C8B-B14F-4D97-AF65-F5344CB8AC3E}">
        <p14:creationId xmlns:p14="http://schemas.microsoft.com/office/powerpoint/2010/main" val="382101351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455435B8-C2C9-432E-8724-D738628E550B}" type="slidenum">
              <a:rPr lang="fr-FR"/>
              <a:pPr/>
              <a:t>58</a:t>
            </a:fld>
            <a:endParaRPr lang="fr-FR"/>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pPr lvl="2"/>
            <a:r>
              <a:rPr lang="fr-FR" sz="1400" dirty="0"/>
              <a:t>Herschell </a:t>
            </a:r>
            <a:r>
              <a:rPr lang="fr-FR" sz="1400" dirty="0" err="1"/>
              <a:t>PACs</a:t>
            </a:r>
            <a:r>
              <a:rPr lang="fr-FR" sz="1400"/>
              <a:t> : 300mK</a:t>
            </a:r>
            <a:endParaRPr lang="fr-FR" sz="1400" dirty="0"/>
          </a:p>
        </p:txBody>
      </p:sp>
    </p:spTree>
    <p:extLst>
      <p:ext uri="{BB962C8B-B14F-4D97-AF65-F5344CB8AC3E}">
        <p14:creationId xmlns:p14="http://schemas.microsoft.com/office/powerpoint/2010/main" val="163408415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455435B8-C2C9-432E-8724-D738628E550B}" type="slidenum">
              <a:rPr lang="fr-FR"/>
              <a:pPr/>
              <a:t>59</a:t>
            </a:fld>
            <a:endParaRPr lang="fr-FR"/>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pPr lvl="2"/>
            <a:endParaRPr lang="fr-FR" sz="1400" dirty="0"/>
          </a:p>
        </p:txBody>
      </p:sp>
    </p:spTree>
    <p:extLst>
      <p:ext uri="{BB962C8B-B14F-4D97-AF65-F5344CB8AC3E}">
        <p14:creationId xmlns:p14="http://schemas.microsoft.com/office/powerpoint/2010/main" val="282941299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455435B8-C2C9-432E-8724-D738628E550B}" type="slidenum">
              <a:rPr lang="fr-FR"/>
              <a:pPr/>
              <a:t>60</a:t>
            </a:fld>
            <a:endParaRPr lang="fr-FR"/>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pPr lvl="2"/>
            <a:endParaRPr lang="fr-FR" sz="1400" dirty="0"/>
          </a:p>
        </p:txBody>
      </p:sp>
    </p:spTree>
    <p:extLst>
      <p:ext uri="{BB962C8B-B14F-4D97-AF65-F5344CB8AC3E}">
        <p14:creationId xmlns:p14="http://schemas.microsoft.com/office/powerpoint/2010/main" val="132418797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455435B8-C2C9-432E-8724-D738628E550B}" type="slidenum">
              <a:rPr lang="fr-FR"/>
              <a:pPr/>
              <a:t>61</a:t>
            </a:fld>
            <a:endParaRPr lang="fr-FR"/>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pPr lvl="2"/>
            <a:endParaRPr lang="fr-FR" sz="1400" dirty="0"/>
          </a:p>
        </p:txBody>
      </p:sp>
    </p:spTree>
    <p:extLst>
      <p:ext uri="{BB962C8B-B14F-4D97-AF65-F5344CB8AC3E}">
        <p14:creationId xmlns:p14="http://schemas.microsoft.com/office/powerpoint/2010/main" val="389343719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455435B8-C2C9-432E-8724-D738628E550B}" type="slidenum">
              <a:rPr lang="fr-FR"/>
              <a:pPr/>
              <a:t>62</a:t>
            </a:fld>
            <a:endParaRPr lang="fr-FR"/>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pPr lvl="2"/>
            <a:r>
              <a:rPr lang="fr-FR" sz="1400" dirty="0"/>
              <a:t>Herschell </a:t>
            </a:r>
            <a:r>
              <a:rPr lang="fr-FR" sz="1400" dirty="0" err="1"/>
              <a:t>PACs</a:t>
            </a:r>
            <a:r>
              <a:rPr lang="fr-FR" sz="1400"/>
              <a:t> : 300mK</a:t>
            </a:r>
            <a:endParaRPr lang="fr-FR" sz="1400" dirty="0"/>
          </a:p>
        </p:txBody>
      </p:sp>
    </p:spTree>
    <p:extLst>
      <p:ext uri="{BB962C8B-B14F-4D97-AF65-F5344CB8AC3E}">
        <p14:creationId xmlns:p14="http://schemas.microsoft.com/office/powerpoint/2010/main" val="414254029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455435B8-C2C9-432E-8724-D738628E550B}" type="slidenum">
              <a:rPr lang="fr-FR"/>
              <a:pPr/>
              <a:t>63</a:t>
            </a:fld>
            <a:endParaRPr lang="fr-FR"/>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pPr lvl="2"/>
            <a:r>
              <a:rPr lang="fr-FR" sz="1400" dirty="0"/>
              <a:t>Herschell </a:t>
            </a:r>
            <a:r>
              <a:rPr lang="fr-FR" sz="1400" dirty="0" err="1"/>
              <a:t>PACs</a:t>
            </a:r>
            <a:r>
              <a:rPr lang="fr-FR" sz="1400"/>
              <a:t> : 300mK</a:t>
            </a:r>
            <a:endParaRPr lang="fr-FR" sz="1400" dirty="0"/>
          </a:p>
        </p:txBody>
      </p:sp>
    </p:spTree>
    <p:extLst>
      <p:ext uri="{BB962C8B-B14F-4D97-AF65-F5344CB8AC3E}">
        <p14:creationId xmlns:p14="http://schemas.microsoft.com/office/powerpoint/2010/main" val="214559730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455435B8-C2C9-432E-8724-D738628E550B}" type="slidenum">
              <a:rPr lang="fr-FR"/>
              <a:pPr/>
              <a:t>64</a:t>
            </a:fld>
            <a:endParaRPr lang="fr-FR"/>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pPr lvl="2"/>
            <a:endParaRPr lang="fr-FR" sz="1400" dirty="0"/>
          </a:p>
        </p:txBody>
      </p:sp>
    </p:spTree>
    <p:extLst>
      <p:ext uri="{BB962C8B-B14F-4D97-AF65-F5344CB8AC3E}">
        <p14:creationId xmlns:p14="http://schemas.microsoft.com/office/powerpoint/2010/main" val="33626997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455435B8-C2C9-432E-8724-D738628E550B}" type="slidenum">
              <a:rPr lang="fr-FR"/>
              <a:pPr/>
              <a:t>65</a:t>
            </a:fld>
            <a:endParaRPr lang="fr-FR"/>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pPr lvl="2"/>
            <a:endParaRPr lang="fr-FR" sz="1400" dirty="0"/>
          </a:p>
        </p:txBody>
      </p:sp>
    </p:spTree>
    <p:extLst>
      <p:ext uri="{BB962C8B-B14F-4D97-AF65-F5344CB8AC3E}">
        <p14:creationId xmlns:p14="http://schemas.microsoft.com/office/powerpoint/2010/main" val="133490608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01700" y="739775"/>
            <a:ext cx="4927600" cy="3695700"/>
          </a:xfrm>
        </p:spPr>
      </p:sp>
      <p:sp>
        <p:nvSpPr>
          <p:cNvPr id="3" name="Espace réservé des commentaires 2"/>
          <p:cNvSpPr>
            <a:spLocks noGrp="1"/>
          </p:cNvSpPr>
          <p:nvPr>
            <p:ph type="body" idx="1"/>
          </p:nvPr>
        </p:nvSpPr>
        <p:spPr/>
        <p:txBody>
          <a:bodyPr/>
          <a:lstStyle/>
          <a:p>
            <a:pPr indent="0" algn="just"/>
            <a:r>
              <a:rPr lang="en-US" sz="1200" b="0" i="0" dirty="0"/>
              <a:t>CRASICs: HEMT+ Germanium silicon transistors ASIC for Metal Insulator Sensors, SQUIDS for Transition edge sensors, </a:t>
            </a:r>
          </a:p>
          <a:p>
            <a:pPr indent="0" algn="just"/>
            <a:endParaRPr lang="en-US" sz="1200" b="0" i="0" dirty="0"/>
          </a:p>
          <a:p>
            <a:pPr indent="0" algn="just"/>
            <a:endParaRPr lang="en-US" sz="1200" b="0" i="0" dirty="0"/>
          </a:p>
          <a:p>
            <a:pPr indent="0" algn="just"/>
            <a:endParaRPr lang="en-US" sz="1200" b="0" i="0" dirty="0"/>
          </a:p>
          <a:p>
            <a:pPr indent="0" algn="just"/>
            <a:endParaRPr lang="en-US" sz="1200" b="0" i="0" dirty="0"/>
          </a:p>
          <a:p>
            <a:pPr indent="0" algn="just"/>
            <a:endParaRPr lang="en-US" sz="1200" b="0" i="0" dirty="0"/>
          </a:p>
          <a:p>
            <a:pPr indent="0" algn="just"/>
            <a:endParaRPr lang="en-US" sz="1200" b="0" i="0" dirty="0"/>
          </a:p>
          <a:p>
            <a:pPr indent="0" algn="just"/>
            <a:endParaRPr lang="en-US" sz="1200" b="0" i="0" dirty="0"/>
          </a:p>
          <a:p>
            <a:pPr indent="0" algn="just"/>
            <a:endParaRPr lang="en-US" sz="1200" b="0" i="0" dirty="0"/>
          </a:p>
          <a:p>
            <a:pPr indent="0" algn="just"/>
            <a:endParaRPr lang="en-US" sz="1200" b="0" i="0" dirty="0"/>
          </a:p>
          <a:p>
            <a:pPr indent="0" algn="just"/>
            <a:endParaRPr lang="en-US" sz="1200" b="0" i="0" dirty="0"/>
          </a:p>
          <a:p>
            <a:pPr indent="0" algn="just"/>
            <a:endParaRPr lang="en-US" sz="1200" b="0" i="0" dirty="0"/>
          </a:p>
          <a:p>
            <a:pPr indent="0" algn="just"/>
            <a:endParaRPr lang="en-US" sz="1200" b="0" i="0" dirty="0"/>
          </a:p>
          <a:p>
            <a:pPr indent="0" algn="just"/>
            <a:r>
              <a:rPr lang="en-US" sz="1200" b="0" i="0" dirty="0"/>
              <a:t>From the end of the nineteen's, Because of the  increase in detectors granularity, the use of front-end ASICs for high energy astrophysics has become almost systematic mainly because of the increase of the granularities of detection planes. This has been possible thanks to the use of relative low cost technologies radiation hardened by design. At the end the final performances of the </a:t>
            </a:r>
            <a:r>
              <a:rPr lang="en-US" sz="1200" b="0" i="0" dirty="0" err="1"/>
              <a:t>spectro</a:t>
            </a:r>
            <a:r>
              <a:rPr lang="en-US" sz="1200" b="0" i="0" dirty="0"/>
              <a:t>-imaging systems are linked to the design of the detectors, of the ASIC and to the way they are connected together (hybridization). Today the most used technology (350 nm </a:t>
            </a:r>
            <a:r>
              <a:rPr lang="en-US" sz="1200" b="0" i="0" dirty="0" err="1"/>
              <a:t>intel</a:t>
            </a:r>
            <a:r>
              <a:rPr lang="en-US" sz="1200" b="0" i="0" dirty="0"/>
              <a:t> I7:14nm) becomes to be very old and ASIC design groups have to anticipate  obsolescence. </a:t>
            </a:r>
          </a:p>
          <a:p>
            <a:pPr indent="0" algn="just"/>
            <a:r>
              <a:rPr lang="en-US" sz="1200" b="0" i="0" dirty="0"/>
              <a:t>Which technology for futures missions?</a:t>
            </a:r>
          </a:p>
          <a:p>
            <a:pPr indent="0" algn="just"/>
            <a:r>
              <a:rPr lang="en-US" sz="1200" b="0" i="0" dirty="0"/>
              <a:t>Down scaling: No real benefit to go to very “aggressive” technologies for front end chips: that are generally optimized for digital design, not good for SEU low critical charge and the dose level don’t justify this strategy</a:t>
            </a:r>
          </a:p>
          <a:p>
            <a:pPr indent="0" algn="just"/>
            <a:r>
              <a:rPr lang="en-US" sz="1200" b="0" i="0" dirty="0"/>
              <a:t>Aggressive technologies could be interesting if high speed performances are mandatory: for fine timing and/or fast digital processing.</a:t>
            </a:r>
          </a:p>
          <a:p>
            <a:pPr indent="0" algn="just"/>
            <a:r>
              <a:rPr lang="en-US" sz="1200" b="0" i="0" dirty="0"/>
              <a:t>The future may be a mixed between analog technology coupled by 3D hybridization processes to ultra fast digital technologies (</a:t>
            </a:r>
            <a:r>
              <a:rPr lang="en-US" sz="1200" b="0" i="0" dirty="0" err="1"/>
              <a:t>ADC+processings</a:t>
            </a:r>
            <a:r>
              <a:rPr lang="en-US" sz="1200" b="0" i="0" dirty="0"/>
              <a:t>). 3D microelectronics (not 3D packaging) is not usual today and still very expensive (and what about radiation hardness and space qualification), but it is just a question of time. </a:t>
            </a:r>
          </a:p>
          <a:p>
            <a:pPr indent="0" algn="just"/>
            <a:r>
              <a:rPr lang="en-US" sz="1600" b="0" i="0" dirty="0"/>
              <a:t>  </a:t>
            </a:r>
            <a:r>
              <a:rPr lang="en-US" sz="1200" b="0" i="0" dirty="0"/>
              <a:t>In parallel, the use of front-end ASICs operating at very low temperatures becomes to be mandatory for ultra-high energy resolution micro-bolometers. Depending on the detector technology, the readout can be done by squid chips or by JFET+CMOS. Today these terrific detectors have reasonable numbers of channel and the readout electronics can be put aside. We can imagine in the future high granularity micro-bolometers, and they will have to be readout. May be  with cryogenics ASICs operated at few tens of </a:t>
            </a:r>
            <a:r>
              <a:rPr lang="en-US" sz="1200" b="0" i="0" dirty="0" err="1"/>
              <a:t>mK.</a:t>
            </a:r>
            <a:endParaRPr lang="en-US" sz="1200" b="0" i="0" dirty="0"/>
          </a:p>
          <a:p>
            <a:pPr indent="0" algn="just"/>
            <a:endParaRPr lang="en-US" sz="1200" b="0" i="0" dirty="0"/>
          </a:p>
          <a:p>
            <a:pPr indent="0" algn="just"/>
            <a:r>
              <a:rPr lang="en-US" sz="1200" b="0" i="0" dirty="0"/>
              <a:t>The second reason and actually the real reason, is that there at least three</a:t>
            </a:r>
            <a:r>
              <a:rPr lang="en-US" sz="1200" b="0" i="0" baseline="0" dirty="0"/>
              <a:t> types of cryogenic detectors each family has its own readout technique </a:t>
            </a:r>
            <a:r>
              <a:rPr lang="en-US" sz="1200" b="0" i="0" baseline="0" dirty="0" err="1"/>
              <a:t>ans</a:t>
            </a:r>
            <a:r>
              <a:rPr lang="en-US" sz="1200" b="0" i="0" baseline="0" dirty="0"/>
              <a:t> </a:t>
            </a:r>
            <a:r>
              <a:rPr lang="en-US" sz="1200" b="0" i="0" baseline="0" dirty="0" err="1"/>
              <a:t>technooogy</a:t>
            </a:r>
            <a:r>
              <a:rPr lang="en-US" sz="1200" b="0" i="0" baseline="0" dirty="0"/>
              <a:t> SQUIDs for Transition Edge Sensors JFET and ASIC for isolated metal. The types of multiplexing is also </a:t>
            </a:r>
            <a:r>
              <a:rPr lang="en-US" sz="1200" b="0" i="0" baseline="0" dirty="0" err="1"/>
              <a:t>differents</a:t>
            </a:r>
            <a:r>
              <a:rPr lang="en-US" sz="1200" b="0" i="0" baseline="0" dirty="0"/>
              <a:t>, time domain but also frequency and code domain multiplexors. In the case of kids, …</a:t>
            </a:r>
          </a:p>
          <a:p>
            <a:pPr indent="0" algn="just"/>
            <a:r>
              <a:rPr lang="en-US" sz="1200" b="0" i="0" baseline="0" dirty="0"/>
              <a:t>So I really could not speak about everything and I didn’t want to speak about only one. What could be a common subject is that there is a future for cryogenic ASICs a groups around the word are working and will work for the readout of these detectors with terrific energy resolution.</a:t>
            </a:r>
            <a:endParaRPr lang="en-US" sz="1200" b="0" i="0" dirty="0"/>
          </a:p>
          <a:p>
            <a:endParaRPr lang="fr-FR" baseline="0" dirty="0"/>
          </a:p>
          <a:p>
            <a:endParaRPr lang="fr-FR" dirty="0"/>
          </a:p>
          <a:p>
            <a:r>
              <a:rPr lang="fr-FR" dirty="0"/>
              <a:t>----- Notes de la réunion (24/06/16 17:13) -----</a:t>
            </a:r>
          </a:p>
          <a:p>
            <a:r>
              <a:rPr lang="fr-FR" dirty="0"/>
              <a:t>toto</a:t>
            </a:r>
          </a:p>
        </p:txBody>
      </p:sp>
      <p:sp>
        <p:nvSpPr>
          <p:cNvPr id="4" name="Espace réservé du numéro de diapositive 3"/>
          <p:cNvSpPr>
            <a:spLocks noGrp="1"/>
          </p:cNvSpPr>
          <p:nvPr>
            <p:ph type="sldNum" sz="quarter" idx="10"/>
          </p:nvPr>
        </p:nvSpPr>
        <p:spPr/>
        <p:txBody>
          <a:bodyPr/>
          <a:lstStyle/>
          <a:p>
            <a:fld id="{4C52C393-A156-4214-BE69-38E22E57EEE9}" type="slidenum">
              <a:rPr lang="fr-FR" smtClean="0"/>
              <a:pPr/>
              <a:t>66</a:t>
            </a:fld>
            <a:endParaRPr lang="fr-FR"/>
          </a:p>
        </p:txBody>
      </p:sp>
    </p:spTree>
    <p:extLst>
      <p:ext uri="{BB962C8B-B14F-4D97-AF65-F5344CB8AC3E}">
        <p14:creationId xmlns:p14="http://schemas.microsoft.com/office/powerpoint/2010/main" val="3456107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2" name="Rectangle 1"/>
          <p:cNvSpPr/>
          <p:nvPr userDrawn="1"/>
        </p:nvSpPr>
        <p:spPr bwMode="auto">
          <a:xfrm>
            <a:off x="-1" y="1644162"/>
            <a:ext cx="684213" cy="3402623"/>
          </a:xfrm>
          <a:prstGeom prst="rect">
            <a:avLst/>
          </a:prstGeom>
          <a:gradFill flip="none" rotWithShape="1">
            <a:gsLst>
              <a:gs pos="0">
                <a:srgbClr val="FF0000"/>
              </a:gs>
              <a:gs pos="100000">
                <a:schemeClr val="tx1">
                  <a:lumMod val="95000"/>
                  <a:lumOff val="5000"/>
                </a:schemeClr>
              </a:gs>
            </a:gsLst>
            <a:lin ang="54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Times New Roman" pitchFamily="18" charset="0"/>
            </a:endParaRPr>
          </a:p>
        </p:txBody>
      </p:sp>
      <p:pic>
        <p:nvPicPr>
          <p:cNvPr id="5173" name="Picture 1077" descr="barre"/>
          <p:cNvPicPr>
            <a:picLocks noChangeAspect="1" noChangeArrowheads="1"/>
          </p:cNvPicPr>
          <p:nvPr userDrawn="1"/>
        </p:nvPicPr>
        <p:blipFill>
          <a:blip r:embed="rId2" cstate="print"/>
          <a:srcRect/>
          <a:stretch>
            <a:fillRect/>
          </a:stretch>
        </p:blipFill>
        <p:spPr bwMode="auto">
          <a:xfrm>
            <a:off x="684213" y="349250"/>
            <a:ext cx="8316912" cy="415925"/>
          </a:xfrm>
          <a:prstGeom prst="rect">
            <a:avLst/>
          </a:prstGeom>
          <a:noFill/>
        </p:spPr>
      </p:pic>
      <p:pic>
        <p:nvPicPr>
          <p:cNvPr id="5174" name="Picture 1078" descr="barre2"/>
          <p:cNvPicPr>
            <a:picLocks noChangeAspect="1" noChangeArrowheads="1"/>
          </p:cNvPicPr>
          <p:nvPr userDrawn="1"/>
        </p:nvPicPr>
        <p:blipFill>
          <a:blip r:embed="rId3" cstate="print"/>
          <a:srcRect/>
          <a:stretch>
            <a:fillRect/>
          </a:stretch>
        </p:blipFill>
        <p:spPr bwMode="auto">
          <a:xfrm>
            <a:off x="684213" y="6092825"/>
            <a:ext cx="8351837" cy="431800"/>
          </a:xfrm>
          <a:prstGeom prst="rect">
            <a:avLst/>
          </a:prstGeom>
          <a:noFill/>
        </p:spPr>
      </p:pic>
      <p:sp>
        <p:nvSpPr>
          <p:cNvPr id="5184" name="Rectangle 1088"/>
          <p:cNvSpPr>
            <a:spLocks noGrp="1" noChangeArrowheads="1"/>
          </p:cNvSpPr>
          <p:nvPr>
            <p:ph type="ctrTitle" sz="quarter"/>
          </p:nvPr>
        </p:nvSpPr>
        <p:spPr>
          <a:xfrm>
            <a:off x="1116013" y="1196975"/>
            <a:ext cx="7488237" cy="1470025"/>
          </a:xfrm>
        </p:spPr>
        <p:txBody>
          <a:bodyPr/>
          <a:lstStyle>
            <a:lvl1pPr>
              <a:defRPr sz="4400" b="1">
                <a:solidFill>
                  <a:srgbClr val="8ABBD0"/>
                </a:solidFill>
              </a:defRPr>
            </a:lvl1pPr>
          </a:lstStyle>
          <a:p>
            <a:r>
              <a:rPr lang="fr-FR"/>
              <a:t>Cliquez pour modifier le style du titre</a:t>
            </a:r>
          </a:p>
        </p:txBody>
      </p:sp>
      <p:sp>
        <p:nvSpPr>
          <p:cNvPr id="5185" name="Rectangle 1089"/>
          <p:cNvSpPr>
            <a:spLocks noGrp="1" noChangeArrowheads="1"/>
          </p:cNvSpPr>
          <p:nvPr>
            <p:ph type="subTitle" sz="quarter" idx="1"/>
          </p:nvPr>
        </p:nvSpPr>
        <p:spPr>
          <a:xfrm>
            <a:off x="1371600" y="3886200"/>
            <a:ext cx="6400800" cy="1752600"/>
          </a:xfrm>
        </p:spPr>
        <p:txBody>
          <a:bodyPr/>
          <a:lstStyle>
            <a:lvl1pPr algn="ctr">
              <a:buFontTx/>
              <a:buNone/>
              <a:defRPr sz="2800" b="1" i="1">
                <a:solidFill>
                  <a:srgbClr val="5F5F5F"/>
                </a:solidFill>
              </a:defRPr>
            </a:lvl1pPr>
          </a:lstStyle>
          <a:p>
            <a:r>
              <a:rPr lang="fr-FR"/>
              <a:t>Cliquez pour modifier le style des sous-titres du masque</a:t>
            </a:r>
          </a:p>
        </p:txBody>
      </p:sp>
      <p:sp>
        <p:nvSpPr>
          <p:cNvPr id="5190" name="Rectangle 1094"/>
          <p:cNvSpPr>
            <a:spLocks noGrp="1" noChangeArrowheads="1"/>
          </p:cNvSpPr>
          <p:nvPr>
            <p:ph type="ftr" sz="quarter" idx="3"/>
          </p:nvPr>
        </p:nvSpPr>
        <p:spPr/>
        <p:txBody>
          <a:bodyPr/>
          <a:lstStyle>
            <a:lvl1pPr>
              <a:defRPr/>
            </a:lvl1pPr>
          </a:lstStyle>
          <a:p>
            <a:r>
              <a:rPr lang="fr-FR"/>
              <a:t>- Prénom Nom -   [Titre de la présentation]       ("pied de page" et "date"  -&gt; onglet menu Affichage/En-tête)</a:t>
            </a:r>
          </a:p>
        </p:txBody>
      </p:sp>
      <p:sp>
        <p:nvSpPr>
          <p:cNvPr id="5191" name="Text Box 1095"/>
          <p:cNvSpPr txBox="1">
            <a:spLocks noChangeArrowheads="1"/>
          </p:cNvSpPr>
          <p:nvPr/>
        </p:nvSpPr>
        <p:spPr bwMode="auto">
          <a:xfrm>
            <a:off x="1656618" y="6493897"/>
            <a:ext cx="697357" cy="215444"/>
          </a:xfrm>
          <a:prstGeom prst="rect">
            <a:avLst/>
          </a:prstGeom>
          <a:noFill/>
          <a:ln w="1270">
            <a:noFill/>
            <a:miter lim="800000"/>
            <a:headEnd/>
            <a:tailEnd/>
          </a:ln>
          <a:effectLst/>
        </p:spPr>
        <p:txBody>
          <a:bodyPr wrap="none" lIns="18000" rIns="90000" anchor="ctr">
            <a:spAutoFit/>
          </a:bodyPr>
          <a:lstStyle/>
          <a:p>
            <a:pPr eaLnBrk="1" hangingPunct="1"/>
            <a:r>
              <a:rPr lang="fr-FR" sz="800" dirty="0">
                <a:solidFill>
                  <a:srgbClr val="5F5F5F"/>
                </a:solidFill>
                <a:latin typeface="Arial" charset="0"/>
              </a:rPr>
              <a:t>Olivier Gevin</a:t>
            </a:r>
          </a:p>
        </p:txBody>
      </p:sp>
      <p:sp>
        <p:nvSpPr>
          <p:cNvPr id="5192" name="Rectangle 1096"/>
          <p:cNvSpPr>
            <a:spLocks noGrp="1" noChangeArrowheads="1"/>
          </p:cNvSpPr>
          <p:nvPr>
            <p:ph type="dt" sz="half" idx="2"/>
          </p:nvPr>
        </p:nvSpPr>
        <p:spPr>
          <a:xfrm>
            <a:off x="696536" y="6494463"/>
            <a:ext cx="987425" cy="215900"/>
          </a:xfrm>
        </p:spPr>
        <p:txBody>
          <a:bodyPr/>
          <a:lstStyle>
            <a:lvl1pPr>
              <a:defRPr/>
            </a:lvl1pPr>
          </a:lstStyle>
          <a:p>
            <a:r>
              <a:rPr lang="fr-FR"/>
              <a:t>date de présentation</a:t>
            </a:r>
          </a:p>
        </p:txBody>
      </p:sp>
      <p:sp>
        <p:nvSpPr>
          <p:cNvPr id="5193" name="Rectangle 1097"/>
          <p:cNvSpPr>
            <a:spLocks noGrp="1" noChangeArrowheads="1"/>
          </p:cNvSpPr>
          <p:nvPr>
            <p:ph type="sldNum" sz="quarter" idx="4"/>
          </p:nvPr>
        </p:nvSpPr>
        <p:spPr/>
        <p:txBody>
          <a:bodyPr/>
          <a:lstStyle>
            <a:lvl1pPr>
              <a:defRPr/>
            </a:lvl1pPr>
          </a:lstStyle>
          <a:p>
            <a:fld id="{298BBC0A-F434-4DA3-AA3E-358BDFE1B32F}" type="slidenum">
              <a:rPr lang="fr-FR"/>
              <a:pPr/>
              <a:t>‹N°›</a:t>
            </a:fld>
            <a:endParaRPr lang="fr-FR"/>
          </a:p>
        </p:txBody>
      </p:sp>
      <p:pic>
        <p:nvPicPr>
          <p:cNvPr id="12" name="Image 1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1021692"/>
            <a:ext cx="684212" cy="558150"/>
          </a:xfrm>
          <a:prstGeom prst="rect">
            <a:avLst/>
          </a:prstGeom>
        </p:spPr>
      </p:pic>
      <p:pic>
        <p:nvPicPr>
          <p:cNvPr id="4" name="Image 3"/>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3697" y="5120850"/>
            <a:ext cx="687910" cy="781853"/>
          </a:xfrm>
          <a:prstGeom prst="rect">
            <a:avLst/>
          </a:prstGeom>
        </p:spPr>
      </p:pic>
      <p:sp>
        <p:nvSpPr>
          <p:cNvPr id="17" name="Rectangle 16"/>
          <p:cNvSpPr/>
          <p:nvPr userDrawn="1"/>
        </p:nvSpPr>
        <p:spPr bwMode="auto">
          <a:xfrm>
            <a:off x="-3699" y="0"/>
            <a:ext cx="684213" cy="949569"/>
          </a:xfrm>
          <a:prstGeom prst="rect">
            <a:avLst/>
          </a:prstGeom>
          <a:gradFill flip="none" rotWithShape="1">
            <a:gsLst>
              <a:gs pos="0">
                <a:srgbClr val="FF0000"/>
              </a:gs>
              <a:gs pos="100000">
                <a:schemeClr val="tx1">
                  <a:lumMod val="95000"/>
                  <a:lumOff val="5000"/>
                </a:schemeClr>
              </a:gs>
            </a:gsLst>
            <a:lin ang="54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Times New Roman" pitchFamily="18" charset="0"/>
            </a:endParaRPr>
          </a:p>
        </p:txBody>
      </p:sp>
      <p:sp>
        <p:nvSpPr>
          <p:cNvPr id="18" name="Rectangle 17"/>
          <p:cNvSpPr/>
          <p:nvPr userDrawn="1"/>
        </p:nvSpPr>
        <p:spPr bwMode="auto">
          <a:xfrm>
            <a:off x="0" y="5908431"/>
            <a:ext cx="684213" cy="949569"/>
          </a:xfrm>
          <a:prstGeom prst="rect">
            <a:avLst/>
          </a:prstGeom>
          <a:gradFill flip="none" rotWithShape="1">
            <a:gsLst>
              <a:gs pos="0">
                <a:srgbClr val="FF0000"/>
              </a:gs>
              <a:gs pos="100000">
                <a:schemeClr val="tx1">
                  <a:lumMod val="95000"/>
                  <a:lumOff val="5000"/>
                </a:schemeClr>
              </a:gs>
            </a:gsLst>
            <a:lin ang="54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Times New Roman" pitchFamily="18"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pied de page 3"/>
          <p:cNvSpPr>
            <a:spLocks noGrp="1"/>
          </p:cNvSpPr>
          <p:nvPr>
            <p:ph type="ftr" sz="quarter" idx="10"/>
          </p:nvPr>
        </p:nvSpPr>
        <p:spPr/>
        <p:txBody>
          <a:bodyPr/>
          <a:lstStyle>
            <a:lvl1pPr>
              <a:defRPr/>
            </a:lvl1pPr>
          </a:lstStyle>
          <a:p>
            <a:r>
              <a:rPr lang="fr-FR"/>
              <a:t>- Prénom Nom -   [Titre de la présentation]       ("pied de page" et "date"  -&gt; onglet menu Affichage/En-tête)</a:t>
            </a:r>
          </a:p>
        </p:txBody>
      </p:sp>
      <p:sp>
        <p:nvSpPr>
          <p:cNvPr id="5" name="Espace réservé de la date 4"/>
          <p:cNvSpPr>
            <a:spLocks noGrp="1"/>
          </p:cNvSpPr>
          <p:nvPr>
            <p:ph type="dt" sz="half" idx="11"/>
          </p:nvPr>
        </p:nvSpPr>
        <p:spPr/>
        <p:txBody>
          <a:bodyPr/>
          <a:lstStyle>
            <a:lvl1pPr>
              <a:defRPr/>
            </a:lvl1pPr>
          </a:lstStyle>
          <a:p>
            <a:r>
              <a:rPr lang="fr-FR"/>
              <a:t>date de présentation</a:t>
            </a:r>
          </a:p>
        </p:txBody>
      </p:sp>
      <p:sp>
        <p:nvSpPr>
          <p:cNvPr id="6" name="Espace réservé du numéro de diapositive 5"/>
          <p:cNvSpPr>
            <a:spLocks noGrp="1"/>
          </p:cNvSpPr>
          <p:nvPr>
            <p:ph type="sldNum" sz="quarter" idx="12"/>
          </p:nvPr>
        </p:nvSpPr>
        <p:spPr/>
        <p:txBody>
          <a:bodyPr/>
          <a:lstStyle>
            <a:lvl1pPr>
              <a:defRPr/>
            </a:lvl1pPr>
          </a:lstStyle>
          <a:p>
            <a:fld id="{A591A635-07FD-4DD9-9E1D-62E061F447E4}" type="slidenum">
              <a:rPr lang="fr-FR"/>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a:t>Cliquez pour modifier les styles du texte du masque</a:t>
            </a:r>
          </a:p>
        </p:txBody>
      </p:sp>
      <p:sp>
        <p:nvSpPr>
          <p:cNvPr id="4" name="Espace réservé du pied de page 3"/>
          <p:cNvSpPr>
            <a:spLocks noGrp="1"/>
          </p:cNvSpPr>
          <p:nvPr>
            <p:ph type="ftr" sz="quarter" idx="10"/>
          </p:nvPr>
        </p:nvSpPr>
        <p:spPr/>
        <p:txBody>
          <a:bodyPr/>
          <a:lstStyle>
            <a:lvl1pPr>
              <a:defRPr/>
            </a:lvl1pPr>
          </a:lstStyle>
          <a:p>
            <a:r>
              <a:rPr lang="fr-FR"/>
              <a:t>- Prénom Nom -   [Titre de la présentation]       ("pied de page" et "date"  -&gt; onglet menu Affichage/En-tête)</a:t>
            </a:r>
          </a:p>
        </p:txBody>
      </p:sp>
      <p:sp>
        <p:nvSpPr>
          <p:cNvPr id="5" name="Espace réservé de la date 4"/>
          <p:cNvSpPr>
            <a:spLocks noGrp="1"/>
          </p:cNvSpPr>
          <p:nvPr>
            <p:ph type="dt" sz="half" idx="11"/>
          </p:nvPr>
        </p:nvSpPr>
        <p:spPr/>
        <p:txBody>
          <a:bodyPr/>
          <a:lstStyle>
            <a:lvl1pPr>
              <a:defRPr/>
            </a:lvl1pPr>
          </a:lstStyle>
          <a:p>
            <a:r>
              <a:rPr lang="fr-FR"/>
              <a:t>date de présentation</a:t>
            </a:r>
          </a:p>
        </p:txBody>
      </p:sp>
      <p:sp>
        <p:nvSpPr>
          <p:cNvPr id="6" name="Espace réservé du numéro de diapositive 5"/>
          <p:cNvSpPr>
            <a:spLocks noGrp="1"/>
          </p:cNvSpPr>
          <p:nvPr>
            <p:ph type="sldNum" sz="quarter" idx="12"/>
          </p:nvPr>
        </p:nvSpPr>
        <p:spPr/>
        <p:txBody>
          <a:bodyPr/>
          <a:lstStyle>
            <a:lvl1pPr>
              <a:defRPr/>
            </a:lvl1pPr>
          </a:lstStyle>
          <a:p>
            <a:fld id="{8AC3DF58-9E4E-474B-9828-90724F095FFE}" type="slidenum">
              <a:rPr lang="fr-FR"/>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6877050" y="-4275138"/>
            <a:ext cx="3362325" cy="42751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3362325" y="-4275138"/>
            <a:ext cx="3362325" cy="42751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pied de page 4"/>
          <p:cNvSpPr>
            <a:spLocks noGrp="1"/>
          </p:cNvSpPr>
          <p:nvPr>
            <p:ph type="ftr" sz="quarter" idx="10"/>
          </p:nvPr>
        </p:nvSpPr>
        <p:spPr/>
        <p:txBody>
          <a:bodyPr/>
          <a:lstStyle>
            <a:lvl1pPr>
              <a:defRPr/>
            </a:lvl1pPr>
          </a:lstStyle>
          <a:p>
            <a:r>
              <a:rPr lang="fr-FR"/>
              <a:t>- Prénom Nom -   [Titre de la présentation]       ("pied de page" et "date"  -&gt; onglet menu Affichage/En-tête)</a:t>
            </a:r>
          </a:p>
        </p:txBody>
      </p:sp>
      <p:sp>
        <p:nvSpPr>
          <p:cNvPr id="6" name="Espace réservé de la date 5"/>
          <p:cNvSpPr>
            <a:spLocks noGrp="1"/>
          </p:cNvSpPr>
          <p:nvPr>
            <p:ph type="dt" sz="half" idx="11"/>
          </p:nvPr>
        </p:nvSpPr>
        <p:spPr/>
        <p:txBody>
          <a:bodyPr/>
          <a:lstStyle>
            <a:lvl1pPr>
              <a:defRPr/>
            </a:lvl1pPr>
          </a:lstStyle>
          <a:p>
            <a:r>
              <a:rPr lang="fr-FR"/>
              <a:t>date de présentation</a:t>
            </a:r>
          </a:p>
        </p:txBody>
      </p:sp>
      <p:sp>
        <p:nvSpPr>
          <p:cNvPr id="7" name="Espace réservé du numéro de diapositive 6"/>
          <p:cNvSpPr>
            <a:spLocks noGrp="1"/>
          </p:cNvSpPr>
          <p:nvPr>
            <p:ph type="sldNum" sz="quarter" idx="12"/>
          </p:nvPr>
        </p:nvSpPr>
        <p:spPr/>
        <p:txBody>
          <a:bodyPr/>
          <a:lstStyle>
            <a:lvl1pPr>
              <a:defRPr/>
            </a:lvl1pPr>
          </a:lstStyle>
          <a:p>
            <a:fld id="{76221E1B-04CF-4560-AFDF-A80F6A769498}" type="slidenum">
              <a:rPr lang="fr-FR"/>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u pied de page 6"/>
          <p:cNvSpPr>
            <a:spLocks noGrp="1"/>
          </p:cNvSpPr>
          <p:nvPr>
            <p:ph type="ftr" sz="quarter" idx="10"/>
          </p:nvPr>
        </p:nvSpPr>
        <p:spPr/>
        <p:txBody>
          <a:bodyPr/>
          <a:lstStyle>
            <a:lvl1pPr>
              <a:defRPr/>
            </a:lvl1pPr>
          </a:lstStyle>
          <a:p>
            <a:r>
              <a:rPr lang="fr-FR"/>
              <a:t>- Prénom Nom -   [Titre de la présentation]       ("pied de page" et "date"  -&gt; onglet menu Affichage/En-tête)</a:t>
            </a:r>
          </a:p>
        </p:txBody>
      </p:sp>
      <p:sp>
        <p:nvSpPr>
          <p:cNvPr id="8" name="Espace réservé de la date 7"/>
          <p:cNvSpPr>
            <a:spLocks noGrp="1"/>
          </p:cNvSpPr>
          <p:nvPr>
            <p:ph type="dt" sz="half" idx="11"/>
          </p:nvPr>
        </p:nvSpPr>
        <p:spPr/>
        <p:txBody>
          <a:bodyPr/>
          <a:lstStyle>
            <a:lvl1pPr>
              <a:defRPr/>
            </a:lvl1pPr>
          </a:lstStyle>
          <a:p>
            <a:r>
              <a:rPr lang="fr-FR"/>
              <a:t>date de présentation</a:t>
            </a:r>
          </a:p>
        </p:txBody>
      </p:sp>
      <p:sp>
        <p:nvSpPr>
          <p:cNvPr id="9" name="Espace réservé du numéro de diapositive 8"/>
          <p:cNvSpPr>
            <a:spLocks noGrp="1"/>
          </p:cNvSpPr>
          <p:nvPr>
            <p:ph type="sldNum" sz="quarter" idx="12"/>
          </p:nvPr>
        </p:nvSpPr>
        <p:spPr/>
        <p:txBody>
          <a:bodyPr/>
          <a:lstStyle>
            <a:lvl1pPr>
              <a:defRPr/>
            </a:lvl1pPr>
          </a:lstStyle>
          <a:p>
            <a:fld id="{1439F617-BB53-42CF-9FEB-0954E5E48B5E}" type="slidenum">
              <a:rPr lang="fr-FR"/>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pied de page 2"/>
          <p:cNvSpPr>
            <a:spLocks noGrp="1"/>
          </p:cNvSpPr>
          <p:nvPr>
            <p:ph type="ftr" sz="quarter" idx="10"/>
          </p:nvPr>
        </p:nvSpPr>
        <p:spPr/>
        <p:txBody>
          <a:bodyPr/>
          <a:lstStyle>
            <a:lvl1pPr>
              <a:defRPr/>
            </a:lvl1pPr>
          </a:lstStyle>
          <a:p>
            <a:r>
              <a:rPr lang="fr-FR"/>
              <a:t>- Prénom Nom -   [Titre de la présentation]       ("pied de page" et "date"  -&gt; onglet menu Affichage/En-tête)</a:t>
            </a:r>
          </a:p>
        </p:txBody>
      </p:sp>
      <p:sp>
        <p:nvSpPr>
          <p:cNvPr id="4" name="Espace réservé de la date 3"/>
          <p:cNvSpPr>
            <a:spLocks noGrp="1"/>
          </p:cNvSpPr>
          <p:nvPr>
            <p:ph type="dt" sz="half" idx="11"/>
          </p:nvPr>
        </p:nvSpPr>
        <p:spPr/>
        <p:txBody>
          <a:bodyPr/>
          <a:lstStyle>
            <a:lvl1pPr>
              <a:defRPr/>
            </a:lvl1pPr>
          </a:lstStyle>
          <a:p>
            <a:r>
              <a:rPr lang="fr-FR"/>
              <a:t>date de présentation</a:t>
            </a:r>
          </a:p>
        </p:txBody>
      </p:sp>
      <p:sp>
        <p:nvSpPr>
          <p:cNvPr id="5" name="Espace réservé du numéro de diapositive 4"/>
          <p:cNvSpPr>
            <a:spLocks noGrp="1"/>
          </p:cNvSpPr>
          <p:nvPr>
            <p:ph type="sldNum" sz="quarter" idx="12"/>
          </p:nvPr>
        </p:nvSpPr>
        <p:spPr/>
        <p:txBody>
          <a:bodyPr/>
          <a:lstStyle>
            <a:lvl1pPr>
              <a:defRPr/>
            </a:lvl1pPr>
          </a:lstStyle>
          <a:p>
            <a:fld id="{F4A4A26E-0E06-49C3-AF7C-C88931F68A81}" type="slidenum">
              <a:rPr lang="fr-FR"/>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u pied de page 1"/>
          <p:cNvSpPr>
            <a:spLocks noGrp="1"/>
          </p:cNvSpPr>
          <p:nvPr>
            <p:ph type="ftr" sz="quarter" idx="10"/>
          </p:nvPr>
        </p:nvSpPr>
        <p:spPr/>
        <p:txBody>
          <a:bodyPr/>
          <a:lstStyle>
            <a:lvl1pPr>
              <a:defRPr/>
            </a:lvl1pPr>
          </a:lstStyle>
          <a:p>
            <a:r>
              <a:rPr lang="fr-FR"/>
              <a:t>- Prénom Nom -   [Titre de la présentation]       ("pied de page" et "date"  -&gt; onglet menu Affichage/En-tête)</a:t>
            </a:r>
          </a:p>
        </p:txBody>
      </p:sp>
      <p:sp>
        <p:nvSpPr>
          <p:cNvPr id="3" name="Espace réservé de la date 2"/>
          <p:cNvSpPr>
            <a:spLocks noGrp="1"/>
          </p:cNvSpPr>
          <p:nvPr>
            <p:ph type="dt" sz="half" idx="11"/>
          </p:nvPr>
        </p:nvSpPr>
        <p:spPr/>
        <p:txBody>
          <a:bodyPr/>
          <a:lstStyle>
            <a:lvl1pPr>
              <a:defRPr/>
            </a:lvl1pPr>
          </a:lstStyle>
          <a:p>
            <a:r>
              <a:rPr lang="fr-FR"/>
              <a:t>date de présentation</a:t>
            </a:r>
          </a:p>
        </p:txBody>
      </p:sp>
      <p:sp>
        <p:nvSpPr>
          <p:cNvPr id="4" name="Espace réservé du numéro de diapositive 3"/>
          <p:cNvSpPr>
            <a:spLocks noGrp="1"/>
          </p:cNvSpPr>
          <p:nvPr>
            <p:ph type="sldNum" sz="quarter" idx="12"/>
          </p:nvPr>
        </p:nvSpPr>
        <p:spPr/>
        <p:txBody>
          <a:bodyPr/>
          <a:lstStyle>
            <a:lvl1pPr>
              <a:defRPr/>
            </a:lvl1pPr>
          </a:lstStyle>
          <a:p>
            <a:fld id="{4E02ACB7-CFED-4C65-89BA-A847C8D40EDF}" type="slidenum">
              <a:rPr lang="fr-FR"/>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u pied de page 4"/>
          <p:cNvSpPr>
            <a:spLocks noGrp="1"/>
          </p:cNvSpPr>
          <p:nvPr>
            <p:ph type="ftr" sz="quarter" idx="10"/>
          </p:nvPr>
        </p:nvSpPr>
        <p:spPr/>
        <p:txBody>
          <a:bodyPr/>
          <a:lstStyle>
            <a:lvl1pPr>
              <a:defRPr/>
            </a:lvl1pPr>
          </a:lstStyle>
          <a:p>
            <a:r>
              <a:rPr lang="fr-FR"/>
              <a:t>- Prénom Nom -   [Titre de la présentation]       ("pied de page" et "date"  -&gt; onglet menu Affichage/En-tête)</a:t>
            </a:r>
          </a:p>
        </p:txBody>
      </p:sp>
      <p:sp>
        <p:nvSpPr>
          <p:cNvPr id="6" name="Espace réservé de la date 5"/>
          <p:cNvSpPr>
            <a:spLocks noGrp="1"/>
          </p:cNvSpPr>
          <p:nvPr>
            <p:ph type="dt" sz="half" idx="11"/>
          </p:nvPr>
        </p:nvSpPr>
        <p:spPr/>
        <p:txBody>
          <a:bodyPr/>
          <a:lstStyle>
            <a:lvl1pPr>
              <a:defRPr/>
            </a:lvl1pPr>
          </a:lstStyle>
          <a:p>
            <a:r>
              <a:rPr lang="fr-FR"/>
              <a:t>date de présentation</a:t>
            </a:r>
          </a:p>
        </p:txBody>
      </p:sp>
      <p:sp>
        <p:nvSpPr>
          <p:cNvPr id="7" name="Espace réservé du numéro de diapositive 6"/>
          <p:cNvSpPr>
            <a:spLocks noGrp="1"/>
          </p:cNvSpPr>
          <p:nvPr>
            <p:ph type="sldNum" sz="quarter" idx="12"/>
          </p:nvPr>
        </p:nvSpPr>
        <p:spPr/>
        <p:txBody>
          <a:bodyPr/>
          <a:lstStyle>
            <a:lvl1pPr>
              <a:defRPr/>
            </a:lvl1pPr>
          </a:lstStyle>
          <a:p>
            <a:fld id="{E37E01B3-1851-4060-AD72-D81D5CC4752C}" type="slidenum">
              <a:rPr lang="fr-FR"/>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u pied de page 4"/>
          <p:cNvSpPr>
            <a:spLocks noGrp="1"/>
          </p:cNvSpPr>
          <p:nvPr>
            <p:ph type="ftr" sz="quarter" idx="10"/>
          </p:nvPr>
        </p:nvSpPr>
        <p:spPr/>
        <p:txBody>
          <a:bodyPr/>
          <a:lstStyle>
            <a:lvl1pPr>
              <a:defRPr/>
            </a:lvl1pPr>
          </a:lstStyle>
          <a:p>
            <a:r>
              <a:rPr lang="fr-FR"/>
              <a:t>- Prénom Nom -   [Titre de la présentation]       ("pied de page" et "date"  -&gt; onglet menu Affichage/En-tête)</a:t>
            </a:r>
          </a:p>
        </p:txBody>
      </p:sp>
      <p:sp>
        <p:nvSpPr>
          <p:cNvPr id="6" name="Espace réservé de la date 5"/>
          <p:cNvSpPr>
            <a:spLocks noGrp="1"/>
          </p:cNvSpPr>
          <p:nvPr>
            <p:ph type="dt" sz="half" idx="11"/>
          </p:nvPr>
        </p:nvSpPr>
        <p:spPr/>
        <p:txBody>
          <a:bodyPr/>
          <a:lstStyle>
            <a:lvl1pPr>
              <a:defRPr/>
            </a:lvl1pPr>
          </a:lstStyle>
          <a:p>
            <a:r>
              <a:rPr lang="fr-FR"/>
              <a:t>date de présentation</a:t>
            </a:r>
          </a:p>
        </p:txBody>
      </p:sp>
      <p:sp>
        <p:nvSpPr>
          <p:cNvPr id="7" name="Espace réservé du numéro de diapositive 6"/>
          <p:cNvSpPr>
            <a:spLocks noGrp="1"/>
          </p:cNvSpPr>
          <p:nvPr>
            <p:ph type="sldNum" sz="quarter" idx="12"/>
          </p:nvPr>
        </p:nvSpPr>
        <p:spPr/>
        <p:txBody>
          <a:bodyPr/>
          <a:lstStyle>
            <a:lvl1pPr>
              <a:defRPr/>
            </a:lvl1pPr>
          </a:lstStyle>
          <a:p>
            <a:fld id="{FF18C95F-9315-47D7-BF3D-31E81541363E}" type="slidenum">
              <a:rPr lang="fr-FR"/>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pied de page 3"/>
          <p:cNvSpPr>
            <a:spLocks noGrp="1"/>
          </p:cNvSpPr>
          <p:nvPr>
            <p:ph type="ftr" sz="quarter" idx="10"/>
          </p:nvPr>
        </p:nvSpPr>
        <p:spPr/>
        <p:txBody>
          <a:bodyPr/>
          <a:lstStyle>
            <a:lvl1pPr>
              <a:defRPr/>
            </a:lvl1pPr>
          </a:lstStyle>
          <a:p>
            <a:r>
              <a:rPr lang="fr-FR"/>
              <a:t>- Prénom Nom -   [Titre de la présentation]       ("pied de page" et "date"  -&gt; onglet menu Affichage/En-tête)</a:t>
            </a:r>
          </a:p>
        </p:txBody>
      </p:sp>
      <p:sp>
        <p:nvSpPr>
          <p:cNvPr id="5" name="Espace réservé de la date 4"/>
          <p:cNvSpPr>
            <a:spLocks noGrp="1"/>
          </p:cNvSpPr>
          <p:nvPr>
            <p:ph type="dt" sz="half" idx="11"/>
          </p:nvPr>
        </p:nvSpPr>
        <p:spPr/>
        <p:txBody>
          <a:bodyPr/>
          <a:lstStyle>
            <a:lvl1pPr>
              <a:defRPr/>
            </a:lvl1pPr>
          </a:lstStyle>
          <a:p>
            <a:r>
              <a:rPr lang="fr-FR"/>
              <a:t>date de présentation</a:t>
            </a:r>
          </a:p>
        </p:txBody>
      </p:sp>
      <p:sp>
        <p:nvSpPr>
          <p:cNvPr id="6" name="Espace réservé du numéro de diapositive 5"/>
          <p:cNvSpPr>
            <a:spLocks noGrp="1"/>
          </p:cNvSpPr>
          <p:nvPr>
            <p:ph type="sldNum" sz="quarter" idx="12"/>
          </p:nvPr>
        </p:nvSpPr>
        <p:spPr/>
        <p:txBody>
          <a:bodyPr/>
          <a:lstStyle>
            <a:lvl1pPr>
              <a:defRPr/>
            </a:lvl1pPr>
          </a:lstStyle>
          <a:p>
            <a:fld id="{D154FBC9-3FD9-4C46-8DBB-29D40754A9CA}" type="slidenum">
              <a:rPr lang="fr-FR"/>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4867275" y="-4275138"/>
            <a:ext cx="3914775" cy="4733926"/>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6877050" y="-4275138"/>
            <a:ext cx="11591925" cy="4733926"/>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pied de page 3"/>
          <p:cNvSpPr>
            <a:spLocks noGrp="1"/>
          </p:cNvSpPr>
          <p:nvPr>
            <p:ph type="ftr" sz="quarter" idx="10"/>
          </p:nvPr>
        </p:nvSpPr>
        <p:spPr/>
        <p:txBody>
          <a:bodyPr/>
          <a:lstStyle>
            <a:lvl1pPr>
              <a:defRPr/>
            </a:lvl1pPr>
          </a:lstStyle>
          <a:p>
            <a:r>
              <a:rPr lang="fr-FR"/>
              <a:t>- Prénom Nom -   [Titre de la présentation]       ("pied de page" et "date"  -&gt; onglet menu Affichage/En-tête)</a:t>
            </a:r>
          </a:p>
        </p:txBody>
      </p:sp>
      <p:sp>
        <p:nvSpPr>
          <p:cNvPr id="5" name="Espace réservé de la date 4"/>
          <p:cNvSpPr>
            <a:spLocks noGrp="1"/>
          </p:cNvSpPr>
          <p:nvPr>
            <p:ph type="dt" sz="half" idx="11"/>
          </p:nvPr>
        </p:nvSpPr>
        <p:spPr/>
        <p:txBody>
          <a:bodyPr/>
          <a:lstStyle>
            <a:lvl1pPr>
              <a:defRPr/>
            </a:lvl1pPr>
          </a:lstStyle>
          <a:p>
            <a:r>
              <a:rPr lang="fr-FR"/>
              <a:t>date de présentation</a:t>
            </a:r>
          </a:p>
        </p:txBody>
      </p:sp>
      <p:sp>
        <p:nvSpPr>
          <p:cNvPr id="6" name="Espace réservé du numéro de diapositive 5"/>
          <p:cNvSpPr>
            <a:spLocks noGrp="1"/>
          </p:cNvSpPr>
          <p:nvPr>
            <p:ph type="sldNum" sz="quarter" idx="12"/>
          </p:nvPr>
        </p:nvSpPr>
        <p:spPr/>
        <p:txBody>
          <a:bodyPr/>
          <a:lstStyle>
            <a:lvl1pPr>
              <a:defRPr/>
            </a:lvl1pPr>
          </a:lstStyle>
          <a:p>
            <a:fld id="{DBCB6934-5AB7-4D90-8C59-18B82988332B}" type="slidenum">
              <a:rPr lang="fr-FR"/>
              <a:pPr/>
              <a:t>‹N°›</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Diapositive de titre">
    <p:spTree>
      <p:nvGrpSpPr>
        <p:cNvPr id="1" name=""/>
        <p:cNvGrpSpPr/>
        <p:nvPr/>
      </p:nvGrpSpPr>
      <p:grpSpPr>
        <a:xfrm>
          <a:off x="0" y="0"/>
          <a:ext cx="0" cy="0"/>
          <a:chOff x="0" y="0"/>
          <a:chExt cx="0" cy="0"/>
        </a:xfrm>
      </p:grpSpPr>
      <p:sp>
        <p:nvSpPr>
          <p:cNvPr id="2" name="Rectangle 1"/>
          <p:cNvSpPr/>
          <p:nvPr userDrawn="1"/>
        </p:nvSpPr>
        <p:spPr bwMode="auto">
          <a:xfrm>
            <a:off x="-1" y="1644162"/>
            <a:ext cx="684213" cy="3402623"/>
          </a:xfrm>
          <a:prstGeom prst="rect">
            <a:avLst/>
          </a:prstGeom>
          <a:gradFill flip="none" rotWithShape="1">
            <a:gsLst>
              <a:gs pos="0">
                <a:srgbClr val="FF0000"/>
              </a:gs>
              <a:gs pos="100000">
                <a:schemeClr val="tx1">
                  <a:lumMod val="95000"/>
                  <a:lumOff val="5000"/>
                </a:schemeClr>
              </a:gs>
            </a:gsLst>
            <a:lin ang="54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Times New Roman" pitchFamily="18" charset="0"/>
            </a:endParaRPr>
          </a:p>
        </p:txBody>
      </p:sp>
      <p:pic>
        <p:nvPicPr>
          <p:cNvPr id="5173" name="Picture 1077" descr="barre"/>
          <p:cNvPicPr>
            <a:picLocks noChangeAspect="1" noChangeArrowheads="1"/>
          </p:cNvPicPr>
          <p:nvPr userDrawn="1"/>
        </p:nvPicPr>
        <p:blipFill>
          <a:blip r:embed="rId2" cstate="print"/>
          <a:srcRect/>
          <a:stretch>
            <a:fillRect/>
          </a:stretch>
        </p:blipFill>
        <p:spPr bwMode="auto">
          <a:xfrm>
            <a:off x="684213" y="349250"/>
            <a:ext cx="8316912" cy="415925"/>
          </a:xfrm>
          <a:prstGeom prst="rect">
            <a:avLst/>
          </a:prstGeom>
          <a:noFill/>
        </p:spPr>
      </p:pic>
      <p:pic>
        <p:nvPicPr>
          <p:cNvPr id="5174" name="Picture 1078" descr="barre2"/>
          <p:cNvPicPr>
            <a:picLocks noChangeAspect="1" noChangeArrowheads="1"/>
          </p:cNvPicPr>
          <p:nvPr userDrawn="1"/>
        </p:nvPicPr>
        <p:blipFill>
          <a:blip r:embed="rId3" cstate="print">
            <a:duotone>
              <a:prstClr val="black"/>
              <a:srgbClr val="F54040">
                <a:tint val="45000"/>
                <a:satMod val="400000"/>
              </a:srgbClr>
            </a:duotone>
          </a:blip>
          <a:srcRect/>
          <a:stretch>
            <a:fillRect/>
          </a:stretch>
        </p:blipFill>
        <p:spPr bwMode="auto">
          <a:xfrm>
            <a:off x="684213" y="6092825"/>
            <a:ext cx="8351837" cy="431800"/>
          </a:xfrm>
          <a:prstGeom prst="rect">
            <a:avLst/>
          </a:prstGeom>
          <a:noFill/>
        </p:spPr>
      </p:pic>
      <p:sp>
        <p:nvSpPr>
          <p:cNvPr id="5185" name="Rectangle 1089"/>
          <p:cNvSpPr>
            <a:spLocks noGrp="1" noChangeArrowheads="1"/>
          </p:cNvSpPr>
          <p:nvPr>
            <p:ph type="subTitle" sz="quarter" idx="1"/>
          </p:nvPr>
        </p:nvSpPr>
        <p:spPr>
          <a:xfrm>
            <a:off x="1122001" y="789055"/>
            <a:ext cx="7521106" cy="5535716"/>
          </a:xfrm>
        </p:spPr>
        <p:txBody>
          <a:bodyPr/>
          <a:lstStyle>
            <a:lvl1pPr algn="l">
              <a:buFontTx/>
              <a:buNone/>
              <a:defRPr sz="1800" b="1" i="0">
                <a:solidFill>
                  <a:schemeClr val="tx1">
                    <a:lumMod val="50000"/>
                    <a:lumOff val="50000"/>
                  </a:schemeClr>
                </a:solidFill>
              </a:defRPr>
            </a:lvl1pPr>
          </a:lstStyle>
          <a:p>
            <a:r>
              <a:rPr lang="fr-FR" dirty="0"/>
              <a:t>Cliquez pour modifier le style des sous-titres du masque</a:t>
            </a:r>
          </a:p>
        </p:txBody>
      </p:sp>
      <p:sp>
        <p:nvSpPr>
          <p:cNvPr id="5190" name="Rectangle 1094"/>
          <p:cNvSpPr>
            <a:spLocks noGrp="1" noChangeArrowheads="1"/>
          </p:cNvSpPr>
          <p:nvPr>
            <p:ph type="ftr" sz="quarter" idx="3"/>
          </p:nvPr>
        </p:nvSpPr>
        <p:spPr/>
        <p:txBody>
          <a:bodyPr/>
          <a:lstStyle>
            <a:lvl1pPr>
              <a:defRPr/>
            </a:lvl1pPr>
          </a:lstStyle>
          <a:p>
            <a:r>
              <a:rPr lang="fr-FR" dirty="0"/>
              <a:t>- Journées électronique front-end pour détecteurs semi-conducteurs-</a:t>
            </a:r>
          </a:p>
        </p:txBody>
      </p:sp>
      <p:sp>
        <p:nvSpPr>
          <p:cNvPr id="5191" name="Text Box 1095"/>
          <p:cNvSpPr txBox="1">
            <a:spLocks noChangeArrowheads="1"/>
          </p:cNvSpPr>
          <p:nvPr/>
        </p:nvSpPr>
        <p:spPr bwMode="auto">
          <a:xfrm>
            <a:off x="1656618" y="6493897"/>
            <a:ext cx="697357" cy="215444"/>
          </a:xfrm>
          <a:prstGeom prst="rect">
            <a:avLst/>
          </a:prstGeom>
          <a:noFill/>
          <a:ln w="1270">
            <a:noFill/>
            <a:miter lim="800000"/>
            <a:headEnd/>
            <a:tailEnd/>
          </a:ln>
          <a:effectLst/>
        </p:spPr>
        <p:txBody>
          <a:bodyPr wrap="none" lIns="18000" rIns="90000" anchor="ctr">
            <a:spAutoFit/>
          </a:bodyPr>
          <a:lstStyle/>
          <a:p>
            <a:pPr eaLnBrk="1" hangingPunct="1"/>
            <a:r>
              <a:rPr lang="fr-FR" sz="800" dirty="0">
                <a:solidFill>
                  <a:srgbClr val="5F5F5F"/>
                </a:solidFill>
                <a:latin typeface="Arial" charset="0"/>
              </a:rPr>
              <a:t>Olivier Gevin</a:t>
            </a:r>
          </a:p>
        </p:txBody>
      </p:sp>
      <p:sp>
        <p:nvSpPr>
          <p:cNvPr id="5192" name="Rectangle 1096"/>
          <p:cNvSpPr>
            <a:spLocks noGrp="1" noChangeArrowheads="1"/>
          </p:cNvSpPr>
          <p:nvPr>
            <p:ph type="dt" sz="half" idx="2"/>
          </p:nvPr>
        </p:nvSpPr>
        <p:spPr>
          <a:xfrm>
            <a:off x="696536" y="6494463"/>
            <a:ext cx="987425" cy="215900"/>
          </a:xfrm>
        </p:spPr>
        <p:txBody>
          <a:bodyPr/>
          <a:lstStyle>
            <a:lvl1pPr>
              <a:defRPr/>
            </a:lvl1pPr>
          </a:lstStyle>
          <a:p>
            <a:r>
              <a:rPr lang="fr-FR" dirty="0"/>
              <a:t>17 juin 2015</a:t>
            </a:r>
          </a:p>
        </p:txBody>
      </p:sp>
      <p:sp>
        <p:nvSpPr>
          <p:cNvPr id="5193" name="Rectangle 1097"/>
          <p:cNvSpPr>
            <a:spLocks noGrp="1" noChangeArrowheads="1"/>
          </p:cNvSpPr>
          <p:nvPr>
            <p:ph type="sldNum" sz="quarter" idx="4"/>
          </p:nvPr>
        </p:nvSpPr>
        <p:spPr/>
        <p:txBody>
          <a:bodyPr/>
          <a:lstStyle>
            <a:lvl1pPr>
              <a:defRPr/>
            </a:lvl1pPr>
          </a:lstStyle>
          <a:p>
            <a:fld id="{298BBC0A-F434-4DA3-AA3E-358BDFE1B32F}" type="slidenum">
              <a:rPr lang="fr-FR"/>
              <a:pPr/>
              <a:t>‹N°›</a:t>
            </a:fld>
            <a:endParaRPr lang="fr-FR"/>
          </a:p>
        </p:txBody>
      </p:sp>
      <p:pic>
        <p:nvPicPr>
          <p:cNvPr id="12" name="Image 1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1021692"/>
            <a:ext cx="684212" cy="558150"/>
          </a:xfrm>
          <a:prstGeom prst="rect">
            <a:avLst/>
          </a:prstGeom>
        </p:spPr>
      </p:pic>
      <p:pic>
        <p:nvPicPr>
          <p:cNvPr id="4" name="Image 3"/>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3697" y="5120850"/>
            <a:ext cx="687910" cy="781853"/>
          </a:xfrm>
          <a:prstGeom prst="rect">
            <a:avLst/>
          </a:prstGeom>
        </p:spPr>
      </p:pic>
      <p:sp>
        <p:nvSpPr>
          <p:cNvPr id="17" name="Rectangle 16"/>
          <p:cNvSpPr/>
          <p:nvPr userDrawn="1"/>
        </p:nvSpPr>
        <p:spPr bwMode="auto">
          <a:xfrm>
            <a:off x="-3699" y="0"/>
            <a:ext cx="684213" cy="949569"/>
          </a:xfrm>
          <a:prstGeom prst="rect">
            <a:avLst/>
          </a:prstGeom>
          <a:gradFill flip="none" rotWithShape="1">
            <a:gsLst>
              <a:gs pos="0">
                <a:srgbClr val="FF0000"/>
              </a:gs>
              <a:gs pos="100000">
                <a:schemeClr val="tx1">
                  <a:lumMod val="95000"/>
                  <a:lumOff val="5000"/>
                </a:schemeClr>
              </a:gs>
            </a:gsLst>
            <a:lin ang="54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Times New Roman" pitchFamily="18" charset="0"/>
            </a:endParaRPr>
          </a:p>
        </p:txBody>
      </p:sp>
      <p:sp>
        <p:nvSpPr>
          <p:cNvPr id="18" name="Rectangle 17"/>
          <p:cNvSpPr/>
          <p:nvPr userDrawn="1"/>
        </p:nvSpPr>
        <p:spPr bwMode="auto">
          <a:xfrm>
            <a:off x="0" y="5908431"/>
            <a:ext cx="684213" cy="949569"/>
          </a:xfrm>
          <a:prstGeom prst="rect">
            <a:avLst/>
          </a:prstGeom>
          <a:gradFill flip="none" rotWithShape="1">
            <a:gsLst>
              <a:gs pos="0">
                <a:srgbClr val="FF0000"/>
              </a:gs>
              <a:gs pos="100000">
                <a:schemeClr val="tx1">
                  <a:lumMod val="95000"/>
                  <a:lumOff val="5000"/>
                </a:schemeClr>
              </a:gs>
            </a:gsLst>
            <a:lin ang="54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Times New Roman" pitchFamily="18" charset="0"/>
            </a:endParaRPr>
          </a:p>
        </p:txBody>
      </p:sp>
      <p:sp>
        <p:nvSpPr>
          <p:cNvPr id="3" name="Titre 2"/>
          <p:cNvSpPr>
            <a:spLocks noGrp="1"/>
          </p:cNvSpPr>
          <p:nvPr>
            <p:ph type="title"/>
          </p:nvPr>
        </p:nvSpPr>
        <p:spPr/>
        <p:txBody>
          <a:bodyPr/>
          <a:lstStyle>
            <a:lvl1pPr algn="l">
              <a:defRPr sz="2000">
                <a:solidFill>
                  <a:srgbClr val="4682B4"/>
                </a:solidFill>
              </a:defRPr>
            </a:lvl1pPr>
          </a:lstStyle>
          <a:p>
            <a:r>
              <a:rPr lang="en-US" dirty="0" err="1"/>
              <a:t>Cliquez</a:t>
            </a:r>
            <a:r>
              <a:rPr lang="en-US" dirty="0"/>
              <a:t> et </a:t>
            </a:r>
            <a:r>
              <a:rPr lang="en-US" dirty="0" err="1"/>
              <a:t>modifiez</a:t>
            </a:r>
            <a:r>
              <a:rPr lang="en-US" dirty="0"/>
              <a:t> le </a:t>
            </a:r>
            <a:r>
              <a:rPr lang="en-US" dirty="0" err="1"/>
              <a:t>titre</a:t>
            </a:r>
            <a:endParaRPr lang="fr-FR" dirty="0"/>
          </a:p>
        </p:txBody>
      </p:sp>
    </p:spTree>
    <p:extLst>
      <p:ext uri="{BB962C8B-B14F-4D97-AF65-F5344CB8AC3E}">
        <p14:creationId xmlns:p14="http://schemas.microsoft.com/office/powerpoint/2010/main" val="1655734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w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59" name="Picture 1039" descr="barre"/>
          <p:cNvPicPr>
            <a:picLocks noChangeAspect="1" noChangeArrowheads="1"/>
          </p:cNvPicPr>
          <p:nvPr/>
        </p:nvPicPr>
        <p:blipFill>
          <a:blip r:embed="rId14" cstate="print"/>
          <a:srcRect/>
          <a:stretch>
            <a:fillRect/>
          </a:stretch>
        </p:blipFill>
        <p:spPr bwMode="auto">
          <a:xfrm>
            <a:off x="684213" y="349250"/>
            <a:ext cx="8316912" cy="415925"/>
          </a:xfrm>
          <a:prstGeom prst="rect">
            <a:avLst/>
          </a:prstGeom>
          <a:noFill/>
        </p:spPr>
      </p:pic>
      <p:pic>
        <p:nvPicPr>
          <p:cNvPr id="6160" name="Picture 1040" descr="barre2"/>
          <p:cNvPicPr>
            <a:picLocks noChangeAspect="1" noChangeArrowheads="1"/>
          </p:cNvPicPr>
          <p:nvPr/>
        </p:nvPicPr>
        <p:blipFill>
          <a:blip r:embed="rId15" cstate="print"/>
          <a:srcRect/>
          <a:stretch>
            <a:fillRect/>
          </a:stretch>
        </p:blipFill>
        <p:spPr bwMode="auto">
          <a:xfrm>
            <a:off x="684213" y="6092825"/>
            <a:ext cx="8351837" cy="431800"/>
          </a:xfrm>
          <a:prstGeom prst="rect">
            <a:avLst/>
          </a:prstGeom>
          <a:noFill/>
        </p:spPr>
      </p:pic>
      <p:sp>
        <p:nvSpPr>
          <p:cNvPr id="6165" name="Rectangle 1045"/>
          <p:cNvSpPr>
            <a:spLocks noGrp="1" noChangeArrowheads="1"/>
          </p:cNvSpPr>
          <p:nvPr>
            <p:ph type="body" idx="1"/>
          </p:nvPr>
        </p:nvSpPr>
        <p:spPr bwMode="auto">
          <a:xfrm>
            <a:off x="-6877050" y="-4275138"/>
            <a:ext cx="6877050" cy="427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164" name="Rectangle 1044"/>
          <p:cNvSpPr>
            <a:spLocks noGrp="1" noChangeArrowheads="1"/>
          </p:cNvSpPr>
          <p:nvPr>
            <p:ph type="title"/>
          </p:nvPr>
        </p:nvSpPr>
        <p:spPr bwMode="auto">
          <a:xfrm>
            <a:off x="1004888" y="53975"/>
            <a:ext cx="7777162" cy="4048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fr-FR"/>
              <a:t>Cliquez pour modifier le style du titre</a:t>
            </a:r>
          </a:p>
        </p:txBody>
      </p:sp>
      <p:sp>
        <p:nvSpPr>
          <p:cNvPr id="6178" name="Rectangle 1058"/>
          <p:cNvSpPr>
            <a:spLocks noGrp="1" noChangeArrowheads="1"/>
          </p:cNvSpPr>
          <p:nvPr>
            <p:ph type="ftr" sz="quarter" idx="3"/>
          </p:nvPr>
        </p:nvSpPr>
        <p:spPr bwMode="auto">
          <a:xfrm>
            <a:off x="2339975" y="6494463"/>
            <a:ext cx="6370638" cy="215900"/>
          </a:xfrm>
          <a:prstGeom prst="rect">
            <a:avLst/>
          </a:prstGeom>
          <a:noFill/>
          <a:ln w="9525">
            <a:noFill/>
            <a:miter lim="800000"/>
            <a:headEnd/>
            <a:tailEnd/>
          </a:ln>
          <a:effectLst/>
        </p:spPr>
        <p:txBody>
          <a:bodyPr vert="horz" wrap="square" lIns="0" tIns="45720" rIns="91440" bIns="45720" numCol="1" anchor="ctr" anchorCtr="0" compatLnSpc="1">
            <a:prstTxWarp prst="textNoShape">
              <a:avLst/>
            </a:prstTxWarp>
          </a:bodyPr>
          <a:lstStyle>
            <a:lvl1pPr eaLnBrk="1" hangingPunct="1">
              <a:defRPr sz="800">
                <a:solidFill>
                  <a:srgbClr val="5F5F5F"/>
                </a:solidFill>
                <a:latin typeface="+mn-lt"/>
              </a:defRPr>
            </a:lvl1pPr>
          </a:lstStyle>
          <a:p>
            <a:r>
              <a:rPr lang="fr-FR"/>
              <a:t>- Prénom Nom -   [Titre de la présentation]       ("pied de page" et "date"  -&gt; onglet menu Affichage/En-tête)</a:t>
            </a:r>
          </a:p>
        </p:txBody>
      </p:sp>
      <p:sp>
        <p:nvSpPr>
          <p:cNvPr id="6179" name="Text Box 1059"/>
          <p:cNvSpPr txBox="1">
            <a:spLocks noChangeArrowheads="1"/>
          </p:cNvSpPr>
          <p:nvPr/>
        </p:nvSpPr>
        <p:spPr bwMode="auto">
          <a:xfrm>
            <a:off x="1403350" y="6494463"/>
            <a:ext cx="747713" cy="214312"/>
          </a:xfrm>
          <a:prstGeom prst="rect">
            <a:avLst/>
          </a:prstGeom>
          <a:noFill/>
          <a:ln w="1270">
            <a:noFill/>
            <a:miter lim="800000"/>
            <a:headEnd/>
            <a:tailEnd/>
          </a:ln>
          <a:effectLst/>
        </p:spPr>
        <p:txBody>
          <a:bodyPr wrap="none" lIns="18000" rIns="90000" anchor="ctr">
            <a:spAutoFit/>
          </a:bodyPr>
          <a:lstStyle/>
          <a:p>
            <a:pPr eaLnBrk="1" hangingPunct="1"/>
            <a:r>
              <a:rPr lang="fr-FR" sz="800">
                <a:solidFill>
                  <a:srgbClr val="5F5F5F"/>
                </a:solidFill>
                <a:latin typeface="Arial" charset="0"/>
              </a:rPr>
              <a:t>CEA DSM Irfu</a:t>
            </a:r>
          </a:p>
        </p:txBody>
      </p:sp>
      <p:sp>
        <p:nvSpPr>
          <p:cNvPr id="6180" name="Rectangle 1060"/>
          <p:cNvSpPr>
            <a:spLocks noGrp="1" noChangeArrowheads="1"/>
          </p:cNvSpPr>
          <p:nvPr>
            <p:ph type="dt" sz="half" idx="2"/>
          </p:nvPr>
        </p:nvSpPr>
        <p:spPr bwMode="auto">
          <a:xfrm>
            <a:off x="406400" y="6494463"/>
            <a:ext cx="987425" cy="215900"/>
          </a:xfrm>
          <a:prstGeom prst="rect">
            <a:avLst/>
          </a:prstGeom>
          <a:noFill/>
          <a:ln w="9525">
            <a:noFill/>
            <a:miter lim="800000"/>
            <a:headEnd/>
            <a:tailEnd/>
          </a:ln>
          <a:effectLst/>
        </p:spPr>
        <p:txBody>
          <a:bodyPr vert="horz" wrap="square" lIns="0" tIns="45720" rIns="36000" bIns="45720" numCol="1" anchor="ctr" anchorCtr="0" compatLnSpc="1">
            <a:prstTxWarp prst="textNoShape">
              <a:avLst/>
            </a:prstTxWarp>
          </a:bodyPr>
          <a:lstStyle>
            <a:lvl1pPr algn="ctr">
              <a:defRPr sz="800">
                <a:solidFill>
                  <a:srgbClr val="5F5F5F"/>
                </a:solidFill>
                <a:latin typeface="+mn-lt"/>
              </a:defRPr>
            </a:lvl1pPr>
          </a:lstStyle>
          <a:p>
            <a:r>
              <a:rPr lang="fr-FR"/>
              <a:t>date de présentation</a:t>
            </a:r>
          </a:p>
        </p:txBody>
      </p:sp>
      <p:sp>
        <p:nvSpPr>
          <p:cNvPr id="6181" name="Rectangle 1061"/>
          <p:cNvSpPr>
            <a:spLocks noGrp="1" noChangeArrowheads="1"/>
          </p:cNvSpPr>
          <p:nvPr>
            <p:ph type="sldNum" sz="quarter" idx="4"/>
          </p:nvPr>
        </p:nvSpPr>
        <p:spPr bwMode="auto">
          <a:xfrm>
            <a:off x="8704263" y="6494463"/>
            <a:ext cx="385762" cy="215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800">
                <a:solidFill>
                  <a:srgbClr val="5F5F5F"/>
                </a:solidFill>
                <a:latin typeface="+mn-lt"/>
              </a:defRPr>
            </a:lvl1pPr>
          </a:lstStyle>
          <a:p>
            <a:fld id="{34D40223-6360-4580-BAE3-81972002EBE2}" type="slidenum">
              <a:rPr lang="fr-FR"/>
              <a:pPr/>
              <a:t>‹N°›</a:t>
            </a:fld>
            <a:endParaRPr lang="fr-FR"/>
          </a:p>
        </p:txBody>
      </p:sp>
      <p:pic>
        <p:nvPicPr>
          <p:cNvPr id="6184" name="Picture 1064" descr="irfu_i_transparent"/>
          <p:cNvPicPr>
            <a:picLocks noChangeAspect="1" noChangeArrowheads="1"/>
          </p:cNvPicPr>
          <p:nvPr userDrawn="1"/>
        </p:nvPicPr>
        <p:blipFill>
          <a:blip r:embed="rId16" cstate="email">
            <a:extLst>
              <a:ext uri="{28A0092B-C50C-407E-A947-70E740481C1C}">
                <a14:useLocalDpi xmlns:a14="http://schemas.microsoft.com/office/drawing/2010/main"/>
              </a:ext>
            </a:extLst>
          </a:blip>
          <a:srcRect/>
          <a:stretch>
            <a:fillRect/>
          </a:stretch>
        </p:blipFill>
        <p:spPr bwMode="auto">
          <a:xfrm>
            <a:off x="136525" y="1268413"/>
            <a:ext cx="777875" cy="1368425"/>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hf hdr="0"/>
  <p:txStyles>
    <p:titleStyle>
      <a:lvl1pPr algn="ctr" rtl="0" eaLnBrk="0" fontAlgn="base" hangingPunct="0">
        <a:spcBef>
          <a:spcPct val="0"/>
        </a:spcBef>
        <a:spcAft>
          <a:spcPct val="0"/>
        </a:spcAft>
        <a:defRPr sz="2800">
          <a:solidFill>
            <a:srgbClr val="5F5F5F"/>
          </a:solidFill>
          <a:latin typeface="+mj-lt"/>
          <a:ea typeface="+mj-ea"/>
          <a:cs typeface="+mj-cs"/>
        </a:defRPr>
      </a:lvl1pPr>
      <a:lvl2pPr algn="ctr" rtl="0" eaLnBrk="0" fontAlgn="base" hangingPunct="0">
        <a:spcBef>
          <a:spcPct val="0"/>
        </a:spcBef>
        <a:spcAft>
          <a:spcPct val="0"/>
        </a:spcAft>
        <a:defRPr sz="2800">
          <a:solidFill>
            <a:srgbClr val="5F5F5F"/>
          </a:solidFill>
          <a:latin typeface="Arial" charset="0"/>
        </a:defRPr>
      </a:lvl2pPr>
      <a:lvl3pPr algn="ctr" rtl="0" eaLnBrk="0" fontAlgn="base" hangingPunct="0">
        <a:spcBef>
          <a:spcPct val="0"/>
        </a:spcBef>
        <a:spcAft>
          <a:spcPct val="0"/>
        </a:spcAft>
        <a:defRPr sz="2800">
          <a:solidFill>
            <a:srgbClr val="5F5F5F"/>
          </a:solidFill>
          <a:latin typeface="Arial" charset="0"/>
        </a:defRPr>
      </a:lvl3pPr>
      <a:lvl4pPr algn="ctr" rtl="0" eaLnBrk="0" fontAlgn="base" hangingPunct="0">
        <a:spcBef>
          <a:spcPct val="0"/>
        </a:spcBef>
        <a:spcAft>
          <a:spcPct val="0"/>
        </a:spcAft>
        <a:defRPr sz="2800">
          <a:solidFill>
            <a:srgbClr val="5F5F5F"/>
          </a:solidFill>
          <a:latin typeface="Arial" charset="0"/>
        </a:defRPr>
      </a:lvl4pPr>
      <a:lvl5pPr algn="ctr" rtl="0" eaLnBrk="0" fontAlgn="base" hangingPunct="0">
        <a:spcBef>
          <a:spcPct val="0"/>
        </a:spcBef>
        <a:spcAft>
          <a:spcPct val="0"/>
        </a:spcAft>
        <a:defRPr sz="2800">
          <a:solidFill>
            <a:srgbClr val="5F5F5F"/>
          </a:solidFill>
          <a:latin typeface="Arial" charset="0"/>
        </a:defRPr>
      </a:lvl5pPr>
      <a:lvl6pPr marL="457200" algn="ctr" rtl="0" eaLnBrk="0" fontAlgn="base" hangingPunct="0">
        <a:spcBef>
          <a:spcPct val="0"/>
        </a:spcBef>
        <a:spcAft>
          <a:spcPct val="0"/>
        </a:spcAft>
        <a:defRPr sz="2800">
          <a:solidFill>
            <a:srgbClr val="5F5F5F"/>
          </a:solidFill>
          <a:latin typeface="Arial" charset="0"/>
        </a:defRPr>
      </a:lvl6pPr>
      <a:lvl7pPr marL="914400" algn="ctr" rtl="0" eaLnBrk="0" fontAlgn="base" hangingPunct="0">
        <a:spcBef>
          <a:spcPct val="0"/>
        </a:spcBef>
        <a:spcAft>
          <a:spcPct val="0"/>
        </a:spcAft>
        <a:defRPr sz="2800">
          <a:solidFill>
            <a:srgbClr val="5F5F5F"/>
          </a:solidFill>
          <a:latin typeface="Arial" charset="0"/>
        </a:defRPr>
      </a:lvl7pPr>
      <a:lvl8pPr marL="1371600" algn="ctr" rtl="0" eaLnBrk="0" fontAlgn="base" hangingPunct="0">
        <a:spcBef>
          <a:spcPct val="0"/>
        </a:spcBef>
        <a:spcAft>
          <a:spcPct val="0"/>
        </a:spcAft>
        <a:defRPr sz="2800">
          <a:solidFill>
            <a:srgbClr val="5F5F5F"/>
          </a:solidFill>
          <a:latin typeface="Arial" charset="0"/>
        </a:defRPr>
      </a:lvl8pPr>
      <a:lvl9pPr marL="1828800" algn="ctr" rtl="0" eaLnBrk="0" fontAlgn="base" hangingPunct="0">
        <a:spcBef>
          <a:spcPct val="0"/>
        </a:spcBef>
        <a:spcAft>
          <a:spcPct val="0"/>
        </a:spcAft>
        <a:defRPr sz="2800">
          <a:solidFill>
            <a:srgbClr val="5F5F5F"/>
          </a:solidFill>
          <a:latin typeface="Arial" charset="0"/>
        </a:defRPr>
      </a:lvl9pPr>
    </p:titleStyle>
    <p:bodyStyle>
      <a:lvl1pPr indent="190500" algn="l" rtl="0" eaLnBrk="0" fontAlgn="base" hangingPunct="0">
        <a:spcBef>
          <a:spcPct val="20000"/>
        </a:spcBef>
        <a:spcAft>
          <a:spcPct val="0"/>
        </a:spcAft>
        <a:buChar char="•"/>
        <a:defRPr>
          <a:solidFill>
            <a:schemeClr val="tx1"/>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jpe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440.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image" Target="../media/image470.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70.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550.png"/><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40.png"/><Relationship Id="rId4" Type="http://schemas.openxmlformats.org/officeDocument/2006/relationships/image" Target="../media/image39.png"/></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44.png"/></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47.png"/></Relationships>
</file>

<file path=ppt/slides/_rels/slide3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image" Target="../media/image50.png"/><Relationship Id="rId4" Type="http://schemas.openxmlformats.org/officeDocument/2006/relationships/image" Target="../media/image49.png"/></Relationships>
</file>

<file path=ppt/slides/_rels/slide3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56.png"/></Relationships>
</file>

<file path=ppt/slides/_rels/slide4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9.xml"/><Relationship Id="rId1" Type="http://schemas.openxmlformats.org/officeDocument/2006/relationships/slideLayout" Target="../slideLayouts/slideLayout1.xml"/><Relationship Id="rId5" Type="http://schemas.openxmlformats.org/officeDocument/2006/relationships/image" Target="../media/image59.jpeg"/><Relationship Id="rId4" Type="http://schemas.openxmlformats.org/officeDocument/2006/relationships/image" Target="../media/image58.jpeg"/></Relationships>
</file>

<file path=ppt/slides/_rels/slide5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0.xml"/><Relationship Id="rId1" Type="http://schemas.openxmlformats.org/officeDocument/2006/relationships/slideLayout" Target="../slideLayouts/slideLayout1.xml"/><Relationship Id="rId5" Type="http://schemas.openxmlformats.org/officeDocument/2006/relationships/image" Target="../media/image62.png"/><Relationship Id="rId4" Type="http://schemas.openxmlformats.org/officeDocument/2006/relationships/image" Target="../media/image61.jpe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png"/><Relationship Id="rId7" Type="http://schemas.openxmlformats.org/officeDocument/2006/relationships/image" Target="../media/image67.jpeg"/><Relationship Id="rId2" Type="http://schemas.openxmlformats.org/officeDocument/2006/relationships/notesSlide" Target="../notesSlides/notesSlide53.xml"/><Relationship Id="rId1" Type="http://schemas.openxmlformats.org/officeDocument/2006/relationships/slideLayout" Target="../slideLayouts/slideLayout1.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4.jpeg"/></Relationships>
</file>

<file path=ppt/slides/_rels/slide5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4.xml"/><Relationship Id="rId1" Type="http://schemas.openxmlformats.org/officeDocument/2006/relationships/slideLayout" Target="../slideLayouts/slideLayout12.xml"/><Relationship Id="rId4" Type="http://schemas.openxmlformats.org/officeDocument/2006/relationships/image" Target="../media/image70.png"/></Relationships>
</file>

<file path=ppt/slides/_rels/slide5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5.xml"/><Relationship Id="rId1" Type="http://schemas.openxmlformats.org/officeDocument/2006/relationships/slideLayout" Target="../slideLayouts/slideLayout12.xml"/><Relationship Id="rId4" Type="http://schemas.openxmlformats.org/officeDocument/2006/relationships/image" Target="../media/image71.png"/></Relationships>
</file>

<file path=ppt/slides/_rels/slide56.xml.rels><?xml version="1.0" encoding="UTF-8" standalone="yes"?>
<Relationships xmlns="http://schemas.openxmlformats.org/package/2006/relationships"><Relationship Id="rId8" Type="http://schemas.openxmlformats.org/officeDocument/2006/relationships/package" Target="../embeddings/Document_Microsoft_Word.docx"/><Relationship Id="rId3" Type="http://schemas.openxmlformats.org/officeDocument/2006/relationships/notesSlide" Target="../notesSlides/notesSlide56.xml"/><Relationship Id="rId7" Type="http://schemas.openxmlformats.org/officeDocument/2006/relationships/image" Target="../media/image76.jpe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 Id="rId9" Type="http://schemas.openxmlformats.org/officeDocument/2006/relationships/image" Target="../media/image72.png"/></Relationships>
</file>

<file path=ppt/slides/_rels/slide5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57.xml"/><Relationship Id="rId1" Type="http://schemas.openxmlformats.org/officeDocument/2006/relationships/slideLayout" Target="../slideLayouts/slideLayout1.xml"/><Relationship Id="rId4" Type="http://schemas.openxmlformats.org/officeDocument/2006/relationships/image" Target="../media/image78.tiff"/></Relationships>
</file>

<file path=ppt/slides/_rels/slide5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58.xml"/><Relationship Id="rId1" Type="http://schemas.openxmlformats.org/officeDocument/2006/relationships/slideLayout" Target="../slideLayouts/slideLayout1.xml"/><Relationship Id="rId4" Type="http://schemas.openxmlformats.org/officeDocument/2006/relationships/image" Target="../media/image80.png"/></Relationships>
</file>

<file path=ppt/slides/_rels/slide5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9.xml"/><Relationship Id="rId1" Type="http://schemas.openxmlformats.org/officeDocument/2006/relationships/slideLayout" Target="../slideLayouts/slideLayout1.xml"/><Relationship Id="rId5" Type="http://schemas.openxmlformats.org/officeDocument/2006/relationships/comments" Target="../comments/comment1.xml"/><Relationship Id="rId4" Type="http://schemas.openxmlformats.org/officeDocument/2006/relationships/image" Target="../media/image82.png"/></Relationships>
</file>

<file path=ppt/slides/_rels/slide60.xml.rels><?xml version="1.0" encoding="UTF-8" standalone="yes"?>
<Relationships xmlns="http://schemas.openxmlformats.org/package/2006/relationships"><Relationship Id="rId3" Type="http://schemas.openxmlformats.org/officeDocument/2006/relationships/image" Target="../media/image83.png"/><Relationship Id="rId7" Type="http://schemas.openxmlformats.org/officeDocument/2006/relationships/comments" Target="../comments/comment2.xml"/><Relationship Id="rId2" Type="http://schemas.openxmlformats.org/officeDocument/2006/relationships/notesSlide" Target="../notesSlides/notesSlide60.xml"/><Relationship Id="rId1" Type="http://schemas.openxmlformats.org/officeDocument/2006/relationships/slideLayout" Target="../slideLayouts/slideLayout1.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s>
</file>

<file path=ppt/slides/_rels/slide6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61.xml"/><Relationship Id="rId1" Type="http://schemas.openxmlformats.org/officeDocument/2006/relationships/slideLayout" Target="../slideLayouts/slideLayout1.xml"/><Relationship Id="rId4" Type="http://schemas.openxmlformats.org/officeDocument/2006/relationships/comments" Target="../comments/comment3.xml"/></Relationships>
</file>

<file path=ppt/slides/_rels/slide62.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62.xml"/><Relationship Id="rId1" Type="http://schemas.openxmlformats.org/officeDocument/2006/relationships/slideLayout" Target="../slideLayouts/slideLayout1.xml"/><Relationship Id="rId4" Type="http://schemas.openxmlformats.org/officeDocument/2006/relationships/image" Target="../media/image89.tiff"/></Relationships>
</file>

<file path=ppt/slides/_rels/slide63.xml.rels><?xml version="1.0" encoding="UTF-8" standalone="yes"?>
<Relationships xmlns="http://schemas.openxmlformats.org/package/2006/relationships"><Relationship Id="rId3" Type="http://schemas.openxmlformats.org/officeDocument/2006/relationships/image" Target="../media/image90.png"/><Relationship Id="rId7" Type="http://schemas.openxmlformats.org/officeDocument/2006/relationships/image" Target="../media/image94.png"/><Relationship Id="rId2" Type="http://schemas.openxmlformats.org/officeDocument/2006/relationships/notesSlide" Target="../notesSlides/notesSlide63.xml"/><Relationship Id="rId1" Type="http://schemas.openxmlformats.org/officeDocument/2006/relationships/slideLayout" Target="../slideLayouts/slideLayout1.xml"/><Relationship Id="rId6" Type="http://schemas.openxmlformats.org/officeDocument/2006/relationships/image" Target="../media/image93.tiff"/><Relationship Id="rId5" Type="http://schemas.openxmlformats.org/officeDocument/2006/relationships/image" Target="../media/image92.png"/><Relationship Id="rId4" Type="http://schemas.openxmlformats.org/officeDocument/2006/relationships/image" Target="../media/image91.jpeg"/></Relationships>
</file>

<file path=ppt/slides/_rels/slide6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64.xml"/><Relationship Id="rId1" Type="http://schemas.openxmlformats.org/officeDocument/2006/relationships/slideLayout" Target="../slideLayouts/slideLayout1.xml"/><Relationship Id="rId5" Type="http://schemas.openxmlformats.org/officeDocument/2006/relationships/image" Target="../media/image97.png"/><Relationship Id="rId4" Type="http://schemas.openxmlformats.org/officeDocument/2006/relationships/image" Target="../media/image96.jpeg"/></Relationships>
</file>

<file path=ppt/slides/_rels/slide65.xml.rels><?xml version="1.0" encoding="UTF-8" standalone="yes"?>
<Relationships xmlns="http://schemas.openxmlformats.org/package/2006/relationships"><Relationship Id="rId3" Type="http://schemas.openxmlformats.org/officeDocument/2006/relationships/image" Target="../media/image98.tiff"/><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1094"/>
          <p:cNvSpPr>
            <a:spLocks noGrp="1" noChangeArrowheads="1"/>
          </p:cNvSpPr>
          <p:nvPr>
            <p:ph type="ftr" sz="quarter" idx="3"/>
          </p:nvPr>
        </p:nvSpPr>
        <p:spPr>
          <a:xfrm>
            <a:off x="1144178" y="6406437"/>
            <a:ext cx="7581757" cy="363537"/>
          </a:xfrm>
        </p:spPr>
        <p:txBody>
          <a:bodyPr/>
          <a:lstStyle/>
          <a:p>
            <a:pPr algn="ctr"/>
            <a:endParaRPr lang="fr-FR" dirty="0"/>
          </a:p>
        </p:txBody>
      </p:sp>
      <p:sp>
        <p:nvSpPr>
          <p:cNvPr id="52" name="Rectangle 1097"/>
          <p:cNvSpPr>
            <a:spLocks noGrp="1" noChangeArrowheads="1"/>
          </p:cNvSpPr>
          <p:nvPr>
            <p:ph type="sldNum" sz="quarter" idx="4"/>
          </p:nvPr>
        </p:nvSpPr>
        <p:spPr>
          <a:xfrm>
            <a:off x="8447403" y="6480304"/>
            <a:ext cx="385762" cy="215900"/>
          </a:xfrm>
        </p:spPr>
        <p:txBody>
          <a:bodyPr/>
          <a:lstStyle/>
          <a:p>
            <a:fld id="{5287B7FA-75F4-41EF-AED0-620F566FF141}" type="slidenum">
              <a:rPr lang="fr-FR"/>
              <a:pPr/>
              <a:t>1</a:t>
            </a:fld>
            <a:endParaRPr lang="fr-FR"/>
          </a:p>
        </p:txBody>
      </p:sp>
      <p:sp>
        <p:nvSpPr>
          <p:cNvPr id="2" name="ZoneTexte 1"/>
          <p:cNvSpPr txBox="1"/>
          <p:nvPr/>
        </p:nvSpPr>
        <p:spPr>
          <a:xfrm>
            <a:off x="2298700" y="3094857"/>
            <a:ext cx="184666" cy="461665"/>
          </a:xfrm>
          <a:prstGeom prst="rect">
            <a:avLst/>
          </a:prstGeom>
          <a:noFill/>
        </p:spPr>
        <p:txBody>
          <a:bodyPr wrap="none" rtlCol="0">
            <a:spAutoFit/>
          </a:bodyPr>
          <a:lstStyle/>
          <a:p>
            <a:endParaRPr lang="fr-FR" dirty="0"/>
          </a:p>
        </p:txBody>
      </p:sp>
      <p:sp>
        <p:nvSpPr>
          <p:cNvPr id="7" name="Sous-titre 7"/>
          <p:cNvSpPr txBox="1">
            <a:spLocks/>
          </p:cNvSpPr>
          <p:nvPr/>
        </p:nvSpPr>
        <p:spPr bwMode="auto">
          <a:xfrm>
            <a:off x="1093380" y="645893"/>
            <a:ext cx="7581756" cy="1752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r>
              <a:rPr lang="fr-FR" b="0" i="0" spc="600" dirty="0">
                <a:solidFill>
                  <a:schemeClr val="bg2"/>
                </a:solidFill>
              </a:rPr>
              <a:t>Institut de recherche sur les lois fondamentales de l’univers</a:t>
            </a:r>
          </a:p>
          <a:p>
            <a:endParaRPr lang="fr-FR" b="0" i="0" spc="600" dirty="0">
              <a:solidFill>
                <a:schemeClr val="bg2"/>
              </a:solidFill>
            </a:endParaRPr>
          </a:p>
          <a:p>
            <a:r>
              <a:rPr lang="fr-FR" sz="2400" b="0" i="0" spc="600" dirty="0">
                <a:solidFill>
                  <a:schemeClr val="bg2"/>
                </a:solidFill>
              </a:rPr>
              <a:t>Integrated circuit design team </a:t>
            </a:r>
          </a:p>
        </p:txBody>
      </p:sp>
      <p:grpSp>
        <p:nvGrpSpPr>
          <p:cNvPr id="3" name="Groupe 2">
            <a:extLst>
              <a:ext uri="{FF2B5EF4-FFF2-40B4-BE49-F238E27FC236}">
                <a16:creationId xmlns:a16="http://schemas.microsoft.com/office/drawing/2014/main" id="{69855F74-D75C-E544-86B1-F550A0A8F874}"/>
              </a:ext>
            </a:extLst>
          </p:cNvPr>
          <p:cNvGrpSpPr/>
          <p:nvPr/>
        </p:nvGrpSpPr>
        <p:grpSpPr>
          <a:xfrm>
            <a:off x="2203837" y="2744885"/>
            <a:ext cx="5295900" cy="1623273"/>
            <a:chOff x="944880" y="4707485"/>
            <a:chExt cx="5295900" cy="1623273"/>
          </a:xfrm>
        </p:grpSpPr>
        <p:pic>
          <p:nvPicPr>
            <p:cNvPr id="8" name="Image 7" descr="degerli.jpg">
              <a:extLst>
                <a:ext uri="{FF2B5EF4-FFF2-40B4-BE49-F238E27FC236}">
                  <a16:creationId xmlns:a16="http://schemas.microsoft.com/office/drawing/2014/main" id="{1FB0B814-A6D6-E24F-A6DA-31C33374E8F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625375" y="4720377"/>
              <a:ext cx="891889" cy="1189185"/>
            </a:xfrm>
            <a:prstGeom prst="rect">
              <a:avLst/>
            </a:prstGeom>
          </p:spPr>
        </p:pic>
        <p:grpSp>
          <p:nvGrpSpPr>
            <p:cNvPr id="10" name="Grouper 26">
              <a:extLst>
                <a:ext uri="{FF2B5EF4-FFF2-40B4-BE49-F238E27FC236}">
                  <a16:creationId xmlns:a16="http://schemas.microsoft.com/office/drawing/2014/main" id="{F0B2D5FD-0F14-CF4F-8DC5-8E39537804C1}"/>
                </a:ext>
              </a:extLst>
            </p:cNvPr>
            <p:cNvGrpSpPr/>
            <p:nvPr/>
          </p:nvGrpSpPr>
          <p:grpSpPr>
            <a:xfrm>
              <a:off x="944880" y="4707485"/>
              <a:ext cx="825500" cy="1425907"/>
              <a:chOff x="1371600" y="4707485"/>
              <a:chExt cx="825500" cy="1425907"/>
            </a:xfrm>
          </p:grpSpPr>
          <p:pic>
            <p:nvPicPr>
              <p:cNvPr id="11" name="Image 10" descr="pbaron.jpg">
                <a:extLst>
                  <a:ext uri="{FF2B5EF4-FFF2-40B4-BE49-F238E27FC236}">
                    <a16:creationId xmlns:a16="http://schemas.microsoft.com/office/drawing/2014/main" id="{9C723B7C-C21F-5B45-A0F9-75B2D25E4C6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73294" y="4707485"/>
                <a:ext cx="821617" cy="1206045"/>
              </a:xfrm>
              <a:prstGeom prst="rect">
                <a:avLst/>
              </a:prstGeom>
            </p:spPr>
          </p:pic>
          <p:sp>
            <p:nvSpPr>
              <p:cNvPr id="12" name="ZoneTexte 11">
                <a:extLst>
                  <a:ext uri="{FF2B5EF4-FFF2-40B4-BE49-F238E27FC236}">
                    <a16:creationId xmlns:a16="http://schemas.microsoft.com/office/drawing/2014/main" id="{BD0D3747-131D-6043-BC53-F0448E0C65E1}"/>
                  </a:ext>
                </a:extLst>
              </p:cNvPr>
              <p:cNvSpPr txBox="1"/>
              <p:nvPr/>
            </p:nvSpPr>
            <p:spPr>
              <a:xfrm>
                <a:off x="1371600" y="5856393"/>
                <a:ext cx="825500" cy="276999"/>
              </a:xfrm>
              <a:prstGeom prst="rect">
                <a:avLst/>
              </a:prstGeom>
              <a:noFill/>
            </p:spPr>
            <p:txBody>
              <a:bodyPr wrap="square" rtlCol="0">
                <a:spAutoFit/>
              </a:bodyPr>
              <a:lstStyle/>
              <a:p>
                <a:pPr algn="ctr"/>
                <a:r>
                  <a:rPr lang="fr-FR" sz="1200" dirty="0" err="1"/>
                  <a:t>P.Baron</a:t>
                </a:r>
                <a:endParaRPr lang="fr-FR" sz="1200" dirty="0"/>
              </a:p>
            </p:txBody>
          </p:sp>
        </p:grpSp>
        <p:grpSp>
          <p:nvGrpSpPr>
            <p:cNvPr id="13" name="Grouper 23">
              <a:extLst>
                <a:ext uri="{FF2B5EF4-FFF2-40B4-BE49-F238E27FC236}">
                  <a16:creationId xmlns:a16="http://schemas.microsoft.com/office/drawing/2014/main" id="{2673D728-E469-B048-8D23-4406641B48E8}"/>
                </a:ext>
              </a:extLst>
            </p:cNvPr>
            <p:cNvGrpSpPr/>
            <p:nvPr/>
          </p:nvGrpSpPr>
          <p:grpSpPr>
            <a:xfrm>
              <a:off x="5342466" y="4714239"/>
              <a:ext cx="898314" cy="1419153"/>
              <a:chOff x="2238586" y="4714239"/>
              <a:chExt cx="898314" cy="1419153"/>
            </a:xfrm>
          </p:grpSpPr>
          <p:pic>
            <p:nvPicPr>
              <p:cNvPr id="14" name="Image 13" descr="fguillou.jpg">
                <a:extLst>
                  <a:ext uri="{FF2B5EF4-FFF2-40B4-BE49-F238E27FC236}">
                    <a16:creationId xmlns:a16="http://schemas.microsoft.com/office/drawing/2014/main" id="{E2E2CBE9-0945-6E45-8334-30E8DD02243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238586" y="4714239"/>
                <a:ext cx="896573" cy="1195431"/>
              </a:xfrm>
              <a:prstGeom prst="rect">
                <a:avLst/>
              </a:prstGeom>
            </p:spPr>
          </p:pic>
          <p:sp>
            <p:nvSpPr>
              <p:cNvPr id="15" name="ZoneTexte 14">
                <a:extLst>
                  <a:ext uri="{FF2B5EF4-FFF2-40B4-BE49-F238E27FC236}">
                    <a16:creationId xmlns:a16="http://schemas.microsoft.com/office/drawing/2014/main" id="{AED942BC-DC6A-EA49-8695-8DB5339012FE}"/>
                  </a:ext>
                </a:extLst>
              </p:cNvPr>
              <p:cNvSpPr txBox="1"/>
              <p:nvPr/>
            </p:nvSpPr>
            <p:spPr>
              <a:xfrm>
                <a:off x="2260600" y="5856393"/>
                <a:ext cx="876300" cy="276999"/>
              </a:xfrm>
              <a:prstGeom prst="rect">
                <a:avLst/>
              </a:prstGeom>
              <a:noFill/>
            </p:spPr>
            <p:txBody>
              <a:bodyPr wrap="square" rtlCol="0">
                <a:spAutoFit/>
              </a:bodyPr>
              <a:lstStyle/>
              <a:p>
                <a:pPr algn="ctr"/>
                <a:r>
                  <a:rPr lang="fr-FR" sz="1200" dirty="0"/>
                  <a:t>F. Guilloux</a:t>
                </a:r>
              </a:p>
            </p:txBody>
          </p:sp>
        </p:grpSp>
        <p:grpSp>
          <p:nvGrpSpPr>
            <p:cNvPr id="16" name="Grouper 24">
              <a:extLst>
                <a:ext uri="{FF2B5EF4-FFF2-40B4-BE49-F238E27FC236}">
                  <a16:creationId xmlns:a16="http://schemas.microsoft.com/office/drawing/2014/main" id="{22C30FD7-FB02-A947-A24D-5876F68CFA2D}"/>
                </a:ext>
              </a:extLst>
            </p:cNvPr>
            <p:cNvGrpSpPr/>
            <p:nvPr/>
          </p:nvGrpSpPr>
          <p:grpSpPr>
            <a:xfrm>
              <a:off x="4500880" y="4716579"/>
              <a:ext cx="794399" cy="1416813"/>
              <a:chOff x="3136900" y="4716579"/>
              <a:chExt cx="794399" cy="1416813"/>
            </a:xfrm>
          </p:grpSpPr>
          <p:pic>
            <p:nvPicPr>
              <p:cNvPr id="17" name="Image 16" descr="ogevin.jpg">
                <a:extLst>
                  <a:ext uri="{FF2B5EF4-FFF2-40B4-BE49-F238E27FC236}">
                    <a16:creationId xmlns:a16="http://schemas.microsoft.com/office/drawing/2014/main" id="{2AC9615A-2078-524C-91D5-7CD7CA0F63F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196166" y="4716579"/>
                <a:ext cx="735133" cy="1212590"/>
              </a:xfrm>
              <a:prstGeom prst="rect">
                <a:avLst/>
              </a:prstGeom>
            </p:spPr>
          </p:pic>
          <p:sp>
            <p:nvSpPr>
              <p:cNvPr id="18" name="ZoneTexte 17">
                <a:extLst>
                  <a:ext uri="{FF2B5EF4-FFF2-40B4-BE49-F238E27FC236}">
                    <a16:creationId xmlns:a16="http://schemas.microsoft.com/office/drawing/2014/main" id="{D5A2CFCB-78B7-D54D-9340-A432198750DA}"/>
                  </a:ext>
                </a:extLst>
              </p:cNvPr>
              <p:cNvSpPr txBox="1"/>
              <p:nvPr/>
            </p:nvSpPr>
            <p:spPr>
              <a:xfrm>
                <a:off x="3136900" y="5856393"/>
                <a:ext cx="787400" cy="276999"/>
              </a:xfrm>
              <a:prstGeom prst="rect">
                <a:avLst/>
              </a:prstGeom>
              <a:noFill/>
            </p:spPr>
            <p:txBody>
              <a:bodyPr wrap="square" rtlCol="0">
                <a:spAutoFit/>
              </a:bodyPr>
              <a:lstStyle/>
              <a:p>
                <a:pPr algn="ctr"/>
                <a:r>
                  <a:rPr lang="fr-FR" sz="1200" dirty="0"/>
                  <a:t>O. Gevin</a:t>
                </a:r>
              </a:p>
            </p:txBody>
          </p:sp>
        </p:grpSp>
        <p:grpSp>
          <p:nvGrpSpPr>
            <p:cNvPr id="19" name="Grouper 5">
              <a:extLst>
                <a:ext uri="{FF2B5EF4-FFF2-40B4-BE49-F238E27FC236}">
                  <a16:creationId xmlns:a16="http://schemas.microsoft.com/office/drawing/2014/main" id="{11467533-13CF-CA48-8AAE-353FA88F714F}"/>
                </a:ext>
              </a:extLst>
            </p:cNvPr>
            <p:cNvGrpSpPr/>
            <p:nvPr/>
          </p:nvGrpSpPr>
          <p:grpSpPr>
            <a:xfrm>
              <a:off x="1821180" y="4723354"/>
              <a:ext cx="864930" cy="1422738"/>
              <a:chOff x="3997960" y="4723354"/>
              <a:chExt cx="864930" cy="1422738"/>
            </a:xfrm>
          </p:grpSpPr>
          <p:pic>
            <p:nvPicPr>
              <p:cNvPr id="20" name="Image 19" descr="fbouyjou.jpg">
                <a:extLst>
                  <a:ext uri="{FF2B5EF4-FFF2-40B4-BE49-F238E27FC236}">
                    <a16:creationId xmlns:a16="http://schemas.microsoft.com/office/drawing/2014/main" id="{BBF609AF-2285-D24B-A4C1-A8BE251C614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997960" y="4723354"/>
                <a:ext cx="864930" cy="1198171"/>
              </a:xfrm>
              <a:prstGeom prst="rect">
                <a:avLst/>
              </a:prstGeom>
            </p:spPr>
          </p:pic>
          <p:sp>
            <p:nvSpPr>
              <p:cNvPr id="21" name="ZoneTexte 20">
                <a:extLst>
                  <a:ext uri="{FF2B5EF4-FFF2-40B4-BE49-F238E27FC236}">
                    <a16:creationId xmlns:a16="http://schemas.microsoft.com/office/drawing/2014/main" id="{19E299BD-FD27-9442-B13B-913093A128DD}"/>
                  </a:ext>
                </a:extLst>
              </p:cNvPr>
              <p:cNvSpPr txBox="1"/>
              <p:nvPr/>
            </p:nvSpPr>
            <p:spPr>
              <a:xfrm>
                <a:off x="4003040" y="5869093"/>
                <a:ext cx="853440" cy="276999"/>
              </a:xfrm>
              <a:prstGeom prst="rect">
                <a:avLst/>
              </a:prstGeom>
              <a:noFill/>
            </p:spPr>
            <p:txBody>
              <a:bodyPr wrap="square" rtlCol="0">
                <a:spAutoFit/>
              </a:bodyPr>
              <a:lstStyle/>
              <a:p>
                <a:pPr algn="ctr"/>
                <a:r>
                  <a:rPr lang="fr-FR" sz="1200" dirty="0"/>
                  <a:t>F. </a:t>
                </a:r>
                <a:r>
                  <a:rPr lang="fr-FR" sz="1200" dirty="0" err="1"/>
                  <a:t>Bouyjou</a:t>
                </a:r>
                <a:endParaRPr lang="fr-FR" sz="1200" dirty="0"/>
              </a:p>
            </p:txBody>
          </p:sp>
        </p:grpSp>
        <p:sp>
          <p:nvSpPr>
            <p:cNvPr id="22" name="ZoneTexte 21">
              <a:extLst>
                <a:ext uri="{FF2B5EF4-FFF2-40B4-BE49-F238E27FC236}">
                  <a16:creationId xmlns:a16="http://schemas.microsoft.com/office/drawing/2014/main" id="{703D03BC-3E6A-9A43-9F7C-35344E2C6564}"/>
                </a:ext>
              </a:extLst>
            </p:cNvPr>
            <p:cNvSpPr txBox="1"/>
            <p:nvPr/>
          </p:nvSpPr>
          <p:spPr>
            <a:xfrm>
              <a:off x="3624580" y="5869093"/>
              <a:ext cx="876300" cy="276999"/>
            </a:xfrm>
            <a:prstGeom prst="rect">
              <a:avLst/>
            </a:prstGeom>
            <a:noFill/>
          </p:spPr>
          <p:txBody>
            <a:bodyPr wrap="square" rtlCol="0">
              <a:spAutoFit/>
            </a:bodyPr>
            <a:lstStyle/>
            <a:p>
              <a:pPr algn="ctr"/>
              <a:r>
                <a:rPr lang="fr-FR" sz="1200" dirty="0"/>
                <a:t>Y. </a:t>
              </a:r>
              <a:r>
                <a:rPr lang="fr-FR" sz="1200" dirty="0" err="1"/>
                <a:t>Degerli</a:t>
              </a:r>
              <a:endParaRPr lang="fr-FR" sz="1200" dirty="0"/>
            </a:p>
          </p:txBody>
        </p:sp>
        <p:grpSp>
          <p:nvGrpSpPr>
            <p:cNvPr id="23" name="Grouper 27">
              <a:extLst>
                <a:ext uri="{FF2B5EF4-FFF2-40B4-BE49-F238E27FC236}">
                  <a16:creationId xmlns:a16="http://schemas.microsoft.com/office/drawing/2014/main" id="{CE45CF66-265C-304A-BED1-F350738DFDCD}"/>
                </a:ext>
              </a:extLst>
            </p:cNvPr>
            <p:cNvGrpSpPr/>
            <p:nvPr/>
          </p:nvGrpSpPr>
          <p:grpSpPr>
            <a:xfrm>
              <a:off x="2750820" y="4715510"/>
              <a:ext cx="794883" cy="1615248"/>
              <a:chOff x="5819140" y="4715510"/>
              <a:chExt cx="794883" cy="1615248"/>
            </a:xfrm>
          </p:grpSpPr>
          <p:pic>
            <p:nvPicPr>
              <p:cNvPr id="24" name="Image 23" descr="labroise.jpg">
                <a:extLst>
                  <a:ext uri="{FF2B5EF4-FFF2-40B4-BE49-F238E27FC236}">
                    <a16:creationId xmlns:a16="http://schemas.microsoft.com/office/drawing/2014/main" id="{D44D8DFD-1DF3-5349-B818-16E98379BEA7}"/>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841526" y="4715510"/>
                <a:ext cx="772497" cy="1199996"/>
              </a:xfrm>
              <a:prstGeom prst="rect">
                <a:avLst/>
              </a:prstGeom>
            </p:spPr>
          </p:pic>
          <p:sp>
            <p:nvSpPr>
              <p:cNvPr id="25" name="ZoneTexte 24">
                <a:extLst>
                  <a:ext uri="{FF2B5EF4-FFF2-40B4-BE49-F238E27FC236}">
                    <a16:creationId xmlns:a16="http://schemas.microsoft.com/office/drawing/2014/main" id="{CDA253D2-043C-354A-9DEA-930DF6DB3132}"/>
                  </a:ext>
                </a:extLst>
              </p:cNvPr>
              <p:cNvSpPr txBox="1"/>
              <p:nvPr/>
            </p:nvSpPr>
            <p:spPr>
              <a:xfrm>
                <a:off x="5819140" y="5869093"/>
                <a:ext cx="787400" cy="461665"/>
              </a:xfrm>
              <a:prstGeom prst="rect">
                <a:avLst/>
              </a:prstGeom>
              <a:noFill/>
            </p:spPr>
            <p:txBody>
              <a:bodyPr wrap="square" rtlCol="0">
                <a:spAutoFit/>
              </a:bodyPr>
              <a:lstStyle/>
              <a:p>
                <a:pPr algn="ctr"/>
                <a:r>
                  <a:rPr lang="fr-FR" sz="1200" dirty="0" err="1"/>
                  <a:t>X.De</a:t>
                </a:r>
                <a:r>
                  <a:rPr lang="fr-FR" sz="1200" dirty="0"/>
                  <a:t>-La </a:t>
                </a:r>
                <a:r>
                  <a:rPr lang="fr-FR" sz="1200" dirty="0" err="1"/>
                  <a:t>Broïse</a:t>
                </a:r>
                <a:endParaRPr lang="fr-FR" sz="1200" dirty="0"/>
              </a:p>
            </p:txBody>
          </p:sp>
        </p:grpSp>
      </p:grpSp>
      <p:grpSp>
        <p:nvGrpSpPr>
          <p:cNvPr id="26" name="Groupe 25">
            <a:extLst>
              <a:ext uri="{FF2B5EF4-FFF2-40B4-BE49-F238E27FC236}">
                <a16:creationId xmlns:a16="http://schemas.microsoft.com/office/drawing/2014/main" id="{0B9CE0D7-9D54-644E-9BF7-FC72A405558B}"/>
              </a:ext>
            </a:extLst>
          </p:cNvPr>
          <p:cNvGrpSpPr/>
          <p:nvPr/>
        </p:nvGrpSpPr>
        <p:grpSpPr>
          <a:xfrm>
            <a:off x="2574687" y="4470021"/>
            <a:ext cx="4669209" cy="1699886"/>
            <a:chOff x="5536990" y="3443588"/>
            <a:chExt cx="3078564" cy="1120791"/>
          </a:xfrm>
        </p:grpSpPr>
        <p:pic>
          <p:nvPicPr>
            <p:cNvPr id="27" name="Image 26">
              <a:extLst>
                <a:ext uri="{FF2B5EF4-FFF2-40B4-BE49-F238E27FC236}">
                  <a16:creationId xmlns:a16="http://schemas.microsoft.com/office/drawing/2014/main" id="{D351EB24-87F1-3240-B5C2-185B902FB170}"/>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536990" y="3443588"/>
              <a:ext cx="1494388" cy="1120791"/>
            </a:xfrm>
            <a:prstGeom prst="rect">
              <a:avLst/>
            </a:prstGeom>
            <a:ln>
              <a:noFill/>
            </a:ln>
            <a:effectLst/>
          </p:spPr>
        </p:pic>
        <p:pic>
          <p:nvPicPr>
            <p:cNvPr id="28" name="Image 27">
              <a:extLst>
                <a:ext uri="{FF2B5EF4-FFF2-40B4-BE49-F238E27FC236}">
                  <a16:creationId xmlns:a16="http://schemas.microsoft.com/office/drawing/2014/main" id="{6B082F51-7F97-A943-BCDA-3B37FE81E190}"/>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6963857" y="3443588"/>
              <a:ext cx="1651697" cy="1100053"/>
            </a:xfrm>
            <a:prstGeom prst="rect">
              <a:avLst/>
            </a:prstGeom>
          </p:spPr>
        </p:pic>
      </p:grpSp>
    </p:spTree>
    <p:extLst>
      <p:ext uri="{BB962C8B-B14F-4D97-AF65-F5344CB8AC3E}">
        <p14:creationId xmlns:p14="http://schemas.microsoft.com/office/powerpoint/2010/main" val="4086711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1094"/>
          <p:cNvSpPr>
            <a:spLocks noGrp="1" noChangeArrowheads="1"/>
          </p:cNvSpPr>
          <p:nvPr>
            <p:ph type="ftr" sz="quarter" idx="3"/>
          </p:nvPr>
        </p:nvSpPr>
        <p:spPr>
          <a:xfrm>
            <a:off x="1144178" y="6406437"/>
            <a:ext cx="7581757" cy="363537"/>
          </a:xfrm>
        </p:spPr>
        <p:txBody>
          <a:bodyPr/>
          <a:lstStyle/>
          <a:p>
            <a:pPr algn="ctr"/>
            <a:endParaRPr lang="fr-FR" dirty="0"/>
          </a:p>
        </p:txBody>
      </p:sp>
      <p:sp>
        <p:nvSpPr>
          <p:cNvPr id="52" name="Rectangle 1097"/>
          <p:cNvSpPr>
            <a:spLocks noGrp="1" noChangeArrowheads="1"/>
          </p:cNvSpPr>
          <p:nvPr>
            <p:ph type="sldNum" sz="quarter" idx="4"/>
          </p:nvPr>
        </p:nvSpPr>
        <p:spPr>
          <a:xfrm>
            <a:off x="8447403" y="6480304"/>
            <a:ext cx="385762" cy="215900"/>
          </a:xfrm>
        </p:spPr>
        <p:txBody>
          <a:bodyPr/>
          <a:lstStyle/>
          <a:p>
            <a:fld id="{5287B7FA-75F4-41EF-AED0-620F566FF141}" type="slidenum">
              <a:rPr lang="fr-FR"/>
              <a:pPr/>
              <a:t>2</a:t>
            </a:fld>
            <a:endParaRPr lang="fr-FR"/>
          </a:p>
        </p:txBody>
      </p:sp>
      <p:sp>
        <p:nvSpPr>
          <p:cNvPr id="2" name="ZoneTexte 1"/>
          <p:cNvSpPr txBox="1"/>
          <p:nvPr/>
        </p:nvSpPr>
        <p:spPr>
          <a:xfrm>
            <a:off x="2298700" y="2527300"/>
            <a:ext cx="184666" cy="461665"/>
          </a:xfrm>
          <a:prstGeom prst="rect">
            <a:avLst/>
          </a:prstGeom>
          <a:noFill/>
        </p:spPr>
        <p:txBody>
          <a:bodyPr wrap="none" rtlCol="0">
            <a:spAutoFit/>
          </a:bodyPr>
          <a:lstStyle/>
          <a:p>
            <a:endParaRPr lang="fr-FR" dirty="0"/>
          </a:p>
        </p:txBody>
      </p:sp>
      <p:sp>
        <p:nvSpPr>
          <p:cNvPr id="7" name="Sous-titre 7"/>
          <p:cNvSpPr txBox="1">
            <a:spLocks/>
          </p:cNvSpPr>
          <p:nvPr/>
        </p:nvSpPr>
        <p:spPr bwMode="auto">
          <a:xfrm>
            <a:off x="1144178" y="-20681"/>
            <a:ext cx="7504166" cy="618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r>
              <a:rPr lang="en-US" sz="2000" b="0" i="0" spc="300" dirty="0">
                <a:solidFill>
                  <a:schemeClr val="bg2"/>
                </a:solidFill>
              </a:rPr>
              <a:t>Mission: try to answer to these questions</a:t>
            </a:r>
            <a:endParaRPr lang="en-US" sz="2000" kern="0" spc="300" dirty="0"/>
          </a:p>
        </p:txBody>
      </p:sp>
      <p:pic>
        <p:nvPicPr>
          <p:cNvPr id="4" name="Image 3">
            <a:extLst>
              <a:ext uri="{FF2B5EF4-FFF2-40B4-BE49-F238E27FC236}">
                <a16:creationId xmlns:a16="http://schemas.microsoft.com/office/drawing/2014/main" id="{6B25BFB1-8150-C84D-94EA-ECED8D75DA0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19736" y="880214"/>
            <a:ext cx="7819463" cy="5422425"/>
          </a:xfrm>
          <a:prstGeom prst="rect">
            <a:avLst/>
          </a:prstGeom>
        </p:spPr>
      </p:pic>
    </p:spTree>
    <p:extLst>
      <p:ext uri="{BB962C8B-B14F-4D97-AF65-F5344CB8AC3E}">
        <p14:creationId xmlns:p14="http://schemas.microsoft.com/office/powerpoint/2010/main" val="35189532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1094"/>
          <p:cNvSpPr>
            <a:spLocks noGrp="1" noChangeArrowheads="1"/>
          </p:cNvSpPr>
          <p:nvPr>
            <p:ph type="ftr" sz="quarter" idx="3"/>
          </p:nvPr>
        </p:nvSpPr>
        <p:spPr>
          <a:xfrm>
            <a:off x="1144178" y="6406437"/>
            <a:ext cx="7581757" cy="363537"/>
          </a:xfrm>
        </p:spPr>
        <p:txBody>
          <a:bodyPr/>
          <a:lstStyle/>
          <a:p>
            <a:pPr algn="ctr"/>
            <a:endParaRPr lang="fr-FR" dirty="0"/>
          </a:p>
        </p:txBody>
      </p:sp>
      <p:sp>
        <p:nvSpPr>
          <p:cNvPr id="52" name="Rectangle 1097"/>
          <p:cNvSpPr>
            <a:spLocks noGrp="1" noChangeArrowheads="1"/>
          </p:cNvSpPr>
          <p:nvPr>
            <p:ph type="sldNum" sz="quarter" idx="4"/>
          </p:nvPr>
        </p:nvSpPr>
        <p:spPr>
          <a:xfrm>
            <a:off x="8447403" y="6480304"/>
            <a:ext cx="385762" cy="215900"/>
          </a:xfrm>
        </p:spPr>
        <p:txBody>
          <a:bodyPr/>
          <a:lstStyle/>
          <a:p>
            <a:fld id="{5287B7FA-75F4-41EF-AED0-620F566FF141}" type="slidenum">
              <a:rPr lang="fr-FR"/>
              <a:pPr/>
              <a:t>3</a:t>
            </a:fld>
            <a:endParaRPr lang="fr-FR"/>
          </a:p>
        </p:txBody>
      </p:sp>
      <p:sp>
        <p:nvSpPr>
          <p:cNvPr id="2" name="ZoneTexte 1"/>
          <p:cNvSpPr txBox="1"/>
          <p:nvPr/>
        </p:nvSpPr>
        <p:spPr>
          <a:xfrm>
            <a:off x="2298700" y="2527300"/>
            <a:ext cx="184666" cy="461665"/>
          </a:xfrm>
          <a:prstGeom prst="rect">
            <a:avLst/>
          </a:prstGeom>
          <a:noFill/>
        </p:spPr>
        <p:txBody>
          <a:bodyPr wrap="none" rtlCol="0">
            <a:spAutoFit/>
          </a:bodyPr>
          <a:lstStyle/>
          <a:p>
            <a:endParaRPr lang="fr-FR" dirty="0"/>
          </a:p>
        </p:txBody>
      </p:sp>
      <p:sp>
        <p:nvSpPr>
          <p:cNvPr id="7" name="Sous-titre 7"/>
          <p:cNvSpPr txBox="1">
            <a:spLocks/>
          </p:cNvSpPr>
          <p:nvPr/>
        </p:nvSpPr>
        <p:spPr bwMode="auto">
          <a:xfrm>
            <a:off x="1144178" y="-20681"/>
            <a:ext cx="7504166" cy="618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r>
              <a:rPr lang="en-US" sz="2000" b="0" i="0" spc="300" dirty="0">
                <a:solidFill>
                  <a:schemeClr val="bg2"/>
                </a:solidFill>
              </a:rPr>
              <a:t>With exotic instruments</a:t>
            </a:r>
            <a:endParaRPr lang="en-US" sz="2000" kern="0" spc="300" dirty="0"/>
          </a:p>
        </p:txBody>
      </p:sp>
      <p:pic>
        <p:nvPicPr>
          <p:cNvPr id="9" name="Image 8">
            <a:extLst>
              <a:ext uri="{FF2B5EF4-FFF2-40B4-BE49-F238E27FC236}">
                <a16:creationId xmlns:a16="http://schemas.microsoft.com/office/drawing/2014/main" id="{73E21009-C723-7346-831E-A9CF4039BA2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97145" y="706359"/>
            <a:ext cx="6198231" cy="5456048"/>
          </a:xfrm>
          <a:prstGeom prst="rect">
            <a:avLst/>
          </a:prstGeom>
        </p:spPr>
      </p:pic>
      <p:sp>
        <p:nvSpPr>
          <p:cNvPr id="13" name="Sous-titre 7">
            <a:extLst>
              <a:ext uri="{FF2B5EF4-FFF2-40B4-BE49-F238E27FC236}">
                <a16:creationId xmlns:a16="http://schemas.microsoft.com/office/drawing/2014/main" id="{F9546F0B-C8ED-4345-8495-51EDF3585329}"/>
              </a:ext>
            </a:extLst>
          </p:cNvPr>
          <p:cNvSpPr txBox="1">
            <a:spLocks/>
          </p:cNvSpPr>
          <p:nvPr/>
        </p:nvSpPr>
        <p:spPr bwMode="auto">
          <a:xfrm>
            <a:off x="2091762" y="1828799"/>
            <a:ext cx="3777021" cy="330363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pPr indent="0" algn="l">
              <a:lnSpc>
                <a:spcPct val="140000"/>
              </a:lnSpc>
            </a:pPr>
            <a:r>
              <a:rPr lang="en-US" sz="2400" b="0" i="0" dirty="0">
                <a:solidFill>
                  <a:schemeClr val="bg1"/>
                </a:solidFill>
              </a:rPr>
              <a:t>CALISTE</a:t>
            </a:r>
          </a:p>
        </p:txBody>
      </p:sp>
    </p:spTree>
    <p:extLst>
      <p:ext uri="{BB962C8B-B14F-4D97-AF65-F5344CB8AC3E}">
        <p14:creationId xmlns:p14="http://schemas.microsoft.com/office/powerpoint/2010/main" val="3239528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1094"/>
          <p:cNvSpPr>
            <a:spLocks noGrp="1" noChangeArrowheads="1"/>
          </p:cNvSpPr>
          <p:nvPr>
            <p:ph type="ftr" sz="quarter" idx="3"/>
          </p:nvPr>
        </p:nvSpPr>
        <p:spPr>
          <a:xfrm>
            <a:off x="1144178" y="6406437"/>
            <a:ext cx="7581757" cy="363537"/>
          </a:xfrm>
        </p:spPr>
        <p:txBody>
          <a:bodyPr/>
          <a:lstStyle/>
          <a:p>
            <a:pPr algn="ctr"/>
            <a:endParaRPr lang="fr-FR" dirty="0"/>
          </a:p>
        </p:txBody>
      </p:sp>
      <p:sp>
        <p:nvSpPr>
          <p:cNvPr id="52" name="Rectangle 1097"/>
          <p:cNvSpPr>
            <a:spLocks noGrp="1" noChangeArrowheads="1"/>
          </p:cNvSpPr>
          <p:nvPr>
            <p:ph type="sldNum" sz="quarter" idx="4"/>
          </p:nvPr>
        </p:nvSpPr>
        <p:spPr>
          <a:xfrm>
            <a:off x="8447403" y="6480304"/>
            <a:ext cx="385762" cy="215900"/>
          </a:xfrm>
        </p:spPr>
        <p:txBody>
          <a:bodyPr/>
          <a:lstStyle/>
          <a:p>
            <a:fld id="{5287B7FA-75F4-41EF-AED0-620F566FF141}" type="slidenum">
              <a:rPr lang="fr-FR"/>
              <a:pPr/>
              <a:t>4</a:t>
            </a:fld>
            <a:endParaRPr lang="fr-FR"/>
          </a:p>
        </p:txBody>
      </p:sp>
      <p:sp>
        <p:nvSpPr>
          <p:cNvPr id="2" name="ZoneTexte 1"/>
          <p:cNvSpPr txBox="1"/>
          <p:nvPr/>
        </p:nvSpPr>
        <p:spPr>
          <a:xfrm>
            <a:off x="2298700" y="2527300"/>
            <a:ext cx="184666" cy="461665"/>
          </a:xfrm>
          <a:prstGeom prst="rect">
            <a:avLst/>
          </a:prstGeom>
          <a:noFill/>
        </p:spPr>
        <p:txBody>
          <a:bodyPr wrap="none" rtlCol="0">
            <a:spAutoFit/>
          </a:bodyPr>
          <a:lstStyle/>
          <a:p>
            <a:endParaRPr lang="fr-FR" dirty="0"/>
          </a:p>
        </p:txBody>
      </p:sp>
      <p:sp>
        <p:nvSpPr>
          <p:cNvPr id="7" name="Sous-titre 7"/>
          <p:cNvSpPr txBox="1">
            <a:spLocks/>
          </p:cNvSpPr>
          <p:nvPr/>
        </p:nvSpPr>
        <p:spPr bwMode="auto">
          <a:xfrm>
            <a:off x="1144178" y="-20681"/>
            <a:ext cx="7504166" cy="618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r>
              <a:rPr lang="en-US" sz="2000" b="0" i="0" spc="300" dirty="0">
                <a:solidFill>
                  <a:schemeClr val="bg2"/>
                </a:solidFill>
              </a:rPr>
              <a:t>With exotic instruments</a:t>
            </a:r>
            <a:endParaRPr lang="en-US" sz="2000" kern="0" spc="300" dirty="0"/>
          </a:p>
        </p:txBody>
      </p:sp>
      <p:sp>
        <p:nvSpPr>
          <p:cNvPr id="13" name="Sous-titre 7">
            <a:extLst>
              <a:ext uri="{FF2B5EF4-FFF2-40B4-BE49-F238E27FC236}">
                <a16:creationId xmlns:a16="http://schemas.microsoft.com/office/drawing/2014/main" id="{F9546F0B-C8ED-4345-8495-51EDF3585329}"/>
              </a:ext>
            </a:extLst>
          </p:cNvPr>
          <p:cNvSpPr txBox="1">
            <a:spLocks/>
          </p:cNvSpPr>
          <p:nvPr/>
        </p:nvSpPr>
        <p:spPr bwMode="auto">
          <a:xfrm>
            <a:off x="994484" y="753380"/>
            <a:ext cx="7653859" cy="330363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pPr indent="0" algn="l">
              <a:lnSpc>
                <a:spcPct val="140000"/>
              </a:lnSpc>
            </a:pPr>
            <a:r>
              <a:rPr lang="en-US" sz="2400" b="0" i="0" u="sng" dirty="0">
                <a:latin typeface="Times New Roman" panose="02020603050405020304" pitchFamily="18" charset="0"/>
                <a:cs typeface="Times New Roman" panose="02020603050405020304" pitchFamily="18" charset="0"/>
              </a:rPr>
              <a:t>CALISTE</a:t>
            </a:r>
          </a:p>
          <a:p>
            <a:pPr indent="0" algn="l">
              <a:lnSpc>
                <a:spcPct val="140000"/>
              </a:lnSpc>
            </a:pPr>
            <a:r>
              <a:rPr lang="en-US" sz="2400" b="0" i="0" dirty="0">
                <a:latin typeface="Times New Roman" panose="02020603050405020304" pitchFamily="18" charset="0"/>
                <a:cs typeface="Times New Roman" panose="02020603050405020304" pitchFamily="18" charset="0"/>
              </a:rPr>
              <a:t>Space grade (radiations, vibration...)</a:t>
            </a:r>
          </a:p>
          <a:p>
            <a:pPr indent="0" algn="l">
              <a:lnSpc>
                <a:spcPct val="140000"/>
              </a:lnSpc>
            </a:pPr>
            <a:r>
              <a:rPr lang="en-US" sz="2400" b="0" i="0" dirty="0">
                <a:latin typeface="Times New Roman" panose="02020603050405020304" pitchFamily="18" charset="0"/>
                <a:cs typeface="Times New Roman" panose="02020603050405020304" pitchFamily="18" charset="0"/>
              </a:rPr>
              <a:t>X-rays spectro-imager</a:t>
            </a:r>
          </a:p>
          <a:p>
            <a:pPr indent="0" algn="l">
              <a:lnSpc>
                <a:spcPct val="140000"/>
              </a:lnSpc>
            </a:pPr>
            <a:r>
              <a:rPr lang="en-US" sz="2400" b="0" i="0" dirty="0">
                <a:latin typeface="Times New Roman" panose="02020603050405020304" pitchFamily="18" charset="0"/>
                <a:cs typeface="Times New Roman" panose="02020603050405020304" pitchFamily="18" charset="0"/>
              </a:rPr>
              <a:t>256 pixels, 1 type of sensors</a:t>
            </a:r>
          </a:p>
          <a:p>
            <a:pPr indent="0" algn="l">
              <a:lnSpc>
                <a:spcPct val="140000"/>
              </a:lnSpc>
            </a:pPr>
            <a:r>
              <a:rPr lang="en-US" sz="2400" b="0" i="0" dirty="0">
                <a:latin typeface="Times New Roman" panose="02020603050405020304" pitchFamily="18" charset="0"/>
                <a:cs typeface="Times New Roman" panose="02020603050405020304" pitchFamily="18" charset="0"/>
              </a:rPr>
              <a:t>8 ASICs, 1 Million devices</a:t>
            </a:r>
          </a:p>
          <a:p>
            <a:pPr indent="0" algn="l">
              <a:lnSpc>
                <a:spcPct val="140000"/>
              </a:lnSpc>
            </a:pPr>
            <a:r>
              <a:rPr lang="en-US" sz="2400" b="0" i="0" dirty="0">
                <a:latin typeface="Times New Roman" panose="02020603050405020304" pitchFamily="18" charset="0"/>
                <a:cs typeface="Times New Roman" panose="02020603050405020304" pitchFamily="18" charset="0"/>
              </a:rPr>
              <a:t>Modular</a:t>
            </a:r>
          </a:p>
          <a:p>
            <a:pPr indent="0" algn="l">
              <a:lnSpc>
                <a:spcPct val="140000"/>
              </a:lnSpc>
            </a:pPr>
            <a:r>
              <a:rPr lang="en-US" sz="2400" b="0" i="0" dirty="0">
                <a:latin typeface="Times New Roman" panose="02020603050405020304" pitchFamily="18" charset="0"/>
                <a:cs typeface="Times New Roman" panose="02020603050405020304" pitchFamily="18" charset="0"/>
              </a:rPr>
              <a:t>Will be launched in 2020</a:t>
            </a:r>
          </a:p>
          <a:p>
            <a:pPr indent="0" algn="l">
              <a:lnSpc>
                <a:spcPct val="140000"/>
              </a:lnSpc>
            </a:pPr>
            <a:r>
              <a:rPr lang="en-US" sz="2400" b="0" i="0" dirty="0">
                <a:latin typeface="Times New Roman" panose="02020603050405020304" pitchFamily="18" charset="0"/>
                <a:cs typeface="Times New Roman" panose="02020603050405020304" pitchFamily="18" charset="0"/>
              </a:rPr>
              <a:t> aboard Solar Orbiter ESA mission</a:t>
            </a:r>
          </a:p>
        </p:txBody>
      </p:sp>
      <p:pic>
        <p:nvPicPr>
          <p:cNvPr id="5" name="Image 4">
            <a:extLst>
              <a:ext uri="{FF2B5EF4-FFF2-40B4-BE49-F238E27FC236}">
                <a16:creationId xmlns:a16="http://schemas.microsoft.com/office/drawing/2014/main" id="{03B78C48-FF09-8B41-BF95-AE15B826C53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45985" y="3491431"/>
            <a:ext cx="2563805" cy="2711362"/>
          </a:xfrm>
          <a:prstGeom prst="rect">
            <a:avLst/>
          </a:prstGeom>
        </p:spPr>
      </p:pic>
    </p:spTree>
    <p:extLst>
      <p:ext uri="{BB962C8B-B14F-4D97-AF65-F5344CB8AC3E}">
        <p14:creationId xmlns:p14="http://schemas.microsoft.com/office/powerpoint/2010/main" val="23710800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1094"/>
          <p:cNvSpPr>
            <a:spLocks noGrp="1" noChangeArrowheads="1"/>
          </p:cNvSpPr>
          <p:nvPr>
            <p:ph type="ftr" sz="quarter" idx="3"/>
          </p:nvPr>
        </p:nvSpPr>
        <p:spPr>
          <a:xfrm>
            <a:off x="1144178" y="6406437"/>
            <a:ext cx="7581757" cy="363537"/>
          </a:xfrm>
        </p:spPr>
        <p:txBody>
          <a:bodyPr/>
          <a:lstStyle/>
          <a:p>
            <a:pPr algn="ctr"/>
            <a:endParaRPr lang="fr-FR" dirty="0"/>
          </a:p>
        </p:txBody>
      </p:sp>
      <p:sp>
        <p:nvSpPr>
          <p:cNvPr id="52" name="Rectangle 1097"/>
          <p:cNvSpPr>
            <a:spLocks noGrp="1" noChangeArrowheads="1"/>
          </p:cNvSpPr>
          <p:nvPr>
            <p:ph type="sldNum" sz="quarter" idx="4"/>
          </p:nvPr>
        </p:nvSpPr>
        <p:spPr>
          <a:xfrm>
            <a:off x="8447403" y="6480304"/>
            <a:ext cx="385762" cy="215900"/>
          </a:xfrm>
        </p:spPr>
        <p:txBody>
          <a:bodyPr/>
          <a:lstStyle/>
          <a:p>
            <a:fld id="{5287B7FA-75F4-41EF-AED0-620F566FF141}" type="slidenum">
              <a:rPr lang="fr-FR"/>
              <a:pPr/>
              <a:t>5</a:t>
            </a:fld>
            <a:endParaRPr lang="fr-FR"/>
          </a:p>
        </p:txBody>
      </p:sp>
      <p:sp>
        <p:nvSpPr>
          <p:cNvPr id="2" name="ZoneTexte 1"/>
          <p:cNvSpPr txBox="1"/>
          <p:nvPr/>
        </p:nvSpPr>
        <p:spPr>
          <a:xfrm>
            <a:off x="2298700" y="2527300"/>
            <a:ext cx="184666" cy="461665"/>
          </a:xfrm>
          <a:prstGeom prst="rect">
            <a:avLst/>
          </a:prstGeom>
          <a:noFill/>
        </p:spPr>
        <p:txBody>
          <a:bodyPr wrap="none" rtlCol="0">
            <a:spAutoFit/>
          </a:bodyPr>
          <a:lstStyle/>
          <a:p>
            <a:endParaRPr lang="fr-FR" dirty="0"/>
          </a:p>
        </p:txBody>
      </p:sp>
      <p:sp>
        <p:nvSpPr>
          <p:cNvPr id="7" name="Sous-titre 7"/>
          <p:cNvSpPr txBox="1">
            <a:spLocks/>
          </p:cNvSpPr>
          <p:nvPr/>
        </p:nvSpPr>
        <p:spPr bwMode="auto">
          <a:xfrm>
            <a:off x="1144178" y="-20681"/>
            <a:ext cx="7504166" cy="618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r>
              <a:rPr lang="en-US" sz="2000" b="0" i="0" spc="300" dirty="0">
                <a:solidFill>
                  <a:schemeClr val="bg2"/>
                </a:solidFill>
              </a:rPr>
              <a:t>With exotic instruments</a:t>
            </a:r>
            <a:endParaRPr lang="en-US" sz="2000" kern="0" spc="300" dirty="0"/>
          </a:p>
        </p:txBody>
      </p:sp>
      <p:sp>
        <p:nvSpPr>
          <p:cNvPr id="12" name="Sous-titre 7">
            <a:extLst>
              <a:ext uri="{FF2B5EF4-FFF2-40B4-BE49-F238E27FC236}">
                <a16:creationId xmlns:a16="http://schemas.microsoft.com/office/drawing/2014/main" id="{A4353543-D950-E141-A359-B3D2EC1A14AB}"/>
              </a:ext>
            </a:extLst>
          </p:cNvPr>
          <p:cNvSpPr txBox="1">
            <a:spLocks/>
          </p:cNvSpPr>
          <p:nvPr/>
        </p:nvSpPr>
        <p:spPr bwMode="auto">
          <a:xfrm>
            <a:off x="942288" y="706359"/>
            <a:ext cx="8259580" cy="442608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pPr indent="0" algn="l">
              <a:lnSpc>
                <a:spcPct val="140000"/>
              </a:lnSpc>
            </a:pPr>
            <a:r>
              <a:rPr lang="en-US" sz="2400" b="0" i="0" dirty="0">
                <a:latin typeface="Times New Roman" panose="02020603050405020304" pitchFamily="18" charset="0"/>
                <a:cs typeface="Times New Roman" panose="02020603050405020304" pitchFamily="18" charset="0"/>
              </a:rPr>
              <a:t>Huge Instruments around Large Hadron Collider at CERN</a:t>
            </a:r>
          </a:p>
        </p:txBody>
      </p:sp>
      <p:pic>
        <p:nvPicPr>
          <p:cNvPr id="11" name="Image 10">
            <a:extLst>
              <a:ext uri="{FF2B5EF4-FFF2-40B4-BE49-F238E27FC236}">
                <a16:creationId xmlns:a16="http://schemas.microsoft.com/office/drawing/2014/main" id="{72057C6C-16D9-9242-844B-3BB597E697C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2114" y="1330036"/>
            <a:ext cx="8282136" cy="4648403"/>
          </a:xfrm>
          <a:prstGeom prst="rect">
            <a:avLst/>
          </a:prstGeom>
        </p:spPr>
      </p:pic>
    </p:spTree>
    <p:extLst>
      <p:ext uri="{BB962C8B-B14F-4D97-AF65-F5344CB8AC3E}">
        <p14:creationId xmlns:p14="http://schemas.microsoft.com/office/powerpoint/2010/main" val="26209901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1094"/>
          <p:cNvSpPr>
            <a:spLocks noGrp="1" noChangeArrowheads="1"/>
          </p:cNvSpPr>
          <p:nvPr>
            <p:ph type="ftr" sz="quarter" idx="3"/>
          </p:nvPr>
        </p:nvSpPr>
        <p:spPr>
          <a:xfrm>
            <a:off x="1144178" y="6406437"/>
            <a:ext cx="7581757" cy="363537"/>
          </a:xfrm>
        </p:spPr>
        <p:txBody>
          <a:bodyPr/>
          <a:lstStyle/>
          <a:p>
            <a:pPr algn="ctr"/>
            <a:endParaRPr lang="fr-FR" dirty="0"/>
          </a:p>
        </p:txBody>
      </p:sp>
      <p:sp>
        <p:nvSpPr>
          <p:cNvPr id="52" name="Rectangle 1097"/>
          <p:cNvSpPr>
            <a:spLocks noGrp="1" noChangeArrowheads="1"/>
          </p:cNvSpPr>
          <p:nvPr>
            <p:ph type="sldNum" sz="quarter" idx="4"/>
          </p:nvPr>
        </p:nvSpPr>
        <p:spPr>
          <a:xfrm>
            <a:off x="8447403" y="6480304"/>
            <a:ext cx="385762" cy="215900"/>
          </a:xfrm>
        </p:spPr>
        <p:txBody>
          <a:bodyPr/>
          <a:lstStyle/>
          <a:p>
            <a:fld id="{5287B7FA-75F4-41EF-AED0-620F566FF141}" type="slidenum">
              <a:rPr lang="fr-FR"/>
              <a:pPr/>
              <a:t>6</a:t>
            </a:fld>
            <a:endParaRPr lang="fr-FR"/>
          </a:p>
        </p:txBody>
      </p:sp>
      <p:sp>
        <p:nvSpPr>
          <p:cNvPr id="2" name="ZoneTexte 1"/>
          <p:cNvSpPr txBox="1"/>
          <p:nvPr/>
        </p:nvSpPr>
        <p:spPr>
          <a:xfrm>
            <a:off x="2298700" y="2527300"/>
            <a:ext cx="184666" cy="461665"/>
          </a:xfrm>
          <a:prstGeom prst="rect">
            <a:avLst/>
          </a:prstGeom>
          <a:noFill/>
        </p:spPr>
        <p:txBody>
          <a:bodyPr wrap="none" rtlCol="0">
            <a:spAutoFit/>
          </a:bodyPr>
          <a:lstStyle/>
          <a:p>
            <a:endParaRPr lang="fr-FR" dirty="0"/>
          </a:p>
        </p:txBody>
      </p:sp>
      <p:sp>
        <p:nvSpPr>
          <p:cNvPr id="7" name="Sous-titre 7"/>
          <p:cNvSpPr txBox="1">
            <a:spLocks/>
          </p:cNvSpPr>
          <p:nvPr/>
        </p:nvSpPr>
        <p:spPr bwMode="auto">
          <a:xfrm>
            <a:off x="1144178" y="-20681"/>
            <a:ext cx="7504166" cy="618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r>
              <a:rPr lang="en-US" sz="2000" b="0" i="0" spc="300" dirty="0">
                <a:solidFill>
                  <a:schemeClr val="bg2"/>
                </a:solidFill>
              </a:rPr>
              <a:t>With exotic instruments</a:t>
            </a:r>
            <a:endParaRPr lang="en-US" sz="2000" kern="0" spc="300" dirty="0"/>
          </a:p>
        </p:txBody>
      </p:sp>
      <p:pic>
        <p:nvPicPr>
          <p:cNvPr id="4" name="Image 3">
            <a:extLst>
              <a:ext uri="{FF2B5EF4-FFF2-40B4-BE49-F238E27FC236}">
                <a16:creationId xmlns:a16="http://schemas.microsoft.com/office/drawing/2014/main" id="{48B00235-ECE1-4E40-B026-1D694A2808D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9744" y="1030464"/>
            <a:ext cx="8368663" cy="5021198"/>
          </a:xfrm>
          <a:prstGeom prst="rect">
            <a:avLst/>
          </a:prstGeom>
        </p:spPr>
      </p:pic>
      <p:sp>
        <p:nvSpPr>
          <p:cNvPr id="12" name="Sous-titre 7">
            <a:extLst>
              <a:ext uri="{FF2B5EF4-FFF2-40B4-BE49-F238E27FC236}">
                <a16:creationId xmlns:a16="http://schemas.microsoft.com/office/drawing/2014/main" id="{A4353543-D950-E141-A359-B3D2EC1A14AB}"/>
              </a:ext>
            </a:extLst>
          </p:cNvPr>
          <p:cNvSpPr txBox="1">
            <a:spLocks/>
          </p:cNvSpPr>
          <p:nvPr/>
        </p:nvSpPr>
        <p:spPr bwMode="auto">
          <a:xfrm>
            <a:off x="1127488" y="706359"/>
            <a:ext cx="3777021" cy="442608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pPr indent="0" algn="l">
              <a:lnSpc>
                <a:spcPct val="140000"/>
              </a:lnSpc>
            </a:pPr>
            <a:r>
              <a:rPr lang="en-US" sz="2400" b="0" i="0" dirty="0">
                <a:solidFill>
                  <a:schemeClr val="tx1"/>
                </a:solidFill>
              </a:rPr>
              <a:t>ATLAS</a:t>
            </a:r>
          </a:p>
        </p:txBody>
      </p:sp>
    </p:spTree>
    <p:extLst>
      <p:ext uri="{BB962C8B-B14F-4D97-AF65-F5344CB8AC3E}">
        <p14:creationId xmlns:p14="http://schemas.microsoft.com/office/powerpoint/2010/main" val="35662882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1094"/>
          <p:cNvSpPr>
            <a:spLocks noGrp="1" noChangeArrowheads="1"/>
          </p:cNvSpPr>
          <p:nvPr>
            <p:ph type="ftr" sz="quarter" idx="3"/>
          </p:nvPr>
        </p:nvSpPr>
        <p:spPr>
          <a:xfrm>
            <a:off x="1144178" y="6406437"/>
            <a:ext cx="7581757" cy="363537"/>
          </a:xfrm>
        </p:spPr>
        <p:txBody>
          <a:bodyPr/>
          <a:lstStyle/>
          <a:p>
            <a:pPr algn="ctr"/>
            <a:endParaRPr lang="fr-FR" dirty="0"/>
          </a:p>
        </p:txBody>
      </p:sp>
      <p:sp>
        <p:nvSpPr>
          <p:cNvPr id="52" name="Rectangle 1097"/>
          <p:cNvSpPr>
            <a:spLocks noGrp="1" noChangeArrowheads="1"/>
          </p:cNvSpPr>
          <p:nvPr>
            <p:ph type="sldNum" sz="quarter" idx="4"/>
          </p:nvPr>
        </p:nvSpPr>
        <p:spPr>
          <a:xfrm>
            <a:off x="8447403" y="6480304"/>
            <a:ext cx="385762" cy="215900"/>
          </a:xfrm>
        </p:spPr>
        <p:txBody>
          <a:bodyPr/>
          <a:lstStyle/>
          <a:p>
            <a:fld id="{5287B7FA-75F4-41EF-AED0-620F566FF141}" type="slidenum">
              <a:rPr lang="fr-FR"/>
              <a:pPr/>
              <a:t>7</a:t>
            </a:fld>
            <a:endParaRPr lang="fr-FR"/>
          </a:p>
        </p:txBody>
      </p:sp>
      <p:sp>
        <p:nvSpPr>
          <p:cNvPr id="2" name="ZoneTexte 1"/>
          <p:cNvSpPr txBox="1"/>
          <p:nvPr/>
        </p:nvSpPr>
        <p:spPr>
          <a:xfrm>
            <a:off x="2298700" y="2527300"/>
            <a:ext cx="184666" cy="461665"/>
          </a:xfrm>
          <a:prstGeom prst="rect">
            <a:avLst/>
          </a:prstGeom>
          <a:noFill/>
        </p:spPr>
        <p:txBody>
          <a:bodyPr wrap="none" rtlCol="0">
            <a:spAutoFit/>
          </a:bodyPr>
          <a:lstStyle/>
          <a:p>
            <a:endParaRPr lang="fr-FR" dirty="0"/>
          </a:p>
        </p:txBody>
      </p:sp>
      <p:sp>
        <p:nvSpPr>
          <p:cNvPr id="7" name="Sous-titre 7"/>
          <p:cNvSpPr txBox="1">
            <a:spLocks/>
          </p:cNvSpPr>
          <p:nvPr/>
        </p:nvSpPr>
        <p:spPr bwMode="auto">
          <a:xfrm>
            <a:off x="1144178" y="-20681"/>
            <a:ext cx="7504166" cy="618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r>
              <a:rPr lang="en-US" sz="2000" b="0" i="0" spc="300" dirty="0">
                <a:solidFill>
                  <a:schemeClr val="bg2"/>
                </a:solidFill>
              </a:rPr>
              <a:t>With exotic instruments</a:t>
            </a:r>
            <a:endParaRPr lang="en-US" sz="2000" kern="0" spc="300" dirty="0"/>
          </a:p>
        </p:txBody>
      </p:sp>
      <p:pic>
        <p:nvPicPr>
          <p:cNvPr id="5" name="Image 4">
            <a:extLst>
              <a:ext uri="{FF2B5EF4-FFF2-40B4-BE49-F238E27FC236}">
                <a16:creationId xmlns:a16="http://schemas.microsoft.com/office/drawing/2014/main" id="{8CCDEC86-D3DD-4A43-AEEC-3E06C5BD594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44178" y="625509"/>
            <a:ext cx="7504166" cy="5616175"/>
          </a:xfrm>
          <a:prstGeom prst="rect">
            <a:avLst/>
          </a:prstGeom>
        </p:spPr>
      </p:pic>
    </p:spTree>
    <p:extLst>
      <p:ext uri="{BB962C8B-B14F-4D97-AF65-F5344CB8AC3E}">
        <p14:creationId xmlns:p14="http://schemas.microsoft.com/office/powerpoint/2010/main" val="37315689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C191D569-7793-9C46-8099-B4E1DD9D317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87231" y="612393"/>
            <a:ext cx="2609412" cy="1565648"/>
          </a:xfrm>
          <a:prstGeom prst="rect">
            <a:avLst/>
          </a:prstGeom>
        </p:spPr>
      </p:pic>
      <p:sp>
        <p:nvSpPr>
          <p:cNvPr id="50" name="Rectangle 1094"/>
          <p:cNvSpPr>
            <a:spLocks noGrp="1" noChangeArrowheads="1"/>
          </p:cNvSpPr>
          <p:nvPr>
            <p:ph type="ftr" sz="quarter" idx="3"/>
          </p:nvPr>
        </p:nvSpPr>
        <p:spPr>
          <a:xfrm>
            <a:off x="1144178" y="6406437"/>
            <a:ext cx="7581757" cy="363537"/>
          </a:xfrm>
        </p:spPr>
        <p:txBody>
          <a:bodyPr/>
          <a:lstStyle/>
          <a:p>
            <a:pPr algn="ctr"/>
            <a:endParaRPr lang="fr-FR" dirty="0"/>
          </a:p>
        </p:txBody>
      </p:sp>
      <p:sp>
        <p:nvSpPr>
          <p:cNvPr id="52" name="Rectangle 1097"/>
          <p:cNvSpPr>
            <a:spLocks noGrp="1" noChangeArrowheads="1"/>
          </p:cNvSpPr>
          <p:nvPr>
            <p:ph type="sldNum" sz="quarter" idx="4"/>
          </p:nvPr>
        </p:nvSpPr>
        <p:spPr>
          <a:xfrm>
            <a:off x="8447403" y="6480304"/>
            <a:ext cx="385762" cy="215900"/>
          </a:xfrm>
        </p:spPr>
        <p:txBody>
          <a:bodyPr/>
          <a:lstStyle/>
          <a:p>
            <a:fld id="{5287B7FA-75F4-41EF-AED0-620F566FF141}" type="slidenum">
              <a:rPr lang="fr-FR"/>
              <a:pPr/>
              <a:t>8</a:t>
            </a:fld>
            <a:endParaRPr lang="fr-FR"/>
          </a:p>
        </p:txBody>
      </p:sp>
      <p:sp>
        <p:nvSpPr>
          <p:cNvPr id="2" name="ZoneTexte 1"/>
          <p:cNvSpPr txBox="1"/>
          <p:nvPr/>
        </p:nvSpPr>
        <p:spPr>
          <a:xfrm>
            <a:off x="2298700" y="2527300"/>
            <a:ext cx="184666" cy="461665"/>
          </a:xfrm>
          <a:prstGeom prst="rect">
            <a:avLst/>
          </a:prstGeom>
          <a:noFill/>
        </p:spPr>
        <p:txBody>
          <a:bodyPr wrap="none" rtlCol="0">
            <a:spAutoFit/>
          </a:bodyPr>
          <a:lstStyle/>
          <a:p>
            <a:endParaRPr lang="fr-FR" dirty="0"/>
          </a:p>
        </p:txBody>
      </p:sp>
      <p:sp>
        <p:nvSpPr>
          <p:cNvPr id="7" name="Sous-titre 7"/>
          <p:cNvSpPr txBox="1">
            <a:spLocks/>
          </p:cNvSpPr>
          <p:nvPr/>
        </p:nvSpPr>
        <p:spPr bwMode="auto">
          <a:xfrm>
            <a:off x="1144178" y="-20681"/>
            <a:ext cx="7504166" cy="618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r>
              <a:rPr lang="en-US" sz="2000" b="0" i="0" spc="300" dirty="0">
                <a:solidFill>
                  <a:schemeClr val="bg2"/>
                </a:solidFill>
              </a:rPr>
              <a:t>With exotic instruments</a:t>
            </a:r>
            <a:endParaRPr lang="en-US" sz="2000" kern="0" spc="300" dirty="0"/>
          </a:p>
        </p:txBody>
      </p:sp>
      <p:sp>
        <p:nvSpPr>
          <p:cNvPr id="8" name="Sous-titre 7">
            <a:extLst>
              <a:ext uri="{FF2B5EF4-FFF2-40B4-BE49-F238E27FC236}">
                <a16:creationId xmlns:a16="http://schemas.microsoft.com/office/drawing/2014/main" id="{0A250CD6-90D4-BF49-855B-DD0A18493A3D}"/>
              </a:ext>
            </a:extLst>
          </p:cNvPr>
          <p:cNvSpPr txBox="1">
            <a:spLocks/>
          </p:cNvSpPr>
          <p:nvPr/>
        </p:nvSpPr>
        <p:spPr bwMode="auto">
          <a:xfrm>
            <a:off x="1127488" y="706359"/>
            <a:ext cx="3777021" cy="442608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pPr indent="0" algn="l">
              <a:lnSpc>
                <a:spcPct val="140000"/>
              </a:lnSpc>
            </a:pPr>
            <a:r>
              <a:rPr lang="en-US" sz="2400" i="0" dirty="0">
                <a:latin typeface="Times New Roman" panose="02020603050405020304" pitchFamily="18" charset="0"/>
                <a:cs typeface="Times New Roman" panose="02020603050405020304" pitchFamily="18" charset="0"/>
              </a:rPr>
              <a:t>ATLAS</a:t>
            </a:r>
          </a:p>
          <a:p>
            <a:pPr indent="0" algn="l">
              <a:lnSpc>
                <a:spcPct val="140000"/>
              </a:lnSpc>
            </a:pPr>
            <a:r>
              <a:rPr lang="en-US" sz="2400" b="0" i="0" dirty="0">
                <a:latin typeface="Times New Roman" panose="02020603050405020304" pitchFamily="18" charset="0"/>
                <a:cs typeface="Times New Roman" panose="02020603050405020304" pitchFamily="18" charset="0"/>
              </a:rPr>
              <a:t>Particle Physics</a:t>
            </a:r>
          </a:p>
          <a:p>
            <a:pPr indent="0" algn="l">
              <a:lnSpc>
                <a:spcPct val="140000"/>
              </a:lnSpc>
            </a:pPr>
            <a:r>
              <a:rPr lang="en-US" sz="2400" b="0" i="0" dirty="0">
                <a:latin typeface="Times New Roman" panose="02020603050405020304" pitchFamily="18" charset="0"/>
                <a:cs typeface="Times New Roman" panose="02020603050405020304" pitchFamily="18" charset="0"/>
              </a:rPr>
              <a:t>The weight of Eiffel Tower</a:t>
            </a:r>
          </a:p>
          <a:p>
            <a:pPr indent="0" algn="l">
              <a:lnSpc>
                <a:spcPct val="140000"/>
              </a:lnSpc>
            </a:pPr>
            <a:r>
              <a:rPr lang="en-US" sz="2400" b="0" i="0" dirty="0">
                <a:latin typeface="Times New Roman" panose="02020603050405020304" pitchFamily="18" charset="0"/>
                <a:cs typeface="Times New Roman" panose="02020603050405020304" pitchFamily="18" charset="0"/>
              </a:rPr>
              <a:t>1 billion event per second</a:t>
            </a:r>
          </a:p>
          <a:p>
            <a:pPr indent="0" algn="l">
              <a:lnSpc>
                <a:spcPct val="140000"/>
              </a:lnSpc>
            </a:pPr>
            <a:r>
              <a:rPr lang="en-US" sz="2400" b="0" i="0" dirty="0">
                <a:latin typeface="Times New Roman" panose="02020603050405020304" pitchFamily="18" charset="0"/>
                <a:cs typeface="Times New Roman" panose="02020603050405020304" pitchFamily="18" charset="0"/>
              </a:rPr>
              <a:t>200 stored per second.</a:t>
            </a:r>
          </a:p>
          <a:p>
            <a:pPr indent="0" algn="l">
              <a:lnSpc>
                <a:spcPct val="140000"/>
              </a:lnSpc>
            </a:pPr>
            <a:r>
              <a:rPr lang="en-US" sz="2400" b="0" i="0" dirty="0">
                <a:latin typeface="Times New Roman" panose="02020603050405020304" pitchFamily="18" charset="0"/>
                <a:cs typeface="Times New Roman" panose="02020603050405020304" pitchFamily="18" charset="0"/>
              </a:rPr>
              <a:t>Predictable time of arrival</a:t>
            </a:r>
          </a:p>
          <a:p>
            <a:pPr indent="0" algn="l">
              <a:lnSpc>
                <a:spcPct val="140000"/>
              </a:lnSpc>
            </a:pPr>
            <a:r>
              <a:rPr lang="en-US" sz="2400" b="0" i="0" dirty="0">
                <a:latin typeface="Times New Roman" panose="02020603050405020304" pitchFamily="18" charset="0"/>
                <a:cs typeface="Times New Roman" panose="02020603050405020304" pitchFamily="18" charset="0"/>
              </a:rPr>
              <a:t>100 Millions of pixels</a:t>
            </a:r>
          </a:p>
          <a:p>
            <a:pPr indent="0" algn="l">
              <a:lnSpc>
                <a:spcPct val="140000"/>
              </a:lnSpc>
            </a:pPr>
            <a:r>
              <a:rPr lang="en-US" sz="2400" b="0" i="0" dirty="0">
                <a:latin typeface="Times New Roman" panose="02020603050405020304" pitchFamily="18" charset="0"/>
                <a:cs typeface="Times New Roman" panose="02020603050405020304" pitchFamily="18" charset="0"/>
              </a:rPr>
              <a:t>Large zoology of sensors</a:t>
            </a:r>
          </a:p>
          <a:p>
            <a:pPr indent="0" algn="l">
              <a:lnSpc>
                <a:spcPct val="140000"/>
              </a:lnSpc>
            </a:pPr>
            <a:r>
              <a:rPr lang="en-US" sz="2400" b="0" i="0" dirty="0">
                <a:latin typeface="Times New Roman" panose="02020603050405020304" pitchFamily="18" charset="0"/>
                <a:cs typeface="Times New Roman" panose="02020603050405020304" pitchFamily="18" charset="0"/>
              </a:rPr>
              <a:t>40 countries (Austria is part)</a:t>
            </a:r>
          </a:p>
        </p:txBody>
      </p:sp>
      <p:sp>
        <p:nvSpPr>
          <p:cNvPr id="9" name="Sous-titre 7">
            <a:extLst>
              <a:ext uri="{FF2B5EF4-FFF2-40B4-BE49-F238E27FC236}">
                <a16:creationId xmlns:a16="http://schemas.microsoft.com/office/drawing/2014/main" id="{8C41538D-1B9F-A94F-982E-6F2739E007AF}"/>
              </a:ext>
            </a:extLst>
          </p:cNvPr>
          <p:cNvSpPr txBox="1">
            <a:spLocks/>
          </p:cNvSpPr>
          <p:nvPr/>
        </p:nvSpPr>
        <p:spPr bwMode="auto">
          <a:xfrm>
            <a:off x="4697109" y="709133"/>
            <a:ext cx="3920094" cy="442608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pPr indent="0" algn="r">
              <a:lnSpc>
                <a:spcPct val="140000"/>
              </a:lnSpc>
            </a:pPr>
            <a:r>
              <a:rPr lang="en-US" sz="2400" i="0" dirty="0">
                <a:latin typeface="Times New Roman" panose="02020603050405020304" pitchFamily="18" charset="0"/>
                <a:cs typeface="Times New Roman" panose="02020603050405020304" pitchFamily="18" charset="0"/>
              </a:rPr>
              <a:t>CALISTE</a:t>
            </a:r>
          </a:p>
          <a:p>
            <a:pPr indent="0" algn="r">
              <a:lnSpc>
                <a:spcPct val="140000"/>
              </a:lnSpc>
            </a:pPr>
            <a:r>
              <a:rPr lang="en-US" sz="2400" b="0" i="0" dirty="0">
                <a:latin typeface="Times New Roman" panose="02020603050405020304" pitchFamily="18" charset="0"/>
                <a:cs typeface="Times New Roman" panose="02020603050405020304" pitchFamily="18" charset="0"/>
              </a:rPr>
              <a:t>Astrophysics</a:t>
            </a:r>
          </a:p>
          <a:p>
            <a:pPr indent="0" algn="r">
              <a:lnSpc>
                <a:spcPct val="140000"/>
              </a:lnSpc>
            </a:pPr>
            <a:r>
              <a:rPr lang="en-US" sz="2400" b="0" i="0" dirty="0">
                <a:latin typeface="Times New Roman" panose="02020603050405020304" pitchFamily="18" charset="0"/>
                <a:cs typeface="Times New Roman" panose="02020603050405020304" pitchFamily="18" charset="0"/>
              </a:rPr>
              <a:t>Few grams</a:t>
            </a:r>
          </a:p>
          <a:p>
            <a:pPr indent="0" algn="r">
              <a:lnSpc>
                <a:spcPct val="140000"/>
              </a:lnSpc>
            </a:pPr>
            <a:r>
              <a:rPr lang="en-US" sz="2400" b="0" i="0" dirty="0">
                <a:latin typeface="Times New Roman" panose="02020603050405020304" pitchFamily="18" charset="0"/>
                <a:cs typeface="Times New Roman" panose="02020603050405020304" pitchFamily="18" charset="0"/>
              </a:rPr>
              <a:t>Few events per day</a:t>
            </a:r>
          </a:p>
          <a:p>
            <a:pPr indent="0" algn="r">
              <a:lnSpc>
                <a:spcPct val="140000"/>
              </a:lnSpc>
            </a:pPr>
            <a:r>
              <a:rPr lang="en-US" sz="2400" b="0" i="0" dirty="0">
                <a:latin typeface="Times New Roman" panose="02020603050405020304" pitchFamily="18" charset="0"/>
                <a:cs typeface="Times New Roman" panose="02020603050405020304" pitchFamily="18" charset="0"/>
              </a:rPr>
              <a:t>All stored and sent to earth</a:t>
            </a:r>
          </a:p>
          <a:p>
            <a:pPr indent="0" algn="r">
              <a:lnSpc>
                <a:spcPct val="140000"/>
              </a:lnSpc>
            </a:pPr>
            <a:r>
              <a:rPr lang="en-US" sz="2400" b="0" i="0" dirty="0">
                <a:latin typeface="Times New Roman" panose="02020603050405020304" pitchFamily="18" charset="0"/>
                <a:cs typeface="Times New Roman" panose="02020603050405020304" pitchFamily="18" charset="0"/>
              </a:rPr>
              <a:t>Random time of arrival</a:t>
            </a:r>
          </a:p>
          <a:p>
            <a:pPr indent="0" algn="r">
              <a:lnSpc>
                <a:spcPct val="140000"/>
              </a:lnSpc>
            </a:pPr>
            <a:r>
              <a:rPr lang="en-US" sz="2400" b="0" i="0" dirty="0">
                <a:latin typeface="Times New Roman" panose="02020603050405020304" pitchFamily="18" charset="0"/>
                <a:cs typeface="Times New Roman" panose="02020603050405020304" pitchFamily="18" charset="0"/>
              </a:rPr>
              <a:t>256 pixels</a:t>
            </a:r>
          </a:p>
          <a:p>
            <a:pPr indent="0" algn="r">
              <a:lnSpc>
                <a:spcPct val="140000"/>
              </a:lnSpc>
            </a:pPr>
            <a:r>
              <a:rPr lang="en-US" sz="2400" b="0" i="0" dirty="0">
                <a:latin typeface="Times New Roman" panose="02020603050405020304" pitchFamily="18" charset="0"/>
                <a:cs typeface="Times New Roman" panose="02020603050405020304" pitchFamily="18" charset="0"/>
              </a:rPr>
              <a:t>1 type of sensor</a:t>
            </a:r>
          </a:p>
          <a:p>
            <a:pPr indent="0" algn="r">
              <a:lnSpc>
                <a:spcPct val="140000"/>
              </a:lnSpc>
            </a:pPr>
            <a:r>
              <a:rPr lang="en-US" sz="2400" b="0" i="0" dirty="0">
                <a:latin typeface="Times New Roman" panose="02020603050405020304" pitchFamily="18" charset="0"/>
                <a:cs typeface="Times New Roman" panose="02020603050405020304" pitchFamily="18" charset="0"/>
              </a:rPr>
              <a:t>France</a:t>
            </a:r>
          </a:p>
        </p:txBody>
      </p:sp>
      <p:pic>
        <p:nvPicPr>
          <p:cNvPr id="4" name="Image 3">
            <a:extLst>
              <a:ext uri="{FF2B5EF4-FFF2-40B4-BE49-F238E27FC236}">
                <a16:creationId xmlns:a16="http://schemas.microsoft.com/office/drawing/2014/main" id="{0CE38EE8-F691-1847-A147-BB61B87F778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325487" y="899529"/>
            <a:ext cx="503432" cy="814972"/>
          </a:xfrm>
          <a:prstGeom prst="rect">
            <a:avLst/>
          </a:prstGeom>
        </p:spPr>
      </p:pic>
    </p:spTree>
    <p:extLst>
      <p:ext uri="{BB962C8B-B14F-4D97-AF65-F5344CB8AC3E}">
        <p14:creationId xmlns:p14="http://schemas.microsoft.com/office/powerpoint/2010/main" val="20546119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1094"/>
          <p:cNvSpPr>
            <a:spLocks noGrp="1" noChangeArrowheads="1"/>
          </p:cNvSpPr>
          <p:nvPr>
            <p:ph type="ftr" sz="quarter" idx="3"/>
          </p:nvPr>
        </p:nvSpPr>
        <p:spPr>
          <a:xfrm>
            <a:off x="1144178" y="6406437"/>
            <a:ext cx="7581757" cy="363537"/>
          </a:xfrm>
        </p:spPr>
        <p:txBody>
          <a:bodyPr/>
          <a:lstStyle/>
          <a:p>
            <a:pPr algn="ctr"/>
            <a:endParaRPr lang="fr-FR" dirty="0"/>
          </a:p>
        </p:txBody>
      </p:sp>
      <p:sp>
        <p:nvSpPr>
          <p:cNvPr id="52" name="Rectangle 1097"/>
          <p:cNvSpPr>
            <a:spLocks noGrp="1" noChangeArrowheads="1"/>
          </p:cNvSpPr>
          <p:nvPr>
            <p:ph type="sldNum" sz="quarter" idx="4"/>
          </p:nvPr>
        </p:nvSpPr>
        <p:spPr>
          <a:xfrm>
            <a:off x="8447403" y="6480304"/>
            <a:ext cx="385762" cy="215900"/>
          </a:xfrm>
        </p:spPr>
        <p:txBody>
          <a:bodyPr/>
          <a:lstStyle/>
          <a:p>
            <a:fld id="{5287B7FA-75F4-41EF-AED0-620F566FF141}" type="slidenum">
              <a:rPr lang="fr-FR"/>
              <a:pPr/>
              <a:t>9</a:t>
            </a:fld>
            <a:endParaRPr lang="fr-FR"/>
          </a:p>
        </p:txBody>
      </p:sp>
      <p:sp>
        <p:nvSpPr>
          <p:cNvPr id="2" name="ZoneTexte 1"/>
          <p:cNvSpPr txBox="1"/>
          <p:nvPr/>
        </p:nvSpPr>
        <p:spPr>
          <a:xfrm>
            <a:off x="2298700" y="2527300"/>
            <a:ext cx="184666" cy="461665"/>
          </a:xfrm>
          <a:prstGeom prst="rect">
            <a:avLst/>
          </a:prstGeom>
          <a:noFill/>
        </p:spPr>
        <p:txBody>
          <a:bodyPr wrap="none" rtlCol="0">
            <a:spAutoFit/>
          </a:bodyPr>
          <a:lstStyle/>
          <a:p>
            <a:endParaRPr lang="fr-FR" dirty="0"/>
          </a:p>
        </p:txBody>
      </p:sp>
      <p:sp>
        <p:nvSpPr>
          <p:cNvPr id="7" name="Sous-titre 7"/>
          <p:cNvSpPr txBox="1">
            <a:spLocks/>
          </p:cNvSpPr>
          <p:nvPr/>
        </p:nvSpPr>
        <p:spPr bwMode="auto">
          <a:xfrm>
            <a:off x="1144178" y="-20681"/>
            <a:ext cx="7504166" cy="618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r>
              <a:rPr lang="en-US" sz="2000" b="0" i="0" kern="0" spc="300" dirty="0">
                <a:solidFill>
                  <a:schemeClr val="bg2"/>
                </a:solidFill>
              </a:rPr>
              <a:t>Made of radiation detectors</a:t>
            </a:r>
            <a:endParaRPr lang="en-US" sz="2000" kern="0" spc="300" dirty="0"/>
          </a:p>
        </p:txBody>
      </p:sp>
      <p:pic>
        <p:nvPicPr>
          <p:cNvPr id="4" name="Animation-Detecteur-gazeux">
            <a:hlinkClick r:id="" action="ppaction://media"/>
            <a:extLst>
              <a:ext uri="{FF2B5EF4-FFF2-40B4-BE49-F238E27FC236}">
                <a16:creationId xmlns:a16="http://schemas.microsoft.com/office/drawing/2014/main" id="{336DFF69-6E1B-1C49-9E0E-81FCC84E1EA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483183" y="2110152"/>
            <a:ext cx="6736692" cy="3789389"/>
          </a:xfrm>
          <a:prstGeom prst="rect">
            <a:avLst/>
          </a:prstGeom>
        </p:spPr>
      </p:pic>
      <p:sp>
        <p:nvSpPr>
          <p:cNvPr id="12" name="Rectangle 11">
            <a:extLst>
              <a:ext uri="{FF2B5EF4-FFF2-40B4-BE49-F238E27FC236}">
                <a16:creationId xmlns:a16="http://schemas.microsoft.com/office/drawing/2014/main" id="{0D9B15F2-C6F4-1D4A-B95E-54647CB30567}"/>
              </a:ext>
            </a:extLst>
          </p:cNvPr>
          <p:cNvSpPr/>
          <p:nvPr/>
        </p:nvSpPr>
        <p:spPr>
          <a:xfrm>
            <a:off x="1144178" y="665007"/>
            <a:ext cx="7391728" cy="1323439"/>
          </a:xfrm>
          <a:prstGeom prst="rect">
            <a:avLst/>
          </a:prstGeom>
          <a:noFill/>
        </p:spPr>
        <p:txBody>
          <a:bodyPr wrap="square">
            <a:spAutoFit/>
          </a:bodyPr>
          <a:lstStyle/>
          <a:p>
            <a:pPr algn="just"/>
            <a:r>
              <a:rPr lang="en-US" sz="2000" b="1" dirty="0">
                <a:solidFill>
                  <a:srgbClr val="5F5F5F"/>
                </a:solidFill>
                <a:cs typeface="Times New Roman" panose="02020603050405020304" pitchFamily="18" charset="0"/>
              </a:rPr>
              <a:t>Micromegas</a:t>
            </a:r>
            <a:r>
              <a:rPr lang="en-US" sz="2000" dirty="0">
                <a:solidFill>
                  <a:srgbClr val="5F5F5F"/>
                </a:solidFill>
                <a:cs typeface="Times New Roman" panose="02020603050405020304" pitchFamily="18" charset="0"/>
              </a:rPr>
              <a:t> detector for </a:t>
            </a:r>
            <a:r>
              <a:rPr lang="en-US" sz="2000" b="1" dirty="0">
                <a:solidFill>
                  <a:srgbClr val="5F5F5F"/>
                </a:solidFill>
                <a:cs typeface="Times New Roman" panose="02020603050405020304" pitchFamily="18" charset="0"/>
              </a:rPr>
              <a:t>tracking</a:t>
            </a:r>
            <a:r>
              <a:rPr lang="en-US" sz="2000" dirty="0">
                <a:solidFill>
                  <a:srgbClr val="5F5F5F"/>
                </a:solidFill>
                <a:cs typeface="Times New Roman" panose="02020603050405020304" pitchFamily="18" charset="0"/>
              </a:rPr>
              <a:t>: when particle passes thru matter, it ionizes the matter (here a gas). The electrons/holes drift thanks to electrical field and can be amplified in the avalanche region. The hit strip (or pixel) gives a projection of the track of the particle.</a:t>
            </a:r>
            <a:endParaRPr lang="en-US" sz="2000" b="0" i="0" u="none" strike="noStrike" dirty="0">
              <a:solidFill>
                <a:srgbClr val="5F5F5F"/>
              </a:solidFill>
              <a:effectLst/>
              <a:cs typeface="Times New Roman" panose="02020603050405020304" pitchFamily="18" charset="0"/>
            </a:endParaRPr>
          </a:p>
        </p:txBody>
      </p:sp>
      <p:pic>
        <p:nvPicPr>
          <p:cNvPr id="5" name="Image 4">
            <a:extLst>
              <a:ext uri="{FF2B5EF4-FFF2-40B4-BE49-F238E27FC236}">
                <a16:creationId xmlns:a16="http://schemas.microsoft.com/office/drawing/2014/main" id="{33A6517F-B441-EB4C-AD95-DD99DBA1024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483183" y="2105321"/>
            <a:ext cx="6743364" cy="3794220"/>
          </a:xfrm>
          <a:prstGeom prst="rect">
            <a:avLst/>
          </a:prstGeom>
        </p:spPr>
      </p:pic>
      <p:sp>
        <p:nvSpPr>
          <p:cNvPr id="6" name="ZoneTexte 5">
            <a:extLst>
              <a:ext uri="{FF2B5EF4-FFF2-40B4-BE49-F238E27FC236}">
                <a16:creationId xmlns:a16="http://schemas.microsoft.com/office/drawing/2014/main" id="{A632A6DB-626E-AA41-99D0-FBD4182FED6B}"/>
              </a:ext>
            </a:extLst>
          </p:cNvPr>
          <p:cNvSpPr txBox="1"/>
          <p:nvPr/>
        </p:nvSpPr>
        <p:spPr>
          <a:xfrm>
            <a:off x="1582061" y="5259898"/>
            <a:ext cx="1802609" cy="369332"/>
          </a:xfrm>
          <a:prstGeom prst="rect">
            <a:avLst/>
          </a:prstGeom>
          <a:noFill/>
        </p:spPr>
        <p:txBody>
          <a:bodyPr wrap="none" rtlCol="0">
            <a:spAutoFit/>
          </a:bodyPr>
          <a:lstStyle/>
          <a:p>
            <a:r>
              <a:rPr lang="en-US" sz="1800" dirty="0"/>
              <a:t>Avalanche region</a:t>
            </a:r>
          </a:p>
        </p:txBody>
      </p:sp>
      <p:cxnSp>
        <p:nvCxnSpPr>
          <p:cNvPr id="9" name="Connecteur droit avec flèche 8">
            <a:extLst>
              <a:ext uri="{FF2B5EF4-FFF2-40B4-BE49-F238E27FC236}">
                <a16:creationId xmlns:a16="http://schemas.microsoft.com/office/drawing/2014/main" id="{AD9DB78A-1B37-704C-9A02-33176CD030CA}"/>
              </a:ext>
            </a:extLst>
          </p:cNvPr>
          <p:cNvCxnSpPr>
            <a:cxnSpLocks/>
          </p:cNvCxnSpPr>
          <p:nvPr/>
        </p:nvCxnSpPr>
        <p:spPr bwMode="auto">
          <a:xfrm flipV="1">
            <a:off x="3384670" y="5108895"/>
            <a:ext cx="532989" cy="335669"/>
          </a:xfrm>
          <a:prstGeom prst="straightConnector1">
            <a:avLst/>
          </a:prstGeom>
          <a:solidFill>
            <a:schemeClr val="accent1"/>
          </a:solidFill>
          <a:ln w="57150" cap="flat" cmpd="sng" algn="ctr">
            <a:solidFill>
              <a:schemeClr val="accent3">
                <a:lumMod val="50000"/>
              </a:schemeClr>
            </a:solidFill>
            <a:prstDash val="solid"/>
            <a:round/>
            <a:headEnd type="none" w="med" len="med"/>
            <a:tailEnd type="triangle"/>
          </a:ln>
          <a:effectLst/>
        </p:spPr>
      </p:cxnSp>
      <p:cxnSp>
        <p:nvCxnSpPr>
          <p:cNvPr id="13" name="Connecteur droit avec flèche 12">
            <a:extLst>
              <a:ext uri="{FF2B5EF4-FFF2-40B4-BE49-F238E27FC236}">
                <a16:creationId xmlns:a16="http://schemas.microsoft.com/office/drawing/2014/main" id="{3A398014-6F7E-3649-A6FE-986EAE7CBD87}"/>
              </a:ext>
            </a:extLst>
          </p:cNvPr>
          <p:cNvCxnSpPr/>
          <p:nvPr/>
        </p:nvCxnSpPr>
        <p:spPr bwMode="auto">
          <a:xfrm>
            <a:off x="6942091" y="2746567"/>
            <a:ext cx="0" cy="1255864"/>
          </a:xfrm>
          <a:prstGeom prst="straightConnector1">
            <a:avLst/>
          </a:prstGeom>
          <a:solidFill>
            <a:schemeClr val="accent1"/>
          </a:solidFill>
          <a:ln w="57150" cap="flat" cmpd="sng" algn="ctr">
            <a:solidFill>
              <a:schemeClr val="accent3">
                <a:lumMod val="50000"/>
              </a:schemeClr>
            </a:solidFill>
            <a:prstDash val="solid"/>
            <a:round/>
            <a:headEnd type="triangle"/>
            <a:tailEnd type="triangle"/>
          </a:ln>
          <a:effectLst/>
        </p:spPr>
      </p:cxnSp>
      <p:sp>
        <p:nvSpPr>
          <p:cNvPr id="14" name="ZoneTexte 13">
            <a:extLst>
              <a:ext uri="{FF2B5EF4-FFF2-40B4-BE49-F238E27FC236}">
                <a16:creationId xmlns:a16="http://schemas.microsoft.com/office/drawing/2014/main" id="{CC42C3C0-63E0-1F44-9605-579AEE2BCF5C}"/>
              </a:ext>
            </a:extLst>
          </p:cNvPr>
          <p:cNvSpPr txBox="1"/>
          <p:nvPr/>
        </p:nvSpPr>
        <p:spPr>
          <a:xfrm>
            <a:off x="6301531" y="3074266"/>
            <a:ext cx="1281120" cy="369332"/>
          </a:xfrm>
          <a:prstGeom prst="rect">
            <a:avLst/>
          </a:prstGeom>
          <a:noFill/>
        </p:spPr>
        <p:txBody>
          <a:bodyPr wrap="none" rtlCol="0">
            <a:spAutoFit/>
          </a:bodyPr>
          <a:lstStyle/>
          <a:p>
            <a:r>
              <a:rPr lang="en-US" sz="1800" dirty="0"/>
              <a:t>Drift region</a:t>
            </a:r>
          </a:p>
        </p:txBody>
      </p:sp>
    </p:spTree>
    <p:extLst>
      <p:ext uri="{BB962C8B-B14F-4D97-AF65-F5344CB8AC3E}">
        <p14:creationId xmlns:p14="http://schemas.microsoft.com/office/powerpoint/2010/main" val="1786061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1094"/>
          <p:cNvSpPr>
            <a:spLocks noGrp="1" noChangeArrowheads="1"/>
          </p:cNvSpPr>
          <p:nvPr>
            <p:ph type="ftr" sz="quarter" idx="3"/>
          </p:nvPr>
        </p:nvSpPr>
        <p:spPr>
          <a:xfrm>
            <a:off x="1144178" y="6406437"/>
            <a:ext cx="7581757" cy="363537"/>
          </a:xfrm>
        </p:spPr>
        <p:txBody>
          <a:bodyPr/>
          <a:lstStyle/>
          <a:p>
            <a:pPr algn="ctr"/>
            <a:endParaRPr lang="fr-FR" dirty="0"/>
          </a:p>
        </p:txBody>
      </p:sp>
      <p:sp>
        <p:nvSpPr>
          <p:cNvPr id="52" name="Rectangle 1097"/>
          <p:cNvSpPr>
            <a:spLocks noGrp="1" noChangeArrowheads="1"/>
          </p:cNvSpPr>
          <p:nvPr>
            <p:ph type="sldNum" sz="quarter" idx="4"/>
          </p:nvPr>
        </p:nvSpPr>
        <p:spPr>
          <a:xfrm>
            <a:off x="8447403" y="6480304"/>
            <a:ext cx="385762" cy="215900"/>
          </a:xfrm>
        </p:spPr>
        <p:txBody>
          <a:bodyPr/>
          <a:lstStyle/>
          <a:p>
            <a:fld id="{5287B7FA-75F4-41EF-AED0-620F566FF141}" type="slidenum">
              <a:rPr lang="fr-FR"/>
              <a:pPr/>
              <a:t>10</a:t>
            </a:fld>
            <a:endParaRPr lang="fr-FR"/>
          </a:p>
        </p:txBody>
      </p:sp>
      <p:sp>
        <p:nvSpPr>
          <p:cNvPr id="2" name="ZoneTexte 1"/>
          <p:cNvSpPr txBox="1"/>
          <p:nvPr/>
        </p:nvSpPr>
        <p:spPr>
          <a:xfrm>
            <a:off x="2298700" y="2527300"/>
            <a:ext cx="184666" cy="461665"/>
          </a:xfrm>
          <a:prstGeom prst="rect">
            <a:avLst/>
          </a:prstGeom>
          <a:noFill/>
        </p:spPr>
        <p:txBody>
          <a:bodyPr wrap="none" rtlCol="0">
            <a:spAutoFit/>
          </a:bodyPr>
          <a:lstStyle/>
          <a:p>
            <a:endParaRPr lang="fr-FR" dirty="0"/>
          </a:p>
        </p:txBody>
      </p:sp>
      <p:sp>
        <p:nvSpPr>
          <p:cNvPr id="7" name="Sous-titre 7"/>
          <p:cNvSpPr txBox="1">
            <a:spLocks/>
          </p:cNvSpPr>
          <p:nvPr/>
        </p:nvSpPr>
        <p:spPr bwMode="auto">
          <a:xfrm>
            <a:off x="1144178" y="-20681"/>
            <a:ext cx="7504166" cy="618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r>
              <a:rPr lang="en-US" sz="2000" b="0" i="0" kern="0" spc="300" dirty="0">
                <a:solidFill>
                  <a:schemeClr val="bg2"/>
                </a:solidFill>
              </a:rPr>
              <a:t>Made of radiation detectors</a:t>
            </a:r>
            <a:endParaRPr lang="en-US" sz="2000" kern="0" spc="300" dirty="0"/>
          </a:p>
        </p:txBody>
      </p:sp>
      <p:sp>
        <p:nvSpPr>
          <p:cNvPr id="12" name="Rectangle 11">
            <a:extLst>
              <a:ext uri="{FF2B5EF4-FFF2-40B4-BE49-F238E27FC236}">
                <a16:creationId xmlns:a16="http://schemas.microsoft.com/office/drawing/2014/main" id="{0D9B15F2-C6F4-1D4A-B95E-54647CB30567}"/>
              </a:ext>
            </a:extLst>
          </p:cNvPr>
          <p:cNvSpPr/>
          <p:nvPr/>
        </p:nvSpPr>
        <p:spPr>
          <a:xfrm>
            <a:off x="1144178" y="665007"/>
            <a:ext cx="7391728" cy="5632311"/>
          </a:xfrm>
          <a:prstGeom prst="rect">
            <a:avLst/>
          </a:prstGeom>
          <a:noFill/>
        </p:spPr>
        <p:txBody>
          <a:bodyPr wrap="square">
            <a:spAutoFit/>
          </a:bodyPr>
          <a:lstStyle/>
          <a:p>
            <a:pPr algn="just"/>
            <a:r>
              <a:rPr lang="en-US" sz="2000" b="0" i="0" u="none" strike="noStrike" dirty="0">
                <a:solidFill>
                  <a:srgbClr val="5F5F5F"/>
                </a:solidFill>
                <a:effectLst/>
                <a:cs typeface="Times New Roman" panose="02020603050405020304" pitchFamily="18" charset="0"/>
              </a:rPr>
              <a:t>A charge is induced on each strip and the el</a:t>
            </a:r>
            <a:r>
              <a:rPr lang="en-US" sz="2000" dirty="0">
                <a:solidFill>
                  <a:srgbClr val="5F5F5F"/>
                </a:solidFill>
                <a:cs typeface="Times New Roman" panose="02020603050405020304" pitchFamily="18" charset="0"/>
              </a:rPr>
              <a:t>ectronic circuit has to measure this </a:t>
            </a:r>
            <a:r>
              <a:rPr lang="en-US" sz="2000" b="1" dirty="0">
                <a:solidFill>
                  <a:srgbClr val="5F5F5F"/>
                </a:solidFill>
                <a:cs typeface="Times New Roman" panose="02020603050405020304" pitchFamily="18" charset="0"/>
              </a:rPr>
              <a:t>charge</a:t>
            </a:r>
            <a:r>
              <a:rPr lang="en-US" sz="2000" dirty="0">
                <a:solidFill>
                  <a:srgbClr val="5F5F5F"/>
                </a:solidFill>
                <a:cs typeface="Times New Roman" panose="02020603050405020304" pitchFamily="18" charset="0"/>
              </a:rPr>
              <a:t> and </a:t>
            </a:r>
            <a:r>
              <a:rPr lang="en-US" sz="2000" b="1" dirty="0">
                <a:solidFill>
                  <a:srgbClr val="5F5F5F"/>
                </a:solidFill>
                <a:cs typeface="Times New Roman" panose="02020603050405020304" pitchFamily="18" charset="0"/>
              </a:rPr>
              <a:t>memorizes</a:t>
            </a:r>
            <a:r>
              <a:rPr lang="en-US" sz="2000" dirty="0">
                <a:solidFill>
                  <a:srgbClr val="5F5F5F"/>
                </a:solidFill>
                <a:cs typeface="Times New Roman" panose="02020603050405020304" pitchFamily="18" charset="0"/>
              </a:rPr>
              <a:t> this </a:t>
            </a:r>
            <a:r>
              <a:rPr lang="en-US" sz="2000" b="1" dirty="0">
                <a:solidFill>
                  <a:srgbClr val="5F5F5F"/>
                </a:solidFill>
                <a:cs typeface="Times New Roman" panose="02020603050405020304" pitchFamily="18" charset="0"/>
              </a:rPr>
              <a:t>measure</a:t>
            </a:r>
            <a:r>
              <a:rPr lang="en-US" sz="2000" dirty="0">
                <a:solidFill>
                  <a:srgbClr val="5F5F5F"/>
                </a:solidFill>
                <a:cs typeface="Times New Roman" panose="02020603050405020304" pitchFamily="18" charset="0"/>
              </a:rPr>
              <a:t> for all readout channels (here, strips but it can be pixels). </a:t>
            </a:r>
            <a:r>
              <a:rPr lang="en-US" sz="2000" b="1" i="0" u="none" strike="noStrike" dirty="0">
                <a:solidFill>
                  <a:srgbClr val="5F5F5F"/>
                </a:solidFill>
                <a:effectLst/>
                <a:cs typeface="Times New Roman" panose="02020603050405020304" pitchFamily="18" charset="0"/>
              </a:rPr>
              <a:t>Time measurement</a:t>
            </a:r>
            <a:r>
              <a:rPr lang="en-US" sz="2000" b="0" i="0" u="none" strike="noStrike" dirty="0">
                <a:solidFill>
                  <a:srgbClr val="5F5F5F"/>
                </a:solidFill>
                <a:effectLst/>
                <a:cs typeface="Times New Roman" panose="02020603050405020304" pitchFamily="18" charset="0"/>
              </a:rPr>
              <a:t> of arrival of the charge gives access to the third dimension.</a:t>
            </a:r>
            <a:endParaRPr lang="en-US" sz="2000" dirty="0">
              <a:solidFill>
                <a:srgbClr val="5F5F5F"/>
              </a:solidFill>
              <a:cs typeface="Times New Roman" panose="02020603050405020304" pitchFamily="18" charset="0"/>
            </a:endParaRPr>
          </a:p>
          <a:p>
            <a:pPr algn="just"/>
            <a:endParaRPr lang="en-US" sz="2000" dirty="0">
              <a:solidFill>
                <a:srgbClr val="5F5F5F"/>
              </a:solidFill>
              <a:cs typeface="Times New Roman" panose="02020603050405020304" pitchFamily="18" charset="0"/>
            </a:endParaRPr>
          </a:p>
          <a:p>
            <a:pPr algn="just"/>
            <a:endParaRPr lang="en-US" sz="2000" dirty="0">
              <a:solidFill>
                <a:srgbClr val="5F5F5F"/>
              </a:solidFill>
              <a:cs typeface="Times New Roman" panose="02020603050405020304" pitchFamily="18" charset="0"/>
            </a:endParaRPr>
          </a:p>
          <a:p>
            <a:pPr algn="just"/>
            <a:endParaRPr lang="en-US" sz="2000" dirty="0">
              <a:solidFill>
                <a:srgbClr val="5F5F5F"/>
              </a:solidFill>
              <a:cs typeface="Times New Roman" panose="02020603050405020304" pitchFamily="18" charset="0"/>
            </a:endParaRPr>
          </a:p>
          <a:p>
            <a:pPr algn="just"/>
            <a:endParaRPr lang="en-US" sz="2000" dirty="0">
              <a:solidFill>
                <a:srgbClr val="5F5F5F"/>
              </a:solidFill>
              <a:cs typeface="Times New Roman" panose="02020603050405020304" pitchFamily="18" charset="0"/>
            </a:endParaRPr>
          </a:p>
          <a:p>
            <a:pPr algn="just"/>
            <a:endParaRPr lang="en-US" sz="2000" dirty="0">
              <a:solidFill>
                <a:srgbClr val="5F5F5F"/>
              </a:solidFill>
              <a:cs typeface="Times New Roman" panose="02020603050405020304" pitchFamily="18" charset="0"/>
            </a:endParaRPr>
          </a:p>
          <a:p>
            <a:pPr algn="just"/>
            <a:endParaRPr lang="en-US" sz="2000" dirty="0">
              <a:solidFill>
                <a:srgbClr val="5F5F5F"/>
              </a:solidFill>
              <a:cs typeface="Times New Roman" panose="02020603050405020304" pitchFamily="18" charset="0"/>
            </a:endParaRPr>
          </a:p>
          <a:p>
            <a:pPr algn="just"/>
            <a:endParaRPr lang="en-US" sz="2000" dirty="0">
              <a:solidFill>
                <a:srgbClr val="5F5F5F"/>
              </a:solidFill>
              <a:cs typeface="Times New Roman" panose="02020603050405020304" pitchFamily="18" charset="0"/>
            </a:endParaRPr>
          </a:p>
          <a:p>
            <a:pPr algn="just"/>
            <a:endParaRPr lang="en-US" sz="2000" dirty="0">
              <a:solidFill>
                <a:srgbClr val="5F5F5F"/>
              </a:solidFill>
              <a:cs typeface="Times New Roman" panose="02020603050405020304" pitchFamily="18" charset="0"/>
            </a:endParaRPr>
          </a:p>
          <a:p>
            <a:pPr algn="just"/>
            <a:endParaRPr lang="en-US" sz="2000" dirty="0">
              <a:solidFill>
                <a:srgbClr val="5F5F5F"/>
              </a:solidFill>
              <a:cs typeface="Times New Roman" panose="02020603050405020304" pitchFamily="18" charset="0"/>
            </a:endParaRPr>
          </a:p>
          <a:p>
            <a:pPr algn="just"/>
            <a:endParaRPr lang="en-US" sz="2000" dirty="0">
              <a:solidFill>
                <a:srgbClr val="5F5F5F"/>
              </a:solidFill>
              <a:cs typeface="Times New Roman" panose="02020603050405020304" pitchFamily="18" charset="0"/>
            </a:endParaRPr>
          </a:p>
          <a:p>
            <a:pPr algn="just"/>
            <a:r>
              <a:rPr lang="en-US" sz="2000" dirty="0">
                <a:solidFill>
                  <a:srgbClr val="5F5F5F"/>
                </a:solidFill>
                <a:cs typeface="Times New Roman" panose="02020603050405020304" pitchFamily="18" charset="0"/>
              </a:rPr>
              <a:t>In practically all cases, the signal that the electronics has to process is a charge deposited in a short time scale.</a:t>
            </a:r>
            <a:endParaRPr lang="en-US" sz="2000" b="0" i="0" u="none" strike="noStrike" dirty="0">
              <a:solidFill>
                <a:srgbClr val="5F5F5F"/>
              </a:solidFill>
              <a:effectLst/>
              <a:cs typeface="Times New Roman" panose="02020603050405020304" pitchFamily="18" charset="0"/>
            </a:endParaRPr>
          </a:p>
          <a:p>
            <a:pPr algn="just"/>
            <a:r>
              <a:rPr lang="en-US" sz="2000" dirty="0">
                <a:solidFill>
                  <a:srgbClr val="5F5F5F"/>
                </a:solidFill>
                <a:cs typeface="Times New Roman" panose="02020603050405020304" pitchFamily="18" charset="0"/>
              </a:rPr>
              <a:t>For almost all detectors, the electronics needs to collect Q(</a:t>
            </a:r>
            <a:r>
              <a:rPr lang="en-US" sz="2000" dirty="0" err="1">
                <a:solidFill>
                  <a:srgbClr val="5F5F5F"/>
                </a:solidFill>
                <a:cs typeface="Times New Roman" panose="02020603050405020304" pitchFamily="18" charset="0"/>
              </a:rPr>
              <a:t>x,y,t</a:t>
            </a:r>
            <a:r>
              <a:rPr lang="en-US" sz="2000" dirty="0">
                <a:solidFill>
                  <a:srgbClr val="5F5F5F"/>
                </a:solidFill>
                <a:cs typeface="Times New Roman" panose="02020603050405020304" pitchFamily="18" charset="0"/>
              </a:rPr>
              <a:t>) and one channel needs to collect Q(t). </a:t>
            </a:r>
            <a:endParaRPr lang="en-US" sz="2000" b="0" i="0" u="none" strike="noStrike" dirty="0">
              <a:solidFill>
                <a:srgbClr val="5F5F5F"/>
              </a:solidFill>
              <a:effectLst/>
              <a:cs typeface="Times New Roman" panose="02020603050405020304" pitchFamily="18" charset="0"/>
            </a:endParaRPr>
          </a:p>
        </p:txBody>
      </p:sp>
      <p:pic>
        <p:nvPicPr>
          <p:cNvPr id="4" name="Image 3">
            <a:extLst>
              <a:ext uri="{FF2B5EF4-FFF2-40B4-BE49-F238E27FC236}">
                <a16:creationId xmlns:a16="http://schemas.microsoft.com/office/drawing/2014/main" id="{1DAAB2EB-DD06-FA40-A89D-06AD6D91DA4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62278" y="2292520"/>
            <a:ext cx="3385125" cy="2318133"/>
          </a:xfrm>
          <a:prstGeom prst="rect">
            <a:avLst/>
          </a:prstGeom>
        </p:spPr>
      </p:pic>
      <p:sp>
        <p:nvSpPr>
          <p:cNvPr id="8" name="Rectangle 7">
            <a:extLst>
              <a:ext uri="{FF2B5EF4-FFF2-40B4-BE49-F238E27FC236}">
                <a16:creationId xmlns:a16="http://schemas.microsoft.com/office/drawing/2014/main" id="{89E19506-F9DE-5345-AE65-6FA2F5D8B879}"/>
              </a:ext>
            </a:extLst>
          </p:cNvPr>
          <p:cNvSpPr/>
          <p:nvPr/>
        </p:nvSpPr>
        <p:spPr>
          <a:xfrm>
            <a:off x="1138532" y="2333781"/>
            <a:ext cx="3835243" cy="2246769"/>
          </a:xfrm>
          <a:prstGeom prst="rect">
            <a:avLst/>
          </a:prstGeom>
          <a:noFill/>
        </p:spPr>
        <p:txBody>
          <a:bodyPr wrap="square">
            <a:spAutoFit/>
          </a:bodyPr>
          <a:lstStyle/>
          <a:p>
            <a:pPr algn="just"/>
            <a:r>
              <a:rPr lang="en-US" sz="2000" b="0" i="0" u="none" strike="noStrike" dirty="0">
                <a:solidFill>
                  <a:srgbClr val="5F5F5F"/>
                </a:solidFill>
                <a:effectLst/>
                <a:cs typeface="Times New Roman" panose="02020603050405020304" pitchFamily="18" charset="0"/>
              </a:rPr>
              <a:t>Most of the </a:t>
            </a:r>
            <a:r>
              <a:rPr lang="en-US" sz="2000" dirty="0">
                <a:solidFill>
                  <a:srgbClr val="5F5F5F"/>
                </a:solidFill>
                <a:cs typeface="Times New Roman" panose="02020603050405020304" pitchFamily="18" charset="0"/>
              </a:rPr>
              <a:t>final </a:t>
            </a:r>
            <a:r>
              <a:rPr lang="en-US" sz="2000" b="0" i="0" u="none" strike="noStrike" dirty="0">
                <a:solidFill>
                  <a:srgbClr val="5F5F5F"/>
                </a:solidFill>
                <a:effectLst/>
                <a:cs typeface="Times New Roman" panose="02020603050405020304" pitchFamily="18" charset="0"/>
              </a:rPr>
              <a:t>detector used</a:t>
            </a:r>
          </a:p>
          <a:p>
            <a:pPr algn="just"/>
            <a:r>
              <a:rPr lang="en-US" sz="2000" b="0" i="0" u="none" strike="noStrike" dirty="0">
                <a:solidFill>
                  <a:srgbClr val="5F5F5F"/>
                </a:solidFill>
                <a:effectLst/>
                <a:cs typeface="Times New Roman" panose="02020603050405020304" pitchFamily="18" charset="0"/>
              </a:rPr>
              <a:t> are based on matter ionization, </a:t>
            </a:r>
          </a:p>
          <a:p>
            <a:pPr algn="just"/>
            <a:r>
              <a:rPr lang="en-US" sz="2000" b="0" i="0" u="none" strike="noStrike" dirty="0">
                <a:solidFill>
                  <a:srgbClr val="5F5F5F"/>
                </a:solidFill>
                <a:effectLst/>
                <a:cs typeface="Times New Roman" panose="02020603050405020304" pitchFamily="18" charset="0"/>
              </a:rPr>
              <a:t>photoelectric effect or Compton effect. </a:t>
            </a:r>
            <a:r>
              <a:rPr lang="en-US" sz="2000" dirty="0">
                <a:solidFill>
                  <a:srgbClr val="5F5F5F"/>
                </a:solidFill>
                <a:cs typeface="Times New Roman" panose="02020603050405020304" pitchFamily="18" charset="0"/>
              </a:rPr>
              <a:t>Depending on the radiation we want to detect or measure, the process used for conversion, the material and the scale change </a:t>
            </a:r>
            <a:r>
              <a:rPr lang="en-US" sz="2000" b="1" dirty="0">
                <a:solidFill>
                  <a:srgbClr val="5F5F5F"/>
                </a:solidFill>
                <a:cs typeface="Times New Roman" panose="02020603050405020304" pitchFamily="18" charset="0"/>
              </a:rPr>
              <a:t>but</a:t>
            </a:r>
            <a:r>
              <a:rPr lang="en-US" sz="2000" dirty="0">
                <a:solidFill>
                  <a:srgbClr val="5F5F5F"/>
                </a:solidFill>
                <a:cs typeface="Times New Roman" panose="02020603050405020304" pitchFamily="18" charset="0"/>
              </a:rPr>
              <a:t> </a:t>
            </a:r>
            <a:endParaRPr lang="en-US" sz="2000" b="0" i="0" u="none" strike="noStrike" dirty="0">
              <a:solidFill>
                <a:srgbClr val="5F5F5F"/>
              </a:solidFill>
              <a:effectLst/>
              <a:cs typeface="Times New Roman" panose="02020603050405020304" pitchFamily="18" charset="0"/>
            </a:endParaRPr>
          </a:p>
        </p:txBody>
      </p:sp>
    </p:spTree>
    <p:extLst>
      <p:ext uri="{BB962C8B-B14F-4D97-AF65-F5344CB8AC3E}">
        <p14:creationId xmlns:p14="http://schemas.microsoft.com/office/powerpoint/2010/main" val="27905134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1094"/>
          <p:cNvSpPr>
            <a:spLocks noGrp="1" noChangeArrowheads="1"/>
          </p:cNvSpPr>
          <p:nvPr>
            <p:ph type="ftr" sz="quarter" idx="3"/>
          </p:nvPr>
        </p:nvSpPr>
        <p:spPr>
          <a:xfrm>
            <a:off x="1144178" y="6406437"/>
            <a:ext cx="7581757" cy="363537"/>
          </a:xfrm>
        </p:spPr>
        <p:txBody>
          <a:bodyPr/>
          <a:lstStyle/>
          <a:p>
            <a:pPr algn="ctr"/>
            <a:endParaRPr lang="fr-FR" dirty="0"/>
          </a:p>
        </p:txBody>
      </p:sp>
      <p:sp>
        <p:nvSpPr>
          <p:cNvPr id="52" name="Rectangle 1097"/>
          <p:cNvSpPr>
            <a:spLocks noGrp="1" noChangeArrowheads="1"/>
          </p:cNvSpPr>
          <p:nvPr>
            <p:ph type="sldNum" sz="quarter" idx="4"/>
          </p:nvPr>
        </p:nvSpPr>
        <p:spPr>
          <a:xfrm>
            <a:off x="8447403" y="6480304"/>
            <a:ext cx="385762" cy="215900"/>
          </a:xfrm>
        </p:spPr>
        <p:txBody>
          <a:bodyPr/>
          <a:lstStyle/>
          <a:p>
            <a:fld id="{5287B7FA-75F4-41EF-AED0-620F566FF141}" type="slidenum">
              <a:rPr lang="fr-FR"/>
              <a:pPr/>
              <a:t>11</a:t>
            </a:fld>
            <a:endParaRPr lang="fr-FR"/>
          </a:p>
        </p:txBody>
      </p:sp>
      <p:sp>
        <p:nvSpPr>
          <p:cNvPr id="2" name="ZoneTexte 1"/>
          <p:cNvSpPr txBox="1"/>
          <p:nvPr/>
        </p:nvSpPr>
        <p:spPr>
          <a:xfrm>
            <a:off x="2232842" y="2606812"/>
            <a:ext cx="184666" cy="461665"/>
          </a:xfrm>
          <a:prstGeom prst="rect">
            <a:avLst/>
          </a:prstGeom>
          <a:noFill/>
        </p:spPr>
        <p:txBody>
          <a:bodyPr wrap="none" rtlCol="0">
            <a:spAutoFit/>
          </a:bodyPr>
          <a:lstStyle/>
          <a:p>
            <a:endParaRPr lang="fr-FR" dirty="0"/>
          </a:p>
        </p:txBody>
      </p:sp>
      <p:sp>
        <p:nvSpPr>
          <p:cNvPr id="7" name="Sous-titre 7"/>
          <p:cNvSpPr txBox="1">
            <a:spLocks/>
          </p:cNvSpPr>
          <p:nvPr/>
        </p:nvSpPr>
        <p:spPr bwMode="auto">
          <a:xfrm>
            <a:off x="1144178" y="-20681"/>
            <a:ext cx="7504166" cy="618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r>
              <a:rPr lang="en-US" sz="2000" b="0" i="0" kern="0" spc="300" dirty="0">
                <a:solidFill>
                  <a:schemeClr val="bg2"/>
                </a:solidFill>
              </a:rPr>
              <a:t>Detector model</a:t>
            </a:r>
            <a:endParaRPr lang="en-US" sz="2000" kern="0" spc="300" dirty="0"/>
          </a:p>
        </p:txBody>
      </p:sp>
      <p:sp>
        <p:nvSpPr>
          <p:cNvPr id="12" name="Rectangle 11">
            <a:extLst>
              <a:ext uri="{FF2B5EF4-FFF2-40B4-BE49-F238E27FC236}">
                <a16:creationId xmlns:a16="http://schemas.microsoft.com/office/drawing/2014/main" id="{0D9B15F2-C6F4-1D4A-B95E-54647CB30567}"/>
              </a:ext>
            </a:extLst>
          </p:cNvPr>
          <p:cNvSpPr/>
          <p:nvPr/>
        </p:nvSpPr>
        <p:spPr>
          <a:xfrm>
            <a:off x="1144178" y="665007"/>
            <a:ext cx="7391728" cy="5878532"/>
          </a:xfrm>
          <a:prstGeom prst="rect">
            <a:avLst/>
          </a:prstGeom>
          <a:noFill/>
        </p:spPr>
        <p:txBody>
          <a:bodyPr wrap="square">
            <a:spAutoFit/>
          </a:bodyPr>
          <a:lstStyle/>
          <a:p>
            <a:pPr algn="just"/>
            <a:r>
              <a:rPr lang="en-US" sz="2000" dirty="0">
                <a:solidFill>
                  <a:srgbClr val="5F5F5F"/>
                </a:solidFill>
                <a:cs typeface="Times New Roman" panose="02020603050405020304" pitchFamily="18" charset="0"/>
              </a:rPr>
              <a:t>The detector can generally be very simply modelized:</a:t>
            </a:r>
          </a:p>
          <a:p>
            <a:pPr algn="just"/>
            <a:endParaRPr lang="en-US" sz="2000" dirty="0">
              <a:solidFill>
                <a:srgbClr val="5F5F5F"/>
              </a:solidFill>
              <a:cs typeface="Times New Roman" panose="02020603050405020304" pitchFamily="18" charset="0"/>
            </a:endParaRPr>
          </a:p>
          <a:p>
            <a:pPr algn="just"/>
            <a:endParaRPr lang="en-US" sz="2000" dirty="0">
              <a:solidFill>
                <a:srgbClr val="5F5F5F"/>
              </a:solidFill>
              <a:cs typeface="Times New Roman" panose="02020603050405020304" pitchFamily="18" charset="0"/>
            </a:endParaRPr>
          </a:p>
          <a:p>
            <a:pPr algn="just"/>
            <a:endParaRPr lang="en-US" sz="2000" dirty="0">
              <a:solidFill>
                <a:srgbClr val="5F5F5F"/>
              </a:solidFill>
              <a:cs typeface="Times New Roman" panose="02020603050405020304" pitchFamily="18" charset="0"/>
            </a:endParaRPr>
          </a:p>
          <a:p>
            <a:pPr algn="just"/>
            <a:endParaRPr lang="en-US" sz="2000" dirty="0">
              <a:solidFill>
                <a:srgbClr val="5F5F5F"/>
              </a:solidFill>
              <a:cs typeface="Times New Roman" panose="02020603050405020304" pitchFamily="18" charset="0"/>
            </a:endParaRPr>
          </a:p>
          <a:p>
            <a:pPr algn="just"/>
            <a:endParaRPr lang="en-US" sz="2000" dirty="0">
              <a:solidFill>
                <a:srgbClr val="5F5F5F"/>
              </a:solidFill>
              <a:cs typeface="Times New Roman" panose="02020603050405020304" pitchFamily="18" charset="0"/>
            </a:endParaRPr>
          </a:p>
          <a:p>
            <a:pPr algn="just"/>
            <a:endParaRPr lang="en-US" sz="2000" dirty="0">
              <a:solidFill>
                <a:srgbClr val="5F5F5F"/>
              </a:solidFill>
              <a:cs typeface="Times New Roman" panose="02020603050405020304" pitchFamily="18" charset="0"/>
            </a:endParaRPr>
          </a:p>
          <a:p>
            <a:pPr algn="just"/>
            <a:endParaRPr lang="en-US" sz="2000" dirty="0">
              <a:solidFill>
                <a:srgbClr val="5F5F5F"/>
              </a:solidFill>
              <a:cs typeface="Times New Roman" panose="02020603050405020304" pitchFamily="18" charset="0"/>
            </a:endParaRPr>
          </a:p>
          <a:p>
            <a:pPr marL="342900" indent="-342900" algn="just">
              <a:buFont typeface="Arial" panose="020B0604020202020204" pitchFamily="34" charset="0"/>
              <a:buChar char="•"/>
            </a:pPr>
            <a:r>
              <a:rPr lang="en-US" sz="2000" b="1" dirty="0">
                <a:solidFill>
                  <a:srgbClr val="5F5F5F"/>
                </a:solidFill>
                <a:cs typeface="Times New Roman" panose="02020603050405020304" pitchFamily="18" charset="0"/>
              </a:rPr>
              <a:t>Cd</a:t>
            </a:r>
            <a:r>
              <a:rPr lang="en-US" sz="2000" dirty="0">
                <a:solidFill>
                  <a:srgbClr val="5F5F5F"/>
                </a:solidFill>
                <a:cs typeface="Times New Roman" panose="02020603050405020304" pitchFamily="18" charset="0"/>
              </a:rPr>
              <a:t>: detector capacitor:  </a:t>
            </a:r>
            <a:r>
              <a:rPr lang="en-US" sz="2000" dirty="0" err="1">
                <a:solidFill>
                  <a:srgbClr val="5F5F5F"/>
                </a:solidFill>
                <a:cs typeface="Times New Roman" panose="02020603050405020304" pitchFamily="18" charset="0"/>
              </a:rPr>
              <a:t>fF</a:t>
            </a:r>
            <a:r>
              <a:rPr lang="en-US" sz="2000" dirty="0">
                <a:solidFill>
                  <a:srgbClr val="5F5F5F"/>
                </a:solidFill>
                <a:cs typeface="Times New Roman" panose="02020603050405020304" pitchFamily="18" charset="0"/>
              </a:rPr>
              <a:t> (silicon detectors) to hundreds of pF (ionization chambers) </a:t>
            </a:r>
            <a:endParaRPr lang="en-US" sz="2000" b="0" i="0" u="none" strike="noStrike" dirty="0">
              <a:solidFill>
                <a:srgbClr val="5F5F5F"/>
              </a:solidFill>
              <a:effectLst/>
              <a:cs typeface="Times New Roman" panose="02020603050405020304" pitchFamily="18" charset="0"/>
            </a:endParaRPr>
          </a:p>
          <a:p>
            <a:pPr marL="342900" indent="-342900" algn="just">
              <a:buFont typeface="Arial" panose="020B0604020202020204" pitchFamily="34" charset="0"/>
              <a:buChar char="•"/>
            </a:pPr>
            <a:r>
              <a:rPr lang="en-US" sz="2000" b="1" i="0" u="none" strike="noStrike" dirty="0">
                <a:solidFill>
                  <a:srgbClr val="5F5F5F"/>
                </a:solidFill>
                <a:effectLst/>
                <a:cs typeface="Times New Roman" panose="02020603050405020304" pitchFamily="18" charset="0"/>
              </a:rPr>
              <a:t>IDC</a:t>
            </a:r>
            <a:r>
              <a:rPr lang="en-US" sz="2000" b="0" i="0" u="none" strike="noStrike" dirty="0">
                <a:solidFill>
                  <a:srgbClr val="5F5F5F"/>
                </a:solidFill>
                <a:effectLst/>
                <a:cs typeface="Times New Roman" panose="02020603050405020304" pitchFamily="18" charset="0"/>
              </a:rPr>
              <a:t>: Leakage current (for solid sate detectors for instance): 0 to hundreds of µA for irradiated detectors.</a:t>
            </a:r>
            <a:endParaRPr lang="en-US" sz="2000" dirty="0">
              <a:solidFill>
                <a:srgbClr val="5F5F5F"/>
              </a:solidFill>
              <a:cs typeface="Times New Roman" panose="02020603050405020304" pitchFamily="18" charset="0"/>
            </a:endParaRPr>
          </a:p>
          <a:p>
            <a:pPr marL="342900" indent="-342900" algn="just">
              <a:buFont typeface="Arial" panose="020B0604020202020204" pitchFamily="34" charset="0"/>
              <a:buChar char="•"/>
            </a:pPr>
            <a:r>
              <a:rPr lang="en-US" sz="2000" b="1" dirty="0">
                <a:solidFill>
                  <a:srgbClr val="5F5F5F"/>
                </a:solidFill>
                <a:cs typeface="Times New Roman" panose="02020603050405020304" pitchFamily="18" charset="0"/>
              </a:rPr>
              <a:t>I(t)</a:t>
            </a:r>
            <a:r>
              <a:rPr lang="en-US" sz="2000" dirty="0">
                <a:solidFill>
                  <a:srgbClr val="5F5F5F"/>
                </a:solidFill>
                <a:cs typeface="Times New Roman" panose="02020603050405020304" pitchFamily="18" charset="0"/>
              </a:rPr>
              <a:t> input signal. Generally modelized with a Dirac impulse:</a:t>
            </a:r>
          </a:p>
          <a:p>
            <a:pPr algn="ctr"/>
            <a:endParaRPr lang="en-US" sz="1600" dirty="0">
              <a:solidFill>
                <a:srgbClr val="5F5F5F"/>
              </a:solidFill>
              <a:cs typeface="Times New Roman" panose="02020603050405020304" pitchFamily="18" charset="0"/>
            </a:endParaRPr>
          </a:p>
          <a:p>
            <a:pPr algn="ctr"/>
            <a:r>
              <a:rPr lang="en-US" sz="1600" dirty="0">
                <a:solidFill>
                  <a:srgbClr val="5F5F5F"/>
                </a:solidFill>
                <a:cs typeface="Times New Roman" panose="02020603050405020304" pitchFamily="18" charset="0"/>
              </a:rPr>
              <a:t> </a:t>
            </a:r>
            <a:r>
              <a:rPr lang="en-US" dirty="0">
                <a:solidFill>
                  <a:srgbClr val="5F5F5F"/>
                </a:solidFill>
                <a:cs typeface="Times New Roman" panose="02020603050405020304" pitchFamily="18" charset="0"/>
              </a:rPr>
              <a:t>I(t)=</a:t>
            </a:r>
            <a:r>
              <a:rPr lang="en-US" dirty="0" err="1">
                <a:solidFill>
                  <a:srgbClr val="5F5F5F"/>
                </a:solidFill>
                <a:cs typeface="Times New Roman" panose="02020603050405020304" pitchFamily="18" charset="0"/>
              </a:rPr>
              <a:t>Q.</a:t>
            </a:r>
            <a:r>
              <a:rPr lang="en-US" dirty="0" err="1">
                <a:solidFill>
                  <a:srgbClr val="5F5F5F"/>
                </a:solidFill>
                <a:latin typeface="Symbol" pitchFamily="2" charset="2"/>
                <a:cs typeface="Times New Roman" panose="02020603050405020304" pitchFamily="18" charset="0"/>
              </a:rPr>
              <a:t>d</a:t>
            </a:r>
            <a:r>
              <a:rPr lang="en-US" dirty="0">
                <a:solidFill>
                  <a:srgbClr val="5F5F5F"/>
                </a:solidFill>
                <a:cs typeface="Times New Roman" panose="02020603050405020304" pitchFamily="18" charset="0"/>
              </a:rPr>
              <a:t>(t)</a:t>
            </a:r>
          </a:p>
          <a:p>
            <a:endParaRPr lang="en-US" sz="2000" b="0" i="0" u="none" strike="noStrike" dirty="0">
              <a:solidFill>
                <a:srgbClr val="5F5F5F"/>
              </a:solidFill>
              <a:effectLst/>
              <a:cs typeface="Times New Roman" panose="02020603050405020304" pitchFamily="18" charset="0"/>
            </a:endParaRPr>
          </a:p>
          <a:p>
            <a:r>
              <a:rPr lang="en-US" sz="2000" b="0" i="0" u="none" strike="noStrike" dirty="0">
                <a:solidFill>
                  <a:srgbClr val="5F5F5F"/>
                </a:solidFill>
                <a:effectLst/>
                <a:cs typeface="Times New Roman" panose="02020603050405020304" pitchFamily="18" charset="0"/>
              </a:rPr>
              <a:t>Q: few electrons (el) to 10</a:t>
            </a:r>
            <a:r>
              <a:rPr lang="en-US" sz="2000" b="0" i="0" u="none" strike="noStrike" baseline="30000" dirty="0">
                <a:solidFill>
                  <a:srgbClr val="5F5F5F"/>
                </a:solidFill>
                <a:effectLst/>
                <a:cs typeface="Times New Roman" panose="02020603050405020304" pitchFamily="18" charset="0"/>
              </a:rPr>
              <a:t>6</a:t>
            </a:r>
            <a:r>
              <a:rPr lang="en-US" sz="2000" baseline="30000" dirty="0">
                <a:solidFill>
                  <a:srgbClr val="5F5F5F"/>
                </a:solidFill>
                <a:cs typeface="Times New Roman" panose="02020603050405020304" pitchFamily="18" charset="0"/>
              </a:rPr>
              <a:t> </a:t>
            </a:r>
            <a:r>
              <a:rPr lang="en-US" sz="2000" b="0" i="0" u="none" strike="noStrike" dirty="0">
                <a:solidFill>
                  <a:srgbClr val="5F5F5F"/>
                </a:solidFill>
                <a:effectLst/>
                <a:cs typeface="Times New Roman" panose="02020603050405020304" pitchFamily="18" charset="0"/>
              </a:rPr>
              <a:t>el</a:t>
            </a:r>
          </a:p>
          <a:p>
            <a:r>
              <a:rPr lang="en-US" sz="2000" dirty="0">
                <a:solidFill>
                  <a:srgbClr val="5F5F5F"/>
                </a:solidFill>
                <a:cs typeface="Times New Roman" panose="02020603050405020304" pitchFamily="18" charset="0"/>
              </a:rPr>
              <a:t>(1 </a:t>
            </a:r>
            <a:r>
              <a:rPr lang="en-US" sz="2000" dirty="0" err="1">
                <a:solidFill>
                  <a:srgbClr val="5F5F5F"/>
                </a:solidFill>
                <a:cs typeface="Times New Roman" panose="02020603050405020304" pitchFamily="18" charset="0"/>
              </a:rPr>
              <a:t>fC</a:t>
            </a:r>
            <a:r>
              <a:rPr lang="en-US" sz="2000" dirty="0">
                <a:solidFill>
                  <a:srgbClr val="5F5F5F"/>
                </a:solidFill>
                <a:cs typeface="Times New Roman" panose="02020603050405020304" pitchFamily="18" charset="0"/>
              </a:rPr>
              <a:t> = 6250 electrons)</a:t>
            </a:r>
            <a:endParaRPr lang="en-US" sz="2000" b="0" i="0" u="none" strike="noStrike" dirty="0">
              <a:solidFill>
                <a:srgbClr val="5F5F5F"/>
              </a:solidFill>
              <a:effectLst/>
              <a:cs typeface="Times New Roman" panose="02020603050405020304" pitchFamily="18" charset="0"/>
            </a:endParaRPr>
          </a:p>
          <a:p>
            <a:r>
              <a:rPr lang="en-US" sz="1600" b="0" i="0" u="none" strike="noStrike" dirty="0">
                <a:solidFill>
                  <a:srgbClr val="5F5F5F"/>
                </a:solidFill>
                <a:effectLst/>
                <a:cs typeface="Times New Roman" panose="02020603050405020304" pitchFamily="18" charset="0"/>
              </a:rPr>
              <a:t> </a:t>
            </a:r>
          </a:p>
        </p:txBody>
      </p:sp>
      <p:pic>
        <p:nvPicPr>
          <p:cNvPr id="4" name="Image 3">
            <a:extLst>
              <a:ext uri="{FF2B5EF4-FFF2-40B4-BE49-F238E27FC236}">
                <a16:creationId xmlns:a16="http://schemas.microsoft.com/office/drawing/2014/main" id="{0AF12923-4042-0549-BB04-251F96F504D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383333" y="1635728"/>
            <a:ext cx="3524888" cy="1039390"/>
          </a:xfrm>
          <a:prstGeom prst="rect">
            <a:avLst/>
          </a:prstGeom>
        </p:spPr>
      </p:pic>
      <p:sp>
        <p:nvSpPr>
          <p:cNvPr id="13" name="Rectangle à coins arrondis 12">
            <a:extLst>
              <a:ext uri="{FF2B5EF4-FFF2-40B4-BE49-F238E27FC236}">
                <a16:creationId xmlns:a16="http://schemas.microsoft.com/office/drawing/2014/main" id="{FB58FAA0-EA6F-E04F-8575-81B6E72C5BF7}"/>
              </a:ext>
            </a:extLst>
          </p:cNvPr>
          <p:cNvSpPr/>
          <p:nvPr/>
        </p:nvSpPr>
        <p:spPr bwMode="auto">
          <a:xfrm>
            <a:off x="2077946" y="1124543"/>
            <a:ext cx="3658280" cy="1748194"/>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a:r>
              <a:rPr lang="fr-FR" dirty="0"/>
              <a:t>Detector</a:t>
            </a:r>
          </a:p>
          <a:p>
            <a:pPr marL="0" marR="0" indent="0" algn="ctr"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Times New Roman" pitchFamily="18" charset="0"/>
            </a:endParaRPr>
          </a:p>
        </p:txBody>
      </p:sp>
      <p:sp>
        <p:nvSpPr>
          <p:cNvPr id="14" name="Rectangle à coins arrondis 13">
            <a:extLst>
              <a:ext uri="{FF2B5EF4-FFF2-40B4-BE49-F238E27FC236}">
                <a16:creationId xmlns:a16="http://schemas.microsoft.com/office/drawing/2014/main" id="{FEE71A28-1E50-5842-BEA2-5A528A477C41}"/>
              </a:ext>
            </a:extLst>
          </p:cNvPr>
          <p:cNvSpPr/>
          <p:nvPr/>
        </p:nvSpPr>
        <p:spPr bwMode="auto">
          <a:xfrm>
            <a:off x="5799949" y="1124542"/>
            <a:ext cx="1895704" cy="1748194"/>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a:ln>
                  <a:noFill/>
                </a:ln>
                <a:solidFill>
                  <a:schemeClr val="tx1"/>
                </a:solidFill>
                <a:effectLst/>
                <a:latin typeface="Times New Roman" pitchFamily="18" charset="0"/>
              </a:rPr>
              <a:t>Electronics</a:t>
            </a:r>
          </a:p>
        </p:txBody>
      </p:sp>
    </p:spTree>
    <p:extLst>
      <p:ext uri="{BB962C8B-B14F-4D97-AF65-F5344CB8AC3E}">
        <p14:creationId xmlns:p14="http://schemas.microsoft.com/office/powerpoint/2010/main" val="853073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à coins arrondis 11"/>
          <p:cNvSpPr/>
          <p:nvPr/>
        </p:nvSpPr>
        <p:spPr bwMode="auto">
          <a:xfrm>
            <a:off x="2761343" y="1303020"/>
            <a:ext cx="1572532"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4" name="Rectangle 2"/>
          <p:cNvSpPr>
            <a:spLocks noGrp="1" noChangeArrowheads="1"/>
          </p:cNvSpPr>
          <p:nvPr>
            <p:ph type="ctrTitle"/>
          </p:nvPr>
        </p:nvSpPr>
        <p:spPr>
          <a:xfrm>
            <a:off x="1042988" y="150813"/>
            <a:ext cx="7632700" cy="458787"/>
          </a:xfrm>
        </p:spPr>
        <p:txBody>
          <a:bodyPr/>
          <a:lstStyle/>
          <a:p>
            <a:r>
              <a:rPr lang="en-US" sz="2000" b="0" spc="300" dirty="0">
                <a:solidFill>
                  <a:schemeClr val="bg2"/>
                </a:solidFill>
              </a:rPr>
              <a:t>Electronic architecture</a:t>
            </a:r>
            <a:endParaRPr lang="en-US" sz="2000" spc="300" dirty="0"/>
          </a:p>
        </p:txBody>
      </p:sp>
      <p:sp>
        <p:nvSpPr>
          <p:cNvPr id="5" name="Rectangle à coins arrondis 4"/>
          <p:cNvSpPr/>
          <p:nvPr/>
        </p:nvSpPr>
        <p:spPr bwMode="auto">
          <a:xfrm>
            <a:off x="1132568" y="1303020"/>
            <a:ext cx="1572532" cy="982980"/>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000"/>
              <a:t>Conversion</a:t>
            </a:r>
          </a:p>
          <a:p>
            <a:pPr marL="0" marR="0" indent="0" algn="ctr" defTabSz="914400" rtl="0" eaLnBrk="0" fontAlgn="base" latinLnBrk="0" hangingPunct="0">
              <a:lnSpc>
                <a:spcPct val="100000"/>
              </a:lnSpc>
              <a:spcBef>
                <a:spcPct val="0"/>
              </a:spcBef>
              <a:spcAft>
                <a:spcPct val="0"/>
              </a:spcAft>
              <a:buClrTx/>
              <a:buSzTx/>
              <a:buFontTx/>
              <a:buNone/>
              <a:tabLst/>
            </a:pPr>
            <a:r>
              <a:rPr lang="en-US" sz="2000"/>
              <a:t>E=&gt;Q</a:t>
            </a:r>
            <a:endParaRPr kumimoji="0" lang="en-US" sz="2000" b="0" i="0" u="none" strike="noStrike" cap="none" normalizeH="0" baseline="0">
              <a:ln>
                <a:noFill/>
              </a:ln>
              <a:solidFill>
                <a:schemeClr val="tx1"/>
              </a:solidFill>
              <a:effectLst/>
            </a:endParaRPr>
          </a:p>
        </p:txBody>
      </p:sp>
      <p:sp>
        <p:nvSpPr>
          <p:cNvPr id="7" name="Rectangle à coins arrondis 6"/>
          <p:cNvSpPr/>
          <p:nvPr/>
        </p:nvSpPr>
        <p:spPr bwMode="auto">
          <a:xfrm>
            <a:off x="2761343" y="1303020"/>
            <a:ext cx="1572532" cy="982980"/>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000"/>
              <a:t>Conversion</a:t>
            </a:r>
          </a:p>
          <a:p>
            <a:pPr marL="0" marR="0" indent="0" algn="ctr" defTabSz="914400" rtl="0" eaLnBrk="0" fontAlgn="base" latinLnBrk="0" hangingPunct="0">
              <a:lnSpc>
                <a:spcPct val="100000"/>
              </a:lnSpc>
              <a:spcBef>
                <a:spcPct val="0"/>
              </a:spcBef>
              <a:spcAft>
                <a:spcPct val="0"/>
              </a:spcAft>
              <a:buClrTx/>
              <a:buSzTx/>
              <a:buFontTx/>
              <a:buNone/>
              <a:tabLst/>
            </a:pPr>
            <a:r>
              <a:rPr lang="en-US" sz="2000"/>
              <a:t>Q=&gt;</a:t>
            </a:r>
            <a:r>
              <a:rPr lang="en-US" sz="2000">
                <a:sym typeface="Symbol"/>
              </a:rPr>
              <a:t></a:t>
            </a:r>
            <a:r>
              <a:rPr lang="en-US" sz="2000"/>
              <a:t>V</a:t>
            </a:r>
            <a:endParaRPr kumimoji="0" lang="en-US" sz="2000" b="0" i="0" u="none" strike="noStrike" cap="none" normalizeH="0" baseline="0">
              <a:ln>
                <a:noFill/>
              </a:ln>
              <a:solidFill>
                <a:schemeClr val="tx1"/>
              </a:solidFill>
              <a:effectLst/>
            </a:endParaRPr>
          </a:p>
        </p:txBody>
      </p:sp>
      <p:sp>
        <p:nvSpPr>
          <p:cNvPr id="8" name="Rectangle à coins arrondis 7"/>
          <p:cNvSpPr/>
          <p:nvPr/>
        </p:nvSpPr>
        <p:spPr bwMode="auto">
          <a:xfrm>
            <a:off x="2761343" y="803909"/>
            <a:ext cx="5874022" cy="472442"/>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ASIC</a:t>
            </a:r>
          </a:p>
        </p:txBody>
      </p:sp>
      <p:sp>
        <p:nvSpPr>
          <p:cNvPr id="9" name="Rectangle à coins arrondis 8"/>
          <p:cNvSpPr/>
          <p:nvPr/>
        </p:nvSpPr>
        <p:spPr bwMode="auto">
          <a:xfrm>
            <a:off x="1132568" y="803908"/>
            <a:ext cx="3201307" cy="472442"/>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Detector</a:t>
            </a:r>
          </a:p>
        </p:txBody>
      </p:sp>
      <p:sp>
        <p:nvSpPr>
          <p:cNvPr id="10" name="Rectangle à coins arrondis 9"/>
          <p:cNvSpPr/>
          <p:nvPr/>
        </p:nvSpPr>
        <p:spPr bwMode="auto">
          <a:xfrm>
            <a:off x="4387214" y="1303020"/>
            <a:ext cx="1253489"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2000"/>
              <a:t>Filtering</a:t>
            </a:r>
          </a:p>
          <a:p>
            <a:pPr algn="ctr"/>
            <a:r>
              <a:rPr lang="en-US" sz="2000"/>
              <a:t>V</a:t>
            </a:r>
          </a:p>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endParaRPr>
          </a:p>
        </p:txBody>
      </p:sp>
      <p:sp>
        <p:nvSpPr>
          <p:cNvPr id="11" name="Rectangle à coins arrondis 10"/>
          <p:cNvSpPr/>
          <p:nvPr/>
        </p:nvSpPr>
        <p:spPr bwMode="auto">
          <a:xfrm>
            <a:off x="5694044" y="1303020"/>
            <a:ext cx="1402081"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000"/>
              <a:t>Measure</a:t>
            </a:r>
          </a:p>
          <a:p>
            <a:pPr marL="0" marR="0" indent="0" algn="ctr" defTabSz="914400" rtl="0" eaLnBrk="0" fontAlgn="base" latinLnBrk="0" hangingPunct="0">
              <a:lnSpc>
                <a:spcPct val="100000"/>
              </a:lnSpc>
              <a:spcBef>
                <a:spcPct val="0"/>
              </a:spcBef>
              <a:spcAft>
                <a:spcPct val="0"/>
              </a:spcAft>
              <a:buClrTx/>
              <a:buSzTx/>
              <a:buFontTx/>
              <a:buNone/>
              <a:tabLst/>
            </a:pPr>
            <a:r>
              <a:rPr lang="en-US" sz="2000"/>
              <a:t>V </a:t>
            </a:r>
            <a:r>
              <a:rPr lang="en-US" sz="2000">
                <a:sym typeface="Symbol"/>
              </a:rPr>
              <a:t> </a:t>
            </a:r>
            <a:r>
              <a:rPr lang="en-US" sz="2000"/>
              <a:t>E</a:t>
            </a:r>
            <a:endParaRPr kumimoji="0" lang="en-US" sz="2000" b="0" i="0" u="none" strike="noStrike" cap="none" normalizeH="0" baseline="0">
              <a:ln>
                <a:noFill/>
              </a:ln>
              <a:solidFill>
                <a:schemeClr val="tx1"/>
              </a:solidFill>
              <a:effectLst/>
            </a:endParaRPr>
          </a:p>
        </p:txBody>
      </p:sp>
      <p:sp>
        <p:nvSpPr>
          <p:cNvPr id="18" name="Sous-titre 7"/>
          <p:cNvSpPr>
            <a:spLocks noGrp="1"/>
          </p:cNvSpPr>
          <p:nvPr>
            <p:ph type="subTitle" sz="quarter" idx="1"/>
          </p:nvPr>
        </p:nvSpPr>
        <p:spPr>
          <a:xfrm>
            <a:off x="1127488" y="2542095"/>
            <a:ext cx="7544563" cy="3346451"/>
          </a:xfrm>
          <a:noFill/>
        </p:spPr>
        <p:txBody>
          <a:bodyPr/>
          <a:lstStyle/>
          <a:p>
            <a:pPr indent="0" algn="l"/>
            <a:r>
              <a:rPr lang="en-US" sz="2400" b="0" i="0" dirty="0">
                <a:latin typeface="Times New Roman" panose="02020603050405020304" pitchFamily="18" charset="0"/>
                <a:cs typeface="Times New Roman" panose="02020603050405020304" pitchFamily="18" charset="0"/>
              </a:rPr>
              <a:t>Multi-channel ASIC (from few to millions of channels)</a:t>
            </a:r>
          </a:p>
          <a:p>
            <a:pPr indent="0" algn="l"/>
            <a:r>
              <a:rPr lang="en-US" sz="2400" b="0" i="0" dirty="0">
                <a:latin typeface="Times New Roman" panose="02020603050405020304" pitchFamily="18" charset="0"/>
                <a:cs typeface="Times New Roman" panose="02020603050405020304" pitchFamily="18" charset="0"/>
              </a:rPr>
              <a:t>Main functions of a channel:</a:t>
            </a:r>
          </a:p>
          <a:p>
            <a:pPr marL="457200" indent="-457200" algn="l">
              <a:buFont typeface="Arial" pitchFamily="34" charset="0"/>
              <a:buChar char="•"/>
            </a:pPr>
            <a:r>
              <a:rPr lang="en-US" sz="2400" b="0" i="0" dirty="0">
                <a:latin typeface="Times New Roman" panose="02020603050405020304" pitchFamily="18" charset="0"/>
                <a:cs typeface="Times New Roman" panose="02020603050405020304" pitchFamily="18" charset="0"/>
              </a:rPr>
              <a:t>Convert the signal of the detector</a:t>
            </a:r>
          </a:p>
          <a:p>
            <a:pPr marL="457200" indent="-457200" algn="l">
              <a:buFont typeface="Arial" pitchFamily="34" charset="0"/>
              <a:buChar char="•"/>
            </a:pPr>
            <a:r>
              <a:rPr lang="en-US" sz="2400" b="0" i="0" dirty="0">
                <a:latin typeface="Times New Roman" panose="02020603050405020304" pitchFamily="18" charset="0"/>
                <a:cs typeface="Times New Roman" panose="02020603050405020304" pitchFamily="18" charset="0"/>
              </a:rPr>
              <a:t>Filter the noise</a:t>
            </a:r>
          </a:p>
          <a:p>
            <a:pPr marL="457200" indent="-457200" algn="l">
              <a:buFont typeface="Arial" pitchFamily="34" charset="0"/>
              <a:buChar char="•"/>
            </a:pPr>
            <a:r>
              <a:rPr lang="en-US" sz="2400" b="0" i="0" dirty="0">
                <a:latin typeface="Times New Roman" panose="02020603050405020304" pitchFamily="18" charset="0"/>
                <a:cs typeface="Times New Roman" panose="02020603050405020304" pitchFamily="18" charset="0"/>
              </a:rPr>
              <a:t>Measure &amp; Memorize the signal</a:t>
            </a:r>
          </a:p>
          <a:p>
            <a:pPr marL="457200" indent="-457200" algn="l">
              <a:buFont typeface="Arial" pitchFamily="34" charset="0"/>
              <a:buChar char="•"/>
            </a:pPr>
            <a:r>
              <a:rPr lang="en-US" sz="2400" b="0" i="0" dirty="0">
                <a:latin typeface="Times New Roman" panose="02020603050405020304" pitchFamily="18" charset="0"/>
                <a:cs typeface="Times New Roman" panose="02020603050405020304" pitchFamily="18" charset="0"/>
              </a:rPr>
              <a:t>Potentially Alert (self-triggered systems)</a:t>
            </a:r>
          </a:p>
          <a:p>
            <a:pPr marL="457200" indent="-457200" algn="l">
              <a:buFont typeface="Arial" pitchFamily="34" charset="0"/>
              <a:buChar char="•"/>
            </a:pPr>
            <a:r>
              <a:rPr lang="en-US" sz="2400" b="0" i="0" dirty="0">
                <a:latin typeface="Times New Roman" panose="02020603050405020304" pitchFamily="18" charset="0"/>
                <a:cs typeface="Times New Roman" panose="02020603050405020304" pitchFamily="18" charset="0"/>
              </a:rPr>
              <a:t>Measure the time of arrival of the signal</a:t>
            </a:r>
          </a:p>
          <a:p>
            <a:pPr indent="0" algn="l"/>
            <a:endParaRPr lang="en-US" sz="1800" b="0" i="0" dirty="0">
              <a:latin typeface="Times New Roman" panose="02020603050405020304" pitchFamily="18" charset="0"/>
              <a:cs typeface="Times New Roman" panose="02020603050405020304" pitchFamily="18" charset="0"/>
            </a:endParaRPr>
          </a:p>
        </p:txBody>
      </p:sp>
      <p:sp>
        <p:nvSpPr>
          <p:cNvPr id="21" name="Rectangle à coins arrondis 20"/>
          <p:cNvSpPr/>
          <p:nvPr/>
        </p:nvSpPr>
        <p:spPr bwMode="auto">
          <a:xfrm>
            <a:off x="7153276" y="1303020"/>
            <a:ext cx="1482088"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000"/>
              <a:t>Alert</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rPr>
              <a:t>E&gt;E</a:t>
            </a:r>
            <a:r>
              <a:rPr kumimoji="0" lang="en-US" sz="2000" b="0" i="0" u="none" strike="noStrike" cap="none" normalizeH="0" baseline="-25000">
                <a:ln>
                  <a:noFill/>
                </a:ln>
                <a:solidFill>
                  <a:schemeClr val="tx1"/>
                </a:solidFill>
                <a:effectLst/>
              </a:rPr>
              <a:t>th</a:t>
            </a:r>
            <a:r>
              <a:rPr kumimoji="0" lang="en-US" sz="2000" b="0" i="0" u="none" strike="noStrike" cap="none" normalizeH="0" baseline="0">
                <a:ln>
                  <a:noFill/>
                </a:ln>
                <a:solidFill>
                  <a:schemeClr val="tx1"/>
                </a:solidFill>
                <a:effectLst/>
              </a:rPr>
              <a:t>?</a:t>
            </a:r>
          </a:p>
        </p:txBody>
      </p:sp>
      <p:sp>
        <p:nvSpPr>
          <p:cNvPr id="15" name="Rectangle 1097"/>
          <p:cNvSpPr>
            <a:spLocks noGrp="1" noChangeArrowheads="1"/>
          </p:cNvSpPr>
          <p:nvPr>
            <p:ph type="sldNum" sz="quarter" idx="4"/>
          </p:nvPr>
        </p:nvSpPr>
        <p:spPr>
          <a:xfrm>
            <a:off x="8346819" y="6480304"/>
            <a:ext cx="385762" cy="215900"/>
          </a:xfrm>
        </p:spPr>
        <p:txBody>
          <a:bodyPr/>
          <a:lstStyle/>
          <a:p>
            <a:fld id="{5287B7FA-75F4-41EF-AED0-620F566FF141}" type="slidenum">
              <a:rPr lang="en-US" smtClean="0"/>
              <a:pPr/>
              <a:t>12</a:t>
            </a:fld>
            <a:endParaRPr lang="en-US"/>
          </a:p>
        </p:txBody>
      </p:sp>
    </p:spTree>
    <p:extLst>
      <p:ext uri="{BB962C8B-B14F-4D97-AF65-F5344CB8AC3E}">
        <p14:creationId xmlns:p14="http://schemas.microsoft.com/office/powerpoint/2010/main" val="3112190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à coins arrondis 11"/>
          <p:cNvSpPr/>
          <p:nvPr/>
        </p:nvSpPr>
        <p:spPr bwMode="auto">
          <a:xfrm>
            <a:off x="2761343" y="1303020"/>
            <a:ext cx="1572532"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4" name="Rectangle 2"/>
          <p:cNvSpPr>
            <a:spLocks noGrp="1" noChangeArrowheads="1"/>
          </p:cNvSpPr>
          <p:nvPr>
            <p:ph type="ctrTitle"/>
          </p:nvPr>
        </p:nvSpPr>
        <p:spPr>
          <a:xfrm>
            <a:off x="1042988" y="150813"/>
            <a:ext cx="7632700" cy="458787"/>
          </a:xfrm>
        </p:spPr>
        <p:txBody>
          <a:bodyPr/>
          <a:lstStyle/>
          <a:p>
            <a:r>
              <a:rPr lang="en-US" sz="2000" b="0" spc="300" dirty="0">
                <a:solidFill>
                  <a:schemeClr val="bg2"/>
                </a:solidFill>
              </a:rPr>
              <a:t>Electronic architecture</a:t>
            </a:r>
            <a:endParaRPr lang="en-US" sz="2000" dirty="0">
              <a:effectLst>
                <a:outerShdw blurRad="38100" dist="38100" dir="2700000" algn="tl">
                  <a:srgbClr val="C0C0C0"/>
                </a:outerShdw>
              </a:effectLst>
            </a:endParaRPr>
          </a:p>
        </p:txBody>
      </p:sp>
      <p:sp>
        <p:nvSpPr>
          <p:cNvPr id="5" name="Rectangle à coins arrondis 4"/>
          <p:cNvSpPr/>
          <p:nvPr/>
        </p:nvSpPr>
        <p:spPr bwMode="auto">
          <a:xfrm>
            <a:off x="1132568" y="1303020"/>
            <a:ext cx="1572532" cy="982980"/>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000"/>
              <a:t>Conversion</a:t>
            </a:r>
          </a:p>
          <a:p>
            <a:pPr marL="0" marR="0" indent="0" algn="ctr" defTabSz="914400" rtl="0" eaLnBrk="0" fontAlgn="base" latinLnBrk="0" hangingPunct="0">
              <a:lnSpc>
                <a:spcPct val="100000"/>
              </a:lnSpc>
              <a:spcBef>
                <a:spcPct val="0"/>
              </a:spcBef>
              <a:spcAft>
                <a:spcPct val="0"/>
              </a:spcAft>
              <a:buClrTx/>
              <a:buSzTx/>
              <a:buFontTx/>
              <a:buNone/>
              <a:tabLst/>
            </a:pPr>
            <a:r>
              <a:rPr lang="en-US" sz="2000"/>
              <a:t>E=&gt;Q</a:t>
            </a:r>
            <a:endParaRPr kumimoji="0" lang="en-US" sz="2000" b="0" i="0" u="none" strike="noStrike" cap="none" normalizeH="0" baseline="0">
              <a:ln>
                <a:noFill/>
              </a:ln>
              <a:solidFill>
                <a:schemeClr val="tx1"/>
              </a:solidFill>
              <a:effectLst/>
            </a:endParaRPr>
          </a:p>
        </p:txBody>
      </p:sp>
      <p:sp>
        <p:nvSpPr>
          <p:cNvPr id="7" name="Rectangle à coins arrondis 6"/>
          <p:cNvSpPr/>
          <p:nvPr/>
        </p:nvSpPr>
        <p:spPr bwMode="auto">
          <a:xfrm>
            <a:off x="2761343" y="1303020"/>
            <a:ext cx="1572532" cy="982980"/>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000"/>
              <a:t>Conversion</a:t>
            </a:r>
          </a:p>
          <a:p>
            <a:pPr marL="0" marR="0" indent="0" algn="ctr" defTabSz="914400" rtl="0" eaLnBrk="0" fontAlgn="base" latinLnBrk="0" hangingPunct="0">
              <a:lnSpc>
                <a:spcPct val="100000"/>
              </a:lnSpc>
              <a:spcBef>
                <a:spcPct val="0"/>
              </a:spcBef>
              <a:spcAft>
                <a:spcPct val="0"/>
              </a:spcAft>
              <a:buClrTx/>
              <a:buSzTx/>
              <a:buFontTx/>
              <a:buNone/>
              <a:tabLst/>
            </a:pPr>
            <a:r>
              <a:rPr lang="en-US" sz="2000"/>
              <a:t>Q=&gt;</a:t>
            </a:r>
            <a:r>
              <a:rPr lang="en-US" sz="2000">
                <a:sym typeface="Symbol"/>
              </a:rPr>
              <a:t></a:t>
            </a:r>
            <a:r>
              <a:rPr lang="en-US" sz="2000"/>
              <a:t>V</a:t>
            </a:r>
            <a:endParaRPr kumimoji="0" lang="en-US" sz="2000" b="0" i="0" u="none" strike="noStrike" cap="none" normalizeH="0" baseline="0">
              <a:ln>
                <a:noFill/>
              </a:ln>
              <a:solidFill>
                <a:schemeClr val="tx1"/>
              </a:solidFill>
              <a:effectLst/>
            </a:endParaRPr>
          </a:p>
        </p:txBody>
      </p:sp>
      <p:sp>
        <p:nvSpPr>
          <p:cNvPr id="8" name="Rectangle à coins arrondis 7"/>
          <p:cNvSpPr/>
          <p:nvPr/>
        </p:nvSpPr>
        <p:spPr bwMode="auto">
          <a:xfrm>
            <a:off x="2761343" y="803909"/>
            <a:ext cx="5874022" cy="472442"/>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ASIC</a:t>
            </a:r>
          </a:p>
        </p:txBody>
      </p:sp>
      <p:sp>
        <p:nvSpPr>
          <p:cNvPr id="9" name="Rectangle à coins arrondis 8"/>
          <p:cNvSpPr/>
          <p:nvPr/>
        </p:nvSpPr>
        <p:spPr bwMode="auto">
          <a:xfrm>
            <a:off x="1132568" y="803908"/>
            <a:ext cx="3201307" cy="472442"/>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Detector</a:t>
            </a:r>
          </a:p>
        </p:txBody>
      </p:sp>
      <p:sp>
        <p:nvSpPr>
          <p:cNvPr id="10" name="Rectangle à coins arrondis 9"/>
          <p:cNvSpPr/>
          <p:nvPr/>
        </p:nvSpPr>
        <p:spPr bwMode="auto">
          <a:xfrm>
            <a:off x="4387214" y="1303020"/>
            <a:ext cx="1253489"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2000"/>
              <a:t>Filtering</a:t>
            </a:r>
          </a:p>
          <a:p>
            <a:pPr algn="ctr"/>
            <a:r>
              <a:rPr lang="en-US" sz="2000"/>
              <a:t>V</a:t>
            </a:r>
          </a:p>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endParaRPr>
          </a:p>
        </p:txBody>
      </p:sp>
      <p:sp>
        <p:nvSpPr>
          <p:cNvPr id="11" name="Rectangle à coins arrondis 10"/>
          <p:cNvSpPr/>
          <p:nvPr/>
        </p:nvSpPr>
        <p:spPr bwMode="auto">
          <a:xfrm>
            <a:off x="5694044" y="1303020"/>
            <a:ext cx="1402081"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000"/>
              <a:t>Measure</a:t>
            </a:r>
          </a:p>
          <a:p>
            <a:pPr marL="0" marR="0" indent="0" algn="ctr" defTabSz="914400" rtl="0" eaLnBrk="0" fontAlgn="base" latinLnBrk="0" hangingPunct="0">
              <a:lnSpc>
                <a:spcPct val="100000"/>
              </a:lnSpc>
              <a:spcBef>
                <a:spcPct val="0"/>
              </a:spcBef>
              <a:spcAft>
                <a:spcPct val="0"/>
              </a:spcAft>
              <a:buClrTx/>
              <a:buSzTx/>
              <a:buFontTx/>
              <a:buNone/>
              <a:tabLst/>
            </a:pPr>
            <a:r>
              <a:rPr lang="en-US" sz="2000"/>
              <a:t>V </a:t>
            </a:r>
            <a:r>
              <a:rPr lang="en-US" sz="2000">
                <a:sym typeface="Symbol"/>
              </a:rPr>
              <a:t> </a:t>
            </a:r>
            <a:r>
              <a:rPr lang="en-US" sz="2000"/>
              <a:t>E</a:t>
            </a:r>
            <a:endParaRPr kumimoji="0" lang="en-US" sz="2000" b="0" i="0" u="none" strike="noStrike" cap="none" normalizeH="0" baseline="0">
              <a:ln>
                <a:noFill/>
              </a:ln>
              <a:solidFill>
                <a:schemeClr val="tx1"/>
              </a:solidFill>
              <a:effectLst/>
            </a:endParaRPr>
          </a:p>
        </p:txBody>
      </p:sp>
      <p:sp>
        <p:nvSpPr>
          <p:cNvPr id="21" name="Rectangle à coins arrondis 20"/>
          <p:cNvSpPr/>
          <p:nvPr/>
        </p:nvSpPr>
        <p:spPr bwMode="auto">
          <a:xfrm>
            <a:off x="7153276" y="1303020"/>
            <a:ext cx="1482088"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000"/>
              <a:t>Alert</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rPr>
              <a:t>E&gt;E</a:t>
            </a:r>
            <a:r>
              <a:rPr kumimoji="0" lang="en-US" sz="2000" b="0" i="0" u="none" strike="noStrike" cap="none" normalizeH="0" baseline="-25000">
                <a:ln>
                  <a:noFill/>
                </a:ln>
                <a:solidFill>
                  <a:schemeClr val="tx1"/>
                </a:solidFill>
                <a:effectLst/>
              </a:rPr>
              <a:t>th</a:t>
            </a:r>
            <a:r>
              <a:rPr kumimoji="0" lang="en-US" sz="2000" b="0" i="0" u="none" strike="noStrike" cap="none" normalizeH="0" baseline="0">
                <a:ln>
                  <a:noFill/>
                </a:ln>
                <a:solidFill>
                  <a:schemeClr val="tx1"/>
                </a:solidFill>
                <a:effectLst/>
              </a:rPr>
              <a:t>?</a:t>
            </a:r>
          </a:p>
        </p:txBody>
      </p:sp>
      <p:sp>
        <p:nvSpPr>
          <p:cNvPr id="15" name="Rectangle 1097"/>
          <p:cNvSpPr>
            <a:spLocks noGrp="1" noChangeArrowheads="1"/>
          </p:cNvSpPr>
          <p:nvPr>
            <p:ph type="sldNum" sz="quarter" idx="4"/>
          </p:nvPr>
        </p:nvSpPr>
        <p:spPr>
          <a:xfrm>
            <a:off x="8346819" y="6480304"/>
            <a:ext cx="385762" cy="215900"/>
          </a:xfrm>
        </p:spPr>
        <p:txBody>
          <a:bodyPr/>
          <a:lstStyle/>
          <a:p>
            <a:fld id="{5287B7FA-75F4-41EF-AED0-620F566FF141}" type="slidenum">
              <a:rPr lang="en-US" smtClean="0"/>
              <a:pPr/>
              <a:t>13</a:t>
            </a:fld>
            <a:endParaRPr lang="en-US"/>
          </a:p>
        </p:txBody>
      </p:sp>
      <p:sp>
        <p:nvSpPr>
          <p:cNvPr id="16" name="Sous-titre 7">
            <a:extLst>
              <a:ext uri="{FF2B5EF4-FFF2-40B4-BE49-F238E27FC236}">
                <a16:creationId xmlns:a16="http://schemas.microsoft.com/office/drawing/2014/main" id="{392E2415-51E5-9D4E-B0E5-3ACCC13B3E00}"/>
              </a:ext>
            </a:extLst>
          </p:cNvPr>
          <p:cNvSpPr txBox="1">
            <a:spLocks/>
          </p:cNvSpPr>
          <p:nvPr/>
        </p:nvSpPr>
        <p:spPr bwMode="auto">
          <a:xfrm>
            <a:off x="1127488" y="2542095"/>
            <a:ext cx="7544563" cy="33464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pPr indent="0" algn="l"/>
            <a:r>
              <a:rPr lang="en-US" sz="2400" b="0" i="0" kern="0" dirty="0">
                <a:solidFill>
                  <a:schemeClr val="bg1">
                    <a:lumMod val="75000"/>
                  </a:schemeClr>
                </a:solidFill>
                <a:latin typeface="Times New Roman" panose="02020603050405020304" pitchFamily="18" charset="0"/>
                <a:cs typeface="Times New Roman" panose="02020603050405020304" pitchFamily="18" charset="0"/>
              </a:rPr>
              <a:t>Multi-channel ASIC (from few to millions of channels)</a:t>
            </a:r>
          </a:p>
          <a:p>
            <a:pPr indent="0" algn="l"/>
            <a:r>
              <a:rPr lang="en-US" sz="2400" b="0" i="0" kern="0" dirty="0">
                <a:solidFill>
                  <a:schemeClr val="bg1">
                    <a:lumMod val="75000"/>
                  </a:schemeClr>
                </a:solidFill>
                <a:latin typeface="Times New Roman" panose="02020603050405020304" pitchFamily="18" charset="0"/>
                <a:cs typeface="Times New Roman" panose="02020603050405020304" pitchFamily="18" charset="0"/>
              </a:rPr>
              <a:t>Main functions of a channel:</a:t>
            </a:r>
          </a:p>
          <a:p>
            <a:pPr marL="457200" indent="-457200" algn="l">
              <a:buFont typeface="Arial" pitchFamily="34" charset="0"/>
              <a:buChar char="•"/>
            </a:pPr>
            <a:r>
              <a:rPr lang="en-US" sz="2400" b="0" i="0" kern="0" dirty="0">
                <a:latin typeface="Times New Roman" panose="02020603050405020304" pitchFamily="18" charset="0"/>
                <a:cs typeface="Times New Roman" panose="02020603050405020304" pitchFamily="18" charset="0"/>
              </a:rPr>
              <a:t>Convert the signal of the detector</a:t>
            </a:r>
          </a:p>
          <a:p>
            <a:pPr marL="457200" indent="-457200" algn="l">
              <a:buFont typeface="Arial" pitchFamily="34" charset="0"/>
              <a:buChar char="•"/>
            </a:pPr>
            <a:r>
              <a:rPr lang="en-US" sz="2400" b="0" i="0" kern="0" dirty="0">
                <a:solidFill>
                  <a:schemeClr val="bg1">
                    <a:lumMod val="75000"/>
                  </a:schemeClr>
                </a:solidFill>
                <a:latin typeface="Times New Roman" panose="02020603050405020304" pitchFamily="18" charset="0"/>
                <a:cs typeface="Times New Roman" panose="02020603050405020304" pitchFamily="18" charset="0"/>
              </a:rPr>
              <a:t>Filter the noise</a:t>
            </a:r>
          </a:p>
          <a:p>
            <a:pPr marL="457200" indent="-457200" algn="l">
              <a:buFont typeface="Arial" pitchFamily="34" charset="0"/>
              <a:buChar char="•"/>
            </a:pPr>
            <a:r>
              <a:rPr lang="en-US" sz="2400" b="0" i="0" kern="0" dirty="0">
                <a:solidFill>
                  <a:schemeClr val="bg1">
                    <a:lumMod val="75000"/>
                  </a:schemeClr>
                </a:solidFill>
                <a:latin typeface="Times New Roman" panose="02020603050405020304" pitchFamily="18" charset="0"/>
                <a:cs typeface="Times New Roman" panose="02020603050405020304" pitchFamily="18" charset="0"/>
              </a:rPr>
              <a:t>Measure &amp; Memorize the signal</a:t>
            </a:r>
          </a:p>
          <a:p>
            <a:pPr marL="457200" indent="-457200" algn="l">
              <a:buFont typeface="Arial" pitchFamily="34" charset="0"/>
              <a:buChar char="•"/>
            </a:pPr>
            <a:r>
              <a:rPr lang="en-US" sz="2400" b="0" i="0" kern="0" dirty="0">
                <a:solidFill>
                  <a:schemeClr val="bg1">
                    <a:lumMod val="75000"/>
                  </a:schemeClr>
                </a:solidFill>
                <a:latin typeface="Times New Roman" panose="02020603050405020304" pitchFamily="18" charset="0"/>
                <a:cs typeface="Times New Roman" panose="02020603050405020304" pitchFamily="18" charset="0"/>
              </a:rPr>
              <a:t>Potentially Alert (self-triggered systems)</a:t>
            </a:r>
          </a:p>
          <a:p>
            <a:pPr marL="457200" indent="-457200" algn="l">
              <a:buFont typeface="Arial" pitchFamily="34" charset="0"/>
              <a:buChar char="•"/>
            </a:pPr>
            <a:r>
              <a:rPr lang="en-US" sz="2400" b="0" i="0" kern="0" dirty="0">
                <a:solidFill>
                  <a:schemeClr val="bg1">
                    <a:lumMod val="75000"/>
                  </a:schemeClr>
                </a:solidFill>
                <a:latin typeface="Times New Roman" panose="02020603050405020304" pitchFamily="18" charset="0"/>
                <a:cs typeface="Times New Roman" panose="02020603050405020304" pitchFamily="18" charset="0"/>
              </a:rPr>
              <a:t>Measure the time of arrival of the signal</a:t>
            </a:r>
          </a:p>
          <a:p>
            <a:pPr indent="0" algn="l"/>
            <a:endParaRPr lang="en-US" sz="1800" b="0" i="0" kern="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819934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1094"/>
          <p:cNvSpPr>
            <a:spLocks noGrp="1" noChangeArrowheads="1"/>
          </p:cNvSpPr>
          <p:nvPr>
            <p:ph type="ftr" sz="quarter" idx="3"/>
          </p:nvPr>
        </p:nvSpPr>
        <p:spPr>
          <a:xfrm>
            <a:off x="1144178" y="6406437"/>
            <a:ext cx="7581757" cy="363537"/>
          </a:xfrm>
        </p:spPr>
        <p:txBody>
          <a:bodyPr/>
          <a:lstStyle/>
          <a:p>
            <a:pPr algn="ctr"/>
            <a:endParaRPr lang="fr-FR" dirty="0"/>
          </a:p>
        </p:txBody>
      </p:sp>
      <p:sp>
        <p:nvSpPr>
          <p:cNvPr id="52" name="Rectangle 1097"/>
          <p:cNvSpPr>
            <a:spLocks noGrp="1" noChangeArrowheads="1"/>
          </p:cNvSpPr>
          <p:nvPr>
            <p:ph type="sldNum" sz="quarter" idx="4"/>
          </p:nvPr>
        </p:nvSpPr>
        <p:spPr>
          <a:xfrm>
            <a:off x="8447403" y="6480304"/>
            <a:ext cx="385762" cy="215900"/>
          </a:xfrm>
        </p:spPr>
        <p:txBody>
          <a:bodyPr/>
          <a:lstStyle/>
          <a:p>
            <a:fld id="{5287B7FA-75F4-41EF-AED0-620F566FF141}" type="slidenum">
              <a:rPr lang="fr-FR"/>
              <a:pPr/>
              <a:t>14</a:t>
            </a:fld>
            <a:endParaRPr lang="fr-FR"/>
          </a:p>
        </p:txBody>
      </p:sp>
      <p:sp>
        <p:nvSpPr>
          <p:cNvPr id="2" name="ZoneTexte 1"/>
          <p:cNvSpPr txBox="1"/>
          <p:nvPr/>
        </p:nvSpPr>
        <p:spPr>
          <a:xfrm>
            <a:off x="2298700" y="2527300"/>
            <a:ext cx="184666" cy="461665"/>
          </a:xfrm>
          <a:prstGeom prst="rect">
            <a:avLst/>
          </a:prstGeom>
          <a:noFill/>
        </p:spPr>
        <p:txBody>
          <a:bodyPr wrap="none" rtlCol="0">
            <a:spAutoFit/>
          </a:bodyPr>
          <a:lstStyle/>
          <a:p>
            <a:endParaRPr lang="fr-FR" dirty="0"/>
          </a:p>
        </p:txBody>
      </p:sp>
      <p:sp>
        <p:nvSpPr>
          <p:cNvPr id="7" name="Sous-titre 7"/>
          <p:cNvSpPr txBox="1">
            <a:spLocks/>
          </p:cNvSpPr>
          <p:nvPr/>
        </p:nvSpPr>
        <p:spPr bwMode="auto">
          <a:xfrm>
            <a:off x="1144178" y="-20681"/>
            <a:ext cx="7504166" cy="618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r>
              <a:rPr lang="en-US" sz="2000" b="0" i="0" kern="0" spc="300" dirty="0">
                <a:solidFill>
                  <a:schemeClr val="bg2"/>
                </a:solidFill>
              </a:rPr>
              <a:t>Q to V conversion</a:t>
            </a:r>
            <a:endParaRPr lang="en-US" sz="2000" kern="0" spc="300" dirty="0"/>
          </a:p>
        </p:txBody>
      </p:sp>
      <p:sp>
        <p:nvSpPr>
          <p:cNvPr id="12" name="Rectangle 11">
            <a:extLst>
              <a:ext uri="{FF2B5EF4-FFF2-40B4-BE49-F238E27FC236}">
                <a16:creationId xmlns:a16="http://schemas.microsoft.com/office/drawing/2014/main" id="{0D9B15F2-C6F4-1D4A-B95E-54647CB30567}"/>
              </a:ext>
            </a:extLst>
          </p:cNvPr>
          <p:cNvSpPr/>
          <p:nvPr/>
        </p:nvSpPr>
        <p:spPr>
          <a:xfrm>
            <a:off x="1144178" y="665007"/>
            <a:ext cx="7391728" cy="3477875"/>
          </a:xfrm>
          <a:prstGeom prst="rect">
            <a:avLst/>
          </a:prstGeom>
          <a:noFill/>
        </p:spPr>
        <p:txBody>
          <a:bodyPr wrap="square">
            <a:spAutoFit/>
          </a:bodyPr>
          <a:lstStyle/>
          <a:p>
            <a:pPr algn="just"/>
            <a:endParaRPr lang="en-US" sz="1600" dirty="0">
              <a:latin typeface="Source Sans Pro"/>
            </a:endParaRPr>
          </a:p>
          <a:p>
            <a:pPr algn="just"/>
            <a:endParaRPr lang="en-US" sz="1600" dirty="0">
              <a:latin typeface="Source Sans Pro"/>
            </a:endParaRPr>
          </a:p>
          <a:p>
            <a:pPr algn="just"/>
            <a:endParaRPr lang="en-US" sz="1600" dirty="0">
              <a:latin typeface="Source Sans Pro"/>
            </a:endParaRPr>
          </a:p>
          <a:p>
            <a:pPr algn="just"/>
            <a:endParaRPr lang="en-US" sz="1600" dirty="0">
              <a:latin typeface="Source Sans Pro"/>
            </a:endParaRPr>
          </a:p>
          <a:p>
            <a:pPr algn="ctr"/>
            <a:endParaRPr lang="en-US" sz="1600" dirty="0">
              <a:latin typeface="Source Sans Pro"/>
            </a:endParaRPr>
          </a:p>
          <a:p>
            <a:pPr algn="ctr"/>
            <a:r>
              <a:rPr lang="en-US" sz="1600" dirty="0">
                <a:latin typeface="Source Sans Pro"/>
              </a:rPr>
              <a:t>       </a:t>
            </a:r>
            <a:r>
              <a:rPr lang="en-US" dirty="0">
                <a:latin typeface="Source Sans Pro"/>
              </a:rPr>
              <a:t>=</a:t>
            </a:r>
            <a:r>
              <a:rPr lang="en-US" dirty="0" err="1">
                <a:latin typeface="Source Sans Pro"/>
              </a:rPr>
              <a:t>Q.i</a:t>
            </a:r>
            <a:r>
              <a:rPr lang="en-US" dirty="0">
                <a:latin typeface="Source Sans Pro"/>
              </a:rPr>
              <a:t>(t)</a:t>
            </a:r>
            <a:endParaRPr lang="en-US" b="0" i="0" u="none" strike="noStrike" dirty="0">
              <a:effectLst/>
              <a:latin typeface="Source Sans Pro"/>
            </a:endParaRPr>
          </a:p>
          <a:p>
            <a:pPr algn="just"/>
            <a:endParaRPr lang="en-US" sz="1600" b="0" i="0" u="none" strike="noStrike" dirty="0">
              <a:effectLst/>
              <a:latin typeface="Source Sans Pro"/>
            </a:endParaRPr>
          </a:p>
          <a:p>
            <a:pPr algn="just"/>
            <a:endParaRPr lang="en-US" sz="1600" dirty="0">
              <a:latin typeface="Source Sans Pro"/>
            </a:endParaRPr>
          </a:p>
          <a:p>
            <a:pPr algn="just"/>
            <a:endParaRPr lang="en-US" sz="1600" b="0" i="0" u="none" strike="noStrike" dirty="0">
              <a:effectLst/>
              <a:latin typeface="Source Sans Pro"/>
            </a:endParaRPr>
          </a:p>
          <a:p>
            <a:pPr algn="just"/>
            <a:endParaRPr lang="en-US" sz="1600" dirty="0">
              <a:latin typeface="Source Sans Pro"/>
            </a:endParaRPr>
          </a:p>
          <a:p>
            <a:pPr algn="just"/>
            <a:endParaRPr lang="en-US" sz="1600" dirty="0">
              <a:latin typeface="Source Sans Pro"/>
            </a:endParaRPr>
          </a:p>
          <a:p>
            <a:pPr algn="ctr"/>
            <a:r>
              <a:rPr lang="en-US" sz="3600" b="0" i="0" u="none" strike="noStrike" dirty="0">
                <a:solidFill>
                  <a:srgbClr val="00B050"/>
                </a:solidFill>
                <a:effectLst/>
                <a:cs typeface="Times New Roman" panose="02020603050405020304" pitchFamily="18" charset="0"/>
              </a:rPr>
              <a:t>Any idea to convert Q into V? </a:t>
            </a:r>
          </a:p>
        </p:txBody>
      </p:sp>
      <p:sp>
        <p:nvSpPr>
          <p:cNvPr id="13" name="Rectangle à coins arrondis 12">
            <a:extLst>
              <a:ext uri="{FF2B5EF4-FFF2-40B4-BE49-F238E27FC236}">
                <a16:creationId xmlns:a16="http://schemas.microsoft.com/office/drawing/2014/main" id="{FB58FAA0-EA6F-E04F-8575-81B6E72C5BF7}"/>
              </a:ext>
            </a:extLst>
          </p:cNvPr>
          <p:cNvSpPr/>
          <p:nvPr/>
        </p:nvSpPr>
        <p:spPr bwMode="auto">
          <a:xfrm>
            <a:off x="2143804" y="1045031"/>
            <a:ext cx="3658280" cy="1748194"/>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a:r>
              <a:rPr lang="fr-FR" dirty="0"/>
              <a:t>Detector</a:t>
            </a:r>
          </a:p>
          <a:p>
            <a:pPr marL="0" marR="0" indent="0" algn="ctr"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Times New Roman" pitchFamily="18" charset="0"/>
            </a:endParaRPr>
          </a:p>
        </p:txBody>
      </p:sp>
      <p:sp>
        <p:nvSpPr>
          <p:cNvPr id="14" name="Rectangle à coins arrondis 13">
            <a:extLst>
              <a:ext uri="{FF2B5EF4-FFF2-40B4-BE49-F238E27FC236}">
                <a16:creationId xmlns:a16="http://schemas.microsoft.com/office/drawing/2014/main" id="{FEE71A28-1E50-5842-BEA2-5A528A477C41}"/>
              </a:ext>
            </a:extLst>
          </p:cNvPr>
          <p:cNvSpPr/>
          <p:nvPr/>
        </p:nvSpPr>
        <p:spPr bwMode="auto">
          <a:xfrm>
            <a:off x="5865807" y="1045030"/>
            <a:ext cx="1895704" cy="1748194"/>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a:ln>
                  <a:noFill/>
                </a:ln>
                <a:solidFill>
                  <a:schemeClr val="tx1"/>
                </a:solidFill>
                <a:effectLst/>
                <a:latin typeface="Times New Roman" pitchFamily="18" charset="0"/>
              </a:rPr>
              <a:t>Electronics</a:t>
            </a:r>
          </a:p>
          <a:p>
            <a:pPr marL="0" marR="0" indent="0" algn="ctr" defTabSz="914400" rtl="0" eaLnBrk="0" fontAlgn="base" latinLnBrk="0" hangingPunct="0">
              <a:lnSpc>
                <a:spcPct val="100000"/>
              </a:lnSpc>
              <a:spcBef>
                <a:spcPct val="0"/>
              </a:spcBef>
              <a:spcAft>
                <a:spcPct val="0"/>
              </a:spcAft>
              <a:buClrTx/>
              <a:buSzTx/>
              <a:buFontTx/>
              <a:buNone/>
              <a:tabLst/>
            </a:pPr>
            <a:endParaRPr lang="fr-FR" dirty="0"/>
          </a:p>
          <a:p>
            <a:pPr marL="0" marR="0" indent="0" algn="ctr" defTabSz="914400" rtl="0" eaLnBrk="0" fontAlgn="base" latinLnBrk="0" hangingPunct="0">
              <a:lnSpc>
                <a:spcPct val="100000"/>
              </a:lnSpc>
              <a:spcBef>
                <a:spcPct val="0"/>
              </a:spcBef>
              <a:spcAft>
                <a:spcPct val="0"/>
              </a:spcAft>
              <a:buClrTx/>
              <a:buSzTx/>
              <a:buFontTx/>
              <a:buNone/>
              <a:tabLst/>
            </a:pPr>
            <a:r>
              <a:rPr lang="fr-FR" dirty="0"/>
              <a:t>?</a:t>
            </a:r>
            <a:endParaRPr kumimoji="0" lang="fr-FR" sz="2400" b="0" i="0" u="none" strike="noStrike" cap="none" normalizeH="0" baseline="0" dirty="0">
              <a:ln>
                <a:noFill/>
              </a:ln>
              <a:solidFill>
                <a:schemeClr val="tx1"/>
              </a:solidFill>
              <a:effectLst/>
              <a:latin typeface="Times New Roman" pitchFamily="18" charset="0"/>
            </a:endParaRPr>
          </a:p>
        </p:txBody>
      </p:sp>
      <p:pic>
        <p:nvPicPr>
          <p:cNvPr id="5" name="Image 4">
            <a:extLst>
              <a:ext uri="{FF2B5EF4-FFF2-40B4-BE49-F238E27FC236}">
                <a16:creationId xmlns:a16="http://schemas.microsoft.com/office/drawing/2014/main" id="{1A77DB63-387F-5948-A592-C7E9E5925AC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547089" y="1580374"/>
            <a:ext cx="3358205" cy="990240"/>
          </a:xfrm>
          <a:prstGeom prst="rect">
            <a:avLst/>
          </a:prstGeom>
        </p:spPr>
      </p:pic>
    </p:spTree>
    <p:extLst>
      <p:ext uri="{BB962C8B-B14F-4D97-AF65-F5344CB8AC3E}">
        <p14:creationId xmlns:p14="http://schemas.microsoft.com/office/powerpoint/2010/main" val="24961556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à coins arrondis 11"/>
          <p:cNvSpPr/>
          <p:nvPr/>
        </p:nvSpPr>
        <p:spPr bwMode="auto">
          <a:xfrm>
            <a:off x="4406445" y="803908"/>
            <a:ext cx="4240928" cy="1482092"/>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a:endParaRPr lang="fr-FR" sz="2000" dirty="0">
              <a:sym typeface="Symbol"/>
            </a:endParaRPr>
          </a:p>
          <a:p>
            <a:pPr algn="ctr"/>
            <a:r>
              <a:rPr lang="fr-FR" sz="2000" dirty="0">
                <a:sym typeface="Symbol"/>
              </a:rPr>
              <a:t>                             </a:t>
            </a:r>
          </a:p>
          <a:p>
            <a:pPr algn="ctr"/>
            <a:r>
              <a:rPr lang="fr-FR" sz="2000" dirty="0">
                <a:sym typeface="Symbol"/>
              </a:rPr>
              <a:t>                                         </a:t>
            </a:r>
            <a:r>
              <a:rPr lang="fr-FR" sz="2000" dirty="0"/>
              <a:t>V=Q/C</a:t>
            </a:r>
            <a:r>
              <a:rPr lang="fr-FR" sz="2000" baseline="-25000" dirty="0"/>
              <a:t>i</a:t>
            </a:r>
            <a:r>
              <a:rPr lang="fr-FR" sz="2000" dirty="0"/>
              <a:t> </a:t>
            </a:r>
            <a:endParaRPr kumimoji="0" lang="fr-FR" sz="2000" b="0" i="0" u="none" strike="noStrike" cap="none" normalizeH="0" baseline="0" dirty="0">
              <a:ln>
                <a:noFill/>
              </a:ln>
              <a:solidFill>
                <a:schemeClr val="tx1"/>
              </a:solidFill>
              <a:effectLst/>
            </a:endParaRPr>
          </a:p>
        </p:txBody>
      </p:sp>
      <p:sp>
        <p:nvSpPr>
          <p:cNvPr id="4" name="Rectangle 2"/>
          <p:cNvSpPr>
            <a:spLocks noGrp="1" noChangeArrowheads="1"/>
          </p:cNvSpPr>
          <p:nvPr>
            <p:ph type="ctrTitle"/>
          </p:nvPr>
        </p:nvSpPr>
        <p:spPr>
          <a:xfrm>
            <a:off x="1042988" y="85497"/>
            <a:ext cx="7632700" cy="458787"/>
          </a:xfrm>
        </p:spPr>
        <p:txBody>
          <a:bodyPr/>
          <a:lstStyle/>
          <a:p>
            <a:r>
              <a:rPr lang="en-US" sz="2000" b="0" spc="300" dirty="0">
                <a:solidFill>
                  <a:schemeClr val="bg2"/>
                </a:solidFill>
              </a:rPr>
              <a:t>Q to V conversion in the detector</a:t>
            </a:r>
            <a:endParaRPr lang="fr-FR" sz="2000" dirty="0">
              <a:effectLst>
                <a:outerShdw blurRad="38100" dist="38100" dir="2700000" algn="tl">
                  <a:srgbClr val="C0C0C0"/>
                </a:outerShdw>
              </a:effectLst>
            </a:endParaRPr>
          </a:p>
        </p:txBody>
      </p:sp>
      <p:sp>
        <p:nvSpPr>
          <p:cNvPr id="5" name="Rectangle à coins arrondis 4"/>
          <p:cNvSpPr/>
          <p:nvPr/>
        </p:nvSpPr>
        <p:spPr bwMode="auto">
          <a:xfrm>
            <a:off x="1132568" y="1303020"/>
            <a:ext cx="1572532" cy="982980"/>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a:t>Conversion</a:t>
            </a:r>
          </a:p>
          <a:p>
            <a:pPr marL="0" marR="0" indent="0" algn="ctr" defTabSz="914400" rtl="0" eaLnBrk="0" fontAlgn="base" latinLnBrk="0" hangingPunct="0">
              <a:lnSpc>
                <a:spcPct val="100000"/>
              </a:lnSpc>
              <a:spcBef>
                <a:spcPct val="0"/>
              </a:spcBef>
              <a:spcAft>
                <a:spcPct val="0"/>
              </a:spcAft>
              <a:buClrTx/>
              <a:buSzTx/>
              <a:buFontTx/>
              <a:buNone/>
              <a:tabLst/>
            </a:pPr>
            <a:r>
              <a:rPr lang="fr-FR" sz="2000" dirty="0"/>
              <a:t>E=&gt;Q</a:t>
            </a:r>
            <a:endParaRPr kumimoji="0" lang="fr-FR" sz="2000" b="0" i="0" u="none" strike="noStrike" cap="none" normalizeH="0" baseline="0" dirty="0">
              <a:ln>
                <a:noFill/>
              </a:ln>
              <a:solidFill>
                <a:schemeClr val="tx1"/>
              </a:solidFill>
              <a:effectLst/>
            </a:endParaRPr>
          </a:p>
        </p:txBody>
      </p:sp>
      <p:sp>
        <p:nvSpPr>
          <p:cNvPr id="7" name="Rectangle à coins arrondis 6"/>
          <p:cNvSpPr/>
          <p:nvPr/>
        </p:nvSpPr>
        <p:spPr bwMode="auto">
          <a:xfrm>
            <a:off x="2751818" y="1303020"/>
            <a:ext cx="1572532" cy="982980"/>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a:t>Conversion</a:t>
            </a:r>
          </a:p>
          <a:p>
            <a:pPr algn="ctr"/>
            <a:r>
              <a:rPr lang="fr-FR" sz="2000" dirty="0"/>
              <a:t>Q=&gt;</a:t>
            </a:r>
            <a:r>
              <a:rPr lang="fr-FR" sz="2000" dirty="0">
                <a:sym typeface="Symbol"/>
              </a:rPr>
              <a:t>  </a:t>
            </a:r>
            <a:r>
              <a:rPr lang="fr-FR" sz="2000" dirty="0"/>
              <a:t>V</a:t>
            </a:r>
            <a:endParaRPr kumimoji="0" lang="fr-FR" sz="2000" b="0" i="0" u="none" strike="noStrike" cap="none" normalizeH="0" baseline="0" dirty="0">
              <a:ln>
                <a:noFill/>
              </a:ln>
              <a:solidFill>
                <a:schemeClr val="tx1"/>
              </a:solidFill>
              <a:effectLst/>
            </a:endParaRPr>
          </a:p>
        </p:txBody>
      </p:sp>
      <p:sp>
        <p:nvSpPr>
          <p:cNvPr id="9" name="Rectangle à coins arrondis 8"/>
          <p:cNvSpPr/>
          <p:nvPr/>
        </p:nvSpPr>
        <p:spPr bwMode="auto">
          <a:xfrm>
            <a:off x="1132568" y="803908"/>
            <a:ext cx="3201307" cy="472442"/>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a:ln>
                  <a:noFill/>
                </a:ln>
                <a:solidFill>
                  <a:schemeClr val="tx1"/>
                </a:solidFill>
                <a:effectLst/>
                <a:latin typeface="Times New Roman" pitchFamily="18" charset="0"/>
              </a:rPr>
              <a:t>Detector</a:t>
            </a:r>
          </a:p>
        </p:txBody>
      </p:sp>
      <p:sp>
        <p:nvSpPr>
          <p:cNvPr id="18" name="Sous-titre 7"/>
          <p:cNvSpPr>
            <a:spLocks noGrp="1"/>
          </p:cNvSpPr>
          <p:nvPr>
            <p:ph type="subTitle" sz="quarter" idx="1"/>
          </p:nvPr>
        </p:nvSpPr>
        <p:spPr>
          <a:xfrm>
            <a:off x="1127488" y="2334484"/>
            <a:ext cx="7544563" cy="3746501"/>
          </a:xfrm>
          <a:noFill/>
        </p:spPr>
        <p:txBody>
          <a:bodyPr/>
          <a:lstStyle/>
          <a:p>
            <a:pPr indent="0" algn="l"/>
            <a:r>
              <a:rPr lang="en-US" sz="2000" b="0" i="0" dirty="0">
                <a:latin typeface="Times New Roman" panose="02020603050405020304" pitchFamily="18" charset="0"/>
                <a:cs typeface="Times New Roman" panose="02020603050405020304" pitchFamily="18" charset="0"/>
              </a:rPr>
              <a:t>The charge is integrated on an in-detector capacitor C</a:t>
            </a:r>
            <a:r>
              <a:rPr lang="en-US" sz="2000" b="0" i="0" baseline="-25000" dirty="0">
                <a:latin typeface="Times New Roman" panose="02020603050405020304" pitchFamily="18" charset="0"/>
                <a:cs typeface="Times New Roman" panose="02020603050405020304" pitchFamily="18" charset="0"/>
              </a:rPr>
              <a:t>i</a:t>
            </a:r>
            <a:r>
              <a:rPr lang="en-US" sz="2000" b="0" i="0" dirty="0">
                <a:latin typeface="Times New Roman" panose="02020603050405020304" pitchFamily="18" charset="0"/>
                <a:cs typeface="Times New Roman" panose="02020603050405020304" pitchFamily="18" charset="0"/>
              </a:rPr>
              <a:t> and sent out the chip by a simple source follower or by a voltage amplifier.</a:t>
            </a:r>
          </a:p>
          <a:p>
            <a:pPr indent="0" algn="l"/>
            <a:r>
              <a:rPr lang="en-US" sz="2000" b="0" i="0" dirty="0">
                <a:latin typeface="Times New Roman" panose="02020603050405020304" pitchFamily="18" charset="0"/>
                <a:cs typeface="Times New Roman" panose="02020603050405020304" pitchFamily="18" charset="0"/>
              </a:rPr>
              <a:t>Input signal of the ASIC: </a:t>
            </a:r>
            <a:r>
              <a:rPr lang="en-US" sz="2000" i="0" dirty="0">
                <a:latin typeface="Times New Roman" panose="02020603050405020304" pitchFamily="18" charset="0"/>
                <a:cs typeface="Times New Roman" panose="02020603050405020304" pitchFamily="18" charset="0"/>
                <a:sym typeface="Symbol"/>
              </a:rPr>
              <a:t></a:t>
            </a:r>
            <a:r>
              <a:rPr lang="en-US" sz="2000" b="0" i="0" dirty="0">
                <a:latin typeface="Times New Roman" panose="02020603050405020304" pitchFamily="18" charset="0"/>
                <a:cs typeface="Times New Roman" panose="02020603050405020304" pitchFamily="18" charset="0"/>
              </a:rPr>
              <a:t>V=Q/C</a:t>
            </a:r>
            <a:r>
              <a:rPr lang="en-US" sz="2000" b="0" i="0" baseline="-25000" dirty="0">
                <a:latin typeface="Times New Roman" panose="02020603050405020304" pitchFamily="18" charset="0"/>
                <a:cs typeface="Times New Roman" panose="02020603050405020304" pitchFamily="18" charset="0"/>
              </a:rPr>
              <a:t>i</a:t>
            </a:r>
            <a:r>
              <a:rPr lang="en-US" sz="2000" b="0" i="0" dirty="0">
                <a:latin typeface="Times New Roman" panose="02020603050405020304" pitchFamily="18" charset="0"/>
                <a:cs typeface="Times New Roman" panose="02020603050405020304" pitchFamily="18" charset="0"/>
              </a:rPr>
              <a:t> </a:t>
            </a:r>
          </a:p>
          <a:p>
            <a:pPr indent="0" algn="l"/>
            <a:r>
              <a:rPr lang="en-US" sz="2000" b="0" i="0" dirty="0" err="1">
                <a:latin typeface="Times New Roman" panose="02020603050405020304" pitchFamily="18" charset="0"/>
                <a:cs typeface="Times New Roman" panose="02020603050405020304" pitchFamily="18" charset="0"/>
              </a:rPr>
              <a:t>C</a:t>
            </a:r>
            <a:r>
              <a:rPr lang="en-US" sz="2000" b="0" i="0" baseline="-25000" dirty="0" err="1">
                <a:latin typeface="Times New Roman" panose="02020603050405020304" pitchFamily="18" charset="0"/>
                <a:cs typeface="Times New Roman" panose="02020603050405020304" pitchFamily="18" charset="0"/>
              </a:rPr>
              <a:t>i</a:t>
            </a:r>
            <a:r>
              <a:rPr lang="en-US" sz="2000" b="0" i="0" dirty="0">
                <a:latin typeface="Times New Roman" panose="02020603050405020304" pitchFamily="18" charset="0"/>
                <a:cs typeface="Times New Roman" panose="02020603050405020304" pitchFamily="18" charset="0"/>
              </a:rPr>
              <a:t> can be very low:</a:t>
            </a:r>
          </a:p>
          <a:p>
            <a:pPr indent="0" algn="l"/>
            <a:r>
              <a:rPr lang="en-US" sz="2000" b="0" i="0" dirty="0">
                <a:latin typeface="Times New Roman" panose="02020603050405020304" pitchFamily="18" charset="0"/>
                <a:cs typeface="Times New Roman" panose="02020603050405020304" pitchFamily="18" charset="0"/>
              </a:rPr>
              <a:t>=&gt;</a:t>
            </a:r>
            <a:r>
              <a:rPr lang="en-US" sz="2000" i="0" dirty="0">
                <a:latin typeface="Times New Roman" panose="02020603050405020304" pitchFamily="18" charset="0"/>
                <a:cs typeface="Times New Roman" panose="02020603050405020304" pitchFamily="18" charset="0"/>
              </a:rPr>
              <a:t>Conversion facto</a:t>
            </a:r>
            <a:r>
              <a:rPr lang="en-US" sz="2000" b="0" i="0" dirty="0">
                <a:latin typeface="Times New Roman" panose="02020603050405020304" pitchFamily="18" charset="0"/>
                <a:cs typeface="Times New Roman" panose="02020603050405020304" pitchFamily="18" charset="0"/>
              </a:rPr>
              <a:t>r very high and </a:t>
            </a:r>
            <a:r>
              <a:rPr lang="en-US" sz="2000" i="0" dirty="0">
                <a:solidFill>
                  <a:srgbClr val="FF0000"/>
                </a:solidFill>
                <a:latin typeface="Times New Roman" panose="02020603050405020304" pitchFamily="18" charset="0"/>
                <a:cs typeface="Times New Roman" panose="02020603050405020304" pitchFamily="18" charset="0"/>
              </a:rPr>
              <a:t>not determined by the readout electronics</a:t>
            </a:r>
            <a:r>
              <a:rPr lang="en-US" sz="2000" b="0" i="0" dirty="0">
                <a:latin typeface="Times New Roman" panose="02020603050405020304" pitchFamily="18" charset="0"/>
                <a:cs typeface="Times New Roman" panose="02020603050405020304" pitchFamily="18" charset="0"/>
              </a:rPr>
              <a:t>.</a:t>
            </a:r>
          </a:p>
          <a:p>
            <a:pPr indent="0" algn="l"/>
            <a:r>
              <a:rPr lang="en-US" sz="2000" b="0" i="0" dirty="0">
                <a:latin typeface="Times New Roman" panose="02020603050405020304" pitchFamily="18" charset="0"/>
                <a:cs typeface="Times New Roman" panose="02020603050405020304" pitchFamily="18" charset="0"/>
              </a:rPr>
              <a:t>=&gt;Very low noise (</a:t>
            </a:r>
            <a:r>
              <a:rPr lang="en-US" sz="2000" b="0" i="0" dirty="0" err="1">
                <a:latin typeface="Times New Roman" panose="02020603050405020304" pitchFamily="18" charset="0"/>
                <a:cs typeface="Times New Roman" panose="02020603050405020304" pitchFamily="18" charset="0"/>
              </a:rPr>
              <a:t>C</a:t>
            </a:r>
            <a:r>
              <a:rPr lang="en-US" sz="2000" b="0" i="0" baseline="-25000" dirty="0" err="1">
                <a:latin typeface="Times New Roman" panose="02020603050405020304" pitchFamily="18" charset="0"/>
                <a:cs typeface="Times New Roman" panose="02020603050405020304" pitchFamily="18" charset="0"/>
              </a:rPr>
              <a:t>i</a:t>
            </a:r>
            <a:r>
              <a:rPr lang="en-US" sz="2000" b="0" i="0" dirty="0">
                <a:latin typeface="Times New Roman" panose="02020603050405020304" pitchFamily="18" charset="0"/>
                <a:cs typeface="Times New Roman" panose="02020603050405020304" pitchFamily="18" charset="0"/>
              </a:rPr>
              <a:t> low and C</a:t>
            </a:r>
            <a:r>
              <a:rPr lang="en-US" sz="2000" b="0" i="0" baseline="-25000" dirty="0">
                <a:latin typeface="Times New Roman" panose="02020603050405020304" pitchFamily="18" charset="0"/>
                <a:cs typeface="Times New Roman" panose="02020603050405020304" pitchFamily="18" charset="0"/>
              </a:rPr>
              <a:t>stray</a:t>
            </a:r>
            <a:r>
              <a:rPr lang="en-US" sz="2000" b="0" i="0" dirty="0">
                <a:latin typeface="Times New Roman" panose="02020603050405020304" pitchFamily="18" charset="0"/>
                <a:cs typeface="Times New Roman" panose="02020603050405020304" pitchFamily="18" charset="0"/>
                <a:sym typeface="Symbol"/>
              </a:rPr>
              <a:t>0)</a:t>
            </a:r>
            <a:endParaRPr lang="en-US" sz="2000" b="0" i="0" dirty="0">
              <a:latin typeface="Times New Roman" panose="02020603050405020304" pitchFamily="18" charset="0"/>
              <a:cs typeface="Times New Roman" panose="02020603050405020304" pitchFamily="18" charset="0"/>
            </a:endParaRPr>
          </a:p>
          <a:p>
            <a:pPr indent="0" algn="l"/>
            <a:r>
              <a:rPr lang="en-US" sz="2000" b="0" i="0" dirty="0">
                <a:solidFill>
                  <a:srgbClr val="00B050"/>
                </a:solidFill>
                <a:latin typeface="Times New Roman" panose="02020603050405020304" pitchFamily="18" charset="0"/>
                <a:cs typeface="Times New Roman" panose="02020603050405020304" pitchFamily="18" charset="0"/>
              </a:rPr>
              <a:t>The best in terms of energy resolution. </a:t>
            </a:r>
            <a:endParaRPr lang="en-US" sz="2000" b="0" i="0" dirty="0">
              <a:latin typeface="Times New Roman" panose="02020603050405020304" pitchFamily="18" charset="0"/>
              <a:cs typeface="Times New Roman" panose="02020603050405020304" pitchFamily="18" charset="0"/>
            </a:endParaRPr>
          </a:p>
          <a:p>
            <a:pPr indent="0" algn="l"/>
            <a:r>
              <a:rPr lang="en-US" sz="2000" b="0" i="0" dirty="0">
                <a:latin typeface="Times New Roman" panose="02020603050405020304" pitchFamily="18" charset="0"/>
                <a:cs typeface="Times New Roman" panose="02020603050405020304" pitchFamily="18" charset="0"/>
              </a:rPr>
              <a:t>Examples: Most of the silicon detectors.</a:t>
            </a:r>
          </a:p>
          <a:p>
            <a:pPr indent="0" algn="l"/>
            <a:r>
              <a:rPr lang="en-US" sz="2000" b="0" i="0" dirty="0">
                <a:latin typeface="Times New Roman" panose="02020603050405020304" pitchFamily="18" charset="0"/>
                <a:cs typeface="Times New Roman" panose="02020603050405020304" pitchFamily="18" charset="0"/>
              </a:rPr>
              <a:t>CCD, </a:t>
            </a:r>
            <a:r>
              <a:rPr lang="en-US" sz="2000" b="0" i="0" dirty="0" err="1">
                <a:latin typeface="Times New Roman" panose="02020603050405020304" pitchFamily="18" charset="0"/>
                <a:cs typeface="Times New Roman" panose="02020603050405020304" pitchFamily="18" charset="0"/>
              </a:rPr>
              <a:t>pnCCD</a:t>
            </a:r>
            <a:r>
              <a:rPr lang="en-US" sz="2000" b="0" i="0" dirty="0">
                <a:latin typeface="Times New Roman" panose="02020603050405020304" pitchFamily="18" charset="0"/>
                <a:cs typeface="Times New Roman" panose="02020603050405020304" pitchFamily="18" charset="0"/>
              </a:rPr>
              <a:t>, DEPFET, SDD (not always), …</a:t>
            </a:r>
            <a:endParaRPr lang="en-US" sz="2000" b="0" i="0" dirty="0">
              <a:solidFill>
                <a:srgbClr val="FF0000"/>
              </a:solidFill>
              <a:latin typeface="Times New Roman" panose="02020603050405020304" pitchFamily="18" charset="0"/>
              <a:cs typeface="Times New Roman" panose="02020603050405020304" pitchFamily="18" charset="0"/>
            </a:endParaRPr>
          </a:p>
        </p:txBody>
      </p:sp>
      <p:pic>
        <p:nvPicPr>
          <p:cNvPr id="2" name="Imag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62550" y="1216382"/>
            <a:ext cx="2926222" cy="831312"/>
          </a:xfrm>
          <a:prstGeom prst="rect">
            <a:avLst/>
          </a:prstGeom>
        </p:spPr>
      </p:pic>
      <p:sp>
        <p:nvSpPr>
          <p:cNvPr id="10" name="Rectangle 1094"/>
          <p:cNvSpPr>
            <a:spLocks noGrp="1" noChangeArrowheads="1"/>
          </p:cNvSpPr>
          <p:nvPr>
            <p:ph type="ftr" sz="quarter" idx="3"/>
          </p:nvPr>
        </p:nvSpPr>
        <p:spPr>
          <a:xfrm>
            <a:off x="2339975" y="6494463"/>
            <a:ext cx="6370638" cy="215900"/>
          </a:xfrm>
        </p:spPr>
        <p:txBody>
          <a:bodyPr/>
          <a:lstStyle/>
          <a:p>
            <a:r>
              <a:rPr lang="fr-FR" dirty="0"/>
              <a:t>-Ecole de Microélectronique IN2P3 2013, Porquerolles</a:t>
            </a:r>
          </a:p>
        </p:txBody>
      </p:sp>
      <p:sp>
        <p:nvSpPr>
          <p:cNvPr id="11" name="Rectangle 1096"/>
          <p:cNvSpPr>
            <a:spLocks noGrp="1" noChangeArrowheads="1"/>
          </p:cNvSpPr>
          <p:nvPr>
            <p:ph type="dt" sz="half" idx="2"/>
          </p:nvPr>
        </p:nvSpPr>
        <p:spPr>
          <a:xfrm>
            <a:off x="609602" y="6494463"/>
            <a:ext cx="987425" cy="215900"/>
          </a:xfrm>
        </p:spPr>
        <p:txBody>
          <a:bodyPr/>
          <a:lstStyle/>
          <a:p>
            <a:r>
              <a:rPr lang="fr-FR" dirty="0"/>
              <a:t>23-28 juin 2013</a:t>
            </a:r>
          </a:p>
        </p:txBody>
      </p:sp>
      <p:sp>
        <p:nvSpPr>
          <p:cNvPr id="13" name="Rectangle 1097"/>
          <p:cNvSpPr>
            <a:spLocks noGrp="1" noChangeArrowheads="1"/>
          </p:cNvSpPr>
          <p:nvPr>
            <p:ph type="sldNum" sz="quarter" idx="4"/>
          </p:nvPr>
        </p:nvSpPr>
        <p:spPr>
          <a:xfrm>
            <a:off x="8346819" y="6480304"/>
            <a:ext cx="385762" cy="215900"/>
          </a:xfrm>
        </p:spPr>
        <p:txBody>
          <a:bodyPr/>
          <a:lstStyle/>
          <a:p>
            <a:fld id="{5287B7FA-75F4-41EF-AED0-620F566FF141}" type="slidenum">
              <a:rPr lang="fr-FR"/>
              <a:pPr/>
              <a:t>15</a:t>
            </a:fld>
            <a:endParaRPr lang="fr-FR" dirty="0"/>
          </a:p>
        </p:txBody>
      </p:sp>
    </p:spTree>
    <p:extLst>
      <p:ext uri="{BB962C8B-B14F-4D97-AF65-F5344CB8AC3E}">
        <p14:creationId xmlns:p14="http://schemas.microsoft.com/office/powerpoint/2010/main" val="37403503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à coins arrondis 11"/>
          <p:cNvSpPr/>
          <p:nvPr/>
        </p:nvSpPr>
        <p:spPr bwMode="auto">
          <a:xfrm>
            <a:off x="4406445" y="803908"/>
            <a:ext cx="1323795" cy="1482092"/>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a:r>
              <a:rPr lang="fr-FR" sz="2000" dirty="0">
                <a:sym typeface="Symbol"/>
              </a:rPr>
              <a:t>       </a:t>
            </a:r>
            <a:endParaRPr kumimoji="0" lang="fr-FR" sz="2000" b="0" i="0" u="none" strike="noStrike" cap="none" normalizeH="0" baseline="0" dirty="0">
              <a:ln>
                <a:noFill/>
              </a:ln>
              <a:solidFill>
                <a:schemeClr val="tx1"/>
              </a:solidFill>
              <a:effectLst/>
            </a:endParaRPr>
          </a:p>
        </p:txBody>
      </p:sp>
      <p:sp>
        <p:nvSpPr>
          <p:cNvPr id="4" name="Rectangle 2"/>
          <p:cNvSpPr>
            <a:spLocks noGrp="1" noChangeArrowheads="1"/>
          </p:cNvSpPr>
          <p:nvPr>
            <p:ph type="ctrTitle"/>
          </p:nvPr>
        </p:nvSpPr>
        <p:spPr>
          <a:xfrm>
            <a:off x="1042988" y="96383"/>
            <a:ext cx="7632700" cy="458787"/>
          </a:xfrm>
        </p:spPr>
        <p:txBody>
          <a:bodyPr/>
          <a:lstStyle/>
          <a:p>
            <a:r>
              <a:rPr lang="en-US" sz="2000" b="0" spc="300" dirty="0">
                <a:solidFill>
                  <a:schemeClr val="bg2"/>
                </a:solidFill>
              </a:rPr>
              <a:t>Q to V conversion between Detector and ASIC</a:t>
            </a:r>
            <a:endParaRPr lang="fr-FR" sz="2000" dirty="0">
              <a:effectLst>
                <a:outerShdw blurRad="38100" dist="38100" dir="2700000" algn="tl">
                  <a:srgbClr val="C0C0C0"/>
                </a:outerShdw>
              </a:effectLst>
            </a:endParaRPr>
          </a:p>
        </p:txBody>
      </p:sp>
      <p:sp>
        <p:nvSpPr>
          <p:cNvPr id="5" name="Rectangle à coins arrondis 4"/>
          <p:cNvSpPr/>
          <p:nvPr/>
        </p:nvSpPr>
        <p:spPr bwMode="auto">
          <a:xfrm>
            <a:off x="1132568" y="1303020"/>
            <a:ext cx="1572532" cy="982980"/>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a:t>Conversion</a:t>
            </a:r>
          </a:p>
          <a:p>
            <a:pPr marL="0" marR="0" indent="0" algn="ctr" defTabSz="914400" rtl="0" eaLnBrk="0" fontAlgn="base" latinLnBrk="0" hangingPunct="0">
              <a:lnSpc>
                <a:spcPct val="100000"/>
              </a:lnSpc>
              <a:spcBef>
                <a:spcPct val="0"/>
              </a:spcBef>
              <a:spcAft>
                <a:spcPct val="0"/>
              </a:spcAft>
              <a:buClrTx/>
              <a:buSzTx/>
              <a:buFontTx/>
              <a:buNone/>
              <a:tabLst/>
            </a:pPr>
            <a:r>
              <a:rPr lang="fr-FR" sz="2000" dirty="0"/>
              <a:t>E=&gt;Q</a:t>
            </a:r>
            <a:endParaRPr kumimoji="0" lang="fr-FR" sz="2000" b="0" i="0" u="none" strike="noStrike" cap="none" normalizeH="0" baseline="0" dirty="0">
              <a:ln>
                <a:noFill/>
              </a:ln>
              <a:solidFill>
                <a:schemeClr val="tx1"/>
              </a:solidFill>
              <a:effectLst/>
            </a:endParaRPr>
          </a:p>
        </p:txBody>
      </p:sp>
      <p:sp>
        <p:nvSpPr>
          <p:cNvPr id="7" name="Rectangle à coins arrondis 6"/>
          <p:cNvSpPr/>
          <p:nvPr/>
        </p:nvSpPr>
        <p:spPr bwMode="auto">
          <a:xfrm>
            <a:off x="2751818" y="1303020"/>
            <a:ext cx="1572532"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a:t>Conversion</a:t>
            </a:r>
          </a:p>
          <a:p>
            <a:pPr algn="ctr"/>
            <a:r>
              <a:rPr lang="fr-FR" sz="2000" dirty="0"/>
              <a:t>Q=&gt;</a:t>
            </a:r>
            <a:r>
              <a:rPr lang="fr-FR" sz="2000" dirty="0">
                <a:sym typeface="Symbol"/>
              </a:rPr>
              <a:t>  </a:t>
            </a:r>
            <a:r>
              <a:rPr lang="fr-FR" sz="2000" dirty="0"/>
              <a:t>V</a:t>
            </a:r>
            <a:endParaRPr kumimoji="0" lang="fr-FR" sz="2000" b="0" i="0" u="none" strike="noStrike" cap="none" normalizeH="0" baseline="0" dirty="0">
              <a:ln>
                <a:noFill/>
              </a:ln>
              <a:solidFill>
                <a:schemeClr val="tx1"/>
              </a:solidFill>
              <a:effectLst/>
            </a:endParaRPr>
          </a:p>
        </p:txBody>
      </p:sp>
      <p:sp>
        <p:nvSpPr>
          <p:cNvPr id="9" name="Rectangle à coins arrondis 8"/>
          <p:cNvSpPr/>
          <p:nvPr/>
        </p:nvSpPr>
        <p:spPr bwMode="auto">
          <a:xfrm>
            <a:off x="1132569" y="803908"/>
            <a:ext cx="1572532" cy="472442"/>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a:ln>
                  <a:noFill/>
                </a:ln>
                <a:solidFill>
                  <a:schemeClr val="tx1"/>
                </a:solidFill>
                <a:effectLst/>
                <a:latin typeface="Times New Roman" pitchFamily="18" charset="0"/>
              </a:rPr>
              <a:t>Detector</a:t>
            </a:r>
          </a:p>
        </p:txBody>
      </p:sp>
      <p:sp>
        <p:nvSpPr>
          <p:cNvPr id="10" name="Rectangle à coins arrondis 9"/>
          <p:cNvSpPr/>
          <p:nvPr/>
        </p:nvSpPr>
        <p:spPr bwMode="auto">
          <a:xfrm>
            <a:off x="2761343" y="803909"/>
            <a:ext cx="1563007" cy="472442"/>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a:ln>
                  <a:noFill/>
                </a:ln>
                <a:solidFill>
                  <a:schemeClr val="tx1"/>
                </a:solidFill>
                <a:effectLst/>
                <a:latin typeface="Times New Roman" pitchFamily="18" charset="0"/>
              </a:rPr>
              <a:t>ASIC</a:t>
            </a:r>
          </a:p>
        </p:txBody>
      </p:sp>
      <p:sp>
        <p:nvSpPr>
          <p:cNvPr id="20" name="Rectangle 1097"/>
          <p:cNvSpPr>
            <a:spLocks noGrp="1" noChangeArrowheads="1"/>
          </p:cNvSpPr>
          <p:nvPr>
            <p:ph type="sldNum" sz="quarter" idx="4"/>
          </p:nvPr>
        </p:nvSpPr>
        <p:spPr>
          <a:xfrm>
            <a:off x="8346819" y="6480304"/>
            <a:ext cx="385762" cy="215900"/>
          </a:xfrm>
        </p:spPr>
        <p:txBody>
          <a:bodyPr/>
          <a:lstStyle/>
          <a:p>
            <a:fld id="{5287B7FA-75F4-41EF-AED0-620F566FF141}" type="slidenum">
              <a:rPr lang="fr-FR"/>
              <a:pPr/>
              <a:t>16</a:t>
            </a:fld>
            <a:endParaRPr lang="fr-FR" dirty="0"/>
          </a:p>
        </p:txBody>
      </p:sp>
      <p:pic>
        <p:nvPicPr>
          <p:cNvPr id="6" name="Imag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44545" y="857249"/>
            <a:ext cx="3168402" cy="1220727"/>
          </a:xfrm>
          <a:prstGeom prst="rect">
            <a:avLst/>
          </a:prstGeom>
        </p:spPr>
      </p:pic>
      <p:sp>
        <p:nvSpPr>
          <p:cNvPr id="17" name="Rectangle à coins arrondis 16">
            <a:extLst>
              <a:ext uri="{FF2B5EF4-FFF2-40B4-BE49-F238E27FC236}">
                <a16:creationId xmlns:a16="http://schemas.microsoft.com/office/drawing/2014/main" id="{962C93C7-0E85-6546-B918-FC338209E2DE}"/>
              </a:ext>
            </a:extLst>
          </p:cNvPr>
          <p:cNvSpPr/>
          <p:nvPr/>
        </p:nvSpPr>
        <p:spPr bwMode="auto">
          <a:xfrm>
            <a:off x="6337187" y="803908"/>
            <a:ext cx="2326964" cy="1482092"/>
          </a:xfrm>
          <a:prstGeom prst="roundRect">
            <a:avLst/>
          </a:prstGeom>
          <a:solidFill>
            <a:schemeClr val="bg1"/>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a:endParaRPr lang="fr-FR" sz="2000" dirty="0">
              <a:sym typeface="Symbol"/>
            </a:endParaRPr>
          </a:p>
          <a:p>
            <a:pPr algn="ctr"/>
            <a:endParaRPr lang="fr-FR" sz="2000" dirty="0">
              <a:sym typeface="Symbol"/>
            </a:endParaRPr>
          </a:p>
          <a:p>
            <a:pPr algn="ctr"/>
            <a:endParaRPr kumimoji="0" lang="fr-FR" sz="2000" b="0" i="0" u="none" strike="noStrike" cap="none" normalizeH="0" baseline="0" dirty="0">
              <a:ln>
                <a:noFill/>
              </a:ln>
              <a:solidFill>
                <a:schemeClr val="tx1"/>
              </a:solidFill>
              <a:effectLst/>
            </a:endParaRPr>
          </a:p>
        </p:txBody>
      </p:sp>
      <p:sp>
        <p:nvSpPr>
          <p:cNvPr id="11" name="Rectangle à coins arrondis 10"/>
          <p:cNvSpPr/>
          <p:nvPr/>
        </p:nvSpPr>
        <p:spPr bwMode="auto">
          <a:xfrm>
            <a:off x="6344692" y="803909"/>
            <a:ext cx="2326964" cy="1482092"/>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a:endParaRPr lang="fr-FR" sz="2000" dirty="0">
              <a:sym typeface="Symbol"/>
            </a:endParaRPr>
          </a:p>
          <a:p>
            <a:pPr algn="ctr"/>
            <a:r>
              <a:rPr lang="fr-FR" sz="2000" dirty="0">
                <a:sym typeface="Symbol"/>
              </a:rPr>
              <a:t>Voltage</a:t>
            </a:r>
          </a:p>
          <a:p>
            <a:pPr algn="ctr"/>
            <a:r>
              <a:rPr lang="fr-FR" sz="2000" dirty="0">
                <a:sym typeface="Symbol"/>
              </a:rPr>
              <a:t> amplifier</a:t>
            </a:r>
            <a:r>
              <a:rPr lang="fr-FR" sz="2000" dirty="0"/>
              <a:t> </a:t>
            </a:r>
            <a:endParaRPr kumimoji="0" lang="fr-FR" sz="2000" b="0" i="0" u="none" strike="noStrike" cap="none" normalizeH="0" baseline="0" dirty="0">
              <a:ln>
                <a:noFill/>
              </a:ln>
              <a:solidFill>
                <a:schemeClr val="tx1"/>
              </a:solidFill>
              <a:effectLst/>
            </a:endParaRPr>
          </a:p>
        </p:txBody>
      </p:sp>
      <p:sp>
        <p:nvSpPr>
          <p:cNvPr id="21" name="Sous-titre 7">
            <a:extLst>
              <a:ext uri="{FF2B5EF4-FFF2-40B4-BE49-F238E27FC236}">
                <a16:creationId xmlns:a16="http://schemas.microsoft.com/office/drawing/2014/main" id="{EFDAA0FC-08E4-9745-83F9-F5E45516E293}"/>
              </a:ext>
            </a:extLst>
          </p:cNvPr>
          <p:cNvSpPr>
            <a:spLocks noGrp="1"/>
          </p:cNvSpPr>
          <p:nvPr>
            <p:ph type="subTitle" sz="quarter" idx="1"/>
          </p:nvPr>
        </p:nvSpPr>
        <p:spPr>
          <a:xfrm>
            <a:off x="1127488" y="2334484"/>
            <a:ext cx="7544563" cy="3746501"/>
          </a:xfrm>
          <a:noFill/>
        </p:spPr>
        <p:txBody>
          <a:bodyPr/>
          <a:lstStyle/>
          <a:p>
            <a:pPr indent="0" algn="l"/>
            <a:r>
              <a:rPr lang="en-US" sz="2000" b="0" i="0" dirty="0">
                <a:latin typeface="Times New Roman" panose="02020603050405020304" pitchFamily="18" charset="0"/>
                <a:cs typeface="Times New Roman" panose="02020603050405020304" pitchFamily="18" charset="0"/>
              </a:rPr>
              <a:t>The charge is integrated on an in-detector capacitor C</a:t>
            </a:r>
            <a:r>
              <a:rPr lang="en-US" sz="2000" b="0" i="0" baseline="-25000" dirty="0">
                <a:latin typeface="Times New Roman" panose="02020603050405020304" pitchFamily="18" charset="0"/>
                <a:cs typeface="Times New Roman" panose="02020603050405020304" pitchFamily="18" charset="0"/>
              </a:rPr>
              <a:t>i</a:t>
            </a:r>
            <a:r>
              <a:rPr lang="en-US" sz="2000" b="0" i="0" dirty="0">
                <a:latin typeface="Times New Roman" panose="02020603050405020304" pitchFamily="18" charset="0"/>
                <a:cs typeface="Times New Roman" panose="02020603050405020304" pitchFamily="18" charset="0"/>
              </a:rPr>
              <a:t> </a:t>
            </a:r>
            <a:r>
              <a:rPr lang="en-US" sz="2000" b="0" i="0" u="sng" dirty="0">
                <a:latin typeface="Times New Roman" panose="02020603050405020304" pitchFamily="18" charset="0"/>
                <a:cs typeface="Times New Roman" panose="02020603050405020304" pitchFamily="18" charset="0"/>
              </a:rPr>
              <a:t>and</a:t>
            </a:r>
            <a:r>
              <a:rPr lang="en-US" sz="2000" b="0" i="0" dirty="0">
                <a:latin typeface="Times New Roman" panose="02020603050405020304" pitchFamily="18" charset="0"/>
                <a:cs typeface="Times New Roman" panose="02020603050405020304" pitchFamily="18" charset="0"/>
              </a:rPr>
              <a:t> parasitic capacitor </a:t>
            </a:r>
            <a:r>
              <a:rPr lang="en-US" sz="2000" b="0" i="0" dirty="0" err="1">
                <a:latin typeface="Times New Roman" panose="02020603050405020304" pitchFamily="18" charset="0"/>
                <a:cs typeface="Times New Roman" panose="02020603050405020304" pitchFamily="18" charset="0"/>
              </a:rPr>
              <a:t>C</a:t>
            </a:r>
            <a:r>
              <a:rPr lang="en-US" sz="2000" b="0" i="0" baseline="-25000" dirty="0" err="1">
                <a:latin typeface="Times New Roman" panose="02020603050405020304" pitchFamily="18" charset="0"/>
                <a:cs typeface="Times New Roman" panose="02020603050405020304" pitchFamily="18" charset="0"/>
              </a:rPr>
              <a:t>p</a:t>
            </a:r>
            <a:r>
              <a:rPr lang="en-US" sz="2000" b="0" i="0" dirty="0">
                <a:latin typeface="Times New Roman" panose="02020603050405020304" pitchFamily="18" charset="0"/>
                <a:cs typeface="Times New Roman" panose="02020603050405020304" pitchFamily="18" charset="0"/>
              </a:rPr>
              <a:t> due to connection between detector and electronics.</a:t>
            </a:r>
          </a:p>
          <a:p>
            <a:pPr indent="0" algn="l"/>
            <a:r>
              <a:rPr lang="en-US" sz="2000" b="0" i="0" dirty="0">
                <a:latin typeface="Times New Roman" panose="02020603050405020304" pitchFamily="18" charset="0"/>
                <a:cs typeface="Times New Roman" panose="02020603050405020304" pitchFamily="18" charset="0"/>
              </a:rPr>
              <a:t>Input signal of the ASIC: </a:t>
            </a:r>
            <a:r>
              <a:rPr lang="en-US" sz="2000" i="0" dirty="0">
                <a:latin typeface="Times New Roman" panose="02020603050405020304" pitchFamily="18" charset="0"/>
                <a:cs typeface="Times New Roman" panose="02020603050405020304" pitchFamily="18" charset="0"/>
                <a:sym typeface="Symbol"/>
              </a:rPr>
              <a:t></a:t>
            </a:r>
            <a:r>
              <a:rPr lang="en-US" sz="2000" b="0" i="0" dirty="0">
                <a:latin typeface="Times New Roman" panose="02020603050405020304" pitchFamily="18" charset="0"/>
                <a:cs typeface="Times New Roman" panose="02020603050405020304" pitchFamily="18" charset="0"/>
              </a:rPr>
              <a:t>V=Q/(C</a:t>
            </a:r>
            <a:r>
              <a:rPr lang="en-US" sz="2000" b="0" i="0" baseline="-25000" dirty="0">
                <a:latin typeface="Times New Roman" panose="02020603050405020304" pitchFamily="18" charset="0"/>
                <a:cs typeface="Times New Roman" panose="02020603050405020304" pitchFamily="18" charset="0"/>
              </a:rPr>
              <a:t>i</a:t>
            </a:r>
            <a:r>
              <a:rPr lang="en-US" sz="2000" b="0" i="0" dirty="0">
                <a:latin typeface="Times New Roman" panose="02020603050405020304" pitchFamily="18" charset="0"/>
                <a:cs typeface="Times New Roman" panose="02020603050405020304" pitchFamily="18" charset="0"/>
              </a:rPr>
              <a:t> +</a:t>
            </a:r>
            <a:r>
              <a:rPr lang="en-US" sz="2000" b="0" i="0" dirty="0" err="1">
                <a:latin typeface="Times New Roman" panose="02020603050405020304" pitchFamily="18" charset="0"/>
                <a:cs typeface="Times New Roman" panose="02020603050405020304" pitchFamily="18" charset="0"/>
              </a:rPr>
              <a:t>C</a:t>
            </a:r>
            <a:r>
              <a:rPr lang="en-US" sz="2000" b="0" i="0" baseline="-25000" dirty="0" err="1">
                <a:latin typeface="Times New Roman" panose="02020603050405020304" pitchFamily="18" charset="0"/>
                <a:cs typeface="Times New Roman" panose="02020603050405020304" pitchFamily="18" charset="0"/>
              </a:rPr>
              <a:t>p</a:t>
            </a:r>
            <a:r>
              <a:rPr lang="en-US" sz="2000" b="0" i="0" dirty="0">
                <a:latin typeface="Times New Roman" panose="02020603050405020304" pitchFamily="18" charset="0"/>
                <a:cs typeface="Times New Roman" panose="02020603050405020304" pitchFamily="18" charset="0"/>
              </a:rPr>
              <a:t>)</a:t>
            </a:r>
          </a:p>
          <a:p>
            <a:pPr indent="0" algn="l"/>
            <a:r>
              <a:rPr lang="en-US" sz="2000" b="0" i="0" dirty="0" err="1">
                <a:latin typeface="Times New Roman" panose="02020603050405020304" pitchFamily="18" charset="0"/>
                <a:cs typeface="Times New Roman" panose="02020603050405020304" pitchFamily="18" charset="0"/>
              </a:rPr>
              <a:t>C</a:t>
            </a:r>
            <a:r>
              <a:rPr lang="en-US" sz="2000" b="0" i="0" baseline="-25000" dirty="0" err="1">
                <a:latin typeface="Times New Roman" panose="02020603050405020304" pitchFamily="18" charset="0"/>
                <a:cs typeface="Times New Roman" panose="02020603050405020304" pitchFamily="18" charset="0"/>
              </a:rPr>
              <a:t>p</a:t>
            </a:r>
            <a:r>
              <a:rPr lang="en-US" sz="2000" b="0" i="0" dirty="0">
                <a:latin typeface="Times New Roman" panose="02020603050405020304" pitchFamily="18" charset="0"/>
                <a:cs typeface="Times New Roman" panose="02020603050405020304" pitchFamily="18" charset="0"/>
              </a:rPr>
              <a:t> not well defined and change from channel to channel from experiment to experiment!!</a:t>
            </a:r>
          </a:p>
          <a:p>
            <a:pPr indent="0" algn="l"/>
            <a:endParaRPr lang="en-US" sz="2000" b="0" i="0" baseline="-25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007470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à coins arrondis 11"/>
          <p:cNvSpPr/>
          <p:nvPr/>
        </p:nvSpPr>
        <p:spPr bwMode="auto">
          <a:xfrm>
            <a:off x="4406445" y="803908"/>
            <a:ext cx="1323795" cy="1482092"/>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a:r>
              <a:rPr lang="fr-FR" sz="2000" dirty="0">
                <a:sym typeface="Symbol"/>
              </a:rPr>
              <a:t>       </a:t>
            </a:r>
            <a:endParaRPr kumimoji="0" lang="fr-FR" sz="2000" b="0" i="0" u="none" strike="noStrike" cap="none" normalizeH="0" baseline="0" dirty="0">
              <a:ln>
                <a:noFill/>
              </a:ln>
              <a:solidFill>
                <a:schemeClr val="tx1"/>
              </a:solidFill>
              <a:effectLst/>
            </a:endParaRPr>
          </a:p>
        </p:txBody>
      </p:sp>
      <p:sp>
        <p:nvSpPr>
          <p:cNvPr id="4" name="Rectangle 2"/>
          <p:cNvSpPr>
            <a:spLocks noGrp="1" noChangeArrowheads="1"/>
          </p:cNvSpPr>
          <p:nvPr>
            <p:ph type="ctrTitle"/>
          </p:nvPr>
        </p:nvSpPr>
        <p:spPr>
          <a:xfrm>
            <a:off x="1042988" y="96383"/>
            <a:ext cx="7632700" cy="458787"/>
          </a:xfrm>
        </p:spPr>
        <p:txBody>
          <a:bodyPr/>
          <a:lstStyle/>
          <a:p>
            <a:r>
              <a:rPr lang="en-US" sz="2000" b="0" spc="300" dirty="0">
                <a:solidFill>
                  <a:schemeClr val="bg2"/>
                </a:solidFill>
              </a:rPr>
              <a:t>Q to V conversion between Detector and ASIC</a:t>
            </a:r>
            <a:endParaRPr lang="fr-FR" sz="2000" dirty="0">
              <a:effectLst>
                <a:outerShdw blurRad="38100" dist="38100" dir="2700000" algn="tl">
                  <a:srgbClr val="C0C0C0"/>
                </a:outerShdw>
              </a:effectLst>
            </a:endParaRPr>
          </a:p>
        </p:txBody>
      </p:sp>
      <p:sp>
        <p:nvSpPr>
          <p:cNvPr id="5" name="Rectangle à coins arrondis 4"/>
          <p:cNvSpPr/>
          <p:nvPr/>
        </p:nvSpPr>
        <p:spPr bwMode="auto">
          <a:xfrm>
            <a:off x="1132568" y="1303020"/>
            <a:ext cx="1572532" cy="982980"/>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a:t>Conversion</a:t>
            </a:r>
          </a:p>
          <a:p>
            <a:pPr marL="0" marR="0" indent="0" algn="ctr" defTabSz="914400" rtl="0" eaLnBrk="0" fontAlgn="base" latinLnBrk="0" hangingPunct="0">
              <a:lnSpc>
                <a:spcPct val="100000"/>
              </a:lnSpc>
              <a:spcBef>
                <a:spcPct val="0"/>
              </a:spcBef>
              <a:spcAft>
                <a:spcPct val="0"/>
              </a:spcAft>
              <a:buClrTx/>
              <a:buSzTx/>
              <a:buFontTx/>
              <a:buNone/>
              <a:tabLst/>
            </a:pPr>
            <a:r>
              <a:rPr lang="fr-FR" sz="2000" dirty="0"/>
              <a:t>E=&gt;Q</a:t>
            </a:r>
            <a:endParaRPr kumimoji="0" lang="fr-FR" sz="2000" b="0" i="0" u="none" strike="noStrike" cap="none" normalizeH="0" baseline="0" dirty="0">
              <a:ln>
                <a:noFill/>
              </a:ln>
              <a:solidFill>
                <a:schemeClr val="tx1"/>
              </a:solidFill>
              <a:effectLst/>
            </a:endParaRPr>
          </a:p>
        </p:txBody>
      </p:sp>
      <p:sp>
        <p:nvSpPr>
          <p:cNvPr id="7" name="Rectangle à coins arrondis 6"/>
          <p:cNvSpPr/>
          <p:nvPr/>
        </p:nvSpPr>
        <p:spPr bwMode="auto">
          <a:xfrm>
            <a:off x="2751818" y="1303020"/>
            <a:ext cx="1572532"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a:t>Conversion</a:t>
            </a:r>
          </a:p>
          <a:p>
            <a:pPr algn="ctr"/>
            <a:r>
              <a:rPr lang="fr-FR" sz="2000" dirty="0"/>
              <a:t>Q=&gt;</a:t>
            </a:r>
            <a:r>
              <a:rPr lang="fr-FR" sz="2000" dirty="0">
                <a:sym typeface="Symbol"/>
              </a:rPr>
              <a:t>  </a:t>
            </a:r>
            <a:r>
              <a:rPr lang="fr-FR" sz="2000" dirty="0"/>
              <a:t>V</a:t>
            </a:r>
            <a:endParaRPr kumimoji="0" lang="fr-FR" sz="2000" b="0" i="0" u="none" strike="noStrike" cap="none" normalizeH="0" baseline="0" dirty="0">
              <a:ln>
                <a:noFill/>
              </a:ln>
              <a:solidFill>
                <a:schemeClr val="tx1"/>
              </a:solidFill>
              <a:effectLst/>
            </a:endParaRPr>
          </a:p>
        </p:txBody>
      </p:sp>
      <p:sp>
        <p:nvSpPr>
          <p:cNvPr id="9" name="Rectangle à coins arrondis 8"/>
          <p:cNvSpPr/>
          <p:nvPr/>
        </p:nvSpPr>
        <p:spPr bwMode="auto">
          <a:xfrm>
            <a:off x="1132569" y="803908"/>
            <a:ext cx="1572532" cy="472442"/>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a:ln>
                  <a:noFill/>
                </a:ln>
                <a:solidFill>
                  <a:schemeClr val="tx1"/>
                </a:solidFill>
                <a:effectLst/>
                <a:latin typeface="Times New Roman" pitchFamily="18" charset="0"/>
              </a:rPr>
              <a:t>Detector</a:t>
            </a:r>
          </a:p>
        </p:txBody>
      </p:sp>
      <p:sp>
        <p:nvSpPr>
          <p:cNvPr id="10" name="Rectangle à coins arrondis 9"/>
          <p:cNvSpPr/>
          <p:nvPr/>
        </p:nvSpPr>
        <p:spPr bwMode="auto">
          <a:xfrm>
            <a:off x="2761343" y="803909"/>
            <a:ext cx="1563007" cy="472442"/>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a:ln>
                  <a:noFill/>
                </a:ln>
                <a:solidFill>
                  <a:schemeClr val="tx1"/>
                </a:solidFill>
                <a:effectLst/>
                <a:latin typeface="Times New Roman" pitchFamily="18" charset="0"/>
              </a:rPr>
              <a:t>ASIC</a:t>
            </a:r>
          </a:p>
        </p:txBody>
      </p:sp>
      <p:sp>
        <p:nvSpPr>
          <p:cNvPr id="20" name="Rectangle 1097"/>
          <p:cNvSpPr>
            <a:spLocks noGrp="1" noChangeArrowheads="1"/>
          </p:cNvSpPr>
          <p:nvPr>
            <p:ph type="sldNum" sz="quarter" idx="4"/>
          </p:nvPr>
        </p:nvSpPr>
        <p:spPr>
          <a:xfrm>
            <a:off x="8346819" y="6480304"/>
            <a:ext cx="385762" cy="215900"/>
          </a:xfrm>
        </p:spPr>
        <p:txBody>
          <a:bodyPr/>
          <a:lstStyle/>
          <a:p>
            <a:fld id="{5287B7FA-75F4-41EF-AED0-620F566FF141}" type="slidenum">
              <a:rPr lang="fr-FR"/>
              <a:pPr/>
              <a:t>17</a:t>
            </a:fld>
            <a:endParaRPr lang="fr-FR" dirty="0"/>
          </a:p>
        </p:txBody>
      </p:sp>
      <p:pic>
        <p:nvPicPr>
          <p:cNvPr id="6" name="Imag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44545" y="857249"/>
            <a:ext cx="3168402" cy="1220727"/>
          </a:xfrm>
          <a:prstGeom prst="rect">
            <a:avLst/>
          </a:prstGeom>
        </p:spPr>
      </p:pic>
      <p:sp>
        <p:nvSpPr>
          <p:cNvPr id="17" name="Rectangle à coins arrondis 16">
            <a:extLst>
              <a:ext uri="{FF2B5EF4-FFF2-40B4-BE49-F238E27FC236}">
                <a16:creationId xmlns:a16="http://schemas.microsoft.com/office/drawing/2014/main" id="{962C93C7-0E85-6546-B918-FC338209E2DE}"/>
              </a:ext>
            </a:extLst>
          </p:cNvPr>
          <p:cNvSpPr/>
          <p:nvPr/>
        </p:nvSpPr>
        <p:spPr bwMode="auto">
          <a:xfrm>
            <a:off x="6337187" y="803908"/>
            <a:ext cx="2326964" cy="1482092"/>
          </a:xfrm>
          <a:prstGeom prst="roundRect">
            <a:avLst/>
          </a:prstGeom>
          <a:solidFill>
            <a:schemeClr val="bg1"/>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a:endParaRPr lang="fr-FR" sz="2000" dirty="0">
              <a:sym typeface="Symbol"/>
            </a:endParaRPr>
          </a:p>
          <a:p>
            <a:pPr algn="ctr"/>
            <a:endParaRPr lang="fr-FR" sz="2000" dirty="0">
              <a:sym typeface="Symbol"/>
            </a:endParaRPr>
          </a:p>
          <a:p>
            <a:pPr algn="ctr"/>
            <a:endParaRPr kumimoji="0" lang="fr-FR" sz="2000" b="0" i="0" u="none" strike="noStrike" cap="none" normalizeH="0" baseline="0" dirty="0">
              <a:ln>
                <a:noFill/>
              </a:ln>
              <a:solidFill>
                <a:schemeClr val="tx1"/>
              </a:solidFill>
              <a:effectLst/>
            </a:endParaRPr>
          </a:p>
        </p:txBody>
      </p:sp>
      <p:sp>
        <p:nvSpPr>
          <p:cNvPr id="11" name="Rectangle à coins arrondis 10"/>
          <p:cNvSpPr/>
          <p:nvPr/>
        </p:nvSpPr>
        <p:spPr bwMode="auto">
          <a:xfrm>
            <a:off x="6344692" y="803909"/>
            <a:ext cx="2326964" cy="1482092"/>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a:endParaRPr lang="fr-FR" sz="2000" dirty="0">
              <a:sym typeface="Symbol"/>
            </a:endParaRPr>
          </a:p>
          <a:p>
            <a:pPr algn="ctr"/>
            <a:r>
              <a:rPr lang="fr-FR" sz="2000" dirty="0">
                <a:sym typeface="Symbol"/>
              </a:rPr>
              <a:t>Voltage</a:t>
            </a:r>
          </a:p>
          <a:p>
            <a:pPr algn="ctr"/>
            <a:r>
              <a:rPr lang="fr-FR" sz="2000" dirty="0">
                <a:sym typeface="Symbol"/>
              </a:rPr>
              <a:t> amplifier</a:t>
            </a:r>
            <a:r>
              <a:rPr lang="fr-FR" sz="2000" dirty="0"/>
              <a:t> </a:t>
            </a:r>
            <a:endParaRPr kumimoji="0" lang="fr-FR" sz="2000" b="0" i="0" u="none" strike="noStrike" cap="none" normalizeH="0" baseline="0" dirty="0">
              <a:ln>
                <a:noFill/>
              </a:ln>
              <a:solidFill>
                <a:schemeClr val="tx1"/>
              </a:solidFill>
              <a:effectLst/>
            </a:endParaRPr>
          </a:p>
        </p:txBody>
      </p:sp>
      <p:sp>
        <p:nvSpPr>
          <p:cNvPr id="21" name="Sous-titre 7">
            <a:extLst>
              <a:ext uri="{FF2B5EF4-FFF2-40B4-BE49-F238E27FC236}">
                <a16:creationId xmlns:a16="http://schemas.microsoft.com/office/drawing/2014/main" id="{EFDAA0FC-08E4-9745-83F9-F5E45516E293}"/>
              </a:ext>
            </a:extLst>
          </p:cNvPr>
          <p:cNvSpPr>
            <a:spLocks noGrp="1"/>
          </p:cNvSpPr>
          <p:nvPr>
            <p:ph type="subTitle" sz="quarter" idx="1"/>
          </p:nvPr>
        </p:nvSpPr>
        <p:spPr>
          <a:xfrm>
            <a:off x="1127488" y="2334484"/>
            <a:ext cx="7544563" cy="3746501"/>
          </a:xfrm>
          <a:noFill/>
        </p:spPr>
        <p:txBody>
          <a:bodyPr/>
          <a:lstStyle/>
          <a:p>
            <a:pPr indent="0" algn="l"/>
            <a:r>
              <a:rPr lang="en-US" sz="2000" b="0" i="0" dirty="0">
                <a:latin typeface="Times New Roman" panose="02020603050405020304" pitchFamily="18" charset="0"/>
                <a:cs typeface="Times New Roman" panose="02020603050405020304" pitchFamily="18" charset="0"/>
              </a:rPr>
              <a:t>The charge is integrated on an in-detector capacitor C</a:t>
            </a:r>
            <a:r>
              <a:rPr lang="en-US" sz="2000" b="0" i="0" baseline="-25000" dirty="0">
                <a:latin typeface="Times New Roman" panose="02020603050405020304" pitchFamily="18" charset="0"/>
                <a:cs typeface="Times New Roman" panose="02020603050405020304" pitchFamily="18" charset="0"/>
              </a:rPr>
              <a:t>i</a:t>
            </a:r>
            <a:r>
              <a:rPr lang="en-US" sz="2000" b="0" i="0" dirty="0">
                <a:latin typeface="Times New Roman" panose="02020603050405020304" pitchFamily="18" charset="0"/>
                <a:cs typeface="Times New Roman" panose="02020603050405020304" pitchFamily="18" charset="0"/>
              </a:rPr>
              <a:t> </a:t>
            </a:r>
            <a:r>
              <a:rPr lang="en-US" sz="2000" b="0" i="0" u="sng" dirty="0">
                <a:latin typeface="Times New Roman" panose="02020603050405020304" pitchFamily="18" charset="0"/>
                <a:cs typeface="Times New Roman" panose="02020603050405020304" pitchFamily="18" charset="0"/>
              </a:rPr>
              <a:t>and</a:t>
            </a:r>
            <a:r>
              <a:rPr lang="en-US" sz="2000" b="0" i="0" dirty="0">
                <a:latin typeface="Times New Roman" panose="02020603050405020304" pitchFamily="18" charset="0"/>
                <a:cs typeface="Times New Roman" panose="02020603050405020304" pitchFamily="18" charset="0"/>
              </a:rPr>
              <a:t> parasitic capacitor </a:t>
            </a:r>
            <a:r>
              <a:rPr lang="en-US" sz="2000" b="0" i="0" dirty="0" err="1">
                <a:latin typeface="Times New Roman" panose="02020603050405020304" pitchFamily="18" charset="0"/>
                <a:cs typeface="Times New Roman" panose="02020603050405020304" pitchFamily="18" charset="0"/>
              </a:rPr>
              <a:t>C</a:t>
            </a:r>
            <a:r>
              <a:rPr lang="en-US" sz="2000" b="0" i="0" baseline="-25000" dirty="0" err="1">
                <a:latin typeface="Times New Roman" panose="02020603050405020304" pitchFamily="18" charset="0"/>
                <a:cs typeface="Times New Roman" panose="02020603050405020304" pitchFamily="18" charset="0"/>
              </a:rPr>
              <a:t>p</a:t>
            </a:r>
            <a:r>
              <a:rPr lang="en-US" sz="2000" b="0" i="0" dirty="0">
                <a:latin typeface="Times New Roman" panose="02020603050405020304" pitchFamily="18" charset="0"/>
                <a:cs typeface="Times New Roman" panose="02020603050405020304" pitchFamily="18" charset="0"/>
              </a:rPr>
              <a:t> due to connection between detector and electronics.</a:t>
            </a:r>
          </a:p>
          <a:p>
            <a:pPr indent="0" algn="l"/>
            <a:r>
              <a:rPr lang="en-US" sz="2000" b="0" i="0" dirty="0">
                <a:latin typeface="Times New Roman" panose="02020603050405020304" pitchFamily="18" charset="0"/>
                <a:cs typeface="Times New Roman" panose="02020603050405020304" pitchFamily="18" charset="0"/>
              </a:rPr>
              <a:t>Input signal of the ASIC: </a:t>
            </a:r>
            <a:r>
              <a:rPr lang="en-US" sz="2000" i="0" dirty="0">
                <a:latin typeface="Times New Roman" panose="02020603050405020304" pitchFamily="18" charset="0"/>
                <a:cs typeface="Times New Roman" panose="02020603050405020304" pitchFamily="18" charset="0"/>
                <a:sym typeface="Symbol"/>
              </a:rPr>
              <a:t></a:t>
            </a:r>
            <a:r>
              <a:rPr lang="en-US" sz="2000" b="0" i="0" dirty="0">
                <a:latin typeface="Times New Roman" panose="02020603050405020304" pitchFamily="18" charset="0"/>
                <a:cs typeface="Times New Roman" panose="02020603050405020304" pitchFamily="18" charset="0"/>
              </a:rPr>
              <a:t>V=Q/(C</a:t>
            </a:r>
            <a:r>
              <a:rPr lang="en-US" sz="2000" b="0" i="0" baseline="-25000" dirty="0">
                <a:latin typeface="Times New Roman" panose="02020603050405020304" pitchFamily="18" charset="0"/>
                <a:cs typeface="Times New Roman" panose="02020603050405020304" pitchFamily="18" charset="0"/>
              </a:rPr>
              <a:t>i</a:t>
            </a:r>
            <a:r>
              <a:rPr lang="en-US" sz="2000" b="0" i="0" dirty="0">
                <a:latin typeface="Times New Roman" panose="02020603050405020304" pitchFamily="18" charset="0"/>
                <a:cs typeface="Times New Roman" panose="02020603050405020304" pitchFamily="18" charset="0"/>
              </a:rPr>
              <a:t> +</a:t>
            </a:r>
            <a:r>
              <a:rPr lang="en-US" sz="2000" b="0" i="0" dirty="0" err="1">
                <a:latin typeface="Times New Roman" panose="02020603050405020304" pitchFamily="18" charset="0"/>
                <a:cs typeface="Times New Roman" panose="02020603050405020304" pitchFamily="18" charset="0"/>
              </a:rPr>
              <a:t>C</a:t>
            </a:r>
            <a:r>
              <a:rPr lang="en-US" sz="2000" b="0" i="0" baseline="-25000" dirty="0" err="1">
                <a:latin typeface="Times New Roman" panose="02020603050405020304" pitchFamily="18" charset="0"/>
                <a:cs typeface="Times New Roman" panose="02020603050405020304" pitchFamily="18" charset="0"/>
              </a:rPr>
              <a:t>p</a:t>
            </a:r>
            <a:r>
              <a:rPr lang="en-US" sz="2000" b="0" i="0" dirty="0">
                <a:latin typeface="Times New Roman" panose="02020603050405020304" pitchFamily="18" charset="0"/>
                <a:cs typeface="Times New Roman" panose="02020603050405020304" pitchFamily="18" charset="0"/>
              </a:rPr>
              <a:t>)</a:t>
            </a:r>
          </a:p>
          <a:p>
            <a:pPr indent="0" algn="l"/>
            <a:r>
              <a:rPr lang="en-US" sz="2000" b="0" i="0" dirty="0" err="1">
                <a:latin typeface="Times New Roman" panose="02020603050405020304" pitchFamily="18" charset="0"/>
                <a:cs typeface="Times New Roman" panose="02020603050405020304" pitchFamily="18" charset="0"/>
              </a:rPr>
              <a:t>C</a:t>
            </a:r>
            <a:r>
              <a:rPr lang="en-US" sz="2000" b="0" i="0" baseline="-25000" dirty="0" err="1">
                <a:latin typeface="Times New Roman" panose="02020603050405020304" pitchFamily="18" charset="0"/>
                <a:cs typeface="Times New Roman" panose="02020603050405020304" pitchFamily="18" charset="0"/>
              </a:rPr>
              <a:t>p</a:t>
            </a:r>
            <a:r>
              <a:rPr lang="en-US" sz="2000" b="0" i="0" dirty="0">
                <a:latin typeface="Times New Roman" panose="02020603050405020304" pitchFamily="18" charset="0"/>
                <a:cs typeface="Times New Roman" panose="02020603050405020304" pitchFamily="18" charset="0"/>
              </a:rPr>
              <a:t> not well defined and change from channel to channel from experiment to experiment!!</a:t>
            </a:r>
          </a:p>
          <a:p>
            <a:pPr indent="0" algn="l"/>
            <a:endParaRPr lang="en-US" sz="2000" b="0" i="0" baseline="-25000" dirty="0">
              <a:latin typeface="Times New Roman" panose="02020603050405020304" pitchFamily="18" charset="0"/>
              <a:cs typeface="Times New Roman" panose="02020603050405020304" pitchFamily="18" charset="0"/>
            </a:endParaRPr>
          </a:p>
          <a:p>
            <a:pPr indent="0" algn="l"/>
            <a:r>
              <a:rPr lang="en-US" sz="2000" b="0" i="0" dirty="0">
                <a:solidFill>
                  <a:srgbClr val="FF0000"/>
                </a:solidFill>
                <a:latin typeface="Times New Roman" panose="02020603050405020304" pitchFamily="18" charset="0"/>
                <a:cs typeface="Times New Roman" panose="02020603050405020304" pitchFamily="18" charset="0"/>
              </a:rPr>
              <a:t>=&gt;Gain is made by interconnection, not well defined and hugely dispersed !</a:t>
            </a:r>
          </a:p>
          <a:p>
            <a:pPr indent="0" algn="l"/>
            <a:endParaRPr lang="en-US" sz="2000" b="0" i="0" dirty="0">
              <a:latin typeface="Times New Roman" panose="02020603050405020304" pitchFamily="18" charset="0"/>
              <a:cs typeface="Times New Roman" panose="02020603050405020304" pitchFamily="18" charset="0"/>
            </a:endParaRPr>
          </a:p>
          <a:p>
            <a:pPr indent="0"/>
            <a:r>
              <a:rPr lang="en-US" sz="2000" b="0" i="0" dirty="0">
                <a:latin typeface="Times New Roman" panose="02020603050405020304" pitchFamily="18" charset="0"/>
                <a:cs typeface="Times New Roman" panose="02020603050405020304" pitchFamily="18" charset="0"/>
              </a:rPr>
              <a:t> </a:t>
            </a:r>
            <a:r>
              <a:rPr lang="en-US" sz="2400" b="0" i="0" dirty="0">
                <a:solidFill>
                  <a:srgbClr val="FF0000"/>
                </a:solidFill>
                <a:latin typeface="Times New Roman" panose="02020603050405020304" pitchFamily="18" charset="0"/>
                <a:cs typeface="Times New Roman" panose="02020603050405020304" pitchFamily="18" charset="0"/>
              </a:rPr>
              <a:t>=&gt;</a:t>
            </a:r>
            <a:r>
              <a:rPr lang="en-US" sz="2400" b="0" i="0" dirty="0">
                <a:solidFill>
                  <a:srgbClr val="FF0000"/>
                </a:solidFill>
                <a:latin typeface="Times New Roman" panose="02020603050405020304" pitchFamily="18" charset="0"/>
                <a:cs typeface="Times New Roman" panose="02020603050405020304" pitchFamily="18" charset="0"/>
                <a:sym typeface="Symbol"/>
              </a:rPr>
              <a:t>Never used</a:t>
            </a:r>
            <a:endParaRPr lang="en-US" sz="2400" b="0" i="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8979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à coins arrondis 10"/>
          <p:cNvSpPr/>
          <p:nvPr/>
        </p:nvSpPr>
        <p:spPr bwMode="auto">
          <a:xfrm>
            <a:off x="6286501" y="803909"/>
            <a:ext cx="2326964" cy="1482092"/>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a:endParaRPr lang="fr-FR" sz="2000" dirty="0">
              <a:sym typeface="Symbol"/>
            </a:endParaRPr>
          </a:p>
          <a:p>
            <a:pPr algn="ctr"/>
            <a:endParaRPr lang="fr-FR" sz="2000" dirty="0">
              <a:sym typeface="Symbol"/>
            </a:endParaRPr>
          </a:p>
          <a:p>
            <a:pPr algn="ctr"/>
            <a:r>
              <a:rPr lang="fr-FR" sz="2000" dirty="0">
                <a:sym typeface="Symbol"/>
              </a:rPr>
              <a:t>                </a:t>
            </a:r>
            <a:r>
              <a:rPr lang="fr-FR" sz="2000" dirty="0"/>
              <a:t>V=Q/</a:t>
            </a:r>
            <a:r>
              <a:rPr lang="fr-FR" sz="2000" dirty="0" err="1"/>
              <a:t>C</a:t>
            </a:r>
            <a:r>
              <a:rPr lang="fr-FR" sz="2000" baseline="-25000" dirty="0" err="1"/>
              <a:t>f</a:t>
            </a:r>
            <a:r>
              <a:rPr lang="fr-FR" sz="2000" dirty="0"/>
              <a:t> </a:t>
            </a:r>
            <a:endParaRPr kumimoji="0" lang="fr-FR" sz="2000" b="0" i="0" u="none" strike="noStrike" cap="none" normalizeH="0" baseline="0" dirty="0">
              <a:ln>
                <a:noFill/>
              </a:ln>
              <a:solidFill>
                <a:schemeClr val="tx1"/>
              </a:solidFill>
              <a:effectLst/>
            </a:endParaRPr>
          </a:p>
        </p:txBody>
      </p:sp>
      <p:sp>
        <p:nvSpPr>
          <p:cNvPr id="12" name="Rectangle à coins arrondis 11"/>
          <p:cNvSpPr/>
          <p:nvPr/>
        </p:nvSpPr>
        <p:spPr bwMode="auto">
          <a:xfrm>
            <a:off x="4406445" y="803908"/>
            <a:ext cx="1323795" cy="1482092"/>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a:r>
              <a:rPr lang="fr-FR" sz="2000" dirty="0">
                <a:sym typeface="Symbol"/>
              </a:rPr>
              <a:t>       </a:t>
            </a:r>
            <a:endParaRPr kumimoji="0" lang="fr-FR" sz="2000" b="0" i="0" u="none" strike="noStrike" cap="none" normalizeH="0" baseline="0" dirty="0">
              <a:ln>
                <a:noFill/>
              </a:ln>
              <a:solidFill>
                <a:schemeClr val="tx1"/>
              </a:solidFill>
              <a:effectLst/>
            </a:endParaRPr>
          </a:p>
        </p:txBody>
      </p:sp>
      <p:sp>
        <p:nvSpPr>
          <p:cNvPr id="4" name="Rectangle 2"/>
          <p:cNvSpPr>
            <a:spLocks noGrp="1" noChangeArrowheads="1"/>
          </p:cNvSpPr>
          <p:nvPr>
            <p:ph type="ctrTitle"/>
          </p:nvPr>
        </p:nvSpPr>
        <p:spPr>
          <a:xfrm>
            <a:off x="1042988" y="96383"/>
            <a:ext cx="7632700" cy="458787"/>
          </a:xfrm>
        </p:spPr>
        <p:txBody>
          <a:bodyPr/>
          <a:lstStyle/>
          <a:p>
            <a:r>
              <a:rPr lang="en-US" sz="2000" b="0" spc="300" dirty="0">
                <a:solidFill>
                  <a:schemeClr val="bg2"/>
                </a:solidFill>
              </a:rPr>
              <a:t>Q to V conversion in the ASIC</a:t>
            </a:r>
            <a:endParaRPr lang="fr-FR" sz="2000" dirty="0">
              <a:effectLst>
                <a:outerShdw blurRad="38100" dist="38100" dir="2700000" algn="tl">
                  <a:srgbClr val="C0C0C0"/>
                </a:outerShdw>
              </a:effectLst>
            </a:endParaRPr>
          </a:p>
        </p:txBody>
      </p:sp>
      <p:sp>
        <p:nvSpPr>
          <p:cNvPr id="5" name="Rectangle à coins arrondis 4"/>
          <p:cNvSpPr/>
          <p:nvPr/>
        </p:nvSpPr>
        <p:spPr bwMode="auto">
          <a:xfrm>
            <a:off x="1132568" y="1303020"/>
            <a:ext cx="1572532" cy="982980"/>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a:t>Conversion</a:t>
            </a:r>
          </a:p>
          <a:p>
            <a:pPr marL="0" marR="0" indent="0" algn="ctr" defTabSz="914400" rtl="0" eaLnBrk="0" fontAlgn="base" latinLnBrk="0" hangingPunct="0">
              <a:lnSpc>
                <a:spcPct val="100000"/>
              </a:lnSpc>
              <a:spcBef>
                <a:spcPct val="0"/>
              </a:spcBef>
              <a:spcAft>
                <a:spcPct val="0"/>
              </a:spcAft>
              <a:buClrTx/>
              <a:buSzTx/>
              <a:buFontTx/>
              <a:buNone/>
              <a:tabLst/>
            </a:pPr>
            <a:r>
              <a:rPr lang="fr-FR" sz="2000" dirty="0"/>
              <a:t>E=&gt;Q</a:t>
            </a:r>
            <a:endParaRPr kumimoji="0" lang="fr-FR" sz="2000" b="0" i="0" u="none" strike="noStrike" cap="none" normalizeH="0" baseline="0" dirty="0">
              <a:ln>
                <a:noFill/>
              </a:ln>
              <a:solidFill>
                <a:schemeClr val="tx1"/>
              </a:solidFill>
              <a:effectLst/>
            </a:endParaRPr>
          </a:p>
        </p:txBody>
      </p:sp>
      <p:sp>
        <p:nvSpPr>
          <p:cNvPr id="7" name="Rectangle à coins arrondis 6"/>
          <p:cNvSpPr/>
          <p:nvPr/>
        </p:nvSpPr>
        <p:spPr bwMode="auto">
          <a:xfrm>
            <a:off x="2751818" y="1303020"/>
            <a:ext cx="1572532"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a:t>Conversion</a:t>
            </a:r>
          </a:p>
          <a:p>
            <a:pPr algn="ctr"/>
            <a:r>
              <a:rPr lang="fr-FR" sz="2000" dirty="0"/>
              <a:t>Q=&gt;</a:t>
            </a:r>
            <a:r>
              <a:rPr lang="fr-FR" sz="2000" dirty="0">
                <a:sym typeface="Symbol"/>
              </a:rPr>
              <a:t>  </a:t>
            </a:r>
            <a:r>
              <a:rPr lang="fr-FR" sz="2000" dirty="0"/>
              <a:t>V</a:t>
            </a:r>
            <a:endParaRPr kumimoji="0" lang="fr-FR" sz="2000" b="0" i="0" u="none" strike="noStrike" cap="none" normalizeH="0" baseline="0" dirty="0">
              <a:ln>
                <a:noFill/>
              </a:ln>
              <a:solidFill>
                <a:schemeClr val="tx1"/>
              </a:solidFill>
              <a:effectLst/>
            </a:endParaRPr>
          </a:p>
        </p:txBody>
      </p:sp>
      <p:sp>
        <p:nvSpPr>
          <p:cNvPr id="9" name="Rectangle à coins arrondis 8"/>
          <p:cNvSpPr/>
          <p:nvPr/>
        </p:nvSpPr>
        <p:spPr bwMode="auto">
          <a:xfrm>
            <a:off x="1132569" y="803908"/>
            <a:ext cx="1572532" cy="472442"/>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a:ln>
                  <a:noFill/>
                </a:ln>
                <a:solidFill>
                  <a:schemeClr val="tx1"/>
                </a:solidFill>
                <a:effectLst/>
                <a:latin typeface="Times New Roman" pitchFamily="18" charset="0"/>
              </a:rPr>
              <a:t>Detector</a:t>
            </a:r>
          </a:p>
        </p:txBody>
      </p:sp>
      <mc:AlternateContent xmlns:mc="http://schemas.openxmlformats.org/markup-compatibility/2006" xmlns:a14="http://schemas.microsoft.com/office/drawing/2010/main">
        <mc:Choice Requires="a14">
          <p:sp>
            <p:nvSpPr>
              <p:cNvPr id="18" name="Sous-titre 7"/>
              <p:cNvSpPr>
                <a:spLocks noGrp="1"/>
              </p:cNvSpPr>
              <p:nvPr>
                <p:ph type="subTitle" sz="quarter" idx="1"/>
              </p:nvPr>
            </p:nvSpPr>
            <p:spPr>
              <a:xfrm>
                <a:off x="1127488" y="2334484"/>
                <a:ext cx="7544563" cy="3953427"/>
              </a:xfrm>
              <a:noFill/>
            </p:spPr>
            <p:txBody>
              <a:bodyPr/>
              <a:lstStyle/>
              <a:p>
                <a:pPr indent="0" algn="l"/>
                <a:r>
                  <a:rPr lang="en-US" sz="2000" b="0" i="0" dirty="0">
                    <a:latin typeface="Times New Roman" panose="02020603050405020304" pitchFamily="18" charset="0"/>
                    <a:cs typeface="Times New Roman" panose="02020603050405020304" pitchFamily="18" charset="0"/>
                  </a:rPr>
                  <a:t>The charge is integrated on the capacitor </a:t>
                </a:r>
                <a:r>
                  <a:rPr lang="en-US" sz="2000" b="0" i="0" dirty="0" err="1">
                    <a:latin typeface="Times New Roman" panose="02020603050405020304" pitchFamily="18" charset="0"/>
                    <a:cs typeface="Times New Roman" panose="02020603050405020304" pitchFamily="18" charset="0"/>
                  </a:rPr>
                  <a:t>C</a:t>
                </a:r>
                <a:r>
                  <a:rPr lang="en-US" sz="2000" b="0" i="0" baseline="-25000" dirty="0" err="1">
                    <a:latin typeface="Times New Roman" panose="02020603050405020304" pitchFamily="18" charset="0"/>
                    <a:cs typeface="Times New Roman" panose="02020603050405020304" pitchFamily="18" charset="0"/>
                  </a:rPr>
                  <a:t>f</a:t>
                </a:r>
                <a:r>
                  <a:rPr lang="en-US" sz="2000" b="0" i="0" dirty="0">
                    <a:latin typeface="Times New Roman" panose="02020603050405020304" pitchFamily="18" charset="0"/>
                    <a:cs typeface="Times New Roman" panose="02020603050405020304" pitchFamily="18" charset="0"/>
                  </a:rPr>
                  <a:t> of a </a:t>
                </a:r>
                <a:r>
                  <a:rPr lang="en-US" sz="2000" i="0" dirty="0">
                    <a:latin typeface="Times New Roman" panose="02020603050405020304" pitchFamily="18" charset="0"/>
                    <a:cs typeface="Times New Roman" panose="02020603050405020304" pitchFamily="18" charset="0"/>
                  </a:rPr>
                  <a:t>charge sensitive amplifier</a:t>
                </a:r>
                <a:r>
                  <a:rPr lang="en-US" sz="2000" b="0" i="0" dirty="0">
                    <a:latin typeface="Times New Roman" panose="02020603050405020304" pitchFamily="18" charset="0"/>
                    <a:cs typeface="Times New Roman" panose="02020603050405020304" pitchFamily="18" charset="0"/>
                  </a:rPr>
                  <a:t>: </a:t>
                </a:r>
                <a:r>
                  <a:rPr lang="en-US" sz="2000" b="0" i="0" dirty="0" err="1">
                    <a:latin typeface="Times New Roman" panose="02020603050405020304" pitchFamily="18" charset="0"/>
                    <a:cs typeface="Times New Roman" panose="02020603050405020304" pitchFamily="18" charset="0"/>
                  </a:rPr>
                  <a:t>Gatti</a:t>
                </a:r>
                <a:r>
                  <a:rPr lang="en-US" sz="2000" b="0" i="0" dirty="0">
                    <a:latin typeface="Times New Roman" panose="02020603050405020304" pitchFamily="18" charset="0"/>
                    <a:cs typeface="Times New Roman" panose="02020603050405020304" pitchFamily="18" charset="0"/>
                  </a:rPr>
                  <a:t>, 1956.</a:t>
                </a:r>
                <a:endParaRPr lang="en-US" sz="2000" b="0" i="0" dirty="0">
                  <a:solidFill>
                    <a:srgbClr val="00B050"/>
                  </a:solidFill>
                  <a:latin typeface="Times New Roman" panose="02020603050405020304" pitchFamily="18" charset="0"/>
                  <a:cs typeface="Times New Roman" panose="02020603050405020304" pitchFamily="18" charset="0"/>
                </a:endParaRPr>
              </a:p>
              <a:p>
                <a:pPr indent="0" algn="l"/>
                <a:r>
                  <a:rPr lang="en-US" sz="2000" b="0" i="0" dirty="0">
                    <a:latin typeface="Times New Roman" panose="02020603050405020304" pitchFamily="18" charset="0"/>
                    <a:cs typeface="Times New Roman" panose="02020603050405020304" pitchFamily="18" charset="0"/>
                  </a:rPr>
                  <a:t>The main idea is to use Miller effect to fix the gain thanks to a huge capacitor (</a:t>
                </a:r>
                <a:r>
                  <a:rPr lang="en-US" sz="2000" b="0" i="0" dirty="0" err="1">
                    <a:latin typeface="Times New Roman" panose="02020603050405020304" pitchFamily="18" charset="0"/>
                    <a:cs typeface="Times New Roman" panose="02020603050405020304" pitchFamily="18" charset="0"/>
                  </a:rPr>
                  <a:t>A.C</a:t>
                </a:r>
                <a:r>
                  <a:rPr lang="en-US" sz="2000" b="0" i="0" baseline="-25000" dirty="0" err="1">
                    <a:latin typeface="Times New Roman" panose="02020603050405020304" pitchFamily="18" charset="0"/>
                    <a:cs typeface="Times New Roman" panose="02020603050405020304" pitchFamily="18" charset="0"/>
                  </a:rPr>
                  <a:t>f</a:t>
                </a:r>
                <a:r>
                  <a:rPr lang="en-US" sz="2000" b="0" i="0" dirty="0">
                    <a:latin typeface="Times New Roman" panose="02020603050405020304" pitchFamily="18" charset="0"/>
                    <a:cs typeface="Times New Roman" panose="02020603050405020304" pitchFamily="18" charset="0"/>
                  </a:rPr>
                  <a:t>) and to compensate for the low gain due to high capacitor with the open loop gain of the amplifier.</a:t>
                </a:r>
              </a:p>
              <a:p>
                <a:pPr indent="0" algn="l"/>
                <a:endParaRPr lang="en-US" sz="2000" b="0" i="0" dirty="0">
                  <a:latin typeface="Times New Roman" panose="02020603050405020304" pitchFamily="18" charset="0"/>
                  <a:cs typeface="Times New Roman" panose="02020603050405020304" pitchFamily="18" charset="0"/>
                </a:endParaRPr>
              </a:p>
              <a:p>
                <a:pPr indent="0" algn="l"/>
                <a14:m>
                  <m:oMathPara xmlns:m="http://schemas.openxmlformats.org/officeDocument/2006/math">
                    <m:oMathParaPr>
                      <m:jc m:val="centerGroup"/>
                    </m:oMathParaPr>
                    <m:oMath xmlns:m="http://schemas.openxmlformats.org/officeDocument/2006/math">
                      <m:r>
                        <m:rPr>
                          <m:sty m:val="p"/>
                        </m:rPr>
                        <a:rPr lang="el-GR" sz="1800" b="0" i="0">
                          <a:latin typeface="Cambria Math" panose="02040503050406030204" pitchFamily="18" charset="0"/>
                          <a:ea typeface="Cambria Math" panose="02040503050406030204" pitchFamily="18" charset="0"/>
                        </a:rPr>
                        <m:t>Δ</m:t>
                      </m:r>
                      <m:r>
                        <m:rPr>
                          <m:sty m:val="p"/>
                        </m:rPr>
                        <a:rPr lang="fr-FR" sz="1800" b="0" i="0">
                          <a:latin typeface="Cambria Math" panose="02040503050406030204" pitchFamily="18" charset="0"/>
                          <a:ea typeface="Cambria Math" panose="02040503050406030204" pitchFamily="18" charset="0"/>
                        </a:rPr>
                        <m:t>V</m:t>
                      </m:r>
                      <m:r>
                        <a:rPr lang="fr-FR" sz="1800" b="0" i="0">
                          <a:latin typeface="Cambria Math" panose="02040503050406030204" pitchFamily="18" charset="0"/>
                          <a:ea typeface="Cambria Math" panose="02040503050406030204" pitchFamily="18" charset="0"/>
                        </a:rPr>
                        <m:t>=</m:t>
                      </m:r>
                      <m:f>
                        <m:fPr>
                          <m:ctrlPr>
                            <a:rPr lang="fr-FR" sz="1800" b="0" i="1">
                              <a:latin typeface="Cambria Math" panose="02040503050406030204" pitchFamily="18" charset="0"/>
                              <a:ea typeface="Cambria Math" panose="02040503050406030204" pitchFamily="18" charset="0"/>
                            </a:rPr>
                          </m:ctrlPr>
                        </m:fPr>
                        <m:num>
                          <m:r>
                            <m:rPr>
                              <m:sty m:val="p"/>
                            </m:rPr>
                            <a:rPr lang="fr-FR" sz="1800" b="0" i="0">
                              <a:latin typeface="Cambria Math" panose="02040503050406030204" pitchFamily="18" charset="0"/>
                              <a:ea typeface="Cambria Math" panose="02040503050406030204" pitchFamily="18" charset="0"/>
                            </a:rPr>
                            <m:t>A</m:t>
                          </m:r>
                          <m:r>
                            <a:rPr lang="fr-FR" sz="1800" b="0">
                              <a:latin typeface="Cambria Math" panose="02040503050406030204" pitchFamily="18" charset="0"/>
                              <a:ea typeface="Cambria Math" panose="02040503050406030204" pitchFamily="18" charset="0"/>
                            </a:rPr>
                            <m:t>×</m:t>
                          </m:r>
                          <m:r>
                            <m:rPr>
                              <m:sty m:val="p"/>
                            </m:rPr>
                            <a:rPr lang="fr-FR" sz="1800" b="0" i="0">
                              <a:latin typeface="Cambria Math" panose="02040503050406030204" pitchFamily="18" charset="0"/>
                              <a:ea typeface="Cambria Math" panose="02040503050406030204" pitchFamily="18" charset="0"/>
                            </a:rPr>
                            <m:t>Q</m:t>
                          </m:r>
                        </m:num>
                        <m:den>
                          <m:sSub>
                            <m:sSubPr>
                              <m:ctrlPr>
                                <a:rPr lang="fr-FR" sz="1800" b="0" i="1">
                                  <a:latin typeface="Cambria Math" panose="02040503050406030204" pitchFamily="18" charset="0"/>
                                  <a:ea typeface="Cambria Math" panose="02040503050406030204" pitchFamily="18" charset="0"/>
                                </a:rPr>
                              </m:ctrlPr>
                            </m:sSubPr>
                            <m:e>
                              <m:r>
                                <m:rPr>
                                  <m:sty m:val="p"/>
                                </m:rPr>
                                <a:rPr lang="fr-FR" sz="1800" b="0" i="0">
                                  <a:latin typeface="Cambria Math" panose="02040503050406030204" pitchFamily="18" charset="0"/>
                                  <a:ea typeface="Cambria Math" panose="02040503050406030204" pitchFamily="18" charset="0"/>
                                </a:rPr>
                                <m:t>C</m:t>
                              </m:r>
                            </m:e>
                            <m:sub>
                              <m:r>
                                <m:rPr>
                                  <m:sty m:val="p"/>
                                </m:rPr>
                                <a:rPr lang="fr-FR" sz="1800" b="0" i="0" smtClean="0">
                                  <a:latin typeface="Cambria Math" panose="02040503050406030204" pitchFamily="18" charset="0"/>
                                  <a:ea typeface="Cambria Math" panose="02040503050406030204" pitchFamily="18" charset="0"/>
                                </a:rPr>
                                <m:t>i</m:t>
                              </m:r>
                            </m:sub>
                          </m:sSub>
                          <m:r>
                            <a:rPr lang="fr-FR" sz="1800" b="0" i="0">
                              <a:latin typeface="Cambria Math" panose="02040503050406030204" pitchFamily="18" charset="0"/>
                              <a:ea typeface="Cambria Math" panose="02040503050406030204" pitchFamily="18" charset="0"/>
                            </a:rPr>
                            <m:t>+</m:t>
                          </m:r>
                          <m:sSub>
                            <m:sSubPr>
                              <m:ctrlPr>
                                <a:rPr lang="fr-FR" sz="1800" b="0" i="1">
                                  <a:latin typeface="Cambria Math" panose="02040503050406030204" pitchFamily="18" charset="0"/>
                                  <a:ea typeface="Cambria Math" panose="02040503050406030204" pitchFamily="18" charset="0"/>
                                </a:rPr>
                              </m:ctrlPr>
                            </m:sSubPr>
                            <m:e>
                              <m:r>
                                <m:rPr>
                                  <m:sty m:val="p"/>
                                </m:rPr>
                                <a:rPr lang="fr-FR" sz="1800" b="0" i="0">
                                  <a:latin typeface="Cambria Math" panose="02040503050406030204" pitchFamily="18" charset="0"/>
                                  <a:ea typeface="Cambria Math" panose="02040503050406030204" pitchFamily="18" charset="0"/>
                                </a:rPr>
                                <m:t>C</m:t>
                              </m:r>
                            </m:e>
                            <m:sub>
                              <m:r>
                                <m:rPr>
                                  <m:sty m:val="p"/>
                                </m:rPr>
                                <a:rPr lang="fr-FR" sz="1800" b="0" i="0">
                                  <a:latin typeface="Cambria Math" panose="02040503050406030204" pitchFamily="18" charset="0"/>
                                  <a:ea typeface="Cambria Math" panose="02040503050406030204" pitchFamily="18" charset="0"/>
                                </a:rPr>
                                <m:t>p</m:t>
                              </m:r>
                            </m:sub>
                          </m:sSub>
                          <m:r>
                            <a:rPr lang="fr-FR" sz="1800" b="0" i="0">
                              <a:latin typeface="Cambria Math" panose="02040503050406030204" pitchFamily="18" charset="0"/>
                              <a:ea typeface="Cambria Math" panose="02040503050406030204" pitchFamily="18" charset="0"/>
                            </a:rPr>
                            <m:t>+</m:t>
                          </m:r>
                          <m:sSub>
                            <m:sSubPr>
                              <m:ctrlPr>
                                <a:rPr lang="fr-FR" sz="1800" b="0" i="1">
                                  <a:latin typeface="Cambria Math" panose="02040503050406030204" pitchFamily="18" charset="0"/>
                                  <a:ea typeface="Cambria Math" panose="02040503050406030204" pitchFamily="18" charset="0"/>
                                </a:rPr>
                              </m:ctrlPr>
                            </m:sSubPr>
                            <m:e>
                              <m:r>
                                <m:rPr>
                                  <m:sty m:val="p"/>
                                </m:rPr>
                                <a:rPr lang="fr-FR" sz="1800" b="0" i="0">
                                  <a:latin typeface="Cambria Math" panose="02040503050406030204" pitchFamily="18" charset="0"/>
                                  <a:ea typeface="Cambria Math" panose="02040503050406030204" pitchFamily="18" charset="0"/>
                                </a:rPr>
                                <m:t>C</m:t>
                              </m:r>
                            </m:e>
                            <m:sub>
                              <m:r>
                                <m:rPr>
                                  <m:sty m:val="p"/>
                                </m:rPr>
                                <a:rPr lang="fr-FR" sz="1800" b="0" i="0">
                                  <a:latin typeface="Cambria Math" panose="02040503050406030204" pitchFamily="18" charset="0"/>
                                  <a:ea typeface="Cambria Math" panose="02040503050406030204" pitchFamily="18" charset="0"/>
                                </a:rPr>
                                <m:t>in</m:t>
                              </m:r>
                            </m:sub>
                          </m:sSub>
                          <m:r>
                            <a:rPr lang="fr-FR" sz="1800" b="0" i="0">
                              <a:latin typeface="Cambria Math" panose="02040503050406030204" pitchFamily="18" charset="0"/>
                              <a:ea typeface="Cambria Math" panose="02040503050406030204" pitchFamily="18" charset="0"/>
                            </a:rPr>
                            <m:t>+(1+</m:t>
                          </m:r>
                          <m:r>
                            <m:rPr>
                              <m:sty m:val="p"/>
                            </m:rPr>
                            <a:rPr lang="fr-FR" sz="1800" b="0" i="0">
                              <a:latin typeface="Cambria Math" panose="02040503050406030204" pitchFamily="18" charset="0"/>
                              <a:ea typeface="Cambria Math" panose="02040503050406030204" pitchFamily="18" charset="0"/>
                            </a:rPr>
                            <m:t>A</m:t>
                          </m:r>
                          <m:r>
                            <a:rPr lang="fr-FR" sz="1800" b="0" i="0">
                              <a:latin typeface="Cambria Math" panose="02040503050406030204" pitchFamily="18" charset="0"/>
                              <a:ea typeface="Cambria Math" panose="02040503050406030204" pitchFamily="18" charset="0"/>
                            </a:rPr>
                            <m:t>)</m:t>
                          </m:r>
                          <m:sSub>
                            <m:sSubPr>
                              <m:ctrlPr>
                                <a:rPr lang="fr-FR" sz="1800" b="0" i="1">
                                  <a:latin typeface="Cambria Math" panose="02040503050406030204" pitchFamily="18" charset="0"/>
                                  <a:ea typeface="Cambria Math" panose="02040503050406030204" pitchFamily="18" charset="0"/>
                                </a:rPr>
                              </m:ctrlPr>
                            </m:sSubPr>
                            <m:e>
                              <m:r>
                                <m:rPr>
                                  <m:sty m:val="p"/>
                                </m:rPr>
                                <a:rPr lang="fr-FR" sz="1800" b="0" i="0">
                                  <a:latin typeface="Cambria Math" panose="02040503050406030204" pitchFamily="18" charset="0"/>
                                  <a:ea typeface="Cambria Math" panose="02040503050406030204" pitchFamily="18" charset="0"/>
                                </a:rPr>
                                <m:t>C</m:t>
                              </m:r>
                            </m:e>
                            <m:sub>
                              <m:r>
                                <m:rPr>
                                  <m:sty m:val="p"/>
                                </m:rPr>
                                <a:rPr lang="fr-FR" sz="1800" b="0" i="0">
                                  <a:latin typeface="Cambria Math" panose="02040503050406030204" pitchFamily="18" charset="0"/>
                                  <a:ea typeface="Cambria Math" panose="02040503050406030204" pitchFamily="18" charset="0"/>
                                </a:rPr>
                                <m:t>f</m:t>
                              </m:r>
                            </m:sub>
                          </m:sSub>
                        </m:den>
                      </m:f>
                    </m:oMath>
                  </m:oMathPara>
                </a14:m>
                <a:endParaRPr lang="en-US" sz="1800" b="0" i="0" dirty="0">
                  <a:solidFill>
                    <a:srgbClr val="00B050"/>
                  </a:solidFill>
                  <a:latin typeface="Times New Roman" panose="02020603050405020304" pitchFamily="18" charset="0"/>
                  <a:cs typeface="Times New Roman" panose="02020603050405020304" pitchFamily="18" charset="0"/>
                </a:endParaRPr>
              </a:p>
              <a:p>
                <a:pPr indent="0" algn="l"/>
                <a:endParaRPr lang="fr-FR" sz="1600" b="0" i="0" dirty="0">
                  <a:latin typeface="Times New Roman" panose="02020603050405020304" pitchFamily="18" charset="0"/>
                  <a:cs typeface="Times New Roman" panose="02020603050405020304" pitchFamily="18" charset="0"/>
                </a:endParaRPr>
              </a:p>
              <a:p>
                <a:pPr indent="0"/>
                <a14:m>
                  <m:oMath xmlns:m="http://schemas.openxmlformats.org/officeDocument/2006/math">
                    <m:r>
                      <a:rPr lang="el-GR" sz="2000" i="0">
                        <a:latin typeface="Cambria Math" panose="02040503050406030204" pitchFamily="18" charset="0"/>
                        <a:ea typeface="Cambria Math" panose="02040503050406030204" pitchFamily="18" charset="0"/>
                      </a:rPr>
                      <m:t>𝚫</m:t>
                    </m:r>
                    <m:r>
                      <a:rPr lang="fr-FR" sz="2000" i="0">
                        <a:latin typeface="Cambria Math" panose="02040503050406030204" pitchFamily="18" charset="0"/>
                        <a:ea typeface="Cambria Math" panose="02040503050406030204" pitchFamily="18" charset="0"/>
                      </a:rPr>
                      <m:t>𝐕</m:t>
                    </m:r>
                    <m:r>
                      <a:rPr lang="fr-FR" sz="2000">
                        <a:latin typeface="Cambria Math" panose="02040503050406030204" pitchFamily="18" charset="0"/>
                        <a:ea typeface="Cambria Math" panose="02040503050406030204" pitchFamily="18" charset="0"/>
                      </a:rPr>
                      <m:t>≈</m:t>
                    </m:r>
                    <m:f>
                      <m:fPr>
                        <m:ctrlPr>
                          <a:rPr lang="fr-FR" sz="2000" i="1">
                            <a:latin typeface="Cambria Math" panose="02040503050406030204" pitchFamily="18" charset="0"/>
                            <a:ea typeface="Cambria Math" panose="02040503050406030204" pitchFamily="18" charset="0"/>
                          </a:rPr>
                        </m:ctrlPr>
                      </m:fPr>
                      <m:num>
                        <m:r>
                          <a:rPr lang="fr-FR" sz="2000" i="0">
                            <a:latin typeface="Cambria Math" panose="02040503050406030204" pitchFamily="18" charset="0"/>
                            <a:ea typeface="Cambria Math" panose="02040503050406030204" pitchFamily="18" charset="0"/>
                          </a:rPr>
                          <m:t>𝐐</m:t>
                        </m:r>
                      </m:num>
                      <m:den>
                        <m:sSub>
                          <m:sSubPr>
                            <m:ctrlPr>
                              <a:rPr lang="fr-FR" sz="2000" i="1">
                                <a:latin typeface="Cambria Math" panose="02040503050406030204" pitchFamily="18" charset="0"/>
                                <a:ea typeface="Cambria Math" panose="02040503050406030204" pitchFamily="18" charset="0"/>
                              </a:rPr>
                            </m:ctrlPr>
                          </m:sSubPr>
                          <m:e>
                            <m:r>
                              <a:rPr lang="fr-FR" sz="2000" i="0">
                                <a:latin typeface="Cambria Math" panose="02040503050406030204" pitchFamily="18" charset="0"/>
                                <a:ea typeface="Cambria Math" panose="02040503050406030204" pitchFamily="18" charset="0"/>
                              </a:rPr>
                              <m:t>𝐂</m:t>
                            </m:r>
                          </m:e>
                          <m:sub>
                            <m:r>
                              <a:rPr lang="fr-FR" sz="2000" i="0">
                                <a:latin typeface="Cambria Math" panose="02040503050406030204" pitchFamily="18" charset="0"/>
                                <a:ea typeface="Cambria Math" panose="02040503050406030204" pitchFamily="18" charset="0"/>
                              </a:rPr>
                              <m:t>𝐟</m:t>
                            </m:r>
                          </m:sub>
                        </m:sSub>
                      </m:den>
                    </m:f>
                    <m:r>
                      <a:rPr lang="fr-FR" sz="2000">
                        <a:latin typeface="Cambria Math" panose="02040503050406030204" pitchFamily="18" charset="0"/>
                        <a:ea typeface="Cambria Math" panose="02040503050406030204" pitchFamily="18" charset="0"/>
                      </a:rPr>
                      <m:t> </m:t>
                    </m:r>
                  </m:oMath>
                </a14:m>
                <a:r>
                  <a:rPr lang="fr-FR" sz="2000" b="0" i="0" dirty="0">
                    <a:latin typeface="Times New Roman" panose="02020603050405020304" pitchFamily="18" charset="0"/>
                    <a:cs typeface="Times New Roman" panose="02020603050405020304" pitchFamily="18" charset="0"/>
                  </a:rPr>
                  <a:t>  if</a:t>
                </a:r>
                <a:r>
                  <a:rPr lang="fr-FR" sz="2000" b="0" i="0" dirty="0">
                    <a:solidFill>
                      <a:srgbClr val="00B050"/>
                    </a:solidFill>
                    <a:latin typeface="Times New Roman" panose="02020603050405020304" pitchFamily="18" charset="0"/>
                    <a:cs typeface="Times New Roman" panose="02020603050405020304" pitchFamily="18" charset="0"/>
                  </a:rPr>
                  <a:t> </a:t>
                </a:r>
                <a14:m>
                  <m:oMath xmlns:m="http://schemas.openxmlformats.org/officeDocument/2006/math">
                    <m:r>
                      <a:rPr lang="fr-FR" sz="2000" b="0" i="0" smtClean="0">
                        <a:latin typeface="Cambria Math" panose="02040503050406030204" pitchFamily="18" charset="0"/>
                        <a:ea typeface="Cambria Math" panose="02040503050406030204" pitchFamily="18" charset="0"/>
                      </a:rPr>
                      <m:t>(</m:t>
                    </m:r>
                    <m:r>
                      <a:rPr lang="fr-FR" sz="2000" b="0" i="0">
                        <a:latin typeface="Cambria Math" panose="02040503050406030204" pitchFamily="18" charset="0"/>
                        <a:ea typeface="Cambria Math" panose="02040503050406030204" pitchFamily="18" charset="0"/>
                      </a:rPr>
                      <m:t>1+</m:t>
                    </m:r>
                    <m:r>
                      <m:rPr>
                        <m:sty m:val="p"/>
                      </m:rPr>
                      <a:rPr lang="fr-FR" sz="2000" b="0" i="0">
                        <a:latin typeface="Cambria Math" panose="02040503050406030204" pitchFamily="18" charset="0"/>
                        <a:ea typeface="Cambria Math" panose="02040503050406030204" pitchFamily="18" charset="0"/>
                      </a:rPr>
                      <m:t>A</m:t>
                    </m:r>
                    <m:r>
                      <a:rPr lang="fr-FR" sz="2000" b="0" i="0">
                        <a:latin typeface="Cambria Math" panose="02040503050406030204" pitchFamily="18" charset="0"/>
                        <a:ea typeface="Cambria Math" panose="02040503050406030204" pitchFamily="18" charset="0"/>
                      </a:rPr>
                      <m:t>)</m:t>
                    </m:r>
                    <m:sSub>
                      <m:sSubPr>
                        <m:ctrlPr>
                          <a:rPr lang="fr-FR" sz="2000" b="0" i="1">
                            <a:latin typeface="Cambria Math" panose="02040503050406030204" pitchFamily="18" charset="0"/>
                            <a:ea typeface="Cambria Math" panose="02040503050406030204" pitchFamily="18" charset="0"/>
                          </a:rPr>
                        </m:ctrlPr>
                      </m:sSubPr>
                      <m:e>
                        <m:r>
                          <m:rPr>
                            <m:sty m:val="p"/>
                          </m:rPr>
                          <a:rPr lang="fr-FR" sz="2000" b="0" i="0">
                            <a:latin typeface="Cambria Math" panose="02040503050406030204" pitchFamily="18" charset="0"/>
                            <a:ea typeface="Cambria Math" panose="02040503050406030204" pitchFamily="18" charset="0"/>
                          </a:rPr>
                          <m:t>C</m:t>
                        </m:r>
                      </m:e>
                      <m:sub>
                        <m:r>
                          <m:rPr>
                            <m:sty m:val="p"/>
                          </m:rPr>
                          <a:rPr lang="fr-FR" sz="2000" b="0" i="0">
                            <a:latin typeface="Cambria Math" panose="02040503050406030204" pitchFamily="18" charset="0"/>
                            <a:ea typeface="Cambria Math" panose="02040503050406030204" pitchFamily="18" charset="0"/>
                          </a:rPr>
                          <m:t>f</m:t>
                        </m:r>
                      </m:sub>
                    </m:sSub>
                    <m:r>
                      <a:rPr lang="fr-FR" sz="2000" b="0" i="1" smtClean="0">
                        <a:latin typeface="Cambria Math" panose="02040503050406030204" pitchFamily="18" charset="0"/>
                        <a:ea typeface="Cambria Math" panose="02040503050406030204" pitchFamily="18" charset="0"/>
                      </a:rPr>
                      <m:t>≫</m:t>
                    </m:r>
                    <m:sSub>
                      <m:sSubPr>
                        <m:ctrlPr>
                          <a:rPr lang="fr-FR" sz="2000" b="0" i="1">
                            <a:latin typeface="Cambria Math" panose="02040503050406030204" pitchFamily="18" charset="0"/>
                            <a:ea typeface="Cambria Math" panose="02040503050406030204" pitchFamily="18" charset="0"/>
                          </a:rPr>
                        </m:ctrlPr>
                      </m:sSubPr>
                      <m:e>
                        <m:r>
                          <m:rPr>
                            <m:sty m:val="p"/>
                          </m:rPr>
                          <a:rPr lang="fr-FR" sz="2000" b="0" i="0">
                            <a:latin typeface="Cambria Math" panose="02040503050406030204" pitchFamily="18" charset="0"/>
                            <a:ea typeface="Cambria Math" panose="02040503050406030204" pitchFamily="18" charset="0"/>
                          </a:rPr>
                          <m:t>C</m:t>
                        </m:r>
                      </m:e>
                      <m:sub>
                        <m:r>
                          <m:rPr>
                            <m:sty m:val="p"/>
                          </m:rPr>
                          <a:rPr lang="fr-FR" sz="2000" b="0" i="0">
                            <a:latin typeface="Cambria Math" panose="02040503050406030204" pitchFamily="18" charset="0"/>
                            <a:ea typeface="Cambria Math" panose="02040503050406030204" pitchFamily="18" charset="0"/>
                          </a:rPr>
                          <m:t>I</m:t>
                        </m:r>
                      </m:sub>
                    </m:sSub>
                    <m:r>
                      <a:rPr lang="fr-FR" sz="2000" b="0" i="0">
                        <a:latin typeface="Cambria Math" panose="02040503050406030204" pitchFamily="18" charset="0"/>
                        <a:ea typeface="Cambria Math" panose="02040503050406030204" pitchFamily="18" charset="0"/>
                      </a:rPr>
                      <m:t>+</m:t>
                    </m:r>
                    <m:sSub>
                      <m:sSubPr>
                        <m:ctrlPr>
                          <a:rPr lang="fr-FR" sz="2000" b="0" i="1">
                            <a:latin typeface="Cambria Math" panose="02040503050406030204" pitchFamily="18" charset="0"/>
                            <a:ea typeface="Cambria Math" panose="02040503050406030204" pitchFamily="18" charset="0"/>
                          </a:rPr>
                        </m:ctrlPr>
                      </m:sSubPr>
                      <m:e>
                        <m:r>
                          <m:rPr>
                            <m:sty m:val="p"/>
                          </m:rPr>
                          <a:rPr lang="fr-FR" sz="2000" b="0" i="0">
                            <a:latin typeface="Cambria Math" panose="02040503050406030204" pitchFamily="18" charset="0"/>
                            <a:ea typeface="Cambria Math" panose="02040503050406030204" pitchFamily="18" charset="0"/>
                          </a:rPr>
                          <m:t>C</m:t>
                        </m:r>
                      </m:e>
                      <m:sub>
                        <m:r>
                          <m:rPr>
                            <m:sty m:val="p"/>
                          </m:rPr>
                          <a:rPr lang="fr-FR" sz="2000" b="0" i="0">
                            <a:latin typeface="Cambria Math" panose="02040503050406030204" pitchFamily="18" charset="0"/>
                            <a:ea typeface="Cambria Math" panose="02040503050406030204" pitchFamily="18" charset="0"/>
                          </a:rPr>
                          <m:t>p</m:t>
                        </m:r>
                      </m:sub>
                    </m:sSub>
                    <m:r>
                      <a:rPr lang="fr-FR" sz="2000" b="0" i="0">
                        <a:latin typeface="Cambria Math" panose="02040503050406030204" pitchFamily="18" charset="0"/>
                        <a:ea typeface="Cambria Math" panose="02040503050406030204" pitchFamily="18" charset="0"/>
                      </a:rPr>
                      <m:t>+</m:t>
                    </m:r>
                    <m:sSub>
                      <m:sSubPr>
                        <m:ctrlPr>
                          <a:rPr lang="fr-FR" sz="2000" b="0" i="1">
                            <a:latin typeface="Cambria Math" panose="02040503050406030204" pitchFamily="18" charset="0"/>
                            <a:ea typeface="Cambria Math" panose="02040503050406030204" pitchFamily="18" charset="0"/>
                          </a:rPr>
                        </m:ctrlPr>
                      </m:sSubPr>
                      <m:e>
                        <m:r>
                          <m:rPr>
                            <m:sty m:val="p"/>
                          </m:rPr>
                          <a:rPr lang="fr-FR" sz="2000" b="0" i="0">
                            <a:latin typeface="Cambria Math" panose="02040503050406030204" pitchFamily="18" charset="0"/>
                            <a:ea typeface="Cambria Math" panose="02040503050406030204" pitchFamily="18" charset="0"/>
                          </a:rPr>
                          <m:t>C</m:t>
                        </m:r>
                      </m:e>
                      <m:sub>
                        <m:r>
                          <m:rPr>
                            <m:sty m:val="p"/>
                          </m:rPr>
                          <a:rPr lang="fr-FR" sz="2000" b="0" i="0">
                            <a:latin typeface="Cambria Math" panose="02040503050406030204" pitchFamily="18" charset="0"/>
                            <a:ea typeface="Cambria Math" panose="02040503050406030204" pitchFamily="18" charset="0"/>
                          </a:rPr>
                          <m:t>in</m:t>
                        </m:r>
                      </m:sub>
                    </m:sSub>
                  </m:oMath>
                </a14:m>
                <a:endParaRPr lang="en-US" sz="2000" b="0" i="0" dirty="0">
                  <a:solidFill>
                    <a:srgbClr val="00B050"/>
                  </a:solidFill>
                  <a:latin typeface="Times New Roman" panose="02020603050405020304" pitchFamily="18" charset="0"/>
                  <a:cs typeface="Times New Roman" panose="02020603050405020304" pitchFamily="18" charset="0"/>
                </a:endParaRPr>
              </a:p>
            </p:txBody>
          </p:sp>
        </mc:Choice>
        <mc:Fallback xmlns="">
          <p:sp>
            <p:nvSpPr>
              <p:cNvPr id="18" name="Sous-titre 7"/>
              <p:cNvSpPr>
                <a:spLocks noGrp="1" noRot="1" noChangeAspect="1" noMove="1" noResize="1" noEditPoints="1" noAdjustHandles="1" noChangeArrowheads="1" noChangeShapeType="1" noTextEdit="1"/>
              </p:cNvSpPr>
              <p:nvPr>
                <p:ph type="subTitle" sz="quarter" idx="1"/>
              </p:nvPr>
            </p:nvSpPr>
            <p:spPr>
              <a:xfrm>
                <a:off x="1127488" y="2334484"/>
                <a:ext cx="7544563" cy="3953427"/>
              </a:xfrm>
              <a:blipFill>
                <a:blip r:embed="rId3"/>
                <a:stretch>
                  <a:fillRect l="-840" t="-962"/>
                </a:stretch>
              </a:blipFill>
            </p:spPr>
            <p:txBody>
              <a:bodyPr/>
              <a:lstStyle/>
              <a:p>
                <a:r>
                  <a:rPr lang="en-US">
                    <a:noFill/>
                  </a:rPr>
                  <a:t> </a:t>
                </a:r>
              </a:p>
            </p:txBody>
          </p:sp>
        </mc:Fallback>
      </mc:AlternateContent>
      <p:sp>
        <p:nvSpPr>
          <p:cNvPr id="10" name="Rectangle à coins arrondis 9"/>
          <p:cNvSpPr/>
          <p:nvPr/>
        </p:nvSpPr>
        <p:spPr bwMode="auto">
          <a:xfrm>
            <a:off x="2761343" y="803909"/>
            <a:ext cx="1563007" cy="472442"/>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a:ln>
                  <a:noFill/>
                </a:ln>
                <a:solidFill>
                  <a:schemeClr val="tx1"/>
                </a:solidFill>
                <a:effectLst/>
                <a:latin typeface="Times New Roman" pitchFamily="18" charset="0"/>
              </a:rPr>
              <a:t>ASIC</a:t>
            </a:r>
          </a:p>
        </p:txBody>
      </p:sp>
      <p:sp>
        <p:nvSpPr>
          <p:cNvPr id="20" name="Rectangle 1097"/>
          <p:cNvSpPr>
            <a:spLocks noGrp="1" noChangeArrowheads="1"/>
          </p:cNvSpPr>
          <p:nvPr>
            <p:ph type="sldNum" sz="quarter" idx="4"/>
          </p:nvPr>
        </p:nvSpPr>
        <p:spPr>
          <a:xfrm>
            <a:off x="8346819" y="6480304"/>
            <a:ext cx="385762" cy="215900"/>
          </a:xfrm>
        </p:spPr>
        <p:txBody>
          <a:bodyPr/>
          <a:lstStyle/>
          <a:p>
            <a:fld id="{5287B7FA-75F4-41EF-AED0-620F566FF141}" type="slidenum">
              <a:rPr lang="fr-FR"/>
              <a:pPr/>
              <a:t>18</a:t>
            </a:fld>
            <a:endParaRPr lang="fr-FR" dirty="0"/>
          </a:p>
        </p:txBody>
      </p:sp>
      <p:pic>
        <p:nvPicPr>
          <p:cNvPr id="6" name="Imag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444545" y="857249"/>
            <a:ext cx="3168402" cy="1220727"/>
          </a:xfrm>
          <a:prstGeom prst="rect">
            <a:avLst/>
          </a:prstGeom>
        </p:spPr>
      </p:pic>
    </p:spTree>
    <p:extLst>
      <p:ext uri="{BB962C8B-B14F-4D97-AF65-F5344CB8AC3E}">
        <p14:creationId xmlns:p14="http://schemas.microsoft.com/office/powerpoint/2010/main" val="15992658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à coins arrondis 10"/>
          <p:cNvSpPr/>
          <p:nvPr/>
        </p:nvSpPr>
        <p:spPr bwMode="auto">
          <a:xfrm>
            <a:off x="6286501" y="803909"/>
            <a:ext cx="2326964" cy="1482092"/>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a:endParaRPr lang="fr-FR" sz="2000" dirty="0">
              <a:sym typeface="Symbol"/>
            </a:endParaRPr>
          </a:p>
          <a:p>
            <a:pPr algn="ctr"/>
            <a:endParaRPr lang="fr-FR" sz="2000" dirty="0">
              <a:sym typeface="Symbol"/>
            </a:endParaRPr>
          </a:p>
          <a:p>
            <a:pPr algn="ctr"/>
            <a:r>
              <a:rPr lang="fr-FR" sz="2000" dirty="0">
                <a:sym typeface="Symbol"/>
              </a:rPr>
              <a:t>                </a:t>
            </a:r>
            <a:r>
              <a:rPr lang="fr-FR" sz="2000" dirty="0"/>
              <a:t>V=Q/</a:t>
            </a:r>
            <a:r>
              <a:rPr lang="fr-FR" sz="2000" dirty="0" err="1"/>
              <a:t>C</a:t>
            </a:r>
            <a:r>
              <a:rPr lang="fr-FR" sz="2000" baseline="-25000" dirty="0" err="1"/>
              <a:t>f</a:t>
            </a:r>
            <a:r>
              <a:rPr lang="fr-FR" sz="2000" dirty="0"/>
              <a:t> </a:t>
            </a:r>
            <a:endParaRPr kumimoji="0" lang="fr-FR" sz="2000" b="0" i="0" u="none" strike="noStrike" cap="none" normalizeH="0" baseline="0" dirty="0">
              <a:ln>
                <a:noFill/>
              </a:ln>
              <a:solidFill>
                <a:schemeClr val="tx1"/>
              </a:solidFill>
              <a:effectLst/>
            </a:endParaRPr>
          </a:p>
        </p:txBody>
      </p:sp>
      <p:sp>
        <p:nvSpPr>
          <p:cNvPr id="12" name="Rectangle à coins arrondis 11"/>
          <p:cNvSpPr/>
          <p:nvPr/>
        </p:nvSpPr>
        <p:spPr bwMode="auto">
          <a:xfrm>
            <a:off x="4406445" y="803908"/>
            <a:ext cx="1323795" cy="1482092"/>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a:r>
              <a:rPr lang="fr-FR" sz="2000" dirty="0">
                <a:sym typeface="Symbol"/>
              </a:rPr>
              <a:t>       </a:t>
            </a:r>
            <a:endParaRPr kumimoji="0" lang="fr-FR" sz="2000" b="0" i="0" u="none" strike="noStrike" cap="none" normalizeH="0" baseline="0" dirty="0">
              <a:ln>
                <a:noFill/>
              </a:ln>
              <a:solidFill>
                <a:schemeClr val="tx1"/>
              </a:solidFill>
              <a:effectLst/>
            </a:endParaRPr>
          </a:p>
        </p:txBody>
      </p:sp>
      <p:sp>
        <p:nvSpPr>
          <p:cNvPr id="4" name="Rectangle 2"/>
          <p:cNvSpPr>
            <a:spLocks noGrp="1" noChangeArrowheads="1"/>
          </p:cNvSpPr>
          <p:nvPr>
            <p:ph type="ctrTitle"/>
          </p:nvPr>
        </p:nvSpPr>
        <p:spPr>
          <a:xfrm>
            <a:off x="1042988" y="96383"/>
            <a:ext cx="7632700" cy="458787"/>
          </a:xfrm>
        </p:spPr>
        <p:txBody>
          <a:bodyPr/>
          <a:lstStyle/>
          <a:p>
            <a:r>
              <a:rPr lang="en-US" sz="2000" b="0" spc="300" dirty="0">
                <a:solidFill>
                  <a:schemeClr val="bg2"/>
                </a:solidFill>
              </a:rPr>
              <a:t>Q to V conversion in the ASIC</a:t>
            </a:r>
            <a:endParaRPr lang="fr-FR" sz="2000" dirty="0">
              <a:effectLst>
                <a:outerShdw blurRad="38100" dist="38100" dir="2700000" algn="tl">
                  <a:srgbClr val="C0C0C0"/>
                </a:outerShdw>
              </a:effectLst>
            </a:endParaRPr>
          </a:p>
        </p:txBody>
      </p:sp>
      <p:sp>
        <p:nvSpPr>
          <p:cNvPr id="5" name="Rectangle à coins arrondis 4"/>
          <p:cNvSpPr/>
          <p:nvPr/>
        </p:nvSpPr>
        <p:spPr bwMode="auto">
          <a:xfrm>
            <a:off x="1132568" y="1303020"/>
            <a:ext cx="1572532" cy="982980"/>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a:t>Conversion</a:t>
            </a:r>
          </a:p>
          <a:p>
            <a:pPr marL="0" marR="0" indent="0" algn="ctr" defTabSz="914400" rtl="0" eaLnBrk="0" fontAlgn="base" latinLnBrk="0" hangingPunct="0">
              <a:lnSpc>
                <a:spcPct val="100000"/>
              </a:lnSpc>
              <a:spcBef>
                <a:spcPct val="0"/>
              </a:spcBef>
              <a:spcAft>
                <a:spcPct val="0"/>
              </a:spcAft>
              <a:buClrTx/>
              <a:buSzTx/>
              <a:buFontTx/>
              <a:buNone/>
              <a:tabLst/>
            </a:pPr>
            <a:r>
              <a:rPr lang="fr-FR" sz="2000" dirty="0"/>
              <a:t>E=&gt;Q</a:t>
            </a:r>
            <a:endParaRPr kumimoji="0" lang="fr-FR" sz="2000" b="0" i="0" u="none" strike="noStrike" cap="none" normalizeH="0" baseline="0" dirty="0">
              <a:ln>
                <a:noFill/>
              </a:ln>
              <a:solidFill>
                <a:schemeClr val="tx1"/>
              </a:solidFill>
              <a:effectLst/>
            </a:endParaRPr>
          </a:p>
        </p:txBody>
      </p:sp>
      <p:sp>
        <p:nvSpPr>
          <p:cNvPr id="7" name="Rectangle à coins arrondis 6"/>
          <p:cNvSpPr/>
          <p:nvPr/>
        </p:nvSpPr>
        <p:spPr bwMode="auto">
          <a:xfrm>
            <a:off x="2751818" y="1303020"/>
            <a:ext cx="1572532"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a:t>Conversion</a:t>
            </a:r>
          </a:p>
          <a:p>
            <a:pPr algn="ctr"/>
            <a:r>
              <a:rPr lang="fr-FR" sz="2000" dirty="0"/>
              <a:t>Q=&gt;</a:t>
            </a:r>
            <a:r>
              <a:rPr lang="fr-FR" sz="2000" dirty="0">
                <a:sym typeface="Symbol"/>
              </a:rPr>
              <a:t>  </a:t>
            </a:r>
            <a:r>
              <a:rPr lang="fr-FR" sz="2000" dirty="0"/>
              <a:t>V</a:t>
            </a:r>
            <a:endParaRPr kumimoji="0" lang="fr-FR" sz="2000" b="0" i="0" u="none" strike="noStrike" cap="none" normalizeH="0" baseline="0" dirty="0">
              <a:ln>
                <a:noFill/>
              </a:ln>
              <a:solidFill>
                <a:schemeClr val="tx1"/>
              </a:solidFill>
              <a:effectLst/>
            </a:endParaRPr>
          </a:p>
        </p:txBody>
      </p:sp>
      <p:sp>
        <p:nvSpPr>
          <p:cNvPr id="9" name="Rectangle à coins arrondis 8"/>
          <p:cNvSpPr/>
          <p:nvPr/>
        </p:nvSpPr>
        <p:spPr bwMode="auto">
          <a:xfrm>
            <a:off x="1132569" y="803908"/>
            <a:ext cx="1572532" cy="472442"/>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a:ln>
                  <a:noFill/>
                </a:ln>
                <a:solidFill>
                  <a:schemeClr val="tx1"/>
                </a:solidFill>
                <a:effectLst/>
                <a:latin typeface="Times New Roman" pitchFamily="18" charset="0"/>
              </a:rPr>
              <a:t>Detector</a:t>
            </a:r>
          </a:p>
        </p:txBody>
      </p:sp>
      <mc:AlternateContent xmlns:mc="http://schemas.openxmlformats.org/markup-compatibility/2006" xmlns:a14="http://schemas.microsoft.com/office/drawing/2010/main">
        <mc:Choice Requires="a14">
          <p:sp>
            <p:nvSpPr>
              <p:cNvPr id="18" name="Sous-titre 7"/>
              <p:cNvSpPr>
                <a:spLocks noGrp="1"/>
              </p:cNvSpPr>
              <p:nvPr>
                <p:ph type="subTitle" sz="quarter" idx="1"/>
              </p:nvPr>
            </p:nvSpPr>
            <p:spPr>
              <a:xfrm>
                <a:off x="1127488" y="2334484"/>
                <a:ext cx="7544563" cy="3953427"/>
              </a:xfrm>
              <a:noFill/>
            </p:spPr>
            <p:txBody>
              <a:bodyPr/>
              <a:lstStyle/>
              <a:p>
                <a:pPr indent="0"/>
                <a:endParaRPr lang="fr-FR" sz="2000" i="0" dirty="0">
                  <a:latin typeface="Cambria Math" panose="02040503050406030204" pitchFamily="18" charset="0"/>
                  <a:ea typeface="Cambria Math" panose="02040503050406030204" pitchFamily="18" charset="0"/>
                </a:endParaRPr>
              </a:p>
              <a:p>
                <a:pPr indent="0"/>
                <a14:m>
                  <m:oMath xmlns:m="http://schemas.openxmlformats.org/officeDocument/2006/math">
                    <m:r>
                      <a:rPr lang="el-GR" sz="2000" i="0">
                        <a:latin typeface="Cambria Math" panose="02040503050406030204" pitchFamily="18" charset="0"/>
                        <a:ea typeface="Cambria Math" panose="02040503050406030204" pitchFamily="18" charset="0"/>
                      </a:rPr>
                      <m:t>𝚫</m:t>
                    </m:r>
                    <m:r>
                      <a:rPr lang="fr-FR" sz="2000" i="0">
                        <a:latin typeface="Cambria Math" panose="02040503050406030204" pitchFamily="18" charset="0"/>
                        <a:ea typeface="Cambria Math" panose="02040503050406030204" pitchFamily="18" charset="0"/>
                      </a:rPr>
                      <m:t>𝐕</m:t>
                    </m:r>
                    <m:r>
                      <a:rPr lang="fr-FR" sz="2000">
                        <a:latin typeface="Cambria Math" panose="02040503050406030204" pitchFamily="18" charset="0"/>
                        <a:ea typeface="Cambria Math" panose="02040503050406030204" pitchFamily="18" charset="0"/>
                      </a:rPr>
                      <m:t>≈</m:t>
                    </m:r>
                    <m:f>
                      <m:fPr>
                        <m:ctrlPr>
                          <a:rPr lang="fr-FR" sz="2000" i="1">
                            <a:latin typeface="Cambria Math" panose="02040503050406030204" pitchFamily="18" charset="0"/>
                            <a:ea typeface="Cambria Math" panose="02040503050406030204" pitchFamily="18" charset="0"/>
                          </a:rPr>
                        </m:ctrlPr>
                      </m:fPr>
                      <m:num>
                        <m:r>
                          <a:rPr lang="fr-FR" sz="2000" i="0">
                            <a:latin typeface="Cambria Math" panose="02040503050406030204" pitchFamily="18" charset="0"/>
                            <a:ea typeface="Cambria Math" panose="02040503050406030204" pitchFamily="18" charset="0"/>
                          </a:rPr>
                          <m:t>𝐐</m:t>
                        </m:r>
                      </m:num>
                      <m:den>
                        <m:sSub>
                          <m:sSubPr>
                            <m:ctrlPr>
                              <a:rPr lang="fr-FR" sz="2000" i="1">
                                <a:latin typeface="Cambria Math" panose="02040503050406030204" pitchFamily="18" charset="0"/>
                                <a:ea typeface="Cambria Math" panose="02040503050406030204" pitchFamily="18" charset="0"/>
                              </a:rPr>
                            </m:ctrlPr>
                          </m:sSubPr>
                          <m:e>
                            <m:r>
                              <a:rPr lang="fr-FR" sz="2000" i="0">
                                <a:latin typeface="Cambria Math" panose="02040503050406030204" pitchFamily="18" charset="0"/>
                                <a:ea typeface="Cambria Math" panose="02040503050406030204" pitchFamily="18" charset="0"/>
                              </a:rPr>
                              <m:t>𝐂</m:t>
                            </m:r>
                          </m:e>
                          <m:sub>
                            <m:r>
                              <a:rPr lang="fr-FR" sz="2000" i="0">
                                <a:latin typeface="Cambria Math" panose="02040503050406030204" pitchFamily="18" charset="0"/>
                                <a:ea typeface="Cambria Math" panose="02040503050406030204" pitchFamily="18" charset="0"/>
                              </a:rPr>
                              <m:t>𝐟</m:t>
                            </m:r>
                          </m:sub>
                        </m:sSub>
                      </m:den>
                    </m:f>
                    <m:r>
                      <a:rPr lang="fr-FR" sz="2000">
                        <a:latin typeface="Cambria Math" panose="02040503050406030204" pitchFamily="18" charset="0"/>
                        <a:ea typeface="Cambria Math" panose="02040503050406030204" pitchFamily="18" charset="0"/>
                      </a:rPr>
                      <m:t> </m:t>
                    </m:r>
                  </m:oMath>
                </a14:m>
                <a:r>
                  <a:rPr lang="fr-FR" sz="2000" b="0" i="0" dirty="0">
                    <a:latin typeface="Times New Roman" panose="02020603050405020304" pitchFamily="18" charset="0"/>
                    <a:cs typeface="Times New Roman" panose="02020603050405020304" pitchFamily="18" charset="0"/>
                  </a:rPr>
                  <a:t>  if</a:t>
                </a:r>
                <a:r>
                  <a:rPr lang="fr-FR" sz="2000" b="0" i="0" dirty="0">
                    <a:solidFill>
                      <a:srgbClr val="00B050"/>
                    </a:solidFill>
                    <a:latin typeface="Times New Roman" panose="02020603050405020304" pitchFamily="18" charset="0"/>
                    <a:cs typeface="Times New Roman" panose="02020603050405020304" pitchFamily="18" charset="0"/>
                  </a:rPr>
                  <a:t> </a:t>
                </a:r>
                <a14:m>
                  <m:oMath xmlns:m="http://schemas.openxmlformats.org/officeDocument/2006/math">
                    <m:r>
                      <a:rPr lang="fr-FR" sz="2000" b="0" i="0" smtClean="0">
                        <a:latin typeface="Cambria Math" panose="02040503050406030204" pitchFamily="18" charset="0"/>
                        <a:ea typeface="Cambria Math" panose="02040503050406030204" pitchFamily="18" charset="0"/>
                      </a:rPr>
                      <m:t>(</m:t>
                    </m:r>
                    <m:r>
                      <a:rPr lang="fr-FR" sz="2000" b="0" i="0">
                        <a:latin typeface="Cambria Math" panose="02040503050406030204" pitchFamily="18" charset="0"/>
                        <a:ea typeface="Cambria Math" panose="02040503050406030204" pitchFamily="18" charset="0"/>
                      </a:rPr>
                      <m:t>1+</m:t>
                    </m:r>
                    <m:r>
                      <m:rPr>
                        <m:sty m:val="p"/>
                      </m:rPr>
                      <a:rPr lang="fr-FR" sz="2000" b="0" i="0">
                        <a:latin typeface="Cambria Math" panose="02040503050406030204" pitchFamily="18" charset="0"/>
                        <a:ea typeface="Cambria Math" panose="02040503050406030204" pitchFamily="18" charset="0"/>
                      </a:rPr>
                      <m:t>A</m:t>
                    </m:r>
                    <m:r>
                      <a:rPr lang="fr-FR" sz="2000" b="0" i="0">
                        <a:latin typeface="Cambria Math" panose="02040503050406030204" pitchFamily="18" charset="0"/>
                        <a:ea typeface="Cambria Math" panose="02040503050406030204" pitchFamily="18" charset="0"/>
                      </a:rPr>
                      <m:t>)</m:t>
                    </m:r>
                    <m:sSub>
                      <m:sSubPr>
                        <m:ctrlPr>
                          <a:rPr lang="fr-FR" sz="2000" b="0" i="1">
                            <a:latin typeface="Cambria Math" panose="02040503050406030204" pitchFamily="18" charset="0"/>
                            <a:ea typeface="Cambria Math" panose="02040503050406030204" pitchFamily="18" charset="0"/>
                          </a:rPr>
                        </m:ctrlPr>
                      </m:sSubPr>
                      <m:e>
                        <m:r>
                          <m:rPr>
                            <m:sty m:val="p"/>
                          </m:rPr>
                          <a:rPr lang="fr-FR" sz="2000" b="0" i="0">
                            <a:latin typeface="Cambria Math" panose="02040503050406030204" pitchFamily="18" charset="0"/>
                            <a:ea typeface="Cambria Math" panose="02040503050406030204" pitchFamily="18" charset="0"/>
                          </a:rPr>
                          <m:t>C</m:t>
                        </m:r>
                      </m:e>
                      <m:sub>
                        <m:r>
                          <m:rPr>
                            <m:sty m:val="p"/>
                          </m:rPr>
                          <a:rPr lang="fr-FR" sz="2000" b="0" i="0">
                            <a:latin typeface="Cambria Math" panose="02040503050406030204" pitchFamily="18" charset="0"/>
                            <a:ea typeface="Cambria Math" panose="02040503050406030204" pitchFamily="18" charset="0"/>
                          </a:rPr>
                          <m:t>f</m:t>
                        </m:r>
                      </m:sub>
                    </m:sSub>
                    <m:r>
                      <a:rPr lang="fr-FR" sz="2000" b="0" i="1" smtClean="0">
                        <a:latin typeface="Cambria Math" panose="02040503050406030204" pitchFamily="18" charset="0"/>
                        <a:ea typeface="Cambria Math" panose="02040503050406030204" pitchFamily="18" charset="0"/>
                      </a:rPr>
                      <m:t>≫</m:t>
                    </m:r>
                    <m:sSub>
                      <m:sSubPr>
                        <m:ctrlPr>
                          <a:rPr lang="fr-FR" sz="2000" b="0" i="1">
                            <a:latin typeface="Cambria Math" panose="02040503050406030204" pitchFamily="18" charset="0"/>
                            <a:ea typeface="Cambria Math" panose="02040503050406030204" pitchFamily="18" charset="0"/>
                          </a:rPr>
                        </m:ctrlPr>
                      </m:sSubPr>
                      <m:e>
                        <m:r>
                          <m:rPr>
                            <m:sty m:val="p"/>
                          </m:rPr>
                          <a:rPr lang="fr-FR" sz="2000" b="0" i="0">
                            <a:latin typeface="Cambria Math" panose="02040503050406030204" pitchFamily="18" charset="0"/>
                            <a:ea typeface="Cambria Math" panose="02040503050406030204" pitchFamily="18" charset="0"/>
                          </a:rPr>
                          <m:t>C</m:t>
                        </m:r>
                      </m:e>
                      <m:sub>
                        <m:r>
                          <m:rPr>
                            <m:sty m:val="p"/>
                          </m:rPr>
                          <a:rPr lang="fr-FR" sz="2000" b="0" i="0">
                            <a:latin typeface="Cambria Math" panose="02040503050406030204" pitchFamily="18" charset="0"/>
                            <a:ea typeface="Cambria Math" panose="02040503050406030204" pitchFamily="18" charset="0"/>
                          </a:rPr>
                          <m:t>I</m:t>
                        </m:r>
                      </m:sub>
                    </m:sSub>
                    <m:r>
                      <a:rPr lang="fr-FR" sz="2000" b="0" i="0">
                        <a:latin typeface="Cambria Math" panose="02040503050406030204" pitchFamily="18" charset="0"/>
                        <a:ea typeface="Cambria Math" panose="02040503050406030204" pitchFamily="18" charset="0"/>
                      </a:rPr>
                      <m:t>+</m:t>
                    </m:r>
                    <m:sSub>
                      <m:sSubPr>
                        <m:ctrlPr>
                          <a:rPr lang="fr-FR" sz="2000" b="0" i="1">
                            <a:latin typeface="Cambria Math" panose="02040503050406030204" pitchFamily="18" charset="0"/>
                            <a:ea typeface="Cambria Math" panose="02040503050406030204" pitchFamily="18" charset="0"/>
                          </a:rPr>
                        </m:ctrlPr>
                      </m:sSubPr>
                      <m:e>
                        <m:r>
                          <m:rPr>
                            <m:sty m:val="p"/>
                          </m:rPr>
                          <a:rPr lang="fr-FR" sz="2000" b="0" i="0">
                            <a:latin typeface="Cambria Math" panose="02040503050406030204" pitchFamily="18" charset="0"/>
                            <a:ea typeface="Cambria Math" panose="02040503050406030204" pitchFamily="18" charset="0"/>
                          </a:rPr>
                          <m:t>C</m:t>
                        </m:r>
                      </m:e>
                      <m:sub>
                        <m:r>
                          <m:rPr>
                            <m:sty m:val="p"/>
                          </m:rPr>
                          <a:rPr lang="fr-FR" sz="2000" b="0" i="0">
                            <a:latin typeface="Cambria Math" panose="02040503050406030204" pitchFamily="18" charset="0"/>
                            <a:ea typeface="Cambria Math" panose="02040503050406030204" pitchFamily="18" charset="0"/>
                          </a:rPr>
                          <m:t>p</m:t>
                        </m:r>
                      </m:sub>
                    </m:sSub>
                    <m:r>
                      <a:rPr lang="fr-FR" sz="2000" b="0" i="0">
                        <a:latin typeface="Cambria Math" panose="02040503050406030204" pitchFamily="18" charset="0"/>
                        <a:ea typeface="Cambria Math" panose="02040503050406030204" pitchFamily="18" charset="0"/>
                      </a:rPr>
                      <m:t>+</m:t>
                    </m:r>
                    <m:sSub>
                      <m:sSubPr>
                        <m:ctrlPr>
                          <a:rPr lang="fr-FR" sz="2000" b="0" i="1">
                            <a:latin typeface="Cambria Math" panose="02040503050406030204" pitchFamily="18" charset="0"/>
                            <a:ea typeface="Cambria Math" panose="02040503050406030204" pitchFamily="18" charset="0"/>
                          </a:rPr>
                        </m:ctrlPr>
                      </m:sSubPr>
                      <m:e>
                        <m:r>
                          <m:rPr>
                            <m:sty m:val="p"/>
                          </m:rPr>
                          <a:rPr lang="fr-FR" sz="2000" b="0" i="0">
                            <a:latin typeface="Cambria Math" panose="02040503050406030204" pitchFamily="18" charset="0"/>
                            <a:ea typeface="Cambria Math" panose="02040503050406030204" pitchFamily="18" charset="0"/>
                          </a:rPr>
                          <m:t>C</m:t>
                        </m:r>
                      </m:e>
                      <m:sub>
                        <m:r>
                          <m:rPr>
                            <m:sty m:val="p"/>
                          </m:rPr>
                          <a:rPr lang="fr-FR" sz="2000" b="0" i="0">
                            <a:latin typeface="Cambria Math" panose="02040503050406030204" pitchFamily="18" charset="0"/>
                            <a:ea typeface="Cambria Math" panose="02040503050406030204" pitchFamily="18" charset="0"/>
                          </a:rPr>
                          <m:t>in</m:t>
                        </m:r>
                      </m:sub>
                    </m:sSub>
                  </m:oMath>
                </a14:m>
                <a:endParaRPr lang="en-US" sz="2000" b="0" i="0" dirty="0">
                  <a:solidFill>
                    <a:srgbClr val="00B050"/>
                  </a:solidFill>
                  <a:latin typeface="Times New Roman" panose="02020603050405020304" pitchFamily="18" charset="0"/>
                  <a:cs typeface="Times New Roman" panose="02020603050405020304" pitchFamily="18" charset="0"/>
                </a:endParaRPr>
              </a:p>
              <a:p>
                <a:pPr indent="0" algn="l"/>
                <a:endParaRPr lang="en-US" sz="2000" b="0" i="0" dirty="0">
                  <a:solidFill>
                    <a:srgbClr val="00B050"/>
                  </a:solidFill>
                  <a:latin typeface="Times New Roman" panose="02020603050405020304" pitchFamily="18" charset="0"/>
                  <a:cs typeface="Times New Roman" panose="02020603050405020304" pitchFamily="18" charset="0"/>
                </a:endParaRPr>
              </a:p>
              <a:p>
                <a:pPr indent="0" algn="l"/>
                <a:r>
                  <a:rPr lang="en-US" sz="2000" b="0" i="0" dirty="0">
                    <a:solidFill>
                      <a:srgbClr val="00B050"/>
                    </a:solidFill>
                    <a:latin typeface="Times New Roman" panose="02020603050405020304" pitchFamily="18" charset="0"/>
                    <a:cs typeface="Times New Roman" panose="02020603050405020304" pitchFamily="18" charset="0"/>
                  </a:rPr>
                  <a:t>The ASIC makes the conversion factor, the gain does not depend on input capacitors coming from connection and detector.</a:t>
                </a:r>
              </a:p>
              <a:p>
                <a:pPr indent="0" algn="l"/>
                <a:r>
                  <a:rPr lang="en-US" sz="2000" b="0" i="0" dirty="0">
                    <a:solidFill>
                      <a:srgbClr val="00B050"/>
                    </a:solidFill>
                    <a:latin typeface="Times New Roman" panose="02020603050405020304" pitchFamily="18" charset="0"/>
                    <a:cs typeface="Times New Roman" panose="02020603050405020304" pitchFamily="18" charset="0"/>
                  </a:rPr>
                  <a:t>=&gt;Versatility (multi gain, multi detector) and dynamic range</a:t>
                </a:r>
              </a:p>
              <a:p>
                <a:pPr indent="0" algn="l"/>
                <a:endParaRPr lang="en-US" sz="2000" b="0" i="0" dirty="0">
                  <a:latin typeface="Times New Roman" panose="02020603050405020304" pitchFamily="18" charset="0"/>
                  <a:cs typeface="Times New Roman" panose="02020603050405020304" pitchFamily="18" charset="0"/>
                </a:endParaRPr>
              </a:p>
              <a:p>
                <a:pPr indent="0" algn="l"/>
                <a:r>
                  <a:rPr lang="en-US" sz="2000" b="0" i="0" dirty="0">
                    <a:latin typeface="Times New Roman" panose="02020603050405020304" pitchFamily="18" charset="0"/>
                    <a:cs typeface="Times New Roman" panose="02020603050405020304" pitchFamily="18" charset="0"/>
                  </a:rPr>
                  <a:t>The capacitors have to be discharged =&gt; use of </a:t>
                </a:r>
                <a:r>
                  <a:rPr lang="en-US" sz="2000" b="0" i="0" dirty="0" err="1">
                    <a:latin typeface="Times New Roman" panose="02020603050405020304" pitchFamily="18" charset="0"/>
                    <a:cs typeface="Times New Roman" panose="02020603050405020304" pitchFamily="18" charset="0"/>
                  </a:rPr>
                  <a:t>R</a:t>
                </a:r>
                <a:r>
                  <a:rPr lang="en-US" sz="2000" b="0" i="0" baseline="-25000" dirty="0" err="1">
                    <a:latin typeface="Times New Roman" panose="02020603050405020304" pitchFamily="18" charset="0"/>
                    <a:cs typeface="Times New Roman" panose="02020603050405020304" pitchFamily="18" charset="0"/>
                  </a:rPr>
                  <a:t>f</a:t>
                </a:r>
                <a:r>
                  <a:rPr lang="en-US" sz="2000" b="0" i="0" dirty="0">
                    <a:latin typeface="Times New Roman" panose="02020603050405020304" pitchFamily="18" charset="0"/>
                    <a:cs typeface="Times New Roman" panose="02020603050405020304" pitchFamily="18" charset="0"/>
                  </a:rPr>
                  <a:t> or many other circuits (transistors, current sources) to recover baseline.</a:t>
                </a:r>
              </a:p>
            </p:txBody>
          </p:sp>
        </mc:Choice>
        <mc:Fallback xmlns="">
          <p:sp>
            <p:nvSpPr>
              <p:cNvPr id="18" name="Sous-titre 7"/>
              <p:cNvSpPr>
                <a:spLocks noGrp="1" noRot="1" noChangeAspect="1" noMove="1" noResize="1" noEditPoints="1" noAdjustHandles="1" noChangeArrowheads="1" noChangeShapeType="1" noTextEdit="1"/>
              </p:cNvSpPr>
              <p:nvPr>
                <p:ph type="subTitle" sz="quarter" idx="1"/>
              </p:nvPr>
            </p:nvSpPr>
            <p:spPr>
              <a:xfrm>
                <a:off x="1127488" y="2334484"/>
                <a:ext cx="7544563" cy="3953427"/>
              </a:xfrm>
              <a:blipFill>
                <a:blip r:embed="rId3"/>
                <a:stretch>
                  <a:fillRect l="-840"/>
                </a:stretch>
              </a:blipFill>
            </p:spPr>
            <p:txBody>
              <a:bodyPr/>
              <a:lstStyle/>
              <a:p>
                <a:r>
                  <a:rPr lang="en-US">
                    <a:noFill/>
                  </a:rPr>
                  <a:t> </a:t>
                </a:r>
              </a:p>
            </p:txBody>
          </p:sp>
        </mc:Fallback>
      </mc:AlternateContent>
      <p:sp>
        <p:nvSpPr>
          <p:cNvPr id="10" name="Rectangle à coins arrondis 9"/>
          <p:cNvSpPr/>
          <p:nvPr/>
        </p:nvSpPr>
        <p:spPr bwMode="auto">
          <a:xfrm>
            <a:off x="2761343" y="803909"/>
            <a:ext cx="1563007" cy="472442"/>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a:ln>
                  <a:noFill/>
                </a:ln>
                <a:solidFill>
                  <a:schemeClr val="tx1"/>
                </a:solidFill>
                <a:effectLst/>
                <a:latin typeface="Times New Roman" pitchFamily="18" charset="0"/>
              </a:rPr>
              <a:t>ASIC</a:t>
            </a:r>
          </a:p>
        </p:txBody>
      </p:sp>
      <p:sp>
        <p:nvSpPr>
          <p:cNvPr id="20" name="Rectangle 1097"/>
          <p:cNvSpPr>
            <a:spLocks noGrp="1" noChangeArrowheads="1"/>
          </p:cNvSpPr>
          <p:nvPr>
            <p:ph type="sldNum" sz="quarter" idx="4"/>
          </p:nvPr>
        </p:nvSpPr>
        <p:spPr>
          <a:xfrm>
            <a:off x="8346819" y="6480304"/>
            <a:ext cx="385762" cy="215900"/>
          </a:xfrm>
        </p:spPr>
        <p:txBody>
          <a:bodyPr/>
          <a:lstStyle/>
          <a:p>
            <a:fld id="{5287B7FA-75F4-41EF-AED0-620F566FF141}" type="slidenum">
              <a:rPr lang="fr-FR"/>
              <a:pPr/>
              <a:t>19</a:t>
            </a:fld>
            <a:endParaRPr lang="fr-FR" dirty="0"/>
          </a:p>
        </p:txBody>
      </p:sp>
      <p:pic>
        <p:nvPicPr>
          <p:cNvPr id="13" name="Image 12">
            <a:extLst>
              <a:ext uri="{FF2B5EF4-FFF2-40B4-BE49-F238E27FC236}">
                <a16:creationId xmlns:a16="http://schemas.microsoft.com/office/drawing/2014/main" id="{F5BAEE4D-1F3B-F24A-8DA8-955F9F899AF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444545" y="857249"/>
            <a:ext cx="3168402" cy="1220727"/>
          </a:xfrm>
          <a:prstGeom prst="rect">
            <a:avLst/>
          </a:prstGeom>
        </p:spPr>
      </p:pic>
      <p:sp>
        <p:nvSpPr>
          <p:cNvPr id="2" name="ZoneTexte 1">
            <a:extLst>
              <a:ext uri="{FF2B5EF4-FFF2-40B4-BE49-F238E27FC236}">
                <a16:creationId xmlns:a16="http://schemas.microsoft.com/office/drawing/2014/main" id="{5DECAA06-795D-0844-B3AF-90C021814D43}"/>
              </a:ext>
            </a:extLst>
          </p:cNvPr>
          <p:cNvSpPr txBox="1"/>
          <p:nvPr/>
        </p:nvSpPr>
        <p:spPr>
          <a:xfrm>
            <a:off x="6979534" y="729928"/>
            <a:ext cx="365806" cy="338554"/>
          </a:xfrm>
          <a:prstGeom prst="rect">
            <a:avLst/>
          </a:prstGeom>
          <a:noFill/>
        </p:spPr>
        <p:txBody>
          <a:bodyPr wrap="none" rtlCol="0">
            <a:spAutoFit/>
          </a:bodyPr>
          <a:lstStyle/>
          <a:p>
            <a:r>
              <a:rPr lang="en-US" sz="1600" dirty="0" err="1">
                <a:cs typeface="Times New Roman" panose="02020603050405020304" pitchFamily="18" charset="0"/>
              </a:rPr>
              <a:t>R</a:t>
            </a:r>
            <a:r>
              <a:rPr lang="en-US" sz="1600" baseline="-25000" dirty="0" err="1">
                <a:cs typeface="Times New Roman" panose="02020603050405020304" pitchFamily="18" charset="0"/>
              </a:rPr>
              <a:t>f</a:t>
            </a:r>
            <a:endParaRPr lang="en-US" sz="1600" dirty="0"/>
          </a:p>
        </p:txBody>
      </p:sp>
    </p:spTree>
    <p:extLst>
      <p:ext uri="{BB962C8B-B14F-4D97-AF65-F5344CB8AC3E}">
        <p14:creationId xmlns:p14="http://schemas.microsoft.com/office/powerpoint/2010/main" val="4562301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à coins arrondis 10"/>
          <p:cNvSpPr/>
          <p:nvPr/>
        </p:nvSpPr>
        <p:spPr bwMode="auto">
          <a:xfrm>
            <a:off x="6286501" y="803909"/>
            <a:ext cx="2326964" cy="1482092"/>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a:endParaRPr lang="fr-FR" sz="2000" dirty="0">
              <a:sym typeface="Symbol"/>
            </a:endParaRPr>
          </a:p>
          <a:p>
            <a:pPr algn="ctr"/>
            <a:endParaRPr lang="fr-FR" sz="2000" dirty="0">
              <a:sym typeface="Symbol"/>
            </a:endParaRPr>
          </a:p>
          <a:p>
            <a:pPr algn="ctr"/>
            <a:r>
              <a:rPr lang="fr-FR" sz="2000" dirty="0">
                <a:sym typeface="Symbol"/>
              </a:rPr>
              <a:t>                </a:t>
            </a:r>
            <a:r>
              <a:rPr lang="fr-FR" sz="2000" dirty="0"/>
              <a:t>V=Q/</a:t>
            </a:r>
            <a:r>
              <a:rPr lang="fr-FR" sz="2000" dirty="0" err="1"/>
              <a:t>C</a:t>
            </a:r>
            <a:r>
              <a:rPr lang="fr-FR" sz="2000" baseline="-25000" dirty="0" err="1"/>
              <a:t>f</a:t>
            </a:r>
            <a:r>
              <a:rPr lang="fr-FR" sz="2000" dirty="0"/>
              <a:t> </a:t>
            </a:r>
            <a:endParaRPr kumimoji="0" lang="fr-FR" sz="2000" b="0" i="0" u="none" strike="noStrike" cap="none" normalizeH="0" baseline="0" dirty="0">
              <a:ln>
                <a:noFill/>
              </a:ln>
              <a:solidFill>
                <a:schemeClr val="tx1"/>
              </a:solidFill>
              <a:effectLst/>
            </a:endParaRPr>
          </a:p>
        </p:txBody>
      </p:sp>
      <p:sp>
        <p:nvSpPr>
          <p:cNvPr id="12" name="Rectangle à coins arrondis 11"/>
          <p:cNvSpPr/>
          <p:nvPr/>
        </p:nvSpPr>
        <p:spPr bwMode="auto">
          <a:xfrm>
            <a:off x="4406445" y="803908"/>
            <a:ext cx="1323795" cy="1482092"/>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a:r>
              <a:rPr lang="fr-FR" sz="2000" dirty="0">
                <a:sym typeface="Symbol"/>
              </a:rPr>
              <a:t>       </a:t>
            </a:r>
            <a:endParaRPr kumimoji="0" lang="fr-FR" sz="2000" b="0" i="0" u="none" strike="noStrike" cap="none" normalizeH="0" baseline="0" dirty="0">
              <a:ln>
                <a:noFill/>
              </a:ln>
              <a:solidFill>
                <a:schemeClr val="tx1"/>
              </a:solidFill>
              <a:effectLst/>
            </a:endParaRPr>
          </a:p>
        </p:txBody>
      </p:sp>
      <p:sp>
        <p:nvSpPr>
          <p:cNvPr id="4" name="Rectangle 2"/>
          <p:cNvSpPr>
            <a:spLocks noGrp="1" noChangeArrowheads="1"/>
          </p:cNvSpPr>
          <p:nvPr>
            <p:ph type="ctrTitle"/>
          </p:nvPr>
        </p:nvSpPr>
        <p:spPr>
          <a:xfrm>
            <a:off x="1042988" y="96383"/>
            <a:ext cx="7632700" cy="458787"/>
          </a:xfrm>
        </p:spPr>
        <p:txBody>
          <a:bodyPr/>
          <a:lstStyle/>
          <a:p>
            <a:r>
              <a:rPr lang="en-US" sz="2000" b="0" spc="300" dirty="0">
                <a:solidFill>
                  <a:schemeClr val="bg2"/>
                </a:solidFill>
              </a:rPr>
              <a:t>Q to V conversion in the ASIC</a:t>
            </a:r>
            <a:endParaRPr lang="fr-FR" sz="2000" dirty="0">
              <a:effectLst>
                <a:outerShdw blurRad="38100" dist="38100" dir="2700000" algn="tl">
                  <a:srgbClr val="C0C0C0"/>
                </a:outerShdw>
              </a:effectLst>
            </a:endParaRPr>
          </a:p>
        </p:txBody>
      </p:sp>
      <p:sp>
        <p:nvSpPr>
          <p:cNvPr id="5" name="Rectangle à coins arrondis 4"/>
          <p:cNvSpPr/>
          <p:nvPr/>
        </p:nvSpPr>
        <p:spPr bwMode="auto">
          <a:xfrm>
            <a:off x="1132568" y="1303020"/>
            <a:ext cx="1572532" cy="982980"/>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a:t>Conversion</a:t>
            </a:r>
          </a:p>
          <a:p>
            <a:pPr marL="0" marR="0" indent="0" algn="ctr" defTabSz="914400" rtl="0" eaLnBrk="0" fontAlgn="base" latinLnBrk="0" hangingPunct="0">
              <a:lnSpc>
                <a:spcPct val="100000"/>
              </a:lnSpc>
              <a:spcBef>
                <a:spcPct val="0"/>
              </a:spcBef>
              <a:spcAft>
                <a:spcPct val="0"/>
              </a:spcAft>
              <a:buClrTx/>
              <a:buSzTx/>
              <a:buFontTx/>
              <a:buNone/>
              <a:tabLst/>
            </a:pPr>
            <a:r>
              <a:rPr lang="fr-FR" sz="2000" dirty="0"/>
              <a:t>E=&gt;Q</a:t>
            </a:r>
            <a:endParaRPr kumimoji="0" lang="fr-FR" sz="2000" b="0" i="0" u="none" strike="noStrike" cap="none" normalizeH="0" baseline="0" dirty="0">
              <a:ln>
                <a:noFill/>
              </a:ln>
              <a:solidFill>
                <a:schemeClr val="tx1"/>
              </a:solidFill>
              <a:effectLst/>
            </a:endParaRPr>
          </a:p>
        </p:txBody>
      </p:sp>
      <p:sp>
        <p:nvSpPr>
          <p:cNvPr id="7" name="Rectangle à coins arrondis 6"/>
          <p:cNvSpPr/>
          <p:nvPr/>
        </p:nvSpPr>
        <p:spPr bwMode="auto">
          <a:xfrm>
            <a:off x="2751818" y="1303020"/>
            <a:ext cx="1572532"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a:t>Conversion</a:t>
            </a:r>
          </a:p>
          <a:p>
            <a:pPr algn="ctr"/>
            <a:r>
              <a:rPr lang="fr-FR" sz="2000" dirty="0"/>
              <a:t>Q=&gt;</a:t>
            </a:r>
            <a:r>
              <a:rPr lang="fr-FR" sz="2000" dirty="0">
                <a:sym typeface="Symbol"/>
              </a:rPr>
              <a:t>  </a:t>
            </a:r>
            <a:r>
              <a:rPr lang="fr-FR" sz="2000" dirty="0"/>
              <a:t>V</a:t>
            </a:r>
            <a:endParaRPr kumimoji="0" lang="fr-FR" sz="2000" b="0" i="0" u="none" strike="noStrike" cap="none" normalizeH="0" baseline="0" dirty="0">
              <a:ln>
                <a:noFill/>
              </a:ln>
              <a:solidFill>
                <a:schemeClr val="tx1"/>
              </a:solidFill>
              <a:effectLst/>
            </a:endParaRPr>
          </a:p>
        </p:txBody>
      </p:sp>
      <p:sp>
        <p:nvSpPr>
          <p:cNvPr id="9" name="Rectangle à coins arrondis 8"/>
          <p:cNvSpPr/>
          <p:nvPr/>
        </p:nvSpPr>
        <p:spPr bwMode="auto">
          <a:xfrm>
            <a:off x="1132569" y="803908"/>
            <a:ext cx="1572532" cy="472442"/>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a:ln>
                  <a:noFill/>
                </a:ln>
                <a:solidFill>
                  <a:schemeClr val="tx1"/>
                </a:solidFill>
                <a:effectLst/>
                <a:latin typeface="Times New Roman" pitchFamily="18" charset="0"/>
              </a:rPr>
              <a:t>Detector</a:t>
            </a:r>
          </a:p>
        </p:txBody>
      </p:sp>
      <p:sp>
        <p:nvSpPr>
          <p:cNvPr id="18" name="Sous-titre 7"/>
          <p:cNvSpPr>
            <a:spLocks noGrp="1"/>
          </p:cNvSpPr>
          <p:nvPr>
            <p:ph type="subTitle" sz="quarter" idx="1"/>
          </p:nvPr>
        </p:nvSpPr>
        <p:spPr>
          <a:xfrm>
            <a:off x="1127488" y="2334484"/>
            <a:ext cx="7544563" cy="3953427"/>
          </a:xfrm>
          <a:noFill/>
        </p:spPr>
        <p:txBody>
          <a:bodyPr/>
          <a:lstStyle/>
          <a:p>
            <a:pPr indent="0"/>
            <a:endParaRPr lang="fr-FR" sz="2000" i="0" dirty="0">
              <a:latin typeface="Cambria Math" panose="02040503050406030204" pitchFamily="18" charset="0"/>
              <a:ea typeface="Cambria Math" panose="02040503050406030204" pitchFamily="18" charset="0"/>
            </a:endParaRPr>
          </a:p>
          <a:p>
            <a:pPr indent="0" algn="l"/>
            <a:endParaRPr lang="en-US" sz="2000" b="0" i="0" dirty="0">
              <a:solidFill>
                <a:srgbClr val="00B050"/>
              </a:solidFill>
              <a:latin typeface="Times New Roman" panose="02020603050405020304" pitchFamily="18" charset="0"/>
              <a:cs typeface="Times New Roman" panose="02020603050405020304" pitchFamily="18" charset="0"/>
            </a:endParaRPr>
          </a:p>
          <a:p>
            <a:pPr indent="0" algn="l"/>
            <a:endParaRPr lang="en-US" sz="2000" b="0" i="0" dirty="0">
              <a:solidFill>
                <a:srgbClr val="00B050"/>
              </a:solidFill>
              <a:latin typeface="Times New Roman" panose="02020603050405020304" pitchFamily="18" charset="0"/>
              <a:cs typeface="Times New Roman" panose="02020603050405020304" pitchFamily="18" charset="0"/>
            </a:endParaRPr>
          </a:p>
          <a:p>
            <a:pPr indent="0" algn="l"/>
            <a:endParaRPr lang="en-US" sz="1400" b="0" i="0" dirty="0">
              <a:solidFill>
                <a:srgbClr val="00B050"/>
              </a:solidFill>
              <a:latin typeface="Times New Roman" panose="02020603050405020304" pitchFamily="18" charset="0"/>
              <a:cs typeface="Times New Roman" panose="02020603050405020304" pitchFamily="18" charset="0"/>
            </a:endParaRPr>
          </a:p>
          <a:p>
            <a:pPr indent="0" algn="l"/>
            <a:r>
              <a:rPr lang="en-US" sz="2000" b="0" i="0" dirty="0">
                <a:latin typeface="Times New Roman" panose="02020603050405020304" pitchFamily="18" charset="0"/>
                <a:cs typeface="Times New Roman" panose="02020603050405020304" pitchFamily="18" charset="0"/>
              </a:rPr>
              <a:t>Maximum theoretical dynamic range:      </a:t>
            </a:r>
            <a:r>
              <a:rPr lang="en-US" sz="2000" i="0" dirty="0" err="1">
                <a:latin typeface="Times New Roman" panose="02020603050405020304" pitchFamily="18" charset="0"/>
                <a:cs typeface="Times New Roman" panose="02020603050405020304" pitchFamily="18" charset="0"/>
              </a:rPr>
              <a:t>Q</a:t>
            </a:r>
            <a:r>
              <a:rPr lang="en-US" sz="2000" i="0" baseline="-25000" dirty="0" err="1">
                <a:latin typeface="Times New Roman" panose="02020603050405020304" pitchFamily="18" charset="0"/>
                <a:cs typeface="Times New Roman" panose="02020603050405020304" pitchFamily="18" charset="0"/>
              </a:rPr>
              <a:t>max</a:t>
            </a:r>
            <a:r>
              <a:rPr lang="en-US" sz="2000" i="0" dirty="0">
                <a:latin typeface="Times New Roman" panose="02020603050405020304" pitchFamily="18" charset="0"/>
                <a:cs typeface="Times New Roman" panose="02020603050405020304" pitchFamily="18" charset="0"/>
              </a:rPr>
              <a:t>&lt;</a:t>
            </a:r>
            <a:r>
              <a:rPr lang="en-US" sz="2000" i="0" dirty="0" err="1">
                <a:latin typeface="Times New Roman" panose="02020603050405020304" pitchFamily="18" charset="0"/>
                <a:cs typeface="Times New Roman" panose="02020603050405020304" pitchFamily="18" charset="0"/>
              </a:rPr>
              <a:t>V</a:t>
            </a:r>
            <a:r>
              <a:rPr lang="en-US" sz="2000" i="0" baseline="-25000" dirty="0" err="1">
                <a:latin typeface="Times New Roman" panose="02020603050405020304" pitchFamily="18" charset="0"/>
                <a:cs typeface="Times New Roman" panose="02020603050405020304" pitchFamily="18" charset="0"/>
              </a:rPr>
              <a:t>dd</a:t>
            </a:r>
            <a:r>
              <a:rPr lang="en-US" sz="2000" i="0" dirty="0" err="1">
                <a:latin typeface="Times New Roman" panose="02020603050405020304" pitchFamily="18" charset="0"/>
                <a:cs typeface="Times New Roman" panose="02020603050405020304" pitchFamily="18" charset="0"/>
              </a:rPr>
              <a:t>.C</a:t>
            </a:r>
            <a:r>
              <a:rPr lang="en-US" sz="2000" i="0" baseline="-25000" dirty="0" err="1">
                <a:latin typeface="Times New Roman" panose="02020603050405020304" pitchFamily="18" charset="0"/>
                <a:cs typeface="Times New Roman" panose="02020603050405020304" pitchFamily="18" charset="0"/>
              </a:rPr>
              <a:t>f</a:t>
            </a:r>
            <a:endParaRPr lang="en-US" sz="2000" i="0" dirty="0">
              <a:latin typeface="Times New Roman" panose="02020603050405020304" pitchFamily="18" charset="0"/>
              <a:cs typeface="Times New Roman" panose="02020603050405020304" pitchFamily="18" charset="0"/>
            </a:endParaRPr>
          </a:p>
          <a:p>
            <a:pPr indent="0" algn="l"/>
            <a:endParaRPr lang="en-US" sz="1200" b="0" i="0" dirty="0">
              <a:latin typeface="Times New Roman" panose="02020603050405020304" pitchFamily="18" charset="0"/>
              <a:cs typeface="Times New Roman" panose="02020603050405020304" pitchFamily="18" charset="0"/>
            </a:endParaRPr>
          </a:p>
          <a:p>
            <a:pPr indent="0" algn="l"/>
            <a:r>
              <a:rPr lang="en-US" sz="2000" b="0" i="0" dirty="0">
                <a:latin typeface="Times New Roman" panose="02020603050405020304" pitchFamily="18" charset="0"/>
                <a:cs typeface="Times New Roman" panose="02020603050405020304" pitchFamily="18" charset="0"/>
              </a:rPr>
              <a:t>But there is a limit due to integration feasibility: </a:t>
            </a:r>
            <a:r>
              <a:rPr lang="en-US" sz="2000" b="0" i="0" dirty="0" err="1">
                <a:latin typeface="Times New Roman" panose="02020603050405020304" pitchFamily="18" charset="0"/>
                <a:cs typeface="Times New Roman" panose="02020603050405020304" pitchFamily="18" charset="0"/>
              </a:rPr>
              <a:t>C</a:t>
            </a:r>
            <a:r>
              <a:rPr lang="en-US" sz="2000" b="0" i="0" baseline="-25000" dirty="0" err="1">
                <a:latin typeface="Times New Roman" panose="02020603050405020304" pitchFamily="18" charset="0"/>
                <a:cs typeface="Times New Roman" panose="02020603050405020304" pitchFamily="18" charset="0"/>
              </a:rPr>
              <a:t>f</a:t>
            </a:r>
            <a:r>
              <a:rPr lang="en-US" sz="2000" b="0" i="0" dirty="0">
                <a:latin typeface="Times New Roman" panose="02020603050405020304" pitchFamily="18" charset="0"/>
                <a:cs typeface="Times New Roman" panose="02020603050405020304" pitchFamily="18" charset="0"/>
              </a:rPr>
              <a:t> must keep integrable: generally </a:t>
            </a:r>
            <a:r>
              <a:rPr lang="en-US" sz="2000" b="0" i="0" dirty="0" err="1">
                <a:latin typeface="Times New Roman" panose="02020603050405020304" pitchFamily="18" charset="0"/>
                <a:cs typeface="Times New Roman" panose="02020603050405020304" pitchFamily="18" charset="0"/>
              </a:rPr>
              <a:t>C</a:t>
            </a:r>
            <a:r>
              <a:rPr lang="en-US" sz="2000" b="0" i="0" baseline="-25000" dirty="0" err="1">
                <a:latin typeface="Times New Roman" panose="02020603050405020304" pitchFamily="18" charset="0"/>
                <a:cs typeface="Times New Roman" panose="02020603050405020304" pitchFamily="18" charset="0"/>
              </a:rPr>
              <a:t>f</a:t>
            </a:r>
            <a:r>
              <a:rPr lang="en-US" sz="2000" b="0" i="0" dirty="0">
                <a:latin typeface="Times New Roman" panose="02020603050405020304" pitchFamily="18" charset="0"/>
                <a:cs typeface="Times New Roman" panose="02020603050405020304" pitchFamily="18" charset="0"/>
              </a:rPr>
              <a:t> max &lt; 100 pF =&gt; </a:t>
            </a:r>
            <a:r>
              <a:rPr lang="en-US" sz="2000" b="0" i="0" dirty="0" err="1">
                <a:latin typeface="Times New Roman" panose="02020603050405020304" pitchFamily="18" charset="0"/>
                <a:cs typeface="Times New Roman" panose="02020603050405020304" pitchFamily="18" charset="0"/>
              </a:rPr>
              <a:t>Q</a:t>
            </a:r>
            <a:r>
              <a:rPr lang="en-US" sz="2000" b="0" i="0" baseline="-25000" dirty="0" err="1">
                <a:latin typeface="Times New Roman" panose="02020603050405020304" pitchFamily="18" charset="0"/>
                <a:cs typeface="Times New Roman" panose="02020603050405020304" pitchFamily="18" charset="0"/>
              </a:rPr>
              <a:t>max</a:t>
            </a:r>
            <a:r>
              <a:rPr lang="en-US" sz="2000" b="0" i="0" dirty="0">
                <a:latin typeface="Times New Roman" panose="02020603050405020304" pitchFamily="18" charset="0"/>
                <a:cs typeface="Times New Roman" panose="02020603050405020304" pitchFamily="18" charset="0"/>
              </a:rPr>
              <a:t>&lt;100 </a:t>
            </a:r>
            <a:r>
              <a:rPr lang="en-US" sz="2000" b="0" i="0" dirty="0" err="1">
                <a:latin typeface="Times New Roman" panose="02020603050405020304" pitchFamily="18" charset="0"/>
                <a:cs typeface="Times New Roman" panose="02020603050405020304" pitchFamily="18" charset="0"/>
              </a:rPr>
              <a:t>pC</a:t>
            </a:r>
            <a:r>
              <a:rPr lang="en-US" sz="2000" b="0" i="0" dirty="0">
                <a:latin typeface="Times New Roman" panose="02020603050405020304" pitchFamily="18" charset="0"/>
                <a:cs typeface="Times New Roman" panose="02020603050405020304" pitchFamily="18" charset="0"/>
              </a:rPr>
              <a:t>.</a:t>
            </a:r>
          </a:p>
          <a:p>
            <a:pPr indent="0" algn="l"/>
            <a:endParaRPr lang="en-US" sz="2000" b="0" i="0" dirty="0">
              <a:latin typeface="Times New Roman" panose="02020603050405020304" pitchFamily="18" charset="0"/>
              <a:cs typeface="Times New Roman" panose="02020603050405020304" pitchFamily="18" charset="0"/>
            </a:endParaRPr>
          </a:p>
          <a:p>
            <a:pPr indent="0" algn="l"/>
            <a:r>
              <a:rPr lang="en-US" sz="2000" b="0" i="0" dirty="0">
                <a:latin typeface="Times New Roman" panose="02020603050405020304" pitchFamily="18" charset="0"/>
                <a:cs typeface="Times New Roman" panose="02020603050405020304" pitchFamily="18" charset="0"/>
              </a:rPr>
              <a:t>To increase the dynamic range:</a:t>
            </a:r>
          </a:p>
          <a:p>
            <a:pPr indent="0" algn="l"/>
            <a:r>
              <a:rPr lang="en-US" sz="2000" b="0" i="0" dirty="0">
                <a:latin typeface="Times New Roman" panose="02020603050405020304" pitchFamily="18" charset="0"/>
                <a:cs typeface="Times New Roman" panose="02020603050405020304" pitchFamily="18" charset="0"/>
              </a:rPr>
              <a:t>Time over threshold technique (TOT)</a:t>
            </a:r>
          </a:p>
        </p:txBody>
      </p:sp>
      <p:sp>
        <p:nvSpPr>
          <p:cNvPr id="10" name="Rectangle à coins arrondis 9"/>
          <p:cNvSpPr/>
          <p:nvPr/>
        </p:nvSpPr>
        <p:spPr bwMode="auto">
          <a:xfrm>
            <a:off x="2761343" y="803909"/>
            <a:ext cx="1563007" cy="472442"/>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a:ln>
                  <a:noFill/>
                </a:ln>
                <a:solidFill>
                  <a:schemeClr val="tx1"/>
                </a:solidFill>
                <a:effectLst/>
                <a:latin typeface="Times New Roman" pitchFamily="18" charset="0"/>
              </a:rPr>
              <a:t>ASIC</a:t>
            </a:r>
          </a:p>
        </p:txBody>
      </p:sp>
      <p:sp>
        <p:nvSpPr>
          <p:cNvPr id="20" name="Rectangle 1097"/>
          <p:cNvSpPr>
            <a:spLocks noGrp="1" noChangeArrowheads="1"/>
          </p:cNvSpPr>
          <p:nvPr>
            <p:ph type="sldNum" sz="quarter" idx="4"/>
          </p:nvPr>
        </p:nvSpPr>
        <p:spPr>
          <a:xfrm>
            <a:off x="8346819" y="6480304"/>
            <a:ext cx="385762" cy="215900"/>
          </a:xfrm>
        </p:spPr>
        <p:txBody>
          <a:bodyPr/>
          <a:lstStyle/>
          <a:p>
            <a:fld id="{5287B7FA-75F4-41EF-AED0-620F566FF141}" type="slidenum">
              <a:rPr lang="fr-FR"/>
              <a:pPr/>
              <a:t>20</a:t>
            </a:fld>
            <a:endParaRPr lang="fr-FR" dirty="0"/>
          </a:p>
        </p:txBody>
      </p:sp>
      <p:pic>
        <p:nvPicPr>
          <p:cNvPr id="6" name="Imag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44545" y="857249"/>
            <a:ext cx="3168402" cy="1220727"/>
          </a:xfrm>
          <a:prstGeom prst="rect">
            <a:avLst/>
          </a:prstGeom>
        </p:spPr>
      </p:pic>
      <p:grpSp>
        <p:nvGrpSpPr>
          <p:cNvPr id="3" name="Groupe 2">
            <a:extLst>
              <a:ext uri="{FF2B5EF4-FFF2-40B4-BE49-F238E27FC236}">
                <a16:creationId xmlns:a16="http://schemas.microsoft.com/office/drawing/2014/main" id="{5227743E-B654-1242-B01F-F8FD7BD70C57}"/>
              </a:ext>
            </a:extLst>
          </p:cNvPr>
          <p:cNvGrpSpPr/>
          <p:nvPr/>
        </p:nvGrpSpPr>
        <p:grpSpPr>
          <a:xfrm>
            <a:off x="1127489" y="2410797"/>
            <a:ext cx="7544562" cy="1289646"/>
            <a:chOff x="1127489" y="4939553"/>
            <a:chExt cx="7544562" cy="1289646"/>
          </a:xfrm>
        </p:grpSpPr>
        <p:pic>
          <p:nvPicPr>
            <p:cNvPr id="14" name="Image 13">
              <a:extLst>
                <a:ext uri="{FF2B5EF4-FFF2-40B4-BE49-F238E27FC236}">
                  <a16:creationId xmlns:a16="http://schemas.microsoft.com/office/drawing/2014/main" id="{C0B348AE-6340-C14C-923A-A5D76CF2D5B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27489" y="4939553"/>
              <a:ext cx="7544562" cy="1289646"/>
            </a:xfrm>
            <a:prstGeom prst="rect">
              <a:avLst/>
            </a:prstGeom>
          </p:spPr>
        </p:pic>
        <p:sp>
          <p:nvSpPr>
            <p:cNvPr id="2" name="ZoneTexte 1">
              <a:extLst>
                <a:ext uri="{FF2B5EF4-FFF2-40B4-BE49-F238E27FC236}">
                  <a16:creationId xmlns:a16="http://schemas.microsoft.com/office/drawing/2014/main" id="{9456D1BC-0CA8-7A4C-81EF-7BDE5F5EF1EC}"/>
                </a:ext>
              </a:extLst>
            </p:cNvPr>
            <p:cNvSpPr txBox="1"/>
            <p:nvPr/>
          </p:nvSpPr>
          <p:spPr>
            <a:xfrm>
              <a:off x="3638045" y="5190565"/>
              <a:ext cx="2077813" cy="400110"/>
            </a:xfrm>
            <a:prstGeom prst="rect">
              <a:avLst/>
            </a:prstGeom>
            <a:noFill/>
          </p:spPr>
          <p:txBody>
            <a:bodyPr wrap="none" rtlCol="0">
              <a:spAutoFit/>
            </a:bodyPr>
            <a:lstStyle/>
            <a:p>
              <a:r>
                <a:rPr lang="en-US" sz="2000" dirty="0" err="1">
                  <a:solidFill>
                    <a:schemeClr val="bg1"/>
                  </a:solidFill>
                </a:rPr>
                <a:t>R</a:t>
              </a:r>
              <a:r>
                <a:rPr lang="en-US" sz="2000" baseline="-25000" dirty="0" err="1">
                  <a:solidFill>
                    <a:schemeClr val="bg1"/>
                  </a:solidFill>
                </a:rPr>
                <a:t>f</a:t>
              </a:r>
              <a:r>
                <a:rPr lang="en-US" sz="2000" dirty="0" err="1">
                  <a:solidFill>
                    <a:schemeClr val="bg1"/>
                  </a:solidFill>
                </a:rPr>
                <a:t>C</a:t>
              </a:r>
              <a:r>
                <a:rPr lang="en-US" sz="2000" baseline="-25000" dirty="0" err="1">
                  <a:solidFill>
                    <a:schemeClr val="bg1"/>
                  </a:solidFill>
                </a:rPr>
                <a:t>f</a:t>
              </a:r>
              <a:r>
                <a:rPr lang="en-US" sz="2000" dirty="0">
                  <a:solidFill>
                    <a:schemeClr val="bg1"/>
                  </a:solidFill>
                </a:rPr>
                <a:t> time constant</a:t>
              </a:r>
            </a:p>
          </p:txBody>
        </p:sp>
        <p:sp>
          <p:nvSpPr>
            <p:cNvPr id="15" name="ZoneTexte 14">
              <a:extLst>
                <a:ext uri="{FF2B5EF4-FFF2-40B4-BE49-F238E27FC236}">
                  <a16:creationId xmlns:a16="http://schemas.microsoft.com/office/drawing/2014/main" id="{20A990B1-27A3-0542-8D3D-30AFFACF2E8D}"/>
                </a:ext>
              </a:extLst>
            </p:cNvPr>
            <p:cNvSpPr txBox="1"/>
            <p:nvPr/>
          </p:nvSpPr>
          <p:spPr>
            <a:xfrm>
              <a:off x="1460271" y="5390620"/>
              <a:ext cx="670376" cy="400110"/>
            </a:xfrm>
            <a:prstGeom prst="rect">
              <a:avLst/>
            </a:prstGeom>
            <a:noFill/>
          </p:spPr>
          <p:txBody>
            <a:bodyPr wrap="none" rtlCol="0">
              <a:spAutoFit/>
            </a:bodyPr>
            <a:lstStyle/>
            <a:p>
              <a:r>
                <a:rPr lang="en-US" sz="2000" dirty="0">
                  <a:solidFill>
                    <a:schemeClr val="bg1"/>
                  </a:solidFill>
                </a:rPr>
                <a:t>Q/</a:t>
              </a:r>
              <a:r>
                <a:rPr lang="en-US" sz="2000" dirty="0" err="1">
                  <a:solidFill>
                    <a:schemeClr val="bg1"/>
                  </a:solidFill>
                </a:rPr>
                <a:t>C</a:t>
              </a:r>
              <a:r>
                <a:rPr lang="en-US" sz="2000" baseline="-25000" dirty="0" err="1">
                  <a:solidFill>
                    <a:schemeClr val="bg1"/>
                  </a:solidFill>
                </a:rPr>
                <a:t>f</a:t>
              </a:r>
              <a:endParaRPr lang="en-US" sz="2000" baseline="-25000" dirty="0">
                <a:solidFill>
                  <a:schemeClr val="bg1"/>
                </a:solidFill>
              </a:endParaRPr>
            </a:p>
          </p:txBody>
        </p:sp>
        <p:cxnSp>
          <p:nvCxnSpPr>
            <p:cNvPr id="8" name="Connecteur droit avec flèche 7">
              <a:extLst>
                <a:ext uri="{FF2B5EF4-FFF2-40B4-BE49-F238E27FC236}">
                  <a16:creationId xmlns:a16="http://schemas.microsoft.com/office/drawing/2014/main" id="{A998BEE5-1BFC-F344-9659-59579755F7CF}"/>
                </a:ext>
              </a:extLst>
            </p:cNvPr>
            <p:cNvCxnSpPr>
              <a:cxnSpLocks/>
            </p:cNvCxnSpPr>
            <p:nvPr/>
          </p:nvCxnSpPr>
          <p:spPr bwMode="auto">
            <a:xfrm>
              <a:off x="2391335" y="5020235"/>
              <a:ext cx="0" cy="1155174"/>
            </a:xfrm>
            <a:prstGeom prst="straightConnector1">
              <a:avLst/>
            </a:prstGeom>
            <a:solidFill>
              <a:schemeClr val="accent1"/>
            </a:solidFill>
            <a:ln w="28575" cap="flat" cmpd="sng" algn="ctr">
              <a:solidFill>
                <a:schemeClr val="bg1"/>
              </a:solidFill>
              <a:prstDash val="solid"/>
              <a:round/>
              <a:headEnd type="triangle"/>
              <a:tailEnd type="triangle"/>
            </a:ln>
            <a:effectLst/>
          </p:spPr>
        </p:cxnSp>
      </p:grpSp>
      <p:pic>
        <p:nvPicPr>
          <p:cNvPr id="16" name="Image 15">
            <a:extLst>
              <a:ext uri="{FF2B5EF4-FFF2-40B4-BE49-F238E27FC236}">
                <a16:creationId xmlns:a16="http://schemas.microsoft.com/office/drawing/2014/main" id="{15F1E8C7-4BC6-4E44-9C63-3E4EDB6E5A7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429956" y="5062696"/>
            <a:ext cx="3228479" cy="1140862"/>
          </a:xfrm>
          <a:prstGeom prst="rect">
            <a:avLst/>
          </a:prstGeom>
        </p:spPr>
      </p:pic>
      <p:sp>
        <p:nvSpPr>
          <p:cNvPr id="23" name="ZoneTexte 22">
            <a:extLst>
              <a:ext uri="{FF2B5EF4-FFF2-40B4-BE49-F238E27FC236}">
                <a16:creationId xmlns:a16="http://schemas.microsoft.com/office/drawing/2014/main" id="{92515BE9-767E-3A4E-8E0B-29807DFDDAE6}"/>
              </a:ext>
            </a:extLst>
          </p:cNvPr>
          <p:cNvSpPr txBox="1"/>
          <p:nvPr/>
        </p:nvSpPr>
        <p:spPr>
          <a:xfrm>
            <a:off x="6028746" y="5669520"/>
            <a:ext cx="1030795" cy="400110"/>
          </a:xfrm>
          <a:prstGeom prst="rect">
            <a:avLst/>
          </a:prstGeom>
          <a:noFill/>
        </p:spPr>
        <p:txBody>
          <a:bodyPr wrap="none" rtlCol="0">
            <a:spAutoFit/>
          </a:bodyPr>
          <a:lstStyle/>
          <a:p>
            <a:r>
              <a:rPr lang="en-US" sz="2000" dirty="0">
                <a:solidFill>
                  <a:schemeClr val="bg1"/>
                </a:solidFill>
              </a:rPr>
              <a:t>Tot=</a:t>
            </a:r>
            <a:r>
              <a:rPr lang="en-US" sz="2000" dirty="0" err="1">
                <a:solidFill>
                  <a:schemeClr val="bg1"/>
                </a:solidFill>
              </a:rPr>
              <a:t>a.Q</a:t>
            </a:r>
            <a:endParaRPr lang="en-US" sz="2000" dirty="0">
              <a:solidFill>
                <a:schemeClr val="bg1"/>
              </a:solidFill>
            </a:endParaRPr>
          </a:p>
        </p:txBody>
      </p:sp>
      <p:cxnSp>
        <p:nvCxnSpPr>
          <p:cNvPr id="25" name="Connecteur droit avec flèche 24">
            <a:extLst>
              <a:ext uri="{FF2B5EF4-FFF2-40B4-BE49-F238E27FC236}">
                <a16:creationId xmlns:a16="http://schemas.microsoft.com/office/drawing/2014/main" id="{CF453FA2-41DD-FE4C-860D-0F35520263A2}"/>
              </a:ext>
            </a:extLst>
          </p:cNvPr>
          <p:cNvCxnSpPr>
            <a:cxnSpLocks/>
          </p:cNvCxnSpPr>
          <p:nvPr/>
        </p:nvCxnSpPr>
        <p:spPr bwMode="auto">
          <a:xfrm flipH="1">
            <a:off x="5683698" y="5925575"/>
            <a:ext cx="378598" cy="0"/>
          </a:xfrm>
          <a:prstGeom prst="straightConnector1">
            <a:avLst/>
          </a:prstGeom>
          <a:solidFill>
            <a:schemeClr val="accent1"/>
          </a:solidFill>
          <a:ln w="9525" cap="flat" cmpd="sng" algn="ctr">
            <a:solidFill>
              <a:schemeClr val="bg1"/>
            </a:solidFill>
            <a:prstDash val="solid"/>
            <a:round/>
            <a:headEnd type="triangle"/>
            <a:tailEnd type="triangle"/>
          </a:ln>
          <a:effectLst/>
        </p:spPr>
      </p:cxnSp>
      <p:sp>
        <p:nvSpPr>
          <p:cNvPr id="21" name="ZoneTexte 20">
            <a:extLst>
              <a:ext uri="{FF2B5EF4-FFF2-40B4-BE49-F238E27FC236}">
                <a16:creationId xmlns:a16="http://schemas.microsoft.com/office/drawing/2014/main" id="{065F33E1-1377-344F-A851-8625B17EFFE2}"/>
              </a:ext>
            </a:extLst>
          </p:cNvPr>
          <p:cNvSpPr txBox="1"/>
          <p:nvPr/>
        </p:nvSpPr>
        <p:spPr>
          <a:xfrm>
            <a:off x="6979534" y="729928"/>
            <a:ext cx="365806" cy="338554"/>
          </a:xfrm>
          <a:prstGeom prst="rect">
            <a:avLst/>
          </a:prstGeom>
          <a:noFill/>
        </p:spPr>
        <p:txBody>
          <a:bodyPr wrap="none" rtlCol="0">
            <a:spAutoFit/>
          </a:bodyPr>
          <a:lstStyle/>
          <a:p>
            <a:r>
              <a:rPr lang="en-US" sz="1600" dirty="0" err="1">
                <a:cs typeface="Times New Roman" panose="02020603050405020304" pitchFamily="18" charset="0"/>
              </a:rPr>
              <a:t>R</a:t>
            </a:r>
            <a:r>
              <a:rPr lang="en-US" sz="1600" baseline="-25000" dirty="0" err="1">
                <a:cs typeface="Times New Roman" panose="02020603050405020304" pitchFamily="18" charset="0"/>
              </a:rPr>
              <a:t>f</a:t>
            </a:r>
            <a:endParaRPr lang="en-US" sz="1600" dirty="0"/>
          </a:p>
        </p:txBody>
      </p:sp>
    </p:spTree>
    <p:extLst>
      <p:ext uri="{BB962C8B-B14F-4D97-AF65-F5344CB8AC3E}">
        <p14:creationId xmlns:p14="http://schemas.microsoft.com/office/powerpoint/2010/main" val="11906591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C0B348AE-6340-C14C-923A-A5D76CF2D5B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7489" y="2483221"/>
            <a:ext cx="7544562" cy="1289646"/>
          </a:xfrm>
          <a:prstGeom prst="rect">
            <a:avLst/>
          </a:prstGeom>
        </p:spPr>
      </p:pic>
      <p:sp>
        <p:nvSpPr>
          <p:cNvPr id="11" name="Rectangle à coins arrondis 10"/>
          <p:cNvSpPr/>
          <p:nvPr/>
        </p:nvSpPr>
        <p:spPr bwMode="auto">
          <a:xfrm>
            <a:off x="6286501" y="803909"/>
            <a:ext cx="2326964" cy="1482092"/>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a:endParaRPr lang="fr-FR" sz="2000" dirty="0">
              <a:sym typeface="Symbol"/>
            </a:endParaRPr>
          </a:p>
          <a:p>
            <a:pPr algn="ctr"/>
            <a:endParaRPr lang="fr-FR" sz="2000" dirty="0">
              <a:sym typeface="Symbol"/>
            </a:endParaRPr>
          </a:p>
          <a:p>
            <a:pPr algn="ctr"/>
            <a:r>
              <a:rPr lang="fr-FR" sz="2000" dirty="0">
                <a:sym typeface="Symbol"/>
              </a:rPr>
              <a:t>                </a:t>
            </a:r>
            <a:r>
              <a:rPr lang="fr-FR" sz="2000" dirty="0"/>
              <a:t>V=Q/</a:t>
            </a:r>
            <a:r>
              <a:rPr lang="fr-FR" sz="2000" dirty="0" err="1"/>
              <a:t>C</a:t>
            </a:r>
            <a:r>
              <a:rPr lang="fr-FR" sz="2000" baseline="-25000" dirty="0" err="1"/>
              <a:t>f</a:t>
            </a:r>
            <a:r>
              <a:rPr lang="fr-FR" sz="2000" dirty="0"/>
              <a:t> </a:t>
            </a:r>
            <a:endParaRPr kumimoji="0" lang="fr-FR" sz="2000" b="0" i="0" u="none" strike="noStrike" cap="none" normalizeH="0" baseline="0" dirty="0">
              <a:ln>
                <a:noFill/>
              </a:ln>
              <a:solidFill>
                <a:schemeClr val="tx1"/>
              </a:solidFill>
              <a:effectLst/>
            </a:endParaRPr>
          </a:p>
        </p:txBody>
      </p:sp>
      <p:sp>
        <p:nvSpPr>
          <p:cNvPr id="12" name="Rectangle à coins arrondis 11"/>
          <p:cNvSpPr/>
          <p:nvPr/>
        </p:nvSpPr>
        <p:spPr bwMode="auto">
          <a:xfrm>
            <a:off x="4406445" y="803908"/>
            <a:ext cx="1323795" cy="1482092"/>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a:r>
              <a:rPr lang="fr-FR" sz="2000" dirty="0">
                <a:sym typeface="Symbol"/>
              </a:rPr>
              <a:t>       </a:t>
            </a:r>
            <a:endParaRPr kumimoji="0" lang="fr-FR" sz="2000" b="0" i="0" u="none" strike="noStrike" cap="none" normalizeH="0" baseline="0" dirty="0">
              <a:ln>
                <a:noFill/>
              </a:ln>
              <a:solidFill>
                <a:schemeClr val="tx1"/>
              </a:solidFill>
              <a:effectLst/>
            </a:endParaRPr>
          </a:p>
        </p:txBody>
      </p:sp>
      <p:sp>
        <p:nvSpPr>
          <p:cNvPr id="4" name="Rectangle 2"/>
          <p:cNvSpPr>
            <a:spLocks noGrp="1" noChangeArrowheads="1"/>
          </p:cNvSpPr>
          <p:nvPr>
            <p:ph type="ctrTitle"/>
          </p:nvPr>
        </p:nvSpPr>
        <p:spPr>
          <a:xfrm>
            <a:off x="1042988" y="96383"/>
            <a:ext cx="7632700" cy="458787"/>
          </a:xfrm>
        </p:spPr>
        <p:txBody>
          <a:bodyPr/>
          <a:lstStyle/>
          <a:p>
            <a:r>
              <a:rPr lang="en-US" sz="2000" b="0" spc="300" dirty="0">
                <a:solidFill>
                  <a:schemeClr val="bg2"/>
                </a:solidFill>
              </a:rPr>
              <a:t>Q to V conversion in the ASIC</a:t>
            </a:r>
            <a:endParaRPr lang="fr-FR" sz="2000" dirty="0">
              <a:effectLst>
                <a:outerShdw blurRad="38100" dist="38100" dir="2700000" algn="tl">
                  <a:srgbClr val="C0C0C0"/>
                </a:outerShdw>
              </a:effectLst>
            </a:endParaRPr>
          </a:p>
        </p:txBody>
      </p:sp>
      <p:sp>
        <p:nvSpPr>
          <p:cNvPr id="5" name="Rectangle à coins arrondis 4"/>
          <p:cNvSpPr/>
          <p:nvPr/>
        </p:nvSpPr>
        <p:spPr bwMode="auto">
          <a:xfrm>
            <a:off x="1132568" y="1303020"/>
            <a:ext cx="1572532" cy="982980"/>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a:t>Conversion</a:t>
            </a:r>
          </a:p>
          <a:p>
            <a:pPr marL="0" marR="0" indent="0" algn="ctr" defTabSz="914400" rtl="0" eaLnBrk="0" fontAlgn="base" latinLnBrk="0" hangingPunct="0">
              <a:lnSpc>
                <a:spcPct val="100000"/>
              </a:lnSpc>
              <a:spcBef>
                <a:spcPct val="0"/>
              </a:spcBef>
              <a:spcAft>
                <a:spcPct val="0"/>
              </a:spcAft>
              <a:buClrTx/>
              <a:buSzTx/>
              <a:buFontTx/>
              <a:buNone/>
              <a:tabLst/>
            </a:pPr>
            <a:r>
              <a:rPr lang="fr-FR" sz="2000" dirty="0"/>
              <a:t>E=&gt;Q</a:t>
            </a:r>
            <a:endParaRPr kumimoji="0" lang="fr-FR" sz="2000" b="0" i="0" u="none" strike="noStrike" cap="none" normalizeH="0" baseline="0" dirty="0">
              <a:ln>
                <a:noFill/>
              </a:ln>
              <a:solidFill>
                <a:schemeClr val="tx1"/>
              </a:solidFill>
              <a:effectLst/>
            </a:endParaRPr>
          </a:p>
        </p:txBody>
      </p:sp>
      <p:sp>
        <p:nvSpPr>
          <p:cNvPr id="7" name="Rectangle à coins arrondis 6"/>
          <p:cNvSpPr/>
          <p:nvPr/>
        </p:nvSpPr>
        <p:spPr bwMode="auto">
          <a:xfrm>
            <a:off x="2751818" y="1303020"/>
            <a:ext cx="1572532"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a:t>Conversion</a:t>
            </a:r>
          </a:p>
          <a:p>
            <a:pPr algn="ctr"/>
            <a:r>
              <a:rPr lang="fr-FR" sz="2000" dirty="0"/>
              <a:t>Q=&gt;</a:t>
            </a:r>
            <a:r>
              <a:rPr lang="fr-FR" sz="2000" dirty="0">
                <a:sym typeface="Symbol"/>
              </a:rPr>
              <a:t>  </a:t>
            </a:r>
            <a:r>
              <a:rPr lang="fr-FR" sz="2000" dirty="0"/>
              <a:t>V</a:t>
            </a:r>
            <a:endParaRPr kumimoji="0" lang="fr-FR" sz="2000" b="0" i="0" u="none" strike="noStrike" cap="none" normalizeH="0" baseline="0" dirty="0">
              <a:ln>
                <a:noFill/>
              </a:ln>
              <a:solidFill>
                <a:schemeClr val="tx1"/>
              </a:solidFill>
              <a:effectLst/>
            </a:endParaRPr>
          </a:p>
        </p:txBody>
      </p:sp>
      <p:sp>
        <p:nvSpPr>
          <p:cNvPr id="9" name="Rectangle à coins arrondis 8"/>
          <p:cNvSpPr/>
          <p:nvPr/>
        </p:nvSpPr>
        <p:spPr bwMode="auto">
          <a:xfrm>
            <a:off x="1132569" y="803908"/>
            <a:ext cx="1572532" cy="472442"/>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a:ln>
                  <a:noFill/>
                </a:ln>
                <a:solidFill>
                  <a:schemeClr val="tx1"/>
                </a:solidFill>
                <a:effectLst/>
                <a:latin typeface="Times New Roman" pitchFamily="18" charset="0"/>
              </a:rPr>
              <a:t>Detector</a:t>
            </a:r>
          </a:p>
        </p:txBody>
      </p:sp>
      <p:sp>
        <p:nvSpPr>
          <p:cNvPr id="18" name="Sous-titre 7"/>
          <p:cNvSpPr>
            <a:spLocks noGrp="1"/>
          </p:cNvSpPr>
          <p:nvPr>
            <p:ph type="subTitle" sz="quarter" idx="1"/>
          </p:nvPr>
        </p:nvSpPr>
        <p:spPr>
          <a:xfrm>
            <a:off x="1127488" y="2334484"/>
            <a:ext cx="7544563" cy="3953427"/>
          </a:xfrm>
          <a:noFill/>
        </p:spPr>
        <p:txBody>
          <a:bodyPr/>
          <a:lstStyle/>
          <a:p>
            <a:pPr indent="0"/>
            <a:endParaRPr lang="fr-FR" sz="2000" i="0" dirty="0">
              <a:latin typeface="Cambria Math" panose="02040503050406030204" pitchFamily="18" charset="0"/>
              <a:ea typeface="Cambria Math" panose="02040503050406030204" pitchFamily="18" charset="0"/>
            </a:endParaRPr>
          </a:p>
          <a:p>
            <a:pPr indent="0" algn="l"/>
            <a:endParaRPr lang="en-US" sz="2000" b="0" i="0" dirty="0">
              <a:solidFill>
                <a:srgbClr val="00B050"/>
              </a:solidFill>
              <a:latin typeface="Times New Roman" panose="02020603050405020304" pitchFamily="18" charset="0"/>
              <a:cs typeface="Times New Roman" panose="02020603050405020304" pitchFamily="18" charset="0"/>
            </a:endParaRPr>
          </a:p>
          <a:p>
            <a:pPr indent="0" algn="l"/>
            <a:endParaRPr lang="en-US" sz="2000" b="0" i="0" dirty="0">
              <a:solidFill>
                <a:srgbClr val="00B050"/>
              </a:solidFill>
              <a:latin typeface="Times New Roman" panose="02020603050405020304" pitchFamily="18" charset="0"/>
              <a:cs typeface="Times New Roman" panose="02020603050405020304" pitchFamily="18" charset="0"/>
            </a:endParaRPr>
          </a:p>
          <a:p>
            <a:pPr indent="0" algn="l"/>
            <a:endParaRPr lang="en-US" sz="2000" b="0" i="0" dirty="0">
              <a:solidFill>
                <a:srgbClr val="00B050"/>
              </a:solidFill>
              <a:latin typeface="Times New Roman" panose="02020603050405020304" pitchFamily="18" charset="0"/>
              <a:cs typeface="Times New Roman" panose="02020603050405020304" pitchFamily="18" charset="0"/>
            </a:endParaRPr>
          </a:p>
          <a:p>
            <a:pPr indent="0" algn="l"/>
            <a:endParaRPr lang="en-US" sz="2000" b="0" i="0" dirty="0">
              <a:latin typeface="Times New Roman" panose="02020603050405020304" pitchFamily="18" charset="0"/>
              <a:cs typeface="Times New Roman" panose="02020603050405020304" pitchFamily="18" charset="0"/>
            </a:endParaRPr>
          </a:p>
          <a:p>
            <a:pPr indent="0" algn="l"/>
            <a:r>
              <a:rPr lang="en-US" sz="2000" i="0" dirty="0">
                <a:latin typeface="Times New Roman" panose="02020603050405020304" pitchFamily="18" charset="0"/>
                <a:cs typeface="Times New Roman" panose="02020603050405020304" pitchFamily="18" charset="0"/>
              </a:rPr>
              <a:t>Noise sources degrade the signal and make measurements and experiments less accurate.</a:t>
            </a:r>
          </a:p>
          <a:p>
            <a:pPr indent="0" algn="l"/>
            <a:r>
              <a:rPr lang="en-US" sz="2000" i="0" dirty="0">
                <a:latin typeface="Times New Roman" panose="02020603050405020304" pitchFamily="18" charset="0"/>
                <a:cs typeface="Times New Roman" panose="02020603050405020304" pitchFamily="18" charset="0"/>
              </a:rPr>
              <a:t>One have to use filters to increase the signal to noise ratio or to reduce the input referred noise.</a:t>
            </a:r>
          </a:p>
          <a:p>
            <a:pPr indent="0" algn="l"/>
            <a:endParaRPr lang="en-US" sz="2000" b="0" i="0" dirty="0">
              <a:latin typeface="Times New Roman" panose="02020603050405020304" pitchFamily="18" charset="0"/>
              <a:cs typeface="Times New Roman" panose="02020603050405020304" pitchFamily="18" charset="0"/>
            </a:endParaRPr>
          </a:p>
          <a:p>
            <a:pPr indent="0" algn="l"/>
            <a:endParaRPr lang="en-US" sz="2000" b="0" i="0" dirty="0">
              <a:latin typeface="Times New Roman" panose="02020603050405020304" pitchFamily="18" charset="0"/>
              <a:cs typeface="Times New Roman" panose="02020603050405020304" pitchFamily="18" charset="0"/>
            </a:endParaRPr>
          </a:p>
        </p:txBody>
      </p:sp>
      <p:sp>
        <p:nvSpPr>
          <p:cNvPr id="10" name="Rectangle à coins arrondis 9"/>
          <p:cNvSpPr/>
          <p:nvPr/>
        </p:nvSpPr>
        <p:spPr bwMode="auto">
          <a:xfrm>
            <a:off x="2761343" y="803909"/>
            <a:ext cx="1563007" cy="472442"/>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a:ln>
                  <a:noFill/>
                </a:ln>
                <a:solidFill>
                  <a:schemeClr val="tx1"/>
                </a:solidFill>
                <a:effectLst/>
                <a:latin typeface="Times New Roman" pitchFamily="18" charset="0"/>
              </a:rPr>
              <a:t>ASIC</a:t>
            </a:r>
          </a:p>
        </p:txBody>
      </p:sp>
      <p:sp>
        <p:nvSpPr>
          <p:cNvPr id="20" name="Rectangle 1097"/>
          <p:cNvSpPr>
            <a:spLocks noGrp="1" noChangeArrowheads="1"/>
          </p:cNvSpPr>
          <p:nvPr>
            <p:ph type="sldNum" sz="quarter" idx="4"/>
          </p:nvPr>
        </p:nvSpPr>
        <p:spPr>
          <a:xfrm>
            <a:off x="8346819" y="6480304"/>
            <a:ext cx="385762" cy="215900"/>
          </a:xfrm>
        </p:spPr>
        <p:txBody>
          <a:bodyPr/>
          <a:lstStyle/>
          <a:p>
            <a:fld id="{5287B7FA-75F4-41EF-AED0-620F566FF141}" type="slidenum">
              <a:rPr lang="fr-FR"/>
              <a:pPr/>
              <a:t>21</a:t>
            </a:fld>
            <a:endParaRPr lang="fr-FR" dirty="0"/>
          </a:p>
        </p:txBody>
      </p:sp>
      <p:pic>
        <p:nvPicPr>
          <p:cNvPr id="6" name="Imag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444545" y="857249"/>
            <a:ext cx="3168402" cy="1220727"/>
          </a:xfrm>
          <a:prstGeom prst="rect">
            <a:avLst/>
          </a:prstGeom>
        </p:spPr>
      </p:pic>
      <p:pic>
        <p:nvPicPr>
          <p:cNvPr id="16" name="Image 15">
            <a:extLst>
              <a:ext uri="{FF2B5EF4-FFF2-40B4-BE49-F238E27FC236}">
                <a16:creationId xmlns:a16="http://schemas.microsoft.com/office/drawing/2014/main" id="{74143103-E5E3-6D4A-A847-21E0FC15227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27487" y="2478393"/>
            <a:ext cx="7544564" cy="1289646"/>
          </a:xfrm>
          <a:prstGeom prst="rect">
            <a:avLst/>
          </a:prstGeom>
        </p:spPr>
      </p:pic>
    </p:spTree>
    <p:extLst>
      <p:ext uri="{BB962C8B-B14F-4D97-AF65-F5344CB8AC3E}">
        <p14:creationId xmlns:p14="http://schemas.microsoft.com/office/powerpoint/2010/main" val="10007241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1094"/>
          <p:cNvSpPr>
            <a:spLocks noGrp="1" noChangeArrowheads="1"/>
          </p:cNvSpPr>
          <p:nvPr>
            <p:ph type="ftr" sz="quarter" idx="3"/>
          </p:nvPr>
        </p:nvSpPr>
        <p:spPr>
          <a:xfrm>
            <a:off x="1144178" y="6406437"/>
            <a:ext cx="7581757" cy="363537"/>
          </a:xfrm>
        </p:spPr>
        <p:txBody>
          <a:bodyPr/>
          <a:lstStyle/>
          <a:p>
            <a:pPr algn="ctr"/>
            <a:endParaRPr lang="fr-FR" dirty="0"/>
          </a:p>
        </p:txBody>
      </p:sp>
      <p:sp>
        <p:nvSpPr>
          <p:cNvPr id="52" name="Rectangle 1097"/>
          <p:cNvSpPr>
            <a:spLocks noGrp="1" noChangeArrowheads="1"/>
          </p:cNvSpPr>
          <p:nvPr>
            <p:ph type="sldNum" sz="quarter" idx="4"/>
          </p:nvPr>
        </p:nvSpPr>
        <p:spPr>
          <a:xfrm>
            <a:off x="8447403" y="6480304"/>
            <a:ext cx="385762" cy="215900"/>
          </a:xfrm>
        </p:spPr>
        <p:txBody>
          <a:bodyPr/>
          <a:lstStyle/>
          <a:p>
            <a:fld id="{5287B7FA-75F4-41EF-AED0-620F566FF141}" type="slidenum">
              <a:rPr lang="fr-FR"/>
              <a:pPr/>
              <a:t>22</a:t>
            </a:fld>
            <a:endParaRPr lang="fr-FR"/>
          </a:p>
        </p:txBody>
      </p:sp>
      <p:sp>
        <p:nvSpPr>
          <p:cNvPr id="2" name="ZoneTexte 1"/>
          <p:cNvSpPr txBox="1"/>
          <p:nvPr/>
        </p:nvSpPr>
        <p:spPr>
          <a:xfrm>
            <a:off x="2200726" y="2168071"/>
            <a:ext cx="184666" cy="461665"/>
          </a:xfrm>
          <a:prstGeom prst="rect">
            <a:avLst/>
          </a:prstGeom>
          <a:noFill/>
        </p:spPr>
        <p:txBody>
          <a:bodyPr wrap="none" rtlCol="0">
            <a:spAutoFit/>
          </a:bodyPr>
          <a:lstStyle/>
          <a:p>
            <a:endParaRPr lang="fr-FR" dirty="0"/>
          </a:p>
        </p:txBody>
      </p:sp>
      <p:sp>
        <p:nvSpPr>
          <p:cNvPr id="7" name="Sous-titre 7"/>
          <p:cNvSpPr txBox="1">
            <a:spLocks/>
          </p:cNvSpPr>
          <p:nvPr/>
        </p:nvSpPr>
        <p:spPr bwMode="auto">
          <a:xfrm>
            <a:off x="1144178" y="-20681"/>
            <a:ext cx="7504166" cy="618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r>
              <a:rPr lang="en-US" sz="2000" b="0" i="0" kern="0" spc="300" dirty="0">
                <a:solidFill>
                  <a:schemeClr val="bg2"/>
                </a:solidFill>
              </a:rPr>
              <a:t>Equivalent Noise Charge</a:t>
            </a:r>
            <a:endParaRPr lang="en-US" sz="2000" kern="0" spc="300" dirty="0"/>
          </a:p>
        </p:txBody>
      </p:sp>
      <p:sp>
        <p:nvSpPr>
          <p:cNvPr id="13" name="Rectangle à coins arrondis 12">
            <a:extLst>
              <a:ext uri="{FF2B5EF4-FFF2-40B4-BE49-F238E27FC236}">
                <a16:creationId xmlns:a16="http://schemas.microsoft.com/office/drawing/2014/main" id="{FB58FAA0-EA6F-E04F-8575-81B6E72C5BF7}"/>
              </a:ext>
            </a:extLst>
          </p:cNvPr>
          <p:cNvSpPr/>
          <p:nvPr/>
        </p:nvSpPr>
        <p:spPr bwMode="auto">
          <a:xfrm>
            <a:off x="2045830" y="806464"/>
            <a:ext cx="2384653" cy="961694"/>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a:ln>
                  <a:noFill/>
                </a:ln>
                <a:solidFill>
                  <a:schemeClr val="tx1"/>
                </a:solidFill>
                <a:effectLst/>
                <a:latin typeface="Times New Roman" pitchFamily="18" charset="0"/>
              </a:rPr>
              <a:t>Detector</a:t>
            </a:r>
          </a:p>
        </p:txBody>
      </p:sp>
      <p:sp>
        <p:nvSpPr>
          <p:cNvPr id="14" name="Rectangle à coins arrondis 13">
            <a:extLst>
              <a:ext uri="{FF2B5EF4-FFF2-40B4-BE49-F238E27FC236}">
                <a16:creationId xmlns:a16="http://schemas.microsoft.com/office/drawing/2014/main" id="{FEE71A28-1E50-5842-BEA2-5A528A477C41}"/>
              </a:ext>
            </a:extLst>
          </p:cNvPr>
          <p:cNvSpPr/>
          <p:nvPr/>
        </p:nvSpPr>
        <p:spPr bwMode="auto">
          <a:xfrm>
            <a:off x="4962293" y="806464"/>
            <a:ext cx="1895704" cy="961694"/>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a:ln>
                  <a:noFill/>
                </a:ln>
                <a:solidFill>
                  <a:schemeClr val="tx1"/>
                </a:solidFill>
                <a:effectLst/>
                <a:latin typeface="Times New Roman" pitchFamily="18" charset="0"/>
              </a:rPr>
              <a:t>ASIC</a:t>
            </a:r>
          </a:p>
          <a:p>
            <a:pPr marL="0" marR="0" indent="0" algn="ctr"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a:ln>
                  <a:noFill/>
                </a:ln>
                <a:solidFill>
                  <a:schemeClr val="tx1"/>
                </a:solidFill>
                <a:effectLst/>
                <a:latin typeface="Times New Roman" pitchFamily="18" charset="0"/>
              </a:rPr>
              <a:t>Q to V</a:t>
            </a:r>
          </a:p>
          <a:p>
            <a:pPr marL="0" marR="0" indent="0" algn="ctr" defTabSz="914400" rtl="0" eaLnBrk="0" fontAlgn="base" latinLnBrk="0" hangingPunct="0">
              <a:lnSpc>
                <a:spcPct val="100000"/>
              </a:lnSpc>
              <a:spcBef>
                <a:spcPct val="0"/>
              </a:spcBef>
              <a:spcAft>
                <a:spcPct val="0"/>
              </a:spcAft>
              <a:buClrTx/>
              <a:buSzTx/>
              <a:buFontTx/>
              <a:buNone/>
              <a:tabLst/>
            </a:pPr>
            <a:endParaRPr lang="fr-FR" dirty="0"/>
          </a:p>
          <a:p>
            <a:pPr marL="0" marR="0" indent="0" algn="ctr"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Times New Roman" pitchFamily="18" charset="0"/>
            </a:endParaRPr>
          </a:p>
        </p:txBody>
      </p: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207432F6-83F6-3A47-8D54-F6BCBC2D4E13}"/>
                  </a:ext>
                </a:extLst>
              </p:cNvPr>
              <p:cNvSpPr/>
              <p:nvPr/>
            </p:nvSpPr>
            <p:spPr>
              <a:xfrm>
                <a:off x="1055675" y="1257393"/>
                <a:ext cx="7391728" cy="4793107"/>
              </a:xfrm>
              <a:prstGeom prst="rect">
                <a:avLst/>
              </a:prstGeom>
              <a:noFill/>
            </p:spPr>
            <p:txBody>
              <a:bodyPr wrap="square">
                <a:spAutoFit/>
              </a:bodyPr>
              <a:lstStyle/>
              <a:p>
                <a:pPr algn="just"/>
                <a:endParaRPr lang="en-US" sz="2000" i="1" dirty="0">
                  <a:solidFill>
                    <a:srgbClr val="5F5F5F"/>
                  </a:solidFill>
                  <a:cs typeface="Times New Roman" panose="02020603050405020304" pitchFamily="18" charset="0"/>
                </a:endParaRPr>
              </a:p>
              <a:p>
                <a:pPr algn="just"/>
                <a:endParaRPr lang="en-US" sz="2000" i="1" dirty="0">
                  <a:solidFill>
                    <a:srgbClr val="5F5F5F"/>
                  </a:solidFill>
                  <a:cs typeface="Times New Roman" panose="02020603050405020304" pitchFamily="18" charset="0"/>
                </a:endParaRPr>
              </a:p>
              <a:p>
                <a:pPr algn="just"/>
                <a:r>
                  <a:rPr lang="en-US" sz="2000" b="1" dirty="0">
                    <a:solidFill>
                      <a:srgbClr val="5F5F5F"/>
                    </a:solidFill>
                    <a:cs typeface="Times New Roman" panose="02020603050405020304" pitchFamily="18" charset="0"/>
                  </a:rPr>
                  <a:t>In the word of radiation detection, we use Equivalent Noise Charge (ENC) to measure the noise.</a:t>
                </a:r>
                <a:r>
                  <a:rPr lang="en-US" sz="2000" dirty="0">
                    <a:solidFill>
                      <a:srgbClr val="5F5F5F"/>
                    </a:solidFill>
                    <a:cs typeface="Times New Roman" panose="02020603050405020304" pitchFamily="18" charset="0"/>
                  </a:rPr>
                  <a:t> </a:t>
                </a:r>
                <a:r>
                  <a:rPr lang="en-US" sz="2000" b="1" dirty="0">
                    <a:solidFill>
                      <a:srgbClr val="5F5F5F"/>
                    </a:solidFill>
                    <a:cs typeface="Times New Roman" panose="02020603050405020304" pitchFamily="18" charset="0"/>
                  </a:rPr>
                  <a:t>ENC is the input noise expressed in charge, generally in electrons</a:t>
                </a:r>
                <a:r>
                  <a:rPr lang="en-US" sz="2000" dirty="0">
                    <a:solidFill>
                      <a:srgbClr val="5F5F5F"/>
                    </a:solidFill>
                    <a:cs typeface="Times New Roman" panose="02020603050405020304" pitchFamily="18" charset="0"/>
                  </a:rPr>
                  <a:t>. </a:t>
                </a:r>
              </a:p>
              <a:p>
                <a:pPr algn="just"/>
                <a:endParaRPr lang="en-US" sz="2000" dirty="0">
                  <a:solidFill>
                    <a:srgbClr val="5F5F5F"/>
                  </a:solidFill>
                  <a:cs typeface="Times New Roman" panose="02020603050405020304" pitchFamily="18" charset="0"/>
                </a:endParaRPr>
              </a:p>
              <a:p>
                <a:pPr algn="ctr"/>
                <a:r>
                  <a:rPr lang="en-US" sz="2000" dirty="0">
                    <a:solidFill>
                      <a:srgbClr val="5F5F5F"/>
                    </a:solidFill>
                    <a:cs typeface="Times New Roman" panose="02020603050405020304" pitchFamily="18" charset="0"/>
                  </a:rPr>
                  <a:t>       </a:t>
                </a:r>
                <a14:m>
                  <m:oMath xmlns:m="http://schemas.openxmlformats.org/officeDocument/2006/math">
                    <m:r>
                      <m:rPr>
                        <m:sty m:val="p"/>
                      </m:rPr>
                      <a:rPr lang="fr-FR" sz="2000" b="0" i="0" smtClean="0">
                        <a:solidFill>
                          <a:srgbClr val="5F5F5F"/>
                        </a:solidFill>
                        <a:latin typeface="Cambria Math" panose="02040503050406030204" pitchFamily="18" charset="0"/>
                      </a:rPr>
                      <m:t>ENC</m:t>
                    </m:r>
                    <m:r>
                      <a:rPr lang="fr-FR" sz="2000" b="0" i="0" smtClean="0">
                        <a:solidFill>
                          <a:srgbClr val="5F5F5F"/>
                        </a:solidFill>
                        <a:latin typeface="Cambria Math" panose="02040503050406030204" pitchFamily="18" charset="0"/>
                      </a:rPr>
                      <m:t>=</m:t>
                    </m:r>
                    <m:f>
                      <m:fPr>
                        <m:ctrlPr>
                          <a:rPr lang="en-US" sz="2000" i="1" smtClean="0">
                            <a:solidFill>
                              <a:srgbClr val="5F5F5F"/>
                            </a:solidFill>
                            <a:latin typeface="Cambria Math" panose="02040503050406030204" pitchFamily="18" charset="0"/>
                          </a:rPr>
                        </m:ctrlPr>
                      </m:fPr>
                      <m:num>
                        <m:rad>
                          <m:radPr>
                            <m:degHide m:val="on"/>
                            <m:ctrlPr>
                              <a:rPr lang="en-US" sz="2000" i="1" smtClean="0">
                                <a:solidFill>
                                  <a:srgbClr val="5F5F5F"/>
                                </a:solidFill>
                                <a:latin typeface="Cambria Math" panose="02040503050406030204" pitchFamily="18" charset="0"/>
                              </a:rPr>
                            </m:ctrlPr>
                          </m:radPr>
                          <m:deg/>
                          <m:e>
                            <m:nary>
                              <m:naryPr>
                                <m:ctrlPr>
                                  <a:rPr lang="en-US" sz="2000" i="1">
                                    <a:solidFill>
                                      <a:srgbClr val="5F5F5F"/>
                                    </a:solidFill>
                                    <a:latin typeface="Cambria Math" panose="02040503050406030204" pitchFamily="18" charset="0"/>
                                  </a:rPr>
                                </m:ctrlPr>
                              </m:naryPr>
                              <m:sub>
                                <m:r>
                                  <m:rPr>
                                    <m:brk m:alnAt="23"/>
                                  </m:rPr>
                                  <a:rPr lang="fr-FR" sz="2000" i="0" smtClean="0">
                                    <a:solidFill>
                                      <a:srgbClr val="5F5F5F"/>
                                    </a:solidFill>
                                    <a:latin typeface="Cambria Math" panose="02040503050406030204" pitchFamily="18" charset="0"/>
                                  </a:rPr>
                                  <m:t>0</m:t>
                                </m:r>
                              </m:sub>
                              <m:sup>
                                <m:r>
                                  <m:rPr>
                                    <m:sty m:val="p"/>
                                  </m:rPr>
                                  <a:rPr lang="fr-FR" sz="2000" i="0" smtClean="0">
                                    <a:solidFill>
                                      <a:srgbClr val="5F5F5F"/>
                                    </a:solidFill>
                                    <a:latin typeface="Cambria Math" panose="02040503050406030204" pitchFamily="18" charset="0"/>
                                  </a:rPr>
                                  <m:t>Bandwidth</m:t>
                                </m:r>
                              </m:sup>
                              <m:e>
                                <m:sSub>
                                  <m:sSubPr>
                                    <m:ctrlPr>
                                      <a:rPr lang="en-US" sz="2000" i="1">
                                        <a:solidFill>
                                          <a:srgbClr val="5F5F5F"/>
                                        </a:solidFill>
                                        <a:latin typeface="Cambria Math" panose="02040503050406030204" pitchFamily="18" charset="0"/>
                                      </a:rPr>
                                    </m:ctrlPr>
                                  </m:sSubPr>
                                  <m:e>
                                    <m:r>
                                      <m:rPr>
                                        <m:sty m:val="p"/>
                                      </m:rPr>
                                      <a:rPr lang="fr-FR" sz="2000" i="0" smtClean="0">
                                        <a:solidFill>
                                          <a:srgbClr val="5F5F5F"/>
                                        </a:solidFill>
                                        <a:latin typeface="Cambria Math" panose="02040503050406030204" pitchFamily="18" charset="0"/>
                                      </a:rPr>
                                      <m:t>S</m:t>
                                    </m:r>
                                  </m:e>
                                  <m:sub>
                                    <m:r>
                                      <m:rPr>
                                        <m:sty m:val="p"/>
                                      </m:rPr>
                                      <a:rPr lang="fr-FR" sz="2000" i="0" smtClean="0">
                                        <a:solidFill>
                                          <a:srgbClr val="5F5F5F"/>
                                        </a:solidFill>
                                        <a:latin typeface="Cambria Math" panose="02040503050406030204" pitchFamily="18" charset="0"/>
                                      </a:rPr>
                                      <m:t>v</m:t>
                                    </m:r>
                                  </m:sub>
                                </m:sSub>
                                <m:d>
                                  <m:dPr>
                                    <m:ctrlPr>
                                      <a:rPr lang="fr-FR" sz="2000" i="1">
                                        <a:solidFill>
                                          <a:srgbClr val="5F5F5F"/>
                                        </a:solidFill>
                                        <a:latin typeface="Cambria Math" panose="02040503050406030204" pitchFamily="18" charset="0"/>
                                      </a:rPr>
                                    </m:ctrlPr>
                                  </m:dPr>
                                  <m:e>
                                    <m:r>
                                      <m:rPr>
                                        <m:sty m:val="p"/>
                                      </m:rPr>
                                      <a:rPr lang="fr-FR" sz="2000" i="0" smtClean="0">
                                        <a:solidFill>
                                          <a:srgbClr val="5F5F5F"/>
                                        </a:solidFill>
                                        <a:latin typeface="Cambria Math" panose="02040503050406030204" pitchFamily="18" charset="0"/>
                                      </a:rPr>
                                      <m:t>w</m:t>
                                    </m:r>
                                  </m:e>
                                </m:d>
                                <m:r>
                                  <m:rPr>
                                    <m:sty m:val="p"/>
                                  </m:rPr>
                                  <a:rPr lang="fr-FR" sz="2000" i="0" smtClean="0">
                                    <a:solidFill>
                                      <a:srgbClr val="5F5F5F"/>
                                    </a:solidFill>
                                    <a:latin typeface="Cambria Math" panose="02040503050406030204" pitchFamily="18" charset="0"/>
                                  </a:rPr>
                                  <m:t>dw</m:t>
                                </m:r>
                              </m:e>
                            </m:nary>
                          </m:e>
                        </m:rad>
                      </m:num>
                      <m:den>
                        <m:sSub>
                          <m:sSubPr>
                            <m:ctrlPr>
                              <a:rPr lang="en-US" sz="2000" i="1" smtClean="0">
                                <a:solidFill>
                                  <a:srgbClr val="5F5F5F"/>
                                </a:solidFill>
                                <a:latin typeface="Cambria Math" panose="02040503050406030204" pitchFamily="18" charset="0"/>
                              </a:rPr>
                            </m:ctrlPr>
                          </m:sSubPr>
                          <m:e>
                            <m:r>
                              <m:rPr>
                                <m:sty m:val="p"/>
                              </m:rPr>
                              <a:rPr lang="fr-FR" sz="2000" b="0" i="0" smtClean="0">
                                <a:solidFill>
                                  <a:srgbClr val="5F5F5F"/>
                                </a:solidFill>
                                <a:latin typeface="Cambria Math" panose="02040503050406030204" pitchFamily="18" charset="0"/>
                              </a:rPr>
                              <m:t>A</m:t>
                            </m:r>
                          </m:e>
                          <m:sub>
                            <m:r>
                              <m:rPr>
                                <m:sty m:val="p"/>
                              </m:rPr>
                              <a:rPr lang="fr-FR" sz="2000" b="0" i="0" smtClean="0">
                                <a:solidFill>
                                  <a:srgbClr val="5F5F5F"/>
                                </a:solidFill>
                                <a:latin typeface="Cambria Math" panose="02040503050406030204" pitchFamily="18" charset="0"/>
                              </a:rPr>
                              <m:t>QtoV</m:t>
                            </m:r>
                          </m:sub>
                        </m:sSub>
                      </m:den>
                    </m:f>
                  </m:oMath>
                </a14:m>
                <a:endParaRPr lang="en-US" sz="2000" b="0" u="none" strike="noStrike" dirty="0">
                  <a:solidFill>
                    <a:srgbClr val="5F5F5F"/>
                  </a:solidFill>
                  <a:effectLst/>
                  <a:cs typeface="Times New Roman" panose="02020603050405020304" pitchFamily="18" charset="0"/>
                </a:endParaRPr>
              </a:p>
              <a:p>
                <a:pPr algn="just"/>
                <a:endParaRPr lang="en-US" sz="2000" dirty="0">
                  <a:solidFill>
                    <a:srgbClr val="5F5F5F"/>
                  </a:solidFill>
                  <a:cs typeface="Times New Roman" panose="02020603050405020304" pitchFamily="18" charset="0"/>
                </a:endParaRPr>
              </a:p>
              <a:p>
                <a:pPr algn="just"/>
                <a:r>
                  <a:rPr lang="en-US" sz="2000" dirty="0">
                    <a:solidFill>
                      <a:srgbClr val="5F5F5F"/>
                    </a:solidFill>
                    <a:cs typeface="Times New Roman" panose="02020603050405020304" pitchFamily="18" charset="0"/>
                  </a:rPr>
                  <a:t>Example: </a:t>
                </a:r>
              </a:p>
              <a:p>
                <a:pPr algn="just"/>
                <a:endParaRPr lang="en-US" sz="1200" dirty="0">
                  <a:solidFill>
                    <a:srgbClr val="5F5F5F"/>
                  </a:solidFill>
                  <a:cs typeface="Times New Roman" panose="02020603050405020304" pitchFamily="18" charset="0"/>
                </a:endParaRPr>
              </a:p>
              <a:p>
                <a:pPr algn="just"/>
                <a:r>
                  <a:rPr lang="en-US" sz="2000" dirty="0">
                    <a:solidFill>
                      <a:srgbClr val="5F5F5F"/>
                    </a:solidFill>
                    <a:cs typeface="Times New Roman" panose="02020603050405020304" pitchFamily="18" charset="0"/>
                  </a:rPr>
                  <a:t>Integrated output noise= 1mV, </a:t>
                </a:r>
                <a:r>
                  <a:rPr lang="en-US" sz="2000" dirty="0" err="1">
                    <a:solidFill>
                      <a:srgbClr val="5F5F5F"/>
                    </a:solidFill>
                    <a:cs typeface="Times New Roman" panose="02020603050405020304" pitchFamily="18" charset="0"/>
                  </a:rPr>
                  <a:t>C</a:t>
                </a:r>
                <a:r>
                  <a:rPr lang="en-US" sz="2000" baseline="-25000" dirty="0" err="1">
                    <a:solidFill>
                      <a:srgbClr val="5F5F5F"/>
                    </a:solidFill>
                    <a:cs typeface="Times New Roman" panose="02020603050405020304" pitchFamily="18" charset="0"/>
                  </a:rPr>
                  <a:t>f</a:t>
                </a:r>
                <a:r>
                  <a:rPr lang="en-US" sz="2000" dirty="0">
                    <a:solidFill>
                      <a:srgbClr val="5F5F5F"/>
                    </a:solidFill>
                    <a:cs typeface="Times New Roman" panose="02020603050405020304" pitchFamily="18" charset="0"/>
                  </a:rPr>
                  <a:t>= 10 </a:t>
                </a:r>
                <a:r>
                  <a:rPr lang="en-US" sz="2000" dirty="0" err="1">
                    <a:solidFill>
                      <a:srgbClr val="5F5F5F"/>
                    </a:solidFill>
                    <a:cs typeface="Times New Roman" panose="02020603050405020304" pitchFamily="18" charset="0"/>
                  </a:rPr>
                  <a:t>fC</a:t>
                </a:r>
                <a:r>
                  <a:rPr lang="en-US" sz="2000" dirty="0">
                    <a:solidFill>
                      <a:srgbClr val="5F5F5F"/>
                    </a:solidFill>
                    <a:cs typeface="Times New Roman" panose="02020603050405020304" pitchFamily="18" charset="0"/>
                  </a:rPr>
                  <a:t> =&gt; </a:t>
                </a:r>
                <a:r>
                  <a:rPr lang="en-US" sz="2000" dirty="0" err="1">
                    <a:solidFill>
                      <a:srgbClr val="5F5F5F"/>
                    </a:solidFill>
                    <a:cs typeface="Times New Roman" panose="02020603050405020304" pitchFamily="18" charset="0"/>
                  </a:rPr>
                  <a:t>A</a:t>
                </a:r>
                <a:r>
                  <a:rPr lang="en-US" sz="2000" baseline="-25000" dirty="0" err="1">
                    <a:solidFill>
                      <a:srgbClr val="5F5F5F"/>
                    </a:solidFill>
                    <a:cs typeface="Times New Roman" panose="02020603050405020304" pitchFamily="18" charset="0"/>
                  </a:rPr>
                  <a:t>QtoV</a:t>
                </a:r>
                <a:r>
                  <a:rPr lang="en-US" sz="2000" dirty="0">
                    <a:solidFill>
                      <a:srgbClr val="5F5F5F"/>
                    </a:solidFill>
                    <a:cs typeface="Times New Roman" panose="02020603050405020304" pitchFamily="18" charset="0"/>
                  </a:rPr>
                  <a:t>= 100 mV/</a:t>
                </a:r>
                <a:r>
                  <a:rPr lang="en-US" sz="2000" dirty="0" err="1">
                    <a:solidFill>
                      <a:srgbClr val="5F5F5F"/>
                    </a:solidFill>
                    <a:cs typeface="Times New Roman" panose="02020603050405020304" pitchFamily="18" charset="0"/>
                  </a:rPr>
                  <a:t>fC</a:t>
                </a:r>
                <a:endParaRPr lang="en-US" sz="2000" dirty="0">
                  <a:solidFill>
                    <a:srgbClr val="5F5F5F"/>
                  </a:solidFill>
                  <a:cs typeface="Times New Roman" panose="02020603050405020304" pitchFamily="18" charset="0"/>
                </a:endParaRPr>
              </a:p>
              <a:p>
                <a:pPr algn="just"/>
                <a:endParaRPr lang="fr-FR" dirty="0">
                  <a:solidFill>
                    <a:srgbClr val="5F5F5F"/>
                  </a:solidFill>
                  <a:latin typeface="Cambria Math" panose="02040503050406030204" pitchFamily="18" charset="0"/>
                </a:endParaRPr>
              </a:p>
              <a:p>
                <a:pPr algn="just"/>
                <a14:m>
                  <m:oMathPara xmlns:m="http://schemas.openxmlformats.org/officeDocument/2006/math">
                    <m:oMathParaPr>
                      <m:jc m:val="left"/>
                    </m:oMathParaPr>
                    <m:oMath xmlns:m="http://schemas.openxmlformats.org/officeDocument/2006/math">
                      <m:r>
                        <m:rPr>
                          <m:sty m:val="p"/>
                        </m:rPr>
                        <a:rPr lang="fr-FR" sz="2000">
                          <a:solidFill>
                            <a:srgbClr val="5F5F5F"/>
                          </a:solidFill>
                          <a:latin typeface="Cambria Math" panose="02040503050406030204" pitchFamily="18" charset="0"/>
                        </a:rPr>
                        <m:t>ENC</m:t>
                      </m:r>
                      <m:r>
                        <a:rPr lang="fr-FR" sz="2000">
                          <a:solidFill>
                            <a:srgbClr val="5F5F5F"/>
                          </a:solidFill>
                          <a:latin typeface="Cambria Math" panose="02040503050406030204" pitchFamily="18" charset="0"/>
                        </a:rPr>
                        <m:t>=</m:t>
                      </m:r>
                      <m:r>
                        <a:rPr lang="fr-FR" sz="2000" b="0" i="1" smtClean="0">
                          <a:solidFill>
                            <a:srgbClr val="5F5F5F"/>
                          </a:solidFill>
                          <a:latin typeface="Cambria Math" panose="02040503050406030204" pitchFamily="18" charset="0"/>
                        </a:rPr>
                        <m:t>?</m:t>
                      </m:r>
                    </m:oMath>
                  </m:oMathPara>
                </a14:m>
                <a:endParaRPr lang="fr-FR" sz="2000" dirty="0">
                  <a:solidFill>
                    <a:srgbClr val="5F5F5F"/>
                  </a:solidFill>
                  <a:cs typeface="Times New Roman" panose="02020603050405020304" pitchFamily="18" charset="0"/>
                </a:endParaRPr>
              </a:p>
              <a:p>
                <a:pPr algn="just"/>
                <a:endParaRPr lang="en-US" sz="1600" dirty="0">
                  <a:solidFill>
                    <a:srgbClr val="5F5F5F"/>
                  </a:solidFill>
                  <a:cs typeface="Times New Roman" panose="02020603050405020304" pitchFamily="18" charset="0"/>
                </a:endParaRPr>
              </a:p>
            </p:txBody>
          </p:sp>
        </mc:Choice>
        <mc:Fallback xmlns="">
          <p:sp>
            <p:nvSpPr>
              <p:cNvPr id="10" name="Rectangle 9">
                <a:extLst>
                  <a:ext uri="{FF2B5EF4-FFF2-40B4-BE49-F238E27FC236}">
                    <a16:creationId xmlns:a16="http://schemas.microsoft.com/office/drawing/2014/main" id="{207432F6-83F6-3A47-8D54-F6BCBC2D4E13}"/>
                  </a:ext>
                </a:extLst>
              </p:cNvPr>
              <p:cNvSpPr>
                <a:spLocks noRot="1" noChangeAspect="1" noMove="1" noResize="1" noEditPoints="1" noAdjustHandles="1" noChangeArrowheads="1" noChangeShapeType="1" noTextEdit="1"/>
              </p:cNvSpPr>
              <p:nvPr/>
            </p:nvSpPr>
            <p:spPr>
              <a:xfrm>
                <a:off x="1055675" y="1257393"/>
                <a:ext cx="7391728" cy="4793107"/>
              </a:xfrm>
              <a:prstGeom prst="rect">
                <a:avLst/>
              </a:prstGeom>
              <a:blipFill>
                <a:blip r:embed="rId3"/>
                <a:stretch>
                  <a:fillRect l="-686" r="-858"/>
                </a:stretch>
              </a:blipFill>
            </p:spPr>
            <p:txBody>
              <a:bodyPr/>
              <a:lstStyle/>
              <a:p>
                <a:r>
                  <a:rPr lang="en-US">
                    <a:noFill/>
                  </a:rPr>
                  <a:t> </a:t>
                </a:r>
              </a:p>
            </p:txBody>
          </p:sp>
        </mc:Fallback>
      </mc:AlternateContent>
      <p:sp>
        <p:nvSpPr>
          <p:cNvPr id="11" name="Rectangle à coins arrondis 10">
            <a:extLst>
              <a:ext uri="{FF2B5EF4-FFF2-40B4-BE49-F238E27FC236}">
                <a16:creationId xmlns:a16="http://schemas.microsoft.com/office/drawing/2014/main" id="{16ED6FFD-7B13-4843-A80C-97515AAD8B67}"/>
              </a:ext>
            </a:extLst>
          </p:cNvPr>
          <p:cNvSpPr/>
          <p:nvPr/>
        </p:nvSpPr>
        <p:spPr bwMode="auto">
          <a:xfrm>
            <a:off x="3737652" y="806464"/>
            <a:ext cx="1895704" cy="961694"/>
          </a:xfrm>
          <a:prstGeom prst="roundRect">
            <a:avLst/>
          </a:prstGeom>
          <a:no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dirty="0"/>
              <a:t>Q</a:t>
            </a:r>
          </a:p>
          <a:p>
            <a:pPr marL="0" marR="0" indent="0" algn="ctr" defTabSz="914400" rtl="0" eaLnBrk="0" fontAlgn="base" latinLnBrk="0" hangingPunct="0">
              <a:lnSpc>
                <a:spcPct val="100000"/>
              </a:lnSpc>
              <a:spcBef>
                <a:spcPct val="0"/>
              </a:spcBef>
              <a:spcAft>
                <a:spcPct val="0"/>
              </a:spcAft>
              <a:buClrTx/>
              <a:buSzTx/>
              <a:buFontTx/>
              <a:buNone/>
              <a:tabLst/>
            </a:pPr>
            <a:endParaRPr lang="fr-FR" dirty="0"/>
          </a:p>
          <a:p>
            <a:pPr marL="0" marR="0" indent="0" algn="ctr" defTabSz="914400" rtl="0" eaLnBrk="0" fontAlgn="base" latinLnBrk="0" hangingPunct="0">
              <a:lnSpc>
                <a:spcPct val="100000"/>
              </a:lnSpc>
              <a:spcBef>
                <a:spcPct val="0"/>
              </a:spcBef>
              <a:spcAft>
                <a:spcPct val="0"/>
              </a:spcAft>
              <a:buClrTx/>
              <a:buSzTx/>
              <a:buFontTx/>
              <a:buNone/>
              <a:tabLst/>
            </a:pPr>
            <a:endParaRPr lang="fr-FR" dirty="0"/>
          </a:p>
        </p:txBody>
      </p:sp>
      <p:sp>
        <p:nvSpPr>
          <p:cNvPr id="15" name="Rectangle à coins arrondis 14">
            <a:extLst>
              <a:ext uri="{FF2B5EF4-FFF2-40B4-BE49-F238E27FC236}">
                <a16:creationId xmlns:a16="http://schemas.microsoft.com/office/drawing/2014/main" id="{0EECD077-2D3A-084C-AB67-9655A777F531}"/>
              </a:ext>
            </a:extLst>
          </p:cNvPr>
          <p:cNvSpPr/>
          <p:nvPr/>
        </p:nvSpPr>
        <p:spPr bwMode="auto">
          <a:xfrm>
            <a:off x="6807422" y="806464"/>
            <a:ext cx="1895704" cy="961694"/>
          </a:xfrm>
          <a:prstGeom prst="roundRect">
            <a:avLst/>
          </a:prstGeom>
          <a:no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dirty="0"/>
              <a:t>V=</a:t>
            </a:r>
            <a:r>
              <a:rPr lang="fr-FR" dirty="0" err="1"/>
              <a:t>A</a:t>
            </a:r>
            <a:r>
              <a:rPr lang="fr-FR" baseline="-25000" dirty="0" err="1"/>
              <a:t>QtoV</a:t>
            </a:r>
            <a:r>
              <a:rPr lang="fr-FR" dirty="0" err="1"/>
              <a:t>.V</a:t>
            </a:r>
            <a:endParaRPr lang="fr-FR" dirty="0"/>
          </a:p>
          <a:p>
            <a:pPr marL="0" marR="0" indent="0" algn="ctr" defTabSz="914400" rtl="0" eaLnBrk="0" fontAlgn="base" latinLnBrk="0" hangingPunct="0">
              <a:lnSpc>
                <a:spcPct val="100000"/>
              </a:lnSpc>
              <a:spcBef>
                <a:spcPct val="0"/>
              </a:spcBef>
              <a:spcAft>
                <a:spcPct val="0"/>
              </a:spcAft>
              <a:buClrTx/>
              <a:buSzTx/>
              <a:buFontTx/>
              <a:buNone/>
              <a:tabLst/>
            </a:pPr>
            <a:endParaRPr lang="fr-FR" dirty="0"/>
          </a:p>
          <a:p>
            <a:pPr marL="0" marR="0" indent="0" algn="ctr" defTabSz="914400" rtl="0" eaLnBrk="0" fontAlgn="base" latinLnBrk="0" hangingPunct="0">
              <a:lnSpc>
                <a:spcPct val="100000"/>
              </a:lnSpc>
              <a:spcBef>
                <a:spcPct val="0"/>
              </a:spcBef>
              <a:spcAft>
                <a:spcPct val="0"/>
              </a:spcAft>
              <a:buClrTx/>
              <a:buSzTx/>
              <a:buFontTx/>
              <a:buNone/>
              <a:tabLst/>
            </a:pPr>
            <a:endParaRPr lang="fr-FR" dirty="0"/>
          </a:p>
        </p:txBody>
      </p:sp>
      <p:cxnSp>
        <p:nvCxnSpPr>
          <p:cNvPr id="4" name="Connecteur droit avec flèche 3">
            <a:extLst>
              <a:ext uri="{FF2B5EF4-FFF2-40B4-BE49-F238E27FC236}">
                <a16:creationId xmlns:a16="http://schemas.microsoft.com/office/drawing/2014/main" id="{A4C125DC-F74A-2948-B6E8-78BB8BE46EF4}"/>
              </a:ext>
            </a:extLst>
          </p:cNvPr>
          <p:cNvCxnSpPr>
            <a:cxnSpLocks/>
            <a:stCxn id="13" idx="3"/>
            <a:endCxn id="14" idx="1"/>
          </p:cNvCxnSpPr>
          <p:nvPr/>
        </p:nvCxnSpPr>
        <p:spPr bwMode="auto">
          <a:xfrm>
            <a:off x="4430483" y="1287311"/>
            <a:ext cx="531810"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16" name="Connecteur droit avec flèche 15">
            <a:extLst>
              <a:ext uri="{FF2B5EF4-FFF2-40B4-BE49-F238E27FC236}">
                <a16:creationId xmlns:a16="http://schemas.microsoft.com/office/drawing/2014/main" id="{DCE4B3EC-090A-2C40-ABFC-A34EA4D95700}"/>
              </a:ext>
            </a:extLst>
          </p:cNvPr>
          <p:cNvCxnSpPr/>
          <p:nvPr/>
        </p:nvCxnSpPr>
        <p:spPr bwMode="auto">
          <a:xfrm>
            <a:off x="6858001" y="1276866"/>
            <a:ext cx="553578"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Tree>
    <p:extLst>
      <p:ext uri="{BB962C8B-B14F-4D97-AF65-F5344CB8AC3E}">
        <p14:creationId xmlns:p14="http://schemas.microsoft.com/office/powerpoint/2010/main" val="7806551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1094"/>
          <p:cNvSpPr>
            <a:spLocks noGrp="1" noChangeArrowheads="1"/>
          </p:cNvSpPr>
          <p:nvPr>
            <p:ph type="ftr" sz="quarter" idx="3"/>
          </p:nvPr>
        </p:nvSpPr>
        <p:spPr>
          <a:xfrm>
            <a:off x="1144178" y="6406437"/>
            <a:ext cx="7581757" cy="363537"/>
          </a:xfrm>
        </p:spPr>
        <p:txBody>
          <a:bodyPr/>
          <a:lstStyle/>
          <a:p>
            <a:pPr algn="ctr"/>
            <a:endParaRPr lang="fr-FR" dirty="0"/>
          </a:p>
        </p:txBody>
      </p:sp>
      <p:sp>
        <p:nvSpPr>
          <p:cNvPr id="52" name="Rectangle 1097"/>
          <p:cNvSpPr>
            <a:spLocks noGrp="1" noChangeArrowheads="1"/>
          </p:cNvSpPr>
          <p:nvPr>
            <p:ph type="sldNum" sz="quarter" idx="4"/>
          </p:nvPr>
        </p:nvSpPr>
        <p:spPr>
          <a:xfrm>
            <a:off x="8447403" y="6480304"/>
            <a:ext cx="385762" cy="215900"/>
          </a:xfrm>
        </p:spPr>
        <p:txBody>
          <a:bodyPr/>
          <a:lstStyle/>
          <a:p>
            <a:fld id="{5287B7FA-75F4-41EF-AED0-620F566FF141}" type="slidenum">
              <a:rPr lang="fr-FR"/>
              <a:pPr/>
              <a:t>23</a:t>
            </a:fld>
            <a:endParaRPr lang="fr-FR"/>
          </a:p>
        </p:txBody>
      </p:sp>
      <p:sp>
        <p:nvSpPr>
          <p:cNvPr id="2" name="ZoneTexte 1"/>
          <p:cNvSpPr txBox="1"/>
          <p:nvPr/>
        </p:nvSpPr>
        <p:spPr>
          <a:xfrm>
            <a:off x="2200726" y="2168071"/>
            <a:ext cx="184666" cy="461665"/>
          </a:xfrm>
          <a:prstGeom prst="rect">
            <a:avLst/>
          </a:prstGeom>
          <a:noFill/>
        </p:spPr>
        <p:txBody>
          <a:bodyPr wrap="none" rtlCol="0">
            <a:spAutoFit/>
          </a:bodyPr>
          <a:lstStyle/>
          <a:p>
            <a:endParaRPr lang="fr-FR" dirty="0"/>
          </a:p>
        </p:txBody>
      </p:sp>
      <p:sp>
        <p:nvSpPr>
          <p:cNvPr id="7" name="Sous-titre 7"/>
          <p:cNvSpPr txBox="1">
            <a:spLocks/>
          </p:cNvSpPr>
          <p:nvPr/>
        </p:nvSpPr>
        <p:spPr bwMode="auto">
          <a:xfrm>
            <a:off x="1144178" y="-20681"/>
            <a:ext cx="7504166" cy="618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r>
              <a:rPr lang="en-US" sz="2000" b="0" i="0" kern="0" spc="300" dirty="0">
                <a:solidFill>
                  <a:schemeClr val="bg2"/>
                </a:solidFill>
              </a:rPr>
              <a:t>Equivalent Noise Charge</a:t>
            </a:r>
            <a:endParaRPr lang="en-US" sz="2000" kern="0" spc="300" dirty="0"/>
          </a:p>
        </p:txBody>
      </p:sp>
      <p:sp>
        <p:nvSpPr>
          <p:cNvPr id="13" name="Rectangle à coins arrondis 12">
            <a:extLst>
              <a:ext uri="{FF2B5EF4-FFF2-40B4-BE49-F238E27FC236}">
                <a16:creationId xmlns:a16="http://schemas.microsoft.com/office/drawing/2014/main" id="{FB58FAA0-EA6F-E04F-8575-81B6E72C5BF7}"/>
              </a:ext>
            </a:extLst>
          </p:cNvPr>
          <p:cNvSpPr/>
          <p:nvPr/>
        </p:nvSpPr>
        <p:spPr bwMode="auto">
          <a:xfrm>
            <a:off x="2045830" y="806464"/>
            <a:ext cx="2384653" cy="961694"/>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a:ln>
                  <a:noFill/>
                </a:ln>
                <a:solidFill>
                  <a:schemeClr val="tx1"/>
                </a:solidFill>
                <a:effectLst/>
                <a:latin typeface="Times New Roman" pitchFamily="18" charset="0"/>
              </a:rPr>
              <a:t>Detector</a:t>
            </a:r>
          </a:p>
        </p:txBody>
      </p:sp>
      <p:sp>
        <p:nvSpPr>
          <p:cNvPr id="14" name="Rectangle à coins arrondis 13">
            <a:extLst>
              <a:ext uri="{FF2B5EF4-FFF2-40B4-BE49-F238E27FC236}">
                <a16:creationId xmlns:a16="http://schemas.microsoft.com/office/drawing/2014/main" id="{FEE71A28-1E50-5842-BEA2-5A528A477C41}"/>
              </a:ext>
            </a:extLst>
          </p:cNvPr>
          <p:cNvSpPr/>
          <p:nvPr/>
        </p:nvSpPr>
        <p:spPr bwMode="auto">
          <a:xfrm>
            <a:off x="4962293" y="806464"/>
            <a:ext cx="1895704" cy="961694"/>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a:ln>
                  <a:noFill/>
                </a:ln>
                <a:solidFill>
                  <a:schemeClr val="tx1"/>
                </a:solidFill>
                <a:effectLst/>
                <a:latin typeface="Times New Roman" pitchFamily="18" charset="0"/>
              </a:rPr>
              <a:t>ASIC</a:t>
            </a:r>
          </a:p>
          <a:p>
            <a:pPr marL="0" marR="0" indent="0" algn="ctr"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a:ln>
                  <a:noFill/>
                </a:ln>
                <a:solidFill>
                  <a:schemeClr val="tx1"/>
                </a:solidFill>
                <a:effectLst/>
                <a:latin typeface="Times New Roman" pitchFamily="18" charset="0"/>
              </a:rPr>
              <a:t>Q to V</a:t>
            </a:r>
          </a:p>
          <a:p>
            <a:pPr marL="0" marR="0" indent="0" algn="ctr" defTabSz="914400" rtl="0" eaLnBrk="0" fontAlgn="base" latinLnBrk="0" hangingPunct="0">
              <a:lnSpc>
                <a:spcPct val="100000"/>
              </a:lnSpc>
              <a:spcBef>
                <a:spcPct val="0"/>
              </a:spcBef>
              <a:spcAft>
                <a:spcPct val="0"/>
              </a:spcAft>
              <a:buClrTx/>
              <a:buSzTx/>
              <a:buFontTx/>
              <a:buNone/>
              <a:tabLst/>
            </a:pPr>
            <a:endParaRPr lang="fr-FR" dirty="0"/>
          </a:p>
          <a:p>
            <a:pPr marL="0" marR="0" indent="0" algn="ctr"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Times New Roman" pitchFamily="18" charset="0"/>
            </a:endParaRPr>
          </a:p>
        </p:txBody>
      </p: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207432F6-83F6-3A47-8D54-F6BCBC2D4E13}"/>
                  </a:ext>
                </a:extLst>
              </p:cNvPr>
              <p:cNvSpPr/>
              <p:nvPr/>
            </p:nvSpPr>
            <p:spPr>
              <a:xfrm>
                <a:off x="1055675" y="1257393"/>
                <a:ext cx="7391728" cy="5458161"/>
              </a:xfrm>
              <a:prstGeom prst="rect">
                <a:avLst/>
              </a:prstGeom>
              <a:noFill/>
            </p:spPr>
            <p:txBody>
              <a:bodyPr wrap="square">
                <a:spAutoFit/>
              </a:bodyPr>
              <a:lstStyle/>
              <a:p>
                <a:pPr algn="just"/>
                <a:endParaRPr lang="en-US" sz="2000" i="1" dirty="0">
                  <a:solidFill>
                    <a:srgbClr val="5F5F5F"/>
                  </a:solidFill>
                  <a:cs typeface="Times New Roman" panose="02020603050405020304" pitchFamily="18" charset="0"/>
                </a:endParaRPr>
              </a:p>
              <a:p>
                <a:pPr algn="just"/>
                <a:endParaRPr lang="en-US" sz="2000" i="1" dirty="0">
                  <a:solidFill>
                    <a:srgbClr val="5F5F5F"/>
                  </a:solidFill>
                  <a:cs typeface="Times New Roman" panose="02020603050405020304" pitchFamily="18" charset="0"/>
                </a:endParaRPr>
              </a:p>
              <a:p>
                <a:pPr algn="just"/>
                <a:r>
                  <a:rPr lang="en-US" sz="2000" b="1" dirty="0">
                    <a:solidFill>
                      <a:srgbClr val="5F5F5F"/>
                    </a:solidFill>
                    <a:cs typeface="Times New Roman" panose="02020603050405020304" pitchFamily="18" charset="0"/>
                  </a:rPr>
                  <a:t>In radiation detection word, we use Equivalent Noise Charge (ENC) to measure the noise.</a:t>
                </a:r>
                <a:r>
                  <a:rPr lang="en-US" sz="2000" dirty="0">
                    <a:solidFill>
                      <a:srgbClr val="5F5F5F"/>
                    </a:solidFill>
                    <a:cs typeface="Times New Roman" panose="02020603050405020304" pitchFamily="18" charset="0"/>
                  </a:rPr>
                  <a:t> </a:t>
                </a:r>
                <a:r>
                  <a:rPr lang="en-US" sz="2000" b="1" dirty="0">
                    <a:solidFill>
                      <a:srgbClr val="5F5F5F"/>
                    </a:solidFill>
                    <a:cs typeface="Times New Roman" panose="02020603050405020304" pitchFamily="18" charset="0"/>
                  </a:rPr>
                  <a:t>ENC is the input noise expressed in charge, generally in electrons</a:t>
                </a:r>
                <a:r>
                  <a:rPr lang="en-US" sz="2000" dirty="0">
                    <a:solidFill>
                      <a:srgbClr val="5F5F5F"/>
                    </a:solidFill>
                    <a:cs typeface="Times New Roman" panose="02020603050405020304" pitchFamily="18" charset="0"/>
                  </a:rPr>
                  <a:t>. </a:t>
                </a:r>
              </a:p>
              <a:p>
                <a:pPr algn="just"/>
                <a:endParaRPr lang="en-US" sz="2000" dirty="0">
                  <a:solidFill>
                    <a:srgbClr val="5F5F5F"/>
                  </a:solidFill>
                  <a:cs typeface="Times New Roman" panose="02020603050405020304" pitchFamily="18" charset="0"/>
                </a:endParaRPr>
              </a:p>
              <a:p>
                <a:pPr algn="ctr"/>
                <a:r>
                  <a:rPr lang="en-US" sz="2000" dirty="0">
                    <a:solidFill>
                      <a:srgbClr val="5F5F5F"/>
                    </a:solidFill>
                    <a:cs typeface="Times New Roman" panose="02020603050405020304" pitchFamily="18" charset="0"/>
                  </a:rPr>
                  <a:t>       </a:t>
                </a:r>
                <a14:m>
                  <m:oMath xmlns:m="http://schemas.openxmlformats.org/officeDocument/2006/math">
                    <m:r>
                      <m:rPr>
                        <m:sty m:val="p"/>
                      </m:rPr>
                      <a:rPr lang="fr-FR" sz="2000" b="0" i="0" smtClean="0">
                        <a:solidFill>
                          <a:srgbClr val="5F5F5F"/>
                        </a:solidFill>
                        <a:latin typeface="Cambria Math" panose="02040503050406030204" pitchFamily="18" charset="0"/>
                      </a:rPr>
                      <m:t>ENC</m:t>
                    </m:r>
                    <m:r>
                      <a:rPr lang="fr-FR" sz="2000" b="0" i="0" smtClean="0">
                        <a:solidFill>
                          <a:srgbClr val="5F5F5F"/>
                        </a:solidFill>
                        <a:latin typeface="Cambria Math" panose="02040503050406030204" pitchFamily="18" charset="0"/>
                      </a:rPr>
                      <m:t>=</m:t>
                    </m:r>
                    <m:f>
                      <m:fPr>
                        <m:ctrlPr>
                          <a:rPr lang="en-US" sz="2000" i="1" smtClean="0">
                            <a:solidFill>
                              <a:srgbClr val="5F5F5F"/>
                            </a:solidFill>
                            <a:latin typeface="Cambria Math" panose="02040503050406030204" pitchFamily="18" charset="0"/>
                          </a:rPr>
                        </m:ctrlPr>
                      </m:fPr>
                      <m:num>
                        <m:rad>
                          <m:radPr>
                            <m:degHide m:val="on"/>
                            <m:ctrlPr>
                              <a:rPr lang="en-US" sz="2000" i="1" smtClean="0">
                                <a:solidFill>
                                  <a:srgbClr val="5F5F5F"/>
                                </a:solidFill>
                                <a:latin typeface="Cambria Math" panose="02040503050406030204" pitchFamily="18" charset="0"/>
                              </a:rPr>
                            </m:ctrlPr>
                          </m:radPr>
                          <m:deg/>
                          <m:e>
                            <m:nary>
                              <m:naryPr>
                                <m:ctrlPr>
                                  <a:rPr lang="en-US" sz="2000" i="1">
                                    <a:solidFill>
                                      <a:srgbClr val="5F5F5F"/>
                                    </a:solidFill>
                                    <a:latin typeface="Cambria Math" panose="02040503050406030204" pitchFamily="18" charset="0"/>
                                  </a:rPr>
                                </m:ctrlPr>
                              </m:naryPr>
                              <m:sub>
                                <m:r>
                                  <m:rPr>
                                    <m:brk m:alnAt="23"/>
                                  </m:rPr>
                                  <a:rPr lang="fr-FR" sz="2000" i="0" smtClean="0">
                                    <a:solidFill>
                                      <a:srgbClr val="5F5F5F"/>
                                    </a:solidFill>
                                    <a:latin typeface="Cambria Math" panose="02040503050406030204" pitchFamily="18" charset="0"/>
                                  </a:rPr>
                                  <m:t>0</m:t>
                                </m:r>
                              </m:sub>
                              <m:sup>
                                <m:r>
                                  <m:rPr>
                                    <m:sty m:val="p"/>
                                  </m:rPr>
                                  <a:rPr lang="fr-FR" sz="2000" i="0" smtClean="0">
                                    <a:solidFill>
                                      <a:srgbClr val="5F5F5F"/>
                                    </a:solidFill>
                                    <a:latin typeface="Cambria Math" panose="02040503050406030204" pitchFamily="18" charset="0"/>
                                  </a:rPr>
                                  <m:t>Bandwidth</m:t>
                                </m:r>
                              </m:sup>
                              <m:e>
                                <m:sSub>
                                  <m:sSubPr>
                                    <m:ctrlPr>
                                      <a:rPr lang="en-US" sz="2000" i="1">
                                        <a:solidFill>
                                          <a:srgbClr val="5F5F5F"/>
                                        </a:solidFill>
                                        <a:latin typeface="Cambria Math" panose="02040503050406030204" pitchFamily="18" charset="0"/>
                                      </a:rPr>
                                    </m:ctrlPr>
                                  </m:sSubPr>
                                  <m:e>
                                    <m:r>
                                      <m:rPr>
                                        <m:sty m:val="p"/>
                                      </m:rPr>
                                      <a:rPr lang="fr-FR" sz="2000" i="0" smtClean="0">
                                        <a:solidFill>
                                          <a:srgbClr val="5F5F5F"/>
                                        </a:solidFill>
                                        <a:latin typeface="Cambria Math" panose="02040503050406030204" pitchFamily="18" charset="0"/>
                                      </a:rPr>
                                      <m:t>S</m:t>
                                    </m:r>
                                  </m:e>
                                  <m:sub>
                                    <m:r>
                                      <m:rPr>
                                        <m:sty m:val="p"/>
                                      </m:rPr>
                                      <a:rPr lang="fr-FR" sz="2000" i="0" smtClean="0">
                                        <a:solidFill>
                                          <a:srgbClr val="5F5F5F"/>
                                        </a:solidFill>
                                        <a:latin typeface="Cambria Math" panose="02040503050406030204" pitchFamily="18" charset="0"/>
                                      </a:rPr>
                                      <m:t>v</m:t>
                                    </m:r>
                                  </m:sub>
                                </m:sSub>
                                <m:d>
                                  <m:dPr>
                                    <m:ctrlPr>
                                      <a:rPr lang="fr-FR" sz="2000" i="1">
                                        <a:solidFill>
                                          <a:srgbClr val="5F5F5F"/>
                                        </a:solidFill>
                                        <a:latin typeface="Cambria Math" panose="02040503050406030204" pitchFamily="18" charset="0"/>
                                      </a:rPr>
                                    </m:ctrlPr>
                                  </m:dPr>
                                  <m:e>
                                    <m:r>
                                      <m:rPr>
                                        <m:sty m:val="p"/>
                                      </m:rPr>
                                      <a:rPr lang="fr-FR" sz="2000" i="0" smtClean="0">
                                        <a:solidFill>
                                          <a:srgbClr val="5F5F5F"/>
                                        </a:solidFill>
                                        <a:latin typeface="Cambria Math" panose="02040503050406030204" pitchFamily="18" charset="0"/>
                                      </a:rPr>
                                      <m:t>w</m:t>
                                    </m:r>
                                  </m:e>
                                </m:d>
                                <m:r>
                                  <m:rPr>
                                    <m:sty m:val="p"/>
                                  </m:rPr>
                                  <a:rPr lang="fr-FR" sz="2000" i="0" smtClean="0">
                                    <a:solidFill>
                                      <a:srgbClr val="5F5F5F"/>
                                    </a:solidFill>
                                    <a:latin typeface="Cambria Math" panose="02040503050406030204" pitchFamily="18" charset="0"/>
                                  </a:rPr>
                                  <m:t>dw</m:t>
                                </m:r>
                              </m:e>
                            </m:nary>
                          </m:e>
                        </m:rad>
                      </m:num>
                      <m:den>
                        <m:sSub>
                          <m:sSubPr>
                            <m:ctrlPr>
                              <a:rPr lang="en-US" sz="2000" i="1" smtClean="0">
                                <a:solidFill>
                                  <a:srgbClr val="5F5F5F"/>
                                </a:solidFill>
                                <a:latin typeface="Cambria Math" panose="02040503050406030204" pitchFamily="18" charset="0"/>
                              </a:rPr>
                            </m:ctrlPr>
                          </m:sSubPr>
                          <m:e>
                            <m:r>
                              <m:rPr>
                                <m:sty m:val="p"/>
                              </m:rPr>
                              <a:rPr lang="fr-FR" sz="2000" b="0" i="0" smtClean="0">
                                <a:solidFill>
                                  <a:srgbClr val="5F5F5F"/>
                                </a:solidFill>
                                <a:latin typeface="Cambria Math" panose="02040503050406030204" pitchFamily="18" charset="0"/>
                              </a:rPr>
                              <m:t>A</m:t>
                            </m:r>
                          </m:e>
                          <m:sub>
                            <m:r>
                              <m:rPr>
                                <m:sty m:val="p"/>
                              </m:rPr>
                              <a:rPr lang="fr-FR" sz="2000" b="0" i="0" smtClean="0">
                                <a:solidFill>
                                  <a:srgbClr val="5F5F5F"/>
                                </a:solidFill>
                                <a:latin typeface="Cambria Math" panose="02040503050406030204" pitchFamily="18" charset="0"/>
                              </a:rPr>
                              <m:t>QtoV</m:t>
                            </m:r>
                          </m:sub>
                        </m:sSub>
                      </m:den>
                    </m:f>
                  </m:oMath>
                </a14:m>
                <a:endParaRPr lang="en-US" sz="2000" b="0" u="none" strike="noStrike" dirty="0">
                  <a:solidFill>
                    <a:srgbClr val="5F5F5F"/>
                  </a:solidFill>
                  <a:effectLst/>
                  <a:cs typeface="Times New Roman" panose="02020603050405020304" pitchFamily="18" charset="0"/>
                </a:endParaRPr>
              </a:p>
              <a:p>
                <a:pPr algn="just"/>
                <a:endParaRPr lang="en-US" sz="2000" dirty="0">
                  <a:solidFill>
                    <a:srgbClr val="5F5F5F"/>
                  </a:solidFill>
                  <a:cs typeface="Times New Roman" panose="02020603050405020304" pitchFamily="18" charset="0"/>
                </a:endParaRPr>
              </a:p>
              <a:p>
                <a:pPr algn="just"/>
                <a:r>
                  <a:rPr lang="en-US" sz="2000" dirty="0">
                    <a:solidFill>
                      <a:srgbClr val="5F5F5F"/>
                    </a:solidFill>
                    <a:cs typeface="Times New Roman" panose="02020603050405020304" pitchFamily="18" charset="0"/>
                  </a:rPr>
                  <a:t>Example: </a:t>
                </a:r>
              </a:p>
              <a:p>
                <a:pPr algn="just"/>
                <a:endParaRPr lang="en-US" sz="1200" dirty="0">
                  <a:solidFill>
                    <a:srgbClr val="5F5F5F"/>
                  </a:solidFill>
                  <a:cs typeface="Times New Roman" panose="02020603050405020304" pitchFamily="18" charset="0"/>
                </a:endParaRPr>
              </a:p>
              <a:p>
                <a:pPr algn="just"/>
                <a:r>
                  <a:rPr lang="en-US" sz="2000" dirty="0">
                    <a:solidFill>
                      <a:srgbClr val="5F5F5F"/>
                    </a:solidFill>
                    <a:cs typeface="Times New Roman" panose="02020603050405020304" pitchFamily="18" charset="0"/>
                  </a:rPr>
                  <a:t>Integrated output noise= 1mV, </a:t>
                </a:r>
                <a:r>
                  <a:rPr lang="en-US" sz="2000" dirty="0" err="1">
                    <a:solidFill>
                      <a:srgbClr val="5F5F5F"/>
                    </a:solidFill>
                    <a:cs typeface="Times New Roman" panose="02020603050405020304" pitchFamily="18" charset="0"/>
                  </a:rPr>
                  <a:t>C</a:t>
                </a:r>
                <a:r>
                  <a:rPr lang="en-US" sz="2000" baseline="-25000" dirty="0" err="1">
                    <a:solidFill>
                      <a:srgbClr val="5F5F5F"/>
                    </a:solidFill>
                    <a:cs typeface="Times New Roman" panose="02020603050405020304" pitchFamily="18" charset="0"/>
                  </a:rPr>
                  <a:t>f</a:t>
                </a:r>
                <a:r>
                  <a:rPr lang="en-US" sz="2000" dirty="0">
                    <a:solidFill>
                      <a:srgbClr val="5F5F5F"/>
                    </a:solidFill>
                    <a:cs typeface="Times New Roman" panose="02020603050405020304" pitchFamily="18" charset="0"/>
                  </a:rPr>
                  <a:t>= 10 </a:t>
                </a:r>
                <a:r>
                  <a:rPr lang="en-US" sz="2000" dirty="0" err="1">
                    <a:solidFill>
                      <a:srgbClr val="5F5F5F"/>
                    </a:solidFill>
                    <a:cs typeface="Times New Roman" panose="02020603050405020304" pitchFamily="18" charset="0"/>
                  </a:rPr>
                  <a:t>fC</a:t>
                </a:r>
                <a:r>
                  <a:rPr lang="en-US" sz="2000" dirty="0">
                    <a:solidFill>
                      <a:srgbClr val="5F5F5F"/>
                    </a:solidFill>
                    <a:cs typeface="Times New Roman" panose="02020603050405020304" pitchFamily="18" charset="0"/>
                  </a:rPr>
                  <a:t> =&gt; </a:t>
                </a:r>
                <a:r>
                  <a:rPr lang="en-US" sz="2000" dirty="0" err="1">
                    <a:solidFill>
                      <a:srgbClr val="5F5F5F"/>
                    </a:solidFill>
                    <a:cs typeface="Times New Roman" panose="02020603050405020304" pitchFamily="18" charset="0"/>
                  </a:rPr>
                  <a:t>A</a:t>
                </a:r>
                <a:r>
                  <a:rPr lang="en-US" sz="2000" baseline="-25000" dirty="0" err="1">
                    <a:solidFill>
                      <a:srgbClr val="5F5F5F"/>
                    </a:solidFill>
                    <a:cs typeface="Times New Roman" panose="02020603050405020304" pitchFamily="18" charset="0"/>
                  </a:rPr>
                  <a:t>QtoV</a:t>
                </a:r>
                <a:r>
                  <a:rPr lang="en-US" sz="2000" dirty="0">
                    <a:solidFill>
                      <a:srgbClr val="5F5F5F"/>
                    </a:solidFill>
                    <a:cs typeface="Times New Roman" panose="02020603050405020304" pitchFamily="18" charset="0"/>
                  </a:rPr>
                  <a:t>= 100 mV/</a:t>
                </a:r>
                <a:r>
                  <a:rPr lang="en-US" sz="2000" dirty="0" err="1">
                    <a:solidFill>
                      <a:srgbClr val="5F5F5F"/>
                    </a:solidFill>
                    <a:cs typeface="Times New Roman" panose="02020603050405020304" pitchFamily="18" charset="0"/>
                  </a:rPr>
                  <a:t>fC</a:t>
                </a:r>
                <a:endParaRPr lang="en-US" sz="2000" dirty="0">
                  <a:solidFill>
                    <a:srgbClr val="5F5F5F"/>
                  </a:solidFill>
                  <a:cs typeface="Times New Roman" panose="02020603050405020304" pitchFamily="18" charset="0"/>
                </a:endParaRPr>
              </a:p>
              <a:p>
                <a:pPr algn="just"/>
                <a:endParaRPr lang="fr-FR" sz="2000" dirty="0">
                  <a:solidFill>
                    <a:srgbClr val="5F5F5F"/>
                  </a:solidFill>
                  <a:latin typeface="Cambria Math" panose="02040503050406030204" pitchFamily="18" charset="0"/>
                </a:endParaRPr>
              </a:p>
              <a:p>
                <a:pPr algn="just"/>
                <a14:m>
                  <m:oMath xmlns:m="http://schemas.openxmlformats.org/officeDocument/2006/math">
                    <m:r>
                      <m:rPr>
                        <m:sty m:val="p"/>
                      </m:rPr>
                      <a:rPr lang="fr-FR" sz="2000" smtClean="0">
                        <a:solidFill>
                          <a:srgbClr val="5F5F5F"/>
                        </a:solidFill>
                        <a:latin typeface="Cambria Math" panose="02040503050406030204" pitchFamily="18" charset="0"/>
                      </a:rPr>
                      <m:t>ENC</m:t>
                    </m:r>
                    <m:r>
                      <a:rPr lang="fr-FR" sz="2000" smtClean="0">
                        <a:solidFill>
                          <a:srgbClr val="5F5F5F"/>
                        </a:solidFill>
                        <a:latin typeface="Cambria Math" panose="02040503050406030204" pitchFamily="18" charset="0"/>
                      </a:rPr>
                      <m:t>=</m:t>
                    </m:r>
                  </m:oMath>
                </a14:m>
                <a:r>
                  <a:rPr lang="en-US" sz="2000" dirty="0">
                    <a:solidFill>
                      <a:srgbClr val="5F5F5F"/>
                    </a:solidFill>
                    <a:cs typeface="Times New Roman" panose="02020603050405020304" pitchFamily="18" charset="0"/>
                  </a:rPr>
                  <a:t> </a:t>
                </a:r>
                <a14:m>
                  <m:oMath xmlns:m="http://schemas.openxmlformats.org/officeDocument/2006/math">
                    <m:f>
                      <m:fPr>
                        <m:ctrlPr>
                          <a:rPr lang="en-US" sz="2000" i="1">
                            <a:solidFill>
                              <a:srgbClr val="5F5F5F"/>
                            </a:solidFill>
                            <a:latin typeface="Cambria Math" panose="02040503050406030204" pitchFamily="18" charset="0"/>
                          </a:rPr>
                        </m:ctrlPr>
                      </m:fPr>
                      <m:num>
                        <m:r>
                          <a:rPr lang="fr-FR" sz="2000">
                            <a:solidFill>
                              <a:srgbClr val="5F5F5F"/>
                            </a:solidFill>
                            <a:latin typeface="Cambria Math" panose="02040503050406030204" pitchFamily="18" charset="0"/>
                          </a:rPr>
                          <m:t>1</m:t>
                        </m:r>
                        <m:sSup>
                          <m:sSupPr>
                            <m:ctrlPr>
                              <a:rPr lang="fr-FR" sz="2000" i="1">
                                <a:solidFill>
                                  <a:srgbClr val="5F5F5F"/>
                                </a:solidFill>
                                <a:latin typeface="Cambria Math" panose="02040503050406030204" pitchFamily="18" charset="0"/>
                              </a:rPr>
                            </m:ctrlPr>
                          </m:sSupPr>
                          <m:e>
                            <m:r>
                              <a:rPr lang="fr-FR" sz="2000">
                                <a:solidFill>
                                  <a:srgbClr val="5F5F5F"/>
                                </a:solidFill>
                                <a:latin typeface="Cambria Math" panose="02040503050406030204" pitchFamily="18" charset="0"/>
                                <a:ea typeface="Cambria Math" panose="02040503050406030204" pitchFamily="18" charset="0"/>
                              </a:rPr>
                              <m:t>×</m:t>
                            </m:r>
                            <m:r>
                              <a:rPr lang="fr-FR" sz="2000">
                                <a:solidFill>
                                  <a:srgbClr val="5F5F5F"/>
                                </a:solidFill>
                                <a:latin typeface="Cambria Math" panose="02040503050406030204" pitchFamily="18" charset="0"/>
                              </a:rPr>
                              <m:t>10</m:t>
                            </m:r>
                          </m:e>
                          <m:sup>
                            <m:r>
                              <a:rPr lang="fr-FR" sz="2000">
                                <a:solidFill>
                                  <a:srgbClr val="5F5F5F"/>
                                </a:solidFill>
                                <a:latin typeface="Cambria Math" panose="02040503050406030204" pitchFamily="18" charset="0"/>
                              </a:rPr>
                              <m:t>−3</m:t>
                            </m:r>
                          </m:sup>
                        </m:sSup>
                      </m:num>
                      <m:den>
                        <m:r>
                          <a:rPr lang="fr-FR" sz="2000">
                            <a:solidFill>
                              <a:srgbClr val="5F5F5F"/>
                            </a:solidFill>
                            <a:latin typeface="Cambria Math" panose="02040503050406030204" pitchFamily="18" charset="0"/>
                          </a:rPr>
                          <m:t>0.1</m:t>
                        </m:r>
                        <m:r>
                          <a:rPr lang="fr-FR" sz="2000">
                            <a:solidFill>
                              <a:srgbClr val="5F5F5F"/>
                            </a:solidFill>
                            <a:latin typeface="Cambria Math" panose="02040503050406030204" pitchFamily="18" charset="0"/>
                            <a:ea typeface="Cambria Math" panose="02040503050406030204" pitchFamily="18" charset="0"/>
                          </a:rPr>
                          <m:t>×</m:t>
                        </m:r>
                        <m:sSup>
                          <m:sSupPr>
                            <m:ctrlPr>
                              <a:rPr lang="fr-FR" sz="2000" i="1">
                                <a:solidFill>
                                  <a:srgbClr val="5F5F5F"/>
                                </a:solidFill>
                                <a:latin typeface="Cambria Math" panose="02040503050406030204" pitchFamily="18" charset="0"/>
                                <a:ea typeface="Cambria Math" panose="02040503050406030204" pitchFamily="18" charset="0"/>
                              </a:rPr>
                            </m:ctrlPr>
                          </m:sSupPr>
                          <m:e>
                            <m:r>
                              <a:rPr lang="fr-FR" sz="2000">
                                <a:solidFill>
                                  <a:srgbClr val="5F5F5F"/>
                                </a:solidFill>
                                <a:latin typeface="Cambria Math" panose="02040503050406030204" pitchFamily="18" charset="0"/>
                                <a:ea typeface="Cambria Math" panose="02040503050406030204" pitchFamily="18" charset="0"/>
                              </a:rPr>
                              <m:t>10</m:t>
                            </m:r>
                          </m:e>
                          <m:sup>
                            <m:r>
                              <a:rPr lang="fr-FR" sz="2000">
                                <a:solidFill>
                                  <a:srgbClr val="5F5F5F"/>
                                </a:solidFill>
                                <a:latin typeface="Cambria Math" panose="02040503050406030204" pitchFamily="18" charset="0"/>
                                <a:ea typeface="Cambria Math" panose="02040503050406030204" pitchFamily="18" charset="0"/>
                              </a:rPr>
                              <m:t>15</m:t>
                            </m:r>
                          </m:sup>
                        </m:sSup>
                      </m:den>
                    </m:f>
                    <m:r>
                      <m:rPr>
                        <m:sty m:val="p"/>
                      </m:rPr>
                      <a:rPr lang="fr-FR" sz="2000">
                        <a:solidFill>
                          <a:srgbClr val="5F5F5F"/>
                        </a:solidFill>
                        <a:latin typeface="Cambria Math" panose="02040503050406030204" pitchFamily="18" charset="0"/>
                      </a:rPr>
                      <m:t>C</m:t>
                    </m:r>
                    <m:r>
                      <a:rPr lang="fr-FR" sz="2000">
                        <a:solidFill>
                          <a:srgbClr val="5F5F5F"/>
                        </a:solidFill>
                        <a:latin typeface="Cambria Math" panose="02040503050406030204" pitchFamily="18" charset="0"/>
                      </a:rPr>
                      <m:t>=10×</m:t>
                    </m:r>
                    <m:sSup>
                      <m:sSupPr>
                        <m:ctrlPr>
                          <a:rPr lang="fr-FR" sz="2000" i="1">
                            <a:solidFill>
                              <a:srgbClr val="5F5F5F"/>
                            </a:solidFill>
                            <a:latin typeface="Cambria Math" panose="02040503050406030204" pitchFamily="18" charset="0"/>
                            <a:ea typeface="Cambria Math" panose="02040503050406030204" pitchFamily="18" charset="0"/>
                          </a:rPr>
                        </m:ctrlPr>
                      </m:sSupPr>
                      <m:e>
                        <m:r>
                          <a:rPr lang="fr-FR" sz="2000">
                            <a:solidFill>
                              <a:srgbClr val="5F5F5F"/>
                            </a:solidFill>
                            <a:latin typeface="Cambria Math" panose="02040503050406030204" pitchFamily="18" charset="0"/>
                            <a:ea typeface="Cambria Math" panose="02040503050406030204" pitchFamily="18" charset="0"/>
                          </a:rPr>
                          <m:t>10</m:t>
                        </m:r>
                      </m:e>
                      <m:sup>
                        <m:r>
                          <a:rPr lang="fr-FR" sz="2000">
                            <a:solidFill>
                              <a:srgbClr val="5F5F5F"/>
                            </a:solidFill>
                            <a:latin typeface="Cambria Math" panose="02040503050406030204" pitchFamily="18" charset="0"/>
                            <a:ea typeface="Cambria Math" panose="02040503050406030204" pitchFamily="18" charset="0"/>
                          </a:rPr>
                          <m:t>−18</m:t>
                        </m:r>
                      </m:sup>
                    </m:sSup>
                    <m:r>
                      <m:rPr>
                        <m:sty m:val="p"/>
                      </m:rPr>
                      <a:rPr lang="fr-FR" sz="2000">
                        <a:solidFill>
                          <a:srgbClr val="5F5F5F"/>
                        </a:solidFill>
                        <a:latin typeface="Cambria Math" panose="02040503050406030204" pitchFamily="18" charset="0"/>
                        <a:ea typeface="Cambria Math" panose="02040503050406030204" pitchFamily="18" charset="0"/>
                      </a:rPr>
                      <m:t>C</m:t>
                    </m:r>
                    <m:r>
                      <a:rPr lang="fr-FR" sz="2000">
                        <a:solidFill>
                          <a:srgbClr val="5F5F5F"/>
                        </a:solidFill>
                        <a:latin typeface="Cambria Math" panose="02040503050406030204" pitchFamily="18" charset="0"/>
                        <a:ea typeface="Cambria Math" panose="02040503050406030204" pitchFamily="18" charset="0"/>
                      </a:rPr>
                      <m:t>=</m:t>
                    </m:r>
                    <m:f>
                      <m:fPr>
                        <m:ctrlPr>
                          <a:rPr lang="fr-FR" sz="2000" i="1">
                            <a:solidFill>
                              <a:srgbClr val="5F5F5F"/>
                            </a:solidFill>
                            <a:latin typeface="Cambria Math" panose="02040503050406030204" pitchFamily="18" charset="0"/>
                            <a:ea typeface="Cambria Math" panose="02040503050406030204" pitchFamily="18" charset="0"/>
                          </a:rPr>
                        </m:ctrlPr>
                      </m:fPr>
                      <m:num>
                        <m:r>
                          <a:rPr lang="fr-FR" sz="2000">
                            <a:solidFill>
                              <a:srgbClr val="5F5F5F"/>
                            </a:solidFill>
                            <a:latin typeface="Cambria Math" panose="02040503050406030204" pitchFamily="18" charset="0"/>
                          </a:rPr>
                          <m:t>10</m:t>
                        </m:r>
                        <m:r>
                          <a:rPr lang="fr-FR" sz="2000">
                            <a:solidFill>
                              <a:srgbClr val="5F5F5F"/>
                            </a:solidFill>
                            <a:latin typeface="Cambria Math" panose="02040503050406030204" pitchFamily="18" charset="0"/>
                            <a:ea typeface="Cambria Math" panose="02040503050406030204" pitchFamily="18" charset="0"/>
                          </a:rPr>
                          <m:t>×</m:t>
                        </m:r>
                        <m:sSup>
                          <m:sSupPr>
                            <m:ctrlPr>
                              <a:rPr lang="fr-FR" sz="2000" i="1">
                                <a:solidFill>
                                  <a:srgbClr val="5F5F5F"/>
                                </a:solidFill>
                                <a:latin typeface="Cambria Math" panose="02040503050406030204" pitchFamily="18" charset="0"/>
                                <a:ea typeface="Cambria Math" panose="02040503050406030204" pitchFamily="18" charset="0"/>
                              </a:rPr>
                            </m:ctrlPr>
                          </m:sSupPr>
                          <m:e>
                            <m:r>
                              <a:rPr lang="fr-FR" sz="2000">
                                <a:solidFill>
                                  <a:srgbClr val="5F5F5F"/>
                                </a:solidFill>
                                <a:latin typeface="Cambria Math" panose="02040503050406030204" pitchFamily="18" charset="0"/>
                                <a:ea typeface="Cambria Math" panose="02040503050406030204" pitchFamily="18" charset="0"/>
                              </a:rPr>
                              <m:t>10</m:t>
                            </m:r>
                          </m:e>
                          <m:sup>
                            <m:r>
                              <a:rPr lang="fr-FR" sz="2000">
                                <a:solidFill>
                                  <a:srgbClr val="5F5F5F"/>
                                </a:solidFill>
                                <a:latin typeface="Cambria Math" panose="02040503050406030204" pitchFamily="18" charset="0"/>
                                <a:ea typeface="Cambria Math" panose="02040503050406030204" pitchFamily="18" charset="0"/>
                              </a:rPr>
                              <m:t>−18</m:t>
                            </m:r>
                          </m:sup>
                        </m:sSup>
                      </m:num>
                      <m:den>
                        <m:r>
                          <a:rPr lang="fr-FR" sz="2000">
                            <a:solidFill>
                              <a:srgbClr val="5F5F5F"/>
                            </a:solidFill>
                            <a:latin typeface="Cambria Math" panose="02040503050406030204" pitchFamily="18" charset="0"/>
                          </a:rPr>
                          <m:t>1.6</m:t>
                        </m:r>
                        <m:r>
                          <a:rPr lang="fr-FR" sz="2000">
                            <a:solidFill>
                              <a:srgbClr val="5F5F5F"/>
                            </a:solidFill>
                            <a:latin typeface="Cambria Math" panose="02040503050406030204" pitchFamily="18" charset="0"/>
                            <a:ea typeface="Cambria Math" panose="02040503050406030204" pitchFamily="18" charset="0"/>
                          </a:rPr>
                          <m:t>×</m:t>
                        </m:r>
                        <m:sSup>
                          <m:sSupPr>
                            <m:ctrlPr>
                              <a:rPr lang="fr-FR" sz="2000" i="1">
                                <a:solidFill>
                                  <a:srgbClr val="5F5F5F"/>
                                </a:solidFill>
                                <a:latin typeface="Cambria Math" panose="02040503050406030204" pitchFamily="18" charset="0"/>
                                <a:ea typeface="Cambria Math" panose="02040503050406030204" pitchFamily="18" charset="0"/>
                              </a:rPr>
                            </m:ctrlPr>
                          </m:sSupPr>
                          <m:e>
                            <m:r>
                              <a:rPr lang="fr-FR" sz="2000">
                                <a:solidFill>
                                  <a:srgbClr val="5F5F5F"/>
                                </a:solidFill>
                                <a:latin typeface="Cambria Math" panose="02040503050406030204" pitchFamily="18" charset="0"/>
                                <a:ea typeface="Cambria Math" panose="02040503050406030204" pitchFamily="18" charset="0"/>
                              </a:rPr>
                              <m:t>10</m:t>
                            </m:r>
                          </m:e>
                          <m:sup>
                            <m:r>
                              <a:rPr lang="fr-FR" sz="2000">
                                <a:solidFill>
                                  <a:srgbClr val="5F5F5F"/>
                                </a:solidFill>
                                <a:latin typeface="Cambria Math" panose="02040503050406030204" pitchFamily="18" charset="0"/>
                                <a:ea typeface="Cambria Math" panose="02040503050406030204" pitchFamily="18" charset="0"/>
                              </a:rPr>
                              <m:t>−19</m:t>
                            </m:r>
                          </m:sup>
                        </m:sSup>
                      </m:den>
                    </m:f>
                    <m:r>
                      <m:rPr>
                        <m:sty m:val="p"/>
                      </m:rPr>
                      <a:rPr lang="fr-FR" sz="2000">
                        <a:solidFill>
                          <a:srgbClr val="5F5F5F"/>
                        </a:solidFill>
                        <a:latin typeface="Cambria Math" panose="02040503050406030204" pitchFamily="18" charset="0"/>
                        <a:ea typeface="Cambria Math" panose="02040503050406030204" pitchFamily="18" charset="0"/>
                      </a:rPr>
                      <m:t>el</m:t>
                    </m:r>
                    <m:r>
                      <a:rPr lang="fr-FR" sz="2000">
                        <a:solidFill>
                          <a:srgbClr val="5F5F5F"/>
                        </a:solidFill>
                        <a:latin typeface="Cambria Math" panose="02040503050406030204" pitchFamily="18" charset="0"/>
                        <a:ea typeface="Cambria Math" panose="02040503050406030204" pitchFamily="18" charset="0"/>
                      </a:rPr>
                      <m:t>=62.5 </m:t>
                    </m:r>
                    <m:r>
                      <m:rPr>
                        <m:sty m:val="p"/>
                      </m:rPr>
                      <a:rPr lang="fr-FR" sz="2000">
                        <a:solidFill>
                          <a:srgbClr val="5F5F5F"/>
                        </a:solidFill>
                        <a:latin typeface="Cambria Math" panose="02040503050406030204" pitchFamily="18" charset="0"/>
                        <a:ea typeface="Cambria Math" panose="02040503050406030204" pitchFamily="18" charset="0"/>
                      </a:rPr>
                      <m:t>electrons</m:t>
                    </m:r>
                  </m:oMath>
                </a14:m>
                <a:r>
                  <a:rPr lang="en-US" sz="2000" dirty="0">
                    <a:solidFill>
                      <a:srgbClr val="5F5F5F"/>
                    </a:solidFill>
                    <a:cs typeface="Times New Roman" panose="02020603050405020304" pitchFamily="18" charset="0"/>
                  </a:rPr>
                  <a:t> (Not so bad!)</a:t>
                </a:r>
                <a:endParaRPr lang="en-US" sz="1600" dirty="0">
                  <a:solidFill>
                    <a:srgbClr val="5F5F5F"/>
                  </a:solidFill>
                  <a:cs typeface="Times New Roman" panose="02020603050405020304" pitchFamily="18" charset="0"/>
                </a:endParaRPr>
              </a:p>
              <a:p>
                <a:pPr algn="just"/>
                <a:endParaRPr lang="fr-FR" sz="2000" dirty="0">
                  <a:solidFill>
                    <a:srgbClr val="5F5F5F"/>
                  </a:solidFill>
                  <a:cs typeface="Times New Roman" panose="02020603050405020304" pitchFamily="18" charset="0"/>
                </a:endParaRPr>
              </a:p>
              <a:p>
                <a:pPr algn="just"/>
                <a:endParaRPr lang="en-US" sz="1600" dirty="0">
                  <a:solidFill>
                    <a:srgbClr val="5F5F5F"/>
                  </a:solidFill>
                  <a:cs typeface="Times New Roman" panose="02020603050405020304" pitchFamily="18" charset="0"/>
                </a:endParaRPr>
              </a:p>
            </p:txBody>
          </p:sp>
        </mc:Choice>
        <mc:Fallback xmlns="">
          <p:sp>
            <p:nvSpPr>
              <p:cNvPr id="10" name="Rectangle 9">
                <a:extLst>
                  <a:ext uri="{FF2B5EF4-FFF2-40B4-BE49-F238E27FC236}">
                    <a16:creationId xmlns:a16="http://schemas.microsoft.com/office/drawing/2014/main" id="{207432F6-83F6-3A47-8D54-F6BCBC2D4E13}"/>
                  </a:ext>
                </a:extLst>
              </p:cNvPr>
              <p:cNvSpPr>
                <a:spLocks noRot="1" noChangeAspect="1" noMove="1" noResize="1" noEditPoints="1" noAdjustHandles="1" noChangeArrowheads="1" noChangeShapeType="1" noTextEdit="1"/>
              </p:cNvSpPr>
              <p:nvPr/>
            </p:nvSpPr>
            <p:spPr>
              <a:xfrm>
                <a:off x="1055675" y="1257393"/>
                <a:ext cx="7391728" cy="5458161"/>
              </a:xfrm>
              <a:prstGeom prst="rect">
                <a:avLst/>
              </a:prstGeom>
              <a:blipFill>
                <a:blip r:embed="rId3"/>
                <a:stretch>
                  <a:fillRect l="-686" r="-858"/>
                </a:stretch>
              </a:blipFill>
            </p:spPr>
            <p:txBody>
              <a:bodyPr/>
              <a:lstStyle/>
              <a:p>
                <a:r>
                  <a:rPr lang="en-US">
                    <a:noFill/>
                  </a:rPr>
                  <a:t> </a:t>
                </a:r>
              </a:p>
            </p:txBody>
          </p:sp>
        </mc:Fallback>
      </mc:AlternateContent>
      <p:sp>
        <p:nvSpPr>
          <p:cNvPr id="11" name="Rectangle à coins arrondis 10">
            <a:extLst>
              <a:ext uri="{FF2B5EF4-FFF2-40B4-BE49-F238E27FC236}">
                <a16:creationId xmlns:a16="http://schemas.microsoft.com/office/drawing/2014/main" id="{16ED6FFD-7B13-4843-A80C-97515AAD8B67}"/>
              </a:ext>
            </a:extLst>
          </p:cNvPr>
          <p:cNvSpPr/>
          <p:nvPr/>
        </p:nvSpPr>
        <p:spPr bwMode="auto">
          <a:xfrm>
            <a:off x="3737652" y="806464"/>
            <a:ext cx="1895704" cy="961694"/>
          </a:xfrm>
          <a:prstGeom prst="roundRect">
            <a:avLst/>
          </a:prstGeom>
          <a:no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dirty="0"/>
              <a:t>Q</a:t>
            </a:r>
          </a:p>
          <a:p>
            <a:pPr marL="0" marR="0" indent="0" algn="ctr" defTabSz="914400" rtl="0" eaLnBrk="0" fontAlgn="base" latinLnBrk="0" hangingPunct="0">
              <a:lnSpc>
                <a:spcPct val="100000"/>
              </a:lnSpc>
              <a:spcBef>
                <a:spcPct val="0"/>
              </a:spcBef>
              <a:spcAft>
                <a:spcPct val="0"/>
              </a:spcAft>
              <a:buClrTx/>
              <a:buSzTx/>
              <a:buFontTx/>
              <a:buNone/>
              <a:tabLst/>
            </a:pPr>
            <a:endParaRPr lang="fr-FR" dirty="0"/>
          </a:p>
          <a:p>
            <a:pPr marL="0" marR="0" indent="0" algn="ctr" defTabSz="914400" rtl="0" eaLnBrk="0" fontAlgn="base" latinLnBrk="0" hangingPunct="0">
              <a:lnSpc>
                <a:spcPct val="100000"/>
              </a:lnSpc>
              <a:spcBef>
                <a:spcPct val="0"/>
              </a:spcBef>
              <a:spcAft>
                <a:spcPct val="0"/>
              </a:spcAft>
              <a:buClrTx/>
              <a:buSzTx/>
              <a:buFontTx/>
              <a:buNone/>
              <a:tabLst/>
            </a:pPr>
            <a:endParaRPr lang="fr-FR" dirty="0"/>
          </a:p>
        </p:txBody>
      </p:sp>
      <p:sp>
        <p:nvSpPr>
          <p:cNvPr id="15" name="Rectangle à coins arrondis 14">
            <a:extLst>
              <a:ext uri="{FF2B5EF4-FFF2-40B4-BE49-F238E27FC236}">
                <a16:creationId xmlns:a16="http://schemas.microsoft.com/office/drawing/2014/main" id="{0EECD077-2D3A-084C-AB67-9655A777F531}"/>
              </a:ext>
            </a:extLst>
          </p:cNvPr>
          <p:cNvSpPr/>
          <p:nvPr/>
        </p:nvSpPr>
        <p:spPr bwMode="auto">
          <a:xfrm>
            <a:off x="6807422" y="806464"/>
            <a:ext cx="1895704" cy="961694"/>
          </a:xfrm>
          <a:prstGeom prst="roundRect">
            <a:avLst/>
          </a:prstGeom>
          <a:no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dirty="0"/>
              <a:t>V=</a:t>
            </a:r>
            <a:r>
              <a:rPr lang="fr-FR" dirty="0" err="1"/>
              <a:t>A</a:t>
            </a:r>
            <a:r>
              <a:rPr lang="fr-FR" baseline="-25000" dirty="0" err="1"/>
              <a:t>QtoV</a:t>
            </a:r>
            <a:r>
              <a:rPr lang="fr-FR" dirty="0" err="1"/>
              <a:t>.V</a:t>
            </a:r>
            <a:endParaRPr lang="fr-FR" dirty="0"/>
          </a:p>
          <a:p>
            <a:pPr marL="0" marR="0" indent="0" algn="ctr" defTabSz="914400" rtl="0" eaLnBrk="0" fontAlgn="base" latinLnBrk="0" hangingPunct="0">
              <a:lnSpc>
                <a:spcPct val="100000"/>
              </a:lnSpc>
              <a:spcBef>
                <a:spcPct val="0"/>
              </a:spcBef>
              <a:spcAft>
                <a:spcPct val="0"/>
              </a:spcAft>
              <a:buClrTx/>
              <a:buSzTx/>
              <a:buFontTx/>
              <a:buNone/>
              <a:tabLst/>
            </a:pPr>
            <a:endParaRPr lang="fr-FR" dirty="0"/>
          </a:p>
          <a:p>
            <a:pPr marL="0" marR="0" indent="0" algn="ctr" defTabSz="914400" rtl="0" eaLnBrk="0" fontAlgn="base" latinLnBrk="0" hangingPunct="0">
              <a:lnSpc>
                <a:spcPct val="100000"/>
              </a:lnSpc>
              <a:spcBef>
                <a:spcPct val="0"/>
              </a:spcBef>
              <a:spcAft>
                <a:spcPct val="0"/>
              </a:spcAft>
              <a:buClrTx/>
              <a:buSzTx/>
              <a:buFontTx/>
              <a:buNone/>
              <a:tabLst/>
            </a:pPr>
            <a:endParaRPr lang="fr-FR" dirty="0"/>
          </a:p>
        </p:txBody>
      </p:sp>
      <p:cxnSp>
        <p:nvCxnSpPr>
          <p:cNvPr id="4" name="Connecteur droit avec flèche 3">
            <a:extLst>
              <a:ext uri="{FF2B5EF4-FFF2-40B4-BE49-F238E27FC236}">
                <a16:creationId xmlns:a16="http://schemas.microsoft.com/office/drawing/2014/main" id="{A4C125DC-F74A-2948-B6E8-78BB8BE46EF4}"/>
              </a:ext>
            </a:extLst>
          </p:cNvPr>
          <p:cNvCxnSpPr>
            <a:cxnSpLocks/>
            <a:stCxn id="13" idx="3"/>
            <a:endCxn id="14" idx="1"/>
          </p:cNvCxnSpPr>
          <p:nvPr/>
        </p:nvCxnSpPr>
        <p:spPr bwMode="auto">
          <a:xfrm>
            <a:off x="4430483" y="1287311"/>
            <a:ext cx="531810"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16" name="Connecteur droit avec flèche 15">
            <a:extLst>
              <a:ext uri="{FF2B5EF4-FFF2-40B4-BE49-F238E27FC236}">
                <a16:creationId xmlns:a16="http://schemas.microsoft.com/office/drawing/2014/main" id="{DCE4B3EC-090A-2C40-ABFC-A34EA4D95700}"/>
              </a:ext>
            </a:extLst>
          </p:cNvPr>
          <p:cNvCxnSpPr/>
          <p:nvPr/>
        </p:nvCxnSpPr>
        <p:spPr bwMode="auto">
          <a:xfrm>
            <a:off x="6858001" y="1276866"/>
            <a:ext cx="553578"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17" name="Connecteur droit avec flèche 16">
            <a:extLst>
              <a:ext uri="{FF2B5EF4-FFF2-40B4-BE49-F238E27FC236}">
                <a16:creationId xmlns:a16="http://schemas.microsoft.com/office/drawing/2014/main" id="{DD4FA66C-A6E3-4943-9AFB-5586DFFABC94}"/>
              </a:ext>
            </a:extLst>
          </p:cNvPr>
          <p:cNvCxnSpPr>
            <a:cxnSpLocks/>
          </p:cNvCxnSpPr>
          <p:nvPr/>
        </p:nvCxnSpPr>
        <p:spPr bwMode="auto">
          <a:xfrm flipH="1" flipV="1">
            <a:off x="5531224" y="5747250"/>
            <a:ext cx="1319109" cy="360117"/>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18" name="ZoneTexte 17">
            <a:extLst>
              <a:ext uri="{FF2B5EF4-FFF2-40B4-BE49-F238E27FC236}">
                <a16:creationId xmlns:a16="http://schemas.microsoft.com/office/drawing/2014/main" id="{6CFF9D56-88C2-424D-A51C-621FC90E17B9}"/>
              </a:ext>
            </a:extLst>
          </p:cNvPr>
          <p:cNvSpPr txBox="1"/>
          <p:nvPr/>
        </p:nvSpPr>
        <p:spPr>
          <a:xfrm>
            <a:off x="6807422" y="5836764"/>
            <a:ext cx="338554" cy="461665"/>
          </a:xfrm>
          <a:prstGeom prst="rect">
            <a:avLst/>
          </a:prstGeom>
          <a:noFill/>
        </p:spPr>
        <p:txBody>
          <a:bodyPr wrap="square" rtlCol="0">
            <a:spAutoFit/>
          </a:bodyPr>
          <a:lstStyle/>
          <a:p>
            <a:r>
              <a:rPr lang="en-US" dirty="0"/>
              <a:t>q</a:t>
            </a:r>
          </a:p>
        </p:txBody>
      </p:sp>
    </p:spTree>
    <p:extLst>
      <p:ext uri="{BB962C8B-B14F-4D97-AF65-F5344CB8AC3E}">
        <p14:creationId xmlns:p14="http://schemas.microsoft.com/office/powerpoint/2010/main" val="37146319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ous-titre 7"/>
          <p:cNvSpPr>
            <a:spLocks noGrp="1"/>
          </p:cNvSpPr>
          <p:nvPr>
            <p:ph type="subTitle" sz="quarter" idx="1"/>
          </p:nvPr>
        </p:nvSpPr>
        <p:spPr>
          <a:xfrm>
            <a:off x="1127488" y="1746694"/>
            <a:ext cx="7544563" cy="4489005"/>
          </a:xfrm>
          <a:noFill/>
        </p:spPr>
        <p:txBody>
          <a:bodyPr/>
          <a:lstStyle/>
          <a:p>
            <a:pPr indent="0" algn="l"/>
            <a:r>
              <a:rPr lang="en-US" sz="2000" i="0" dirty="0">
                <a:latin typeface="Times New Roman" panose="02020603050405020304" pitchFamily="18" charset="0"/>
                <a:cs typeface="Times New Roman" panose="02020603050405020304" pitchFamily="18" charset="0"/>
              </a:rPr>
              <a:t>Goal of the filter</a:t>
            </a:r>
            <a:r>
              <a:rPr lang="en-US" sz="2000" b="0" i="0" dirty="0">
                <a:latin typeface="Times New Roman" panose="02020603050405020304" pitchFamily="18" charset="0"/>
                <a:cs typeface="Times New Roman" panose="02020603050405020304" pitchFamily="18" charset="0"/>
              </a:rPr>
              <a:t>: Reduce ENC (increase signal to noise ratio) and/or shorten the signal. </a:t>
            </a:r>
          </a:p>
          <a:p>
            <a:pPr indent="0" algn="l"/>
            <a:endParaRPr lang="en-US" sz="2000" b="0" i="0" dirty="0">
              <a:latin typeface="Times New Roman" panose="02020603050405020304" pitchFamily="18" charset="0"/>
              <a:cs typeface="Times New Roman" panose="02020603050405020304" pitchFamily="18" charset="0"/>
            </a:endParaRPr>
          </a:p>
          <a:p>
            <a:pPr indent="0" algn="l"/>
            <a:r>
              <a:rPr lang="en-US" sz="2000" b="0" i="0" dirty="0">
                <a:latin typeface="Times New Roman" panose="02020603050405020304" pitchFamily="18" charset="0"/>
                <a:cs typeface="Times New Roman" panose="02020603050405020304" pitchFamily="18" charset="0"/>
              </a:rPr>
              <a:t>Theory of </a:t>
            </a:r>
            <a:r>
              <a:rPr lang="en-US" sz="2000" i="0" dirty="0">
                <a:latin typeface="Times New Roman" panose="02020603050405020304" pitchFamily="18" charset="0"/>
                <a:cs typeface="Times New Roman" panose="02020603050405020304" pitchFamily="18" charset="0"/>
              </a:rPr>
              <a:t>optimal filtering</a:t>
            </a:r>
            <a:r>
              <a:rPr lang="en-US" sz="2000" b="0" i="0" dirty="0">
                <a:latin typeface="Times New Roman" panose="02020603050405020304" pitchFamily="18" charset="0"/>
                <a:cs typeface="Times New Roman" panose="02020603050405020304" pitchFamily="18" charset="0"/>
              </a:rPr>
              <a:t> concludes that optimal filter is the infinite cusp filter, but it cannot be obtained with analog circuit. </a:t>
            </a:r>
          </a:p>
          <a:p>
            <a:pPr indent="0" algn="l"/>
            <a:r>
              <a:rPr lang="en-US" sz="2000" b="0" i="0" dirty="0">
                <a:latin typeface="Times New Roman" panose="02020603050405020304" pitchFamily="18" charset="0"/>
                <a:cs typeface="Times New Roman" panose="02020603050405020304" pitchFamily="18" charset="0"/>
              </a:rPr>
              <a:t>Some of our applications sample and digitize the output of the charge amplifier and perform digital processing.</a:t>
            </a:r>
          </a:p>
          <a:p>
            <a:pPr indent="0" algn="l"/>
            <a:r>
              <a:rPr lang="en-US" sz="2000" b="0" i="0" dirty="0">
                <a:latin typeface="Times New Roman" panose="02020603050405020304" pitchFamily="18" charset="0"/>
                <a:cs typeface="Times New Roman" panose="02020603050405020304" pitchFamily="18" charset="0"/>
              </a:rPr>
              <a:t>But in most of cases, one uses analog filters that emulate cusp filters. </a:t>
            </a:r>
          </a:p>
        </p:txBody>
      </p:sp>
      <p:sp>
        <p:nvSpPr>
          <p:cNvPr id="17" name="Rectangle 1097"/>
          <p:cNvSpPr>
            <a:spLocks noGrp="1" noChangeArrowheads="1"/>
          </p:cNvSpPr>
          <p:nvPr>
            <p:ph type="sldNum" sz="quarter" idx="4"/>
          </p:nvPr>
        </p:nvSpPr>
        <p:spPr>
          <a:xfrm>
            <a:off x="8346819" y="6480304"/>
            <a:ext cx="385762" cy="215900"/>
          </a:xfrm>
        </p:spPr>
        <p:txBody>
          <a:bodyPr/>
          <a:lstStyle/>
          <a:p>
            <a:fld id="{5287B7FA-75F4-41EF-AED0-620F566FF141}" type="slidenum">
              <a:rPr lang="fr-FR"/>
              <a:pPr/>
              <a:t>24</a:t>
            </a:fld>
            <a:endParaRPr lang="fr-FR" dirty="0"/>
          </a:p>
        </p:txBody>
      </p:sp>
      <p:sp>
        <p:nvSpPr>
          <p:cNvPr id="19" name="Rectangle à coins arrondis 18"/>
          <p:cNvSpPr/>
          <p:nvPr/>
        </p:nvSpPr>
        <p:spPr bwMode="auto">
          <a:xfrm>
            <a:off x="2761343" y="722460"/>
            <a:ext cx="1572532"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Times New Roman" pitchFamily="18" charset="0"/>
            </a:endParaRPr>
          </a:p>
        </p:txBody>
      </p:sp>
      <p:sp>
        <p:nvSpPr>
          <p:cNvPr id="20" name="Rectangle à coins arrondis 19"/>
          <p:cNvSpPr/>
          <p:nvPr/>
        </p:nvSpPr>
        <p:spPr bwMode="auto">
          <a:xfrm>
            <a:off x="1132568" y="707946"/>
            <a:ext cx="1572532" cy="982980"/>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a:t>Conversion</a:t>
            </a:r>
          </a:p>
          <a:p>
            <a:pPr marL="0" marR="0" indent="0" algn="ctr" defTabSz="914400" rtl="0" eaLnBrk="0" fontAlgn="base" latinLnBrk="0" hangingPunct="0">
              <a:lnSpc>
                <a:spcPct val="100000"/>
              </a:lnSpc>
              <a:spcBef>
                <a:spcPct val="0"/>
              </a:spcBef>
              <a:spcAft>
                <a:spcPct val="0"/>
              </a:spcAft>
              <a:buClrTx/>
              <a:buSzTx/>
              <a:buFontTx/>
              <a:buNone/>
              <a:tabLst/>
            </a:pPr>
            <a:r>
              <a:rPr lang="fr-FR" sz="2000" dirty="0"/>
              <a:t>E=&gt;Q</a:t>
            </a:r>
            <a:endParaRPr kumimoji="0" lang="fr-FR" sz="2000" b="0" i="0" u="none" strike="noStrike" cap="none" normalizeH="0" baseline="0" dirty="0">
              <a:ln>
                <a:noFill/>
              </a:ln>
              <a:solidFill>
                <a:schemeClr val="tx1"/>
              </a:solidFill>
              <a:effectLst/>
            </a:endParaRPr>
          </a:p>
        </p:txBody>
      </p:sp>
      <p:sp>
        <p:nvSpPr>
          <p:cNvPr id="22" name="Rectangle à coins arrondis 21"/>
          <p:cNvSpPr/>
          <p:nvPr/>
        </p:nvSpPr>
        <p:spPr bwMode="auto">
          <a:xfrm>
            <a:off x="2761343" y="722460"/>
            <a:ext cx="1572532" cy="982980"/>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a:t>Conversion</a:t>
            </a:r>
          </a:p>
          <a:p>
            <a:pPr marL="0" marR="0" indent="0" algn="ctr" defTabSz="914400" rtl="0" eaLnBrk="0" fontAlgn="base" latinLnBrk="0" hangingPunct="0">
              <a:lnSpc>
                <a:spcPct val="100000"/>
              </a:lnSpc>
              <a:spcBef>
                <a:spcPct val="0"/>
              </a:spcBef>
              <a:spcAft>
                <a:spcPct val="0"/>
              </a:spcAft>
              <a:buClrTx/>
              <a:buSzTx/>
              <a:buFontTx/>
              <a:buNone/>
              <a:tabLst/>
            </a:pPr>
            <a:r>
              <a:rPr lang="fr-FR" sz="2000" dirty="0"/>
              <a:t>Q=&gt;</a:t>
            </a:r>
            <a:r>
              <a:rPr lang="fr-FR" sz="2000" dirty="0">
                <a:sym typeface="Symbol"/>
              </a:rPr>
              <a:t></a:t>
            </a:r>
            <a:r>
              <a:rPr lang="fr-FR" sz="2000" dirty="0"/>
              <a:t>V</a:t>
            </a:r>
            <a:endParaRPr kumimoji="0" lang="fr-FR" sz="2000" b="0" i="0" u="none" strike="noStrike" cap="none" normalizeH="0" baseline="0" dirty="0">
              <a:ln>
                <a:noFill/>
              </a:ln>
              <a:solidFill>
                <a:schemeClr val="tx1"/>
              </a:solidFill>
              <a:effectLst/>
            </a:endParaRPr>
          </a:p>
        </p:txBody>
      </p:sp>
      <p:sp>
        <p:nvSpPr>
          <p:cNvPr id="26" name="Rectangle à coins arrondis 25"/>
          <p:cNvSpPr/>
          <p:nvPr/>
        </p:nvSpPr>
        <p:spPr bwMode="auto">
          <a:xfrm>
            <a:off x="5694044" y="707946"/>
            <a:ext cx="1402081"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err="1"/>
              <a:t>Measure</a:t>
            </a:r>
            <a:r>
              <a:rPr lang="fr-FR" sz="2000" dirty="0"/>
              <a:t> </a:t>
            </a:r>
          </a:p>
          <a:p>
            <a:pPr marL="0" marR="0" indent="0" algn="ctr" defTabSz="914400" rtl="0" eaLnBrk="0" fontAlgn="base" latinLnBrk="0" hangingPunct="0">
              <a:lnSpc>
                <a:spcPct val="100000"/>
              </a:lnSpc>
              <a:spcBef>
                <a:spcPct val="0"/>
              </a:spcBef>
              <a:spcAft>
                <a:spcPct val="0"/>
              </a:spcAft>
              <a:buClrTx/>
              <a:buSzTx/>
              <a:buFontTx/>
              <a:buNone/>
              <a:tabLst/>
            </a:pPr>
            <a:r>
              <a:rPr lang="fr-FR" sz="2000" dirty="0"/>
              <a:t>V </a:t>
            </a:r>
            <a:r>
              <a:rPr lang="fr-FR" sz="2000" dirty="0">
                <a:sym typeface="Symbol"/>
              </a:rPr>
              <a:t> </a:t>
            </a:r>
            <a:r>
              <a:rPr lang="fr-FR" sz="2000" dirty="0"/>
              <a:t>E</a:t>
            </a:r>
            <a:endParaRPr kumimoji="0" lang="fr-FR" sz="2000" b="0" i="0" u="none" strike="noStrike" cap="none" normalizeH="0" baseline="0" dirty="0">
              <a:ln>
                <a:noFill/>
              </a:ln>
              <a:solidFill>
                <a:schemeClr val="tx1"/>
              </a:solidFill>
              <a:effectLst/>
            </a:endParaRPr>
          </a:p>
        </p:txBody>
      </p:sp>
      <p:sp>
        <p:nvSpPr>
          <p:cNvPr id="27" name="Rectangle à coins arrondis 26"/>
          <p:cNvSpPr/>
          <p:nvPr/>
        </p:nvSpPr>
        <p:spPr bwMode="auto">
          <a:xfrm>
            <a:off x="7153276" y="707946"/>
            <a:ext cx="1482088"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err="1"/>
              <a:t>Detection</a:t>
            </a:r>
            <a:endParaRPr lang="fr-FR" sz="2000" dirty="0"/>
          </a:p>
          <a:p>
            <a:pPr marL="0" marR="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a:ln>
                  <a:noFill/>
                </a:ln>
                <a:solidFill>
                  <a:schemeClr val="tx1"/>
                </a:solidFill>
                <a:effectLst/>
              </a:rPr>
              <a:t>E&gt;</a:t>
            </a:r>
            <a:r>
              <a:rPr kumimoji="0" lang="fr-FR" sz="2000" b="0" i="0" u="none" strike="noStrike" cap="none" normalizeH="0" baseline="0" dirty="0" err="1">
                <a:ln>
                  <a:noFill/>
                </a:ln>
                <a:solidFill>
                  <a:schemeClr val="tx1"/>
                </a:solidFill>
                <a:effectLst/>
              </a:rPr>
              <a:t>E</a:t>
            </a:r>
            <a:r>
              <a:rPr kumimoji="0" lang="fr-FR" sz="2000" b="0" i="0" u="none" strike="noStrike" cap="none" normalizeH="0" baseline="-25000" dirty="0" err="1">
                <a:ln>
                  <a:noFill/>
                </a:ln>
                <a:solidFill>
                  <a:schemeClr val="tx1"/>
                </a:solidFill>
                <a:effectLst/>
              </a:rPr>
              <a:t>th</a:t>
            </a:r>
            <a:r>
              <a:rPr kumimoji="0" lang="fr-FR" sz="2000" b="0" i="0" u="none" strike="noStrike" cap="none" normalizeH="0" baseline="0" dirty="0">
                <a:ln>
                  <a:noFill/>
                </a:ln>
                <a:solidFill>
                  <a:schemeClr val="tx1"/>
                </a:solidFill>
                <a:effectLst/>
              </a:rPr>
              <a:t>?</a:t>
            </a:r>
          </a:p>
        </p:txBody>
      </p:sp>
      <p:sp>
        <p:nvSpPr>
          <p:cNvPr id="2058" name="Rectangle 2057"/>
          <p:cNvSpPr/>
          <p:nvPr/>
        </p:nvSpPr>
        <p:spPr bwMode="auto">
          <a:xfrm>
            <a:off x="1041400" y="679206"/>
            <a:ext cx="3345814" cy="1169088"/>
          </a:xfrm>
          <a:prstGeom prst="rect">
            <a:avLst/>
          </a:prstGeom>
          <a:solidFill>
            <a:schemeClr val="bg1">
              <a:alpha val="8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Times New Roman" pitchFamily="18" charset="0"/>
            </a:endParaRPr>
          </a:p>
        </p:txBody>
      </p:sp>
      <p:sp>
        <p:nvSpPr>
          <p:cNvPr id="25" name="Rectangle à coins arrondis 24"/>
          <p:cNvSpPr/>
          <p:nvPr/>
        </p:nvSpPr>
        <p:spPr bwMode="auto">
          <a:xfrm>
            <a:off x="4387214" y="707946"/>
            <a:ext cx="1253489"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fr-FR" sz="2000" dirty="0" err="1"/>
              <a:t>Filtering</a:t>
            </a:r>
            <a:endParaRPr lang="fr-FR" sz="2000" dirty="0"/>
          </a:p>
          <a:p>
            <a:pPr algn="ctr"/>
            <a:r>
              <a:rPr lang="fr-FR" sz="2000" dirty="0"/>
              <a:t>V</a:t>
            </a:r>
          </a:p>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Times New Roman" pitchFamily="18" charset="0"/>
            </a:endParaRPr>
          </a:p>
        </p:txBody>
      </p:sp>
      <p:sp>
        <p:nvSpPr>
          <p:cNvPr id="53" name="Rectangle 52"/>
          <p:cNvSpPr/>
          <p:nvPr/>
        </p:nvSpPr>
        <p:spPr bwMode="auto">
          <a:xfrm>
            <a:off x="5694044" y="679206"/>
            <a:ext cx="3043555" cy="1081449"/>
          </a:xfrm>
          <a:prstGeom prst="rect">
            <a:avLst/>
          </a:prstGeom>
          <a:solidFill>
            <a:schemeClr val="bg1">
              <a:alpha val="8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Times New Roman" pitchFamily="18" charset="0"/>
            </a:endParaRPr>
          </a:p>
        </p:txBody>
      </p:sp>
      <p:sp>
        <p:nvSpPr>
          <p:cNvPr id="21" name="Rectangle 2">
            <a:extLst>
              <a:ext uri="{FF2B5EF4-FFF2-40B4-BE49-F238E27FC236}">
                <a16:creationId xmlns:a16="http://schemas.microsoft.com/office/drawing/2014/main" id="{FE8358D9-F3E1-D249-915C-4F7EFBD4D957}"/>
              </a:ext>
            </a:extLst>
          </p:cNvPr>
          <p:cNvSpPr txBox="1">
            <a:spLocks noChangeArrowheads="1"/>
          </p:cNvSpPr>
          <p:nvPr/>
        </p:nvSpPr>
        <p:spPr bwMode="auto">
          <a:xfrm>
            <a:off x="1042988" y="96383"/>
            <a:ext cx="7632700" cy="4587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a:solidFill>
                  <a:srgbClr val="8ABBD0"/>
                </a:solidFill>
                <a:latin typeface="+mj-lt"/>
                <a:ea typeface="+mj-ea"/>
                <a:cs typeface="+mj-cs"/>
              </a:defRPr>
            </a:lvl1pPr>
            <a:lvl2pPr algn="ctr" rtl="0" eaLnBrk="0" fontAlgn="base" hangingPunct="0">
              <a:spcBef>
                <a:spcPct val="0"/>
              </a:spcBef>
              <a:spcAft>
                <a:spcPct val="0"/>
              </a:spcAft>
              <a:defRPr sz="2800">
                <a:solidFill>
                  <a:srgbClr val="5F5F5F"/>
                </a:solidFill>
                <a:latin typeface="Arial" charset="0"/>
              </a:defRPr>
            </a:lvl2pPr>
            <a:lvl3pPr algn="ctr" rtl="0" eaLnBrk="0" fontAlgn="base" hangingPunct="0">
              <a:spcBef>
                <a:spcPct val="0"/>
              </a:spcBef>
              <a:spcAft>
                <a:spcPct val="0"/>
              </a:spcAft>
              <a:defRPr sz="2800">
                <a:solidFill>
                  <a:srgbClr val="5F5F5F"/>
                </a:solidFill>
                <a:latin typeface="Arial" charset="0"/>
              </a:defRPr>
            </a:lvl3pPr>
            <a:lvl4pPr algn="ctr" rtl="0" eaLnBrk="0" fontAlgn="base" hangingPunct="0">
              <a:spcBef>
                <a:spcPct val="0"/>
              </a:spcBef>
              <a:spcAft>
                <a:spcPct val="0"/>
              </a:spcAft>
              <a:defRPr sz="2800">
                <a:solidFill>
                  <a:srgbClr val="5F5F5F"/>
                </a:solidFill>
                <a:latin typeface="Arial" charset="0"/>
              </a:defRPr>
            </a:lvl4pPr>
            <a:lvl5pPr algn="ctr" rtl="0" eaLnBrk="0" fontAlgn="base" hangingPunct="0">
              <a:spcBef>
                <a:spcPct val="0"/>
              </a:spcBef>
              <a:spcAft>
                <a:spcPct val="0"/>
              </a:spcAft>
              <a:defRPr sz="2800">
                <a:solidFill>
                  <a:srgbClr val="5F5F5F"/>
                </a:solidFill>
                <a:latin typeface="Arial" charset="0"/>
              </a:defRPr>
            </a:lvl5pPr>
            <a:lvl6pPr marL="457200" algn="ctr" rtl="0" eaLnBrk="0" fontAlgn="base" hangingPunct="0">
              <a:spcBef>
                <a:spcPct val="0"/>
              </a:spcBef>
              <a:spcAft>
                <a:spcPct val="0"/>
              </a:spcAft>
              <a:defRPr sz="2800">
                <a:solidFill>
                  <a:srgbClr val="5F5F5F"/>
                </a:solidFill>
                <a:latin typeface="Arial" charset="0"/>
              </a:defRPr>
            </a:lvl6pPr>
            <a:lvl7pPr marL="914400" algn="ctr" rtl="0" eaLnBrk="0" fontAlgn="base" hangingPunct="0">
              <a:spcBef>
                <a:spcPct val="0"/>
              </a:spcBef>
              <a:spcAft>
                <a:spcPct val="0"/>
              </a:spcAft>
              <a:defRPr sz="2800">
                <a:solidFill>
                  <a:srgbClr val="5F5F5F"/>
                </a:solidFill>
                <a:latin typeface="Arial" charset="0"/>
              </a:defRPr>
            </a:lvl7pPr>
            <a:lvl8pPr marL="1371600" algn="ctr" rtl="0" eaLnBrk="0" fontAlgn="base" hangingPunct="0">
              <a:spcBef>
                <a:spcPct val="0"/>
              </a:spcBef>
              <a:spcAft>
                <a:spcPct val="0"/>
              </a:spcAft>
              <a:defRPr sz="2800">
                <a:solidFill>
                  <a:srgbClr val="5F5F5F"/>
                </a:solidFill>
                <a:latin typeface="Arial" charset="0"/>
              </a:defRPr>
            </a:lvl8pPr>
            <a:lvl9pPr marL="1828800" algn="ctr" rtl="0" eaLnBrk="0" fontAlgn="base" hangingPunct="0">
              <a:spcBef>
                <a:spcPct val="0"/>
              </a:spcBef>
              <a:spcAft>
                <a:spcPct val="0"/>
              </a:spcAft>
              <a:defRPr sz="2800">
                <a:solidFill>
                  <a:srgbClr val="5F5F5F"/>
                </a:solidFill>
                <a:latin typeface="Arial" charset="0"/>
              </a:defRPr>
            </a:lvl9pPr>
          </a:lstStyle>
          <a:p>
            <a:r>
              <a:rPr lang="en-US" sz="2000" b="0" kern="0" spc="300" dirty="0">
                <a:solidFill>
                  <a:schemeClr val="bg2"/>
                </a:solidFill>
              </a:rPr>
              <a:t>Architecture: filtering</a:t>
            </a:r>
            <a:endParaRPr lang="fr-FR" sz="2000" kern="0" dirty="0">
              <a:effectLst>
                <a:outerShdw blurRad="38100" dist="38100" dir="2700000" algn="tl">
                  <a:srgbClr val="C0C0C0"/>
                </a:outerShdw>
              </a:effectLst>
            </a:endParaRPr>
          </a:p>
        </p:txBody>
      </p:sp>
    </p:spTree>
    <p:extLst>
      <p:ext uri="{BB962C8B-B14F-4D97-AF65-F5344CB8AC3E}">
        <p14:creationId xmlns:p14="http://schemas.microsoft.com/office/powerpoint/2010/main" val="24820914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097"/>
          <p:cNvSpPr>
            <a:spLocks noGrp="1" noChangeArrowheads="1"/>
          </p:cNvSpPr>
          <p:nvPr>
            <p:ph type="sldNum" sz="quarter" idx="4"/>
          </p:nvPr>
        </p:nvSpPr>
        <p:spPr>
          <a:xfrm>
            <a:off x="8346819" y="6480304"/>
            <a:ext cx="385762" cy="215900"/>
          </a:xfrm>
        </p:spPr>
        <p:txBody>
          <a:bodyPr/>
          <a:lstStyle/>
          <a:p>
            <a:fld id="{5287B7FA-75F4-41EF-AED0-620F566FF141}" type="slidenum">
              <a:rPr lang="fr-FR"/>
              <a:pPr/>
              <a:t>25</a:t>
            </a:fld>
            <a:endParaRPr lang="fr-FR" dirty="0"/>
          </a:p>
        </p:txBody>
      </p:sp>
      <p:sp>
        <p:nvSpPr>
          <p:cNvPr id="19" name="Rectangle à coins arrondis 18"/>
          <p:cNvSpPr/>
          <p:nvPr/>
        </p:nvSpPr>
        <p:spPr bwMode="auto">
          <a:xfrm>
            <a:off x="2761343" y="722460"/>
            <a:ext cx="1572532"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Times New Roman" pitchFamily="18" charset="0"/>
            </a:endParaRPr>
          </a:p>
        </p:txBody>
      </p:sp>
      <p:sp>
        <p:nvSpPr>
          <p:cNvPr id="20" name="Rectangle à coins arrondis 19"/>
          <p:cNvSpPr/>
          <p:nvPr/>
        </p:nvSpPr>
        <p:spPr bwMode="auto">
          <a:xfrm>
            <a:off x="1132568" y="707946"/>
            <a:ext cx="1572532" cy="982980"/>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a:t>Conversion</a:t>
            </a:r>
          </a:p>
          <a:p>
            <a:pPr marL="0" marR="0" indent="0" algn="ctr" defTabSz="914400" rtl="0" eaLnBrk="0" fontAlgn="base" latinLnBrk="0" hangingPunct="0">
              <a:lnSpc>
                <a:spcPct val="100000"/>
              </a:lnSpc>
              <a:spcBef>
                <a:spcPct val="0"/>
              </a:spcBef>
              <a:spcAft>
                <a:spcPct val="0"/>
              </a:spcAft>
              <a:buClrTx/>
              <a:buSzTx/>
              <a:buFontTx/>
              <a:buNone/>
              <a:tabLst/>
            </a:pPr>
            <a:r>
              <a:rPr lang="fr-FR" sz="2000" dirty="0"/>
              <a:t>E=&gt;Q</a:t>
            </a:r>
            <a:endParaRPr kumimoji="0" lang="fr-FR" sz="2000" b="0" i="0" u="none" strike="noStrike" cap="none" normalizeH="0" baseline="0" dirty="0">
              <a:ln>
                <a:noFill/>
              </a:ln>
              <a:solidFill>
                <a:schemeClr val="tx1"/>
              </a:solidFill>
              <a:effectLst/>
            </a:endParaRPr>
          </a:p>
        </p:txBody>
      </p:sp>
      <p:sp>
        <p:nvSpPr>
          <p:cNvPr id="22" name="Rectangle à coins arrondis 21"/>
          <p:cNvSpPr/>
          <p:nvPr/>
        </p:nvSpPr>
        <p:spPr bwMode="auto">
          <a:xfrm>
            <a:off x="2761343" y="722460"/>
            <a:ext cx="1572532" cy="982980"/>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a:t>Conversion</a:t>
            </a:r>
          </a:p>
          <a:p>
            <a:pPr marL="0" marR="0" indent="0" algn="ctr" defTabSz="914400" rtl="0" eaLnBrk="0" fontAlgn="base" latinLnBrk="0" hangingPunct="0">
              <a:lnSpc>
                <a:spcPct val="100000"/>
              </a:lnSpc>
              <a:spcBef>
                <a:spcPct val="0"/>
              </a:spcBef>
              <a:spcAft>
                <a:spcPct val="0"/>
              </a:spcAft>
              <a:buClrTx/>
              <a:buSzTx/>
              <a:buFontTx/>
              <a:buNone/>
              <a:tabLst/>
            </a:pPr>
            <a:r>
              <a:rPr lang="fr-FR" sz="2000" dirty="0"/>
              <a:t>Q=&gt;</a:t>
            </a:r>
            <a:r>
              <a:rPr lang="fr-FR" sz="2000" dirty="0">
                <a:sym typeface="Symbol"/>
              </a:rPr>
              <a:t></a:t>
            </a:r>
            <a:r>
              <a:rPr lang="fr-FR" sz="2000" dirty="0"/>
              <a:t>V</a:t>
            </a:r>
            <a:endParaRPr kumimoji="0" lang="fr-FR" sz="2000" b="0" i="0" u="none" strike="noStrike" cap="none" normalizeH="0" baseline="0" dirty="0">
              <a:ln>
                <a:noFill/>
              </a:ln>
              <a:solidFill>
                <a:schemeClr val="tx1"/>
              </a:solidFill>
              <a:effectLst/>
            </a:endParaRPr>
          </a:p>
        </p:txBody>
      </p:sp>
      <p:sp>
        <p:nvSpPr>
          <p:cNvPr id="26" name="Rectangle à coins arrondis 25"/>
          <p:cNvSpPr/>
          <p:nvPr/>
        </p:nvSpPr>
        <p:spPr bwMode="auto">
          <a:xfrm>
            <a:off x="5694044" y="707946"/>
            <a:ext cx="1402081"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err="1"/>
              <a:t>Measure</a:t>
            </a:r>
            <a:r>
              <a:rPr lang="fr-FR" sz="2000" dirty="0"/>
              <a:t> </a:t>
            </a:r>
          </a:p>
          <a:p>
            <a:pPr marL="0" marR="0" indent="0" algn="ctr" defTabSz="914400" rtl="0" eaLnBrk="0" fontAlgn="base" latinLnBrk="0" hangingPunct="0">
              <a:lnSpc>
                <a:spcPct val="100000"/>
              </a:lnSpc>
              <a:spcBef>
                <a:spcPct val="0"/>
              </a:spcBef>
              <a:spcAft>
                <a:spcPct val="0"/>
              </a:spcAft>
              <a:buClrTx/>
              <a:buSzTx/>
              <a:buFontTx/>
              <a:buNone/>
              <a:tabLst/>
            </a:pPr>
            <a:r>
              <a:rPr lang="fr-FR" sz="2000" dirty="0"/>
              <a:t>V </a:t>
            </a:r>
            <a:r>
              <a:rPr lang="fr-FR" sz="2000" dirty="0">
                <a:sym typeface="Symbol"/>
              </a:rPr>
              <a:t> </a:t>
            </a:r>
            <a:r>
              <a:rPr lang="fr-FR" sz="2000" dirty="0"/>
              <a:t>E</a:t>
            </a:r>
            <a:endParaRPr kumimoji="0" lang="fr-FR" sz="2000" b="0" i="0" u="none" strike="noStrike" cap="none" normalizeH="0" baseline="0" dirty="0">
              <a:ln>
                <a:noFill/>
              </a:ln>
              <a:solidFill>
                <a:schemeClr val="tx1"/>
              </a:solidFill>
              <a:effectLst/>
            </a:endParaRPr>
          </a:p>
        </p:txBody>
      </p:sp>
      <p:sp>
        <p:nvSpPr>
          <p:cNvPr id="27" name="Rectangle à coins arrondis 26"/>
          <p:cNvSpPr/>
          <p:nvPr/>
        </p:nvSpPr>
        <p:spPr bwMode="auto">
          <a:xfrm>
            <a:off x="7153276" y="707946"/>
            <a:ext cx="1482088"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err="1"/>
              <a:t>Detection</a:t>
            </a:r>
            <a:endParaRPr lang="fr-FR" sz="2000" dirty="0"/>
          </a:p>
          <a:p>
            <a:pPr marL="0" marR="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a:ln>
                  <a:noFill/>
                </a:ln>
                <a:solidFill>
                  <a:schemeClr val="tx1"/>
                </a:solidFill>
                <a:effectLst/>
              </a:rPr>
              <a:t>E&gt;</a:t>
            </a:r>
            <a:r>
              <a:rPr kumimoji="0" lang="fr-FR" sz="2000" b="0" i="0" u="none" strike="noStrike" cap="none" normalizeH="0" baseline="0" dirty="0" err="1">
                <a:ln>
                  <a:noFill/>
                </a:ln>
                <a:solidFill>
                  <a:schemeClr val="tx1"/>
                </a:solidFill>
                <a:effectLst/>
              </a:rPr>
              <a:t>E</a:t>
            </a:r>
            <a:r>
              <a:rPr kumimoji="0" lang="fr-FR" sz="2000" b="0" i="0" u="none" strike="noStrike" cap="none" normalizeH="0" baseline="-25000" dirty="0" err="1">
                <a:ln>
                  <a:noFill/>
                </a:ln>
                <a:solidFill>
                  <a:schemeClr val="tx1"/>
                </a:solidFill>
                <a:effectLst/>
              </a:rPr>
              <a:t>th</a:t>
            </a:r>
            <a:r>
              <a:rPr kumimoji="0" lang="fr-FR" sz="2000" b="0" i="0" u="none" strike="noStrike" cap="none" normalizeH="0" baseline="0" dirty="0">
                <a:ln>
                  <a:noFill/>
                </a:ln>
                <a:solidFill>
                  <a:schemeClr val="tx1"/>
                </a:solidFill>
                <a:effectLst/>
              </a:rPr>
              <a:t>?</a:t>
            </a:r>
          </a:p>
        </p:txBody>
      </p:sp>
      <p:sp>
        <p:nvSpPr>
          <p:cNvPr id="2058" name="Rectangle 2057"/>
          <p:cNvSpPr/>
          <p:nvPr/>
        </p:nvSpPr>
        <p:spPr bwMode="auto">
          <a:xfrm>
            <a:off x="1041400" y="679206"/>
            <a:ext cx="3345814" cy="1169088"/>
          </a:xfrm>
          <a:prstGeom prst="rect">
            <a:avLst/>
          </a:prstGeom>
          <a:solidFill>
            <a:schemeClr val="bg1">
              <a:alpha val="8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Times New Roman" pitchFamily="18" charset="0"/>
            </a:endParaRPr>
          </a:p>
        </p:txBody>
      </p:sp>
      <p:sp>
        <p:nvSpPr>
          <p:cNvPr id="25" name="Rectangle à coins arrondis 24"/>
          <p:cNvSpPr/>
          <p:nvPr/>
        </p:nvSpPr>
        <p:spPr bwMode="auto">
          <a:xfrm>
            <a:off x="4387214" y="707946"/>
            <a:ext cx="1253489"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fr-FR" sz="2000" dirty="0" err="1"/>
              <a:t>Filtering</a:t>
            </a:r>
            <a:endParaRPr lang="fr-FR" sz="2000" dirty="0"/>
          </a:p>
          <a:p>
            <a:pPr algn="ctr"/>
            <a:r>
              <a:rPr lang="fr-FR" sz="2000" dirty="0"/>
              <a:t>V</a:t>
            </a:r>
          </a:p>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Times New Roman" pitchFamily="18" charset="0"/>
            </a:endParaRPr>
          </a:p>
        </p:txBody>
      </p:sp>
      <p:sp>
        <p:nvSpPr>
          <p:cNvPr id="53" name="Rectangle 52"/>
          <p:cNvSpPr/>
          <p:nvPr/>
        </p:nvSpPr>
        <p:spPr bwMode="auto">
          <a:xfrm>
            <a:off x="5694044" y="679206"/>
            <a:ext cx="3043555" cy="1081449"/>
          </a:xfrm>
          <a:prstGeom prst="rect">
            <a:avLst/>
          </a:prstGeom>
          <a:solidFill>
            <a:schemeClr val="bg1">
              <a:alpha val="8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Times New Roman" pitchFamily="18" charset="0"/>
            </a:endParaRPr>
          </a:p>
        </p:txBody>
      </p:sp>
      <p:sp>
        <p:nvSpPr>
          <p:cNvPr id="21" name="Rectangle 2">
            <a:extLst>
              <a:ext uri="{FF2B5EF4-FFF2-40B4-BE49-F238E27FC236}">
                <a16:creationId xmlns:a16="http://schemas.microsoft.com/office/drawing/2014/main" id="{FE8358D9-F3E1-D249-915C-4F7EFBD4D957}"/>
              </a:ext>
            </a:extLst>
          </p:cNvPr>
          <p:cNvSpPr txBox="1">
            <a:spLocks noChangeArrowheads="1"/>
          </p:cNvSpPr>
          <p:nvPr/>
        </p:nvSpPr>
        <p:spPr bwMode="auto">
          <a:xfrm>
            <a:off x="1042988" y="96383"/>
            <a:ext cx="7632700" cy="4587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a:solidFill>
                  <a:srgbClr val="8ABBD0"/>
                </a:solidFill>
                <a:latin typeface="+mj-lt"/>
                <a:ea typeface="+mj-ea"/>
                <a:cs typeface="+mj-cs"/>
              </a:defRPr>
            </a:lvl1pPr>
            <a:lvl2pPr algn="ctr" rtl="0" eaLnBrk="0" fontAlgn="base" hangingPunct="0">
              <a:spcBef>
                <a:spcPct val="0"/>
              </a:spcBef>
              <a:spcAft>
                <a:spcPct val="0"/>
              </a:spcAft>
              <a:defRPr sz="2800">
                <a:solidFill>
                  <a:srgbClr val="5F5F5F"/>
                </a:solidFill>
                <a:latin typeface="Arial" charset="0"/>
              </a:defRPr>
            </a:lvl2pPr>
            <a:lvl3pPr algn="ctr" rtl="0" eaLnBrk="0" fontAlgn="base" hangingPunct="0">
              <a:spcBef>
                <a:spcPct val="0"/>
              </a:spcBef>
              <a:spcAft>
                <a:spcPct val="0"/>
              </a:spcAft>
              <a:defRPr sz="2800">
                <a:solidFill>
                  <a:srgbClr val="5F5F5F"/>
                </a:solidFill>
                <a:latin typeface="Arial" charset="0"/>
              </a:defRPr>
            </a:lvl3pPr>
            <a:lvl4pPr algn="ctr" rtl="0" eaLnBrk="0" fontAlgn="base" hangingPunct="0">
              <a:spcBef>
                <a:spcPct val="0"/>
              </a:spcBef>
              <a:spcAft>
                <a:spcPct val="0"/>
              </a:spcAft>
              <a:defRPr sz="2800">
                <a:solidFill>
                  <a:srgbClr val="5F5F5F"/>
                </a:solidFill>
                <a:latin typeface="Arial" charset="0"/>
              </a:defRPr>
            </a:lvl4pPr>
            <a:lvl5pPr algn="ctr" rtl="0" eaLnBrk="0" fontAlgn="base" hangingPunct="0">
              <a:spcBef>
                <a:spcPct val="0"/>
              </a:spcBef>
              <a:spcAft>
                <a:spcPct val="0"/>
              </a:spcAft>
              <a:defRPr sz="2800">
                <a:solidFill>
                  <a:srgbClr val="5F5F5F"/>
                </a:solidFill>
                <a:latin typeface="Arial" charset="0"/>
              </a:defRPr>
            </a:lvl5pPr>
            <a:lvl6pPr marL="457200" algn="ctr" rtl="0" eaLnBrk="0" fontAlgn="base" hangingPunct="0">
              <a:spcBef>
                <a:spcPct val="0"/>
              </a:spcBef>
              <a:spcAft>
                <a:spcPct val="0"/>
              </a:spcAft>
              <a:defRPr sz="2800">
                <a:solidFill>
                  <a:srgbClr val="5F5F5F"/>
                </a:solidFill>
                <a:latin typeface="Arial" charset="0"/>
              </a:defRPr>
            </a:lvl6pPr>
            <a:lvl7pPr marL="914400" algn="ctr" rtl="0" eaLnBrk="0" fontAlgn="base" hangingPunct="0">
              <a:spcBef>
                <a:spcPct val="0"/>
              </a:spcBef>
              <a:spcAft>
                <a:spcPct val="0"/>
              </a:spcAft>
              <a:defRPr sz="2800">
                <a:solidFill>
                  <a:srgbClr val="5F5F5F"/>
                </a:solidFill>
                <a:latin typeface="Arial" charset="0"/>
              </a:defRPr>
            </a:lvl7pPr>
            <a:lvl8pPr marL="1371600" algn="ctr" rtl="0" eaLnBrk="0" fontAlgn="base" hangingPunct="0">
              <a:spcBef>
                <a:spcPct val="0"/>
              </a:spcBef>
              <a:spcAft>
                <a:spcPct val="0"/>
              </a:spcAft>
              <a:defRPr sz="2800">
                <a:solidFill>
                  <a:srgbClr val="5F5F5F"/>
                </a:solidFill>
                <a:latin typeface="Arial" charset="0"/>
              </a:defRPr>
            </a:lvl8pPr>
            <a:lvl9pPr marL="1828800" algn="ctr" rtl="0" eaLnBrk="0" fontAlgn="base" hangingPunct="0">
              <a:spcBef>
                <a:spcPct val="0"/>
              </a:spcBef>
              <a:spcAft>
                <a:spcPct val="0"/>
              </a:spcAft>
              <a:defRPr sz="2800">
                <a:solidFill>
                  <a:srgbClr val="5F5F5F"/>
                </a:solidFill>
                <a:latin typeface="Arial" charset="0"/>
              </a:defRPr>
            </a:lvl9pPr>
          </a:lstStyle>
          <a:p>
            <a:r>
              <a:rPr lang="en-US" sz="2000" b="0" kern="0" spc="300" dirty="0">
                <a:solidFill>
                  <a:schemeClr val="bg2"/>
                </a:solidFill>
              </a:rPr>
              <a:t>Architecture: filtering</a:t>
            </a:r>
            <a:endParaRPr lang="fr-FR" sz="2000" kern="0" dirty="0">
              <a:effectLst>
                <a:outerShdw blurRad="38100" dist="38100" dir="2700000" algn="tl">
                  <a:srgbClr val="C0C0C0"/>
                </a:outerShdw>
              </a:effectLst>
            </a:endParaRPr>
          </a:p>
        </p:txBody>
      </p:sp>
      <p:sp>
        <p:nvSpPr>
          <p:cNvPr id="23" name="Sous-titre 7">
            <a:extLst>
              <a:ext uri="{FF2B5EF4-FFF2-40B4-BE49-F238E27FC236}">
                <a16:creationId xmlns:a16="http://schemas.microsoft.com/office/drawing/2014/main" id="{D3A3611C-E053-844C-BA6D-FF6B5167E09E}"/>
              </a:ext>
            </a:extLst>
          </p:cNvPr>
          <p:cNvSpPr>
            <a:spLocks noGrp="1"/>
          </p:cNvSpPr>
          <p:nvPr>
            <p:ph type="subTitle" sz="quarter" idx="1"/>
          </p:nvPr>
        </p:nvSpPr>
        <p:spPr>
          <a:xfrm>
            <a:off x="1127488" y="1746694"/>
            <a:ext cx="7544563" cy="1088785"/>
          </a:xfrm>
          <a:noFill/>
        </p:spPr>
        <p:txBody>
          <a:bodyPr/>
          <a:lstStyle/>
          <a:p>
            <a:pPr indent="0" algn="l"/>
            <a:r>
              <a:rPr lang="en-US" sz="2000" b="0" i="0" dirty="0">
                <a:latin typeface="Times New Roman" panose="02020603050405020304" pitchFamily="18" charset="0"/>
                <a:cs typeface="Times New Roman" panose="02020603050405020304" pitchFamily="18" charset="0"/>
              </a:rPr>
              <a:t>A wide range of filters more or less effective and complicated.</a:t>
            </a:r>
          </a:p>
        </p:txBody>
      </p:sp>
      <p:grpSp>
        <p:nvGrpSpPr>
          <p:cNvPr id="7" name="Groupe 6">
            <a:extLst>
              <a:ext uri="{FF2B5EF4-FFF2-40B4-BE49-F238E27FC236}">
                <a16:creationId xmlns:a16="http://schemas.microsoft.com/office/drawing/2014/main" id="{D8D241E8-3C8A-6B41-984D-437195197A82}"/>
              </a:ext>
            </a:extLst>
          </p:cNvPr>
          <p:cNvGrpSpPr/>
          <p:nvPr/>
        </p:nvGrpSpPr>
        <p:grpSpPr>
          <a:xfrm>
            <a:off x="3157371" y="2159175"/>
            <a:ext cx="2929081" cy="3486616"/>
            <a:chOff x="3107037" y="2184342"/>
            <a:chExt cx="2929081" cy="3486616"/>
          </a:xfrm>
        </p:grpSpPr>
        <p:pic>
          <p:nvPicPr>
            <p:cNvPr id="5" name="Image 4">
              <a:extLst>
                <a:ext uri="{FF2B5EF4-FFF2-40B4-BE49-F238E27FC236}">
                  <a16:creationId xmlns:a16="http://schemas.microsoft.com/office/drawing/2014/main" id="{1D66A161-F8C7-DA49-80A5-BBB647F0337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07037" y="2184342"/>
              <a:ext cx="2393357" cy="3472442"/>
            </a:xfrm>
            <a:prstGeom prst="rect">
              <a:avLst/>
            </a:prstGeom>
          </p:spPr>
        </p:pic>
        <p:pic>
          <p:nvPicPr>
            <p:cNvPr id="6" name="Image 5">
              <a:extLst>
                <a:ext uri="{FF2B5EF4-FFF2-40B4-BE49-F238E27FC236}">
                  <a16:creationId xmlns:a16="http://schemas.microsoft.com/office/drawing/2014/main" id="{743EDA13-36EA-144F-A317-99A6700E962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4167258" y="3802098"/>
              <a:ext cx="3239789" cy="497931"/>
            </a:xfrm>
            <a:prstGeom prst="rect">
              <a:avLst/>
            </a:prstGeom>
          </p:spPr>
        </p:pic>
      </p:grpSp>
      <p:sp>
        <p:nvSpPr>
          <p:cNvPr id="28" name="Sous-titre 7">
            <a:extLst>
              <a:ext uri="{FF2B5EF4-FFF2-40B4-BE49-F238E27FC236}">
                <a16:creationId xmlns:a16="http://schemas.microsoft.com/office/drawing/2014/main" id="{1C3D292D-F540-4B40-A4A4-B5BC40FAFAC2}"/>
              </a:ext>
            </a:extLst>
          </p:cNvPr>
          <p:cNvSpPr txBox="1">
            <a:spLocks/>
          </p:cNvSpPr>
          <p:nvPr/>
        </p:nvSpPr>
        <p:spPr bwMode="auto">
          <a:xfrm>
            <a:off x="1120497" y="5665755"/>
            <a:ext cx="7544563" cy="108878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pPr indent="0" algn="l"/>
            <a:r>
              <a:rPr lang="en-US" sz="2000" i="0" kern="0" dirty="0">
                <a:latin typeface="Times New Roman" panose="02020603050405020304" pitchFamily="18" charset="0"/>
                <a:cs typeface="Times New Roman" panose="02020603050405020304" pitchFamily="18" charset="0"/>
              </a:rPr>
              <a:t>Which kind of basic filtering function do we have to perform?</a:t>
            </a:r>
            <a:endParaRPr lang="en-US" sz="2000" b="0" i="0" kern="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84071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à coins arrondis 10"/>
          <p:cNvSpPr/>
          <p:nvPr/>
        </p:nvSpPr>
        <p:spPr bwMode="auto">
          <a:xfrm>
            <a:off x="6286501" y="803909"/>
            <a:ext cx="2326964" cy="1482092"/>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a:endParaRPr lang="fr-FR" sz="2000" dirty="0">
              <a:sym typeface="Symbol"/>
            </a:endParaRPr>
          </a:p>
          <a:p>
            <a:pPr algn="ctr"/>
            <a:endParaRPr lang="fr-FR" sz="2000" dirty="0">
              <a:sym typeface="Symbol"/>
            </a:endParaRPr>
          </a:p>
          <a:p>
            <a:pPr algn="ctr"/>
            <a:r>
              <a:rPr lang="fr-FR" sz="2000" dirty="0">
                <a:sym typeface="Symbol"/>
              </a:rPr>
              <a:t>                </a:t>
            </a:r>
            <a:r>
              <a:rPr lang="fr-FR" sz="2000" dirty="0"/>
              <a:t>V=Q/</a:t>
            </a:r>
            <a:r>
              <a:rPr lang="fr-FR" sz="2000" dirty="0" err="1"/>
              <a:t>C</a:t>
            </a:r>
            <a:r>
              <a:rPr lang="fr-FR" sz="2000" baseline="-25000" dirty="0" err="1"/>
              <a:t>f</a:t>
            </a:r>
            <a:r>
              <a:rPr lang="fr-FR" sz="2000" dirty="0"/>
              <a:t> </a:t>
            </a:r>
            <a:endParaRPr kumimoji="0" lang="fr-FR" sz="2000" b="0" i="0" u="none" strike="noStrike" cap="none" normalizeH="0" baseline="0" dirty="0">
              <a:ln>
                <a:noFill/>
              </a:ln>
              <a:solidFill>
                <a:schemeClr val="tx1"/>
              </a:solidFill>
              <a:effectLst/>
            </a:endParaRPr>
          </a:p>
        </p:txBody>
      </p:sp>
      <p:sp>
        <p:nvSpPr>
          <p:cNvPr id="12" name="Rectangle à coins arrondis 11"/>
          <p:cNvSpPr/>
          <p:nvPr/>
        </p:nvSpPr>
        <p:spPr bwMode="auto">
          <a:xfrm>
            <a:off x="4406445" y="803908"/>
            <a:ext cx="1323795" cy="1482092"/>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a:r>
              <a:rPr lang="fr-FR" sz="2000" dirty="0">
                <a:sym typeface="Symbol"/>
              </a:rPr>
              <a:t>       </a:t>
            </a:r>
            <a:endParaRPr kumimoji="0" lang="fr-FR" sz="2000" b="0" i="0" u="none" strike="noStrike" cap="none" normalizeH="0" baseline="0" dirty="0">
              <a:ln>
                <a:noFill/>
              </a:ln>
              <a:solidFill>
                <a:schemeClr val="tx1"/>
              </a:solidFill>
              <a:effectLst/>
            </a:endParaRPr>
          </a:p>
        </p:txBody>
      </p:sp>
      <p:sp>
        <p:nvSpPr>
          <p:cNvPr id="4" name="Rectangle 2"/>
          <p:cNvSpPr>
            <a:spLocks noGrp="1" noChangeArrowheads="1"/>
          </p:cNvSpPr>
          <p:nvPr>
            <p:ph type="ctrTitle"/>
          </p:nvPr>
        </p:nvSpPr>
        <p:spPr>
          <a:xfrm>
            <a:off x="1042988" y="96383"/>
            <a:ext cx="7632700" cy="458787"/>
          </a:xfrm>
        </p:spPr>
        <p:txBody>
          <a:bodyPr/>
          <a:lstStyle/>
          <a:p>
            <a:r>
              <a:rPr lang="en-US" sz="2000" b="0" spc="300" dirty="0">
                <a:solidFill>
                  <a:schemeClr val="bg2"/>
                </a:solidFill>
              </a:rPr>
              <a:t>Q to V conversion in the ASIC</a:t>
            </a:r>
            <a:endParaRPr lang="fr-FR" sz="2000" dirty="0">
              <a:effectLst>
                <a:outerShdw blurRad="38100" dist="38100" dir="2700000" algn="tl">
                  <a:srgbClr val="C0C0C0"/>
                </a:outerShdw>
              </a:effectLst>
            </a:endParaRPr>
          </a:p>
        </p:txBody>
      </p:sp>
      <p:sp>
        <p:nvSpPr>
          <p:cNvPr id="5" name="Rectangle à coins arrondis 4"/>
          <p:cNvSpPr/>
          <p:nvPr/>
        </p:nvSpPr>
        <p:spPr bwMode="auto">
          <a:xfrm>
            <a:off x="1132568" y="1303020"/>
            <a:ext cx="1572532" cy="982980"/>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a:t>Conversion</a:t>
            </a:r>
          </a:p>
          <a:p>
            <a:pPr marL="0" marR="0" indent="0" algn="ctr" defTabSz="914400" rtl="0" eaLnBrk="0" fontAlgn="base" latinLnBrk="0" hangingPunct="0">
              <a:lnSpc>
                <a:spcPct val="100000"/>
              </a:lnSpc>
              <a:spcBef>
                <a:spcPct val="0"/>
              </a:spcBef>
              <a:spcAft>
                <a:spcPct val="0"/>
              </a:spcAft>
              <a:buClrTx/>
              <a:buSzTx/>
              <a:buFontTx/>
              <a:buNone/>
              <a:tabLst/>
            </a:pPr>
            <a:r>
              <a:rPr lang="fr-FR" sz="2000" dirty="0"/>
              <a:t>E=&gt;Q</a:t>
            </a:r>
            <a:endParaRPr kumimoji="0" lang="fr-FR" sz="2000" b="0" i="0" u="none" strike="noStrike" cap="none" normalizeH="0" baseline="0" dirty="0">
              <a:ln>
                <a:noFill/>
              </a:ln>
              <a:solidFill>
                <a:schemeClr val="tx1"/>
              </a:solidFill>
              <a:effectLst/>
            </a:endParaRPr>
          </a:p>
        </p:txBody>
      </p:sp>
      <p:sp>
        <p:nvSpPr>
          <p:cNvPr id="7" name="Rectangle à coins arrondis 6"/>
          <p:cNvSpPr/>
          <p:nvPr/>
        </p:nvSpPr>
        <p:spPr bwMode="auto">
          <a:xfrm>
            <a:off x="2751818" y="1303020"/>
            <a:ext cx="1572532"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a:t>Conversion</a:t>
            </a:r>
          </a:p>
          <a:p>
            <a:pPr algn="ctr"/>
            <a:r>
              <a:rPr lang="fr-FR" sz="2000" dirty="0"/>
              <a:t>Q=&gt;</a:t>
            </a:r>
            <a:r>
              <a:rPr lang="fr-FR" sz="2000" dirty="0">
                <a:sym typeface="Symbol"/>
              </a:rPr>
              <a:t>  </a:t>
            </a:r>
            <a:r>
              <a:rPr lang="fr-FR" sz="2000" dirty="0"/>
              <a:t>V</a:t>
            </a:r>
            <a:endParaRPr kumimoji="0" lang="fr-FR" sz="2000" b="0" i="0" u="none" strike="noStrike" cap="none" normalizeH="0" baseline="0" dirty="0">
              <a:ln>
                <a:noFill/>
              </a:ln>
              <a:solidFill>
                <a:schemeClr val="tx1"/>
              </a:solidFill>
              <a:effectLst/>
            </a:endParaRPr>
          </a:p>
        </p:txBody>
      </p:sp>
      <p:sp>
        <p:nvSpPr>
          <p:cNvPr id="9" name="Rectangle à coins arrondis 8"/>
          <p:cNvSpPr/>
          <p:nvPr/>
        </p:nvSpPr>
        <p:spPr bwMode="auto">
          <a:xfrm>
            <a:off x="1132569" y="803908"/>
            <a:ext cx="1572532" cy="472442"/>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a:ln>
                  <a:noFill/>
                </a:ln>
                <a:solidFill>
                  <a:schemeClr val="tx1"/>
                </a:solidFill>
                <a:effectLst/>
                <a:latin typeface="Times New Roman" pitchFamily="18" charset="0"/>
              </a:rPr>
              <a:t>Detector</a:t>
            </a:r>
          </a:p>
        </p:txBody>
      </p:sp>
      <p:sp>
        <p:nvSpPr>
          <p:cNvPr id="18" name="Sous-titre 7"/>
          <p:cNvSpPr>
            <a:spLocks noGrp="1"/>
          </p:cNvSpPr>
          <p:nvPr>
            <p:ph type="subTitle" sz="quarter" idx="1"/>
          </p:nvPr>
        </p:nvSpPr>
        <p:spPr>
          <a:xfrm>
            <a:off x="1127488" y="2334484"/>
            <a:ext cx="7544563" cy="3953427"/>
          </a:xfrm>
          <a:noFill/>
        </p:spPr>
        <p:txBody>
          <a:bodyPr/>
          <a:lstStyle/>
          <a:p>
            <a:pPr indent="0"/>
            <a:endParaRPr lang="fr-FR" sz="2000" i="0" dirty="0">
              <a:latin typeface="Cambria Math" panose="02040503050406030204" pitchFamily="18" charset="0"/>
              <a:ea typeface="Cambria Math" panose="02040503050406030204" pitchFamily="18" charset="0"/>
            </a:endParaRPr>
          </a:p>
          <a:p>
            <a:pPr indent="0" algn="l"/>
            <a:endParaRPr lang="en-US" sz="2000" b="0" i="0" dirty="0">
              <a:solidFill>
                <a:srgbClr val="00B050"/>
              </a:solidFill>
              <a:latin typeface="Times New Roman" panose="02020603050405020304" pitchFamily="18" charset="0"/>
              <a:cs typeface="Times New Roman" panose="02020603050405020304" pitchFamily="18" charset="0"/>
            </a:endParaRPr>
          </a:p>
          <a:p>
            <a:pPr indent="0" algn="l"/>
            <a:endParaRPr lang="en-US" sz="2000" b="0" i="0" dirty="0">
              <a:solidFill>
                <a:srgbClr val="00B050"/>
              </a:solidFill>
              <a:latin typeface="Times New Roman" panose="02020603050405020304" pitchFamily="18" charset="0"/>
              <a:cs typeface="Times New Roman" panose="02020603050405020304" pitchFamily="18" charset="0"/>
            </a:endParaRPr>
          </a:p>
          <a:p>
            <a:pPr indent="0" algn="l"/>
            <a:endParaRPr lang="en-US" sz="2000" b="0" i="0" dirty="0">
              <a:solidFill>
                <a:srgbClr val="00B050"/>
              </a:solidFill>
              <a:latin typeface="Times New Roman" panose="02020603050405020304" pitchFamily="18" charset="0"/>
              <a:cs typeface="Times New Roman" panose="02020603050405020304" pitchFamily="18" charset="0"/>
            </a:endParaRPr>
          </a:p>
          <a:p>
            <a:pPr indent="0" algn="l"/>
            <a:endParaRPr lang="en-US" sz="2000" b="0" i="0" dirty="0">
              <a:latin typeface="Times New Roman" panose="02020603050405020304" pitchFamily="18" charset="0"/>
              <a:cs typeface="Times New Roman" panose="02020603050405020304" pitchFamily="18" charset="0"/>
            </a:endParaRPr>
          </a:p>
          <a:p>
            <a:pPr indent="0" algn="l"/>
            <a:r>
              <a:rPr lang="en-US" sz="2000" i="0" dirty="0">
                <a:latin typeface="Times New Roman" panose="02020603050405020304" pitchFamily="18" charset="0"/>
                <a:cs typeface="Times New Roman" panose="02020603050405020304" pitchFamily="18" charset="0"/>
              </a:rPr>
              <a:t>Main sources of noise</a:t>
            </a:r>
            <a:r>
              <a:rPr lang="en-US" sz="2000" b="0" i="0" dirty="0">
                <a:latin typeface="Times New Roman" panose="02020603050405020304" pitchFamily="18" charset="0"/>
                <a:cs typeface="Times New Roman" panose="02020603050405020304" pitchFamily="18" charset="0"/>
              </a:rPr>
              <a:t>:</a:t>
            </a:r>
          </a:p>
          <a:p>
            <a:pPr indent="0" algn="l"/>
            <a:endParaRPr lang="en-US" sz="2000" b="0" i="0" dirty="0">
              <a:latin typeface="Times New Roman" panose="02020603050405020304" pitchFamily="18" charset="0"/>
              <a:cs typeface="Times New Roman" panose="02020603050405020304" pitchFamily="18" charset="0"/>
            </a:endParaRPr>
          </a:p>
          <a:p>
            <a:pPr marL="342900" indent="-342900" algn="l">
              <a:buFont typeface="Arial" panose="020B0604020202020204" pitchFamily="34" charset="0"/>
              <a:buChar char="•"/>
            </a:pPr>
            <a:r>
              <a:rPr lang="en-US" sz="2000" b="0" i="0" dirty="0">
                <a:latin typeface="Times New Roman" panose="02020603050405020304" pitchFamily="18" charset="0"/>
                <a:cs typeface="Times New Roman" panose="02020603050405020304" pitchFamily="18" charset="0"/>
              </a:rPr>
              <a:t>Thermal noise of the input transistor of CSA (white)=&gt;LP Filter</a:t>
            </a:r>
          </a:p>
          <a:p>
            <a:pPr marL="342900" indent="-342900" algn="l">
              <a:buFont typeface="Arial" panose="020B0604020202020204" pitchFamily="34" charset="0"/>
              <a:buChar char="•"/>
            </a:pPr>
            <a:r>
              <a:rPr lang="en-US" sz="2000" b="0" i="0" dirty="0">
                <a:latin typeface="Times New Roman" panose="02020603050405020304" pitchFamily="18" charset="0"/>
                <a:cs typeface="Times New Roman" panose="02020603050405020304" pitchFamily="18" charset="0"/>
              </a:rPr>
              <a:t>1/f noise of input noise of CSA (in 1/f)=&gt;HP Filter</a:t>
            </a:r>
          </a:p>
          <a:p>
            <a:pPr marL="342900" indent="-342900" algn="l">
              <a:buFont typeface="Arial" panose="020B0604020202020204" pitchFamily="34" charset="0"/>
              <a:buChar char="•"/>
            </a:pPr>
            <a:r>
              <a:rPr lang="en-US" sz="2000" b="0" i="0" dirty="0">
                <a:latin typeface="Times New Roman" panose="02020603050405020304" pitchFamily="18" charset="0"/>
                <a:cs typeface="Times New Roman" panose="02020603050405020304" pitchFamily="18" charset="0"/>
              </a:rPr>
              <a:t>Shot noise due to leakage current (in 1/f</a:t>
            </a:r>
            <a:r>
              <a:rPr lang="en-US" sz="2000" b="0" i="0" baseline="30000" dirty="0">
                <a:latin typeface="Times New Roman" panose="02020603050405020304" pitchFamily="18" charset="0"/>
                <a:cs typeface="Times New Roman" panose="02020603050405020304" pitchFamily="18" charset="0"/>
              </a:rPr>
              <a:t>2</a:t>
            </a:r>
            <a:r>
              <a:rPr lang="en-US" sz="2000" b="0" i="0" dirty="0">
                <a:latin typeface="Times New Roman" panose="02020603050405020304" pitchFamily="18" charset="0"/>
                <a:cs typeface="Times New Roman" panose="02020603050405020304" pitchFamily="18" charset="0"/>
              </a:rPr>
              <a:t>)=&gt;HP Filter</a:t>
            </a:r>
          </a:p>
          <a:p>
            <a:pPr indent="0" algn="l"/>
            <a:endParaRPr lang="en-US" sz="2000" b="0" i="0" dirty="0">
              <a:latin typeface="Times New Roman" panose="02020603050405020304" pitchFamily="18" charset="0"/>
              <a:cs typeface="Times New Roman" panose="02020603050405020304" pitchFamily="18" charset="0"/>
            </a:endParaRPr>
          </a:p>
          <a:p>
            <a:pPr indent="0" algn="l"/>
            <a:endParaRPr lang="en-US" sz="2000" b="0" i="0" dirty="0">
              <a:latin typeface="Times New Roman" panose="02020603050405020304" pitchFamily="18" charset="0"/>
              <a:cs typeface="Times New Roman" panose="02020603050405020304" pitchFamily="18" charset="0"/>
            </a:endParaRPr>
          </a:p>
        </p:txBody>
      </p:sp>
      <p:sp>
        <p:nvSpPr>
          <p:cNvPr id="10" name="Rectangle à coins arrondis 9"/>
          <p:cNvSpPr/>
          <p:nvPr/>
        </p:nvSpPr>
        <p:spPr bwMode="auto">
          <a:xfrm>
            <a:off x="2761343" y="803909"/>
            <a:ext cx="1563007" cy="472442"/>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a:ln>
                  <a:noFill/>
                </a:ln>
                <a:solidFill>
                  <a:schemeClr val="tx1"/>
                </a:solidFill>
                <a:effectLst/>
                <a:latin typeface="Times New Roman" pitchFamily="18" charset="0"/>
              </a:rPr>
              <a:t>ASIC</a:t>
            </a:r>
          </a:p>
        </p:txBody>
      </p:sp>
      <p:sp>
        <p:nvSpPr>
          <p:cNvPr id="20" name="Rectangle 1097"/>
          <p:cNvSpPr>
            <a:spLocks noGrp="1" noChangeArrowheads="1"/>
          </p:cNvSpPr>
          <p:nvPr>
            <p:ph type="sldNum" sz="quarter" idx="4"/>
          </p:nvPr>
        </p:nvSpPr>
        <p:spPr>
          <a:xfrm>
            <a:off x="8346819" y="6480304"/>
            <a:ext cx="385762" cy="215900"/>
          </a:xfrm>
        </p:spPr>
        <p:txBody>
          <a:bodyPr/>
          <a:lstStyle/>
          <a:p>
            <a:fld id="{5287B7FA-75F4-41EF-AED0-620F566FF141}" type="slidenum">
              <a:rPr lang="fr-FR"/>
              <a:pPr/>
              <a:t>26</a:t>
            </a:fld>
            <a:endParaRPr lang="fr-FR" dirty="0"/>
          </a:p>
        </p:txBody>
      </p:sp>
      <p:pic>
        <p:nvPicPr>
          <p:cNvPr id="6" name="Imag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44545" y="857249"/>
            <a:ext cx="3168402" cy="1220727"/>
          </a:xfrm>
          <a:prstGeom prst="rect">
            <a:avLst/>
          </a:prstGeom>
        </p:spPr>
      </p:pic>
      <p:pic>
        <p:nvPicPr>
          <p:cNvPr id="3" name="Image 2">
            <a:extLst>
              <a:ext uri="{FF2B5EF4-FFF2-40B4-BE49-F238E27FC236}">
                <a16:creationId xmlns:a16="http://schemas.microsoft.com/office/drawing/2014/main" id="{6F8B5B4E-001E-164E-83F4-6731CBD03C5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74098" y="2478393"/>
            <a:ext cx="7544565" cy="1289646"/>
          </a:xfrm>
          <a:prstGeom prst="rect">
            <a:avLst/>
          </a:prstGeom>
        </p:spPr>
      </p:pic>
    </p:spTree>
    <p:extLst>
      <p:ext uri="{BB962C8B-B14F-4D97-AF65-F5344CB8AC3E}">
        <p14:creationId xmlns:p14="http://schemas.microsoft.com/office/powerpoint/2010/main" val="41529183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 17">
            <a:extLst>
              <a:ext uri="{FF2B5EF4-FFF2-40B4-BE49-F238E27FC236}">
                <a16:creationId xmlns:a16="http://schemas.microsoft.com/office/drawing/2014/main" id="{C023C849-9608-1748-A6B4-C678D3039FD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48557" y="2001070"/>
            <a:ext cx="7459338" cy="3739017"/>
          </a:xfrm>
          <a:prstGeom prst="rect">
            <a:avLst/>
          </a:prstGeom>
        </p:spPr>
      </p:pic>
      <p:sp>
        <p:nvSpPr>
          <p:cNvPr id="17" name="Rectangle 1097"/>
          <p:cNvSpPr>
            <a:spLocks noGrp="1" noChangeArrowheads="1"/>
          </p:cNvSpPr>
          <p:nvPr>
            <p:ph type="sldNum" sz="quarter" idx="4"/>
          </p:nvPr>
        </p:nvSpPr>
        <p:spPr>
          <a:xfrm>
            <a:off x="8346819" y="6480304"/>
            <a:ext cx="385762" cy="215900"/>
          </a:xfrm>
        </p:spPr>
        <p:txBody>
          <a:bodyPr/>
          <a:lstStyle/>
          <a:p>
            <a:fld id="{5287B7FA-75F4-41EF-AED0-620F566FF141}" type="slidenum">
              <a:rPr lang="fr-FR"/>
              <a:pPr/>
              <a:t>27</a:t>
            </a:fld>
            <a:endParaRPr lang="fr-FR" dirty="0"/>
          </a:p>
        </p:txBody>
      </p:sp>
      <p:sp>
        <p:nvSpPr>
          <p:cNvPr id="19" name="Rectangle à coins arrondis 18"/>
          <p:cNvSpPr/>
          <p:nvPr/>
        </p:nvSpPr>
        <p:spPr bwMode="auto">
          <a:xfrm>
            <a:off x="2761343" y="722460"/>
            <a:ext cx="1572532"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Times New Roman" pitchFamily="18" charset="0"/>
            </a:endParaRPr>
          </a:p>
        </p:txBody>
      </p:sp>
      <p:sp>
        <p:nvSpPr>
          <p:cNvPr id="20" name="Rectangle à coins arrondis 19"/>
          <p:cNvSpPr/>
          <p:nvPr/>
        </p:nvSpPr>
        <p:spPr bwMode="auto">
          <a:xfrm>
            <a:off x="1132568" y="707946"/>
            <a:ext cx="1572532" cy="982980"/>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a:t>Conversion</a:t>
            </a:r>
          </a:p>
          <a:p>
            <a:pPr marL="0" marR="0" indent="0" algn="ctr" defTabSz="914400" rtl="0" eaLnBrk="0" fontAlgn="base" latinLnBrk="0" hangingPunct="0">
              <a:lnSpc>
                <a:spcPct val="100000"/>
              </a:lnSpc>
              <a:spcBef>
                <a:spcPct val="0"/>
              </a:spcBef>
              <a:spcAft>
                <a:spcPct val="0"/>
              </a:spcAft>
              <a:buClrTx/>
              <a:buSzTx/>
              <a:buFontTx/>
              <a:buNone/>
              <a:tabLst/>
            </a:pPr>
            <a:r>
              <a:rPr lang="fr-FR" sz="2000" dirty="0"/>
              <a:t>E=&gt;Q</a:t>
            </a:r>
            <a:endParaRPr kumimoji="0" lang="fr-FR" sz="2000" b="0" i="0" u="none" strike="noStrike" cap="none" normalizeH="0" baseline="0" dirty="0">
              <a:ln>
                <a:noFill/>
              </a:ln>
              <a:solidFill>
                <a:schemeClr val="tx1"/>
              </a:solidFill>
              <a:effectLst/>
            </a:endParaRPr>
          </a:p>
        </p:txBody>
      </p:sp>
      <p:sp>
        <p:nvSpPr>
          <p:cNvPr id="22" name="Rectangle à coins arrondis 21"/>
          <p:cNvSpPr/>
          <p:nvPr/>
        </p:nvSpPr>
        <p:spPr bwMode="auto">
          <a:xfrm>
            <a:off x="2761343" y="722460"/>
            <a:ext cx="1572532" cy="982980"/>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a:t>Conversion</a:t>
            </a:r>
          </a:p>
          <a:p>
            <a:pPr marL="0" marR="0" indent="0" algn="ctr" defTabSz="914400" rtl="0" eaLnBrk="0" fontAlgn="base" latinLnBrk="0" hangingPunct="0">
              <a:lnSpc>
                <a:spcPct val="100000"/>
              </a:lnSpc>
              <a:spcBef>
                <a:spcPct val="0"/>
              </a:spcBef>
              <a:spcAft>
                <a:spcPct val="0"/>
              </a:spcAft>
              <a:buClrTx/>
              <a:buSzTx/>
              <a:buFontTx/>
              <a:buNone/>
              <a:tabLst/>
            </a:pPr>
            <a:r>
              <a:rPr lang="fr-FR" sz="2000" dirty="0"/>
              <a:t>Q=&gt;</a:t>
            </a:r>
            <a:r>
              <a:rPr lang="fr-FR" sz="2000" dirty="0">
                <a:sym typeface="Symbol"/>
              </a:rPr>
              <a:t></a:t>
            </a:r>
            <a:r>
              <a:rPr lang="fr-FR" sz="2000" dirty="0"/>
              <a:t>V</a:t>
            </a:r>
            <a:endParaRPr kumimoji="0" lang="fr-FR" sz="2000" b="0" i="0" u="none" strike="noStrike" cap="none" normalizeH="0" baseline="0" dirty="0">
              <a:ln>
                <a:noFill/>
              </a:ln>
              <a:solidFill>
                <a:schemeClr val="tx1"/>
              </a:solidFill>
              <a:effectLst/>
            </a:endParaRPr>
          </a:p>
        </p:txBody>
      </p:sp>
      <p:sp>
        <p:nvSpPr>
          <p:cNvPr id="26" name="Rectangle à coins arrondis 25"/>
          <p:cNvSpPr/>
          <p:nvPr/>
        </p:nvSpPr>
        <p:spPr bwMode="auto">
          <a:xfrm>
            <a:off x="5694044" y="707946"/>
            <a:ext cx="1402081"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err="1"/>
              <a:t>Measure</a:t>
            </a:r>
            <a:r>
              <a:rPr lang="fr-FR" sz="2000" dirty="0"/>
              <a:t> </a:t>
            </a:r>
          </a:p>
          <a:p>
            <a:pPr marL="0" marR="0" indent="0" algn="ctr" defTabSz="914400" rtl="0" eaLnBrk="0" fontAlgn="base" latinLnBrk="0" hangingPunct="0">
              <a:lnSpc>
                <a:spcPct val="100000"/>
              </a:lnSpc>
              <a:spcBef>
                <a:spcPct val="0"/>
              </a:spcBef>
              <a:spcAft>
                <a:spcPct val="0"/>
              </a:spcAft>
              <a:buClrTx/>
              <a:buSzTx/>
              <a:buFontTx/>
              <a:buNone/>
              <a:tabLst/>
            </a:pPr>
            <a:r>
              <a:rPr lang="fr-FR" sz="2000" dirty="0"/>
              <a:t>V </a:t>
            </a:r>
            <a:r>
              <a:rPr lang="fr-FR" sz="2000" dirty="0">
                <a:sym typeface="Symbol"/>
              </a:rPr>
              <a:t> </a:t>
            </a:r>
            <a:r>
              <a:rPr lang="fr-FR" sz="2000" dirty="0"/>
              <a:t>E</a:t>
            </a:r>
            <a:endParaRPr kumimoji="0" lang="fr-FR" sz="2000" b="0" i="0" u="none" strike="noStrike" cap="none" normalizeH="0" baseline="0" dirty="0">
              <a:ln>
                <a:noFill/>
              </a:ln>
              <a:solidFill>
                <a:schemeClr val="tx1"/>
              </a:solidFill>
              <a:effectLst/>
            </a:endParaRPr>
          </a:p>
        </p:txBody>
      </p:sp>
      <p:sp>
        <p:nvSpPr>
          <p:cNvPr id="27" name="Rectangle à coins arrondis 26"/>
          <p:cNvSpPr/>
          <p:nvPr/>
        </p:nvSpPr>
        <p:spPr bwMode="auto">
          <a:xfrm>
            <a:off x="7153276" y="707946"/>
            <a:ext cx="1482088"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err="1"/>
              <a:t>Detection</a:t>
            </a:r>
            <a:endParaRPr lang="fr-FR" sz="2000" dirty="0"/>
          </a:p>
          <a:p>
            <a:pPr marL="0" marR="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a:ln>
                  <a:noFill/>
                </a:ln>
                <a:solidFill>
                  <a:schemeClr val="tx1"/>
                </a:solidFill>
                <a:effectLst/>
              </a:rPr>
              <a:t>E&gt;</a:t>
            </a:r>
            <a:r>
              <a:rPr kumimoji="0" lang="fr-FR" sz="2000" b="0" i="0" u="none" strike="noStrike" cap="none" normalizeH="0" baseline="0" dirty="0" err="1">
                <a:ln>
                  <a:noFill/>
                </a:ln>
                <a:solidFill>
                  <a:schemeClr val="tx1"/>
                </a:solidFill>
                <a:effectLst/>
              </a:rPr>
              <a:t>E</a:t>
            </a:r>
            <a:r>
              <a:rPr kumimoji="0" lang="fr-FR" sz="2000" b="0" i="0" u="none" strike="noStrike" cap="none" normalizeH="0" baseline="-25000" dirty="0" err="1">
                <a:ln>
                  <a:noFill/>
                </a:ln>
                <a:solidFill>
                  <a:schemeClr val="tx1"/>
                </a:solidFill>
                <a:effectLst/>
              </a:rPr>
              <a:t>th</a:t>
            </a:r>
            <a:r>
              <a:rPr kumimoji="0" lang="fr-FR" sz="2000" b="0" i="0" u="none" strike="noStrike" cap="none" normalizeH="0" baseline="0" dirty="0">
                <a:ln>
                  <a:noFill/>
                </a:ln>
                <a:solidFill>
                  <a:schemeClr val="tx1"/>
                </a:solidFill>
                <a:effectLst/>
              </a:rPr>
              <a:t>?</a:t>
            </a:r>
          </a:p>
        </p:txBody>
      </p:sp>
      <p:sp>
        <p:nvSpPr>
          <p:cNvPr id="2058" name="Rectangle 2057"/>
          <p:cNvSpPr/>
          <p:nvPr/>
        </p:nvSpPr>
        <p:spPr bwMode="auto">
          <a:xfrm>
            <a:off x="1041400" y="679206"/>
            <a:ext cx="3345814" cy="1169088"/>
          </a:xfrm>
          <a:prstGeom prst="rect">
            <a:avLst/>
          </a:prstGeom>
          <a:solidFill>
            <a:schemeClr val="bg1">
              <a:alpha val="8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Times New Roman" pitchFamily="18" charset="0"/>
            </a:endParaRPr>
          </a:p>
        </p:txBody>
      </p:sp>
      <p:sp>
        <p:nvSpPr>
          <p:cNvPr id="25" name="Rectangle à coins arrondis 24"/>
          <p:cNvSpPr/>
          <p:nvPr/>
        </p:nvSpPr>
        <p:spPr bwMode="auto">
          <a:xfrm>
            <a:off x="4387214" y="707946"/>
            <a:ext cx="1253489"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fr-FR" sz="2000" dirty="0" err="1"/>
              <a:t>Filtering</a:t>
            </a:r>
            <a:endParaRPr lang="fr-FR" sz="2000" dirty="0"/>
          </a:p>
          <a:p>
            <a:pPr algn="ctr"/>
            <a:r>
              <a:rPr lang="fr-FR" sz="2000" dirty="0"/>
              <a:t>V</a:t>
            </a:r>
          </a:p>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Times New Roman" pitchFamily="18" charset="0"/>
            </a:endParaRPr>
          </a:p>
        </p:txBody>
      </p:sp>
      <p:sp>
        <p:nvSpPr>
          <p:cNvPr id="53" name="Rectangle 52"/>
          <p:cNvSpPr/>
          <p:nvPr/>
        </p:nvSpPr>
        <p:spPr bwMode="auto">
          <a:xfrm>
            <a:off x="5694044" y="679206"/>
            <a:ext cx="3043555" cy="1081449"/>
          </a:xfrm>
          <a:prstGeom prst="rect">
            <a:avLst/>
          </a:prstGeom>
          <a:solidFill>
            <a:schemeClr val="bg1">
              <a:alpha val="8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Times New Roman" pitchFamily="18" charset="0"/>
            </a:endParaRPr>
          </a:p>
        </p:txBody>
      </p:sp>
      <p:sp>
        <p:nvSpPr>
          <p:cNvPr id="21" name="Rectangle 2">
            <a:extLst>
              <a:ext uri="{FF2B5EF4-FFF2-40B4-BE49-F238E27FC236}">
                <a16:creationId xmlns:a16="http://schemas.microsoft.com/office/drawing/2014/main" id="{FE8358D9-F3E1-D249-915C-4F7EFBD4D957}"/>
              </a:ext>
            </a:extLst>
          </p:cNvPr>
          <p:cNvSpPr txBox="1">
            <a:spLocks noChangeArrowheads="1"/>
          </p:cNvSpPr>
          <p:nvPr/>
        </p:nvSpPr>
        <p:spPr bwMode="auto">
          <a:xfrm>
            <a:off x="1042988" y="96383"/>
            <a:ext cx="7632700" cy="4587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a:solidFill>
                  <a:srgbClr val="8ABBD0"/>
                </a:solidFill>
                <a:latin typeface="+mj-lt"/>
                <a:ea typeface="+mj-ea"/>
                <a:cs typeface="+mj-cs"/>
              </a:defRPr>
            </a:lvl1pPr>
            <a:lvl2pPr algn="ctr" rtl="0" eaLnBrk="0" fontAlgn="base" hangingPunct="0">
              <a:spcBef>
                <a:spcPct val="0"/>
              </a:spcBef>
              <a:spcAft>
                <a:spcPct val="0"/>
              </a:spcAft>
              <a:defRPr sz="2800">
                <a:solidFill>
                  <a:srgbClr val="5F5F5F"/>
                </a:solidFill>
                <a:latin typeface="Arial" charset="0"/>
              </a:defRPr>
            </a:lvl2pPr>
            <a:lvl3pPr algn="ctr" rtl="0" eaLnBrk="0" fontAlgn="base" hangingPunct="0">
              <a:spcBef>
                <a:spcPct val="0"/>
              </a:spcBef>
              <a:spcAft>
                <a:spcPct val="0"/>
              </a:spcAft>
              <a:defRPr sz="2800">
                <a:solidFill>
                  <a:srgbClr val="5F5F5F"/>
                </a:solidFill>
                <a:latin typeface="Arial" charset="0"/>
              </a:defRPr>
            </a:lvl3pPr>
            <a:lvl4pPr algn="ctr" rtl="0" eaLnBrk="0" fontAlgn="base" hangingPunct="0">
              <a:spcBef>
                <a:spcPct val="0"/>
              </a:spcBef>
              <a:spcAft>
                <a:spcPct val="0"/>
              </a:spcAft>
              <a:defRPr sz="2800">
                <a:solidFill>
                  <a:srgbClr val="5F5F5F"/>
                </a:solidFill>
                <a:latin typeface="Arial" charset="0"/>
              </a:defRPr>
            </a:lvl4pPr>
            <a:lvl5pPr algn="ctr" rtl="0" eaLnBrk="0" fontAlgn="base" hangingPunct="0">
              <a:spcBef>
                <a:spcPct val="0"/>
              </a:spcBef>
              <a:spcAft>
                <a:spcPct val="0"/>
              </a:spcAft>
              <a:defRPr sz="2800">
                <a:solidFill>
                  <a:srgbClr val="5F5F5F"/>
                </a:solidFill>
                <a:latin typeface="Arial" charset="0"/>
              </a:defRPr>
            </a:lvl5pPr>
            <a:lvl6pPr marL="457200" algn="ctr" rtl="0" eaLnBrk="0" fontAlgn="base" hangingPunct="0">
              <a:spcBef>
                <a:spcPct val="0"/>
              </a:spcBef>
              <a:spcAft>
                <a:spcPct val="0"/>
              </a:spcAft>
              <a:defRPr sz="2800">
                <a:solidFill>
                  <a:srgbClr val="5F5F5F"/>
                </a:solidFill>
                <a:latin typeface="Arial" charset="0"/>
              </a:defRPr>
            </a:lvl6pPr>
            <a:lvl7pPr marL="914400" algn="ctr" rtl="0" eaLnBrk="0" fontAlgn="base" hangingPunct="0">
              <a:spcBef>
                <a:spcPct val="0"/>
              </a:spcBef>
              <a:spcAft>
                <a:spcPct val="0"/>
              </a:spcAft>
              <a:defRPr sz="2800">
                <a:solidFill>
                  <a:srgbClr val="5F5F5F"/>
                </a:solidFill>
                <a:latin typeface="Arial" charset="0"/>
              </a:defRPr>
            </a:lvl7pPr>
            <a:lvl8pPr marL="1371600" algn="ctr" rtl="0" eaLnBrk="0" fontAlgn="base" hangingPunct="0">
              <a:spcBef>
                <a:spcPct val="0"/>
              </a:spcBef>
              <a:spcAft>
                <a:spcPct val="0"/>
              </a:spcAft>
              <a:defRPr sz="2800">
                <a:solidFill>
                  <a:srgbClr val="5F5F5F"/>
                </a:solidFill>
                <a:latin typeface="Arial" charset="0"/>
              </a:defRPr>
            </a:lvl8pPr>
            <a:lvl9pPr marL="1828800" algn="ctr" rtl="0" eaLnBrk="0" fontAlgn="base" hangingPunct="0">
              <a:spcBef>
                <a:spcPct val="0"/>
              </a:spcBef>
              <a:spcAft>
                <a:spcPct val="0"/>
              </a:spcAft>
              <a:defRPr sz="2800">
                <a:solidFill>
                  <a:srgbClr val="5F5F5F"/>
                </a:solidFill>
                <a:latin typeface="Arial" charset="0"/>
              </a:defRPr>
            </a:lvl9pPr>
          </a:lstStyle>
          <a:p>
            <a:r>
              <a:rPr lang="en-US" sz="2000" b="0" kern="0" spc="300" dirty="0">
                <a:solidFill>
                  <a:schemeClr val="bg2"/>
                </a:solidFill>
              </a:rPr>
              <a:t>Architecture: filtering</a:t>
            </a:r>
            <a:endParaRPr lang="fr-FR" sz="2000" kern="0" dirty="0">
              <a:effectLst>
                <a:outerShdw blurRad="38100" dist="38100" dir="2700000" algn="tl">
                  <a:srgbClr val="C0C0C0"/>
                </a:outerShdw>
              </a:effectLst>
            </a:endParaRPr>
          </a:p>
        </p:txBody>
      </p:sp>
      <p:sp>
        <p:nvSpPr>
          <p:cNvPr id="31" name="ZoneTexte 30">
            <a:extLst>
              <a:ext uri="{FF2B5EF4-FFF2-40B4-BE49-F238E27FC236}">
                <a16:creationId xmlns:a16="http://schemas.microsoft.com/office/drawing/2014/main" id="{84C21A4D-4A29-0842-8F8A-A8CBCEFC197A}"/>
              </a:ext>
            </a:extLst>
          </p:cNvPr>
          <p:cNvSpPr txBox="1"/>
          <p:nvPr/>
        </p:nvSpPr>
        <p:spPr>
          <a:xfrm>
            <a:off x="3318410" y="2518287"/>
            <a:ext cx="1385316" cy="400110"/>
          </a:xfrm>
          <a:prstGeom prst="rect">
            <a:avLst/>
          </a:prstGeom>
          <a:noFill/>
        </p:spPr>
        <p:txBody>
          <a:bodyPr wrap="none" rtlCol="0">
            <a:spAutoFit/>
          </a:bodyPr>
          <a:lstStyle/>
          <a:p>
            <a:r>
              <a:rPr lang="en-US" sz="2000" dirty="0">
                <a:solidFill>
                  <a:schemeClr val="bg1"/>
                </a:solidFill>
              </a:rPr>
              <a:t>No filtering</a:t>
            </a:r>
            <a:endParaRPr lang="en-US" sz="2000" baseline="-25000" dirty="0">
              <a:solidFill>
                <a:schemeClr val="bg1"/>
              </a:solidFill>
            </a:endParaRPr>
          </a:p>
        </p:txBody>
      </p:sp>
      <p:sp>
        <p:nvSpPr>
          <p:cNvPr id="32" name="ZoneTexte 31">
            <a:extLst>
              <a:ext uri="{FF2B5EF4-FFF2-40B4-BE49-F238E27FC236}">
                <a16:creationId xmlns:a16="http://schemas.microsoft.com/office/drawing/2014/main" id="{C077E07B-9207-DB4C-B9B8-AB08771FFB47}"/>
              </a:ext>
            </a:extLst>
          </p:cNvPr>
          <p:cNvSpPr txBox="1"/>
          <p:nvPr/>
        </p:nvSpPr>
        <p:spPr>
          <a:xfrm>
            <a:off x="3203499" y="3504586"/>
            <a:ext cx="4572085" cy="400110"/>
          </a:xfrm>
          <a:prstGeom prst="rect">
            <a:avLst/>
          </a:prstGeom>
          <a:noFill/>
        </p:spPr>
        <p:txBody>
          <a:bodyPr wrap="none" rtlCol="0">
            <a:spAutoFit/>
          </a:bodyPr>
          <a:lstStyle/>
          <a:p>
            <a:r>
              <a:rPr lang="en-US" sz="2000" dirty="0">
                <a:solidFill>
                  <a:schemeClr val="bg1"/>
                </a:solidFill>
              </a:rPr>
              <a:t>+CR filter =&gt; reduces low frequency noise</a:t>
            </a:r>
            <a:endParaRPr lang="en-US" sz="2000" baseline="-25000" dirty="0">
              <a:solidFill>
                <a:schemeClr val="bg1"/>
              </a:solidFill>
            </a:endParaRPr>
          </a:p>
        </p:txBody>
      </p:sp>
      <p:sp>
        <p:nvSpPr>
          <p:cNvPr id="33" name="ZoneTexte 32">
            <a:extLst>
              <a:ext uri="{FF2B5EF4-FFF2-40B4-BE49-F238E27FC236}">
                <a16:creationId xmlns:a16="http://schemas.microsoft.com/office/drawing/2014/main" id="{E530CBE7-09F7-4F45-B731-AF4C7D0FA6D2}"/>
              </a:ext>
            </a:extLst>
          </p:cNvPr>
          <p:cNvSpPr txBox="1"/>
          <p:nvPr/>
        </p:nvSpPr>
        <p:spPr>
          <a:xfrm>
            <a:off x="3221428" y="4974799"/>
            <a:ext cx="4642618" cy="400110"/>
          </a:xfrm>
          <a:prstGeom prst="rect">
            <a:avLst/>
          </a:prstGeom>
          <a:noFill/>
        </p:spPr>
        <p:txBody>
          <a:bodyPr wrap="none" rtlCol="0">
            <a:spAutoFit/>
          </a:bodyPr>
          <a:lstStyle/>
          <a:p>
            <a:r>
              <a:rPr lang="en-US" sz="2000" dirty="0">
                <a:solidFill>
                  <a:schemeClr val="bg1"/>
                </a:solidFill>
              </a:rPr>
              <a:t>+RC filter =&gt; reduces high frequency noise</a:t>
            </a:r>
            <a:endParaRPr lang="en-US" sz="2000" baseline="-25000" dirty="0">
              <a:solidFill>
                <a:schemeClr val="bg1"/>
              </a:solidFill>
            </a:endParaRPr>
          </a:p>
        </p:txBody>
      </p:sp>
    </p:spTree>
    <p:extLst>
      <p:ext uri="{BB962C8B-B14F-4D97-AF65-F5344CB8AC3E}">
        <p14:creationId xmlns:p14="http://schemas.microsoft.com/office/powerpoint/2010/main" val="18827116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097"/>
          <p:cNvSpPr>
            <a:spLocks noGrp="1" noChangeArrowheads="1"/>
          </p:cNvSpPr>
          <p:nvPr>
            <p:ph type="sldNum" sz="quarter" idx="4"/>
          </p:nvPr>
        </p:nvSpPr>
        <p:spPr>
          <a:xfrm>
            <a:off x="8346819" y="6480304"/>
            <a:ext cx="385762" cy="215900"/>
          </a:xfrm>
        </p:spPr>
        <p:txBody>
          <a:bodyPr/>
          <a:lstStyle/>
          <a:p>
            <a:fld id="{5287B7FA-75F4-41EF-AED0-620F566FF141}" type="slidenum">
              <a:rPr lang="fr-FR"/>
              <a:pPr/>
              <a:t>28</a:t>
            </a:fld>
            <a:endParaRPr lang="fr-FR" dirty="0"/>
          </a:p>
        </p:txBody>
      </p:sp>
      <p:sp>
        <p:nvSpPr>
          <p:cNvPr id="19" name="Rectangle à coins arrondis 18"/>
          <p:cNvSpPr/>
          <p:nvPr/>
        </p:nvSpPr>
        <p:spPr bwMode="auto">
          <a:xfrm>
            <a:off x="2761343" y="722460"/>
            <a:ext cx="1572532"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Times New Roman" pitchFamily="18" charset="0"/>
            </a:endParaRPr>
          </a:p>
        </p:txBody>
      </p:sp>
      <p:sp>
        <p:nvSpPr>
          <p:cNvPr id="20" name="Rectangle à coins arrondis 19"/>
          <p:cNvSpPr/>
          <p:nvPr/>
        </p:nvSpPr>
        <p:spPr bwMode="auto">
          <a:xfrm>
            <a:off x="1132568" y="707946"/>
            <a:ext cx="1572532" cy="982980"/>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a:t>Conversion</a:t>
            </a:r>
          </a:p>
          <a:p>
            <a:pPr marL="0" marR="0" indent="0" algn="ctr" defTabSz="914400" rtl="0" eaLnBrk="0" fontAlgn="base" latinLnBrk="0" hangingPunct="0">
              <a:lnSpc>
                <a:spcPct val="100000"/>
              </a:lnSpc>
              <a:spcBef>
                <a:spcPct val="0"/>
              </a:spcBef>
              <a:spcAft>
                <a:spcPct val="0"/>
              </a:spcAft>
              <a:buClrTx/>
              <a:buSzTx/>
              <a:buFontTx/>
              <a:buNone/>
              <a:tabLst/>
            </a:pPr>
            <a:r>
              <a:rPr lang="fr-FR" sz="2000" dirty="0"/>
              <a:t>E=&gt;Q</a:t>
            </a:r>
            <a:endParaRPr kumimoji="0" lang="fr-FR" sz="2000" b="0" i="0" u="none" strike="noStrike" cap="none" normalizeH="0" baseline="0" dirty="0">
              <a:ln>
                <a:noFill/>
              </a:ln>
              <a:solidFill>
                <a:schemeClr val="tx1"/>
              </a:solidFill>
              <a:effectLst/>
            </a:endParaRPr>
          </a:p>
        </p:txBody>
      </p:sp>
      <p:sp>
        <p:nvSpPr>
          <p:cNvPr id="22" name="Rectangle à coins arrondis 21"/>
          <p:cNvSpPr/>
          <p:nvPr/>
        </p:nvSpPr>
        <p:spPr bwMode="auto">
          <a:xfrm>
            <a:off x="2761343" y="722460"/>
            <a:ext cx="1572532" cy="982980"/>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a:t>Conversion</a:t>
            </a:r>
          </a:p>
          <a:p>
            <a:pPr marL="0" marR="0" indent="0" algn="ctr" defTabSz="914400" rtl="0" eaLnBrk="0" fontAlgn="base" latinLnBrk="0" hangingPunct="0">
              <a:lnSpc>
                <a:spcPct val="100000"/>
              </a:lnSpc>
              <a:spcBef>
                <a:spcPct val="0"/>
              </a:spcBef>
              <a:spcAft>
                <a:spcPct val="0"/>
              </a:spcAft>
              <a:buClrTx/>
              <a:buSzTx/>
              <a:buFontTx/>
              <a:buNone/>
              <a:tabLst/>
            </a:pPr>
            <a:r>
              <a:rPr lang="fr-FR" sz="2000" dirty="0"/>
              <a:t>Q=&gt;</a:t>
            </a:r>
            <a:r>
              <a:rPr lang="fr-FR" sz="2000" dirty="0">
                <a:sym typeface="Symbol"/>
              </a:rPr>
              <a:t></a:t>
            </a:r>
            <a:r>
              <a:rPr lang="fr-FR" sz="2000" dirty="0"/>
              <a:t>V</a:t>
            </a:r>
            <a:endParaRPr kumimoji="0" lang="fr-FR" sz="2000" b="0" i="0" u="none" strike="noStrike" cap="none" normalizeH="0" baseline="0" dirty="0">
              <a:ln>
                <a:noFill/>
              </a:ln>
              <a:solidFill>
                <a:schemeClr val="tx1"/>
              </a:solidFill>
              <a:effectLst/>
            </a:endParaRPr>
          </a:p>
        </p:txBody>
      </p:sp>
      <p:sp>
        <p:nvSpPr>
          <p:cNvPr id="26" name="Rectangle à coins arrondis 25"/>
          <p:cNvSpPr/>
          <p:nvPr/>
        </p:nvSpPr>
        <p:spPr bwMode="auto">
          <a:xfrm>
            <a:off x="5694044" y="707946"/>
            <a:ext cx="1402081"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err="1"/>
              <a:t>Measure</a:t>
            </a:r>
            <a:r>
              <a:rPr lang="fr-FR" sz="2000" dirty="0"/>
              <a:t> </a:t>
            </a:r>
          </a:p>
          <a:p>
            <a:pPr marL="0" marR="0" indent="0" algn="ctr" defTabSz="914400" rtl="0" eaLnBrk="0" fontAlgn="base" latinLnBrk="0" hangingPunct="0">
              <a:lnSpc>
                <a:spcPct val="100000"/>
              </a:lnSpc>
              <a:spcBef>
                <a:spcPct val="0"/>
              </a:spcBef>
              <a:spcAft>
                <a:spcPct val="0"/>
              </a:spcAft>
              <a:buClrTx/>
              <a:buSzTx/>
              <a:buFontTx/>
              <a:buNone/>
              <a:tabLst/>
            </a:pPr>
            <a:r>
              <a:rPr lang="fr-FR" sz="2000" dirty="0"/>
              <a:t>V </a:t>
            </a:r>
            <a:r>
              <a:rPr lang="fr-FR" sz="2000" dirty="0">
                <a:sym typeface="Symbol"/>
              </a:rPr>
              <a:t> </a:t>
            </a:r>
            <a:r>
              <a:rPr lang="fr-FR" sz="2000" dirty="0"/>
              <a:t>E</a:t>
            </a:r>
            <a:endParaRPr kumimoji="0" lang="fr-FR" sz="2000" b="0" i="0" u="none" strike="noStrike" cap="none" normalizeH="0" baseline="0" dirty="0">
              <a:ln>
                <a:noFill/>
              </a:ln>
              <a:solidFill>
                <a:schemeClr val="tx1"/>
              </a:solidFill>
              <a:effectLst/>
            </a:endParaRPr>
          </a:p>
        </p:txBody>
      </p:sp>
      <p:sp>
        <p:nvSpPr>
          <p:cNvPr id="27" name="Rectangle à coins arrondis 26"/>
          <p:cNvSpPr/>
          <p:nvPr/>
        </p:nvSpPr>
        <p:spPr bwMode="auto">
          <a:xfrm>
            <a:off x="7153276" y="707946"/>
            <a:ext cx="1482088"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err="1"/>
              <a:t>Detection</a:t>
            </a:r>
            <a:endParaRPr lang="fr-FR" sz="2000" dirty="0"/>
          </a:p>
          <a:p>
            <a:pPr marL="0" marR="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a:ln>
                  <a:noFill/>
                </a:ln>
                <a:solidFill>
                  <a:schemeClr val="tx1"/>
                </a:solidFill>
                <a:effectLst/>
              </a:rPr>
              <a:t>E&gt;</a:t>
            </a:r>
            <a:r>
              <a:rPr kumimoji="0" lang="fr-FR" sz="2000" b="0" i="0" u="none" strike="noStrike" cap="none" normalizeH="0" baseline="0" dirty="0" err="1">
                <a:ln>
                  <a:noFill/>
                </a:ln>
                <a:solidFill>
                  <a:schemeClr val="tx1"/>
                </a:solidFill>
                <a:effectLst/>
              </a:rPr>
              <a:t>E</a:t>
            </a:r>
            <a:r>
              <a:rPr kumimoji="0" lang="fr-FR" sz="2000" b="0" i="0" u="none" strike="noStrike" cap="none" normalizeH="0" baseline="-25000" dirty="0" err="1">
                <a:ln>
                  <a:noFill/>
                </a:ln>
                <a:solidFill>
                  <a:schemeClr val="tx1"/>
                </a:solidFill>
                <a:effectLst/>
              </a:rPr>
              <a:t>th</a:t>
            </a:r>
            <a:r>
              <a:rPr kumimoji="0" lang="fr-FR" sz="2000" b="0" i="0" u="none" strike="noStrike" cap="none" normalizeH="0" baseline="0" dirty="0">
                <a:ln>
                  <a:noFill/>
                </a:ln>
                <a:solidFill>
                  <a:schemeClr val="tx1"/>
                </a:solidFill>
                <a:effectLst/>
              </a:rPr>
              <a:t>?</a:t>
            </a:r>
          </a:p>
        </p:txBody>
      </p:sp>
      <p:sp>
        <p:nvSpPr>
          <p:cNvPr id="2058" name="Rectangle 2057"/>
          <p:cNvSpPr/>
          <p:nvPr/>
        </p:nvSpPr>
        <p:spPr bwMode="auto">
          <a:xfrm>
            <a:off x="1041400" y="679206"/>
            <a:ext cx="3345814" cy="1169088"/>
          </a:xfrm>
          <a:prstGeom prst="rect">
            <a:avLst/>
          </a:prstGeom>
          <a:solidFill>
            <a:schemeClr val="bg1">
              <a:alpha val="8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Times New Roman" pitchFamily="18" charset="0"/>
            </a:endParaRPr>
          </a:p>
        </p:txBody>
      </p:sp>
      <p:sp>
        <p:nvSpPr>
          <p:cNvPr id="25" name="Rectangle à coins arrondis 24"/>
          <p:cNvSpPr/>
          <p:nvPr/>
        </p:nvSpPr>
        <p:spPr bwMode="auto">
          <a:xfrm>
            <a:off x="4387214" y="707946"/>
            <a:ext cx="1253489"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fr-FR" sz="2000" dirty="0" err="1"/>
              <a:t>Filtering</a:t>
            </a:r>
            <a:endParaRPr lang="fr-FR" sz="2000" dirty="0"/>
          </a:p>
          <a:p>
            <a:pPr algn="ctr"/>
            <a:r>
              <a:rPr lang="fr-FR" sz="2000" dirty="0"/>
              <a:t>V</a:t>
            </a:r>
          </a:p>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Times New Roman" pitchFamily="18" charset="0"/>
            </a:endParaRPr>
          </a:p>
        </p:txBody>
      </p:sp>
      <p:sp>
        <p:nvSpPr>
          <p:cNvPr id="53" name="Rectangle 52"/>
          <p:cNvSpPr/>
          <p:nvPr/>
        </p:nvSpPr>
        <p:spPr bwMode="auto">
          <a:xfrm>
            <a:off x="5694044" y="679206"/>
            <a:ext cx="3043555" cy="1081449"/>
          </a:xfrm>
          <a:prstGeom prst="rect">
            <a:avLst/>
          </a:prstGeom>
          <a:solidFill>
            <a:schemeClr val="bg1">
              <a:alpha val="8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Times New Roman" pitchFamily="18" charset="0"/>
            </a:endParaRPr>
          </a:p>
        </p:txBody>
      </p:sp>
      <p:sp>
        <p:nvSpPr>
          <p:cNvPr id="21" name="Rectangle 2">
            <a:extLst>
              <a:ext uri="{FF2B5EF4-FFF2-40B4-BE49-F238E27FC236}">
                <a16:creationId xmlns:a16="http://schemas.microsoft.com/office/drawing/2014/main" id="{FE8358D9-F3E1-D249-915C-4F7EFBD4D957}"/>
              </a:ext>
            </a:extLst>
          </p:cNvPr>
          <p:cNvSpPr txBox="1">
            <a:spLocks noChangeArrowheads="1"/>
          </p:cNvSpPr>
          <p:nvPr/>
        </p:nvSpPr>
        <p:spPr bwMode="auto">
          <a:xfrm>
            <a:off x="1042988" y="96383"/>
            <a:ext cx="7632700" cy="4587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a:solidFill>
                  <a:srgbClr val="8ABBD0"/>
                </a:solidFill>
                <a:latin typeface="+mj-lt"/>
                <a:ea typeface="+mj-ea"/>
                <a:cs typeface="+mj-cs"/>
              </a:defRPr>
            </a:lvl1pPr>
            <a:lvl2pPr algn="ctr" rtl="0" eaLnBrk="0" fontAlgn="base" hangingPunct="0">
              <a:spcBef>
                <a:spcPct val="0"/>
              </a:spcBef>
              <a:spcAft>
                <a:spcPct val="0"/>
              </a:spcAft>
              <a:defRPr sz="2800">
                <a:solidFill>
                  <a:srgbClr val="5F5F5F"/>
                </a:solidFill>
                <a:latin typeface="Arial" charset="0"/>
              </a:defRPr>
            </a:lvl2pPr>
            <a:lvl3pPr algn="ctr" rtl="0" eaLnBrk="0" fontAlgn="base" hangingPunct="0">
              <a:spcBef>
                <a:spcPct val="0"/>
              </a:spcBef>
              <a:spcAft>
                <a:spcPct val="0"/>
              </a:spcAft>
              <a:defRPr sz="2800">
                <a:solidFill>
                  <a:srgbClr val="5F5F5F"/>
                </a:solidFill>
                <a:latin typeface="Arial" charset="0"/>
              </a:defRPr>
            </a:lvl3pPr>
            <a:lvl4pPr algn="ctr" rtl="0" eaLnBrk="0" fontAlgn="base" hangingPunct="0">
              <a:spcBef>
                <a:spcPct val="0"/>
              </a:spcBef>
              <a:spcAft>
                <a:spcPct val="0"/>
              </a:spcAft>
              <a:defRPr sz="2800">
                <a:solidFill>
                  <a:srgbClr val="5F5F5F"/>
                </a:solidFill>
                <a:latin typeface="Arial" charset="0"/>
              </a:defRPr>
            </a:lvl4pPr>
            <a:lvl5pPr algn="ctr" rtl="0" eaLnBrk="0" fontAlgn="base" hangingPunct="0">
              <a:spcBef>
                <a:spcPct val="0"/>
              </a:spcBef>
              <a:spcAft>
                <a:spcPct val="0"/>
              </a:spcAft>
              <a:defRPr sz="2800">
                <a:solidFill>
                  <a:srgbClr val="5F5F5F"/>
                </a:solidFill>
                <a:latin typeface="Arial" charset="0"/>
              </a:defRPr>
            </a:lvl5pPr>
            <a:lvl6pPr marL="457200" algn="ctr" rtl="0" eaLnBrk="0" fontAlgn="base" hangingPunct="0">
              <a:spcBef>
                <a:spcPct val="0"/>
              </a:spcBef>
              <a:spcAft>
                <a:spcPct val="0"/>
              </a:spcAft>
              <a:defRPr sz="2800">
                <a:solidFill>
                  <a:srgbClr val="5F5F5F"/>
                </a:solidFill>
                <a:latin typeface="Arial" charset="0"/>
              </a:defRPr>
            </a:lvl6pPr>
            <a:lvl7pPr marL="914400" algn="ctr" rtl="0" eaLnBrk="0" fontAlgn="base" hangingPunct="0">
              <a:spcBef>
                <a:spcPct val="0"/>
              </a:spcBef>
              <a:spcAft>
                <a:spcPct val="0"/>
              </a:spcAft>
              <a:defRPr sz="2800">
                <a:solidFill>
                  <a:srgbClr val="5F5F5F"/>
                </a:solidFill>
                <a:latin typeface="Arial" charset="0"/>
              </a:defRPr>
            </a:lvl7pPr>
            <a:lvl8pPr marL="1371600" algn="ctr" rtl="0" eaLnBrk="0" fontAlgn="base" hangingPunct="0">
              <a:spcBef>
                <a:spcPct val="0"/>
              </a:spcBef>
              <a:spcAft>
                <a:spcPct val="0"/>
              </a:spcAft>
              <a:defRPr sz="2800">
                <a:solidFill>
                  <a:srgbClr val="5F5F5F"/>
                </a:solidFill>
                <a:latin typeface="Arial" charset="0"/>
              </a:defRPr>
            </a:lvl8pPr>
            <a:lvl9pPr marL="1828800" algn="ctr" rtl="0" eaLnBrk="0" fontAlgn="base" hangingPunct="0">
              <a:spcBef>
                <a:spcPct val="0"/>
              </a:spcBef>
              <a:spcAft>
                <a:spcPct val="0"/>
              </a:spcAft>
              <a:defRPr sz="2800">
                <a:solidFill>
                  <a:srgbClr val="5F5F5F"/>
                </a:solidFill>
                <a:latin typeface="Arial" charset="0"/>
              </a:defRPr>
            </a:lvl9pPr>
          </a:lstStyle>
          <a:p>
            <a:r>
              <a:rPr lang="en-US" sz="2000" b="0" kern="0" spc="300" dirty="0">
                <a:solidFill>
                  <a:schemeClr val="bg2"/>
                </a:solidFill>
              </a:rPr>
              <a:t>Architecture: filtering</a:t>
            </a:r>
            <a:endParaRPr lang="fr-FR" sz="2000" kern="0" dirty="0">
              <a:effectLst>
                <a:outerShdw blurRad="38100" dist="38100" dir="2700000" algn="tl">
                  <a:srgbClr val="C0C0C0"/>
                </a:outerShdw>
              </a:effectLst>
            </a:endParaRPr>
          </a:p>
        </p:txBody>
      </p:sp>
      <p:pic>
        <p:nvPicPr>
          <p:cNvPr id="6" name="Image 5">
            <a:extLst>
              <a:ext uri="{FF2B5EF4-FFF2-40B4-BE49-F238E27FC236}">
                <a16:creationId xmlns:a16="http://schemas.microsoft.com/office/drawing/2014/main" id="{598213C4-836C-5A4A-99F0-35D007AC0C9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52945" y="2039513"/>
            <a:ext cx="7493648" cy="3695556"/>
          </a:xfrm>
          <a:prstGeom prst="rect">
            <a:avLst/>
          </a:prstGeom>
        </p:spPr>
      </p:pic>
    </p:spTree>
    <p:extLst>
      <p:ext uri="{BB962C8B-B14F-4D97-AF65-F5344CB8AC3E}">
        <p14:creationId xmlns:p14="http://schemas.microsoft.com/office/powerpoint/2010/main" val="35102932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ous-titre 7"/>
          <p:cNvSpPr>
            <a:spLocks noGrp="1"/>
          </p:cNvSpPr>
          <p:nvPr>
            <p:ph type="subTitle" sz="quarter" idx="1"/>
          </p:nvPr>
        </p:nvSpPr>
        <p:spPr>
          <a:xfrm>
            <a:off x="1127488" y="1746694"/>
            <a:ext cx="7544563" cy="4489005"/>
          </a:xfrm>
          <a:noFill/>
        </p:spPr>
        <p:txBody>
          <a:bodyPr/>
          <a:lstStyle/>
          <a:p>
            <a:pPr indent="0" algn="l"/>
            <a:r>
              <a:rPr lang="en-US" sz="2000" b="0" i="0" dirty="0">
                <a:latin typeface="Times New Roman" panose="02020603050405020304" pitchFamily="18" charset="0"/>
                <a:cs typeface="Times New Roman" panose="02020603050405020304" pitchFamily="18" charset="0"/>
              </a:rPr>
              <a:t>One of the most common filter, easy to integrate and very powerful is the classical </a:t>
            </a:r>
            <a:r>
              <a:rPr lang="en-US" sz="2000" i="0" dirty="0">
                <a:latin typeface="Times New Roman" panose="02020603050405020304" pitchFamily="18" charset="0"/>
                <a:cs typeface="Times New Roman" panose="02020603050405020304" pitchFamily="18" charset="0"/>
              </a:rPr>
              <a:t>CR-</a:t>
            </a:r>
            <a:r>
              <a:rPr lang="en-US" sz="2000" i="0" dirty="0" err="1">
                <a:latin typeface="Times New Roman" panose="02020603050405020304" pitchFamily="18" charset="0"/>
                <a:cs typeface="Times New Roman" panose="02020603050405020304" pitchFamily="18" charset="0"/>
              </a:rPr>
              <a:t>RC</a:t>
            </a:r>
            <a:r>
              <a:rPr lang="en-US" sz="2000" i="0" baseline="30000" dirty="0" err="1">
                <a:latin typeface="Times New Roman" panose="02020603050405020304" pitchFamily="18" charset="0"/>
                <a:cs typeface="Times New Roman" panose="02020603050405020304" pitchFamily="18" charset="0"/>
              </a:rPr>
              <a:t>n</a:t>
            </a:r>
            <a:r>
              <a:rPr lang="en-US" sz="2000" b="0" i="0" dirty="0">
                <a:latin typeface="Times New Roman" panose="02020603050405020304" pitchFamily="18" charset="0"/>
                <a:cs typeface="Times New Roman" panose="02020603050405020304" pitchFamily="18" charset="0"/>
              </a:rPr>
              <a:t> filter.</a:t>
            </a:r>
          </a:p>
          <a:p>
            <a:pPr indent="0" algn="l"/>
            <a:endParaRPr lang="en-US" sz="2000" b="0" i="0" dirty="0">
              <a:latin typeface="Times New Roman" panose="02020603050405020304" pitchFamily="18" charset="0"/>
              <a:cs typeface="Times New Roman" panose="02020603050405020304" pitchFamily="18" charset="0"/>
            </a:endParaRPr>
          </a:p>
          <a:p>
            <a:pPr indent="0" algn="l"/>
            <a:endParaRPr lang="en-US" sz="2000" b="0" i="0" dirty="0">
              <a:latin typeface="Times New Roman" panose="02020603050405020304" pitchFamily="18" charset="0"/>
              <a:cs typeface="Times New Roman" panose="02020603050405020304" pitchFamily="18" charset="0"/>
            </a:endParaRPr>
          </a:p>
          <a:p>
            <a:pPr indent="0" algn="l"/>
            <a:endParaRPr lang="en-US" sz="2000" b="0" i="0" dirty="0">
              <a:latin typeface="Times New Roman" panose="02020603050405020304" pitchFamily="18" charset="0"/>
              <a:cs typeface="Times New Roman" panose="02020603050405020304" pitchFamily="18" charset="0"/>
            </a:endParaRPr>
          </a:p>
          <a:p>
            <a:pPr indent="0" algn="l"/>
            <a:endParaRPr lang="en-US" sz="2000" b="0" i="0" dirty="0">
              <a:latin typeface="Times New Roman" panose="02020603050405020304" pitchFamily="18" charset="0"/>
              <a:cs typeface="Times New Roman" panose="02020603050405020304" pitchFamily="18" charset="0"/>
            </a:endParaRPr>
          </a:p>
          <a:p>
            <a:pPr indent="0" algn="l"/>
            <a:endParaRPr lang="en-US" sz="2000" b="0" i="0" dirty="0">
              <a:latin typeface="Times New Roman" panose="02020603050405020304" pitchFamily="18" charset="0"/>
              <a:cs typeface="Times New Roman" panose="02020603050405020304" pitchFamily="18" charset="0"/>
            </a:endParaRPr>
          </a:p>
        </p:txBody>
      </p:sp>
      <p:sp>
        <p:nvSpPr>
          <p:cNvPr id="17" name="Rectangle 1097"/>
          <p:cNvSpPr>
            <a:spLocks noGrp="1" noChangeArrowheads="1"/>
          </p:cNvSpPr>
          <p:nvPr>
            <p:ph type="sldNum" sz="quarter" idx="4"/>
          </p:nvPr>
        </p:nvSpPr>
        <p:spPr>
          <a:xfrm>
            <a:off x="8346819" y="6480304"/>
            <a:ext cx="385762" cy="215900"/>
          </a:xfrm>
        </p:spPr>
        <p:txBody>
          <a:bodyPr/>
          <a:lstStyle/>
          <a:p>
            <a:fld id="{5287B7FA-75F4-41EF-AED0-620F566FF141}" type="slidenum">
              <a:rPr lang="fr-FR"/>
              <a:pPr/>
              <a:t>29</a:t>
            </a:fld>
            <a:endParaRPr lang="fr-FR" dirty="0"/>
          </a:p>
        </p:txBody>
      </p:sp>
      <p:sp>
        <p:nvSpPr>
          <p:cNvPr id="19" name="Rectangle à coins arrondis 18"/>
          <p:cNvSpPr/>
          <p:nvPr/>
        </p:nvSpPr>
        <p:spPr bwMode="auto">
          <a:xfrm>
            <a:off x="2761343" y="722460"/>
            <a:ext cx="1572532"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Times New Roman" pitchFamily="18" charset="0"/>
            </a:endParaRPr>
          </a:p>
        </p:txBody>
      </p:sp>
      <p:sp>
        <p:nvSpPr>
          <p:cNvPr id="20" name="Rectangle à coins arrondis 19"/>
          <p:cNvSpPr/>
          <p:nvPr/>
        </p:nvSpPr>
        <p:spPr bwMode="auto">
          <a:xfrm>
            <a:off x="1132568" y="707946"/>
            <a:ext cx="1572532" cy="982980"/>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a:t>Conversion</a:t>
            </a:r>
          </a:p>
          <a:p>
            <a:pPr marL="0" marR="0" indent="0" algn="ctr" defTabSz="914400" rtl="0" eaLnBrk="0" fontAlgn="base" latinLnBrk="0" hangingPunct="0">
              <a:lnSpc>
                <a:spcPct val="100000"/>
              </a:lnSpc>
              <a:spcBef>
                <a:spcPct val="0"/>
              </a:spcBef>
              <a:spcAft>
                <a:spcPct val="0"/>
              </a:spcAft>
              <a:buClrTx/>
              <a:buSzTx/>
              <a:buFontTx/>
              <a:buNone/>
              <a:tabLst/>
            </a:pPr>
            <a:r>
              <a:rPr lang="fr-FR" sz="2000" dirty="0"/>
              <a:t>E=&gt;Q</a:t>
            </a:r>
            <a:endParaRPr kumimoji="0" lang="fr-FR" sz="2000" b="0" i="0" u="none" strike="noStrike" cap="none" normalizeH="0" baseline="0" dirty="0">
              <a:ln>
                <a:noFill/>
              </a:ln>
              <a:solidFill>
                <a:schemeClr val="tx1"/>
              </a:solidFill>
              <a:effectLst/>
            </a:endParaRPr>
          </a:p>
        </p:txBody>
      </p:sp>
      <p:sp>
        <p:nvSpPr>
          <p:cNvPr id="22" name="Rectangle à coins arrondis 21"/>
          <p:cNvSpPr/>
          <p:nvPr/>
        </p:nvSpPr>
        <p:spPr bwMode="auto">
          <a:xfrm>
            <a:off x="2761343" y="722460"/>
            <a:ext cx="1572532" cy="982980"/>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a:t>Conversion</a:t>
            </a:r>
          </a:p>
          <a:p>
            <a:pPr marL="0" marR="0" indent="0" algn="ctr" defTabSz="914400" rtl="0" eaLnBrk="0" fontAlgn="base" latinLnBrk="0" hangingPunct="0">
              <a:lnSpc>
                <a:spcPct val="100000"/>
              </a:lnSpc>
              <a:spcBef>
                <a:spcPct val="0"/>
              </a:spcBef>
              <a:spcAft>
                <a:spcPct val="0"/>
              </a:spcAft>
              <a:buClrTx/>
              <a:buSzTx/>
              <a:buFontTx/>
              <a:buNone/>
              <a:tabLst/>
            </a:pPr>
            <a:r>
              <a:rPr lang="fr-FR" sz="2000" dirty="0"/>
              <a:t>Q=&gt;</a:t>
            </a:r>
            <a:r>
              <a:rPr lang="fr-FR" sz="2000" dirty="0">
                <a:sym typeface="Symbol"/>
              </a:rPr>
              <a:t></a:t>
            </a:r>
            <a:r>
              <a:rPr lang="fr-FR" sz="2000" dirty="0"/>
              <a:t>V</a:t>
            </a:r>
            <a:endParaRPr kumimoji="0" lang="fr-FR" sz="2000" b="0" i="0" u="none" strike="noStrike" cap="none" normalizeH="0" baseline="0" dirty="0">
              <a:ln>
                <a:noFill/>
              </a:ln>
              <a:solidFill>
                <a:schemeClr val="tx1"/>
              </a:solidFill>
              <a:effectLst/>
            </a:endParaRPr>
          </a:p>
        </p:txBody>
      </p:sp>
      <p:sp>
        <p:nvSpPr>
          <p:cNvPr id="26" name="Rectangle à coins arrondis 25"/>
          <p:cNvSpPr/>
          <p:nvPr/>
        </p:nvSpPr>
        <p:spPr bwMode="auto">
          <a:xfrm>
            <a:off x="5694044" y="707946"/>
            <a:ext cx="1402081"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err="1"/>
              <a:t>Measure</a:t>
            </a:r>
            <a:r>
              <a:rPr lang="fr-FR" sz="2000" dirty="0"/>
              <a:t> </a:t>
            </a:r>
          </a:p>
          <a:p>
            <a:pPr marL="0" marR="0" indent="0" algn="ctr" defTabSz="914400" rtl="0" eaLnBrk="0" fontAlgn="base" latinLnBrk="0" hangingPunct="0">
              <a:lnSpc>
                <a:spcPct val="100000"/>
              </a:lnSpc>
              <a:spcBef>
                <a:spcPct val="0"/>
              </a:spcBef>
              <a:spcAft>
                <a:spcPct val="0"/>
              </a:spcAft>
              <a:buClrTx/>
              <a:buSzTx/>
              <a:buFontTx/>
              <a:buNone/>
              <a:tabLst/>
            </a:pPr>
            <a:r>
              <a:rPr lang="fr-FR" sz="2000" dirty="0"/>
              <a:t>V </a:t>
            </a:r>
            <a:r>
              <a:rPr lang="fr-FR" sz="2000" dirty="0">
                <a:sym typeface="Symbol"/>
              </a:rPr>
              <a:t> </a:t>
            </a:r>
            <a:r>
              <a:rPr lang="fr-FR" sz="2000" dirty="0"/>
              <a:t>E</a:t>
            </a:r>
            <a:endParaRPr kumimoji="0" lang="fr-FR" sz="2000" b="0" i="0" u="none" strike="noStrike" cap="none" normalizeH="0" baseline="0" dirty="0">
              <a:ln>
                <a:noFill/>
              </a:ln>
              <a:solidFill>
                <a:schemeClr val="tx1"/>
              </a:solidFill>
              <a:effectLst/>
            </a:endParaRPr>
          </a:p>
        </p:txBody>
      </p:sp>
      <p:sp>
        <p:nvSpPr>
          <p:cNvPr id="27" name="Rectangle à coins arrondis 26"/>
          <p:cNvSpPr/>
          <p:nvPr/>
        </p:nvSpPr>
        <p:spPr bwMode="auto">
          <a:xfrm>
            <a:off x="7153276" y="707946"/>
            <a:ext cx="1482088"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err="1"/>
              <a:t>Detection</a:t>
            </a:r>
            <a:endParaRPr lang="fr-FR" sz="2000" dirty="0"/>
          </a:p>
          <a:p>
            <a:pPr marL="0" marR="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a:ln>
                  <a:noFill/>
                </a:ln>
                <a:solidFill>
                  <a:schemeClr val="tx1"/>
                </a:solidFill>
                <a:effectLst/>
              </a:rPr>
              <a:t>E&gt;</a:t>
            </a:r>
            <a:r>
              <a:rPr kumimoji="0" lang="fr-FR" sz="2000" b="0" i="0" u="none" strike="noStrike" cap="none" normalizeH="0" baseline="0" dirty="0" err="1">
                <a:ln>
                  <a:noFill/>
                </a:ln>
                <a:solidFill>
                  <a:schemeClr val="tx1"/>
                </a:solidFill>
                <a:effectLst/>
              </a:rPr>
              <a:t>E</a:t>
            </a:r>
            <a:r>
              <a:rPr kumimoji="0" lang="fr-FR" sz="2000" b="0" i="0" u="none" strike="noStrike" cap="none" normalizeH="0" baseline="-25000" dirty="0" err="1">
                <a:ln>
                  <a:noFill/>
                </a:ln>
                <a:solidFill>
                  <a:schemeClr val="tx1"/>
                </a:solidFill>
                <a:effectLst/>
              </a:rPr>
              <a:t>th</a:t>
            </a:r>
            <a:r>
              <a:rPr kumimoji="0" lang="fr-FR" sz="2000" b="0" i="0" u="none" strike="noStrike" cap="none" normalizeH="0" baseline="0" dirty="0">
                <a:ln>
                  <a:noFill/>
                </a:ln>
                <a:solidFill>
                  <a:schemeClr val="tx1"/>
                </a:solidFill>
                <a:effectLst/>
              </a:rPr>
              <a:t>?</a:t>
            </a:r>
          </a:p>
        </p:txBody>
      </p:sp>
      <p:sp>
        <p:nvSpPr>
          <p:cNvPr id="2058" name="Rectangle 2057"/>
          <p:cNvSpPr/>
          <p:nvPr/>
        </p:nvSpPr>
        <p:spPr bwMode="auto">
          <a:xfrm>
            <a:off x="1041400" y="679206"/>
            <a:ext cx="3345814" cy="1169088"/>
          </a:xfrm>
          <a:prstGeom prst="rect">
            <a:avLst/>
          </a:prstGeom>
          <a:solidFill>
            <a:schemeClr val="bg1">
              <a:alpha val="8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Times New Roman" pitchFamily="18" charset="0"/>
            </a:endParaRPr>
          </a:p>
        </p:txBody>
      </p:sp>
      <p:sp>
        <p:nvSpPr>
          <p:cNvPr id="25" name="Rectangle à coins arrondis 24"/>
          <p:cNvSpPr/>
          <p:nvPr/>
        </p:nvSpPr>
        <p:spPr bwMode="auto">
          <a:xfrm>
            <a:off x="4387214" y="707946"/>
            <a:ext cx="1253489"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fr-FR" sz="2000" dirty="0" err="1"/>
              <a:t>Filtering</a:t>
            </a:r>
            <a:endParaRPr lang="fr-FR" sz="2000" dirty="0"/>
          </a:p>
          <a:p>
            <a:pPr algn="ctr"/>
            <a:r>
              <a:rPr lang="fr-FR" sz="2000" dirty="0"/>
              <a:t>V</a:t>
            </a:r>
          </a:p>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Times New Roman" pitchFamily="18" charset="0"/>
            </a:endParaRPr>
          </a:p>
        </p:txBody>
      </p:sp>
      <p:sp>
        <p:nvSpPr>
          <p:cNvPr id="53" name="Rectangle 52"/>
          <p:cNvSpPr/>
          <p:nvPr/>
        </p:nvSpPr>
        <p:spPr bwMode="auto">
          <a:xfrm>
            <a:off x="5694044" y="679206"/>
            <a:ext cx="3043555" cy="1081449"/>
          </a:xfrm>
          <a:prstGeom prst="rect">
            <a:avLst/>
          </a:prstGeom>
          <a:solidFill>
            <a:schemeClr val="bg1">
              <a:alpha val="8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Times New Roman" pitchFamily="18" charset="0"/>
            </a:endParaRPr>
          </a:p>
        </p:txBody>
      </p:sp>
      <p:sp>
        <p:nvSpPr>
          <p:cNvPr id="21" name="Rectangle 2">
            <a:extLst>
              <a:ext uri="{FF2B5EF4-FFF2-40B4-BE49-F238E27FC236}">
                <a16:creationId xmlns:a16="http://schemas.microsoft.com/office/drawing/2014/main" id="{FE8358D9-F3E1-D249-915C-4F7EFBD4D957}"/>
              </a:ext>
            </a:extLst>
          </p:cNvPr>
          <p:cNvSpPr txBox="1">
            <a:spLocks noChangeArrowheads="1"/>
          </p:cNvSpPr>
          <p:nvPr/>
        </p:nvSpPr>
        <p:spPr bwMode="auto">
          <a:xfrm>
            <a:off x="1042988" y="96383"/>
            <a:ext cx="7632700" cy="4587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a:solidFill>
                  <a:srgbClr val="8ABBD0"/>
                </a:solidFill>
                <a:latin typeface="+mj-lt"/>
                <a:ea typeface="+mj-ea"/>
                <a:cs typeface="+mj-cs"/>
              </a:defRPr>
            </a:lvl1pPr>
            <a:lvl2pPr algn="ctr" rtl="0" eaLnBrk="0" fontAlgn="base" hangingPunct="0">
              <a:spcBef>
                <a:spcPct val="0"/>
              </a:spcBef>
              <a:spcAft>
                <a:spcPct val="0"/>
              </a:spcAft>
              <a:defRPr sz="2800">
                <a:solidFill>
                  <a:srgbClr val="5F5F5F"/>
                </a:solidFill>
                <a:latin typeface="Arial" charset="0"/>
              </a:defRPr>
            </a:lvl2pPr>
            <a:lvl3pPr algn="ctr" rtl="0" eaLnBrk="0" fontAlgn="base" hangingPunct="0">
              <a:spcBef>
                <a:spcPct val="0"/>
              </a:spcBef>
              <a:spcAft>
                <a:spcPct val="0"/>
              </a:spcAft>
              <a:defRPr sz="2800">
                <a:solidFill>
                  <a:srgbClr val="5F5F5F"/>
                </a:solidFill>
                <a:latin typeface="Arial" charset="0"/>
              </a:defRPr>
            </a:lvl3pPr>
            <a:lvl4pPr algn="ctr" rtl="0" eaLnBrk="0" fontAlgn="base" hangingPunct="0">
              <a:spcBef>
                <a:spcPct val="0"/>
              </a:spcBef>
              <a:spcAft>
                <a:spcPct val="0"/>
              </a:spcAft>
              <a:defRPr sz="2800">
                <a:solidFill>
                  <a:srgbClr val="5F5F5F"/>
                </a:solidFill>
                <a:latin typeface="Arial" charset="0"/>
              </a:defRPr>
            </a:lvl4pPr>
            <a:lvl5pPr algn="ctr" rtl="0" eaLnBrk="0" fontAlgn="base" hangingPunct="0">
              <a:spcBef>
                <a:spcPct val="0"/>
              </a:spcBef>
              <a:spcAft>
                <a:spcPct val="0"/>
              </a:spcAft>
              <a:defRPr sz="2800">
                <a:solidFill>
                  <a:srgbClr val="5F5F5F"/>
                </a:solidFill>
                <a:latin typeface="Arial" charset="0"/>
              </a:defRPr>
            </a:lvl5pPr>
            <a:lvl6pPr marL="457200" algn="ctr" rtl="0" eaLnBrk="0" fontAlgn="base" hangingPunct="0">
              <a:spcBef>
                <a:spcPct val="0"/>
              </a:spcBef>
              <a:spcAft>
                <a:spcPct val="0"/>
              </a:spcAft>
              <a:defRPr sz="2800">
                <a:solidFill>
                  <a:srgbClr val="5F5F5F"/>
                </a:solidFill>
                <a:latin typeface="Arial" charset="0"/>
              </a:defRPr>
            </a:lvl6pPr>
            <a:lvl7pPr marL="914400" algn="ctr" rtl="0" eaLnBrk="0" fontAlgn="base" hangingPunct="0">
              <a:spcBef>
                <a:spcPct val="0"/>
              </a:spcBef>
              <a:spcAft>
                <a:spcPct val="0"/>
              </a:spcAft>
              <a:defRPr sz="2800">
                <a:solidFill>
                  <a:srgbClr val="5F5F5F"/>
                </a:solidFill>
                <a:latin typeface="Arial" charset="0"/>
              </a:defRPr>
            </a:lvl7pPr>
            <a:lvl8pPr marL="1371600" algn="ctr" rtl="0" eaLnBrk="0" fontAlgn="base" hangingPunct="0">
              <a:spcBef>
                <a:spcPct val="0"/>
              </a:spcBef>
              <a:spcAft>
                <a:spcPct val="0"/>
              </a:spcAft>
              <a:defRPr sz="2800">
                <a:solidFill>
                  <a:srgbClr val="5F5F5F"/>
                </a:solidFill>
                <a:latin typeface="Arial" charset="0"/>
              </a:defRPr>
            </a:lvl8pPr>
            <a:lvl9pPr marL="1828800" algn="ctr" rtl="0" eaLnBrk="0" fontAlgn="base" hangingPunct="0">
              <a:spcBef>
                <a:spcPct val="0"/>
              </a:spcBef>
              <a:spcAft>
                <a:spcPct val="0"/>
              </a:spcAft>
              <a:defRPr sz="2800">
                <a:solidFill>
                  <a:srgbClr val="5F5F5F"/>
                </a:solidFill>
                <a:latin typeface="Arial" charset="0"/>
              </a:defRPr>
            </a:lvl9pPr>
          </a:lstStyle>
          <a:p>
            <a:r>
              <a:rPr lang="en-US" sz="2000" b="0" kern="0" spc="300" dirty="0">
                <a:solidFill>
                  <a:schemeClr val="bg2"/>
                </a:solidFill>
              </a:rPr>
              <a:t>Architecture: filtering</a:t>
            </a:r>
            <a:endParaRPr lang="fr-FR" sz="2000" kern="0" dirty="0">
              <a:effectLst>
                <a:outerShdw blurRad="38100" dist="38100" dir="2700000" algn="tl">
                  <a:srgbClr val="C0C0C0"/>
                </a:outerShdw>
              </a:effectLst>
            </a:endParaRPr>
          </a:p>
        </p:txBody>
      </p:sp>
      <p:grpSp>
        <p:nvGrpSpPr>
          <p:cNvPr id="23" name="Groupe 22">
            <a:extLst>
              <a:ext uri="{FF2B5EF4-FFF2-40B4-BE49-F238E27FC236}">
                <a16:creationId xmlns:a16="http://schemas.microsoft.com/office/drawing/2014/main" id="{A5E5887E-3B71-0746-B9EE-82F67D8B0977}"/>
              </a:ext>
            </a:extLst>
          </p:cNvPr>
          <p:cNvGrpSpPr>
            <a:grpSpLocks noChangeAspect="1"/>
          </p:cNvGrpSpPr>
          <p:nvPr/>
        </p:nvGrpSpPr>
        <p:grpSpPr>
          <a:xfrm>
            <a:off x="2023780" y="2756182"/>
            <a:ext cx="5337300" cy="1148742"/>
            <a:chOff x="1463210" y="3244197"/>
            <a:chExt cx="3558200" cy="765828"/>
          </a:xfrm>
        </p:grpSpPr>
        <p:sp>
          <p:nvSpPr>
            <p:cNvPr id="24" name="Parenthèses 23">
              <a:extLst>
                <a:ext uri="{FF2B5EF4-FFF2-40B4-BE49-F238E27FC236}">
                  <a16:creationId xmlns:a16="http://schemas.microsoft.com/office/drawing/2014/main" id="{FF2682B9-1EAC-7445-9B31-E4A228B2682D}"/>
                </a:ext>
              </a:extLst>
            </p:cNvPr>
            <p:cNvSpPr/>
            <p:nvPr/>
          </p:nvSpPr>
          <p:spPr bwMode="auto">
            <a:xfrm>
              <a:off x="4162425" y="3286125"/>
              <a:ext cx="784201" cy="723900"/>
            </a:xfrm>
            <a:prstGeom prst="bracketPair">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Times New Roman" pitchFamily="18" charset="0"/>
              </a:endParaRPr>
            </a:p>
          </p:txBody>
        </p:sp>
        <p:pic>
          <p:nvPicPr>
            <p:cNvPr id="34" name="Image 33">
              <a:extLst>
                <a:ext uri="{FF2B5EF4-FFF2-40B4-BE49-F238E27FC236}">
                  <a16:creationId xmlns:a16="http://schemas.microsoft.com/office/drawing/2014/main" id="{8D6B9462-CE50-8844-9F49-0F176A7DB21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63210" y="3244197"/>
              <a:ext cx="3558200" cy="710595"/>
            </a:xfrm>
            <a:prstGeom prst="rect">
              <a:avLst/>
            </a:prstGeom>
          </p:spPr>
        </p:pic>
      </p:grpSp>
      <p:sp>
        <p:nvSpPr>
          <p:cNvPr id="35" name="Rectangle à coins arrondis 34">
            <a:extLst>
              <a:ext uri="{FF2B5EF4-FFF2-40B4-BE49-F238E27FC236}">
                <a16:creationId xmlns:a16="http://schemas.microsoft.com/office/drawing/2014/main" id="{DEC034FC-155B-5D46-9820-3C3C4F2D083B}"/>
              </a:ext>
            </a:extLst>
          </p:cNvPr>
          <p:cNvSpPr/>
          <p:nvPr/>
        </p:nvSpPr>
        <p:spPr bwMode="auto">
          <a:xfrm>
            <a:off x="1819833" y="2541182"/>
            <a:ext cx="1488663" cy="1482092"/>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Times New Roman" pitchFamily="18" charset="0"/>
            </a:endParaRPr>
          </a:p>
        </p:txBody>
      </p:sp>
      <p:sp>
        <p:nvSpPr>
          <p:cNvPr id="36" name="Rectangle à coins arrondis 35">
            <a:extLst>
              <a:ext uri="{FF2B5EF4-FFF2-40B4-BE49-F238E27FC236}">
                <a16:creationId xmlns:a16="http://schemas.microsoft.com/office/drawing/2014/main" id="{334CF232-EC33-CC41-B6E6-CF9555E91F62}"/>
              </a:ext>
            </a:extLst>
          </p:cNvPr>
          <p:cNvSpPr/>
          <p:nvPr/>
        </p:nvSpPr>
        <p:spPr bwMode="auto">
          <a:xfrm>
            <a:off x="3901562" y="2541182"/>
            <a:ext cx="3966387" cy="1482092"/>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a:endParaRPr lang="fr-FR" sz="2000" dirty="0">
              <a:sym typeface="Symbol"/>
            </a:endParaRPr>
          </a:p>
          <a:p>
            <a:pPr algn="ctr"/>
            <a:endParaRPr lang="fr-FR" sz="2000" dirty="0">
              <a:sym typeface="Symbol"/>
            </a:endParaRPr>
          </a:p>
          <a:p>
            <a:pPr algn="ctr"/>
            <a:r>
              <a:rPr lang="fr-FR" sz="2000" dirty="0">
                <a:sym typeface="Symbol"/>
              </a:rPr>
              <a:t>                </a:t>
            </a:r>
            <a:endParaRPr kumimoji="0" lang="fr-FR" sz="2000" b="0" i="0" u="none" strike="noStrike" cap="none" normalizeH="0" baseline="0" dirty="0">
              <a:ln>
                <a:noFill/>
              </a:ln>
              <a:solidFill>
                <a:schemeClr val="tx1"/>
              </a:solidFill>
              <a:effectLst/>
            </a:endParaRPr>
          </a:p>
        </p:txBody>
      </p:sp>
      <p:grpSp>
        <p:nvGrpSpPr>
          <p:cNvPr id="8" name="Groupe 7">
            <a:extLst>
              <a:ext uri="{FF2B5EF4-FFF2-40B4-BE49-F238E27FC236}">
                <a16:creationId xmlns:a16="http://schemas.microsoft.com/office/drawing/2014/main" id="{DC8AEDCB-F5E2-2241-BD93-67A0B121A6A9}"/>
              </a:ext>
            </a:extLst>
          </p:cNvPr>
          <p:cNvGrpSpPr/>
          <p:nvPr/>
        </p:nvGrpSpPr>
        <p:grpSpPr>
          <a:xfrm>
            <a:off x="1127488" y="4216400"/>
            <a:ext cx="7537882" cy="1937988"/>
            <a:chOff x="1127488" y="4216400"/>
            <a:chExt cx="7537882" cy="1937988"/>
          </a:xfrm>
        </p:grpSpPr>
        <p:pic>
          <p:nvPicPr>
            <p:cNvPr id="3" name="Image 2">
              <a:extLst>
                <a:ext uri="{FF2B5EF4-FFF2-40B4-BE49-F238E27FC236}">
                  <a16:creationId xmlns:a16="http://schemas.microsoft.com/office/drawing/2014/main" id="{6D63C452-B634-9D4F-BF4F-57330778A090}"/>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27488" y="4216400"/>
              <a:ext cx="7532166" cy="1937988"/>
            </a:xfrm>
            <a:prstGeom prst="rect">
              <a:avLst/>
            </a:prstGeom>
          </p:spPr>
        </p:pic>
        <p:sp>
          <p:nvSpPr>
            <p:cNvPr id="28" name="ZoneTexte 27">
              <a:extLst>
                <a:ext uri="{FF2B5EF4-FFF2-40B4-BE49-F238E27FC236}">
                  <a16:creationId xmlns:a16="http://schemas.microsoft.com/office/drawing/2014/main" id="{FED7C737-7E9A-FA42-A397-E692F3DD30B8}"/>
                </a:ext>
              </a:extLst>
            </p:cNvPr>
            <p:cNvSpPr txBox="1"/>
            <p:nvPr/>
          </p:nvSpPr>
          <p:spPr>
            <a:xfrm>
              <a:off x="2434328" y="5469150"/>
              <a:ext cx="1473480" cy="400110"/>
            </a:xfrm>
            <a:prstGeom prst="rect">
              <a:avLst/>
            </a:prstGeom>
            <a:noFill/>
          </p:spPr>
          <p:txBody>
            <a:bodyPr wrap="none" rtlCol="0">
              <a:spAutoFit/>
            </a:bodyPr>
            <a:lstStyle/>
            <a:p>
              <a:r>
                <a:rPr lang="en-US" sz="2000" b="1" dirty="0" err="1">
                  <a:solidFill>
                    <a:schemeClr val="bg1"/>
                  </a:solidFill>
                </a:rPr>
                <a:t>T</a:t>
              </a:r>
              <a:r>
                <a:rPr lang="en-US" sz="2000" b="1" baseline="-25000" dirty="0" err="1">
                  <a:solidFill>
                    <a:schemeClr val="bg1"/>
                  </a:solidFill>
                </a:rPr>
                <a:t>peak</a:t>
              </a:r>
              <a:r>
                <a:rPr lang="en-US" sz="2000" b="1" dirty="0">
                  <a:solidFill>
                    <a:schemeClr val="bg1"/>
                  </a:solidFill>
                </a:rPr>
                <a:t>=N.RC</a:t>
              </a:r>
              <a:endParaRPr lang="en-US" sz="2000" b="1" baseline="-25000" dirty="0">
                <a:solidFill>
                  <a:schemeClr val="bg1"/>
                </a:solidFill>
              </a:endParaRPr>
            </a:p>
          </p:txBody>
        </p:sp>
        <p:cxnSp>
          <p:nvCxnSpPr>
            <p:cNvPr id="5" name="Connecteur droit avec flèche 4">
              <a:extLst>
                <a:ext uri="{FF2B5EF4-FFF2-40B4-BE49-F238E27FC236}">
                  <a16:creationId xmlns:a16="http://schemas.microsoft.com/office/drawing/2014/main" id="{99C24433-6C5D-2848-89DB-BFD75421A84E}"/>
                </a:ext>
              </a:extLst>
            </p:cNvPr>
            <p:cNvCxnSpPr>
              <a:cxnSpLocks/>
            </p:cNvCxnSpPr>
            <p:nvPr/>
          </p:nvCxnSpPr>
          <p:spPr bwMode="auto">
            <a:xfrm flipH="1">
              <a:off x="1918834" y="5984240"/>
              <a:ext cx="1474606" cy="0"/>
            </a:xfrm>
            <a:prstGeom prst="straightConnector1">
              <a:avLst/>
            </a:prstGeom>
            <a:solidFill>
              <a:schemeClr val="accent1"/>
            </a:solidFill>
            <a:ln w="38100" cap="flat" cmpd="sng" algn="ctr">
              <a:solidFill>
                <a:schemeClr val="bg1"/>
              </a:solidFill>
              <a:prstDash val="solid"/>
              <a:round/>
              <a:headEnd type="triangle"/>
              <a:tailEnd type="triangle"/>
            </a:ln>
            <a:effectLst/>
          </p:spPr>
        </p:cxnSp>
        <p:sp>
          <p:nvSpPr>
            <p:cNvPr id="29" name="ZoneTexte 28">
              <a:extLst>
                <a:ext uri="{FF2B5EF4-FFF2-40B4-BE49-F238E27FC236}">
                  <a16:creationId xmlns:a16="http://schemas.microsoft.com/office/drawing/2014/main" id="{14A1E5F7-BFE8-DF41-8E39-32315F3FD488}"/>
                </a:ext>
              </a:extLst>
            </p:cNvPr>
            <p:cNvSpPr txBox="1"/>
            <p:nvPr/>
          </p:nvSpPr>
          <p:spPr>
            <a:xfrm>
              <a:off x="5399732" y="4238247"/>
              <a:ext cx="3265638" cy="400110"/>
            </a:xfrm>
            <a:prstGeom prst="rect">
              <a:avLst/>
            </a:prstGeom>
            <a:noFill/>
          </p:spPr>
          <p:txBody>
            <a:bodyPr wrap="none" rtlCol="0">
              <a:spAutoFit/>
            </a:bodyPr>
            <a:lstStyle/>
            <a:p>
              <a:r>
                <a:rPr lang="en-US" sz="2000" b="1" dirty="0">
                  <a:solidFill>
                    <a:schemeClr val="bg1"/>
                  </a:solidFill>
                </a:rPr>
                <a:t>N infinite =&gt; gaussian shape</a:t>
              </a:r>
              <a:endParaRPr lang="en-US" sz="2000" b="1" baseline="-25000" dirty="0">
                <a:solidFill>
                  <a:schemeClr val="bg1"/>
                </a:solidFill>
              </a:endParaRPr>
            </a:p>
          </p:txBody>
        </p:sp>
      </p:grpSp>
      <p:cxnSp>
        <p:nvCxnSpPr>
          <p:cNvPr id="30" name="Connecteur droit avec flèche 29">
            <a:extLst>
              <a:ext uri="{FF2B5EF4-FFF2-40B4-BE49-F238E27FC236}">
                <a16:creationId xmlns:a16="http://schemas.microsoft.com/office/drawing/2014/main" id="{EFFCC30B-6015-E84F-94FE-4D1BED27510F}"/>
              </a:ext>
            </a:extLst>
          </p:cNvPr>
          <p:cNvCxnSpPr>
            <a:cxnSpLocks/>
          </p:cNvCxnSpPr>
          <p:nvPr/>
        </p:nvCxnSpPr>
        <p:spPr bwMode="auto">
          <a:xfrm flipV="1">
            <a:off x="3393440" y="4274874"/>
            <a:ext cx="0" cy="1709366"/>
          </a:xfrm>
          <a:prstGeom prst="straightConnector1">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1" name="Connecteur droit avec flèche 30">
            <a:extLst>
              <a:ext uri="{FF2B5EF4-FFF2-40B4-BE49-F238E27FC236}">
                <a16:creationId xmlns:a16="http://schemas.microsoft.com/office/drawing/2014/main" id="{4D6BDEF7-D2CD-8D46-9806-B27AB75D7843}"/>
              </a:ext>
            </a:extLst>
          </p:cNvPr>
          <p:cNvCxnSpPr>
            <a:cxnSpLocks/>
          </p:cNvCxnSpPr>
          <p:nvPr/>
        </p:nvCxnSpPr>
        <p:spPr bwMode="auto">
          <a:xfrm>
            <a:off x="4030663" y="4295129"/>
            <a:ext cx="0" cy="1689111"/>
          </a:xfrm>
          <a:prstGeom prst="straightConnector1">
            <a:avLst/>
          </a:prstGeom>
          <a:solidFill>
            <a:schemeClr val="accent1"/>
          </a:solidFill>
          <a:ln w="38100" cap="flat" cmpd="sng" algn="ctr">
            <a:solidFill>
              <a:schemeClr val="bg1"/>
            </a:solidFill>
            <a:prstDash val="solid"/>
            <a:round/>
            <a:headEnd type="triangle"/>
            <a:tailEnd type="triangle"/>
          </a:ln>
          <a:effectLst/>
        </p:spPr>
      </p:cxnSp>
      <p:cxnSp>
        <p:nvCxnSpPr>
          <p:cNvPr id="32" name="Connecteur droit avec flèche 31">
            <a:extLst>
              <a:ext uri="{FF2B5EF4-FFF2-40B4-BE49-F238E27FC236}">
                <a16:creationId xmlns:a16="http://schemas.microsoft.com/office/drawing/2014/main" id="{71433867-CA9E-4C44-B746-A2C2B8949696}"/>
              </a:ext>
            </a:extLst>
          </p:cNvPr>
          <p:cNvCxnSpPr>
            <a:cxnSpLocks/>
          </p:cNvCxnSpPr>
          <p:nvPr/>
        </p:nvCxnSpPr>
        <p:spPr bwMode="auto">
          <a:xfrm>
            <a:off x="3393440" y="4295129"/>
            <a:ext cx="637223" cy="1"/>
          </a:xfrm>
          <a:prstGeom prst="straightConnector1">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mc:AlternateContent xmlns:mc="http://schemas.openxmlformats.org/markup-compatibility/2006" xmlns:a14="http://schemas.microsoft.com/office/drawing/2010/main">
        <mc:Choice Requires="a14">
          <p:sp>
            <p:nvSpPr>
              <p:cNvPr id="33" name="ZoneTexte 32">
                <a:extLst>
                  <a:ext uri="{FF2B5EF4-FFF2-40B4-BE49-F238E27FC236}">
                    <a16:creationId xmlns:a16="http://schemas.microsoft.com/office/drawing/2014/main" id="{EC4E2B42-522A-614D-868B-3B57658006CB}"/>
                  </a:ext>
                </a:extLst>
              </p:cNvPr>
              <p:cNvSpPr txBox="1"/>
              <p:nvPr/>
            </p:nvSpPr>
            <p:spPr>
              <a:xfrm>
                <a:off x="4072223" y="4841883"/>
                <a:ext cx="2294539" cy="72083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fr-FR" sz="2000" b="0" i="0" smtClean="0">
                          <a:solidFill>
                            <a:schemeClr val="bg1"/>
                          </a:solidFill>
                          <a:latin typeface="Cambria Math" panose="02040503050406030204" pitchFamily="18" charset="0"/>
                        </a:rPr>
                        <m:t>Amplitude</m:t>
                      </m:r>
                      <m:r>
                        <a:rPr lang="fr-FR" sz="2000" b="0" i="0" smtClean="0">
                          <a:solidFill>
                            <a:schemeClr val="bg1"/>
                          </a:solidFill>
                          <a:latin typeface="Cambria Math" panose="02040503050406030204" pitchFamily="18" charset="0"/>
                        </a:rPr>
                        <m:t>=</m:t>
                      </m:r>
                      <m:r>
                        <m:rPr>
                          <m:sty m:val="p"/>
                        </m:rPr>
                        <a:rPr lang="fr-FR" sz="2000" b="0" i="0" smtClean="0">
                          <a:solidFill>
                            <a:schemeClr val="bg1"/>
                          </a:solidFill>
                          <a:latin typeface="Cambria Math" panose="02040503050406030204" pitchFamily="18" charset="0"/>
                        </a:rPr>
                        <m:t>k</m:t>
                      </m:r>
                      <m:r>
                        <a:rPr lang="fr-FR" sz="2000" b="0" i="0" smtClean="0">
                          <a:solidFill>
                            <a:schemeClr val="bg1"/>
                          </a:solidFill>
                          <a:latin typeface="Cambria Math" panose="02040503050406030204" pitchFamily="18" charset="0"/>
                          <a:ea typeface="Cambria Math" panose="02040503050406030204" pitchFamily="18" charset="0"/>
                        </a:rPr>
                        <m:t>×</m:t>
                      </m:r>
                      <m:f>
                        <m:fPr>
                          <m:ctrlPr>
                            <a:rPr lang="fr-FR" sz="2000" i="1" smtClean="0">
                              <a:solidFill>
                                <a:schemeClr val="bg1"/>
                              </a:solidFill>
                              <a:latin typeface="Cambria Math" panose="02040503050406030204" pitchFamily="18" charset="0"/>
                              <a:ea typeface="Cambria Math" panose="02040503050406030204" pitchFamily="18" charset="0"/>
                            </a:rPr>
                          </m:ctrlPr>
                        </m:fPr>
                        <m:num>
                          <m:r>
                            <m:rPr>
                              <m:sty m:val="p"/>
                            </m:rPr>
                            <a:rPr lang="fr-FR" sz="2000" b="0" i="0" smtClean="0">
                              <a:solidFill>
                                <a:schemeClr val="bg1"/>
                              </a:solidFill>
                              <a:latin typeface="Cambria Math" panose="02040503050406030204" pitchFamily="18" charset="0"/>
                              <a:ea typeface="Cambria Math" panose="02040503050406030204" pitchFamily="18" charset="0"/>
                            </a:rPr>
                            <m:t>Q</m:t>
                          </m:r>
                        </m:num>
                        <m:den>
                          <m:sSub>
                            <m:sSubPr>
                              <m:ctrlPr>
                                <a:rPr lang="fr-FR" sz="2000" i="1" smtClean="0">
                                  <a:solidFill>
                                    <a:schemeClr val="bg1"/>
                                  </a:solidFill>
                                  <a:latin typeface="Cambria Math" panose="02040503050406030204" pitchFamily="18" charset="0"/>
                                  <a:ea typeface="Cambria Math" panose="02040503050406030204" pitchFamily="18" charset="0"/>
                                </a:rPr>
                              </m:ctrlPr>
                            </m:sSubPr>
                            <m:e>
                              <m:r>
                                <m:rPr>
                                  <m:sty m:val="p"/>
                                </m:rPr>
                                <a:rPr lang="fr-FR" sz="2000" b="0" i="0" smtClean="0">
                                  <a:solidFill>
                                    <a:schemeClr val="bg1"/>
                                  </a:solidFill>
                                  <a:latin typeface="Cambria Math" panose="02040503050406030204" pitchFamily="18" charset="0"/>
                                  <a:ea typeface="Cambria Math" panose="02040503050406030204" pitchFamily="18" charset="0"/>
                                </a:rPr>
                                <m:t>C</m:t>
                              </m:r>
                            </m:e>
                            <m:sub>
                              <m:r>
                                <m:rPr>
                                  <m:sty m:val="p"/>
                                </m:rPr>
                                <a:rPr lang="fr-FR" sz="2000" b="0" i="0" smtClean="0">
                                  <a:solidFill>
                                    <a:schemeClr val="bg1"/>
                                  </a:solidFill>
                                  <a:latin typeface="Cambria Math" panose="02040503050406030204" pitchFamily="18" charset="0"/>
                                  <a:ea typeface="Cambria Math" panose="02040503050406030204" pitchFamily="18" charset="0"/>
                                </a:rPr>
                                <m:t>f</m:t>
                              </m:r>
                            </m:sub>
                          </m:sSub>
                        </m:den>
                      </m:f>
                    </m:oMath>
                  </m:oMathPara>
                </a14:m>
                <a:endParaRPr lang="en-US" sz="2000" baseline="-25000" dirty="0">
                  <a:solidFill>
                    <a:schemeClr val="bg1"/>
                  </a:solidFill>
                </a:endParaRPr>
              </a:p>
            </p:txBody>
          </p:sp>
        </mc:Choice>
        <mc:Fallback xmlns="">
          <p:sp>
            <p:nvSpPr>
              <p:cNvPr id="33" name="ZoneTexte 32">
                <a:extLst>
                  <a:ext uri="{FF2B5EF4-FFF2-40B4-BE49-F238E27FC236}">
                    <a16:creationId xmlns:a16="http://schemas.microsoft.com/office/drawing/2014/main" id="{EC4E2B42-522A-614D-868B-3B57658006CB}"/>
                  </a:ext>
                </a:extLst>
              </p:cNvPr>
              <p:cNvSpPr txBox="1">
                <a:spLocks noRot="1" noChangeAspect="1" noMove="1" noResize="1" noEditPoints="1" noAdjustHandles="1" noChangeArrowheads="1" noChangeShapeType="1" noTextEdit="1"/>
              </p:cNvSpPr>
              <p:nvPr/>
            </p:nvSpPr>
            <p:spPr>
              <a:xfrm>
                <a:off x="4072223" y="4841883"/>
                <a:ext cx="2294539" cy="720838"/>
              </a:xfrm>
              <a:prstGeom prst="rect">
                <a:avLst/>
              </a:prstGeom>
              <a:blipFill>
                <a:blip r:embed="rId5"/>
                <a:stretch>
                  <a:fillRect b="-3448"/>
                </a:stretch>
              </a:blipFill>
            </p:spPr>
            <p:txBody>
              <a:bodyPr/>
              <a:lstStyle/>
              <a:p>
                <a:r>
                  <a:rPr lang="en-US">
                    <a:noFill/>
                  </a:rPr>
                  <a:t> </a:t>
                </a:r>
              </a:p>
            </p:txBody>
          </p:sp>
        </mc:Fallback>
      </mc:AlternateContent>
    </p:spTree>
    <p:extLst>
      <p:ext uri="{BB962C8B-B14F-4D97-AF65-F5344CB8AC3E}">
        <p14:creationId xmlns:p14="http://schemas.microsoft.com/office/powerpoint/2010/main" val="20890087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ous-titre 7"/>
          <p:cNvSpPr>
            <a:spLocks noGrp="1"/>
          </p:cNvSpPr>
          <p:nvPr>
            <p:ph type="subTitle" sz="quarter" idx="1"/>
          </p:nvPr>
        </p:nvSpPr>
        <p:spPr>
          <a:xfrm>
            <a:off x="1127488" y="1746694"/>
            <a:ext cx="7544563" cy="4489005"/>
          </a:xfrm>
          <a:noFill/>
        </p:spPr>
        <p:txBody>
          <a:bodyPr/>
          <a:lstStyle/>
          <a:p>
            <a:pPr indent="0" algn="l"/>
            <a:endParaRPr lang="en-US" sz="2000" b="0" i="0" dirty="0">
              <a:latin typeface="Times New Roman" panose="02020603050405020304" pitchFamily="18" charset="0"/>
              <a:cs typeface="Times New Roman" panose="02020603050405020304" pitchFamily="18" charset="0"/>
            </a:endParaRPr>
          </a:p>
          <a:p>
            <a:pPr indent="0" algn="l"/>
            <a:endParaRPr lang="en-US" sz="2000" b="0" i="0" dirty="0">
              <a:latin typeface="Times New Roman" panose="02020603050405020304" pitchFamily="18" charset="0"/>
              <a:cs typeface="Times New Roman" panose="02020603050405020304" pitchFamily="18" charset="0"/>
            </a:endParaRPr>
          </a:p>
          <a:p>
            <a:pPr indent="0" algn="l"/>
            <a:r>
              <a:rPr lang="en-US" sz="2000" i="0" dirty="0">
                <a:latin typeface="Times New Roman" panose="02020603050405020304" pitchFamily="18" charset="0"/>
                <a:cs typeface="Times New Roman" panose="02020603050405020304" pitchFamily="18" charset="0"/>
              </a:rPr>
              <a:t>Main noise contributions at the output of the CR-RC</a:t>
            </a:r>
            <a:r>
              <a:rPr lang="en-US" sz="2000" i="0" baseline="30000" dirty="0">
                <a:latin typeface="Times New Roman" panose="02020603050405020304" pitchFamily="18" charset="0"/>
                <a:cs typeface="Times New Roman" panose="02020603050405020304" pitchFamily="18" charset="0"/>
              </a:rPr>
              <a:t>N</a:t>
            </a:r>
            <a:r>
              <a:rPr lang="en-US" sz="2000" i="0" dirty="0">
                <a:latin typeface="Times New Roman" panose="02020603050405020304" pitchFamily="18" charset="0"/>
                <a:cs typeface="Times New Roman" panose="02020603050405020304" pitchFamily="18" charset="0"/>
              </a:rPr>
              <a:t> filter </a:t>
            </a:r>
            <a:r>
              <a:rPr lang="en-US" sz="2000" b="0" i="0" dirty="0">
                <a:latin typeface="Times New Roman" panose="02020603050405020304" pitchFamily="18" charset="0"/>
                <a:cs typeface="Times New Roman" panose="02020603050405020304" pitchFamily="18" charset="0"/>
              </a:rPr>
              <a:t>:</a:t>
            </a:r>
          </a:p>
          <a:p>
            <a:pPr indent="0" algn="l"/>
            <a:endParaRPr lang="en-US" sz="1200" b="0" i="0" dirty="0">
              <a:latin typeface="Times New Roman" panose="02020603050405020304" pitchFamily="18" charset="0"/>
              <a:cs typeface="Times New Roman" panose="02020603050405020304" pitchFamily="18" charset="0"/>
            </a:endParaRPr>
          </a:p>
          <a:p>
            <a:pPr marL="342900" indent="-342900" algn="l">
              <a:buFont typeface="Arial" panose="020B0604020202020204" pitchFamily="34" charset="0"/>
              <a:buChar char="•"/>
            </a:pPr>
            <a:r>
              <a:rPr lang="en-US" sz="2000" b="0" i="0" dirty="0">
                <a:solidFill>
                  <a:srgbClr val="0000FF"/>
                </a:solidFill>
                <a:latin typeface="Times New Roman" panose="02020603050405020304" pitchFamily="18" charset="0"/>
                <a:cs typeface="Times New Roman" panose="02020603050405020304" pitchFamily="18" charset="0"/>
              </a:rPr>
              <a:t>Thermal noise </a:t>
            </a:r>
            <a:r>
              <a:rPr lang="en-US" sz="2000" b="0" i="0" dirty="0">
                <a:latin typeface="Times New Roman" panose="02020603050405020304" pitchFamily="18" charset="0"/>
                <a:cs typeface="Times New Roman" panose="02020603050405020304" pitchFamily="18" charset="0"/>
              </a:rPr>
              <a:t>of the input transistor of CSA</a:t>
            </a:r>
          </a:p>
          <a:p>
            <a:pPr marL="342900" indent="-342900" algn="l">
              <a:buFont typeface="Arial" panose="020B0604020202020204" pitchFamily="34" charset="0"/>
              <a:buChar char="•"/>
            </a:pPr>
            <a:r>
              <a:rPr lang="en-US" sz="2000" b="0" i="0" dirty="0">
                <a:solidFill>
                  <a:srgbClr val="00B050"/>
                </a:solidFill>
                <a:latin typeface="Times New Roman" panose="02020603050405020304" pitchFamily="18" charset="0"/>
                <a:cs typeface="Times New Roman" panose="02020603050405020304" pitchFamily="18" charset="0"/>
              </a:rPr>
              <a:t>1/f noise </a:t>
            </a:r>
            <a:r>
              <a:rPr lang="en-US" sz="2000" b="0" i="0" dirty="0">
                <a:latin typeface="Times New Roman" panose="02020603050405020304" pitchFamily="18" charset="0"/>
                <a:cs typeface="Times New Roman" panose="02020603050405020304" pitchFamily="18" charset="0"/>
              </a:rPr>
              <a:t>of input noise of CSA (in 1/f)</a:t>
            </a:r>
          </a:p>
          <a:p>
            <a:pPr marL="342900" indent="-342900" algn="l">
              <a:buFont typeface="Arial" panose="020B0604020202020204" pitchFamily="34" charset="0"/>
              <a:buChar char="•"/>
            </a:pPr>
            <a:r>
              <a:rPr lang="en-US" sz="2000" b="0" i="0" dirty="0">
                <a:solidFill>
                  <a:srgbClr val="FF0000"/>
                </a:solidFill>
                <a:latin typeface="Times New Roman" panose="02020603050405020304" pitchFamily="18" charset="0"/>
                <a:cs typeface="Times New Roman" panose="02020603050405020304" pitchFamily="18" charset="0"/>
              </a:rPr>
              <a:t>Shot noise </a:t>
            </a:r>
            <a:r>
              <a:rPr lang="en-US" sz="2000" b="0" i="0" dirty="0">
                <a:latin typeface="Times New Roman" panose="02020603050405020304" pitchFamily="18" charset="0"/>
                <a:cs typeface="Times New Roman" panose="02020603050405020304" pitchFamily="18" charset="0"/>
              </a:rPr>
              <a:t>due to leakage current (in 1/f</a:t>
            </a:r>
            <a:r>
              <a:rPr lang="en-US" sz="2000" b="0" i="0" baseline="30000" dirty="0">
                <a:latin typeface="Times New Roman" panose="02020603050405020304" pitchFamily="18" charset="0"/>
                <a:cs typeface="Times New Roman" panose="02020603050405020304" pitchFamily="18" charset="0"/>
              </a:rPr>
              <a:t>2</a:t>
            </a:r>
            <a:r>
              <a:rPr lang="en-US" sz="2000" b="0" i="0" dirty="0">
                <a:latin typeface="Times New Roman" panose="02020603050405020304" pitchFamily="18" charset="0"/>
                <a:cs typeface="Times New Roman" panose="02020603050405020304" pitchFamily="18" charset="0"/>
              </a:rPr>
              <a:t>)</a:t>
            </a:r>
          </a:p>
          <a:p>
            <a:pPr indent="0" algn="l"/>
            <a:endParaRPr lang="en-US" sz="2000" b="0" i="0" dirty="0">
              <a:latin typeface="Times New Roman" panose="02020603050405020304" pitchFamily="18" charset="0"/>
              <a:cs typeface="Times New Roman" panose="02020603050405020304" pitchFamily="18" charset="0"/>
            </a:endParaRPr>
          </a:p>
          <a:p>
            <a:pPr indent="0" algn="l"/>
            <a:r>
              <a:rPr lang="en-US" sz="2000" b="0" i="0" dirty="0">
                <a:latin typeface="Times New Roman" panose="02020603050405020304" pitchFamily="18" charset="0"/>
                <a:cs typeface="Times New Roman" panose="02020603050405020304" pitchFamily="18" charset="0"/>
              </a:rPr>
              <a:t>Their relative contributions depend on the peaking time </a:t>
            </a:r>
            <a:r>
              <a:rPr lang="en-US" sz="2000" b="0" i="0" dirty="0" err="1">
                <a:latin typeface="Times New Roman" panose="02020603050405020304" pitchFamily="18" charset="0"/>
                <a:cs typeface="Times New Roman" panose="02020603050405020304" pitchFamily="18" charset="0"/>
              </a:rPr>
              <a:t>T</a:t>
            </a:r>
            <a:r>
              <a:rPr lang="en-US" sz="2000" b="0" i="0" baseline="-25000" dirty="0" err="1">
                <a:latin typeface="Times New Roman" panose="02020603050405020304" pitchFamily="18" charset="0"/>
                <a:cs typeface="Times New Roman" panose="02020603050405020304" pitchFamily="18" charset="0"/>
              </a:rPr>
              <a:t>peak</a:t>
            </a:r>
            <a:r>
              <a:rPr lang="en-US" sz="2000" b="0" i="0" dirty="0">
                <a:latin typeface="Times New Roman" panose="02020603050405020304" pitchFamily="18" charset="0"/>
                <a:cs typeface="Times New Roman" panose="02020603050405020304" pitchFamily="18" charset="0"/>
              </a:rPr>
              <a:t>=N.RC </a:t>
            </a:r>
            <a:r>
              <a:rPr lang="en-US" sz="2000" i="0" dirty="0">
                <a:latin typeface="Times New Roman" panose="02020603050405020304" pitchFamily="18" charset="0"/>
                <a:cs typeface="Times New Roman" panose="02020603050405020304" pitchFamily="18" charset="0"/>
              </a:rPr>
              <a:t>The peaking time is an optimization parameter </a:t>
            </a:r>
            <a:r>
              <a:rPr lang="en-US" sz="2000" b="0" i="0" dirty="0">
                <a:latin typeface="Times New Roman" panose="02020603050405020304" pitchFamily="18" charset="0"/>
                <a:cs typeface="Times New Roman" panose="02020603050405020304" pitchFamily="18" charset="0"/>
              </a:rPr>
              <a:t>and is thus very often programmable.</a:t>
            </a:r>
          </a:p>
          <a:p>
            <a:pPr indent="0" algn="l"/>
            <a:endParaRPr lang="en-US" sz="2000" b="0" i="0" dirty="0">
              <a:latin typeface="Times New Roman" panose="02020603050405020304" pitchFamily="18" charset="0"/>
              <a:cs typeface="Times New Roman" panose="02020603050405020304" pitchFamily="18" charset="0"/>
            </a:endParaRPr>
          </a:p>
        </p:txBody>
      </p:sp>
      <p:sp>
        <p:nvSpPr>
          <p:cNvPr id="17" name="Rectangle 1097"/>
          <p:cNvSpPr>
            <a:spLocks noGrp="1" noChangeArrowheads="1"/>
          </p:cNvSpPr>
          <p:nvPr>
            <p:ph type="sldNum" sz="quarter" idx="4"/>
          </p:nvPr>
        </p:nvSpPr>
        <p:spPr>
          <a:xfrm>
            <a:off x="8346819" y="6480304"/>
            <a:ext cx="385762" cy="215900"/>
          </a:xfrm>
        </p:spPr>
        <p:txBody>
          <a:bodyPr/>
          <a:lstStyle/>
          <a:p>
            <a:fld id="{5287B7FA-75F4-41EF-AED0-620F566FF141}" type="slidenum">
              <a:rPr lang="fr-FR"/>
              <a:pPr/>
              <a:t>30</a:t>
            </a:fld>
            <a:endParaRPr lang="fr-FR" dirty="0"/>
          </a:p>
        </p:txBody>
      </p:sp>
      <p:sp>
        <p:nvSpPr>
          <p:cNvPr id="21" name="Rectangle 2">
            <a:extLst>
              <a:ext uri="{FF2B5EF4-FFF2-40B4-BE49-F238E27FC236}">
                <a16:creationId xmlns:a16="http://schemas.microsoft.com/office/drawing/2014/main" id="{FE8358D9-F3E1-D249-915C-4F7EFBD4D957}"/>
              </a:ext>
            </a:extLst>
          </p:cNvPr>
          <p:cNvSpPr txBox="1">
            <a:spLocks noChangeArrowheads="1"/>
          </p:cNvSpPr>
          <p:nvPr/>
        </p:nvSpPr>
        <p:spPr bwMode="auto">
          <a:xfrm>
            <a:off x="1042988" y="96383"/>
            <a:ext cx="7632700" cy="4587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a:solidFill>
                  <a:srgbClr val="8ABBD0"/>
                </a:solidFill>
                <a:latin typeface="+mj-lt"/>
                <a:ea typeface="+mj-ea"/>
                <a:cs typeface="+mj-cs"/>
              </a:defRPr>
            </a:lvl1pPr>
            <a:lvl2pPr algn="ctr" rtl="0" eaLnBrk="0" fontAlgn="base" hangingPunct="0">
              <a:spcBef>
                <a:spcPct val="0"/>
              </a:spcBef>
              <a:spcAft>
                <a:spcPct val="0"/>
              </a:spcAft>
              <a:defRPr sz="2800">
                <a:solidFill>
                  <a:srgbClr val="5F5F5F"/>
                </a:solidFill>
                <a:latin typeface="Arial" charset="0"/>
              </a:defRPr>
            </a:lvl2pPr>
            <a:lvl3pPr algn="ctr" rtl="0" eaLnBrk="0" fontAlgn="base" hangingPunct="0">
              <a:spcBef>
                <a:spcPct val="0"/>
              </a:spcBef>
              <a:spcAft>
                <a:spcPct val="0"/>
              </a:spcAft>
              <a:defRPr sz="2800">
                <a:solidFill>
                  <a:srgbClr val="5F5F5F"/>
                </a:solidFill>
                <a:latin typeface="Arial" charset="0"/>
              </a:defRPr>
            </a:lvl3pPr>
            <a:lvl4pPr algn="ctr" rtl="0" eaLnBrk="0" fontAlgn="base" hangingPunct="0">
              <a:spcBef>
                <a:spcPct val="0"/>
              </a:spcBef>
              <a:spcAft>
                <a:spcPct val="0"/>
              </a:spcAft>
              <a:defRPr sz="2800">
                <a:solidFill>
                  <a:srgbClr val="5F5F5F"/>
                </a:solidFill>
                <a:latin typeface="Arial" charset="0"/>
              </a:defRPr>
            </a:lvl4pPr>
            <a:lvl5pPr algn="ctr" rtl="0" eaLnBrk="0" fontAlgn="base" hangingPunct="0">
              <a:spcBef>
                <a:spcPct val="0"/>
              </a:spcBef>
              <a:spcAft>
                <a:spcPct val="0"/>
              </a:spcAft>
              <a:defRPr sz="2800">
                <a:solidFill>
                  <a:srgbClr val="5F5F5F"/>
                </a:solidFill>
                <a:latin typeface="Arial" charset="0"/>
              </a:defRPr>
            </a:lvl5pPr>
            <a:lvl6pPr marL="457200" algn="ctr" rtl="0" eaLnBrk="0" fontAlgn="base" hangingPunct="0">
              <a:spcBef>
                <a:spcPct val="0"/>
              </a:spcBef>
              <a:spcAft>
                <a:spcPct val="0"/>
              </a:spcAft>
              <a:defRPr sz="2800">
                <a:solidFill>
                  <a:srgbClr val="5F5F5F"/>
                </a:solidFill>
                <a:latin typeface="Arial" charset="0"/>
              </a:defRPr>
            </a:lvl6pPr>
            <a:lvl7pPr marL="914400" algn="ctr" rtl="0" eaLnBrk="0" fontAlgn="base" hangingPunct="0">
              <a:spcBef>
                <a:spcPct val="0"/>
              </a:spcBef>
              <a:spcAft>
                <a:spcPct val="0"/>
              </a:spcAft>
              <a:defRPr sz="2800">
                <a:solidFill>
                  <a:srgbClr val="5F5F5F"/>
                </a:solidFill>
                <a:latin typeface="Arial" charset="0"/>
              </a:defRPr>
            </a:lvl7pPr>
            <a:lvl8pPr marL="1371600" algn="ctr" rtl="0" eaLnBrk="0" fontAlgn="base" hangingPunct="0">
              <a:spcBef>
                <a:spcPct val="0"/>
              </a:spcBef>
              <a:spcAft>
                <a:spcPct val="0"/>
              </a:spcAft>
              <a:defRPr sz="2800">
                <a:solidFill>
                  <a:srgbClr val="5F5F5F"/>
                </a:solidFill>
                <a:latin typeface="Arial" charset="0"/>
              </a:defRPr>
            </a:lvl8pPr>
            <a:lvl9pPr marL="1828800" algn="ctr" rtl="0" eaLnBrk="0" fontAlgn="base" hangingPunct="0">
              <a:spcBef>
                <a:spcPct val="0"/>
              </a:spcBef>
              <a:spcAft>
                <a:spcPct val="0"/>
              </a:spcAft>
              <a:defRPr sz="2800">
                <a:solidFill>
                  <a:srgbClr val="5F5F5F"/>
                </a:solidFill>
                <a:latin typeface="Arial" charset="0"/>
              </a:defRPr>
            </a:lvl9pPr>
          </a:lstStyle>
          <a:p>
            <a:r>
              <a:rPr lang="en-US" sz="2000" b="0" kern="0" spc="300" dirty="0">
                <a:solidFill>
                  <a:schemeClr val="bg2"/>
                </a:solidFill>
              </a:rPr>
              <a:t>Architecture: filtering</a:t>
            </a:r>
            <a:endParaRPr lang="fr-FR" sz="2000" kern="0" dirty="0">
              <a:effectLst>
                <a:outerShdw blurRad="38100" dist="38100" dir="2700000" algn="tl">
                  <a:srgbClr val="C0C0C0"/>
                </a:outerShdw>
              </a:effectLst>
            </a:endParaRPr>
          </a:p>
        </p:txBody>
      </p:sp>
      <p:grpSp>
        <p:nvGrpSpPr>
          <p:cNvPr id="28" name="Groupe 27">
            <a:extLst>
              <a:ext uri="{FF2B5EF4-FFF2-40B4-BE49-F238E27FC236}">
                <a16:creationId xmlns:a16="http://schemas.microsoft.com/office/drawing/2014/main" id="{8819B7EA-F1CD-A147-BD04-8FE3DD0CE6AD}"/>
              </a:ext>
            </a:extLst>
          </p:cNvPr>
          <p:cNvGrpSpPr>
            <a:grpSpLocks noChangeAspect="1"/>
          </p:cNvGrpSpPr>
          <p:nvPr/>
        </p:nvGrpSpPr>
        <p:grpSpPr>
          <a:xfrm>
            <a:off x="1323134" y="879878"/>
            <a:ext cx="5337300" cy="1148742"/>
            <a:chOff x="1463210" y="3244197"/>
            <a:chExt cx="3558200" cy="765828"/>
          </a:xfrm>
        </p:grpSpPr>
        <p:sp>
          <p:nvSpPr>
            <p:cNvPr id="29" name="Parenthèses 28">
              <a:extLst>
                <a:ext uri="{FF2B5EF4-FFF2-40B4-BE49-F238E27FC236}">
                  <a16:creationId xmlns:a16="http://schemas.microsoft.com/office/drawing/2014/main" id="{300ED529-8D83-4B40-8143-CFCBDB4AD68C}"/>
                </a:ext>
              </a:extLst>
            </p:cNvPr>
            <p:cNvSpPr/>
            <p:nvPr/>
          </p:nvSpPr>
          <p:spPr bwMode="auto">
            <a:xfrm>
              <a:off x="4162425" y="3286125"/>
              <a:ext cx="784201" cy="723900"/>
            </a:xfrm>
            <a:prstGeom prst="bracketPair">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Times New Roman" pitchFamily="18" charset="0"/>
              </a:endParaRPr>
            </a:p>
          </p:txBody>
        </p:sp>
        <p:pic>
          <p:nvPicPr>
            <p:cNvPr id="30" name="Image 29">
              <a:extLst>
                <a:ext uri="{FF2B5EF4-FFF2-40B4-BE49-F238E27FC236}">
                  <a16:creationId xmlns:a16="http://schemas.microsoft.com/office/drawing/2014/main" id="{744A82C7-2294-9F41-93C2-12E952EF7E4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63210" y="3244197"/>
              <a:ext cx="3558200" cy="710595"/>
            </a:xfrm>
            <a:prstGeom prst="rect">
              <a:avLst/>
            </a:prstGeom>
          </p:spPr>
        </p:pic>
      </p:grpSp>
      <p:sp>
        <p:nvSpPr>
          <p:cNvPr id="31" name="Rectangle à coins arrondis 30">
            <a:extLst>
              <a:ext uri="{FF2B5EF4-FFF2-40B4-BE49-F238E27FC236}">
                <a16:creationId xmlns:a16="http://schemas.microsoft.com/office/drawing/2014/main" id="{8ECB3606-E3A4-3043-AF0C-7E00B026F1B2}"/>
              </a:ext>
            </a:extLst>
          </p:cNvPr>
          <p:cNvSpPr/>
          <p:nvPr/>
        </p:nvSpPr>
        <p:spPr bwMode="auto">
          <a:xfrm>
            <a:off x="1119187" y="664878"/>
            <a:ext cx="1488663" cy="1482092"/>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Times New Roman" pitchFamily="18" charset="0"/>
            </a:endParaRPr>
          </a:p>
        </p:txBody>
      </p:sp>
      <p:sp>
        <p:nvSpPr>
          <p:cNvPr id="32" name="Rectangle à coins arrondis 31">
            <a:extLst>
              <a:ext uri="{FF2B5EF4-FFF2-40B4-BE49-F238E27FC236}">
                <a16:creationId xmlns:a16="http://schemas.microsoft.com/office/drawing/2014/main" id="{ED3ABF34-99F0-DA4E-9D8E-F9AC6C72A562}"/>
              </a:ext>
            </a:extLst>
          </p:cNvPr>
          <p:cNvSpPr/>
          <p:nvPr/>
        </p:nvSpPr>
        <p:spPr bwMode="auto">
          <a:xfrm>
            <a:off x="3200916" y="664878"/>
            <a:ext cx="3966387" cy="1482092"/>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a:endParaRPr lang="fr-FR" sz="2000" dirty="0">
              <a:sym typeface="Symbol"/>
            </a:endParaRPr>
          </a:p>
          <a:p>
            <a:pPr algn="ctr"/>
            <a:endParaRPr lang="fr-FR" sz="2000" dirty="0">
              <a:sym typeface="Symbol"/>
            </a:endParaRPr>
          </a:p>
          <a:p>
            <a:pPr algn="ctr"/>
            <a:r>
              <a:rPr lang="fr-FR" sz="2000" dirty="0">
                <a:sym typeface="Symbol"/>
              </a:rPr>
              <a:t>                </a:t>
            </a:r>
            <a:endParaRPr kumimoji="0" lang="fr-FR" sz="2000" b="0" i="0" u="none" strike="noStrike" cap="none" normalizeH="0" baseline="0" dirty="0">
              <a:ln>
                <a:noFill/>
              </a:ln>
              <a:solidFill>
                <a:schemeClr val="tx1"/>
              </a:solidFill>
              <a:effectLst/>
            </a:endParaRPr>
          </a:p>
        </p:txBody>
      </p:sp>
      <p:pic>
        <p:nvPicPr>
          <p:cNvPr id="37" name="Image 36">
            <a:extLst>
              <a:ext uri="{FF2B5EF4-FFF2-40B4-BE49-F238E27FC236}">
                <a16:creationId xmlns:a16="http://schemas.microsoft.com/office/drawing/2014/main" id="{0F90CD29-64A0-B646-B2AF-4F7655024AA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248906" y="655398"/>
            <a:ext cx="1423145" cy="1491572"/>
          </a:xfrm>
          <a:prstGeom prst="rect">
            <a:avLst/>
          </a:prstGeom>
        </p:spPr>
      </p:pic>
      <p:sp>
        <p:nvSpPr>
          <p:cNvPr id="38" name="ZoneTexte 37">
            <a:extLst>
              <a:ext uri="{FF2B5EF4-FFF2-40B4-BE49-F238E27FC236}">
                <a16:creationId xmlns:a16="http://schemas.microsoft.com/office/drawing/2014/main" id="{6E8E85D7-EBFA-4846-A82A-6D0114570050}"/>
              </a:ext>
            </a:extLst>
          </p:cNvPr>
          <p:cNvSpPr txBox="1"/>
          <p:nvPr/>
        </p:nvSpPr>
        <p:spPr>
          <a:xfrm>
            <a:off x="7270192" y="930808"/>
            <a:ext cx="278403" cy="307945"/>
          </a:xfrm>
          <a:prstGeom prst="rect">
            <a:avLst/>
          </a:prstGeom>
          <a:noFill/>
        </p:spPr>
        <p:txBody>
          <a:bodyPr wrap="none" rtlCol="0">
            <a:spAutoFit/>
          </a:bodyPr>
          <a:lstStyle/>
          <a:p>
            <a:r>
              <a:rPr lang="en-US" sz="2000" b="1" dirty="0" err="1">
                <a:solidFill>
                  <a:schemeClr val="bg1"/>
                </a:solidFill>
              </a:rPr>
              <a:t>T</a:t>
            </a:r>
            <a:r>
              <a:rPr lang="en-US" sz="2000" b="1" baseline="-25000" dirty="0" err="1">
                <a:solidFill>
                  <a:schemeClr val="bg1"/>
                </a:solidFill>
              </a:rPr>
              <a:t>peak</a:t>
            </a:r>
            <a:r>
              <a:rPr lang="en-US" sz="2000" b="1" dirty="0">
                <a:solidFill>
                  <a:schemeClr val="bg1"/>
                </a:solidFill>
              </a:rPr>
              <a:t>=N.RC</a:t>
            </a:r>
            <a:endParaRPr lang="en-US" sz="2000" b="1" baseline="-25000" dirty="0">
              <a:solidFill>
                <a:schemeClr val="bg1"/>
              </a:solidFill>
            </a:endParaRPr>
          </a:p>
        </p:txBody>
      </p:sp>
      <p:cxnSp>
        <p:nvCxnSpPr>
          <p:cNvPr id="39" name="Connecteur droit avec flèche 38">
            <a:extLst>
              <a:ext uri="{FF2B5EF4-FFF2-40B4-BE49-F238E27FC236}">
                <a16:creationId xmlns:a16="http://schemas.microsoft.com/office/drawing/2014/main" id="{DB7121F3-9178-4546-BEF7-67005D890067}"/>
              </a:ext>
            </a:extLst>
          </p:cNvPr>
          <p:cNvCxnSpPr>
            <a:cxnSpLocks/>
          </p:cNvCxnSpPr>
          <p:nvPr/>
        </p:nvCxnSpPr>
        <p:spPr bwMode="auto">
          <a:xfrm flipH="1">
            <a:off x="7398425" y="2016016"/>
            <a:ext cx="278615" cy="0"/>
          </a:xfrm>
          <a:prstGeom prst="straightConnector1">
            <a:avLst/>
          </a:prstGeom>
          <a:solidFill>
            <a:schemeClr val="accent1"/>
          </a:solidFill>
          <a:ln w="38100" cap="flat" cmpd="sng" algn="ctr">
            <a:solidFill>
              <a:schemeClr val="bg1"/>
            </a:solidFill>
            <a:prstDash val="solid"/>
            <a:round/>
            <a:headEnd type="triangle"/>
            <a:tailEnd type="triangle"/>
          </a:ln>
          <a:effectLst/>
        </p:spPr>
      </p:cxnSp>
      <p:sp>
        <p:nvSpPr>
          <p:cNvPr id="40" name="ZoneTexte 39">
            <a:extLst>
              <a:ext uri="{FF2B5EF4-FFF2-40B4-BE49-F238E27FC236}">
                <a16:creationId xmlns:a16="http://schemas.microsoft.com/office/drawing/2014/main" id="{2B0ACF8F-1E2A-3541-90C4-06342EF821A5}"/>
              </a:ext>
            </a:extLst>
          </p:cNvPr>
          <p:cNvSpPr txBox="1"/>
          <p:nvPr/>
        </p:nvSpPr>
        <p:spPr>
          <a:xfrm>
            <a:off x="7983225" y="983135"/>
            <a:ext cx="101281" cy="297517"/>
          </a:xfrm>
          <a:prstGeom prst="rect">
            <a:avLst/>
          </a:prstGeom>
          <a:noFill/>
        </p:spPr>
        <p:txBody>
          <a:bodyPr wrap="none" rtlCol="0">
            <a:spAutoFit/>
          </a:bodyPr>
          <a:lstStyle/>
          <a:p>
            <a:endParaRPr lang="en-US" sz="2000" b="1" baseline="-25000" dirty="0">
              <a:solidFill>
                <a:schemeClr val="bg1"/>
              </a:solidFill>
            </a:endParaRPr>
          </a:p>
        </p:txBody>
      </p:sp>
    </p:spTree>
    <p:extLst>
      <p:ext uri="{BB962C8B-B14F-4D97-AF65-F5344CB8AC3E}">
        <p14:creationId xmlns:p14="http://schemas.microsoft.com/office/powerpoint/2010/main" val="8265819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ous-titre 7"/>
          <p:cNvSpPr>
            <a:spLocks noGrp="1"/>
          </p:cNvSpPr>
          <p:nvPr>
            <p:ph type="subTitle" sz="quarter" idx="1"/>
          </p:nvPr>
        </p:nvSpPr>
        <p:spPr>
          <a:xfrm>
            <a:off x="1127488" y="1746695"/>
            <a:ext cx="7544563" cy="2682802"/>
          </a:xfrm>
          <a:noFill/>
        </p:spPr>
        <p:txBody>
          <a:bodyPr/>
          <a:lstStyle/>
          <a:p>
            <a:pPr indent="0" algn="l"/>
            <a:endParaRPr lang="en-US" sz="2000" b="0" i="0" dirty="0">
              <a:latin typeface="Times New Roman" panose="02020603050405020304" pitchFamily="18" charset="0"/>
              <a:cs typeface="Times New Roman" panose="02020603050405020304" pitchFamily="18" charset="0"/>
            </a:endParaRPr>
          </a:p>
          <a:p>
            <a:pPr indent="0" algn="l"/>
            <a:endParaRPr lang="en-US" sz="1200" b="0" i="0" dirty="0">
              <a:latin typeface="Times New Roman" panose="02020603050405020304" pitchFamily="18" charset="0"/>
              <a:cs typeface="Times New Roman" panose="02020603050405020304" pitchFamily="18" charset="0"/>
            </a:endParaRPr>
          </a:p>
          <a:p>
            <a:pPr marL="342900" indent="-342900" algn="l">
              <a:buFont typeface="Arial" panose="020B0604020202020204" pitchFamily="34" charset="0"/>
              <a:buChar char="•"/>
            </a:pPr>
            <a:r>
              <a:rPr lang="en-US" sz="2000" b="0" i="0" dirty="0">
                <a:solidFill>
                  <a:srgbClr val="0000FF"/>
                </a:solidFill>
                <a:latin typeface="Times New Roman" panose="02020603050405020304" pitchFamily="18" charset="0"/>
                <a:cs typeface="Times New Roman" panose="02020603050405020304" pitchFamily="18" charset="0"/>
              </a:rPr>
              <a:t>Thermal noise </a:t>
            </a:r>
            <a:r>
              <a:rPr lang="en-US" sz="2000" b="0" i="0" dirty="0">
                <a:latin typeface="Times New Roman" panose="02020603050405020304" pitchFamily="18" charset="0"/>
                <a:cs typeface="Times New Roman" panose="02020603050405020304" pitchFamily="18" charset="0"/>
              </a:rPr>
              <a:t>of the input transistor of CSA: </a:t>
            </a:r>
            <a:r>
              <a:rPr lang="fr-FR" altLang="fr-FR" sz="2000" b="0" i="0" dirty="0">
                <a:solidFill>
                  <a:srgbClr val="0000FF"/>
                </a:solidFill>
              </a:rPr>
              <a:t>A</a:t>
            </a:r>
            <a:r>
              <a:rPr lang="fr-FR" altLang="fr-FR" sz="2000" b="0" i="0" baseline="-25000" dirty="0">
                <a:solidFill>
                  <a:srgbClr val="0000FF"/>
                </a:solidFill>
              </a:rPr>
              <a:t>*</a:t>
            </a:r>
            <a:r>
              <a:rPr lang="fr-FR" altLang="fr-FR" sz="2000" b="0" i="0" dirty="0" err="1">
                <a:solidFill>
                  <a:srgbClr val="0000FF"/>
                </a:solidFill>
              </a:rPr>
              <a:t>Ctot</a:t>
            </a:r>
            <a:r>
              <a:rPr lang="fr-FR" altLang="fr-FR" sz="2000" b="0" i="0" baseline="-25000" dirty="0">
                <a:solidFill>
                  <a:srgbClr val="0000FF"/>
                </a:solidFill>
              </a:rPr>
              <a:t>*</a:t>
            </a:r>
            <a:r>
              <a:rPr lang="fr-FR" altLang="fr-FR" sz="2000" b="0" i="0" dirty="0">
                <a:solidFill>
                  <a:srgbClr val="0000FF"/>
                </a:solidFill>
              </a:rPr>
              <a:t>T</a:t>
            </a:r>
            <a:r>
              <a:rPr lang="fr-FR" altLang="fr-FR" sz="2000" b="0" i="0" baseline="-25000" dirty="0">
                <a:solidFill>
                  <a:srgbClr val="0000FF"/>
                </a:solidFill>
              </a:rPr>
              <a:t>peak</a:t>
            </a:r>
            <a:r>
              <a:rPr lang="fr-FR" altLang="fr-FR" sz="2000" b="0" i="0" baseline="30000" dirty="0">
                <a:solidFill>
                  <a:srgbClr val="0000FF"/>
                </a:solidFill>
              </a:rPr>
              <a:t>-1/2</a:t>
            </a:r>
            <a:endParaRPr lang="en-US" sz="2000" b="0" i="0" dirty="0">
              <a:solidFill>
                <a:srgbClr val="0000FF"/>
              </a:solidFill>
              <a:latin typeface="Times New Roman" panose="02020603050405020304" pitchFamily="18" charset="0"/>
              <a:cs typeface="Times New Roman" panose="02020603050405020304" pitchFamily="18" charset="0"/>
            </a:endParaRPr>
          </a:p>
          <a:p>
            <a:pPr marL="342900" indent="-342900" algn="l">
              <a:buFont typeface="Arial" panose="020B0604020202020204" pitchFamily="34" charset="0"/>
              <a:buChar char="•"/>
            </a:pPr>
            <a:r>
              <a:rPr lang="en-US" sz="2000" b="0" i="0" dirty="0">
                <a:solidFill>
                  <a:srgbClr val="00B050"/>
                </a:solidFill>
                <a:latin typeface="Times New Roman" panose="02020603050405020304" pitchFamily="18" charset="0"/>
                <a:cs typeface="Times New Roman" panose="02020603050405020304" pitchFamily="18" charset="0"/>
              </a:rPr>
              <a:t>1/f noise </a:t>
            </a:r>
            <a:r>
              <a:rPr lang="en-US" sz="2000" b="0" i="0" dirty="0">
                <a:latin typeface="Times New Roman" panose="02020603050405020304" pitchFamily="18" charset="0"/>
                <a:cs typeface="Times New Roman" panose="02020603050405020304" pitchFamily="18" charset="0"/>
              </a:rPr>
              <a:t>of input noise of CSA:</a:t>
            </a:r>
            <a:r>
              <a:rPr lang="fr-FR" altLang="fr-FR" sz="2000" b="0" i="0" dirty="0">
                <a:solidFill>
                  <a:srgbClr val="00B050"/>
                </a:solidFill>
              </a:rPr>
              <a:t>ENC</a:t>
            </a:r>
            <a:r>
              <a:rPr lang="fr-FR" altLang="fr-FR" sz="2000" b="0" i="0" baseline="-25000" dirty="0">
                <a:solidFill>
                  <a:srgbClr val="00B050"/>
                </a:solidFill>
              </a:rPr>
              <a:t>1/f</a:t>
            </a:r>
            <a:r>
              <a:rPr lang="fr-FR" altLang="fr-FR" sz="2000" b="0" i="0" dirty="0">
                <a:solidFill>
                  <a:srgbClr val="00B050"/>
                </a:solidFill>
              </a:rPr>
              <a:t>=C</a:t>
            </a:r>
            <a:r>
              <a:rPr lang="fr-FR" altLang="fr-FR" sz="2000" b="0" i="0" baseline="-25000" dirty="0">
                <a:solidFill>
                  <a:srgbClr val="00B050"/>
                </a:solidFill>
              </a:rPr>
              <a:t>*</a:t>
            </a:r>
            <a:r>
              <a:rPr lang="fr-FR" altLang="fr-FR" sz="2000" b="0" i="0" dirty="0" err="1">
                <a:solidFill>
                  <a:srgbClr val="00B050"/>
                </a:solidFill>
              </a:rPr>
              <a:t>Ctot</a:t>
            </a:r>
            <a:endParaRPr lang="en-US" sz="2000" b="0" i="0" dirty="0">
              <a:solidFill>
                <a:srgbClr val="00B050"/>
              </a:solidFill>
              <a:latin typeface="Times New Roman" panose="02020603050405020304" pitchFamily="18" charset="0"/>
              <a:cs typeface="Times New Roman" panose="02020603050405020304" pitchFamily="18" charset="0"/>
            </a:endParaRPr>
          </a:p>
          <a:p>
            <a:pPr marL="342900" indent="-342900" algn="l">
              <a:buFont typeface="Arial" panose="020B0604020202020204" pitchFamily="34" charset="0"/>
              <a:buChar char="•"/>
            </a:pPr>
            <a:r>
              <a:rPr lang="en-US" sz="2000" b="0" i="0" dirty="0">
                <a:solidFill>
                  <a:srgbClr val="FF0000"/>
                </a:solidFill>
                <a:latin typeface="Times New Roman" panose="02020603050405020304" pitchFamily="18" charset="0"/>
                <a:cs typeface="Times New Roman" panose="02020603050405020304" pitchFamily="18" charset="0"/>
              </a:rPr>
              <a:t>Shot noise (detector) </a:t>
            </a:r>
            <a:r>
              <a:rPr lang="en-US" sz="2000" b="0" i="0" dirty="0">
                <a:latin typeface="Times New Roman" panose="02020603050405020304" pitchFamily="18" charset="0"/>
                <a:cs typeface="Times New Roman" panose="02020603050405020304" pitchFamily="18" charset="0"/>
              </a:rPr>
              <a:t>due to leakage current:</a:t>
            </a:r>
            <a:r>
              <a:rPr lang="fr-FR" altLang="fr-FR" sz="2000" dirty="0">
                <a:solidFill>
                  <a:srgbClr val="663300"/>
                </a:solidFill>
              </a:rPr>
              <a:t> </a:t>
            </a:r>
            <a:r>
              <a:rPr lang="fr-FR" altLang="fr-FR" sz="2000" b="0" i="0" dirty="0">
                <a:solidFill>
                  <a:srgbClr val="FF0000"/>
                </a:solidFill>
              </a:rPr>
              <a:t>B</a:t>
            </a:r>
            <a:r>
              <a:rPr lang="fr-FR" altLang="fr-FR" sz="2000" b="0" i="0" baseline="-25000" dirty="0">
                <a:solidFill>
                  <a:srgbClr val="FF0000"/>
                </a:solidFill>
              </a:rPr>
              <a:t>*</a:t>
            </a:r>
            <a:r>
              <a:rPr lang="fr-FR" altLang="fr-FR" sz="2000" b="0" i="0" dirty="0">
                <a:solidFill>
                  <a:srgbClr val="FF0000"/>
                </a:solidFill>
              </a:rPr>
              <a:t>T</a:t>
            </a:r>
            <a:r>
              <a:rPr lang="fr-FR" altLang="fr-FR" sz="2000" b="0" i="0" baseline="-25000" dirty="0">
                <a:solidFill>
                  <a:srgbClr val="FF0000"/>
                </a:solidFill>
              </a:rPr>
              <a:t>peak</a:t>
            </a:r>
            <a:r>
              <a:rPr lang="fr-FR" altLang="fr-FR" sz="2000" b="0" i="0" baseline="30000" dirty="0">
                <a:solidFill>
                  <a:srgbClr val="FF0000"/>
                </a:solidFill>
              </a:rPr>
              <a:t>1/2</a:t>
            </a:r>
            <a:endParaRPr lang="en-US" sz="2000" b="0" i="0" dirty="0">
              <a:solidFill>
                <a:srgbClr val="FF0000"/>
              </a:solidFill>
              <a:latin typeface="Times New Roman" panose="02020603050405020304" pitchFamily="18" charset="0"/>
              <a:cs typeface="Times New Roman" panose="02020603050405020304" pitchFamily="18" charset="0"/>
            </a:endParaRPr>
          </a:p>
          <a:p>
            <a:pPr indent="0" algn="l"/>
            <a:endParaRPr lang="en-US" sz="2000" b="0" i="0" dirty="0">
              <a:latin typeface="Times New Roman" panose="02020603050405020304" pitchFamily="18" charset="0"/>
              <a:cs typeface="Times New Roman" panose="02020603050405020304" pitchFamily="18" charset="0"/>
            </a:endParaRPr>
          </a:p>
          <a:p>
            <a:pPr indent="0" algn="l"/>
            <a:endParaRPr lang="en-US" sz="2000" b="0" i="0" dirty="0">
              <a:latin typeface="Times New Roman" panose="02020603050405020304" pitchFamily="18" charset="0"/>
              <a:cs typeface="Times New Roman" panose="02020603050405020304" pitchFamily="18" charset="0"/>
            </a:endParaRPr>
          </a:p>
          <a:p>
            <a:pPr indent="0" algn="l"/>
            <a:endParaRPr lang="en-US" sz="2000" b="0" i="0" dirty="0">
              <a:latin typeface="Times New Roman" panose="02020603050405020304" pitchFamily="18" charset="0"/>
              <a:cs typeface="Times New Roman" panose="02020603050405020304" pitchFamily="18" charset="0"/>
            </a:endParaRPr>
          </a:p>
          <a:p>
            <a:pPr indent="0" algn="l"/>
            <a:endParaRPr lang="en-US" sz="2000" b="0" i="0" dirty="0">
              <a:latin typeface="Times New Roman" panose="02020603050405020304" pitchFamily="18" charset="0"/>
              <a:cs typeface="Times New Roman" panose="02020603050405020304" pitchFamily="18" charset="0"/>
            </a:endParaRPr>
          </a:p>
          <a:p>
            <a:pPr indent="0" algn="l"/>
            <a:endParaRPr lang="en-US" sz="2000" b="0" i="0" dirty="0">
              <a:latin typeface="Times New Roman" panose="02020603050405020304" pitchFamily="18" charset="0"/>
              <a:cs typeface="Times New Roman" panose="02020603050405020304" pitchFamily="18" charset="0"/>
            </a:endParaRPr>
          </a:p>
          <a:p>
            <a:pPr indent="0" algn="l"/>
            <a:endParaRPr lang="en-US" sz="2000" b="0" i="0" dirty="0">
              <a:latin typeface="Times New Roman" panose="02020603050405020304" pitchFamily="18" charset="0"/>
              <a:cs typeface="Times New Roman" panose="02020603050405020304" pitchFamily="18" charset="0"/>
            </a:endParaRPr>
          </a:p>
          <a:p>
            <a:pPr indent="0" algn="l"/>
            <a:r>
              <a:rPr lang="en-US" sz="2000" b="0" i="0" dirty="0">
                <a:latin typeface="Times New Roman" panose="02020603050405020304" pitchFamily="18" charset="0"/>
                <a:cs typeface="Times New Roman" panose="02020603050405020304" pitchFamily="18" charset="0"/>
              </a:rPr>
              <a:t>In practically all readout circuits:  10 ns &lt; </a:t>
            </a:r>
            <a:r>
              <a:rPr lang="en-US" sz="2000" b="0" i="0" dirty="0" err="1">
                <a:latin typeface="Times New Roman" panose="02020603050405020304" pitchFamily="18" charset="0"/>
                <a:cs typeface="Times New Roman" panose="02020603050405020304" pitchFamily="18" charset="0"/>
              </a:rPr>
              <a:t>T</a:t>
            </a:r>
            <a:r>
              <a:rPr lang="en-US" sz="2000" b="0" i="0" baseline="-25000" dirty="0" err="1">
                <a:latin typeface="Times New Roman" panose="02020603050405020304" pitchFamily="18" charset="0"/>
                <a:cs typeface="Times New Roman" panose="02020603050405020304" pitchFamily="18" charset="0"/>
              </a:rPr>
              <a:t>peak</a:t>
            </a:r>
            <a:r>
              <a:rPr lang="en-US" sz="2000" b="0" i="0" dirty="0">
                <a:latin typeface="Times New Roman" panose="02020603050405020304" pitchFamily="18" charset="0"/>
                <a:cs typeface="Times New Roman" panose="02020603050405020304" pitchFamily="18" charset="0"/>
              </a:rPr>
              <a:t> &lt; 10 µs </a:t>
            </a:r>
          </a:p>
        </p:txBody>
      </p:sp>
      <p:sp>
        <p:nvSpPr>
          <p:cNvPr id="17" name="Rectangle 1097"/>
          <p:cNvSpPr>
            <a:spLocks noGrp="1" noChangeArrowheads="1"/>
          </p:cNvSpPr>
          <p:nvPr>
            <p:ph type="sldNum" sz="quarter" idx="4"/>
          </p:nvPr>
        </p:nvSpPr>
        <p:spPr>
          <a:xfrm>
            <a:off x="8346819" y="6480304"/>
            <a:ext cx="385762" cy="215900"/>
          </a:xfrm>
        </p:spPr>
        <p:txBody>
          <a:bodyPr/>
          <a:lstStyle/>
          <a:p>
            <a:fld id="{5287B7FA-75F4-41EF-AED0-620F566FF141}" type="slidenum">
              <a:rPr lang="fr-FR"/>
              <a:pPr/>
              <a:t>31</a:t>
            </a:fld>
            <a:endParaRPr lang="fr-FR" dirty="0"/>
          </a:p>
        </p:txBody>
      </p:sp>
      <p:sp>
        <p:nvSpPr>
          <p:cNvPr id="21" name="Rectangle 2">
            <a:extLst>
              <a:ext uri="{FF2B5EF4-FFF2-40B4-BE49-F238E27FC236}">
                <a16:creationId xmlns:a16="http://schemas.microsoft.com/office/drawing/2014/main" id="{FE8358D9-F3E1-D249-915C-4F7EFBD4D957}"/>
              </a:ext>
            </a:extLst>
          </p:cNvPr>
          <p:cNvSpPr txBox="1">
            <a:spLocks noChangeArrowheads="1"/>
          </p:cNvSpPr>
          <p:nvPr/>
        </p:nvSpPr>
        <p:spPr bwMode="auto">
          <a:xfrm>
            <a:off x="1042988" y="96383"/>
            <a:ext cx="7632700" cy="4587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a:solidFill>
                  <a:srgbClr val="8ABBD0"/>
                </a:solidFill>
                <a:latin typeface="+mj-lt"/>
                <a:ea typeface="+mj-ea"/>
                <a:cs typeface="+mj-cs"/>
              </a:defRPr>
            </a:lvl1pPr>
            <a:lvl2pPr algn="ctr" rtl="0" eaLnBrk="0" fontAlgn="base" hangingPunct="0">
              <a:spcBef>
                <a:spcPct val="0"/>
              </a:spcBef>
              <a:spcAft>
                <a:spcPct val="0"/>
              </a:spcAft>
              <a:defRPr sz="2800">
                <a:solidFill>
                  <a:srgbClr val="5F5F5F"/>
                </a:solidFill>
                <a:latin typeface="Arial" charset="0"/>
              </a:defRPr>
            </a:lvl2pPr>
            <a:lvl3pPr algn="ctr" rtl="0" eaLnBrk="0" fontAlgn="base" hangingPunct="0">
              <a:spcBef>
                <a:spcPct val="0"/>
              </a:spcBef>
              <a:spcAft>
                <a:spcPct val="0"/>
              </a:spcAft>
              <a:defRPr sz="2800">
                <a:solidFill>
                  <a:srgbClr val="5F5F5F"/>
                </a:solidFill>
                <a:latin typeface="Arial" charset="0"/>
              </a:defRPr>
            </a:lvl3pPr>
            <a:lvl4pPr algn="ctr" rtl="0" eaLnBrk="0" fontAlgn="base" hangingPunct="0">
              <a:spcBef>
                <a:spcPct val="0"/>
              </a:spcBef>
              <a:spcAft>
                <a:spcPct val="0"/>
              </a:spcAft>
              <a:defRPr sz="2800">
                <a:solidFill>
                  <a:srgbClr val="5F5F5F"/>
                </a:solidFill>
                <a:latin typeface="Arial" charset="0"/>
              </a:defRPr>
            </a:lvl4pPr>
            <a:lvl5pPr algn="ctr" rtl="0" eaLnBrk="0" fontAlgn="base" hangingPunct="0">
              <a:spcBef>
                <a:spcPct val="0"/>
              </a:spcBef>
              <a:spcAft>
                <a:spcPct val="0"/>
              </a:spcAft>
              <a:defRPr sz="2800">
                <a:solidFill>
                  <a:srgbClr val="5F5F5F"/>
                </a:solidFill>
                <a:latin typeface="Arial" charset="0"/>
              </a:defRPr>
            </a:lvl5pPr>
            <a:lvl6pPr marL="457200" algn="ctr" rtl="0" eaLnBrk="0" fontAlgn="base" hangingPunct="0">
              <a:spcBef>
                <a:spcPct val="0"/>
              </a:spcBef>
              <a:spcAft>
                <a:spcPct val="0"/>
              </a:spcAft>
              <a:defRPr sz="2800">
                <a:solidFill>
                  <a:srgbClr val="5F5F5F"/>
                </a:solidFill>
                <a:latin typeface="Arial" charset="0"/>
              </a:defRPr>
            </a:lvl6pPr>
            <a:lvl7pPr marL="914400" algn="ctr" rtl="0" eaLnBrk="0" fontAlgn="base" hangingPunct="0">
              <a:spcBef>
                <a:spcPct val="0"/>
              </a:spcBef>
              <a:spcAft>
                <a:spcPct val="0"/>
              </a:spcAft>
              <a:defRPr sz="2800">
                <a:solidFill>
                  <a:srgbClr val="5F5F5F"/>
                </a:solidFill>
                <a:latin typeface="Arial" charset="0"/>
              </a:defRPr>
            </a:lvl7pPr>
            <a:lvl8pPr marL="1371600" algn="ctr" rtl="0" eaLnBrk="0" fontAlgn="base" hangingPunct="0">
              <a:spcBef>
                <a:spcPct val="0"/>
              </a:spcBef>
              <a:spcAft>
                <a:spcPct val="0"/>
              </a:spcAft>
              <a:defRPr sz="2800">
                <a:solidFill>
                  <a:srgbClr val="5F5F5F"/>
                </a:solidFill>
                <a:latin typeface="Arial" charset="0"/>
              </a:defRPr>
            </a:lvl8pPr>
            <a:lvl9pPr marL="1828800" algn="ctr" rtl="0" eaLnBrk="0" fontAlgn="base" hangingPunct="0">
              <a:spcBef>
                <a:spcPct val="0"/>
              </a:spcBef>
              <a:spcAft>
                <a:spcPct val="0"/>
              </a:spcAft>
              <a:defRPr sz="2800">
                <a:solidFill>
                  <a:srgbClr val="5F5F5F"/>
                </a:solidFill>
                <a:latin typeface="Arial" charset="0"/>
              </a:defRPr>
            </a:lvl9pPr>
          </a:lstStyle>
          <a:p>
            <a:r>
              <a:rPr lang="en-US" sz="2000" b="0" kern="0" spc="300" dirty="0">
                <a:solidFill>
                  <a:schemeClr val="bg2"/>
                </a:solidFill>
              </a:rPr>
              <a:t>Architecture: filtering</a:t>
            </a:r>
            <a:endParaRPr lang="fr-FR" sz="2000" kern="0" dirty="0">
              <a:effectLst>
                <a:outerShdw blurRad="38100" dist="38100" dir="2700000" algn="tl">
                  <a:srgbClr val="C0C0C0"/>
                </a:outerShdw>
              </a:effectLst>
            </a:endParaRPr>
          </a:p>
        </p:txBody>
      </p:sp>
      <p:grpSp>
        <p:nvGrpSpPr>
          <p:cNvPr id="28" name="Groupe 27">
            <a:extLst>
              <a:ext uri="{FF2B5EF4-FFF2-40B4-BE49-F238E27FC236}">
                <a16:creationId xmlns:a16="http://schemas.microsoft.com/office/drawing/2014/main" id="{8819B7EA-F1CD-A147-BD04-8FE3DD0CE6AD}"/>
              </a:ext>
            </a:extLst>
          </p:cNvPr>
          <p:cNvGrpSpPr>
            <a:grpSpLocks noChangeAspect="1"/>
          </p:cNvGrpSpPr>
          <p:nvPr/>
        </p:nvGrpSpPr>
        <p:grpSpPr>
          <a:xfrm>
            <a:off x="1323134" y="879878"/>
            <a:ext cx="5337300" cy="1148742"/>
            <a:chOff x="1463210" y="3244197"/>
            <a:chExt cx="3558200" cy="765828"/>
          </a:xfrm>
        </p:grpSpPr>
        <p:sp>
          <p:nvSpPr>
            <p:cNvPr id="29" name="Parenthèses 28">
              <a:extLst>
                <a:ext uri="{FF2B5EF4-FFF2-40B4-BE49-F238E27FC236}">
                  <a16:creationId xmlns:a16="http://schemas.microsoft.com/office/drawing/2014/main" id="{300ED529-8D83-4B40-8143-CFCBDB4AD68C}"/>
                </a:ext>
              </a:extLst>
            </p:cNvPr>
            <p:cNvSpPr/>
            <p:nvPr/>
          </p:nvSpPr>
          <p:spPr bwMode="auto">
            <a:xfrm>
              <a:off x="4162425" y="3286125"/>
              <a:ext cx="784201" cy="723900"/>
            </a:xfrm>
            <a:prstGeom prst="bracketPair">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Times New Roman" pitchFamily="18" charset="0"/>
              </a:endParaRPr>
            </a:p>
          </p:txBody>
        </p:sp>
        <p:pic>
          <p:nvPicPr>
            <p:cNvPr id="30" name="Image 29">
              <a:extLst>
                <a:ext uri="{FF2B5EF4-FFF2-40B4-BE49-F238E27FC236}">
                  <a16:creationId xmlns:a16="http://schemas.microsoft.com/office/drawing/2014/main" id="{744A82C7-2294-9F41-93C2-12E952EF7E4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63210" y="3244197"/>
              <a:ext cx="3558200" cy="710595"/>
            </a:xfrm>
            <a:prstGeom prst="rect">
              <a:avLst/>
            </a:prstGeom>
          </p:spPr>
        </p:pic>
      </p:grpSp>
      <p:sp>
        <p:nvSpPr>
          <p:cNvPr id="31" name="Rectangle à coins arrondis 30">
            <a:extLst>
              <a:ext uri="{FF2B5EF4-FFF2-40B4-BE49-F238E27FC236}">
                <a16:creationId xmlns:a16="http://schemas.microsoft.com/office/drawing/2014/main" id="{8ECB3606-E3A4-3043-AF0C-7E00B026F1B2}"/>
              </a:ext>
            </a:extLst>
          </p:cNvPr>
          <p:cNvSpPr/>
          <p:nvPr/>
        </p:nvSpPr>
        <p:spPr bwMode="auto">
          <a:xfrm>
            <a:off x="1119187" y="664878"/>
            <a:ext cx="1488663" cy="1482092"/>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Times New Roman" pitchFamily="18" charset="0"/>
            </a:endParaRPr>
          </a:p>
        </p:txBody>
      </p:sp>
      <p:sp>
        <p:nvSpPr>
          <p:cNvPr id="32" name="Rectangle à coins arrondis 31">
            <a:extLst>
              <a:ext uri="{FF2B5EF4-FFF2-40B4-BE49-F238E27FC236}">
                <a16:creationId xmlns:a16="http://schemas.microsoft.com/office/drawing/2014/main" id="{ED3ABF34-99F0-DA4E-9D8E-F9AC6C72A562}"/>
              </a:ext>
            </a:extLst>
          </p:cNvPr>
          <p:cNvSpPr/>
          <p:nvPr/>
        </p:nvSpPr>
        <p:spPr bwMode="auto">
          <a:xfrm>
            <a:off x="3200916" y="664878"/>
            <a:ext cx="3966387" cy="1482092"/>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a:endParaRPr lang="fr-FR" sz="2000" dirty="0">
              <a:sym typeface="Symbol"/>
            </a:endParaRPr>
          </a:p>
          <a:p>
            <a:pPr algn="ctr"/>
            <a:endParaRPr lang="fr-FR" sz="2000" dirty="0">
              <a:sym typeface="Symbol"/>
            </a:endParaRPr>
          </a:p>
          <a:p>
            <a:pPr algn="ctr"/>
            <a:r>
              <a:rPr lang="fr-FR" sz="2000" dirty="0">
                <a:sym typeface="Symbol"/>
              </a:rPr>
              <a:t>                </a:t>
            </a:r>
            <a:endParaRPr kumimoji="0" lang="fr-FR" sz="2000" b="0" i="0" u="none" strike="noStrike" cap="none" normalizeH="0" baseline="0" dirty="0">
              <a:ln>
                <a:noFill/>
              </a:ln>
              <a:solidFill>
                <a:schemeClr val="tx1"/>
              </a:solidFill>
              <a:effectLst/>
            </a:endParaRPr>
          </a:p>
        </p:txBody>
      </p:sp>
      <p:pic>
        <p:nvPicPr>
          <p:cNvPr id="37" name="Image 36">
            <a:extLst>
              <a:ext uri="{FF2B5EF4-FFF2-40B4-BE49-F238E27FC236}">
                <a16:creationId xmlns:a16="http://schemas.microsoft.com/office/drawing/2014/main" id="{0F90CD29-64A0-B646-B2AF-4F7655024AA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248906" y="655398"/>
            <a:ext cx="1423145" cy="1491572"/>
          </a:xfrm>
          <a:prstGeom prst="rect">
            <a:avLst/>
          </a:prstGeom>
        </p:spPr>
      </p:pic>
      <p:sp>
        <p:nvSpPr>
          <p:cNvPr id="38" name="ZoneTexte 37">
            <a:extLst>
              <a:ext uri="{FF2B5EF4-FFF2-40B4-BE49-F238E27FC236}">
                <a16:creationId xmlns:a16="http://schemas.microsoft.com/office/drawing/2014/main" id="{6E8E85D7-EBFA-4846-A82A-6D0114570050}"/>
              </a:ext>
            </a:extLst>
          </p:cNvPr>
          <p:cNvSpPr txBox="1"/>
          <p:nvPr/>
        </p:nvSpPr>
        <p:spPr>
          <a:xfrm>
            <a:off x="7270192" y="930808"/>
            <a:ext cx="278403" cy="307945"/>
          </a:xfrm>
          <a:prstGeom prst="rect">
            <a:avLst/>
          </a:prstGeom>
          <a:noFill/>
        </p:spPr>
        <p:txBody>
          <a:bodyPr wrap="none" rtlCol="0">
            <a:spAutoFit/>
          </a:bodyPr>
          <a:lstStyle/>
          <a:p>
            <a:r>
              <a:rPr lang="en-US" sz="2000" b="1" dirty="0" err="1">
                <a:solidFill>
                  <a:schemeClr val="bg1"/>
                </a:solidFill>
              </a:rPr>
              <a:t>T</a:t>
            </a:r>
            <a:r>
              <a:rPr lang="en-US" sz="2000" b="1" baseline="-25000" dirty="0" err="1">
                <a:solidFill>
                  <a:schemeClr val="bg1"/>
                </a:solidFill>
              </a:rPr>
              <a:t>peak</a:t>
            </a:r>
            <a:r>
              <a:rPr lang="en-US" sz="2000" b="1" dirty="0">
                <a:solidFill>
                  <a:schemeClr val="bg1"/>
                </a:solidFill>
              </a:rPr>
              <a:t>=N.RC</a:t>
            </a:r>
            <a:endParaRPr lang="en-US" sz="2000" b="1" baseline="-25000" dirty="0">
              <a:solidFill>
                <a:schemeClr val="bg1"/>
              </a:solidFill>
            </a:endParaRPr>
          </a:p>
        </p:txBody>
      </p:sp>
      <p:cxnSp>
        <p:nvCxnSpPr>
          <p:cNvPr id="39" name="Connecteur droit avec flèche 38">
            <a:extLst>
              <a:ext uri="{FF2B5EF4-FFF2-40B4-BE49-F238E27FC236}">
                <a16:creationId xmlns:a16="http://schemas.microsoft.com/office/drawing/2014/main" id="{DB7121F3-9178-4546-BEF7-67005D890067}"/>
              </a:ext>
            </a:extLst>
          </p:cNvPr>
          <p:cNvCxnSpPr>
            <a:cxnSpLocks/>
          </p:cNvCxnSpPr>
          <p:nvPr/>
        </p:nvCxnSpPr>
        <p:spPr bwMode="auto">
          <a:xfrm flipH="1">
            <a:off x="7398425" y="2016016"/>
            <a:ext cx="278615" cy="0"/>
          </a:xfrm>
          <a:prstGeom prst="straightConnector1">
            <a:avLst/>
          </a:prstGeom>
          <a:solidFill>
            <a:schemeClr val="accent1"/>
          </a:solidFill>
          <a:ln w="38100" cap="flat" cmpd="sng" algn="ctr">
            <a:solidFill>
              <a:schemeClr val="bg1"/>
            </a:solidFill>
            <a:prstDash val="solid"/>
            <a:round/>
            <a:headEnd type="triangle"/>
            <a:tailEnd type="triangle"/>
          </a:ln>
          <a:effectLst/>
        </p:spPr>
      </p:cxnSp>
      <p:sp>
        <p:nvSpPr>
          <p:cNvPr id="40" name="ZoneTexte 39">
            <a:extLst>
              <a:ext uri="{FF2B5EF4-FFF2-40B4-BE49-F238E27FC236}">
                <a16:creationId xmlns:a16="http://schemas.microsoft.com/office/drawing/2014/main" id="{2B0ACF8F-1E2A-3541-90C4-06342EF821A5}"/>
              </a:ext>
            </a:extLst>
          </p:cNvPr>
          <p:cNvSpPr txBox="1"/>
          <p:nvPr/>
        </p:nvSpPr>
        <p:spPr>
          <a:xfrm>
            <a:off x="7983225" y="983135"/>
            <a:ext cx="101281" cy="297517"/>
          </a:xfrm>
          <a:prstGeom prst="rect">
            <a:avLst/>
          </a:prstGeom>
          <a:noFill/>
        </p:spPr>
        <p:txBody>
          <a:bodyPr wrap="none" rtlCol="0">
            <a:spAutoFit/>
          </a:bodyPr>
          <a:lstStyle/>
          <a:p>
            <a:endParaRPr lang="en-US" sz="2000" b="1" baseline="-25000" dirty="0">
              <a:solidFill>
                <a:schemeClr val="bg1"/>
              </a:solidFill>
            </a:endParaRPr>
          </a:p>
        </p:txBody>
      </p:sp>
      <p:grpSp>
        <p:nvGrpSpPr>
          <p:cNvPr id="2" name="Groupe 1">
            <a:extLst>
              <a:ext uri="{FF2B5EF4-FFF2-40B4-BE49-F238E27FC236}">
                <a16:creationId xmlns:a16="http://schemas.microsoft.com/office/drawing/2014/main" id="{04E23C58-9CD6-6846-99A5-D351287D4F5D}"/>
              </a:ext>
            </a:extLst>
          </p:cNvPr>
          <p:cNvGrpSpPr/>
          <p:nvPr/>
        </p:nvGrpSpPr>
        <p:grpSpPr>
          <a:xfrm>
            <a:off x="1549086" y="3516256"/>
            <a:ext cx="5815776" cy="2152449"/>
            <a:chOff x="1549086" y="3516256"/>
            <a:chExt cx="5815776" cy="2152449"/>
          </a:xfrm>
        </p:grpSpPr>
        <p:sp>
          <p:nvSpPr>
            <p:cNvPr id="22" name="ZoneTexte 21">
              <a:extLst>
                <a:ext uri="{FF2B5EF4-FFF2-40B4-BE49-F238E27FC236}">
                  <a16:creationId xmlns:a16="http://schemas.microsoft.com/office/drawing/2014/main" id="{484D2B71-ADB5-8B40-9952-795D27338E69}"/>
                </a:ext>
              </a:extLst>
            </p:cNvPr>
            <p:cNvSpPr txBox="1"/>
            <p:nvPr/>
          </p:nvSpPr>
          <p:spPr>
            <a:xfrm>
              <a:off x="6078226" y="5019443"/>
              <a:ext cx="1286636" cy="461665"/>
            </a:xfrm>
            <a:prstGeom prst="rect">
              <a:avLst/>
            </a:prstGeom>
            <a:noFill/>
          </p:spPr>
          <p:txBody>
            <a:bodyPr wrap="square" rtlCol="0">
              <a:spAutoFit/>
            </a:bodyPr>
            <a:lstStyle/>
            <a:p>
              <a:r>
                <a:rPr lang="fr-FR" sz="1200" dirty="0" err="1">
                  <a:latin typeface="+mn-lt"/>
                </a:rPr>
                <a:t>Filtering</a:t>
              </a:r>
              <a:r>
                <a:rPr lang="fr-FR" sz="1200" dirty="0">
                  <a:latin typeface="+mn-lt"/>
                </a:rPr>
                <a:t> time</a:t>
              </a:r>
            </a:p>
            <a:p>
              <a:r>
                <a:rPr lang="fr-FR" sz="1200" dirty="0">
                  <a:latin typeface="+mn-lt"/>
                </a:rPr>
                <a:t>Log(</a:t>
              </a:r>
              <a:r>
                <a:rPr lang="fr-FR" sz="1200" dirty="0" err="1">
                  <a:latin typeface="+mn-lt"/>
                </a:rPr>
                <a:t>t</a:t>
              </a:r>
              <a:r>
                <a:rPr lang="fr-FR" sz="1200" baseline="-25000" dirty="0" err="1">
                  <a:latin typeface="+mn-lt"/>
                </a:rPr>
                <a:t>peak</a:t>
              </a:r>
              <a:r>
                <a:rPr lang="fr-FR" sz="1200" dirty="0"/>
                <a:t>)</a:t>
              </a:r>
            </a:p>
          </p:txBody>
        </p:sp>
        <p:pic>
          <p:nvPicPr>
            <p:cNvPr id="24" name="Image 23" descr="crrc.png">
              <a:extLst>
                <a:ext uri="{FF2B5EF4-FFF2-40B4-BE49-F238E27FC236}">
                  <a16:creationId xmlns:a16="http://schemas.microsoft.com/office/drawing/2014/main" id="{F3D2D202-47E6-6546-A35C-715A622E615B}"/>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496467" y="3673178"/>
              <a:ext cx="4253939" cy="1995527"/>
            </a:xfrm>
            <a:prstGeom prst="rect">
              <a:avLst/>
            </a:prstGeom>
          </p:spPr>
        </p:pic>
        <p:cxnSp>
          <p:nvCxnSpPr>
            <p:cNvPr id="25" name="Connecteur droit avec flèche 24">
              <a:extLst>
                <a:ext uri="{FF2B5EF4-FFF2-40B4-BE49-F238E27FC236}">
                  <a16:creationId xmlns:a16="http://schemas.microsoft.com/office/drawing/2014/main" id="{04995DBA-7567-F644-A6C4-7171DEA70B54}"/>
                </a:ext>
              </a:extLst>
            </p:cNvPr>
            <p:cNvCxnSpPr/>
            <p:nvPr/>
          </p:nvCxnSpPr>
          <p:spPr bwMode="auto">
            <a:xfrm>
              <a:off x="3664649" y="4633554"/>
              <a:ext cx="0" cy="417102"/>
            </a:xfrm>
            <a:prstGeom prst="straightConnector1">
              <a:avLst/>
            </a:prstGeom>
            <a:solidFill>
              <a:schemeClr val="accent1"/>
            </a:solidFill>
            <a:ln w="12700" cap="flat" cmpd="sng" algn="ctr">
              <a:solidFill>
                <a:srgbClr val="0000FF"/>
              </a:solidFill>
              <a:prstDash val="solid"/>
              <a:round/>
              <a:headEnd type="none" w="med" len="med"/>
              <a:tailEnd type="arrow"/>
            </a:ln>
            <a:effectLst/>
          </p:spPr>
        </p:cxnSp>
        <p:sp>
          <p:nvSpPr>
            <p:cNvPr id="26" name="ZoneTexte 25">
              <a:extLst>
                <a:ext uri="{FF2B5EF4-FFF2-40B4-BE49-F238E27FC236}">
                  <a16:creationId xmlns:a16="http://schemas.microsoft.com/office/drawing/2014/main" id="{D45D60A4-C6A1-614A-B2F7-947B7089C98D}"/>
                </a:ext>
              </a:extLst>
            </p:cNvPr>
            <p:cNvSpPr txBox="1"/>
            <p:nvPr/>
          </p:nvSpPr>
          <p:spPr>
            <a:xfrm>
              <a:off x="3540648" y="4344207"/>
              <a:ext cx="437255" cy="307777"/>
            </a:xfrm>
            <a:prstGeom prst="rect">
              <a:avLst/>
            </a:prstGeom>
            <a:noFill/>
          </p:spPr>
          <p:txBody>
            <a:bodyPr wrap="none" rtlCol="0">
              <a:spAutoFit/>
            </a:bodyPr>
            <a:lstStyle/>
            <a:p>
              <a:r>
                <a:rPr lang="fr-FR" sz="1400" dirty="0" err="1">
                  <a:solidFill>
                    <a:srgbClr val="0000FF"/>
                  </a:solidFill>
                </a:rPr>
                <a:t>I</a:t>
              </a:r>
              <a:r>
                <a:rPr lang="fr-FR" sz="1400" baseline="-25000" dirty="0" err="1">
                  <a:solidFill>
                    <a:srgbClr val="0000FF"/>
                  </a:solidFill>
                </a:rPr>
                <a:t>bias</a:t>
              </a:r>
              <a:endParaRPr lang="fr-FR" sz="1400" dirty="0">
                <a:solidFill>
                  <a:srgbClr val="0000FF"/>
                </a:solidFill>
              </a:endParaRPr>
            </a:p>
          </p:txBody>
        </p:sp>
        <p:sp>
          <p:nvSpPr>
            <p:cNvPr id="27" name="ZoneTexte 26">
              <a:extLst>
                <a:ext uri="{FF2B5EF4-FFF2-40B4-BE49-F238E27FC236}">
                  <a16:creationId xmlns:a16="http://schemas.microsoft.com/office/drawing/2014/main" id="{7A23CA17-4CA1-524D-9876-B529DC1E6CA6}"/>
                </a:ext>
              </a:extLst>
            </p:cNvPr>
            <p:cNvSpPr txBox="1"/>
            <p:nvPr/>
          </p:nvSpPr>
          <p:spPr>
            <a:xfrm>
              <a:off x="1549086" y="3799061"/>
              <a:ext cx="949325" cy="461665"/>
            </a:xfrm>
            <a:prstGeom prst="rect">
              <a:avLst/>
            </a:prstGeom>
            <a:noFill/>
          </p:spPr>
          <p:txBody>
            <a:bodyPr wrap="square" rtlCol="0">
              <a:spAutoFit/>
            </a:bodyPr>
            <a:lstStyle/>
            <a:p>
              <a:r>
                <a:rPr lang="fr-FR" sz="1200" dirty="0">
                  <a:latin typeface="+mn-lt"/>
                </a:rPr>
                <a:t>Noise</a:t>
              </a:r>
            </a:p>
            <a:p>
              <a:r>
                <a:rPr lang="fr-FR" sz="1200" dirty="0">
                  <a:latin typeface="+mn-lt"/>
                </a:rPr>
                <a:t>Log(ENC)</a:t>
              </a:r>
            </a:p>
          </p:txBody>
        </p:sp>
        <p:sp>
          <p:nvSpPr>
            <p:cNvPr id="33" name="ZoneTexte 32">
              <a:extLst>
                <a:ext uri="{FF2B5EF4-FFF2-40B4-BE49-F238E27FC236}">
                  <a16:creationId xmlns:a16="http://schemas.microsoft.com/office/drawing/2014/main" id="{C65D5F0E-3F6E-2049-BFB1-DEC396DF17FD}"/>
                </a:ext>
              </a:extLst>
            </p:cNvPr>
            <p:cNvSpPr txBox="1"/>
            <p:nvPr/>
          </p:nvSpPr>
          <p:spPr>
            <a:xfrm rot="2528378">
              <a:off x="2555199" y="4520473"/>
              <a:ext cx="1570958" cy="307777"/>
            </a:xfrm>
            <a:prstGeom prst="rect">
              <a:avLst/>
            </a:prstGeom>
            <a:noFill/>
          </p:spPr>
          <p:txBody>
            <a:bodyPr wrap="square" rtlCol="0">
              <a:spAutoFit/>
            </a:bodyPr>
            <a:lstStyle/>
            <a:p>
              <a:r>
                <a:rPr lang="fr-FR" sz="1400" dirty="0">
                  <a:solidFill>
                    <a:srgbClr val="0000FF"/>
                  </a:solidFill>
                  <a:latin typeface="+mn-lt"/>
                </a:rPr>
                <a:t>Thermal Noise</a:t>
              </a:r>
            </a:p>
          </p:txBody>
        </p:sp>
        <p:sp>
          <p:nvSpPr>
            <p:cNvPr id="34" name="ZoneTexte 33">
              <a:extLst>
                <a:ext uri="{FF2B5EF4-FFF2-40B4-BE49-F238E27FC236}">
                  <a16:creationId xmlns:a16="http://schemas.microsoft.com/office/drawing/2014/main" id="{07E6F23E-1808-5F4A-8E90-26625D39A268}"/>
                </a:ext>
              </a:extLst>
            </p:cNvPr>
            <p:cNvSpPr txBox="1"/>
            <p:nvPr/>
          </p:nvSpPr>
          <p:spPr>
            <a:xfrm rot="19086011">
              <a:off x="5491523" y="4041398"/>
              <a:ext cx="1489710" cy="307777"/>
            </a:xfrm>
            <a:prstGeom prst="rect">
              <a:avLst/>
            </a:prstGeom>
            <a:noFill/>
          </p:spPr>
          <p:txBody>
            <a:bodyPr wrap="square" rtlCol="0">
              <a:spAutoFit/>
            </a:bodyPr>
            <a:lstStyle/>
            <a:p>
              <a:r>
                <a:rPr lang="fr-FR" sz="1400" dirty="0" err="1">
                  <a:solidFill>
                    <a:srgbClr val="FF0000"/>
                  </a:solidFill>
                  <a:latin typeface="+mn-lt"/>
                </a:rPr>
                <a:t>Shot</a:t>
              </a:r>
              <a:r>
                <a:rPr lang="fr-FR" sz="1400" dirty="0">
                  <a:solidFill>
                    <a:srgbClr val="FF0000"/>
                  </a:solidFill>
                  <a:latin typeface="+mn-lt"/>
                </a:rPr>
                <a:t> Noise</a:t>
              </a:r>
            </a:p>
          </p:txBody>
        </p:sp>
        <p:sp>
          <p:nvSpPr>
            <p:cNvPr id="35" name="ZoneTexte 34">
              <a:extLst>
                <a:ext uri="{FF2B5EF4-FFF2-40B4-BE49-F238E27FC236}">
                  <a16:creationId xmlns:a16="http://schemas.microsoft.com/office/drawing/2014/main" id="{E0AE0B21-3EDA-8746-ADF8-D7DABF0FD43E}"/>
                </a:ext>
              </a:extLst>
            </p:cNvPr>
            <p:cNvSpPr txBox="1"/>
            <p:nvPr/>
          </p:nvSpPr>
          <p:spPr>
            <a:xfrm>
              <a:off x="4137490" y="5187587"/>
              <a:ext cx="1153583" cy="307777"/>
            </a:xfrm>
            <a:prstGeom prst="rect">
              <a:avLst/>
            </a:prstGeom>
            <a:noFill/>
          </p:spPr>
          <p:txBody>
            <a:bodyPr wrap="square" rtlCol="0">
              <a:spAutoFit/>
            </a:bodyPr>
            <a:lstStyle/>
            <a:p>
              <a:r>
                <a:rPr lang="fr-FR" sz="1400" dirty="0">
                  <a:solidFill>
                    <a:srgbClr val="008000"/>
                  </a:solidFill>
                </a:rPr>
                <a:t>1/f Noise</a:t>
              </a:r>
            </a:p>
          </p:txBody>
        </p:sp>
        <p:sp>
          <p:nvSpPr>
            <p:cNvPr id="36" name="ZoneTexte 35">
              <a:extLst>
                <a:ext uri="{FF2B5EF4-FFF2-40B4-BE49-F238E27FC236}">
                  <a16:creationId xmlns:a16="http://schemas.microsoft.com/office/drawing/2014/main" id="{211AC687-84D6-374C-9577-31591EF32E6B}"/>
                </a:ext>
              </a:extLst>
            </p:cNvPr>
            <p:cNvSpPr txBox="1"/>
            <p:nvPr/>
          </p:nvSpPr>
          <p:spPr>
            <a:xfrm rot="19251015">
              <a:off x="5848799" y="3788285"/>
              <a:ext cx="467706" cy="307777"/>
            </a:xfrm>
            <a:prstGeom prst="rect">
              <a:avLst/>
            </a:prstGeom>
            <a:noFill/>
          </p:spPr>
          <p:txBody>
            <a:bodyPr wrap="square" rtlCol="0">
              <a:spAutoFit/>
            </a:bodyPr>
            <a:lstStyle/>
            <a:p>
              <a:r>
                <a:rPr lang="fr-FR" sz="1400" dirty="0"/>
                <a:t>1/2</a:t>
              </a:r>
            </a:p>
          </p:txBody>
        </p:sp>
        <p:cxnSp>
          <p:nvCxnSpPr>
            <p:cNvPr id="41" name="Connecteur droit avec flèche 40">
              <a:extLst>
                <a:ext uri="{FF2B5EF4-FFF2-40B4-BE49-F238E27FC236}">
                  <a16:creationId xmlns:a16="http://schemas.microsoft.com/office/drawing/2014/main" id="{DB152493-2129-FB45-8549-84D1C600BE8B}"/>
                </a:ext>
              </a:extLst>
            </p:cNvPr>
            <p:cNvCxnSpPr>
              <a:cxnSpLocks/>
            </p:cNvCxnSpPr>
            <p:nvPr/>
          </p:nvCxnSpPr>
          <p:spPr bwMode="auto">
            <a:xfrm flipV="1">
              <a:off x="5459579" y="4167870"/>
              <a:ext cx="0" cy="798102"/>
            </a:xfrm>
            <a:prstGeom prst="straightConnector1">
              <a:avLst/>
            </a:prstGeom>
            <a:solidFill>
              <a:schemeClr val="accent1"/>
            </a:solidFill>
            <a:ln w="12700" cap="flat" cmpd="sng" algn="ctr">
              <a:solidFill>
                <a:srgbClr val="FF0066"/>
              </a:solidFill>
              <a:prstDash val="solid"/>
              <a:round/>
              <a:headEnd type="none" w="med" len="med"/>
              <a:tailEnd type="arrow"/>
            </a:ln>
            <a:effectLst/>
          </p:spPr>
        </p:cxnSp>
        <p:sp>
          <p:nvSpPr>
            <p:cNvPr id="42" name="ZoneTexte 41">
              <a:extLst>
                <a:ext uri="{FF2B5EF4-FFF2-40B4-BE49-F238E27FC236}">
                  <a16:creationId xmlns:a16="http://schemas.microsoft.com/office/drawing/2014/main" id="{2FAF555C-638B-0649-ADA2-BA8D34BED200}"/>
                </a:ext>
              </a:extLst>
            </p:cNvPr>
            <p:cNvSpPr txBox="1"/>
            <p:nvPr/>
          </p:nvSpPr>
          <p:spPr>
            <a:xfrm>
              <a:off x="5225507" y="3853122"/>
              <a:ext cx="454116" cy="307777"/>
            </a:xfrm>
            <a:prstGeom prst="rect">
              <a:avLst/>
            </a:prstGeom>
            <a:noFill/>
          </p:spPr>
          <p:txBody>
            <a:bodyPr wrap="none" rtlCol="0">
              <a:spAutoFit/>
            </a:bodyPr>
            <a:lstStyle/>
            <a:p>
              <a:r>
                <a:rPr lang="fr-FR" sz="1400" dirty="0" err="1">
                  <a:solidFill>
                    <a:srgbClr val="FF0000"/>
                  </a:solidFill>
                  <a:latin typeface="+mn-lt"/>
                </a:rPr>
                <a:t>I</a:t>
              </a:r>
              <a:r>
                <a:rPr lang="fr-FR" sz="1400" baseline="-25000" dirty="0" err="1">
                  <a:solidFill>
                    <a:srgbClr val="FF0000"/>
                  </a:solidFill>
                  <a:latin typeface="+mn-lt"/>
                </a:rPr>
                <a:t>leak</a:t>
              </a:r>
              <a:endParaRPr lang="fr-FR" sz="1400" dirty="0">
                <a:solidFill>
                  <a:srgbClr val="FF0000"/>
                </a:solidFill>
                <a:latin typeface="+mn-lt"/>
              </a:endParaRPr>
            </a:p>
          </p:txBody>
        </p:sp>
        <p:sp>
          <p:nvSpPr>
            <p:cNvPr id="43" name="ZoneTexte 42">
              <a:extLst>
                <a:ext uri="{FF2B5EF4-FFF2-40B4-BE49-F238E27FC236}">
                  <a16:creationId xmlns:a16="http://schemas.microsoft.com/office/drawing/2014/main" id="{2ECB1EAC-1B32-BB4A-B3A8-AFA83D61D9C0}"/>
                </a:ext>
              </a:extLst>
            </p:cNvPr>
            <p:cNvSpPr txBox="1"/>
            <p:nvPr/>
          </p:nvSpPr>
          <p:spPr>
            <a:xfrm>
              <a:off x="2854829" y="5148523"/>
              <a:ext cx="686894" cy="307777"/>
            </a:xfrm>
            <a:prstGeom prst="rect">
              <a:avLst/>
            </a:prstGeom>
            <a:noFill/>
          </p:spPr>
          <p:txBody>
            <a:bodyPr wrap="none" rtlCol="0">
              <a:spAutoFit/>
            </a:bodyPr>
            <a:lstStyle/>
            <a:p>
              <a:r>
                <a:rPr lang="fr-FR" sz="1400" dirty="0">
                  <a:solidFill>
                    <a:srgbClr val="0000FF"/>
                  </a:solidFill>
                  <a:latin typeface="+mn-lt"/>
                </a:rPr>
                <a:t>C</a:t>
              </a:r>
              <a:r>
                <a:rPr lang="fr-FR" sz="1400" baseline="-25000" dirty="0">
                  <a:solidFill>
                    <a:srgbClr val="0000FF"/>
                  </a:solidFill>
                  <a:latin typeface="+mn-lt"/>
                </a:rPr>
                <a:t>t</a:t>
              </a:r>
              <a:r>
                <a:rPr lang="fr-FR" sz="1400" dirty="0">
                  <a:solidFill>
                    <a:srgbClr val="0000FF"/>
                  </a:solidFill>
                  <a:latin typeface="+mn-lt"/>
                </a:rPr>
                <a:t> &amp; </a:t>
              </a:r>
              <a:r>
                <a:rPr lang="fr-FR" sz="1400" dirty="0" err="1">
                  <a:solidFill>
                    <a:srgbClr val="0000FF"/>
                  </a:solidFill>
                  <a:latin typeface="+mn-lt"/>
                </a:rPr>
                <a:t>T</a:t>
              </a:r>
              <a:endParaRPr lang="fr-FR" sz="1400" dirty="0">
                <a:solidFill>
                  <a:srgbClr val="0000FF"/>
                </a:solidFill>
                <a:latin typeface="+mn-lt"/>
              </a:endParaRPr>
            </a:p>
          </p:txBody>
        </p:sp>
        <p:cxnSp>
          <p:nvCxnSpPr>
            <p:cNvPr id="44" name="Connecteur droit avec flèche 43">
              <a:extLst>
                <a:ext uri="{FF2B5EF4-FFF2-40B4-BE49-F238E27FC236}">
                  <a16:creationId xmlns:a16="http://schemas.microsoft.com/office/drawing/2014/main" id="{17767806-1111-F14B-A210-627A04F42670}"/>
                </a:ext>
              </a:extLst>
            </p:cNvPr>
            <p:cNvCxnSpPr/>
            <p:nvPr/>
          </p:nvCxnSpPr>
          <p:spPr bwMode="auto">
            <a:xfrm flipV="1">
              <a:off x="3351380" y="4280174"/>
              <a:ext cx="0" cy="846665"/>
            </a:xfrm>
            <a:prstGeom prst="straightConnector1">
              <a:avLst/>
            </a:prstGeom>
            <a:solidFill>
              <a:schemeClr val="accent1"/>
            </a:solidFill>
            <a:ln w="12700" cap="flat" cmpd="sng" algn="ctr">
              <a:solidFill>
                <a:srgbClr val="0000FF"/>
              </a:solidFill>
              <a:prstDash val="solid"/>
              <a:round/>
              <a:headEnd type="none" w="med" len="med"/>
              <a:tailEnd type="arrow"/>
            </a:ln>
            <a:effectLst/>
          </p:spPr>
        </p:cxnSp>
        <p:sp>
          <p:nvSpPr>
            <p:cNvPr id="45" name="ZoneTexte 44">
              <a:extLst>
                <a:ext uri="{FF2B5EF4-FFF2-40B4-BE49-F238E27FC236}">
                  <a16:creationId xmlns:a16="http://schemas.microsoft.com/office/drawing/2014/main" id="{A13E645C-C9C5-5E42-9F95-AB3D09519A75}"/>
                </a:ext>
              </a:extLst>
            </p:cNvPr>
            <p:cNvSpPr txBox="1"/>
            <p:nvPr/>
          </p:nvSpPr>
          <p:spPr>
            <a:xfrm>
              <a:off x="5301696" y="5275523"/>
              <a:ext cx="347575" cy="307777"/>
            </a:xfrm>
            <a:prstGeom prst="rect">
              <a:avLst/>
            </a:prstGeom>
            <a:noFill/>
          </p:spPr>
          <p:txBody>
            <a:bodyPr wrap="none" rtlCol="0">
              <a:spAutoFit/>
            </a:bodyPr>
            <a:lstStyle/>
            <a:p>
              <a:r>
                <a:rPr lang="fr-FR" sz="1400" dirty="0">
                  <a:solidFill>
                    <a:srgbClr val="008000"/>
                  </a:solidFill>
                  <a:latin typeface="+mn-lt"/>
                </a:rPr>
                <a:t>C</a:t>
              </a:r>
              <a:r>
                <a:rPr lang="fr-FR" sz="1400" baseline="-25000" dirty="0">
                  <a:solidFill>
                    <a:srgbClr val="008000"/>
                  </a:solidFill>
                  <a:latin typeface="+mn-lt"/>
                </a:rPr>
                <a:t>t</a:t>
              </a:r>
              <a:endParaRPr lang="fr-FR" sz="1400" dirty="0">
                <a:solidFill>
                  <a:srgbClr val="008000"/>
                </a:solidFill>
                <a:latin typeface="+mn-lt"/>
              </a:endParaRPr>
            </a:p>
          </p:txBody>
        </p:sp>
        <p:cxnSp>
          <p:nvCxnSpPr>
            <p:cNvPr id="46" name="Connecteur droit avec flèche 45">
              <a:extLst>
                <a:ext uri="{FF2B5EF4-FFF2-40B4-BE49-F238E27FC236}">
                  <a16:creationId xmlns:a16="http://schemas.microsoft.com/office/drawing/2014/main" id="{AAC8F752-5073-EC4F-813E-CDC0D003A575}"/>
                </a:ext>
              </a:extLst>
            </p:cNvPr>
            <p:cNvCxnSpPr/>
            <p:nvPr/>
          </p:nvCxnSpPr>
          <p:spPr bwMode="auto">
            <a:xfrm flipV="1">
              <a:off x="5341046" y="4991373"/>
              <a:ext cx="0" cy="397934"/>
            </a:xfrm>
            <a:prstGeom prst="straightConnector1">
              <a:avLst/>
            </a:prstGeom>
            <a:solidFill>
              <a:schemeClr val="accent1"/>
            </a:solidFill>
            <a:ln w="12700" cap="flat" cmpd="sng" algn="ctr">
              <a:solidFill>
                <a:srgbClr val="008000"/>
              </a:solidFill>
              <a:prstDash val="solid"/>
              <a:round/>
              <a:headEnd type="none" w="med" len="med"/>
              <a:tailEnd type="arrow"/>
            </a:ln>
            <a:effectLst/>
          </p:spPr>
        </p:cxnSp>
        <p:sp>
          <p:nvSpPr>
            <p:cNvPr id="47" name="ZoneTexte 46">
              <a:extLst>
                <a:ext uri="{FF2B5EF4-FFF2-40B4-BE49-F238E27FC236}">
                  <a16:creationId xmlns:a16="http://schemas.microsoft.com/office/drawing/2014/main" id="{39A10A67-4C0A-B445-AAE1-BF4963269684}"/>
                </a:ext>
              </a:extLst>
            </p:cNvPr>
            <p:cNvSpPr txBox="1"/>
            <p:nvPr/>
          </p:nvSpPr>
          <p:spPr>
            <a:xfrm rot="2488399">
              <a:off x="2674857" y="3752302"/>
              <a:ext cx="467706" cy="307777"/>
            </a:xfrm>
            <a:prstGeom prst="rect">
              <a:avLst/>
            </a:prstGeom>
            <a:noFill/>
          </p:spPr>
          <p:txBody>
            <a:bodyPr wrap="square" rtlCol="0">
              <a:spAutoFit/>
            </a:bodyPr>
            <a:lstStyle/>
            <a:p>
              <a:r>
                <a:rPr lang="fr-FR" sz="1400" dirty="0"/>
                <a:t>-1/2</a:t>
              </a:r>
            </a:p>
          </p:txBody>
        </p:sp>
        <p:sp>
          <p:nvSpPr>
            <p:cNvPr id="48" name="Rectangle 116">
              <a:extLst>
                <a:ext uri="{FF2B5EF4-FFF2-40B4-BE49-F238E27FC236}">
                  <a16:creationId xmlns:a16="http://schemas.microsoft.com/office/drawing/2014/main" id="{B9039520-2914-7043-BABD-19E9407C381E}"/>
                </a:ext>
              </a:extLst>
            </p:cNvPr>
            <p:cNvSpPr>
              <a:spLocks noChangeArrowheads="1"/>
            </p:cNvSpPr>
            <p:nvPr/>
          </p:nvSpPr>
          <p:spPr bwMode="auto">
            <a:xfrm>
              <a:off x="2258768" y="3516256"/>
              <a:ext cx="4464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fr-FR" altLang="fr-FR" sz="1800" dirty="0">
                  <a:solidFill>
                    <a:srgbClr val="5F5F5F"/>
                  </a:solidFill>
                </a:rPr>
                <a:t>ENC²</a:t>
              </a:r>
              <a:r>
                <a:rPr lang="fr-FR" altLang="fr-FR" sz="1800" dirty="0"/>
                <a:t>= </a:t>
              </a:r>
              <a:r>
                <a:rPr lang="fr-FR" altLang="fr-FR" sz="1800" dirty="0">
                  <a:solidFill>
                    <a:srgbClr val="0000FF"/>
                  </a:solidFill>
                </a:rPr>
                <a:t>ENC</a:t>
              </a:r>
              <a:r>
                <a:rPr lang="fr-FR" altLang="fr-FR" sz="1800" baseline="-25000" dirty="0">
                  <a:solidFill>
                    <a:srgbClr val="0000FF"/>
                  </a:solidFill>
                </a:rPr>
                <a:t>th</a:t>
              </a:r>
              <a:r>
                <a:rPr lang="fr-FR" altLang="fr-FR" sz="1800" dirty="0">
                  <a:solidFill>
                    <a:srgbClr val="0000FF"/>
                  </a:solidFill>
                </a:rPr>
                <a:t>² </a:t>
              </a:r>
              <a:r>
                <a:rPr lang="fr-FR" altLang="fr-FR" sz="1800" dirty="0"/>
                <a:t>+ </a:t>
              </a:r>
              <a:r>
                <a:rPr lang="fr-FR" altLang="fr-FR" sz="1800" dirty="0">
                  <a:solidFill>
                    <a:srgbClr val="00B050"/>
                  </a:solidFill>
                </a:rPr>
                <a:t>ENC</a:t>
              </a:r>
              <a:r>
                <a:rPr lang="fr-FR" altLang="fr-FR" sz="1800" baseline="-25000" dirty="0">
                  <a:solidFill>
                    <a:srgbClr val="00B050"/>
                  </a:solidFill>
                </a:rPr>
                <a:t>1/f</a:t>
              </a:r>
              <a:r>
                <a:rPr lang="fr-FR" altLang="fr-FR" sz="1800" dirty="0">
                  <a:solidFill>
                    <a:srgbClr val="00B050"/>
                  </a:solidFill>
                </a:rPr>
                <a:t>² </a:t>
              </a:r>
              <a:r>
                <a:rPr lang="fr-FR" altLang="fr-FR" sz="1800" dirty="0"/>
                <a:t>+ </a:t>
              </a:r>
              <a:r>
                <a:rPr lang="fr-FR" altLang="fr-FR" sz="1800" dirty="0">
                  <a:solidFill>
                    <a:srgbClr val="FF0000"/>
                  </a:solidFill>
                </a:rPr>
                <a:t>ENC</a:t>
              </a:r>
              <a:r>
                <a:rPr lang="fr-FR" altLang="fr-FR" sz="1800" baseline="-25000" dirty="0">
                  <a:solidFill>
                    <a:srgbClr val="FF0000"/>
                  </a:solidFill>
                </a:rPr>
                <a:t>shot</a:t>
              </a:r>
              <a:r>
                <a:rPr lang="fr-FR" altLang="fr-FR" sz="1800" dirty="0">
                  <a:solidFill>
                    <a:srgbClr val="FF0000"/>
                  </a:solidFill>
                </a:rPr>
                <a:t>²</a:t>
              </a:r>
            </a:p>
          </p:txBody>
        </p:sp>
      </p:grpSp>
    </p:spTree>
    <p:extLst>
      <p:ext uri="{BB962C8B-B14F-4D97-AF65-F5344CB8AC3E}">
        <p14:creationId xmlns:p14="http://schemas.microsoft.com/office/powerpoint/2010/main" val="1540484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097"/>
          <p:cNvSpPr>
            <a:spLocks noGrp="1" noChangeArrowheads="1"/>
          </p:cNvSpPr>
          <p:nvPr>
            <p:ph type="sldNum" sz="quarter" idx="4"/>
          </p:nvPr>
        </p:nvSpPr>
        <p:spPr>
          <a:xfrm>
            <a:off x="8346819" y="6480304"/>
            <a:ext cx="385762" cy="215900"/>
          </a:xfrm>
        </p:spPr>
        <p:txBody>
          <a:bodyPr/>
          <a:lstStyle/>
          <a:p>
            <a:fld id="{5287B7FA-75F4-41EF-AED0-620F566FF141}" type="slidenum">
              <a:rPr lang="fr-FR"/>
              <a:pPr/>
              <a:t>32</a:t>
            </a:fld>
            <a:endParaRPr lang="fr-FR" dirty="0"/>
          </a:p>
        </p:txBody>
      </p:sp>
      <p:sp>
        <p:nvSpPr>
          <p:cNvPr id="19" name="Rectangle à coins arrondis 18"/>
          <p:cNvSpPr/>
          <p:nvPr/>
        </p:nvSpPr>
        <p:spPr bwMode="auto">
          <a:xfrm>
            <a:off x="2761343" y="706120"/>
            <a:ext cx="1572532"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Times New Roman" pitchFamily="18" charset="0"/>
            </a:endParaRPr>
          </a:p>
        </p:txBody>
      </p:sp>
      <p:sp>
        <p:nvSpPr>
          <p:cNvPr id="20" name="Rectangle à coins arrondis 19"/>
          <p:cNvSpPr/>
          <p:nvPr/>
        </p:nvSpPr>
        <p:spPr bwMode="auto">
          <a:xfrm>
            <a:off x="1132568" y="706120"/>
            <a:ext cx="1572532" cy="982980"/>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a:t>Conversion</a:t>
            </a:r>
          </a:p>
          <a:p>
            <a:pPr marL="0" marR="0" indent="0" algn="ctr" defTabSz="914400" rtl="0" eaLnBrk="0" fontAlgn="base" latinLnBrk="0" hangingPunct="0">
              <a:lnSpc>
                <a:spcPct val="100000"/>
              </a:lnSpc>
              <a:spcBef>
                <a:spcPct val="0"/>
              </a:spcBef>
              <a:spcAft>
                <a:spcPct val="0"/>
              </a:spcAft>
              <a:buClrTx/>
              <a:buSzTx/>
              <a:buFontTx/>
              <a:buNone/>
              <a:tabLst/>
            </a:pPr>
            <a:r>
              <a:rPr lang="fr-FR" sz="2000" dirty="0"/>
              <a:t>E=&gt;Q</a:t>
            </a:r>
            <a:endParaRPr kumimoji="0" lang="fr-FR" sz="2000" b="0" i="0" u="none" strike="noStrike" cap="none" normalizeH="0" baseline="0" dirty="0">
              <a:ln>
                <a:noFill/>
              </a:ln>
              <a:solidFill>
                <a:schemeClr val="tx1"/>
              </a:solidFill>
              <a:effectLst/>
            </a:endParaRPr>
          </a:p>
        </p:txBody>
      </p:sp>
      <p:sp>
        <p:nvSpPr>
          <p:cNvPr id="22" name="Rectangle à coins arrondis 21"/>
          <p:cNvSpPr/>
          <p:nvPr/>
        </p:nvSpPr>
        <p:spPr bwMode="auto">
          <a:xfrm>
            <a:off x="2761343" y="706120"/>
            <a:ext cx="1572532" cy="982980"/>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a:t>Conversion</a:t>
            </a:r>
          </a:p>
          <a:p>
            <a:pPr marL="0" marR="0" indent="0" algn="ctr" defTabSz="914400" rtl="0" eaLnBrk="0" fontAlgn="base" latinLnBrk="0" hangingPunct="0">
              <a:lnSpc>
                <a:spcPct val="100000"/>
              </a:lnSpc>
              <a:spcBef>
                <a:spcPct val="0"/>
              </a:spcBef>
              <a:spcAft>
                <a:spcPct val="0"/>
              </a:spcAft>
              <a:buClrTx/>
              <a:buSzTx/>
              <a:buFontTx/>
              <a:buNone/>
              <a:tabLst/>
            </a:pPr>
            <a:r>
              <a:rPr lang="fr-FR" sz="2000" dirty="0"/>
              <a:t>Q=&gt;</a:t>
            </a:r>
            <a:r>
              <a:rPr lang="fr-FR" sz="2000" dirty="0">
                <a:sym typeface="Symbol"/>
              </a:rPr>
              <a:t></a:t>
            </a:r>
            <a:r>
              <a:rPr lang="fr-FR" sz="2000" dirty="0"/>
              <a:t>V</a:t>
            </a:r>
            <a:endParaRPr kumimoji="0" lang="fr-FR" sz="2000" b="0" i="0" u="none" strike="noStrike" cap="none" normalizeH="0" baseline="0" dirty="0">
              <a:ln>
                <a:noFill/>
              </a:ln>
              <a:solidFill>
                <a:schemeClr val="tx1"/>
              </a:solidFill>
              <a:effectLst/>
            </a:endParaRPr>
          </a:p>
        </p:txBody>
      </p:sp>
      <p:sp>
        <p:nvSpPr>
          <p:cNvPr id="27" name="Rectangle à coins arrondis 26"/>
          <p:cNvSpPr/>
          <p:nvPr/>
        </p:nvSpPr>
        <p:spPr bwMode="auto">
          <a:xfrm>
            <a:off x="7153276" y="706120"/>
            <a:ext cx="1482088"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err="1"/>
              <a:t>Detection</a:t>
            </a:r>
            <a:endParaRPr lang="fr-FR" sz="2000" dirty="0"/>
          </a:p>
          <a:p>
            <a:pPr marL="0" marR="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a:ln>
                  <a:noFill/>
                </a:ln>
                <a:solidFill>
                  <a:schemeClr val="tx1"/>
                </a:solidFill>
                <a:effectLst/>
              </a:rPr>
              <a:t>E&gt;</a:t>
            </a:r>
            <a:r>
              <a:rPr kumimoji="0" lang="fr-FR" sz="2000" b="0" i="0" u="none" strike="noStrike" cap="none" normalizeH="0" baseline="0" dirty="0" err="1">
                <a:ln>
                  <a:noFill/>
                </a:ln>
                <a:solidFill>
                  <a:schemeClr val="tx1"/>
                </a:solidFill>
                <a:effectLst/>
              </a:rPr>
              <a:t>E</a:t>
            </a:r>
            <a:r>
              <a:rPr kumimoji="0" lang="fr-FR" sz="2000" b="0" i="0" u="none" strike="noStrike" cap="none" normalizeH="0" baseline="-25000" dirty="0" err="1">
                <a:ln>
                  <a:noFill/>
                </a:ln>
                <a:solidFill>
                  <a:schemeClr val="tx1"/>
                </a:solidFill>
                <a:effectLst/>
              </a:rPr>
              <a:t>th</a:t>
            </a:r>
            <a:r>
              <a:rPr kumimoji="0" lang="fr-FR" sz="2000" b="0" i="0" u="none" strike="noStrike" cap="none" normalizeH="0" baseline="0" dirty="0">
                <a:ln>
                  <a:noFill/>
                </a:ln>
                <a:solidFill>
                  <a:schemeClr val="tx1"/>
                </a:solidFill>
                <a:effectLst/>
              </a:rPr>
              <a:t>?</a:t>
            </a:r>
          </a:p>
        </p:txBody>
      </p:sp>
      <p:sp>
        <p:nvSpPr>
          <p:cNvPr id="2058" name="Rectangle 2057"/>
          <p:cNvSpPr/>
          <p:nvPr/>
        </p:nvSpPr>
        <p:spPr bwMode="auto">
          <a:xfrm>
            <a:off x="1041400" y="679450"/>
            <a:ext cx="3345814" cy="1167018"/>
          </a:xfrm>
          <a:prstGeom prst="rect">
            <a:avLst/>
          </a:prstGeom>
          <a:solidFill>
            <a:schemeClr val="bg1">
              <a:alpha val="8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Times New Roman" pitchFamily="18" charset="0"/>
            </a:endParaRPr>
          </a:p>
        </p:txBody>
      </p:sp>
      <p:sp>
        <p:nvSpPr>
          <p:cNvPr id="25" name="Rectangle à coins arrondis 24"/>
          <p:cNvSpPr/>
          <p:nvPr/>
        </p:nvSpPr>
        <p:spPr bwMode="auto">
          <a:xfrm>
            <a:off x="4387214" y="706120"/>
            <a:ext cx="1253489"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fr-FR" sz="2000" dirty="0" err="1"/>
              <a:t>Filtering</a:t>
            </a:r>
            <a:endParaRPr lang="fr-FR" sz="2000" dirty="0"/>
          </a:p>
          <a:p>
            <a:pPr algn="ctr"/>
            <a:r>
              <a:rPr lang="fr-FR" sz="2000" dirty="0"/>
              <a:t>V</a:t>
            </a:r>
          </a:p>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Times New Roman" pitchFamily="18" charset="0"/>
            </a:endParaRPr>
          </a:p>
        </p:txBody>
      </p:sp>
      <p:sp>
        <p:nvSpPr>
          <p:cNvPr id="26" name="Rectangle à coins arrondis 25"/>
          <p:cNvSpPr/>
          <p:nvPr/>
        </p:nvSpPr>
        <p:spPr bwMode="auto">
          <a:xfrm>
            <a:off x="5694044" y="706120"/>
            <a:ext cx="1402081"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err="1"/>
              <a:t>Measure</a:t>
            </a:r>
            <a:endParaRPr lang="fr-FR" sz="2000" dirty="0"/>
          </a:p>
          <a:p>
            <a:pPr marL="0" marR="0" indent="0" algn="ctr" defTabSz="914400" rtl="0" eaLnBrk="0" fontAlgn="base" latinLnBrk="0" hangingPunct="0">
              <a:lnSpc>
                <a:spcPct val="100000"/>
              </a:lnSpc>
              <a:spcBef>
                <a:spcPct val="0"/>
              </a:spcBef>
              <a:spcAft>
                <a:spcPct val="0"/>
              </a:spcAft>
              <a:buClrTx/>
              <a:buSzTx/>
              <a:buFontTx/>
              <a:buNone/>
              <a:tabLst/>
            </a:pPr>
            <a:r>
              <a:rPr lang="fr-FR" sz="2000" dirty="0"/>
              <a:t>V </a:t>
            </a:r>
            <a:r>
              <a:rPr lang="fr-FR" sz="2000" dirty="0">
                <a:sym typeface="Symbol"/>
              </a:rPr>
              <a:t> </a:t>
            </a:r>
            <a:r>
              <a:rPr lang="fr-FR" sz="2000" dirty="0"/>
              <a:t>E</a:t>
            </a:r>
            <a:endParaRPr kumimoji="0" lang="fr-FR" sz="2000" b="0" i="0" u="none" strike="noStrike" cap="none" normalizeH="0" baseline="0" dirty="0">
              <a:ln>
                <a:noFill/>
              </a:ln>
              <a:solidFill>
                <a:schemeClr val="tx1"/>
              </a:solidFill>
              <a:effectLst/>
            </a:endParaRPr>
          </a:p>
        </p:txBody>
      </p:sp>
      <p:sp>
        <p:nvSpPr>
          <p:cNvPr id="53" name="Rectangle 52"/>
          <p:cNvSpPr/>
          <p:nvPr/>
        </p:nvSpPr>
        <p:spPr bwMode="auto">
          <a:xfrm>
            <a:off x="7134224" y="679450"/>
            <a:ext cx="1641475" cy="1079379"/>
          </a:xfrm>
          <a:prstGeom prst="rect">
            <a:avLst/>
          </a:prstGeom>
          <a:solidFill>
            <a:schemeClr val="bg1">
              <a:alpha val="8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Times New Roman" pitchFamily="18" charset="0"/>
            </a:endParaRPr>
          </a:p>
        </p:txBody>
      </p:sp>
      <p:pic>
        <p:nvPicPr>
          <p:cNvPr id="13" name="Image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4264" y="2597845"/>
            <a:ext cx="5266265" cy="1665338"/>
          </a:xfrm>
          <a:prstGeom prst="rect">
            <a:avLst/>
          </a:prstGeom>
        </p:spPr>
      </p:pic>
      <p:grpSp>
        <p:nvGrpSpPr>
          <p:cNvPr id="18" name="Groupe 2062"/>
          <p:cNvGrpSpPr/>
          <p:nvPr/>
        </p:nvGrpSpPr>
        <p:grpSpPr>
          <a:xfrm>
            <a:off x="6082467" y="2656370"/>
            <a:ext cx="2972633" cy="845498"/>
            <a:chOff x="5827005" y="2872270"/>
            <a:chExt cx="2972633" cy="845498"/>
          </a:xfrm>
        </p:grpSpPr>
        <p:cxnSp>
          <p:nvCxnSpPr>
            <p:cNvPr id="23" name="Connecteur droit 22"/>
            <p:cNvCxnSpPr/>
            <p:nvPr/>
          </p:nvCxnSpPr>
          <p:spPr bwMode="auto">
            <a:xfrm flipV="1">
              <a:off x="5906598" y="2872270"/>
              <a:ext cx="466434" cy="398165"/>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4" name="Connecteur droit 23"/>
            <p:cNvCxnSpPr/>
            <p:nvPr/>
          </p:nvCxnSpPr>
          <p:spPr bwMode="auto">
            <a:xfrm flipV="1">
              <a:off x="6373032" y="2872270"/>
              <a:ext cx="625619" cy="1"/>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8" name="Connecteur droit 27"/>
            <p:cNvCxnSpPr/>
            <p:nvPr/>
          </p:nvCxnSpPr>
          <p:spPr bwMode="auto">
            <a:xfrm flipH="1" flipV="1">
              <a:off x="7006445" y="2872271"/>
              <a:ext cx="451498" cy="84549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9" name="Connecteur droit 28"/>
            <p:cNvCxnSpPr/>
            <p:nvPr/>
          </p:nvCxnSpPr>
          <p:spPr bwMode="auto">
            <a:xfrm flipV="1">
              <a:off x="5827005" y="3285207"/>
              <a:ext cx="1869195" cy="1"/>
            </a:xfrm>
            <a:prstGeom prst="line">
              <a:avLst/>
            </a:prstGeom>
            <a:solidFill>
              <a:schemeClr val="accent1"/>
            </a:solidFill>
            <a:ln w="9525" cap="flat" cmpd="sng" algn="ctr">
              <a:solidFill>
                <a:schemeClr val="tx1"/>
              </a:solidFill>
              <a:prstDash val="sysDot"/>
              <a:round/>
              <a:headEnd type="none" w="med" len="med"/>
              <a:tailEnd type="none" w="med" len="med"/>
            </a:ln>
            <a:effectLst/>
          </p:spPr>
        </p:cxnSp>
        <p:cxnSp>
          <p:nvCxnSpPr>
            <p:cNvPr id="30" name="Connecteur droit 29"/>
            <p:cNvCxnSpPr/>
            <p:nvPr/>
          </p:nvCxnSpPr>
          <p:spPr bwMode="auto">
            <a:xfrm>
              <a:off x="5895340" y="3354792"/>
              <a:ext cx="466434" cy="0"/>
            </a:xfrm>
            <a:prstGeom prst="line">
              <a:avLst/>
            </a:prstGeom>
            <a:solidFill>
              <a:schemeClr val="accent1"/>
            </a:solidFill>
            <a:ln w="9525" cap="flat" cmpd="sng" algn="ctr">
              <a:solidFill>
                <a:schemeClr val="tx1"/>
              </a:solidFill>
              <a:prstDash val="solid"/>
              <a:round/>
              <a:headEnd type="triangle" w="med" len="med"/>
              <a:tailEnd type="triangle" w="med" len="med"/>
            </a:ln>
            <a:effectLst/>
          </p:spPr>
        </p:cxnSp>
        <p:cxnSp>
          <p:nvCxnSpPr>
            <p:cNvPr id="31" name="Connecteur droit 30"/>
            <p:cNvCxnSpPr/>
            <p:nvPr/>
          </p:nvCxnSpPr>
          <p:spPr bwMode="auto">
            <a:xfrm>
              <a:off x="6998651" y="3354481"/>
              <a:ext cx="466434" cy="0"/>
            </a:xfrm>
            <a:prstGeom prst="line">
              <a:avLst/>
            </a:prstGeom>
            <a:solidFill>
              <a:schemeClr val="accent1"/>
            </a:solidFill>
            <a:ln w="9525" cap="flat" cmpd="sng" algn="ctr">
              <a:solidFill>
                <a:schemeClr val="tx1"/>
              </a:solidFill>
              <a:prstDash val="solid"/>
              <a:round/>
              <a:headEnd type="triangle" w="med" len="med"/>
              <a:tailEnd type="triangle" w="med" len="med"/>
            </a:ln>
            <a:effectLst/>
          </p:spPr>
        </p:cxnSp>
        <p:sp>
          <p:nvSpPr>
            <p:cNvPr id="32" name="ZoneTexte 31"/>
            <p:cNvSpPr txBox="1"/>
            <p:nvPr/>
          </p:nvSpPr>
          <p:spPr>
            <a:xfrm>
              <a:off x="5924852" y="3273477"/>
              <a:ext cx="369012" cy="369332"/>
            </a:xfrm>
            <a:prstGeom prst="rect">
              <a:avLst/>
            </a:prstGeom>
            <a:noFill/>
          </p:spPr>
          <p:txBody>
            <a:bodyPr wrap="none" rtlCol="0">
              <a:spAutoFit/>
            </a:bodyPr>
            <a:lstStyle/>
            <a:p>
              <a:r>
                <a:rPr lang="fr-FR" sz="1800" dirty="0" err="1"/>
                <a:t>t</a:t>
              </a:r>
              <a:r>
                <a:rPr lang="fr-FR" sz="1800" baseline="-25000" dirty="0" err="1"/>
                <a:t>m</a:t>
              </a:r>
              <a:endParaRPr lang="fr-FR" sz="1800" baseline="-25000" dirty="0"/>
            </a:p>
          </p:txBody>
        </p:sp>
        <p:sp>
          <p:nvSpPr>
            <p:cNvPr id="33" name="Rectangle 32"/>
            <p:cNvSpPr/>
            <p:nvPr/>
          </p:nvSpPr>
          <p:spPr>
            <a:xfrm>
              <a:off x="7023114" y="3278969"/>
              <a:ext cx="369012" cy="369332"/>
            </a:xfrm>
            <a:prstGeom prst="rect">
              <a:avLst/>
            </a:prstGeom>
          </p:spPr>
          <p:txBody>
            <a:bodyPr wrap="none">
              <a:spAutoFit/>
            </a:bodyPr>
            <a:lstStyle/>
            <a:p>
              <a:r>
                <a:rPr lang="fr-FR" sz="1800" dirty="0" err="1"/>
                <a:t>t</a:t>
              </a:r>
              <a:r>
                <a:rPr lang="fr-FR" sz="1800" baseline="-25000" dirty="0" err="1"/>
                <a:t>m</a:t>
              </a:r>
              <a:endParaRPr lang="fr-FR" sz="1800" baseline="-25000" dirty="0"/>
            </a:p>
          </p:txBody>
        </p:sp>
        <p:cxnSp>
          <p:nvCxnSpPr>
            <p:cNvPr id="34" name="Connecteur droit 33"/>
            <p:cNvCxnSpPr/>
            <p:nvPr/>
          </p:nvCxnSpPr>
          <p:spPr bwMode="auto">
            <a:xfrm flipV="1">
              <a:off x="7457943" y="3713642"/>
              <a:ext cx="625619" cy="1"/>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5" name="ZoneTexte 34"/>
            <p:cNvSpPr txBox="1"/>
            <p:nvPr/>
          </p:nvSpPr>
          <p:spPr>
            <a:xfrm>
              <a:off x="7630664" y="3227310"/>
              <a:ext cx="1168974" cy="369332"/>
            </a:xfrm>
            <a:prstGeom prst="rect">
              <a:avLst/>
            </a:prstGeom>
            <a:noFill/>
          </p:spPr>
          <p:txBody>
            <a:bodyPr wrap="none" rtlCol="0">
              <a:spAutoFit/>
            </a:bodyPr>
            <a:lstStyle/>
            <a:p>
              <a:r>
                <a:rPr lang="fr-FR" sz="1800" dirty="0">
                  <a:solidFill>
                    <a:srgbClr val="00B050"/>
                  </a:solidFill>
                </a:rPr>
                <a:t>A </a:t>
              </a:r>
              <a:r>
                <a:rPr lang="fr-FR" sz="1800" dirty="0">
                  <a:solidFill>
                    <a:srgbClr val="00B050"/>
                  </a:solidFill>
                  <a:sym typeface="Symbol"/>
                </a:rPr>
                <a:t> </a:t>
              </a:r>
              <a:r>
                <a:rPr lang="fr-FR" sz="1800" dirty="0" err="1">
                  <a:solidFill>
                    <a:srgbClr val="00B050"/>
                  </a:solidFill>
                  <a:sym typeface="Symbol"/>
                </a:rPr>
                <a:t>E</a:t>
              </a:r>
              <a:r>
                <a:rPr lang="fr-FR" sz="1800" baseline="-25000" dirty="0" err="1">
                  <a:solidFill>
                    <a:srgbClr val="00B050"/>
                  </a:solidFill>
                  <a:sym typeface="Symbol"/>
                </a:rPr>
                <a:t>photon</a:t>
              </a:r>
              <a:endParaRPr lang="fr-FR" sz="1800" baseline="-25000" dirty="0">
                <a:solidFill>
                  <a:srgbClr val="00B050"/>
                </a:solidFill>
              </a:endParaRPr>
            </a:p>
          </p:txBody>
        </p:sp>
        <p:cxnSp>
          <p:nvCxnSpPr>
            <p:cNvPr id="36" name="Connecteur droit 35"/>
            <p:cNvCxnSpPr/>
            <p:nvPr/>
          </p:nvCxnSpPr>
          <p:spPr bwMode="auto">
            <a:xfrm flipH="1" flipV="1">
              <a:off x="7601957" y="3269859"/>
              <a:ext cx="7142" cy="443783"/>
            </a:xfrm>
            <a:prstGeom prst="line">
              <a:avLst/>
            </a:prstGeom>
            <a:solidFill>
              <a:schemeClr val="accent1"/>
            </a:solidFill>
            <a:ln w="9525" cap="flat" cmpd="sng" algn="ctr">
              <a:solidFill>
                <a:srgbClr val="00B050"/>
              </a:solidFill>
              <a:prstDash val="solid"/>
              <a:round/>
              <a:headEnd type="triangle" w="med" len="med"/>
              <a:tailEnd type="triangle" w="med" len="med"/>
            </a:ln>
            <a:effectLst/>
          </p:spPr>
        </p:cxnSp>
      </p:grpSp>
      <p:pic>
        <p:nvPicPr>
          <p:cNvPr id="11" name="Image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84700" y="3712633"/>
            <a:ext cx="5095603" cy="393700"/>
          </a:xfrm>
          <a:prstGeom prst="rect">
            <a:avLst/>
          </a:prstGeom>
        </p:spPr>
      </p:pic>
      <p:sp>
        <p:nvSpPr>
          <p:cNvPr id="21" name="Sous-titre 7"/>
          <p:cNvSpPr txBox="1">
            <a:spLocks/>
          </p:cNvSpPr>
          <p:nvPr/>
        </p:nvSpPr>
        <p:spPr bwMode="auto">
          <a:xfrm>
            <a:off x="1178289" y="1710267"/>
            <a:ext cx="7544563" cy="440690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pPr indent="0" algn="l"/>
            <a:r>
              <a:rPr lang="en-US" sz="2000" i="0" dirty="0">
                <a:latin typeface="Times New Roman" panose="02020603050405020304" pitchFamily="18" charset="0"/>
                <a:cs typeface="Times New Roman" panose="02020603050405020304" pitchFamily="18" charset="0"/>
              </a:rPr>
              <a:t>Time variant filters</a:t>
            </a:r>
          </a:p>
          <a:p>
            <a:pPr indent="0" algn="l"/>
            <a:r>
              <a:rPr lang="en-US" sz="2000" b="0" i="0" u="sng" dirty="0">
                <a:latin typeface="Times New Roman" panose="02020603050405020304" pitchFamily="18" charset="0"/>
                <a:cs typeface="Times New Roman" panose="02020603050405020304" pitchFamily="18" charset="0"/>
              </a:rPr>
              <a:t>Multi-Correlated Double Sampling (MCDS)</a:t>
            </a:r>
            <a:r>
              <a:rPr lang="en-US" sz="2000" b="0" i="0" dirty="0">
                <a:latin typeface="Times New Roman" panose="02020603050405020304" pitchFamily="18" charset="0"/>
                <a:cs typeface="Times New Roman" panose="02020603050405020304" pitchFamily="18" charset="0"/>
              </a:rPr>
              <a:t>         </a:t>
            </a:r>
            <a:r>
              <a:rPr lang="en-US" sz="2000" b="0" i="0" u="sng" dirty="0">
                <a:latin typeface="Times New Roman" panose="02020603050405020304" pitchFamily="18" charset="0"/>
                <a:cs typeface="Times New Roman" panose="02020603050405020304" pitchFamily="18" charset="0"/>
              </a:rPr>
              <a:t>Dual slope integrators</a:t>
            </a:r>
            <a:r>
              <a:rPr lang="en-US" sz="2000" b="0" i="0" dirty="0">
                <a:latin typeface="Times New Roman" panose="02020603050405020304" pitchFamily="18" charset="0"/>
                <a:cs typeface="Times New Roman" panose="02020603050405020304" pitchFamily="18" charset="0"/>
              </a:rPr>
              <a:t> </a:t>
            </a:r>
          </a:p>
          <a:p>
            <a:pPr indent="0" algn="l"/>
            <a:endParaRPr lang="en-US" sz="2000" b="0" i="0" dirty="0">
              <a:latin typeface="Times New Roman" panose="02020603050405020304" pitchFamily="18" charset="0"/>
              <a:cs typeface="Times New Roman" panose="02020603050405020304" pitchFamily="18" charset="0"/>
            </a:endParaRPr>
          </a:p>
          <a:p>
            <a:pPr indent="0" algn="l"/>
            <a:endParaRPr lang="en-US" sz="2000" b="0" i="0" dirty="0">
              <a:latin typeface="Times New Roman" panose="02020603050405020304" pitchFamily="18" charset="0"/>
              <a:cs typeface="Times New Roman" panose="02020603050405020304" pitchFamily="18" charset="0"/>
            </a:endParaRPr>
          </a:p>
          <a:p>
            <a:pPr indent="0" algn="l"/>
            <a:endParaRPr lang="en-US" sz="2000" b="0" i="0" dirty="0">
              <a:latin typeface="Times New Roman" panose="02020603050405020304" pitchFamily="18" charset="0"/>
              <a:cs typeface="Times New Roman" panose="02020603050405020304" pitchFamily="18" charset="0"/>
            </a:endParaRPr>
          </a:p>
          <a:p>
            <a:pPr indent="0" algn="l"/>
            <a:r>
              <a:rPr lang="en-US" sz="2000" b="0" i="0" dirty="0">
                <a:latin typeface="Times New Roman" panose="02020603050405020304" pitchFamily="18" charset="0"/>
                <a:cs typeface="Times New Roman" panose="02020603050405020304" pitchFamily="18" charset="0"/>
              </a:rPr>
              <a:t>f</a:t>
            </a:r>
          </a:p>
          <a:p>
            <a:pPr indent="0" algn="l"/>
            <a:endParaRPr lang="en-US" sz="2000" b="0" i="0" dirty="0">
              <a:latin typeface="Times New Roman" panose="02020603050405020304" pitchFamily="18" charset="0"/>
              <a:cs typeface="Times New Roman" panose="02020603050405020304" pitchFamily="18" charset="0"/>
            </a:endParaRPr>
          </a:p>
          <a:p>
            <a:pPr marL="285750" indent="-285750" algn="l">
              <a:buFont typeface="Arial"/>
              <a:buChar char="•"/>
            </a:pPr>
            <a:r>
              <a:rPr lang="en-US" sz="2000" b="0" i="0" dirty="0">
                <a:latin typeface="Times New Roman" panose="02020603050405020304" pitchFamily="18" charset="0"/>
                <a:cs typeface="Times New Roman" panose="02020603050405020304" pitchFamily="18" charset="0"/>
              </a:rPr>
              <a:t>Filtering of 1/f noise (depends on the sampling frequency)</a:t>
            </a:r>
          </a:p>
          <a:p>
            <a:pPr marL="285750" indent="-285750" algn="l">
              <a:buFont typeface="Arial"/>
              <a:buChar char="•"/>
            </a:pPr>
            <a:r>
              <a:rPr lang="en-US" sz="2000" b="0" i="0" dirty="0">
                <a:latin typeface="Times New Roman" panose="02020603050405020304" pitchFamily="18" charset="0"/>
                <a:cs typeface="Times New Roman" panose="02020603050405020304" pitchFamily="18" charset="0"/>
              </a:rPr>
              <a:t>Filtering of high frequency noise (mean value) </a:t>
            </a:r>
          </a:p>
          <a:p>
            <a:pPr indent="0" algn="l"/>
            <a:endParaRPr lang="en-US" sz="2000" i="0" dirty="0">
              <a:latin typeface="Times New Roman" panose="02020603050405020304" pitchFamily="18" charset="0"/>
              <a:cs typeface="Times New Roman" panose="02020603050405020304" pitchFamily="18" charset="0"/>
            </a:endParaRPr>
          </a:p>
          <a:p>
            <a:pPr indent="0" algn="l"/>
            <a:r>
              <a:rPr lang="en-US" sz="2000" i="0" dirty="0">
                <a:latin typeface="Times New Roman" panose="02020603050405020304" pitchFamily="18" charset="0"/>
                <a:cs typeface="Times New Roman" panose="02020603050405020304" pitchFamily="18" charset="0"/>
              </a:rPr>
              <a:t>Generally used in Active Pixel Sensors.</a:t>
            </a:r>
          </a:p>
          <a:p>
            <a:pPr indent="0" algn="l"/>
            <a:endParaRPr lang="fr-FR" sz="2000" b="0" i="0" dirty="0">
              <a:latin typeface="Times New Roman" panose="02020603050405020304" pitchFamily="18" charset="0"/>
              <a:cs typeface="Times New Roman" panose="02020603050405020304" pitchFamily="18" charset="0"/>
            </a:endParaRPr>
          </a:p>
        </p:txBody>
      </p:sp>
      <p:sp>
        <p:nvSpPr>
          <p:cNvPr id="38" name="Rectangle 2">
            <a:extLst>
              <a:ext uri="{FF2B5EF4-FFF2-40B4-BE49-F238E27FC236}">
                <a16:creationId xmlns:a16="http://schemas.microsoft.com/office/drawing/2014/main" id="{811BE3A6-0FA0-FC42-B4B9-FAEE865BFC28}"/>
              </a:ext>
            </a:extLst>
          </p:cNvPr>
          <p:cNvSpPr txBox="1">
            <a:spLocks noChangeArrowheads="1"/>
          </p:cNvSpPr>
          <p:nvPr/>
        </p:nvSpPr>
        <p:spPr bwMode="auto">
          <a:xfrm>
            <a:off x="1042988" y="96383"/>
            <a:ext cx="7632700" cy="4587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a:solidFill>
                  <a:srgbClr val="8ABBD0"/>
                </a:solidFill>
                <a:latin typeface="+mj-lt"/>
                <a:ea typeface="+mj-ea"/>
                <a:cs typeface="+mj-cs"/>
              </a:defRPr>
            </a:lvl1pPr>
            <a:lvl2pPr algn="ctr" rtl="0" eaLnBrk="0" fontAlgn="base" hangingPunct="0">
              <a:spcBef>
                <a:spcPct val="0"/>
              </a:spcBef>
              <a:spcAft>
                <a:spcPct val="0"/>
              </a:spcAft>
              <a:defRPr sz="2800">
                <a:solidFill>
                  <a:srgbClr val="5F5F5F"/>
                </a:solidFill>
                <a:latin typeface="Arial" charset="0"/>
              </a:defRPr>
            </a:lvl2pPr>
            <a:lvl3pPr algn="ctr" rtl="0" eaLnBrk="0" fontAlgn="base" hangingPunct="0">
              <a:spcBef>
                <a:spcPct val="0"/>
              </a:spcBef>
              <a:spcAft>
                <a:spcPct val="0"/>
              </a:spcAft>
              <a:defRPr sz="2800">
                <a:solidFill>
                  <a:srgbClr val="5F5F5F"/>
                </a:solidFill>
                <a:latin typeface="Arial" charset="0"/>
              </a:defRPr>
            </a:lvl3pPr>
            <a:lvl4pPr algn="ctr" rtl="0" eaLnBrk="0" fontAlgn="base" hangingPunct="0">
              <a:spcBef>
                <a:spcPct val="0"/>
              </a:spcBef>
              <a:spcAft>
                <a:spcPct val="0"/>
              </a:spcAft>
              <a:defRPr sz="2800">
                <a:solidFill>
                  <a:srgbClr val="5F5F5F"/>
                </a:solidFill>
                <a:latin typeface="Arial" charset="0"/>
              </a:defRPr>
            </a:lvl4pPr>
            <a:lvl5pPr algn="ctr" rtl="0" eaLnBrk="0" fontAlgn="base" hangingPunct="0">
              <a:spcBef>
                <a:spcPct val="0"/>
              </a:spcBef>
              <a:spcAft>
                <a:spcPct val="0"/>
              </a:spcAft>
              <a:defRPr sz="2800">
                <a:solidFill>
                  <a:srgbClr val="5F5F5F"/>
                </a:solidFill>
                <a:latin typeface="Arial" charset="0"/>
              </a:defRPr>
            </a:lvl5pPr>
            <a:lvl6pPr marL="457200" algn="ctr" rtl="0" eaLnBrk="0" fontAlgn="base" hangingPunct="0">
              <a:spcBef>
                <a:spcPct val="0"/>
              </a:spcBef>
              <a:spcAft>
                <a:spcPct val="0"/>
              </a:spcAft>
              <a:defRPr sz="2800">
                <a:solidFill>
                  <a:srgbClr val="5F5F5F"/>
                </a:solidFill>
                <a:latin typeface="Arial" charset="0"/>
              </a:defRPr>
            </a:lvl6pPr>
            <a:lvl7pPr marL="914400" algn="ctr" rtl="0" eaLnBrk="0" fontAlgn="base" hangingPunct="0">
              <a:spcBef>
                <a:spcPct val="0"/>
              </a:spcBef>
              <a:spcAft>
                <a:spcPct val="0"/>
              </a:spcAft>
              <a:defRPr sz="2800">
                <a:solidFill>
                  <a:srgbClr val="5F5F5F"/>
                </a:solidFill>
                <a:latin typeface="Arial" charset="0"/>
              </a:defRPr>
            </a:lvl7pPr>
            <a:lvl8pPr marL="1371600" algn="ctr" rtl="0" eaLnBrk="0" fontAlgn="base" hangingPunct="0">
              <a:spcBef>
                <a:spcPct val="0"/>
              </a:spcBef>
              <a:spcAft>
                <a:spcPct val="0"/>
              </a:spcAft>
              <a:defRPr sz="2800">
                <a:solidFill>
                  <a:srgbClr val="5F5F5F"/>
                </a:solidFill>
                <a:latin typeface="Arial" charset="0"/>
              </a:defRPr>
            </a:lvl8pPr>
            <a:lvl9pPr marL="1828800" algn="ctr" rtl="0" eaLnBrk="0" fontAlgn="base" hangingPunct="0">
              <a:spcBef>
                <a:spcPct val="0"/>
              </a:spcBef>
              <a:spcAft>
                <a:spcPct val="0"/>
              </a:spcAft>
              <a:defRPr sz="2800">
                <a:solidFill>
                  <a:srgbClr val="5F5F5F"/>
                </a:solidFill>
                <a:latin typeface="Arial" charset="0"/>
              </a:defRPr>
            </a:lvl9pPr>
          </a:lstStyle>
          <a:p>
            <a:r>
              <a:rPr lang="en-US" sz="2000" b="0" kern="0" spc="300" dirty="0">
                <a:solidFill>
                  <a:schemeClr val="bg2"/>
                </a:solidFill>
              </a:rPr>
              <a:t>Architecture: filtering and measurement</a:t>
            </a:r>
            <a:endParaRPr lang="fr-FR" sz="2000" kern="0" dirty="0">
              <a:effectLst>
                <a:outerShdw blurRad="38100" dist="38100" dir="2700000" algn="tl">
                  <a:srgbClr val="C0C0C0"/>
                </a:outerShdw>
              </a:effectLst>
            </a:endParaRPr>
          </a:p>
        </p:txBody>
      </p:sp>
    </p:spTree>
    <p:extLst>
      <p:ext uri="{BB962C8B-B14F-4D97-AF65-F5344CB8AC3E}">
        <p14:creationId xmlns:p14="http://schemas.microsoft.com/office/powerpoint/2010/main" val="19358714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ous-titre 7"/>
          <p:cNvSpPr>
            <a:spLocks noGrp="1"/>
          </p:cNvSpPr>
          <p:nvPr>
            <p:ph type="subTitle" sz="quarter" idx="1"/>
          </p:nvPr>
        </p:nvSpPr>
        <p:spPr>
          <a:xfrm>
            <a:off x="4924789" y="1746696"/>
            <a:ext cx="3762012" cy="4489005"/>
          </a:xfrm>
          <a:noFill/>
        </p:spPr>
        <p:txBody>
          <a:bodyPr/>
          <a:lstStyle/>
          <a:p>
            <a:pPr indent="0" algn="l"/>
            <a:r>
              <a:rPr lang="en-US" sz="2000" i="0" dirty="0">
                <a:latin typeface="Times New Roman" panose="02020603050405020304" pitchFamily="18" charset="0"/>
                <a:cs typeface="Times New Roman" panose="02020603050405020304" pitchFamily="18" charset="0"/>
              </a:rPr>
              <a:t>Peak Detect and hold (Peak Stretcher)</a:t>
            </a:r>
          </a:p>
          <a:p>
            <a:pPr indent="0" algn="l"/>
            <a:endParaRPr lang="en-US" sz="2000" b="0" i="0" baseline="30000" dirty="0">
              <a:latin typeface="Times New Roman" panose="02020603050405020304" pitchFamily="18" charset="0"/>
              <a:cs typeface="Times New Roman" panose="02020603050405020304" pitchFamily="18" charset="0"/>
            </a:endParaRPr>
          </a:p>
          <a:p>
            <a:pPr indent="0" algn="l"/>
            <a:endParaRPr lang="en-US" sz="2000" b="0" i="0" dirty="0">
              <a:latin typeface="Times New Roman" panose="02020603050405020304" pitchFamily="18" charset="0"/>
              <a:cs typeface="Times New Roman" panose="02020603050405020304" pitchFamily="18" charset="0"/>
            </a:endParaRPr>
          </a:p>
          <a:p>
            <a:pPr indent="0" algn="l"/>
            <a:endParaRPr lang="en-US" sz="2000" b="0" i="0" dirty="0">
              <a:latin typeface="Times New Roman" panose="02020603050405020304" pitchFamily="18" charset="0"/>
              <a:cs typeface="Times New Roman" panose="02020603050405020304" pitchFamily="18" charset="0"/>
            </a:endParaRPr>
          </a:p>
          <a:p>
            <a:pPr indent="0" algn="l"/>
            <a:endParaRPr lang="en-US" sz="2000" b="0" i="0" dirty="0">
              <a:latin typeface="Times New Roman" panose="02020603050405020304" pitchFamily="18" charset="0"/>
              <a:cs typeface="Times New Roman" panose="02020603050405020304" pitchFamily="18" charset="0"/>
            </a:endParaRPr>
          </a:p>
          <a:p>
            <a:pPr indent="0" algn="l"/>
            <a:endParaRPr lang="en-US" sz="2000" b="0" i="0" dirty="0">
              <a:latin typeface="Times New Roman" panose="02020603050405020304" pitchFamily="18" charset="0"/>
              <a:cs typeface="Times New Roman" panose="02020603050405020304" pitchFamily="18" charset="0"/>
            </a:endParaRPr>
          </a:p>
          <a:p>
            <a:pPr marL="285750" indent="-285750" algn="l">
              <a:buClr>
                <a:srgbClr val="FF0000"/>
              </a:buClr>
              <a:buFont typeface="Arial" pitchFamily="34" charset="0"/>
              <a:buChar char="•"/>
            </a:pPr>
            <a:r>
              <a:rPr lang="en-US" sz="2000" b="0" i="0" dirty="0">
                <a:latin typeface="Times New Roman" panose="02020603050405020304" pitchFamily="18" charset="0"/>
                <a:cs typeface="Times New Roman" panose="02020603050405020304" pitchFamily="18" charset="0"/>
              </a:rPr>
              <a:t>Mono polarity.</a:t>
            </a:r>
          </a:p>
          <a:p>
            <a:pPr marL="285750" indent="-285750" algn="l">
              <a:buClr>
                <a:srgbClr val="FF0000"/>
              </a:buClr>
              <a:buFont typeface="Arial" pitchFamily="34" charset="0"/>
              <a:buChar char="•"/>
            </a:pPr>
            <a:r>
              <a:rPr lang="en-US" sz="2000" b="0" i="0" dirty="0">
                <a:latin typeface="Times New Roman" panose="02020603050405020304" pitchFamily="18" charset="0"/>
                <a:cs typeface="Times New Roman" panose="02020603050405020304" pitchFamily="18" charset="0"/>
              </a:rPr>
              <a:t>Memorizes the highest value reached by the signal since the last reset. </a:t>
            </a:r>
          </a:p>
          <a:p>
            <a:pPr algn="l"/>
            <a:endParaRPr lang="en-US" sz="800" dirty="0">
              <a:latin typeface="Times New Roman" panose="02020603050405020304" pitchFamily="18" charset="0"/>
              <a:cs typeface="Times New Roman" panose="02020603050405020304" pitchFamily="18" charset="0"/>
            </a:endParaRPr>
          </a:p>
          <a:p>
            <a:pPr algn="l"/>
            <a:r>
              <a:rPr lang="en-US" sz="800" dirty="0">
                <a:latin typeface="Times New Roman" panose="02020603050405020304" pitchFamily="18" charset="0"/>
                <a:cs typeface="Times New Roman" panose="02020603050405020304" pitchFamily="18" charset="0"/>
              </a:rPr>
              <a:t>“Analog CMOS peak detect and hold circuits”. </a:t>
            </a:r>
            <a:r>
              <a:rPr lang="en-US" sz="800" b="0" i="0" dirty="0">
                <a:latin typeface="Times New Roman" panose="02020603050405020304" pitchFamily="18" charset="0"/>
                <a:cs typeface="Times New Roman" panose="02020603050405020304" pitchFamily="18" charset="0"/>
              </a:rPr>
              <a:t>Part 1&amp;2. De Geronimo et al, NIMA 2001-2002 (theoretical study + offset suppression techniques) </a:t>
            </a:r>
          </a:p>
          <a:p>
            <a:pPr algn="l"/>
            <a:r>
              <a:rPr lang="en-US" sz="800" dirty="0">
                <a:latin typeface="Times New Roman" panose="02020603050405020304" pitchFamily="18" charset="0"/>
                <a:cs typeface="Times New Roman" panose="02020603050405020304" pitchFamily="18" charset="0"/>
              </a:rPr>
              <a:t>“Noise distribution of a peak track and hold circuit”, </a:t>
            </a:r>
            <a:r>
              <a:rPr lang="en-US" sz="800" b="0" i="0" dirty="0">
                <a:latin typeface="Times New Roman" panose="02020603050405020304" pitchFamily="18" charset="0"/>
                <a:cs typeface="Times New Roman" panose="02020603050405020304" pitchFamily="18" charset="0"/>
              </a:rPr>
              <a:t>Seller et al, Nuclear Instruments and Methods in Physics Research A, 2012, Volume 696, p. 129-135.</a:t>
            </a:r>
          </a:p>
          <a:p>
            <a:pPr algn="l"/>
            <a:endParaRPr lang="en-US" sz="2000" b="0" i="0" dirty="0">
              <a:latin typeface="Times New Roman" panose="02020603050405020304" pitchFamily="18" charset="0"/>
              <a:cs typeface="Times New Roman" panose="02020603050405020304" pitchFamily="18" charset="0"/>
            </a:endParaRPr>
          </a:p>
          <a:p>
            <a:pPr indent="0" algn="l"/>
            <a:endParaRPr lang="en-US" sz="2000" b="0" i="0" baseline="30000" dirty="0">
              <a:latin typeface="Times New Roman" panose="02020603050405020304" pitchFamily="18" charset="0"/>
              <a:cs typeface="Times New Roman" panose="02020603050405020304" pitchFamily="18" charset="0"/>
            </a:endParaRPr>
          </a:p>
          <a:p>
            <a:pPr indent="0" algn="l"/>
            <a:endParaRPr lang="en-US" sz="2000" b="0" i="0" dirty="0">
              <a:latin typeface="Times New Roman" panose="02020603050405020304" pitchFamily="18" charset="0"/>
              <a:cs typeface="Times New Roman" panose="02020603050405020304" pitchFamily="18" charset="0"/>
            </a:endParaRPr>
          </a:p>
        </p:txBody>
      </p:sp>
      <p:sp>
        <p:nvSpPr>
          <p:cNvPr id="17" name="Rectangle 1097"/>
          <p:cNvSpPr>
            <a:spLocks noGrp="1" noChangeArrowheads="1"/>
          </p:cNvSpPr>
          <p:nvPr>
            <p:ph type="sldNum" sz="quarter" idx="4"/>
          </p:nvPr>
        </p:nvSpPr>
        <p:spPr>
          <a:xfrm>
            <a:off x="8346819" y="6480307"/>
            <a:ext cx="385762" cy="215900"/>
          </a:xfrm>
        </p:spPr>
        <p:txBody>
          <a:bodyPr/>
          <a:lstStyle/>
          <a:p>
            <a:fld id="{5287B7FA-75F4-41EF-AED0-620F566FF141}" type="slidenum">
              <a:rPr lang="fr-FR"/>
              <a:pPr/>
              <a:t>33</a:t>
            </a:fld>
            <a:endParaRPr lang="fr-FR" dirty="0"/>
          </a:p>
        </p:txBody>
      </p:sp>
      <p:sp>
        <p:nvSpPr>
          <p:cNvPr id="19" name="Rectangle à coins arrondis 18"/>
          <p:cNvSpPr/>
          <p:nvPr/>
        </p:nvSpPr>
        <p:spPr bwMode="auto">
          <a:xfrm>
            <a:off x="2761343" y="722463"/>
            <a:ext cx="1572532"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Times New Roman" pitchFamily="18" charset="0"/>
            </a:endParaRPr>
          </a:p>
        </p:txBody>
      </p:sp>
      <p:sp>
        <p:nvSpPr>
          <p:cNvPr id="20" name="Rectangle à coins arrondis 19"/>
          <p:cNvSpPr/>
          <p:nvPr/>
        </p:nvSpPr>
        <p:spPr bwMode="auto">
          <a:xfrm>
            <a:off x="1132568" y="707947"/>
            <a:ext cx="1572532" cy="982980"/>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a:t>Conversion</a:t>
            </a:r>
          </a:p>
          <a:p>
            <a:pPr marL="0" marR="0" indent="0" algn="ctr" defTabSz="914400" rtl="0" eaLnBrk="0" fontAlgn="base" latinLnBrk="0" hangingPunct="0">
              <a:lnSpc>
                <a:spcPct val="100000"/>
              </a:lnSpc>
              <a:spcBef>
                <a:spcPct val="0"/>
              </a:spcBef>
              <a:spcAft>
                <a:spcPct val="0"/>
              </a:spcAft>
              <a:buClrTx/>
              <a:buSzTx/>
              <a:buFontTx/>
              <a:buNone/>
              <a:tabLst/>
            </a:pPr>
            <a:r>
              <a:rPr lang="fr-FR" sz="2000" dirty="0"/>
              <a:t>E=&gt;Q</a:t>
            </a:r>
            <a:endParaRPr kumimoji="0" lang="fr-FR" sz="2000" b="0" i="0" u="none" strike="noStrike" cap="none" normalizeH="0" baseline="0" dirty="0">
              <a:ln>
                <a:noFill/>
              </a:ln>
              <a:solidFill>
                <a:schemeClr val="tx1"/>
              </a:solidFill>
              <a:effectLst/>
            </a:endParaRPr>
          </a:p>
        </p:txBody>
      </p:sp>
      <p:sp>
        <p:nvSpPr>
          <p:cNvPr id="22" name="Rectangle à coins arrondis 21"/>
          <p:cNvSpPr/>
          <p:nvPr/>
        </p:nvSpPr>
        <p:spPr bwMode="auto">
          <a:xfrm>
            <a:off x="2761343" y="722463"/>
            <a:ext cx="1572532" cy="982980"/>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a:t>Conversion</a:t>
            </a:r>
          </a:p>
          <a:p>
            <a:pPr marL="0" marR="0" indent="0" algn="ctr" defTabSz="914400" rtl="0" eaLnBrk="0" fontAlgn="base" latinLnBrk="0" hangingPunct="0">
              <a:lnSpc>
                <a:spcPct val="100000"/>
              </a:lnSpc>
              <a:spcBef>
                <a:spcPct val="0"/>
              </a:spcBef>
              <a:spcAft>
                <a:spcPct val="0"/>
              </a:spcAft>
              <a:buClrTx/>
              <a:buSzTx/>
              <a:buFontTx/>
              <a:buNone/>
              <a:tabLst/>
            </a:pPr>
            <a:r>
              <a:rPr lang="fr-FR" sz="2000" dirty="0"/>
              <a:t>Q=&gt;</a:t>
            </a:r>
            <a:r>
              <a:rPr lang="fr-FR" sz="2000" dirty="0">
                <a:sym typeface="Symbol"/>
              </a:rPr>
              <a:t></a:t>
            </a:r>
            <a:r>
              <a:rPr lang="fr-FR" sz="2000" dirty="0"/>
              <a:t>V</a:t>
            </a:r>
            <a:endParaRPr kumimoji="0" lang="fr-FR" sz="2000" b="0" i="0" u="none" strike="noStrike" cap="none" normalizeH="0" baseline="0" dirty="0">
              <a:ln>
                <a:noFill/>
              </a:ln>
              <a:solidFill>
                <a:schemeClr val="tx1"/>
              </a:solidFill>
              <a:effectLst/>
            </a:endParaRPr>
          </a:p>
        </p:txBody>
      </p:sp>
      <p:sp>
        <p:nvSpPr>
          <p:cNvPr id="26" name="Rectangle à coins arrondis 25"/>
          <p:cNvSpPr/>
          <p:nvPr/>
        </p:nvSpPr>
        <p:spPr bwMode="auto">
          <a:xfrm>
            <a:off x="5694050" y="707947"/>
            <a:ext cx="1402081"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err="1"/>
              <a:t>Measure</a:t>
            </a:r>
            <a:r>
              <a:rPr lang="fr-FR" sz="2000" dirty="0"/>
              <a:t> </a:t>
            </a:r>
          </a:p>
          <a:p>
            <a:pPr marL="0" marR="0" indent="0" algn="ctr" defTabSz="914400" rtl="0" eaLnBrk="0" fontAlgn="base" latinLnBrk="0" hangingPunct="0">
              <a:lnSpc>
                <a:spcPct val="100000"/>
              </a:lnSpc>
              <a:spcBef>
                <a:spcPct val="0"/>
              </a:spcBef>
              <a:spcAft>
                <a:spcPct val="0"/>
              </a:spcAft>
              <a:buClrTx/>
              <a:buSzTx/>
              <a:buFontTx/>
              <a:buNone/>
              <a:tabLst/>
            </a:pPr>
            <a:r>
              <a:rPr lang="fr-FR" sz="2000" dirty="0"/>
              <a:t>V </a:t>
            </a:r>
            <a:r>
              <a:rPr lang="fr-FR" sz="2000" dirty="0">
                <a:sym typeface="Symbol"/>
              </a:rPr>
              <a:t> </a:t>
            </a:r>
            <a:r>
              <a:rPr lang="fr-FR" sz="2000" dirty="0"/>
              <a:t>E</a:t>
            </a:r>
            <a:endParaRPr kumimoji="0" lang="fr-FR" sz="2000" b="0" i="0" u="none" strike="noStrike" cap="none" normalizeH="0" baseline="0" dirty="0">
              <a:ln>
                <a:noFill/>
              </a:ln>
              <a:solidFill>
                <a:schemeClr val="tx1"/>
              </a:solidFill>
              <a:effectLst/>
            </a:endParaRPr>
          </a:p>
        </p:txBody>
      </p:sp>
      <p:sp>
        <p:nvSpPr>
          <p:cNvPr id="27" name="Rectangle à coins arrondis 26"/>
          <p:cNvSpPr/>
          <p:nvPr/>
        </p:nvSpPr>
        <p:spPr bwMode="auto">
          <a:xfrm>
            <a:off x="7153276" y="707947"/>
            <a:ext cx="1482088"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err="1"/>
              <a:t>Detection</a:t>
            </a:r>
            <a:endParaRPr lang="fr-FR" sz="2000" dirty="0"/>
          </a:p>
          <a:p>
            <a:pPr marL="0" marR="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a:ln>
                  <a:noFill/>
                </a:ln>
                <a:solidFill>
                  <a:schemeClr val="tx1"/>
                </a:solidFill>
                <a:effectLst/>
              </a:rPr>
              <a:t>E&gt;</a:t>
            </a:r>
            <a:r>
              <a:rPr kumimoji="0" lang="fr-FR" sz="2000" b="0" i="0" u="none" strike="noStrike" cap="none" normalizeH="0" baseline="0" dirty="0" err="1">
                <a:ln>
                  <a:noFill/>
                </a:ln>
                <a:solidFill>
                  <a:schemeClr val="tx1"/>
                </a:solidFill>
                <a:effectLst/>
              </a:rPr>
              <a:t>E</a:t>
            </a:r>
            <a:r>
              <a:rPr kumimoji="0" lang="fr-FR" sz="2000" b="0" i="0" u="none" strike="noStrike" cap="none" normalizeH="0" baseline="-25000" dirty="0" err="1">
                <a:ln>
                  <a:noFill/>
                </a:ln>
                <a:solidFill>
                  <a:schemeClr val="tx1"/>
                </a:solidFill>
                <a:effectLst/>
              </a:rPr>
              <a:t>th</a:t>
            </a:r>
            <a:r>
              <a:rPr kumimoji="0" lang="fr-FR" sz="2000" b="0" i="0" u="none" strike="noStrike" cap="none" normalizeH="0" baseline="0" dirty="0">
                <a:ln>
                  <a:noFill/>
                </a:ln>
                <a:solidFill>
                  <a:schemeClr val="tx1"/>
                </a:solidFill>
                <a:effectLst/>
              </a:rPr>
              <a:t>?</a:t>
            </a:r>
          </a:p>
        </p:txBody>
      </p:sp>
      <p:sp>
        <p:nvSpPr>
          <p:cNvPr id="25" name="Rectangle à coins arrondis 24"/>
          <p:cNvSpPr/>
          <p:nvPr/>
        </p:nvSpPr>
        <p:spPr bwMode="auto">
          <a:xfrm>
            <a:off x="4387220" y="707947"/>
            <a:ext cx="1253489"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fr-FR" sz="2000" dirty="0" err="1"/>
              <a:t>Filtering</a:t>
            </a:r>
            <a:endParaRPr lang="fr-FR" sz="2000" dirty="0"/>
          </a:p>
          <a:p>
            <a:pPr algn="ctr"/>
            <a:r>
              <a:rPr lang="fr-FR" sz="2000" dirty="0"/>
              <a:t>V</a:t>
            </a:r>
          </a:p>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Times New Roman" pitchFamily="18" charset="0"/>
            </a:endParaRPr>
          </a:p>
        </p:txBody>
      </p:sp>
      <p:sp>
        <p:nvSpPr>
          <p:cNvPr id="2058" name="Rectangle 2057"/>
          <p:cNvSpPr/>
          <p:nvPr/>
        </p:nvSpPr>
        <p:spPr bwMode="auto">
          <a:xfrm>
            <a:off x="1028700" y="679210"/>
            <a:ext cx="4627710" cy="1081449"/>
          </a:xfrm>
          <a:prstGeom prst="rect">
            <a:avLst/>
          </a:prstGeom>
          <a:solidFill>
            <a:schemeClr val="bg1">
              <a:alpha val="8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Times New Roman" pitchFamily="18" charset="0"/>
            </a:endParaRPr>
          </a:p>
        </p:txBody>
      </p:sp>
      <p:sp>
        <p:nvSpPr>
          <p:cNvPr id="53" name="Rectangle 52"/>
          <p:cNvSpPr/>
          <p:nvPr/>
        </p:nvSpPr>
        <p:spPr bwMode="auto">
          <a:xfrm>
            <a:off x="7129718" y="679210"/>
            <a:ext cx="1607887" cy="1081449"/>
          </a:xfrm>
          <a:prstGeom prst="rect">
            <a:avLst/>
          </a:prstGeom>
          <a:solidFill>
            <a:schemeClr val="bg1">
              <a:alpha val="8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Times New Roman" pitchFamily="18" charset="0"/>
            </a:endParaRPr>
          </a:p>
        </p:txBody>
      </p:sp>
      <p:sp>
        <p:nvSpPr>
          <p:cNvPr id="23" name="Sous-titre 7"/>
          <p:cNvSpPr txBox="1">
            <a:spLocks/>
          </p:cNvSpPr>
          <p:nvPr/>
        </p:nvSpPr>
        <p:spPr bwMode="auto">
          <a:xfrm>
            <a:off x="1140189" y="1746696"/>
            <a:ext cx="3762012" cy="448900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pPr indent="0" algn="l"/>
            <a:r>
              <a:rPr lang="en-US" sz="2000" i="0" dirty="0">
                <a:latin typeface="Times New Roman" panose="02020603050405020304" pitchFamily="18" charset="0"/>
                <a:cs typeface="Times New Roman" panose="02020603050405020304" pitchFamily="18" charset="0"/>
              </a:rPr>
              <a:t>Sample &amp; Hold</a:t>
            </a:r>
            <a:endParaRPr lang="en-US" sz="2000" i="0" baseline="30000" dirty="0">
              <a:latin typeface="Times New Roman" panose="02020603050405020304" pitchFamily="18" charset="0"/>
              <a:cs typeface="Times New Roman" panose="02020603050405020304" pitchFamily="18" charset="0"/>
            </a:endParaRPr>
          </a:p>
          <a:p>
            <a:pPr indent="0" algn="l"/>
            <a:endParaRPr lang="en-US" sz="2000" b="0" i="0" baseline="30000" dirty="0">
              <a:latin typeface="Times New Roman" panose="02020603050405020304" pitchFamily="18" charset="0"/>
              <a:cs typeface="Times New Roman" panose="02020603050405020304" pitchFamily="18" charset="0"/>
            </a:endParaRPr>
          </a:p>
          <a:p>
            <a:pPr indent="0" algn="l"/>
            <a:endParaRPr lang="en-US" sz="2000" b="0" i="0" dirty="0">
              <a:latin typeface="Times New Roman" panose="02020603050405020304" pitchFamily="18" charset="0"/>
              <a:cs typeface="Times New Roman" panose="02020603050405020304" pitchFamily="18" charset="0"/>
            </a:endParaRPr>
          </a:p>
          <a:p>
            <a:pPr indent="0" algn="l"/>
            <a:endParaRPr lang="en-US" sz="2000" b="0" i="0" dirty="0">
              <a:latin typeface="Times New Roman" panose="02020603050405020304" pitchFamily="18" charset="0"/>
              <a:cs typeface="Times New Roman" panose="02020603050405020304" pitchFamily="18" charset="0"/>
            </a:endParaRPr>
          </a:p>
          <a:p>
            <a:pPr indent="0" algn="l"/>
            <a:endParaRPr lang="en-US" sz="2000" b="0" i="0" dirty="0">
              <a:latin typeface="Times New Roman" panose="02020603050405020304" pitchFamily="18" charset="0"/>
              <a:cs typeface="Times New Roman" panose="02020603050405020304" pitchFamily="18" charset="0"/>
            </a:endParaRPr>
          </a:p>
          <a:p>
            <a:pPr indent="0" algn="l"/>
            <a:endParaRPr lang="en-US" sz="2000" b="0" i="0" dirty="0">
              <a:latin typeface="Times New Roman" panose="02020603050405020304" pitchFamily="18" charset="0"/>
              <a:cs typeface="Times New Roman" panose="02020603050405020304" pitchFamily="18" charset="0"/>
            </a:endParaRPr>
          </a:p>
          <a:p>
            <a:pPr indent="0" algn="l"/>
            <a:endParaRPr lang="en-US" sz="2000" b="0" i="0" dirty="0">
              <a:latin typeface="Times New Roman" panose="02020603050405020304" pitchFamily="18" charset="0"/>
              <a:cs typeface="Times New Roman" panose="02020603050405020304" pitchFamily="18" charset="0"/>
            </a:endParaRPr>
          </a:p>
          <a:p>
            <a:pPr marL="285750" indent="-285750" algn="l">
              <a:buClr>
                <a:srgbClr val="00FF00"/>
              </a:buClr>
              <a:buFont typeface="Arial" pitchFamily="34" charset="0"/>
              <a:buChar char="•"/>
            </a:pPr>
            <a:r>
              <a:rPr lang="en-US" sz="2000" b="0" i="0" dirty="0">
                <a:latin typeface="Times New Roman" panose="02020603050405020304" pitchFamily="18" charset="0"/>
                <a:cs typeface="Times New Roman" panose="02020603050405020304" pitchFamily="18" charset="0"/>
              </a:rPr>
              <a:t> Simple</a:t>
            </a:r>
          </a:p>
          <a:p>
            <a:pPr marL="285750" indent="-285750" algn="l">
              <a:buClr>
                <a:srgbClr val="00FF00"/>
              </a:buClr>
              <a:buFont typeface="Arial" pitchFamily="34" charset="0"/>
              <a:buChar char="•"/>
            </a:pPr>
            <a:r>
              <a:rPr lang="en-US" sz="2000" b="0" i="0" dirty="0">
                <a:latin typeface="Times New Roman" panose="02020603050405020304" pitchFamily="18" charset="0"/>
                <a:cs typeface="Times New Roman" panose="02020603050405020304" pitchFamily="18" charset="0"/>
              </a:rPr>
              <a:t>Bipolar</a:t>
            </a:r>
          </a:p>
          <a:p>
            <a:pPr marL="285750" indent="-285750" algn="l">
              <a:buClr>
                <a:srgbClr val="FF0000"/>
              </a:buClr>
              <a:buFont typeface="Arial" pitchFamily="34" charset="0"/>
              <a:buChar char="•"/>
            </a:pPr>
            <a:r>
              <a:rPr lang="en-US" sz="2000" b="0" i="0" dirty="0">
                <a:latin typeface="Times New Roman" panose="02020603050405020304" pitchFamily="18" charset="0"/>
                <a:cs typeface="Times New Roman" panose="02020603050405020304" pitchFamily="18" charset="0"/>
              </a:rPr>
              <a:t>Needs a hold signal from a delayed trigger </a:t>
            </a:r>
          </a:p>
        </p:txBody>
      </p:sp>
      <p:pic>
        <p:nvPicPr>
          <p:cNvPr id="5" name="Image 4" descr="sh.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59299" y="2972815"/>
            <a:ext cx="499241" cy="514143"/>
          </a:xfrm>
          <a:prstGeom prst="rect">
            <a:avLst/>
          </a:prstGeom>
        </p:spPr>
      </p:pic>
      <p:grpSp>
        <p:nvGrpSpPr>
          <p:cNvPr id="11" name="Groupe 10">
            <a:extLst>
              <a:ext uri="{FF2B5EF4-FFF2-40B4-BE49-F238E27FC236}">
                <a16:creationId xmlns:a16="http://schemas.microsoft.com/office/drawing/2014/main" id="{EBD5370F-C2ED-C849-8570-40F0D6B38FC1}"/>
              </a:ext>
            </a:extLst>
          </p:cNvPr>
          <p:cNvGrpSpPr/>
          <p:nvPr/>
        </p:nvGrpSpPr>
        <p:grpSpPr>
          <a:xfrm>
            <a:off x="5016500" y="2504505"/>
            <a:ext cx="2993614" cy="1488755"/>
            <a:chOff x="5016500" y="2504505"/>
            <a:chExt cx="2993614" cy="1488755"/>
          </a:xfrm>
        </p:grpSpPr>
        <p:pic>
          <p:nvPicPr>
            <p:cNvPr id="2" name="Image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98760" y="2517205"/>
              <a:ext cx="1811354" cy="1476055"/>
            </a:xfrm>
            <a:prstGeom prst="rect">
              <a:avLst/>
            </a:prstGeom>
          </p:spPr>
        </p:pic>
        <p:cxnSp>
          <p:nvCxnSpPr>
            <p:cNvPr id="9" name="Connecteur droit avec flèche 8"/>
            <p:cNvCxnSpPr/>
            <p:nvPr/>
          </p:nvCxnSpPr>
          <p:spPr bwMode="auto">
            <a:xfrm flipV="1">
              <a:off x="6184900" y="2504505"/>
              <a:ext cx="0" cy="591759"/>
            </a:xfrm>
            <a:prstGeom prst="straightConnector1">
              <a:avLst/>
            </a:prstGeom>
            <a:solidFill>
              <a:schemeClr val="accent1"/>
            </a:solidFill>
            <a:ln w="9525" cap="flat" cmpd="sng" algn="ctr">
              <a:solidFill>
                <a:schemeClr val="tx1"/>
              </a:solidFill>
              <a:prstDash val="solid"/>
              <a:round/>
              <a:headEnd type="arrow"/>
              <a:tailEnd type="arrow"/>
            </a:ln>
            <a:effectLst/>
          </p:spPr>
        </p:cxnSp>
        <p:sp>
          <p:nvSpPr>
            <p:cNvPr id="10" name="ZoneTexte 9"/>
            <p:cNvSpPr txBox="1"/>
            <p:nvPr/>
          </p:nvSpPr>
          <p:spPr>
            <a:xfrm>
              <a:off x="5016500" y="2646127"/>
              <a:ext cx="1172116" cy="369332"/>
            </a:xfrm>
            <a:prstGeom prst="rect">
              <a:avLst/>
            </a:prstGeom>
            <a:noFill/>
          </p:spPr>
          <p:txBody>
            <a:bodyPr wrap="none" rtlCol="0">
              <a:spAutoFit/>
            </a:bodyPr>
            <a:lstStyle/>
            <a:p>
              <a:r>
                <a:rPr lang="fr-FR" sz="1800" dirty="0"/>
                <a:t>A </a:t>
              </a:r>
              <a:r>
                <a:rPr lang="fr-FR" sz="1800" dirty="0">
                  <a:sym typeface="Symbol"/>
                </a:rPr>
                <a:t> </a:t>
              </a:r>
              <a:r>
                <a:rPr lang="fr-FR" sz="1800" dirty="0" err="1">
                  <a:sym typeface="Symbol"/>
                </a:rPr>
                <a:t>E</a:t>
              </a:r>
              <a:r>
                <a:rPr lang="fr-FR" sz="1800" baseline="-25000" dirty="0" err="1">
                  <a:sym typeface="Symbol"/>
                </a:rPr>
                <a:t>photon</a:t>
              </a:r>
              <a:endParaRPr lang="fr-FR" sz="1800" baseline="-25000" dirty="0"/>
            </a:p>
          </p:txBody>
        </p:sp>
        <p:sp>
          <p:nvSpPr>
            <p:cNvPr id="7" name="Forme libre 6">
              <a:extLst>
                <a:ext uri="{FF2B5EF4-FFF2-40B4-BE49-F238E27FC236}">
                  <a16:creationId xmlns:a16="http://schemas.microsoft.com/office/drawing/2014/main" id="{C3513C55-3D9D-7449-BFB5-45AD08A24AFE}"/>
                </a:ext>
              </a:extLst>
            </p:cNvPr>
            <p:cNvSpPr/>
            <p:nvPr/>
          </p:nvSpPr>
          <p:spPr bwMode="auto">
            <a:xfrm>
              <a:off x="7298140" y="3029803"/>
              <a:ext cx="208129" cy="320722"/>
            </a:xfrm>
            <a:custGeom>
              <a:avLst/>
              <a:gdLst>
                <a:gd name="connsiteX0" fmla="*/ 0 w 208129"/>
                <a:gd name="connsiteY0" fmla="*/ 0 h 320722"/>
                <a:gd name="connsiteX1" fmla="*/ 0 w 208129"/>
                <a:gd name="connsiteY1" fmla="*/ 320722 h 320722"/>
                <a:gd name="connsiteX2" fmla="*/ 75063 w 208129"/>
                <a:gd name="connsiteY2" fmla="*/ 276367 h 320722"/>
                <a:gd name="connsiteX3" fmla="*/ 208129 w 208129"/>
                <a:gd name="connsiteY3" fmla="*/ 156949 h 320722"/>
                <a:gd name="connsiteX4" fmla="*/ 126242 w 208129"/>
                <a:gd name="connsiteY4" fmla="*/ 47767 h 320722"/>
                <a:gd name="connsiteX5" fmla="*/ 0 w 208129"/>
                <a:gd name="connsiteY5" fmla="*/ 0 h 320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129" h="320722">
                  <a:moveTo>
                    <a:pt x="0" y="0"/>
                  </a:moveTo>
                  <a:lnTo>
                    <a:pt x="0" y="320722"/>
                  </a:lnTo>
                  <a:lnTo>
                    <a:pt x="75063" y="276367"/>
                  </a:lnTo>
                  <a:lnTo>
                    <a:pt x="208129" y="156949"/>
                  </a:lnTo>
                  <a:lnTo>
                    <a:pt x="126242" y="47767"/>
                  </a:lnTo>
                  <a:lnTo>
                    <a:pt x="0" y="0"/>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8" name="ZoneTexte 7">
              <a:extLst>
                <a:ext uri="{FF2B5EF4-FFF2-40B4-BE49-F238E27FC236}">
                  <a16:creationId xmlns:a16="http://schemas.microsoft.com/office/drawing/2014/main" id="{0890D9D6-0289-964E-8A28-5968997DA20E}"/>
                </a:ext>
              </a:extLst>
            </p:cNvPr>
            <p:cNvSpPr txBox="1"/>
            <p:nvPr/>
          </p:nvSpPr>
          <p:spPr>
            <a:xfrm>
              <a:off x="7223309" y="3121885"/>
              <a:ext cx="264816" cy="261610"/>
            </a:xfrm>
            <a:prstGeom prst="rect">
              <a:avLst/>
            </a:prstGeom>
            <a:noFill/>
          </p:spPr>
          <p:txBody>
            <a:bodyPr wrap="none" rtlCol="0">
              <a:spAutoFit/>
            </a:bodyPr>
            <a:lstStyle/>
            <a:p>
              <a:r>
                <a:rPr lang="en-US" sz="1100" b="1" dirty="0">
                  <a:solidFill>
                    <a:schemeClr val="bg1"/>
                  </a:solidFill>
                </a:rPr>
                <a:t>+</a:t>
              </a:r>
            </a:p>
          </p:txBody>
        </p:sp>
        <p:sp>
          <p:nvSpPr>
            <p:cNvPr id="24" name="ZoneTexte 23">
              <a:extLst>
                <a:ext uri="{FF2B5EF4-FFF2-40B4-BE49-F238E27FC236}">
                  <a16:creationId xmlns:a16="http://schemas.microsoft.com/office/drawing/2014/main" id="{54E7FC58-6226-CE4F-89B1-31BB4F597AC3}"/>
                </a:ext>
              </a:extLst>
            </p:cNvPr>
            <p:cNvSpPr txBox="1"/>
            <p:nvPr/>
          </p:nvSpPr>
          <p:spPr>
            <a:xfrm>
              <a:off x="7213165" y="2953234"/>
              <a:ext cx="231154" cy="261610"/>
            </a:xfrm>
            <a:prstGeom prst="rect">
              <a:avLst/>
            </a:prstGeom>
            <a:noFill/>
          </p:spPr>
          <p:txBody>
            <a:bodyPr wrap="none" rtlCol="0">
              <a:spAutoFit/>
            </a:bodyPr>
            <a:lstStyle/>
            <a:p>
              <a:r>
                <a:rPr lang="en-US" sz="1100" b="1" dirty="0">
                  <a:solidFill>
                    <a:schemeClr val="bg1"/>
                  </a:solidFill>
                </a:rPr>
                <a:t>-</a:t>
              </a:r>
            </a:p>
          </p:txBody>
        </p:sp>
      </p:grpSp>
      <p:sp>
        <p:nvSpPr>
          <p:cNvPr id="28" name="Rectangle 2">
            <a:extLst>
              <a:ext uri="{FF2B5EF4-FFF2-40B4-BE49-F238E27FC236}">
                <a16:creationId xmlns:a16="http://schemas.microsoft.com/office/drawing/2014/main" id="{9A455786-48D2-C049-9CBE-090FADEB8521}"/>
              </a:ext>
            </a:extLst>
          </p:cNvPr>
          <p:cNvSpPr txBox="1">
            <a:spLocks noChangeArrowheads="1"/>
          </p:cNvSpPr>
          <p:nvPr/>
        </p:nvSpPr>
        <p:spPr bwMode="auto">
          <a:xfrm>
            <a:off x="1042988" y="96383"/>
            <a:ext cx="7632700" cy="4587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a:solidFill>
                  <a:srgbClr val="8ABBD0"/>
                </a:solidFill>
                <a:latin typeface="+mj-lt"/>
                <a:ea typeface="+mj-ea"/>
                <a:cs typeface="+mj-cs"/>
              </a:defRPr>
            </a:lvl1pPr>
            <a:lvl2pPr algn="ctr" rtl="0" eaLnBrk="0" fontAlgn="base" hangingPunct="0">
              <a:spcBef>
                <a:spcPct val="0"/>
              </a:spcBef>
              <a:spcAft>
                <a:spcPct val="0"/>
              </a:spcAft>
              <a:defRPr sz="2800">
                <a:solidFill>
                  <a:srgbClr val="5F5F5F"/>
                </a:solidFill>
                <a:latin typeface="Arial" charset="0"/>
              </a:defRPr>
            </a:lvl2pPr>
            <a:lvl3pPr algn="ctr" rtl="0" eaLnBrk="0" fontAlgn="base" hangingPunct="0">
              <a:spcBef>
                <a:spcPct val="0"/>
              </a:spcBef>
              <a:spcAft>
                <a:spcPct val="0"/>
              </a:spcAft>
              <a:defRPr sz="2800">
                <a:solidFill>
                  <a:srgbClr val="5F5F5F"/>
                </a:solidFill>
                <a:latin typeface="Arial" charset="0"/>
              </a:defRPr>
            </a:lvl3pPr>
            <a:lvl4pPr algn="ctr" rtl="0" eaLnBrk="0" fontAlgn="base" hangingPunct="0">
              <a:spcBef>
                <a:spcPct val="0"/>
              </a:spcBef>
              <a:spcAft>
                <a:spcPct val="0"/>
              </a:spcAft>
              <a:defRPr sz="2800">
                <a:solidFill>
                  <a:srgbClr val="5F5F5F"/>
                </a:solidFill>
                <a:latin typeface="Arial" charset="0"/>
              </a:defRPr>
            </a:lvl4pPr>
            <a:lvl5pPr algn="ctr" rtl="0" eaLnBrk="0" fontAlgn="base" hangingPunct="0">
              <a:spcBef>
                <a:spcPct val="0"/>
              </a:spcBef>
              <a:spcAft>
                <a:spcPct val="0"/>
              </a:spcAft>
              <a:defRPr sz="2800">
                <a:solidFill>
                  <a:srgbClr val="5F5F5F"/>
                </a:solidFill>
                <a:latin typeface="Arial" charset="0"/>
              </a:defRPr>
            </a:lvl5pPr>
            <a:lvl6pPr marL="457200" algn="ctr" rtl="0" eaLnBrk="0" fontAlgn="base" hangingPunct="0">
              <a:spcBef>
                <a:spcPct val="0"/>
              </a:spcBef>
              <a:spcAft>
                <a:spcPct val="0"/>
              </a:spcAft>
              <a:defRPr sz="2800">
                <a:solidFill>
                  <a:srgbClr val="5F5F5F"/>
                </a:solidFill>
                <a:latin typeface="Arial" charset="0"/>
              </a:defRPr>
            </a:lvl6pPr>
            <a:lvl7pPr marL="914400" algn="ctr" rtl="0" eaLnBrk="0" fontAlgn="base" hangingPunct="0">
              <a:spcBef>
                <a:spcPct val="0"/>
              </a:spcBef>
              <a:spcAft>
                <a:spcPct val="0"/>
              </a:spcAft>
              <a:defRPr sz="2800">
                <a:solidFill>
                  <a:srgbClr val="5F5F5F"/>
                </a:solidFill>
                <a:latin typeface="Arial" charset="0"/>
              </a:defRPr>
            </a:lvl7pPr>
            <a:lvl8pPr marL="1371600" algn="ctr" rtl="0" eaLnBrk="0" fontAlgn="base" hangingPunct="0">
              <a:spcBef>
                <a:spcPct val="0"/>
              </a:spcBef>
              <a:spcAft>
                <a:spcPct val="0"/>
              </a:spcAft>
              <a:defRPr sz="2800">
                <a:solidFill>
                  <a:srgbClr val="5F5F5F"/>
                </a:solidFill>
                <a:latin typeface="Arial" charset="0"/>
              </a:defRPr>
            </a:lvl8pPr>
            <a:lvl9pPr marL="1828800" algn="ctr" rtl="0" eaLnBrk="0" fontAlgn="base" hangingPunct="0">
              <a:spcBef>
                <a:spcPct val="0"/>
              </a:spcBef>
              <a:spcAft>
                <a:spcPct val="0"/>
              </a:spcAft>
              <a:defRPr sz="2800">
                <a:solidFill>
                  <a:srgbClr val="5F5F5F"/>
                </a:solidFill>
                <a:latin typeface="Arial" charset="0"/>
              </a:defRPr>
            </a:lvl9pPr>
          </a:lstStyle>
          <a:p>
            <a:r>
              <a:rPr lang="en-US" sz="2000" b="0" kern="0" spc="300" dirty="0">
                <a:solidFill>
                  <a:schemeClr val="bg2"/>
                </a:solidFill>
              </a:rPr>
              <a:t>Architecture: measurement and memorization</a:t>
            </a:r>
            <a:endParaRPr lang="fr-FR" sz="2000" kern="0" dirty="0">
              <a:effectLst>
                <a:outerShdw blurRad="38100" dist="38100" dir="2700000" algn="tl">
                  <a:srgbClr val="C0C0C0"/>
                </a:outerShdw>
              </a:effectLst>
            </a:endParaRPr>
          </a:p>
        </p:txBody>
      </p:sp>
    </p:spTree>
    <p:extLst>
      <p:ext uri="{BB962C8B-B14F-4D97-AF65-F5344CB8AC3E}">
        <p14:creationId xmlns:p14="http://schemas.microsoft.com/office/powerpoint/2010/main" val="39186404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097"/>
          <p:cNvSpPr>
            <a:spLocks noGrp="1" noChangeArrowheads="1"/>
          </p:cNvSpPr>
          <p:nvPr>
            <p:ph type="sldNum" sz="quarter" idx="4"/>
          </p:nvPr>
        </p:nvSpPr>
        <p:spPr>
          <a:xfrm>
            <a:off x="8346819" y="6480304"/>
            <a:ext cx="385762" cy="215900"/>
          </a:xfrm>
        </p:spPr>
        <p:txBody>
          <a:bodyPr/>
          <a:lstStyle/>
          <a:p>
            <a:fld id="{5287B7FA-75F4-41EF-AED0-620F566FF141}" type="slidenum">
              <a:rPr lang="fr-FR"/>
              <a:pPr/>
              <a:t>34</a:t>
            </a:fld>
            <a:endParaRPr lang="fr-FR" dirty="0"/>
          </a:p>
        </p:txBody>
      </p:sp>
      <p:sp>
        <p:nvSpPr>
          <p:cNvPr id="19" name="Rectangle à coins arrondis 18"/>
          <p:cNvSpPr/>
          <p:nvPr/>
        </p:nvSpPr>
        <p:spPr bwMode="auto">
          <a:xfrm>
            <a:off x="2761343" y="722460"/>
            <a:ext cx="1572532"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Times New Roman" pitchFamily="18" charset="0"/>
            </a:endParaRPr>
          </a:p>
        </p:txBody>
      </p:sp>
      <p:sp>
        <p:nvSpPr>
          <p:cNvPr id="20" name="Rectangle à coins arrondis 19"/>
          <p:cNvSpPr/>
          <p:nvPr/>
        </p:nvSpPr>
        <p:spPr bwMode="auto">
          <a:xfrm>
            <a:off x="1132568" y="707946"/>
            <a:ext cx="1572532" cy="982980"/>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a:t>Conversion</a:t>
            </a:r>
          </a:p>
          <a:p>
            <a:pPr marL="0" marR="0" indent="0" algn="ctr" defTabSz="914400" rtl="0" eaLnBrk="0" fontAlgn="base" latinLnBrk="0" hangingPunct="0">
              <a:lnSpc>
                <a:spcPct val="100000"/>
              </a:lnSpc>
              <a:spcBef>
                <a:spcPct val="0"/>
              </a:spcBef>
              <a:spcAft>
                <a:spcPct val="0"/>
              </a:spcAft>
              <a:buClrTx/>
              <a:buSzTx/>
              <a:buFontTx/>
              <a:buNone/>
              <a:tabLst/>
            </a:pPr>
            <a:r>
              <a:rPr lang="fr-FR" sz="2000" dirty="0"/>
              <a:t>E=&gt;Q</a:t>
            </a:r>
            <a:endParaRPr kumimoji="0" lang="fr-FR" sz="2000" b="0" i="0" u="none" strike="noStrike" cap="none" normalizeH="0" baseline="0" dirty="0">
              <a:ln>
                <a:noFill/>
              </a:ln>
              <a:solidFill>
                <a:schemeClr val="tx1"/>
              </a:solidFill>
              <a:effectLst/>
            </a:endParaRPr>
          </a:p>
        </p:txBody>
      </p:sp>
      <p:sp>
        <p:nvSpPr>
          <p:cNvPr id="22" name="Rectangle à coins arrondis 21"/>
          <p:cNvSpPr/>
          <p:nvPr/>
        </p:nvSpPr>
        <p:spPr bwMode="auto">
          <a:xfrm>
            <a:off x="2761343" y="722460"/>
            <a:ext cx="1572532" cy="982980"/>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a:t>Conversion</a:t>
            </a:r>
          </a:p>
          <a:p>
            <a:pPr marL="0" marR="0" indent="0" algn="ctr" defTabSz="914400" rtl="0" eaLnBrk="0" fontAlgn="base" latinLnBrk="0" hangingPunct="0">
              <a:lnSpc>
                <a:spcPct val="100000"/>
              </a:lnSpc>
              <a:spcBef>
                <a:spcPct val="0"/>
              </a:spcBef>
              <a:spcAft>
                <a:spcPct val="0"/>
              </a:spcAft>
              <a:buClrTx/>
              <a:buSzTx/>
              <a:buFontTx/>
              <a:buNone/>
              <a:tabLst/>
            </a:pPr>
            <a:r>
              <a:rPr lang="fr-FR" sz="2000" dirty="0"/>
              <a:t>Q=&gt;</a:t>
            </a:r>
            <a:r>
              <a:rPr lang="fr-FR" sz="2000" dirty="0">
                <a:sym typeface="Symbol"/>
              </a:rPr>
              <a:t></a:t>
            </a:r>
            <a:r>
              <a:rPr lang="fr-FR" sz="2000" dirty="0"/>
              <a:t>V</a:t>
            </a:r>
            <a:endParaRPr kumimoji="0" lang="fr-FR" sz="2000" b="0" i="0" u="none" strike="noStrike" cap="none" normalizeH="0" baseline="0" dirty="0">
              <a:ln>
                <a:noFill/>
              </a:ln>
              <a:solidFill>
                <a:schemeClr val="tx1"/>
              </a:solidFill>
              <a:effectLst/>
            </a:endParaRPr>
          </a:p>
        </p:txBody>
      </p:sp>
      <p:sp>
        <p:nvSpPr>
          <p:cNvPr id="26" name="Rectangle à coins arrondis 25"/>
          <p:cNvSpPr/>
          <p:nvPr/>
        </p:nvSpPr>
        <p:spPr bwMode="auto">
          <a:xfrm>
            <a:off x="5694044" y="707946"/>
            <a:ext cx="1402081"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err="1"/>
              <a:t>Measure</a:t>
            </a:r>
            <a:r>
              <a:rPr lang="fr-FR" sz="2000" dirty="0"/>
              <a:t> </a:t>
            </a:r>
          </a:p>
          <a:p>
            <a:pPr marL="0" marR="0" indent="0" algn="ctr" defTabSz="914400" rtl="0" eaLnBrk="0" fontAlgn="base" latinLnBrk="0" hangingPunct="0">
              <a:lnSpc>
                <a:spcPct val="100000"/>
              </a:lnSpc>
              <a:spcBef>
                <a:spcPct val="0"/>
              </a:spcBef>
              <a:spcAft>
                <a:spcPct val="0"/>
              </a:spcAft>
              <a:buClrTx/>
              <a:buSzTx/>
              <a:buFontTx/>
              <a:buNone/>
              <a:tabLst/>
            </a:pPr>
            <a:r>
              <a:rPr lang="fr-FR" sz="2000" dirty="0"/>
              <a:t>V </a:t>
            </a:r>
            <a:r>
              <a:rPr lang="fr-FR" sz="2000" dirty="0">
                <a:sym typeface="Symbol"/>
              </a:rPr>
              <a:t> </a:t>
            </a:r>
            <a:r>
              <a:rPr lang="fr-FR" sz="2000" dirty="0"/>
              <a:t>E</a:t>
            </a:r>
            <a:endParaRPr kumimoji="0" lang="fr-FR" sz="2000" b="0" i="0" u="none" strike="noStrike" cap="none" normalizeH="0" baseline="0" dirty="0">
              <a:ln>
                <a:noFill/>
              </a:ln>
              <a:solidFill>
                <a:schemeClr val="tx1"/>
              </a:solidFill>
              <a:effectLst/>
            </a:endParaRPr>
          </a:p>
        </p:txBody>
      </p:sp>
      <p:sp>
        <p:nvSpPr>
          <p:cNvPr id="27" name="Rectangle à coins arrondis 26"/>
          <p:cNvSpPr/>
          <p:nvPr/>
        </p:nvSpPr>
        <p:spPr bwMode="auto">
          <a:xfrm>
            <a:off x="7153276" y="707946"/>
            <a:ext cx="1482088"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err="1"/>
              <a:t>Detection</a:t>
            </a:r>
            <a:endParaRPr lang="fr-FR" sz="2000" dirty="0"/>
          </a:p>
          <a:p>
            <a:pPr marL="0" marR="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a:ln>
                  <a:noFill/>
                </a:ln>
                <a:solidFill>
                  <a:schemeClr val="tx1"/>
                </a:solidFill>
                <a:effectLst/>
              </a:rPr>
              <a:t>E&gt;</a:t>
            </a:r>
            <a:r>
              <a:rPr kumimoji="0" lang="fr-FR" sz="2000" b="0" i="0" u="none" strike="noStrike" cap="none" normalizeH="0" baseline="0" dirty="0" err="1">
                <a:ln>
                  <a:noFill/>
                </a:ln>
                <a:solidFill>
                  <a:schemeClr val="tx1"/>
                </a:solidFill>
                <a:effectLst/>
              </a:rPr>
              <a:t>E</a:t>
            </a:r>
            <a:r>
              <a:rPr kumimoji="0" lang="fr-FR" sz="2000" b="0" i="0" u="none" strike="noStrike" cap="none" normalizeH="0" baseline="-25000" dirty="0" err="1">
                <a:ln>
                  <a:noFill/>
                </a:ln>
                <a:solidFill>
                  <a:schemeClr val="tx1"/>
                </a:solidFill>
                <a:effectLst/>
              </a:rPr>
              <a:t>th</a:t>
            </a:r>
            <a:r>
              <a:rPr kumimoji="0" lang="fr-FR" sz="2000" b="0" i="0" u="none" strike="noStrike" cap="none" normalizeH="0" baseline="0" dirty="0">
                <a:ln>
                  <a:noFill/>
                </a:ln>
                <a:solidFill>
                  <a:schemeClr val="tx1"/>
                </a:solidFill>
                <a:effectLst/>
              </a:rPr>
              <a:t>?</a:t>
            </a:r>
          </a:p>
        </p:txBody>
      </p:sp>
      <p:sp>
        <p:nvSpPr>
          <p:cNvPr id="25" name="Rectangle à coins arrondis 24"/>
          <p:cNvSpPr/>
          <p:nvPr/>
        </p:nvSpPr>
        <p:spPr bwMode="auto">
          <a:xfrm>
            <a:off x="4387214" y="707946"/>
            <a:ext cx="1253489"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fr-FR" sz="2000" dirty="0" err="1"/>
              <a:t>Filtering</a:t>
            </a:r>
            <a:endParaRPr lang="fr-FR" sz="2000" dirty="0"/>
          </a:p>
          <a:p>
            <a:pPr algn="ctr"/>
            <a:r>
              <a:rPr lang="fr-FR" sz="2000" dirty="0"/>
              <a:t>V</a:t>
            </a:r>
          </a:p>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Times New Roman" pitchFamily="18" charset="0"/>
            </a:endParaRPr>
          </a:p>
        </p:txBody>
      </p:sp>
      <p:sp>
        <p:nvSpPr>
          <p:cNvPr id="2058" name="Rectangle 2057"/>
          <p:cNvSpPr/>
          <p:nvPr/>
        </p:nvSpPr>
        <p:spPr bwMode="auto">
          <a:xfrm>
            <a:off x="1054101" y="679206"/>
            <a:ext cx="6042024" cy="1184413"/>
          </a:xfrm>
          <a:prstGeom prst="rect">
            <a:avLst/>
          </a:prstGeom>
          <a:solidFill>
            <a:schemeClr val="bg1">
              <a:alpha val="8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Times New Roman" pitchFamily="18" charset="0"/>
            </a:endParaRPr>
          </a:p>
        </p:txBody>
      </p:sp>
      <p:sp>
        <p:nvSpPr>
          <p:cNvPr id="18" name="Sous-titre 7"/>
          <p:cNvSpPr>
            <a:spLocks noGrp="1"/>
          </p:cNvSpPr>
          <p:nvPr>
            <p:ph type="subTitle" sz="quarter" idx="1"/>
          </p:nvPr>
        </p:nvSpPr>
        <p:spPr>
          <a:xfrm>
            <a:off x="1127488" y="1746694"/>
            <a:ext cx="7544563" cy="4489005"/>
          </a:xfrm>
          <a:noFill/>
        </p:spPr>
        <p:txBody>
          <a:bodyPr/>
          <a:lstStyle/>
          <a:p>
            <a:pPr indent="0" algn="l"/>
            <a:r>
              <a:rPr lang="en-US" sz="2000" b="0" i="0" dirty="0">
                <a:latin typeface="Times New Roman" panose="02020603050405020304" pitchFamily="18" charset="0"/>
                <a:cs typeface="Times New Roman" panose="02020603050405020304" pitchFamily="18" charset="0"/>
              </a:rPr>
              <a:t>Self Triggered ASIC: the ASIC sends a flag when at least one of its channel has been hit (E&gt;E</a:t>
            </a:r>
            <a:r>
              <a:rPr lang="en-US" sz="2000" b="0" i="0" baseline="-25000" dirty="0">
                <a:latin typeface="Times New Roman" panose="02020603050405020304" pitchFamily="18" charset="0"/>
                <a:cs typeface="Times New Roman" panose="02020603050405020304" pitchFamily="18" charset="0"/>
              </a:rPr>
              <a:t>th</a:t>
            </a:r>
            <a:r>
              <a:rPr lang="en-US" sz="2000" b="0" i="0" dirty="0">
                <a:latin typeface="Times New Roman" panose="02020603050405020304" pitchFamily="18" charset="0"/>
                <a:cs typeface="Times New Roman" panose="02020603050405020304" pitchFamily="18" charset="0"/>
              </a:rPr>
              <a:t>). One uses a discriminator (comparator) </a:t>
            </a:r>
          </a:p>
          <a:p>
            <a:pPr indent="0" algn="l"/>
            <a:endParaRPr lang="en-US" sz="2000" b="0" i="0" dirty="0">
              <a:latin typeface="Times New Roman" panose="02020603050405020304" pitchFamily="18" charset="0"/>
              <a:cs typeface="Times New Roman" panose="02020603050405020304" pitchFamily="18" charset="0"/>
            </a:endParaRPr>
          </a:p>
          <a:p>
            <a:pPr indent="0" algn="l"/>
            <a:endParaRPr lang="en-US" sz="2000" b="0" i="0" dirty="0">
              <a:latin typeface="Times New Roman" panose="02020603050405020304" pitchFamily="18" charset="0"/>
              <a:cs typeface="Times New Roman" panose="02020603050405020304" pitchFamily="18" charset="0"/>
            </a:endParaRPr>
          </a:p>
          <a:p>
            <a:pPr indent="0" algn="l"/>
            <a:endParaRPr lang="en-US" sz="1200" b="0" i="0" dirty="0">
              <a:latin typeface="Times New Roman" panose="02020603050405020304" pitchFamily="18" charset="0"/>
              <a:cs typeface="Times New Roman" panose="02020603050405020304" pitchFamily="18" charset="0"/>
            </a:endParaRPr>
          </a:p>
          <a:p>
            <a:pPr indent="0" algn="l"/>
            <a:endParaRPr lang="en-US" sz="2000" b="0" i="0" dirty="0">
              <a:latin typeface="Times New Roman" panose="02020603050405020304" pitchFamily="18" charset="0"/>
              <a:cs typeface="Times New Roman" panose="02020603050405020304" pitchFamily="18" charset="0"/>
            </a:endParaRPr>
          </a:p>
          <a:p>
            <a:pPr indent="0" algn="l"/>
            <a:endParaRPr lang="en-US" sz="2000" b="0" i="0" dirty="0">
              <a:latin typeface="Times New Roman" panose="02020603050405020304" pitchFamily="18" charset="0"/>
              <a:cs typeface="Times New Roman" panose="02020603050405020304" pitchFamily="18" charset="0"/>
            </a:endParaRPr>
          </a:p>
          <a:p>
            <a:pPr indent="0" algn="l"/>
            <a:endParaRPr lang="en-US" sz="1100" b="0" i="0" dirty="0">
              <a:solidFill>
                <a:srgbClr val="FF00FF"/>
              </a:solidFill>
              <a:latin typeface="Times New Roman" panose="02020603050405020304" pitchFamily="18" charset="0"/>
              <a:cs typeface="Times New Roman" panose="02020603050405020304" pitchFamily="18" charset="0"/>
            </a:endParaRPr>
          </a:p>
          <a:p>
            <a:pPr indent="0" algn="l"/>
            <a:r>
              <a:rPr lang="en-US" sz="2000" b="0" i="0" dirty="0">
                <a:latin typeface="Times New Roman" panose="02020603050405020304" pitchFamily="18" charset="0"/>
                <a:cs typeface="Times New Roman" panose="02020603050405020304" pitchFamily="18" charset="0"/>
              </a:rPr>
              <a:t>Hysteresis is needed to suppress multi-hit.</a:t>
            </a:r>
          </a:p>
          <a:p>
            <a:pPr indent="0" algn="l"/>
            <a:endParaRPr lang="en-US" sz="1200" b="0" i="0" baseline="30000" dirty="0">
              <a:latin typeface="Times New Roman" panose="02020603050405020304" pitchFamily="18" charset="0"/>
              <a:cs typeface="Times New Roman" panose="02020603050405020304" pitchFamily="18" charset="0"/>
            </a:endParaRPr>
          </a:p>
          <a:p>
            <a:pPr indent="0" algn="l"/>
            <a:r>
              <a:rPr lang="en-US" sz="2000" b="0" i="0" dirty="0">
                <a:latin typeface="Times New Roman" panose="02020603050405020304" pitchFamily="18" charset="0"/>
                <a:cs typeface="Times New Roman" panose="02020603050405020304" pitchFamily="18" charset="0"/>
              </a:rPr>
              <a:t>The threshold is made by an in-channel DAC, one per pixel to compensate for mismatches. If not, the worst pixel makes the threshold.</a:t>
            </a:r>
          </a:p>
          <a:p>
            <a:pPr indent="0" algn="l"/>
            <a:r>
              <a:rPr lang="en-US" sz="2000" b="0" i="0" dirty="0">
                <a:latin typeface="Times New Roman" panose="02020603050405020304" pitchFamily="18" charset="0"/>
                <a:cs typeface="Times New Roman" panose="02020603050405020304" pitchFamily="18" charset="0"/>
              </a:rPr>
              <a:t>A global or between pixels builds a flag signal that is sent to external word.</a:t>
            </a:r>
            <a:endParaRPr lang="en-US" sz="2000" b="0" i="0" baseline="30000" dirty="0">
              <a:latin typeface="Times New Roman" panose="02020603050405020304" pitchFamily="18" charset="0"/>
              <a:cs typeface="Times New Roman" panose="02020603050405020304" pitchFamily="18" charset="0"/>
            </a:endParaRPr>
          </a:p>
          <a:p>
            <a:pPr indent="0" algn="l"/>
            <a:endParaRPr lang="en-US" sz="2000" b="0" i="0" dirty="0">
              <a:latin typeface="Times New Roman" panose="02020603050405020304" pitchFamily="18" charset="0"/>
              <a:cs typeface="Times New Roman" panose="02020603050405020304" pitchFamily="18" charset="0"/>
            </a:endParaRPr>
          </a:p>
        </p:txBody>
      </p:sp>
      <p:sp>
        <p:nvSpPr>
          <p:cNvPr id="21" name="Rectangle 2">
            <a:extLst>
              <a:ext uri="{FF2B5EF4-FFF2-40B4-BE49-F238E27FC236}">
                <a16:creationId xmlns:a16="http://schemas.microsoft.com/office/drawing/2014/main" id="{A751034C-FFCB-664B-B901-5DA120A7E2CE}"/>
              </a:ext>
            </a:extLst>
          </p:cNvPr>
          <p:cNvSpPr txBox="1">
            <a:spLocks noChangeArrowheads="1"/>
          </p:cNvSpPr>
          <p:nvPr/>
        </p:nvSpPr>
        <p:spPr bwMode="auto">
          <a:xfrm>
            <a:off x="1042988" y="96383"/>
            <a:ext cx="7632700" cy="4587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a:solidFill>
                  <a:srgbClr val="8ABBD0"/>
                </a:solidFill>
                <a:latin typeface="+mj-lt"/>
                <a:ea typeface="+mj-ea"/>
                <a:cs typeface="+mj-cs"/>
              </a:defRPr>
            </a:lvl1pPr>
            <a:lvl2pPr algn="ctr" rtl="0" eaLnBrk="0" fontAlgn="base" hangingPunct="0">
              <a:spcBef>
                <a:spcPct val="0"/>
              </a:spcBef>
              <a:spcAft>
                <a:spcPct val="0"/>
              </a:spcAft>
              <a:defRPr sz="2800">
                <a:solidFill>
                  <a:srgbClr val="5F5F5F"/>
                </a:solidFill>
                <a:latin typeface="Arial" charset="0"/>
              </a:defRPr>
            </a:lvl2pPr>
            <a:lvl3pPr algn="ctr" rtl="0" eaLnBrk="0" fontAlgn="base" hangingPunct="0">
              <a:spcBef>
                <a:spcPct val="0"/>
              </a:spcBef>
              <a:spcAft>
                <a:spcPct val="0"/>
              </a:spcAft>
              <a:defRPr sz="2800">
                <a:solidFill>
                  <a:srgbClr val="5F5F5F"/>
                </a:solidFill>
                <a:latin typeface="Arial" charset="0"/>
              </a:defRPr>
            </a:lvl3pPr>
            <a:lvl4pPr algn="ctr" rtl="0" eaLnBrk="0" fontAlgn="base" hangingPunct="0">
              <a:spcBef>
                <a:spcPct val="0"/>
              </a:spcBef>
              <a:spcAft>
                <a:spcPct val="0"/>
              </a:spcAft>
              <a:defRPr sz="2800">
                <a:solidFill>
                  <a:srgbClr val="5F5F5F"/>
                </a:solidFill>
                <a:latin typeface="Arial" charset="0"/>
              </a:defRPr>
            </a:lvl4pPr>
            <a:lvl5pPr algn="ctr" rtl="0" eaLnBrk="0" fontAlgn="base" hangingPunct="0">
              <a:spcBef>
                <a:spcPct val="0"/>
              </a:spcBef>
              <a:spcAft>
                <a:spcPct val="0"/>
              </a:spcAft>
              <a:defRPr sz="2800">
                <a:solidFill>
                  <a:srgbClr val="5F5F5F"/>
                </a:solidFill>
                <a:latin typeface="Arial" charset="0"/>
              </a:defRPr>
            </a:lvl5pPr>
            <a:lvl6pPr marL="457200" algn="ctr" rtl="0" eaLnBrk="0" fontAlgn="base" hangingPunct="0">
              <a:spcBef>
                <a:spcPct val="0"/>
              </a:spcBef>
              <a:spcAft>
                <a:spcPct val="0"/>
              </a:spcAft>
              <a:defRPr sz="2800">
                <a:solidFill>
                  <a:srgbClr val="5F5F5F"/>
                </a:solidFill>
                <a:latin typeface="Arial" charset="0"/>
              </a:defRPr>
            </a:lvl6pPr>
            <a:lvl7pPr marL="914400" algn="ctr" rtl="0" eaLnBrk="0" fontAlgn="base" hangingPunct="0">
              <a:spcBef>
                <a:spcPct val="0"/>
              </a:spcBef>
              <a:spcAft>
                <a:spcPct val="0"/>
              </a:spcAft>
              <a:defRPr sz="2800">
                <a:solidFill>
                  <a:srgbClr val="5F5F5F"/>
                </a:solidFill>
                <a:latin typeface="Arial" charset="0"/>
              </a:defRPr>
            </a:lvl7pPr>
            <a:lvl8pPr marL="1371600" algn="ctr" rtl="0" eaLnBrk="0" fontAlgn="base" hangingPunct="0">
              <a:spcBef>
                <a:spcPct val="0"/>
              </a:spcBef>
              <a:spcAft>
                <a:spcPct val="0"/>
              </a:spcAft>
              <a:defRPr sz="2800">
                <a:solidFill>
                  <a:srgbClr val="5F5F5F"/>
                </a:solidFill>
                <a:latin typeface="Arial" charset="0"/>
              </a:defRPr>
            </a:lvl8pPr>
            <a:lvl9pPr marL="1828800" algn="ctr" rtl="0" eaLnBrk="0" fontAlgn="base" hangingPunct="0">
              <a:spcBef>
                <a:spcPct val="0"/>
              </a:spcBef>
              <a:spcAft>
                <a:spcPct val="0"/>
              </a:spcAft>
              <a:defRPr sz="2800">
                <a:solidFill>
                  <a:srgbClr val="5F5F5F"/>
                </a:solidFill>
                <a:latin typeface="Arial" charset="0"/>
              </a:defRPr>
            </a:lvl9pPr>
          </a:lstStyle>
          <a:p>
            <a:r>
              <a:rPr lang="en-US" sz="2000" b="0" kern="0" spc="300" dirty="0">
                <a:solidFill>
                  <a:schemeClr val="bg2"/>
                </a:solidFill>
              </a:rPr>
              <a:t>Architecture: detection and timing</a:t>
            </a:r>
            <a:endParaRPr lang="fr-FR" sz="2000" kern="0" dirty="0">
              <a:effectLst>
                <a:outerShdw blurRad="38100" dist="38100" dir="2700000" algn="tl">
                  <a:srgbClr val="C0C0C0"/>
                </a:outerShdw>
              </a:effectLst>
            </a:endParaRPr>
          </a:p>
        </p:txBody>
      </p:sp>
      <p:grpSp>
        <p:nvGrpSpPr>
          <p:cNvPr id="34" name="Groupe 33">
            <a:extLst>
              <a:ext uri="{FF2B5EF4-FFF2-40B4-BE49-F238E27FC236}">
                <a16:creationId xmlns:a16="http://schemas.microsoft.com/office/drawing/2014/main" id="{0A7AEC10-F2B3-3E45-9B81-169DF49A09A1}"/>
              </a:ext>
            </a:extLst>
          </p:cNvPr>
          <p:cNvGrpSpPr/>
          <p:nvPr/>
        </p:nvGrpSpPr>
        <p:grpSpPr>
          <a:xfrm>
            <a:off x="4633913" y="2702888"/>
            <a:ext cx="2933229" cy="1452886"/>
            <a:chOff x="5586913" y="2931107"/>
            <a:chExt cx="1954592" cy="968148"/>
          </a:xfrm>
        </p:grpSpPr>
        <p:pic>
          <p:nvPicPr>
            <p:cNvPr id="9" name="Image 8">
              <a:extLst>
                <a:ext uri="{FF2B5EF4-FFF2-40B4-BE49-F238E27FC236}">
                  <a16:creationId xmlns:a16="http://schemas.microsoft.com/office/drawing/2014/main" id="{D5D14B07-251E-284A-8D31-48EFBBEB3B3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40703" y="2931107"/>
              <a:ext cx="1900802" cy="968148"/>
            </a:xfrm>
            <a:prstGeom prst="rect">
              <a:avLst/>
            </a:prstGeom>
          </p:spPr>
        </p:pic>
        <p:sp>
          <p:nvSpPr>
            <p:cNvPr id="12" name="ZoneTexte 11">
              <a:extLst>
                <a:ext uri="{FF2B5EF4-FFF2-40B4-BE49-F238E27FC236}">
                  <a16:creationId xmlns:a16="http://schemas.microsoft.com/office/drawing/2014/main" id="{9593D70C-05F3-DF4E-BDFB-0DB8AE2917A6}"/>
                </a:ext>
              </a:extLst>
            </p:cNvPr>
            <p:cNvSpPr txBox="1"/>
            <p:nvPr/>
          </p:nvSpPr>
          <p:spPr>
            <a:xfrm>
              <a:off x="5586913" y="2937281"/>
              <a:ext cx="455574" cy="246221"/>
            </a:xfrm>
            <a:prstGeom prst="rect">
              <a:avLst/>
            </a:prstGeom>
            <a:noFill/>
          </p:spPr>
          <p:txBody>
            <a:bodyPr wrap="none" rtlCol="0">
              <a:spAutoFit/>
            </a:bodyPr>
            <a:lstStyle/>
            <a:p>
              <a:r>
                <a:rPr lang="en-US" sz="1000" dirty="0">
                  <a:solidFill>
                    <a:schemeClr val="bg1"/>
                  </a:solidFill>
                </a:rPr>
                <a:t>DAC</a:t>
              </a:r>
            </a:p>
          </p:txBody>
        </p:sp>
        <p:sp>
          <p:nvSpPr>
            <p:cNvPr id="28" name="ZoneTexte 27">
              <a:extLst>
                <a:ext uri="{FF2B5EF4-FFF2-40B4-BE49-F238E27FC236}">
                  <a16:creationId xmlns:a16="http://schemas.microsoft.com/office/drawing/2014/main" id="{BAF0723F-C4B5-8D4E-A7FF-21B2BC369AAE}"/>
                </a:ext>
              </a:extLst>
            </p:cNvPr>
            <p:cNvSpPr txBox="1"/>
            <p:nvPr/>
          </p:nvSpPr>
          <p:spPr>
            <a:xfrm>
              <a:off x="5592619" y="3139230"/>
              <a:ext cx="630301" cy="246221"/>
            </a:xfrm>
            <a:prstGeom prst="rect">
              <a:avLst/>
            </a:prstGeom>
            <a:noFill/>
          </p:spPr>
          <p:txBody>
            <a:bodyPr wrap="none" rtlCol="0">
              <a:spAutoFit/>
            </a:bodyPr>
            <a:lstStyle/>
            <a:p>
              <a:r>
                <a:rPr lang="en-US" sz="1000" dirty="0">
                  <a:solidFill>
                    <a:schemeClr val="bg1"/>
                  </a:solidFill>
                </a:rPr>
                <a:t>CR-RC</a:t>
              </a:r>
              <a:r>
                <a:rPr lang="en-US" sz="1000" baseline="30000" dirty="0">
                  <a:solidFill>
                    <a:schemeClr val="bg1"/>
                  </a:solidFill>
                </a:rPr>
                <a:t>N</a:t>
              </a:r>
              <a:endParaRPr lang="en-US" sz="1000" dirty="0">
                <a:solidFill>
                  <a:schemeClr val="bg1"/>
                </a:solidFill>
              </a:endParaRPr>
            </a:p>
          </p:txBody>
        </p:sp>
        <p:sp>
          <p:nvSpPr>
            <p:cNvPr id="29" name="ZoneTexte 28">
              <a:extLst>
                <a:ext uri="{FF2B5EF4-FFF2-40B4-BE49-F238E27FC236}">
                  <a16:creationId xmlns:a16="http://schemas.microsoft.com/office/drawing/2014/main" id="{D2ECD69D-13D0-1641-A772-460003144B9D}"/>
                </a:ext>
              </a:extLst>
            </p:cNvPr>
            <p:cNvSpPr txBox="1"/>
            <p:nvPr/>
          </p:nvSpPr>
          <p:spPr>
            <a:xfrm>
              <a:off x="5640703" y="3649409"/>
              <a:ext cx="540533" cy="246221"/>
            </a:xfrm>
            <a:prstGeom prst="rect">
              <a:avLst/>
            </a:prstGeom>
            <a:noFill/>
          </p:spPr>
          <p:txBody>
            <a:bodyPr wrap="none" rtlCol="0">
              <a:spAutoFit/>
            </a:bodyPr>
            <a:lstStyle/>
            <a:p>
              <a:r>
                <a:rPr lang="en-US" sz="1000" dirty="0">
                  <a:solidFill>
                    <a:schemeClr val="bg1"/>
                  </a:solidFill>
                </a:rPr>
                <a:t>Output</a:t>
              </a:r>
            </a:p>
          </p:txBody>
        </p:sp>
      </p:grpSp>
      <p:grpSp>
        <p:nvGrpSpPr>
          <p:cNvPr id="36" name="Groupe 35">
            <a:extLst>
              <a:ext uri="{FF2B5EF4-FFF2-40B4-BE49-F238E27FC236}">
                <a16:creationId xmlns:a16="http://schemas.microsoft.com/office/drawing/2014/main" id="{3ED51545-33C3-E04A-B3E4-3FD295540C1A}"/>
              </a:ext>
            </a:extLst>
          </p:cNvPr>
          <p:cNvGrpSpPr/>
          <p:nvPr/>
        </p:nvGrpSpPr>
        <p:grpSpPr>
          <a:xfrm>
            <a:off x="1728269" y="2789435"/>
            <a:ext cx="2411674" cy="1303854"/>
            <a:chOff x="1728269" y="3015215"/>
            <a:chExt cx="2411674" cy="1303854"/>
          </a:xfrm>
        </p:grpSpPr>
        <p:pic>
          <p:nvPicPr>
            <p:cNvPr id="33" name="Image 32">
              <a:extLst>
                <a:ext uri="{FF2B5EF4-FFF2-40B4-BE49-F238E27FC236}">
                  <a16:creationId xmlns:a16="http://schemas.microsoft.com/office/drawing/2014/main" id="{012F22D7-5494-4B4C-AEC8-A2F07783CF2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955275" y="3225969"/>
              <a:ext cx="1184668" cy="1093100"/>
            </a:xfrm>
            <a:prstGeom prst="rect">
              <a:avLst/>
            </a:prstGeom>
          </p:spPr>
        </p:pic>
        <p:sp>
          <p:nvSpPr>
            <p:cNvPr id="35" name="ZoneTexte 34">
              <a:extLst>
                <a:ext uri="{FF2B5EF4-FFF2-40B4-BE49-F238E27FC236}">
                  <a16:creationId xmlns:a16="http://schemas.microsoft.com/office/drawing/2014/main" id="{90EF18A4-5683-4845-A39F-A46287BA1792}"/>
                </a:ext>
              </a:extLst>
            </p:cNvPr>
            <p:cNvSpPr txBox="1"/>
            <p:nvPr/>
          </p:nvSpPr>
          <p:spPr>
            <a:xfrm>
              <a:off x="1728269" y="3778931"/>
              <a:ext cx="1223412" cy="400110"/>
            </a:xfrm>
            <a:prstGeom prst="rect">
              <a:avLst/>
            </a:prstGeom>
            <a:solidFill>
              <a:schemeClr val="tx1"/>
            </a:solidFill>
          </p:spPr>
          <p:txBody>
            <a:bodyPr wrap="none" rtlCol="0">
              <a:spAutoFit/>
            </a:bodyPr>
            <a:lstStyle/>
            <a:p>
              <a:r>
                <a:rPr lang="en-US" sz="2000" dirty="0">
                  <a:solidFill>
                    <a:srgbClr val="00B050"/>
                  </a:solidFill>
                </a:rPr>
                <a:t>Threshold</a:t>
              </a:r>
            </a:p>
          </p:txBody>
        </p:sp>
        <p:sp>
          <p:nvSpPr>
            <p:cNvPr id="37" name="ZoneTexte 36">
              <a:extLst>
                <a:ext uri="{FF2B5EF4-FFF2-40B4-BE49-F238E27FC236}">
                  <a16:creationId xmlns:a16="http://schemas.microsoft.com/office/drawing/2014/main" id="{DCE6C38F-9E04-2342-9E2A-5ED8C4ED55B6}"/>
                </a:ext>
              </a:extLst>
            </p:cNvPr>
            <p:cNvSpPr txBox="1"/>
            <p:nvPr/>
          </p:nvSpPr>
          <p:spPr>
            <a:xfrm>
              <a:off x="2112990" y="3015215"/>
              <a:ext cx="838691" cy="400110"/>
            </a:xfrm>
            <a:prstGeom prst="rect">
              <a:avLst/>
            </a:prstGeom>
            <a:solidFill>
              <a:schemeClr val="tx1"/>
            </a:solidFill>
          </p:spPr>
          <p:txBody>
            <a:bodyPr wrap="none" rtlCol="0">
              <a:spAutoFit/>
            </a:bodyPr>
            <a:lstStyle/>
            <a:p>
              <a:r>
                <a:rPr lang="en-US" sz="2000" dirty="0">
                  <a:solidFill>
                    <a:srgbClr val="00FDFF"/>
                  </a:solidFill>
                </a:rPr>
                <a:t>Signal</a:t>
              </a:r>
            </a:p>
          </p:txBody>
        </p:sp>
      </p:grpSp>
    </p:spTree>
    <p:extLst>
      <p:ext uri="{BB962C8B-B14F-4D97-AF65-F5344CB8AC3E}">
        <p14:creationId xmlns:p14="http://schemas.microsoft.com/office/powerpoint/2010/main" val="27788924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Image 45">
            <a:extLst>
              <a:ext uri="{FF2B5EF4-FFF2-40B4-BE49-F238E27FC236}">
                <a16:creationId xmlns:a16="http://schemas.microsoft.com/office/drawing/2014/main" id="{5509AF30-F2E7-DF4E-844F-4289842167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99612" y="2448648"/>
            <a:ext cx="2647997" cy="1819377"/>
          </a:xfrm>
          <a:prstGeom prst="rect">
            <a:avLst/>
          </a:prstGeom>
        </p:spPr>
      </p:pic>
      <p:sp>
        <p:nvSpPr>
          <p:cNvPr id="17" name="Rectangle 1097"/>
          <p:cNvSpPr>
            <a:spLocks noGrp="1" noChangeArrowheads="1"/>
          </p:cNvSpPr>
          <p:nvPr>
            <p:ph type="sldNum" sz="quarter" idx="4"/>
          </p:nvPr>
        </p:nvSpPr>
        <p:spPr>
          <a:xfrm>
            <a:off x="8346819" y="6480304"/>
            <a:ext cx="385762" cy="215900"/>
          </a:xfrm>
        </p:spPr>
        <p:txBody>
          <a:bodyPr/>
          <a:lstStyle/>
          <a:p>
            <a:fld id="{5287B7FA-75F4-41EF-AED0-620F566FF141}" type="slidenum">
              <a:rPr lang="fr-FR"/>
              <a:pPr/>
              <a:t>35</a:t>
            </a:fld>
            <a:endParaRPr lang="fr-FR" dirty="0"/>
          </a:p>
        </p:txBody>
      </p:sp>
      <p:sp>
        <p:nvSpPr>
          <p:cNvPr id="18" name="Sous-titre 7"/>
          <p:cNvSpPr>
            <a:spLocks noGrp="1"/>
          </p:cNvSpPr>
          <p:nvPr>
            <p:ph type="subTitle" sz="quarter" idx="1"/>
          </p:nvPr>
        </p:nvSpPr>
        <p:spPr>
          <a:xfrm>
            <a:off x="1127488" y="1746694"/>
            <a:ext cx="7544563" cy="4489005"/>
          </a:xfrm>
          <a:noFill/>
        </p:spPr>
        <p:txBody>
          <a:bodyPr/>
          <a:lstStyle/>
          <a:p>
            <a:pPr indent="0" algn="l"/>
            <a:r>
              <a:rPr lang="en-US" sz="2000" b="0" i="0" dirty="0">
                <a:latin typeface="Times New Roman" panose="02020603050405020304" pitchFamily="18" charset="0"/>
                <a:cs typeface="Times New Roman" panose="02020603050405020304" pitchFamily="18" charset="0"/>
              </a:rPr>
              <a:t>If timing is needed to memorize the time of arrival of the particle for instance, low peaking time and low threshold can be used:</a:t>
            </a:r>
          </a:p>
          <a:p>
            <a:pPr indent="0" algn="l"/>
            <a:endParaRPr lang="en-US" sz="2000" b="0" i="0" dirty="0">
              <a:latin typeface="Times New Roman" panose="02020603050405020304" pitchFamily="18" charset="0"/>
              <a:cs typeface="Times New Roman" panose="02020603050405020304" pitchFamily="18" charset="0"/>
            </a:endParaRPr>
          </a:p>
          <a:p>
            <a:pPr indent="0" algn="l"/>
            <a:endParaRPr lang="en-US" sz="2000" b="0" i="0" dirty="0">
              <a:latin typeface="Times New Roman" panose="02020603050405020304" pitchFamily="18" charset="0"/>
              <a:cs typeface="Times New Roman" panose="02020603050405020304" pitchFamily="18" charset="0"/>
            </a:endParaRPr>
          </a:p>
          <a:p>
            <a:pPr indent="0" algn="l"/>
            <a:endParaRPr lang="en-US" sz="2000" b="0" i="0" dirty="0">
              <a:latin typeface="Times New Roman" panose="02020603050405020304" pitchFamily="18" charset="0"/>
              <a:cs typeface="Times New Roman" panose="02020603050405020304" pitchFamily="18" charset="0"/>
            </a:endParaRPr>
          </a:p>
          <a:p>
            <a:pPr indent="0" algn="l"/>
            <a:endParaRPr lang="en-US" sz="2000" b="0" i="0" dirty="0">
              <a:latin typeface="Times New Roman" panose="02020603050405020304" pitchFamily="18" charset="0"/>
              <a:cs typeface="Times New Roman" panose="02020603050405020304" pitchFamily="18" charset="0"/>
            </a:endParaRPr>
          </a:p>
          <a:p>
            <a:pPr indent="0" algn="l"/>
            <a:endParaRPr lang="en-US" sz="2000" b="0" i="0" dirty="0">
              <a:latin typeface="Times New Roman" panose="02020603050405020304" pitchFamily="18" charset="0"/>
              <a:cs typeface="Times New Roman" panose="02020603050405020304" pitchFamily="18" charset="0"/>
            </a:endParaRPr>
          </a:p>
          <a:p>
            <a:pPr indent="0" algn="l"/>
            <a:r>
              <a:rPr lang="en-US" sz="2000" i="0" dirty="0">
                <a:latin typeface="Times New Roman" panose="02020603050405020304" pitchFamily="18" charset="0"/>
                <a:cs typeface="Times New Roman" panose="02020603050405020304" pitchFamily="18" charset="0"/>
              </a:rPr>
              <a:t>Time walk</a:t>
            </a:r>
            <a:r>
              <a:rPr lang="en-US" sz="2000" b="0" i="0" dirty="0">
                <a:latin typeface="Times New Roman" panose="02020603050405020304" pitchFamily="18" charset="0"/>
                <a:cs typeface="Times New Roman" panose="02020603050405020304" pitchFamily="18" charset="0"/>
              </a:rPr>
              <a:t> is the delay between hit and trigger. For regular (leading edge) discriminators, time walk depends on the signal level. But it can be calibrated thanks to signal amplitude measurement. Constant fraction discriminator can also be used. To reduce time walk, peaking time must be reduced. The </a:t>
            </a:r>
            <a:r>
              <a:rPr lang="en-US" sz="2000" i="0" dirty="0">
                <a:latin typeface="Times New Roman" panose="02020603050405020304" pitchFamily="18" charset="0"/>
                <a:cs typeface="Times New Roman" panose="02020603050405020304" pitchFamily="18" charset="0"/>
              </a:rPr>
              <a:t>low threshold</a:t>
            </a:r>
            <a:r>
              <a:rPr lang="en-US" sz="2000" b="0" i="0" dirty="0">
                <a:latin typeface="Times New Roman" panose="02020603050405020304" pitchFamily="18" charset="0"/>
                <a:cs typeface="Times New Roman" panose="02020603050405020304" pitchFamily="18" charset="0"/>
              </a:rPr>
              <a:t> is the minimal charge detectable by the electronics, it is set by the noise level on the trigger path. </a:t>
            </a:r>
          </a:p>
          <a:p>
            <a:pPr indent="0" algn="l"/>
            <a:endParaRPr lang="en-US" sz="2000" b="0" i="0" baseline="30000" dirty="0">
              <a:latin typeface="Times New Roman" panose="02020603050405020304" pitchFamily="18" charset="0"/>
              <a:cs typeface="Times New Roman" panose="02020603050405020304" pitchFamily="18" charset="0"/>
            </a:endParaRPr>
          </a:p>
        </p:txBody>
      </p:sp>
      <p:sp>
        <p:nvSpPr>
          <p:cNvPr id="21" name="Rectangle 2">
            <a:extLst>
              <a:ext uri="{FF2B5EF4-FFF2-40B4-BE49-F238E27FC236}">
                <a16:creationId xmlns:a16="http://schemas.microsoft.com/office/drawing/2014/main" id="{A751034C-FFCB-664B-B901-5DA120A7E2CE}"/>
              </a:ext>
            </a:extLst>
          </p:cNvPr>
          <p:cNvSpPr txBox="1">
            <a:spLocks noChangeArrowheads="1"/>
          </p:cNvSpPr>
          <p:nvPr/>
        </p:nvSpPr>
        <p:spPr bwMode="auto">
          <a:xfrm>
            <a:off x="1042988" y="96383"/>
            <a:ext cx="7632700" cy="4587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a:solidFill>
                  <a:srgbClr val="8ABBD0"/>
                </a:solidFill>
                <a:latin typeface="+mj-lt"/>
                <a:ea typeface="+mj-ea"/>
                <a:cs typeface="+mj-cs"/>
              </a:defRPr>
            </a:lvl1pPr>
            <a:lvl2pPr algn="ctr" rtl="0" eaLnBrk="0" fontAlgn="base" hangingPunct="0">
              <a:spcBef>
                <a:spcPct val="0"/>
              </a:spcBef>
              <a:spcAft>
                <a:spcPct val="0"/>
              </a:spcAft>
              <a:defRPr sz="2800">
                <a:solidFill>
                  <a:srgbClr val="5F5F5F"/>
                </a:solidFill>
                <a:latin typeface="Arial" charset="0"/>
              </a:defRPr>
            </a:lvl2pPr>
            <a:lvl3pPr algn="ctr" rtl="0" eaLnBrk="0" fontAlgn="base" hangingPunct="0">
              <a:spcBef>
                <a:spcPct val="0"/>
              </a:spcBef>
              <a:spcAft>
                <a:spcPct val="0"/>
              </a:spcAft>
              <a:defRPr sz="2800">
                <a:solidFill>
                  <a:srgbClr val="5F5F5F"/>
                </a:solidFill>
                <a:latin typeface="Arial" charset="0"/>
              </a:defRPr>
            </a:lvl3pPr>
            <a:lvl4pPr algn="ctr" rtl="0" eaLnBrk="0" fontAlgn="base" hangingPunct="0">
              <a:spcBef>
                <a:spcPct val="0"/>
              </a:spcBef>
              <a:spcAft>
                <a:spcPct val="0"/>
              </a:spcAft>
              <a:defRPr sz="2800">
                <a:solidFill>
                  <a:srgbClr val="5F5F5F"/>
                </a:solidFill>
                <a:latin typeface="Arial" charset="0"/>
              </a:defRPr>
            </a:lvl4pPr>
            <a:lvl5pPr algn="ctr" rtl="0" eaLnBrk="0" fontAlgn="base" hangingPunct="0">
              <a:spcBef>
                <a:spcPct val="0"/>
              </a:spcBef>
              <a:spcAft>
                <a:spcPct val="0"/>
              </a:spcAft>
              <a:defRPr sz="2800">
                <a:solidFill>
                  <a:srgbClr val="5F5F5F"/>
                </a:solidFill>
                <a:latin typeface="Arial" charset="0"/>
              </a:defRPr>
            </a:lvl5pPr>
            <a:lvl6pPr marL="457200" algn="ctr" rtl="0" eaLnBrk="0" fontAlgn="base" hangingPunct="0">
              <a:spcBef>
                <a:spcPct val="0"/>
              </a:spcBef>
              <a:spcAft>
                <a:spcPct val="0"/>
              </a:spcAft>
              <a:defRPr sz="2800">
                <a:solidFill>
                  <a:srgbClr val="5F5F5F"/>
                </a:solidFill>
                <a:latin typeface="Arial" charset="0"/>
              </a:defRPr>
            </a:lvl6pPr>
            <a:lvl7pPr marL="914400" algn="ctr" rtl="0" eaLnBrk="0" fontAlgn="base" hangingPunct="0">
              <a:spcBef>
                <a:spcPct val="0"/>
              </a:spcBef>
              <a:spcAft>
                <a:spcPct val="0"/>
              </a:spcAft>
              <a:defRPr sz="2800">
                <a:solidFill>
                  <a:srgbClr val="5F5F5F"/>
                </a:solidFill>
                <a:latin typeface="Arial" charset="0"/>
              </a:defRPr>
            </a:lvl7pPr>
            <a:lvl8pPr marL="1371600" algn="ctr" rtl="0" eaLnBrk="0" fontAlgn="base" hangingPunct="0">
              <a:spcBef>
                <a:spcPct val="0"/>
              </a:spcBef>
              <a:spcAft>
                <a:spcPct val="0"/>
              </a:spcAft>
              <a:defRPr sz="2800">
                <a:solidFill>
                  <a:srgbClr val="5F5F5F"/>
                </a:solidFill>
                <a:latin typeface="Arial" charset="0"/>
              </a:defRPr>
            </a:lvl8pPr>
            <a:lvl9pPr marL="1828800" algn="ctr" rtl="0" eaLnBrk="0" fontAlgn="base" hangingPunct="0">
              <a:spcBef>
                <a:spcPct val="0"/>
              </a:spcBef>
              <a:spcAft>
                <a:spcPct val="0"/>
              </a:spcAft>
              <a:defRPr sz="2800">
                <a:solidFill>
                  <a:srgbClr val="5F5F5F"/>
                </a:solidFill>
                <a:latin typeface="Arial" charset="0"/>
              </a:defRPr>
            </a:lvl9pPr>
          </a:lstStyle>
          <a:p>
            <a:r>
              <a:rPr lang="en-US" sz="2000" b="0" kern="0" spc="300" dirty="0">
                <a:solidFill>
                  <a:schemeClr val="bg2"/>
                </a:solidFill>
              </a:rPr>
              <a:t>Architecture: detection and timing</a:t>
            </a:r>
            <a:endParaRPr lang="fr-FR" sz="2000" kern="0" dirty="0">
              <a:effectLst>
                <a:outerShdw blurRad="38100" dist="38100" dir="2700000" algn="tl">
                  <a:srgbClr val="C0C0C0"/>
                </a:outerShdw>
              </a:effectLst>
            </a:endParaRPr>
          </a:p>
        </p:txBody>
      </p:sp>
      <p:pic>
        <p:nvPicPr>
          <p:cNvPr id="6" name="Image 5">
            <a:extLst>
              <a:ext uri="{FF2B5EF4-FFF2-40B4-BE49-F238E27FC236}">
                <a16:creationId xmlns:a16="http://schemas.microsoft.com/office/drawing/2014/main" id="{9C170FFA-214F-B74E-8D03-9E65026030B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94782" y="2441438"/>
            <a:ext cx="2612039" cy="1826587"/>
          </a:xfrm>
          <a:prstGeom prst="rect">
            <a:avLst/>
          </a:prstGeom>
        </p:spPr>
      </p:pic>
      <p:pic>
        <p:nvPicPr>
          <p:cNvPr id="8" name="Image 7">
            <a:extLst>
              <a:ext uri="{FF2B5EF4-FFF2-40B4-BE49-F238E27FC236}">
                <a16:creationId xmlns:a16="http://schemas.microsoft.com/office/drawing/2014/main" id="{8CFEE3FE-EDC9-5B49-80D8-774DD21B4B8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623664" y="2448648"/>
            <a:ext cx="2612039" cy="1826587"/>
          </a:xfrm>
          <a:prstGeom prst="rect">
            <a:avLst/>
          </a:prstGeom>
        </p:spPr>
      </p:pic>
      <p:grpSp>
        <p:nvGrpSpPr>
          <p:cNvPr id="39" name="Groupe 38">
            <a:extLst>
              <a:ext uri="{FF2B5EF4-FFF2-40B4-BE49-F238E27FC236}">
                <a16:creationId xmlns:a16="http://schemas.microsoft.com/office/drawing/2014/main" id="{86E494CB-5468-4341-A362-C8B98280560A}"/>
              </a:ext>
            </a:extLst>
          </p:cNvPr>
          <p:cNvGrpSpPr/>
          <p:nvPr/>
        </p:nvGrpSpPr>
        <p:grpSpPr>
          <a:xfrm>
            <a:off x="1524905" y="2933846"/>
            <a:ext cx="1138" cy="1269604"/>
            <a:chOff x="1524905" y="2968030"/>
            <a:chExt cx="1138" cy="1269604"/>
          </a:xfrm>
        </p:grpSpPr>
        <p:cxnSp>
          <p:nvCxnSpPr>
            <p:cNvPr id="11" name="Connecteur droit avec flèche 10">
              <a:extLst>
                <a:ext uri="{FF2B5EF4-FFF2-40B4-BE49-F238E27FC236}">
                  <a16:creationId xmlns:a16="http://schemas.microsoft.com/office/drawing/2014/main" id="{CA640064-FE5C-C049-9D01-9488CE49B519}"/>
                </a:ext>
              </a:extLst>
            </p:cNvPr>
            <p:cNvCxnSpPr>
              <a:cxnSpLocks/>
            </p:cNvCxnSpPr>
            <p:nvPr/>
          </p:nvCxnSpPr>
          <p:spPr bwMode="auto">
            <a:xfrm flipV="1">
              <a:off x="1526043" y="2968030"/>
              <a:ext cx="0" cy="249523"/>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cxnSp>
          <p:nvCxnSpPr>
            <p:cNvPr id="34" name="Connecteur droit avec flèche 33">
              <a:extLst>
                <a:ext uri="{FF2B5EF4-FFF2-40B4-BE49-F238E27FC236}">
                  <a16:creationId xmlns:a16="http://schemas.microsoft.com/office/drawing/2014/main" id="{F5950592-452F-B844-BA3D-F2CB1DBA0D6C}"/>
                </a:ext>
              </a:extLst>
            </p:cNvPr>
            <p:cNvCxnSpPr>
              <a:cxnSpLocks/>
            </p:cNvCxnSpPr>
            <p:nvPr/>
          </p:nvCxnSpPr>
          <p:spPr bwMode="auto">
            <a:xfrm flipV="1">
              <a:off x="1524905" y="3217554"/>
              <a:ext cx="0" cy="1020080"/>
            </a:xfrm>
            <a:prstGeom prst="straightConnector1">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cxnSp>
        <p:nvCxnSpPr>
          <p:cNvPr id="36" name="Connecteur droit avec flèche 35">
            <a:extLst>
              <a:ext uri="{FF2B5EF4-FFF2-40B4-BE49-F238E27FC236}">
                <a16:creationId xmlns:a16="http://schemas.microsoft.com/office/drawing/2014/main" id="{BB163096-0B61-BA47-8283-098C79B9A872}"/>
              </a:ext>
            </a:extLst>
          </p:cNvPr>
          <p:cNvCxnSpPr/>
          <p:nvPr/>
        </p:nvCxnSpPr>
        <p:spPr bwMode="auto">
          <a:xfrm>
            <a:off x="1524905" y="3795755"/>
            <a:ext cx="490270" cy="0"/>
          </a:xfrm>
          <a:prstGeom prst="straightConnector1">
            <a:avLst/>
          </a:prstGeom>
          <a:solidFill>
            <a:schemeClr val="accent1"/>
          </a:solidFill>
          <a:ln w="9525" cap="flat" cmpd="sng" algn="ctr">
            <a:solidFill>
              <a:schemeClr val="bg1"/>
            </a:solidFill>
            <a:prstDash val="solid"/>
            <a:round/>
            <a:headEnd type="triangle"/>
            <a:tailEnd type="triangle"/>
          </a:ln>
          <a:effectLst/>
        </p:spPr>
      </p:cxnSp>
      <p:sp>
        <p:nvSpPr>
          <p:cNvPr id="38" name="ZoneTexte 37">
            <a:extLst>
              <a:ext uri="{FF2B5EF4-FFF2-40B4-BE49-F238E27FC236}">
                <a16:creationId xmlns:a16="http://schemas.microsoft.com/office/drawing/2014/main" id="{402D3935-1F24-BC44-B25F-832DBFE9FDE8}"/>
              </a:ext>
            </a:extLst>
          </p:cNvPr>
          <p:cNvSpPr txBox="1"/>
          <p:nvPr/>
        </p:nvSpPr>
        <p:spPr>
          <a:xfrm>
            <a:off x="1533270" y="3446590"/>
            <a:ext cx="1978298" cy="369332"/>
          </a:xfrm>
          <a:prstGeom prst="rect">
            <a:avLst/>
          </a:prstGeom>
          <a:noFill/>
        </p:spPr>
        <p:txBody>
          <a:bodyPr wrap="none" rtlCol="0">
            <a:spAutoFit/>
          </a:bodyPr>
          <a:lstStyle/>
          <a:p>
            <a:r>
              <a:rPr lang="en-US" sz="1800" dirty="0">
                <a:solidFill>
                  <a:schemeClr val="bg1"/>
                </a:solidFill>
              </a:rPr>
              <a:t>0&lt;Time walk&lt;</a:t>
            </a:r>
            <a:r>
              <a:rPr lang="en-US" sz="1800" dirty="0" err="1">
                <a:solidFill>
                  <a:schemeClr val="bg1"/>
                </a:solidFill>
              </a:rPr>
              <a:t>T</a:t>
            </a:r>
            <a:r>
              <a:rPr lang="en-US" sz="1800" baseline="-25000" dirty="0" err="1">
                <a:solidFill>
                  <a:schemeClr val="bg1"/>
                </a:solidFill>
              </a:rPr>
              <a:t>peak</a:t>
            </a:r>
            <a:endParaRPr lang="en-US" sz="1800" dirty="0">
              <a:solidFill>
                <a:schemeClr val="bg1"/>
              </a:solidFill>
            </a:endParaRPr>
          </a:p>
        </p:txBody>
      </p:sp>
      <p:grpSp>
        <p:nvGrpSpPr>
          <p:cNvPr id="41" name="Groupe 40">
            <a:extLst>
              <a:ext uri="{FF2B5EF4-FFF2-40B4-BE49-F238E27FC236}">
                <a16:creationId xmlns:a16="http://schemas.microsoft.com/office/drawing/2014/main" id="{900BF741-E3EA-8C4B-A8E0-5DD9ABC03BE1}"/>
              </a:ext>
            </a:extLst>
          </p:cNvPr>
          <p:cNvGrpSpPr/>
          <p:nvPr/>
        </p:nvGrpSpPr>
        <p:grpSpPr>
          <a:xfrm>
            <a:off x="4928545" y="2933846"/>
            <a:ext cx="1138" cy="1269604"/>
            <a:chOff x="1524905" y="2968030"/>
            <a:chExt cx="1138" cy="1269604"/>
          </a:xfrm>
        </p:grpSpPr>
        <p:cxnSp>
          <p:nvCxnSpPr>
            <p:cNvPr id="42" name="Connecteur droit avec flèche 41">
              <a:extLst>
                <a:ext uri="{FF2B5EF4-FFF2-40B4-BE49-F238E27FC236}">
                  <a16:creationId xmlns:a16="http://schemas.microsoft.com/office/drawing/2014/main" id="{CE20DCFD-8792-FC4C-A8F3-77AA9C5AB88F}"/>
                </a:ext>
              </a:extLst>
            </p:cNvPr>
            <p:cNvCxnSpPr>
              <a:cxnSpLocks/>
            </p:cNvCxnSpPr>
            <p:nvPr/>
          </p:nvCxnSpPr>
          <p:spPr bwMode="auto">
            <a:xfrm flipV="1">
              <a:off x="1526043" y="2968030"/>
              <a:ext cx="0" cy="249523"/>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cxnSp>
          <p:nvCxnSpPr>
            <p:cNvPr id="43" name="Connecteur droit avec flèche 42">
              <a:extLst>
                <a:ext uri="{FF2B5EF4-FFF2-40B4-BE49-F238E27FC236}">
                  <a16:creationId xmlns:a16="http://schemas.microsoft.com/office/drawing/2014/main" id="{8B8BD1AE-F208-6B44-8F96-148B02818261}"/>
                </a:ext>
              </a:extLst>
            </p:cNvPr>
            <p:cNvCxnSpPr>
              <a:cxnSpLocks/>
            </p:cNvCxnSpPr>
            <p:nvPr/>
          </p:nvCxnSpPr>
          <p:spPr bwMode="auto">
            <a:xfrm flipV="1">
              <a:off x="1524905" y="3217554"/>
              <a:ext cx="0" cy="1020080"/>
            </a:xfrm>
            <a:prstGeom prst="straightConnector1">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sp>
        <p:nvSpPr>
          <p:cNvPr id="50" name="Rectangle à coins arrondis 49">
            <a:extLst>
              <a:ext uri="{FF2B5EF4-FFF2-40B4-BE49-F238E27FC236}">
                <a16:creationId xmlns:a16="http://schemas.microsoft.com/office/drawing/2014/main" id="{73049AE1-142F-2641-9E3B-CEB22F16F3F8}"/>
              </a:ext>
            </a:extLst>
          </p:cNvPr>
          <p:cNvSpPr/>
          <p:nvPr/>
        </p:nvSpPr>
        <p:spPr bwMode="auto">
          <a:xfrm>
            <a:off x="2761343" y="722460"/>
            <a:ext cx="1572532"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Times New Roman" pitchFamily="18" charset="0"/>
            </a:endParaRPr>
          </a:p>
        </p:txBody>
      </p:sp>
      <p:sp>
        <p:nvSpPr>
          <p:cNvPr id="51" name="Rectangle à coins arrondis 50">
            <a:extLst>
              <a:ext uri="{FF2B5EF4-FFF2-40B4-BE49-F238E27FC236}">
                <a16:creationId xmlns:a16="http://schemas.microsoft.com/office/drawing/2014/main" id="{5A527CDD-4A88-A748-BD7D-3CAE71BA4ECC}"/>
              </a:ext>
            </a:extLst>
          </p:cNvPr>
          <p:cNvSpPr/>
          <p:nvPr/>
        </p:nvSpPr>
        <p:spPr bwMode="auto">
          <a:xfrm>
            <a:off x="1132568" y="707946"/>
            <a:ext cx="1572532" cy="982980"/>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a:t>Conversion</a:t>
            </a:r>
          </a:p>
          <a:p>
            <a:pPr marL="0" marR="0" indent="0" algn="ctr" defTabSz="914400" rtl="0" eaLnBrk="0" fontAlgn="base" latinLnBrk="0" hangingPunct="0">
              <a:lnSpc>
                <a:spcPct val="100000"/>
              </a:lnSpc>
              <a:spcBef>
                <a:spcPct val="0"/>
              </a:spcBef>
              <a:spcAft>
                <a:spcPct val="0"/>
              </a:spcAft>
              <a:buClrTx/>
              <a:buSzTx/>
              <a:buFontTx/>
              <a:buNone/>
              <a:tabLst/>
            </a:pPr>
            <a:r>
              <a:rPr lang="fr-FR" sz="2000" dirty="0"/>
              <a:t>E=&gt;Q</a:t>
            </a:r>
            <a:endParaRPr kumimoji="0" lang="fr-FR" sz="2000" b="0" i="0" u="none" strike="noStrike" cap="none" normalizeH="0" baseline="0" dirty="0">
              <a:ln>
                <a:noFill/>
              </a:ln>
              <a:solidFill>
                <a:schemeClr val="tx1"/>
              </a:solidFill>
              <a:effectLst/>
            </a:endParaRPr>
          </a:p>
        </p:txBody>
      </p:sp>
      <p:sp>
        <p:nvSpPr>
          <p:cNvPr id="52" name="Rectangle à coins arrondis 51">
            <a:extLst>
              <a:ext uri="{FF2B5EF4-FFF2-40B4-BE49-F238E27FC236}">
                <a16:creationId xmlns:a16="http://schemas.microsoft.com/office/drawing/2014/main" id="{C969A26A-60A0-2444-BDE2-A97C0CCDAE76}"/>
              </a:ext>
            </a:extLst>
          </p:cNvPr>
          <p:cNvSpPr/>
          <p:nvPr/>
        </p:nvSpPr>
        <p:spPr bwMode="auto">
          <a:xfrm>
            <a:off x="2761343" y="722460"/>
            <a:ext cx="1572532" cy="982980"/>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a:t>Conversion</a:t>
            </a:r>
          </a:p>
          <a:p>
            <a:pPr marL="0" marR="0" indent="0" algn="ctr" defTabSz="914400" rtl="0" eaLnBrk="0" fontAlgn="base" latinLnBrk="0" hangingPunct="0">
              <a:lnSpc>
                <a:spcPct val="100000"/>
              </a:lnSpc>
              <a:spcBef>
                <a:spcPct val="0"/>
              </a:spcBef>
              <a:spcAft>
                <a:spcPct val="0"/>
              </a:spcAft>
              <a:buClrTx/>
              <a:buSzTx/>
              <a:buFontTx/>
              <a:buNone/>
              <a:tabLst/>
            </a:pPr>
            <a:r>
              <a:rPr lang="fr-FR" sz="2000" dirty="0"/>
              <a:t>Q=&gt;</a:t>
            </a:r>
            <a:r>
              <a:rPr lang="fr-FR" sz="2000" dirty="0">
                <a:sym typeface="Symbol"/>
              </a:rPr>
              <a:t></a:t>
            </a:r>
            <a:r>
              <a:rPr lang="fr-FR" sz="2000" dirty="0"/>
              <a:t>V</a:t>
            </a:r>
            <a:endParaRPr kumimoji="0" lang="fr-FR" sz="2000" b="0" i="0" u="none" strike="noStrike" cap="none" normalizeH="0" baseline="0" dirty="0">
              <a:ln>
                <a:noFill/>
              </a:ln>
              <a:solidFill>
                <a:schemeClr val="tx1"/>
              </a:solidFill>
              <a:effectLst/>
            </a:endParaRPr>
          </a:p>
        </p:txBody>
      </p:sp>
      <p:sp>
        <p:nvSpPr>
          <p:cNvPr id="53" name="Rectangle à coins arrondis 52">
            <a:extLst>
              <a:ext uri="{FF2B5EF4-FFF2-40B4-BE49-F238E27FC236}">
                <a16:creationId xmlns:a16="http://schemas.microsoft.com/office/drawing/2014/main" id="{2B871A38-1CCA-1A40-8E46-7A158A40ABAD}"/>
              </a:ext>
            </a:extLst>
          </p:cNvPr>
          <p:cNvSpPr/>
          <p:nvPr/>
        </p:nvSpPr>
        <p:spPr bwMode="auto">
          <a:xfrm>
            <a:off x="5694044" y="707946"/>
            <a:ext cx="1402081"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err="1"/>
              <a:t>Measure</a:t>
            </a:r>
            <a:r>
              <a:rPr lang="fr-FR" sz="2000" dirty="0"/>
              <a:t> </a:t>
            </a:r>
          </a:p>
          <a:p>
            <a:pPr marL="0" marR="0" indent="0" algn="ctr" defTabSz="914400" rtl="0" eaLnBrk="0" fontAlgn="base" latinLnBrk="0" hangingPunct="0">
              <a:lnSpc>
                <a:spcPct val="100000"/>
              </a:lnSpc>
              <a:spcBef>
                <a:spcPct val="0"/>
              </a:spcBef>
              <a:spcAft>
                <a:spcPct val="0"/>
              </a:spcAft>
              <a:buClrTx/>
              <a:buSzTx/>
              <a:buFontTx/>
              <a:buNone/>
              <a:tabLst/>
            </a:pPr>
            <a:r>
              <a:rPr lang="fr-FR" sz="2000" dirty="0"/>
              <a:t>V </a:t>
            </a:r>
            <a:r>
              <a:rPr lang="fr-FR" sz="2000" dirty="0">
                <a:sym typeface="Symbol"/>
              </a:rPr>
              <a:t> </a:t>
            </a:r>
            <a:r>
              <a:rPr lang="fr-FR" sz="2000" dirty="0"/>
              <a:t>E</a:t>
            </a:r>
            <a:endParaRPr kumimoji="0" lang="fr-FR" sz="2000" b="0" i="0" u="none" strike="noStrike" cap="none" normalizeH="0" baseline="0" dirty="0">
              <a:ln>
                <a:noFill/>
              </a:ln>
              <a:solidFill>
                <a:schemeClr val="tx1"/>
              </a:solidFill>
              <a:effectLst/>
            </a:endParaRPr>
          </a:p>
        </p:txBody>
      </p:sp>
      <p:sp>
        <p:nvSpPr>
          <p:cNvPr id="54" name="Rectangle à coins arrondis 53">
            <a:extLst>
              <a:ext uri="{FF2B5EF4-FFF2-40B4-BE49-F238E27FC236}">
                <a16:creationId xmlns:a16="http://schemas.microsoft.com/office/drawing/2014/main" id="{7B8103BE-F7E3-7E4E-A02A-69B5345BFE87}"/>
              </a:ext>
            </a:extLst>
          </p:cNvPr>
          <p:cNvSpPr/>
          <p:nvPr/>
        </p:nvSpPr>
        <p:spPr bwMode="auto">
          <a:xfrm>
            <a:off x="7153276" y="707946"/>
            <a:ext cx="1482088"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err="1"/>
              <a:t>Detection</a:t>
            </a:r>
            <a:endParaRPr lang="fr-FR" sz="2000" dirty="0"/>
          </a:p>
          <a:p>
            <a:pPr marL="0" marR="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a:ln>
                  <a:noFill/>
                </a:ln>
                <a:solidFill>
                  <a:schemeClr val="tx1"/>
                </a:solidFill>
                <a:effectLst/>
              </a:rPr>
              <a:t>E&gt;</a:t>
            </a:r>
            <a:r>
              <a:rPr kumimoji="0" lang="fr-FR" sz="2000" b="0" i="0" u="none" strike="noStrike" cap="none" normalizeH="0" baseline="0" dirty="0" err="1">
                <a:ln>
                  <a:noFill/>
                </a:ln>
                <a:solidFill>
                  <a:schemeClr val="tx1"/>
                </a:solidFill>
                <a:effectLst/>
              </a:rPr>
              <a:t>E</a:t>
            </a:r>
            <a:r>
              <a:rPr kumimoji="0" lang="fr-FR" sz="2000" b="0" i="0" u="none" strike="noStrike" cap="none" normalizeH="0" baseline="-25000" dirty="0" err="1">
                <a:ln>
                  <a:noFill/>
                </a:ln>
                <a:solidFill>
                  <a:schemeClr val="tx1"/>
                </a:solidFill>
                <a:effectLst/>
              </a:rPr>
              <a:t>th</a:t>
            </a:r>
            <a:r>
              <a:rPr kumimoji="0" lang="fr-FR" sz="2000" b="0" i="0" u="none" strike="noStrike" cap="none" normalizeH="0" baseline="0" dirty="0">
                <a:ln>
                  <a:noFill/>
                </a:ln>
                <a:solidFill>
                  <a:schemeClr val="tx1"/>
                </a:solidFill>
                <a:effectLst/>
              </a:rPr>
              <a:t>?</a:t>
            </a:r>
          </a:p>
        </p:txBody>
      </p:sp>
      <p:sp>
        <p:nvSpPr>
          <p:cNvPr id="55" name="Rectangle à coins arrondis 54">
            <a:extLst>
              <a:ext uri="{FF2B5EF4-FFF2-40B4-BE49-F238E27FC236}">
                <a16:creationId xmlns:a16="http://schemas.microsoft.com/office/drawing/2014/main" id="{55653A72-9472-D749-8296-1DE05ADC8BBB}"/>
              </a:ext>
            </a:extLst>
          </p:cNvPr>
          <p:cNvSpPr/>
          <p:nvPr/>
        </p:nvSpPr>
        <p:spPr bwMode="auto">
          <a:xfrm>
            <a:off x="4387214" y="707946"/>
            <a:ext cx="1253489"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fr-FR" sz="2000" dirty="0" err="1"/>
              <a:t>Filtering</a:t>
            </a:r>
            <a:endParaRPr lang="fr-FR" sz="2000" dirty="0"/>
          </a:p>
          <a:p>
            <a:pPr algn="ctr"/>
            <a:r>
              <a:rPr lang="fr-FR" sz="2000" dirty="0"/>
              <a:t>V</a:t>
            </a:r>
          </a:p>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Times New Roman" pitchFamily="18" charset="0"/>
            </a:endParaRPr>
          </a:p>
        </p:txBody>
      </p:sp>
      <p:sp>
        <p:nvSpPr>
          <p:cNvPr id="56" name="Rectangle 55">
            <a:extLst>
              <a:ext uri="{FF2B5EF4-FFF2-40B4-BE49-F238E27FC236}">
                <a16:creationId xmlns:a16="http://schemas.microsoft.com/office/drawing/2014/main" id="{00AE7051-96FF-7949-872B-96B47637A2D1}"/>
              </a:ext>
            </a:extLst>
          </p:cNvPr>
          <p:cNvSpPr/>
          <p:nvPr/>
        </p:nvSpPr>
        <p:spPr bwMode="auto">
          <a:xfrm>
            <a:off x="1054101" y="679206"/>
            <a:ext cx="6042024" cy="1184413"/>
          </a:xfrm>
          <a:prstGeom prst="rect">
            <a:avLst/>
          </a:prstGeom>
          <a:solidFill>
            <a:schemeClr val="bg1">
              <a:alpha val="8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26692765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097"/>
          <p:cNvSpPr>
            <a:spLocks noGrp="1" noChangeArrowheads="1"/>
          </p:cNvSpPr>
          <p:nvPr>
            <p:ph type="sldNum" sz="quarter" idx="4"/>
          </p:nvPr>
        </p:nvSpPr>
        <p:spPr>
          <a:xfrm>
            <a:off x="8346819" y="6480304"/>
            <a:ext cx="385762" cy="215900"/>
          </a:xfrm>
        </p:spPr>
        <p:txBody>
          <a:bodyPr/>
          <a:lstStyle/>
          <a:p>
            <a:fld id="{5287B7FA-75F4-41EF-AED0-620F566FF141}" type="slidenum">
              <a:rPr lang="fr-FR"/>
              <a:pPr/>
              <a:t>36</a:t>
            </a:fld>
            <a:endParaRPr lang="fr-FR" dirty="0"/>
          </a:p>
        </p:txBody>
      </p:sp>
      <p:sp>
        <p:nvSpPr>
          <p:cNvPr id="19" name="Rectangle à coins arrondis 18"/>
          <p:cNvSpPr/>
          <p:nvPr/>
        </p:nvSpPr>
        <p:spPr bwMode="auto">
          <a:xfrm>
            <a:off x="2761343" y="722460"/>
            <a:ext cx="1572532"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Times New Roman" pitchFamily="18" charset="0"/>
            </a:endParaRPr>
          </a:p>
        </p:txBody>
      </p:sp>
      <p:sp>
        <p:nvSpPr>
          <p:cNvPr id="20" name="Rectangle à coins arrondis 19"/>
          <p:cNvSpPr/>
          <p:nvPr/>
        </p:nvSpPr>
        <p:spPr bwMode="auto">
          <a:xfrm>
            <a:off x="1132568" y="707946"/>
            <a:ext cx="1572532" cy="982980"/>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a:t>Conversion</a:t>
            </a:r>
          </a:p>
          <a:p>
            <a:pPr marL="0" marR="0" indent="0" algn="ctr" defTabSz="914400" rtl="0" eaLnBrk="0" fontAlgn="base" latinLnBrk="0" hangingPunct="0">
              <a:lnSpc>
                <a:spcPct val="100000"/>
              </a:lnSpc>
              <a:spcBef>
                <a:spcPct val="0"/>
              </a:spcBef>
              <a:spcAft>
                <a:spcPct val="0"/>
              </a:spcAft>
              <a:buClrTx/>
              <a:buSzTx/>
              <a:buFontTx/>
              <a:buNone/>
              <a:tabLst/>
            </a:pPr>
            <a:r>
              <a:rPr lang="fr-FR" sz="2000" dirty="0"/>
              <a:t>E=&gt;Q</a:t>
            </a:r>
            <a:endParaRPr kumimoji="0" lang="fr-FR" sz="2000" b="0" i="0" u="none" strike="noStrike" cap="none" normalizeH="0" baseline="0" dirty="0">
              <a:ln>
                <a:noFill/>
              </a:ln>
              <a:solidFill>
                <a:schemeClr val="tx1"/>
              </a:solidFill>
              <a:effectLst/>
            </a:endParaRPr>
          </a:p>
        </p:txBody>
      </p:sp>
      <p:sp>
        <p:nvSpPr>
          <p:cNvPr id="22" name="Rectangle à coins arrondis 21"/>
          <p:cNvSpPr/>
          <p:nvPr/>
        </p:nvSpPr>
        <p:spPr bwMode="auto">
          <a:xfrm>
            <a:off x="2761343" y="722460"/>
            <a:ext cx="1572532" cy="982980"/>
          </a:xfrm>
          <a:prstGeom prst="roundRect">
            <a:avLst/>
          </a:prstGeom>
          <a:solidFill>
            <a:schemeClr val="accent6">
              <a:lumMod val="50000"/>
              <a:alpha val="30000"/>
            </a:scheme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a:t>Conversion</a:t>
            </a:r>
          </a:p>
          <a:p>
            <a:pPr marL="0" marR="0" indent="0" algn="ctr" defTabSz="914400" rtl="0" eaLnBrk="0" fontAlgn="base" latinLnBrk="0" hangingPunct="0">
              <a:lnSpc>
                <a:spcPct val="100000"/>
              </a:lnSpc>
              <a:spcBef>
                <a:spcPct val="0"/>
              </a:spcBef>
              <a:spcAft>
                <a:spcPct val="0"/>
              </a:spcAft>
              <a:buClrTx/>
              <a:buSzTx/>
              <a:buFontTx/>
              <a:buNone/>
              <a:tabLst/>
            </a:pPr>
            <a:r>
              <a:rPr lang="fr-FR" sz="2000" dirty="0"/>
              <a:t>Q=&gt;</a:t>
            </a:r>
            <a:r>
              <a:rPr lang="fr-FR" sz="2000" dirty="0">
                <a:sym typeface="Symbol"/>
              </a:rPr>
              <a:t></a:t>
            </a:r>
            <a:r>
              <a:rPr lang="fr-FR" sz="2000" dirty="0"/>
              <a:t>V</a:t>
            </a:r>
            <a:endParaRPr kumimoji="0" lang="fr-FR" sz="2000" b="0" i="0" u="none" strike="noStrike" cap="none" normalizeH="0" baseline="0" dirty="0">
              <a:ln>
                <a:noFill/>
              </a:ln>
              <a:solidFill>
                <a:schemeClr val="tx1"/>
              </a:solidFill>
              <a:effectLst/>
            </a:endParaRPr>
          </a:p>
        </p:txBody>
      </p:sp>
      <p:sp>
        <p:nvSpPr>
          <p:cNvPr id="26" name="Rectangle à coins arrondis 25"/>
          <p:cNvSpPr/>
          <p:nvPr/>
        </p:nvSpPr>
        <p:spPr bwMode="auto">
          <a:xfrm>
            <a:off x="5694044" y="707946"/>
            <a:ext cx="1402081"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err="1"/>
              <a:t>Measure</a:t>
            </a:r>
            <a:r>
              <a:rPr lang="fr-FR" sz="2000" dirty="0"/>
              <a:t> </a:t>
            </a:r>
          </a:p>
          <a:p>
            <a:pPr marL="0" marR="0" indent="0" algn="ctr" defTabSz="914400" rtl="0" eaLnBrk="0" fontAlgn="base" latinLnBrk="0" hangingPunct="0">
              <a:lnSpc>
                <a:spcPct val="100000"/>
              </a:lnSpc>
              <a:spcBef>
                <a:spcPct val="0"/>
              </a:spcBef>
              <a:spcAft>
                <a:spcPct val="0"/>
              </a:spcAft>
              <a:buClrTx/>
              <a:buSzTx/>
              <a:buFontTx/>
              <a:buNone/>
              <a:tabLst/>
            </a:pPr>
            <a:r>
              <a:rPr lang="fr-FR" sz="2000" dirty="0"/>
              <a:t>V </a:t>
            </a:r>
            <a:r>
              <a:rPr lang="fr-FR" sz="2000" dirty="0">
                <a:sym typeface="Symbol"/>
              </a:rPr>
              <a:t> </a:t>
            </a:r>
            <a:r>
              <a:rPr lang="fr-FR" sz="2000" dirty="0"/>
              <a:t>E</a:t>
            </a:r>
            <a:endParaRPr kumimoji="0" lang="fr-FR" sz="2000" b="0" i="0" u="none" strike="noStrike" cap="none" normalizeH="0" baseline="0" dirty="0">
              <a:ln>
                <a:noFill/>
              </a:ln>
              <a:solidFill>
                <a:schemeClr val="tx1"/>
              </a:solidFill>
              <a:effectLst/>
            </a:endParaRPr>
          </a:p>
        </p:txBody>
      </p:sp>
      <p:sp>
        <p:nvSpPr>
          <p:cNvPr id="27" name="Rectangle à coins arrondis 26"/>
          <p:cNvSpPr/>
          <p:nvPr/>
        </p:nvSpPr>
        <p:spPr bwMode="auto">
          <a:xfrm>
            <a:off x="7153276" y="707946"/>
            <a:ext cx="1482088"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2000" dirty="0" err="1"/>
              <a:t>Detection</a:t>
            </a:r>
            <a:endParaRPr lang="fr-FR" sz="2000" dirty="0"/>
          </a:p>
          <a:p>
            <a:pPr marL="0" marR="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a:ln>
                  <a:noFill/>
                </a:ln>
                <a:solidFill>
                  <a:schemeClr val="tx1"/>
                </a:solidFill>
                <a:effectLst/>
              </a:rPr>
              <a:t>E&gt;</a:t>
            </a:r>
            <a:r>
              <a:rPr kumimoji="0" lang="fr-FR" sz="2000" b="0" i="0" u="none" strike="noStrike" cap="none" normalizeH="0" baseline="0" dirty="0" err="1">
                <a:ln>
                  <a:noFill/>
                </a:ln>
                <a:solidFill>
                  <a:schemeClr val="tx1"/>
                </a:solidFill>
                <a:effectLst/>
              </a:rPr>
              <a:t>E</a:t>
            </a:r>
            <a:r>
              <a:rPr kumimoji="0" lang="fr-FR" sz="2000" b="0" i="0" u="none" strike="noStrike" cap="none" normalizeH="0" baseline="-25000" dirty="0" err="1">
                <a:ln>
                  <a:noFill/>
                </a:ln>
                <a:solidFill>
                  <a:schemeClr val="tx1"/>
                </a:solidFill>
                <a:effectLst/>
              </a:rPr>
              <a:t>th</a:t>
            </a:r>
            <a:r>
              <a:rPr kumimoji="0" lang="fr-FR" sz="2000" b="0" i="0" u="none" strike="noStrike" cap="none" normalizeH="0" baseline="0" dirty="0">
                <a:ln>
                  <a:noFill/>
                </a:ln>
                <a:solidFill>
                  <a:schemeClr val="tx1"/>
                </a:solidFill>
                <a:effectLst/>
              </a:rPr>
              <a:t>?</a:t>
            </a:r>
          </a:p>
        </p:txBody>
      </p:sp>
      <p:sp>
        <p:nvSpPr>
          <p:cNvPr id="25" name="Rectangle à coins arrondis 24"/>
          <p:cNvSpPr/>
          <p:nvPr/>
        </p:nvSpPr>
        <p:spPr bwMode="auto">
          <a:xfrm>
            <a:off x="4387214" y="707946"/>
            <a:ext cx="1253489" cy="982980"/>
          </a:xfrm>
          <a:prstGeom prst="roundRect">
            <a:avLst/>
          </a:prstGeom>
          <a:solidFill>
            <a:srgbClr val="FF0000">
              <a:alpha val="30000"/>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fr-FR" sz="2000" dirty="0" err="1"/>
              <a:t>Filtering</a:t>
            </a:r>
            <a:endParaRPr lang="fr-FR" sz="2000" dirty="0"/>
          </a:p>
          <a:p>
            <a:pPr algn="ctr"/>
            <a:r>
              <a:rPr lang="fr-FR" sz="2000" dirty="0"/>
              <a:t>V</a:t>
            </a:r>
          </a:p>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Times New Roman" pitchFamily="18" charset="0"/>
            </a:endParaRPr>
          </a:p>
        </p:txBody>
      </p:sp>
      <p:sp>
        <p:nvSpPr>
          <p:cNvPr id="2058" name="Rectangle 2057"/>
          <p:cNvSpPr/>
          <p:nvPr/>
        </p:nvSpPr>
        <p:spPr bwMode="auto">
          <a:xfrm>
            <a:off x="1054101" y="679206"/>
            <a:ext cx="6042024" cy="1184413"/>
          </a:xfrm>
          <a:prstGeom prst="rect">
            <a:avLst/>
          </a:prstGeom>
          <a:solidFill>
            <a:schemeClr val="bg1">
              <a:alpha val="8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Times New Roman" pitchFamily="18" charset="0"/>
            </a:endParaRPr>
          </a:p>
        </p:txBody>
      </p:sp>
      <p:sp>
        <p:nvSpPr>
          <p:cNvPr id="18" name="Sous-titre 7"/>
          <p:cNvSpPr>
            <a:spLocks noGrp="1"/>
          </p:cNvSpPr>
          <p:nvPr>
            <p:ph type="subTitle" sz="quarter" idx="1"/>
          </p:nvPr>
        </p:nvSpPr>
        <p:spPr>
          <a:xfrm>
            <a:off x="1127488" y="1746694"/>
            <a:ext cx="7544563" cy="4489005"/>
          </a:xfrm>
          <a:noFill/>
        </p:spPr>
        <p:txBody>
          <a:bodyPr/>
          <a:lstStyle/>
          <a:p>
            <a:pPr indent="0" algn="l"/>
            <a:r>
              <a:rPr lang="en-US" sz="2000" b="0" i="0" dirty="0">
                <a:latin typeface="Times New Roman" panose="02020603050405020304" pitchFamily="18" charset="0"/>
                <a:cs typeface="Times New Roman" panose="02020603050405020304" pitchFamily="18" charset="0"/>
              </a:rPr>
              <a:t>Two options: </a:t>
            </a:r>
          </a:p>
          <a:p>
            <a:pPr indent="0" algn="l"/>
            <a:endParaRPr lang="en-US" sz="2000" b="0" i="0" dirty="0">
              <a:latin typeface="Times New Roman" panose="02020603050405020304" pitchFamily="18" charset="0"/>
              <a:cs typeface="Times New Roman" panose="02020603050405020304" pitchFamily="18" charset="0"/>
            </a:endParaRPr>
          </a:p>
          <a:p>
            <a:pPr indent="0" algn="l"/>
            <a:endParaRPr lang="en-US" sz="2000" b="0" i="0" dirty="0">
              <a:latin typeface="Times New Roman" panose="02020603050405020304" pitchFamily="18" charset="0"/>
              <a:cs typeface="Times New Roman" panose="02020603050405020304" pitchFamily="18" charset="0"/>
            </a:endParaRPr>
          </a:p>
          <a:p>
            <a:pPr indent="0" algn="l"/>
            <a:endParaRPr lang="en-US" sz="2000" b="0" i="0" dirty="0">
              <a:latin typeface="Times New Roman" panose="02020603050405020304" pitchFamily="18" charset="0"/>
              <a:cs typeface="Times New Roman" panose="02020603050405020304" pitchFamily="18" charset="0"/>
            </a:endParaRPr>
          </a:p>
          <a:p>
            <a:pPr indent="0" algn="l"/>
            <a:endParaRPr lang="en-US" sz="2000" b="0" i="0" dirty="0">
              <a:latin typeface="Times New Roman" panose="02020603050405020304" pitchFamily="18" charset="0"/>
              <a:cs typeface="Times New Roman" panose="02020603050405020304" pitchFamily="18" charset="0"/>
            </a:endParaRPr>
          </a:p>
          <a:p>
            <a:pPr indent="0" algn="l"/>
            <a:endParaRPr lang="en-US" sz="2000" b="0" i="0" dirty="0">
              <a:latin typeface="Times New Roman" panose="02020603050405020304" pitchFamily="18" charset="0"/>
              <a:cs typeface="Times New Roman" panose="02020603050405020304" pitchFamily="18" charset="0"/>
            </a:endParaRPr>
          </a:p>
          <a:p>
            <a:pPr indent="0" algn="l"/>
            <a:endParaRPr lang="en-US" sz="1100" b="0" i="0" dirty="0">
              <a:solidFill>
                <a:srgbClr val="FF00FF"/>
              </a:solidFill>
              <a:latin typeface="Times New Roman" panose="02020603050405020304" pitchFamily="18" charset="0"/>
              <a:cs typeface="Times New Roman" panose="02020603050405020304" pitchFamily="18" charset="0"/>
            </a:endParaRPr>
          </a:p>
          <a:p>
            <a:pPr indent="0" algn="l"/>
            <a:endParaRPr lang="en-US" sz="2000" b="0" i="0" dirty="0">
              <a:solidFill>
                <a:srgbClr val="FF00FF"/>
              </a:solidFill>
              <a:latin typeface="Times New Roman" panose="02020603050405020304" pitchFamily="18" charset="0"/>
              <a:cs typeface="Times New Roman" panose="02020603050405020304" pitchFamily="18" charset="0"/>
            </a:endParaRPr>
          </a:p>
          <a:p>
            <a:pPr indent="0" algn="l"/>
            <a:r>
              <a:rPr lang="en-US" sz="2000" b="0" i="0" dirty="0">
                <a:solidFill>
                  <a:srgbClr val="FF00FF"/>
                </a:solidFill>
                <a:latin typeface="Times New Roman" panose="02020603050405020304" pitchFamily="18" charset="0"/>
                <a:cs typeface="Times New Roman" panose="02020603050405020304" pitchFamily="18" charset="0"/>
              </a:rPr>
              <a:t>Low energy detection: same shaper for energy and discrimination paths</a:t>
            </a:r>
            <a:r>
              <a:rPr lang="en-US" sz="2000" b="0" i="0" dirty="0">
                <a:solidFill>
                  <a:srgbClr val="FF00FF"/>
                </a:solidFill>
                <a:latin typeface="Times New Roman" panose="02020603050405020304" pitchFamily="18" charset="0"/>
                <a:cs typeface="Times New Roman" panose="02020603050405020304" pitchFamily="18" charset="0"/>
                <a:sym typeface="Symbol"/>
              </a:rPr>
              <a:t>=&gt;Time walk correction a posteriori</a:t>
            </a:r>
            <a:endParaRPr lang="en-US" sz="2000" b="0" i="0" dirty="0">
              <a:solidFill>
                <a:srgbClr val="FF00FF"/>
              </a:solidFill>
              <a:latin typeface="Times New Roman" panose="02020603050405020304" pitchFamily="18" charset="0"/>
              <a:cs typeface="Times New Roman" panose="02020603050405020304" pitchFamily="18" charset="0"/>
            </a:endParaRPr>
          </a:p>
          <a:p>
            <a:pPr indent="0" algn="l"/>
            <a:r>
              <a:rPr lang="en-US" sz="2000" b="0" i="0" dirty="0">
                <a:solidFill>
                  <a:srgbClr val="0000FF"/>
                </a:solidFill>
                <a:latin typeface="Times New Roman" panose="02020603050405020304" pitchFamily="18" charset="0"/>
                <a:cs typeface="Times New Roman" panose="02020603050405020304" pitchFamily="18" charset="0"/>
              </a:rPr>
              <a:t>Timing, anticipation: Fast Shaper (but generally more noisy)</a:t>
            </a:r>
          </a:p>
        </p:txBody>
      </p:sp>
      <p:sp>
        <p:nvSpPr>
          <p:cNvPr id="21" name="Rectangle 2">
            <a:extLst>
              <a:ext uri="{FF2B5EF4-FFF2-40B4-BE49-F238E27FC236}">
                <a16:creationId xmlns:a16="http://schemas.microsoft.com/office/drawing/2014/main" id="{A751034C-FFCB-664B-B901-5DA120A7E2CE}"/>
              </a:ext>
            </a:extLst>
          </p:cNvPr>
          <p:cNvSpPr txBox="1">
            <a:spLocks noChangeArrowheads="1"/>
          </p:cNvSpPr>
          <p:nvPr/>
        </p:nvSpPr>
        <p:spPr bwMode="auto">
          <a:xfrm>
            <a:off x="1042988" y="96383"/>
            <a:ext cx="7632700" cy="4587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a:solidFill>
                  <a:srgbClr val="8ABBD0"/>
                </a:solidFill>
                <a:latin typeface="+mj-lt"/>
                <a:ea typeface="+mj-ea"/>
                <a:cs typeface="+mj-cs"/>
              </a:defRPr>
            </a:lvl1pPr>
            <a:lvl2pPr algn="ctr" rtl="0" eaLnBrk="0" fontAlgn="base" hangingPunct="0">
              <a:spcBef>
                <a:spcPct val="0"/>
              </a:spcBef>
              <a:spcAft>
                <a:spcPct val="0"/>
              </a:spcAft>
              <a:defRPr sz="2800">
                <a:solidFill>
                  <a:srgbClr val="5F5F5F"/>
                </a:solidFill>
                <a:latin typeface="Arial" charset="0"/>
              </a:defRPr>
            </a:lvl2pPr>
            <a:lvl3pPr algn="ctr" rtl="0" eaLnBrk="0" fontAlgn="base" hangingPunct="0">
              <a:spcBef>
                <a:spcPct val="0"/>
              </a:spcBef>
              <a:spcAft>
                <a:spcPct val="0"/>
              </a:spcAft>
              <a:defRPr sz="2800">
                <a:solidFill>
                  <a:srgbClr val="5F5F5F"/>
                </a:solidFill>
                <a:latin typeface="Arial" charset="0"/>
              </a:defRPr>
            </a:lvl3pPr>
            <a:lvl4pPr algn="ctr" rtl="0" eaLnBrk="0" fontAlgn="base" hangingPunct="0">
              <a:spcBef>
                <a:spcPct val="0"/>
              </a:spcBef>
              <a:spcAft>
                <a:spcPct val="0"/>
              </a:spcAft>
              <a:defRPr sz="2800">
                <a:solidFill>
                  <a:srgbClr val="5F5F5F"/>
                </a:solidFill>
                <a:latin typeface="Arial" charset="0"/>
              </a:defRPr>
            </a:lvl4pPr>
            <a:lvl5pPr algn="ctr" rtl="0" eaLnBrk="0" fontAlgn="base" hangingPunct="0">
              <a:spcBef>
                <a:spcPct val="0"/>
              </a:spcBef>
              <a:spcAft>
                <a:spcPct val="0"/>
              </a:spcAft>
              <a:defRPr sz="2800">
                <a:solidFill>
                  <a:srgbClr val="5F5F5F"/>
                </a:solidFill>
                <a:latin typeface="Arial" charset="0"/>
              </a:defRPr>
            </a:lvl5pPr>
            <a:lvl6pPr marL="457200" algn="ctr" rtl="0" eaLnBrk="0" fontAlgn="base" hangingPunct="0">
              <a:spcBef>
                <a:spcPct val="0"/>
              </a:spcBef>
              <a:spcAft>
                <a:spcPct val="0"/>
              </a:spcAft>
              <a:defRPr sz="2800">
                <a:solidFill>
                  <a:srgbClr val="5F5F5F"/>
                </a:solidFill>
                <a:latin typeface="Arial" charset="0"/>
              </a:defRPr>
            </a:lvl6pPr>
            <a:lvl7pPr marL="914400" algn="ctr" rtl="0" eaLnBrk="0" fontAlgn="base" hangingPunct="0">
              <a:spcBef>
                <a:spcPct val="0"/>
              </a:spcBef>
              <a:spcAft>
                <a:spcPct val="0"/>
              </a:spcAft>
              <a:defRPr sz="2800">
                <a:solidFill>
                  <a:srgbClr val="5F5F5F"/>
                </a:solidFill>
                <a:latin typeface="Arial" charset="0"/>
              </a:defRPr>
            </a:lvl7pPr>
            <a:lvl8pPr marL="1371600" algn="ctr" rtl="0" eaLnBrk="0" fontAlgn="base" hangingPunct="0">
              <a:spcBef>
                <a:spcPct val="0"/>
              </a:spcBef>
              <a:spcAft>
                <a:spcPct val="0"/>
              </a:spcAft>
              <a:defRPr sz="2800">
                <a:solidFill>
                  <a:srgbClr val="5F5F5F"/>
                </a:solidFill>
                <a:latin typeface="Arial" charset="0"/>
              </a:defRPr>
            </a:lvl8pPr>
            <a:lvl9pPr marL="1828800" algn="ctr" rtl="0" eaLnBrk="0" fontAlgn="base" hangingPunct="0">
              <a:spcBef>
                <a:spcPct val="0"/>
              </a:spcBef>
              <a:spcAft>
                <a:spcPct val="0"/>
              </a:spcAft>
              <a:defRPr sz="2800">
                <a:solidFill>
                  <a:srgbClr val="5F5F5F"/>
                </a:solidFill>
                <a:latin typeface="Arial" charset="0"/>
              </a:defRPr>
            </a:lvl9pPr>
          </a:lstStyle>
          <a:p>
            <a:r>
              <a:rPr lang="en-US" sz="2000" b="0" kern="0" spc="300" dirty="0">
                <a:solidFill>
                  <a:schemeClr val="bg2"/>
                </a:solidFill>
              </a:rPr>
              <a:t>Architecture: detection and timing</a:t>
            </a:r>
            <a:endParaRPr lang="fr-FR" sz="2000" kern="0" dirty="0">
              <a:effectLst>
                <a:outerShdw blurRad="38100" dist="38100" dir="2700000" algn="tl">
                  <a:srgbClr val="C0C0C0"/>
                </a:outerShdw>
              </a:effectLst>
            </a:endParaRPr>
          </a:p>
        </p:txBody>
      </p:sp>
      <p:pic>
        <p:nvPicPr>
          <p:cNvPr id="23" name="Image 22">
            <a:extLst>
              <a:ext uri="{FF2B5EF4-FFF2-40B4-BE49-F238E27FC236}">
                <a16:creationId xmlns:a16="http://schemas.microsoft.com/office/drawing/2014/main" id="{9BA26418-ED19-3545-8E84-924990FAD8A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92761" y="2094204"/>
            <a:ext cx="2890947" cy="2258687"/>
          </a:xfrm>
          <a:prstGeom prst="rect">
            <a:avLst/>
          </a:prstGeom>
        </p:spPr>
      </p:pic>
    </p:spTree>
    <p:extLst>
      <p:ext uri="{BB962C8B-B14F-4D97-AF65-F5344CB8AC3E}">
        <p14:creationId xmlns:p14="http://schemas.microsoft.com/office/powerpoint/2010/main" val="16252260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097"/>
          <p:cNvSpPr>
            <a:spLocks noGrp="1" noChangeArrowheads="1"/>
          </p:cNvSpPr>
          <p:nvPr>
            <p:ph type="sldNum" sz="quarter" idx="4"/>
          </p:nvPr>
        </p:nvSpPr>
        <p:spPr>
          <a:xfrm>
            <a:off x="8346819" y="6480304"/>
            <a:ext cx="385762" cy="215900"/>
          </a:xfrm>
        </p:spPr>
        <p:txBody>
          <a:bodyPr/>
          <a:lstStyle/>
          <a:p>
            <a:fld id="{5287B7FA-75F4-41EF-AED0-620F566FF141}" type="slidenum">
              <a:rPr lang="fr-FR"/>
              <a:pPr/>
              <a:t>37</a:t>
            </a:fld>
            <a:endParaRPr lang="fr-FR" dirty="0"/>
          </a:p>
        </p:txBody>
      </p:sp>
      <p:pic>
        <p:nvPicPr>
          <p:cNvPr id="5" name="Image 4">
            <a:extLst>
              <a:ext uri="{FF2B5EF4-FFF2-40B4-BE49-F238E27FC236}">
                <a16:creationId xmlns:a16="http://schemas.microsoft.com/office/drawing/2014/main" id="{9B236DE5-0478-924C-B3FC-48439B1E53A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77035" y="1596981"/>
            <a:ext cx="4625789" cy="3360777"/>
          </a:xfrm>
          <a:prstGeom prst="rect">
            <a:avLst/>
          </a:prstGeom>
        </p:spPr>
      </p:pic>
      <p:sp>
        <p:nvSpPr>
          <p:cNvPr id="24" name="Sous-titre 2">
            <a:extLst>
              <a:ext uri="{FF2B5EF4-FFF2-40B4-BE49-F238E27FC236}">
                <a16:creationId xmlns:a16="http://schemas.microsoft.com/office/drawing/2014/main" id="{271B80DC-699F-D342-B8A1-8F1A045AA9F7}"/>
              </a:ext>
            </a:extLst>
          </p:cNvPr>
          <p:cNvSpPr txBox="1">
            <a:spLocks/>
          </p:cNvSpPr>
          <p:nvPr/>
        </p:nvSpPr>
        <p:spPr bwMode="auto">
          <a:xfrm>
            <a:off x="1389529" y="788325"/>
            <a:ext cx="6400800" cy="1752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r>
              <a:rPr lang="en-US" sz="2400" b="0" i="0" kern="0">
                <a:latin typeface="Times New Roman" panose="02020603050405020304" pitchFamily="18" charset="0"/>
                <a:cs typeface="Times New Roman" panose="02020603050405020304" pitchFamily="18" charset="0"/>
              </a:rPr>
              <a:t>Erholung</a:t>
            </a:r>
            <a:endParaRPr lang="en-US" sz="2400" b="0" i="0" kern="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404772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1094"/>
          <p:cNvSpPr>
            <a:spLocks noGrp="1" noChangeArrowheads="1"/>
          </p:cNvSpPr>
          <p:nvPr>
            <p:ph type="ftr" sz="quarter" idx="3"/>
          </p:nvPr>
        </p:nvSpPr>
        <p:spPr>
          <a:xfrm>
            <a:off x="1144178" y="6406437"/>
            <a:ext cx="7581757" cy="363537"/>
          </a:xfrm>
        </p:spPr>
        <p:txBody>
          <a:bodyPr/>
          <a:lstStyle/>
          <a:p>
            <a:pPr algn="ctr"/>
            <a:endParaRPr lang="fr-FR" dirty="0"/>
          </a:p>
        </p:txBody>
      </p:sp>
      <p:sp>
        <p:nvSpPr>
          <p:cNvPr id="52" name="Rectangle 1097"/>
          <p:cNvSpPr>
            <a:spLocks noGrp="1" noChangeArrowheads="1"/>
          </p:cNvSpPr>
          <p:nvPr>
            <p:ph type="sldNum" sz="quarter" idx="4"/>
          </p:nvPr>
        </p:nvSpPr>
        <p:spPr>
          <a:xfrm>
            <a:off x="8447403" y="6480304"/>
            <a:ext cx="385762" cy="215900"/>
          </a:xfrm>
        </p:spPr>
        <p:txBody>
          <a:bodyPr/>
          <a:lstStyle/>
          <a:p>
            <a:fld id="{5287B7FA-75F4-41EF-AED0-620F566FF141}" type="slidenum">
              <a:rPr lang="fr-FR"/>
              <a:pPr/>
              <a:t>38</a:t>
            </a:fld>
            <a:endParaRPr lang="fr-FR"/>
          </a:p>
        </p:txBody>
      </p:sp>
      <p:sp>
        <p:nvSpPr>
          <p:cNvPr id="2" name="ZoneTexte 1"/>
          <p:cNvSpPr txBox="1"/>
          <p:nvPr/>
        </p:nvSpPr>
        <p:spPr>
          <a:xfrm>
            <a:off x="2252400" y="3198631"/>
            <a:ext cx="184666" cy="461665"/>
          </a:xfrm>
          <a:prstGeom prst="rect">
            <a:avLst/>
          </a:prstGeom>
          <a:noFill/>
        </p:spPr>
        <p:txBody>
          <a:bodyPr wrap="none" rtlCol="0">
            <a:spAutoFit/>
          </a:bodyPr>
          <a:lstStyle/>
          <a:p>
            <a:endParaRPr lang="fr-FR" dirty="0"/>
          </a:p>
        </p:txBody>
      </p:sp>
      <p:sp>
        <p:nvSpPr>
          <p:cNvPr id="7" name="Sous-titre 7"/>
          <p:cNvSpPr txBox="1">
            <a:spLocks/>
          </p:cNvSpPr>
          <p:nvPr/>
        </p:nvSpPr>
        <p:spPr bwMode="auto">
          <a:xfrm>
            <a:off x="1144178" y="-20681"/>
            <a:ext cx="7504166" cy="618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r>
              <a:rPr lang="en-US" sz="2000" b="0" i="0" kern="0" spc="300" dirty="0">
                <a:solidFill>
                  <a:schemeClr val="bg2"/>
                </a:solidFill>
              </a:rPr>
              <a:t>Find the function</a:t>
            </a:r>
            <a:endParaRPr lang="en-US" sz="2000" kern="0" spc="300" dirty="0"/>
          </a:p>
        </p:txBody>
      </p:sp>
      <p:pic>
        <p:nvPicPr>
          <p:cNvPr id="4" name="Image 3">
            <a:extLst>
              <a:ext uri="{FF2B5EF4-FFF2-40B4-BE49-F238E27FC236}">
                <a16:creationId xmlns:a16="http://schemas.microsoft.com/office/drawing/2014/main" id="{9C5862BC-F42F-4244-880E-15CF131884E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99864" y="2095015"/>
            <a:ext cx="5997301" cy="4050125"/>
          </a:xfrm>
          <a:prstGeom prst="rect">
            <a:avLst/>
          </a:prstGeom>
        </p:spPr>
      </p:pic>
      <p:sp>
        <p:nvSpPr>
          <p:cNvPr id="12" name="Rectangle à coins arrondis 11">
            <a:extLst>
              <a:ext uri="{FF2B5EF4-FFF2-40B4-BE49-F238E27FC236}">
                <a16:creationId xmlns:a16="http://schemas.microsoft.com/office/drawing/2014/main" id="{FC64F62A-A266-5C4B-BA08-73DC5BAE33CE}"/>
              </a:ext>
            </a:extLst>
          </p:cNvPr>
          <p:cNvSpPr/>
          <p:nvPr/>
        </p:nvSpPr>
        <p:spPr bwMode="auto">
          <a:xfrm>
            <a:off x="1144178" y="685388"/>
            <a:ext cx="2567718" cy="401116"/>
          </a:xfrm>
          <a:prstGeom prst="roundRect">
            <a:avLst/>
          </a:prstGeom>
          <a:noFill/>
          <a:ln w="50800"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5" name="ZoneTexte 4">
            <a:extLst>
              <a:ext uri="{FF2B5EF4-FFF2-40B4-BE49-F238E27FC236}">
                <a16:creationId xmlns:a16="http://schemas.microsoft.com/office/drawing/2014/main" id="{50286457-EFD4-CE49-BD95-D14D2B289B3F}"/>
              </a:ext>
            </a:extLst>
          </p:cNvPr>
          <p:cNvSpPr txBox="1"/>
          <p:nvPr/>
        </p:nvSpPr>
        <p:spPr>
          <a:xfrm>
            <a:off x="1144178" y="636605"/>
            <a:ext cx="2567718" cy="461665"/>
          </a:xfrm>
          <a:prstGeom prst="rect">
            <a:avLst/>
          </a:prstGeom>
          <a:noFill/>
        </p:spPr>
        <p:txBody>
          <a:bodyPr wrap="square" rtlCol="0">
            <a:spAutoFit/>
          </a:bodyPr>
          <a:lstStyle/>
          <a:p>
            <a:pPr algn="ctr"/>
            <a:r>
              <a:rPr lang="en-US" dirty="0"/>
              <a:t>Current mirror</a:t>
            </a:r>
          </a:p>
        </p:txBody>
      </p:sp>
      <p:sp>
        <p:nvSpPr>
          <p:cNvPr id="15" name="Rectangle à coins arrondis 14">
            <a:extLst>
              <a:ext uri="{FF2B5EF4-FFF2-40B4-BE49-F238E27FC236}">
                <a16:creationId xmlns:a16="http://schemas.microsoft.com/office/drawing/2014/main" id="{CCB0D255-0082-BA42-8E23-1C5DA1CE1692}"/>
              </a:ext>
            </a:extLst>
          </p:cNvPr>
          <p:cNvSpPr/>
          <p:nvPr/>
        </p:nvSpPr>
        <p:spPr bwMode="auto">
          <a:xfrm>
            <a:off x="1146103" y="1196604"/>
            <a:ext cx="2567718" cy="401116"/>
          </a:xfrm>
          <a:prstGeom prst="roundRect">
            <a:avLst/>
          </a:prstGeom>
          <a:noFill/>
          <a:ln w="508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6" name="ZoneTexte 15">
            <a:extLst>
              <a:ext uri="{FF2B5EF4-FFF2-40B4-BE49-F238E27FC236}">
                <a16:creationId xmlns:a16="http://schemas.microsoft.com/office/drawing/2014/main" id="{EDC02DD5-2A97-2645-B03A-C13A6593F4A1}"/>
              </a:ext>
            </a:extLst>
          </p:cNvPr>
          <p:cNvSpPr txBox="1"/>
          <p:nvPr/>
        </p:nvSpPr>
        <p:spPr>
          <a:xfrm>
            <a:off x="1146103" y="1147821"/>
            <a:ext cx="2567718" cy="461665"/>
          </a:xfrm>
          <a:prstGeom prst="rect">
            <a:avLst/>
          </a:prstGeom>
          <a:noFill/>
        </p:spPr>
        <p:txBody>
          <a:bodyPr wrap="square" rtlCol="0">
            <a:spAutoFit/>
          </a:bodyPr>
          <a:lstStyle/>
          <a:p>
            <a:pPr algn="ctr"/>
            <a:r>
              <a:rPr lang="en-US" dirty="0" err="1"/>
              <a:t>Cascode</a:t>
            </a:r>
            <a:endParaRPr lang="en-US" dirty="0"/>
          </a:p>
        </p:txBody>
      </p:sp>
      <p:sp>
        <p:nvSpPr>
          <p:cNvPr id="17" name="Rectangle à coins arrondis 16">
            <a:extLst>
              <a:ext uri="{FF2B5EF4-FFF2-40B4-BE49-F238E27FC236}">
                <a16:creationId xmlns:a16="http://schemas.microsoft.com/office/drawing/2014/main" id="{95048F4B-6184-4E44-8963-79C9CB6EE79F}"/>
              </a:ext>
            </a:extLst>
          </p:cNvPr>
          <p:cNvSpPr/>
          <p:nvPr/>
        </p:nvSpPr>
        <p:spPr bwMode="auto">
          <a:xfrm>
            <a:off x="3808279" y="1196604"/>
            <a:ext cx="2567718" cy="401116"/>
          </a:xfrm>
          <a:prstGeom prst="roundRect">
            <a:avLst/>
          </a:prstGeom>
          <a:noFill/>
          <a:ln w="50800" cap="flat" cmpd="sng" algn="ctr">
            <a:solidFill>
              <a:srgbClr val="7030A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8" name="ZoneTexte 17">
            <a:extLst>
              <a:ext uri="{FF2B5EF4-FFF2-40B4-BE49-F238E27FC236}">
                <a16:creationId xmlns:a16="http://schemas.microsoft.com/office/drawing/2014/main" id="{963229C9-D04B-A84D-9563-74E5E4FAA59B}"/>
              </a:ext>
            </a:extLst>
          </p:cNvPr>
          <p:cNvSpPr txBox="1"/>
          <p:nvPr/>
        </p:nvSpPr>
        <p:spPr>
          <a:xfrm>
            <a:off x="3808279" y="1147821"/>
            <a:ext cx="2567718" cy="461665"/>
          </a:xfrm>
          <a:prstGeom prst="rect">
            <a:avLst/>
          </a:prstGeom>
          <a:noFill/>
        </p:spPr>
        <p:txBody>
          <a:bodyPr wrap="square" rtlCol="0">
            <a:spAutoFit/>
          </a:bodyPr>
          <a:lstStyle/>
          <a:p>
            <a:pPr algn="ctr"/>
            <a:r>
              <a:rPr lang="en-US" dirty="0"/>
              <a:t>Other</a:t>
            </a:r>
          </a:p>
        </p:txBody>
      </p:sp>
      <p:sp>
        <p:nvSpPr>
          <p:cNvPr id="19" name="Rectangle à coins arrondis 18">
            <a:extLst>
              <a:ext uri="{FF2B5EF4-FFF2-40B4-BE49-F238E27FC236}">
                <a16:creationId xmlns:a16="http://schemas.microsoft.com/office/drawing/2014/main" id="{2A9C2E04-E9D9-E745-8B9E-BB1CAD168EB2}"/>
              </a:ext>
            </a:extLst>
          </p:cNvPr>
          <p:cNvSpPr/>
          <p:nvPr/>
        </p:nvSpPr>
        <p:spPr bwMode="auto">
          <a:xfrm>
            <a:off x="3808279" y="687317"/>
            <a:ext cx="2567718" cy="401116"/>
          </a:xfrm>
          <a:prstGeom prst="roundRect">
            <a:avLst/>
          </a:prstGeom>
          <a:noFill/>
          <a:ln w="508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20" name="ZoneTexte 19">
            <a:extLst>
              <a:ext uri="{FF2B5EF4-FFF2-40B4-BE49-F238E27FC236}">
                <a16:creationId xmlns:a16="http://schemas.microsoft.com/office/drawing/2014/main" id="{B1B0DDA5-B43D-A543-AD3B-37D6D2C627AD}"/>
              </a:ext>
            </a:extLst>
          </p:cNvPr>
          <p:cNvSpPr txBox="1"/>
          <p:nvPr/>
        </p:nvSpPr>
        <p:spPr>
          <a:xfrm>
            <a:off x="3808279" y="638534"/>
            <a:ext cx="2567718" cy="461665"/>
          </a:xfrm>
          <a:prstGeom prst="rect">
            <a:avLst/>
          </a:prstGeom>
          <a:noFill/>
        </p:spPr>
        <p:txBody>
          <a:bodyPr wrap="square" rtlCol="0">
            <a:spAutoFit/>
          </a:bodyPr>
          <a:lstStyle/>
          <a:p>
            <a:pPr algn="ctr"/>
            <a:r>
              <a:rPr lang="en-US" dirty="0"/>
              <a:t>Input Trans</a:t>
            </a:r>
          </a:p>
        </p:txBody>
      </p:sp>
    </p:spTree>
    <p:extLst>
      <p:ext uri="{BB962C8B-B14F-4D97-AF65-F5344CB8AC3E}">
        <p14:creationId xmlns:p14="http://schemas.microsoft.com/office/powerpoint/2010/main" val="21113052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1094"/>
          <p:cNvSpPr>
            <a:spLocks noGrp="1" noChangeArrowheads="1"/>
          </p:cNvSpPr>
          <p:nvPr>
            <p:ph type="ftr" sz="quarter" idx="3"/>
          </p:nvPr>
        </p:nvSpPr>
        <p:spPr>
          <a:xfrm>
            <a:off x="1144178" y="6406437"/>
            <a:ext cx="7581757" cy="363537"/>
          </a:xfrm>
        </p:spPr>
        <p:txBody>
          <a:bodyPr/>
          <a:lstStyle/>
          <a:p>
            <a:pPr algn="ctr"/>
            <a:endParaRPr lang="fr-FR" dirty="0"/>
          </a:p>
        </p:txBody>
      </p:sp>
      <p:sp>
        <p:nvSpPr>
          <p:cNvPr id="52" name="Rectangle 1097"/>
          <p:cNvSpPr>
            <a:spLocks noGrp="1" noChangeArrowheads="1"/>
          </p:cNvSpPr>
          <p:nvPr>
            <p:ph type="sldNum" sz="quarter" idx="4"/>
          </p:nvPr>
        </p:nvSpPr>
        <p:spPr>
          <a:xfrm>
            <a:off x="8447403" y="6480304"/>
            <a:ext cx="385762" cy="215900"/>
          </a:xfrm>
        </p:spPr>
        <p:txBody>
          <a:bodyPr/>
          <a:lstStyle/>
          <a:p>
            <a:fld id="{5287B7FA-75F4-41EF-AED0-620F566FF141}" type="slidenum">
              <a:rPr lang="fr-FR"/>
              <a:pPr/>
              <a:t>39</a:t>
            </a:fld>
            <a:endParaRPr lang="fr-FR"/>
          </a:p>
        </p:txBody>
      </p:sp>
      <p:sp>
        <p:nvSpPr>
          <p:cNvPr id="2" name="ZoneTexte 1"/>
          <p:cNvSpPr txBox="1"/>
          <p:nvPr/>
        </p:nvSpPr>
        <p:spPr>
          <a:xfrm>
            <a:off x="2252400" y="3198631"/>
            <a:ext cx="184666" cy="461665"/>
          </a:xfrm>
          <a:prstGeom prst="rect">
            <a:avLst/>
          </a:prstGeom>
          <a:noFill/>
        </p:spPr>
        <p:txBody>
          <a:bodyPr wrap="none" rtlCol="0">
            <a:spAutoFit/>
          </a:bodyPr>
          <a:lstStyle/>
          <a:p>
            <a:endParaRPr lang="fr-FR" dirty="0"/>
          </a:p>
        </p:txBody>
      </p:sp>
      <p:sp>
        <p:nvSpPr>
          <p:cNvPr id="7" name="Sous-titre 7"/>
          <p:cNvSpPr txBox="1">
            <a:spLocks/>
          </p:cNvSpPr>
          <p:nvPr/>
        </p:nvSpPr>
        <p:spPr bwMode="auto">
          <a:xfrm>
            <a:off x="1144178" y="-20681"/>
            <a:ext cx="7504166" cy="618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r>
              <a:rPr lang="en-US" sz="2000" b="0" i="0" kern="0" spc="300" dirty="0">
                <a:solidFill>
                  <a:schemeClr val="bg2"/>
                </a:solidFill>
              </a:rPr>
              <a:t>Find the function</a:t>
            </a:r>
            <a:endParaRPr lang="en-US" sz="2000" kern="0" spc="300" dirty="0"/>
          </a:p>
        </p:txBody>
      </p:sp>
      <p:pic>
        <p:nvPicPr>
          <p:cNvPr id="4" name="Image 3">
            <a:extLst>
              <a:ext uri="{FF2B5EF4-FFF2-40B4-BE49-F238E27FC236}">
                <a16:creationId xmlns:a16="http://schemas.microsoft.com/office/drawing/2014/main" id="{9C5862BC-F42F-4244-880E-15CF131884E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99864" y="2095015"/>
            <a:ext cx="5997301" cy="4050125"/>
          </a:xfrm>
          <a:prstGeom prst="rect">
            <a:avLst/>
          </a:prstGeom>
        </p:spPr>
      </p:pic>
      <p:sp>
        <p:nvSpPr>
          <p:cNvPr id="3" name="Rectangle à coins arrondis 2">
            <a:extLst>
              <a:ext uri="{FF2B5EF4-FFF2-40B4-BE49-F238E27FC236}">
                <a16:creationId xmlns:a16="http://schemas.microsoft.com/office/drawing/2014/main" id="{1B649D48-0C33-5A44-B49D-85A846416B74}"/>
              </a:ext>
            </a:extLst>
          </p:cNvPr>
          <p:cNvSpPr/>
          <p:nvPr/>
        </p:nvSpPr>
        <p:spPr bwMode="auto">
          <a:xfrm>
            <a:off x="2812647" y="5034987"/>
            <a:ext cx="4884518" cy="844952"/>
          </a:xfrm>
          <a:prstGeom prst="roundRect">
            <a:avLst/>
          </a:prstGeom>
          <a:noFill/>
          <a:ln w="50800"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8" name="Rectangle à coins arrondis 7">
            <a:extLst>
              <a:ext uri="{FF2B5EF4-FFF2-40B4-BE49-F238E27FC236}">
                <a16:creationId xmlns:a16="http://schemas.microsoft.com/office/drawing/2014/main" id="{81B4D2B6-56C1-A246-A9DE-4EA53DDE4823}"/>
              </a:ext>
            </a:extLst>
          </p:cNvPr>
          <p:cNvSpPr/>
          <p:nvPr/>
        </p:nvSpPr>
        <p:spPr bwMode="auto">
          <a:xfrm>
            <a:off x="4516054" y="2021244"/>
            <a:ext cx="3366304" cy="976597"/>
          </a:xfrm>
          <a:prstGeom prst="roundRect">
            <a:avLst/>
          </a:prstGeom>
          <a:noFill/>
          <a:ln w="50800"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2" name="Rectangle à coins arrondis 11">
            <a:extLst>
              <a:ext uri="{FF2B5EF4-FFF2-40B4-BE49-F238E27FC236}">
                <a16:creationId xmlns:a16="http://schemas.microsoft.com/office/drawing/2014/main" id="{FC64F62A-A266-5C4B-BA08-73DC5BAE33CE}"/>
              </a:ext>
            </a:extLst>
          </p:cNvPr>
          <p:cNvSpPr/>
          <p:nvPr/>
        </p:nvSpPr>
        <p:spPr bwMode="auto">
          <a:xfrm>
            <a:off x="1144178" y="685388"/>
            <a:ext cx="2567718" cy="401116"/>
          </a:xfrm>
          <a:prstGeom prst="roundRect">
            <a:avLst/>
          </a:prstGeom>
          <a:noFill/>
          <a:ln w="50800"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5" name="ZoneTexte 4">
            <a:extLst>
              <a:ext uri="{FF2B5EF4-FFF2-40B4-BE49-F238E27FC236}">
                <a16:creationId xmlns:a16="http://schemas.microsoft.com/office/drawing/2014/main" id="{50286457-EFD4-CE49-BD95-D14D2B289B3F}"/>
              </a:ext>
            </a:extLst>
          </p:cNvPr>
          <p:cNvSpPr txBox="1"/>
          <p:nvPr/>
        </p:nvSpPr>
        <p:spPr>
          <a:xfrm>
            <a:off x="1144178" y="636605"/>
            <a:ext cx="2567718" cy="461665"/>
          </a:xfrm>
          <a:prstGeom prst="rect">
            <a:avLst/>
          </a:prstGeom>
          <a:noFill/>
        </p:spPr>
        <p:txBody>
          <a:bodyPr wrap="square" rtlCol="0">
            <a:spAutoFit/>
          </a:bodyPr>
          <a:lstStyle/>
          <a:p>
            <a:pPr algn="ctr"/>
            <a:r>
              <a:rPr lang="en-US" dirty="0"/>
              <a:t>Current mirror</a:t>
            </a:r>
          </a:p>
        </p:txBody>
      </p:sp>
      <p:sp>
        <p:nvSpPr>
          <p:cNvPr id="15" name="Rectangle à coins arrondis 14">
            <a:extLst>
              <a:ext uri="{FF2B5EF4-FFF2-40B4-BE49-F238E27FC236}">
                <a16:creationId xmlns:a16="http://schemas.microsoft.com/office/drawing/2014/main" id="{CCB0D255-0082-BA42-8E23-1C5DA1CE1692}"/>
              </a:ext>
            </a:extLst>
          </p:cNvPr>
          <p:cNvSpPr/>
          <p:nvPr/>
        </p:nvSpPr>
        <p:spPr bwMode="auto">
          <a:xfrm>
            <a:off x="1146103" y="1196604"/>
            <a:ext cx="2567718" cy="401116"/>
          </a:xfrm>
          <a:prstGeom prst="roundRect">
            <a:avLst/>
          </a:prstGeom>
          <a:noFill/>
          <a:ln w="508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6" name="ZoneTexte 15">
            <a:extLst>
              <a:ext uri="{FF2B5EF4-FFF2-40B4-BE49-F238E27FC236}">
                <a16:creationId xmlns:a16="http://schemas.microsoft.com/office/drawing/2014/main" id="{EDC02DD5-2A97-2645-B03A-C13A6593F4A1}"/>
              </a:ext>
            </a:extLst>
          </p:cNvPr>
          <p:cNvSpPr txBox="1"/>
          <p:nvPr/>
        </p:nvSpPr>
        <p:spPr>
          <a:xfrm>
            <a:off x="1146103" y="1147821"/>
            <a:ext cx="2567718" cy="461665"/>
          </a:xfrm>
          <a:prstGeom prst="rect">
            <a:avLst/>
          </a:prstGeom>
          <a:noFill/>
        </p:spPr>
        <p:txBody>
          <a:bodyPr wrap="square" rtlCol="0">
            <a:spAutoFit/>
          </a:bodyPr>
          <a:lstStyle/>
          <a:p>
            <a:pPr algn="ctr"/>
            <a:r>
              <a:rPr lang="en-US" dirty="0" err="1"/>
              <a:t>Cascode</a:t>
            </a:r>
            <a:endParaRPr lang="en-US" dirty="0"/>
          </a:p>
        </p:txBody>
      </p:sp>
      <p:sp>
        <p:nvSpPr>
          <p:cNvPr id="17" name="Rectangle à coins arrondis 16">
            <a:extLst>
              <a:ext uri="{FF2B5EF4-FFF2-40B4-BE49-F238E27FC236}">
                <a16:creationId xmlns:a16="http://schemas.microsoft.com/office/drawing/2014/main" id="{95048F4B-6184-4E44-8963-79C9CB6EE79F}"/>
              </a:ext>
            </a:extLst>
          </p:cNvPr>
          <p:cNvSpPr/>
          <p:nvPr/>
        </p:nvSpPr>
        <p:spPr bwMode="auto">
          <a:xfrm>
            <a:off x="3808279" y="1196604"/>
            <a:ext cx="2567718" cy="401116"/>
          </a:xfrm>
          <a:prstGeom prst="roundRect">
            <a:avLst/>
          </a:prstGeom>
          <a:noFill/>
          <a:ln w="50800" cap="flat" cmpd="sng" algn="ctr">
            <a:solidFill>
              <a:srgbClr val="7030A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8" name="ZoneTexte 17">
            <a:extLst>
              <a:ext uri="{FF2B5EF4-FFF2-40B4-BE49-F238E27FC236}">
                <a16:creationId xmlns:a16="http://schemas.microsoft.com/office/drawing/2014/main" id="{963229C9-D04B-A84D-9563-74E5E4FAA59B}"/>
              </a:ext>
            </a:extLst>
          </p:cNvPr>
          <p:cNvSpPr txBox="1"/>
          <p:nvPr/>
        </p:nvSpPr>
        <p:spPr>
          <a:xfrm>
            <a:off x="3808279" y="1147821"/>
            <a:ext cx="2567718" cy="461665"/>
          </a:xfrm>
          <a:prstGeom prst="rect">
            <a:avLst/>
          </a:prstGeom>
          <a:noFill/>
        </p:spPr>
        <p:txBody>
          <a:bodyPr wrap="square" rtlCol="0">
            <a:spAutoFit/>
          </a:bodyPr>
          <a:lstStyle/>
          <a:p>
            <a:pPr algn="ctr"/>
            <a:r>
              <a:rPr lang="en-US" dirty="0"/>
              <a:t>Other</a:t>
            </a:r>
          </a:p>
        </p:txBody>
      </p:sp>
      <p:sp>
        <p:nvSpPr>
          <p:cNvPr id="19" name="Rectangle à coins arrondis 18">
            <a:extLst>
              <a:ext uri="{FF2B5EF4-FFF2-40B4-BE49-F238E27FC236}">
                <a16:creationId xmlns:a16="http://schemas.microsoft.com/office/drawing/2014/main" id="{2A9C2E04-E9D9-E745-8B9E-BB1CAD168EB2}"/>
              </a:ext>
            </a:extLst>
          </p:cNvPr>
          <p:cNvSpPr/>
          <p:nvPr/>
        </p:nvSpPr>
        <p:spPr bwMode="auto">
          <a:xfrm>
            <a:off x="3808279" y="687317"/>
            <a:ext cx="2567718" cy="401116"/>
          </a:xfrm>
          <a:prstGeom prst="roundRect">
            <a:avLst/>
          </a:prstGeom>
          <a:noFill/>
          <a:ln w="508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20" name="ZoneTexte 19">
            <a:extLst>
              <a:ext uri="{FF2B5EF4-FFF2-40B4-BE49-F238E27FC236}">
                <a16:creationId xmlns:a16="http://schemas.microsoft.com/office/drawing/2014/main" id="{B1B0DDA5-B43D-A543-AD3B-37D6D2C627AD}"/>
              </a:ext>
            </a:extLst>
          </p:cNvPr>
          <p:cNvSpPr txBox="1"/>
          <p:nvPr/>
        </p:nvSpPr>
        <p:spPr>
          <a:xfrm>
            <a:off x="3808279" y="638534"/>
            <a:ext cx="2567718" cy="461665"/>
          </a:xfrm>
          <a:prstGeom prst="rect">
            <a:avLst/>
          </a:prstGeom>
          <a:noFill/>
        </p:spPr>
        <p:txBody>
          <a:bodyPr wrap="square" rtlCol="0">
            <a:spAutoFit/>
          </a:bodyPr>
          <a:lstStyle/>
          <a:p>
            <a:pPr algn="ctr"/>
            <a:r>
              <a:rPr lang="en-US" dirty="0"/>
              <a:t>Input Trans</a:t>
            </a:r>
          </a:p>
        </p:txBody>
      </p:sp>
    </p:spTree>
    <p:extLst>
      <p:ext uri="{BB962C8B-B14F-4D97-AF65-F5344CB8AC3E}">
        <p14:creationId xmlns:p14="http://schemas.microsoft.com/office/powerpoint/2010/main" val="14409386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1094"/>
          <p:cNvSpPr>
            <a:spLocks noGrp="1" noChangeArrowheads="1"/>
          </p:cNvSpPr>
          <p:nvPr>
            <p:ph type="ftr" sz="quarter" idx="3"/>
          </p:nvPr>
        </p:nvSpPr>
        <p:spPr>
          <a:xfrm>
            <a:off x="1144178" y="6406437"/>
            <a:ext cx="7581757" cy="363537"/>
          </a:xfrm>
        </p:spPr>
        <p:txBody>
          <a:bodyPr/>
          <a:lstStyle/>
          <a:p>
            <a:pPr algn="ctr"/>
            <a:endParaRPr lang="fr-FR" dirty="0"/>
          </a:p>
        </p:txBody>
      </p:sp>
      <p:sp>
        <p:nvSpPr>
          <p:cNvPr id="52" name="Rectangle 1097"/>
          <p:cNvSpPr>
            <a:spLocks noGrp="1" noChangeArrowheads="1"/>
          </p:cNvSpPr>
          <p:nvPr>
            <p:ph type="sldNum" sz="quarter" idx="4"/>
          </p:nvPr>
        </p:nvSpPr>
        <p:spPr>
          <a:xfrm>
            <a:off x="8447403" y="6480304"/>
            <a:ext cx="385762" cy="215900"/>
          </a:xfrm>
        </p:spPr>
        <p:txBody>
          <a:bodyPr/>
          <a:lstStyle/>
          <a:p>
            <a:fld id="{5287B7FA-75F4-41EF-AED0-620F566FF141}" type="slidenum">
              <a:rPr lang="fr-FR"/>
              <a:pPr/>
              <a:t>40</a:t>
            </a:fld>
            <a:endParaRPr lang="fr-FR"/>
          </a:p>
        </p:txBody>
      </p:sp>
      <p:sp>
        <p:nvSpPr>
          <p:cNvPr id="2" name="ZoneTexte 1"/>
          <p:cNvSpPr txBox="1"/>
          <p:nvPr/>
        </p:nvSpPr>
        <p:spPr>
          <a:xfrm>
            <a:off x="2252400" y="3198631"/>
            <a:ext cx="184666" cy="461665"/>
          </a:xfrm>
          <a:prstGeom prst="rect">
            <a:avLst/>
          </a:prstGeom>
          <a:noFill/>
        </p:spPr>
        <p:txBody>
          <a:bodyPr wrap="none" rtlCol="0">
            <a:spAutoFit/>
          </a:bodyPr>
          <a:lstStyle/>
          <a:p>
            <a:endParaRPr lang="fr-FR" dirty="0"/>
          </a:p>
        </p:txBody>
      </p:sp>
      <p:sp>
        <p:nvSpPr>
          <p:cNvPr id="7" name="Sous-titre 7"/>
          <p:cNvSpPr txBox="1">
            <a:spLocks/>
          </p:cNvSpPr>
          <p:nvPr/>
        </p:nvSpPr>
        <p:spPr bwMode="auto">
          <a:xfrm>
            <a:off x="1144178" y="-20681"/>
            <a:ext cx="7504166" cy="618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r>
              <a:rPr lang="en-US" sz="2000" b="0" i="0" kern="0" spc="300" dirty="0">
                <a:solidFill>
                  <a:schemeClr val="bg2"/>
                </a:solidFill>
              </a:rPr>
              <a:t>Find the function</a:t>
            </a:r>
            <a:endParaRPr lang="en-US" sz="2000" kern="0" spc="300" dirty="0"/>
          </a:p>
        </p:txBody>
      </p:sp>
      <p:pic>
        <p:nvPicPr>
          <p:cNvPr id="4" name="Image 3">
            <a:extLst>
              <a:ext uri="{FF2B5EF4-FFF2-40B4-BE49-F238E27FC236}">
                <a16:creationId xmlns:a16="http://schemas.microsoft.com/office/drawing/2014/main" id="{9C5862BC-F42F-4244-880E-15CF131884E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99864" y="2095015"/>
            <a:ext cx="5997301" cy="4050125"/>
          </a:xfrm>
          <a:prstGeom prst="rect">
            <a:avLst/>
          </a:prstGeom>
        </p:spPr>
      </p:pic>
      <p:sp>
        <p:nvSpPr>
          <p:cNvPr id="3" name="Rectangle à coins arrondis 2">
            <a:extLst>
              <a:ext uri="{FF2B5EF4-FFF2-40B4-BE49-F238E27FC236}">
                <a16:creationId xmlns:a16="http://schemas.microsoft.com/office/drawing/2014/main" id="{1B649D48-0C33-5A44-B49D-85A846416B74}"/>
              </a:ext>
            </a:extLst>
          </p:cNvPr>
          <p:cNvSpPr/>
          <p:nvPr/>
        </p:nvSpPr>
        <p:spPr bwMode="auto">
          <a:xfrm>
            <a:off x="2812647" y="5034987"/>
            <a:ext cx="4884518" cy="844952"/>
          </a:xfrm>
          <a:prstGeom prst="roundRect">
            <a:avLst/>
          </a:prstGeom>
          <a:noFill/>
          <a:ln w="50800"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8" name="Rectangle à coins arrondis 7">
            <a:extLst>
              <a:ext uri="{FF2B5EF4-FFF2-40B4-BE49-F238E27FC236}">
                <a16:creationId xmlns:a16="http://schemas.microsoft.com/office/drawing/2014/main" id="{81B4D2B6-56C1-A246-A9DE-4EA53DDE4823}"/>
              </a:ext>
            </a:extLst>
          </p:cNvPr>
          <p:cNvSpPr/>
          <p:nvPr/>
        </p:nvSpPr>
        <p:spPr bwMode="auto">
          <a:xfrm>
            <a:off x="4516054" y="2021244"/>
            <a:ext cx="3366304" cy="976597"/>
          </a:xfrm>
          <a:prstGeom prst="roundRect">
            <a:avLst/>
          </a:prstGeom>
          <a:noFill/>
          <a:ln w="50800"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9" name="Rectangle à coins arrondis 8">
            <a:extLst>
              <a:ext uri="{FF2B5EF4-FFF2-40B4-BE49-F238E27FC236}">
                <a16:creationId xmlns:a16="http://schemas.microsoft.com/office/drawing/2014/main" id="{C1E2553A-4F52-C94C-BBF9-7CA91C8FDC79}"/>
              </a:ext>
            </a:extLst>
          </p:cNvPr>
          <p:cNvSpPr/>
          <p:nvPr/>
        </p:nvSpPr>
        <p:spPr bwMode="auto">
          <a:xfrm>
            <a:off x="2928394" y="3721210"/>
            <a:ext cx="1425614" cy="976597"/>
          </a:xfrm>
          <a:prstGeom prst="roundRect">
            <a:avLst/>
          </a:prstGeom>
          <a:noFill/>
          <a:ln w="508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2" name="Rectangle à coins arrondis 11">
            <a:extLst>
              <a:ext uri="{FF2B5EF4-FFF2-40B4-BE49-F238E27FC236}">
                <a16:creationId xmlns:a16="http://schemas.microsoft.com/office/drawing/2014/main" id="{FC64F62A-A266-5C4B-BA08-73DC5BAE33CE}"/>
              </a:ext>
            </a:extLst>
          </p:cNvPr>
          <p:cNvSpPr/>
          <p:nvPr/>
        </p:nvSpPr>
        <p:spPr bwMode="auto">
          <a:xfrm>
            <a:off x="1144178" y="685388"/>
            <a:ext cx="2567718" cy="401116"/>
          </a:xfrm>
          <a:prstGeom prst="roundRect">
            <a:avLst/>
          </a:prstGeom>
          <a:noFill/>
          <a:ln w="50800"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5" name="ZoneTexte 4">
            <a:extLst>
              <a:ext uri="{FF2B5EF4-FFF2-40B4-BE49-F238E27FC236}">
                <a16:creationId xmlns:a16="http://schemas.microsoft.com/office/drawing/2014/main" id="{50286457-EFD4-CE49-BD95-D14D2B289B3F}"/>
              </a:ext>
            </a:extLst>
          </p:cNvPr>
          <p:cNvSpPr txBox="1"/>
          <p:nvPr/>
        </p:nvSpPr>
        <p:spPr>
          <a:xfrm>
            <a:off x="1144178" y="636605"/>
            <a:ext cx="2567718" cy="461665"/>
          </a:xfrm>
          <a:prstGeom prst="rect">
            <a:avLst/>
          </a:prstGeom>
          <a:noFill/>
        </p:spPr>
        <p:txBody>
          <a:bodyPr wrap="square" rtlCol="0">
            <a:spAutoFit/>
          </a:bodyPr>
          <a:lstStyle/>
          <a:p>
            <a:pPr algn="ctr"/>
            <a:r>
              <a:rPr lang="en-US" dirty="0"/>
              <a:t>Current mirror</a:t>
            </a:r>
          </a:p>
        </p:txBody>
      </p:sp>
      <p:sp>
        <p:nvSpPr>
          <p:cNvPr id="15" name="Rectangle à coins arrondis 14">
            <a:extLst>
              <a:ext uri="{FF2B5EF4-FFF2-40B4-BE49-F238E27FC236}">
                <a16:creationId xmlns:a16="http://schemas.microsoft.com/office/drawing/2014/main" id="{CCB0D255-0082-BA42-8E23-1C5DA1CE1692}"/>
              </a:ext>
            </a:extLst>
          </p:cNvPr>
          <p:cNvSpPr/>
          <p:nvPr/>
        </p:nvSpPr>
        <p:spPr bwMode="auto">
          <a:xfrm>
            <a:off x="1146103" y="1196604"/>
            <a:ext cx="2567718" cy="401116"/>
          </a:xfrm>
          <a:prstGeom prst="roundRect">
            <a:avLst/>
          </a:prstGeom>
          <a:noFill/>
          <a:ln w="508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6" name="ZoneTexte 15">
            <a:extLst>
              <a:ext uri="{FF2B5EF4-FFF2-40B4-BE49-F238E27FC236}">
                <a16:creationId xmlns:a16="http://schemas.microsoft.com/office/drawing/2014/main" id="{EDC02DD5-2A97-2645-B03A-C13A6593F4A1}"/>
              </a:ext>
            </a:extLst>
          </p:cNvPr>
          <p:cNvSpPr txBox="1"/>
          <p:nvPr/>
        </p:nvSpPr>
        <p:spPr>
          <a:xfrm>
            <a:off x="1146103" y="1147821"/>
            <a:ext cx="2567718" cy="461665"/>
          </a:xfrm>
          <a:prstGeom prst="rect">
            <a:avLst/>
          </a:prstGeom>
          <a:noFill/>
        </p:spPr>
        <p:txBody>
          <a:bodyPr wrap="square" rtlCol="0">
            <a:spAutoFit/>
          </a:bodyPr>
          <a:lstStyle/>
          <a:p>
            <a:pPr algn="ctr"/>
            <a:r>
              <a:rPr lang="en-US" dirty="0" err="1"/>
              <a:t>Cascode</a:t>
            </a:r>
            <a:endParaRPr lang="en-US" dirty="0"/>
          </a:p>
        </p:txBody>
      </p:sp>
      <p:sp>
        <p:nvSpPr>
          <p:cNvPr id="17" name="Rectangle à coins arrondis 16">
            <a:extLst>
              <a:ext uri="{FF2B5EF4-FFF2-40B4-BE49-F238E27FC236}">
                <a16:creationId xmlns:a16="http://schemas.microsoft.com/office/drawing/2014/main" id="{95048F4B-6184-4E44-8963-79C9CB6EE79F}"/>
              </a:ext>
            </a:extLst>
          </p:cNvPr>
          <p:cNvSpPr/>
          <p:nvPr/>
        </p:nvSpPr>
        <p:spPr bwMode="auto">
          <a:xfrm>
            <a:off x="3808279" y="1196604"/>
            <a:ext cx="2567718" cy="401116"/>
          </a:xfrm>
          <a:prstGeom prst="roundRect">
            <a:avLst/>
          </a:prstGeom>
          <a:noFill/>
          <a:ln w="50800" cap="flat" cmpd="sng" algn="ctr">
            <a:solidFill>
              <a:srgbClr val="7030A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8" name="ZoneTexte 17">
            <a:extLst>
              <a:ext uri="{FF2B5EF4-FFF2-40B4-BE49-F238E27FC236}">
                <a16:creationId xmlns:a16="http://schemas.microsoft.com/office/drawing/2014/main" id="{963229C9-D04B-A84D-9563-74E5E4FAA59B}"/>
              </a:ext>
            </a:extLst>
          </p:cNvPr>
          <p:cNvSpPr txBox="1"/>
          <p:nvPr/>
        </p:nvSpPr>
        <p:spPr>
          <a:xfrm>
            <a:off x="3808279" y="1147821"/>
            <a:ext cx="2567718" cy="461665"/>
          </a:xfrm>
          <a:prstGeom prst="rect">
            <a:avLst/>
          </a:prstGeom>
          <a:noFill/>
        </p:spPr>
        <p:txBody>
          <a:bodyPr wrap="square" rtlCol="0">
            <a:spAutoFit/>
          </a:bodyPr>
          <a:lstStyle/>
          <a:p>
            <a:pPr algn="ctr"/>
            <a:r>
              <a:rPr lang="en-US" dirty="0"/>
              <a:t>Other</a:t>
            </a:r>
          </a:p>
        </p:txBody>
      </p:sp>
      <p:sp>
        <p:nvSpPr>
          <p:cNvPr id="19" name="Rectangle à coins arrondis 18">
            <a:extLst>
              <a:ext uri="{FF2B5EF4-FFF2-40B4-BE49-F238E27FC236}">
                <a16:creationId xmlns:a16="http://schemas.microsoft.com/office/drawing/2014/main" id="{2A9C2E04-E9D9-E745-8B9E-BB1CAD168EB2}"/>
              </a:ext>
            </a:extLst>
          </p:cNvPr>
          <p:cNvSpPr/>
          <p:nvPr/>
        </p:nvSpPr>
        <p:spPr bwMode="auto">
          <a:xfrm>
            <a:off x="3808279" y="687317"/>
            <a:ext cx="2567718" cy="401116"/>
          </a:xfrm>
          <a:prstGeom prst="roundRect">
            <a:avLst/>
          </a:prstGeom>
          <a:noFill/>
          <a:ln w="508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20" name="ZoneTexte 19">
            <a:extLst>
              <a:ext uri="{FF2B5EF4-FFF2-40B4-BE49-F238E27FC236}">
                <a16:creationId xmlns:a16="http://schemas.microsoft.com/office/drawing/2014/main" id="{B1B0DDA5-B43D-A543-AD3B-37D6D2C627AD}"/>
              </a:ext>
            </a:extLst>
          </p:cNvPr>
          <p:cNvSpPr txBox="1"/>
          <p:nvPr/>
        </p:nvSpPr>
        <p:spPr>
          <a:xfrm>
            <a:off x="3808279" y="638534"/>
            <a:ext cx="2567718" cy="461665"/>
          </a:xfrm>
          <a:prstGeom prst="rect">
            <a:avLst/>
          </a:prstGeom>
          <a:noFill/>
        </p:spPr>
        <p:txBody>
          <a:bodyPr wrap="square" rtlCol="0">
            <a:spAutoFit/>
          </a:bodyPr>
          <a:lstStyle/>
          <a:p>
            <a:pPr algn="ctr"/>
            <a:r>
              <a:rPr lang="en-US" dirty="0"/>
              <a:t>Input Trans</a:t>
            </a:r>
          </a:p>
        </p:txBody>
      </p:sp>
    </p:spTree>
    <p:extLst>
      <p:ext uri="{BB962C8B-B14F-4D97-AF65-F5344CB8AC3E}">
        <p14:creationId xmlns:p14="http://schemas.microsoft.com/office/powerpoint/2010/main" val="35194613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1094"/>
          <p:cNvSpPr>
            <a:spLocks noGrp="1" noChangeArrowheads="1"/>
          </p:cNvSpPr>
          <p:nvPr>
            <p:ph type="ftr" sz="quarter" idx="3"/>
          </p:nvPr>
        </p:nvSpPr>
        <p:spPr>
          <a:xfrm>
            <a:off x="1144178" y="6406437"/>
            <a:ext cx="7581757" cy="363537"/>
          </a:xfrm>
        </p:spPr>
        <p:txBody>
          <a:bodyPr/>
          <a:lstStyle/>
          <a:p>
            <a:pPr algn="ctr"/>
            <a:endParaRPr lang="fr-FR" dirty="0"/>
          </a:p>
        </p:txBody>
      </p:sp>
      <p:sp>
        <p:nvSpPr>
          <p:cNvPr id="52" name="Rectangle 1097"/>
          <p:cNvSpPr>
            <a:spLocks noGrp="1" noChangeArrowheads="1"/>
          </p:cNvSpPr>
          <p:nvPr>
            <p:ph type="sldNum" sz="quarter" idx="4"/>
          </p:nvPr>
        </p:nvSpPr>
        <p:spPr>
          <a:xfrm>
            <a:off x="8447403" y="6480304"/>
            <a:ext cx="385762" cy="215900"/>
          </a:xfrm>
        </p:spPr>
        <p:txBody>
          <a:bodyPr/>
          <a:lstStyle/>
          <a:p>
            <a:fld id="{5287B7FA-75F4-41EF-AED0-620F566FF141}" type="slidenum">
              <a:rPr lang="fr-FR"/>
              <a:pPr/>
              <a:t>41</a:t>
            </a:fld>
            <a:endParaRPr lang="fr-FR"/>
          </a:p>
        </p:txBody>
      </p:sp>
      <p:sp>
        <p:nvSpPr>
          <p:cNvPr id="2" name="ZoneTexte 1"/>
          <p:cNvSpPr txBox="1"/>
          <p:nvPr/>
        </p:nvSpPr>
        <p:spPr>
          <a:xfrm>
            <a:off x="2252400" y="3198631"/>
            <a:ext cx="184666" cy="461665"/>
          </a:xfrm>
          <a:prstGeom prst="rect">
            <a:avLst/>
          </a:prstGeom>
          <a:noFill/>
        </p:spPr>
        <p:txBody>
          <a:bodyPr wrap="none" rtlCol="0">
            <a:spAutoFit/>
          </a:bodyPr>
          <a:lstStyle/>
          <a:p>
            <a:endParaRPr lang="fr-FR" dirty="0"/>
          </a:p>
        </p:txBody>
      </p:sp>
      <p:sp>
        <p:nvSpPr>
          <p:cNvPr id="7" name="Sous-titre 7"/>
          <p:cNvSpPr txBox="1">
            <a:spLocks/>
          </p:cNvSpPr>
          <p:nvPr/>
        </p:nvSpPr>
        <p:spPr bwMode="auto">
          <a:xfrm>
            <a:off x="1144178" y="-20681"/>
            <a:ext cx="7504166" cy="618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r>
              <a:rPr lang="en-US" sz="2000" b="0" i="0" kern="0" spc="300" dirty="0">
                <a:solidFill>
                  <a:schemeClr val="bg2"/>
                </a:solidFill>
              </a:rPr>
              <a:t>Find the function</a:t>
            </a:r>
            <a:endParaRPr lang="en-US" sz="2000" kern="0" spc="300" dirty="0"/>
          </a:p>
        </p:txBody>
      </p:sp>
      <p:pic>
        <p:nvPicPr>
          <p:cNvPr id="4" name="Image 3">
            <a:extLst>
              <a:ext uri="{FF2B5EF4-FFF2-40B4-BE49-F238E27FC236}">
                <a16:creationId xmlns:a16="http://schemas.microsoft.com/office/drawing/2014/main" id="{9C5862BC-F42F-4244-880E-15CF131884E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99864" y="2095015"/>
            <a:ext cx="5997301" cy="4050125"/>
          </a:xfrm>
          <a:prstGeom prst="rect">
            <a:avLst/>
          </a:prstGeom>
        </p:spPr>
      </p:pic>
      <p:sp>
        <p:nvSpPr>
          <p:cNvPr id="3" name="Rectangle à coins arrondis 2">
            <a:extLst>
              <a:ext uri="{FF2B5EF4-FFF2-40B4-BE49-F238E27FC236}">
                <a16:creationId xmlns:a16="http://schemas.microsoft.com/office/drawing/2014/main" id="{1B649D48-0C33-5A44-B49D-85A846416B74}"/>
              </a:ext>
            </a:extLst>
          </p:cNvPr>
          <p:cNvSpPr/>
          <p:nvPr/>
        </p:nvSpPr>
        <p:spPr bwMode="auto">
          <a:xfrm>
            <a:off x="2812647" y="5034987"/>
            <a:ext cx="4884518" cy="844952"/>
          </a:xfrm>
          <a:prstGeom prst="roundRect">
            <a:avLst/>
          </a:prstGeom>
          <a:noFill/>
          <a:ln w="50800"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8" name="Rectangle à coins arrondis 7">
            <a:extLst>
              <a:ext uri="{FF2B5EF4-FFF2-40B4-BE49-F238E27FC236}">
                <a16:creationId xmlns:a16="http://schemas.microsoft.com/office/drawing/2014/main" id="{81B4D2B6-56C1-A246-A9DE-4EA53DDE4823}"/>
              </a:ext>
            </a:extLst>
          </p:cNvPr>
          <p:cNvSpPr/>
          <p:nvPr/>
        </p:nvSpPr>
        <p:spPr bwMode="auto">
          <a:xfrm>
            <a:off x="4516054" y="2021244"/>
            <a:ext cx="3366304" cy="976597"/>
          </a:xfrm>
          <a:prstGeom prst="roundRect">
            <a:avLst/>
          </a:prstGeom>
          <a:noFill/>
          <a:ln w="50800"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9" name="Rectangle à coins arrondis 8">
            <a:extLst>
              <a:ext uri="{FF2B5EF4-FFF2-40B4-BE49-F238E27FC236}">
                <a16:creationId xmlns:a16="http://schemas.microsoft.com/office/drawing/2014/main" id="{C1E2553A-4F52-C94C-BBF9-7CA91C8FDC79}"/>
              </a:ext>
            </a:extLst>
          </p:cNvPr>
          <p:cNvSpPr/>
          <p:nvPr/>
        </p:nvSpPr>
        <p:spPr bwMode="auto">
          <a:xfrm>
            <a:off x="2928394" y="3721210"/>
            <a:ext cx="1425614" cy="976597"/>
          </a:xfrm>
          <a:prstGeom prst="roundRect">
            <a:avLst/>
          </a:prstGeom>
          <a:noFill/>
          <a:ln w="508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0" name="Rectangle à coins arrondis 9">
            <a:extLst>
              <a:ext uri="{FF2B5EF4-FFF2-40B4-BE49-F238E27FC236}">
                <a16:creationId xmlns:a16="http://schemas.microsoft.com/office/drawing/2014/main" id="{E1E2D801-0590-594F-A416-E252ADEACBB8}"/>
              </a:ext>
            </a:extLst>
          </p:cNvPr>
          <p:cNvSpPr/>
          <p:nvPr/>
        </p:nvSpPr>
        <p:spPr bwMode="auto">
          <a:xfrm>
            <a:off x="4735167" y="3793189"/>
            <a:ext cx="1017449" cy="976597"/>
          </a:xfrm>
          <a:prstGeom prst="roundRect">
            <a:avLst/>
          </a:prstGeom>
          <a:noFill/>
          <a:ln w="508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2" name="Rectangle à coins arrondis 11">
            <a:extLst>
              <a:ext uri="{FF2B5EF4-FFF2-40B4-BE49-F238E27FC236}">
                <a16:creationId xmlns:a16="http://schemas.microsoft.com/office/drawing/2014/main" id="{FC64F62A-A266-5C4B-BA08-73DC5BAE33CE}"/>
              </a:ext>
            </a:extLst>
          </p:cNvPr>
          <p:cNvSpPr/>
          <p:nvPr/>
        </p:nvSpPr>
        <p:spPr bwMode="auto">
          <a:xfrm>
            <a:off x="1144178" y="685388"/>
            <a:ext cx="2567718" cy="401116"/>
          </a:xfrm>
          <a:prstGeom prst="roundRect">
            <a:avLst/>
          </a:prstGeom>
          <a:noFill/>
          <a:ln w="50800"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5" name="ZoneTexte 4">
            <a:extLst>
              <a:ext uri="{FF2B5EF4-FFF2-40B4-BE49-F238E27FC236}">
                <a16:creationId xmlns:a16="http://schemas.microsoft.com/office/drawing/2014/main" id="{50286457-EFD4-CE49-BD95-D14D2B289B3F}"/>
              </a:ext>
            </a:extLst>
          </p:cNvPr>
          <p:cNvSpPr txBox="1"/>
          <p:nvPr/>
        </p:nvSpPr>
        <p:spPr>
          <a:xfrm>
            <a:off x="1144178" y="636605"/>
            <a:ext cx="2567718" cy="461665"/>
          </a:xfrm>
          <a:prstGeom prst="rect">
            <a:avLst/>
          </a:prstGeom>
          <a:noFill/>
        </p:spPr>
        <p:txBody>
          <a:bodyPr wrap="square" rtlCol="0">
            <a:spAutoFit/>
          </a:bodyPr>
          <a:lstStyle/>
          <a:p>
            <a:pPr algn="ctr"/>
            <a:r>
              <a:rPr lang="en-US" dirty="0"/>
              <a:t>Current mirror</a:t>
            </a:r>
          </a:p>
        </p:txBody>
      </p:sp>
      <p:sp>
        <p:nvSpPr>
          <p:cNvPr id="15" name="Rectangle à coins arrondis 14">
            <a:extLst>
              <a:ext uri="{FF2B5EF4-FFF2-40B4-BE49-F238E27FC236}">
                <a16:creationId xmlns:a16="http://schemas.microsoft.com/office/drawing/2014/main" id="{CCB0D255-0082-BA42-8E23-1C5DA1CE1692}"/>
              </a:ext>
            </a:extLst>
          </p:cNvPr>
          <p:cNvSpPr/>
          <p:nvPr/>
        </p:nvSpPr>
        <p:spPr bwMode="auto">
          <a:xfrm>
            <a:off x="1146103" y="1196604"/>
            <a:ext cx="2567718" cy="401116"/>
          </a:xfrm>
          <a:prstGeom prst="roundRect">
            <a:avLst/>
          </a:prstGeom>
          <a:noFill/>
          <a:ln w="508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6" name="ZoneTexte 15">
            <a:extLst>
              <a:ext uri="{FF2B5EF4-FFF2-40B4-BE49-F238E27FC236}">
                <a16:creationId xmlns:a16="http://schemas.microsoft.com/office/drawing/2014/main" id="{EDC02DD5-2A97-2645-B03A-C13A6593F4A1}"/>
              </a:ext>
            </a:extLst>
          </p:cNvPr>
          <p:cNvSpPr txBox="1"/>
          <p:nvPr/>
        </p:nvSpPr>
        <p:spPr>
          <a:xfrm>
            <a:off x="1146103" y="1147821"/>
            <a:ext cx="2567718" cy="461665"/>
          </a:xfrm>
          <a:prstGeom prst="rect">
            <a:avLst/>
          </a:prstGeom>
          <a:noFill/>
        </p:spPr>
        <p:txBody>
          <a:bodyPr wrap="square" rtlCol="0">
            <a:spAutoFit/>
          </a:bodyPr>
          <a:lstStyle/>
          <a:p>
            <a:pPr algn="ctr"/>
            <a:r>
              <a:rPr lang="en-US" dirty="0" err="1"/>
              <a:t>Cascode</a:t>
            </a:r>
            <a:endParaRPr lang="en-US" dirty="0"/>
          </a:p>
        </p:txBody>
      </p:sp>
      <p:sp>
        <p:nvSpPr>
          <p:cNvPr id="17" name="Rectangle à coins arrondis 16">
            <a:extLst>
              <a:ext uri="{FF2B5EF4-FFF2-40B4-BE49-F238E27FC236}">
                <a16:creationId xmlns:a16="http://schemas.microsoft.com/office/drawing/2014/main" id="{95048F4B-6184-4E44-8963-79C9CB6EE79F}"/>
              </a:ext>
            </a:extLst>
          </p:cNvPr>
          <p:cNvSpPr/>
          <p:nvPr/>
        </p:nvSpPr>
        <p:spPr bwMode="auto">
          <a:xfrm>
            <a:off x="3808279" y="1196604"/>
            <a:ext cx="2567718" cy="401116"/>
          </a:xfrm>
          <a:prstGeom prst="roundRect">
            <a:avLst/>
          </a:prstGeom>
          <a:noFill/>
          <a:ln w="50800" cap="flat" cmpd="sng" algn="ctr">
            <a:solidFill>
              <a:srgbClr val="7030A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8" name="ZoneTexte 17">
            <a:extLst>
              <a:ext uri="{FF2B5EF4-FFF2-40B4-BE49-F238E27FC236}">
                <a16:creationId xmlns:a16="http://schemas.microsoft.com/office/drawing/2014/main" id="{963229C9-D04B-A84D-9563-74E5E4FAA59B}"/>
              </a:ext>
            </a:extLst>
          </p:cNvPr>
          <p:cNvSpPr txBox="1"/>
          <p:nvPr/>
        </p:nvSpPr>
        <p:spPr>
          <a:xfrm>
            <a:off x="3808279" y="1147821"/>
            <a:ext cx="2567718" cy="461665"/>
          </a:xfrm>
          <a:prstGeom prst="rect">
            <a:avLst/>
          </a:prstGeom>
          <a:noFill/>
        </p:spPr>
        <p:txBody>
          <a:bodyPr wrap="square" rtlCol="0">
            <a:spAutoFit/>
          </a:bodyPr>
          <a:lstStyle/>
          <a:p>
            <a:pPr algn="ctr"/>
            <a:r>
              <a:rPr lang="en-US" dirty="0"/>
              <a:t>Other</a:t>
            </a:r>
          </a:p>
        </p:txBody>
      </p:sp>
      <p:sp>
        <p:nvSpPr>
          <p:cNvPr id="19" name="Rectangle à coins arrondis 18">
            <a:extLst>
              <a:ext uri="{FF2B5EF4-FFF2-40B4-BE49-F238E27FC236}">
                <a16:creationId xmlns:a16="http://schemas.microsoft.com/office/drawing/2014/main" id="{2A9C2E04-E9D9-E745-8B9E-BB1CAD168EB2}"/>
              </a:ext>
            </a:extLst>
          </p:cNvPr>
          <p:cNvSpPr/>
          <p:nvPr/>
        </p:nvSpPr>
        <p:spPr bwMode="auto">
          <a:xfrm>
            <a:off x="3808279" y="687317"/>
            <a:ext cx="2567718" cy="401116"/>
          </a:xfrm>
          <a:prstGeom prst="roundRect">
            <a:avLst/>
          </a:prstGeom>
          <a:noFill/>
          <a:ln w="508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20" name="ZoneTexte 19">
            <a:extLst>
              <a:ext uri="{FF2B5EF4-FFF2-40B4-BE49-F238E27FC236}">
                <a16:creationId xmlns:a16="http://schemas.microsoft.com/office/drawing/2014/main" id="{B1B0DDA5-B43D-A543-AD3B-37D6D2C627AD}"/>
              </a:ext>
            </a:extLst>
          </p:cNvPr>
          <p:cNvSpPr txBox="1"/>
          <p:nvPr/>
        </p:nvSpPr>
        <p:spPr>
          <a:xfrm>
            <a:off x="3808279" y="638534"/>
            <a:ext cx="2567718" cy="461665"/>
          </a:xfrm>
          <a:prstGeom prst="rect">
            <a:avLst/>
          </a:prstGeom>
          <a:noFill/>
        </p:spPr>
        <p:txBody>
          <a:bodyPr wrap="square" rtlCol="0">
            <a:spAutoFit/>
          </a:bodyPr>
          <a:lstStyle/>
          <a:p>
            <a:pPr algn="ctr"/>
            <a:r>
              <a:rPr lang="en-US" dirty="0"/>
              <a:t>Input Trans</a:t>
            </a:r>
          </a:p>
        </p:txBody>
      </p:sp>
    </p:spTree>
    <p:extLst>
      <p:ext uri="{BB962C8B-B14F-4D97-AF65-F5344CB8AC3E}">
        <p14:creationId xmlns:p14="http://schemas.microsoft.com/office/powerpoint/2010/main" val="42697282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1094"/>
          <p:cNvSpPr>
            <a:spLocks noGrp="1" noChangeArrowheads="1"/>
          </p:cNvSpPr>
          <p:nvPr>
            <p:ph type="ftr" sz="quarter" idx="3"/>
          </p:nvPr>
        </p:nvSpPr>
        <p:spPr>
          <a:xfrm>
            <a:off x="1144178" y="6406437"/>
            <a:ext cx="7581757" cy="363537"/>
          </a:xfrm>
        </p:spPr>
        <p:txBody>
          <a:bodyPr/>
          <a:lstStyle/>
          <a:p>
            <a:pPr algn="ctr"/>
            <a:endParaRPr lang="fr-FR" dirty="0"/>
          </a:p>
        </p:txBody>
      </p:sp>
      <p:sp>
        <p:nvSpPr>
          <p:cNvPr id="52" name="Rectangle 1097"/>
          <p:cNvSpPr>
            <a:spLocks noGrp="1" noChangeArrowheads="1"/>
          </p:cNvSpPr>
          <p:nvPr>
            <p:ph type="sldNum" sz="quarter" idx="4"/>
          </p:nvPr>
        </p:nvSpPr>
        <p:spPr>
          <a:xfrm>
            <a:off x="8447403" y="6480304"/>
            <a:ext cx="385762" cy="215900"/>
          </a:xfrm>
        </p:spPr>
        <p:txBody>
          <a:bodyPr/>
          <a:lstStyle/>
          <a:p>
            <a:fld id="{5287B7FA-75F4-41EF-AED0-620F566FF141}" type="slidenum">
              <a:rPr lang="fr-FR"/>
              <a:pPr/>
              <a:t>42</a:t>
            </a:fld>
            <a:endParaRPr lang="fr-FR"/>
          </a:p>
        </p:txBody>
      </p:sp>
      <p:sp>
        <p:nvSpPr>
          <p:cNvPr id="2" name="ZoneTexte 1"/>
          <p:cNvSpPr txBox="1"/>
          <p:nvPr/>
        </p:nvSpPr>
        <p:spPr>
          <a:xfrm>
            <a:off x="2252400" y="3198631"/>
            <a:ext cx="184666" cy="461665"/>
          </a:xfrm>
          <a:prstGeom prst="rect">
            <a:avLst/>
          </a:prstGeom>
          <a:noFill/>
        </p:spPr>
        <p:txBody>
          <a:bodyPr wrap="none" rtlCol="0">
            <a:spAutoFit/>
          </a:bodyPr>
          <a:lstStyle/>
          <a:p>
            <a:endParaRPr lang="fr-FR" dirty="0"/>
          </a:p>
        </p:txBody>
      </p:sp>
      <p:sp>
        <p:nvSpPr>
          <p:cNvPr id="7" name="Sous-titre 7"/>
          <p:cNvSpPr txBox="1">
            <a:spLocks/>
          </p:cNvSpPr>
          <p:nvPr/>
        </p:nvSpPr>
        <p:spPr bwMode="auto">
          <a:xfrm>
            <a:off x="1144178" y="-20681"/>
            <a:ext cx="7504166" cy="618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r>
              <a:rPr lang="en-US" sz="2000" b="0" i="0" kern="0" spc="300" dirty="0">
                <a:solidFill>
                  <a:schemeClr val="bg2"/>
                </a:solidFill>
              </a:rPr>
              <a:t>Find the function</a:t>
            </a:r>
            <a:endParaRPr lang="en-US" sz="2000" kern="0" spc="300" dirty="0"/>
          </a:p>
        </p:txBody>
      </p:sp>
      <p:pic>
        <p:nvPicPr>
          <p:cNvPr id="4" name="Image 3">
            <a:extLst>
              <a:ext uri="{FF2B5EF4-FFF2-40B4-BE49-F238E27FC236}">
                <a16:creationId xmlns:a16="http://schemas.microsoft.com/office/drawing/2014/main" id="{9C5862BC-F42F-4244-880E-15CF131884E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99864" y="2095015"/>
            <a:ext cx="5997301" cy="4050125"/>
          </a:xfrm>
          <a:prstGeom prst="rect">
            <a:avLst/>
          </a:prstGeom>
        </p:spPr>
      </p:pic>
      <p:sp>
        <p:nvSpPr>
          <p:cNvPr id="3" name="Rectangle à coins arrondis 2">
            <a:extLst>
              <a:ext uri="{FF2B5EF4-FFF2-40B4-BE49-F238E27FC236}">
                <a16:creationId xmlns:a16="http://schemas.microsoft.com/office/drawing/2014/main" id="{1B649D48-0C33-5A44-B49D-85A846416B74}"/>
              </a:ext>
            </a:extLst>
          </p:cNvPr>
          <p:cNvSpPr/>
          <p:nvPr/>
        </p:nvSpPr>
        <p:spPr bwMode="auto">
          <a:xfrm>
            <a:off x="2812647" y="5034987"/>
            <a:ext cx="4884518" cy="844952"/>
          </a:xfrm>
          <a:prstGeom prst="roundRect">
            <a:avLst/>
          </a:prstGeom>
          <a:noFill/>
          <a:ln w="50800"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8" name="Rectangle à coins arrondis 7">
            <a:extLst>
              <a:ext uri="{FF2B5EF4-FFF2-40B4-BE49-F238E27FC236}">
                <a16:creationId xmlns:a16="http://schemas.microsoft.com/office/drawing/2014/main" id="{81B4D2B6-56C1-A246-A9DE-4EA53DDE4823}"/>
              </a:ext>
            </a:extLst>
          </p:cNvPr>
          <p:cNvSpPr/>
          <p:nvPr/>
        </p:nvSpPr>
        <p:spPr bwMode="auto">
          <a:xfrm>
            <a:off x="4516054" y="2021244"/>
            <a:ext cx="3366304" cy="976597"/>
          </a:xfrm>
          <a:prstGeom prst="roundRect">
            <a:avLst/>
          </a:prstGeom>
          <a:noFill/>
          <a:ln w="50800"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9" name="Rectangle à coins arrondis 8">
            <a:extLst>
              <a:ext uri="{FF2B5EF4-FFF2-40B4-BE49-F238E27FC236}">
                <a16:creationId xmlns:a16="http://schemas.microsoft.com/office/drawing/2014/main" id="{C1E2553A-4F52-C94C-BBF9-7CA91C8FDC79}"/>
              </a:ext>
            </a:extLst>
          </p:cNvPr>
          <p:cNvSpPr/>
          <p:nvPr/>
        </p:nvSpPr>
        <p:spPr bwMode="auto">
          <a:xfrm>
            <a:off x="2928394" y="3721210"/>
            <a:ext cx="1425614" cy="976597"/>
          </a:xfrm>
          <a:prstGeom prst="roundRect">
            <a:avLst/>
          </a:prstGeom>
          <a:noFill/>
          <a:ln w="508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0" name="Rectangle à coins arrondis 9">
            <a:extLst>
              <a:ext uri="{FF2B5EF4-FFF2-40B4-BE49-F238E27FC236}">
                <a16:creationId xmlns:a16="http://schemas.microsoft.com/office/drawing/2014/main" id="{E1E2D801-0590-594F-A416-E252ADEACBB8}"/>
              </a:ext>
            </a:extLst>
          </p:cNvPr>
          <p:cNvSpPr/>
          <p:nvPr/>
        </p:nvSpPr>
        <p:spPr bwMode="auto">
          <a:xfrm>
            <a:off x="4735167" y="3793189"/>
            <a:ext cx="1017449" cy="976597"/>
          </a:xfrm>
          <a:prstGeom prst="roundRect">
            <a:avLst/>
          </a:prstGeom>
          <a:noFill/>
          <a:ln w="508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1" name="Rectangle à coins arrondis 10">
            <a:extLst>
              <a:ext uri="{FF2B5EF4-FFF2-40B4-BE49-F238E27FC236}">
                <a16:creationId xmlns:a16="http://schemas.microsoft.com/office/drawing/2014/main" id="{C7A50D8D-A42D-E74C-BD97-AA317D970608}"/>
              </a:ext>
            </a:extLst>
          </p:cNvPr>
          <p:cNvSpPr/>
          <p:nvPr/>
        </p:nvSpPr>
        <p:spPr bwMode="auto">
          <a:xfrm>
            <a:off x="3665596" y="2941164"/>
            <a:ext cx="1425614" cy="976597"/>
          </a:xfrm>
          <a:prstGeom prst="roundRect">
            <a:avLst/>
          </a:prstGeom>
          <a:noFill/>
          <a:ln w="50800" cap="flat" cmpd="sng" algn="ctr">
            <a:solidFill>
              <a:srgbClr val="7030A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2" name="Rectangle à coins arrondis 11">
            <a:extLst>
              <a:ext uri="{FF2B5EF4-FFF2-40B4-BE49-F238E27FC236}">
                <a16:creationId xmlns:a16="http://schemas.microsoft.com/office/drawing/2014/main" id="{FC64F62A-A266-5C4B-BA08-73DC5BAE33CE}"/>
              </a:ext>
            </a:extLst>
          </p:cNvPr>
          <p:cNvSpPr/>
          <p:nvPr/>
        </p:nvSpPr>
        <p:spPr bwMode="auto">
          <a:xfrm>
            <a:off x="1144178" y="685388"/>
            <a:ext cx="2567718" cy="401116"/>
          </a:xfrm>
          <a:prstGeom prst="roundRect">
            <a:avLst/>
          </a:prstGeom>
          <a:noFill/>
          <a:ln w="50800"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5" name="ZoneTexte 4">
            <a:extLst>
              <a:ext uri="{FF2B5EF4-FFF2-40B4-BE49-F238E27FC236}">
                <a16:creationId xmlns:a16="http://schemas.microsoft.com/office/drawing/2014/main" id="{50286457-EFD4-CE49-BD95-D14D2B289B3F}"/>
              </a:ext>
            </a:extLst>
          </p:cNvPr>
          <p:cNvSpPr txBox="1"/>
          <p:nvPr/>
        </p:nvSpPr>
        <p:spPr>
          <a:xfrm>
            <a:off x="1144178" y="636605"/>
            <a:ext cx="2567718" cy="461665"/>
          </a:xfrm>
          <a:prstGeom prst="rect">
            <a:avLst/>
          </a:prstGeom>
          <a:noFill/>
        </p:spPr>
        <p:txBody>
          <a:bodyPr wrap="square" rtlCol="0">
            <a:spAutoFit/>
          </a:bodyPr>
          <a:lstStyle/>
          <a:p>
            <a:pPr algn="ctr"/>
            <a:r>
              <a:rPr lang="en-US" dirty="0"/>
              <a:t>Current mirror</a:t>
            </a:r>
          </a:p>
        </p:txBody>
      </p:sp>
      <p:sp>
        <p:nvSpPr>
          <p:cNvPr id="15" name="Rectangle à coins arrondis 14">
            <a:extLst>
              <a:ext uri="{FF2B5EF4-FFF2-40B4-BE49-F238E27FC236}">
                <a16:creationId xmlns:a16="http://schemas.microsoft.com/office/drawing/2014/main" id="{CCB0D255-0082-BA42-8E23-1C5DA1CE1692}"/>
              </a:ext>
            </a:extLst>
          </p:cNvPr>
          <p:cNvSpPr/>
          <p:nvPr/>
        </p:nvSpPr>
        <p:spPr bwMode="auto">
          <a:xfrm>
            <a:off x="1146103" y="1196604"/>
            <a:ext cx="2567718" cy="401116"/>
          </a:xfrm>
          <a:prstGeom prst="roundRect">
            <a:avLst/>
          </a:prstGeom>
          <a:noFill/>
          <a:ln w="508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6" name="ZoneTexte 15">
            <a:extLst>
              <a:ext uri="{FF2B5EF4-FFF2-40B4-BE49-F238E27FC236}">
                <a16:creationId xmlns:a16="http://schemas.microsoft.com/office/drawing/2014/main" id="{EDC02DD5-2A97-2645-B03A-C13A6593F4A1}"/>
              </a:ext>
            </a:extLst>
          </p:cNvPr>
          <p:cNvSpPr txBox="1"/>
          <p:nvPr/>
        </p:nvSpPr>
        <p:spPr>
          <a:xfrm>
            <a:off x="1146103" y="1147821"/>
            <a:ext cx="2567718" cy="461665"/>
          </a:xfrm>
          <a:prstGeom prst="rect">
            <a:avLst/>
          </a:prstGeom>
          <a:noFill/>
        </p:spPr>
        <p:txBody>
          <a:bodyPr wrap="square" rtlCol="0">
            <a:spAutoFit/>
          </a:bodyPr>
          <a:lstStyle/>
          <a:p>
            <a:pPr algn="ctr"/>
            <a:r>
              <a:rPr lang="en-US" dirty="0" err="1"/>
              <a:t>Cascode</a:t>
            </a:r>
            <a:endParaRPr lang="en-US" dirty="0"/>
          </a:p>
        </p:txBody>
      </p:sp>
      <p:sp>
        <p:nvSpPr>
          <p:cNvPr id="17" name="Rectangle à coins arrondis 16">
            <a:extLst>
              <a:ext uri="{FF2B5EF4-FFF2-40B4-BE49-F238E27FC236}">
                <a16:creationId xmlns:a16="http://schemas.microsoft.com/office/drawing/2014/main" id="{95048F4B-6184-4E44-8963-79C9CB6EE79F}"/>
              </a:ext>
            </a:extLst>
          </p:cNvPr>
          <p:cNvSpPr/>
          <p:nvPr/>
        </p:nvSpPr>
        <p:spPr bwMode="auto">
          <a:xfrm>
            <a:off x="3808279" y="1196604"/>
            <a:ext cx="2567718" cy="401116"/>
          </a:xfrm>
          <a:prstGeom prst="roundRect">
            <a:avLst/>
          </a:prstGeom>
          <a:noFill/>
          <a:ln w="50800" cap="flat" cmpd="sng" algn="ctr">
            <a:solidFill>
              <a:srgbClr val="7030A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8" name="ZoneTexte 17">
            <a:extLst>
              <a:ext uri="{FF2B5EF4-FFF2-40B4-BE49-F238E27FC236}">
                <a16:creationId xmlns:a16="http://schemas.microsoft.com/office/drawing/2014/main" id="{963229C9-D04B-A84D-9563-74E5E4FAA59B}"/>
              </a:ext>
            </a:extLst>
          </p:cNvPr>
          <p:cNvSpPr txBox="1"/>
          <p:nvPr/>
        </p:nvSpPr>
        <p:spPr>
          <a:xfrm>
            <a:off x="3808279" y="1147821"/>
            <a:ext cx="2567718" cy="461665"/>
          </a:xfrm>
          <a:prstGeom prst="rect">
            <a:avLst/>
          </a:prstGeom>
          <a:noFill/>
        </p:spPr>
        <p:txBody>
          <a:bodyPr wrap="square" rtlCol="0">
            <a:spAutoFit/>
          </a:bodyPr>
          <a:lstStyle/>
          <a:p>
            <a:pPr algn="ctr"/>
            <a:r>
              <a:rPr lang="en-US" dirty="0"/>
              <a:t>Other</a:t>
            </a:r>
          </a:p>
        </p:txBody>
      </p:sp>
      <p:sp>
        <p:nvSpPr>
          <p:cNvPr id="19" name="Rectangle à coins arrondis 18">
            <a:extLst>
              <a:ext uri="{FF2B5EF4-FFF2-40B4-BE49-F238E27FC236}">
                <a16:creationId xmlns:a16="http://schemas.microsoft.com/office/drawing/2014/main" id="{2A9C2E04-E9D9-E745-8B9E-BB1CAD168EB2}"/>
              </a:ext>
            </a:extLst>
          </p:cNvPr>
          <p:cNvSpPr/>
          <p:nvPr/>
        </p:nvSpPr>
        <p:spPr bwMode="auto">
          <a:xfrm>
            <a:off x="3808279" y="687317"/>
            <a:ext cx="2567718" cy="401116"/>
          </a:xfrm>
          <a:prstGeom prst="roundRect">
            <a:avLst/>
          </a:prstGeom>
          <a:noFill/>
          <a:ln w="508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20" name="ZoneTexte 19">
            <a:extLst>
              <a:ext uri="{FF2B5EF4-FFF2-40B4-BE49-F238E27FC236}">
                <a16:creationId xmlns:a16="http://schemas.microsoft.com/office/drawing/2014/main" id="{B1B0DDA5-B43D-A543-AD3B-37D6D2C627AD}"/>
              </a:ext>
            </a:extLst>
          </p:cNvPr>
          <p:cNvSpPr txBox="1"/>
          <p:nvPr/>
        </p:nvSpPr>
        <p:spPr>
          <a:xfrm>
            <a:off x="3808279" y="638534"/>
            <a:ext cx="2567718" cy="461665"/>
          </a:xfrm>
          <a:prstGeom prst="rect">
            <a:avLst/>
          </a:prstGeom>
          <a:noFill/>
        </p:spPr>
        <p:txBody>
          <a:bodyPr wrap="square" rtlCol="0">
            <a:spAutoFit/>
          </a:bodyPr>
          <a:lstStyle/>
          <a:p>
            <a:pPr algn="ctr"/>
            <a:r>
              <a:rPr lang="en-US" dirty="0"/>
              <a:t>Input Trans</a:t>
            </a:r>
          </a:p>
        </p:txBody>
      </p:sp>
    </p:spTree>
    <p:extLst>
      <p:ext uri="{BB962C8B-B14F-4D97-AF65-F5344CB8AC3E}">
        <p14:creationId xmlns:p14="http://schemas.microsoft.com/office/powerpoint/2010/main" val="40278477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1094"/>
          <p:cNvSpPr>
            <a:spLocks noGrp="1" noChangeArrowheads="1"/>
          </p:cNvSpPr>
          <p:nvPr>
            <p:ph type="ftr" sz="quarter" idx="3"/>
          </p:nvPr>
        </p:nvSpPr>
        <p:spPr>
          <a:xfrm>
            <a:off x="1144178" y="6406437"/>
            <a:ext cx="7581757" cy="363537"/>
          </a:xfrm>
        </p:spPr>
        <p:txBody>
          <a:bodyPr/>
          <a:lstStyle/>
          <a:p>
            <a:pPr algn="ctr"/>
            <a:endParaRPr lang="fr-FR" dirty="0"/>
          </a:p>
        </p:txBody>
      </p:sp>
      <p:sp>
        <p:nvSpPr>
          <p:cNvPr id="52" name="Rectangle 1097"/>
          <p:cNvSpPr>
            <a:spLocks noGrp="1" noChangeArrowheads="1"/>
          </p:cNvSpPr>
          <p:nvPr>
            <p:ph type="sldNum" sz="quarter" idx="4"/>
          </p:nvPr>
        </p:nvSpPr>
        <p:spPr>
          <a:xfrm>
            <a:off x="8447403" y="6480304"/>
            <a:ext cx="385762" cy="215900"/>
          </a:xfrm>
        </p:spPr>
        <p:txBody>
          <a:bodyPr/>
          <a:lstStyle/>
          <a:p>
            <a:fld id="{5287B7FA-75F4-41EF-AED0-620F566FF141}" type="slidenum">
              <a:rPr lang="fr-FR"/>
              <a:pPr/>
              <a:t>43</a:t>
            </a:fld>
            <a:endParaRPr lang="fr-FR"/>
          </a:p>
        </p:txBody>
      </p:sp>
      <p:sp>
        <p:nvSpPr>
          <p:cNvPr id="2" name="ZoneTexte 1"/>
          <p:cNvSpPr txBox="1"/>
          <p:nvPr/>
        </p:nvSpPr>
        <p:spPr>
          <a:xfrm>
            <a:off x="2252400" y="3198631"/>
            <a:ext cx="184666" cy="461665"/>
          </a:xfrm>
          <a:prstGeom prst="rect">
            <a:avLst/>
          </a:prstGeom>
          <a:noFill/>
        </p:spPr>
        <p:txBody>
          <a:bodyPr wrap="none" rtlCol="0">
            <a:spAutoFit/>
          </a:bodyPr>
          <a:lstStyle/>
          <a:p>
            <a:endParaRPr lang="fr-FR" dirty="0"/>
          </a:p>
        </p:txBody>
      </p:sp>
      <p:sp>
        <p:nvSpPr>
          <p:cNvPr id="7" name="Sous-titre 7"/>
          <p:cNvSpPr txBox="1">
            <a:spLocks/>
          </p:cNvSpPr>
          <p:nvPr/>
        </p:nvSpPr>
        <p:spPr bwMode="auto">
          <a:xfrm>
            <a:off x="1144178" y="-20681"/>
            <a:ext cx="7504166" cy="618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r>
              <a:rPr lang="en-US" sz="2000" b="0" i="0" kern="0" spc="300" dirty="0">
                <a:solidFill>
                  <a:schemeClr val="bg2"/>
                </a:solidFill>
              </a:rPr>
              <a:t>Find the function</a:t>
            </a:r>
            <a:endParaRPr lang="en-US" sz="2000" kern="0" spc="300" dirty="0"/>
          </a:p>
        </p:txBody>
      </p:sp>
      <p:pic>
        <p:nvPicPr>
          <p:cNvPr id="4" name="Image 3">
            <a:extLst>
              <a:ext uri="{FF2B5EF4-FFF2-40B4-BE49-F238E27FC236}">
                <a16:creationId xmlns:a16="http://schemas.microsoft.com/office/drawing/2014/main" id="{9C5862BC-F42F-4244-880E-15CF131884E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99864" y="2095015"/>
            <a:ext cx="5997301" cy="4050125"/>
          </a:xfrm>
          <a:prstGeom prst="rect">
            <a:avLst/>
          </a:prstGeom>
        </p:spPr>
      </p:pic>
      <p:sp>
        <p:nvSpPr>
          <p:cNvPr id="3" name="Rectangle à coins arrondis 2">
            <a:extLst>
              <a:ext uri="{FF2B5EF4-FFF2-40B4-BE49-F238E27FC236}">
                <a16:creationId xmlns:a16="http://schemas.microsoft.com/office/drawing/2014/main" id="{1B649D48-0C33-5A44-B49D-85A846416B74}"/>
              </a:ext>
            </a:extLst>
          </p:cNvPr>
          <p:cNvSpPr/>
          <p:nvPr/>
        </p:nvSpPr>
        <p:spPr bwMode="auto">
          <a:xfrm>
            <a:off x="2812647" y="5034987"/>
            <a:ext cx="4884518" cy="844952"/>
          </a:xfrm>
          <a:prstGeom prst="roundRect">
            <a:avLst/>
          </a:prstGeom>
          <a:noFill/>
          <a:ln w="50800"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8" name="Rectangle à coins arrondis 7">
            <a:extLst>
              <a:ext uri="{FF2B5EF4-FFF2-40B4-BE49-F238E27FC236}">
                <a16:creationId xmlns:a16="http://schemas.microsoft.com/office/drawing/2014/main" id="{81B4D2B6-56C1-A246-A9DE-4EA53DDE4823}"/>
              </a:ext>
            </a:extLst>
          </p:cNvPr>
          <p:cNvSpPr/>
          <p:nvPr/>
        </p:nvSpPr>
        <p:spPr bwMode="auto">
          <a:xfrm>
            <a:off x="4516054" y="2021244"/>
            <a:ext cx="3366304" cy="976597"/>
          </a:xfrm>
          <a:prstGeom prst="roundRect">
            <a:avLst/>
          </a:prstGeom>
          <a:noFill/>
          <a:ln w="50800"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9" name="Rectangle à coins arrondis 8">
            <a:extLst>
              <a:ext uri="{FF2B5EF4-FFF2-40B4-BE49-F238E27FC236}">
                <a16:creationId xmlns:a16="http://schemas.microsoft.com/office/drawing/2014/main" id="{C1E2553A-4F52-C94C-BBF9-7CA91C8FDC79}"/>
              </a:ext>
            </a:extLst>
          </p:cNvPr>
          <p:cNvSpPr/>
          <p:nvPr/>
        </p:nvSpPr>
        <p:spPr bwMode="auto">
          <a:xfrm>
            <a:off x="2928394" y="3721210"/>
            <a:ext cx="1425614" cy="976597"/>
          </a:xfrm>
          <a:prstGeom prst="roundRect">
            <a:avLst/>
          </a:prstGeom>
          <a:noFill/>
          <a:ln w="508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0" name="Rectangle à coins arrondis 9">
            <a:extLst>
              <a:ext uri="{FF2B5EF4-FFF2-40B4-BE49-F238E27FC236}">
                <a16:creationId xmlns:a16="http://schemas.microsoft.com/office/drawing/2014/main" id="{E1E2D801-0590-594F-A416-E252ADEACBB8}"/>
              </a:ext>
            </a:extLst>
          </p:cNvPr>
          <p:cNvSpPr/>
          <p:nvPr/>
        </p:nvSpPr>
        <p:spPr bwMode="auto">
          <a:xfrm>
            <a:off x="4735167" y="3793189"/>
            <a:ext cx="1017449" cy="976597"/>
          </a:xfrm>
          <a:prstGeom prst="roundRect">
            <a:avLst/>
          </a:prstGeom>
          <a:noFill/>
          <a:ln w="508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1" name="Rectangle à coins arrondis 10">
            <a:extLst>
              <a:ext uri="{FF2B5EF4-FFF2-40B4-BE49-F238E27FC236}">
                <a16:creationId xmlns:a16="http://schemas.microsoft.com/office/drawing/2014/main" id="{C7A50D8D-A42D-E74C-BD97-AA317D970608}"/>
              </a:ext>
            </a:extLst>
          </p:cNvPr>
          <p:cNvSpPr/>
          <p:nvPr/>
        </p:nvSpPr>
        <p:spPr bwMode="auto">
          <a:xfrm>
            <a:off x="3665596" y="2941164"/>
            <a:ext cx="1425614" cy="976597"/>
          </a:xfrm>
          <a:prstGeom prst="roundRect">
            <a:avLst/>
          </a:prstGeom>
          <a:noFill/>
          <a:ln w="50800" cap="flat" cmpd="sng" algn="ctr">
            <a:solidFill>
              <a:srgbClr val="7030A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2" name="Rectangle à coins arrondis 11">
            <a:extLst>
              <a:ext uri="{FF2B5EF4-FFF2-40B4-BE49-F238E27FC236}">
                <a16:creationId xmlns:a16="http://schemas.microsoft.com/office/drawing/2014/main" id="{FC64F62A-A266-5C4B-BA08-73DC5BAE33CE}"/>
              </a:ext>
            </a:extLst>
          </p:cNvPr>
          <p:cNvSpPr/>
          <p:nvPr/>
        </p:nvSpPr>
        <p:spPr bwMode="auto">
          <a:xfrm>
            <a:off x="1144178" y="685388"/>
            <a:ext cx="2567718" cy="401116"/>
          </a:xfrm>
          <a:prstGeom prst="roundRect">
            <a:avLst/>
          </a:prstGeom>
          <a:noFill/>
          <a:ln w="50800"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5" name="ZoneTexte 4">
            <a:extLst>
              <a:ext uri="{FF2B5EF4-FFF2-40B4-BE49-F238E27FC236}">
                <a16:creationId xmlns:a16="http://schemas.microsoft.com/office/drawing/2014/main" id="{50286457-EFD4-CE49-BD95-D14D2B289B3F}"/>
              </a:ext>
            </a:extLst>
          </p:cNvPr>
          <p:cNvSpPr txBox="1"/>
          <p:nvPr/>
        </p:nvSpPr>
        <p:spPr>
          <a:xfrm>
            <a:off x="1144178" y="636605"/>
            <a:ext cx="2567718" cy="461665"/>
          </a:xfrm>
          <a:prstGeom prst="rect">
            <a:avLst/>
          </a:prstGeom>
          <a:noFill/>
        </p:spPr>
        <p:txBody>
          <a:bodyPr wrap="square" rtlCol="0">
            <a:spAutoFit/>
          </a:bodyPr>
          <a:lstStyle/>
          <a:p>
            <a:pPr algn="ctr"/>
            <a:r>
              <a:rPr lang="en-US" dirty="0"/>
              <a:t>Current mirror</a:t>
            </a:r>
          </a:p>
        </p:txBody>
      </p:sp>
      <p:sp>
        <p:nvSpPr>
          <p:cNvPr id="15" name="Rectangle à coins arrondis 14">
            <a:extLst>
              <a:ext uri="{FF2B5EF4-FFF2-40B4-BE49-F238E27FC236}">
                <a16:creationId xmlns:a16="http://schemas.microsoft.com/office/drawing/2014/main" id="{CCB0D255-0082-BA42-8E23-1C5DA1CE1692}"/>
              </a:ext>
            </a:extLst>
          </p:cNvPr>
          <p:cNvSpPr/>
          <p:nvPr/>
        </p:nvSpPr>
        <p:spPr bwMode="auto">
          <a:xfrm>
            <a:off x="1146103" y="1196604"/>
            <a:ext cx="2567718" cy="401116"/>
          </a:xfrm>
          <a:prstGeom prst="roundRect">
            <a:avLst/>
          </a:prstGeom>
          <a:noFill/>
          <a:ln w="508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6" name="ZoneTexte 15">
            <a:extLst>
              <a:ext uri="{FF2B5EF4-FFF2-40B4-BE49-F238E27FC236}">
                <a16:creationId xmlns:a16="http://schemas.microsoft.com/office/drawing/2014/main" id="{EDC02DD5-2A97-2645-B03A-C13A6593F4A1}"/>
              </a:ext>
            </a:extLst>
          </p:cNvPr>
          <p:cNvSpPr txBox="1"/>
          <p:nvPr/>
        </p:nvSpPr>
        <p:spPr>
          <a:xfrm>
            <a:off x="1146103" y="1147821"/>
            <a:ext cx="2567718" cy="461665"/>
          </a:xfrm>
          <a:prstGeom prst="rect">
            <a:avLst/>
          </a:prstGeom>
          <a:noFill/>
        </p:spPr>
        <p:txBody>
          <a:bodyPr wrap="square" rtlCol="0">
            <a:spAutoFit/>
          </a:bodyPr>
          <a:lstStyle/>
          <a:p>
            <a:pPr algn="ctr"/>
            <a:r>
              <a:rPr lang="en-US" dirty="0" err="1"/>
              <a:t>Cascode</a:t>
            </a:r>
            <a:endParaRPr lang="en-US" dirty="0"/>
          </a:p>
        </p:txBody>
      </p:sp>
      <p:sp>
        <p:nvSpPr>
          <p:cNvPr id="17" name="Rectangle à coins arrondis 16">
            <a:extLst>
              <a:ext uri="{FF2B5EF4-FFF2-40B4-BE49-F238E27FC236}">
                <a16:creationId xmlns:a16="http://schemas.microsoft.com/office/drawing/2014/main" id="{95048F4B-6184-4E44-8963-79C9CB6EE79F}"/>
              </a:ext>
            </a:extLst>
          </p:cNvPr>
          <p:cNvSpPr/>
          <p:nvPr/>
        </p:nvSpPr>
        <p:spPr bwMode="auto">
          <a:xfrm>
            <a:off x="3808279" y="1196604"/>
            <a:ext cx="2567718" cy="401116"/>
          </a:xfrm>
          <a:prstGeom prst="roundRect">
            <a:avLst/>
          </a:prstGeom>
          <a:noFill/>
          <a:ln w="50800" cap="flat" cmpd="sng" algn="ctr">
            <a:solidFill>
              <a:srgbClr val="7030A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8" name="ZoneTexte 17">
            <a:extLst>
              <a:ext uri="{FF2B5EF4-FFF2-40B4-BE49-F238E27FC236}">
                <a16:creationId xmlns:a16="http://schemas.microsoft.com/office/drawing/2014/main" id="{963229C9-D04B-A84D-9563-74E5E4FAA59B}"/>
              </a:ext>
            </a:extLst>
          </p:cNvPr>
          <p:cNvSpPr txBox="1"/>
          <p:nvPr/>
        </p:nvSpPr>
        <p:spPr>
          <a:xfrm>
            <a:off x="3808279" y="1147821"/>
            <a:ext cx="2567718" cy="461665"/>
          </a:xfrm>
          <a:prstGeom prst="rect">
            <a:avLst/>
          </a:prstGeom>
          <a:noFill/>
        </p:spPr>
        <p:txBody>
          <a:bodyPr wrap="square" rtlCol="0">
            <a:spAutoFit/>
          </a:bodyPr>
          <a:lstStyle/>
          <a:p>
            <a:pPr algn="ctr"/>
            <a:r>
              <a:rPr lang="en-US" dirty="0"/>
              <a:t>Other</a:t>
            </a:r>
          </a:p>
        </p:txBody>
      </p:sp>
      <p:sp>
        <p:nvSpPr>
          <p:cNvPr id="19" name="Rectangle à coins arrondis 18">
            <a:extLst>
              <a:ext uri="{FF2B5EF4-FFF2-40B4-BE49-F238E27FC236}">
                <a16:creationId xmlns:a16="http://schemas.microsoft.com/office/drawing/2014/main" id="{2A9C2E04-E9D9-E745-8B9E-BB1CAD168EB2}"/>
              </a:ext>
            </a:extLst>
          </p:cNvPr>
          <p:cNvSpPr/>
          <p:nvPr/>
        </p:nvSpPr>
        <p:spPr bwMode="auto">
          <a:xfrm>
            <a:off x="3808279" y="687317"/>
            <a:ext cx="2567718" cy="401116"/>
          </a:xfrm>
          <a:prstGeom prst="roundRect">
            <a:avLst/>
          </a:prstGeom>
          <a:noFill/>
          <a:ln w="508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20" name="ZoneTexte 19">
            <a:extLst>
              <a:ext uri="{FF2B5EF4-FFF2-40B4-BE49-F238E27FC236}">
                <a16:creationId xmlns:a16="http://schemas.microsoft.com/office/drawing/2014/main" id="{B1B0DDA5-B43D-A543-AD3B-37D6D2C627AD}"/>
              </a:ext>
            </a:extLst>
          </p:cNvPr>
          <p:cNvSpPr txBox="1"/>
          <p:nvPr/>
        </p:nvSpPr>
        <p:spPr>
          <a:xfrm>
            <a:off x="3808279" y="638534"/>
            <a:ext cx="2567718" cy="461665"/>
          </a:xfrm>
          <a:prstGeom prst="rect">
            <a:avLst/>
          </a:prstGeom>
          <a:noFill/>
        </p:spPr>
        <p:txBody>
          <a:bodyPr wrap="square" rtlCol="0">
            <a:spAutoFit/>
          </a:bodyPr>
          <a:lstStyle/>
          <a:p>
            <a:pPr algn="ctr"/>
            <a:r>
              <a:rPr lang="en-US" dirty="0"/>
              <a:t>Input Trans</a:t>
            </a:r>
          </a:p>
        </p:txBody>
      </p:sp>
      <p:sp>
        <p:nvSpPr>
          <p:cNvPr id="13" name="Rectangle 12">
            <a:extLst>
              <a:ext uri="{FF2B5EF4-FFF2-40B4-BE49-F238E27FC236}">
                <a16:creationId xmlns:a16="http://schemas.microsoft.com/office/drawing/2014/main" id="{AF2E5CBF-EB7C-794E-B566-C015A43D32CF}"/>
              </a:ext>
            </a:extLst>
          </p:cNvPr>
          <p:cNvSpPr/>
          <p:nvPr/>
        </p:nvSpPr>
        <p:spPr>
          <a:xfrm>
            <a:off x="2610261" y="3184967"/>
            <a:ext cx="4572000" cy="461665"/>
          </a:xfrm>
          <a:prstGeom prst="rect">
            <a:avLst/>
          </a:prstGeom>
        </p:spPr>
        <p:txBody>
          <a:bodyPr>
            <a:spAutoFit/>
          </a:bodyPr>
          <a:lstStyle/>
          <a:p>
            <a:r>
              <a:rPr lang="en-US" dirty="0"/>
              <a:t>Folded </a:t>
            </a:r>
            <a:r>
              <a:rPr lang="en-US" dirty="0" err="1"/>
              <a:t>cascode</a:t>
            </a:r>
            <a:r>
              <a:rPr lang="en-US" dirty="0"/>
              <a:t> charge preamplifier</a:t>
            </a:r>
          </a:p>
        </p:txBody>
      </p:sp>
    </p:spTree>
    <p:extLst>
      <p:ext uri="{BB962C8B-B14F-4D97-AF65-F5344CB8AC3E}">
        <p14:creationId xmlns:p14="http://schemas.microsoft.com/office/powerpoint/2010/main" val="34515112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1094"/>
          <p:cNvSpPr>
            <a:spLocks noGrp="1" noChangeArrowheads="1"/>
          </p:cNvSpPr>
          <p:nvPr>
            <p:ph type="ftr" sz="quarter" idx="3"/>
          </p:nvPr>
        </p:nvSpPr>
        <p:spPr>
          <a:xfrm>
            <a:off x="1144178" y="6406437"/>
            <a:ext cx="7581757" cy="363537"/>
          </a:xfrm>
        </p:spPr>
        <p:txBody>
          <a:bodyPr/>
          <a:lstStyle/>
          <a:p>
            <a:pPr algn="ctr"/>
            <a:endParaRPr lang="fr-FR" dirty="0"/>
          </a:p>
        </p:txBody>
      </p:sp>
      <p:sp>
        <p:nvSpPr>
          <p:cNvPr id="52" name="Rectangle 1097"/>
          <p:cNvSpPr>
            <a:spLocks noGrp="1" noChangeArrowheads="1"/>
          </p:cNvSpPr>
          <p:nvPr>
            <p:ph type="sldNum" sz="quarter" idx="4"/>
          </p:nvPr>
        </p:nvSpPr>
        <p:spPr>
          <a:xfrm>
            <a:off x="8447403" y="6480304"/>
            <a:ext cx="385762" cy="215900"/>
          </a:xfrm>
        </p:spPr>
        <p:txBody>
          <a:bodyPr/>
          <a:lstStyle/>
          <a:p>
            <a:fld id="{5287B7FA-75F4-41EF-AED0-620F566FF141}" type="slidenum">
              <a:rPr lang="fr-FR"/>
              <a:pPr/>
              <a:t>44</a:t>
            </a:fld>
            <a:endParaRPr lang="fr-FR"/>
          </a:p>
        </p:txBody>
      </p:sp>
      <p:sp>
        <p:nvSpPr>
          <p:cNvPr id="2" name="ZoneTexte 1"/>
          <p:cNvSpPr txBox="1"/>
          <p:nvPr/>
        </p:nvSpPr>
        <p:spPr>
          <a:xfrm>
            <a:off x="2252400" y="3198631"/>
            <a:ext cx="184666" cy="461665"/>
          </a:xfrm>
          <a:prstGeom prst="rect">
            <a:avLst/>
          </a:prstGeom>
          <a:noFill/>
        </p:spPr>
        <p:txBody>
          <a:bodyPr wrap="none" rtlCol="0">
            <a:spAutoFit/>
          </a:bodyPr>
          <a:lstStyle/>
          <a:p>
            <a:endParaRPr lang="fr-FR" dirty="0"/>
          </a:p>
        </p:txBody>
      </p:sp>
      <p:sp>
        <p:nvSpPr>
          <p:cNvPr id="7" name="Sous-titre 7"/>
          <p:cNvSpPr txBox="1">
            <a:spLocks/>
          </p:cNvSpPr>
          <p:nvPr/>
        </p:nvSpPr>
        <p:spPr bwMode="auto">
          <a:xfrm>
            <a:off x="1144178" y="-20681"/>
            <a:ext cx="7504166" cy="618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r>
              <a:rPr lang="en-US" sz="2000" b="0" i="0" kern="0" spc="300" dirty="0">
                <a:solidFill>
                  <a:schemeClr val="bg2"/>
                </a:solidFill>
              </a:rPr>
              <a:t>Find the function</a:t>
            </a:r>
            <a:endParaRPr lang="en-US" sz="2000" kern="0" spc="300" dirty="0"/>
          </a:p>
        </p:txBody>
      </p:sp>
      <p:pic>
        <p:nvPicPr>
          <p:cNvPr id="13" name="Image 12">
            <a:extLst>
              <a:ext uri="{FF2B5EF4-FFF2-40B4-BE49-F238E27FC236}">
                <a16:creationId xmlns:a16="http://schemas.microsoft.com/office/drawing/2014/main" id="{CCDE8BDC-5292-6648-8D34-97742BA0369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13335" y="2955435"/>
            <a:ext cx="4336263" cy="2227805"/>
          </a:xfrm>
          <a:prstGeom prst="rect">
            <a:avLst/>
          </a:prstGeom>
        </p:spPr>
      </p:pic>
      <p:sp>
        <p:nvSpPr>
          <p:cNvPr id="22" name="Rectangle 21">
            <a:extLst>
              <a:ext uri="{FF2B5EF4-FFF2-40B4-BE49-F238E27FC236}">
                <a16:creationId xmlns:a16="http://schemas.microsoft.com/office/drawing/2014/main" id="{08B3075F-42B4-1D47-B483-3025B0C986EC}"/>
              </a:ext>
            </a:extLst>
          </p:cNvPr>
          <p:cNvSpPr/>
          <p:nvPr/>
        </p:nvSpPr>
        <p:spPr>
          <a:xfrm>
            <a:off x="1024528" y="598206"/>
            <a:ext cx="7623815" cy="461665"/>
          </a:xfrm>
          <a:prstGeom prst="rect">
            <a:avLst/>
          </a:prstGeom>
        </p:spPr>
        <p:txBody>
          <a:bodyPr wrap="square">
            <a:spAutoFit/>
          </a:bodyPr>
          <a:lstStyle/>
          <a:p>
            <a:r>
              <a:rPr lang="en-US" dirty="0"/>
              <a:t>Charge sensitive amplifier with folded </a:t>
            </a:r>
            <a:r>
              <a:rPr lang="en-US" dirty="0" err="1"/>
              <a:t>cascode</a:t>
            </a:r>
            <a:r>
              <a:rPr lang="en-US" dirty="0"/>
              <a:t> amplifier</a:t>
            </a:r>
          </a:p>
        </p:txBody>
      </p:sp>
    </p:spTree>
    <p:extLst>
      <p:ext uri="{BB962C8B-B14F-4D97-AF65-F5344CB8AC3E}">
        <p14:creationId xmlns:p14="http://schemas.microsoft.com/office/powerpoint/2010/main" val="21034698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1094"/>
          <p:cNvSpPr>
            <a:spLocks noGrp="1" noChangeArrowheads="1"/>
          </p:cNvSpPr>
          <p:nvPr>
            <p:ph type="ftr" sz="quarter" idx="3"/>
          </p:nvPr>
        </p:nvSpPr>
        <p:spPr>
          <a:xfrm>
            <a:off x="1144178" y="6406437"/>
            <a:ext cx="7581757" cy="363537"/>
          </a:xfrm>
        </p:spPr>
        <p:txBody>
          <a:bodyPr/>
          <a:lstStyle/>
          <a:p>
            <a:pPr algn="ctr"/>
            <a:endParaRPr lang="fr-FR" dirty="0"/>
          </a:p>
        </p:txBody>
      </p:sp>
      <p:sp>
        <p:nvSpPr>
          <p:cNvPr id="52" name="Rectangle 1097"/>
          <p:cNvSpPr>
            <a:spLocks noGrp="1" noChangeArrowheads="1"/>
          </p:cNvSpPr>
          <p:nvPr>
            <p:ph type="sldNum" sz="quarter" idx="4"/>
          </p:nvPr>
        </p:nvSpPr>
        <p:spPr>
          <a:xfrm>
            <a:off x="8447403" y="6480304"/>
            <a:ext cx="385762" cy="215900"/>
          </a:xfrm>
        </p:spPr>
        <p:txBody>
          <a:bodyPr/>
          <a:lstStyle/>
          <a:p>
            <a:fld id="{5287B7FA-75F4-41EF-AED0-620F566FF141}" type="slidenum">
              <a:rPr lang="fr-FR"/>
              <a:pPr/>
              <a:t>45</a:t>
            </a:fld>
            <a:endParaRPr lang="fr-FR"/>
          </a:p>
        </p:txBody>
      </p:sp>
      <p:sp>
        <p:nvSpPr>
          <p:cNvPr id="7" name="Sous-titre 7"/>
          <p:cNvSpPr txBox="1">
            <a:spLocks/>
          </p:cNvSpPr>
          <p:nvPr/>
        </p:nvSpPr>
        <p:spPr bwMode="auto">
          <a:xfrm>
            <a:off x="1144178" y="-20681"/>
            <a:ext cx="7504166" cy="618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r>
              <a:rPr lang="en-US" sz="2000" b="0" i="0" kern="0" spc="300" dirty="0">
                <a:solidFill>
                  <a:schemeClr val="bg2"/>
                </a:solidFill>
              </a:rPr>
              <a:t>Find the function</a:t>
            </a:r>
            <a:endParaRPr lang="en-US" sz="2000" kern="0" spc="300" dirty="0"/>
          </a:p>
        </p:txBody>
      </p:sp>
      <p:pic>
        <p:nvPicPr>
          <p:cNvPr id="29" name="Image 28">
            <a:extLst>
              <a:ext uri="{FF2B5EF4-FFF2-40B4-BE49-F238E27FC236}">
                <a16:creationId xmlns:a16="http://schemas.microsoft.com/office/drawing/2014/main" id="{F16BBE4C-B7EF-AF41-971E-081CDF0561A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9861" y="2004720"/>
            <a:ext cx="8391493" cy="3878735"/>
          </a:xfrm>
          <a:prstGeom prst="rect">
            <a:avLst/>
          </a:prstGeom>
          <a:ln>
            <a:noFill/>
          </a:ln>
          <a:effectLst/>
        </p:spPr>
      </p:pic>
      <p:sp>
        <p:nvSpPr>
          <p:cNvPr id="21" name="Rectangle 20">
            <a:extLst>
              <a:ext uri="{FF2B5EF4-FFF2-40B4-BE49-F238E27FC236}">
                <a16:creationId xmlns:a16="http://schemas.microsoft.com/office/drawing/2014/main" id="{62DA2ED0-2B7B-E041-A095-8CC8BBA80D26}"/>
              </a:ext>
            </a:extLst>
          </p:cNvPr>
          <p:cNvSpPr/>
          <p:nvPr/>
        </p:nvSpPr>
        <p:spPr bwMode="auto">
          <a:xfrm>
            <a:off x="752354" y="1147821"/>
            <a:ext cx="8241176" cy="4859440"/>
          </a:xfrm>
          <a:prstGeom prst="rect">
            <a:avLst/>
          </a:prstGeom>
          <a:solidFill>
            <a:schemeClr val="bg1">
              <a:alpha val="91000"/>
            </a:schemeClr>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pic>
        <p:nvPicPr>
          <p:cNvPr id="6" name="Image 5">
            <a:extLst>
              <a:ext uri="{FF2B5EF4-FFF2-40B4-BE49-F238E27FC236}">
                <a16:creationId xmlns:a16="http://schemas.microsoft.com/office/drawing/2014/main" id="{CAAACE45-2CD2-D949-8422-DA4F0647F12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18297" y="2904199"/>
            <a:ext cx="5384242" cy="2953855"/>
          </a:xfrm>
          <a:prstGeom prst="rect">
            <a:avLst/>
          </a:prstGeom>
        </p:spPr>
      </p:pic>
      <p:sp>
        <p:nvSpPr>
          <p:cNvPr id="13" name="Rectangle 12">
            <a:extLst>
              <a:ext uri="{FF2B5EF4-FFF2-40B4-BE49-F238E27FC236}">
                <a16:creationId xmlns:a16="http://schemas.microsoft.com/office/drawing/2014/main" id="{AF2E5CBF-EB7C-794E-B566-C015A43D32CF}"/>
              </a:ext>
            </a:extLst>
          </p:cNvPr>
          <p:cNvSpPr/>
          <p:nvPr/>
        </p:nvSpPr>
        <p:spPr>
          <a:xfrm>
            <a:off x="972482" y="589011"/>
            <a:ext cx="7675861" cy="1569660"/>
          </a:xfrm>
          <a:prstGeom prst="rect">
            <a:avLst/>
          </a:prstGeom>
        </p:spPr>
        <p:txBody>
          <a:bodyPr wrap="square">
            <a:spAutoFit/>
          </a:bodyPr>
          <a:lstStyle/>
          <a:p>
            <a:r>
              <a:rPr lang="en-US" dirty="0"/>
              <a:t>Peak-stretcher with Miller OTA</a:t>
            </a:r>
          </a:p>
          <a:p>
            <a:r>
              <a:rPr lang="en-US" dirty="0"/>
              <a:t>T9 is used to increase the second pole during peak stretching by reducing output impedance for stability.</a:t>
            </a:r>
          </a:p>
          <a:p>
            <a:r>
              <a:rPr lang="en-US" dirty="0"/>
              <a:t>What is the feature of T5?</a:t>
            </a:r>
          </a:p>
        </p:txBody>
      </p:sp>
      <p:sp>
        <p:nvSpPr>
          <p:cNvPr id="2" name="Ellipse 1">
            <a:extLst>
              <a:ext uri="{FF2B5EF4-FFF2-40B4-BE49-F238E27FC236}">
                <a16:creationId xmlns:a16="http://schemas.microsoft.com/office/drawing/2014/main" id="{E5CA5611-DAA8-3D44-9DE6-A5C04BDB3005}"/>
              </a:ext>
            </a:extLst>
          </p:cNvPr>
          <p:cNvSpPr/>
          <p:nvPr/>
        </p:nvSpPr>
        <p:spPr bwMode="auto">
          <a:xfrm>
            <a:off x="7464669" y="4106008"/>
            <a:ext cx="149469" cy="140677"/>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36974161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1094"/>
          <p:cNvSpPr>
            <a:spLocks noGrp="1" noChangeArrowheads="1"/>
          </p:cNvSpPr>
          <p:nvPr>
            <p:ph type="ftr" sz="quarter" idx="3"/>
          </p:nvPr>
        </p:nvSpPr>
        <p:spPr>
          <a:xfrm>
            <a:off x="1144178" y="6406437"/>
            <a:ext cx="7581757" cy="363537"/>
          </a:xfrm>
        </p:spPr>
        <p:txBody>
          <a:bodyPr/>
          <a:lstStyle/>
          <a:p>
            <a:pPr algn="ctr"/>
            <a:endParaRPr lang="fr-FR" dirty="0"/>
          </a:p>
        </p:txBody>
      </p:sp>
      <p:sp>
        <p:nvSpPr>
          <p:cNvPr id="52" name="Rectangle 1097"/>
          <p:cNvSpPr>
            <a:spLocks noGrp="1" noChangeArrowheads="1"/>
          </p:cNvSpPr>
          <p:nvPr>
            <p:ph type="sldNum" sz="quarter" idx="4"/>
          </p:nvPr>
        </p:nvSpPr>
        <p:spPr>
          <a:xfrm>
            <a:off x="8447403" y="6480304"/>
            <a:ext cx="385762" cy="215900"/>
          </a:xfrm>
        </p:spPr>
        <p:txBody>
          <a:bodyPr/>
          <a:lstStyle/>
          <a:p>
            <a:fld id="{5287B7FA-75F4-41EF-AED0-620F566FF141}" type="slidenum">
              <a:rPr lang="fr-FR"/>
              <a:pPr/>
              <a:t>46</a:t>
            </a:fld>
            <a:endParaRPr lang="fr-FR" dirty="0"/>
          </a:p>
        </p:txBody>
      </p:sp>
      <p:sp>
        <p:nvSpPr>
          <p:cNvPr id="7" name="Sous-titre 7"/>
          <p:cNvSpPr txBox="1">
            <a:spLocks/>
          </p:cNvSpPr>
          <p:nvPr/>
        </p:nvSpPr>
        <p:spPr bwMode="auto">
          <a:xfrm>
            <a:off x="1144178" y="-20681"/>
            <a:ext cx="7504166" cy="618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r>
              <a:rPr lang="en-US" sz="2000" b="0" i="0" kern="0" spc="300" dirty="0">
                <a:solidFill>
                  <a:schemeClr val="bg2"/>
                </a:solidFill>
              </a:rPr>
              <a:t>Peak stretcher</a:t>
            </a:r>
            <a:endParaRPr lang="en-US" sz="2000" kern="0" spc="300" dirty="0"/>
          </a:p>
        </p:txBody>
      </p:sp>
      <p:grpSp>
        <p:nvGrpSpPr>
          <p:cNvPr id="65" name="Groupe 64">
            <a:extLst>
              <a:ext uri="{FF2B5EF4-FFF2-40B4-BE49-F238E27FC236}">
                <a16:creationId xmlns:a16="http://schemas.microsoft.com/office/drawing/2014/main" id="{FD5A2734-44FE-1B46-8B78-E60A5561F56A}"/>
              </a:ext>
            </a:extLst>
          </p:cNvPr>
          <p:cNvGrpSpPr/>
          <p:nvPr/>
        </p:nvGrpSpPr>
        <p:grpSpPr>
          <a:xfrm>
            <a:off x="1941039" y="792508"/>
            <a:ext cx="5872898" cy="2953855"/>
            <a:chOff x="1762812" y="2001374"/>
            <a:chExt cx="5872898" cy="2953855"/>
          </a:xfrm>
        </p:grpSpPr>
        <p:pic>
          <p:nvPicPr>
            <p:cNvPr id="6" name="Image 5">
              <a:extLst>
                <a:ext uri="{FF2B5EF4-FFF2-40B4-BE49-F238E27FC236}">
                  <a16:creationId xmlns:a16="http://schemas.microsoft.com/office/drawing/2014/main" id="{CAAACE45-2CD2-D949-8422-DA4F0647F12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67694" y="2001374"/>
              <a:ext cx="5384242" cy="2953855"/>
            </a:xfrm>
            <a:prstGeom prst="rect">
              <a:avLst/>
            </a:prstGeom>
          </p:spPr>
        </p:pic>
        <p:sp>
          <p:nvSpPr>
            <p:cNvPr id="2" name="Ellipse 1">
              <a:extLst>
                <a:ext uri="{FF2B5EF4-FFF2-40B4-BE49-F238E27FC236}">
                  <a16:creationId xmlns:a16="http://schemas.microsoft.com/office/drawing/2014/main" id="{7BC3ABB2-9A74-1A4B-8D73-3E949A25D29C}"/>
                </a:ext>
              </a:extLst>
            </p:cNvPr>
            <p:cNvSpPr/>
            <p:nvPr/>
          </p:nvSpPr>
          <p:spPr bwMode="auto">
            <a:xfrm>
              <a:off x="4815238" y="3201442"/>
              <a:ext cx="162045" cy="185195"/>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8" name="Rectangle 7">
              <a:extLst>
                <a:ext uri="{FF2B5EF4-FFF2-40B4-BE49-F238E27FC236}">
                  <a16:creationId xmlns:a16="http://schemas.microsoft.com/office/drawing/2014/main" id="{D6519E24-F3EE-5B45-BA84-4CFCF7FF9FC1}"/>
                </a:ext>
              </a:extLst>
            </p:cNvPr>
            <p:cNvSpPr/>
            <p:nvPr/>
          </p:nvSpPr>
          <p:spPr bwMode="auto">
            <a:xfrm>
              <a:off x="1762812" y="2001374"/>
              <a:ext cx="1102936" cy="836094"/>
            </a:xfrm>
            <a:prstGeom prst="rect">
              <a:avLst/>
            </a:prstGeom>
            <a:solidFill>
              <a:schemeClr val="accent3"/>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cxnSp>
          <p:nvCxnSpPr>
            <p:cNvPr id="5" name="Connecteur droit 4">
              <a:extLst>
                <a:ext uri="{FF2B5EF4-FFF2-40B4-BE49-F238E27FC236}">
                  <a16:creationId xmlns:a16="http://schemas.microsoft.com/office/drawing/2014/main" id="{F6A5E55A-57B6-B84E-AF7C-593E2488D7CB}"/>
                </a:ext>
              </a:extLst>
            </p:cNvPr>
            <p:cNvCxnSpPr/>
            <p:nvPr/>
          </p:nvCxnSpPr>
          <p:spPr bwMode="auto">
            <a:xfrm>
              <a:off x="2780907" y="2507530"/>
              <a:ext cx="358219" cy="0"/>
            </a:xfrm>
            <a:prstGeom prst="line">
              <a:avLst/>
            </a:prstGeom>
            <a:solidFill>
              <a:schemeClr val="accent1"/>
            </a:solidFill>
            <a:ln w="50800" cap="flat" cmpd="sng" algn="ctr">
              <a:solidFill>
                <a:srgbClr val="FF00FF"/>
              </a:solidFill>
              <a:prstDash val="solid"/>
              <a:round/>
              <a:headEnd type="none" w="med" len="med"/>
              <a:tailEnd type="none" w="med" len="med"/>
            </a:ln>
            <a:effectLst/>
          </p:spPr>
        </p:cxnSp>
        <p:cxnSp>
          <p:nvCxnSpPr>
            <p:cNvPr id="14" name="Connecteur droit 13">
              <a:extLst>
                <a:ext uri="{FF2B5EF4-FFF2-40B4-BE49-F238E27FC236}">
                  <a16:creationId xmlns:a16="http://schemas.microsoft.com/office/drawing/2014/main" id="{8429D9DC-E788-E542-8C10-E12B136AA463}"/>
                </a:ext>
              </a:extLst>
            </p:cNvPr>
            <p:cNvCxnSpPr>
              <a:cxnSpLocks/>
            </p:cNvCxnSpPr>
            <p:nvPr/>
          </p:nvCxnSpPr>
          <p:spPr bwMode="auto">
            <a:xfrm>
              <a:off x="3687451" y="2678784"/>
              <a:ext cx="893976" cy="0"/>
            </a:xfrm>
            <a:prstGeom prst="line">
              <a:avLst/>
            </a:prstGeom>
            <a:solidFill>
              <a:schemeClr val="accent1"/>
            </a:solidFill>
            <a:ln w="50800" cap="flat" cmpd="sng" algn="ctr">
              <a:solidFill>
                <a:srgbClr val="0070C0"/>
              </a:solidFill>
              <a:prstDash val="solid"/>
              <a:round/>
              <a:headEnd type="none" w="med" len="med"/>
              <a:tailEnd type="none" w="med" len="med"/>
            </a:ln>
            <a:effectLst/>
          </p:spPr>
        </p:cxnSp>
        <p:cxnSp>
          <p:nvCxnSpPr>
            <p:cNvPr id="17" name="Connecteur droit 16">
              <a:extLst>
                <a:ext uri="{FF2B5EF4-FFF2-40B4-BE49-F238E27FC236}">
                  <a16:creationId xmlns:a16="http://schemas.microsoft.com/office/drawing/2014/main" id="{75CA5AF5-A077-7F40-B395-99EF1780725E}"/>
                </a:ext>
              </a:extLst>
            </p:cNvPr>
            <p:cNvCxnSpPr>
              <a:cxnSpLocks/>
            </p:cNvCxnSpPr>
            <p:nvPr/>
          </p:nvCxnSpPr>
          <p:spPr bwMode="auto">
            <a:xfrm>
              <a:off x="2960016" y="3294040"/>
              <a:ext cx="3289955" cy="0"/>
            </a:xfrm>
            <a:prstGeom prst="line">
              <a:avLst/>
            </a:prstGeom>
            <a:solidFill>
              <a:schemeClr val="accent1"/>
            </a:solidFill>
            <a:ln w="50800" cap="flat" cmpd="sng" algn="ctr">
              <a:solidFill>
                <a:srgbClr val="FF0000"/>
              </a:solidFill>
              <a:prstDash val="solid"/>
              <a:round/>
              <a:headEnd type="none" w="med" len="med"/>
              <a:tailEnd type="none" w="med" len="med"/>
            </a:ln>
            <a:effectLst/>
          </p:spPr>
        </p:cxnSp>
        <p:sp>
          <p:nvSpPr>
            <p:cNvPr id="19" name="Rectangle 18">
              <a:extLst>
                <a:ext uri="{FF2B5EF4-FFF2-40B4-BE49-F238E27FC236}">
                  <a16:creationId xmlns:a16="http://schemas.microsoft.com/office/drawing/2014/main" id="{F8457C19-926B-4948-A510-8E56736F7FAD}"/>
                </a:ext>
              </a:extLst>
            </p:cNvPr>
            <p:cNvSpPr/>
            <p:nvPr/>
          </p:nvSpPr>
          <p:spPr bwMode="auto">
            <a:xfrm>
              <a:off x="6192457" y="2853054"/>
              <a:ext cx="1443253" cy="836094"/>
            </a:xfrm>
            <a:prstGeom prst="rect">
              <a:avLst/>
            </a:prstGeom>
            <a:solidFill>
              <a:schemeClr val="accent3"/>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cxnSp>
          <p:nvCxnSpPr>
            <p:cNvPr id="20" name="Connecteur droit 19">
              <a:extLst>
                <a:ext uri="{FF2B5EF4-FFF2-40B4-BE49-F238E27FC236}">
                  <a16:creationId xmlns:a16="http://schemas.microsoft.com/office/drawing/2014/main" id="{27961196-3289-834E-A047-11BF945F1480}"/>
                </a:ext>
              </a:extLst>
            </p:cNvPr>
            <p:cNvCxnSpPr>
              <a:cxnSpLocks/>
            </p:cNvCxnSpPr>
            <p:nvPr/>
          </p:nvCxnSpPr>
          <p:spPr bwMode="auto">
            <a:xfrm flipV="1">
              <a:off x="4898076" y="2527707"/>
              <a:ext cx="0" cy="1621410"/>
            </a:xfrm>
            <a:prstGeom prst="line">
              <a:avLst/>
            </a:prstGeom>
            <a:solidFill>
              <a:schemeClr val="accent1"/>
            </a:solidFill>
            <a:ln w="50800" cap="flat" cmpd="sng" algn="ctr">
              <a:solidFill>
                <a:srgbClr val="FF0000"/>
              </a:solidFill>
              <a:prstDash val="solid"/>
              <a:round/>
              <a:headEnd type="none" w="med" len="med"/>
              <a:tailEnd type="none" w="med" len="med"/>
            </a:ln>
            <a:effectLst/>
          </p:spPr>
        </p:cxnSp>
        <p:cxnSp>
          <p:nvCxnSpPr>
            <p:cNvPr id="23" name="Connecteur droit 22">
              <a:extLst>
                <a:ext uri="{FF2B5EF4-FFF2-40B4-BE49-F238E27FC236}">
                  <a16:creationId xmlns:a16="http://schemas.microsoft.com/office/drawing/2014/main" id="{146CE233-B897-0843-9A4D-A8B4A0D49B10}"/>
                </a:ext>
              </a:extLst>
            </p:cNvPr>
            <p:cNvCxnSpPr>
              <a:cxnSpLocks/>
            </p:cNvCxnSpPr>
            <p:nvPr/>
          </p:nvCxnSpPr>
          <p:spPr bwMode="auto">
            <a:xfrm flipV="1">
              <a:off x="2960016" y="2806908"/>
              <a:ext cx="0" cy="505606"/>
            </a:xfrm>
            <a:prstGeom prst="line">
              <a:avLst/>
            </a:prstGeom>
            <a:solidFill>
              <a:schemeClr val="accent1"/>
            </a:solidFill>
            <a:ln w="50800" cap="flat" cmpd="sng" algn="ctr">
              <a:solidFill>
                <a:srgbClr val="FF0000"/>
              </a:solidFill>
              <a:prstDash val="solid"/>
              <a:round/>
              <a:headEnd type="none" w="med" len="med"/>
              <a:tailEnd type="none" w="med" len="med"/>
            </a:ln>
            <a:effectLst/>
          </p:spPr>
        </p:cxnSp>
        <p:cxnSp>
          <p:nvCxnSpPr>
            <p:cNvPr id="25" name="Connecteur droit 24">
              <a:extLst>
                <a:ext uri="{FF2B5EF4-FFF2-40B4-BE49-F238E27FC236}">
                  <a16:creationId xmlns:a16="http://schemas.microsoft.com/office/drawing/2014/main" id="{311A858F-118B-804D-8274-6F428366087F}"/>
                </a:ext>
              </a:extLst>
            </p:cNvPr>
            <p:cNvCxnSpPr>
              <a:cxnSpLocks/>
            </p:cNvCxnSpPr>
            <p:nvPr/>
          </p:nvCxnSpPr>
          <p:spPr bwMode="auto">
            <a:xfrm flipH="1">
              <a:off x="2960017" y="2837468"/>
              <a:ext cx="179109" cy="0"/>
            </a:xfrm>
            <a:prstGeom prst="line">
              <a:avLst/>
            </a:prstGeom>
            <a:solidFill>
              <a:schemeClr val="accent1"/>
            </a:solidFill>
            <a:ln w="50800" cap="flat" cmpd="sng" algn="ctr">
              <a:solidFill>
                <a:srgbClr val="FF0000"/>
              </a:solidFill>
              <a:prstDash val="solid"/>
              <a:round/>
              <a:headEnd type="none" w="med" len="med"/>
              <a:tailEnd type="none" w="med" len="med"/>
            </a:ln>
            <a:effectLst/>
          </p:spPr>
        </p:cxnSp>
      </p:grpSp>
      <p:grpSp>
        <p:nvGrpSpPr>
          <p:cNvPr id="64" name="Groupe 63">
            <a:extLst>
              <a:ext uri="{FF2B5EF4-FFF2-40B4-BE49-F238E27FC236}">
                <a16:creationId xmlns:a16="http://schemas.microsoft.com/office/drawing/2014/main" id="{918D9963-0840-0D42-8D0D-7E892CAAEB53}"/>
              </a:ext>
            </a:extLst>
          </p:cNvPr>
          <p:cNvGrpSpPr/>
          <p:nvPr/>
        </p:nvGrpSpPr>
        <p:grpSpPr>
          <a:xfrm>
            <a:off x="3227798" y="4076300"/>
            <a:ext cx="3537462" cy="1823051"/>
            <a:chOff x="988624" y="4195963"/>
            <a:chExt cx="3537462" cy="1823051"/>
          </a:xfrm>
        </p:grpSpPr>
        <p:grpSp>
          <p:nvGrpSpPr>
            <p:cNvPr id="63" name="Groupe 62">
              <a:extLst>
                <a:ext uri="{FF2B5EF4-FFF2-40B4-BE49-F238E27FC236}">
                  <a16:creationId xmlns:a16="http://schemas.microsoft.com/office/drawing/2014/main" id="{EBD3F725-2116-E047-9933-66A319C4B172}"/>
                </a:ext>
              </a:extLst>
            </p:cNvPr>
            <p:cNvGrpSpPr/>
            <p:nvPr/>
          </p:nvGrpSpPr>
          <p:grpSpPr>
            <a:xfrm>
              <a:off x="1228027" y="4938455"/>
              <a:ext cx="3298059" cy="1030143"/>
              <a:chOff x="5916278" y="4907459"/>
              <a:chExt cx="3298059" cy="1030143"/>
            </a:xfrm>
          </p:grpSpPr>
          <p:grpSp>
            <p:nvGrpSpPr>
              <p:cNvPr id="56" name="Groupe 55">
                <a:extLst>
                  <a:ext uri="{FF2B5EF4-FFF2-40B4-BE49-F238E27FC236}">
                    <a16:creationId xmlns:a16="http://schemas.microsoft.com/office/drawing/2014/main" id="{83458A89-B8ED-D94B-917E-DD44F2813836}"/>
                  </a:ext>
                </a:extLst>
              </p:cNvPr>
              <p:cNvGrpSpPr/>
              <p:nvPr/>
            </p:nvGrpSpPr>
            <p:grpSpPr>
              <a:xfrm>
                <a:off x="5916278" y="4907459"/>
                <a:ext cx="3118832" cy="1008682"/>
                <a:chOff x="2847145" y="5010332"/>
                <a:chExt cx="3118832" cy="1008682"/>
              </a:xfrm>
            </p:grpSpPr>
            <p:cxnSp>
              <p:nvCxnSpPr>
                <p:cNvPr id="57" name="Connecteur droit 56">
                  <a:extLst>
                    <a:ext uri="{FF2B5EF4-FFF2-40B4-BE49-F238E27FC236}">
                      <a16:creationId xmlns:a16="http://schemas.microsoft.com/office/drawing/2014/main" id="{55A29B72-58BA-704D-9BAE-9DE1068E8816}"/>
                    </a:ext>
                  </a:extLst>
                </p:cNvPr>
                <p:cNvCxnSpPr>
                  <a:cxnSpLocks/>
                </p:cNvCxnSpPr>
                <p:nvPr/>
              </p:nvCxnSpPr>
              <p:spPr bwMode="auto">
                <a:xfrm>
                  <a:off x="2847145" y="6005818"/>
                  <a:ext cx="812060" cy="0"/>
                </a:xfrm>
                <a:prstGeom prst="line">
                  <a:avLst/>
                </a:prstGeom>
                <a:solidFill>
                  <a:schemeClr val="accent1"/>
                </a:solidFill>
                <a:ln w="50800" cap="flat" cmpd="sng" algn="ctr">
                  <a:solidFill>
                    <a:srgbClr val="FF0000"/>
                  </a:solidFill>
                  <a:prstDash val="solid"/>
                  <a:round/>
                  <a:headEnd type="none" w="med" len="med"/>
                  <a:tailEnd type="none" w="med" len="med"/>
                </a:ln>
                <a:effectLst/>
              </p:spPr>
            </p:cxnSp>
            <p:sp>
              <p:nvSpPr>
                <p:cNvPr id="58" name="Forme libre 57">
                  <a:extLst>
                    <a:ext uri="{FF2B5EF4-FFF2-40B4-BE49-F238E27FC236}">
                      <a16:creationId xmlns:a16="http://schemas.microsoft.com/office/drawing/2014/main" id="{82C9681C-4F40-F341-A448-ACD96FCBC47E}"/>
                    </a:ext>
                  </a:extLst>
                </p:cNvPr>
                <p:cNvSpPr/>
                <p:nvPr/>
              </p:nvSpPr>
              <p:spPr bwMode="auto">
                <a:xfrm>
                  <a:off x="3647598" y="5010332"/>
                  <a:ext cx="1538959" cy="1008682"/>
                </a:xfrm>
                <a:custGeom>
                  <a:avLst/>
                  <a:gdLst>
                    <a:gd name="connsiteX0" fmla="*/ 0 w 509047"/>
                    <a:gd name="connsiteY0" fmla="*/ 989829 h 1008682"/>
                    <a:gd name="connsiteX1" fmla="*/ 259237 w 509047"/>
                    <a:gd name="connsiteY1" fmla="*/ 14 h 1008682"/>
                    <a:gd name="connsiteX2" fmla="*/ 509047 w 509047"/>
                    <a:gd name="connsiteY2" fmla="*/ 1008682 h 1008682"/>
                  </a:gdLst>
                  <a:ahLst/>
                  <a:cxnLst>
                    <a:cxn ang="0">
                      <a:pos x="connsiteX0" y="connsiteY0"/>
                    </a:cxn>
                    <a:cxn ang="0">
                      <a:pos x="connsiteX1" y="connsiteY1"/>
                    </a:cxn>
                    <a:cxn ang="0">
                      <a:pos x="connsiteX2" y="connsiteY2"/>
                    </a:cxn>
                  </a:cxnLst>
                  <a:rect l="l" t="t" r="r" b="b"/>
                  <a:pathLst>
                    <a:path w="509047" h="1008682">
                      <a:moveTo>
                        <a:pt x="0" y="989829"/>
                      </a:moveTo>
                      <a:cubicBezTo>
                        <a:pt x="87198" y="493350"/>
                        <a:pt x="174396" y="-3128"/>
                        <a:pt x="259237" y="14"/>
                      </a:cubicBezTo>
                      <a:cubicBezTo>
                        <a:pt x="344078" y="3156"/>
                        <a:pt x="426562" y="505919"/>
                        <a:pt x="509047" y="1008682"/>
                      </a:cubicBezTo>
                    </a:path>
                  </a:pathLst>
                </a:custGeom>
                <a:noFill/>
                <a:ln w="508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cxnSp>
              <p:nvCxnSpPr>
                <p:cNvPr id="59" name="Connecteur droit 58">
                  <a:extLst>
                    <a:ext uri="{FF2B5EF4-FFF2-40B4-BE49-F238E27FC236}">
                      <a16:creationId xmlns:a16="http://schemas.microsoft.com/office/drawing/2014/main" id="{65B949DE-EC0E-B44D-8854-15FB5C5BCDE1}"/>
                    </a:ext>
                  </a:extLst>
                </p:cNvPr>
                <p:cNvCxnSpPr>
                  <a:cxnSpLocks/>
                </p:cNvCxnSpPr>
                <p:nvPr/>
              </p:nvCxnSpPr>
              <p:spPr bwMode="auto">
                <a:xfrm>
                  <a:off x="5153917" y="6005818"/>
                  <a:ext cx="812060" cy="0"/>
                </a:xfrm>
                <a:prstGeom prst="line">
                  <a:avLst/>
                </a:prstGeom>
                <a:solidFill>
                  <a:schemeClr val="accent1"/>
                </a:solidFill>
                <a:ln w="50800" cap="flat" cmpd="sng" algn="ctr">
                  <a:solidFill>
                    <a:srgbClr val="FF0000"/>
                  </a:solidFill>
                  <a:prstDash val="solid"/>
                  <a:round/>
                  <a:headEnd type="none" w="med" len="med"/>
                  <a:tailEnd type="none" w="med" len="med"/>
                </a:ln>
                <a:effectLst/>
              </p:spPr>
            </p:cxnSp>
          </p:grpSp>
          <p:cxnSp>
            <p:nvCxnSpPr>
              <p:cNvPr id="60" name="Connecteur droit 59">
                <a:extLst>
                  <a:ext uri="{FF2B5EF4-FFF2-40B4-BE49-F238E27FC236}">
                    <a16:creationId xmlns:a16="http://schemas.microsoft.com/office/drawing/2014/main" id="{C0115449-0767-9B4F-A71E-4E806CF42129}"/>
                  </a:ext>
                </a:extLst>
              </p:cNvPr>
              <p:cNvCxnSpPr>
                <a:cxnSpLocks/>
              </p:cNvCxnSpPr>
              <p:nvPr/>
            </p:nvCxnSpPr>
            <p:spPr bwMode="auto">
              <a:xfrm>
                <a:off x="7486210" y="4907459"/>
                <a:ext cx="1548900" cy="0"/>
              </a:xfrm>
              <a:prstGeom prst="line">
                <a:avLst/>
              </a:prstGeom>
              <a:solidFill>
                <a:schemeClr val="accent1"/>
              </a:solidFill>
              <a:ln w="50800" cap="flat" cmpd="sng" algn="ctr">
                <a:solidFill>
                  <a:srgbClr val="FF0000"/>
                </a:solidFill>
                <a:prstDash val="solid"/>
                <a:round/>
                <a:headEnd type="none" w="med" len="med"/>
                <a:tailEnd type="none" w="med" len="med"/>
              </a:ln>
              <a:effectLst/>
            </p:spPr>
          </p:cxnSp>
          <p:sp>
            <p:nvSpPr>
              <p:cNvPr id="62" name="Rectangle 61">
                <a:extLst>
                  <a:ext uri="{FF2B5EF4-FFF2-40B4-BE49-F238E27FC236}">
                    <a16:creationId xmlns:a16="http://schemas.microsoft.com/office/drawing/2014/main" id="{FDEEF324-2C1C-ED44-B177-8D613BAB4503}"/>
                  </a:ext>
                </a:extLst>
              </p:cNvPr>
              <p:cNvSpPr/>
              <p:nvPr/>
            </p:nvSpPr>
            <p:spPr bwMode="auto">
              <a:xfrm>
                <a:off x="7498682" y="4929986"/>
                <a:ext cx="1715655" cy="1007616"/>
              </a:xfrm>
              <a:prstGeom prst="rect">
                <a:avLst/>
              </a:prstGeom>
              <a:solidFill>
                <a:schemeClr val="accent3"/>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grpSp>
        <p:cxnSp>
          <p:nvCxnSpPr>
            <p:cNvPr id="35" name="Connecteur droit 34">
              <a:extLst>
                <a:ext uri="{FF2B5EF4-FFF2-40B4-BE49-F238E27FC236}">
                  <a16:creationId xmlns:a16="http://schemas.microsoft.com/office/drawing/2014/main" id="{46C03525-372A-E143-BE6F-74B76CA992C4}"/>
                </a:ext>
              </a:extLst>
            </p:cNvPr>
            <p:cNvCxnSpPr>
              <a:cxnSpLocks/>
            </p:cNvCxnSpPr>
            <p:nvPr/>
          </p:nvCxnSpPr>
          <p:spPr bwMode="auto">
            <a:xfrm>
              <a:off x="988624" y="4201678"/>
              <a:ext cx="893976" cy="0"/>
            </a:xfrm>
            <a:prstGeom prst="line">
              <a:avLst/>
            </a:prstGeom>
            <a:solidFill>
              <a:schemeClr val="accent1"/>
            </a:solidFill>
            <a:ln w="50800" cap="flat" cmpd="sng" algn="ctr">
              <a:solidFill>
                <a:srgbClr val="0070C0"/>
              </a:solidFill>
              <a:prstDash val="solid"/>
              <a:round/>
              <a:headEnd type="none" w="med" len="med"/>
              <a:tailEnd type="none" w="med" len="med"/>
            </a:ln>
            <a:effectLst/>
          </p:spPr>
        </p:cxnSp>
        <p:cxnSp>
          <p:nvCxnSpPr>
            <p:cNvPr id="36" name="Connecteur droit 35">
              <a:extLst>
                <a:ext uri="{FF2B5EF4-FFF2-40B4-BE49-F238E27FC236}">
                  <a16:creationId xmlns:a16="http://schemas.microsoft.com/office/drawing/2014/main" id="{625852C6-9C90-CE44-B9EE-E9FF375A439B}"/>
                </a:ext>
              </a:extLst>
            </p:cNvPr>
            <p:cNvCxnSpPr>
              <a:cxnSpLocks/>
            </p:cNvCxnSpPr>
            <p:nvPr/>
          </p:nvCxnSpPr>
          <p:spPr bwMode="auto">
            <a:xfrm>
              <a:off x="1882600" y="4195963"/>
              <a:ext cx="0" cy="581011"/>
            </a:xfrm>
            <a:prstGeom prst="line">
              <a:avLst/>
            </a:prstGeom>
            <a:solidFill>
              <a:schemeClr val="accent1"/>
            </a:solidFill>
            <a:ln w="50800" cap="flat" cmpd="sng" algn="ctr">
              <a:solidFill>
                <a:srgbClr val="0070C0"/>
              </a:solidFill>
              <a:prstDash val="solid"/>
              <a:round/>
              <a:headEnd type="none" w="med" len="med"/>
              <a:tailEnd type="none" w="med" len="med"/>
            </a:ln>
            <a:effectLst/>
          </p:spPr>
        </p:cxnSp>
        <p:cxnSp>
          <p:nvCxnSpPr>
            <p:cNvPr id="38" name="Connecteur droit 37">
              <a:extLst>
                <a:ext uri="{FF2B5EF4-FFF2-40B4-BE49-F238E27FC236}">
                  <a16:creationId xmlns:a16="http://schemas.microsoft.com/office/drawing/2014/main" id="{FA3ED52B-DCCB-A848-A2B9-4552CAD0897E}"/>
                </a:ext>
              </a:extLst>
            </p:cNvPr>
            <p:cNvCxnSpPr>
              <a:cxnSpLocks/>
            </p:cNvCxnSpPr>
            <p:nvPr/>
          </p:nvCxnSpPr>
          <p:spPr bwMode="auto">
            <a:xfrm>
              <a:off x="1856245" y="4776974"/>
              <a:ext cx="775195" cy="0"/>
            </a:xfrm>
            <a:prstGeom prst="line">
              <a:avLst/>
            </a:prstGeom>
            <a:solidFill>
              <a:schemeClr val="accent1"/>
            </a:solidFill>
            <a:ln w="50800" cap="flat" cmpd="sng" algn="ctr">
              <a:solidFill>
                <a:srgbClr val="0070C0"/>
              </a:solidFill>
              <a:prstDash val="solid"/>
              <a:round/>
              <a:headEnd type="none" w="med" len="med"/>
              <a:tailEnd type="none" w="med" len="med"/>
            </a:ln>
            <a:effectLst/>
          </p:spPr>
        </p:cxnSp>
        <p:cxnSp>
          <p:nvCxnSpPr>
            <p:cNvPr id="39" name="Connecteur droit 38">
              <a:extLst>
                <a:ext uri="{FF2B5EF4-FFF2-40B4-BE49-F238E27FC236}">
                  <a16:creationId xmlns:a16="http://schemas.microsoft.com/office/drawing/2014/main" id="{B7D653E9-CDDF-E54C-B42A-140760D9F491}"/>
                </a:ext>
              </a:extLst>
            </p:cNvPr>
            <p:cNvCxnSpPr>
              <a:cxnSpLocks/>
            </p:cNvCxnSpPr>
            <p:nvPr/>
          </p:nvCxnSpPr>
          <p:spPr bwMode="auto">
            <a:xfrm flipH="1">
              <a:off x="2607358" y="4201678"/>
              <a:ext cx="715221" cy="0"/>
            </a:xfrm>
            <a:prstGeom prst="line">
              <a:avLst/>
            </a:prstGeom>
            <a:solidFill>
              <a:schemeClr val="accent1"/>
            </a:solidFill>
            <a:ln w="50800" cap="flat" cmpd="sng" algn="ctr">
              <a:solidFill>
                <a:srgbClr val="0070C0"/>
              </a:solidFill>
              <a:prstDash val="solid"/>
              <a:round/>
              <a:headEnd type="none" w="med" len="med"/>
              <a:tailEnd type="none" w="med" len="med"/>
            </a:ln>
            <a:effectLst/>
          </p:spPr>
        </p:cxnSp>
        <p:cxnSp>
          <p:nvCxnSpPr>
            <p:cNvPr id="40" name="Connecteur droit 39">
              <a:extLst>
                <a:ext uri="{FF2B5EF4-FFF2-40B4-BE49-F238E27FC236}">
                  <a16:creationId xmlns:a16="http://schemas.microsoft.com/office/drawing/2014/main" id="{8B64A1B3-DD59-0348-97BA-5513BCC2FE59}"/>
                </a:ext>
              </a:extLst>
            </p:cNvPr>
            <p:cNvCxnSpPr>
              <a:cxnSpLocks/>
            </p:cNvCxnSpPr>
            <p:nvPr/>
          </p:nvCxnSpPr>
          <p:spPr bwMode="auto">
            <a:xfrm>
              <a:off x="2607358" y="4195963"/>
              <a:ext cx="0" cy="581011"/>
            </a:xfrm>
            <a:prstGeom prst="line">
              <a:avLst/>
            </a:prstGeom>
            <a:solidFill>
              <a:schemeClr val="accent1"/>
            </a:solidFill>
            <a:ln w="50800" cap="flat" cmpd="sng" algn="ctr">
              <a:solidFill>
                <a:srgbClr val="0070C0"/>
              </a:solidFill>
              <a:prstDash val="solid"/>
              <a:round/>
              <a:headEnd type="none" w="med" len="med"/>
              <a:tailEnd type="none" w="med" len="med"/>
            </a:ln>
            <a:effectLst/>
          </p:spPr>
        </p:cxnSp>
        <p:grpSp>
          <p:nvGrpSpPr>
            <p:cNvPr id="55" name="Groupe 54">
              <a:extLst>
                <a:ext uri="{FF2B5EF4-FFF2-40B4-BE49-F238E27FC236}">
                  <a16:creationId xmlns:a16="http://schemas.microsoft.com/office/drawing/2014/main" id="{E2871477-C46B-B54D-8917-1D94D8A3E211}"/>
                </a:ext>
              </a:extLst>
            </p:cNvPr>
            <p:cNvGrpSpPr/>
            <p:nvPr/>
          </p:nvGrpSpPr>
          <p:grpSpPr>
            <a:xfrm>
              <a:off x="1072584" y="5010332"/>
              <a:ext cx="3118832" cy="1008682"/>
              <a:chOff x="2847145" y="5010332"/>
              <a:chExt cx="3118832" cy="1008682"/>
            </a:xfrm>
          </p:grpSpPr>
          <p:cxnSp>
            <p:nvCxnSpPr>
              <p:cNvPr id="47" name="Connecteur droit 46">
                <a:extLst>
                  <a:ext uri="{FF2B5EF4-FFF2-40B4-BE49-F238E27FC236}">
                    <a16:creationId xmlns:a16="http://schemas.microsoft.com/office/drawing/2014/main" id="{6C74C55A-BD27-8140-9301-BAEA7C784E48}"/>
                  </a:ext>
                </a:extLst>
              </p:cNvPr>
              <p:cNvCxnSpPr>
                <a:cxnSpLocks/>
              </p:cNvCxnSpPr>
              <p:nvPr/>
            </p:nvCxnSpPr>
            <p:spPr bwMode="auto">
              <a:xfrm>
                <a:off x="2847145" y="6005818"/>
                <a:ext cx="812060" cy="0"/>
              </a:xfrm>
              <a:prstGeom prst="line">
                <a:avLst/>
              </a:prstGeom>
              <a:solidFill>
                <a:schemeClr val="accent1"/>
              </a:solidFill>
              <a:ln w="50800" cap="flat" cmpd="sng" algn="ctr">
                <a:solidFill>
                  <a:srgbClr val="FF00FF"/>
                </a:solidFill>
                <a:prstDash val="solid"/>
                <a:round/>
                <a:headEnd type="none" w="med" len="med"/>
                <a:tailEnd type="none" w="med" len="med"/>
              </a:ln>
              <a:effectLst/>
            </p:spPr>
          </p:cxnSp>
          <p:sp>
            <p:nvSpPr>
              <p:cNvPr id="48" name="Forme libre 47">
                <a:extLst>
                  <a:ext uri="{FF2B5EF4-FFF2-40B4-BE49-F238E27FC236}">
                    <a16:creationId xmlns:a16="http://schemas.microsoft.com/office/drawing/2014/main" id="{C64FB2FC-8C0B-9D4E-9923-A776A96E0BBB}"/>
                  </a:ext>
                </a:extLst>
              </p:cNvPr>
              <p:cNvSpPr/>
              <p:nvPr/>
            </p:nvSpPr>
            <p:spPr bwMode="auto">
              <a:xfrm>
                <a:off x="3647598" y="5010332"/>
                <a:ext cx="1538959" cy="1008682"/>
              </a:xfrm>
              <a:custGeom>
                <a:avLst/>
                <a:gdLst>
                  <a:gd name="connsiteX0" fmla="*/ 0 w 509047"/>
                  <a:gd name="connsiteY0" fmla="*/ 989829 h 1008682"/>
                  <a:gd name="connsiteX1" fmla="*/ 259237 w 509047"/>
                  <a:gd name="connsiteY1" fmla="*/ 14 h 1008682"/>
                  <a:gd name="connsiteX2" fmla="*/ 509047 w 509047"/>
                  <a:gd name="connsiteY2" fmla="*/ 1008682 h 1008682"/>
                </a:gdLst>
                <a:ahLst/>
                <a:cxnLst>
                  <a:cxn ang="0">
                    <a:pos x="connsiteX0" y="connsiteY0"/>
                  </a:cxn>
                  <a:cxn ang="0">
                    <a:pos x="connsiteX1" y="connsiteY1"/>
                  </a:cxn>
                  <a:cxn ang="0">
                    <a:pos x="connsiteX2" y="connsiteY2"/>
                  </a:cxn>
                </a:cxnLst>
                <a:rect l="l" t="t" r="r" b="b"/>
                <a:pathLst>
                  <a:path w="509047" h="1008682">
                    <a:moveTo>
                      <a:pt x="0" y="989829"/>
                    </a:moveTo>
                    <a:cubicBezTo>
                      <a:pt x="87198" y="493350"/>
                      <a:pt x="174396" y="-3128"/>
                      <a:pt x="259237" y="14"/>
                    </a:cubicBezTo>
                    <a:cubicBezTo>
                      <a:pt x="344078" y="3156"/>
                      <a:pt x="426562" y="505919"/>
                      <a:pt x="509047" y="1008682"/>
                    </a:cubicBezTo>
                  </a:path>
                </a:pathLst>
              </a:custGeom>
              <a:noFill/>
              <a:ln w="50800" cap="flat" cmpd="sng" algn="ctr">
                <a:solidFill>
                  <a:srgbClr val="FF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cxnSp>
            <p:nvCxnSpPr>
              <p:cNvPr id="53" name="Connecteur droit 52">
                <a:extLst>
                  <a:ext uri="{FF2B5EF4-FFF2-40B4-BE49-F238E27FC236}">
                    <a16:creationId xmlns:a16="http://schemas.microsoft.com/office/drawing/2014/main" id="{DD63396A-99D0-394B-80E6-82379C3C31B6}"/>
                  </a:ext>
                </a:extLst>
              </p:cNvPr>
              <p:cNvCxnSpPr>
                <a:cxnSpLocks/>
              </p:cNvCxnSpPr>
              <p:nvPr/>
            </p:nvCxnSpPr>
            <p:spPr bwMode="auto">
              <a:xfrm>
                <a:off x="5153917" y="6005818"/>
                <a:ext cx="812060" cy="0"/>
              </a:xfrm>
              <a:prstGeom prst="line">
                <a:avLst/>
              </a:prstGeom>
              <a:solidFill>
                <a:schemeClr val="accent1"/>
              </a:solidFill>
              <a:ln w="50800" cap="flat" cmpd="sng" algn="ctr">
                <a:solidFill>
                  <a:srgbClr val="FF00FF"/>
                </a:solidFill>
                <a:prstDash val="solid"/>
                <a:round/>
                <a:headEnd type="none" w="med" len="med"/>
                <a:tailEnd type="none" w="med" len="med"/>
              </a:ln>
              <a:effectLst/>
            </p:spPr>
          </p:cxnSp>
        </p:grpSp>
      </p:grpSp>
    </p:spTree>
    <p:extLst>
      <p:ext uri="{BB962C8B-B14F-4D97-AF65-F5344CB8AC3E}">
        <p14:creationId xmlns:p14="http://schemas.microsoft.com/office/powerpoint/2010/main" val="39137440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097"/>
          <p:cNvSpPr>
            <a:spLocks noGrp="1" noChangeArrowheads="1"/>
          </p:cNvSpPr>
          <p:nvPr>
            <p:ph type="sldNum" sz="quarter" idx="4"/>
          </p:nvPr>
        </p:nvSpPr>
        <p:spPr>
          <a:xfrm>
            <a:off x="8346819" y="6480304"/>
            <a:ext cx="385762" cy="215900"/>
          </a:xfrm>
        </p:spPr>
        <p:txBody>
          <a:bodyPr/>
          <a:lstStyle/>
          <a:p>
            <a:fld id="{5287B7FA-75F4-41EF-AED0-620F566FF141}" type="slidenum">
              <a:rPr lang="fr-FR"/>
              <a:pPr/>
              <a:t>47</a:t>
            </a:fld>
            <a:endParaRPr lang="fr-FR" dirty="0"/>
          </a:p>
        </p:txBody>
      </p:sp>
      <p:pic>
        <p:nvPicPr>
          <p:cNvPr id="5" name="Image 4">
            <a:extLst>
              <a:ext uri="{FF2B5EF4-FFF2-40B4-BE49-F238E27FC236}">
                <a16:creationId xmlns:a16="http://schemas.microsoft.com/office/drawing/2014/main" id="{9B236DE5-0478-924C-B3FC-48439B1E53A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34529" y="1664625"/>
            <a:ext cx="4625789" cy="3360777"/>
          </a:xfrm>
          <a:prstGeom prst="rect">
            <a:avLst/>
          </a:prstGeom>
        </p:spPr>
      </p:pic>
      <p:sp>
        <p:nvSpPr>
          <p:cNvPr id="24" name="Sous-titre 2">
            <a:extLst>
              <a:ext uri="{FF2B5EF4-FFF2-40B4-BE49-F238E27FC236}">
                <a16:creationId xmlns:a16="http://schemas.microsoft.com/office/drawing/2014/main" id="{271B80DC-699F-D342-B8A1-8F1A045AA9F7}"/>
              </a:ext>
            </a:extLst>
          </p:cNvPr>
          <p:cNvSpPr txBox="1">
            <a:spLocks/>
          </p:cNvSpPr>
          <p:nvPr/>
        </p:nvSpPr>
        <p:spPr bwMode="auto">
          <a:xfrm>
            <a:off x="1389529" y="788325"/>
            <a:ext cx="6400800" cy="1752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r>
              <a:rPr lang="en-US" sz="2400" b="0" i="0" kern="0" dirty="0">
                <a:latin typeface="Times New Roman" panose="02020603050405020304" pitchFamily="18" charset="0"/>
                <a:cs typeface="Times New Roman" panose="02020603050405020304" pitchFamily="18" charset="0"/>
              </a:rPr>
              <a:t>Ende</a:t>
            </a:r>
          </a:p>
        </p:txBody>
      </p:sp>
    </p:spTree>
    <p:extLst>
      <p:ext uri="{BB962C8B-B14F-4D97-AF65-F5344CB8AC3E}">
        <p14:creationId xmlns:p14="http://schemas.microsoft.com/office/powerpoint/2010/main" val="39417274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1097"/>
          <p:cNvSpPr>
            <a:spLocks noGrp="1" noChangeArrowheads="1"/>
          </p:cNvSpPr>
          <p:nvPr>
            <p:ph type="sldNum" sz="quarter" idx="4"/>
          </p:nvPr>
        </p:nvSpPr>
        <p:spPr>
          <a:xfrm>
            <a:off x="8447403" y="6480304"/>
            <a:ext cx="385762" cy="215900"/>
          </a:xfrm>
        </p:spPr>
        <p:txBody>
          <a:bodyPr/>
          <a:lstStyle/>
          <a:p>
            <a:fld id="{5287B7FA-75F4-41EF-AED0-620F566FF141}" type="slidenum">
              <a:rPr lang="fr-FR"/>
              <a:pPr/>
              <a:t>48</a:t>
            </a:fld>
            <a:endParaRPr lang="fr-FR"/>
          </a:p>
        </p:txBody>
      </p:sp>
      <p:sp>
        <p:nvSpPr>
          <p:cNvPr id="2" name="ZoneTexte 1"/>
          <p:cNvSpPr txBox="1"/>
          <p:nvPr/>
        </p:nvSpPr>
        <p:spPr>
          <a:xfrm>
            <a:off x="2298700" y="2527300"/>
            <a:ext cx="184666" cy="461665"/>
          </a:xfrm>
          <a:prstGeom prst="rect">
            <a:avLst/>
          </a:prstGeom>
          <a:noFill/>
        </p:spPr>
        <p:txBody>
          <a:bodyPr wrap="none" rtlCol="0">
            <a:spAutoFit/>
          </a:bodyPr>
          <a:lstStyle/>
          <a:p>
            <a:endParaRPr lang="fr-FR" dirty="0"/>
          </a:p>
        </p:txBody>
      </p:sp>
      <p:sp>
        <p:nvSpPr>
          <p:cNvPr id="7" name="Sous-titre 7"/>
          <p:cNvSpPr txBox="1">
            <a:spLocks/>
          </p:cNvSpPr>
          <p:nvPr/>
        </p:nvSpPr>
        <p:spPr bwMode="auto">
          <a:xfrm>
            <a:off x="1127488" y="706359"/>
            <a:ext cx="7544563" cy="442608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pPr marL="285750" indent="-285750" algn="l">
              <a:buFont typeface="Arial" pitchFamily="34" charset="0"/>
              <a:buChar char="•"/>
            </a:pPr>
            <a:r>
              <a:rPr lang="en-US" sz="2400" b="0" i="0" dirty="0">
                <a:latin typeface="Times New Roman" panose="02020603050405020304" pitchFamily="18" charset="0"/>
                <a:cs typeface="Times New Roman" panose="02020603050405020304" pitchFamily="18" charset="0"/>
              </a:rPr>
              <a:t>Theoretical guidelines.</a:t>
            </a:r>
          </a:p>
          <a:p>
            <a:pPr marL="1047750" lvl="1">
              <a:buFont typeface="Arial" pitchFamily="34" charset="0"/>
              <a:buChar char="•"/>
            </a:pPr>
            <a:r>
              <a:rPr lang="en-US" sz="2000" dirty="0">
                <a:solidFill>
                  <a:srgbClr val="5F5F5F"/>
                </a:solidFill>
                <a:latin typeface="Times New Roman" panose="02020603050405020304" pitchFamily="18" charset="0"/>
                <a:cs typeface="Times New Roman" panose="02020603050405020304" pitchFamily="18" charset="0"/>
              </a:rPr>
              <a:t>Special applications: high voltage, Cryogenic temperatures</a:t>
            </a:r>
          </a:p>
          <a:p>
            <a:pPr marL="1047750" lvl="1">
              <a:buFont typeface="Arial" pitchFamily="34" charset="0"/>
              <a:buChar char="•"/>
            </a:pPr>
            <a:r>
              <a:rPr lang="en-US" sz="2000" dirty="0">
                <a:solidFill>
                  <a:srgbClr val="5F5F5F"/>
                </a:solidFill>
                <a:latin typeface="Times New Roman" panose="02020603050405020304" pitchFamily="18" charset="0"/>
                <a:cs typeface="Times New Roman" panose="02020603050405020304" pitchFamily="18" charset="0"/>
              </a:rPr>
              <a:t>Longevity</a:t>
            </a:r>
          </a:p>
          <a:p>
            <a:pPr marL="1047750" lvl="1">
              <a:buFont typeface="Arial" pitchFamily="34" charset="0"/>
              <a:buChar char="•"/>
            </a:pPr>
            <a:r>
              <a:rPr lang="en-US" sz="2000" dirty="0">
                <a:solidFill>
                  <a:srgbClr val="5F5F5F"/>
                </a:solidFill>
                <a:latin typeface="Times New Roman" panose="02020603050405020304" pitchFamily="18" charset="0"/>
                <a:cs typeface="Times New Roman" panose="02020603050405020304" pitchFamily="18" charset="0"/>
              </a:rPr>
              <a:t>Performances: noise, speed, power, dynamic range, radiation hardness…</a:t>
            </a:r>
          </a:p>
          <a:p>
            <a:pPr marL="1047750" lvl="1">
              <a:buFont typeface="Arial" pitchFamily="34" charset="0"/>
              <a:buChar char="•"/>
            </a:pPr>
            <a:r>
              <a:rPr lang="en-US" sz="2000" dirty="0">
                <a:solidFill>
                  <a:srgbClr val="5F5F5F"/>
                </a:solidFill>
                <a:latin typeface="Times New Roman" panose="02020603050405020304" pitchFamily="18" charset="0"/>
                <a:cs typeface="Times New Roman" panose="02020603050405020304" pitchFamily="18" charset="0"/>
              </a:rPr>
              <a:t>Price</a:t>
            </a:r>
          </a:p>
          <a:p>
            <a:pPr marL="1047750" lvl="1">
              <a:buFont typeface="Arial" pitchFamily="34" charset="0"/>
              <a:buChar char="•"/>
            </a:pPr>
            <a:r>
              <a:rPr lang="en-US" sz="2000" dirty="0">
                <a:solidFill>
                  <a:srgbClr val="5F5F5F"/>
                </a:solidFill>
                <a:latin typeface="Times New Roman" panose="02020603050405020304" pitchFamily="18" charset="0"/>
                <a:cs typeface="Times New Roman" panose="02020603050405020304" pitchFamily="18" charset="0"/>
              </a:rPr>
              <a:t>Density (becomes to be important)</a:t>
            </a:r>
          </a:p>
          <a:p>
            <a:pPr marL="285750" indent="-285750" algn="l">
              <a:buFont typeface="Arial" pitchFamily="34" charset="0"/>
              <a:buChar char="•"/>
            </a:pPr>
            <a:r>
              <a:rPr lang="en-US" sz="2400" b="0" i="0" dirty="0">
                <a:latin typeface="Times New Roman" panose="02020603050405020304" pitchFamily="18" charset="0"/>
                <a:cs typeface="Times New Roman" panose="02020603050405020304" pitchFamily="18" charset="0"/>
              </a:rPr>
              <a:t>Practical guidelines.</a:t>
            </a:r>
          </a:p>
          <a:p>
            <a:pPr marL="1047750" lvl="1">
              <a:buFont typeface="Arial" pitchFamily="34" charset="0"/>
              <a:buChar char="•"/>
            </a:pPr>
            <a:r>
              <a:rPr lang="en-US" sz="2000" dirty="0">
                <a:solidFill>
                  <a:srgbClr val="5F5F5F"/>
                </a:solidFill>
                <a:latin typeface="Times New Roman" panose="02020603050405020304" pitchFamily="18" charset="0"/>
                <a:cs typeface="Times New Roman" panose="02020603050405020304" pitchFamily="18" charset="0"/>
              </a:rPr>
              <a:t>Special applications: high voltage, Cryogenic temperatures, radiations</a:t>
            </a:r>
          </a:p>
          <a:p>
            <a:pPr marL="1047750" lvl="1">
              <a:buFont typeface="Arial" pitchFamily="34" charset="0"/>
              <a:buChar char="•"/>
            </a:pPr>
            <a:r>
              <a:rPr lang="en-US" sz="2000" dirty="0">
                <a:solidFill>
                  <a:srgbClr val="5F5F5F"/>
                </a:solidFill>
                <a:latin typeface="Times New Roman" panose="02020603050405020304" pitchFamily="18" charset="0"/>
                <a:cs typeface="Times New Roman" panose="02020603050405020304" pitchFamily="18" charset="0"/>
              </a:rPr>
              <a:t>Try to re-use well known technology=&gt;risk &amp; development time are reduced</a:t>
            </a:r>
          </a:p>
          <a:p>
            <a:pPr marL="1047750" lvl="1">
              <a:buFont typeface="Arial" pitchFamily="34" charset="0"/>
              <a:buChar char="•"/>
            </a:pPr>
            <a:r>
              <a:rPr lang="en-US" sz="2000" dirty="0">
                <a:solidFill>
                  <a:srgbClr val="5F5F5F"/>
                </a:solidFill>
                <a:latin typeface="Times New Roman" panose="02020603050405020304" pitchFamily="18" charset="0"/>
                <a:cs typeface="Times New Roman" panose="02020603050405020304" pitchFamily="18" charset="0"/>
              </a:rPr>
              <a:t>R&amp;D on new technologies for future missions</a:t>
            </a:r>
          </a:p>
        </p:txBody>
      </p:sp>
      <p:sp>
        <p:nvSpPr>
          <p:cNvPr id="8" name="Sous-titre 7">
            <a:extLst>
              <a:ext uri="{FF2B5EF4-FFF2-40B4-BE49-F238E27FC236}">
                <a16:creationId xmlns:a16="http://schemas.microsoft.com/office/drawing/2014/main" id="{267982E9-1999-7341-8399-A4308089511C}"/>
              </a:ext>
            </a:extLst>
          </p:cNvPr>
          <p:cNvSpPr txBox="1">
            <a:spLocks/>
          </p:cNvSpPr>
          <p:nvPr/>
        </p:nvSpPr>
        <p:spPr bwMode="auto">
          <a:xfrm>
            <a:off x="772160" y="-20681"/>
            <a:ext cx="7876184" cy="618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r>
              <a:rPr lang="en-US" sz="2000" b="0" i="0" kern="0" spc="300" dirty="0">
                <a:solidFill>
                  <a:schemeClr val="bg2"/>
                </a:solidFill>
              </a:rPr>
              <a:t>Microelectronic technologies</a:t>
            </a:r>
            <a:endParaRPr lang="en-US" sz="2000" kern="0" spc="300" dirty="0"/>
          </a:p>
        </p:txBody>
      </p:sp>
    </p:spTree>
    <p:extLst>
      <p:ext uri="{BB962C8B-B14F-4D97-AF65-F5344CB8AC3E}">
        <p14:creationId xmlns:p14="http://schemas.microsoft.com/office/powerpoint/2010/main" val="14551480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097"/>
          <p:cNvSpPr>
            <a:spLocks noGrp="1" noChangeArrowheads="1"/>
          </p:cNvSpPr>
          <p:nvPr>
            <p:ph type="sldNum" sz="quarter" idx="4"/>
          </p:nvPr>
        </p:nvSpPr>
        <p:spPr>
          <a:xfrm>
            <a:off x="8346819" y="6480307"/>
            <a:ext cx="385762" cy="215900"/>
          </a:xfrm>
        </p:spPr>
        <p:txBody>
          <a:bodyPr/>
          <a:lstStyle/>
          <a:p>
            <a:fld id="{5287B7FA-75F4-41EF-AED0-620F566FF141}" type="slidenum">
              <a:rPr lang="fr-FR"/>
              <a:pPr/>
              <a:t>49</a:t>
            </a:fld>
            <a:endParaRPr lang="fr-FR" dirty="0"/>
          </a:p>
        </p:txBody>
      </p:sp>
      <p:grpSp>
        <p:nvGrpSpPr>
          <p:cNvPr id="7" name="Grouper 6"/>
          <p:cNvGrpSpPr/>
          <p:nvPr/>
        </p:nvGrpSpPr>
        <p:grpSpPr>
          <a:xfrm>
            <a:off x="690880" y="731520"/>
            <a:ext cx="8453120" cy="5537200"/>
            <a:chOff x="690880" y="731520"/>
            <a:chExt cx="8453120" cy="5537200"/>
          </a:xfrm>
        </p:grpSpPr>
        <p:pic>
          <p:nvPicPr>
            <p:cNvPr id="3" name="Imag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27100" y="876302"/>
              <a:ext cx="7975600" cy="4600737"/>
            </a:xfrm>
            <a:prstGeom prst="rect">
              <a:avLst/>
            </a:prstGeom>
          </p:spPr>
        </p:pic>
        <p:sp>
          <p:nvSpPr>
            <p:cNvPr id="46" name="Rectangle 45"/>
            <p:cNvSpPr/>
            <p:nvPr/>
          </p:nvSpPr>
          <p:spPr bwMode="auto">
            <a:xfrm>
              <a:off x="701040" y="762000"/>
              <a:ext cx="518160" cy="395224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Times New Roman" pitchFamily="18" charset="0"/>
              </a:endParaRPr>
            </a:p>
          </p:txBody>
        </p:sp>
        <p:sp>
          <p:nvSpPr>
            <p:cNvPr id="2" name="Rectangle 1"/>
            <p:cNvSpPr/>
            <p:nvPr/>
          </p:nvSpPr>
          <p:spPr bwMode="auto">
            <a:xfrm>
              <a:off x="1225550" y="842647"/>
              <a:ext cx="7444316" cy="3751580"/>
            </a:xfrm>
            <a:prstGeom prst="rect">
              <a:avLst/>
            </a:prstGeom>
            <a:solidFill>
              <a:schemeClr val="bg2">
                <a:lumMod val="40000"/>
                <a:lumOff val="6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Times New Roman" pitchFamily="18" charset="0"/>
              </a:endParaRPr>
            </a:p>
          </p:txBody>
        </p:sp>
        <p:sp>
          <p:nvSpPr>
            <p:cNvPr id="43" name="Rectangle 42"/>
            <p:cNvSpPr/>
            <p:nvPr/>
          </p:nvSpPr>
          <p:spPr bwMode="auto">
            <a:xfrm>
              <a:off x="8615680" y="731520"/>
              <a:ext cx="528320" cy="395224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Times New Roman" pitchFamily="18" charset="0"/>
              </a:endParaRPr>
            </a:p>
          </p:txBody>
        </p:sp>
        <p:sp>
          <p:nvSpPr>
            <p:cNvPr id="44" name="Rectangle 43"/>
            <p:cNvSpPr/>
            <p:nvPr/>
          </p:nvSpPr>
          <p:spPr bwMode="auto">
            <a:xfrm>
              <a:off x="8829040" y="4490720"/>
              <a:ext cx="314960" cy="119888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Times New Roman" pitchFamily="18" charset="0"/>
              </a:endParaRPr>
            </a:p>
          </p:txBody>
        </p:sp>
        <p:sp>
          <p:nvSpPr>
            <p:cNvPr id="45" name="Rectangle 44"/>
            <p:cNvSpPr/>
            <p:nvPr/>
          </p:nvSpPr>
          <p:spPr bwMode="auto">
            <a:xfrm rot="16200000">
              <a:off x="4714240" y="1432560"/>
              <a:ext cx="386080" cy="827024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Times New Roman" pitchFamily="18" charset="0"/>
              </a:endParaRPr>
            </a:p>
          </p:txBody>
        </p:sp>
        <p:sp>
          <p:nvSpPr>
            <p:cNvPr id="47" name="Rectangle 46"/>
            <p:cNvSpPr/>
            <p:nvPr/>
          </p:nvSpPr>
          <p:spPr bwMode="auto">
            <a:xfrm>
              <a:off x="690880" y="4226560"/>
              <a:ext cx="335280" cy="119888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Times New Roman" pitchFamily="18" charset="0"/>
              </a:endParaRPr>
            </a:p>
          </p:txBody>
        </p:sp>
        <p:pic>
          <p:nvPicPr>
            <p:cNvPr id="5" name="Image 4" descr="m35_ciel_et_espace.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51470" y="758612"/>
              <a:ext cx="7484533" cy="3872653"/>
            </a:xfrm>
            <a:prstGeom prst="rect">
              <a:avLst/>
            </a:prstGeom>
          </p:spPr>
        </p:pic>
        <p:sp>
          <p:nvSpPr>
            <p:cNvPr id="10" name="ZoneTexte 9"/>
            <p:cNvSpPr txBox="1"/>
            <p:nvPr/>
          </p:nvSpPr>
          <p:spPr>
            <a:xfrm>
              <a:off x="8317442" y="3018367"/>
              <a:ext cx="300566" cy="1569660"/>
            </a:xfrm>
            <a:prstGeom prst="rect">
              <a:avLst/>
            </a:prstGeom>
            <a:solidFill>
              <a:srgbClr val="FF00FF"/>
            </a:solidFill>
            <a:ln>
              <a:solidFill>
                <a:srgbClr val="000000"/>
              </a:solidFill>
            </a:ln>
          </p:spPr>
          <p:txBody>
            <a:bodyPr wrap="square" rtlCol="0">
              <a:spAutoFit/>
            </a:bodyPr>
            <a:lstStyle/>
            <a:p>
              <a:r>
                <a:rPr lang="fr-FR" sz="1600" dirty="0"/>
                <a:t>ATHENA</a:t>
              </a:r>
            </a:p>
          </p:txBody>
        </p:sp>
        <p:sp>
          <p:nvSpPr>
            <p:cNvPr id="70" name="ZoneTexte 69"/>
            <p:cNvSpPr txBox="1"/>
            <p:nvPr/>
          </p:nvSpPr>
          <p:spPr>
            <a:xfrm>
              <a:off x="4030134" y="3759201"/>
              <a:ext cx="294216" cy="830997"/>
            </a:xfrm>
            <a:prstGeom prst="rect">
              <a:avLst/>
            </a:prstGeom>
            <a:solidFill>
              <a:srgbClr val="00CCFF"/>
            </a:solidFill>
            <a:ln>
              <a:solidFill>
                <a:srgbClr val="000000"/>
              </a:solidFill>
            </a:ln>
          </p:spPr>
          <p:txBody>
            <a:bodyPr wrap="square" rtlCol="0">
              <a:spAutoFit/>
            </a:bodyPr>
            <a:lstStyle/>
            <a:p>
              <a:r>
                <a:rPr lang="fr-FR" sz="1600" dirty="0"/>
                <a:t>XMM</a:t>
              </a:r>
            </a:p>
          </p:txBody>
        </p:sp>
        <p:sp>
          <p:nvSpPr>
            <p:cNvPr id="73" name="ZoneTexte 72"/>
            <p:cNvSpPr txBox="1"/>
            <p:nvPr/>
          </p:nvSpPr>
          <p:spPr>
            <a:xfrm>
              <a:off x="4036819" y="1955692"/>
              <a:ext cx="287532" cy="1815882"/>
            </a:xfrm>
            <a:prstGeom prst="rect">
              <a:avLst/>
            </a:prstGeom>
            <a:solidFill>
              <a:srgbClr val="FFFFFF"/>
            </a:solidFill>
            <a:ln>
              <a:solidFill>
                <a:schemeClr val="tx1"/>
              </a:solidFill>
            </a:ln>
          </p:spPr>
          <p:txBody>
            <a:bodyPr wrap="square" rtlCol="0">
              <a:spAutoFit/>
            </a:bodyPr>
            <a:lstStyle/>
            <a:p>
              <a:r>
                <a:rPr lang="fr-FR" sz="1600" dirty="0"/>
                <a:t>CHANDRA</a:t>
              </a:r>
            </a:p>
          </p:txBody>
        </p:sp>
        <p:sp>
          <p:nvSpPr>
            <p:cNvPr id="74" name="ZoneTexte 73"/>
            <p:cNvSpPr txBox="1"/>
            <p:nvPr/>
          </p:nvSpPr>
          <p:spPr>
            <a:xfrm>
              <a:off x="3589779" y="2532275"/>
              <a:ext cx="287532" cy="2062103"/>
            </a:xfrm>
            <a:prstGeom prst="rect">
              <a:avLst/>
            </a:prstGeom>
            <a:solidFill>
              <a:srgbClr val="FFFFFF"/>
            </a:solidFill>
            <a:ln>
              <a:solidFill>
                <a:schemeClr val="tx1"/>
              </a:solidFill>
            </a:ln>
          </p:spPr>
          <p:txBody>
            <a:bodyPr wrap="square" rtlCol="0">
              <a:spAutoFit/>
            </a:bodyPr>
            <a:lstStyle/>
            <a:p>
              <a:r>
                <a:rPr lang="fr-FR" sz="1600" dirty="0" err="1"/>
                <a:t>BeppoSax</a:t>
              </a:r>
              <a:endParaRPr lang="fr-FR" sz="1600" dirty="0"/>
            </a:p>
          </p:txBody>
        </p:sp>
        <p:sp>
          <p:nvSpPr>
            <p:cNvPr id="75" name="ZoneTexte 74"/>
            <p:cNvSpPr txBox="1"/>
            <p:nvPr/>
          </p:nvSpPr>
          <p:spPr>
            <a:xfrm>
              <a:off x="3447539" y="1457852"/>
              <a:ext cx="287532" cy="1077218"/>
            </a:xfrm>
            <a:prstGeom prst="rect">
              <a:avLst/>
            </a:prstGeom>
            <a:solidFill>
              <a:srgbClr val="FFFFFF"/>
            </a:solidFill>
            <a:ln>
              <a:solidFill>
                <a:schemeClr val="tx1"/>
              </a:solidFill>
            </a:ln>
          </p:spPr>
          <p:txBody>
            <a:bodyPr wrap="square" rtlCol="0">
              <a:spAutoFit/>
            </a:bodyPr>
            <a:lstStyle/>
            <a:p>
              <a:r>
                <a:rPr lang="fr-FR" sz="1600" dirty="0"/>
                <a:t>RXTE</a:t>
              </a:r>
            </a:p>
          </p:txBody>
        </p:sp>
        <p:sp>
          <p:nvSpPr>
            <p:cNvPr id="76" name="ZoneTexte 75"/>
            <p:cNvSpPr txBox="1"/>
            <p:nvPr/>
          </p:nvSpPr>
          <p:spPr>
            <a:xfrm>
              <a:off x="2868419" y="2776112"/>
              <a:ext cx="287532" cy="1815882"/>
            </a:xfrm>
            <a:prstGeom prst="rect">
              <a:avLst/>
            </a:prstGeom>
            <a:solidFill>
              <a:srgbClr val="FFFFFF"/>
            </a:solidFill>
            <a:ln>
              <a:solidFill>
                <a:schemeClr val="tx1"/>
              </a:solidFill>
            </a:ln>
          </p:spPr>
          <p:txBody>
            <a:bodyPr wrap="square" rtlCol="0" anchor="ctr">
              <a:spAutoFit/>
            </a:bodyPr>
            <a:lstStyle/>
            <a:p>
              <a:r>
                <a:rPr lang="fr-FR" sz="1600" dirty="0"/>
                <a:t>COMPTON</a:t>
              </a:r>
            </a:p>
          </p:txBody>
        </p:sp>
        <p:sp>
          <p:nvSpPr>
            <p:cNvPr id="81" name="ZoneTexte 80"/>
            <p:cNvSpPr txBox="1"/>
            <p:nvPr/>
          </p:nvSpPr>
          <p:spPr>
            <a:xfrm>
              <a:off x="4771179" y="3275120"/>
              <a:ext cx="294216" cy="1323439"/>
            </a:xfrm>
            <a:prstGeom prst="rect">
              <a:avLst/>
            </a:prstGeom>
            <a:solidFill>
              <a:schemeClr val="accent1"/>
            </a:solidFill>
            <a:ln>
              <a:solidFill>
                <a:srgbClr val="000000"/>
              </a:solidFill>
            </a:ln>
          </p:spPr>
          <p:txBody>
            <a:bodyPr wrap="square" rtlCol="0">
              <a:spAutoFit/>
            </a:bodyPr>
            <a:lstStyle/>
            <a:p>
              <a:r>
                <a:rPr lang="fr-FR" sz="1600" dirty="0"/>
                <a:t>SWIFT</a:t>
              </a:r>
            </a:p>
          </p:txBody>
        </p:sp>
        <p:sp>
          <p:nvSpPr>
            <p:cNvPr id="82" name="ZoneTexte 81"/>
            <p:cNvSpPr txBox="1"/>
            <p:nvPr/>
          </p:nvSpPr>
          <p:spPr>
            <a:xfrm>
              <a:off x="5197899" y="3267500"/>
              <a:ext cx="294216" cy="1323439"/>
            </a:xfrm>
            <a:prstGeom prst="rect">
              <a:avLst/>
            </a:prstGeom>
            <a:solidFill>
              <a:srgbClr val="CCE1EA"/>
            </a:solidFill>
            <a:ln>
              <a:solidFill>
                <a:srgbClr val="000000"/>
              </a:solidFill>
            </a:ln>
          </p:spPr>
          <p:txBody>
            <a:bodyPr wrap="square" rtlCol="0">
              <a:spAutoFit/>
            </a:bodyPr>
            <a:lstStyle/>
            <a:p>
              <a:r>
                <a:rPr lang="fr-FR" sz="1600" dirty="0"/>
                <a:t>AGILE</a:t>
              </a:r>
            </a:p>
          </p:txBody>
        </p:sp>
        <p:sp>
          <p:nvSpPr>
            <p:cNvPr id="84" name="ZoneTexte 83"/>
            <p:cNvSpPr txBox="1"/>
            <p:nvPr/>
          </p:nvSpPr>
          <p:spPr>
            <a:xfrm>
              <a:off x="5338445" y="1934848"/>
              <a:ext cx="294216" cy="1323439"/>
            </a:xfrm>
            <a:prstGeom prst="rect">
              <a:avLst/>
            </a:prstGeom>
            <a:solidFill>
              <a:srgbClr val="FF6600"/>
            </a:solidFill>
            <a:ln>
              <a:solidFill>
                <a:srgbClr val="000000"/>
              </a:solidFill>
            </a:ln>
          </p:spPr>
          <p:txBody>
            <a:bodyPr wrap="square" rtlCol="0">
              <a:spAutoFit/>
            </a:bodyPr>
            <a:lstStyle/>
            <a:p>
              <a:r>
                <a:rPr lang="fr-FR" sz="1600" dirty="0"/>
                <a:t>GLAST</a:t>
              </a:r>
            </a:p>
          </p:txBody>
        </p:sp>
        <p:sp>
          <p:nvSpPr>
            <p:cNvPr id="86" name="ZoneTexte 85"/>
            <p:cNvSpPr txBox="1"/>
            <p:nvPr/>
          </p:nvSpPr>
          <p:spPr>
            <a:xfrm>
              <a:off x="6688667" y="999069"/>
              <a:ext cx="300566" cy="830997"/>
            </a:xfrm>
            <a:prstGeom prst="rect">
              <a:avLst/>
            </a:prstGeom>
            <a:solidFill>
              <a:srgbClr val="CCE1EA"/>
            </a:solidFill>
            <a:ln>
              <a:solidFill>
                <a:srgbClr val="000000"/>
              </a:solidFill>
            </a:ln>
          </p:spPr>
          <p:txBody>
            <a:bodyPr wrap="square" rtlCol="0">
              <a:spAutoFit/>
            </a:bodyPr>
            <a:lstStyle/>
            <a:p>
              <a:pPr algn="ctr"/>
              <a:r>
                <a:rPr lang="fr-FR" sz="1600" dirty="0"/>
                <a:t>SRG</a:t>
              </a:r>
            </a:p>
          </p:txBody>
        </p:sp>
        <p:sp>
          <p:nvSpPr>
            <p:cNvPr id="87" name="ZoneTexte 86"/>
            <p:cNvSpPr txBox="1"/>
            <p:nvPr/>
          </p:nvSpPr>
          <p:spPr>
            <a:xfrm>
              <a:off x="6391888" y="964327"/>
              <a:ext cx="300566" cy="2062103"/>
            </a:xfrm>
            <a:prstGeom prst="rect">
              <a:avLst/>
            </a:prstGeom>
            <a:solidFill>
              <a:srgbClr val="8DFF98"/>
            </a:solidFill>
            <a:ln>
              <a:solidFill>
                <a:srgbClr val="000000"/>
              </a:solidFill>
            </a:ln>
          </p:spPr>
          <p:txBody>
            <a:bodyPr wrap="square" rtlCol="0">
              <a:spAutoFit/>
            </a:bodyPr>
            <a:lstStyle/>
            <a:p>
              <a:r>
                <a:rPr lang="fr-FR" sz="1600" dirty="0"/>
                <a:t>ASTROSAT</a:t>
              </a:r>
            </a:p>
          </p:txBody>
        </p:sp>
        <p:sp>
          <p:nvSpPr>
            <p:cNvPr id="89" name="ZoneTexte 88"/>
            <p:cNvSpPr txBox="1"/>
            <p:nvPr/>
          </p:nvSpPr>
          <p:spPr>
            <a:xfrm>
              <a:off x="5956078" y="3017715"/>
              <a:ext cx="300566" cy="1569660"/>
            </a:xfrm>
            <a:prstGeom prst="rect">
              <a:avLst/>
            </a:prstGeom>
            <a:solidFill>
              <a:srgbClr val="8DFF98"/>
            </a:solidFill>
            <a:ln>
              <a:solidFill>
                <a:srgbClr val="000000"/>
              </a:solidFill>
            </a:ln>
          </p:spPr>
          <p:txBody>
            <a:bodyPr wrap="square" rtlCol="0">
              <a:spAutoFit/>
            </a:bodyPr>
            <a:lstStyle/>
            <a:p>
              <a:r>
                <a:rPr lang="fr-FR" sz="1600" dirty="0"/>
                <a:t>NUSTAR</a:t>
              </a:r>
            </a:p>
          </p:txBody>
        </p:sp>
        <p:sp>
          <p:nvSpPr>
            <p:cNvPr id="90" name="ZoneTexte 89"/>
            <p:cNvSpPr txBox="1"/>
            <p:nvPr/>
          </p:nvSpPr>
          <p:spPr>
            <a:xfrm>
              <a:off x="7126817" y="3419051"/>
              <a:ext cx="300566" cy="584776"/>
            </a:xfrm>
            <a:prstGeom prst="rect">
              <a:avLst/>
            </a:prstGeom>
            <a:solidFill>
              <a:srgbClr val="FF00FF"/>
            </a:solidFill>
            <a:ln>
              <a:solidFill>
                <a:srgbClr val="000000"/>
              </a:solidFill>
            </a:ln>
          </p:spPr>
          <p:txBody>
            <a:bodyPr wrap="square" rtlCol="0">
              <a:spAutoFit/>
            </a:bodyPr>
            <a:lstStyle/>
            <a:p>
              <a:r>
                <a:rPr lang="fr-FR" sz="1600" dirty="0"/>
                <a:t>SV</a:t>
              </a:r>
            </a:p>
          </p:txBody>
        </p:sp>
        <p:sp>
          <p:nvSpPr>
            <p:cNvPr id="91" name="ZoneTexte 90"/>
            <p:cNvSpPr txBox="1"/>
            <p:nvPr/>
          </p:nvSpPr>
          <p:spPr>
            <a:xfrm>
              <a:off x="6703819" y="1815995"/>
              <a:ext cx="287532" cy="1323439"/>
            </a:xfrm>
            <a:prstGeom prst="rect">
              <a:avLst/>
            </a:prstGeom>
            <a:solidFill>
              <a:srgbClr val="FFFFFF"/>
            </a:solidFill>
            <a:ln>
              <a:solidFill>
                <a:schemeClr val="tx1"/>
              </a:solidFill>
            </a:ln>
          </p:spPr>
          <p:txBody>
            <a:bodyPr wrap="square" rtlCol="0">
              <a:spAutoFit/>
            </a:bodyPr>
            <a:lstStyle/>
            <a:p>
              <a:r>
                <a:rPr lang="fr-FR" sz="1600" dirty="0"/>
                <a:t>NICER</a:t>
              </a:r>
            </a:p>
          </p:txBody>
        </p:sp>
        <p:sp>
          <p:nvSpPr>
            <p:cNvPr id="69" name="ZoneTexte 68"/>
            <p:cNvSpPr txBox="1"/>
            <p:nvPr/>
          </p:nvSpPr>
          <p:spPr>
            <a:xfrm>
              <a:off x="6536267" y="3024716"/>
              <a:ext cx="300566" cy="1569660"/>
            </a:xfrm>
            <a:prstGeom prst="rect">
              <a:avLst/>
            </a:prstGeom>
            <a:solidFill>
              <a:srgbClr val="FF00FF"/>
            </a:solidFill>
            <a:ln>
              <a:solidFill>
                <a:srgbClr val="000000"/>
              </a:solidFill>
            </a:ln>
          </p:spPr>
          <p:txBody>
            <a:bodyPr wrap="square" rtlCol="0">
              <a:spAutoFit/>
            </a:bodyPr>
            <a:lstStyle/>
            <a:p>
              <a:pPr algn="ctr"/>
              <a:r>
                <a:rPr lang="fr-FR" sz="1600" dirty="0"/>
                <a:t>ASTROH</a:t>
              </a:r>
            </a:p>
          </p:txBody>
        </p:sp>
        <p:sp>
          <p:nvSpPr>
            <p:cNvPr id="92" name="ZoneTexte 91"/>
            <p:cNvSpPr txBox="1"/>
            <p:nvPr/>
          </p:nvSpPr>
          <p:spPr>
            <a:xfrm>
              <a:off x="3160519" y="3512712"/>
              <a:ext cx="287532" cy="1077218"/>
            </a:xfrm>
            <a:prstGeom prst="rect">
              <a:avLst/>
            </a:prstGeom>
            <a:solidFill>
              <a:srgbClr val="FFFFFF"/>
            </a:solidFill>
            <a:ln>
              <a:solidFill>
                <a:schemeClr val="tx1"/>
              </a:solidFill>
            </a:ln>
          </p:spPr>
          <p:txBody>
            <a:bodyPr wrap="square" rtlCol="0">
              <a:spAutoFit/>
            </a:bodyPr>
            <a:lstStyle/>
            <a:p>
              <a:r>
                <a:rPr lang="fr-FR" sz="1600" dirty="0"/>
                <a:t>ASCA</a:t>
              </a:r>
            </a:p>
          </p:txBody>
        </p:sp>
        <p:sp>
          <p:nvSpPr>
            <p:cNvPr id="93" name="ZoneTexte 92"/>
            <p:cNvSpPr txBox="1"/>
            <p:nvPr/>
          </p:nvSpPr>
          <p:spPr>
            <a:xfrm>
              <a:off x="2576319" y="3512712"/>
              <a:ext cx="287532" cy="1077218"/>
            </a:xfrm>
            <a:prstGeom prst="rect">
              <a:avLst/>
            </a:prstGeom>
            <a:solidFill>
              <a:srgbClr val="FFFFFF"/>
            </a:solidFill>
            <a:ln>
              <a:solidFill>
                <a:schemeClr val="tx1"/>
              </a:solidFill>
            </a:ln>
          </p:spPr>
          <p:txBody>
            <a:bodyPr wrap="square" rtlCol="0">
              <a:spAutoFit/>
            </a:bodyPr>
            <a:lstStyle/>
            <a:p>
              <a:r>
                <a:rPr lang="fr-FR" sz="1600" dirty="0"/>
                <a:t>COBE</a:t>
              </a:r>
            </a:p>
          </p:txBody>
        </p:sp>
        <p:sp>
          <p:nvSpPr>
            <p:cNvPr id="79" name="ZoneTexte 78"/>
            <p:cNvSpPr txBox="1"/>
            <p:nvPr/>
          </p:nvSpPr>
          <p:spPr>
            <a:xfrm>
              <a:off x="4475269" y="2529841"/>
              <a:ext cx="294216" cy="830997"/>
            </a:xfrm>
            <a:prstGeom prst="rect">
              <a:avLst/>
            </a:prstGeom>
            <a:solidFill>
              <a:schemeClr val="accent2">
                <a:lumMod val="40000"/>
                <a:lumOff val="60000"/>
              </a:schemeClr>
            </a:solidFill>
          </p:spPr>
          <p:txBody>
            <a:bodyPr wrap="square" rtlCol="0">
              <a:spAutoFit/>
            </a:bodyPr>
            <a:lstStyle/>
            <a:p>
              <a:r>
                <a:rPr lang="fr-FR" sz="1600" dirty="0"/>
                <a:t>INT</a:t>
              </a:r>
            </a:p>
          </p:txBody>
        </p:sp>
        <p:sp>
          <p:nvSpPr>
            <p:cNvPr id="77" name="ZoneTexte 76"/>
            <p:cNvSpPr txBox="1"/>
            <p:nvPr/>
          </p:nvSpPr>
          <p:spPr>
            <a:xfrm>
              <a:off x="4475904" y="3277236"/>
              <a:ext cx="294216" cy="1323439"/>
            </a:xfrm>
            <a:prstGeom prst="rect">
              <a:avLst/>
            </a:prstGeom>
            <a:solidFill>
              <a:schemeClr val="accent1"/>
            </a:solidFill>
          </p:spPr>
          <p:txBody>
            <a:bodyPr wrap="square" rtlCol="0">
              <a:spAutoFit/>
            </a:bodyPr>
            <a:lstStyle/>
            <a:p>
              <a:r>
                <a:rPr lang="fr-FR" sz="1600" dirty="0"/>
                <a:t>EGRAL</a:t>
              </a:r>
            </a:p>
          </p:txBody>
        </p:sp>
        <p:sp>
          <p:nvSpPr>
            <p:cNvPr id="18" name="Rectangle 17"/>
            <p:cNvSpPr/>
            <p:nvPr/>
          </p:nvSpPr>
          <p:spPr bwMode="auto">
            <a:xfrm>
              <a:off x="4469556" y="2533228"/>
              <a:ext cx="296335" cy="2064173"/>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Times New Roman" pitchFamily="18" charset="0"/>
              </a:endParaRPr>
            </a:p>
          </p:txBody>
        </p:sp>
        <p:sp>
          <p:nvSpPr>
            <p:cNvPr id="24" name="ZoneTexte 23"/>
            <p:cNvSpPr txBox="1"/>
            <p:nvPr/>
          </p:nvSpPr>
          <p:spPr>
            <a:xfrm>
              <a:off x="1247304" y="894079"/>
              <a:ext cx="3571185" cy="369332"/>
            </a:xfrm>
            <a:prstGeom prst="rect">
              <a:avLst/>
            </a:prstGeom>
            <a:noFill/>
          </p:spPr>
          <p:txBody>
            <a:bodyPr wrap="none" rtlCol="0">
              <a:spAutoFit/>
            </a:bodyPr>
            <a:lstStyle/>
            <a:p>
              <a:r>
                <a:rPr lang="en-US" sz="1800" dirty="0">
                  <a:solidFill>
                    <a:schemeClr val="bg1">
                      <a:lumMod val="85000"/>
                    </a:schemeClr>
                  </a:solidFill>
                </a:rPr>
                <a:t>Europractice MPW Service Creation</a:t>
              </a:r>
            </a:p>
          </p:txBody>
        </p:sp>
        <p:sp>
          <p:nvSpPr>
            <p:cNvPr id="48" name="ZoneTexte 47"/>
            <p:cNvSpPr txBox="1"/>
            <p:nvPr/>
          </p:nvSpPr>
          <p:spPr>
            <a:xfrm>
              <a:off x="7124635" y="4002472"/>
              <a:ext cx="302326" cy="584776"/>
            </a:xfrm>
            <a:prstGeom prst="rect">
              <a:avLst/>
            </a:prstGeom>
            <a:solidFill>
              <a:srgbClr val="8DFF98"/>
            </a:solidFill>
            <a:ln>
              <a:solidFill>
                <a:schemeClr val="tx1"/>
              </a:solidFill>
            </a:ln>
          </p:spPr>
          <p:txBody>
            <a:bodyPr wrap="square" rtlCol="0">
              <a:spAutoFit/>
            </a:bodyPr>
            <a:lstStyle/>
            <a:p>
              <a:r>
                <a:rPr lang="fr-FR" sz="1600" dirty="0"/>
                <a:t>OM</a:t>
              </a:r>
            </a:p>
          </p:txBody>
        </p:sp>
        <p:pic>
          <p:nvPicPr>
            <p:cNvPr id="50" name="Image 49" descr="m35_ciel_et_espace.jp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51470" y="5049520"/>
              <a:ext cx="7484533" cy="1219200"/>
            </a:xfrm>
            <a:prstGeom prst="rect">
              <a:avLst/>
            </a:prstGeom>
          </p:spPr>
        </p:pic>
        <p:sp>
          <p:nvSpPr>
            <p:cNvPr id="71" name="ZoneTexte 70"/>
            <p:cNvSpPr txBox="1"/>
            <p:nvPr/>
          </p:nvSpPr>
          <p:spPr>
            <a:xfrm>
              <a:off x="2762237" y="5864375"/>
              <a:ext cx="829327" cy="338554"/>
            </a:xfrm>
            <a:prstGeom prst="rect">
              <a:avLst/>
            </a:prstGeom>
            <a:solidFill>
              <a:srgbClr val="00CCFF"/>
            </a:solidFill>
            <a:ln>
              <a:solidFill>
                <a:schemeClr val="tx1"/>
              </a:solidFill>
            </a:ln>
          </p:spPr>
          <p:txBody>
            <a:bodyPr wrap="square" rtlCol="0">
              <a:spAutoFit/>
            </a:bodyPr>
            <a:lstStyle/>
            <a:p>
              <a:r>
                <a:rPr lang="fr-FR" sz="1600" dirty="0"/>
                <a:t>3.5µm</a:t>
              </a:r>
            </a:p>
          </p:txBody>
        </p:sp>
        <p:sp>
          <p:nvSpPr>
            <p:cNvPr id="72" name="ZoneTexte 71"/>
            <p:cNvSpPr txBox="1"/>
            <p:nvPr/>
          </p:nvSpPr>
          <p:spPr>
            <a:xfrm>
              <a:off x="6903701" y="5864303"/>
              <a:ext cx="826793" cy="338554"/>
            </a:xfrm>
            <a:prstGeom prst="rect">
              <a:avLst/>
            </a:prstGeom>
            <a:solidFill>
              <a:srgbClr val="FF00FF"/>
            </a:solidFill>
            <a:ln>
              <a:solidFill>
                <a:schemeClr val="tx1"/>
              </a:solidFill>
            </a:ln>
          </p:spPr>
          <p:txBody>
            <a:bodyPr wrap="square" rtlCol="0">
              <a:spAutoFit/>
            </a:bodyPr>
            <a:lstStyle/>
            <a:p>
              <a:r>
                <a:rPr lang="fr-FR" sz="1600" dirty="0"/>
                <a:t>0.35µm</a:t>
              </a:r>
            </a:p>
          </p:txBody>
        </p:sp>
        <p:sp>
          <p:nvSpPr>
            <p:cNvPr id="78" name="ZoneTexte 77"/>
            <p:cNvSpPr txBox="1"/>
            <p:nvPr/>
          </p:nvSpPr>
          <p:spPr>
            <a:xfrm>
              <a:off x="3589021" y="5866975"/>
              <a:ext cx="831426" cy="338554"/>
            </a:xfrm>
            <a:prstGeom prst="rect">
              <a:avLst/>
            </a:prstGeom>
            <a:solidFill>
              <a:schemeClr val="accent1"/>
            </a:solidFill>
            <a:ln>
              <a:solidFill>
                <a:schemeClr val="tx1"/>
              </a:solidFill>
            </a:ln>
          </p:spPr>
          <p:txBody>
            <a:bodyPr wrap="square" rtlCol="0">
              <a:spAutoFit/>
            </a:bodyPr>
            <a:lstStyle/>
            <a:p>
              <a:r>
                <a:rPr lang="fr-FR" sz="1600" dirty="0"/>
                <a:t>1.2 µm</a:t>
              </a:r>
            </a:p>
          </p:txBody>
        </p:sp>
        <p:sp>
          <p:nvSpPr>
            <p:cNvPr id="80" name="ZoneTexte 79"/>
            <p:cNvSpPr txBox="1"/>
            <p:nvPr/>
          </p:nvSpPr>
          <p:spPr>
            <a:xfrm>
              <a:off x="5239809" y="5866131"/>
              <a:ext cx="840952" cy="338554"/>
            </a:xfrm>
            <a:prstGeom prst="rect">
              <a:avLst/>
            </a:prstGeom>
            <a:solidFill>
              <a:schemeClr val="accent2">
                <a:lumMod val="40000"/>
                <a:lumOff val="60000"/>
              </a:schemeClr>
            </a:solidFill>
            <a:ln>
              <a:solidFill>
                <a:schemeClr val="tx1"/>
              </a:solidFill>
            </a:ln>
          </p:spPr>
          <p:txBody>
            <a:bodyPr wrap="square" rtlCol="0">
              <a:spAutoFit/>
            </a:bodyPr>
            <a:lstStyle/>
            <a:p>
              <a:r>
                <a:rPr lang="fr-FR" sz="1600" dirty="0"/>
                <a:t>0.6 µm</a:t>
              </a:r>
            </a:p>
          </p:txBody>
        </p:sp>
        <p:sp>
          <p:nvSpPr>
            <p:cNvPr id="83" name="ZoneTexte 82"/>
            <p:cNvSpPr txBox="1"/>
            <p:nvPr/>
          </p:nvSpPr>
          <p:spPr>
            <a:xfrm>
              <a:off x="4418119" y="5867187"/>
              <a:ext cx="839682" cy="338554"/>
            </a:xfrm>
            <a:prstGeom prst="rect">
              <a:avLst/>
            </a:prstGeom>
            <a:solidFill>
              <a:srgbClr val="CCE1EA"/>
            </a:solidFill>
            <a:ln>
              <a:solidFill>
                <a:schemeClr val="tx1"/>
              </a:solidFill>
            </a:ln>
          </p:spPr>
          <p:txBody>
            <a:bodyPr wrap="square" rtlCol="0">
              <a:spAutoFit/>
            </a:bodyPr>
            <a:lstStyle/>
            <a:p>
              <a:r>
                <a:rPr lang="fr-FR" sz="1600" dirty="0"/>
                <a:t>0.8µm </a:t>
              </a:r>
            </a:p>
          </p:txBody>
        </p:sp>
        <p:sp>
          <p:nvSpPr>
            <p:cNvPr id="85" name="ZoneTexte 84"/>
            <p:cNvSpPr txBox="1"/>
            <p:nvPr/>
          </p:nvSpPr>
          <p:spPr>
            <a:xfrm>
              <a:off x="6071929" y="5864851"/>
              <a:ext cx="831795" cy="338554"/>
            </a:xfrm>
            <a:prstGeom prst="rect">
              <a:avLst/>
            </a:prstGeom>
            <a:solidFill>
              <a:srgbClr val="FF6600"/>
            </a:solidFill>
            <a:ln>
              <a:solidFill>
                <a:schemeClr val="tx1"/>
              </a:solidFill>
            </a:ln>
          </p:spPr>
          <p:txBody>
            <a:bodyPr wrap="square" rtlCol="0">
              <a:spAutoFit/>
            </a:bodyPr>
            <a:lstStyle/>
            <a:p>
              <a:r>
                <a:rPr lang="fr-FR" sz="1600" dirty="0"/>
                <a:t>0.5 µm</a:t>
              </a:r>
            </a:p>
          </p:txBody>
        </p:sp>
        <p:sp>
          <p:nvSpPr>
            <p:cNvPr id="88" name="ZoneTexte 87"/>
            <p:cNvSpPr txBox="1"/>
            <p:nvPr/>
          </p:nvSpPr>
          <p:spPr>
            <a:xfrm>
              <a:off x="7734237" y="5863659"/>
              <a:ext cx="831071" cy="338554"/>
            </a:xfrm>
            <a:prstGeom prst="rect">
              <a:avLst/>
            </a:prstGeom>
            <a:solidFill>
              <a:srgbClr val="8DFF98"/>
            </a:solidFill>
            <a:ln>
              <a:solidFill>
                <a:schemeClr val="tx1"/>
              </a:solidFill>
            </a:ln>
          </p:spPr>
          <p:txBody>
            <a:bodyPr wrap="square" rtlCol="0">
              <a:spAutoFit/>
            </a:bodyPr>
            <a:lstStyle/>
            <a:p>
              <a:r>
                <a:rPr lang="fr-FR" sz="1600" dirty="0"/>
                <a:t>?</a:t>
              </a:r>
            </a:p>
          </p:txBody>
        </p:sp>
        <p:sp>
          <p:nvSpPr>
            <p:cNvPr id="99" name="ZoneTexte 98"/>
            <p:cNvSpPr txBox="1"/>
            <p:nvPr/>
          </p:nvSpPr>
          <p:spPr>
            <a:xfrm>
              <a:off x="1097284" y="5854215"/>
              <a:ext cx="1920239" cy="338554"/>
            </a:xfrm>
            <a:prstGeom prst="rect">
              <a:avLst/>
            </a:prstGeom>
            <a:noFill/>
            <a:ln>
              <a:noFill/>
            </a:ln>
          </p:spPr>
          <p:txBody>
            <a:bodyPr wrap="square" rtlCol="0">
              <a:spAutoFit/>
            </a:bodyPr>
            <a:lstStyle/>
            <a:p>
              <a:r>
                <a:rPr lang="fr-FR" sz="1600" dirty="0">
                  <a:solidFill>
                    <a:srgbClr val="FFFFFF"/>
                  </a:solidFill>
                </a:rPr>
                <a:t>ASIC technology: </a:t>
              </a:r>
            </a:p>
          </p:txBody>
        </p:sp>
        <p:sp>
          <p:nvSpPr>
            <p:cNvPr id="98" name="ZoneTexte 97"/>
            <p:cNvSpPr txBox="1"/>
            <p:nvPr/>
          </p:nvSpPr>
          <p:spPr>
            <a:xfrm>
              <a:off x="1228077" y="5498615"/>
              <a:ext cx="1174767" cy="338554"/>
            </a:xfrm>
            <a:prstGeom prst="rect">
              <a:avLst/>
            </a:prstGeom>
            <a:solidFill>
              <a:srgbClr val="FFFFFF"/>
            </a:solidFill>
            <a:ln>
              <a:solidFill>
                <a:schemeClr val="tx1"/>
              </a:solidFill>
            </a:ln>
          </p:spPr>
          <p:txBody>
            <a:bodyPr wrap="square" rtlCol="0">
              <a:spAutoFit/>
            </a:bodyPr>
            <a:lstStyle/>
            <a:p>
              <a:r>
                <a:rPr lang="fr-FR" sz="1600" dirty="0"/>
                <a:t>No ASIC</a:t>
              </a:r>
            </a:p>
          </p:txBody>
        </p:sp>
        <p:cxnSp>
          <p:nvCxnSpPr>
            <p:cNvPr id="8" name="Connecteur droit avec flèche 7"/>
            <p:cNvCxnSpPr/>
            <p:nvPr/>
          </p:nvCxnSpPr>
          <p:spPr bwMode="auto">
            <a:xfrm>
              <a:off x="2560320" y="1270000"/>
              <a:ext cx="0" cy="1794933"/>
            </a:xfrm>
            <a:prstGeom prst="straightConnector1">
              <a:avLst/>
            </a:prstGeom>
            <a:solidFill>
              <a:schemeClr val="accent1"/>
            </a:solidFill>
            <a:ln w="28575" cap="flat" cmpd="sng" algn="ctr">
              <a:solidFill>
                <a:srgbClr val="E6E6E6"/>
              </a:solidFill>
              <a:prstDash val="solid"/>
              <a:round/>
              <a:headEnd type="none" w="med" len="med"/>
              <a:tailEnd type="arrow"/>
            </a:ln>
            <a:effectLst/>
          </p:spPr>
        </p:cxnSp>
      </p:grpSp>
      <p:sp>
        <p:nvSpPr>
          <p:cNvPr id="49" name="Sous-titre 7">
            <a:extLst>
              <a:ext uri="{FF2B5EF4-FFF2-40B4-BE49-F238E27FC236}">
                <a16:creationId xmlns:a16="http://schemas.microsoft.com/office/drawing/2014/main" id="{0C1683E5-E4DC-0F4C-95E0-C2D4CC82AFFB}"/>
              </a:ext>
            </a:extLst>
          </p:cNvPr>
          <p:cNvSpPr txBox="1">
            <a:spLocks/>
          </p:cNvSpPr>
          <p:nvPr/>
        </p:nvSpPr>
        <p:spPr bwMode="auto">
          <a:xfrm>
            <a:off x="772160" y="-20681"/>
            <a:ext cx="7876184" cy="618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r>
              <a:rPr lang="en-US" sz="2000" b="0" i="0" kern="0" spc="300" dirty="0">
                <a:solidFill>
                  <a:schemeClr val="bg2"/>
                </a:solidFill>
              </a:rPr>
              <a:t>Technologies for space missions for astrophysics</a:t>
            </a:r>
            <a:endParaRPr lang="en-US" sz="2000" kern="0" spc="300" dirty="0"/>
          </a:p>
        </p:txBody>
      </p:sp>
    </p:spTree>
    <p:extLst>
      <p:ext uri="{BB962C8B-B14F-4D97-AF65-F5344CB8AC3E}">
        <p14:creationId xmlns:p14="http://schemas.microsoft.com/office/powerpoint/2010/main" val="156535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1097"/>
          <p:cNvSpPr>
            <a:spLocks noGrp="1" noChangeArrowheads="1"/>
          </p:cNvSpPr>
          <p:nvPr>
            <p:ph type="sldNum" sz="quarter" idx="4"/>
          </p:nvPr>
        </p:nvSpPr>
        <p:spPr>
          <a:xfrm>
            <a:off x="8447403" y="6480304"/>
            <a:ext cx="385762" cy="215900"/>
          </a:xfrm>
        </p:spPr>
        <p:txBody>
          <a:bodyPr/>
          <a:lstStyle/>
          <a:p>
            <a:fld id="{5287B7FA-75F4-41EF-AED0-620F566FF141}" type="slidenum">
              <a:rPr lang="fr-FR"/>
              <a:pPr/>
              <a:t>50</a:t>
            </a:fld>
            <a:endParaRPr lang="fr-FR"/>
          </a:p>
        </p:txBody>
      </p:sp>
      <p:sp>
        <p:nvSpPr>
          <p:cNvPr id="2" name="ZoneTexte 1"/>
          <p:cNvSpPr txBox="1"/>
          <p:nvPr/>
        </p:nvSpPr>
        <p:spPr>
          <a:xfrm>
            <a:off x="2061200" y="1945410"/>
            <a:ext cx="184666" cy="461665"/>
          </a:xfrm>
          <a:prstGeom prst="rect">
            <a:avLst/>
          </a:prstGeom>
          <a:noFill/>
        </p:spPr>
        <p:txBody>
          <a:bodyPr wrap="none" rtlCol="0">
            <a:spAutoFit/>
          </a:bodyPr>
          <a:lstStyle/>
          <a:p>
            <a:endParaRPr lang="fr-FR" dirty="0"/>
          </a:p>
        </p:txBody>
      </p:sp>
      <p:sp>
        <p:nvSpPr>
          <p:cNvPr id="7" name="Sous-titre 7"/>
          <p:cNvSpPr txBox="1">
            <a:spLocks/>
          </p:cNvSpPr>
          <p:nvPr/>
        </p:nvSpPr>
        <p:spPr bwMode="auto">
          <a:xfrm>
            <a:off x="772160" y="706359"/>
            <a:ext cx="8276837" cy="442608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pPr indent="0"/>
            <a:r>
              <a:rPr lang="en-US" sz="2400" i="0" dirty="0">
                <a:latin typeface="Times New Roman" panose="02020603050405020304" pitchFamily="18" charset="0"/>
                <a:cs typeface="Times New Roman" panose="02020603050405020304" pitchFamily="18" charset="0"/>
              </a:rPr>
              <a:t>Radiation effects</a:t>
            </a:r>
          </a:p>
          <a:p>
            <a:pPr indent="0"/>
            <a:r>
              <a:rPr lang="en-US" sz="2400" b="0" i="0" dirty="0">
                <a:latin typeface="Times New Roman" panose="02020603050405020304" pitchFamily="18" charset="0"/>
                <a:cs typeface="Times New Roman" panose="02020603050405020304" pitchFamily="18" charset="0"/>
              </a:rPr>
              <a:t>In space, particle accelerators or hospitals, radiations can modified the performances and even destruct ASICs. </a:t>
            </a:r>
          </a:p>
          <a:p>
            <a:pPr indent="0"/>
            <a:r>
              <a:rPr lang="en-US" sz="2400" b="0" i="0" dirty="0">
                <a:latin typeface="Times New Roman" panose="02020603050405020304" pitchFamily="18" charset="0"/>
                <a:cs typeface="Times New Roman" panose="02020603050405020304" pitchFamily="18" charset="0"/>
              </a:rPr>
              <a:t>  </a:t>
            </a:r>
          </a:p>
        </p:txBody>
      </p:sp>
      <p:sp>
        <p:nvSpPr>
          <p:cNvPr id="8" name="Sous-titre 7">
            <a:extLst>
              <a:ext uri="{FF2B5EF4-FFF2-40B4-BE49-F238E27FC236}">
                <a16:creationId xmlns:a16="http://schemas.microsoft.com/office/drawing/2014/main" id="{02998E7D-A3A8-4045-8A73-8DFB7C7FE965}"/>
              </a:ext>
            </a:extLst>
          </p:cNvPr>
          <p:cNvSpPr txBox="1">
            <a:spLocks/>
          </p:cNvSpPr>
          <p:nvPr/>
        </p:nvSpPr>
        <p:spPr bwMode="auto">
          <a:xfrm>
            <a:off x="772160" y="-20681"/>
            <a:ext cx="7876184" cy="618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r>
              <a:rPr lang="en-US" sz="2000" b="0" i="0" kern="0" spc="300" dirty="0">
                <a:solidFill>
                  <a:schemeClr val="bg2"/>
                </a:solidFill>
              </a:rPr>
              <a:t>Microelectronic technologies</a:t>
            </a:r>
            <a:endParaRPr lang="en-US" sz="2000" kern="0" spc="300" dirty="0"/>
          </a:p>
        </p:txBody>
      </p:sp>
      <p:pic>
        <p:nvPicPr>
          <p:cNvPr id="14" name="Image 13">
            <a:extLst>
              <a:ext uri="{FF2B5EF4-FFF2-40B4-BE49-F238E27FC236}">
                <a16:creationId xmlns:a16="http://schemas.microsoft.com/office/drawing/2014/main" id="{5DCE14D0-CE86-D342-8727-B07FE8AE4C4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35769" y="2041415"/>
            <a:ext cx="2761225" cy="2034346"/>
          </a:xfrm>
          <a:prstGeom prst="rect">
            <a:avLst/>
          </a:prstGeom>
        </p:spPr>
      </p:pic>
      <p:pic>
        <p:nvPicPr>
          <p:cNvPr id="15" name="Image 14">
            <a:extLst>
              <a:ext uri="{FF2B5EF4-FFF2-40B4-BE49-F238E27FC236}">
                <a16:creationId xmlns:a16="http://schemas.microsoft.com/office/drawing/2014/main" id="{A018C5B5-911C-354B-A28D-EE44FB66323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282986" y="2041416"/>
            <a:ext cx="4151566" cy="4151566"/>
          </a:xfrm>
          <a:prstGeom prst="rect">
            <a:avLst/>
          </a:prstGeom>
        </p:spPr>
      </p:pic>
      <p:pic>
        <p:nvPicPr>
          <p:cNvPr id="17" name="Image 16">
            <a:extLst>
              <a:ext uri="{FF2B5EF4-FFF2-40B4-BE49-F238E27FC236}">
                <a16:creationId xmlns:a16="http://schemas.microsoft.com/office/drawing/2014/main" id="{E403B524-97EC-E74B-8F01-0FAC68651F7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335769" y="4183914"/>
            <a:ext cx="2761225" cy="2009067"/>
          </a:xfrm>
          <a:prstGeom prst="rect">
            <a:avLst/>
          </a:prstGeom>
        </p:spPr>
      </p:pic>
    </p:spTree>
    <p:extLst>
      <p:ext uri="{BB962C8B-B14F-4D97-AF65-F5344CB8AC3E}">
        <p14:creationId xmlns:p14="http://schemas.microsoft.com/office/powerpoint/2010/main" val="10118913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1097"/>
          <p:cNvSpPr>
            <a:spLocks noGrp="1" noChangeArrowheads="1"/>
          </p:cNvSpPr>
          <p:nvPr>
            <p:ph type="sldNum" sz="quarter" idx="4"/>
          </p:nvPr>
        </p:nvSpPr>
        <p:spPr>
          <a:xfrm>
            <a:off x="8447403" y="6480304"/>
            <a:ext cx="385762" cy="215900"/>
          </a:xfrm>
        </p:spPr>
        <p:txBody>
          <a:bodyPr/>
          <a:lstStyle/>
          <a:p>
            <a:fld id="{5287B7FA-75F4-41EF-AED0-620F566FF141}" type="slidenum">
              <a:rPr lang="fr-FR"/>
              <a:pPr/>
              <a:t>51</a:t>
            </a:fld>
            <a:endParaRPr lang="fr-FR"/>
          </a:p>
        </p:txBody>
      </p:sp>
      <p:sp>
        <p:nvSpPr>
          <p:cNvPr id="2" name="ZoneTexte 1"/>
          <p:cNvSpPr txBox="1"/>
          <p:nvPr/>
        </p:nvSpPr>
        <p:spPr>
          <a:xfrm>
            <a:off x="2298700" y="2527300"/>
            <a:ext cx="184666" cy="461665"/>
          </a:xfrm>
          <a:prstGeom prst="rect">
            <a:avLst/>
          </a:prstGeom>
          <a:noFill/>
        </p:spPr>
        <p:txBody>
          <a:bodyPr wrap="none" rtlCol="0">
            <a:spAutoFit/>
          </a:bodyPr>
          <a:lstStyle/>
          <a:p>
            <a:endParaRPr lang="fr-FR" dirty="0"/>
          </a:p>
        </p:txBody>
      </p:sp>
      <p:sp>
        <p:nvSpPr>
          <p:cNvPr id="7" name="Sous-titre 7"/>
          <p:cNvSpPr txBox="1">
            <a:spLocks/>
          </p:cNvSpPr>
          <p:nvPr/>
        </p:nvSpPr>
        <p:spPr bwMode="auto">
          <a:xfrm>
            <a:off x="1127488" y="706359"/>
            <a:ext cx="7544563" cy="442608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pPr marL="285750" indent="-285750" algn="l">
              <a:buFont typeface="Arial" pitchFamily="34" charset="0"/>
              <a:buChar char="•"/>
            </a:pPr>
            <a:r>
              <a:rPr lang="en-US" sz="2400" b="0" i="0" dirty="0">
                <a:latin typeface="Times New Roman" panose="02020603050405020304" pitchFamily="18" charset="0"/>
                <a:cs typeface="Times New Roman" panose="02020603050405020304" pitchFamily="18" charset="0"/>
              </a:rPr>
              <a:t>Dose effects</a:t>
            </a:r>
          </a:p>
          <a:p>
            <a:pPr marL="704850" lvl="2">
              <a:buFont typeface="Arial" pitchFamily="34" charset="0"/>
              <a:buChar char="•"/>
            </a:pPr>
            <a:r>
              <a:rPr lang="en-US" sz="2000" dirty="0">
                <a:solidFill>
                  <a:srgbClr val="5F5F5F"/>
                </a:solidFill>
                <a:latin typeface="Times New Roman" panose="02020603050405020304" pitchFamily="18" charset="0"/>
                <a:cs typeface="Times New Roman" panose="02020603050405020304" pitchFamily="18" charset="0"/>
              </a:rPr>
              <a:t>Radiation-induced charges are trapped in the oxides of the IC=&gt; V</a:t>
            </a:r>
            <a:r>
              <a:rPr lang="en-US" sz="2000" baseline="-25000" dirty="0">
                <a:solidFill>
                  <a:srgbClr val="5F5F5F"/>
                </a:solidFill>
                <a:latin typeface="Times New Roman" panose="02020603050405020304" pitchFamily="18" charset="0"/>
                <a:cs typeface="Times New Roman" panose="02020603050405020304" pitchFamily="18" charset="0"/>
              </a:rPr>
              <a:t>th</a:t>
            </a:r>
            <a:r>
              <a:rPr lang="en-US" sz="2000" dirty="0">
                <a:solidFill>
                  <a:srgbClr val="5F5F5F"/>
                </a:solidFill>
                <a:latin typeface="Times New Roman" panose="02020603050405020304" pitchFamily="18" charset="0"/>
                <a:cs typeface="Times New Roman" panose="02020603050405020304" pitchFamily="18" charset="0"/>
              </a:rPr>
              <a:t> shifts and carrier mobilities degradation </a:t>
            </a:r>
            <a:r>
              <a:rPr lang="en-US" sz="2000" dirty="0" err="1">
                <a:solidFill>
                  <a:srgbClr val="5F5F5F"/>
                </a:solidFill>
                <a:latin typeface="Times New Roman" panose="02020603050405020304" pitchFamily="18" charset="0"/>
                <a:cs typeface="Times New Roman" panose="02020603050405020304" pitchFamily="18" charset="0"/>
              </a:rPr>
              <a:t>leakge</a:t>
            </a:r>
            <a:r>
              <a:rPr lang="en-US" sz="2000" dirty="0">
                <a:solidFill>
                  <a:srgbClr val="5F5F5F"/>
                </a:solidFill>
                <a:latin typeface="Times New Roman" panose="02020603050405020304" pitchFamily="18" charset="0"/>
                <a:cs typeface="Times New Roman" panose="02020603050405020304" pitchFamily="18" charset="0"/>
              </a:rPr>
              <a:t> current increase</a:t>
            </a:r>
          </a:p>
          <a:p>
            <a:pPr marL="476250" lvl="2" indent="0">
              <a:buNone/>
            </a:pPr>
            <a:r>
              <a:rPr lang="en-US" sz="2000" dirty="0">
                <a:solidFill>
                  <a:srgbClr val="5F5F5F"/>
                </a:solidFill>
                <a:latin typeface="Times New Roman" panose="02020603050405020304" pitchFamily="18" charset="0"/>
                <a:cs typeface="Times New Roman" panose="02020603050405020304" pitchFamily="18" charset="0"/>
              </a:rPr>
              <a:t>=&gt; performances shift (gain, noise, impedance…) and functionality can disappear...</a:t>
            </a:r>
          </a:p>
          <a:p>
            <a:pPr marL="285750" indent="-285750" algn="l">
              <a:buFont typeface="Arial" pitchFamily="34" charset="0"/>
              <a:buChar char="•"/>
            </a:pPr>
            <a:r>
              <a:rPr lang="en-US" sz="2400" b="0" i="0" dirty="0">
                <a:latin typeface="Times New Roman" panose="02020603050405020304" pitchFamily="18" charset="0"/>
                <a:cs typeface="Times New Roman" panose="02020603050405020304" pitchFamily="18" charset="0"/>
              </a:rPr>
              <a:t>Mitigation techniques</a:t>
            </a:r>
          </a:p>
          <a:p>
            <a:pPr marL="1047750" lvl="1">
              <a:buFont typeface="Arial" pitchFamily="34" charset="0"/>
              <a:buChar char="•"/>
            </a:pPr>
            <a:r>
              <a:rPr lang="en-US" sz="2000" dirty="0">
                <a:solidFill>
                  <a:srgbClr val="5F5F5F"/>
                </a:solidFill>
                <a:latin typeface="Times New Roman" panose="02020603050405020304" pitchFamily="18" charset="0"/>
                <a:cs typeface="Times New Roman" panose="02020603050405020304" pitchFamily="18" charset="0"/>
              </a:rPr>
              <a:t>Use “aggressive” technologies with thinner oxides (65nm is the most aggressive today, used for trackers)</a:t>
            </a:r>
          </a:p>
          <a:p>
            <a:pPr marL="1047750" lvl="1">
              <a:buFont typeface="Arial" pitchFamily="34" charset="0"/>
              <a:buChar char="•"/>
            </a:pPr>
            <a:r>
              <a:rPr lang="en-US" sz="2000" dirty="0">
                <a:solidFill>
                  <a:srgbClr val="5F5F5F"/>
                </a:solidFill>
                <a:latin typeface="Times New Roman" panose="02020603050405020304" pitchFamily="18" charset="0"/>
                <a:cs typeface="Times New Roman" panose="02020603050405020304" pitchFamily="18" charset="0"/>
              </a:rPr>
              <a:t>Shielding in the instrument (usual in satellites)</a:t>
            </a:r>
          </a:p>
          <a:p>
            <a:pPr marL="1047750" lvl="1">
              <a:buFont typeface="Arial" pitchFamily="34" charset="0"/>
              <a:buChar char="•"/>
            </a:pPr>
            <a:r>
              <a:rPr lang="en-US" sz="2000" dirty="0">
                <a:solidFill>
                  <a:srgbClr val="5F5F5F"/>
                </a:solidFill>
                <a:latin typeface="Times New Roman" panose="02020603050405020304" pitchFamily="18" charset="0"/>
                <a:cs typeface="Times New Roman" panose="02020603050405020304" pitchFamily="18" charset="0"/>
              </a:rPr>
              <a:t>Hardening by design: special structures (layout) to mitigate these effects. </a:t>
            </a:r>
          </a:p>
          <a:p>
            <a:pPr indent="0" algn="l"/>
            <a:r>
              <a:rPr lang="en-US" sz="2400" b="0" i="0" dirty="0">
                <a:latin typeface="Times New Roman" panose="02020603050405020304" pitchFamily="18" charset="0"/>
                <a:cs typeface="Times New Roman" panose="02020603050405020304" pitchFamily="18" charset="0"/>
              </a:rPr>
              <a:t>The received Total Ionizing Dose is typically between few krad and 100 krad (1kGy) for space mission but can reach 1 Grad at LHC in the primary vertex center.  </a:t>
            </a:r>
          </a:p>
        </p:txBody>
      </p:sp>
      <p:sp>
        <p:nvSpPr>
          <p:cNvPr id="8" name="Sous-titre 7">
            <a:extLst>
              <a:ext uri="{FF2B5EF4-FFF2-40B4-BE49-F238E27FC236}">
                <a16:creationId xmlns:a16="http://schemas.microsoft.com/office/drawing/2014/main" id="{02998E7D-A3A8-4045-8A73-8DFB7C7FE965}"/>
              </a:ext>
            </a:extLst>
          </p:cNvPr>
          <p:cNvSpPr txBox="1">
            <a:spLocks/>
          </p:cNvSpPr>
          <p:nvPr/>
        </p:nvSpPr>
        <p:spPr bwMode="auto">
          <a:xfrm>
            <a:off x="772160" y="-20681"/>
            <a:ext cx="7876184" cy="618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r>
              <a:rPr lang="en-US" sz="2000" b="0" i="0" kern="0" spc="300" dirty="0">
                <a:solidFill>
                  <a:schemeClr val="bg2"/>
                </a:solidFill>
              </a:rPr>
              <a:t>Microelectronic technologies</a:t>
            </a:r>
            <a:endParaRPr lang="en-US" sz="2000" kern="0" spc="300" dirty="0"/>
          </a:p>
        </p:txBody>
      </p:sp>
    </p:spTree>
    <p:extLst>
      <p:ext uri="{BB962C8B-B14F-4D97-AF65-F5344CB8AC3E}">
        <p14:creationId xmlns:p14="http://schemas.microsoft.com/office/powerpoint/2010/main" val="20557597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1097"/>
          <p:cNvSpPr>
            <a:spLocks noGrp="1" noChangeArrowheads="1"/>
          </p:cNvSpPr>
          <p:nvPr>
            <p:ph type="sldNum" sz="quarter" idx="4"/>
          </p:nvPr>
        </p:nvSpPr>
        <p:spPr>
          <a:xfrm>
            <a:off x="8447403" y="6480304"/>
            <a:ext cx="385762" cy="215900"/>
          </a:xfrm>
        </p:spPr>
        <p:txBody>
          <a:bodyPr/>
          <a:lstStyle/>
          <a:p>
            <a:fld id="{5287B7FA-75F4-41EF-AED0-620F566FF141}" type="slidenum">
              <a:rPr lang="fr-FR"/>
              <a:pPr/>
              <a:t>52</a:t>
            </a:fld>
            <a:endParaRPr lang="fr-FR"/>
          </a:p>
        </p:txBody>
      </p:sp>
      <p:sp>
        <p:nvSpPr>
          <p:cNvPr id="2" name="ZoneTexte 1"/>
          <p:cNvSpPr txBox="1"/>
          <p:nvPr/>
        </p:nvSpPr>
        <p:spPr>
          <a:xfrm>
            <a:off x="2298700" y="2527300"/>
            <a:ext cx="184666" cy="461665"/>
          </a:xfrm>
          <a:prstGeom prst="rect">
            <a:avLst/>
          </a:prstGeom>
          <a:noFill/>
        </p:spPr>
        <p:txBody>
          <a:bodyPr wrap="none" rtlCol="0">
            <a:spAutoFit/>
          </a:bodyPr>
          <a:lstStyle/>
          <a:p>
            <a:endParaRPr lang="fr-FR" dirty="0"/>
          </a:p>
        </p:txBody>
      </p:sp>
      <p:sp>
        <p:nvSpPr>
          <p:cNvPr id="7" name="Sous-titre 7"/>
          <p:cNvSpPr txBox="1">
            <a:spLocks/>
          </p:cNvSpPr>
          <p:nvPr/>
        </p:nvSpPr>
        <p:spPr bwMode="auto">
          <a:xfrm>
            <a:off x="1127488" y="706359"/>
            <a:ext cx="7544563" cy="442608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pPr marL="285750" indent="-285750" algn="l">
              <a:buFont typeface="Arial" pitchFamily="34" charset="0"/>
              <a:buChar char="•"/>
            </a:pPr>
            <a:r>
              <a:rPr lang="en-US" sz="2400" b="0" i="0" dirty="0">
                <a:latin typeface="Times New Roman" panose="02020603050405020304" pitchFamily="18" charset="0"/>
                <a:cs typeface="Times New Roman" panose="02020603050405020304" pitchFamily="18" charset="0"/>
              </a:rPr>
              <a:t>Single Event Effects</a:t>
            </a:r>
          </a:p>
          <a:p>
            <a:pPr marL="476250" lvl="2" indent="0">
              <a:buNone/>
            </a:pPr>
            <a:r>
              <a:rPr lang="en-US" sz="2000" dirty="0">
                <a:solidFill>
                  <a:srgbClr val="5F5F5F"/>
                </a:solidFill>
                <a:latin typeface="Times New Roman" panose="02020603050405020304" pitchFamily="18" charset="0"/>
                <a:cs typeface="Times New Roman" panose="02020603050405020304" pitchFamily="18" charset="0"/>
              </a:rPr>
              <a:t>Local Ionization induced by charged particles (heavy ions, protons) can have many effects in ICs: </a:t>
            </a:r>
          </a:p>
          <a:p>
            <a:pPr marL="1123950" lvl="3">
              <a:buFont typeface="Arial" pitchFamily="34" charset="0"/>
              <a:buChar char="•"/>
            </a:pPr>
            <a:r>
              <a:rPr lang="en-US" sz="2000" dirty="0">
                <a:solidFill>
                  <a:srgbClr val="5F5F5F"/>
                </a:solidFill>
                <a:latin typeface="Times New Roman" panose="02020603050405020304" pitchFamily="18" charset="0"/>
                <a:cs typeface="Times New Roman" panose="02020603050405020304" pitchFamily="18" charset="0"/>
              </a:rPr>
              <a:t>temporary (SEU, SET, SEFI) </a:t>
            </a:r>
          </a:p>
          <a:p>
            <a:pPr marL="1123950" lvl="3">
              <a:buFont typeface="Arial" pitchFamily="34" charset="0"/>
              <a:buChar char="•"/>
            </a:pPr>
            <a:r>
              <a:rPr lang="en-US" sz="2000" dirty="0">
                <a:solidFill>
                  <a:srgbClr val="5F5F5F"/>
                </a:solidFill>
                <a:latin typeface="Times New Roman" panose="02020603050405020304" pitchFamily="18" charset="0"/>
                <a:cs typeface="Times New Roman" panose="02020603050405020304" pitchFamily="18" charset="0"/>
              </a:rPr>
              <a:t>Permanent (SEL, SEGR)</a:t>
            </a:r>
          </a:p>
          <a:p>
            <a:pPr marL="285750" indent="-285750" algn="l">
              <a:buFont typeface="Arial" pitchFamily="34" charset="0"/>
              <a:buChar char="•"/>
            </a:pPr>
            <a:r>
              <a:rPr lang="en-US" sz="2400" b="0" i="0" dirty="0">
                <a:latin typeface="Times New Roman" panose="02020603050405020304" pitchFamily="18" charset="0"/>
                <a:cs typeface="Times New Roman" panose="02020603050405020304" pitchFamily="18" charset="0"/>
              </a:rPr>
              <a:t>Mitigation techniques</a:t>
            </a:r>
          </a:p>
          <a:p>
            <a:pPr marL="1047750" lvl="1">
              <a:buFont typeface="Arial" pitchFamily="34" charset="0"/>
              <a:buChar char="•"/>
            </a:pPr>
            <a:r>
              <a:rPr lang="en-US" sz="2000" dirty="0">
                <a:solidFill>
                  <a:srgbClr val="5F5F5F"/>
                </a:solidFill>
                <a:latin typeface="Times New Roman" panose="02020603050405020304" pitchFamily="18" charset="0"/>
                <a:cs typeface="Times New Roman" panose="02020603050405020304" pitchFamily="18" charset="0"/>
              </a:rPr>
              <a:t>Triplication techniques</a:t>
            </a:r>
          </a:p>
          <a:p>
            <a:pPr marL="1047750" lvl="1">
              <a:buFont typeface="Arial" pitchFamily="34" charset="0"/>
              <a:buChar char="•"/>
            </a:pPr>
            <a:r>
              <a:rPr lang="en-US" sz="2000" dirty="0">
                <a:solidFill>
                  <a:srgbClr val="5F5F5F"/>
                </a:solidFill>
                <a:latin typeface="Times New Roman" panose="02020603050405020304" pitchFamily="18" charset="0"/>
                <a:cs typeface="Times New Roman" panose="02020603050405020304" pitchFamily="18" charset="0"/>
              </a:rPr>
              <a:t>Technology: Silicon On Insulator (SEL free), special technology options (EPI layers, triple wells)</a:t>
            </a:r>
          </a:p>
          <a:p>
            <a:pPr marL="1047750" lvl="1">
              <a:buFont typeface="Arial" pitchFamily="34" charset="0"/>
              <a:buChar char="•"/>
            </a:pPr>
            <a:r>
              <a:rPr lang="en-US" sz="2000" dirty="0">
                <a:solidFill>
                  <a:srgbClr val="5F5F5F"/>
                </a:solidFill>
                <a:latin typeface="Times New Roman" panose="02020603050405020304" pitchFamily="18" charset="0"/>
                <a:cs typeface="Times New Roman" panose="02020603050405020304" pitchFamily="18" charset="0"/>
              </a:rPr>
              <a:t>Hardening by design: special structures (layout) to mitigate these effects: SEL (fight against </a:t>
            </a:r>
            <a:r>
              <a:rPr lang="en-US" sz="2000" dirty="0" err="1">
                <a:solidFill>
                  <a:srgbClr val="5F5F5F"/>
                </a:solidFill>
                <a:latin typeface="Times New Roman" panose="02020603050405020304" pitchFamily="18" charset="0"/>
                <a:cs typeface="Times New Roman" panose="02020603050405020304" pitchFamily="18" charset="0"/>
              </a:rPr>
              <a:t>thyristor</a:t>
            </a:r>
            <a:r>
              <a:rPr lang="en-US" sz="2000" dirty="0">
                <a:solidFill>
                  <a:srgbClr val="5F5F5F"/>
                </a:solidFill>
                <a:latin typeface="Times New Roman" panose="02020603050405020304" pitchFamily="18" charset="0"/>
                <a:cs typeface="Times New Roman" panose="02020603050405020304" pitchFamily="18" charset="0"/>
              </a:rPr>
              <a:t>) and SEU (hardened memory cells) </a:t>
            </a:r>
          </a:p>
        </p:txBody>
      </p:sp>
      <p:sp>
        <p:nvSpPr>
          <p:cNvPr id="9" name="Rectangle 8"/>
          <p:cNvSpPr/>
          <p:nvPr/>
        </p:nvSpPr>
        <p:spPr>
          <a:xfrm>
            <a:off x="1052027" y="5783367"/>
            <a:ext cx="7561846" cy="523220"/>
          </a:xfrm>
          <a:prstGeom prst="rect">
            <a:avLst/>
          </a:prstGeom>
        </p:spPr>
        <p:txBody>
          <a:bodyPr wrap="square">
            <a:spAutoFit/>
          </a:bodyPr>
          <a:lstStyle/>
          <a:p>
            <a:pPr>
              <a:spcBef>
                <a:spcPct val="30000"/>
              </a:spcBef>
              <a:defRPr/>
            </a:pPr>
            <a:r>
              <a:rPr lang="fr-FR" sz="1400" dirty="0"/>
              <a:t>More informations </a:t>
            </a:r>
            <a:r>
              <a:rPr lang="fr-FR" sz="1400" dirty="0" err="1"/>
              <a:t>here</a:t>
            </a:r>
            <a:r>
              <a:rPr lang="fr-FR" sz="1400" dirty="0"/>
              <a:t>: ECSS-Q-HB-60-02A DIR2 Technique for radiation </a:t>
            </a:r>
            <a:r>
              <a:rPr lang="fr-FR" sz="1400" dirty="0" err="1"/>
              <a:t>effects</a:t>
            </a:r>
            <a:r>
              <a:rPr lang="fr-FR" sz="1400" dirty="0"/>
              <a:t> mitigation in </a:t>
            </a:r>
            <a:r>
              <a:rPr lang="fr-FR" sz="1400" dirty="0" err="1"/>
              <a:t>ASICs</a:t>
            </a:r>
            <a:r>
              <a:rPr lang="fr-FR" sz="1400" dirty="0"/>
              <a:t> and </a:t>
            </a:r>
            <a:r>
              <a:rPr lang="fr-FR" sz="1400" dirty="0" err="1"/>
              <a:t>FPGAs</a:t>
            </a:r>
            <a:r>
              <a:rPr lang="fr-FR" sz="1400" dirty="0"/>
              <a:t> </a:t>
            </a:r>
            <a:r>
              <a:rPr lang="fr-FR" sz="1400" dirty="0" err="1"/>
              <a:t>handbook</a:t>
            </a:r>
            <a:r>
              <a:rPr lang="fr-FR" sz="1400" dirty="0"/>
              <a:t> (ESA)</a:t>
            </a:r>
          </a:p>
        </p:txBody>
      </p:sp>
      <p:sp>
        <p:nvSpPr>
          <p:cNvPr id="10" name="Sous-titre 7">
            <a:extLst>
              <a:ext uri="{FF2B5EF4-FFF2-40B4-BE49-F238E27FC236}">
                <a16:creationId xmlns:a16="http://schemas.microsoft.com/office/drawing/2014/main" id="{573A4410-1FEE-CE46-882E-6496F8CF4CA3}"/>
              </a:ext>
            </a:extLst>
          </p:cNvPr>
          <p:cNvSpPr txBox="1">
            <a:spLocks/>
          </p:cNvSpPr>
          <p:nvPr/>
        </p:nvSpPr>
        <p:spPr bwMode="auto">
          <a:xfrm>
            <a:off x="772160" y="-20681"/>
            <a:ext cx="7876184" cy="618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r>
              <a:rPr lang="en-US" sz="2000" b="0" i="0" kern="0" spc="300" dirty="0">
                <a:solidFill>
                  <a:schemeClr val="bg2"/>
                </a:solidFill>
              </a:rPr>
              <a:t>Microelectronic technologies</a:t>
            </a:r>
            <a:endParaRPr lang="en-US" sz="2000" kern="0" spc="300" dirty="0"/>
          </a:p>
        </p:txBody>
      </p:sp>
    </p:spTree>
    <p:extLst>
      <p:ext uri="{BB962C8B-B14F-4D97-AF65-F5344CB8AC3E}">
        <p14:creationId xmlns:p14="http://schemas.microsoft.com/office/powerpoint/2010/main" val="32522893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1097"/>
          <p:cNvSpPr>
            <a:spLocks noGrp="1" noChangeArrowheads="1"/>
          </p:cNvSpPr>
          <p:nvPr>
            <p:ph type="sldNum" sz="quarter" idx="4"/>
          </p:nvPr>
        </p:nvSpPr>
        <p:spPr>
          <a:xfrm>
            <a:off x="8447403" y="6480304"/>
            <a:ext cx="385762" cy="215900"/>
          </a:xfrm>
        </p:spPr>
        <p:txBody>
          <a:bodyPr/>
          <a:lstStyle/>
          <a:p>
            <a:fld id="{5287B7FA-75F4-41EF-AED0-620F566FF141}" type="slidenum">
              <a:rPr lang="fr-FR"/>
              <a:pPr/>
              <a:t>53</a:t>
            </a:fld>
            <a:endParaRPr lang="fr-FR"/>
          </a:p>
        </p:txBody>
      </p:sp>
      <p:sp>
        <p:nvSpPr>
          <p:cNvPr id="2" name="ZoneTexte 1"/>
          <p:cNvSpPr txBox="1"/>
          <p:nvPr/>
        </p:nvSpPr>
        <p:spPr>
          <a:xfrm>
            <a:off x="2298700" y="2527300"/>
            <a:ext cx="184666" cy="461665"/>
          </a:xfrm>
          <a:prstGeom prst="rect">
            <a:avLst/>
          </a:prstGeom>
          <a:noFill/>
        </p:spPr>
        <p:txBody>
          <a:bodyPr wrap="none" rtlCol="0">
            <a:spAutoFit/>
          </a:bodyPr>
          <a:lstStyle/>
          <a:p>
            <a:endParaRPr lang="fr-FR" dirty="0"/>
          </a:p>
        </p:txBody>
      </p:sp>
      <p:sp>
        <p:nvSpPr>
          <p:cNvPr id="7" name="Sous-titre 7"/>
          <p:cNvSpPr txBox="1">
            <a:spLocks/>
          </p:cNvSpPr>
          <p:nvPr/>
        </p:nvSpPr>
        <p:spPr bwMode="auto">
          <a:xfrm>
            <a:off x="1127488" y="706359"/>
            <a:ext cx="7544563" cy="442608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pPr indent="0" algn="l"/>
            <a:r>
              <a:rPr lang="en-US" sz="2400" b="0" i="0" dirty="0">
                <a:latin typeface="Times New Roman" panose="02020603050405020304" pitchFamily="18" charset="0"/>
                <a:cs typeface="Times New Roman" panose="02020603050405020304" pitchFamily="18" charset="0"/>
              </a:rPr>
              <a:t>Single Event Effects can be an issue for ASICs.</a:t>
            </a:r>
          </a:p>
          <a:p>
            <a:pPr indent="0" algn="l"/>
            <a:r>
              <a:rPr lang="en-US" sz="2400" b="0" i="0" dirty="0">
                <a:latin typeface="Times New Roman" panose="02020603050405020304" pitchFamily="18" charset="0"/>
                <a:cs typeface="Times New Roman" panose="02020603050405020304" pitchFamily="18" charset="0"/>
              </a:rPr>
              <a:t>	</a:t>
            </a:r>
            <a:r>
              <a:rPr lang="en-US" sz="2000" b="0" i="0" dirty="0">
                <a:latin typeface="Times New Roman" panose="02020603050405020304" pitchFamily="18" charset="0"/>
                <a:cs typeface="Times New Roman" panose="02020603050405020304" pitchFamily="18" charset="0"/>
              </a:rPr>
              <a:t>SEUs induce Bugs and potentially false events. One have (at least) to be able to detect them.</a:t>
            </a:r>
          </a:p>
          <a:p>
            <a:pPr indent="0" algn="l"/>
            <a:r>
              <a:rPr lang="en-US" sz="2000" b="0" i="0" dirty="0">
                <a:latin typeface="Times New Roman" panose="02020603050405020304" pitchFamily="18" charset="0"/>
                <a:cs typeface="Times New Roman" panose="02020603050405020304" pitchFamily="18" charset="0"/>
              </a:rPr>
              <a:t>	SEL can be fatal at least for the ASIC since it causes a short circuit. One have to use SEL free ASICs or special anti-</a:t>
            </a:r>
            <a:r>
              <a:rPr lang="en-US" sz="2000" b="0" i="0" dirty="0" err="1">
                <a:latin typeface="Times New Roman" panose="02020603050405020304" pitchFamily="18" charset="0"/>
                <a:cs typeface="Times New Roman" panose="02020603050405020304" pitchFamily="18" charset="0"/>
              </a:rPr>
              <a:t>latchup</a:t>
            </a:r>
            <a:r>
              <a:rPr lang="en-US" sz="2000" b="0" i="0" dirty="0">
                <a:latin typeface="Times New Roman" panose="02020603050405020304" pitchFamily="18" charset="0"/>
                <a:cs typeface="Times New Roman" panose="02020603050405020304" pitchFamily="18" charset="0"/>
              </a:rPr>
              <a:t> circuits in the satellite.</a:t>
            </a:r>
          </a:p>
        </p:txBody>
      </p:sp>
      <p:grpSp>
        <p:nvGrpSpPr>
          <p:cNvPr id="8" name="Grouper 7"/>
          <p:cNvGrpSpPr/>
          <p:nvPr/>
        </p:nvGrpSpPr>
        <p:grpSpPr>
          <a:xfrm>
            <a:off x="5076407" y="2638904"/>
            <a:ext cx="3503613" cy="3656559"/>
            <a:chOff x="4725987" y="1767286"/>
            <a:chExt cx="4204917" cy="4388477"/>
          </a:xfrm>
        </p:grpSpPr>
        <p:pic>
          <p:nvPicPr>
            <p:cNvPr id="9" name="Image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725987" y="2993463"/>
              <a:ext cx="4204917" cy="3162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10" name="Grouper 9"/>
            <p:cNvGrpSpPr/>
            <p:nvPr/>
          </p:nvGrpSpPr>
          <p:grpSpPr>
            <a:xfrm>
              <a:off x="5495631" y="1767286"/>
              <a:ext cx="3384209" cy="3109514"/>
              <a:chOff x="5495631" y="1767286"/>
              <a:chExt cx="3384209" cy="3109514"/>
            </a:xfrm>
          </p:grpSpPr>
          <p:pic>
            <p:nvPicPr>
              <p:cNvPr id="11" name="Picture 137" descr="IdefX_V1_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5400000">
                <a:off x="5388811" y="2403923"/>
                <a:ext cx="908621" cy="694982"/>
              </a:xfrm>
              <a:prstGeom prst="rect">
                <a:avLst/>
              </a:prstGeom>
              <a:noFill/>
              <a:ln w="9525">
                <a:noFill/>
                <a:miter lim="800000"/>
                <a:headEnd/>
                <a:tailEnd/>
              </a:ln>
              <a:effectLst/>
            </p:spPr>
          </p:pic>
          <p:pic>
            <p:nvPicPr>
              <p:cNvPr id="12" name="Picture 54" descr="IDefX_ECLAI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5400000">
                <a:off x="5853000" y="2203020"/>
                <a:ext cx="1367547" cy="614539"/>
              </a:xfrm>
              <a:prstGeom prst="rect">
                <a:avLst/>
              </a:prstGeom>
              <a:noFill/>
              <a:ln w="9525">
                <a:noFill/>
                <a:miter lim="800000"/>
                <a:headEnd/>
                <a:tailEnd/>
              </a:ln>
              <a:effectLst/>
            </p:spPr>
          </p:pic>
          <p:pic>
            <p:nvPicPr>
              <p:cNvPr id="13" name="Image 2" descr="DSCN3448_DxO.jpg"/>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rot="16200000">
                <a:off x="6527616" y="2153681"/>
                <a:ext cx="1393922" cy="621132"/>
              </a:xfrm>
              <a:prstGeom prst="rect">
                <a:avLst/>
              </a:prstGeom>
              <a:noFill/>
              <a:ln w="31750">
                <a:solidFill>
                  <a:schemeClr val="tx1"/>
                </a:solidFill>
                <a:miter lim="800000"/>
                <a:headEnd/>
                <a:tailEnd/>
              </a:ln>
              <a:effectLst/>
            </p:spPr>
          </p:pic>
          <p:pic>
            <p:nvPicPr>
              <p:cNvPr id="14" name="Image 1" descr="10-10-04_ASIC IDEF-X_HD_DxO.jpg"/>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rot="5400000">
                <a:off x="7408471" y="2253501"/>
                <a:ext cx="1140721" cy="679158"/>
              </a:xfrm>
              <a:prstGeom prst="rect">
                <a:avLst/>
              </a:prstGeom>
              <a:noFill/>
              <a:ln w="31750">
                <a:solidFill>
                  <a:schemeClr val="tx1"/>
                </a:solidFill>
                <a:miter lim="800000"/>
                <a:headEnd/>
                <a:tailEnd/>
              </a:ln>
              <a:effectLst/>
            </p:spPr>
          </p:pic>
          <p:cxnSp>
            <p:nvCxnSpPr>
              <p:cNvPr id="15" name="Connecteur droit avec flèche 14"/>
              <p:cNvCxnSpPr>
                <a:stCxn id="11" idx="3"/>
              </p:cNvCxnSpPr>
              <p:nvPr/>
            </p:nvCxnSpPr>
            <p:spPr bwMode="auto">
              <a:xfrm>
                <a:off x="5843122" y="3205725"/>
                <a:ext cx="273198" cy="60427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6" name="Connecteur droit avec flèche 15"/>
              <p:cNvCxnSpPr/>
              <p:nvPr/>
            </p:nvCxnSpPr>
            <p:spPr bwMode="auto">
              <a:xfrm>
                <a:off x="6543040" y="3200400"/>
                <a:ext cx="406400" cy="1066800"/>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cxnSp>
            <p:nvCxnSpPr>
              <p:cNvPr id="17" name="Connecteur droit avec flèche 16"/>
              <p:cNvCxnSpPr>
                <a:stCxn id="13" idx="1"/>
              </p:cNvCxnSpPr>
              <p:nvPr/>
            </p:nvCxnSpPr>
            <p:spPr bwMode="auto">
              <a:xfrm>
                <a:off x="7224577" y="3161208"/>
                <a:ext cx="151583" cy="1075512"/>
              </a:xfrm>
              <a:prstGeom prst="straightConnector1">
                <a:avLst/>
              </a:prstGeom>
              <a:solidFill>
                <a:schemeClr val="accent1"/>
              </a:solidFill>
              <a:ln w="9525" cap="flat" cmpd="sng" algn="ctr">
                <a:solidFill>
                  <a:srgbClr val="F54040"/>
                </a:solidFill>
                <a:prstDash val="solid"/>
                <a:round/>
                <a:headEnd type="none" w="med" len="med"/>
                <a:tailEnd type="arrow"/>
              </a:ln>
              <a:effectLst/>
            </p:spPr>
          </p:cxnSp>
          <p:cxnSp>
            <p:nvCxnSpPr>
              <p:cNvPr id="18" name="Connecteur droit avec flèche 17"/>
              <p:cNvCxnSpPr>
                <a:stCxn id="14" idx="3"/>
              </p:cNvCxnSpPr>
              <p:nvPr/>
            </p:nvCxnSpPr>
            <p:spPr bwMode="auto">
              <a:xfrm>
                <a:off x="7978832" y="3163441"/>
                <a:ext cx="901008" cy="1713359"/>
              </a:xfrm>
              <a:prstGeom prst="straightConnector1">
                <a:avLst/>
              </a:prstGeom>
              <a:solidFill>
                <a:schemeClr val="accent1"/>
              </a:solidFill>
              <a:ln w="9525" cap="flat" cmpd="sng" algn="ctr">
                <a:solidFill>
                  <a:srgbClr val="669900"/>
                </a:solidFill>
                <a:prstDash val="solid"/>
                <a:round/>
                <a:headEnd type="none" w="med" len="med"/>
                <a:tailEnd type="arrow"/>
              </a:ln>
              <a:effectLst/>
            </p:spPr>
          </p:cxnSp>
        </p:grpSp>
      </p:grpSp>
      <p:sp>
        <p:nvSpPr>
          <p:cNvPr id="19" name="Sous-titre 7"/>
          <p:cNvSpPr txBox="1">
            <a:spLocks/>
          </p:cNvSpPr>
          <p:nvPr/>
        </p:nvSpPr>
        <p:spPr bwMode="auto">
          <a:xfrm>
            <a:off x="1344683" y="5359261"/>
            <a:ext cx="4201652" cy="216197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pPr indent="0" algn="l"/>
            <a:r>
              <a:rPr lang="en-US" sz="2000" b="0" i="0" dirty="0">
                <a:latin typeface="Times New Roman" panose="02020603050405020304" pitchFamily="18" charset="0"/>
                <a:cs typeface="Times New Roman" panose="02020603050405020304" pitchFamily="18" charset="0"/>
              </a:rPr>
              <a:t>Example: SEL mitigation steps in CMOS 0.35 µm technology:</a:t>
            </a:r>
          </a:p>
        </p:txBody>
      </p:sp>
      <p:pic>
        <p:nvPicPr>
          <p:cNvPr id="20" name="Image 19" descr="440px-CMOS-Inverter_mit_parasitärem_Thyristor.png">
            <a:extLst>
              <a:ext uri="{FF2B5EF4-FFF2-40B4-BE49-F238E27FC236}">
                <a16:creationId xmlns:a16="http://schemas.microsoft.com/office/drawing/2014/main" id="{5778B031-27A9-9A4A-92B1-343D128668F0}"/>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127488" y="3022384"/>
            <a:ext cx="4046481" cy="2133600"/>
          </a:xfrm>
          <a:prstGeom prst="rect">
            <a:avLst/>
          </a:prstGeom>
        </p:spPr>
      </p:pic>
      <p:sp>
        <p:nvSpPr>
          <p:cNvPr id="22" name="Sous-titre 7">
            <a:extLst>
              <a:ext uri="{FF2B5EF4-FFF2-40B4-BE49-F238E27FC236}">
                <a16:creationId xmlns:a16="http://schemas.microsoft.com/office/drawing/2014/main" id="{28EB029B-3D0F-B247-97F0-4C8FE5F635C5}"/>
              </a:ext>
            </a:extLst>
          </p:cNvPr>
          <p:cNvSpPr txBox="1">
            <a:spLocks/>
          </p:cNvSpPr>
          <p:nvPr/>
        </p:nvSpPr>
        <p:spPr bwMode="auto">
          <a:xfrm>
            <a:off x="772160" y="-20681"/>
            <a:ext cx="7876184" cy="618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r>
              <a:rPr lang="en-US" sz="2000" b="0" i="0" kern="0" spc="300" dirty="0">
                <a:solidFill>
                  <a:schemeClr val="bg2"/>
                </a:solidFill>
              </a:rPr>
              <a:t>Microelectronic technologies</a:t>
            </a:r>
            <a:endParaRPr lang="en-US" sz="2000" kern="0" spc="300" dirty="0"/>
          </a:p>
        </p:txBody>
      </p:sp>
    </p:spTree>
    <p:extLst>
      <p:ext uri="{BB962C8B-B14F-4D97-AF65-F5344CB8AC3E}">
        <p14:creationId xmlns:p14="http://schemas.microsoft.com/office/powerpoint/2010/main" val="36002572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p:cNvSpPr>
            <a:spLocks noGrp="1"/>
          </p:cNvSpPr>
          <p:nvPr>
            <p:ph type="ftr" sz="quarter" idx="3"/>
          </p:nvPr>
        </p:nvSpPr>
        <p:spPr>
          <a:xfrm>
            <a:off x="3850105" y="6494463"/>
            <a:ext cx="4860508" cy="248880"/>
          </a:xfrm>
        </p:spPr>
        <p:txBody>
          <a:bodyPr/>
          <a:lstStyle/>
          <a:p>
            <a:r>
              <a:rPr lang="fr-FR"/>
              <a:t>ASIC analogiques et mixtes pour applications spatiales</a:t>
            </a:r>
            <a:endParaRPr lang="fr-FR" dirty="0"/>
          </a:p>
        </p:txBody>
      </p:sp>
      <p:sp>
        <p:nvSpPr>
          <p:cNvPr id="4" name="Espace réservé de la date 3"/>
          <p:cNvSpPr>
            <a:spLocks noGrp="1"/>
          </p:cNvSpPr>
          <p:nvPr>
            <p:ph type="dt" sz="half" idx="2"/>
          </p:nvPr>
        </p:nvSpPr>
        <p:spPr>
          <a:xfrm>
            <a:off x="696536" y="6494463"/>
            <a:ext cx="1117650" cy="244374"/>
          </a:xfrm>
        </p:spPr>
        <p:txBody>
          <a:bodyPr/>
          <a:lstStyle/>
          <a:p>
            <a:r>
              <a:rPr lang="fr-FR"/>
              <a:t>27-28 septembre 2016</a:t>
            </a:r>
            <a:endParaRPr lang="fr-FR" dirty="0"/>
          </a:p>
        </p:txBody>
      </p:sp>
      <p:sp>
        <p:nvSpPr>
          <p:cNvPr id="5" name="Espace réservé du numéro de diapositive 4"/>
          <p:cNvSpPr>
            <a:spLocks noGrp="1"/>
          </p:cNvSpPr>
          <p:nvPr>
            <p:ph type="sldNum" sz="quarter" idx="4"/>
          </p:nvPr>
        </p:nvSpPr>
        <p:spPr>
          <a:xfrm>
            <a:off x="8704263" y="6494463"/>
            <a:ext cx="385762" cy="215900"/>
          </a:xfrm>
        </p:spPr>
        <p:txBody>
          <a:bodyPr/>
          <a:lstStyle/>
          <a:p>
            <a:fld id="{298BBC0A-F434-4DA3-AA3E-358BDFE1B32F}" type="slidenum">
              <a:rPr lang="fr-FR" smtClean="0"/>
              <a:pPr/>
              <a:t>54</a:t>
            </a:fld>
            <a:endParaRPr lang="fr-FR"/>
          </a:p>
        </p:txBody>
      </p:sp>
      <p:sp>
        <p:nvSpPr>
          <p:cNvPr id="6" name="Titre 5"/>
          <p:cNvSpPr>
            <a:spLocks noGrp="1"/>
          </p:cNvSpPr>
          <p:nvPr>
            <p:ph type="title"/>
          </p:nvPr>
        </p:nvSpPr>
        <p:spPr/>
        <p:txBody>
          <a:bodyPr/>
          <a:lstStyle/>
          <a:p>
            <a:r>
              <a:rPr lang="fr-FR" dirty="0"/>
              <a:t>IDeF-X HD</a:t>
            </a:r>
          </a:p>
        </p:txBody>
      </p:sp>
      <p:sp>
        <p:nvSpPr>
          <p:cNvPr id="7" name="Rectangle 12"/>
          <p:cNvSpPr>
            <a:spLocks noGrp="1" noChangeArrowheads="1"/>
          </p:cNvSpPr>
          <p:nvPr>
            <p:ph type="subTitle" sz="quarter" idx="1"/>
          </p:nvPr>
        </p:nvSpPr>
        <p:spPr>
          <a:xfrm>
            <a:off x="1120775" y="682625"/>
            <a:ext cx="6482102" cy="5266112"/>
          </a:xfrm>
          <a:noFill/>
          <a:ln/>
        </p:spPr>
        <p:txBody>
          <a:bodyPr/>
          <a:lstStyle/>
          <a:p>
            <a:pPr algn="l"/>
            <a:endParaRPr lang="en-US" sz="1400" i="0" dirty="0">
              <a:solidFill>
                <a:schemeClr val="bg1"/>
              </a:solidFill>
            </a:endParaRPr>
          </a:p>
          <a:p>
            <a:pPr algn="l"/>
            <a:r>
              <a:rPr lang="en-US" sz="1200" i="0" dirty="0" err="1">
                <a:solidFill>
                  <a:schemeClr val="bg1"/>
                </a:solidFill>
              </a:rPr>
              <a:t>Submitted:december</a:t>
            </a:r>
            <a:r>
              <a:rPr lang="en-US" sz="1200" i="0" dirty="0">
                <a:solidFill>
                  <a:schemeClr val="bg1"/>
                </a:solidFill>
              </a:rPr>
              <a:t> 2009</a:t>
            </a:r>
          </a:p>
          <a:p>
            <a:pPr algn="l"/>
            <a:r>
              <a:rPr lang="en-US" sz="1200" i="0" dirty="0">
                <a:solidFill>
                  <a:schemeClr val="bg1"/>
                </a:solidFill>
              </a:rPr>
              <a:t>Come back from </a:t>
            </a:r>
            <a:r>
              <a:rPr lang="en-US" sz="1200" i="0" dirty="0" err="1">
                <a:solidFill>
                  <a:schemeClr val="bg1"/>
                </a:solidFill>
              </a:rPr>
              <a:t>fondry</a:t>
            </a:r>
            <a:r>
              <a:rPr lang="en-US" sz="1200" i="0" dirty="0">
                <a:solidFill>
                  <a:schemeClr val="bg1"/>
                </a:solidFill>
              </a:rPr>
              <a:t>: </a:t>
            </a:r>
            <a:r>
              <a:rPr lang="en-US" sz="1200" i="0" dirty="0" err="1">
                <a:solidFill>
                  <a:schemeClr val="bg1"/>
                </a:solidFill>
              </a:rPr>
              <a:t>february</a:t>
            </a:r>
            <a:r>
              <a:rPr lang="en-US" sz="1200" i="0" dirty="0">
                <a:solidFill>
                  <a:schemeClr val="bg1"/>
                </a:solidFill>
              </a:rPr>
              <a:t> 2010</a:t>
            </a:r>
          </a:p>
          <a:p>
            <a:pPr algn="l"/>
            <a:r>
              <a:rPr lang="en-US" sz="1200" dirty="0">
                <a:solidFill>
                  <a:schemeClr val="bg1"/>
                </a:solidFill>
              </a:rPr>
              <a:t>Picture of the layout with the different stages, dimensions, ratio between analog and digital part, presentation of the main parts of the layout.</a:t>
            </a:r>
          </a:p>
          <a:p>
            <a:pPr algn="l"/>
            <a:r>
              <a:rPr lang="en-US" sz="1200" dirty="0">
                <a:solidFill>
                  <a:schemeClr val="bg1"/>
                </a:solidFill>
              </a:rPr>
              <a:t>Channel,  temperature sensor, digital part, buffer….</a:t>
            </a:r>
          </a:p>
          <a:p>
            <a:pPr algn="l"/>
            <a:endParaRPr lang="en-US" sz="1200" dirty="0">
              <a:solidFill>
                <a:schemeClr val="bg1"/>
              </a:solidFill>
            </a:endParaRPr>
          </a:p>
          <a:p>
            <a:pPr algn="l"/>
            <a:endParaRPr lang="en-US" sz="1200" dirty="0">
              <a:solidFill>
                <a:schemeClr val="bg1"/>
              </a:solidFill>
            </a:endParaRPr>
          </a:p>
          <a:p>
            <a:pPr algn="l"/>
            <a:r>
              <a:rPr lang="en-US" sz="1200" i="0" dirty="0">
                <a:solidFill>
                  <a:schemeClr val="bg1"/>
                </a:solidFill>
              </a:rPr>
              <a:t> </a:t>
            </a:r>
          </a:p>
        </p:txBody>
      </p:sp>
      <p:cxnSp>
        <p:nvCxnSpPr>
          <p:cNvPr id="8" name="Connecteur droit 10"/>
          <p:cNvCxnSpPr>
            <a:cxnSpLocks noChangeShapeType="1"/>
          </p:cNvCxnSpPr>
          <p:nvPr/>
        </p:nvCxnSpPr>
        <p:spPr bwMode="auto">
          <a:xfrm>
            <a:off x="5891382" y="657934"/>
            <a:ext cx="23813" cy="5508625"/>
          </a:xfrm>
          <a:prstGeom prst="line">
            <a:avLst/>
          </a:prstGeom>
          <a:noFill/>
          <a:ln w="38100">
            <a:solidFill>
              <a:schemeClr val="bg1"/>
            </a:solidFill>
            <a:round/>
            <a:headEnd/>
            <a:tailEnd/>
          </a:ln>
        </p:spPr>
      </p:cxnSp>
      <p:pic>
        <p:nvPicPr>
          <p:cNvPr id="9" name="Picture 2" descr="R&amp;DcdTe"/>
          <p:cNvPicPr>
            <a:picLocks noChangeAspect="1" noChangeArrowheads="1"/>
          </p:cNvPicPr>
          <p:nvPr/>
        </p:nvPicPr>
        <p:blipFill>
          <a:blip r:embed="rId3" cstate="email">
            <a:lum bright="-68000" contrast="-46000"/>
            <a:extLst>
              <a:ext uri="{28A0092B-C50C-407E-A947-70E740481C1C}">
                <a14:useLocalDpi xmlns:a14="http://schemas.microsoft.com/office/drawing/2010/main"/>
              </a:ext>
            </a:extLst>
          </a:blip>
          <a:srcRect/>
          <a:stretch>
            <a:fillRect/>
          </a:stretch>
        </p:blipFill>
        <p:spPr bwMode="auto">
          <a:xfrm>
            <a:off x="1082675" y="663575"/>
            <a:ext cx="7567613" cy="5540375"/>
          </a:xfrm>
          <a:prstGeom prst="rect">
            <a:avLst/>
          </a:prstGeom>
          <a:noFill/>
          <a:ln w="3175">
            <a:solidFill>
              <a:schemeClr val="tx1"/>
            </a:solidFill>
          </a:ln>
          <a:effectLst>
            <a:innerShdw blurRad="63500" dist="50800" dir="18900000">
              <a:prstClr val="black">
                <a:alpha val="50000"/>
              </a:prstClr>
            </a:innerShdw>
          </a:effectLst>
        </p:spPr>
      </p:pic>
      <p:grpSp>
        <p:nvGrpSpPr>
          <p:cNvPr id="10" name="Groupe 7"/>
          <p:cNvGrpSpPr/>
          <p:nvPr/>
        </p:nvGrpSpPr>
        <p:grpSpPr>
          <a:xfrm>
            <a:off x="-115862" y="91365"/>
            <a:ext cx="9205887" cy="6618997"/>
            <a:chOff x="2392927" y="1879088"/>
            <a:chExt cx="4358146" cy="3192985"/>
          </a:xfrm>
          <a:effectLst>
            <a:reflection stA="45000" endPos="10000" dist="50800" dir="5400000" sy="-100000" algn="bl" rotWithShape="0"/>
          </a:effectLst>
        </p:grpSpPr>
        <p:sp>
          <p:nvSpPr>
            <p:cNvPr id="11" name="Rectangle 10"/>
            <p:cNvSpPr/>
            <p:nvPr/>
          </p:nvSpPr>
          <p:spPr>
            <a:xfrm>
              <a:off x="2392927" y="1879088"/>
              <a:ext cx="4358146" cy="31929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92927" y="1879089"/>
              <a:ext cx="4358146" cy="3192984"/>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39959066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4"/>
          </p:nvPr>
        </p:nvSpPr>
        <p:spPr>
          <a:xfrm>
            <a:off x="8704263" y="6494463"/>
            <a:ext cx="385762" cy="215900"/>
          </a:xfrm>
        </p:spPr>
        <p:txBody>
          <a:bodyPr/>
          <a:lstStyle/>
          <a:p>
            <a:fld id="{298BBC0A-F434-4DA3-AA3E-358BDFE1B32F}" type="slidenum">
              <a:rPr lang="fr-FR" smtClean="0"/>
              <a:pPr/>
              <a:t>55</a:t>
            </a:fld>
            <a:endParaRPr lang="fr-FR"/>
          </a:p>
        </p:txBody>
      </p:sp>
      <p:sp>
        <p:nvSpPr>
          <p:cNvPr id="6" name="Titre 5"/>
          <p:cNvSpPr>
            <a:spLocks noGrp="1"/>
          </p:cNvSpPr>
          <p:nvPr>
            <p:ph type="title"/>
          </p:nvPr>
        </p:nvSpPr>
        <p:spPr/>
        <p:txBody>
          <a:bodyPr/>
          <a:lstStyle/>
          <a:p>
            <a:r>
              <a:rPr lang="fr-FR" dirty="0"/>
              <a:t>IDeF-X HD</a:t>
            </a:r>
          </a:p>
        </p:txBody>
      </p:sp>
      <p:sp>
        <p:nvSpPr>
          <p:cNvPr id="7" name="Rectangle 12"/>
          <p:cNvSpPr>
            <a:spLocks noGrp="1" noChangeArrowheads="1"/>
          </p:cNvSpPr>
          <p:nvPr>
            <p:ph type="subTitle" sz="quarter" idx="1"/>
          </p:nvPr>
        </p:nvSpPr>
        <p:spPr>
          <a:xfrm>
            <a:off x="1120775" y="682625"/>
            <a:ext cx="6482102" cy="5266112"/>
          </a:xfrm>
          <a:noFill/>
          <a:ln/>
        </p:spPr>
        <p:txBody>
          <a:bodyPr/>
          <a:lstStyle/>
          <a:p>
            <a:pPr algn="l"/>
            <a:endParaRPr lang="en-US" sz="1400" i="0" dirty="0">
              <a:solidFill>
                <a:schemeClr val="bg1"/>
              </a:solidFill>
            </a:endParaRPr>
          </a:p>
          <a:p>
            <a:pPr algn="l"/>
            <a:r>
              <a:rPr lang="en-US" sz="1200" i="0" dirty="0" err="1">
                <a:solidFill>
                  <a:schemeClr val="bg1"/>
                </a:solidFill>
              </a:rPr>
              <a:t>Submitted:december</a:t>
            </a:r>
            <a:r>
              <a:rPr lang="en-US" sz="1200" i="0" dirty="0">
                <a:solidFill>
                  <a:schemeClr val="bg1"/>
                </a:solidFill>
              </a:rPr>
              <a:t> 2009</a:t>
            </a:r>
          </a:p>
          <a:p>
            <a:pPr algn="l"/>
            <a:r>
              <a:rPr lang="en-US" sz="1200" i="0" dirty="0">
                <a:solidFill>
                  <a:schemeClr val="bg1"/>
                </a:solidFill>
              </a:rPr>
              <a:t>Come back from </a:t>
            </a:r>
            <a:r>
              <a:rPr lang="en-US" sz="1200" i="0" dirty="0" err="1">
                <a:solidFill>
                  <a:schemeClr val="bg1"/>
                </a:solidFill>
              </a:rPr>
              <a:t>fondry</a:t>
            </a:r>
            <a:r>
              <a:rPr lang="en-US" sz="1200" i="0" dirty="0">
                <a:solidFill>
                  <a:schemeClr val="bg1"/>
                </a:solidFill>
              </a:rPr>
              <a:t>: </a:t>
            </a:r>
            <a:r>
              <a:rPr lang="en-US" sz="1200" i="0" dirty="0" err="1">
                <a:solidFill>
                  <a:schemeClr val="bg1"/>
                </a:solidFill>
              </a:rPr>
              <a:t>february</a:t>
            </a:r>
            <a:r>
              <a:rPr lang="en-US" sz="1200" i="0" dirty="0">
                <a:solidFill>
                  <a:schemeClr val="bg1"/>
                </a:solidFill>
              </a:rPr>
              <a:t> 2010</a:t>
            </a:r>
          </a:p>
          <a:p>
            <a:pPr algn="l"/>
            <a:r>
              <a:rPr lang="en-US" sz="1200" dirty="0">
                <a:solidFill>
                  <a:schemeClr val="bg1"/>
                </a:solidFill>
              </a:rPr>
              <a:t>Picture of the layout with the different stages, dimensions, ratio between analog and digital part, presentation of the main parts of the layout.</a:t>
            </a:r>
          </a:p>
          <a:p>
            <a:pPr algn="l"/>
            <a:r>
              <a:rPr lang="en-US" sz="1200" dirty="0">
                <a:solidFill>
                  <a:schemeClr val="bg1"/>
                </a:solidFill>
              </a:rPr>
              <a:t>Channel,  temperature sensor, digital part, buffer….</a:t>
            </a:r>
          </a:p>
          <a:p>
            <a:pPr algn="l"/>
            <a:endParaRPr lang="en-US" sz="1200" dirty="0">
              <a:solidFill>
                <a:schemeClr val="bg1"/>
              </a:solidFill>
            </a:endParaRPr>
          </a:p>
          <a:p>
            <a:pPr algn="l"/>
            <a:endParaRPr lang="en-US" sz="1200" dirty="0">
              <a:solidFill>
                <a:schemeClr val="bg1"/>
              </a:solidFill>
            </a:endParaRPr>
          </a:p>
          <a:p>
            <a:pPr algn="l"/>
            <a:r>
              <a:rPr lang="en-US" sz="1200" i="0" dirty="0">
                <a:solidFill>
                  <a:schemeClr val="bg1"/>
                </a:solidFill>
              </a:rPr>
              <a:t> </a:t>
            </a:r>
          </a:p>
        </p:txBody>
      </p:sp>
      <p:cxnSp>
        <p:nvCxnSpPr>
          <p:cNvPr id="8" name="Connecteur droit 10"/>
          <p:cNvCxnSpPr>
            <a:cxnSpLocks noChangeShapeType="1"/>
          </p:cNvCxnSpPr>
          <p:nvPr/>
        </p:nvCxnSpPr>
        <p:spPr bwMode="auto">
          <a:xfrm>
            <a:off x="5891382" y="657934"/>
            <a:ext cx="23813" cy="5508625"/>
          </a:xfrm>
          <a:prstGeom prst="line">
            <a:avLst/>
          </a:prstGeom>
          <a:noFill/>
          <a:ln w="38100">
            <a:solidFill>
              <a:schemeClr val="bg1"/>
            </a:solidFill>
            <a:round/>
            <a:headEnd/>
            <a:tailEnd/>
          </a:ln>
        </p:spPr>
      </p:cxnSp>
      <p:pic>
        <p:nvPicPr>
          <p:cNvPr id="9" name="Picture 2" descr="R&amp;DcdTe"/>
          <p:cNvPicPr>
            <a:picLocks noChangeAspect="1" noChangeArrowheads="1"/>
          </p:cNvPicPr>
          <p:nvPr/>
        </p:nvPicPr>
        <p:blipFill>
          <a:blip r:embed="rId3" cstate="email">
            <a:lum bright="-68000" contrast="-46000"/>
            <a:extLst>
              <a:ext uri="{28A0092B-C50C-407E-A947-70E740481C1C}">
                <a14:useLocalDpi xmlns:a14="http://schemas.microsoft.com/office/drawing/2010/main"/>
              </a:ext>
            </a:extLst>
          </a:blip>
          <a:srcRect/>
          <a:stretch>
            <a:fillRect/>
          </a:stretch>
        </p:blipFill>
        <p:spPr bwMode="auto">
          <a:xfrm>
            <a:off x="1082675" y="663575"/>
            <a:ext cx="7567613" cy="5540375"/>
          </a:xfrm>
          <a:prstGeom prst="rect">
            <a:avLst/>
          </a:prstGeom>
          <a:noFill/>
          <a:ln w="3175">
            <a:solidFill>
              <a:schemeClr val="tx1"/>
            </a:solidFill>
          </a:ln>
          <a:effectLst>
            <a:innerShdw blurRad="63500" dist="50800" dir="18900000">
              <a:prstClr val="black">
                <a:alpha val="50000"/>
              </a:prstClr>
            </a:innerShdw>
          </a:effectLst>
        </p:spPr>
      </p:pic>
      <p:sp>
        <p:nvSpPr>
          <p:cNvPr id="13" name="Rectangle 26"/>
          <p:cNvSpPr>
            <a:spLocks noChangeArrowheads="1"/>
          </p:cNvSpPr>
          <p:nvPr/>
        </p:nvSpPr>
        <p:spPr bwMode="auto">
          <a:xfrm>
            <a:off x="6022463" y="682625"/>
            <a:ext cx="3012320" cy="4686146"/>
          </a:xfrm>
          <a:prstGeom prst="rect">
            <a:avLst/>
          </a:prstGeom>
          <a:noFill/>
          <a:ln w="9525">
            <a:noFill/>
            <a:miter lim="800000"/>
            <a:headEnd/>
            <a:tailEnd/>
          </a:ln>
          <a:effectLst/>
        </p:spPr>
        <p:txBody>
          <a:bodyPr lIns="91418" tIns="45710" rIns="91418" bIns="45710"/>
          <a:lstStyle/>
          <a:p>
            <a:pPr indent="190500">
              <a:spcBef>
                <a:spcPct val="20000"/>
              </a:spcBef>
              <a:buFontTx/>
              <a:buChar char="•"/>
            </a:pPr>
            <a:r>
              <a:rPr lang="en-US" sz="1400" b="1" dirty="0">
                <a:solidFill>
                  <a:schemeClr val="bg1"/>
                </a:solidFill>
                <a:effectLst>
                  <a:outerShdw blurRad="38100" dist="38100" dir="2700000" algn="tl">
                    <a:srgbClr val="000000"/>
                  </a:outerShdw>
                </a:effectLst>
                <a:latin typeface="Arial" charset="0"/>
              </a:rPr>
              <a:t>CMOS AMS 350nm</a:t>
            </a:r>
          </a:p>
          <a:p>
            <a:pPr indent="190500">
              <a:spcBef>
                <a:spcPct val="20000"/>
              </a:spcBef>
              <a:buFontTx/>
              <a:buChar char="•"/>
            </a:pPr>
            <a:r>
              <a:rPr lang="en-US" sz="1400" b="1" dirty="0">
                <a:solidFill>
                  <a:schemeClr val="bg1"/>
                </a:solidFill>
                <a:effectLst>
                  <a:outerShdw blurRad="38100" dist="38100" dir="2700000" algn="tl">
                    <a:srgbClr val="000000"/>
                  </a:outerShdw>
                </a:effectLst>
                <a:latin typeface="Arial" charset="0"/>
              </a:rPr>
              <a:t>DIE area: 3500 x 5920</a:t>
            </a:r>
          </a:p>
          <a:p>
            <a:pPr indent="190500">
              <a:spcBef>
                <a:spcPct val="20000"/>
              </a:spcBef>
              <a:buFontTx/>
              <a:buChar char="•"/>
            </a:pPr>
            <a:r>
              <a:rPr lang="en-US" sz="1400" b="1" dirty="0">
                <a:solidFill>
                  <a:schemeClr val="bg1"/>
                </a:solidFill>
                <a:effectLst>
                  <a:outerShdw blurRad="38100" dist="38100" dir="2700000" algn="tl">
                    <a:srgbClr val="000000"/>
                  </a:outerShdw>
                </a:effectLst>
                <a:latin typeface="Arial" charset="0"/>
              </a:rPr>
              <a:t>Pitch: 150µm</a:t>
            </a:r>
          </a:p>
          <a:p>
            <a:pPr indent="190500">
              <a:spcBef>
                <a:spcPct val="20000"/>
              </a:spcBef>
              <a:buFontTx/>
              <a:buChar char="•"/>
            </a:pPr>
            <a:r>
              <a:rPr lang="en-US" sz="1400" b="1" dirty="0">
                <a:solidFill>
                  <a:schemeClr val="bg1"/>
                </a:solidFill>
                <a:effectLst>
                  <a:outerShdw blurRad="38100" dist="38100" dir="2700000" algn="tl">
                    <a:srgbClr val="000000"/>
                  </a:outerShdw>
                </a:effectLst>
                <a:latin typeface="Arial" charset="0"/>
              </a:rPr>
              <a:t>Power supply: 3.3V</a:t>
            </a:r>
          </a:p>
          <a:p>
            <a:pPr indent="190500">
              <a:spcBef>
                <a:spcPct val="20000"/>
              </a:spcBef>
              <a:buFontTx/>
              <a:buChar char="•"/>
            </a:pPr>
            <a:r>
              <a:rPr lang="en-US" sz="1400" b="1" dirty="0">
                <a:solidFill>
                  <a:schemeClr val="bg1"/>
                </a:solidFill>
                <a:effectLst>
                  <a:outerShdw blurRad="38100" dist="38100" dir="2700000" algn="tl">
                    <a:srgbClr val="000000"/>
                  </a:outerShdw>
                </a:effectLst>
                <a:latin typeface="Arial" charset="0"/>
              </a:rPr>
              <a:t>ASIC Pin number: 84</a:t>
            </a:r>
          </a:p>
          <a:p>
            <a:pPr indent="190500">
              <a:spcBef>
                <a:spcPct val="20000"/>
              </a:spcBef>
              <a:buFontTx/>
              <a:buChar char="•"/>
            </a:pPr>
            <a:r>
              <a:rPr lang="en-US" sz="1400" b="1" dirty="0">
                <a:solidFill>
                  <a:schemeClr val="bg1"/>
                </a:solidFill>
                <a:effectLst>
                  <a:outerShdw blurRad="38100" dist="38100" dir="2700000" algn="tl">
                    <a:srgbClr val="000000"/>
                  </a:outerShdw>
                </a:effectLst>
                <a:latin typeface="Arial" charset="0"/>
              </a:rPr>
              <a:t>Board Pin: </a:t>
            </a:r>
          </a:p>
          <a:p>
            <a:pPr>
              <a:spcBef>
                <a:spcPct val="20000"/>
              </a:spcBef>
            </a:pPr>
            <a:r>
              <a:rPr lang="en-US" sz="1200" b="1" dirty="0">
                <a:solidFill>
                  <a:schemeClr val="bg1"/>
                </a:solidFill>
                <a:effectLst>
                  <a:outerShdw blurRad="38100" dist="38100" dir="2700000" algn="tl">
                    <a:srgbClr val="000000"/>
                  </a:outerShdw>
                </a:effectLst>
                <a:latin typeface="Arial" charset="0"/>
              </a:rPr>
              <a:t>VDD(x4), GND(x2).</a:t>
            </a:r>
          </a:p>
          <a:p>
            <a:pPr>
              <a:spcBef>
                <a:spcPct val="20000"/>
              </a:spcBef>
            </a:pPr>
            <a:r>
              <a:rPr lang="en-US" sz="1200" b="1" dirty="0">
                <a:solidFill>
                  <a:schemeClr val="bg1"/>
                </a:solidFill>
                <a:effectLst>
                  <a:outerShdw blurRad="38100" dist="38100" dir="2700000" algn="tl">
                    <a:srgbClr val="000000"/>
                  </a:outerShdw>
                </a:effectLst>
                <a:latin typeface="Arial" charset="0"/>
              </a:rPr>
              <a:t>DIN(x2), DOUT(x2), STROBE(x2).</a:t>
            </a:r>
          </a:p>
          <a:p>
            <a:pPr>
              <a:spcBef>
                <a:spcPct val="20000"/>
              </a:spcBef>
            </a:pPr>
            <a:r>
              <a:rPr lang="en-US" sz="1200" b="1" dirty="0">
                <a:solidFill>
                  <a:schemeClr val="bg1"/>
                </a:solidFill>
                <a:effectLst>
                  <a:outerShdw blurRad="38100" dist="38100" dir="2700000" algn="tl">
                    <a:srgbClr val="000000"/>
                  </a:outerShdw>
                </a:effectLst>
                <a:latin typeface="Arial" charset="0"/>
              </a:rPr>
              <a:t>AOUT(x2), TEST, SEU.</a:t>
            </a:r>
          </a:p>
          <a:p>
            <a:pPr>
              <a:spcBef>
                <a:spcPct val="20000"/>
              </a:spcBef>
            </a:pPr>
            <a:r>
              <a:rPr lang="en-US" sz="1200" b="1" dirty="0">
                <a:solidFill>
                  <a:schemeClr val="bg1"/>
                </a:solidFill>
                <a:effectLst>
                  <a:outerShdw blurRad="38100" dist="38100" dir="2700000" algn="tl">
                    <a:srgbClr val="000000"/>
                  </a:outerShdw>
                </a:effectLst>
                <a:latin typeface="Arial" charset="0"/>
              </a:rPr>
              <a:t>CHIPSELECT(x3)</a:t>
            </a:r>
          </a:p>
          <a:p>
            <a:pPr>
              <a:spcBef>
                <a:spcPct val="20000"/>
              </a:spcBef>
            </a:pPr>
            <a:r>
              <a:rPr lang="en-US" sz="1200" b="1" dirty="0">
                <a:solidFill>
                  <a:schemeClr val="bg1"/>
                </a:solidFill>
                <a:effectLst>
                  <a:outerShdw blurRad="38100" dist="38100" dir="2700000" algn="tl">
                    <a:srgbClr val="000000"/>
                  </a:outerShdw>
                </a:effectLst>
                <a:latin typeface="Arial" charset="0"/>
              </a:rPr>
              <a:t>=&gt;16 pins for 8 ASICs</a:t>
            </a:r>
          </a:p>
        </p:txBody>
      </p:sp>
      <p:pic>
        <p:nvPicPr>
          <p:cNvPr id="2" name="Image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66800" y="657934"/>
            <a:ext cx="4955663" cy="5531802"/>
          </a:xfrm>
          <a:prstGeom prst="rect">
            <a:avLst/>
          </a:prstGeom>
        </p:spPr>
      </p:pic>
    </p:spTree>
    <p:extLst>
      <p:ext uri="{BB962C8B-B14F-4D97-AF65-F5344CB8AC3E}">
        <p14:creationId xmlns:p14="http://schemas.microsoft.com/office/powerpoint/2010/main" val="36232552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1094"/>
          <p:cNvSpPr>
            <a:spLocks noGrp="1" noChangeArrowheads="1"/>
          </p:cNvSpPr>
          <p:nvPr>
            <p:ph type="ftr" sz="quarter" idx="3"/>
          </p:nvPr>
        </p:nvSpPr>
        <p:spPr/>
        <p:txBody>
          <a:bodyPr/>
          <a:lstStyle/>
          <a:p>
            <a:r>
              <a:rPr lang="fr-FR" dirty="0"/>
              <a:t>Journées VLSI-PCB-FPGA 2016, Strasbourg</a:t>
            </a:r>
          </a:p>
        </p:txBody>
      </p:sp>
      <p:sp>
        <p:nvSpPr>
          <p:cNvPr id="51" name="Rectangle 1096"/>
          <p:cNvSpPr>
            <a:spLocks noGrp="1" noChangeArrowheads="1"/>
          </p:cNvSpPr>
          <p:nvPr>
            <p:ph type="dt" sz="half" idx="2"/>
          </p:nvPr>
        </p:nvSpPr>
        <p:spPr/>
        <p:txBody>
          <a:bodyPr/>
          <a:lstStyle/>
          <a:p>
            <a:r>
              <a:rPr lang="fr-FR" dirty="0"/>
              <a:t>31 mai-8 juin 2016</a:t>
            </a:r>
          </a:p>
        </p:txBody>
      </p:sp>
      <p:sp>
        <p:nvSpPr>
          <p:cNvPr id="52" name="Rectangle 1097"/>
          <p:cNvSpPr>
            <a:spLocks noGrp="1" noChangeArrowheads="1"/>
          </p:cNvSpPr>
          <p:nvPr>
            <p:ph type="sldNum" sz="quarter" idx="4"/>
          </p:nvPr>
        </p:nvSpPr>
        <p:spPr>
          <a:xfrm>
            <a:off x="8346819" y="6480304"/>
            <a:ext cx="385762" cy="215900"/>
          </a:xfrm>
        </p:spPr>
        <p:txBody>
          <a:bodyPr/>
          <a:lstStyle/>
          <a:p>
            <a:fld id="{5287B7FA-75F4-41EF-AED0-620F566FF141}" type="slidenum">
              <a:rPr lang="fr-FR"/>
              <a:pPr/>
              <a:t>56</a:t>
            </a:fld>
            <a:endParaRPr lang="fr-FR"/>
          </a:p>
        </p:txBody>
      </p:sp>
      <p:sp>
        <p:nvSpPr>
          <p:cNvPr id="9" name="Rectangle 2"/>
          <p:cNvSpPr>
            <a:spLocks noGrp="1" noChangeArrowheads="1"/>
          </p:cNvSpPr>
          <p:nvPr>
            <p:ph type="ctrTitle"/>
          </p:nvPr>
        </p:nvSpPr>
        <p:spPr>
          <a:xfrm>
            <a:off x="1042988" y="150813"/>
            <a:ext cx="7632700" cy="458787"/>
          </a:xfrm>
        </p:spPr>
        <p:txBody>
          <a:bodyPr/>
          <a:lstStyle/>
          <a:p>
            <a:pPr algn="l"/>
            <a:r>
              <a:rPr lang="fr-FR" sz="2000" i="0" dirty="0" err="1"/>
              <a:t>CRASICs</a:t>
            </a:r>
            <a:r>
              <a:rPr lang="fr-FR" sz="2000" i="0" dirty="0"/>
              <a:t>: </a:t>
            </a:r>
            <a:r>
              <a:rPr lang="fr-FR" sz="2000" i="0" dirty="0" err="1"/>
              <a:t>cryogenics</a:t>
            </a:r>
            <a:r>
              <a:rPr lang="fr-FR" sz="2000" i="0" dirty="0"/>
              <a:t> ASICs</a:t>
            </a:r>
            <a:endParaRPr lang="fr-FR" sz="2000" dirty="0">
              <a:effectLst>
                <a:outerShdw blurRad="38100" dist="38100" dir="2700000" algn="tl">
                  <a:srgbClr val="C0C0C0"/>
                </a:outerShdw>
              </a:effectLst>
            </a:endParaRPr>
          </a:p>
        </p:txBody>
      </p:sp>
      <p:pic>
        <p:nvPicPr>
          <p:cNvPr id="240" name="Image 9"/>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4062262" y="1233430"/>
            <a:ext cx="2351326" cy="17637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41" name="Grouper 240"/>
          <p:cNvGrpSpPr/>
          <p:nvPr/>
        </p:nvGrpSpPr>
        <p:grpSpPr>
          <a:xfrm>
            <a:off x="1099625" y="1233430"/>
            <a:ext cx="2352430" cy="1763770"/>
            <a:chOff x="2087563" y="1435157"/>
            <a:chExt cx="6769100" cy="5075237"/>
          </a:xfrm>
        </p:grpSpPr>
        <p:pic>
          <p:nvPicPr>
            <p:cNvPr id="242" name="Image 5" descr="p05-100x5-20.tif"/>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2087563" y="1435157"/>
              <a:ext cx="6769100" cy="5075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43" name="Grouper 242"/>
            <p:cNvGrpSpPr>
              <a:grpSpLocks/>
            </p:cNvGrpSpPr>
            <p:nvPr/>
          </p:nvGrpSpPr>
          <p:grpSpPr bwMode="auto">
            <a:xfrm>
              <a:off x="2627313" y="3212792"/>
              <a:ext cx="4852988" cy="1249362"/>
              <a:chOff x="619125" y="3148542"/>
              <a:chExt cx="4852458" cy="1248833"/>
            </a:xfrm>
          </p:grpSpPr>
          <p:sp>
            <p:nvSpPr>
              <p:cNvPr id="251" name="Forme libre 250"/>
              <p:cNvSpPr/>
              <p:nvPr/>
            </p:nvSpPr>
            <p:spPr>
              <a:xfrm>
                <a:off x="793731" y="3148542"/>
                <a:ext cx="4677852" cy="1248833"/>
              </a:xfrm>
              <a:custGeom>
                <a:avLst/>
                <a:gdLst>
                  <a:gd name="connsiteX0" fmla="*/ 0 w 4677833"/>
                  <a:gd name="connsiteY0" fmla="*/ 1248833 h 1248833"/>
                  <a:gd name="connsiteX1" fmla="*/ 576792 w 4677833"/>
                  <a:gd name="connsiteY1" fmla="*/ 0 h 1248833"/>
                  <a:gd name="connsiteX2" fmla="*/ 3577167 w 4677833"/>
                  <a:gd name="connsiteY2" fmla="*/ 127000 h 1248833"/>
                  <a:gd name="connsiteX3" fmla="*/ 3249083 w 4677833"/>
                  <a:gd name="connsiteY3" fmla="*/ 926041 h 1248833"/>
                  <a:gd name="connsiteX4" fmla="*/ 1725083 w 4677833"/>
                  <a:gd name="connsiteY4" fmla="*/ 873125 h 1248833"/>
                  <a:gd name="connsiteX5" fmla="*/ 1836208 w 4677833"/>
                  <a:gd name="connsiteY5" fmla="*/ 608541 h 1248833"/>
                  <a:gd name="connsiteX6" fmla="*/ 2619375 w 4677833"/>
                  <a:gd name="connsiteY6" fmla="*/ 635000 h 1248833"/>
                  <a:gd name="connsiteX7" fmla="*/ 2709333 w 4677833"/>
                  <a:gd name="connsiteY7" fmla="*/ 381000 h 1248833"/>
                  <a:gd name="connsiteX8" fmla="*/ 1195917 w 4677833"/>
                  <a:gd name="connsiteY8" fmla="*/ 333375 h 1248833"/>
                  <a:gd name="connsiteX9" fmla="*/ 873125 w 4677833"/>
                  <a:gd name="connsiteY9" fmla="*/ 1068916 h 1248833"/>
                  <a:gd name="connsiteX10" fmla="*/ 3857625 w 4677833"/>
                  <a:gd name="connsiteY10" fmla="*/ 1164166 h 1248833"/>
                  <a:gd name="connsiteX11" fmla="*/ 4376208 w 4677833"/>
                  <a:gd name="connsiteY11" fmla="*/ 15875 h 1248833"/>
                  <a:gd name="connsiteX12" fmla="*/ 4677833 w 4677833"/>
                  <a:gd name="connsiteY12" fmla="*/ 5291 h 1248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77833" h="1248833">
                    <a:moveTo>
                      <a:pt x="0" y="1248833"/>
                    </a:moveTo>
                    <a:lnTo>
                      <a:pt x="576792" y="0"/>
                    </a:lnTo>
                    <a:lnTo>
                      <a:pt x="3577167" y="127000"/>
                    </a:lnTo>
                    <a:lnTo>
                      <a:pt x="3249083" y="926041"/>
                    </a:lnTo>
                    <a:lnTo>
                      <a:pt x="1725083" y="873125"/>
                    </a:lnTo>
                    <a:lnTo>
                      <a:pt x="1836208" y="608541"/>
                    </a:lnTo>
                    <a:lnTo>
                      <a:pt x="2619375" y="635000"/>
                    </a:lnTo>
                    <a:lnTo>
                      <a:pt x="2709333" y="381000"/>
                    </a:lnTo>
                    <a:lnTo>
                      <a:pt x="1195917" y="333375"/>
                    </a:lnTo>
                    <a:lnTo>
                      <a:pt x="873125" y="1068916"/>
                    </a:lnTo>
                    <a:lnTo>
                      <a:pt x="3857625" y="1164166"/>
                    </a:lnTo>
                    <a:lnTo>
                      <a:pt x="4376208" y="15875"/>
                    </a:lnTo>
                    <a:lnTo>
                      <a:pt x="4677833" y="5291"/>
                    </a:lnTo>
                  </a:path>
                </a:pathLst>
              </a:custGeom>
              <a:ln>
                <a:solidFill>
                  <a:srgbClr val="0000FF"/>
                </a:solidFill>
              </a:ln>
            </p:spPr>
            <p:style>
              <a:lnRef idx="2">
                <a:schemeClr val="accent1"/>
              </a:lnRef>
              <a:fillRef idx="0">
                <a:schemeClr val="accent1"/>
              </a:fillRef>
              <a:effectRef idx="1">
                <a:schemeClr val="accent1"/>
              </a:effectRef>
              <a:fontRef idx="minor">
                <a:schemeClr val="tx1"/>
              </a:fontRef>
            </p:style>
            <p:txBody>
              <a:bodyPr anchor="ctr"/>
              <a:lstStyle/>
              <a:p>
                <a:pPr algn="ctr" fontAlgn="auto">
                  <a:spcBef>
                    <a:spcPts val="0"/>
                  </a:spcBef>
                  <a:spcAft>
                    <a:spcPts val="0"/>
                  </a:spcAft>
                  <a:defRPr/>
                </a:pPr>
                <a:endParaRPr lang="fr-FR" dirty="0"/>
              </a:p>
            </p:txBody>
          </p:sp>
          <p:cxnSp>
            <p:nvCxnSpPr>
              <p:cNvPr id="252" name="Connecteur droit 251"/>
              <p:cNvCxnSpPr/>
              <p:nvPr/>
            </p:nvCxnSpPr>
            <p:spPr>
              <a:xfrm>
                <a:off x="619125" y="4191087"/>
                <a:ext cx="539691" cy="15868"/>
              </a:xfrm>
              <a:prstGeom prst="line">
                <a:avLst/>
              </a:prstGeom>
              <a:ln>
                <a:solidFill>
                  <a:srgbClr val="4AFF36"/>
                </a:solidFill>
              </a:ln>
            </p:spPr>
            <p:style>
              <a:lnRef idx="2">
                <a:schemeClr val="accent1"/>
              </a:lnRef>
              <a:fillRef idx="0">
                <a:schemeClr val="accent1"/>
              </a:fillRef>
              <a:effectRef idx="1">
                <a:schemeClr val="accent1"/>
              </a:effectRef>
              <a:fontRef idx="minor">
                <a:schemeClr val="tx1"/>
              </a:fontRef>
            </p:style>
          </p:cxnSp>
          <p:cxnSp>
            <p:nvCxnSpPr>
              <p:cNvPr id="253" name="Connecteur droit 252"/>
              <p:cNvCxnSpPr/>
              <p:nvPr/>
            </p:nvCxnSpPr>
            <p:spPr>
              <a:xfrm>
                <a:off x="728651" y="3937195"/>
                <a:ext cx="539691" cy="15868"/>
              </a:xfrm>
              <a:prstGeom prst="line">
                <a:avLst/>
              </a:prstGeom>
              <a:ln>
                <a:solidFill>
                  <a:srgbClr val="4AFF36"/>
                </a:solidFill>
              </a:ln>
            </p:spPr>
            <p:style>
              <a:lnRef idx="2">
                <a:schemeClr val="accent1"/>
              </a:lnRef>
              <a:fillRef idx="0">
                <a:schemeClr val="accent1"/>
              </a:fillRef>
              <a:effectRef idx="1">
                <a:schemeClr val="accent1"/>
              </a:effectRef>
              <a:fontRef idx="minor">
                <a:schemeClr val="tx1"/>
              </a:fontRef>
            </p:style>
          </p:cxnSp>
          <p:cxnSp>
            <p:nvCxnSpPr>
              <p:cNvPr id="254" name="Connecteur droit 253"/>
              <p:cNvCxnSpPr/>
              <p:nvPr/>
            </p:nvCxnSpPr>
            <p:spPr>
              <a:xfrm>
                <a:off x="854049" y="3691237"/>
                <a:ext cx="539691" cy="15868"/>
              </a:xfrm>
              <a:prstGeom prst="line">
                <a:avLst/>
              </a:prstGeom>
              <a:ln>
                <a:solidFill>
                  <a:srgbClr val="4AFF36"/>
                </a:solidFill>
              </a:ln>
            </p:spPr>
            <p:style>
              <a:lnRef idx="2">
                <a:schemeClr val="accent1"/>
              </a:lnRef>
              <a:fillRef idx="0">
                <a:schemeClr val="accent1"/>
              </a:fillRef>
              <a:effectRef idx="1">
                <a:schemeClr val="accent1"/>
              </a:effectRef>
              <a:fontRef idx="minor">
                <a:schemeClr val="tx1"/>
              </a:fontRef>
            </p:style>
          </p:cxnSp>
          <p:cxnSp>
            <p:nvCxnSpPr>
              <p:cNvPr id="255" name="Connecteur droit 254"/>
              <p:cNvCxnSpPr/>
              <p:nvPr/>
            </p:nvCxnSpPr>
            <p:spPr>
              <a:xfrm>
                <a:off x="998497" y="3411955"/>
                <a:ext cx="539691" cy="15868"/>
              </a:xfrm>
              <a:prstGeom prst="line">
                <a:avLst/>
              </a:prstGeom>
              <a:ln>
                <a:solidFill>
                  <a:srgbClr val="4AFF36"/>
                </a:solidFill>
              </a:ln>
            </p:spPr>
            <p:style>
              <a:lnRef idx="2">
                <a:schemeClr val="accent1"/>
              </a:lnRef>
              <a:fillRef idx="0">
                <a:schemeClr val="accent1"/>
              </a:fillRef>
              <a:effectRef idx="1">
                <a:schemeClr val="accent1"/>
              </a:effectRef>
              <a:fontRef idx="minor">
                <a:schemeClr val="tx1"/>
              </a:fontRef>
            </p:style>
          </p:cxnSp>
        </p:grpSp>
        <p:grpSp>
          <p:nvGrpSpPr>
            <p:cNvPr id="244" name="Grouper 243"/>
            <p:cNvGrpSpPr>
              <a:grpSpLocks/>
            </p:cNvGrpSpPr>
            <p:nvPr/>
          </p:nvGrpSpPr>
          <p:grpSpPr bwMode="auto">
            <a:xfrm>
              <a:off x="3189288" y="3101667"/>
              <a:ext cx="3719512" cy="1492250"/>
              <a:chOff x="1181657" y="3037417"/>
              <a:chExt cx="3718425" cy="1492250"/>
            </a:xfrm>
          </p:grpSpPr>
          <p:sp>
            <p:nvSpPr>
              <p:cNvPr id="245" name="Forme libre 244"/>
              <p:cNvSpPr/>
              <p:nvPr/>
            </p:nvSpPr>
            <p:spPr>
              <a:xfrm>
                <a:off x="1211809" y="3037417"/>
                <a:ext cx="3688273" cy="1492250"/>
              </a:xfrm>
              <a:custGeom>
                <a:avLst/>
                <a:gdLst>
                  <a:gd name="connsiteX0" fmla="*/ 3640666 w 3688291"/>
                  <a:gd name="connsiteY0" fmla="*/ 1492250 h 1492250"/>
                  <a:gd name="connsiteX1" fmla="*/ 3640666 w 3688291"/>
                  <a:gd name="connsiteY1" fmla="*/ 1492250 h 1492250"/>
                  <a:gd name="connsiteX2" fmla="*/ 3688291 w 3688291"/>
                  <a:gd name="connsiteY2" fmla="*/ 1423458 h 1492250"/>
                  <a:gd name="connsiteX3" fmla="*/ 0 w 3688291"/>
                  <a:gd name="connsiteY3" fmla="*/ 1285875 h 1492250"/>
                  <a:gd name="connsiteX4" fmla="*/ 465666 w 3688291"/>
                  <a:gd name="connsiteY4" fmla="*/ 280458 h 1492250"/>
                  <a:gd name="connsiteX5" fmla="*/ 2719916 w 3688291"/>
                  <a:gd name="connsiteY5" fmla="*/ 375708 h 1492250"/>
                  <a:gd name="connsiteX6" fmla="*/ 2497666 w 3688291"/>
                  <a:gd name="connsiteY6" fmla="*/ 899583 h 1492250"/>
                  <a:gd name="connsiteX7" fmla="*/ 1735666 w 3688291"/>
                  <a:gd name="connsiteY7" fmla="*/ 873125 h 1492250"/>
                  <a:gd name="connsiteX8" fmla="*/ 1862666 w 3688291"/>
                  <a:gd name="connsiteY8" fmla="*/ 608541 h 1492250"/>
                  <a:gd name="connsiteX9" fmla="*/ 1105958 w 3688291"/>
                  <a:gd name="connsiteY9" fmla="*/ 571500 h 1492250"/>
                  <a:gd name="connsiteX10" fmla="*/ 873125 w 3688291"/>
                  <a:gd name="connsiteY10" fmla="*/ 1105958 h 1492250"/>
                  <a:gd name="connsiteX11" fmla="*/ 3137958 w 3688291"/>
                  <a:gd name="connsiteY11" fmla="*/ 1153583 h 1492250"/>
                  <a:gd name="connsiteX12" fmla="*/ 3593041 w 3688291"/>
                  <a:gd name="connsiteY12" fmla="*/ 89958 h 1492250"/>
                  <a:gd name="connsiteX13" fmla="*/ 174625 w 3688291"/>
                  <a:gd name="connsiteY13" fmla="*/ 0 h 1492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88291" h="1492250">
                    <a:moveTo>
                      <a:pt x="3640666" y="1492250"/>
                    </a:moveTo>
                    <a:lnTo>
                      <a:pt x="3640666" y="1492250"/>
                    </a:lnTo>
                    <a:lnTo>
                      <a:pt x="3688291" y="1423458"/>
                    </a:lnTo>
                    <a:lnTo>
                      <a:pt x="0" y="1285875"/>
                    </a:lnTo>
                    <a:lnTo>
                      <a:pt x="465666" y="280458"/>
                    </a:lnTo>
                    <a:lnTo>
                      <a:pt x="2719916" y="375708"/>
                    </a:lnTo>
                    <a:lnTo>
                      <a:pt x="2497666" y="899583"/>
                    </a:lnTo>
                    <a:lnTo>
                      <a:pt x="1735666" y="873125"/>
                    </a:lnTo>
                    <a:lnTo>
                      <a:pt x="1862666" y="608541"/>
                    </a:lnTo>
                    <a:lnTo>
                      <a:pt x="1105958" y="571500"/>
                    </a:lnTo>
                    <a:lnTo>
                      <a:pt x="873125" y="1105958"/>
                    </a:lnTo>
                    <a:lnTo>
                      <a:pt x="3137958" y="1153583"/>
                    </a:lnTo>
                    <a:lnTo>
                      <a:pt x="3593041" y="89958"/>
                    </a:lnTo>
                    <a:lnTo>
                      <a:pt x="174625" y="0"/>
                    </a:lnTo>
                  </a:path>
                </a:pathLst>
              </a:custGeom>
              <a:ln>
                <a:solidFill>
                  <a:srgbClr val="FF0000"/>
                </a:solidFill>
              </a:ln>
            </p:spPr>
            <p:style>
              <a:lnRef idx="2">
                <a:schemeClr val="accent1"/>
              </a:lnRef>
              <a:fillRef idx="0">
                <a:schemeClr val="accent1"/>
              </a:fillRef>
              <a:effectRef idx="1">
                <a:schemeClr val="accent1"/>
              </a:effectRef>
              <a:fontRef idx="minor">
                <a:schemeClr val="tx1"/>
              </a:fontRef>
            </p:style>
            <p:txBody>
              <a:bodyPr anchor="ctr"/>
              <a:lstStyle/>
              <a:p>
                <a:pPr algn="ctr" fontAlgn="auto">
                  <a:spcBef>
                    <a:spcPts val="0"/>
                  </a:spcBef>
                  <a:spcAft>
                    <a:spcPts val="0"/>
                  </a:spcAft>
                  <a:defRPr/>
                </a:pPr>
                <a:endParaRPr lang="fr-FR"/>
              </a:p>
            </p:txBody>
          </p:sp>
          <p:cxnSp>
            <p:nvCxnSpPr>
              <p:cNvPr id="246" name="Connecteur droit 245"/>
              <p:cNvCxnSpPr/>
              <p:nvPr/>
            </p:nvCxnSpPr>
            <p:spPr>
              <a:xfrm flipV="1">
                <a:off x="4197026" y="4355042"/>
                <a:ext cx="63481" cy="174625"/>
              </a:xfrm>
              <a:prstGeom prst="line">
                <a:avLst/>
              </a:prstGeom>
              <a:ln>
                <a:solidFill>
                  <a:srgbClr val="4AFF36"/>
                </a:solidFill>
              </a:ln>
            </p:spPr>
            <p:style>
              <a:lnRef idx="2">
                <a:schemeClr val="accent1"/>
              </a:lnRef>
              <a:fillRef idx="0">
                <a:schemeClr val="accent1"/>
              </a:fillRef>
              <a:effectRef idx="1">
                <a:schemeClr val="accent1"/>
              </a:effectRef>
              <a:fontRef idx="minor">
                <a:schemeClr val="tx1"/>
              </a:fontRef>
            </p:style>
          </p:cxnSp>
          <p:cxnSp>
            <p:nvCxnSpPr>
              <p:cNvPr id="247" name="Connecteur droit 246"/>
              <p:cNvCxnSpPr/>
              <p:nvPr/>
            </p:nvCxnSpPr>
            <p:spPr>
              <a:xfrm flipV="1">
                <a:off x="3451119" y="4332817"/>
                <a:ext cx="63481" cy="174625"/>
              </a:xfrm>
              <a:prstGeom prst="line">
                <a:avLst/>
              </a:prstGeom>
              <a:ln>
                <a:solidFill>
                  <a:srgbClr val="4AFF36"/>
                </a:solidFill>
              </a:ln>
            </p:spPr>
            <p:style>
              <a:lnRef idx="2">
                <a:schemeClr val="accent1"/>
              </a:lnRef>
              <a:fillRef idx="0">
                <a:schemeClr val="accent1"/>
              </a:fillRef>
              <a:effectRef idx="1">
                <a:schemeClr val="accent1"/>
              </a:effectRef>
              <a:fontRef idx="minor">
                <a:schemeClr val="tx1"/>
              </a:fontRef>
            </p:style>
          </p:cxnSp>
          <p:cxnSp>
            <p:nvCxnSpPr>
              <p:cNvPr id="248" name="Connecteur droit 247"/>
              <p:cNvCxnSpPr/>
              <p:nvPr/>
            </p:nvCxnSpPr>
            <p:spPr>
              <a:xfrm flipV="1">
                <a:off x="2692515" y="4310592"/>
                <a:ext cx="63481" cy="174625"/>
              </a:xfrm>
              <a:prstGeom prst="line">
                <a:avLst/>
              </a:prstGeom>
              <a:ln>
                <a:solidFill>
                  <a:srgbClr val="4AFF36"/>
                </a:solidFill>
              </a:ln>
            </p:spPr>
            <p:style>
              <a:lnRef idx="2">
                <a:schemeClr val="accent1"/>
              </a:lnRef>
              <a:fillRef idx="0">
                <a:schemeClr val="accent1"/>
              </a:fillRef>
              <a:effectRef idx="1">
                <a:schemeClr val="accent1"/>
              </a:effectRef>
              <a:fontRef idx="minor">
                <a:schemeClr val="tx1"/>
              </a:fontRef>
            </p:style>
          </p:cxnSp>
          <p:cxnSp>
            <p:nvCxnSpPr>
              <p:cNvPr id="249" name="Connecteur droit 248"/>
              <p:cNvCxnSpPr/>
              <p:nvPr/>
            </p:nvCxnSpPr>
            <p:spPr>
              <a:xfrm flipV="1">
                <a:off x="1943434" y="4267729"/>
                <a:ext cx="63481" cy="174625"/>
              </a:xfrm>
              <a:prstGeom prst="line">
                <a:avLst/>
              </a:prstGeom>
              <a:ln>
                <a:solidFill>
                  <a:srgbClr val="4AFF36"/>
                </a:solidFill>
              </a:ln>
            </p:spPr>
            <p:style>
              <a:lnRef idx="2">
                <a:schemeClr val="accent1"/>
              </a:lnRef>
              <a:fillRef idx="0">
                <a:schemeClr val="accent1"/>
              </a:fillRef>
              <a:effectRef idx="1">
                <a:schemeClr val="accent1"/>
              </a:effectRef>
              <a:fontRef idx="minor">
                <a:schemeClr val="tx1"/>
              </a:fontRef>
            </p:style>
          </p:cxnSp>
          <p:cxnSp>
            <p:nvCxnSpPr>
              <p:cNvPr id="250" name="Connecteur droit 249"/>
              <p:cNvCxnSpPr/>
              <p:nvPr/>
            </p:nvCxnSpPr>
            <p:spPr>
              <a:xfrm flipV="1">
                <a:off x="1181657" y="4223279"/>
                <a:ext cx="63481" cy="174625"/>
              </a:xfrm>
              <a:prstGeom prst="line">
                <a:avLst/>
              </a:prstGeom>
              <a:ln>
                <a:solidFill>
                  <a:srgbClr val="4AFF36"/>
                </a:solidFill>
              </a:ln>
            </p:spPr>
            <p:style>
              <a:lnRef idx="2">
                <a:schemeClr val="accent1"/>
              </a:lnRef>
              <a:fillRef idx="0">
                <a:schemeClr val="accent1"/>
              </a:fillRef>
              <a:effectRef idx="1">
                <a:schemeClr val="accent1"/>
              </a:effectRef>
              <a:fontRef idx="minor">
                <a:schemeClr val="tx1"/>
              </a:fontRef>
            </p:style>
          </p:cxnSp>
        </p:grpSp>
      </p:grpSp>
      <p:sp>
        <p:nvSpPr>
          <p:cNvPr id="257" name="ZoneTexte 256"/>
          <p:cNvSpPr txBox="1"/>
          <p:nvPr/>
        </p:nvSpPr>
        <p:spPr>
          <a:xfrm>
            <a:off x="3060701" y="4379082"/>
            <a:ext cx="1828799" cy="1107996"/>
          </a:xfrm>
          <a:prstGeom prst="rect">
            <a:avLst/>
          </a:prstGeom>
          <a:noFill/>
        </p:spPr>
        <p:txBody>
          <a:bodyPr wrap="square" rtlCol="0">
            <a:spAutoFit/>
          </a:bodyPr>
          <a:lstStyle/>
          <a:p>
            <a:pPr algn="just"/>
            <a:r>
              <a:rPr lang="fr-FR" sz="1100" dirty="0">
                <a:latin typeface="+mj-lt"/>
              </a:rPr>
              <a:t>ASIC </a:t>
            </a:r>
            <a:r>
              <a:rPr lang="fr-FR" sz="1100" b="1" dirty="0" err="1">
                <a:latin typeface="+mj-lt"/>
              </a:rPr>
              <a:t>RoBo</a:t>
            </a:r>
            <a:r>
              <a:rPr lang="fr-FR" sz="1100" b="1" dirty="0">
                <a:latin typeface="+mj-lt"/>
              </a:rPr>
              <a:t> (CMOS AMS 0.35µm)</a:t>
            </a:r>
            <a:r>
              <a:rPr lang="fr-FR" sz="1100" dirty="0">
                <a:latin typeface="+mj-lt"/>
              </a:rPr>
              <a:t>: Test structures (NMOS, PMOS, </a:t>
            </a:r>
            <a:r>
              <a:rPr lang="fr-FR" sz="1100" dirty="0" err="1">
                <a:latin typeface="+mj-lt"/>
              </a:rPr>
              <a:t>Res</a:t>
            </a:r>
            <a:r>
              <a:rPr lang="fr-FR" sz="1100" dirty="0">
                <a:latin typeface="+mj-lt"/>
              </a:rPr>
              <a:t>, </a:t>
            </a:r>
            <a:r>
              <a:rPr lang="fr-FR" sz="1100" dirty="0" err="1">
                <a:latin typeface="+mj-lt"/>
              </a:rPr>
              <a:t>HighRes</a:t>
            </a:r>
            <a:r>
              <a:rPr lang="fr-FR" sz="1100" dirty="0">
                <a:latin typeface="+mj-lt"/>
              </a:rPr>
              <a:t>, Cpoly1&amp;2) for </a:t>
            </a:r>
            <a:r>
              <a:rPr lang="fr-FR" sz="1100" dirty="0" err="1">
                <a:latin typeface="+mj-lt"/>
              </a:rPr>
              <a:t>characterization</a:t>
            </a:r>
            <a:r>
              <a:rPr lang="fr-FR" sz="1100" dirty="0">
                <a:latin typeface="+mj-lt"/>
              </a:rPr>
              <a:t> à 50-100 </a:t>
            </a:r>
            <a:r>
              <a:rPr lang="fr-FR" sz="1100" dirty="0" err="1">
                <a:latin typeface="+mj-lt"/>
              </a:rPr>
              <a:t>mK</a:t>
            </a:r>
            <a:r>
              <a:rPr lang="fr-FR" sz="1100" dirty="0">
                <a:latin typeface="+mj-lt"/>
              </a:rPr>
              <a:t>.</a:t>
            </a:r>
          </a:p>
        </p:txBody>
      </p:sp>
      <p:sp>
        <p:nvSpPr>
          <p:cNvPr id="272" name="ZoneTexte 271"/>
          <p:cNvSpPr txBox="1"/>
          <p:nvPr/>
        </p:nvSpPr>
        <p:spPr>
          <a:xfrm>
            <a:off x="1093578" y="3023044"/>
            <a:ext cx="2348122" cy="261610"/>
          </a:xfrm>
          <a:prstGeom prst="rect">
            <a:avLst/>
          </a:prstGeom>
          <a:noFill/>
        </p:spPr>
        <p:txBody>
          <a:bodyPr wrap="square" rtlCol="0">
            <a:spAutoFit/>
          </a:bodyPr>
          <a:lstStyle/>
          <a:p>
            <a:pPr algn="ctr"/>
            <a:r>
              <a:rPr lang="fr-FR" sz="1100" dirty="0">
                <a:solidFill>
                  <a:srgbClr val="000000"/>
                </a:solidFill>
                <a:latin typeface="+mj-lt"/>
              </a:rPr>
              <a:t>Détecteur </a:t>
            </a:r>
            <a:r>
              <a:rPr lang="fr-FR" sz="1100" dirty="0" err="1">
                <a:solidFill>
                  <a:srgbClr val="000000"/>
                </a:solidFill>
                <a:latin typeface="+mj-lt"/>
              </a:rPr>
              <a:t>Bipol</a:t>
            </a:r>
            <a:r>
              <a:rPr lang="fr-FR" sz="1100" dirty="0">
                <a:solidFill>
                  <a:srgbClr val="000000"/>
                </a:solidFill>
                <a:latin typeface="+mj-lt"/>
              </a:rPr>
              <a:t> Spirales</a:t>
            </a:r>
          </a:p>
        </p:txBody>
      </p:sp>
      <p:sp>
        <p:nvSpPr>
          <p:cNvPr id="273" name="ZoneTexte 272"/>
          <p:cNvSpPr txBox="1"/>
          <p:nvPr/>
        </p:nvSpPr>
        <p:spPr>
          <a:xfrm>
            <a:off x="4075536" y="3017516"/>
            <a:ext cx="2337964" cy="261610"/>
          </a:xfrm>
          <a:prstGeom prst="rect">
            <a:avLst/>
          </a:prstGeom>
          <a:noFill/>
        </p:spPr>
        <p:txBody>
          <a:bodyPr wrap="square" rtlCol="0">
            <a:spAutoFit/>
          </a:bodyPr>
          <a:lstStyle/>
          <a:p>
            <a:pPr algn="ctr"/>
            <a:r>
              <a:rPr lang="fr-FR" sz="1100" dirty="0">
                <a:latin typeface="+mj-lt"/>
              </a:rPr>
              <a:t>Détecteur ULG15</a:t>
            </a:r>
          </a:p>
        </p:txBody>
      </p:sp>
      <p:sp>
        <p:nvSpPr>
          <p:cNvPr id="274" name="ZoneTexte 273"/>
          <p:cNvSpPr txBox="1"/>
          <p:nvPr/>
        </p:nvSpPr>
        <p:spPr>
          <a:xfrm>
            <a:off x="6927866" y="3017510"/>
            <a:ext cx="1501976" cy="430887"/>
          </a:xfrm>
          <a:prstGeom prst="rect">
            <a:avLst/>
          </a:prstGeom>
          <a:noFill/>
        </p:spPr>
        <p:txBody>
          <a:bodyPr wrap="square" rtlCol="0">
            <a:spAutoFit/>
          </a:bodyPr>
          <a:lstStyle/>
          <a:p>
            <a:pPr algn="ctr"/>
            <a:r>
              <a:rPr lang="fr-FR" sz="1100" dirty="0">
                <a:latin typeface="+mj-lt"/>
              </a:rPr>
              <a:t>Techno </a:t>
            </a:r>
            <a:r>
              <a:rPr lang="fr-FR" sz="1100" dirty="0" err="1">
                <a:latin typeface="+mj-lt"/>
              </a:rPr>
              <a:t>Above</a:t>
            </a:r>
            <a:r>
              <a:rPr lang="fr-FR" sz="1100" dirty="0">
                <a:latin typeface="+mj-lt"/>
              </a:rPr>
              <a:t> IC. CEA-LETI.</a:t>
            </a:r>
          </a:p>
        </p:txBody>
      </p:sp>
      <p:sp>
        <p:nvSpPr>
          <p:cNvPr id="70" name="Espace réservé du contenu 2"/>
          <p:cNvSpPr txBox="1">
            <a:spLocks/>
          </p:cNvSpPr>
          <p:nvPr/>
        </p:nvSpPr>
        <p:spPr bwMode="auto">
          <a:xfrm>
            <a:off x="850900" y="647699"/>
            <a:ext cx="8064500" cy="66040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pPr algn="l"/>
            <a:r>
              <a:rPr lang="en-US" sz="1200" u="sng" dirty="0"/>
              <a:t>R&amp;D Brahms</a:t>
            </a:r>
          </a:p>
          <a:p>
            <a:pPr marL="350837" lvl="1" indent="-171450">
              <a:buFont typeface="Wingdings" panose="05000000000000000000" pitchFamily="2" charset="2"/>
              <a:buChar char="Ø"/>
            </a:pPr>
            <a:r>
              <a:rPr lang="en-US" sz="1200" b="1" dirty="0"/>
              <a:t>New </a:t>
            </a:r>
            <a:r>
              <a:rPr lang="en-US" sz="1200" b="1" dirty="0" err="1"/>
              <a:t>Détectors</a:t>
            </a:r>
            <a:r>
              <a:rPr lang="en-US" sz="1200" b="1" dirty="0"/>
              <a:t> </a:t>
            </a:r>
            <a:r>
              <a:rPr lang="en-US" sz="1200" dirty="0"/>
              <a:t>: Micro-bolometer wit light polarization measurement</a:t>
            </a:r>
          </a:p>
          <a:p>
            <a:pPr marL="350837" lvl="1" indent="-171450">
              <a:buFont typeface="Wingdings" panose="05000000000000000000" pitchFamily="2" charset="2"/>
              <a:buChar char="Ø"/>
            </a:pPr>
            <a:endParaRPr lang="en-US" sz="1200" b="1" dirty="0"/>
          </a:p>
          <a:p>
            <a:pPr marL="350837" lvl="1" indent="-171450">
              <a:buFont typeface="Wingdings" panose="05000000000000000000" pitchFamily="2" charset="2"/>
              <a:buChar char="Ø"/>
            </a:pPr>
            <a:endParaRPr lang="en-US" sz="1200" b="1" dirty="0"/>
          </a:p>
          <a:p>
            <a:pPr marL="350837" lvl="1" indent="-171450">
              <a:buFont typeface="Wingdings" panose="05000000000000000000" pitchFamily="2" charset="2"/>
              <a:buChar char="Ø"/>
            </a:pPr>
            <a:endParaRPr lang="en-US" sz="1200" b="1" dirty="0"/>
          </a:p>
          <a:p>
            <a:pPr marL="350837" lvl="1" indent="-171450">
              <a:buFont typeface="Wingdings" panose="05000000000000000000" pitchFamily="2" charset="2"/>
              <a:buChar char="Ø"/>
            </a:pPr>
            <a:endParaRPr lang="en-US" sz="1200" b="1" dirty="0"/>
          </a:p>
          <a:p>
            <a:pPr marL="350837" lvl="1" indent="-171450">
              <a:buFont typeface="Wingdings" panose="05000000000000000000" pitchFamily="2" charset="2"/>
              <a:buChar char="Ø"/>
            </a:pPr>
            <a:endParaRPr lang="en-US" sz="1200" b="1" dirty="0"/>
          </a:p>
          <a:p>
            <a:pPr marL="350837" lvl="1" indent="-171450">
              <a:buFont typeface="Wingdings" panose="05000000000000000000" pitchFamily="2" charset="2"/>
              <a:buChar char="Ø"/>
            </a:pPr>
            <a:endParaRPr lang="en-US" sz="1200" b="1" dirty="0"/>
          </a:p>
          <a:p>
            <a:pPr marL="350837" lvl="1" indent="-171450">
              <a:buFont typeface="Wingdings" panose="05000000000000000000" pitchFamily="2" charset="2"/>
              <a:buChar char="Ø"/>
            </a:pPr>
            <a:endParaRPr lang="en-US" sz="1200" b="1" dirty="0"/>
          </a:p>
          <a:p>
            <a:pPr marL="350837" lvl="1" indent="-171450">
              <a:buFont typeface="Wingdings" panose="05000000000000000000" pitchFamily="2" charset="2"/>
              <a:buChar char="Ø"/>
            </a:pPr>
            <a:endParaRPr lang="en-US" sz="1200" b="1" dirty="0"/>
          </a:p>
          <a:p>
            <a:pPr marL="350837" lvl="1" indent="-171450">
              <a:buFont typeface="Wingdings" panose="05000000000000000000" pitchFamily="2" charset="2"/>
              <a:buChar char="Ø"/>
            </a:pPr>
            <a:endParaRPr lang="en-US" sz="1200" b="1" dirty="0"/>
          </a:p>
          <a:p>
            <a:pPr marL="350837" lvl="1" indent="-171450">
              <a:buFont typeface="Wingdings" panose="05000000000000000000" pitchFamily="2" charset="2"/>
              <a:buChar char="Ø"/>
            </a:pPr>
            <a:endParaRPr lang="en-US" sz="1200" b="1" dirty="0"/>
          </a:p>
          <a:p>
            <a:pPr marL="350837" lvl="1" indent="-171450">
              <a:buFont typeface="Wingdings" panose="05000000000000000000" pitchFamily="2" charset="2"/>
              <a:buChar char="Ø"/>
            </a:pPr>
            <a:r>
              <a:rPr lang="en-US" sz="1200" b="1" dirty="0" err="1"/>
              <a:t>Électronique</a:t>
            </a:r>
            <a:r>
              <a:rPr lang="en-US" sz="1200" dirty="0"/>
              <a:t> : </a:t>
            </a:r>
          </a:p>
          <a:p>
            <a:pPr marL="769937" lvl="2" indent="-171450">
              <a:buFont typeface="Wingdings" panose="05000000000000000000" pitchFamily="2" charset="2"/>
              <a:buChar char="Ø"/>
            </a:pPr>
            <a:r>
              <a:rPr lang="en-US" sz="1200" dirty="0"/>
              <a:t>Test and validation of a prototype for technological characterization </a:t>
            </a:r>
            <a:r>
              <a:rPr lang="en-US" sz="1200" b="1" dirty="0"/>
              <a:t>R</a:t>
            </a:r>
            <a:r>
              <a:rPr lang="en-US" sz="1200" dirty="0"/>
              <a:t>ead</a:t>
            </a:r>
            <a:r>
              <a:rPr lang="en-US" sz="1200" b="1" dirty="0"/>
              <a:t>o</a:t>
            </a:r>
            <a:r>
              <a:rPr lang="en-US" sz="1200" dirty="0"/>
              <a:t>ut for </a:t>
            </a:r>
            <a:r>
              <a:rPr lang="en-US" sz="1200" b="1" dirty="0"/>
              <a:t>Bo</a:t>
            </a:r>
            <a:r>
              <a:rPr lang="en-US" sz="1200" dirty="0"/>
              <a:t>lometer. </a:t>
            </a:r>
          </a:p>
          <a:p>
            <a:pPr marL="769937" lvl="2" indent="-171450">
              <a:buFont typeface="Wingdings" panose="05000000000000000000" pitchFamily="2" charset="2"/>
              <a:buChar char="Ø"/>
            </a:pPr>
            <a:r>
              <a:rPr lang="en-US" sz="1200" dirty="0"/>
              <a:t>Design of a matrix chip 200pW/channel, 50-100mK. </a:t>
            </a:r>
          </a:p>
        </p:txBody>
      </p:sp>
      <p:pic>
        <p:nvPicPr>
          <p:cNvPr id="71" name="Image 70"/>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119188" y="4387084"/>
            <a:ext cx="1852612" cy="1825301"/>
          </a:xfrm>
          <a:prstGeom prst="rect">
            <a:avLst/>
          </a:prstGeom>
        </p:spPr>
      </p:pic>
      <p:pic>
        <p:nvPicPr>
          <p:cNvPr id="72" name="Image 71"/>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5148614" y="4435019"/>
            <a:ext cx="3527501" cy="1779785"/>
          </a:xfrm>
          <a:prstGeom prst="rect">
            <a:avLst/>
          </a:prstGeom>
        </p:spPr>
      </p:pic>
      <p:graphicFrame>
        <p:nvGraphicFramePr>
          <p:cNvPr id="45" name="Objet 51">
            <a:extLst>
              <a:ext uri="{FF2B5EF4-FFF2-40B4-BE49-F238E27FC236}">
                <a16:creationId xmlns:a16="http://schemas.microsoft.com/office/drawing/2014/main" id="{B19D7CB5-4970-9646-A2C1-7BE2124A8C67}"/>
              </a:ext>
            </a:extLst>
          </p:cNvPr>
          <p:cNvGraphicFramePr>
            <a:graphicFrameLocks noChangeAspect="1"/>
          </p:cNvGraphicFramePr>
          <p:nvPr/>
        </p:nvGraphicFramePr>
        <p:xfrm>
          <a:off x="6518474" y="1233430"/>
          <a:ext cx="2584503" cy="1757284"/>
        </p:xfrm>
        <a:graphic>
          <a:graphicData uri="http://schemas.openxmlformats.org/presentationml/2006/ole">
            <mc:AlternateContent xmlns:mc="http://schemas.openxmlformats.org/markup-compatibility/2006">
              <mc:Choice xmlns:v="urn:schemas-microsoft-com:vml" Requires="v">
                <p:oleObj spid="_x0000_s5191" name="Document" r:id="rId8" imgW="3606667" imgH="2451010" progId="Word.Document.12">
                  <p:embed/>
                </p:oleObj>
              </mc:Choice>
              <mc:Fallback>
                <p:oleObj name="Document" r:id="rId8" imgW="3606667" imgH="2451010" progId="Word.Document.12">
                  <p:embed/>
                  <p:pic>
                    <p:nvPicPr>
                      <p:cNvPr id="45" name="Objet 51">
                        <a:extLst>
                          <a:ext uri="{FF2B5EF4-FFF2-40B4-BE49-F238E27FC236}">
                            <a16:creationId xmlns:a16="http://schemas.microsoft.com/office/drawing/2014/main" id="{B19D7CB5-4970-9646-A2C1-7BE2124A8C6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18474" y="1233430"/>
                        <a:ext cx="2584503" cy="1757284"/>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40219231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7BF3B53-8CD7-8149-9DD5-0F35ED60EE1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53542" y="3245161"/>
            <a:ext cx="6654795" cy="2601724"/>
          </a:xfrm>
          <a:prstGeom prst="rect">
            <a:avLst/>
          </a:prstGeom>
        </p:spPr>
      </p:pic>
      <p:sp>
        <p:nvSpPr>
          <p:cNvPr id="50" name="Rectangle 1094"/>
          <p:cNvSpPr>
            <a:spLocks noGrp="1" noChangeArrowheads="1"/>
          </p:cNvSpPr>
          <p:nvPr>
            <p:ph type="ftr" sz="quarter" idx="3"/>
          </p:nvPr>
        </p:nvSpPr>
        <p:spPr/>
        <p:txBody>
          <a:bodyPr/>
          <a:lstStyle/>
          <a:p>
            <a:r>
              <a:rPr lang="fr-FR" dirty="0"/>
              <a:t>Journées VLSI-PCB-FPGA 2016, Strasbourg</a:t>
            </a:r>
          </a:p>
        </p:txBody>
      </p:sp>
      <p:sp>
        <p:nvSpPr>
          <p:cNvPr id="51" name="Rectangle 1096"/>
          <p:cNvSpPr>
            <a:spLocks noGrp="1" noChangeArrowheads="1"/>
          </p:cNvSpPr>
          <p:nvPr>
            <p:ph type="dt" sz="half" idx="2"/>
          </p:nvPr>
        </p:nvSpPr>
        <p:spPr/>
        <p:txBody>
          <a:bodyPr/>
          <a:lstStyle/>
          <a:p>
            <a:r>
              <a:rPr lang="fr-FR" dirty="0"/>
              <a:t>31 mai-8 juin 2016</a:t>
            </a:r>
          </a:p>
        </p:txBody>
      </p:sp>
      <p:sp>
        <p:nvSpPr>
          <p:cNvPr id="52" name="Rectangle 1097"/>
          <p:cNvSpPr>
            <a:spLocks noGrp="1" noChangeArrowheads="1"/>
          </p:cNvSpPr>
          <p:nvPr>
            <p:ph type="sldNum" sz="quarter" idx="4"/>
          </p:nvPr>
        </p:nvSpPr>
        <p:spPr>
          <a:xfrm>
            <a:off x="8346819" y="6480304"/>
            <a:ext cx="385762" cy="215900"/>
          </a:xfrm>
        </p:spPr>
        <p:txBody>
          <a:bodyPr/>
          <a:lstStyle/>
          <a:p>
            <a:fld id="{5287B7FA-75F4-41EF-AED0-620F566FF141}" type="slidenum">
              <a:rPr lang="fr-FR"/>
              <a:pPr/>
              <a:t>57</a:t>
            </a:fld>
            <a:endParaRPr lang="fr-FR"/>
          </a:p>
        </p:txBody>
      </p:sp>
      <p:sp>
        <p:nvSpPr>
          <p:cNvPr id="9" name="Rectangle 2"/>
          <p:cNvSpPr>
            <a:spLocks noGrp="1" noChangeArrowheads="1"/>
          </p:cNvSpPr>
          <p:nvPr>
            <p:ph type="ctrTitle"/>
          </p:nvPr>
        </p:nvSpPr>
        <p:spPr>
          <a:xfrm>
            <a:off x="1042988" y="150813"/>
            <a:ext cx="7632700" cy="458787"/>
          </a:xfrm>
        </p:spPr>
        <p:txBody>
          <a:bodyPr/>
          <a:lstStyle/>
          <a:p>
            <a:pPr algn="l"/>
            <a:r>
              <a:rPr lang="fr-FR" sz="2000" i="0" dirty="0" err="1"/>
              <a:t>ASICs</a:t>
            </a:r>
            <a:r>
              <a:rPr lang="fr-FR" sz="2000" i="0" dirty="0"/>
              <a:t> cryogéniques</a:t>
            </a:r>
            <a:endParaRPr lang="fr-FR" sz="2000" dirty="0">
              <a:effectLst>
                <a:outerShdw blurRad="38100" dist="38100" dir="2700000" algn="tl">
                  <a:srgbClr val="C0C0C0"/>
                </a:outerShdw>
              </a:effectLst>
            </a:endParaRPr>
          </a:p>
        </p:txBody>
      </p:sp>
      <p:pic>
        <p:nvPicPr>
          <p:cNvPr id="4" name="Image 3">
            <a:extLst>
              <a:ext uri="{FF2B5EF4-FFF2-40B4-BE49-F238E27FC236}">
                <a16:creationId xmlns:a16="http://schemas.microsoft.com/office/drawing/2014/main" id="{BD1090AC-1EBB-334B-B424-66A0862F0C7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05508" y="612341"/>
            <a:ext cx="6449664" cy="2610930"/>
          </a:xfrm>
          <a:prstGeom prst="rect">
            <a:avLst/>
          </a:prstGeom>
        </p:spPr>
      </p:pic>
      <p:sp>
        <p:nvSpPr>
          <p:cNvPr id="7" name="Sous-titre 7">
            <a:extLst>
              <a:ext uri="{FF2B5EF4-FFF2-40B4-BE49-F238E27FC236}">
                <a16:creationId xmlns:a16="http://schemas.microsoft.com/office/drawing/2014/main" id="{F61FD703-F4D8-1048-B085-FF243CD67EB6}"/>
              </a:ext>
            </a:extLst>
          </p:cNvPr>
          <p:cNvSpPr txBox="1">
            <a:spLocks/>
          </p:cNvSpPr>
          <p:nvPr/>
        </p:nvSpPr>
        <p:spPr bwMode="auto">
          <a:xfrm>
            <a:off x="1032541" y="5941301"/>
            <a:ext cx="7569200" cy="56582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r>
              <a:rPr lang="en-US" sz="1600" i="0" dirty="0"/>
              <a:t>It works at 0.1 Kelvin! Even if some fanciful behaviors</a:t>
            </a:r>
            <a:endParaRPr lang="en-US" sz="1600" i="0" u="sng" dirty="0"/>
          </a:p>
        </p:txBody>
      </p:sp>
      <p:sp>
        <p:nvSpPr>
          <p:cNvPr id="2" name="Flèche vers le bas 1">
            <a:extLst>
              <a:ext uri="{FF2B5EF4-FFF2-40B4-BE49-F238E27FC236}">
                <a16:creationId xmlns:a16="http://schemas.microsoft.com/office/drawing/2014/main" id="{4A356FAF-1149-1C41-8B9B-B2EDF9DE07EB}"/>
              </a:ext>
            </a:extLst>
          </p:cNvPr>
          <p:cNvSpPr/>
          <p:nvPr/>
        </p:nvSpPr>
        <p:spPr bwMode="auto">
          <a:xfrm rot="16200000">
            <a:off x="1581325" y="5721113"/>
            <a:ext cx="408878" cy="795144"/>
          </a:xfrm>
          <a:prstGeom prst="downArrow">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accent6">
                  <a:lumMod val="75000"/>
                </a:schemeClr>
              </a:solidFill>
              <a:effectLst/>
              <a:latin typeface="Times New Roman" pitchFamily="18" charset="0"/>
            </a:endParaRPr>
          </a:p>
        </p:txBody>
      </p:sp>
      <p:sp>
        <p:nvSpPr>
          <p:cNvPr id="5" name="Rectangle 3">
            <a:extLst>
              <a:ext uri="{FF2B5EF4-FFF2-40B4-BE49-F238E27FC236}">
                <a16:creationId xmlns:a16="http://schemas.microsoft.com/office/drawing/2014/main" id="{AE51D896-E685-7A45-B5A9-C55F4DAB579D}"/>
              </a:ext>
            </a:extLst>
          </p:cNvPr>
          <p:cNvSpPr>
            <a:spLocks noChangeArrowheads="1"/>
          </p:cNvSpPr>
          <p:nvPr/>
        </p:nvSpPr>
        <p:spPr bwMode="auto">
          <a:xfrm>
            <a:off x="-6362700" y="-25193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41880005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1094"/>
          <p:cNvSpPr>
            <a:spLocks noGrp="1" noChangeArrowheads="1"/>
          </p:cNvSpPr>
          <p:nvPr>
            <p:ph type="ftr" sz="quarter" idx="3"/>
          </p:nvPr>
        </p:nvSpPr>
        <p:spPr/>
        <p:txBody>
          <a:bodyPr/>
          <a:lstStyle/>
          <a:p>
            <a:r>
              <a:rPr lang="fr-FR" dirty="0"/>
              <a:t>Journées VLSI-PCB-FPGA 2016, Strasbourg</a:t>
            </a:r>
          </a:p>
        </p:txBody>
      </p:sp>
      <p:sp>
        <p:nvSpPr>
          <p:cNvPr id="51" name="Rectangle 1096"/>
          <p:cNvSpPr>
            <a:spLocks noGrp="1" noChangeArrowheads="1"/>
          </p:cNvSpPr>
          <p:nvPr>
            <p:ph type="dt" sz="half" idx="2"/>
          </p:nvPr>
        </p:nvSpPr>
        <p:spPr/>
        <p:txBody>
          <a:bodyPr/>
          <a:lstStyle/>
          <a:p>
            <a:r>
              <a:rPr lang="fr-FR" dirty="0"/>
              <a:t>31 mai-8 juin 2016</a:t>
            </a:r>
          </a:p>
        </p:txBody>
      </p:sp>
      <p:sp>
        <p:nvSpPr>
          <p:cNvPr id="52" name="Rectangle 1097"/>
          <p:cNvSpPr>
            <a:spLocks noGrp="1" noChangeArrowheads="1"/>
          </p:cNvSpPr>
          <p:nvPr>
            <p:ph type="sldNum" sz="quarter" idx="4"/>
          </p:nvPr>
        </p:nvSpPr>
        <p:spPr>
          <a:xfrm>
            <a:off x="8346819" y="6480304"/>
            <a:ext cx="385762" cy="215900"/>
          </a:xfrm>
        </p:spPr>
        <p:txBody>
          <a:bodyPr/>
          <a:lstStyle/>
          <a:p>
            <a:fld id="{5287B7FA-75F4-41EF-AED0-620F566FF141}" type="slidenum">
              <a:rPr lang="fr-FR"/>
              <a:pPr/>
              <a:t>58</a:t>
            </a:fld>
            <a:endParaRPr lang="fr-FR"/>
          </a:p>
        </p:txBody>
      </p:sp>
      <p:sp>
        <p:nvSpPr>
          <p:cNvPr id="9" name="Rectangle 2"/>
          <p:cNvSpPr>
            <a:spLocks noGrp="1" noChangeArrowheads="1"/>
          </p:cNvSpPr>
          <p:nvPr>
            <p:ph type="ctrTitle"/>
          </p:nvPr>
        </p:nvSpPr>
        <p:spPr>
          <a:xfrm>
            <a:off x="1042988" y="150813"/>
            <a:ext cx="7632700" cy="458787"/>
          </a:xfrm>
        </p:spPr>
        <p:txBody>
          <a:bodyPr/>
          <a:lstStyle/>
          <a:p>
            <a:pPr algn="l"/>
            <a:r>
              <a:rPr lang="fr-FR" sz="2000" i="0" dirty="0" err="1"/>
              <a:t>ASICs</a:t>
            </a:r>
            <a:r>
              <a:rPr lang="fr-FR" sz="2000" i="0" dirty="0"/>
              <a:t> cryogéniques</a:t>
            </a:r>
            <a:endParaRPr lang="fr-FR" sz="2000" dirty="0">
              <a:effectLst>
                <a:outerShdw blurRad="38100" dist="38100" dir="2700000" algn="tl">
                  <a:srgbClr val="C0C0C0"/>
                </a:outerShdw>
              </a:effectLst>
            </a:endParaRPr>
          </a:p>
        </p:txBody>
      </p:sp>
      <p:sp>
        <p:nvSpPr>
          <p:cNvPr id="7" name="Sous-titre 7">
            <a:extLst>
              <a:ext uri="{FF2B5EF4-FFF2-40B4-BE49-F238E27FC236}">
                <a16:creationId xmlns:a16="http://schemas.microsoft.com/office/drawing/2014/main" id="{F61FD703-F4D8-1048-B085-FF243CD67EB6}"/>
              </a:ext>
            </a:extLst>
          </p:cNvPr>
          <p:cNvSpPr txBox="1">
            <a:spLocks/>
          </p:cNvSpPr>
          <p:nvPr/>
        </p:nvSpPr>
        <p:spPr bwMode="auto">
          <a:xfrm>
            <a:off x="1197155" y="3569814"/>
            <a:ext cx="3428633" cy="60693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r>
              <a:rPr lang="fr-FR" sz="1600" i="0" dirty="0" err="1"/>
              <a:t>gm</a:t>
            </a:r>
            <a:r>
              <a:rPr lang="fr-FR" sz="1600" i="0" dirty="0"/>
              <a:t>=f(W/L)</a:t>
            </a:r>
          </a:p>
          <a:p>
            <a:r>
              <a:rPr lang="fr-FR" sz="1600" i="0" dirty="0"/>
              <a:t>PMOS à 10nA et 100nA</a:t>
            </a:r>
          </a:p>
          <a:p>
            <a:pPr algn="l"/>
            <a:endParaRPr lang="fr-FR" sz="1600" b="0" i="0" dirty="0">
              <a:solidFill>
                <a:schemeClr val="tx1">
                  <a:lumMod val="85000"/>
                  <a:lumOff val="15000"/>
                </a:schemeClr>
              </a:solidFill>
            </a:endParaRPr>
          </a:p>
        </p:txBody>
      </p:sp>
      <p:pic>
        <p:nvPicPr>
          <p:cNvPr id="8194" name="Picture 2" descr="gmvsWtoL">
            <a:extLst>
              <a:ext uri="{FF2B5EF4-FFF2-40B4-BE49-F238E27FC236}">
                <a16:creationId xmlns:a16="http://schemas.microsoft.com/office/drawing/2014/main" id="{46538642-5EF5-0F46-B9FF-F30B606B528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28021" y="745247"/>
            <a:ext cx="3790583" cy="2723969"/>
          </a:xfrm>
          <a:prstGeom prst="rect">
            <a:avLst/>
          </a:prstGeom>
          <a:noFill/>
          <a:extLst>
            <a:ext uri="{909E8E84-426E-40DD-AFC4-6F175D3DCCD1}">
              <a14:hiddenFill xmlns:a14="http://schemas.microsoft.com/office/drawing/2010/main">
                <a:solidFill>
                  <a:srgbClr val="FFFFFF"/>
                </a:solidFill>
              </a14:hiddenFill>
            </a:ext>
          </a:extLst>
        </p:spPr>
      </p:pic>
      <p:pic>
        <p:nvPicPr>
          <p:cNvPr id="8193" name="Picture 1" descr="gmvsfitsubVth">
            <a:extLst>
              <a:ext uri="{FF2B5EF4-FFF2-40B4-BE49-F238E27FC236}">
                <a16:creationId xmlns:a16="http://schemas.microsoft.com/office/drawing/2014/main" id="{BA75F249-43FE-D448-A8F5-EF892E4A5A6A}"/>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854499" y="729576"/>
            <a:ext cx="3821190" cy="274596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a:extLst>
              <a:ext uri="{FF2B5EF4-FFF2-40B4-BE49-F238E27FC236}">
                <a16:creationId xmlns:a16="http://schemas.microsoft.com/office/drawing/2014/main" id="{AE51D896-E685-7A45-B5A9-C55F4DAB579D}"/>
              </a:ext>
            </a:extLst>
          </p:cNvPr>
          <p:cNvSpPr>
            <a:spLocks noChangeArrowheads="1"/>
          </p:cNvSpPr>
          <p:nvPr/>
        </p:nvSpPr>
        <p:spPr bwMode="auto">
          <a:xfrm>
            <a:off x="-6362700" y="-25193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3" name="Sous-titre 7">
            <a:extLst>
              <a:ext uri="{FF2B5EF4-FFF2-40B4-BE49-F238E27FC236}">
                <a16:creationId xmlns:a16="http://schemas.microsoft.com/office/drawing/2014/main" id="{E0608668-AF35-E54A-8CCD-90AE2C1EA169}"/>
              </a:ext>
            </a:extLst>
          </p:cNvPr>
          <p:cNvSpPr txBox="1">
            <a:spLocks/>
          </p:cNvSpPr>
          <p:nvPr/>
        </p:nvSpPr>
        <p:spPr bwMode="auto">
          <a:xfrm>
            <a:off x="5154706" y="3578779"/>
            <a:ext cx="3424518" cy="59797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r>
              <a:rPr lang="fr-FR" sz="1600" i="0" dirty="0" err="1"/>
              <a:t>gm</a:t>
            </a:r>
            <a:r>
              <a:rPr lang="fr-FR" sz="1600" i="0" dirty="0"/>
              <a:t>=f(I</a:t>
            </a:r>
            <a:r>
              <a:rPr lang="fr-FR" sz="1600" i="0" baseline="-25000" dirty="0"/>
              <a:t>DS</a:t>
            </a:r>
            <a:r>
              <a:rPr lang="fr-FR" sz="1600" i="0" dirty="0"/>
              <a:t>)</a:t>
            </a:r>
          </a:p>
          <a:p>
            <a:r>
              <a:rPr lang="fr-FR" sz="1600" i="0" dirty="0"/>
              <a:t>PMOS 10/10 </a:t>
            </a:r>
          </a:p>
          <a:p>
            <a:pPr algn="l"/>
            <a:endParaRPr lang="fr-FR" sz="1600" b="0" i="0" dirty="0">
              <a:solidFill>
                <a:schemeClr val="tx1">
                  <a:lumMod val="85000"/>
                  <a:lumOff val="15000"/>
                </a:schemeClr>
              </a:solidFill>
            </a:endParaRPr>
          </a:p>
        </p:txBody>
      </p:sp>
      <p:sp>
        <p:nvSpPr>
          <p:cNvPr id="12" name="Sous-titre 7">
            <a:extLst>
              <a:ext uri="{FF2B5EF4-FFF2-40B4-BE49-F238E27FC236}">
                <a16:creationId xmlns:a16="http://schemas.microsoft.com/office/drawing/2014/main" id="{99EAB0E9-1199-414E-A5DB-442A97C60E67}"/>
              </a:ext>
            </a:extLst>
          </p:cNvPr>
          <p:cNvSpPr txBox="1">
            <a:spLocks/>
          </p:cNvSpPr>
          <p:nvPr/>
        </p:nvSpPr>
        <p:spPr bwMode="auto">
          <a:xfrm>
            <a:off x="2692954" y="948632"/>
            <a:ext cx="1490163" cy="60693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r>
              <a:rPr lang="fr-FR" sz="1600" i="0" dirty="0" err="1">
                <a:solidFill>
                  <a:schemeClr val="tx1"/>
                </a:solidFill>
              </a:rPr>
              <a:t>T</a:t>
            </a:r>
            <a:r>
              <a:rPr lang="fr-FR" sz="1600" i="0" dirty="0">
                <a:solidFill>
                  <a:schemeClr val="tx1"/>
                </a:solidFill>
              </a:rPr>
              <a:t>°=100mK</a:t>
            </a:r>
          </a:p>
          <a:p>
            <a:pPr algn="l"/>
            <a:endParaRPr lang="fr-FR" sz="1600" b="0" i="0" dirty="0">
              <a:solidFill>
                <a:schemeClr val="tx1">
                  <a:lumMod val="85000"/>
                  <a:lumOff val="15000"/>
                </a:schemeClr>
              </a:solidFill>
            </a:endParaRPr>
          </a:p>
        </p:txBody>
      </p:sp>
      <p:sp>
        <p:nvSpPr>
          <p:cNvPr id="14" name="Sous-titre 7">
            <a:extLst>
              <a:ext uri="{FF2B5EF4-FFF2-40B4-BE49-F238E27FC236}">
                <a16:creationId xmlns:a16="http://schemas.microsoft.com/office/drawing/2014/main" id="{5EDB0F02-E62E-814A-8227-B88ECDD866B6}"/>
              </a:ext>
            </a:extLst>
          </p:cNvPr>
          <p:cNvSpPr txBox="1">
            <a:spLocks/>
          </p:cNvSpPr>
          <p:nvPr/>
        </p:nvSpPr>
        <p:spPr bwMode="auto">
          <a:xfrm rot="20482781">
            <a:off x="6991643" y="1424629"/>
            <a:ext cx="1490163" cy="60693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r>
              <a:rPr lang="fr-FR" sz="1200" i="0" dirty="0">
                <a:solidFill>
                  <a:srgbClr val="0000FF"/>
                </a:solidFill>
              </a:rPr>
              <a:t>Mesure </a:t>
            </a:r>
            <a:r>
              <a:rPr lang="fr-FR" sz="1200" i="0" dirty="0" err="1">
                <a:solidFill>
                  <a:srgbClr val="0000FF"/>
                </a:solidFill>
              </a:rPr>
              <a:t>T</a:t>
            </a:r>
            <a:r>
              <a:rPr lang="fr-FR" sz="1200" i="0" dirty="0">
                <a:solidFill>
                  <a:srgbClr val="0000FF"/>
                </a:solidFill>
              </a:rPr>
              <a:t>°=100mK</a:t>
            </a:r>
          </a:p>
          <a:p>
            <a:pPr algn="l"/>
            <a:endParaRPr lang="fr-FR" sz="1600" b="0" i="0" dirty="0">
              <a:solidFill>
                <a:schemeClr val="tx1">
                  <a:lumMod val="85000"/>
                  <a:lumOff val="15000"/>
                </a:schemeClr>
              </a:solidFill>
            </a:endParaRPr>
          </a:p>
        </p:txBody>
      </p:sp>
      <p:sp>
        <p:nvSpPr>
          <p:cNvPr id="2" name="Rectangle 1">
            <a:extLst>
              <a:ext uri="{FF2B5EF4-FFF2-40B4-BE49-F238E27FC236}">
                <a16:creationId xmlns:a16="http://schemas.microsoft.com/office/drawing/2014/main" id="{B85466CB-72B1-E543-A4C0-B01CDFC79B97}"/>
              </a:ext>
            </a:extLst>
          </p:cNvPr>
          <p:cNvSpPr/>
          <p:nvPr/>
        </p:nvSpPr>
        <p:spPr>
          <a:xfrm>
            <a:off x="1088899" y="4891407"/>
            <a:ext cx="7417625" cy="523220"/>
          </a:xfrm>
          <a:prstGeom prst="rect">
            <a:avLst/>
          </a:prstGeom>
        </p:spPr>
        <p:txBody>
          <a:bodyPr wrap="square">
            <a:spAutoFit/>
          </a:bodyPr>
          <a:lstStyle/>
          <a:p>
            <a:pPr marL="304800" indent="-304800">
              <a:spcAft>
                <a:spcPts val="0"/>
              </a:spcAft>
            </a:pPr>
            <a:r>
              <a:rPr lang="en-US" sz="1400" dirty="0" err="1">
                <a:latin typeface="Times" pitchFamily="2" charset="0"/>
                <a:ea typeface="Times New Roman" panose="02020603050405020304" pitchFamily="18" charset="0"/>
              </a:rPr>
              <a:t>Rhouni</a:t>
            </a:r>
            <a:r>
              <a:rPr lang="en-US" sz="1400" dirty="0">
                <a:latin typeface="Times" pitchFamily="2" charset="0"/>
                <a:ea typeface="Times New Roman" panose="02020603050405020304" pitchFamily="18" charset="0"/>
              </a:rPr>
              <a:t>, A. </a:t>
            </a:r>
            <a:r>
              <a:rPr lang="en-US" sz="1400" i="1" dirty="0">
                <a:latin typeface="Times" pitchFamily="2" charset="0"/>
                <a:ea typeface="Times New Roman" panose="02020603050405020304" pitchFamily="18" charset="0"/>
              </a:rPr>
              <a:t>et al.</a:t>
            </a:r>
            <a:r>
              <a:rPr lang="en-US" sz="1400" dirty="0">
                <a:latin typeface="Times" pitchFamily="2" charset="0"/>
                <a:ea typeface="Times New Roman" panose="02020603050405020304" pitchFamily="18" charset="0"/>
              </a:rPr>
              <a:t> First-ever test and characterization of the AMS standard bulk 0.35 </a:t>
            </a:r>
            <a:r>
              <a:rPr lang="fr-FR" sz="1400" dirty="0" err="1">
                <a:latin typeface="Times" pitchFamily="2" charset="0"/>
                <a:ea typeface="Times New Roman" panose="02020603050405020304" pitchFamily="18" charset="0"/>
              </a:rPr>
              <a:t>μ</a:t>
            </a:r>
            <a:r>
              <a:rPr lang="en-US" sz="1400" dirty="0">
                <a:latin typeface="Times" pitchFamily="2" charset="0"/>
                <a:ea typeface="Times New Roman" panose="02020603050405020304" pitchFamily="18" charset="0"/>
              </a:rPr>
              <a:t>m CMOS technology at sub-kelvin temperatures. </a:t>
            </a:r>
            <a:r>
              <a:rPr lang="en-US" sz="1400" i="1" dirty="0">
                <a:latin typeface="Times" pitchFamily="2" charset="0"/>
                <a:ea typeface="Times New Roman" panose="02020603050405020304" pitchFamily="18" charset="0"/>
              </a:rPr>
              <a:t>J. Phys. Conf. Ser.</a:t>
            </a:r>
            <a:r>
              <a:rPr lang="en-US" sz="1400" dirty="0">
                <a:latin typeface="Times" pitchFamily="2" charset="0"/>
                <a:ea typeface="Times New Roman" panose="02020603050405020304" pitchFamily="18" charset="0"/>
              </a:rPr>
              <a:t> </a:t>
            </a:r>
            <a:r>
              <a:rPr lang="en-US" sz="1400" b="1" dirty="0">
                <a:latin typeface="Times" pitchFamily="2" charset="0"/>
                <a:ea typeface="Times New Roman" panose="02020603050405020304" pitchFamily="18" charset="0"/>
              </a:rPr>
              <a:t>834,</a:t>
            </a:r>
            <a:r>
              <a:rPr lang="en-US" sz="1400" dirty="0">
                <a:latin typeface="Times" pitchFamily="2" charset="0"/>
                <a:ea typeface="Times New Roman" panose="02020603050405020304" pitchFamily="18" charset="0"/>
              </a:rPr>
              <a:t> (2017).</a:t>
            </a:r>
            <a:endParaRPr lang="fr-FR" sz="1400" dirty="0">
              <a:ea typeface="Calibri" panose="020F0502020204030204" pitchFamily="34" charset="0"/>
            </a:endParaRPr>
          </a:p>
        </p:txBody>
      </p:sp>
      <p:cxnSp>
        <p:nvCxnSpPr>
          <p:cNvPr id="8" name="Connecteur droit 7">
            <a:extLst>
              <a:ext uri="{FF2B5EF4-FFF2-40B4-BE49-F238E27FC236}">
                <a16:creationId xmlns:a16="http://schemas.microsoft.com/office/drawing/2014/main" id="{536BF43D-ED26-3A4E-9690-CE854287A6AC}"/>
              </a:ext>
            </a:extLst>
          </p:cNvPr>
          <p:cNvCxnSpPr/>
          <p:nvPr/>
        </p:nvCxnSpPr>
        <p:spPr bwMode="auto">
          <a:xfrm flipH="1">
            <a:off x="5692140" y="1831336"/>
            <a:ext cx="2814384" cy="991240"/>
          </a:xfrm>
          <a:prstGeom prst="line">
            <a:avLst/>
          </a:prstGeom>
          <a:solidFill>
            <a:schemeClr val="accent1"/>
          </a:solidFill>
          <a:ln w="9525" cap="flat" cmpd="sng" algn="ctr">
            <a:solidFill>
              <a:srgbClr val="FF0000"/>
            </a:solidFill>
            <a:prstDash val="solid"/>
            <a:round/>
            <a:headEnd type="none" w="med" len="med"/>
            <a:tailEnd type="none" w="med" len="med"/>
          </a:ln>
          <a:effectLst/>
        </p:spPr>
      </p:cxnSp>
      <p:sp>
        <p:nvSpPr>
          <p:cNvPr id="10" name="ZoneTexte 9">
            <a:extLst>
              <a:ext uri="{FF2B5EF4-FFF2-40B4-BE49-F238E27FC236}">
                <a16:creationId xmlns:a16="http://schemas.microsoft.com/office/drawing/2014/main" id="{91C00A58-2C8B-6140-BF31-6B1021268DA2}"/>
              </a:ext>
            </a:extLst>
          </p:cNvPr>
          <p:cNvSpPr txBox="1"/>
          <p:nvPr/>
        </p:nvSpPr>
        <p:spPr>
          <a:xfrm rot="20524953">
            <a:off x="7164719" y="2091352"/>
            <a:ext cx="889987" cy="276999"/>
          </a:xfrm>
          <a:prstGeom prst="rect">
            <a:avLst/>
          </a:prstGeom>
          <a:noFill/>
        </p:spPr>
        <p:txBody>
          <a:bodyPr wrap="none" rtlCol="0">
            <a:spAutoFit/>
          </a:bodyPr>
          <a:lstStyle/>
          <a:p>
            <a:r>
              <a:rPr lang="en-US" sz="1200" dirty="0">
                <a:solidFill>
                  <a:srgbClr val="FF0000"/>
                </a:solidFill>
              </a:rPr>
              <a:t>Simu 300K</a:t>
            </a:r>
          </a:p>
        </p:txBody>
      </p:sp>
    </p:spTree>
    <p:extLst>
      <p:ext uri="{BB962C8B-B14F-4D97-AF65-F5344CB8AC3E}">
        <p14:creationId xmlns:p14="http://schemas.microsoft.com/office/powerpoint/2010/main" val="358135099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74D4BE99-8020-2B49-929E-DCCDDB2D1585}"/>
              </a:ext>
            </a:extLst>
          </p:cNvPr>
          <p:cNvGrpSpPr/>
          <p:nvPr/>
        </p:nvGrpSpPr>
        <p:grpSpPr>
          <a:xfrm>
            <a:off x="888456" y="1541446"/>
            <a:ext cx="4556225" cy="4739009"/>
            <a:chOff x="-7480208" y="-292000"/>
            <a:chExt cx="6614884" cy="6880255"/>
          </a:xfrm>
        </p:grpSpPr>
        <p:pic>
          <p:nvPicPr>
            <p:cNvPr id="4" name="Image 3">
              <a:extLst>
                <a:ext uri="{FF2B5EF4-FFF2-40B4-BE49-F238E27FC236}">
                  <a16:creationId xmlns:a16="http://schemas.microsoft.com/office/drawing/2014/main" id="{35E55F63-597E-FC4D-BBC3-174E55C279C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443882" y="-292000"/>
              <a:ext cx="6578557" cy="6858000"/>
            </a:xfrm>
            <a:prstGeom prst="rect">
              <a:avLst/>
            </a:prstGeom>
          </p:spPr>
        </p:pic>
        <p:sp>
          <p:nvSpPr>
            <p:cNvPr id="18" name="Sous-titre 7">
              <a:extLst>
                <a:ext uri="{FF2B5EF4-FFF2-40B4-BE49-F238E27FC236}">
                  <a16:creationId xmlns:a16="http://schemas.microsoft.com/office/drawing/2014/main" id="{C850F61A-1476-AD44-B423-F037525B1C1A}"/>
                </a:ext>
              </a:extLst>
            </p:cNvPr>
            <p:cNvSpPr txBox="1">
              <a:spLocks/>
            </p:cNvSpPr>
            <p:nvPr/>
          </p:nvSpPr>
          <p:spPr bwMode="auto">
            <a:xfrm>
              <a:off x="-7480208" y="-291999"/>
              <a:ext cx="6614884" cy="6880254"/>
            </a:xfrm>
            <a:prstGeom prst="rect">
              <a:avLst/>
            </a:prstGeom>
            <a:gradFill flip="none" rotWithShape="1">
              <a:gsLst>
                <a:gs pos="0">
                  <a:schemeClr val="bg2">
                    <a:lumMod val="20000"/>
                    <a:lumOff val="80000"/>
                    <a:alpha val="0"/>
                  </a:schemeClr>
                </a:gs>
                <a:gs pos="73000">
                  <a:schemeClr val="accent3">
                    <a:lumMod val="85000"/>
                    <a:shade val="67500"/>
                    <a:satMod val="115000"/>
                  </a:schemeClr>
                </a:gs>
                <a:gs pos="100000">
                  <a:schemeClr val="accent3">
                    <a:lumMod val="85000"/>
                    <a:shade val="100000"/>
                    <a:satMod val="115000"/>
                  </a:schemeClr>
                </a:gs>
              </a:gsLst>
              <a:lin ang="16200000" scaled="1"/>
              <a:tileRect/>
            </a:gradFill>
            <a:ln w="9525">
              <a:noFill/>
              <a:miter lim="800000"/>
              <a:headEnd/>
              <a:tailEnd/>
            </a:ln>
            <a:effectLst/>
          </p:spPr>
          <p:txBody>
            <a:bodyPr vert="horz" wrap="square" lIns="91440" tIns="45720" rIns="91440" bIns="45720" numCol="1" anchor="t" anchorCtr="0" compatLnSpc="1">
              <a:prstTxWarp prst="textNoShape">
                <a:avLst/>
              </a:prstTxWarp>
            </a:bodyPr>
            <a:lstStyle>
              <a:lvl1pPr indent="190500" algn="ctr" rtl="0" eaLnBrk="0" fontAlgn="base" hangingPunct="0">
                <a:spcBef>
                  <a:spcPct val="20000"/>
                </a:spcBef>
                <a:spcAft>
                  <a:spcPct val="0"/>
                </a:spcAft>
                <a:buFontTx/>
                <a:buNone/>
                <a:defRPr sz="1400" b="1" i="0">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endParaRPr lang="en-US" sz="3600" kern="0" spc="300" dirty="0">
                <a:solidFill>
                  <a:srgbClr val="B3259C"/>
                </a:solidFill>
              </a:endParaRPr>
            </a:p>
            <a:p>
              <a:endParaRPr lang="en-US" sz="3600" kern="0" spc="300" dirty="0">
                <a:solidFill>
                  <a:srgbClr val="B3259C"/>
                </a:solidFill>
              </a:endParaRPr>
            </a:p>
            <a:p>
              <a:r>
                <a:rPr lang="en-US" sz="3600" kern="0" spc="300" dirty="0">
                  <a:solidFill>
                    <a:schemeClr val="tx1">
                      <a:lumMod val="65000"/>
                      <a:lumOff val="35000"/>
                    </a:schemeClr>
                  </a:solidFill>
                </a:rPr>
                <a:t>ECLIPSE 750</a:t>
              </a:r>
            </a:p>
          </p:txBody>
        </p:sp>
      </p:grpSp>
      <p:sp>
        <p:nvSpPr>
          <p:cNvPr id="52" name="Rectangle 1097"/>
          <p:cNvSpPr>
            <a:spLocks noGrp="1" noChangeArrowheads="1"/>
          </p:cNvSpPr>
          <p:nvPr>
            <p:ph type="sldNum" sz="quarter" idx="4"/>
          </p:nvPr>
        </p:nvSpPr>
        <p:spPr>
          <a:xfrm>
            <a:off x="8346819" y="6480304"/>
            <a:ext cx="385762" cy="215900"/>
          </a:xfrm>
        </p:spPr>
        <p:txBody>
          <a:bodyPr/>
          <a:lstStyle/>
          <a:p>
            <a:fld id="{5287B7FA-75F4-41EF-AED0-620F566FF141}" type="slidenum">
              <a:rPr lang="fr-FR"/>
              <a:pPr/>
              <a:t>59</a:t>
            </a:fld>
            <a:endParaRPr lang="fr-FR" dirty="0"/>
          </a:p>
        </p:txBody>
      </p:sp>
      <p:sp>
        <p:nvSpPr>
          <p:cNvPr id="88" name="ZoneTexte 87"/>
          <p:cNvSpPr txBox="1"/>
          <p:nvPr/>
        </p:nvSpPr>
        <p:spPr>
          <a:xfrm>
            <a:off x="8690387" y="6566000"/>
            <a:ext cx="184666" cy="369332"/>
          </a:xfrm>
          <a:prstGeom prst="rect">
            <a:avLst/>
          </a:prstGeom>
          <a:noFill/>
        </p:spPr>
        <p:txBody>
          <a:bodyPr wrap="none" rtlCol="0">
            <a:spAutoFit/>
          </a:bodyPr>
          <a:lstStyle/>
          <a:p>
            <a:endParaRPr lang="fr-FR" dirty="0"/>
          </a:p>
        </p:txBody>
      </p:sp>
      <p:sp>
        <p:nvSpPr>
          <p:cNvPr id="31" name="Rectangle 3"/>
          <p:cNvSpPr txBox="1">
            <a:spLocks noChangeArrowheads="1"/>
          </p:cNvSpPr>
          <p:nvPr/>
        </p:nvSpPr>
        <p:spPr bwMode="auto">
          <a:xfrm>
            <a:off x="665019" y="656693"/>
            <a:ext cx="8395854" cy="5410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pPr marL="952500" lvl="2" indent="0">
              <a:lnSpc>
                <a:spcPct val="90000"/>
              </a:lnSpc>
              <a:buNone/>
            </a:pPr>
            <a:r>
              <a:rPr lang="en-US" sz="2000" dirty="0">
                <a:solidFill>
                  <a:srgbClr val="D50202"/>
                </a:solidFill>
              </a:rPr>
              <a:t>- Cryogenic ASIC </a:t>
            </a:r>
          </a:p>
          <a:p>
            <a:pPr marL="476250" lvl="1" indent="0">
              <a:lnSpc>
                <a:spcPct val="90000"/>
              </a:lnSpc>
              <a:buNone/>
            </a:pPr>
            <a:r>
              <a:rPr lang="en-US" sz="1600" dirty="0">
                <a:solidFill>
                  <a:schemeClr val="bg2">
                    <a:lumMod val="75000"/>
                  </a:schemeClr>
                </a:solidFill>
              </a:rPr>
              <a:t>ECLIPSE 750:</a:t>
            </a:r>
          </a:p>
          <a:p>
            <a:pPr marL="476250" lvl="1" indent="0">
              <a:lnSpc>
                <a:spcPct val="90000"/>
              </a:lnSpc>
              <a:buNone/>
            </a:pPr>
            <a:r>
              <a:rPr lang="fr-FR" sz="1600" kern="0" dirty="0">
                <a:solidFill>
                  <a:schemeClr val="bg2">
                    <a:lumMod val="50000"/>
                  </a:schemeClr>
                </a:solidFill>
                <a:ea typeface="Apple Color Emoji" charset="0"/>
                <a:cs typeface="Apple Color Emoji" charset="0"/>
              </a:rPr>
              <a:t>CMOS AMS 350nm, 300 </a:t>
            </a:r>
            <a:r>
              <a:rPr lang="fr-FR" sz="1600" kern="0" dirty="0" err="1">
                <a:solidFill>
                  <a:schemeClr val="bg2">
                    <a:lumMod val="50000"/>
                  </a:schemeClr>
                </a:solidFill>
                <a:ea typeface="Apple Color Emoji" charset="0"/>
                <a:cs typeface="Apple Color Emoji" charset="0"/>
              </a:rPr>
              <a:t>PADs</a:t>
            </a:r>
            <a:r>
              <a:rPr lang="fr-FR" sz="1600" kern="0" dirty="0">
                <a:solidFill>
                  <a:schemeClr val="bg2">
                    <a:lumMod val="50000"/>
                  </a:schemeClr>
                </a:solidFill>
                <a:ea typeface="Apple Color Emoji" charset="0"/>
                <a:cs typeface="Apple Color Emoji" charset="0"/>
              </a:rPr>
              <a:t>. 50-100 </a:t>
            </a:r>
            <a:r>
              <a:rPr lang="fr-FR" sz="1600" kern="0" dirty="0" err="1">
                <a:solidFill>
                  <a:schemeClr val="bg2">
                    <a:lumMod val="50000"/>
                  </a:schemeClr>
                </a:solidFill>
                <a:ea typeface="Apple Color Emoji" charset="0"/>
                <a:cs typeface="Apple Color Emoji" charset="0"/>
              </a:rPr>
              <a:t>mK</a:t>
            </a:r>
            <a:r>
              <a:rPr lang="fr-FR" sz="1600" kern="0" dirty="0">
                <a:solidFill>
                  <a:schemeClr val="bg2">
                    <a:lumMod val="50000"/>
                  </a:schemeClr>
                </a:solidFill>
                <a:ea typeface="Apple Color Emoji" charset="0"/>
                <a:cs typeface="Apple Color Emoji" charset="0"/>
              </a:rPr>
              <a:t>, 1536 </a:t>
            </a:r>
            <a:r>
              <a:rPr lang="fr-FR" sz="1600" kern="0" dirty="0" err="1">
                <a:solidFill>
                  <a:schemeClr val="bg2">
                    <a:lumMod val="50000"/>
                  </a:schemeClr>
                </a:solidFill>
                <a:ea typeface="Apple Color Emoji" charset="0"/>
                <a:cs typeface="Apple Color Emoji" charset="0"/>
              </a:rPr>
              <a:t>readout</a:t>
            </a:r>
            <a:r>
              <a:rPr lang="fr-FR" sz="1600" kern="0" dirty="0">
                <a:solidFill>
                  <a:schemeClr val="bg2">
                    <a:lumMod val="50000"/>
                  </a:schemeClr>
                </a:solidFill>
                <a:ea typeface="Apple Color Emoji" charset="0"/>
                <a:cs typeface="Apple Color Emoji" charset="0"/>
              </a:rPr>
              <a:t> circuits, 1µW, 1.7 cm</a:t>
            </a:r>
            <a:r>
              <a:rPr lang="fr-FR" sz="1600" kern="0" baseline="30000" dirty="0">
                <a:solidFill>
                  <a:schemeClr val="bg2">
                    <a:lumMod val="50000"/>
                  </a:schemeClr>
                </a:solidFill>
                <a:ea typeface="Apple Color Emoji" charset="0"/>
                <a:cs typeface="Apple Color Emoji" charset="0"/>
              </a:rPr>
              <a:t>2 </a:t>
            </a:r>
          </a:p>
          <a:p>
            <a:pPr marL="476250" lvl="1" indent="0">
              <a:lnSpc>
                <a:spcPct val="90000"/>
              </a:lnSpc>
              <a:buNone/>
            </a:pPr>
            <a:endParaRPr lang="en-US" sz="1600" dirty="0">
              <a:solidFill>
                <a:schemeClr val="bg2">
                  <a:lumMod val="75000"/>
                </a:schemeClr>
              </a:solidFill>
            </a:endParaRPr>
          </a:p>
        </p:txBody>
      </p:sp>
      <p:sp>
        <p:nvSpPr>
          <p:cNvPr id="11" name="Sous-titre 7">
            <a:extLst>
              <a:ext uri="{FF2B5EF4-FFF2-40B4-BE49-F238E27FC236}">
                <a16:creationId xmlns:a16="http://schemas.microsoft.com/office/drawing/2014/main" id="{C45CD80C-BA79-A240-8335-CF64D941248E}"/>
              </a:ext>
            </a:extLst>
          </p:cNvPr>
          <p:cNvSpPr txBox="1">
            <a:spLocks/>
          </p:cNvSpPr>
          <p:nvPr/>
        </p:nvSpPr>
        <p:spPr bwMode="auto">
          <a:xfrm>
            <a:off x="1106951" y="88856"/>
            <a:ext cx="7550573" cy="1752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indent="190500" algn="ctr" rtl="0" eaLnBrk="0" fontAlgn="base" hangingPunct="0">
              <a:spcBef>
                <a:spcPct val="20000"/>
              </a:spcBef>
              <a:spcAft>
                <a:spcPct val="0"/>
              </a:spcAft>
              <a:buFontTx/>
              <a:buNone/>
              <a:defRPr sz="1400" b="1" i="0">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r>
              <a:rPr lang="en-US" sz="2400" kern="0" spc="300" dirty="0"/>
              <a:t>Some of our ASIC families</a:t>
            </a:r>
          </a:p>
        </p:txBody>
      </p:sp>
      <p:grpSp>
        <p:nvGrpSpPr>
          <p:cNvPr id="8" name="Groupe 7">
            <a:extLst>
              <a:ext uri="{FF2B5EF4-FFF2-40B4-BE49-F238E27FC236}">
                <a16:creationId xmlns:a16="http://schemas.microsoft.com/office/drawing/2014/main" id="{B610E450-BF8B-5C47-A3D2-02469D5500E9}"/>
              </a:ext>
            </a:extLst>
          </p:cNvPr>
          <p:cNvGrpSpPr/>
          <p:nvPr/>
        </p:nvGrpSpPr>
        <p:grpSpPr>
          <a:xfrm>
            <a:off x="5848030" y="1683413"/>
            <a:ext cx="2827658" cy="3257018"/>
            <a:chOff x="1114570" y="1488507"/>
            <a:chExt cx="2827658" cy="3257018"/>
          </a:xfrm>
        </p:grpSpPr>
        <p:pic>
          <p:nvPicPr>
            <p:cNvPr id="9" name="Image 8">
              <a:extLst>
                <a:ext uri="{FF2B5EF4-FFF2-40B4-BE49-F238E27FC236}">
                  <a16:creationId xmlns:a16="http://schemas.microsoft.com/office/drawing/2014/main" id="{F7D35CB5-0555-3248-8427-8FBC42B838D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7601" y="1488507"/>
              <a:ext cx="2824626" cy="2668137"/>
            </a:xfrm>
            <a:prstGeom prst="rect">
              <a:avLst/>
            </a:prstGeom>
          </p:spPr>
        </p:pic>
        <p:sp>
          <p:nvSpPr>
            <p:cNvPr id="10" name="Sous-titre 7">
              <a:extLst>
                <a:ext uri="{FF2B5EF4-FFF2-40B4-BE49-F238E27FC236}">
                  <a16:creationId xmlns:a16="http://schemas.microsoft.com/office/drawing/2014/main" id="{6A27FE4E-2441-1B4D-8C64-07D1CF7A9EA5}"/>
                </a:ext>
              </a:extLst>
            </p:cNvPr>
            <p:cNvSpPr txBox="1">
              <a:spLocks/>
            </p:cNvSpPr>
            <p:nvPr/>
          </p:nvSpPr>
          <p:spPr bwMode="auto">
            <a:xfrm>
              <a:off x="1114570" y="4138590"/>
              <a:ext cx="2827658" cy="60693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r>
                <a:rPr lang="fr-FR" sz="1600" i="0" dirty="0"/>
                <a:t>1 Pixel : 6 points élémentaires de lecture.</a:t>
              </a:r>
            </a:p>
            <a:p>
              <a:pPr algn="l"/>
              <a:endParaRPr lang="fr-FR" sz="1600" b="0" i="0" dirty="0">
                <a:solidFill>
                  <a:schemeClr val="tx1">
                    <a:lumMod val="85000"/>
                    <a:lumOff val="15000"/>
                  </a:schemeClr>
                </a:solidFill>
              </a:endParaRPr>
            </a:p>
          </p:txBody>
        </p:sp>
      </p:grpSp>
      <p:cxnSp>
        <p:nvCxnSpPr>
          <p:cNvPr id="13" name="Connecteur droit 12">
            <a:extLst>
              <a:ext uri="{FF2B5EF4-FFF2-40B4-BE49-F238E27FC236}">
                <a16:creationId xmlns:a16="http://schemas.microsoft.com/office/drawing/2014/main" id="{F193D07B-4840-2F4C-B5CC-0F395AAC78B1}"/>
              </a:ext>
            </a:extLst>
          </p:cNvPr>
          <p:cNvCxnSpPr>
            <a:cxnSpLocks/>
          </p:cNvCxnSpPr>
          <p:nvPr/>
        </p:nvCxnSpPr>
        <p:spPr bwMode="auto">
          <a:xfrm flipV="1">
            <a:off x="4420925" y="1683413"/>
            <a:ext cx="1427105" cy="2864732"/>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4" name="Connecteur droit 13">
            <a:extLst>
              <a:ext uri="{FF2B5EF4-FFF2-40B4-BE49-F238E27FC236}">
                <a16:creationId xmlns:a16="http://schemas.microsoft.com/office/drawing/2014/main" id="{33F3B765-6F8E-5844-B1EC-A1BDACE293BC}"/>
              </a:ext>
            </a:extLst>
          </p:cNvPr>
          <p:cNvCxnSpPr>
            <a:cxnSpLocks/>
          </p:cNvCxnSpPr>
          <p:nvPr/>
        </p:nvCxnSpPr>
        <p:spPr bwMode="auto">
          <a:xfrm flipV="1">
            <a:off x="4417894" y="4333496"/>
            <a:ext cx="1430136" cy="442264"/>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5" name="Rectangle 14">
            <a:extLst>
              <a:ext uri="{FF2B5EF4-FFF2-40B4-BE49-F238E27FC236}">
                <a16:creationId xmlns:a16="http://schemas.microsoft.com/office/drawing/2014/main" id="{6DFA9B5A-85A5-CC48-AF5D-F04A9F11F1B9}"/>
              </a:ext>
            </a:extLst>
          </p:cNvPr>
          <p:cNvSpPr/>
          <p:nvPr/>
        </p:nvSpPr>
        <p:spPr bwMode="auto">
          <a:xfrm>
            <a:off x="4420925" y="4548145"/>
            <a:ext cx="209216" cy="227615"/>
          </a:xfrm>
          <a:prstGeom prst="rect">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cxnSp>
        <p:nvCxnSpPr>
          <p:cNvPr id="16" name="Connecteur droit 15">
            <a:extLst>
              <a:ext uri="{FF2B5EF4-FFF2-40B4-BE49-F238E27FC236}">
                <a16:creationId xmlns:a16="http://schemas.microsoft.com/office/drawing/2014/main" id="{4A14303B-8C8B-B647-95AF-E5A1BB43BAE8}"/>
              </a:ext>
            </a:extLst>
          </p:cNvPr>
          <p:cNvCxnSpPr>
            <a:cxnSpLocks/>
            <a:stCxn id="15" idx="2"/>
          </p:cNvCxnSpPr>
          <p:nvPr/>
        </p:nvCxnSpPr>
        <p:spPr bwMode="auto">
          <a:xfrm flipV="1">
            <a:off x="4525533" y="4347656"/>
            <a:ext cx="4150154" cy="428104"/>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7" name="Connecteur droit 16">
            <a:extLst>
              <a:ext uri="{FF2B5EF4-FFF2-40B4-BE49-F238E27FC236}">
                <a16:creationId xmlns:a16="http://schemas.microsoft.com/office/drawing/2014/main" id="{641E64B8-D8AD-FA4B-8A14-4917DC1432DF}"/>
              </a:ext>
            </a:extLst>
          </p:cNvPr>
          <p:cNvCxnSpPr>
            <a:cxnSpLocks/>
          </p:cNvCxnSpPr>
          <p:nvPr/>
        </p:nvCxnSpPr>
        <p:spPr bwMode="auto">
          <a:xfrm flipV="1">
            <a:off x="4630141" y="1701459"/>
            <a:ext cx="4045546" cy="2852832"/>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37978901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1097"/>
          <p:cNvSpPr>
            <a:spLocks noGrp="1" noChangeArrowheads="1"/>
          </p:cNvSpPr>
          <p:nvPr>
            <p:ph type="sldNum" sz="quarter" idx="4"/>
          </p:nvPr>
        </p:nvSpPr>
        <p:spPr>
          <a:xfrm>
            <a:off x="8346819" y="6480304"/>
            <a:ext cx="385762" cy="215900"/>
          </a:xfrm>
        </p:spPr>
        <p:txBody>
          <a:bodyPr/>
          <a:lstStyle/>
          <a:p>
            <a:fld id="{5287B7FA-75F4-41EF-AED0-620F566FF141}" type="slidenum">
              <a:rPr lang="fr-FR"/>
              <a:pPr/>
              <a:t>60</a:t>
            </a:fld>
            <a:endParaRPr lang="fr-FR" dirty="0"/>
          </a:p>
        </p:txBody>
      </p:sp>
      <p:sp>
        <p:nvSpPr>
          <p:cNvPr id="88" name="ZoneTexte 87"/>
          <p:cNvSpPr txBox="1"/>
          <p:nvPr/>
        </p:nvSpPr>
        <p:spPr>
          <a:xfrm>
            <a:off x="8690387" y="6566000"/>
            <a:ext cx="184666" cy="369332"/>
          </a:xfrm>
          <a:prstGeom prst="rect">
            <a:avLst/>
          </a:prstGeom>
          <a:noFill/>
        </p:spPr>
        <p:txBody>
          <a:bodyPr wrap="none" rtlCol="0">
            <a:spAutoFit/>
          </a:bodyPr>
          <a:lstStyle/>
          <a:p>
            <a:endParaRPr lang="fr-FR" dirty="0"/>
          </a:p>
        </p:txBody>
      </p:sp>
      <p:sp>
        <p:nvSpPr>
          <p:cNvPr id="31" name="Rectangle 3"/>
          <p:cNvSpPr txBox="1">
            <a:spLocks noChangeArrowheads="1"/>
          </p:cNvSpPr>
          <p:nvPr/>
        </p:nvSpPr>
        <p:spPr bwMode="auto">
          <a:xfrm>
            <a:off x="1117600" y="656692"/>
            <a:ext cx="7882384" cy="5410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pPr lvl="1">
              <a:lnSpc>
                <a:spcPct val="90000"/>
              </a:lnSpc>
            </a:pPr>
            <a:r>
              <a:rPr lang="en-US" sz="2000" dirty="0" err="1">
                <a:solidFill>
                  <a:srgbClr val="D50202"/>
                </a:solidFill>
              </a:rPr>
              <a:t>Monlithic</a:t>
            </a:r>
            <a:r>
              <a:rPr lang="en-US" sz="2000" dirty="0">
                <a:solidFill>
                  <a:srgbClr val="D50202"/>
                </a:solidFill>
              </a:rPr>
              <a:t> Active Pixel Sensor(MAPS) for tracking</a:t>
            </a:r>
          </a:p>
          <a:p>
            <a:pPr algn="l">
              <a:lnSpc>
                <a:spcPct val="90000"/>
              </a:lnSpc>
            </a:pPr>
            <a:r>
              <a:rPr lang="en-US" sz="1600" b="0" i="0" dirty="0"/>
              <a:t>	The ASIC is the detector and the readout. Based on the same technologies 	as for visible imaging but readout optimized for particle tracking. </a:t>
            </a:r>
          </a:p>
          <a:p>
            <a:pPr algn="l">
              <a:lnSpc>
                <a:spcPct val="90000"/>
              </a:lnSpc>
            </a:pPr>
            <a:r>
              <a:rPr lang="en-US" sz="1600" b="0" i="0" dirty="0"/>
              <a:t>     </a:t>
            </a:r>
            <a:endParaRPr lang="en-US" dirty="0">
              <a:solidFill>
                <a:schemeClr val="accent2"/>
              </a:solidFill>
            </a:endParaRPr>
          </a:p>
        </p:txBody>
      </p:sp>
      <p:pic>
        <p:nvPicPr>
          <p:cNvPr id="15" name="Image 14" descr="Capture d’écran 2015-06-08 à 13.56.49.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4491" y="745013"/>
            <a:ext cx="834076" cy="715652"/>
          </a:xfrm>
          <a:prstGeom prst="rect">
            <a:avLst/>
          </a:prstGeom>
          <a:effectLst>
            <a:reflection stA="45000" endPos="65000" dir="5400000" sy="-100000" algn="bl" rotWithShape="0"/>
          </a:effectLst>
        </p:spPr>
      </p:pic>
      <p:sp>
        <p:nvSpPr>
          <p:cNvPr id="11" name="Sous-titre 7">
            <a:extLst>
              <a:ext uri="{FF2B5EF4-FFF2-40B4-BE49-F238E27FC236}">
                <a16:creationId xmlns:a16="http://schemas.microsoft.com/office/drawing/2014/main" id="{C45CD80C-BA79-A240-8335-CF64D941248E}"/>
              </a:ext>
            </a:extLst>
          </p:cNvPr>
          <p:cNvSpPr txBox="1">
            <a:spLocks/>
          </p:cNvSpPr>
          <p:nvPr/>
        </p:nvSpPr>
        <p:spPr bwMode="auto">
          <a:xfrm>
            <a:off x="1106951" y="88856"/>
            <a:ext cx="7550573" cy="56783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indent="190500" algn="ctr" rtl="0" eaLnBrk="0" fontAlgn="base" hangingPunct="0">
              <a:spcBef>
                <a:spcPct val="20000"/>
              </a:spcBef>
              <a:spcAft>
                <a:spcPct val="0"/>
              </a:spcAft>
              <a:buFontTx/>
              <a:buNone/>
              <a:defRPr sz="1400" b="1" i="0">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r>
              <a:rPr lang="en-US" sz="2400" kern="0" spc="300" dirty="0"/>
              <a:t>Some ASIC families</a:t>
            </a:r>
          </a:p>
        </p:txBody>
      </p:sp>
      <p:pic>
        <p:nvPicPr>
          <p:cNvPr id="7" name="Image 6">
            <a:extLst>
              <a:ext uri="{FF2B5EF4-FFF2-40B4-BE49-F238E27FC236}">
                <a16:creationId xmlns:a16="http://schemas.microsoft.com/office/drawing/2014/main" id="{A87E6519-7C7B-8C44-8C65-463C3F44C29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213050" y="1445580"/>
            <a:ext cx="4246659" cy="2252518"/>
          </a:xfrm>
          <a:prstGeom prst="rect">
            <a:avLst/>
          </a:prstGeom>
        </p:spPr>
      </p:pic>
      <p:pic>
        <p:nvPicPr>
          <p:cNvPr id="9" name="Image 8">
            <a:extLst>
              <a:ext uri="{FF2B5EF4-FFF2-40B4-BE49-F238E27FC236}">
                <a16:creationId xmlns:a16="http://schemas.microsoft.com/office/drawing/2014/main" id="{0A4C7EA1-96D8-6644-8163-D0D1EEE8036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307163" y="1536122"/>
            <a:ext cx="2829214" cy="1662973"/>
          </a:xfrm>
          <a:prstGeom prst="rect">
            <a:avLst/>
          </a:prstGeom>
        </p:spPr>
      </p:pic>
      <p:pic>
        <p:nvPicPr>
          <p:cNvPr id="10" name="Image 9">
            <a:extLst>
              <a:ext uri="{FF2B5EF4-FFF2-40B4-BE49-F238E27FC236}">
                <a16:creationId xmlns:a16="http://schemas.microsoft.com/office/drawing/2014/main" id="{E1AE27FC-D3E3-EE41-8F50-598F6EB7D90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614310" y="3263930"/>
            <a:ext cx="6869914" cy="3010524"/>
          </a:xfrm>
          <a:prstGeom prst="rect">
            <a:avLst/>
          </a:prstGeom>
        </p:spPr>
      </p:pic>
    </p:spTree>
    <p:extLst>
      <p:ext uri="{BB962C8B-B14F-4D97-AF65-F5344CB8AC3E}">
        <p14:creationId xmlns:p14="http://schemas.microsoft.com/office/powerpoint/2010/main" val="23849025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1097"/>
          <p:cNvSpPr>
            <a:spLocks noGrp="1" noChangeArrowheads="1"/>
          </p:cNvSpPr>
          <p:nvPr>
            <p:ph type="sldNum" sz="quarter" idx="4"/>
          </p:nvPr>
        </p:nvSpPr>
        <p:spPr>
          <a:xfrm>
            <a:off x="8346819" y="6480304"/>
            <a:ext cx="385762" cy="215900"/>
          </a:xfrm>
        </p:spPr>
        <p:txBody>
          <a:bodyPr/>
          <a:lstStyle/>
          <a:p>
            <a:fld id="{5287B7FA-75F4-41EF-AED0-620F566FF141}" type="slidenum">
              <a:rPr lang="fr-FR"/>
              <a:pPr/>
              <a:t>61</a:t>
            </a:fld>
            <a:endParaRPr lang="fr-FR" dirty="0"/>
          </a:p>
        </p:txBody>
      </p:sp>
      <p:sp>
        <p:nvSpPr>
          <p:cNvPr id="8" name="Sous-titre 7"/>
          <p:cNvSpPr>
            <a:spLocks noGrp="1"/>
          </p:cNvSpPr>
          <p:nvPr>
            <p:ph type="subTitle" sz="quarter" idx="1"/>
          </p:nvPr>
        </p:nvSpPr>
        <p:spPr>
          <a:xfrm>
            <a:off x="1106951" y="88856"/>
            <a:ext cx="7550573" cy="1752600"/>
          </a:xfrm>
        </p:spPr>
        <p:txBody>
          <a:bodyPr/>
          <a:lstStyle/>
          <a:p>
            <a:r>
              <a:rPr lang="en-US" sz="2400" i="0" spc="300" dirty="0"/>
              <a:t>Some ASIC families</a:t>
            </a:r>
          </a:p>
        </p:txBody>
      </p:sp>
      <p:sp>
        <p:nvSpPr>
          <p:cNvPr id="88" name="ZoneTexte 87"/>
          <p:cNvSpPr txBox="1"/>
          <p:nvPr/>
        </p:nvSpPr>
        <p:spPr>
          <a:xfrm>
            <a:off x="8690387" y="6566000"/>
            <a:ext cx="184666" cy="369332"/>
          </a:xfrm>
          <a:prstGeom prst="rect">
            <a:avLst/>
          </a:prstGeom>
          <a:noFill/>
        </p:spPr>
        <p:txBody>
          <a:bodyPr wrap="none" rtlCol="0">
            <a:spAutoFit/>
          </a:bodyPr>
          <a:lstStyle/>
          <a:p>
            <a:endParaRPr lang="fr-FR" dirty="0"/>
          </a:p>
        </p:txBody>
      </p:sp>
      <p:sp>
        <p:nvSpPr>
          <p:cNvPr id="31" name="Rectangle 3"/>
          <p:cNvSpPr txBox="1">
            <a:spLocks noChangeArrowheads="1"/>
          </p:cNvSpPr>
          <p:nvPr/>
        </p:nvSpPr>
        <p:spPr bwMode="auto">
          <a:xfrm>
            <a:off x="1117600" y="656692"/>
            <a:ext cx="7882384" cy="5410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pPr lvl="1">
              <a:lnSpc>
                <a:spcPct val="90000"/>
              </a:lnSpc>
            </a:pPr>
            <a:r>
              <a:rPr lang="en-US" sz="2000" kern="0" dirty="0">
                <a:solidFill>
                  <a:srgbClr val="C00000"/>
                </a:solidFill>
              </a:rPr>
              <a:t>FE-SCA type ASIC: designed for gaseous detectors and semi-conductor detector for high dynamic range.</a:t>
            </a:r>
          </a:p>
          <a:p>
            <a:pPr indent="-285750" algn="l">
              <a:lnSpc>
                <a:spcPct val="90000"/>
              </a:lnSpc>
            </a:pPr>
            <a:r>
              <a:rPr lang="en-US" sz="1600" b="0" i="0" dirty="0">
                <a:solidFill>
                  <a:srgbClr val="5F5F5F"/>
                </a:solidFill>
              </a:rPr>
              <a:t>	</a:t>
            </a:r>
            <a:r>
              <a:rPr lang="en-US" sz="1600" b="0" i="0" u="sng" dirty="0">
                <a:solidFill>
                  <a:srgbClr val="5F5F5F"/>
                </a:solidFill>
              </a:rPr>
              <a:t>Typical architecture</a:t>
            </a:r>
          </a:p>
          <a:p>
            <a:pPr marL="476250" lvl="1" indent="0">
              <a:buNone/>
            </a:pPr>
            <a:r>
              <a:rPr lang="en-US" sz="1600" b="0" i="0" kern="0" dirty="0">
                <a:solidFill>
                  <a:schemeClr val="bg2">
                    <a:lumMod val="75000"/>
                  </a:schemeClr>
                </a:solidFill>
              </a:rPr>
              <a:t>Multi-channel architecture with, for each channel:</a:t>
            </a:r>
          </a:p>
          <a:p>
            <a:pPr marL="476250" lvl="1" indent="0">
              <a:buNone/>
            </a:pPr>
            <a:r>
              <a:rPr lang="en-US" sz="1600" b="0" i="0" kern="0" dirty="0">
                <a:solidFill>
                  <a:schemeClr val="bg2">
                    <a:lumMod val="75000"/>
                  </a:schemeClr>
                </a:solidFill>
              </a:rPr>
              <a:t>CSA (multi-gain) + Filter (multi peaking time) + Sampling Capacitor Array (analog memory)</a:t>
            </a:r>
          </a:p>
          <a:p>
            <a:pPr marL="476250" lvl="1" indent="0">
              <a:buNone/>
            </a:pPr>
            <a:r>
              <a:rPr lang="en-US" sz="1600" b="0" i="0" kern="0" dirty="0">
                <a:solidFill>
                  <a:schemeClr val="bg2">
                    <a:lumMod val="75000"/>
                  </a:schemeClr>
                </a:solidFill>
              </a:rPr>
              <a:t>This architecture memorizes for each event (validated by internal or external trigger) the waveform of the output of the filter</a:t>
            </a:r>
            <a:r>
              <a:rPr lang="en-US" sz="1600" kern="0" dirty="0">
                <a:solidFill>
                  <a:schemeClr val="bg2">
                    <a:lumMod val="75000"/>
                  </a:schemeClr>
                </a:solidFill>
              </a:rPr>
              <a:t>:</a:t>
            </a:r>
            <a:endParaRPr lang="en-US" sz="1600" b="0" i="0" kern="0" dirty="0">
              <a:solidFill>
                <a:schemeClr val="bg2">
                  <a:lumMod val="75000"/>
                </a:schemeClr>
              </a:solidFill>
            </a:endParaRPr>
          </a:p>
          <a:p>
            <a:pPr marL="476250" lvl="1" indent="0">
              <a:lnSpc>
                <a:spcPct val="90000"/>
              </a:lnSpc>
              <a:buNone/>
            </a:pPr>
            <a:endParaRPr lang="en-US" dirty="0">
              <a:solidFill>
                <a:schemeClr val="accent2"/>
              </a:solidFill>
            </a:endParaRPr>
          </a:p>
        </p:txBody>
      </p:sp>
      <p:pic>
        <p:nvPicPr>
          <p:cNvPr id="34" name="Image 3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04325" y="825997"/>
            <a:ext cx="754453" cy="651654"/>
          </a:xfrm>
          <a:prstGeom prst="rect">
            <a:avLst/>
          </a:prstGeom>
          <a:effectLst>
            <a:reflection stA="50000" endPos="75000" dist="12700" dir="5400000" sy="-100000" algn="bl" rotWithShape="0"/>
          </a:effectLst>
        </p:spPr>
      </p:pic>
      <p:grpSp>
        <p:nvGrpSpPr>
          <p:cNvPr id="9" name="Groupe 243">
            <a:extLst>
              <a:ext uri="{FF2B5EF4-FFF2-40B4-BE49-F238E27FC236}">
                <a16:creationId xmlns:a16="http://schemas.microsoft.com/office/drawing/2014/main" id="{AB010C35-17F8-1944-8600-3BB93027C020}"/>
              </a:ext>
            </a:extLst>
          </p:cNvPr>
          <p:cNvGrpSpPr>
            <a:grpSpLocks noChangeAspect="1"/>
          </p:cNvGrpSpPr>
          <p:nvPr/>
        </p:nvGrpSpPr>
        <p:grpSpPr bwMode="auto">
          <a:xfrm>
            <a:off x="2179860" y="3185526"/>
            <a:ext cx="5757863" cy="2997200"/>
            <a:chOff x="547618" y="660400"/>
            <a:chExt cx="6231007" cy="3243263"/>
          </a:xfrm>
        </p:grpSpPr>
        <p:sp>
          <p:nvSpPr>
            <p:cNvPr id="10" name="Text Box 211">
              <a:extLst>
                <a:ext uri="{FF2B5EF4-FFF2-40B4-BE49-F238E27FC236}">
                  <a16:creationId xmlns:a16="http://schemas.microsoft.com/office/drawing/2014/main" id="{6569851B-D046-6440-ADAB-D7CF67BCC7BE}"/>
                </a:ext>
              </a:extLst>
            </p:cNvPr>
            <p:cNvSpPr txBox="1">
              <a:spLocks noChangeArrowheads="1"/>
            </p:cNvSpPr>
            <p:nvPr/>
          </p:nvSpPr>
          <p:spPr bwMode="auto">
            <a:xfrm>
              <a:off x="6129240" y="2519092"/>
              <a:ext cx="649385" cy="305774"/>
            </a:xfrm>
            <a:prstGeom prst="rect">
              <a:avLst/>
            </a:prstGeom>
            <a:solidFill>
              <a:srgbClr val="FFCC99">
                <a:alpha val="60001"/>
              </a:srgbClr>
            </a:solidFill>
            <a:ln w="9525">
              <a:noFill/>
              <a:miter lim="800000"/>
              <a:headEnd/>
              <a:tailEnd/>
            </a:ln>
            <a:effectLst/>
          </p:spPr>
          <p:txBody>
            <a:bodyPr wrap="none" lIns="0" tIns="0" rIns="0" bIns="0">
              <a:spAutoFit/>
            </a:bodyPr>
            <a:lstStyle/>
            <a:p>
              <a:pPr algn="ctr">
                <a:defRPr/>
              </a:pPr>
              <a:r>
                <a:rPr lang="en-US" sz="1000" b="1" i="1">
                  <a:effectLst>
                    <a:outerShdw blurRad="38100" dist="38100" dir="2700000" algn="tl">
                      <a:srgbClr val="FFFFFF"/>
                    </a:outerShdw>
                  </a:effectLst>
                  <a:latin typeface="Arial" charset="0"/>
                </a:rPr>
                <a:t>12-bit ADC</a:t>
              </a:r>
            </a:p>
            <a:p>
              <a:pPr algn="ctr">
                <a:defRPr/>
              </a:pPr>
              <a:r>
                <a:rPr lang="en-US" sz="1000" b="1" i="1">
                  <a:effectLst>
                    <a:outerShdw blurRad="38100" dist="38100" dir="2700000" algn="tl">
                      <a:srgbClr val="FFFFFF"/>
                    </a:outerShdw>
                  </a:effectLst>
                  <a:latin typeface="Arial" charset="0"/>
                </a:rPr>
                <a:t>[ADS6422]</a:t>
              </a:r>
            </a:p>
          </p:txBody>
        </p:sp>
        <p:sp>
          <p:nvSpPr>
            <p:cNvPr id="11" name="Rectangle 674">
              <a:extLst>
                <a:ext uri="{FF2B5EF4-FFF2-40B4-BE49-F238E27FC236}">
                  <a16:creationId xmlns:a16="http://schemas.microsoft.com/office/drawing/2014/main" id="{600FEA8E-E4F2-E843-A054-F94376F9B719}"/>
                </a:ext>
              </a:extLst>
            </p:cNvPr>
            <p:cNvSpPr>
              <a:spLocks noChangeAspect="1" noChangeArrowheads="1"/>
            </p:cNvSpPr>
            <p:nvPr/>
          </p:nvSpPr>
          <p:spPr bwMode="auto">
            <a:xfrm>
              <a:off x="1587500" y="3744913"/>
              <a:ext cx="1046163" cy="128588"/>
            </a:xfrm>
            <a:prstGeom prst="rect">
              <a:avLst/>
            </a:prstGeom>
            <a:solidFill>
              <a:srgbClr val="00CC99">
                <a:alpha val="59999"/>
              </a:srgbClr>
            </a:solidFill>
            <a:ln w="9525">
              <a:miter lim="800000"/>
              <a:headEnd/>
              <a:tailEnd/>
            </a:ln>
            <a:scene3d>
              <a:camera prst="legacyObliqueTopLeft"/>
              <a:lightRig rig="legacyFlat3" dir="t"/>
            </a:scene3d>
            <a:sp3d extrusionH="430200" prstMaterial="legacyMatte">
              <a:bevelT w="13500" h="13500" prst="angle"/>
              <a:bevelB w="13500" h="13500" prst="angle"/>
              <a:extrusionClr>
                <a:srgbClr val="00CC99"/>
              </a:extrusionClr>
            </a:sp3d>
          </p:spPr>
          <p:txBody>
            <a:bodyPr wrap="none" anchor="ctr">
              <a:flatTx/>
            </a:bodyPr>
            <a:lstStyle/>
            <a:p>
              <a:endParaRPr lang="fr-FR"/>
            </a:p>
          </p:txBody>
        </p:sp>
        <p:sp>
          <p:nvSpPr>
            <p:cNvPr id="12" name="Text Box 675">
              <a:extLst>
                <a:ext uri="{FF2B5EF4-FFF2-40B4-BE49-F238E27FC236}">
                  <a16:creationId xmlns:a16="http://schemas.microsoft.com/office/drawing/2014/main" id="{10008DB1-9489-2E4B-BDA3-8C7C31578605}"/>
                </a:ext>
              </a:extLst>
            </p:cNvPr>
            <p:cNvSpPr txBox="1">
              <a:spLocks noChangeAspect="1" noChangeArrowheads="1"/>
            </p:cNvSpPr>
            <p:nvPr/>
          </p:nvSpPr>
          <p:spPr bwMode="auto">
            <a:xfrm>
              <a:off x="1682750" y="3748088"/>
              <a:ext cx="817563" cy="122238"/>
            </a:xfrm>
            <a:prstGeom prst="rect">
              <a:avLst/>
            </a:prstGeom>
            <a:solidFill>
              <a:schemeClr val="bg1"/>
            </a:solidFill>
            <a:ln w="9525">
              <a:noFill/>
              <a:miter lim="800000"/>
              <a:headEnd/>
              <a:tailEnd/>
            </a:ln>
          </p:spPr>
          <p:txBody>
            <a:bodyPr wrap="none" lIns="0" tIns="0" rIns="0" bIns="0">
              <a:spAutoFit/>
            </a:bodyPr>
            <a:lstStyle/>
            <a:p>
              <a:r>
                <a:rPr lang="en-US" sz="800" b="1">
                  <a:latin typeface="Comic Sans MS" pitchFamily="66" charset="0"/>
                </a:rPr>
                <a:t>Serial Interface</a:t>
              </a:r>
            </a:p>
          </p:txBody>
        </p:sp>
        <p:sp>
          <p:nvSpPr>
            <p:cNvPr id="13" name="Rectangle 676">
              <a:extLst>
                <a:ext uri="{FF2B5EF4-FFF2-40B4-BE49-F238E27FC236}">
                  <a16:creationId xmlns:a16="http://schemas.microsoft.com/office/drawing/2014/main" id="{011D0B28-DD48-BD45-BEE3-1C7D8841950D}"/>
                </a:ext>
              </a:extLst>
            </p:cNvPr>
            <p:cNvSpPr>
              <a:spLocks noChangeAspect="1" noChangeArrowheads="1"/>
            </p:cNvSpPr>
            <p:nvPr/>
          </p:nvSpPr>
          <p:spPr bwMode="auto">
            <a:xfrm>
              <a:off x="3597275" y="3744913"/>
              <a:ext cx="401638" cy="142875"/>
            </a:xfrm>
            <a:prstGeom prst="rect">
              <a:avLst/>
            </a:prstGeom>
            <a:solidFill>
              <a:srgbClr val="00CC99">
                <a:alpha val="59999"/>
              </a:srgbClr>
            </a:solidFill>
            <a:ln w="9525">
              <a:miter lim="800000"/>
              <a:headEnd/>
              <a:tailEnd/>
            </a:ln>
            <a:scene3d>
              <a:camera prst="legacyObliqueTopLeft"/>
              <a:lightRig rig="legacyFlat3" dir="t"/>
            </a:scene3d>
            <a:sp3d extrusionH="430200" prstMaterial="legacyMatte">
              <a:bevelT w="13500" h="13500" prst="angle"/>
              <a:bevelB w="13500" h="13500" prst="angle"/>
              <a:extrusionClr>
                <a:srgbClr val="00CC99"/>
              </a:extrusionClr>
            </a:sp3d>
          </p:spPr>
          <p:txBody>
            <a:bodyPr wrap="none" anchor="ctr">
              <a:flatTx/>
            </a:bodyPr>
            <a:lstStyle/>
            <a:p>
              <a:endParaRPr lang="fr-FR"/>
            </a:p>
          </p:txBody>
        </p:sp>
        <p:sp>
          <p:nvSpPr>
            <p:cNvPr id="14" name="Text Box 677">
              <a:extLst>
                <a:ext uri="{FF2B5EF4-FFF2-40B4-BE49-F238E27FC236}">
                  <a16:creationId xmlns:a16="http://schemas.microsoft.com/office/drawing/2014/main" id="{CE84B518-ACD5-9747-B535-675A347AB20B}"/>
                </a:ext>
              </a:extLst>
            </p:cNvPr>
            <p:cNvSpPr txBox="1">
              <a:spLocks noChangeAspect="1" noChangeArrowheads="1"/>
            </p:cNvSpPr>
            <p:nvPr/>
          </p:nvSpPr>
          <p:spPr bwMode="auto">
            <a:xfrm>
              <a:off x="3690938" y="3757613"/>
              <a:ext cx="261938" cy="122238"/>
            </a:xfrm>
            <a:prstGeom prst="rect">
              <a:avLst/>
            </a:prstGeom>
            <a:solidFill>
              <a:schemeClr val="bg1"/>
            </a:solidFill>
            <a:ln w="9525">
              <a:noFill/>
              <a:miter lim="800000"/>
              <a:headEnd/>
              <a:tailEnd/>
            </a:ln>
          </p:spPr>
          <p:txBody>
            <a:bodyPr wrap="none" lIns="0" tIns="0" rIns="0" bIns="0">
              <a:spAutoFit/>
            </a:bodyPr>
            <a:lstStyle/>
            <a:p>
              <a:r>
                <a:rPr lang="en-US" sz="800" b="1">
                  <a:latin typeface="Comic Sans MS" pitchFamily="66" charset="0"/>
                </a:rPr>
                <a:t>Mode</a:t>
              </a:r>
            </a:p>
          </p:txBody>
        </p:sp>
        <p:sp>
          <p:nvSpPr>
            <p:cNvPr id="15" name="Rectangle 678">
              <a:extLst>
                <a:ext uri="{FF2B5EF4-FFF2-40B4-BE49-F238E27FC236}">
                  <a16:creationId xmlns:a16="http://schemas.microsoft.com/office/drawing/2014/main" id="{830F05A1-5093-F04C-A1C9-8BE681A40D84}"/>
                </a:ext>
              </a:extLst>
            </p:cNvPr>
            <p:cNvSpPr>
              <a:spLocks noChangeAspect="1" noChangeArrowheads="1"/>
            </p:cNvSpPr>
            <p:nvPr/>
          </p:nvSpPr>
          <p:spPr bwMode="auto">
            <a:xfrm>
              <a:off x="4224338" y="3744913"/>
              <a:ext cx="238125" cy="133350"/>
            </a:xfrm>
            <a:prstGeom prst="rect">
              <a:avLst/>
            </a:prstGeom>
            <a:solidFill>
              <a:srgbClr val="00CC99">
                <a:alpha val="59999"/>
              </a:srgbClr>
            </a:solidFill>
            <a:ln w="9525">
              <a:miter lim="800000"/>
              <a:headEnd/>
              <a:tailEnd/>
            </a:ln>
            <a:scene3d>
              <a:camera prst="legacyObliqueTopLeft"/>
              <a:lightRig rig="legacyFlat3" dir="t"/>
            </a:scene3d>
            <a:sp3d extrusionH="430200" prstMaterial="legacyMatte">
              <a:bevelT w="13500" h="13500" prst="angle"/>
              <a:bevelB w="13500" h="13500" prst="angle"/>
              <a:extrusionClr>
                <a:srgbClr val="00CC99"/>
              </a:extrusionClr>
            </a:sp3d>
          </p:spPr>
          <p:txBody>
            <a:bodyPr wrap="none" anchor="ctr">
              <a:flatTx/>
            </a:bodyPr>
            <a:lstStyle/>
            <a:p>
              <a:endParaRPr lang="fr-FR"/>
            </a:p>
          </p:txBody>
        </p:sp>
        <p:sp>
          <p:nvSpPr>
            <p:cNvPr id="16" name="Text Box 679">
              <a:extLst>
                <a:ext uri="{FF2B5EF4-FFF2-40B4-BE49-F238E27FC236}">
                  <a16:creationId xmlns:a16="http://schemas.microsoft.com/office/drawing/2014/main" id="{8CA6E80C-CB3F-DE46-993A-B6EC0406C662}"/>
                </a:ext>
              </a:extLst>
            </p:cNvPr>
            <p:cNvSpPr txBox="1">
              <a:spLocks noChangeAspect="1" noChangeArrowheads="1"/>
            </p:cNvSpPr>
            <p:nvPr/>
          </p:nvSpPr>
          <p:spPr bwMode="auto">
            <a:xfrm>
              <a:off x="4260850" y="3748088"/>
              <a:ext cx="155575" cy="122238"/>
            </a:xfrm>
            <a:prstGeom prst="rect">
              <a:avLst/>
            </a:prstGeom>
            <a:solidFill>
              <a:schemeClr val="bg1"/>
            </a:solidFill>
            <a:ln w="9525">
              <a:noFill/>
              <a:miter lim="800000"/>
              <a:headEnd/>
              <a:tailEnd/>
            </a:ln>
          </p:spPr>
          <p:txBody>
            <a:bodyPr lIns="0" tIns="0" rIns="0" bIns="0">
              <a:spAutoFit/>
            </a:bodyPr>
            <a:lstStyle/>
            <a:p>
              <a:pPr algn="ctr"/>
              <a:r>
                <a:rPr lang="en-US" sz="800" b="1">
                  <a:latin typeface="Comic Sans MS" pitchFamily="66" charset="0"/>
                </a:rPr>
                <a:t>CK</a:t>
              </a:r>
            </a:p>
          </p:txBody>
        </p:sp>
        <p:sp>
          <p:nvSpPr>
            <p:cNvPr id="17" name="Rectangle 680">
              <a:extLst>
                <a:ext uri="{FF2B5EF4-FFF2-40B4-BE49-F238E27FC236}">
                  <a16:creationId xmlns:a16="http://schemas.microsoft.com/office/drawing/2014/main" id="{276D02B1-8D0F-2049-9F03-54672EE8D4ED}"/>
                </a:ext>
              </a:extLst>
            </p:cNvPr>
            <p:cNvSpPr>
              <a:spLocks noChangeAspect="1" noChangeArrowheads="1"/>
            </p:cNvSpPr>
            <p:nvPr/>
          </p:nvSpPr>
          <p:spPr bwMode="auto">
            <a:xfrm>
              <a:off x="952500" y="3744913"/>
              <a:ext cx="415925" cy="123825"/>
            </a:xfrm>
            <a:prstGeom prst="rect">
              <a:avLst/>
            </a:prstGeom>
            <a:solidFill>
              <a:srgbClr val="00CC99">
                <a:alpha val="59999"/>
              </a:srgbClr>
            </a:solidFill>
            <a:ln w="9525">
              <a:miter lim="800000"/>
              <a:headEnd/>
              <a:tailEnd/>
            </a:ln>
            <a:scene3d>
              <a:camera prst="legacyObliqueTopLeft"/>
              <a:lightRig rig="legacyFlat3" dir="t"/>
            </a:scene3d>
            <a:sp3d extrusionH="430200" prstMaterial="legacyMatte">
              <a:bevelT w="13500" h="13500" prst="angle"/>
              <a:bevelB w="13500" h="13500" prst="angle"/>
              <a:extrusionClr>
                <a:srgbClr val="00CC99"/>
              </a:extrusionClr>
            </a:sp3d>
          </p:spPr>
          <p:txBody>
            <a:bodyPr wrap="none" anchor="ctr">
              <a:flatTx/>
            </a:bodyPr>
            <a:lstStyle/>
            <a:p>
              <a:endParaRPr lang="fr-FR"/>
            </a:p>
          </p:txBody>
        </p:sp>
        <p:sp>
          <p:nvSpPr>
            <p:cNvPr id="18" name="Text Box 681">
              <a:extLst>
                <a:ext uri="{FF2B5EF4-FFF2-40B4-BE49-F238E27FC236}">
                  <a16:creationId xmlns:a16="http://schemas.microsoft.com/office/drawing/2014/main" id="{C87FE445-A22B-D543-9166-687D065293AD}"/>
                </a:ext>
              </a:extLst>
            </p:cNvPr>
            <p:cNvSpPr txBox="1">
              <a:spLocks noChangeAspect="1" noChangeArrowheads="1"/>
            </p:cNvSpPr>
            <p:nvPr/>
          </p:nvSpPr>
          <p:spPr bwMode="auto">
            <a:xfrm>
              <a:off x="976313" y="3744913"/>
              <a:ext cx="379413" cy="122238"/>
            </a:xfrm>
            <a:prstGeom prst="rect">
              <a:avLst/>
            </a:prstGeom>
            <a:solidFill>
              <a:schemeClr val="bg1"/>
            </a:solidFill>
            <a:ln w="9525">
              <a:noFill/>
              <a:miter lim="800000"/>
              <a:headEnd/>
              <a:tailEnd/>
            </a:ln>
          </p:spPr>
          <p:txBody>
            <a:bodyPr wrap="none" lIns="0" tIns="0" rIns="0" bIns="0">
              <a:spAutoFit/>
            </a:bodyPr>
            <a:lstStyle/>
            <a:p>
              <a:r>
                <a:rPr lang="en-US" sz="800" b="1">
                  <a:latin typeface="Comic Sans MS" pitchFamily="66" charset="0"/>
                </a:rPr>
                <a:t>In Test</a:t>
              </a:r>
            </a:p>
          </p:txBody>
        </p:sp>
        <p:sp>
          <p:nvSpPr>
            <p:cNvPr id="19" name="Rectangle 682">
              <a:extLst>
                <a:ext uri="{FF2B5EF4-FFF2-40B4-BE49-F238E27FC236}">
                  <a16:creationId xmlns:a16="http://schemas.microsoft.com/office/drawing/2014/main" id="{1DA81A3C-8CA5-ED4B-BA11-0E9397DC196A}"/>
                </a:ext>
              </a:extLst>
            </p:cNvPr>
            <p:cNvSpPr>
              <a:spLocks noChangeAspect="1" noChangeArrowheads="1"/>
            </p:cNvSpPr>
            <p:nvPr/>
          </p:nvSpPr>
          <p:spPr bwMode="auto">
            <a:xfrm>
              <a:off x="4815135" y="3752850"/>
              <a:ext cx="1717804" cy="150813"/>
            </a:xfrm>
            <a:prstGeom prst="rect">
              <a:avLst/>
            </a:prstGeom>
            <a:solidFill>
              <a:srgbClr val="00CC99">
                <a:alpha val="59999"/>
              </a:srgbClr>
            </a:solidFill>
            <a:ln w="9525">
              <a:miter lim="800000"/>
              <a:headEnd/>
              <a:tailEnd/>
            </a:ln>
            <a:scene3d>
              <a:camera prst="legacyObliqueTopLeft"/>
              <a:lightRig rig="legacyFlat3" dir="t"/>
            </a:scene3d>
            <a:sp3d extrusionH="430200" prstMaterial="legacyMatte">
              <a:bevelT w="13500" h="13500" prst="angle"/>
              <a:bevelB w="13500" h="13500" prst="angle"/>
              <a:extrusionClr>
                <a:srgbClr val="00CC99"/>
              </a:extrusionClr>
            </a:sp3d>
          </p:spPr>
          <p:txBody>
            <a:bodyPr wrap="none" anchor="ctr">
              <a:flatTx/>
            </a:bodyPr>
            <a:lstStyle/>
            <a:p>
              <a:endParaRPr lang="fr-FR"/>
            </a:p>
          </p:txBody>
        </p:sp>
        <p:sp>
          <p:nvSpPr>
            <p:cNvPr id="20" name="Text Box 683">
              <a:extLst>
                <a:ext uri="{FF2B5EF4-FFF2-40B4-BE49-F238E27FC236}">
                  <a16:creationId xmlns:a16="http://schemas.microsoft.com/office/drawing/2014/main" id="{804C9924-4286-8D45-9C9A-A386D8E30D07}"/>
                </a:ext>
              </a:extLst>
            </p:cNvPr>
            <p:cNvSpPr txBox="1">
              <a:spLocks noChangeAspect="1" noChangeArrowheads="1"/>
            </p:cNvSpPr>
            <p:nvPr/>
          </p:nvSpPr>
          <p:spPr bwMode="auto">
            <a:xfrm>
              <a:off x="4832176" y="3761310"/>
              <a:ext cx="1671933" cy="138499"/>
            </a:xfrm>
            <a:prstGeom prst="rect">
              <a:avLst/>
            </a:prstGeom>
            <a:solidFill>
              <a:schemeClr val="bg1"/>
            </a:solidFill>
            <a:ln w="9525">
              <a:noFill/>
              <a:miter lim="800000"/>
              <a:headEnd/>
              <a:tailEnd/>
            </a:ln>
          </p:spPr>
          <p:txBody>
            <a:bodyPr wrap="none" lIns="0" tIns="0" rIns="0" bIns="0">
              <a:spAutoFit/>
            </a:bodyPr>
            <a:lstStyle/>
            <a:p>
              <a:r>
                <a:rPr lang="en-US" sz="800" b="1">
                  <a:latin typeface="Comic Sans MS" pitchFamily="66" charset="0"/>
                </a:rPr>
                <a:t>CSA;CR;SCAin;DISCRIin(N°1)</a:t>
              </a:r>
            </a:p>
          </p:txBody>
        </p:sp>
        <p:sp>
          <p:nvSpPr>
            <p:cNvPr id="21" name="Rectangle 684">
              <a:extLst>
                <a:ext uri="{FF2B5EF4-FFF2-40B4-BE49-F238E27FC236}">
                  <a16:creationId xmlns:a16="http://schemas.microsoft.com/office/drawing/2014/main" id="{9340F725-416C-F54B-869A-427E9180BACF}"/>
                </a:ext>
              </a:extLst>
            </p:cNvPr>
            <p:cNvSpPr>
              <a:spLocks noChangeAspect="1" noChangeArrowheads="1"/>
            </p:cNvSpPr>
            <p:nvPr/>
          </p:nvSpPr>
          <p:spPr bwMode="auto">
            <a:xfrm>
              <a:off x="862013" y="660400"/>
              <a:ext cx="5183188" cy="2998788"/>
            </a:xfrm>
            <a:prstGeom prst="rect">
              <a:avLst/>
            </a:prstGeom>
            <a:solidFill>
              <a:srgbClr val="0066FF"/>
            </a:solidFill>
            <a:ln w="9525">
              <a:miter lim="800000"/>
              <a:headEnd/>
              <a:tailEnd/>
            </a:ln>
            <a:scene3d>
              <a:camera prst="legacyObliqueTopLeft"/>
              <a:lightRig rig="legacyFlat3" dir="t"/>
            </a:scene3d>
            <a:sp3d extrusionH="430200" prstMaterial="legacyMatte">
              <a:bevelT w="13500" h="13500" prst="angle"/>
              <a:bevelB w="13500" h="13500" prst="angle"/>
              <a:extrusionClr>
                <a:srgbClr val="0066FF"/>
              </a:extrusionClr>
            </a:sp3d>
          </p:spPr>
          <p:txBody>
            <a:bodyPr wrap="none" anchor="ctr">
              <a:flatTx/>
            </a:bodyPr>
            <a:lstStyle/>
            <a:p>
              <a:endParaRPr lang="fr-FR"/>
            </a:p>
          </p:txBody>
        </p:sp>
        <p:grpSp>
          <p:nvGrpSpPr>
            <p:cNvPr id="22" name="Group 685">
              <a:extLst>
                <a:ext uri="{FF2B5EF4-FFF2-40B4-BE49-F238E27FC236}">
                  <a16:creationId xmlns:a16="http://schemas.microsoft.com/office/drawing/2014/main" id="{487FBD5E-B355-5B4B-8C6B-2E60DEFCB917}"/>
                </a:ext>
              </a:extLst>
            </p:cNvPr>
            <p:cNvGrpSpPr>
              <a:grpSpLocks/>
            </p:cNvGrpSpPr>
            <p:nvPr/>
          </p:nvGrpSpPr>
          <p:grpSpPr bwMode="auto">
            <a:xfrm>
              <a:off x="5060950" y="3357570"/>
              <a:ext cx="963613" cy="390526"/>
              <a:chOff x="3069" y="1864"/>
              <a:chExt cx="607" cy="246"/>
            </a:xfrm>
          </p:grpSpPr>
          <p:sp>
            <p:nvSpPr>
              <p:cNvPr id="248" name="Rectangle 686">
                <a:extLst>
                  <a:ext uri="{FF2B5EF4-FFF2-40B4-BE49-F238E27FC236}">
                    <a16:creationId xmlns:a16="http://schemas.microsoft.com/office/drawing/2014/main" id="{2EB7BC9C-2862-2541-AB47-1C489736E6F3}"/>
                  </a:ext>
                </a:extLst>
              </p:cNvPr>
              <p:cNvSpPr>
                <a:spLocks noChangeAspect="1" noChangeArrowheads="1"/>
              </p:cNvSpPr>
              <p:nvPr/>
            </p:nvSpPr>
            <p:spPr bwMode="auto">
              <a:xfrm>
                <a:off x="3069" y="1864"/>
                <a:ext cx="607" cy="173"/>
              </a:xfrm>
              <a:prstGeom prst="rect">
                <a:avLst/>
              </a:prstGeom>
              <a:solidFill>
                <a:srgbClr val="FEB8EF">
                  <a:alpha val="59999"/>
                </a:srgbClr>
              </a:solidFill>
              <a:ln w="9525">
                <a:miter lim="800000"/>
                <a:headEnd/>
                <a:tailEnd/>
              </a:ln>
              <a:scene3d>
                <a:camera prst="legacyObliqueTopLeft"/>
                <a:lightRig rig="legacyFlat3" dir="t"/>
              </a:scene3d>
              <a:sp3d extrusionH="430200" prstMaterial="legacyMatte">
                <a:bevelT w="13500" h="13500" prst="angle"/>
                <a:bevelB w="13500" h="13500" prst="angle"/>
                <a:extrusionClr>
                  <a:srgbClr val="FEB8EF"/>
                </a:extrusionClr>
              </a:sp3d>
            </p:spPr>
            <p:txBody>
              <a:bodyPr wrap="none" anchor="ctr">
                <a:flatTx/>
              </a:bodyPr>
              <a:lstStyle/>
              <a:p>
                <a:endParaRPr lang="fr-FR"/>
              </a:p>
            </p:txBody>
          </p:sp>
          <p:sp>
            <p:nvSpPr>
              <p:cNvPr id="249" name="Text Box 687">
                <a:extLst>
                  <a:ext uri="{FF2B5EF4-FFF2-40B4-BE49-F238E27FC236}">
                    <a16:creationId xmlns:a16="http://schemas.microsoft.com/office/drawing/2014/main" id="{52BCCB66-E878-5A4F-A0EE-DDF390E69E5A}"/>
                  </a:ext>
                </a:extLst>
              </p:cNvPr>
              <p:cNvSpPr txBox="1">
                <a:spLocks noChangeAspect="1" noChangeArrowheads="1"/>
              </p:cNvSpPr>
              <p:nvPr/>
            </p:nvSpPr>
            <p:spPr bwMode="auto">
              <a:xfrm>
                <a:off x="3081" y="1880"/>
                <a:ext cx="585" cy="86"/>
              </a:xfrm>
              <a:prstGeom prst="rect">
                <a:avLst/>
              </a:prstGeom>
              <a:solidFill>
                <a:schemeClr val="bg1"/>
              </a:solidFill>
              <a:ln w="9525">
                <a:noFill/>
                <a:miter lim="800000"/>
                <a:headEnd/>
                <a:tailEnd/>
              </a:ln>
            </p:spPr>
            <p:txBody>
              <a:bodyPr lIns="0" tIns="0" rIns="0" bIns="0">
                <a:spAutoFit/>
              </a:bodyPr>
              <a:lstStyle/>
              <a:p>
                <a:pPr algn="ctr"/>
                <a:r>
                  <a:rPr lang="en-US" sz="800" b="1">
                    <a:latin typeface="Comic Sans MS" pitchFamily="66" charset="0"/>
                  </a:rPr>
                  <a:t>Asic “Spy” Mode </a:t>
                </a:r>
              </a:p>
            </p:txBody>
          </p:sp>
          <p:sp>
            <p:nvSpPr>
              <p:cNvPr id="250" name="Line 688">
                <a:extLst>
                  <a:ext uri="{FF2B5EF4-FFF2-40B4-BE49-F238E27FC236}">
                    <a16:creationId xmlns:a16="http://schemas.microsoft.com/office/drawing/2014/main" id="{1BD0EE0D-B07B-CF41-810E-D305AF2CB3A9}"/>
                  </a:ext>
                </a:extLst>
              </p:cNvPr>
              <p:cNvSpPr>
                <a:spLocks noChangeAspect="1" noChangeShapeType="1"/>
              </p:cNvSpPr>
              <p:nvPr/>
            </p:nvSpPr>
            <p:spPr bwMode="auto">
              <a:xfrm>
                <a:off x="3432" y="1998"/>
                <a:ext cx="0" cy="112"/>
              </a:xfrm>
              <a:prstGeom prst="line">
                <a:avLst/>
              </a:prstGeom>
              <a:noFill/>
              <a:ln w="38100" cmpd="dbl">
                <a:solidFill>
                  <a:srgbClr val="FF6600"/>
                </a:solidFill>
                <a:round/>
                <a:headEnd/>
                <a:tailEnd type="triangle" w="med" len="med"/>
              </a:ln>
            </p:spPr>
            <p:txBody>
              <a:bodyPr/>
              <a:lstStyle/>
              <a:p>
                <a:endParaRPr lang="fr-FR"/>
              </a:p>
            </p:txBody>
          </p:sp>
        </p:grpSp>
        <p:grpSp>
          <p:nvGrpSpPr>
            <p:cNvPr id="23" name="Group 689">
              <a:extLst>
                <a:ext uri="{FF2B5EF4-FFF2-40B4-BE49-F238E27FC236}">
                  <a16:creationId xmlns:a16="http://schemas.microsoft.com/office/drawing/2014/main" id="{8AADC689-A0A3-4546-997F-0FE02F8DA6AC}"/>
                </a:ext>
              </a:extLst>
            </p:cNvPr>
            <p:cNvGrpSpPr>
              <a:grpSpLocks/>
            </p:cNvGrpSpPr>
            <p:nvPr/>
          </p:nvGrpSpPr>
          <p:grpSpPr bwMode="auto">
            <a:xfrm>
              <a:off x="4465645" y="3355975"/>
              <a:ext cx="565151" cy="279400"/>
              <a:chOff x="2694" y="1863"/>
              <a:chExt cx="356" cy="176"/>
            </a:xfrm>
          </p:grpSpPr>
          <p:sp>
            <p:nvSpPr>
              <p:cNvPr id="246" name="Rectangle 690">
                <a:extLst>
                  <a:ext uri="{FF2B5EF4-FFF2-40B4-BE49-F238E27FC236}">
                    <a16:creationId xmlns:a16="http://schemas.microsoft.com/office/drawing/2014/main" id="{ADD7B492-446D-B14B-AF83-497EDF375230}"/>
                  </a:ext>
                </a:extLst>
              </p:cNvPr>
              <p:cNvSpPr>
                <a:spLocks noChangeAspect="1" noChangeArrowheads="1"/>
              </p:cNvSpPr>
              <p:nvPr/>
            </p:nvSpPr>
            <p:spPr bwMode="auto">
              <a:xfrm>
                <a:off x="2695" y="1863"/>
                <a:ext cx="355" cy="176"/>
              </a:xfrm>
              <a:prstGeom prst="rect">
                <a:avLst/>
              </a:prstGeom>
              <a:solidFill>
                <a:schemeClr val="bg1">
                  <a:alpha val="70195"/>
                </a:schemeClr>
              </a:solidFill>
              <a:ln w="9525">
                <a:miter lim="800000"/>
                <a:headEnd/>
                <a:tailEnd/>
              </a:ln>
              <a:scene3d>
                <a:camera prst="legacyObliqueTopLeft"/>
                <a:lightRig rig="legacyFlat3" dir="t"/>
              </a:scene3d>
              <a:sp3d extrusionH="430200" prstMaterial="legacyMatte">
                <a:bevelT w="13500" h="13500" prst="angle"/>
                <a:bevelB w="13500" h="13500" prst="angle"/>
                <a:extrusionClr>
                  <a:schemeClr val="bg1"/>
                </a:extrusionClr>
              </a:sp3d>
            </p:spPr>
            <p:txBody>
              <a:bodyPr wrap="none" anchor="ctr">
                <a:flatTx/>
              </a:bodyPr>
              <a:lstStyle/>
              <a:p>
                <a:pPr algn="ctr">
                  <a:lnSpc>
                    <a:spcPct val="90000"/>
                  </a:lnSpc>
                </a:pPr>
                <a:endParaRPr lang="en-US"/>
              </a:p>
            </p:txBody>
          </p:sp>
          <p:sp>
            <p:nvSpPr>
              <p:cNvPr id="247" name="Text Box 691">
                <a:extLst>
                  <a:ext uri="{FF2B5EF4-FFF2-40B4-BE49-F238E27FC236}">
                    <a16:creationId xmlns:a16="http://schemas.microsoft.com/office/drawing/2014/main" id="{6411EF23-E82C-CA41-8D8C-94C1FBD3158D}"/>
                  </a:ext>
                </a:extLst>
              </p:cNvPr>
              <p:cNvSpPr txBox="1">
                <a:spLocks noChangeAspect="1" noChangeArrowheads="1"/>
              </p:cNvSpPr>
              <p:nvPr/>
            </p:nvSpPr>
            <p:spPr bwMode="auto">
              <a:xfrm>
                <a:off x="2694" y="1874"/>
                <a:ext cx="329" cy="154"/>
              </a:xfrm>
              <a:prstGeom prst="rect">
                <a:avLst/>
              </a:prstGeom>
              <a:solidFill>
                <a:schemeClr val="bg1"/>
              </a:solidFill>
              <a:ln w="9525">
                <a:noFill/>
                <a:miter lim="800000"/>
                <a:headEnd/>
                <a:tailEnd/>
              </a:ln>
            </p:spPr>
            <p:txBody>
              <a:bodyPr lIns="0" tIns="0" rIns="0" bIns="0">
                <a:spAutoFit/>
              </a:bodyPr>
              <a:lstStyle/>
              <a:p>
                <a:pPr algn="ctr">
                  <a:lnSpc>
                    <a:spcPct val="80000"/>
                  </a:lnSpc>
                </a:pPr>
                <a:r>
                  <a:rPr lang="en-US" sz="800" b="1">
                    <a:solidFill>
                      <a:srgbClr val="FF3300"/>
                    </a:solidFill>
                    <a:latin typeface="Comic Sans MS" pitchFamily="66" charset="0"/>
                  </a:rPr>
                  <a:t>Readout </a:t>
                </a:r>
              </a:p>
              <a:p>
                <a:pPr algn="ctr">
                  <a:lnSpc>
                    <a:spcPct val="80000"/>
                  </a:lnSpc>
                </a:pPr>
                <a:r>
                  <a:rPr lang="en-US" sz="1000" b="1">
                    <a:solidFill>
                      <a:srgbClr val="FF3300"/>
                    </a:solidFill>
                    <a:latin typeface="Comic Sans MS" pitchFamily="66" charset="0"/>
                  </a:rPr>
                  <a:t>Mode</a:t>
                </a:r>
              </a:p>
            </p:txBody>
          </p:sp>
        </p:grpSp>
        <p:sp>
          <p:nvSpPr>
            <p:cNvPr id="24" name="Rectangle 692">
              <a:extLst>
                <a:ext uri="{FF2B5EF4-FFF2-40B4-BE49-F238E27FC236}">
                  <a16:creationId xmlns:a16="http://schemas.microsoft.com/office/drawing/2014/main" id="{34A09DC6-FA73-364A-BAA8-5545D86A43D9}"/>
                </a:ext>
              </a:extLst>
            </p:cNvPr>
            <p:cNvSpPr>
              <a:spLocks noChangeAspect="1" noChangeArrowheads="1"/>
            </p:cNvSpPr>
            <p:nvPr/>
          </p:nvSpPr>
          <p:spPr bwMode="auto">
            <a:xfrm>
              <a:off x="3462338" y="3352800"/>
              <a:ext cx="996950" cy="280988"/>
            </a:xfrm>
            <a:prstGeom prst="rect">
              <a:avLst/>
            </a:prstGeom>
            <a:solidFill>
              <a:srgbClr val="99FF33">
                <a:alpha val="70195"/>
              </a:srgbClr>
            </a:solidFill>
            <a:ln w="9525">
              <a:miter lim="800000"/>
              <a:headEnd/>
              <a:tailEnd/>
            </a:ln>
            <a:scene3d>
              <a:camera prst="legacyObliqueTopLeft"/>
              <a:lightRig rig="legacyFlat3" dir="t"/>
            </a:scene3d>
            <a:sp3d extrusionH="430200" prstMaterial="legacyMatte">
              <a:bevelT w="13500" h="13500" prst="angle"/>
              <a:bevelB w="13500" h="13500" prst="angle"/>
              <a:extrusionClr>
                <a:srgbClr val="99FF33"/>
              </a:extrusionClr>
            </a:sp3d>
          </p:spPr>
          <p:txBody>
            <a:bodyPr wrap="none" anchor="ctr">
              <a:flatTx/>
            </a:bodyPr>
            <a:lstStyle/>
            <a:p>
              <a:endParaRPr lang="fr-FR"/>
            </a:p>
          </p:txBody>
        </p:sp>
        <p:sp>
          <p:nvSpPr>
            <p:cNvPr id="25" name="Text Box 693">
              <a:extLst>
                <a:ext uri="{FF2B5EF4-FFF2-40B4-BE49-F238E27FC236}">
                  <a16:creationId xmlns:a16="http://schemas.microsoft.com/office/drawing/2014/main" id="{CD0B62B7-F93C-7A4D-85D6-EA4D2E3D9CFD}"/>
                </a:ext>
              </a:extLst>
            </p:cNvPr>
            <p:cNvSpPr txBox="1">
              <a:spLocks noChangeAspect="1" noChangeArrowheads="1"/>
            </p:cNvSpPr>
            <p:nvPr/>
          </p:nvSpPr>
          <p:spPr bwMode="auto">
            <a:xfrm>
              <a:off x="3467100" y="3355975"/>
              <a:ext cx="963613" cy="152400"/>
            </a:xfrm>
            <a:prstGeom prst="rect">
              <a:avLst/>
            </a:prstGeom>
            <a:solidFill>
              <a:schemeClr val="bg1"/>
            </a:solidFill>
            <a:ln w="9525">
              <a:noFill/>
              <a:miter lim="800000"/>
              <a:headEnd/>
              <a:tailEnd/>
            </a:ln>
          </p:spPr>
          <p:txBody>
            <a:bodyPr wrap="none" lIns="0" tIns="0" rIns="0" bIns="0">
              <a:spAutoFit/>
            </a:bodyPr>
            <a:lstStyle/>
            <a:p>
              <a:r>
                <a:rPr lang="en-US" sz="900" b="1">
                  <a:latin typeface="Comic Sans MS" pitchFamily="66" charset="0"/>
                </a:rPr>
                <a:t>SCA MANAGER</a:t>
              </a:r>
            </a:p>
          </p:txBody>
        </p:sp>
        <p:sp>
          <p:nvSpPr>
            <p:cNvPr id="26" name="Rectangle 694">
              <a:extLst>
                <a:ext uri="{FF2B5EF4-FFF2-40B4-BE49-F238E27FC236}">
                  <a16:creationId xmlns:a16="http://schemas.microsoft.com/office/drawing/2014/main" id="{D14BEE24-8007-E34C-9763-6B89574D3591}"/>
                </a:ext>
              </a:extLst>
            </p:cNvPr>
            <p:cNvSpPr>
              <a:spLocks noChangeAspect="1" noChangeArrowheads="1"/>
            </p:cNvSpPr>
            <p:nvPr/>
          </p:nvSpPr>
          <p:spPr bwMode="auto">
            <a:xfrm>
              <a:off x="1584325" y="3378200"/>
              <a:ext cx="995363" cy="182563"/>
            </a:xfrm>
            <a:prstGeom prst="rect">
              <a:avLst/>
            </a:prstGeom>
            <a:solidFill>
              <a:srgbClr val="FF66FF">
                <a:alpha val="70195"/>
              </a:srgbClr>
            </a:solidFill>
            <a:ln w="9525">
              <a:miter lim="800000"/>
              <a:headEnd/>
              <a:tailEnd/>
            </a:ln>
            <a:scene3d>
              <a:camera prst="legacyObliqueTopLeft"/>
              <a:lightRig rig="legacyFlat3" dir="t"/>
            </a:scene3d>
            <a:sp3d extrusionH="430200" prstMaterial="legacyMatte">
              <a:bevelT w="13500" h="13500" prst="angle"/>
              <a:bevelB w="13500" h="13500" prst="angle"/>
              <a:extrusionClr>
                <a:srgbClr val="FF66FF"/>
              </a:extrusionClr>
            </a:sp3d>
          </p:spPr>
          <p:txBody>
            <a:bodyPr wrap="none" anchor="ctr">
              <a:flatTx/>
            </a:bodyPr>
            <a:lstStyle/>
            <a:p>
              <a:endParaRPr lang="fr-FR"/>
            </a:p>
          </p:txBody>
        </p:sp>
        <p:sp>
          <p:nvSpPr>
            <p:cNvPr id="27" name="Text Box 695">
              <a:extLst>
                <a:ext uri="{FF2B5EF4-FFF2-40B4-BE49-F238E27FC236}">
                  <a16:creationId xmlns:a16="http://schemas.microsoft.com/office/drawing/2014/main" id="{462CD01A-74E4-8D43-9719-EF5A3A6FDB67}"/>
                </a:ext>
              </a:extLst>
            </p:cNvPr>
            <p:cNvSpPr txBox="1">
              <a:spLocks noChangeAspect="1" noChangeArrowheads="1"/>
            </p:cNvSpPr>
            <p:nvPr/>
          </p:nvSpPr>
          <p:spPr bwMode="auto">
            <a:xfrm>
              <a:off x="1590675" y="3384550"/>
              <a:ext cx="963613" cy="136525"/>
            </a:xfrm>
            <a:prstGeom prst="rect">
              <a:avLst/>
            </a:prstGeom>
            <a:solidFill>
              <a:schemeClr val="bg1"/>
            </a:solidFill>
            <a:ln w="9525">
              <a:noFill/>
              <a:miter lim="800000"/>
              <a:headEnd/>
              <a:tailEnd/>
            </a:ln>
          </p:spPr>
          <p:txBody>
            <a:bodyPr wrap="none" lIns="0" tIns="0" rIns="0" bIns="0">
              <a:spAutoFit/>
            </a:bodyPr>
            <a:lstStyle/>
            <a:p>
              <a:r>
                <a:rPr lang="en-US" sz="900" b="1">
                  <a:latin typeface="Comic Sans MS" pitchFamily="66" charset="0"/>
                </a:rPr>
                <a:t>SLOW CONTROL</a:t>
              </a:r>
            </a:p>
          </p:txBody>
        </p:sp>
        <p:sp>
          <p:nvSpPr>
            <p:cNvPr id="28" name="Line 696">
              <a:extLst>
                <a:ext uri="{FF2B5EF4-FFF2-40B4-BE49-F238E27FC236}">
                  <a16:creationId xmlns:a16="http://schemas.microsoft.com/office/drawing/2014/main" id="{FF503D36-7446-BD4C-8E7E-C566E3053744}"/>
                </a:ext>
              </a:extLst>
            </p:cNvPr>
            <p:cNvSpPr>
              <a:spLocks noChangeAspect="1" noChangeShapeType="1"/>
            </p:cNvSpPr>
            <p:nvPr/>
          </p:nvSpPr>
          <p:spPr bwMode="auto">
            <a:xfrm>
              <a:off x="2084388" y="3563938"/>
              <a:ext cx="0" cy="188913"/>
            </a:xfrm>
            <a:prstGeom prst="line">
              <a:avLst/>
            </a:prstGeom>
            <a:noFill/>
            <a:ln w="38100" cmpd="dbl">
              <a:solidFill>
                <a:srgbClr val="FF6600"/>
              </a:solidFill>
              <a:round/>
              <a:headEnd type="triangle" w="sm" len="sm"/>
              <a:tailEnd type="triangle" w="sm" len="sm"/>
            </a:ln>
          </p:spPr>
          <p:txBody>
            <a:bodyPr/>
            <a:lstStyle/>
            <a:p>
              <a:endParaRPr lang="fr-FR"/>
            </a:p>
          </p:txBody>
        </p:sp>
        <p:sp>
          <p:nvSpPr>
            <p:cNvPr id="29" name="Text Box 697">
              <a:extLst>
                <a:ext uri="{FF2B5EF4-FFF2-40B4-BE49-F238E27FC236}">
                  <a16:creationId xmlns:a16="http://schemas.microsoft.com/office/drawing/2014/main" id="{3E7AAE3F-9C6F-A046-AC2F-95E5D50B8D5D}"/>
                </a:ext>
              </a:extLst>
            </p:cNvPr>
            <p:cNvSpPr txBox="1">
              <a:spLocks noChangeAspect="1" noChangeArrowheads="1"/>
            </p:cNvSpPr>
            <p:nvPr/>
          </p:nvSpPr>
          <p:spPr bwMode="auto">
            <a:xfrm>
              <a:off x="3568700" y="3509963"/>
              <a:ext cx="339725" cy="122238"/>
            </a:xfrm>
            <a:prstGeom prst="rect">
              <a:avLst/>
            </a:prstGeom>
            <a:solidFill>
              <a:schemeClr val="bg1"/>
            </a:solidFill>
            <a:ln w="9525">
              <a:noFill/>
              <a:miter lim="800000"/>
              <a:headEnd/>
              <a:tailEnd/>
            </a:ln>
          </p:spPr>
          <p:txBody>
            <a:bodyPr lIns="0" tIns="0" rIns="0" bIns="0">
              <a:spAutoFit/>
            </a:bodyPr>
            <a:lstStyle/>
            <a:p>
              <a:pPr algn="ctr"/>
              <a:r>
                <a:rPr lang="en-US" sz="800" b="1" i="1">
                  <a:latin typeface="Comic Sans MS" pitchFamily="66" charset="0"/>
                </a:rPr>
                <a:t>W / R</a:t>
              </a:r>
            </a:p>
          </p:txBody>
        </p:sp>
        <p:sp>
          <p:nvSpPr>
            <p:cNvPr id="30" name="Text Box 698">
              <a:extLst>
                <a:ext uri="{FF2B5EF4-FFF2-40B4-BE49-F238E27FC236}">
                  <a16:creationId xmlns:a16="http://schemas.microsoft.com/office/drawing/2014/main" id="{C905BF4C-4EA3-9D4F-BEB0-0D647E7AF0AD}"/>
                </a:ext>
              </a:extLst>
            </p:cNvPr>
            <p:cNvSpPr txBox="1">
              <a:spLocks noChangeAspect="1" noChangeArrowheads="1"/>
            </p:cNvSpPr>
            <p:nvPr/>
          </p:nvSpPr>
          <p:spPr bwMode="auto">
            <a:xfrm>
              <a:off x="4203700" y="3513138"/>
              <a:ext cx="187325" cy="122238"/>
            </a:xfrm>
            <a:prstGeom prst="rect">
              <a:avLst/>
            </a:prstGeom>
            <a:solidFill>
              <a:schemeClr val="bg1"/>
            </a:solidFill>
            <a:ln w="9525">
              <a:noFill/>
              <a:miter lim="800000"/>
              <a:headEnd/>
              <a:tailEnd/>
            </a:ln>
          </p:spPr>
          <p:txBody>
            <a:bodyPr lIns="0" tIns="0" rIns="0" bIns="0">
              <a:spAutoFit/>
            </a:bodyPr>
            <a:lstStyle/>
            <a:p>
              <a:pPr algn="ctr"/>
              <a:r>
                <a:rPr lang="en-US" sz="800" b="1" i="1">
                  <a:latin typeface="Comic Sans MS" pitchFamily="66" charset="0"/>
                </a:rPr>
                <a:t>CK</a:t>
              </a:r>
            </a:p>
          </p:txBody>
        </p:sp>
        <p:sp>
          <p:nvSpPr>
            <p:cNvPr id="35" name="Line 699">
              <a:extLst>
                <a:ext uri="{FF2B5EF4-FFF2-40B4-BE49-F238E27FC236}">
                  <a16:creationId xmlns:a16="http://schemas.microsoft.com/office/drawing/2014/main" id="{FF4BBC5F-0656-C84F-92EC-A757814F6B7E}"/>
                </a:ext>
              </a:extLst>
            </p:cNvPr>
            <p:cNvSpPr>
              <a:spLocks noChangeAspect="1" noChangeShapeType="1"/>
            </p:cNvSpPr>
            <p:nvPr/>
          </p:nvSpPr>
          <p:spPr bwMode="auto">
            <a:xfrm>
              <a:off x="4318000" y="3633788"/>
              <a:ext cx="0" cy="106363"/>
            </a:xfrm>
            <a:prstGeom prst="line">
              <a:avLst/>
            </a:prstGeom>
            <a:noFill/>
            <a:ln w="38100" cmpd="dbl">
              <a:solidFill>
                <a:srgbClr val="FF6600"/>
              </a:solidFill>
              <a:round/>
              <a:headEnd type="triangle" w="sm" len="sm"/>
              <a:tailEnd type="none" w="sm" len="sm"/>
            </a:ln>
          </p:spPr>
          <p:txBody>
            <a:bodyPr/>
            <a:lstStyle/>
            <a:p>
              <a:endParaRPr lang="fr-FR"/>
            </a:p>
          </p:txBody>
        </p:sp>
        <p:sp>
          <p:nvSpPr>
            <p:cNvPr id="36" name="Rectangle 700">
              <a:extLst>
                <a:ext uri="{FF2B5EF4-FFF2-40B4-BE49-F238E27FC236}">
                  <a16:creationId xmlns:a16="http://schemas.microsoft.com/office/drawing/2014/main" id="{F1E91E45-B93E-1D45-8E1A-4064447B4104}"/>
                </a:ext>
              </a:extLst>
            </p:cNvPr>
            <p:cNvSpPr>
              <a:spLocks noChangeAspect="1" noChangeArrowheads="1"/>
            </p:cNvSpPr>
            <p:nvPr/>
          </p:nvSpPr>
          <p:spPr bwMode="auto">
            <a:xfrm>
              <a:off x="971550" y="3378200"/>
              <a:ext cx="355600" cy="185738"/>
            </a:xfrm>
            <a:prstGeom prst="rect">
              <a:avLst/>
            </a:prstGeom>
            <a:solidFill>
              <a:srgbClr val="FF9966">
                <a:alpha val="59999"/>
              </a:srgbClr>
            </a:solidFill>
            <a:ln w="9525">
              <a:miter lim="800000"/>
              <a:headEnd/>
              <a:tailEnd/>
            </a:ln>
            <a:scene3d>
              <a:camera prst="legacyObliqueTopLeft"/>
              <a:lightRig rig="legacyFlat3" dir="t"/>
            </a:scene3d>
            <a:sp3d extrusionH="430200" prstMaterial="legacyMatte">
              <a:bevelT w="13500" h="13500" prst="angle"/>
              <a:bevelB w="13500" h="13500" prst="angle"/>
              <a:extrusionClr>
                <a:srgbClr val="FF9966"/>
              </a:extrusionClr>
            </a:sp3d>
          </p:spPr>
          <p:txBody>
            <a:bodyPr wrap="none" anchor="ctr">
              <a:flatTx/>
            </a:bodyPr>
            <a:lstStyle/>
            <a:p>
              <a:endParaRPr lang="fr-FR"/>
            </a:p>
          </p:txBody>
        </p:sp>
        <p:sp>
          <p:nvSpPr>
            <p:cNvPr id="37" name="Text Box 701">
              <a:extLst>
                <a:ext uri="{FF2B5EF4-FFF2-40B4-BE49-F238E27FC236}">
                  <a16:creationId xmlns:a16="http://schemas.microsoft.com/office/drawing/2014/main" id="{B3E66B50-909D-8D49-A9EE-89BCBD997FB2}"/>
                </a:ext>
              </a:extLst>
            </p:cNvPr>
            <p:cNvSpPr txBox="1">
              <a:spLocks noChangeAspect="1" noChangeArrowheads="1"/>
            </p:cNvSpPr>
            <p:nvPr/>
          </p:nvSpPr>
          <p:spPr bwMode="auto">
            <a:xfrm>
              <a:off x="971550" y="3379788"/>
              <a:ext cx="344488" cy="152400"/>
            </a:xfrm>
            <a:prstGeom prst="rect">
              <a:avLst/>
            </a:prstGeom>
            <a:solidFill>
              <a:schemeClr val="bg1"/>
            </a:solidFill>
            <a:ln w="9525">
              <a:noFill/>
              <a:miter lim="800000"/>
              <a:headEnd/>
              <a:tailEnd/>
            </a:ln>
          </p:spPr>
          <p:txBody>
            <a:bodyPr wrap="none" lIns="0" tIns="0" rIns="0" bIns="0">
              <a:spAutoFit/>
            </a:bodyPr>
            <a:lstStyle/>
            <a:p>
              <a:r>
                <a:rPr lang="en-US" sz="1000" b="1">
                  <a:latin typeface="Comic Sans MS" pitchFamily="66" charset="0"/>
                </a:rPr>
                <a:t>TEST</a:t>
              </a:r>
            </a:p>
          </p:txBody>
        </p:sp>
        <p:sp>
          <p:nvSpPr>
            <p:cNvPr id="38" name="Line 702">
              <a:extLst>
                <a:ext uri="{FF2B5EF4-FFF2-40B4-BE49-F238E27FC236}">
                  <a16:creationId xmlns:a16="http://schemas.microsoft.com/office/drawing/2014/main" id="{D89E5483-D0B4-F24D-B4F2-727D83B778D9}"/>
                </a:ext>
              </a:extLst>
            </p:cNvPr>
            <p:cNvSpPr>
              <a:spLocks noChangeAspect="1" noChangeShapeType="1"/>
            </p:cNvSpPr>
            <p:nvPr/>
          </p:nvSpPr>
          <p:spPr bwMode="auto">
            <a:xfrm>
              <a:off x="1158875" y="3557588"/>
              <a:ext cx="0" cy="184150"/>
            </a:xfrm>
            <a:prstGeom prst="line">
              <a:avLst/>
            </a:prstGeom>
            <a:noFill/>
            <a:ln w="38100" cmpd="dbl">
              <a:solidFill>
                <a:srgbClr val="FF6600"/>
              </a:solidFill>
              <a:round/>
              <a:headEnd type="triangle" w="sm" len="sm"/>
              <a:tailEnd type="none" w="sm" len="sm"/>
            </a:ln>
          </p:spPr>
          <p:txBody>
            <a:bodyPr/>
            <a:lstStyle/>
            <a:p>
              <a:endParaRPr lang="fr-FR"/>
            </a:p>
          </p:txBody>
        </p:sp>
        <p:sp>
          <p:nvSpPr>
            <p:cNvPr id="39" name="Rectangle 703">
              <a:extLst>
                <a:ext uri="{FF2B5EF4-FFF2-40B4-BE49-F238E27FC236}">
                  <a16:creationId xmlns:a16="http://schemas.microsoft.com/office/drawing/2014/main" id="{094A104C-12DF-714C-AEDC-511CC6E26E84}"/>
                </a:ext>
              </a:extLst>
            </p:cNvPr>
            <p:cNvSpPr>
              <a:spLocks noChangeAspect="1" noChangeArrowheads="1"/>
            </p:cNvSpPr>
            <p:nvPr/>
          </p:nvSpPr>
          <p:spPr bwMode="auto">
            <a:xfrm>
              <a:off x="2760663" y="3359150"/>
              <a:ext cx="533400" cy="265113"/>
            </a:xfrm>
            <a:prstGeom prst="rect">
              <a:avLst/>
            </a:prstGeom>
            <a:solidFill>
              <a:srgbClr val="FFFF00">
                <a:alpha val="59999"/>
              </a:srgbClr>
            </a:solidFill>
            <a:ln w="9525">
              <a:miter lim="800000"/>
              <a:headEnd/>
              <a:tailEnd/>
            </a:ln>
            <a:scene3d>
              <a:camera prst="legacyObliqueTopLeft"/>
              <a:lightRig rig="legacyFlat3" dir="t"/>
            </a:scene3d>
            <a:sp3d extrusionH="430200" prstMaterial="legacyMatte">
              <a:bevelT w="13500" h="13500" prst="angle"/>
              <a:bevelB w="13500" h="13500" prst="angle"/>
              <a:extrusionClr>
                <a:srgbClr val="FFFF00"/>
              </a:extrusionClr>
            </a:sp3d>
          </p:spPr>
          <p:txBody>
            <a:bodyPr wrap="none" anchor="ctr">
              <a:flatTx/>
            </a:bodyPr>
            <a:lstStyle/>
            <a:p>
              <a:endParaRPr lang="fr-FR"/>
            </a:p>
          </p:txBody>
        </p:sp>
        <p:sp>
          <p:nvSpPr>
            <p:cNvPr id="40" name="Text Box 704">
              <a:extLst>
                <a:ext uri="{FF2B5EF4-FFF2-40B4-BE49-F238E27FC236}">
                  <a16:creationId xmlns:a16="http://schemas.microsoft.com/office/drawing/2014/main" id="{4B7BA437-ED94-2546-8679-2C8A53D200FF}"/>
                </a:ext>
              </a:extLst>
            </p:cNvPr>
            <p:cNvSpPr txBox="1">
              <a:spLocks noChangeAspect="1" noChangeArrowheads="1"/>
            </p:cNvSpPr>
            <p:nvPr/>
          </p:nvSpPr>
          <p:spPr bwMode="auto">
            <a:xfrm>
              <a:off x="2779713" y="3368675"/>
              <a:ext cx="477838" cy="244475"/>
            </a:xfrm>
            <a:prstGeom prst="rect">
              <a:avLst/>
            </a:prstGeom>
            <a:solidFill>
              <a:schemeClr val="bg1"/>
            </a:solidFill>
            <a:ln w="9525">
              <a:noFill/>
              <a:miter lim="800000"/>
              <a:headEnd/>
              <a:tailEnd/>
            </a:ln>
          </p:spPr>
          <p:txBody>
            <a:bodyPr lIns="0" tIns="0" rIns="0" bIns="0">
              <a:spAutoFit/>
            </a:bodyPr>
            <a:lstStyle/>
            <a:p>
              <a:pPr algn="ctr"/>
              <a:r>
                <a:rPr lang="en-US" sz="800" b="1">
                  <a:latin typeface="Comic Sans MS" pitchFamily="66" charset="0"/>
                </a:rPr>
                <a:t>Power on </a:t>
              </a:r>
            </a:p>
            <a:p>
              <a:pPr algn="ctr"/>
              <a:r>
                <a:rPr lang="en-US" sz="800" b="1">
                  <a:latin typeface="Comic Sans MS" pitchFamily="66" charset="0"/>
                </a:rPr>
                <a:t>Reset</a:t>
              </a:r>
            </a:p>
          </p:txBody>
        </p:sp>
        <p:sp>
          <p:nvSpPr>
            <p:cNvPr id="41" name="Line 705">
              <a:extLst>
                <a:ext uri="{FF2B5EF4-FFF2-40B4-BE49-F238E27FC236}">
                  <a16:creationId xmlns:a16="http://schemas.microsoft.com/office/drawing/2014/main" id="{A33ECE3C-FA57-7E49-A4BD-97FF7B5986B8}"/>
                </a:ext>
              </a:extLst>
            </p:cNvPr>
            <p:cNvSpPr>
              <a:spLocks noChangeAspect="1" noChangeShapeType="1"/>
            </p:cNvSpPr>
            <p:nvPr/>
          </p:nvSpPr>
          <p:spPr bwMode="auto">
            <a:xfrm flipH="1">
              <a:off x="2573338" y="3452813"/>
              <a:ext cx="144463" cy="0"/>
            </a:xfrm>
            <a:prstGeom prst="line">
              <a:avLst/>
            </a:prstGeom>
            <a:noFill/>
            <a:ln w="38100" cmpd="dbl">
              <a:solidFill>
                <a:srgbClr val="FF9900"/>
              </a:solidFill>
              <a:round/>
              <a:headEnd/>
              <a:tailEnd type="triangle" w="med" len="med"/>
            </a:ln>
          </p:spPr>
          <p:txBody>
            <a:bodyPr/>
            <a:lstStyle/>
            <a:p>
              <a:endParaRPr lang="fr-FR"/>
            </a:p>
          </p:txBody>
        </p:sp>
        <p:sp>
          <p:nvSpPr>
            <p:cNvPr id="42" name="Line 706">
              <a:extLst>
                <a:ext uri="{FF2B5EF4-FFF2-40B4-BE49-F238E27FC236}">
                  <a16:creationId xmlns:a16="http://schemas.microsoft.com/office/drawing/2014/main" id="{ED495D3C-F4E5-4E4B-A412-09A70CA8915A}"/>
                </a:ext>
              </a:extLst>
            </p:cNvPr>
            <p:cNvSpPr>
              <a:spLocks noChangeAspect="1" noChangeShapeType="1"/>
            </p:cNvSpPr>
            <p:nvPr/>
          </p:nvSpPr>
          <p:spPr bwMode="auto">
            <a:xfrm flipH="1" flipV="1">
              <a:off x="1327150" y="3449638"/>
              <a:ext cx="204788" cy="0"/>
            </a:xfrm>
            <a:prstGeom prst="line">
              <a:avLst/>
            </a:prstGeom>
            <a:noFill/>
            <a:ln w="38100" cmpd="dbl">
              <a:solidFill>
                <a:srgbClr val="FF66FF"/>
              </a:solidFill>
              <a:round/>
              <a:headEnd/>
              <a:tailEnd type="triangle" w="med" len="med"/>
            </a:ln>
          </p:spPr>
          <p:txBody>
            <a:bodyPr/>
            <a:lstStyle/>
            <a:p>
              <a:endParaRPr lang="fr-FR"/>
            </a:p>
          </p:txBody>
        </p:sp>
        <p:sp>
          <p:nvSpPr>
            <p:cNvPr id="43" name="Line 707">
              <a:extLst>
                <a:ext uri="{FF2B5EF4-FFF2-40B4-BE49-F238E27FC236}">
                  <a16:creationId xmlns:a16="http://schemas.microsoft.com/office/drawing/2014/main" id="{00BA9B5A-D588-CC4C-AFB8-209A064A3DF8}"/>
                </a:ext>
              </a:extLst>
            </p:cNvPr>
            <p:cNvSpPr>
              <a:spLocks noChangeAspect="1" noChangeShapeType="1"/>
            </p:cNvSpPr>
            <p:nvPr/>
          </p:nvSpPr>
          <p:spPr bwMode="auto">
            <a:xfrm>
              <a:off x="3763963" y="3638550"/>
              <a:ext cx="0" cy="106363"/>
            </a:xfrm>
            <a:prstGeom prst="line">
              <a:avLst/>
            </a:prstGeom>
            <a:noFill/>
            <a:ln w="38100" cmpd="dbl">
              <a:solidFill>
                <a:srgbClr val="FF6600"/>
              </a:solidFill>
              <a:round/>
              <a:headEnd type="triangle" w="sm" len="sm"/>
              <a:tailEnd type="none" w="sm" len="sm"/>
            </a:ln>
          </p:spPr>
          <p:txBody>
            <a:bodyPr/>
            <a:lstStyle/>
            <a:p>
              <a:endParaRPr lang="fr-FR"/>
            </a:p>
          </p:txBody>
        </p:sp>
        <p:sp>
          <p:nvSpPr>
            <p:cNvPr id="44" name="Rectangle 709">
              <a:extLst>
                <a:ext uri="{FF2B5EF4-FFF2-40B4-BE49-F238E27FC236}">
                  <a16:creationId xmlns:a16="http://schemas.microsoft.com/office/drawing/2014/main" id="{3A774F15-E739-E34E-9688-7B3FE280E64F}"/>
                </a:ext>
              </a:extLst>
            </p:cNvPr>
            <p:cNvSpPr>
              <a:spLocks noChangeAspect="1" noChangeArrowheads="1"/>
            </p:cNvSpPr>
            <p:nvPr/>
          </p:nvSpPr>
          <p:spPr bwMode="auto">
            <a:xfrm>
              <a:off x="6332538" y="2151063"/>
              <a:ext cx="331788" cy="333375"/>
            </a:xfrm>
            <a:prstGeom prst="rect">
              <a:avLst/>
            </a:prstGeom>
            <a:solidFill>
              <a:srgbClr val="00CC99">
                <a:alpha val="59999"/>
              </a:srgbClr>
            </a:solidFill>
            <a:ln w="9525">
              <a:miter lim="800000"/>
              <a:headEnd/>
              <a:tailEnd/>
            </a:ln>
            <a:scene3d>
              <a:camera prst="legacyObliqueTopLeft"/>
              <a:lightRig rig="legacyFlat3" dir="t"/>
            </a:scene3d>
            <a:sp3d extrusionH="430200" prstMaterial="legacyMatte">
              <a:bevelT w="13500" h="13500" prst="angle"/>
              <a:bevelB w="13500" h="13500" prst="angle"/>
              <a:extrusionClr>
                <a:srgbClr val="00CC99"/>
              </a:extrusionClr>
            </a:sp3d>
          </p:spPr>
          <p:txBody>
            <a:bodyPr wrap="none" anchor="ctr">
              <a:flatTx/>
            </a:bodyPr>
            <a:lstStyle/>
            <a:p>
              <a:endParaRPr lang="fr-FR"/>
            </a:p>
          </p:txBody>
        </p:sp>
        <p:sp>
          <p:nvSpPr>
            <p:cNvPr id="45" name="Oval 710">
              <a:extLst>
                <a:ext uri="{FF2B5EF4-FFF2-40B4-BE49-F238E27FC236}">
                  <a16:creationId xmlns:a16="http://schemas.microsoft.com/office/drawing/2014/main" id="{3B7CDD37-F4F3-784B-A9BD-6D935C7AB7A3}"/>
                </a:ext>
              </a:extLst>
            </p:cNvPr>
            <p:cNvSpPr>
              <a:spLocks noChangeAspect="1" noChangeArrowheads="1"/>
            </p:cNvSpPr>
            <p:nvPr/>
          </p:nvSpPr>
          <p:spPr bwMode="auto">
            <a:xfrm>
              <a:off x="5732463" y="2241550"/>
              <a:ext cx="127000" cy="127000"/>
            </a:xfrm>
            <a:prstGeom prst="ellipse">
              <a:avLst/>
            </a:prstGeom>
            <a:solidFill>
              <a:srgbClr val="FF6600"/>
            </a:solidFill>
            <a:ln w="9525">
              <a:noFill/>
              <a:round/>
              <a:headEnd/>
              <a:tailEnd/>
            </a:ln>
          </p:spPr>
          <p:txBody>
            <a:bodyPr wrap="none" anchor="ctr"/>
            <a:lstStyle/>
            <a:p>
              <a:endParaRPr lang="fr-FR"/>
            </a:p>
          </p:txBody>
        </p:sp>
        <p:sp>
          <p:nvSpPr>
            <p:cNvPr id="46" name="Line 711">
              <a:extLst>
                <a:ext uri="{FF2B5EF4-FFF2-40B4-BE49-F238E27FC236}">
                  <a16:creationId xmlns:a16="http://schemas.microsoft.com/office/drawing/2014/main" id="{11DC764B-B9EA-E744-8CFD-B68D818F0DE4}"/>
                </a:ext>
              </a:extLst>
            </p:cNvPr>
            <p:cNvSpPr>
              <a:spLocks noChangeAspect="1" noChangeShapeType="1"/>
            </p:cNvSpPr>
            <p:nvPr/>
          </p:nvSpPr>
          <p:spPr bwMode="auto">
            <a:xfrm flipH="1" flipV="1">
              <a:off x="5849938" y="2301875"/>
              <a:ext cx="425450" cy="0"/>
            </a:xfrm>
            <a:prstGeom prst="line">
              <a:avLst/>
            </a:prstGeom>
            <a:noFill/>
            <a:ln w="28575">
              <a:solidFill>
                <a:srgbClr val="FF6600"/>
              </a:solidFill>
              <a:round/>
              <a:headEnd/>
              <a:tailEnd type="triangle" w="med" len="med"/>
            </a:ln>
          </p:spPr>
          <p:txBody>
            <a:bodyPr/>
            <a:lstStyle/>
            <a:p>
              <a:endParaRPr lang="fr-FR"/>
            </a:p>
          </p:txBody>
        </p:sp>
        <p:sp>
          <p:nvSpPr>
            <p:cNvPr id="47" name="Text Box 712">
              <a:extLst>
                <a:ext uri="{FF2B5EF4-FFF2-40B4-BE49-F238E27FC236}">
                  <a16:creationId xmlns:a16="http://schemas.microsoft.com/office/drawing/2014/main" id="{5C722CE3-C289-6346-8171-04AC9F47A5EB}"/>
                </a:ext>
              </a:extLst>
            </p:cNvPr>
            <p:cNvSpPr txBox="1">
              <a:spLocks noChangeAspect="1" noChangeArrowheads="1"/>
            </p:cNvSpPr>
            <p:nvPr/>
          </p:nvSpPr>
          <p:spPr bwMode="auto">
            <a:xfrm>
              <a:off x="5386388" y="660400"/>
              <a:ext cx="658813" cy="274638"/>
            </a:xfrm>
            <a:prstGeom prst="rect">
              <a:avLst/>
            </a:prstGeom>
            <a:solidFill>
              <a:schemeClr val="bg1">
                <a:alpha val="85097"/>
              </a:schemeClr>
            </a:solidFill>
            <a:ln w="9525">
              <a:miter lim="800000"/>
              <a:headEnd/>
              <a:tailEnd/>
            </a:ln>
            <a:scene3d>
              <a:camera prst="legacyObliqueTopLeft"/>
              <a:lightRig rig="legacyFlat3" dir="t"/>
            </a:scene3d>
            <a:sp3d extrusionH="430200" prstMaterial="legacyMatte">
              <a:bevelT w="13500" h="13500" prst="angle"/>
              <a:bevelB w="13500" h="13500" prst="angle"/>
              <a:extrusionClr>
                <a:schemeClr val="bg1"/>
              </a:extrusionClr>
            </a:sp3d>
          </p:spPr>
          <p:txBody>
            <a:bodyPr wrap="none" lIns="18000" tIns="0" rIns="18000" bIns="0">
              <a:spAutoFit/>
              <a:flatTx/>
            </a:bodyPr>
            <a:lstStyle/>
            <a:p>
              <a:r>
                <a:rPr lang="en-US" sz="1800" b="1">
                  <a:latin typeface="Comic Sans MS" pitchFamily="66" charset="0"/>
                </a:rPr>
                <a:t>AGET</a:t>
              </a:r>
            </a:p>
          </p:txBody>
        </p:sp>
        <p:sp>
          <p:nvSpPr>
            <p:cNvPr id="48" name="Rectangle 713">
              <a:extLst>
                <a:ext uri="{FF2B5EF4-FFF2-40B4-BE49-F238E27FC236}">
                  <a16:creationId xmlns:a16="http://schemas.microsoft.com/office/drawing/2014/main" id="{E3BF51CC-866B-A349-8B89-E90EF00ECEAA}"/>
                </a:ext>
              </a:extLst>
            </p:cNvPr>
            <p:cNvSpPr>
              <a:spLocks noChangeAspect="1" noChangeArrowheads="1"/>
            </p:cNvSpPr>
            <p:nvPr/>
          </p:nvSpPr>
          <p:spPr bwMode="auto">
            <a:xfrm>
              <a:off x="4943475" y="2027238"/>
              <a:ext cx="246063" cy="357188"/>
            </a:xfrm>
            <a:prstGeom prst="rect">
              <a:avLst/>
            </a:prstGeom>
            <a:solidFill>
              <a:srgbClr val="FFFF00">
                <a:alpha val="79999"/>
              </a:srgbClr>
            </a:solidFill>
            <a:ln w="9525">
              <a:miter lim="800000"/>
              <a:headEnd/>
              <a:tailEnd/>
            </a:ln>
            <a:scene3d>
              <a:camera prst="legacyObliqueTopLeft"/>
              <a:lightRig rig="legacyFlat3" dir="t"/>
            </a:scene3d>
            <a:sp3d extrusionH="1801800" prstMaterial="legacyMatte">
              <a:bevelT w="13500" h="13500" prst="angle"/>
              <a:bevelB w="13500" h="13500" prst="angle"/>
              <a:extrusionClr>
                <a:srgbClr val="FFFF00"/>
              </a:extrusionClr>
            </a:sp3d>
          </p:spPr>
          <p:txBody>
            <a:bodyPr wrap="none" anchor="ctr">
              <a:flatTx/>
            </a:bodyPr>
            <a:lstStyle/>
            <a:p>
              <a:endParaRPr lang="fr-FR"/>
            </a:p>
          </p:txBody>
        </p:sp>
        <p:grpSp>
          <p:nvGrpSpPr>
            <p:cNvPr id="49" name="Group 714">
              <a:extLst>
                <a:ext uri="{FF2B5EF4-FFF2-40B4-BE49-F238E27FC236}">
                  <a16:creationId xmlns:a16="http://schemas.microsoft.com/office/drawing/2014/main" id="{6A756EF7-6E42-5748-B258-24E9836D6A73}"/>
                </a:ext>
              </a:extLst>
            </p:cNvPr>
            <p:cNvGrpSpPr>
              <a:grpSpLocks noChangeAspect="1"/>
            </p:cNvGrpSpPr>
            <p:nvPr/>
          </p:nvGrpSpPr>
          <p:grpSpPr bwMode="auto">
            <a:xfrm>
              <a:off x="4524366" y="1812946"/>
              <a:ext cx="255587" cy="100014"/>
              <a:chOff x="1995" y="1933"/>
              <a:chExt cx="227" cy="90"/>
            </a:xfrm>
          </p:grpSpPr>
          <p:sp>
            <p:nvSpPr>
              <p:cNvPr id="241" name="Oval 715">
                <a:extLst>
                  <a:ext uri="{FF2B5EF4-FFF2-40B4-BE49-F238E27FC236}">
                    <a16:creationId xmlns:a16="http://schemas.microsoft.com/office/drawing/2014/main" id="{172DF868-5D69-A546-BB37-587766F8F06C}"/>
                  </a:ext>
                </a:extLst>
              </p:cNvPr>
              <p:cNvSpPr>
                <a:spLocks noChangeAspect="1" noChangeArrowheads="1"/>
              </p:cNvSpPr>
              <p:nvPr/>
            </p:nvSpPr>
            <p:spPr bwMode="auto">
              <a:xfrm>
                <a:off x="2131" y="1978"/>
                <a:ext cx="45" cy="45"/>
              </a:xfrm>
              <a:prstGeom prst="ellipse">
                <a:avLst/>
              </a:prstGeom>
              <a:solidFill>
                <a:srgbClr val="00CC99">
                  <a:alpha val="59999"/>
                </a:srgbClr>
              </a:solidFill>
              <a:ln w="9525" cap="rnd">
                <a:solidFill>
                  <a:srgbClr val="000000">
                    <a:alpha val="59999"/>
                  </a:srgbClr>
                </a:solidFill>
                <a:prstDash val="sysDot"/>
                <a:round/>
                <a:headEnd/>
                <a:tailEnd/>
              </a:ln>
            </p:spPr>
            <p:txBody>
              <a:bodyPr wrap="none" anchor="ctr"/>
              <a:lstStyle/>
              <a:p>
                <a:endParaRPr lang="fr-FR"/>
              </a:p>
            </p:txBody>
          </p:sp>
          <p:sp>
            <p:nvSpPr>
              <p:cNvPr id="242" name="Line 716">
                <a:extLst>
                  <a:ext uri="{FF2B5EF4-FFF2-40B4-BE49-F238E27FC236}">
                    <a16:creationId xmlns:a16="http://schemas.microsoft.com/office/drawing/2014/main" id="{67D340A6-E296-9D4F-84E0-638FE2BAC5D3}"/>
                  </a:ext>
                </a:extLst>
              </p:cNvPr>
              <p:cNvSpPr>
                <a:spLocks noChangeAspect="1" noChangeShapeType="1"/>
              </p:cNvSpPr>
              <p:nvPr/>
            </p:nvSpPr>
            <p:spPr bwMode="auto">
              <a:xfrm flipH="1">
                <a:off x="1995" y="2001"/>
                <a:ext cx="85" cy="0"/>
              </a:xfrm>
              <a:prstGeom prst="line">
                <a:avLst/>
              </a:prstGeom>
              <a:noFill/>
              <a:ln w="9525" cap="rnd">
                <a:solidFill>
                  <a:srgbClr val="000000">
                    <a:alpha val="59999"/>
                  </a:srgbClr>
                </a:solidFill>
                <a:prstDash val="sysDot"/>
                <a:round/>
                <a:headEnd/>
                <a:tailEnd/>
              </a:ln>
            </p:spPr>
            <p:txBody>
              <a:bodyPr/>
              <a:lstStyle/>
              <a:p>
                <a:endParaRPr lang="fr-FR"/>
              </a:p>
            </p:txBody>
          </p:sp>
          <p:sp>
            <p:nvSpPr>
              <p:cNvPr id="243" name="Line 717">
                <a:extLst>
                  <a:ext uri="{FF2B5EF4-FFF2-40B4-BE49-F238E27FC236}">
                    <a16:creationId xmlns:a16="http://schemas.microsoft.com/office/drawing/2014/main" id="{C78A9860-4289-0C4A-B62C-88CF8DEEA160}"/>
                  </a:ext>
                </a:extLst>
              </p:cNvPr>
              <p:cNvSpPr>
                <a:spLocks noChangeAspect="1" noChangeShapeType="1"/>
              </p:cNvSpPr>
              <p:nvPr/>
            </p:nvSpPr>
            <p:spPr bwMode="auto">
              <a:xfrm>
                <a:off x="2177" y="2001"/>
                <a:ext cx="45" cy="0"/>
              </a:xfrm>
              <a:prstGeom prst="line">
                <a:avLst/>
              </a:prstGeom>
              <a:noFill/>
              <a:ln w="9525" cap="rnd">
                <a:solidFill>
                  <a:srgbClr val="000000">
                    <a:alpha val="50195"/>
                  </a:srgbClr>
                </a:solidFill>
                <a:prstDash val="sysDot"/>
                <a:round/>
                <a:headEnd/>
                <a:tailEnd/>
              </a:ln>
            </p:spPr>
            <p:txBody>
              <a:bodyPr/>
              <a:lstStyle/>
              <a:p>
                <a:endParaRPr lang="fr-FR"/>
              </a:p>
            </p:txBody>
          </p:sp>
          <p:sp>
            <p:nvSpPr>
              <p:cNvPr id="244" name="Line 718">
                <a:extLst>
                  <a:ext uri="{FF2B5EF4-FFF2-40B4-BE49-F238E27FC236}">
                    <a16:creationId xmlns:a16="http://schemas.microsoft.com/office/drawing/2014/main" id="{9946E032-CED9-F041-92F3-8E180D9902C7}"/>
                  </a:ext>
                </a:extLst>
              </p:cNvPr>
              <p:cNvSpPr>
                <a:spLocks noChangeAspect="1" noChangeShapeType="1"/>
              </p:cNvSpPr>
              <p:nvPr/>
            </p:nvSpPr>
            <p:spPr bwMode="auto">
              <a:xfrm flipV="1">
                <a:off x="2086" y="1933"/>
                <a:ext cx="68" cy="68"/>
              </a:xfrm>
              <a:prstGeom prst="line">
                <a:avLst/>
              </a:prstGeom>
              <a:noFill/>
              <a:ln w="9525" cap="rnd">
                <a:solidFill>
                  <a:srgbClr val="000000">
                    <a:alpha val="50195"/>
                  </a:srgbClr>
                </a:solidFill>
                <a:prstDash val="sysDot"/>
                <a:round/>
                <a:headEnd/>
                <a:tailEnd/>
              </a:ln>
            </p:spPr>
            <p:txBody>
              <a:bodyPr/>
              <a:lstStyle/>
              <a:p>
                <a:endParaRPr lang="fr-FR"/>
              </a:p>
            </p:txBody>
          </p:sp>
          <p:sp>
            <p:nvSpPr>
              <p:cNvPr id="245" name="Oval 719">
                <a:extLst>
                  <a:ext uri="{FF2B5EF4-FFF2-40B4-BE49-F238E27FC236}">
                    <a16:creationId xmlns:a16="http://schemas.microsoft.com/office/drawing/2014/main" id="{B5D73F31-1A4D-7946-A028-ADA72521D859}"/>
                  </a:ext>
                </a:extLst>
              </p:cNvPr>
              <p:cNvSpPr>
                <a:spLocks noChangeAspect="1" noChangeArrowheads="1"/>
              </p:cNvSpPr>
              <p:nvPr/>
            </p:nvSpPr>
            <p:spPr bwMode="auto">
              <a:xfrm>
                <a:off x="2063" y="1978"/>
                <a:ext cx="45" cy="45"/>
              </a:xfrm>
              <a:prstGeom prst="ellipse">
                <a:avLst/>
              </a:prstGeom>
              <a:solidFill>
                <a:srgbClr val="00CC99">
                  <a:alpha val="69019"/>
                </a:srgbClr>
              </a:solidFill>
              <a:ln w="9525" cap="rnd">
                <a:solidFill>
                  <a:srgbClr val="000000">
                    <a:alpha val="67842"/>
                  </a:srgbClr>
                </a:solidFill>
                <a:prstDash val="sysDot"/>
                <a:round/>
                <a:headEnd/>
                <a:tailEnd/>
              </a:ln>
            </p:spPr>
            <p:txBody>
              <a:bodyPr wrap="none" anchor="ctr"/>
              <a:lstStyle/>
              <a:p>
                <a:endParaRPr lang="fr-FR"/>
              </a:p>
            </p:txBody>
          </p:sp>
        </p:grpSp>
        <p:grpSp>
          <p:nvGrpSpPr>
            <p:cNvPr id="50" name="Group 720">
              <a:extLst>
                <a:ext uri="{FF2B5EF4-FFF2-40B4-BE49-F238E27FC236}">
                  <a16:creationId xmlns:a16="http://schemas.microsoft.com/office/drawing/2014/main" id="{B1592775-3BEB-604A-8A10-7ACDF80405CB}"/>
                </a:ext>
              </a:extLst>
            </p:cNvPr>
            <p:cNvGrpSpPr>
              <a:grpSpLocks noChangeAspect="1"/>
            </p:cNvGrpSpPr>
            <p:nvPr/>
          </p:nvGrpSpPr>
          <p:grpSpPr bwMode="auto">
            <a:xfrm>
              <a:off x="963613" y="900113"/>
              <a:ext cx="3544888" cy="1885950"/>
              <a:chOff x="725" y="1260"/>
              <a:chExt cx="3152" cy="1270"/>
            </a:xfrm>
          </p:grpSpPr>
          <p:sp>
            <p:nvSpPr>
              <p:cNvPr id="198" name="AutoShape 721">
                <a:extLst>
                  <a:ext uri="{FF2B5EF4-FFF2-40B4-BE49-F238E27FC236}">
                    <a16:creationId xmlns:a16="http://schemas.microsoft.com/office/drawing/2014/main" id="{AE8C7C05-806F-AE49-975A-FD9B71D99CB1}"/>
                  </a:ext>
                </a:extLst>
              </p:cNvPr>
              <p:cNvSpPr>
                <a:spLocks noChangeAspect="1" noChangeArrowheads="1"/>
              </p:cNvSpPr>
              <p:nvPr/>
            </p:nvSpPr>
            <p:spPr bwMode="auto">
              <a:xfrm>
                <a:off x="815" y="1260"/>
                <a:ext cx="2994" cy="1270"/>
              </a:xfrm>
              <a:prstGeom prst="flowChartAlternateProcess">
                <a:avLst/>
              </a:prstGeom>
              <a:solidFill>
                <a:srgbClr val="CCFFFF">
                  <a:alpha val="70195"/>
                </a:srgbClr>
              </a:solidFill>
              <a:ln w="9525">
                <a:miter lim="800000"/>
                <a:headEnd/>
                <a:tailEnd/>
              </a:ln>
              <a:scene3d>
                <a:camera prst="legacyObliqueTopLeft"/>
                <a:lightRig rig="legacyFlat3" dir="t"/>
              </a:scene3d>
              <a:sp3d extrusionH="430200" prstMaterial="legacyMatte">
                <a:bevelT w="13500" h="13500" prst="angle"/>
                <a:bevelB w="13500" h="13500" prst="angle"/>
                <a:extrusionClr>
                  <a:srgbClr val="CCFFFF"/>
                </a:extrusionClr>
              </a:sp3d>
            </p:spPr>
            <p:txBody>
              <a:bodyPr wrap="none" anchor="ctr">
                <a:flatTx/>
              </a:bodyPr>
              <a:lstStyle/>
              <a:p>
                <a:endParaRPr lang="fr-FR"/>
              </a:p>
            </p:txBody>
          </p:sp>
          <p:sp>
            <p:nvSpPr>
              <p:cNvPr id="199" name="AutoShape 722">
                <a:extLst>
                  <a:ext uri="{FF2B5EF4-FFF2-40B4-BE49-F238E27FC236}">
                    <a16:creationId xmlns:a16="http://schemas.microsoft.com/office/drawing/2014/main" id="{FF899C3E-1DDA-334E-8FA3-DB0103B13E18}"/>
                  </a:ext>
                </a:extLst>
              </p:cNvPr>
              <p:cNvSpPr>
                <a:spLocks noChangeAspect="1" noChangeArrowheads="1"/>
              </p:cNvSpPr>
              <p:nvPr/>
            </p:nvSpPr>
            <p:spPr bwMode="auto">
              <a:xfrm rot="5400000">
                <a:off x="1224" y="1872"/>
                <a:ext cx="453" cy="453"/>
              </a:xfrm>
              <a:prstGeom prst="triangle">
                <a:avLst>
                  <a:gd name="adj" fmla="val 50000"/>
                </a:avLst>
              </a:prstGeom>
              <a:solidFill>
                <a:srgbClr val="FFFF66"/>
              </a:solidFill>
              <a:ln w="9525">
                <a:miter lim="800000"/>
                <a:headEnd/>
                <a:tailEnd/>
              </a:ln>
              <a:scene3d>
                <a:camera prst="legacyObliqueTopLeft"/>
                <a:lightRig rig="legacyFlat3" dir="t"/>
              </a:scene3d>
              <a:sp3d extrusionH="430200" prstMaterial="legacyMatte">
                <a:bevelT w="13500" h="13500" prst="angle"/>
                <a:bevelB w="13500" h="13500" prst="angle"/>
                <a:extrusionClr>
                  <a:srgbClr val="FFFF66"/>
                </a:extrusionClr>
              </a:sp3d>
            </p:spPr>
            <p:txBody>
              <a:bodyPr wrap="none" anchor="ctr">
                <a:flatTx/>
              </a:bodyPr>
              <a:lstStyle/>
              <a:p>
                <a:endParaRPr lang="fr-FR"/>
              </a:p>
            </p:txBody>
          </p:sp>
          <p:sp>
            <p:nvSpPr>
              <p:cNvPr id="200" name="Rectangle 723">
                <a:extLst>
                  <a:ext uri="{FF2B5EF4-FFF2-40B4-BE49-F238E27FC236}">
                    <a16:creationId xmlns:a16="http://schemas.microsoft.com/office/drawing/2014/main" id="{CF0F8CEE-3203-EC41-AC3F-2215DBE86A9D}"/>
                  </a:ext>
                </a:extLst>
              </p:cNvPr>
              <p:cNvSpPr>
                <a:spLocks noChangeAspect="1" noChangeArrowheads="1"/>
              </p:cNvSpPr>
              <p:nvPr/>
            </p:nvSpPr>
            <p:spPr bwMode="auto">
              <a:xfrm>
                <a:off x="1813" y="1872"/>
                <a:ext cx="477" cy="454"/>
              </a:xfrm>
              <a:prstGeom prst="rect">
                <a:avLst/>
              </a:prstGeom>
              <a:solidFill>
                <a:srgbClr val="CCFF33"/>
              </a:solidFill>
              <a:ln w="9525">
                <a:miter lim="800000"/>
                <a:headEnd/>
                <a:tailEnd/>
              </a:ln>
              <a:scene3d>
                <a:camera prst="legacyObliqueTopLeft"/>
                <a:lightRig rig="legacyFlat3" dir="t"/>
              </a:scene3d>
              <a:sp3d extrusionH="430200" prstMaterial="legacyMatte">
                <a:bevelT w="13500" h="13500" prst="angle"/>
                <a:bevelB w="13500" h="13500" prst="angle"/>
                <a:extrusionClr>
                  <a:srgbClr val="CCFF33"/>
                </a:extrusionClr>
              </a:sp3d>
            </p:spPr>
            <p:txBody>
              <a:bodyPr wrap="none" anchor="ctr">
                <a:flatTx/>
              </a:bodyPr>
              <a:lstStyle/>
              <a:p>
                <a:endParaRPr lang="fr-FR"/>
              </a:p>
            </p:txBody>
          </p:sp>
          <p:sp>
            <p:nvSpPr>
              <p:cNvPr id="201" name="Line 724">
                <a:extLst>
                  <a:ext uri="{FF2B5EF4-FFF2-40B4-BE49-F238E27FC236}">
                    <a16:creationId xmlns:a16="http://schemas.microsoft.com/office/drawing/2014/main" id="{F112A2A0-FD8A-4E41-B6D8-9B7684CCC8B6}"/>
                  </a:ext>
                </a:extLst>
              </p:cNvPr>
              <p:cNvSpPr>
                <a:spLocks noChangeAspect="1" noChangeShapeType="1"/>
              </p:cNvSpPr>
              <p:nvPr/>
            </p:nvSpPr>
            <p:spPr bwMode="auto">
              <a:xfrm flipV="1">
                <a:off x="1881" y="2031"/>
                <a:ext cx="90" cy="159"/>
              </a:xfrm>
              <a:prstGeom prst="line">
                <a:avLst/>
              </a:prstGeom>
              <a:noFill/>
              <a:ln w="19050">
                <a:solidFill>
                  <a:schemeClr val="tx1"/>
                </a:solidFill>
                <a:round/>
                <a:headEnd/>
                <a:tailEnd/>
              </a:ln>
            </p:spPr>
            <p:txBody>
              <a:bodyPr/>
              <a:lstStyle/>
              <a:p>
                <a:endParaRPr lang="fr-FR"/>
              </a:p>
            </p:txBody>
          </p:sp>
          <p:sp>
            <p:nvSpPr>
              <p:cNvPr id="202" name="Line 725">
                <a:extLst>
                  <a:ext uri="{FF2B5EF4-FFF2-40B4-BE49-F238E27FC236}">
                    <a16:creationId xmlns:a16="http://schemas.microsoft.com/office/drawing/2014/main" id="{4A525F9C-AD08-B54A-A595-8329B00727A2}"/>
                  </a:ext>
                </a:extLst>
              </p:cNvPr>
              <p:cNvSpPr>
                <a:spLocks noChangeAspect="1" noChangeShapeType="1"/>
              </p:cNvSpPr>
              <p:nvPr/>
            </p:nvSpPr>
            <p:spPr bwMode="auto">
              <a:xfrm>
                <a:off x="1971" y="2031"/>
                <a:ext cx="182" cy="0"/>
              </a:xfrm>
              <a:prstGeom prst="line">
                <a:avLst/>
              </a:prstGeom>
              <a:noFill/>
              <a:ln w="19050">
                <a:solidFill>
                  <a:schemeClr val="tx1"/>
                </a:solidFill>
                <a:round/>
                <a:headEnd/>
                <a:tailEnd/>
              </a:ln>
            </p:spPr>
            <p:txBody>
              <a:bodyPr/>
              <a:lstStyle/>
              <a:p>
                <a:endParaRPr lang="fr-FR"/>
              </a:p>
            </p:txBody>
          </p:sp>
          <p:sp>
            <p:nvSpPr>
              <p:cNvPr id="203" name="Line 726">
                <a:extLst>
                  <a:ext uri="{FF2B5EF4-FFF2-40B4-BE49-F238E27FC236}">
                    <a16:creationId xmlns:a16="http://schemas.microsoft.com/office/drawing/2014/main" id="{6B603CD9-35AA-D644-9999-28137D09B51F}"/>
                  </a:ext>
                </a:extLst>
              </p:cNvPr>
              <p:cNvSpPr>
                <a:spLocks noChangeAspect="1" noChangeShapeType="1"/>
              </p:cNvSpPr>
              <p:nvPr/>
            </p:nvSpPr>
            <p:spPr bwMode="auto">
              <a:xfrm>
                <a:off x="2153" y="2031"/>
                <a:ext cx="68" cy="159"/>
              </a:xfrm>
              <a:prstGeom prst="line">
                <a:avLst/>
              </a:prstGeom>
              <a:noFill/>
              <a:ln w="19050">
                <a:solidFill>
                  <a:schemeClr val="tx1"/>
                </a:solidFill>
                <a:round/>
                <a:headEnd/>
                <a:tailEnd/>
              </a:ln>
            </p:spPr>
            <p:txBody>
              <a:bodyPr/>
              <a:lstStyle/>
              <a:p>
                <a:endParaRPr lang="fr-FR"/>
              </a:p>
            </p:txBody>
          </p:sp>
          <p:sp>
            <p:nvSpPr>
              <p:cNvPr id="204" name="Rectangle 727">
                <a:extLst>
                  <a:ext uri="{FF2B5EF4-FFF2-40B4-BE49-F238E27FC236}">
                    <a16:creationId xmlns:a16="http://schemas.microsoft.com/office/drawing/2014/main" id="{3CA1B48F-0BDC-0E4B-8564-E32F98233C89}"/>
                  </a:ext>
                </a:extLst>
              </p:cNvPr>
              <p:cNvSpPr>
                <a:spLocks noChangeAspect="1" noChangeArrowheads="1"/>
              </p:cNvSpPr>
              <p:nvPr/>
            </p:nvSpPr>
            <p:spPr bwMode="auto">
              <a:xfrm>
                <a:off x="2448" y="1872"/>
                <a:ext cx="1270" cy="454"/>
              </a:xfrm>
              <a:prstGeom prst="rect">
                <a:avLst/>
              </a:prstGeom>
              <a:solidFill>
                <a:srgbClr val="FF0000">
                  <a:alpha val="39999"/>
                </a:srgbClr>
              </a:solidFill>
              <a:ln w="9525">
                <a:miter lim="800000"/>
                <a:headEnd/>
                <a:tailEnd/>
              </a:ln>
              <a:scene3d>
                <a:camera prst="legacyObliqueTopLeft"/>
                <a:lightRig rig="legacyFlat3" dir="t"/>
              </a:scene3d>
              <a:sp3d extrusionH="430200" prstMaterial="legacyMatte">
                <a:bevelT w="13500" h="13500" prst="angle"/>
                <a:bevelB w="13500" h="13500" prst="angle"/>
                <a:extrusionClr>
                  <a:srgbClr val="FF0000"/>
                </a:extrusionClr>
              </a:sp3d>
            </p:spPr>
            <p:txBody>
              <a:bodyPr wrap="none" anchor="ctr">
                <a:flatTx/>
              </a:bodyPr>
              <a:lstStyle/>
              <a:p>
                <a:endParaRPr lang="fr-FR"/>
              </a:p>
            </p:txBody>
          </p:sp>
          <p:grpSp>
            <p:nvGrpSpPr>
              <p:cNvPr id="205" name="Group 728">
                <a:extLst>
                  <a:ext uri="{FF2B5EF4-FFF2-40B4-BE49-F238E27FC236}">
                    <a16:creationId xmlns:a16="http://schemas.microsoft.com/office/drawing/2014/main" id="{1520CB37-6248-BE48-9A08-1E09EF5B6C72}"/>
                  </a:ext>
                </a:extLst>
              </p:cNvPr>
              <p:cNvGrpSpPr>
                <a:grpSpLocks noChangeAspect="1"/>
              </p:cNvGrpSpPr>
              <p:nvPr/>
            </p:nvGrpSpPr>
            <p:grpSpPr bwMode="auto">
              <a:xfrm>
                <a:off x="2471" y="1940"/>
                <a:ext cx="1112" cy="273"/>
                <a:chOff x="2358" y="1797"/>
                <a:chExt cx="1112" cy="273"/>
              </a:xfrm>
            </p:grpSpPr>
            <p:grpSp>
              <p:nvGrpSpPr>
                <p:cNvPr id="209" name="Group 729">
                  <a:extLst>
                    <a:ext uri="{FF2B5EF4-FFF2-40B4-BE49-F238E27FC236}">
                      <a16:creationId xmlns:a16="http://schemas.microsoft.com/office/drawing/2014/main" id="{D3FD6DA9-BD81-2247-ADCD-D88C5B144957}"/>
                    </a:ext>
                  </a:extLst>
                </p:cNvPr>
                <p:cNvGrpSpPr>
                  <a:grpSpLocks noChangeAspect="1"/>
                </p:cNvGrpSpPr>
                <p:nvPr/>
              </p:nvGrpSpPr>
              <p:grpSpPr bwMode="auto">
                <a:xfrm>
                  <a:off x="2358" y="1797"/>
                  <a:ext cx="522" cy="273"/>
                  <a:chOff x="2358" y="1797"/>
                  <a:chExt cx="522" cy="273"/>
                </a:xfrm>
              </p:grpSpPr>
              <p:grpSp>
                <p:nvGrpSpPr>
                  <p:cNvPr id="226" name="Group 730">
                    <a:extLst>
                      <a:ext uri="{FF2B5EF4-FFF2-40B4-BE49-F238E27FC236}">
                        <a16:creationId xmlns:a16="http://schemas.microsoft.com/office/drawing/2014/main" id="{2829A75C-1F39-5447-9B77-348D5770E694}"/>
                      </a:ext>
                    </a:extLst>
                  </p:cNvPr>
                  <p:cNvGrpSpPr>
                    <a:grpSpLocks noChangeAspect="1"/>
                  </p:cNvGrpSpPr>
                  <p:nvPr/>
                </p:nvGrpSpPr>
                <p:grpSpPr bwMode="auto">
                  <a:xfrm>
                    <a:off x="2358" y="1797"/>
                    <a:ext cx="136" cy="273"/>
                    <a:chOff x="2358" y="1139"/>
                    <a:chExt cx="136" cy="273"/>
                  </a:xfrm>
                </p:grpSpPr>
                <p:sp>
                  <p:nvSpPr>
                    <p:cNvPr id="237" name="Line 731">
                      <a:extLst>
                        <a:ext uri="{FF2B5EF4-FFF2-40B4-BE49-F238E27FC236}">
                          <a16:creationId xmlns:a16="http://schemas.microsoft.com/office/drawing/2014/main" id="{BDAC506F-0E55-1D41-8D91-D0B022B8BAA0}"/>
                        </a:ext>
                      </a:extLst>
                    </p:cNvPr>
                    <p:cNvSpPr>
                      <a:spLocks noChangeAspect="1" noChangeShapeType="1"/>
                    </p:cNvSpPr>
                    <p:nvPr/>
                  </p:nvSpPr>
                  <p:spPr bwMode="auto">
                    <a:xfrm rot="16200000" flipH="1">
                      <a:off x="2369" y="1196"/>
                      <a:ext cx="114" cy="0"/>
                    </a:xfrm>
                    <a:prstGeom prst="line">
                      <a:avLst/>
                    </a:prstGeom>
                    <a:noFill/>
                    <a:ln w="9525">
                      <a:solidFill>
                        <a:schemeClr val="tx1"/>
                      </a:solidFill>
                      <a:round/>
                      <a:headEnd/>
                      <a:tailEnd/>
                    </a:ln>
                  </p:spPr>
                  <p:txBody>
                    <a:bodyPr/>
                    <a:lstStyle/>
                    <a:p>
                      <a:endParaRPr lang="fr-FR"/>
                    </a:p>
                  </p:txBody>
                </p:sp>
                <p:sp>
                  <p:nvSpPr>
                    <p:cNvPr id="238" name="Line 732">
                      <a:extLst>
                        <a:ext uri="{FF2B5EF4-FFF2-40B4-BE49-F238E27FC236}">
                          <a16:creationId xmlns:a16="http://schemas.microsoft.com/office/drawing/2014/main" id="{11589810-8374-B243-AB3C-6980DBB6F64F}"/>
                        </a:ext>
                      </a:extLst>
                    </p:cNvPr>
                    <p:cNvSpPr>
                      <a:spLocks noChangeAspect="1" noChangeShapeType="1"/>
                    </p:cNvSpPr>
                    <p:nvPr/>
                  </p:nvSpPr>
                  <p:spPr bwMode="auto">
                    <a:xfrm rot="-5400000">
                      <a:off x="2425" y="1231"/>
                      <a:ext cx="1" cy="136"/>
                    </a:xfrm>
                    <a:prstGeom prst="line">
                      <a:avLst/>
                    </a:prstGeom>
                    <a:noFill/>
                    <a:ln w="28575">
                      <a:solidFill>
                        <a:schemeClr val="tx1"/>
                      </a:solidFill>
                      <a:round/>
                      <a:headEnd/>
                      <a:tailEnd/>
                    </a:ln>
                  </p:spPr>
                  <p:txBody>
                    <a:bodyPr/>
                    <a:lstStyle/>
                    <a:p>
                      <a:endParaRPr lang="fr-FR"/>
                    </a:p>
                  </p:txBody>
                </p:sp>
                <p:sp>
                  <p:nvSpPr>
                    <p:cNvPr id="239" name="Line 733">
                      <a:extLst>
                        <a:ext uri="{FF2B5EF4-FFF2-40B4-BE49-F238E27FC236}">
                          <a16:creationId xmlns:a16="http://schemas.microsoft.com/office/drawing/2014/main" id="{ABBF01A5-86BF-7E4F-AA81-591D114B2495}"/>
                        </a:ext>
                      </a:extLst>
                    </p:cNvPr>
                    <p:cNvSpPr>
                      <a:spLocks noChangeAspect="1" noChangeShapeType="1"/>
                    </p:cNvSpPr>
                    <p:nvPr/>
                  </p:nvSpPr>
                  <p:spPr bwMode="auto">
                    <a:xfrm rot="-5400000">
                      <a:off x="2425" y="1186"/>
                      <a:ext cx="1" cy="136"/>
                    </a:xfrm>
                    <a:prstGeom prst="line">
                      <a:avLst/>
                    </a:prstGeom>
                    <a:noFill/>
                    <a:ln w="28575">
                      <a:solidFill>
                        <a:schemeClr val="tx1"/>
                      </a:solidFill>
                      <a:round/>
                      <a:headEnd/>
                      <a:tailEnd/>
                    </a:ln>
                  </p:spPr>
                  <p:txBody>
                    <a:bodyPr/>
                    <a:lstStyle/>
                    <a:p>
                      <a:endParaRPr lang="fr-FR"/>
                    </a:p>
                  </p:txBody>
                </p:sp>
                <p:sp>
                  <p:nvSpPr>
                    <p:cNvPr id="240" name="Line 734">
                      <a:extLst>
                        <a:ext uri="{FF2B5EF4-FFF2-40B4-BE49-F238E27FC236}">
                          <a16:creationId xmlns:a16="http://schemas.microsoft.com/office/drawing/2014/main" id="{A5E02FD3-EC59-F341-8F92-2B0C0E4FF4C3}"/>
                        </a:ext>
                      </a:extLst>
                    </p:cNvPr>
                    <p:cNvSpPr>
                      <a:spLocks noChangeAspect="1" noChangeShapeType="1"/>
                    </p:cNvSpPr>
                    <p:nvPr/>
                  </p:nvSpPr>
                  <p:spPr bwMode="auto">
                    <a:xfrm rot="-5400000">
                      <a:off x="2369" y="1355"/>
                      <a:ext cx="114" cy="0"/>
                    </a:xfrm>
                    <a:prstGeom prst="line">
                      <a:avLst/>
                    </a:prstGeom>
                    <a:noFill/>
                    <a:ln w="9525">
                      <a:solidFill>
                        <a:schemeClr val="tx1"/>
                      </a:solidFill>
                      <a:round/>
                      <a:headEnd/>
                      <a:tailEnd/>
                    </a:ln>
                  </p:spPr>
                  <p:txBody>
                    <a:bodyPr/>
                    <a:lstStyle/>
                    <a:p>
                      <a:endParaRPr lang="fr-FR"/>
                    </a:p>
                  </p:txBody>
                </p:sp>
              </p:grpSp>
              <p:grpSp>
                <p:nvGrpSpPr>
                  <p:cNvPr id="227" name="Group 735">
                    <a:extLst>
                      <a:ext uri="{FF2B5EF4-FFF2-40B4-BE49-F238E27FC236}">
                        <a16:creationId xmlns:a16="http://schemas.microsoft.com/office/drawing/2014/main" id="{D1E0DA55-B795-574E-BD4C-90F2935167D9}"/>
                      </a:ext>
                    </a:extLst>
                  </p:cNvPr>
                  <p:cNvGrpSpPr>
                    <a:grpSpLocks noChangeAspect="1"/>
                  </p:cNvGrpSpPr>
                  <p:nvPr/>
                </p:nvGrpSpPr>
                <p:grpSpPr bwMode="auto">
                  <a:xfrm>
                    <a:off x="2540" y="1797"/>
                    <a:ext cx="136" cy="273"/>
                    <a:chOff x="2358" y="1139"/>
                    <a:chExt cx="136" cy="273"/>
                  </a:xfrm>
                </p:grpSpPr>
                <p:sp>
                  <p:nvSpPr>
                    <p:cNvPr id="233" name="Line 736">
                      <a:extLst>
                        <a:ext uri="{FF2B5EF4-FFF2-40B4-BE49-F238E27FC236}">
                          <a16:creationId xmlns:a16="http://schemas.microsoft.com/office/drawing/2014/main" id="{B80F78B7-0972-B94E-9839-7EBE89186831}"/>
                        </a:ext>
                      </a:extLst>
                    </p:cNvPr>
                    <p:cNvSpPr>
                      <a:spLocks noChangeAspect="1" noChangeShapeType="1"/>
                    </p:cNvSpPr>
                    <p:nvPr/>
                  </p:nvSpPr>
                  <p:spPr bwMode="auto">
                    <a:xfrm rot="16200000" flipH="1">
                      <a:off x="2369" y="1196"/>
                      <a:ext cx="114" cy="0"/>
                    </a:xfrm>
                    <a:prstGeom prst="line">
                      <a:avLst/>
                    </a:prstGeom>
                    <a:noFill/>
                    <a:ln w="9525">
                      <a:solidFill>
                        <a:schemeClr val="tx1"/>
                      </a:solidFill>
                      <a:round/>
                      <a:headEnd/>
                      <a:tailEnd/>
                    </a:ln>
                  </p:spPr>
                  <p:txBody>
                    <a:bodyPr/>
                    <a:lstStyle/>
                    <a:p>
                      <a:endParaRPr lang="fr-FR"/>
                    </a:p>
                  </p:txBody>
                </p:sp>
                <p:sp>
                  <p:nvSpPr>
                    <p:cNvPr id="234" name="Line 737">
                      <a:extLst>
                        <a:ext uri="{FF2B5EF4-FFF2-40B4-BE49-F238E27FC236}">
                          <a16:creationId xmlns:a16="http://schemas.microsoft.com/office/drawing/2014/main" id="{D5209F7A-A001-084D-A809-9DCADEDA46B3}"/>
                        </a:ext>
                      </a:extLst>
                    </p:cNvPr>
                    <p:cNvSpPr>
                      <a:spLocks noChangeAspect="1" noChangeShapeType="1"/>
                    </p:cNvSpPr>
                    <p:nvPr/>
                  </p:nvSpPr>
                  <p:spPr bwMode="auto">
                    <a:xfrm rot="-5400000">
                      <a:off x="2425" y="1231"/>
                      <a:ext cx="1" cy="136"/>
                    </a:xfrm>
                    <a:prstGeom prst="line">
                      <a:avLst/>
                    </a:prstGeom>
                    <a:noFill/>
                    <a:ln w="28575">
                      <a:solidFill>
                        <a:schemeClr val="tx1"/>
                      </a:solidFill>
                      <a:round/>
                      <a:headEnd/>
                      <a:tailEnd/>
                    </a:ln>
                  </p:spPr>
                  <p:txBody>
                    <a:bodyPr/>
                    <a:lstStyle/>
                    <a:p>
                      <a:endParaRPr lang="fr-FR"/>
                    </a:p>
                  </p:txBody>
                </p:sp>
                <p:sp>
                  <p:nvSpPr>
                    <p:cNvPr id="235" name="Line 738">
                      <a:extLst>
                        <a:ext uri="{FF2B5EF4-FFF2-40B4-BE49-F238E27FC236}">
                          <a16:creationId xmlns:a16="http://schemas.microsoft.com/office/drawing/2014/main" id="{54ED6B5E-B7C8-FA40-8C2D-ED5A42F835E3}"/>
                        </a:ext>
                      </a:extLst>
                    </p:cNvPr>
                    <p:cNvSpPr>
                      <a:spLocks noChangeAspect="1" noChangeShapeType="1"/>
                    </p:cNvSpPr>
                    <p:nvPr/>
                  </p:nvSpPr>
                  <p:spPr bwMode="auto">
                    <a:xfrm rot="-5400000">
                      <a:off x="2425" y="1186"/>
                      <a:ext cx="1" cy="136"/>
                    </a:xfrm>
                    <a:prstGeom prst="line">
                      <a:avLst/>
                    </a:prstGeom>
                    <a:noFill/>
                    <a:ln w="28575">
                      <a:solidFill>
                        <a:schemeClr val="tx1"/>
                      </a:solidFill>
                      <a:round/>
                      <a:headEnd/>
                      <a:tailEnd/>
                    </a:ln>
                  </p:spPr>
                  <p:txBody>
                    <a:bodyPr/>
                    <a:lstStyle/>
                    <a:p>
                      <a:endParaRPr lang="fr-FR"/>
                    </a:p>
                  </p:txBody>
                </p:sp>
                <p:sp>
                  <p:nvSpPr>
                    <p:cNvPr id="236" name="Line 739">
                      <a:extLst>
                        <a:ext uri="{FF2B5EF4-FFF2-40B4-BE49-F238E27FC236}">
                          <a16:creationId xmlns:a16="http://schemas.microsoft.com/office/drawing/2014/main" id="{D8462A0A-690E-8942-ABAE-BB1635C28B6C}"/>
                        </a:ext>
                      </a:extLst>
                    </p:cNvPr>
                    <p:cNvSpPr>
                      <a:spLocks noChangeAspect="1" noChangeShapeType="1"/>
                    </p:cNvSpPr>
                    <p:nvPr/>
                  </p:nvSpPr>
                  <p:spPr bwMode="auto">
                    <a:xfrm rot="-5400000">
                      <a:off x="2369" y="1355"/>
                      <a:ext cx="114" cy="0"/>
                    </a:xfrm>
                    <a:prstGeom prst="line">
                      <a:avLst/>
                    </a:prstGeom>
                    <a:noFill/>
                    <a:ln w="9525">
                      <a:solidFill>
                        <a:schemeClr val="tx1"/>
                      </a:solidFill>
                      <a:round/>
                      <a:headEnd/>
                      <a:tailEnd/>
                    </a:ln>
                  </p:spPr>
                  <p:txBody>
                    <a:bodyPr/>
                    <a:lstStyle/>
                    <a:p>
                      <a:endParaRPr lang="fr-FR"/>
                    </a:p>
                  </p:txBody>
                </p:sp>
              </p:grpSp>
              <p:grpSp>
                <p:nvGrpSpPr>
                  <p:cNvPr id="228" name="Group 740">
                    <a:extLst>
                      <a:ext uri="{FF2B5EF4-FFF2-40B4-BE49-F238E27FC236}">
                        <a16:creationId xmlns:a16="http://schemas.microsoft.com/office/drawing/2014/main" id="{F1598087-C422-0843-834A-19ABE2843DEF}"/>
                      </a:ext>
                    </a:extLst>
                  </p:cNvPr>
                  <p:cNvGrpSpPr>
                    <a:grpSpLocks noChangeAspect="1"/>
                  </p:cNvGrpSpPr>
                  <p:nvPr/>
                </p:nvGrpSpPr>
                <p:grpSpPr bwMode="auto">
                  <a:xfrm>
                    <a:off x="2744" y="1797"/>
                    <a:ext cx="136" cy="273"/>
                    <a:chOff x="2358" y="1139"/>
                    <a:chExt cx="136" cy="273"/>
                  </a:xfrm>
                </p:grpSpPr>
                <p:sp>
                  <p:nvSpPr>
                    <p:cNvPr id="229" name="Line 741">
                      <a:extLst>
                        <a:ext uri="{FF2B5EF4-FFF2-40B4-BE49-F238E27FC236}">
                          <a16:creationId xmlns:a16="http://schemas.microsoft.com/office/drawing/2014/main" id="{E527E74B-0ABA-CA43-B049-ABE889946D87}"/>
                        </a:ext>
                      </a:extLst>
                    </p:cNvPr>
                    <p:cNvSpPr>
                      <a:spLocks noChangeAspect="1" noChangeShapeType="1"/>
                    </p:cNvSpPr>
                    <p:nvPr/>
                  </p:nvSpPr>
                  <p:spPr bwMode="auto">
                    <a:xfrm rot="16200000" flipH="1">
                      <a:off x="2369" y="1196"/>
                      <a:ext cx="114" cy="0"/>
                    </a:xfrm>
                    <a:prstGeom prst="line">
                      <a:avLst/>
                    </a:prstGeom>
                    <a:noFill/>
                    <a:ln w="9525">
                      <a:solidFill>
                        <a:schemeClr val="tx1"/>
                      </a:solidFill>
                      <a:round/>
                      <a:headEnd/>
                      <a:tailEnd/>
                    </a:ln>
                  </p:spPr>
                  <p:txBody>
                    <a:bodyPr/>
                    <a:lstStyle/>
                    <a:p>
                      <a:endParaRPr lang="fr-FR"/>
                    </a:p>
                  </p:txBody>
                </p:sp>
                <p:sp>
                  <p:nvSpPr>
                    <p:cNvPr id="230" name="Line 742">
                      <a:extLst>
                        <a:ext uri="{FF2B5EF4-FFF2-40B4-BE49-F238E27FC236}">
                          <a16:creationId xmlns:a16="http://schemas.microsoft.com/office/drawing/2014/main" id="{E94087CE-E88B-E844-B81B-D21F57FC2F79}"/>
                        </a:ext>
                      </a:extLst>
                    </p:cNvPr>
                    <p:cNvSpPr>
                      <a:spLocks noChangeAspect="1" noChangeShapeType="1"/>
                    </p:cNvSpPr>
                    <p:nvPr/>
                  </p:nvSpPr>
                  <p:spPr bwMode="auto">
                    <a:xfrm rot="-5400000">
                      <a:off x="2425" y="1231"/>
                      <a:ext cx="1" cy="136"/>
                    </a:xfrm>
                    <a:prstGeom prst="line">
                      <a:avLst/>
                    </a:prstGeom>
                    <a:noFill/>
                    <a:ln w="28575">
                      <a:solidFill>
                        <a:schemeClr val="tx1"/>
                      </a:solidFill>
                      <a:round/>
                      <a:headEnd/>
                      <a:tailEnd/>
                    </a:ln>
                  </p:spPr>
                  <p:txBody>
                    <a:bodyPr/>
                    <a:lstStyle/>
                    <a:p>
                      <a:endParaRPr lang="fr-FR"/>
                    </a:p>
                  </p:txBody>
                </p:sp>
                <p:sp>
                  <p:nvSpPr>
                    <p:cNvPr id="231" name="Line 743">
                      <a:extLst>
                        <a:ext uri="{FF2B5EF4-FFF2-40B4-BE49-F238E27FC236}">
                          <a16:creationId xmlns:a16="http://schemas.microsoft.com/office/drawing/2014/main" id="{E20ACD22-90DF-3645-9E04-3760F34CB975}"/>
                        </a:ext>
                      </a:extLst>
                    </p:cNvPr>
                    <p:cNvSpPr>
                      <a:spLocks noChangeAspect="1" noChangeShapeType="1"/>
                    </p:cNvSpPr>
                    <p:nvPr/>
                  </p:nvSpPr>
                  <p:spPr bwMode="auto">
                    <a:xfrm rot="-5400000">
                      <a:off x="2425" y="1186"/>
                      <a:ext cx="1" cy="136"/>
                    </a:xfrm>
                    <a:prstGeom prst="line">
                      <a:avLst/>
                    </a:prstGeom>
                    <a:noFill/>
                    <a:ln w="28575">
                      <a:solidFill>
                        <a:schemeClr val="tx1"/>
                      </a:solidFill>
                      <a:round/>
                      <a:headEnd/>
                      <a:tailEnd/>
                    </a:ln>
                  </p:spPr>
                  <p:txBody>
                    <a:bodyPr/>
                    <a:lstStyle/>
                    <a:p>
                      <a:endParaRPr lang="fr-FR"/>
                    </a:p>
                  </p:txBody>
                </p:sp>
                <p:sp>
                  <p:nvSpPr>
                    <p:cNvPr id="232" name="Line 744">
                      <a:extLst>
                        <a:ext uri="{FF2B5EF4-FFF2-40B4-BE49-F238E27FC236}">
                          <a16:creationId xmlns:a16="http://schemas.microsoft.com/office/drawing/2014/main" id="{5F7BDD6D-B814-4A46-BC35-F7D7B24E18C5}"/>
                        </a:ext>
                      </a:extLst>
                    </p:cNvPr>
                    <p:cNvSpPr>
                      <a:spLocks noChangeAspect="1" noChangeShapeType="1"/>
                    </p:cNvSpPr>
                    <p:nvPr/>
                  </p:nvSpPr>
                  <p:spPr bwMode="auto">
                    <a:xfrm rot="-5400000">
                      <a:off x="2369" y="1355"/>
                      <a:ext cx="114" cy="0"/>
                    </a:xfrm>
                    <a:prstGeom prst="line">
                      <a:avLst/>
                    </a:prstGeom>
                    <a:noFill/>
                    <a:ln w="9525">
                      <a:solidFill>
                        <a:schemeClr val="tx1"/>
                      </a:solidFill>
                      <a:round/>
                      <a:headEnd/>
                      <a:tailEnd/>
                    </a:ln>
                  </p:spPr>
                  <p:txBody>
                    <a:bodyPr/>
                    <a:lstStyle/>
                    <a:p>
                      <a:endParaRPr lang="fr-FR"/>
                    </a:p>
                  </p:txBody>
                </p:sp>
              </p:grpSp>
            </p:grpSp>
            <p:grpSp>
              <p:nvGrpSpPr>
                <p:cNvPr id="210" name="Group 745">
                  <a:extLst>
                    <a:ext uri="{FF2B5EF4-FFF2-40B4-BE49-F238E27FC236}">
                      <a16:creationId xmlns:a16="http://schemas.microsoft.com/office/drawing/2014/main" id="{602C3FCB-643D-CE42-8A70-CF9D175EC5A8}"/>
                    </a:ext>
                  </a:extLst>
                </p:cNvPr>
                <p:cNvGrpSpPr>
                  <a:grpSpLocks noChangeAspect="1"/>
                </p:cNvGrpSpPr>
                <p:nvPr/>
              </p:nvGrpSpPr>
              <p:grpSpPr bwMode="auto">
                <a:xfrm>
                  <a:off x="2948" y="1797"/>
                  <a:ext cx="522" cy="273"/>
                  <a:chOff x="2358" y="1797"/>
                  <a:chExt cx="522" cy="273"/>
                </a:xfrm>
              </p:grpSpPr>
              <p:grpSp>
                <p:nvGrpSpPr>
                  <p:cNvPr id="211" name="Group 746">
                    <a:extLst>
                      <a:ext uri="{FF2B5EF4-FFF2-40B4-BE49-F238E27FC236}">
                        <a16:creationId xmlns:a16="http://schemas.microsoft.com/office/drawing/2014/main" id="{1309D637-8BDE-FE4C-B21F-4974D56AB965}"/>
                      </a:ext>
                    </a:extLst>
                  </p:cNvPr>
                  <p:cNvGrpSpPr>
                    <a:grpSpLocks noChangeAspect="1"/>
                  </p:cNvGrpSpPr>
                  <p:nvPr/>
                </p:nvGrpSpPr>
                <p:grpSpPr bwMode="auto">
                  <a:xfrm>
                    <a:off x="2358" y="1797"/>
                    <a:ext cx="136" cy="273"/>
                    <a:chOff x="2358" y="1139"/>
                    <a:chExt cx="136" cy="273"/>
                  </a:xfrm>
                </p:grpSpPr>
                <p:sp>
                  <p:nvSpPr>
                    <p:cNvPr id="222" name="Line 747">
                      <a:extLst>
                        <a:ext uri="{FF2B5EF4-FFF2-40B4-BE49-F238E27FC236}">
                          <a16:creationId xmlns:a16="http://schemas.microsoft.com/office/drawing/2014/main" id="{0A988C46-0945-E24B-A9B4-9DFEF2534BBC}"/>
                        </a:ext>
                      </a:extLst>
                    </p:cNvPr>
                    <p:cNvSpPr>
                      <a:spLocks noChangeAspect="1" noChangeShapeType="1"/>
                    </p:cNvSpPr>
                    <p:nvPr/>
                  </p:nvSpPr>
                  <p:spPr bwMode="auto">
                    <a:xfrm rot="16200000" flipH="1">
                      <a:off x="2369" y="1196"/>
                      <a:ext cx="114" cy="0"/>
                    </a:xfrm>
                    <a:prstGeom prst="line">
                      <a:avLst/>
                    </a:prstGeom>
                    <a:noFill/>
                    <a:ln w="9525">
                      <a:solidFill>
                        <a:schemeClr val="tx1"/>
                      </a:solidFill>
                      <a:round/>
                      <a:headEnd/>
                      <a:tailEnd/>
                    </a:ln>
                  </p:spPr>
                  <p:txBody>
                    <a:bodyPr/>
                    <a:lstStyle/>
                    <a:p>
                      <a:endParaRPr lang="fr-FR"/>
                    </a:p>
                  </p:txBody>
                </p:sp>
                <p:sp>
                  <p:nvSpPr>
                    <p:cNvPr id="223" name="Line 748">
                      <a:extLst>
                        <a:ext uri="{FF2B5EF4-FFF2-40B4-BE49-F238E27FC236}">
                          <a16:creationId xmlns:a16="http://schemas.microsoft.com/office/drawing/2014/main" id="{0097040B-0A26-0643-95E9-46F3F0B3DB5F}"/>
                        </a:ext>
                      </a:extLst>
                    </p:cNvPr>
                    <p:cNvSpPr>
                      <a:spLocks noChangeAspect="1" noChangeShapeType="1"/>
                    </p:cNvSpPr>
                    <p:nvPr/>
                  </p:nvSpPr>
                  <p:spPr bwMode="auto">
                    <a:xfrm rot="-5400000">
                      <a:off x="2425" y="1231"/>
                      <a:ext cx="1" cy="136"/>
                    </a:xfrm>
                    <a:prstGeom prst="line">
                      <a:avLst/>
                    </a:prstGeom>
                    <a:noFill/>
                    <a:ln w="28575">
                      <a:solidFill>
                        <a:schemeClr val="tx1"/>
                      </a:solidFill>
                      <a:round/>
                      <a:headEnd/>
                      <a:tailEnd/>
                    </a:ln>
                  </p:spPr>
                  <p:txBody>
                    <a:bodyPr/>
                    <a:lstStyle/>
                    <a:p>
                      <a:endParaRPr lang="fr-FR"/>
                    </a:p>
                  </p:txBody>
                </p:sp>
                <p:sp>
                  <p:nvSpPr>
                    <p:cNvPr id="224" name="Line 749">
                      <a:extLst>
                        <a:ext uri="{FF2B5EF4-FFF2-40B4-BE49-F238E27FC236}">
                          <a16:creationId xmlns:a16="http://schemas.microsoft.com/office/drawing/2014/main" id="{7EAE3CB2-2C70-0C44-BD47-CD4D7B5F2E57}"/>
                        </a:ext>
                      </a:extLst>
                    </p:cNvPr>
                    <p:cNvSpPr>
                      <a:spLocks noChangeAspect="1" noChangeShapeType="1"/>
                    </p:cNvSpPr>
                    <p:nvPr/>
                  </p:nvSpPr>
                  <p:spPr bwMode="auto">
                    <a:xfrm rot="-5400000">
                      <a:off x="2425" y="1186"/>
                      <a:ext cx="1" cy="136"/>
                    </a:xfrm>
                    <a:prstGeom prst="line">
                      <a:avLst/>
                    </a:prstGeom>
                    <a:noFill/>
                    <a:ln w="28575">
                      <a:solidFill>
                        <a:schemeClr val="tx1"/>
                      </a:solidFill>
                      <a:round/>
                      <a:headEnd/>
                      <a:tailEnd/>
                    </a:ln>
                  </p:spPr>
                  <p:txBody>
                    <a:bodyPr/>
                    <a:lstStyle/>
                    <a:p>
                      <a:endParaRPr lang="fr-FR"/>
                    </a:p>
                  </p:txBody>
                </p:sp>
                <p:sp>
                  <p:nvSpPr>
                    <p:cNvPr id="225" name="Line 750">
                      <a:extLst>
                        <a:ext uri="{FF2B5EF4-FFF2-40B4-BE49-F238E27FC236}">
                          <a16:creationId xmlns:a16="http://schemas.microsoft.com/office/drawing/2014/main" id="{77B15C56-6037-0E42-BF5F-70D290AAEB50}"/>
                        </a:ext>
                      </a:extLst>
                    </p:cNvPr>
                    <p:cNvSpPr>
                      <a:spLocks noChangeAspect="1" noChangeShapeType="1"/>
                    </p:cNvSpPr>
                    <p:nvPr/>
                  </p:nvSpPr>
                  <p:spPr bwMode="auto">
                    <a:xfrm rot="-5400000">
                      <a:off x="2369" y="1355"/>
                      <a:ext cx="114" cy="0"/>
                    </a:xfrm>
                    <a:prstGeom prst="line">
                      <a:avLst/>
                    </a:prstGeom>
                    <a:noFill/>
                    <a:ln w="9525">
                      <a:solidFill>
                        <a:schemeClr val="tx1"/>
                      </a:solidFill>
                      <a:round/>
                      <a:headEnd/>
                      <a:tailEnd/>
                    </a:ln>
                  </p:spPr>
                  <p:txBody>
                    <a:bodyPr/>
                    <a:lstStyle/>
                    <a:p>
                      <a:endParaRPr lang="fr-FR"/>
                    </a:p>
                  </p:txBody>
                </p:sp>
              </p:grpSp>
              <p:grpSp>
                <p:nvGrpSpPr>
                  <p:cNvPr id="212" name="Group 751">
                    <a:extLst>
                      <a:ext uri="{FF2B5EF4-FFF2-40B4-BE49-F238E27FC236}">
                        <a16:creationId xmlns:a16="http://schemas.microsoft.com/office/drawing/2014/main" id="{B00C8DCE-E0E2-834B-B1B9-5C51E12F0660}"/>
                      </a:ext>
                    </a:extLst>
                  </p:cNvPr>
                  <p:cNvGrpSpPr>
                    <a:grpSpLocks noChangeAspect="1"/>
                  </p:cNvGrpSpPr>
                  <p:nvPr/>
                </p:nvGrpSpPr>
                <p:grpSpPr bwMode="auto">
                  <a:xfrm>
                    <a:off x="2540" y="1797"/>
                    <a:ext cx="136" cy="273"/>
                    <a:chOff x="2358" y="1139"/>
                    <a:chExt cx="136" cy="273"/>
                  </a:xfrm>
                </p:grpSpPr>
                <p:sp>
                  <p:nvSpPr>
                    <p:cNvPr id="218" name="Line 752">
                      <a:extLst>
                        <a:ext uri="{FF2B5EF4-FFF2-40B4-BE49-F238E27FC236}">
                          <a16:creationId xmlns:a16="http://schemas.microsoft.com/office/drawing/2014/main" id="{B1F45DB0-35B1-E84F-9283-9181A86EEF51}"/>
                        </a:ext>
                      </a:extLst>
                    </p:cNvPr>
                    <p:cNvSpPr>
                      <a:spLocks noChangeAspect="1" noChangeShapeType="1"/>
                    </p:cNvSpPr>
                    <p:nvPr/>
                  </p:nvSpPr>
                  <p:spPr bwMode="auto">
                    <a:xfrm rot="16200000" flipH="1">
                      <a:off x="2369" y="1196"/>
                      <a:ext cx="114" cy="0"/>
                    </a:xfrm>
                    <a:prstGeom prst="line">
                      <a:avLst/>
                    </a:prstGeom>
                    <a:noFill/>
                    <a:ln w="9525">
                      <a:solidFill>
                        <a:schemeClr val="tx1"/>
                      </a:solidFill>
                      <a:round/>
                      <a:headEnd/>
                      <a:tailEnd/>
                    </a:ln>
                  </p:spPr>
                  <p:txBody>
                    <a:bodyPr/>
                    <a:lstStyle/>
                    <a:p>
                      <a:endParaRPr lang="fr-FR"/>
                    </a:p>
                  </p:txBody>
                </p:sp>
                <p:sp>
                  <p:nvSpPr>
                    <p:cNvPr id="219" name="Line 753">
                      <a:extLst>
                        <a:ext uri="{FF2B5EF4-FFF2-40B4-BE49-F238E27FC236}">
                          <a16:creationId xmlns:a16="http://schemas.microsoft.com/office/drawing/2014/main" id="{6728000A-C735-364A-945E-AD8D1DD4A722}"/>
                        </a:ext>
                      </a:extLst>
                    </p:cNvPr>
                    <p:cNvSpPr>
                      <a:spLocks noChangeAspect="1" noChangeShapeType="1"/>
                    </p:cNvSpPr>
                    <p:nvPr/>
                  </p:nvSpPr>
                  <p:spPr bwMode="auto">
                    <a:xfrm rot="-5400000">
                      <a:off x="2425" y="1231"/>
                      <a:ext cx="1" cy="136"/>
                    </a:xfrm>
                    <a:prstGeom prst="line">
                      <a:avLst/>
                    </a:prstGeom>
                    <a:noFill/>
                    <a:ln w="28575">
                      <a:solidFill>
                        <a:schemeClr val="tx1"/>
                      </a:solidFill>
                      <a:round/>
                      <a:headEnd/>
                      <a:tailEnd/>
                    </a:ln>
                  </p:spPr>
                  <p:txBody>
                    <a:bodyPr/>
                    <a:lstStyle/>
                    <a:p>
                      <a:endParaRPr lang="fr-FR"/>
                    </a:p>
                  </p:txBody>
                </p:sp>
                <p:sp>
                  <p:nvSpPr>
                    <p:cNvPr id="220" name="Line 754">
                      <a:extLst>
                        <a:ext uri="{FF2B5EF4-FFF2-40B4-BE49-F238E27FC236}">
                          <a16:creationId xmlns:a16="http://schemas.microsoft.com/office/drawing/2014/main" id="{589A35DE-A2DF-464D-9DF6-01F4A7036A96}"/>
                        </a:ext>
                      </a:extLst>
                    </p:cNvPr>
                    <p:cNvSpPr>
                      <a:spLocks noChangeAspect="1" noChangeShapeType="1"/>
                    </p:cNvSpPr>
                    <p:nvPr/>
                  </p:nvSpPr>
                  <p:spPr bwMode="auto">
                    <a:xfrm rot="-5400000">
                      <a:off x="2425" y="1186"/>
                      <a:ext cx="1" cy="136"/>
                    </a:xfrm>
                    <a:prstGeom prst="line">
                      <a:avLst/>
                    </a:prstGeom>
                    <a:noFill/>
                    <a:ln w="28575">
                      <a:solidFill>
                        <a:schemeClr val="tx1"/>
                      </a:solidFill>
                      <a:round/>
                      <a:headEnd/>
                      <a:tailEnd/>
                    </a:ln>
                  </p:spPr>
                  <p:txBody>
                    <a:bodyPr/>
                    <a:lstStyle/>
                    <a:p>
                      <a:endParaRPr lang="fr-FR"/>
                    </a:p>
                  </p:txBody>
                </p:sp>
                <p:sp>
                  <p:nvSpPr>
                    <p:cNvPr id="221" name="Line 755">
                      <a:extLst>
                        <a:ext uri="{FF2B5EF4-FFF2-40B4-BE49-F238E27FC236}">
                          <a16:creationId xmlns:a16="http://schemas.microsoft.com/office/drawing/2014/main" id="{691599A1-D8F9-6449-B9E0-D2295C6652AD}"/>
                        </a:ext>
                      </a:extLst>
                    </p:cNvPr>
                    <p:cNvSpPr>
                      <a:spLocks noChangeAspect="1" noChangeShapeType="1"/>
                    </p:cNvSpPr>
                    <p:nvPr/>
                  </p:nvSpPr>
                  <p:spPr bwMode="auto">
                    <a:xfrm rot="-5400000">
                      <a:off x="2369" y="1355"/>
                      <a:ext cx="114" cy="0"/>
                    </a:xfrm>
                    <a:prstGeom prst="line">
                      <a:avLst/>
                    </a:prstGeom>
                    <a:noFill/>
                    <a:ln w="9525">
                      <a:solidFill>
                        <a:schemeClr val="tx1"/>
                      </a:solidFill>
                      <a:round/>
                      <a:headEnd/>
                      <a:tailEnd/>
                    </a:ln>
                  </p:spPr>
                  <p:txBody>
                    <a:bodyPr/>
                    <a:lstStyle/>
                    <a:p>
                      <a:endParaRPr lang="fr-FR"/>
                    </a:p>
                  </p:txBody>
                </p:sp>
              </p:grpSp>
              <p:grpSp>
                <p:nvGrpSpPr>
                  <p:cNvPr id="213" name="Group 756">
                    <a:extLst>
                      <a:ext uri="{FF2B5EF4-FFF2-40B4-BE49-F238E27FC236}">
                        <a16:creationId xmlns:a16="http://schemas.microsoft.com/office/drawing/2014/main" id="{B3958092-406E-A840-A494-C1121F73D5E9}"/>
                      </a:ext>
                    </a:extLst>
                  </p:cNvPr>
                  <p:cNvGrpSpPr>
                    <a:grpSpLocks noChangeAspect="1"/>
                  </p:cNvGrpSpPr>
                  <p:nvPr/>
                </p:nvGrpSpPr>
                <p:grpSpPr bwMode="auto">
                  <a:xfrm>
                    <a:off x="2744" y="1797"/>
                    <a:ext cx="136" cy="273"/>
                    <a:chOff x="2358" y="1139"/>
                    <a:chExt cx="136" cy="273"/>
                  </a:xfrm>
                </p:grpSpPr>
                <p:sp>
                  <p:nvSpPr>
                    <p:cNvPr id="214" name="Line 757">
                      <a:extLst>
                        <a:ext uri="{FF2B5EF4-FFF2-40B4-BE49-F238E27FC236}">
                          <a16:creationId xmlns:a16="http://schemas.microsoft.com/office/drawing/2014/main" id="{4EBDA7D7-2315-5949-98A0-4418C481E8BB}"/>
                        </a:ext>
                      </a:extLst>
                    </p:cNvPr>
                    <p:cNvSpPr>
                      <a:spLocks noChangeAspect="1" noChangeShapeType="1"/>
                    </p:cNvSpPr>
                    <p:nvPr/>
                  </p:nvSpPr>
                  <p:spPr bwMode="auto">
                    <a:xfrm rot="16200000" flipH="1">
                      <a:off x="2369" y="1196"/>
                      <a:ext cx="114" cy="0"/>
                    </a:xfrm>
                    <a:prstGeom prst="line">
                      <a:avLst/>
                    </a:prstGeom>
                    <a:noFill/>
                    <a:ln w="9525">
                      <a:solidFill>
                        <a:schemeClr val="tx1"/>
                      </a:solidFill>
                      <a:round/>
                      <a:headEnd/>
                      <a:tailEnd/>
                    </a:ln>
                  </p:spPr>
                  <p:txBody>
                    <a:bodyPr/>
                    <a:lstStyle/>
                    <a:p>
                      <a:endParaRPr lang="fr-FR"/>
                    </a:p>
                  </p:txBody>
                </p:sp>
                <p:sp>
                  <p:nvSpPr>
                    <p:cNvPr id="215" name="Line 758">
                      <a:extLst>
                        <a:ext uri="{FF2B5EF4-FFF2-40B4-BE49-F238E27FC236}">
                          <a16:creationId xmlns:a16="http://schemas.microsoft.com/office/drawing/2014/main" id="{208F515C-F90F-4641-94C8-E12FE843886B}"/>
                        </a:ext>
                      </a:extLst>
                    </p:cNvPr>
                    <p:cNvSpPr>
                      <a:spLocks noChangeAspect="1" noChangeShapeType="1"/>
                    </p:cNvSpPr>
                    <p:nvPr/>
                  </p:nvSpPr>
                  <p:spPr bwMode="auto">
                    <a:xfrm rot="-5400000">
                      <a:off x="2425" y="1231"/>
                      <a:ext cx="1" cy="136"/>
                    </a:xfrm>
                    <a:prstGeom prst="line">
                      <a:avLst/>
                    </a:prstGeom>
                    <a:noFill/>
                    <a:ln w="28575">
                      <a:solidFill>
                        <a:schemeClr val="tx1"/>
                      </a:solidFill>
                      <a:round/>
                      <a:headEnd/>
                      <a:tailEnd/>
                    </a:ln>
                  </p:spPr>
                  <p:txBody>
                    <a:bodyPr/>
                    <a:lstStyle/>
                    <a:p>
                      <a:endParaRPr lang="fr-FR"/>
                    </a:p>
                  </p:txBody>
                </p:sp>
                <p:sp>
                  <p:nvSpPr>
                    <p:cNvPr id="216" name="Line 759">
                      <a:extLst>
                        <a:ext uri="{FF2B5EF4-FFF2-40B4-BE49-F238E27FC236}">
                          <a16:creationId xmlns:a16="http://schemas.microsoft.com/office/drawing/2014/main" id="{3F4366D7-DB74-1648-840B-13C6ED2401E3}"/>
                        </a:ext>
                      </a:extLst>
                    </p:cNvPr>
                    <p:cNvSpPr>
                      <a:spLocks noChangeAspect="1" noChangeShapeType="1"/>
                    </p:cNvSpPr>
                    <p:nvPr/>
                  </p:nvSpPr>
                  <p:spPr bwMode="auto">
                    <a:xfrm rot="-5400000">
                      <a:off x="2425" y="1186"/>
                      <a:ext cx="1" cy="136"/>
                    </a:xfrm>
                    <a:prstGeom prst="line">
                      <a:avLst/>
                    </a:prstGeom>
                    <a:noFill/>
                    <a:ln w="28575">
                      <a:solidFill>
                        <a:schemeClr val="tx1"/>
                      </a:solidFill>
                      <a:round/>
                      <a:headEnd/>
                      <a:tailEnd/>
                    </a:ln>
                  </p:spPr>
                  <p:txBody>
                    <a:bodyPr/>
                    <a:lstStyle/>
                    <a:p>
                      <a:endParaRPr lang="fr-FR"/>
                    </a:p>
                  </p:txBody>
                </p:sp>
                <p:sp>
                  <p:nvSpPr>
                    <p:cNvPr id="217" name="Line 760">
                      <a:extLst>
                        <a:ext uri="{FF2B5EF4-FFF2-40B4-BE49-F238E27FC236}">
                          <a16:creationId xmlns:a16="http://schemas.microsoft.com/office/drawing/2014/main" id="{B3EA9E87-A898-7041-BFF7-E057B32598A5}"/>
                        </a:ext>
                      </a:extLst>
                    </p:cNvPr>
                    <p:cNvSpPr>
                      <a:spLocks noChangeAspect="1" noChangeShapeType="1"/>
                    </p:cNvSpPr>
                    <p:nvPr/>
                  </p:nvSpPr>
                  <p:spPr bwMode="auto">
                    <a:xfrm rot="-5400000">
                      <a:off x="2369" y="1355"/>
                      <a:ext cx="114" cy="0"/>
                    </a:xfrm>
                    <a:prstGeom prst="line">
                      <a:avLst/>
                    </a:prstGeom>
                    <a:noFill/>
                    <a:ln w="9525">
                      <a:solidFill>
                        <a:schemeClr val="tx1"/>
                      </a:solidFill>
                      <a:round/>
                      <a:headEnd/>
                      <a:tailEnd/>
                    </a:ln>
                  </p:spPr>
                  <p:txBody>
                    <a:bodyPr/>
                    <a:lstStyle/>
                    <a:p>
                      <a:endParaRPr lang="fr-FR"/>
                    </a:p>
                  </p:txBody>
                </p:sp>
              </p:grpSp>
            </p:grpSp>
          </p:grpSp>
          <p:sp>
            <p:nvSpPr>
              <p:cNvPr id="206" name="Line 761">
                <a:extLst>
                  <a:ext uri="{FF2B5EF4-FFF2-40B4-BE49-F238E27FC236}">
                    <a16:creationId xmlns:a16="http://schemas.microsoft.com/office/drawing/2014/main" id="{E48EF261-706A-994E-8CE0-2C8E5285903A}"/>
                  </a:ext>
                </a:extLst>
              </p:cNvPr>
              <p:cNvSpPr>
                <a:spLocks noChangeAspect="1" noChangeShapeType="1"/>
              </p:cNvSpPr>
              <p:nvPr/>
            </p:nvSpPr>
            <p:spPr bwMode="auto">
              <a:xfrm>
                <a:off x="2290" y="2099"/>
                <a:ext cx="113" cy="0"/>
              </a:xfrm>
              <a:prstGeom prst="line">
                <a:avLst/>
              </a:prstGeom>
              <a:noFill/>
              <a:ln w="9525">
                <a:solidFill>
                  <a:schemeClr val="tx1"/>
                </a:solidFill>
                <a:round/>
                <a:headEnd/>
                <a:tailEnd type="triangle" w="med" len="med"/>
              </a:ln>
            </p:spPr>
            <p:txBody>
              <a:bodyPr/>
              <a:lstStyle/>
              <a:p>
                <a:endParaRPr lang="fr-FR"/>
              </a:p>
            </p:txBody>
          </p:sp>
          <p:sp>
            <p:nvSpPr>
              <p:cNvPr id="207" name="Line 762">
                <a:extLst>
                  <a:ext uri="{FF2B5EF4-FFF2-40B4-BE49-F238E27FC236}">
                    <a16:creationId xmlns:a16="http://schemas.microsoft.com/office/drawing/2014/main" id="{5CF00A0A-013F-5F4F-A556-17E7FA32AB36}"/>
                  </a:ext>
                </a:extLst>
              </p:cNvPr>
              <p:cNvSpPr>
                <a:spLocks noChangeAspect="1" noChangeShapeType="1"/>
              </p:cNvSpPr>
              <p:nvPr/>
            </p:nvSpPr>
            <p:spPr bwMode="auto">
              <a:xfrm>
                <a:off x="3718" y="2077"/>
                <a:ext cx="159" cy="0"/>
              </a:xfrm>
              <a:prstGeom prst="line">
                <a:avLst/>
              </a:prstGeom>
              <a:noFill/>
              <a:ln w="9525">
                <a:solidFill>
                  <a:schemeClr val="tx1"/>
                </a:solidFill>
                <a:round/>
                <a:headEnd/>
                <a:tailEnd type="triangle" w="med" len="med"/>
              </a:ln>
            </p:spPr>
            <p:txBody>
              <a:bodyPr/>
              <a:lstStyle/>
              <a:p>
                <a:endParaRPr lang="fr-FR"/>
              </a:p>
            </p:txBody>
          </p:sp>
          <p:sp>
            <p:nvSpPr>
              <p:cNvPr id="208" name="Rectangle 763">
                <a:extLst>
                  <a:ext uri="{FF2B5EF4-FFF2-40B4-BE49-F238E27FC236}">
                    <a16:creationId xmlns:a16="http://schemas.microsoft.com/office/drawing/2014/main" id="{1EFE160C-D189-5B4D-BB24-CF13EAF3143A}"/>
                  </a:ext>
                </a:extLst>
              </p:cNvPr>
              <p:cNvSpPr>
                <a:spLocks noChangeAspect="1" noChangeArrowheads="1"/>
              </p:cNvSpPr>
              <p:nvPr/>
            </p:nvSpPr>
            <p:spPr bwMode="auto">
              <a:xfrm>
                <a:off x="725" y="2031"/>
                <a:ext cx="159" cy="159"/>
              </a:xfrm>
              <a:prstGeom prst="rect">
                <a:avLst/>
              </a:prstGeom>
              <a:solidFill>
                <a:schemeClr val="accent1"/>
              </a:solidFill>
              <a:ln w="9525">
                <a:miter lim="800000"/>
                <a:headEnd/>
                <a:tailEnd/>
              </a:ln>
              <a:scene3d>
                <a:camera prst="legacyObliqueTopLeft"/>
                <a:lightRig rig="legacyFlat3" dir="t"/>
              </a:scene3d>
              <a:sp3d extrusionH="176200" prstMaterial="legacyMatte">
                <a:bevelT w="13500" h="13500" prst="angle"/>
                <a:bevelB w="13500" h="13500" prst="angle"/>
                <a:extrusionClr>
                  <a:schemeClr val="accent1"/>
                </a:extrusionClr>
              </a:sp3d>
            </p:spPr>
            <p:txBody>
              <a:bodyPr wrap="none" anchor="ctr">
                <a:flatTx/>
              </a:bodyPr>
              <a:lstStyle/>
              <a:p>
                <a:endParaRPr lang="fr-FR"/>
              </a:p>
            </p:txBody>
          </p:sp>
        </p:grpSp>
        <p:sp>
          <p:nvSpPr>
            <p:cNvPr id="51" name="AutoShape 764">
              <a:extLst>
                <a:ext uri="{FF2B5EF4-FFF2-40B4-BE49-F238E27FC236}">
                  <a16:creationId xmlns:a16="http://schemas.microsoft.com/office/drawing/2014/main" id="{6985E43D-3595-4840-9608-0760888B84BB}"/>
                </a:ext>
              </a:extLst>
            </p:cNvPr>
            <p:cNvSpPr>
              <a:spLocks noChangeAspect="1" noChangeArrowheads="1"/>
            </p:cNvSpPr>
            <p:nvPr/>
          </p:nvSpPr>
          <p:spPr bwMode="auto">
            <a:xfrm>
              <a:off x="1192213" y="1039813"/>
              <a:ext cx="3367088" cy="1952625"/>
            </a:xfrm>
            <a:prstGeom prst="flowChartAlternateProcess">
              <a:avLst/>
            </a:prstGeom>
            <a:solidFill>
              <a:srgbClr val="66FFCC">
                <a:alpha val="70195"/>
              </a:srgbClr>
            </a:solidFill>
            <a:ln w="9525">
              <a:miter lim="800000"/>
              <a:headEnd/>
              <a:tailEnd/>
            </a:ln>
            <a:scene3d>
              <a:camera prst="legacyObliqueTopLeft"/>
              <a:lightRig rig="legacyFlat3" dir="t"/>
            </a:scene3d>
            <a:sp3d extrusionH="430200" prstMaterial="legacyMatte">
              <a:bevelT w="13500" h="13500" prst="angle"/>
              <a:bevelB w="13500" h="13500" prst="angle"/>
              <a:extrusionClr>
                <a:srgbClr val="66FFCC"/>
              </a:extrusionClr>
            </a:sp3d>
          </p:spPr>
          <p:txBody>
            <a:bodyPr wrap="none" anchor="ctr">
              <a:flatTx/>
            </a:bodyPr>
            <a:lstStyle/>
            <a:p>
              <a:endParaRPr lang="fr-FR"/>
            </a:p>
          </p:txBody>
        </p:sp>
        <p:sp>
          <p:nvSpPr>
            <p:cNvPr id="53" name="AutoShape 765">
              <a:extLst>
                <a:ext uri="{FF2B5EF4-FFF2-40B4-BE49-F238E27FC236}">
                  <a16:creationId xmlns:a16="http://schemas.microsoft.com/office/drawing/2014/main" id="{571AAACE-1080-0847-BB14-B0541CF4EBDE}"/>
                </a:ext>
              </a:extLst>
            </p:cNvPr>
            <p:cNvSpPr>
              <a:spLocks noChangeAspect="1" noChangeArrowheads="1"/>
            </p:cNvSpPr>
            <p:nvPr/>
          </p:nvSpPr>
          <p:spPr bwMode="auto">
            <a:xfrm rot="5400000">
              <a:off x="1652588" y="1976437"/>
              <a:ext cx="509588" cy="509588"/>
            </a:xfrm>
            <a:prstGeom prst="triangle">
              <a:avLst>
                <a:gd name="adj" fmla="val 50000"/>
              </a:avLst>
            </a:prstGeom>
            <a:solidFill>
              <a:srgbClr val="FFFF66"/>
            </a:solidFill>
            <a:ln w="9525">
              <a:miter lim="800000"/>
              <a:headEnd/>
              <a:tailEnd/>
            </a:ln>
            <a:scene3d>
              <a:camera prst="legacyObliqueTopLeft"/>
              <a:lightRig rig="legacyFlat3" dir="t"/>
            </a:scene3d>
            <a:sp3d extrusionH="430200" prstMaterial="legacyMatte">
              <a:bevelT w="13500" h="13500" prst="angle"/>
              <a:bevelB w="13500" h="13500" prst="angle"/>
              <a:extrusionClr>
                <a:srgbClr val="FFFF66"/>
              </a:extrusionClr>
            </a:sp3d>
          </p:spPr>
          <p:txBody>
            <a:bodyPr wrap="none" anchor="ctr">
              <a:flatTx/>
            </a:bodyPr>
            <a:lstStyle/>
            <a:p>
              <a:endParaRPr lang="fr-FR"/>
            </a:p>
          </p:txBody>
        </p:sp>
        <p:sp>
          <p:nvSpPr>
            <p:cNvPr id="54" name="Line 766">
              <a:extLst>
                <a:ext uri="{FF2B5EF4-FFF2-40B4-BE49-F238E27FC236}">
                  <a16:creationId xmlns:a16="http://schemas.microsoft.com/office/drawing/2014/main" id="{1CD0D3F4-817B-5544-AE5B-DDF3C1A9D1D2}"/>
                </a:ext>
              </a:extLst>
            </p:cNvPr>
            <p:cNvSpPr>
              <a:spLocks noChangeAspect="1" noChangeShapeType="1"/>
            </p:cNvSpPr>
            <p:nvPr/>
          </p:nvSpPr>
          <p:spPr bwMode="auto">
            <a:xfrm>
              <a:off x="1268413" y="2232025"/>
              <a:ext cx="331788" cy="0"/>
            </a:xfrm>
            <a:prstGeom prst="line">
              <a:avLst/>
            </a:prstGeom>
            <a:noFill/>
            <a:ln w="9525">
              <a:solidFill>
                <a:schemeClr val="tx1"/>
              </a:solidFill>
              <a:round/>
              <a:headEnd/>
              <a:tailEnd type="triangle" w="med" len="med"/>
            </a:ln>
          </p:spPr>
          <p:txBody>
            <a:bodyPr/>
            <a:lstStyle/>
            <a:p>
              <a:endParaRPr lang="fr-FR"/>
            </a:p>
          </p:txBody>
        </p:sp>
        <p:sp>
          <p:nvSpPr>
            <p:cNvPr id="55" name="Line 767">
              <a:extLst>
                <a:ext uri="{FF2B5EF4-FFF2-40B4-BE49-F238E27FC236}">
                  <a16:creationId xmlns:a16="http://schemas.microsoft.com/office/drawing/2014/main" id="{4764172D-6605-C54F-A20F-DB335A5F8C2F}"/>
                </a:ext>
              </a:extLst>
            </p:cNvPr>
            <p:cNvSpPr>
              <a:spLocks noChangeAspect="1" noChangeShapeType="1"/>
            </p:cNvSpPr>
            <p:nvPr/>
          </p:nvSpPr>
          <p:spPr bwMode="auto">
            <a:xfrm flipH="1" flipV="1">
              <a:off x="1600200" y="1771650"/>
              <a:ext cx="0" cy="460375"/>
            </a:xfrm>
            <a:prstGeom prst="line">
              <a:avLst/>
            </a:prstGeom>
            <a:noFill/>
            <a:ln w="9525">
              <a:solidFill>
                <a:schemeClr val="tx1"/>
              </a:solidFill>
              <a:round/>
              <a:headEnd/>
              <a:tailEnd/>
            </a:ln>
          </p:spPr>
          <p:txBody>
            <a:bodyPr/>
            <a:lstStyle/>
            <a:p>
              <a:endParaRPr lang="fr-FR"/>
            </a:p>
          </p:txBody>
        </p:sp>
        <p:sp>
          <p:nvSpPr>
            <p:cNvPr id="56" name="Line 768">
              <a:extLst>
                <a:ext uri="{FF2B5EF4-FFF2-40B4-BE49-F238E27FC236}">
                  <a16:creationId xmlns:a16="http://schemas.microsoft.com/office/drawing/2014/main" id="{9B78C763-CD63-5343-90FA-10BFA833D69E}"/>
                </a:ext>
              </a:extLst>
            </p:cNvPr>
            <p:cNvSpPr>
              <a:spLocks noChangeAspect="1" noChangeShapeType="1"/>
            </p:cNvSpPr>
            <p:nvPr/>
          </p:nvSpPr>
          <p:spPr bwMode="auto">
            <a:xfrm flipH="1">
              <a:off x="2162175" y="2232025"/>
              <a:ext cx="152400" cy="0"/>
            </a:xfrm>
            <a:prstGeom prst="line">
              <a:avLst/>
            </a:prstGeom>
            <a:noFill/>
            <a:ln w="9525">
              <a:solidFill>
                <a:schemeClr val="tx1"/>
              </a:solidFill>
              <a:round/>
              <a:headEnd/>
              <a:tailEnd/>
            </a:ln>
          </p:spPr>
          <p:txBody>
            <a:bodyPr/>
            <a:lstStyle/>
            <a:p>
              <a:endParaRPr lang="fr-FR"/>
            </a:p>
          </p:txBody>
        </p:sp>
        <p:sp>
          <p:nvSpPr>
            <p:cNvPr id="57" name="Line 769">
              <a:extLst>
                <a:ext uri="{FF2B5EF4-FFF2-40B4-BE49-F238E27FC236}">
                  <a16:creationId xmlns:a16="http://schemas.microsoft.com/office/drawing/2014/main" id="{8C25FDB1-1B9A-2944-BCDE-61E92BB2D821}"/>
                </a:ext>
              </a:extLst>
            </p:cNvPr>
            <p:cNvSpPr>
              <a:spLocks noChangeAspect="1" noChangeShapeType="1"/>
            </p:cNvSpPr>
            <p:nvPr/>
          </p:nvSpPr>
          <p:spPr bwMode="auto">
            <a:xfrm flipH="1" flipV="1">
              <a:off x="2162175" y="1771650"/>
              <a:ext cx="0" cy="460375"/>
            </a:xfrm>
            <a:prstGeom prst="line">
              <a:avLst/>
            </a:prstGeom>
            <a:noFill/>
            <a:ln w="9525">
              <a:solidFill>
                <a:schemeClr val="tx1"/>
              </a:solidFill>
              <a:round/>
              <a:headEnd/>
              <a:tailEnd/>
            </a:ln>
          </p:spPr>
          <p:txBody>
            <a:bodyPr/>
            <a:lstStyle/>
            <a:p>
              <a:endParaRPr lang="fr-FR"/>
            </a:p>
          </p:txBody>
        </p:sp>
        <p:sp>
          <p:nvSpPr>
            <p:cNvPr id="58" name="Line 770">
              <a:extLst>
                <a:ext uri="{FF2B5EF4-FFF2-40B4-BE49-F238E27FC236}">
                  <a16:creationId xmlns:a16="http://schemas.microsoft.com/office/drawing/2014/main" id="{E299FED4-825B-8143-A2B8-9C0EA540048C}"/>
                </a:ext>
              </a:extLst>
            </p:cNvPr>
            <p:cNvSpPr>
              <a:spLocks noChangeAspect="1" noChangeShapeType="1"/>
            </p:cNvSpPr>
            <p:nvPr/>
          </p:nvSpPr>
          <p:spPr bwMode="auto">
            <a:xfrm flipH="1">
              <a:off x="1906588" y="1771650"/>
              <a:ext cx="255588" cy="0"/>
            </a:xfrm>
            <a:prstGeom prst="line">
              <a:avLst/>
            </a:prstGeom>
            <a:noFill/>
            <a:ln w="9525">
              <a:solidFill>
                <a:schemeClr val="tx1"/>
              </a:solidFill>
              <a:round/>
              <a:headEnd/>
              <a:tailEnd/>
            </a:ln>
          </p:spPr>
          <p:txBody>
            <a:bodyPr/>
            <a:lstStyle/>
            <a:p>
              <a:endParaRPr lang="fr-FR"/>
            </a:p>
          </p:txBody>
        </p:sp>
        <p:sp>
          <p:nvSpPr>
            <p:cNvPr id="59" name="Line 771">
              <a:extLst>
                <a:ext uri="{FF2B5EF4-FFF2-40B4-BE49-F238E27FC236}">
                  <a16:creationId xmlns:a16="http://schemas.microsoft.com/office/drawing/2014/main" id="{1DB3756A-EF08-EC43-9B44-5F627F86A457}"/>
                </a:ext>
              </a:extLst>
            </p:cNvPr>
            <p:cNvSpPr>
              <a:spLocks noChangeAspect="1" noChangeShapeType="1"/>
            </p:cNvSpPr>
            <p:nvPr/>
          </p:nvSpPr>
          <p:spPr bwMode="auto">
            <a:xfrm flipH="1">
              <a:off x="1600200" y="1771650"/>
              <a:ext cx="204788" cy="0"/>
            </a:xfrm>
            <a:prstGeom prst="line">
              <a:avLst/>
            </a:prstGeom>
            <a:noFill/>
            <a:ln w="9525">
              <a:solidFill>
                <a:schemeClr val="tx1"/>
              </a:solidFill>
              <a:round/>
              <a:headEnd/>
              <a:tailEnd/>
            </a:ln>
          </p:spPr>
          <p:txBody>
            <a:bodyPr/>
            <a:lstStyle/>
            <a:p>
              <a:endParaRPr lang="fr-FR"/>
            </a:p>
          </p:txBody>
        </p:sp>
        <p:sp>
          <p:nvSpPr>
            <p:cNvPr id="60" name="Line 772">
              <a:extLst>
                <a:ext uri="{FF2B5EF4-FFF2-40B4-BE49-F238E27FC236}">
                  <a16:creationId xmlns:a16="http://schemas.microsoft.com/office/drawing/2014/main" id="{C9894E30-7578-5444-8308-4751A8E7EEC7}"/>
                </a:ext>
              </a:extLst>
            </p:cNvPr>
            <p:cNvSpPr>
              <a:spLocks noChangeAspect="1" noChangeShapeType="1"/>
            </p:cNvSpPr>
            <p:nvPr/>
          </p:nvSpPr>
          <p:spPr bwMode="auto">
            <a:xfrm>
              <a:off x="1855788" y="1695450"/>
              <a:ext cx="0" cy="127000"/>
            </a:xfrm>
            <a:prstGeom prst="line">
              <a:avLst/>
            </a:prstGeom>
            <a:noFill/>
            <a:ln w="28575">
              <a:solidFill>
                <a:schemeClr val="tx1"/>
              </a:solidFill>
              <a:round/>
              <a:headEnd/>
              <a:tailEnd/>
            </a:ln>
          </p:spPr>
          <p:txBody>
            <a:bodyPr/>
            <a:lstStyle/>
            <a:p>
              <a:endParaRPr lang="fr-FR"/>
            </a:p>
          </p:txBody>
        </p:sp>
        <p:sp>
          <p:nvSpPr>
            <p:cNvPr id="61" name="Line 773">
              <a:extLst>
                <a:ext uri="{FF2B5EF4-FFF2-40B4-BE49-F238E27FC236}">
                  <a16:creationId xmlns:a16="http://schemas.microsoft.com/office/drawing/2014/main" id="{335BEDB0-8DC5-914A-8B27-D3CB5B38D9AB}"/>
                </a:ext>
              </a:extLst>
            </p:cNvPr>
            <p:cNvSpPr>
              <a:spLocks noChangeAspect="1" noChangeShapeType="1"/>
            </p:cNvSpPr>
            <p:nvPr/>
          </p:nvSpPr>
          <p:spPr bwMode="auto">
            <a:xfrm>
              <a:off x="1906588" y="1695450"/>
              <a:ext cx="0" cy="127000"/>
            </a:xfrm>
            <a:prstGeom prst="line">
              <a:avLst/>
            </a:prstGeom>
            <a:noFill/>
            <a:ln w="28575">
              <a:solidFill>
                <a:schemeClr val="tx1"/>
              </a:solidFill>
              <a:round/>
              <a:headEnd/>
              <a:tailEnd/>
            </a:ln>
          </p:spPr>
          <p:txBody>
            <a:bodyPr/>
            <a:lstStyle/>
            <a:p>
              <a:endParaRPr lang="fr-FR"/>
            </a:p>
          </p:txBody>
        </p:sp>
        <p:sp>
          <p:nvSpPr>
            <p:cNvPr id="62" name="Line 774">
              <a:extLst>
                <a:ext uri="{FF2B5EF4-FFF2-40B4-BE49-F238E27FC236}">
                  <a16:creationId xmlns:a16="http://schemas.microsoft.com/office/drawing/2014/main" id="{9250BF48-9BE2-B347-8017-5C1A78FAF5A5}"/>
                </a:ext>
              </a:extLst>
            </p:cNvPr>
            <p:cNvSpPr>
              <a:spLocks noChangeAspect="1" noChangeShapeType="1"/>
            </p:cNvSpPr>
            <p:nvPr/>
          </p:nvSpPr>
          <p:spPr bwMode="auto">
            <a:xfrm>
              <a:off x="1804988" y="1771650"/>
              <a:ext cx="50800" cy="0"/>
            </a:xfrm>
            <a:prstGeom prst="line">
              <a:avLst/>
            </a:prstGeom>
            <a:noFill/>
            <a:ln w="9525">
              <a:solidFill>
                <a:schemeClr val="tx1"/>
              </a:solidFill>
              <a:round/>
              <a:headEnd/>
              <a:tailEnd/>
            </a:ln>
          </p:spPr>
          <p:txBody>
            <a:bodyPr/>
            <a:lstStyle/>
            <a:p>
              <a:endParaRPr lang="fr-FR"/>
            </a:p>
          </p:txBody>
        </p:sp>
        <p:sp>
          <p:nvSpPr>
            <p:cNvPr id="63" name="Rectangle 775">
              <a:extLst>
                <a:ext uri="{FF2B5EF4-FFF2-40B4-BE49-F238E27FC236}">
                  <a16:creationId xmlns:a16="http://schemas.microsoft.com/office/drawing/2014/main" id="{27CB07CD-1ED3-E445-A0CF-904144900702}"/>
                </a:ext>
              </a:extLst>
            </p:cNvPr>
            <p:cNvSpPr>
              <a:spLocks noChangeAspect="1" noChangeArrowheads="1"/>
            </p:cNvSpPr>
            <p:nvPr/>
          </p:nvSpPr>
          <p:spPr bwMode="auto">
            <a:xfrm>
              <a:off x="2314575" y="1976438"/>
              <a:ext cx="536575" cy="509588"/>
            </a:xfrm>
            <a:prstGeom prst="rect">
              <a:avLst/>
            </a:prstGeom>
            <a:solidFill>
              <a:srgbClr val="CCFF33"/>
            </a:solidFill>
            <a:ln w="9525">
              <a:miter lim="800000"/>
              <a:headEnd/>
              <a:tailEnd/>
            </a:ln>
            <a:scene3d>
              <a:camera prst="legacyObliqueTopLeft"/>
              <a:lightRig rig="legacyFlat3" dir="t"/>
            </a:scene3d>
            <a:sp3d extrusionH="430200" prstMaterial="legacyMatte">
              <a:bevelT w="13500" h="13500" prst="angle"/>
              <a:bevelB w="13500" h="13500" prst="angle"/>
              <a:extrusionClr>
                <a:srgbClr val="CCFF33"/>
              </a:extrusionClr>
            </a:sp3d>
          </p:spPr>
          <p:txBody>
            <a:bodyPr wrap="none" anchor="ctr">
              <a:flatTx/>
            </a:bodyPr>
            <a:lstStyle/>
            <a:p>
              <a:endParaRPr lang="fr-FR"/>
            </a:p>
          </p:txBody>
        </p:sp>
        <p:sp>
          <p:nvSpPr>
            <p:cNvPr id="64" name="Line 776">
              <a:extLst>
                <a:ext uri="{FF2B5EF4-FFF2-40B4-BE49-F238E27FC236}">
                  <a16:creationId xmlns:a16="http://schemas.microsoft.com/office/drawing/2014/main" id="{9DB8634F-265D-6B4C-B6CB-12BAA679EF58}"/>
                </a:ext>
              </a:extLst>
            </p:cNvPr>
            <p:cNvSpPr>
              <a:spLocks noChangeAspect="1" noChangeShapeType="1"/>
            </p:cNvSpPr>
            <p:nvPr/>
          </p:nvSpPr>
          <p:spPr bwMode="auto">
            <a:xfrm flipV="1">
              <a:off x="2390775" y="2154238"/>
              <a:ext cx="101600" cy="179388"/>
            </a:xfrm>
            <a:prstGeom prst="line">
              <a:avLst/>
            </a:prstGeom>
            <a:noFill/>
            <a:ln w="19050">
              <a:solidFill>
                <a:schemeClr val="tx1"/>
              </a:solidFill>
              <a:round/>
              <a:headEnd/>
              <a:tailEnd/>
            </a:ln>
          </p:spPr>
          <p:txBody>
            <a:bodyPr/>
            <a:lstStyle/>
            <a:p>
              <a:endParaRPr lang="fr-FR"/>
            </a:p>
          </p:txBody>
        </p:sp>
        <p:sp>
          <p:nvSpPr>
            <p:cNvPr id="65" name="Line 777">
              <a:extLst>
                <a:ext uri="{FF2B5EF4-FFF2-40B4-BE49-F238E27FC236}">
                  <a16:creationId xmlns:a16="http://schemas.microsoft.com/office/drawing/2014/main" id="{D3339914-5E20-DD46-9369-22FAFAC16767}"/>
                </a:ext>
              </a:extLst>
            </p:cNvPr>
            <p:cNvSpPr>
              <a:spLocks noChangeAspect="1" noChangeShapeType="1"/>
            </p:cNvSpPr>
            <p:nvPr/>
          </p:nvSpPr>
          <p:spPr bwMode="auto">
            <a:xfrm>
              <a:off x="2492375" y="2154238"/>
              <a:ext cx="204788" cy="0"/>
            </a:xfrm>
            <a:prstGeom prst="line">
              <a:avLst/>
            </a:prstGeom>
            <a:noFill/>
            <a:ln w="19050">
              <a:solidFill>
                <a:schemeClr val="tx1"/>
              </a:solidFill>
              <a:round/>
              <a:headEnd/>
              <a:tailEnd/>
            </a:ln>
          </p:spPr>
          <p:txBody>
            <a:bodyPr/>
            <a:lstStyle/>
            <a:p>
              <a:endParaRPr lang="fr-FR"/>
            </a:p>
          </p:txBody>
        </p:sp>
        <p:sp>
          <p:nvSpPr>
            <p:cNvPr id="66" name="Line 778">
              <a:extLst>
                <a:ext uri="{FF2B5EF4-FFF2-40B4-BE49-F238E27FC236}">
                  <a16:creationId xmlns:a16="http://schemas.microsoft.com/office/drawing/2014/main" id="{10D14AC4-1AAA-4140-8FE5-151C23D6A90B}"/>
                </a:ext>
              </a:extLst>
            </p:cNvPr>
            <p:cNvSpPr>
              <a:spLocks noChangeAspect="1" noChangeShapeType="1"/>
            </p:cNvSpPr>
            <p:nvPr/>
          </p:nvSpPr>
          <p:spPr bwMode="auto">
            <a:xfrm>
              <a:off x="2697163" y="2154238"/>
              <a:ext cx="76200" cy="179388"/>
            </a:xfrm>
            <a:prstGeom prst="line">
              <a:avLst/>
            </a:prstGeom>
            <a:noFill/>
            <a:ln w="19050">
              <a:solidFill>
                <a:schemeClr val="tx1"/>
              </a:solidFill>
              <a:round/>
              <a:headEnd/>
              <a:tailEnd/>
            </a:ln>
          </p:spPr>
          <p:txBody>
            <a:bodyPr/>
            <a:lstStyle/>
            <a:p>
              <a:endParaRPr lang="fr-FR"/>
            </a:p>
          </p:txBody>
        </p:sp>
        <p:sp>
          <p:nvSpPr>
            <p:cNvPr id="67" name="Rectangle 779">
              <a:extLst>
                <a:ext uri="{FF2B5EF4-FFF2-40B4-BE49-F238E27FC236}">
                  <a16:creationId xmlns:a16="http://schemas.microsoft.com/office/drawing/2014/main" id="{3ACC9C77-7E1B-F640-891A-C70860DE8040}"/>
                </a:ext>
              </a:extLst>
            </p:cNvPr>
            <p:cNvSpPr>
              <a:spLocks noChangeAspect="1" noChangeArrowheads="1"/>
            </p:cNvSpPr>
            <p:nvPr/>
          </p:nvSpPr>
          <p:spPr bwMode="auto">
            <a:xfrm>
              <a:off x="3028950" y="1976438"/>
              <a:ext cx="1428750" cy="509588"/>
            </a:xfrm>
            <a:prstGeom prst="rect">
              <a:avLst/>
            </a:prstGeom>
            <a:solidFill>
              <a:srgbClr val="FF0000">
                <a:alpha val="39999"/>
              </a:srgbClr>
            </a:solidFill>
            <a:ln w="9525">
              <a:miter lim="800000"/>
              <a:headEnd/>
              <a:tailEnd/>
            </a:ln>
            <a:scene3d>
              <a:camera prst="legacyObliqueTopLeft"/>
              <a:lightRig rig="legacyFlat3" dir="t"/>
            </a:scene3d>
            <a:sp3d extrusionH="430200" prstMaterial="legacyMatte">
              <a:bevelT w="13500" h="13500" prst="angle"/>
              <a:bevelB w="13500" h="13500" prst="angle"/>
              <a:extrusionClr>
                <a:srgbClr val="FF0000"/>
              </a:extrusionClr>
            </a:sp3d>
          </p:spPr>
          <p:txBody>
            <a:bodyPr wrap="none" anchor="ctr">
              <a:flatTx/>
            </a:bodyPr>
            <a:lstStyle/>
            <a:p>
              <a:endParaRPr lang="fr-FR"/>
            </a:p>
          </p:txBody>
        </p:sp>
        <p:grpSp>
          <p:nvGrpSpPr>
            <p:cNvPr id="68" name="Group 780">
              <a:extLst>
                <a:ext uri="{FF2B5EF4-FFF2-40B4-BE49-F238E27FC236}">
                  <a16:creationId xmlns:a16="http://schemas.microsoft.com/office/drawing/2014/main" id="{B6A90C83-749A-3044-9C54-F27F268C863A}"/>
                </a:ext>
              </a:extLst>
            </p:cNvPr>
            <p:cNvGrpSpPr>
              <a:grpSpLocks noChangeAspect="1"/>
            </p:cNvGrpSpPr>
            <p:nvPr/>
          </p:nvGrpSpPr>
          <p:grpSpPr bwMode="auto">
            <a:xfrm>
              <a:off x="3054352" y="2052638"/>
              <a:ext cx="1250951" cy="306388"/>
              <a:chOff x="2358" y="1797"/>
              <a:chExt cx="1112" cy="273"/>
            </a:xfrm>
          </p:grpSpPr>
          <p:grpSp>
            <p:nvGrpSpPr>
              <p:cNvPr id="166" name="Group 781">
                <a:extLst>
                  <a:ext uri="{FF2B5EF4-FFF2-40B4-BE49-F238E27FC236}">
                    <a16:creationId xmlns:a16="http://schemas.microsoft.com/office/drawing/2014/main" id="{087FF7F3-A350-4746-83F2-29838886C295}"/>
                  </a:ext>
                </a:extLst>
              </p:cNvPr>
              <p:cNvGrpSpPr>
                <a:grpSpLocks noChangeAspect="1"/>
              </p:cNvGrpSpPr>
              <p:nvPr/>
            </p:nvGrpSpPr>
            <p:grpSpPr bwMode="auto">
              <a:xfrm>
                <a:off x="2358" y="1797"/>
                <a:ext cx="522" cy="273"/>
                <a:chOff x="2358" y="1797"/>
                <a:chExt cx="522" cy="273"/>
              </a:xfrm>
            </p:grpSpPr>
            <p:grpSp>
              <p:nvGrpSpPr>
                <p:cNvPr id="183" name="Group 782">
                  <a:extLst>
                    <a:ext uri="{FF2B5EF4-FFF2-40B4-BE49-F238E27FC236}">
                      <a16:creationId xmlns:a16="http://schemas.microsoft.com/office/drawing/2014/main" id="{6C791280-DFCB-774F-8F2C-68441C44EEF7}"/>
                    </a:ext>
                  </a:extLst>
                </p:cNvPr>
                <p:cNvGrpSpPr>
                  <a:grpSpLocks noChangeAspect="1"/>
                </p:cNvGrpSpPr>
                <p:nvPr/>
              </p:nvGrpSpPr>
              <p:grpSpPr bwMode="auto">
                <a:xfrm>
                  <a:off x="2358" y="1797"/>
                  <a:ext cx="136" cy="273"/>
                  <a:chOff x="2358" y="1139"/>
                  <a:chExt cx="136" cy="273"/>
                </a:xfrm>
              </p:grpSpPr>
              <p:sp>
                <p:nvSpPr>
                  <p:cNvPr id="194" name="Line 783">
                    <a:extLst>
                      <a:ext uri="{FF2B5EF4-FFF2-40B4-BE49-F238E27FC236}">
                        <a16:creationId xmlns:a16="http://schemas.microsoft.com/office/drawing/2014/main" id="{B51E14F8-2CCA-5F46-8377-5241E9A4F8EE}"/>
                      </a:ext>
                    </a:extLst>
                  </p:cNvPr>
                  <p:cNvSpPr>
                    <a:spLocks noChangeAspect="1" noChangeShapeType="1"/>
                  </p:cNvSpPr>
                  <p:nvPr/>
                </p:nvSpPr>
                <p:spPr bwMode="auto">
                  <a:xfrm rot="16200000" flipH="1">
                    <a:off x="2369" y="1196"/>
                    <a:ext cx="114" cy="0"/>
                  </a:xfrm>
                  <a:prstGeom prst="line">
                    <a:avLst/>
                  </a:prstGeom>
                  <a:noFill/>
                  <a:ln w="9525">
                    <a:solidFill>
                      <a:schemeClr val="tx1"/>
                    </a:solidFill>
                    <a:round/>
                    <a:headEnd/>
                    <a:tailEnd/>
                  </a:ln>
                </p:spPr>
                <p:txBody>
                  <a:bodyPr/>
                  <a:lstStyle/>
                  <a:p>
                    <a:endParaRPr lang="fr-FR"/>
                  </a:p>
                </p:txBody>
              </p:sp>
              <p:sp>
                <p:nvSpPr>
                  <p:cNvPr id="195" name="Line 784">
                    <a:extLst>
                      <a:ext uri="{FF2B5EF4-FFF2-40B4-BE49-F238E27FC236}">
                        <a16:creationId xmlns:a16="http://schemas.microsoft.com/office/drawing/2014/main" id="{E29EDD04-96B4-164D-8081-DC6B54C07401}"/>
                      </a:ext>
                    </a:extLst>
                  </p:cNvPr>
                  <p:cNvSpPr>
                    <a:spLocks noChangeAspect="1" noChangeShapeType="1"/>
                  </p:cNvSpPr>
                  <p:nvPr/>
                </p:nvSpPr>
                <p:spPr bwMode="auto">
                  <a:xfrm rot="-5400000">
                    <a:off x="2425" y="1231"/>
                    <a:ext cx="1" cy="136"/>
                  </a:xfrm>
                  <a:prstGeom prst="line">
                    <a:avLst/>
                  </a:prstGeom>
                  <a:noFill/>
                  <a:ln w="28575">
                    <a:solidFill>
                      <a:schemeClr val="tx1"/>
                    </a:solidFill>
                    <a:round/>
                    <a:headEnd/>
                    <a:tailEnd/>
                  </a:ln>
                </p:spPr>
                <p:txBody>
                  <a:bodyPr/>
                  <a:lstStyle/>
                  <a:p>
                    <a:endParaRPr lang="fr-FR"/>
                  </a:p>
                </p:txBody>
              </p:sp>
              <p:sp>
                <p:nvSpPr>
                  <p:cNvPr id="196" name="Line 785">
                    <a:extLst>
                      <a:ext uri="{FF2B5EF4-FFF2-40B4-BE49-F238E27FC236}">
                        <a16:creationId xmlns:a16="http://schemas.microsoft.com/office/drawing/2014/main" id="{EBF332BA-17F2-BA4D-B24A-BC8F7AEDC93C}"/>
                      </a:ext>
                    </a:extLst>
                  </p:cNvPr>
                  <p:cNvSpPr>
                    <a:spLocks noChangeAspect="1" noChangeShapeType="1"/>
                  </p:cNvSpPr>
                  <p:nvPr/>
                </p:nvSpPr>
                <p:spPr bwMode="auto">
                  <a:xfrm rot="-5400000">
                    <a:off x="2425" y="1186"/>
                    <a:ext cx="1" cy="136"/>
                  </a:xfrm>
                  <a:prstGeom prst="line">
                    <a:avLst/>
                  </a:prstGeom>
                  <a:noFill/>
                  <a:ln w="28575">
                    <a:solidFill>
                      <a:schemeClr val="tx1"/>
                    </a:solidFill>
                    <a:round/>
                    <a:headEnd/>
                    <a:tailEnd/>
                  </a:ln>
                </p:spPr>
                <p:txBody>
                  <a:bodyPr/>
                  <a:lstStyle/>
                  <a:p>
                    <a:endParaRPr lang="fr-FR"/>
                  </a:p>
                </p:txBody>
              </p:sp>
              <p:sp>
                <p:nvSpPr>
                  <p:cNvPr id="197" name="Line 786">
                    <a:extLst>
                      <a:ext uri="{FF2B5EF4-FFF2-40B4-BE49-F238E27FC236}">
                        <a16:creationId xmlns:a16="http://schemas.microsoft.com/office/drawing/2014/main" id="{6B232220-9B02-CF46-9D92-C6493B97F7EC}"/>
                      </a:ext>
                    </a:extLst>
                  </p:cNvPr>
                  <p:cNvSpPr>
                    <a:spLocks noChangeAspect="1" noChangeShapeType="1"/>
                  </p:cNvSpPr>
                  <p:nvPr/>
                </p:nvSpPr>
                <p:spPr bwMode="auto">
                  <a:xfrm rot="-5400000">
                    <a:off x="2369" y="1355"/>
                    <a:ext cx="114" cy="0"/>
                  </a:xfrm>
                  <a:prstGeom prst="line">
                    <a:avLst/>
                  </a:prstGeom>
                  <a:noFill/>
                  <a:ln w="9525">
                    <a:solidFill>
                      <a:schemeClr val="tx1"/>
                    </a:solidFill>
                    <a:round/>
                    <a:headEnd/>
                    <a:tailEnd/>
                  </a:ln>
                </p:spPr>
                <p:txBody>
                  <a:bodyPr/>
                  <a:lstStyle/>
                  <a:p>
                    <a:endParaRPr lang="fr-FR"/>
                  </a:p>
                </p:txBody>
              </p:sp>
            </p:grpSp>
            <p:grpSp>
              <p:nvGrpSpPr>
                <p:cNvPr id="184" name="Group 787">
                  <a:extLst>
                    <a:ext uri="{FF2B5EF4-FFF2-40B4-BE49-F238E27FC236}">
                      <a16:creationId xmlns:a16="http://schemas.microsoft.com/office/drawing/2014/main" id="{5BD1D167-BB5C-B74C-9235-1D49CC19EC97}"/>
                    </a:ext>
                  </a:extLst>
                </p:cNvPr>
                <p:cNvGrpSpPr>
                  <a:grpSpLocks noChangeAspect="1"/>
                </p:cNvGrpSpPr>
                <p:nvPr/>
              </p:nvGrpSpPr>
              <p:grpSpPr bwMode="auto">
                <a:xfrm>
                  <a:off x="2540" y="1797"/>
                  <a:ext cx="136" cy="273"/>
                  <a:chOff x="2358" y="1139"/>
                  <a:chExt cx="136" cy="273"/>
                </a:xfrm>
              </p:grpSpPr>
              <p:sp>
                <p:nvSpPr>
                  <p:cNvPr id="190" name="Line 788">
                    <a:extLst>
                      <a:ext uri="{FF2B5EF4-FFF2-40B4-BE49-F238E27FC236}">
                        <a16:creationId xmlns:a16="http://schemas.microsoft.com/office/drawing/2014/main" id="{330910DA-F272-3549-9979-5322525436FA}"/>
                      </a:ext>
                    </a:extLst>
                  </p:cNvPr>
                  <p:cNvSpPr>
                    <a:spLocks noChangeAspect="1" noChangeShapeType="1"/>
                  </p:cNvSpPr>
                  <p:nvPr/>
                </p:nvSpPr>
                <p:spPr bwMode="auto">
                  <a:xfrm rot="16200000" flipH="1">
                    <a:off x="2369" y="1196"/>
                    <a:ext cx="114" cy="0"/>
                  </a:xfrm>
                  <a:prstGeom prst="line">
                    <a:avLst/>
                  </a:prstGeom>
                  <a:noFill/>
                  <a:ln w="9525">
                    <a:solidFill>
                      <a:schemeClr val="tx1"/>
                    </a:solidFill>
                    <a:round/>
                    <a:headEnd/>
                    <a:tailEnd/>
                  </a:ln>
                </p:spPr>
                <p:txBody>
                  <a:bodyPr/>
                  <a:lstStyle/>
                  <a:p>
                    <a:endParaRPr lang="fr-FR"/>
                  </a:p>
                </p:txBody>
              </p:sp>
              <p:sp>
                <p:nvSpPr>
                  <p:cNvPr id="191" name="Line 789">
                    <a:extLst>
                      <a:ext uri="{FF2B5EF4-FFF2-40B4-BE49-F238E27FC236}">
                        <a16:creationId xmlns:a16="http://schemas.microsoft.com/office/drawing/2014/main" id="{73C4E3CB-D985-B24A-B735-5833E42DA4A7}"/>
                      </a:ext>
                    </a:extLst>
                  </p:cNvPr>
                  <p:cNvSpPr>
                    <a:spLocks noChangeAspect="1" noChangeShapeType="1"/>
                  </p:cNvSpPr>
                  <p:nvPr/>
                </p:nvSpPr>
                <p:spPr bwMode="auto">
                  <a:xfrm rot="-5400000">
                    <a:off x="2425" y="1231"/>
                    <a:ext cx="1" cy="136"/>
                  </a:xfrm>
                  <a:prstGeom prst="line">
                    <a:avLst/>
                  </a:prstGeom>
                  <a:noFill/>
                  <a:ln w="28575">
                    <a:solidFill>
                      <a:schemeClr val="tx1"/>
                    </a:solidFill>
                    <a:round/>
                    <a:headEnd/>
                    <a:tailEnd/>
                  </a:ln>
                </p:spPr>
                <p:txBody>
                  <a:bodyPr/>
                  <a:lstStyle/>
                  <a:p>
                    <a:endParaRPr lang="fr-FR"/>
                  </a:p>
                </p:txBody>
              </p:sp>
              <p:sp>
                <p:nvSpPr>
                  <p:cNvPr id="192" name="Line 790">
                    <a:extLst>
                      <a:ext uri="{FF2B5EF4-FFF2-40B4-BE49-F238E27FC236}">
                        <a16:creationId xmlns:a16="http://schemas.microsoft.com/office/drawing/2014/main" id="{604DB286-3514-AF4C-9D6E-0CB00C42FB3B}"/>
                      </a:ext>
                    </a:extLst>
                  </p:cNvPr>
                  <p:cNvSpPr>
                    <a:spLocks noChangeAspect="1" noChangeShapeType="1"/>
                  </p:cNvSpPr>
                  <p:nvPr/>
                </p:nvSpPr>
                <p:spPr bwMode="auto">
                  <a:xfrm rot="-5400000">
                    <a:off x="2425" y="1186"/>
                    <a:ext cx="1" cy="136"/>
                  </a:xfrm>
                  <a:prstGeom prst="line">
                    <a:avLst/>
                  </a:prstGeom>
                  <a:noFill/>
                  <a:ln w="28575">
                    <a:solidFill>
                      <a:schemeClr val="tx1"/>
                    </a:solidFill>
                    <a:round/>
                    <a:headEnd/>
                    <a:tailEnd/>
                  </a:ln>
                </p:spPr>
                <p:txBody>
                  <a:bodyPr/>
                  <a:lstStyle/>
                  <a:p>
                    <a:endParaRPr lang="fr-FR"/>
                  </a:p>
                </p:txBody>
              </p:sp>
              <p:sp>
                <p:nvSpPr>
                  <p:cNvPr id="193" name="Line 791">
                    <a:extLst>
                      <a:ext uri="{FF2B5EF4-FFF2-40B4-BE49-F238E27FC236}">
                        <a16:creationId xmlns:a16="http://schemas.microsoft.com/office/drawing/2014/main" id="{B52DC14A-831D-8E4F-883D-645B1F336A64}"/>
                      </a:ext>
                    </a:extLst>
                  </p:cNvPr>
                  <p:cNvSpPr>
                    <a:spLocks noChangeAspect="1" noChangeShapeType="1"/>
                  </p:cNvSpPr>
                  <p:nvPr/>
                </p:nvSpPr>
                <p:spPr bwMode="auto">
                  <a:xfrm rot="-5400000">
                    <a:off x="2369" y="1355"/>
                    <a:ext cx="114" cy="0"/>
                  </a:xfrm>
                  <a:prstGeom prst="line">
                    <a:avLst/>
                  </a:prstGeom>
                  <a:noFill/>
                  <a:ln w="9525">
                    <a:solidFill>
                      <a:schemeClr val="tx1"/>
                    </a:solidFill>
                    <a:round/>
                    <a:headEnd/>
                    <a:tailEnd/>
                  </a:ln>
                </p:spPr>
                <p:txBody>
                  <a:bodyPr/>
                  <a:lstStyle/>
                  <a:p>
                    <a:endParaRPr lang="fr-FR"/>
                  </a:p>
                </p:txBody>
              </p:sp>
            </p:grpSp>
            <p:grpSp>
              <p:nvGrpSpPr>
                <p:cNvPr id="185" name="Group 792">
                  <a:extLst>
                    <a:ext uri="{FF2B5EF4-FFF2-40B4-BE49-F238E27FC236}">
                      <a16:creationId xmlns:a16="http://schemas.microsoft.com/office/drawing/2014/main" id="{857145A5-577F-9F4F-A432-0429A25C245D}"/>
                    </a:ext>
                  </a:extLst>
                </p:cNvPr>
                <p:cNvGrpSpPr>
                  <a:grpSpLocks noChangeAspect="1"/>
                </p:cNvGrpSpPr>
                <p:nvPr/>
              </p:nvGrpSpPr>
              <p:grpSpPr bwMode="auto">
                <a:xfrm>
                  <a:off x="2744" y="1797"/>
                  <a:ext cx="136" cy="273"/>
                  <a:chOff x="2358" y="1139"/>
                  <a:chExt cx="136" cy="273"/>
                </a:xfrm>
              </p:grpSpPr>
              <p:sp>
                <p:nvSpPr>
                  <p:cNvPr id="186" name="Line 793">
                    <a:extLst>
                      <a:ext uri="{FF2B5EF4-FFF2-40B4-BE49-F238E27FC236}">
                        <a16:creationId xmlns:a16="http://schemas.microsoft.com/office/drawing/2014/main" id="{78FA506B-F07C-ED48-A1F6-31C51394F92A}"/>
                      </a:ext>
                    </a:extLst>
                  </p:cNvPr>
                  <p:cNvSpPr>
                    <a:spLocks noChangeAspect="1" noChangeShapeType="1"/>
                  </p:cNvSpPr>
                  <p:nvPr/>
                </p:nvSpPr>
                <p:spPr bwMode="auto">
                  <a:xfrm rot="16200000" flipH="1">
                    <a:off x="2369" y="1196"/>
                    <a:ext cx="114" cy="0"/>
                  </a:xfrm>
                  <a:prstGeom prst="line">
                    <a:avLst/>
                  </a:prstGeom>
                  <a:noFill/>
                  <a:ln w="9525">
                    <a:solidFill>
                      <a:schemeClr val="tx1"/>
                    </a:solidFill>
                    <a:round/>
                    <a:headEnd/>
                    <a:tailEnd/>
                  </a:ln>
                </p:spPr>
                <p:txBody>
                  <a:bodyPr/>
                  <a:lstStyle/>
                  <a:p>
                    <a:endParaRPr lang="fr-FR"/>
                  </a:p>
                </p:txBody>
              </p:sp>
              <p:sp>
                <p:nvSpPr>
                  <p:cNvPr id="187" name="Line 794">
                    <a:extLst>
                      <a:ext uri="{FF2B5EF4-FFF2-40B4-BE49-F238E27FC236}">
                        <a16:creationId xmlns:a16="http://schemas.microsoft.com/office/drawing/2014/main" id="{95E2E9E0-413C-E64B-BD4B-CAFA068F3C88}"/>
                      </a:ext>
                    </a:extLst>
                  </p:cNvPr>
                  <p:cNvSpPr>
                    <a:spLocks noChangeAspect="1" noChangeShapeType="1"/>
                  </p:cNvSpPr>
                  <p:nvPr/>
                </p:nvSpPr>
                <p:spPr bwMode="auto">
                  <a:xfrm rot="-5400000">
                    <a:off x="2425" y="1231"/>
                    <a:ext cx="1" cy="136"/>
                  </a:xfrm>
                  <a:prstGeom prst="line">
                    <a:avLst/>
                  </a:prstGeom>
                  <a:noFill/>
                  <a:ln w="28575">
                    <a:solidFill>
                      <a:schemeClr val="tx1"/>
                    </a:solidFill>
                    <a:round/>
                    <a:headEnd/>
                    <a:tailEnd/>
                  </a:ln>
                </p:spPr>
                <p:txBody>
                  <a:bodyPr/>
                  <a:lstStyle/>
                  <a:p>
                    <a:endParaRPr lang="fr-FR"/>
                  </a:p>
                </p:txBody>
              </p:sp>
              <p:sp>
                <p:nvSpPr>
                  <p:cNvPr id="188" name="Line 795">
                    <a:extLst>
                      <a:ext uri="{FF2B5EF4-FFF2-40B4-BE49-F238E27FC236}">
                        <a16:creationId xmlns:a16="http://schemas.microsoft.com/office/drawing/2014/main" id="{F0A074CF-FE09-A740-B351-3530A692918F}"/>
                      </a:ext>
                    </a:extLst>
                  </p:cNvPr>
                  <p:cNvSpPr>
                    <a:spLocks noChangeAspect="1" noChangeShapeType="1"/>
                  </p:cNvSpPr>
                  <p:nvPr/>
                </p:nvSpPr>
                <p:spPr bwMode="auto">
                  <a:xfrm rot="-5400000">
                    <a:off x="2425" y="1186"/>
                    <a:ext cx="1" cy="136"/>
                  </a:xfrm>
                  <a:prstGeom prst="line">
                    <a:avLst/>
                  </a:prstGeom>
                  <a:noFill/>
                  <a:ln w="28575">
                    <a:solidFill>
                      <a:schemeClr val="tx1"/>
                    </a:solidFill>
                    <a:round/>
                    <a:headEnd/>
                    <a:tailEnd/>
                  </a:ln>
                </p:spPr>
                <p:txBody>
                  <a:bodyPr/>
                  <a:lstStyle/>
                  <a:p>
                    <a:endParaRPr lang="fr-FR"/>
                  </a:p>
                </p:txBody>
              </p:sp>
              <p:sp>
                <p:nvSpPr>
                  <p:cNvPr id="189" name="Line 796">
                    <a:extLst>
                      <a:ext uri="{FF2B5EF4-FFF2-40B4-BE49-F238E27FC236}">
                        <a16:creationId xmlns:a16="http://schemas.microsoft.com/office/drawing/2014/main" id="{AD16038E-630B-1942-A9AE-AF9EE2B29288}"/>
                      </a:ext>
                    </a:extLst>
                  </p:cNvPr>
                  <p:cNvSpPr>
                    <a:spLocks noChangeAspect="1" noChangeShapeType="1"/>
                  </p:cNvSpPr>
                  <p:nvPr/>
                </p:nvSpPr>
                <p:spPr bwMode="auto">
                  <a:xfrm rot="-5400000">
                    <a:off x="2369" y="1355"/>
                    <a:ext cx="114" cy="0"/>
                  </a:xfrm>
                  <a:prstGeom prst="line">
                    <a:avLst/>
                  </a:prstGeom>
                  <a:noFill/>
                  <a:ln w="9525">
                    <a:solidFill>
                      <a:schemeClr val="tx1"/>
                    </a:solidFill>
                    <a:round/>
                    <a:headEnd/>
                    <a:tailEnd/>
                  </a:ln>
                </p:spPr>
                <p:txBody>
                  <a:bodyPr/>
                  <a:lstStyle/>
                  <a:p>
                    <a:endParaRPr lang="fr-FR"/>
                  </a:p>
                </p:txBody>
              </p:sp>
            </p:grpSp>
          </p:grpSp>
          <p:grpSp>
            <p:nvGrpSpPr>
              <p:cNvPr id="167" name="Group 797">
                <a:extLst>
                  <a:ext uri="{FF2B5EF4-FFF2-40B4-BE49-F238E27FC236}">
                    <a16:creationId xmlns:a16="http://schemas.microsoft.com/office/drawing/2014/main" id="{6084C6CA-DFB6-0B48-9620-BFA6969146B1}"/>
                  </a:ext>
                </a:extLst>
              </p:cNvPr>
              <p:cNvGrpSpPr>
                <a:grpSpLocks noChangeAspect="1"/>
              </p:cNvGrpSpPr>
              <p:nvPr/>
            </p:nvGrpSpPr>
            <p:grpSpPr bwMode="auto">
              <a:xfrm>
                <a:off x="2948" y="1797"/>
                <a:ext cx="522" cy="273"/>
                <a:chOff x="2358" y="1797"/>
                <a:chExt cx="522" cy="273"/>
              </a:xfrm>
            </p:grpSpPr>
            <p:grpSp>
              <p:nvGrpSpPr>
                <p:cNvPr id="168" name="Group 798">
                  <a:extLst>
                    <a:ext uri="{FF2B5EF4-FFF2-40B4-BE49-F238E27FC236}">
                      <a16:creationId xmlns:a16="http://schemas.microsoft.com/office/drawing/2014/main" id="{9BFD2056-4419-1041-87A7-64371EE34E7E}"/>
                    </a:ext>
                  </a:extLst>
                </p:cNvPr>
                <p:cNvGrpSpPr>
                  <a:grpSpLocks noChangeAspect="1"/>
                </p:cNvGrpSpPr>
                <p:nvPr/>
              </p:nvGrpSpPr>
              <p:grpSpPr bwMode="auto">
                <a:xfrm>
                  <a:off x="2358" y="1797"/>
                  <a:ext cx="136" cy="273"/>
                  <a:chOff x="2358" y="1139"/>
                  <a:chExt cx="136" cy="273"/>
                </a:xfrm>
              </p:grpSpPr>
              <p:sp>
                <p:nvSpPr>
                  <p:cNvPr id="179" name="Line 799">
                    <a:extLst>
                      <a:ext uri="{FF2B5EF4-FFF2-40B4-BE49-F238E27FC236}">
                        <a16:creationId xmlns:a16="http://schemas.microsoft.com/office/drawing/2014/main" id="{8A5708D9-8EE4-1B41-8B21-DF4CC8291A5B}"/>
                      </a:ext>
                    </a:extLst>
                  </p:cNvPr>
                  <p:cNvSpPr>
                    <a:spLocks noChangeAspect="1" noChangeShapeType="1"/>
                  </p:cNvSpPr>
                  <p:nvPr/>
                </p:nvSpPr>
                <p:spPr bwMode="auto">
                  <a:xfrm rot="16200000" flipH="1">
                    <a:off x="2369" y="1196"/>
                    <a:ext cx="114" cy="0"/>
                  </a:xfrm>
                  <a:prstGeom prst="line">
                    <a:avLst/>
                  </a:prstGeom>
                  <a:noFill/>
                  <a:ln w="9525">
                    <a:solidFill>
                      <a:schemeClr val="tx1"/>
                    </a:solidFill>
                    <a:round/>
                    <a:headEnd/>
                    <a:tailEnd/>
                  </a:ln>
                </p:spPr>
                <p:txBody>
                  <a:bodyPr/>
                  <a:lstStyle/>
                  <a:p>
                    <a:endParaRPr lang="fr-FR"/>
                  </a:p>
                </p:txBody>
              </p:sp>
              <p:sp>
                <p:nvSpPr>
                  <p:cNvPr id="180" name="Line 800">
                    <a:extLst>
                      <a:ext uri="{FF2B5EF4-FFF2-40B4-BE49-F238E27FC236}">
                        <a16:creationId xmlns:a16="http://schemas.microsoft.com/office/drawing/2014/main" id="{3EE281D2-A6C4-4446-86C4-C2B2F7625F3C}"/>
                      </a:ext>
                    </a:extLst>
                  </p:cNvPr>
                  <p:cNvSpPr>
                    <a:spLocks noChangeAspect="1" noChangeShapeType="1"/>
                  </p:cNvSpPr>
                  <p:nvPr/>
                </p:nvSpPr>
                <p:spPr bwMode="auto">
                  <a:xfrm rot="-5400000">
                    <a:off x="2425" y="1231"/>
                    <a:ext cx="1" cy="136"/>
                  </a:xfrm>
                  <a:prstGeom prst="line">
                    <a:avLst/>
                  </a:prstGeom>
                  <a:noFill/>
                  <a:ln w="28575">
                    <a:solidFill>
                      <a:schemeClr val="tx1"/>
                    </a:solidFill>
                    <a:round/>
                    <a:headEnd/>
                    <a:tailEnd/>
                  </a:ln>
                </p:spPr>
                <p:txBody>
                  <a:bodyPr/>
                  <a:lstStyle/>
                  <a:p>
                    <a:endParaRPr lang="fr-FR"/>
                  </a:p>
                </p:txBody>
              </p:sp>
              <p:sp>
                <p:nvSpPr>
                  <p:cNvPr id="181" name="Line 801">
                    <a:extLst>
                      <a:ext uri="{FF2B5EF4-FFF2-40B4-BE49-F238E27FC236}">
                        <a16:creationId xmlns:a16="http://schemas.microsoft.com/office/drawing/2014/main" id="{C94CF970-CB96-1B46-9882-2258E75B9884}"/>
                      </a:ext>
                    </a:extLst>
                  </p:cNvPr>
                  <p:cNvSpPr>
                    <a:spLocks noChangeAspect="1" noChangeShapeType="1"/>
                  </p:cNvSpPr>
                  <p:nvPr/>
                </p:nvSpPr>
                <p:spPr bwMode="auto">
                  <a:xfrm rot="-5400000">
                    <a:off x="2425" y="1186"/>
                    <a:ext cx="1" cy="136"/>
                  </a:xfrm>
                  <a:prstGeom prst="line">
                    <a:avLst/>
                  </a:prstGeom>
                  <a:noFill/>
                  <a:ln w="28575">
                    <a:solidFill>
                      <a:schemeClr val="tx1"/>
                    </a:solidFill>
                    <a:round/>
                    <a:headEnd/>
                    <a:tailEnd/>
                  </a:ln>
                </p:spPr>
                <p:txBody>
                  <a:bodyPr/>
                  <a:lstStyle/>
                  <a:p>
                    <a:endParaRPr lang="fr-FR"/>
                  </a:p>
                </p:txBody>
              </p:sp>
              <p:sp>
                <p:nvSpPr>
                  <p:cNvPr id="182" name="Line 802">
                    <a:extLst>
                      <a:ext uri="{FF2B5EF4-FFF2-40B4-BE49-F238E27FC236}">
                        <a16:creationId xmlns:a16="http://schemas.microsoft.com/office/drawing/2014/main" id="{72A44A95-8E6A-4B47-92E0-9E1085B3BF0B}"/>
                      </a:ext>
                    </a:extLst>
                  </p:cNvPr>
                  <p:cNvSpPr>
                    <a:spLocks noChangeAspect="1" noChangeShapeType="1"/>
                  </p:cNvSpPr>
                  <p:nvPr/>
                </p:nvSpPr>
                <p:spPr bwMode="auto">
                  <a:xfrm rot="-5400000">
                    <a:off x="2369" y="1355"/>
                    <a:ext cx="114" cy="0"/>
                  </a:xfrm>
                  <a:prstGeom prst="line">
                    <a:avLst/>
                  </a:prstGeom>
                  <a:noFill/>
                  <a:ln w="9525">
                    <a:solidFill>
                      <a:schemeClr val="tx1"/>
                    </a:solidFill>
                    <a:round/>
                    <a:headEnd/>
                    <a:tailEnd/>
                  </a:ln>
                </p:spPr>
                <p:txBody>
                  <a:bodyPr/>
                  <a:lstStyle/>
                  <a:p>
                    <a:endParaRPr lang="fr-FR"/>
                  </a:p>
                </p:txBody>
              </p:sp>
            </p:grpSp>
            <p:grpSp>
              <p:nvGrpSpPr>
                <p:cNvPr id="169" name="Group 803">
                  <a:extLst>
                    <a:ext uri="{FF2B5EF4-FFF2-40B4-BE49-F238E27FC236}">
                      <a16:creationId xmlns:a16="http://schemas.microsoft.com/office/drawing/2014/main" id="{FB0166E1-6F6D-D74E-9831-7C2333215A00}"/>
                    </a:ext>
                  </a:extLst>
                </p:cNvPr>
                <p:cNvGrpSpPr>
                  <a:grpSpLocks noChangeAspect="1"/>
                </p:cNvGrpSpPr>
                <p:nvPr/>
              </p:nvGrpSpPr>
              <p:grpSpPr bwMode="auto">
                <a:xfrm>
                  <a:off x="2540" y="1797"/>
                  <a:ext cx="136" cy="273"/>
                  <a:chOff x="2358" y="1139"/>
                  <a:chExt cx="136" cy="273"/>
                </a:xfrm>
              </p:grpSpPr>
              <p:sp>
                <p:nvSpPr>
                  <p:cNvPr id="175" name="Line 804">
                    <a:extLst>
                      <a:ext uri="{FF2B5EF4-FFF2-40B4-BE49-F238E27FC236}">
                        <a16:creationId xmlns:a16="http://schemas.microsoft.com/office/drawing/2014/main" id="{3DCC8F54-223F-FF4F-9831-0612947710FF}"/>
                      </a:ext>
                    </a:extLst>
                  </p:cNvPr>
                  <p:cNvSpPr>
                    <a:spLocks noChangeAspect="1" noChangeShapeType="1"/>
                  </p:cNvSpPr>
                  <p:nvPr/>
                </p:nvSpPr>
                <p:spPr bwMode="auto">
                  <a:xfrm rot="16200000" flipH="1">
                    <a:off x="2369" y="1196"/>
                    <a:ext cx="114" cy="0"/>
                  </a:xfrm>
                  <a:prstGeom prst="line">
                    <a:avLst/>
                  </a:prstGeom>
                  <a:noFill/>
                  <a:ln w="9525">
                    <a:solidFill>
                      <a:schemeClr val="tx1"/>
                    </a:solidFill>
                    <a:round/>
                    <a:headEnd/>
                    <a:tailEnd/>
                  </a:ln>
                </p:spPr>
                <p:txBody>
                  <a:bodyPr/>
                  <a:lstStyle/>
                  <a:p>
                    <a:endParaRPr lang="fr-FR"/>
                  </a:p>
                </p:txBody>
              </p:sp>
              <p:sp>
                <p:nvSpPr>
                  <p:cNvPr id="176" name="Line 805">
                    <a:extLst>
                      <a:ext uri="{FF2B5EF4-FFF2-40B4-BE49-F238E27FC236}">
                        <a16:creationId xmlns:a16="http://schemas.microsoft.com/office/drawing/2014/main" id="{F0C1CD4B-E4BF-AF42-8598-BE2C102E88A6}"/>
                      </a:ext>
                    </a:extLst>
                  </p:cNvPr>
                  <p:cNvSpPr>
                    <a:spLocks noChangeAspect="1" noChangeShapeType="1"/>
                  </p:cNvSpPr>
                  <p:nvPr/>
                </p:nvSpPr>
                <p:spPr bwMode="auto">
                  <a:xfrm rot="-5400000">
                    <a:off x="2425" y="1231"/>
                    <a:ext cx="1" cy="136"/>
                  </a:xfrm>
                  <a:prstGeom prst="line">
                    <a:avLst/>
                  </a:prstGeom>
                  <a:noFill/>
                  <a:ln w="28575">
                    <a:solidFill>
                      <a:schemeClr val="tx1"/>
                    </a:solidFill>
                    <a:round/>
                    <a:headEnd/>
                    <a:tailEnd/>
                  </a:ln>
                </p:spPr>
                <p:txBody>
                  <a:bodyPr/>
                  <a:lstStyle/>
                  <a:p>
                    <a:endParaRPr lang="fr-FR"/>
                  </a:p>
                </p:txBody>
              </p:sp>
              <p:sp>
                <p:nvSpPr>
                  <p:cNvPr id="177" name="Line 806">
                    <a:extLst>
                      <a:ext uri="{FF2B5EF4-FFF2-40B4-BE49-F238E27FC236}">
                        <a16:creationId xmlns:a16="http://schemas.microsoft.com/office/drawing/2014/main" id="{2AB5B1FF-13CD-9D42-ADA6-DEF4EC030B60}"/>
                      </a:ext>
                    </a:extLst>
                  </p:cNvPr>
                  <p:cNvSpPr>
                    <a:spLocks noChangeAspect="1" noChangeShapeType="1"/>
                  </p:cNvSpPr>
                  <p:nvPr/>
                </p:nvSpPr>
                <p:spPr bwMode="auto">
                  <a:xfrm rot="-5400000">
                    <a:off x="2425" y="1186"/>
                    <a:ext cx="1" cy="136"/>
                  </a:xfrm>
                  <a:prstGeom prst="line">
                    <a:avLst/>
                  </a:prstGeom>
                  <a:noFill/>
                  <a:ln w="28575">
                    <a:solidFill>
                      <a:schemeClr val="tx1"/>
                    </a:solidFill>
                    <a:round/>
                    <a:headEnd/>
                    <a:tailEnd/>
                  </a:ln>
                </p:spPr>
                <p:txBody>
                  <a:bodyPr/>
                  <a:lstStyle/>
                  <a:p>
                    <a:endParaRPr lang="fr-FR"/>
                  </a:p>
                </p:txBody>
              </p:sp>
              <p:sp>
                <p:nvSpPr>
                  <p:cNvPr id="178" name="Line 807">
                    <a:extLst>
                      <a:ext uri="{FF2B5EF4-FFF2-40B4-BE49-F238E27FC236}">
                        <a16:creationId xmlns:a16="http://schemas.microsoft.com/office/drawing/2014/main" id="{266F4435-92BF-1742-A3AD-C1E481A3C0FA}"/>
                      </a:ext>
                    </a:extLst>
                  </p:cNvPr>
                  <p:cNvSpPr>
                    <a:spLocks noChangeAspect="1" noChangeShapeType="1"/>
                  </p:cNvSpPr>
                  <p:nvPr/>
                </p:nvSpPr>
                <p:spPr bwMode="auto">
                  <a:xfrm rot="-5400000">
                    <a:off x="2369" y="1355"/>
                    <a:ext cx="114" cy="0"/>
                  </a:xfrm>
                  <a:prstGeom prst="line">
                    <a:avLst/>
                  </a:prstGeom>
                  <a:noFill/>
                  <a:ln w="9525">
                    <a:solidFill>
                      <a:schemeClr val="tx1"/>
                    </a:solidFill>
                    <a:round/>
                    <a:headEnd/>
                    <a:tailEnd/>
                  </a:ln>
                </p:spPr>
                <p:txBody>
                  <a:bodyPr/>
                  <a:lstStyle/>
                  <a:p>
                    <a:endParaRPr lang="fr-FR"/>
                  </a:p>
                </p:txBody>
              </p:sp>
            </p:grpSp>
            <p:grpSp>
              <p:nvGrpSpPr>
                <p:cNvPr id="170" name="Group 808">
                  <a:extLst>
                    <a:ext uri="{FF2B5EF4-FFF2-40B4-BE49-F238E27FC236}">
                      <a16:creationId xmlns:a16="http://schemas.microsoft.com/office/drawing/2014/main" id="{A71E1266-8EDB-D94C-82A1-3A912C1B61A5}"/>
                    </a:ext>
                  </a:extLst>
                </p:cNvPr>
                <p:cNvGrpSpPr>
                  <a:grpSpLocks noChangeAspect="1"/>
                </p:cNvGrpSpPr>
                <p:nvPr/>
              </p:nvGrpSpPr>
              <p:grpSpPr bwMode="auto">
                <a:xfrm>
                  <a:off x="2744" y="1797"/>
                  <a:ext cx="136" cy="273"/>
                  <a:chOff x="2358" y="1139"/>
                  <a:chExt cx="136" cy="273"/>
                </a:xfrm>
              </p:grpSpPr>
              <p:sp>
                <p:nvSpPr>
                  <p:cNvPr id="171" name="Line 809">
                    <a:extLst>
                      <a:ext uri="{FF2B5EF4-FFF2-40B4-BE49-F238E27FC236}">
                        <a16:creationId xmlns:a16="http://schemas.microsoft.com/office/drawing/2014/main" id="{794C25CC-686D-D247-9763-091A58321F36}"/>
                      </a:ext>
                    </a:extLst>
                  </p:cNvPr>
                  <p:cNvSpPr>
                    <a:spLocks noChangeAspect="1" noChangeShapeType="1"/>
                  </p:cNvSpPr>
                  <p:nvPr/>
                </p:nvSpPr>
                <p:spPr bwMode="auto">
                  <a:xfrm rot="16200000" flipH="1">
                    <a:off x="2369" y="1196"/>
                    <a:ext cx="114" cy="0"/>
                  </a:xfrm>
                  <a:prstGeom prst="line">
                    <a:avLst/>
                  </a:prstGeom>
                  <a:noFill/>
                  <a:ln w="9525">
                    <a:solidFill>
                      <a:schemeClr val="tx1"/>
                    </a:solidFill>
                    <a:round/>
                    <a:headEnd/>
                    <a:tailEnd/>
                  </a:ln>
                </p:spPr>
                <p:txBody>
                  <a:bodyPr/>
                  <a:lstStyle/>
                  <a:p>
                    <a:endParaRPr lang="fr-FR"/>
                  </a:p>
                </p:txBody>
              </p:sp>
              <p:sp>
                <p:nvSpPr>
                  <p:cNvPr id="172" name="Line 810">
                    <a:extLst>
                      <a:ext uri="{FF2B5EF4-FFF2-40B4-BE49-F238E27FC236}">
                        <a16:creationId xmlns:a16="http://schemas.microsoft.com/office/drawing/2014/main" id="{D344A551-670C-EC41-A7CA-0E64437F6E59}"/>
                      </a:ext>
                    </a:extLst>
                  </p:cNvPr>
                  <p:cNvSpPr>
                    <a:spLocks noChangeAspect="1" noChangeShapeType="1"/>
                  </p:cNvSpPr>
                  <p:nvPr/>
                </p:nvSpPr>
                <p:spPr bwMode="auto">
                  <a:xfrm rot="-5400000">
                    <a:off x="2425" y="1231"/>
                    <a:ext cx="1" cy="136"/>
                  </a:xfrm>
                  <a:prstGeom prst="line">
                    <a:avLst/>
                  </a:prstGeom>
                  <a:noFill/>
                  <a:ln w="28575">
                    <a:solidFill>
                      <a:schemeClr val="tx1"/>
                    </a:solidFill>
                    <a:round/>
                    <a:headEnd/>
                    <a:tailEnd/>
                  </a:ln>
                </p:spPr>
                <p:txBody>
                  <a:bodyPr/>
                  <a:lstStyle/>
                  <a:p>
                    <a:endParaRPr lang="fr-FR"/>
                  </a:p>
                </p:txBody>
              </p:sp>
              <p:sp>
                <p:nvSpPr>
                  <p:cNvPr id="173" name="Line 811">
                    <a:extLst>
                      <a:ext uri="{FF2B5EF4-FFF2-40B4-BE49-F238E27FC236}">
                        <a16:creationId xmlns:a16="http://schemas.microsoft.com/office/drawing/2014/main" id="{E5D349BD-F933-D24A-8DDB-E3D282159FDF}"/>
                      </a:ext>
                    </a:extLst>
                  </p:cNvPr>
                  <p:cNvSpPr>
                    <a:spLocks noChangeAspect="1" noChangeShapeType="1"/>
                  </p:cNvSpPr>
                  <p:nvPr/>
                </p:nvSpPr>
                <p:spPr bwMode="auto">
                  <a:xfrm rot="-5400000">
                    <a:off x="2425" y="1186"/>
                    <a:ext cx="1" cy="136"/>
                  </a:xfrm>
                  <a:prstGeom prst="line">
                    <a:avLst/>
                  </a:prstGeom>
                  <a:noFill/>
                  <a:ln w="28575">
                    <a:solidFill>
                      <a:schemeClr val="tx1"/>
                    </a:solidFill>
                    <a:round/>
                    <a:headEnd/>
                    <a:tailEnd/>
                  </a:ln>
                </p:spPr>
                <p:txBody>
                  <a:bodyPr/>
                  <a:lstStyle/>
                  <a:p>
                    <a:endParaRPr lang="fr-FR"/>
                  </a:p>
                </p:txBody>
              </p:sp>
              <p:sp>
                <p:nvSpPr>
                  <p:cNvPr id="174" name="Line 812">
                    <a:extLst>
                      <a:ext uri="{FF2B5EF4-FFF2-40B4-BE49-F238E27FC236}">
                        <a16:creationId xmlns:a16="http://schemas.microsoft.com/office/drawing/2014/main" id="{66DFDE22-4162-5F45-892D-3EA778609470}"/>
                      </a:ext>
                    </a:extLst>
                  </p:cNvPr>
                  <p:cNvSpPr>
                    <a:spLocks noChangeAspect="1" noChangeShapeType="1"/>
                  </p:cNvSpPr>
                  <p:nvPr/>
                </p:nvSpPr>
                <p:spPr bwMode="auto">
                  <a:xfrm rot="-5400000">
                    <a:off x="2369" y="1355"/>
                    <a:ext cx="114" cy="0"/>
                  </a:xfrm>
                  <a:prstGeom prst="line">
                    <a:avLst/>
                  </a:prstGeom>
                  <a:noFill/>
                  <a:ln w="9525">
                    <a:solidFill>
                      <a:schemeClr val="tx1"/>
                    </a:solidFill>
                    <a:round/>
                    <a:headEnd/>
                    <a:tailEnd/>
                  </a:ln>
                </p:spPr>
                <p:txBody>
                  <a:bodyPr/>
                  <a:lstStyle/>
                  <a:p>
                    <a:endParaRPr lang="fr-FR"/>
                  </a:p>
                </p:txBody>
              </p:sp>
            </p:grpSp>
          </p:grpSp>
        </p:grpSp>
        <p:sp>
          <p:nvSpPr>
            <p:cNvPr id="69" name="Line 813">
              <a:extLst>
                <a:ext uri="{FF2B5EF4-FFF2-40B4-BE49-F238E27FC236}">
                  <a16:creationId xmlns:a16="http://schemas.microsoft.com/office/drawing/2014/main" id="{2381A18C-CF9D-3A40-B892-3757A74D5A9C}"/>
                </a:ext>
              </a:extLst>
            </p:cNvPr>
            <p:cNvSpPr>
              <a:spLocks noChangeAspect="1" noChangeShapeType="1"/>
            </p:cNvSpPr>
            <p:nvPr/>
          </p:nvSpPr>
          <p:spPr bwMode="auto">
            <a:xfrm>
              <a:off x="2851150" y="2232025"/>
              <a:ext cx="127000" cy="0"/>
            </a:xfrm>
            <a:prstGeom prst="line">
              <a:avLst/>
            </a:prstGeom>
            <a:noFill/>
            <a:ln w="9525">
              <a:solidFill>
                <a:schemeClr val="tx1"/>
              </a:solidFill>
              <a:round/>
              <a:headEnd/>
              <a:tailEnd type="triangle" w="med" len="med"/>
            </a:ln>
          </p:spPr>
          <p:txBody>
            <a:bodyPr/>
            <a:lstStyle/>
            <a:p>
              <a:endParaRPr lang="fr-FR"/>
            </a:p>
          </p:txBody>
        </p:sp>
        <p:sp>
          <p:nvSpPr>
            <p:cNvPr id="70" name="Line 814">
              <a:extLst>
                <a:ext uri="{FF2B5EF4-FFF2-40B4-BE49-F238E27FC236}">
                  <a16:creationId xmlns:a16="http://schemas.microsoft.com/office/drawing/2014/main" id="{A239EAAD-9CE8-E64F-8035-0F4BF3228734}"/>
                </a:ext>
              </a:extLst>
            </p:cNvPr>
            <p:cNvSpPr>
              <a:spLocks noChangeAspect="1" noChangeShapeType="1"/>
            </p:cNvSpPr>
            <p:nvPr/>
          </p:nvSpPr>
          <p:spPr bwMode="auto">
            <a:xfrm>
              <a:off x="2162175" y="2232025"/>
              <a:ext cx="101600" cy="0"/>
            </a:xfrm>
            <a:prstGeom prst="line">
              <a:avLst/>
            </a:prstGeom>
            <a:noFill/>
            <a:ln w="9525">
              <a:solidFill>
                <a:schemeClr val="tx1"/>
              </a:solidFill>
              <a:round/>
              <a:headEnd/>
              <a:tailEnd type="triangle" w="med" len="med"/>
            </a:ln>
          </p:spPr>
          <p:txBody>
            <a:bodyPr/>
            <a:lstStyle/>
            <a:p>
              <a:endParaRPr lang="fr-FR"/>
            </a:p>
          </p:txBody>
        </p:sp>
        <p:sp>
          <p:nvSpPr>
            <p:cNvPr id="71" name="Line 815">
              <a:extLst>
                <a:ext uri="{FF2B5EF4-FFF2-40B4-BE49-F238E27FC236}">
                  <a16:creationId xmlns:a16="http://schemas.microsoft.com/office/drawing/2014/main" id="{E985FD45-E1EC-5246-B5D7-C3C3F0AA6977}"/>
                </a:ext>
              </a:extLst>
            </p:cNvPr>
            <p:cNvSpPr>
              <a:spLocks noChangeAspect="1" noChangeShapeType="1"/>
            </p:cNvSpPr>
            <p:nvPr/>
          </p:nvSpPr>
          <p:spPr bwMode="auto">
            <a:xfrm>
              <a:off x="4457700" y="2206625"/>
              <a:ext cx="481013" cy="0"/>
            </a:xfrm>
            <a:prstGeom prst="line">
              <a:avLst/>
            </a:prstGeom>
            <a:noFill/>
            <a:ln w="9525">
              <a:solidFill>
                <a:schemeClr val="tx1"/>
              </a:solidFill>
              <a:round/>
              <a:headEnd/>
              <a:tailEnd type="triangle" w="med" len="med"/>
            </a:ln>
          </p:spPr>
          <p:txBody>
            <a:bodyPr/>
            <a:lstStyle/>
            <a:p>
              <a:endParaRPr lang="fr-FR"/>
            </a:p>
          </p:txBody>
        </p:sp>
        <p:sp>
          <p:nvSpPr>
            <p:cNvPr id="72" name="Text Box 816">
              <a:extLst>
                <a:ext uri="{FF2B5EF4-FFF2-40B4-BE49-F238E27FC236}">
                  <a16:creationId xmlns:a16="http://schemas.microsoft.com/office/drawing/2014/main" id="{23CFC187-D5C3-804E-8A35-B38137348131}"/>
                </a:ext>
              </a:extLst>
            </p:cNvPr>
            <p:cNvSpPr txBox="1">
              <a:spLocks noChangeAspect="1" noChangeArrowheads="1"/>
            </p:cNvSpPr>
            <p:nvPr/>
          </p:nvSpPr>
          <p:spPr bwMode="auto">
            <a:xfrm>
              <a:off x="3419475" y="2295525"/>
              <a:ext cx="741363" cy="244475"/>
            </a:xfrm>
            <a:prstGeom prst="rect">
              <a:avLst/>
            </a:prstGeom>
            <a:noFill/>
            <a:ln w="9525">
              <a:noFill/>
              <a:miter lim="800000"/>
              <a:headEnd/>
              <a:tailEnd/>
            </a:ln>
          </p:spPr>
          <p:txBody>
            <a:bodyPr wrap="none" lIns="91418" tIns="45710" rIns="91418" bIns="45710">
              <a:spAutoFit/>
            </a:bodyPr>
            <a:lstStyle/>
            <a:p>
              <a:r>
                <a:rPr lang="en-US" sz="1000" b="1">
                  <a:solidFill>
                    <a:schemeClr val="bg1"/>
                  </a:solidFill>
                  <a:latin typeface="Comic Sans MS" pitchFamily="66" charset="0"/>
                </a:rPr>
                <a:t>512 cells</a:t>
              </a:r>
            </a:p>
          </p:txBody>
        </p:sp>
        <p:sp>
          <p:nvSpPr>
            <p:cNvPr id="73" name="Text Box 817">
              <a:extLst>
                <a:ext uri="{FF2B5EF4-FFF2-40B4-BE49-F238E27FC236}">
                  <a16:creationId xmlns:a16="http://schemas.microsoft.com/office/drawing/2014/main" id="{5C386F50-B0BB-A048-A147-DFB8C6D5F8D7}"/>
                </a:ext>
              </a:extLst>
            </p:cNvPr>
            <p:cNvSpPr txBox="1">
              <a:spLocks noChangeAspect="1" noChangeArrowheads="1"/>
            </p:cNvSpPr>
            <p:nvPr/>
          </p:nvSpPr>
          <p:spPr bwMode="auto">
            <a:xfrm>
              <a:off x="3462338" y="1746250"/>
              <a:ext cx="452438" cy="254000"/>
            </a:xfrm>
            <a:prstGeom prst="rect">
              <a:avLst/>
            </a:prstGeom>
            <a:solidFill>
              <a:schemeClr val="bg1"/>
            </a:solidFill>
            <a:ln w="9525">
              <a:solidFill>
                <a:srgbClr val="FF0000"/>
              </a:solidFill>
              <a:miter lim="800000"/>
              <a:headEnd/>
              <a:tailEnd/>
            </a:ln>
          </p:spPr>
          <p:txBody>
            <a:bodyPr wrap="none" lIns="91418" tIns="45710" rIns="91418" bIns="45710">
              <a:spAutoFit/>
            </a:bodyPr>
            <a:lstStyle/>
            <a:p>
              <a:pPr algn="ctr"/>
              <a:r>
                <a:rPr lang="en-US" sz="900" b="1">
                  <a:latin typeface="Comic Sans MS" pitchFamily="66" charset="0"/>
                </a:rPr>
                <a:t>SCA</a:t>
              </a:r>
            </a:p>
          </p:txBody>
        </p:sp>
        <p:sp>
          <p:nvSpPr>
            <p:cNvPr id="74" name="Text Box 818">
              <a:extLst>
                <a:ext uri="{FF2B5EF4-FFF2-40B4-BE49-F238E27FC236}">
                  <a16:creationId xmlns:a16="http://schemas.microsoft.com/office/drawing/2014/main" id="{3036A426-B103-A744-A335-075EBD896460}"/>
                </a:ext>
              </a:extLst>
            </p:cNvPr>
            <p:cNvSpPr txBox="1">
              <a:spLocks noChangeAspect="1" noChangeArrowheads="1"/>
            </p:cNvSpPr>
            <p:nvPr/>
          </p:nvSpPr>
          <p:spPr bwMode="auto">
            <a:xfrm>
              <a:off x="2298700" y="1746250"/>
              <a:ext cx="476250" cy="254000"/>
            </a:xfrm>
            <a:prstGeom prst="rect">
              <a:avLst/>
            </a:prstGeom>
            <a:solidFill>
              <a:schemeClr val="bg1"/>
            </a:solidFill>
            <a:ln w="9525">
              <a:solidFill>
                <a:srgbClr val="CCFF33"/>
              </a:solidFill>
              <a:miter lim="800000"/>
              <a:headEnd/>
              <a:tailEnd/>
            </a:ln>
          </p:spPr>
          <p:txBody>
            <a:bodyPr wrap="none" lIns="0" tIns="45710" rIns="0" bIns="45710">
              <a:spAutoFit/>
            </a:bodyPr>
            <a:lstStyle/>
            <a:p>
              <a:pPr algn="ctr"/>
              <a:r>
                <a:rPr lang="en-US" sz="1000" b="1">
                  <a:latin typeface="Comic Sans MS" pitchFamily="66" charset="0"/>
                </a:rPr>
                <a:t>FILTER</a:t>
              </a:r>
            </a:p>
          </p:txBody>
        </p:sp>
        <p:sp>
          <p:nvSpPr>
            <p:cNvPr id="75" name="Text Box 819">
              <a:extLst>
                <a:ext uri="{FF2B5EF4-FFF2-40B4-BE49-F238E27FC236}">
                  <a16:creationId xmlns:a16="http://schemas.microsoft.com/office/drawing/2014/main" id="{EAD5C1CF-E3CF-6948-80B6-5BAB1A3679C7}"/>
                </a:ext>
              </a:extLst>
            </p:cNvPr>
            <p:cNvSpPr txBox="1">
              <a:spLocks noChangeAspect="1" noChangeArrowheads="1"/>
            </p:cNvSpPr>
            <p:nvPr/>
          </p:nvSpPr>
          <p:spPr bwMode="auto">
            <a:xfrm>
              <a:off x="2409825" y="2473325"/>
              <a:ext cx="312738" cy="146050"/>
            </a:xfrm>
            <a:prstGeom prst="rect">
              <a:avLst/>
            </a:prstGeom>
            <a:solidFill>
              <a:schemeClr val="bg1"/>
            </a:solidFill>
            <a:ln w="9525">
              <a:solidFill>
                <a:srgbClr val="CCFF33"/>
              </a:solidFill>
              <a:miter lim="800000"/>
              <a:headEnd/>
              <a:tailEnd/>
            </a:ln>
          </p:spPr>
          <p:txBody>
            <a:bodyPr wrap="none" lIns="0" tIns="0" rIns="0" bIns="0">
              <a:spAutoFit/>
            </a:bodyPr>
            <a:lstStyle/>
            <a:p>
              <a:pPr algn="ctr"/>
              <a:r>
                <a:rPr lang="en-US" sz="900" b="1">
                  <a:solidFill>
                    <a:schemeClr val="accent2"/>
                  </a:solidFill>
                  <a:latin typeface="Comic Sans MS" pitchFamily="66" charset="0"/>
                </a:rPr>
                <a:t>tpeak</a:t>
              </a:r>
              <a:endParaRPr lang="en-US" sz="900" b="1">
                <a:latin typeface="Comic Sans MS" pitchFamily="66" charset="0"/>
              </a:endParaRPr>
            </a:p>
          </p:txBody>
        </p:sp>
        <p:sp>
          <p:nvSpPr>
            <p:cNvPr id="76" name="Text Box 820">
              <a:extLst>
                <a:ext uri="{FF2B5EF4-FFF2-40B4-BE49-F238E27FC236}">
                  <a16:creationId xmlns:a16="http://schemas.microsoft.com/office/drawing/2014/main" id="{FAD114E8-447C-5741-A01D-1B9DF18A9542}"/>
                </a:ext>
              </a:extLst>
            </p:cNvPr>
            <p:cNvSpPr txBox="1">
              <a:spLocks noChangeAspect="1" noChangeArrowheads="1"/>
            </p:cNvSpPr>
            <p:nvPr/>
          </p:nvSpPr>
          <p:spPr bwMode="auto">
            <a:xfrm>
              <a:off x="1692275" y="2079625"/>
              <a:ext cx="298724" cy="266422"/>
            </a:xfrm>
            <a:prstGeom prst="rect">
              <a:avLst/>
            </a:prstGeom>
            <a:solidFill>
              <a:schemeClr val="bg1"/>
            </a:solidFill>
            <a:ln w="9525">
              <a:solidFill>
                <a:srgbClr val="FFFF66"/>
              </a:solidFill>
              <a:miter lim="800000"/>
              <a:headEnd/>
              <a:tailEnd/>
            </a:ln>
          </p:spPr>
          <p:txBody>
            <a:bodyPr lIns="0" tIns="45710" rIns="0" bIns="45710">
              <a:spAutoFit/>
            </a:bodyPr>
            <a:lstStyle/>
            <a:p>
              <a:pPr algn="ctr"/>
              <a:r>
                <a:rPr lang="en-US" sz="1000" b="1">
                  <a:latin typeface="Comic Sans MS" pitchFamily="66" charset="0"/>
                </a:rPr>
                <a:t>CSA</a:t>
              </a:r>
            </a:p>
          </p:txBody>
        </p:sp>
        <p:sp>
          <p:nvSpPr>
            <p:cNvPr id="77" name="Rectangle 821">
              <a:extLst>
                <a:ext uri="{FF2B5EF4-FFF2-40B4-BE49-F238E27FC236}">
                  <a16:creationId xmlns:a16="http://schemas.microsoft.com/office/drawing/2014/main" id="{E97999F5-DB32-E942-97C9-2C8F7B0DF401}"/>
                </a:ext>
              </a:extLst>
            </p:cNvPr>
            <p:cNvSpPr>
              <a:spLocks noChangeAspect="1" noChangeArrowheads="1"/>
            </p:cNvSpPr>
            <p:nvPr/>
          </p:nvSpPr>
          <p:spPr bwMode="auto">
            <a:xfrm>
              <a:off x="1092200" y="2154238"/>
              <a:ext cx="177800" cy="179388"/>
            </a:xfrm>
            <a:prstGeom prst="rect">
              <a:avLst/>
            </a:prstGeom>
            <a:solidFill>
              <a:schemeClr val="accent1"/>
            </a:solidFill>
            <a:ln w="9525">
              <a:miter lim="800000"/>
              <a:headEnd/>
              <a:tailEnd/>
            </a:ln>
            <a:scene3d>
              <a:camera prst="legacyObliqueTopLeft"/>
              <a:lightRig rig="legacyFlat3" dir="t"/>
            </a:scene3d>
            <a:sp3d extrusionH="176200" prstMaterial="legacyMatte">
              <a:bevelT w="13500" h="13500" prst="angle"/>
              <a:bevelB w="13500" h="13500" prst="angle"/>
              <a:extrusionClr>
                <a:schemeClr val="accent1"/>
              </a:extrusionClr>
            </a:sp3d>
          </p:spPr>
          <p:txBody>
            <a:bodyPr wrap="none" anchor="ctr">
              <a:flatTx/>
            </a:bodyPr>
            <a:lstStyle/>
            <a:p>
              <a:endParaRPr lang="fr-FR"/>
            </a:p>
          </p:txBody>
        </p:sp>
        <p:sp>
          <p:nvSpPr>
            <p:cNvPr id="78" name="Text Box 822">
              <a:extLst>
                <a:ext uri="{FF2B5EF4-FFF2-40B4-BE49-F238E27FC236}">
                  <a16:creationId xmlns:a16="http://schemas.microsoft.com/office/drawing/2014/main" id="{219A70BF-3980-E548-A169-81A57688B778}"/>
                </a:ext>
              </a:extLst>
            </p:cNvPr>
            <p:cNvSpPr txBox="1">
              <a:spLocks noChangeAspect="1" noChangeArrowheads="1"/>
            </p:cNvSpPr>
            <p:nvPr/>
          </p:nvSpPr>
          <p:spPr bwMode="auto">
            <a:xfrm>
              <a:off x="1330325" y="1096963"/>
              <a:ext cx="630238" cy="249769"/>
            </a:xfrm>
            <a:prstGeom prst="rect">
              <a:avLst/>
            </a:prstGeom>
            <a:solidFill>
              <a:schemeClr val="bg1"/>
            </a:solidFill>
            <a:ln w="9525">
              <a:noFill/>
              <a:miter lim="800000"/>
              <a:headEnd/>
              <a:tailEnd/>
            </a:ln>
          </p:spPr>
          <p:txBody>
            <a:bodyPr lIns="0" tIns="45710" rIns="0" bIns="45710">
              <a:spAutoFit/>
            </a:bodyPr>
            <a:lstStyle/>
            <a:p>
              <a:pPr algn="ctr"/>
              <a:r>
                <a:rPr lang="en-US" sz="900" b="1" i="1">
                  <a:latin typeface="Comic Sans MS" pitchFamily="66" charset="0"/>
                </a:rPr>
                <a:t>1 channel</a:t>
              </a:r>
            </a:p>
          </p:txBody>
        </p:sp>
        <p:grpSp>
          <p:nvGrpSpPr>
            <p:cNvPr id="79" name="Group 823">
              <a:extLst>
                <a:ext uri="{FF2B5EF4-FFF2-40B4-BE49-F238E27FC236}">
                  <a16:creationId xmlns:a16="http://schemas.microsoft.com/office/drawing/2014/main" id="{C6038742-1A88-C34D-AE76-BD3A620E500A}"/>
                </a:ext>
              </a:extLst>
            </p:cNvPr>
            <p:cNvGrpSpPr>
              <a:grpSpLocks noChangeAspect="1"/>
            </p:cNvGrpSpPr>
            <p:nvPr/>
          </p:nvGrpSpPr>
          <p:grpSpPr bwMode="auto">
            <a:xfrm flipH="1" flipV="1">
              <a:off x="776275" y="3366734"/>
              <a:ext cx="311151" cy="227"/>
              <a:chOff x="3696" y="1162"/>
              <a:chExt cx="319" cy="227"/>
            </a:xfrm>
          </p:grpSpPr>
          <p:sp>
            <p:nvSpPr>
              <p:cNvPr id="163" name="Line 824">
                <a:extLst>
                  <a:ext uri="{FF2B5EF4-FFF2-40B4-BE49-F238E27FC236}">
                    <a16:creationId xmlns:a16="http://schemas.microsoft.com/office/drawing/2014/main" id="{BBB0A0FF-0958-0447-816B-F2421D0C2DF1}"/>
                  </a:ext>
                </a:extLst>
              </p:cNvPr>
              <p:cNvSpPr>
                <a:spLocks noChangeAspect="1" noChangeShapeType="1"/>
              </p:cNvSpPr>
              <p:nvPr/>
            </p:nvSpPr>
            <p:spPr bwMode="auto">
              <a:xfrm>
                <a:off x="3696" y="1162"/>
                <a:ext cx="137" cy="0"/>
              </a:xfrm>
              <a:prstGeom prst="line">
                <a:avLst/>
              </a:prstGeom>
              <a:noFill/>
              <a:ln w="28575">
                <a:solidFill>
                  <a:schemeClr val="bg1"/>
                </a:solidFill>
                <a:round/>
                <a:headEnd/>
                <a:tailEnd/>
              </a:ln>
            </p:spPr>
            <p:txBody>
              <a:bodyPr/>
              <a:lstStyle/>
              <a:p>
                <a:endParaRPr lang="fr-FR"/>
              </a:p>
            </p:txBody>
          </p:sp>
          <p:sp>
            <p:nvSpPr>
              <p:cNvPr id="164" name="Line 825">
                <a:extLst>
                  <a:ext uri="{FF2B5EF4-FFF2-40B4-BE49-F238E27FC236}">
                    <a16:creationId xmlns:a16="http://schemas.microsoft.com/office/drawing/2014/main" id="{C3AF11EB-F06B-BC47-B7D3-C5D10071775C}"/>
                  </a:ext>
                </a:extLst>
              </p:cNvPr>
              <p:cNvSpPr>
                <a:spLocks noChangeAspect="1" noChangeShapeType="1"/>
              </p:cNvSpPr>
              <p:nvPr/>
            </p:nvSpPr>
            <p:spPr bwMode="auto">
              <a:xfrm>
                <a:off x="3878" y="1389"/>
                <a:ext cx="137" cy="0"/>
              </a:xfrm>
              <a:prstGeom prst="line">
                <a:avLst/>
              </a:prstGeom>
              <a:noFill/>
              <a:ln w="28575">
                <a:solidFill>
                  <a:schemeClr val="bg1"/>
                </a:solidFill>
                <a:round/>
                <a:headEnd/>
                <a:tailEnd/>
              </a:ln>
            </p:spPr>
            <p:txBody>
              <a:bodyPr/>
              <a:lstStyle/>
              <a:p>
                <a:endParaRPr lang="fr-FR"/>
              </a:p>
            </p:txBody>
          </p:sp>
          <p:sp>
            <p:nvSpPr>
              <p:cNvPr id="165" name="Line 826">
                <a:extLst>
                  <a:ext uri="{FF2B5EF4-FFF2-40B4-BE49-F238E27FC236}">
                    <a16:creationId xmlns:a16="http://schemas.microsoft.com/office/drawing/2014/main" id="{A5694DD4-D169-694B-91C9-160DB1A0AD0B}"/>
                  </a:ext>
                </a:extLst>
              </p:cNvPr>
              <p:cNvSpPr>
                <a:spLocks noChangeAspect="1" noChangeShapeType="1"/>
              </p:cNvSpPr>
              <p:nvPr/>
            </p:nvSpPr>
            <p:spPr bwMode="auto">
              <a:xfrm>
                <a:off x="3833" y="1162"/>
                <a:ext cx="181" cy="227"/>
              </a:xfrm>
              <a:prstGeom prst="line">
                <a:avLst/>
              </a:prstGeom>
              <a:noFill/>
              <a:ln w="28575">
                <a:solidFill>
                  <a:schemeClr val="bg1"/>
                </a:solidFill>
                <a:round/>
                <a:headEnd/>
                <a:tailEnd/>
              </a:ln>
            </p:spPr>
            <p:txBody>
              <a:bodyPr/>
              <a:lstStyle/>
              <a:p>
                <a:endParaRPr lang="fr-FR"/>
              </a:p>
            </p:txBody>
          </p:sp>
        </p:grpSp>
        <p:sp>
          <p:nvSpPr>
            <p:cNvPr id="80" name="Text Box 827">
              <a:extLst>
                <a:ext uri="{FF2B5EF4-FFF2-40B4-BE49-F238E27FC236}">
                  <a16:creationId xmlns:a16="http://schemas.microsoft.com/office/drawing/2014/main" id="{A1D1C2AA-3F5E-8248-BA83-7A2DDF4F6F48}"/>
                </a:ext>
              </a:extLst>
            </p:cNvPr>
            <p:cNvSpPr txBox="1">
              <a:spLocks noChangeAspect="1" noChangeArrowheads="1"/>
            </p:cNvSpPr>
            <p:nvPr/>
          </p:nvSpPr>
          <p:spPr bwMode="auto">
            <a:xfrm rot="-5400000">
              <a:off x="410894" y="1989862"/>
              <a:ext cx="519650" cy="246201"/>
            </a:xfrm>
            <a:prstGeom prst="rect">
              <a:avLst/>
            </a:prstGeom>
            <a:solidFill>
              <a:schemeClr val="folHlink"/>
            </a:solidFill>
            <a:ln w="9525">
              <a:noFill/>
              <a:miter lim="800000"/>
              <a:headEnd/>
              <a:tailEnd/>
            </a:ln>
          </p:spPr>
          <p:txBody>
            <a:bodyPr wrap="none" lIns="91418" tIns="45710" rIns="91418" bIns="45710">
              <a:spAutoFit/>
            </a:bodyPr>
            <a:lstStyle/>
            <a:p>
              <a:r>
                <a:rPr lang="en-US" sz="1000" b="1">
                  <a:solidFill>
                    <a:schemeClr val="bg1"/>
                  </a:solidFill>
                  <a:latin typeface="Comic Sans MS" pitchFamily="66" charset="0"/>
                </a:rPr>
                <a:t>x64in</a:t>
              </a:r>
            </a:p>
          </p:txBody>
        </p:sp>
        <p:grpSp>
          <p:nvGrpSpPr>
            <p:cNvPr id="81" name="Group 828">
              <a:extLst>
                <a:ext uri="{FF2B5EF4-FFF2-40B4-BE49-F238E27FC236}">
                  <a16:creationId xmlns:a16="http://schemas.microsoft.com/office/drawing/2014/main" id="{A29B0DFA-8FAF-494D-81D2-1DFF9B25C4B1}"/>
                </a:ext>
              </a:extLst>
            </p:cNvPr>
            <p:cNvGrpSpPr>
              <a:grpSpLocks noChangeAspect="1"/>
            </p:cNvGrpSpPr>
            <p:nvPr/>
          </p:nvGrpSpPr>
          <p:grpSpPr bwMode="auto">
            <a:xfrm>
              <a:off x="4946632" y="2128838"/>
              <a:ext cx="253998" cy="101600"/>
              <a:chOff x="1995" y="1933"/>
              <a:chExt cx="227" cy="90"/>
            </a:xfrm>
          </p:grpSpPr>
          <p:sp>
            <p:nvSpPr>
              <p:cNvPr id="158" name="Oval 829">
                <a:extLst>
                  <a:ext uri="{FF2B5EF4-FFF2-40B4-BE49-F238E27FC236}">
                    <a16:creationId xmlns:a16="http://schemas.microsoft.com/office/drawing/2014/main" id="{44332A36-1E0A-114E-BBB2-8790B32871E5}"/>
                  </a:ext>
                </a:extLst>
              </p:cNvPr>
              <p:cNvSpPr>
                <a:spLocks noChangeAspect="1" noChangeArrowheads="1"/>
              </p:cNvSpPr>
              <p:nvPr/>
            </p:nvSpPr>
            <p:spPr bwMode="auto">
              <a:xfrm>
                <a:off x="2131" y="1978"/>
                <a:ext cx="45" cy="45"/>
              </a:xfrm>
              <a:prstGeom prst="ellipse">
                <a:avLst/>
              </a:prstGeom>
              <a:solidFill>
                <a:schemeClr val="accent1"/>
              </a:solidFill>
              <a:ln w="9525">
                <a:solidFill>
                  <a:schemeClr val="tx1"/>
                </a:solidFill>
                <a:round/>
                <a:headEnd/>
                <a:tailEnd/>
              </a:ln>
            </p:spPr>
            <p:txBody>
              <a:bodyPr wrap="none" anchor="ctr"/>
              <a:lstStyle/>
              <a:p>
                <a:endParaRPr lang="fr-FR"/>
              </a:p>
            </p:txBody>
          </p:sp>
          <p:sp>
            <p:nvSpPr>
              <p:cNvPr id="159" name="Line 830">
                <a:extLst>
                  <a:ext uri="{FF2B5EF4-FFF2-40B4-BE49-F238E27FC236}">
                    <a16:creationId xmlns:a16="http://schemas.microsoft.com/office/drawing/2014/main" id="{CA8E66CF-0663-C143-9230-B36B142CE763}"/>
                  </a:ext>
                </a:extLst>
              </p:cNvPr>
              <p:cNvSpPr>
                <a:spLocks noChangeAspect="1" noChangeShapeType="1"/>
              </p:cNvSpPr>
              <p:nvPr/>
            </p:nvSpPr>
            <p:spPr bwMode="auto">
              <a:xfrm flipH="1">
                <a:off x="1995" y="2001"/>
                <a:ext cx="85" cy="0"/>
              </a:xfrm>
              <a:prstGeom prst="line">
                <a:avLst/>
              </a:prstGeom>
              <a:noFill/>
              <a:ln w="9525">
                <a:solidFill>
                  <a:schemeClr val="tx1"/>
                </a:solidFill>
                <a:round/>
                <a:headEnd/>
                <a:tailEnd/>
              </a:ln>
            </p:spPr>
            <p:txBody>
              <a:bodyPr/>
              <a:lstStyle/>
              <a:p>
                <a:endParaRPr lang="fr-FR"/>
              </a:p>
            </p:txBody>
          </p:sp>
          <p:sp>
            <p:nvSpPr>
              <p:cNvPr id="160" name="Line 831">
                <a:extLst>
                  <a:ext uri="{FF2B5EF4-FFF2-40B4-BE49-F238E27FC236}">
                    <a16:creationId xmlns:a16="http://schemas.microsoft.com/office/drawing/2014/main" id="{FC16A74F-318E-4B4E-875C-871287E967DF}"/>
                  </a:ext>
                </a:extLst>
              </p:cNvPr>
              <p:cNvSpPr>
                <a:spLocks noChangeAspect="1" noChangeShapeType="1"/>
              </p:cNvSpPr>
              <p:nvPr/>
            </p:nvSpPr>
            <p:spPr bwMode="auto">
              <a:xfrm>
                <a:off x="2177" y="2001"/>
                <a:ext cx="45" cy="0"/>
              </a:xfrm>
              <a:prstGeom prst="line">
                <a:avLst/>
              </a:prstGeom>
              <a:noFill/>
              <a:ln w="9525">
                <a:solidFill>
                  <a:schemeClr val="tx1"/>
                </a:solidFill>
                <a:round/>
                <a:headEnd/>
                <a:tailEnd/>
              </a:ln>
            </p:spPr>
            <p:txBody>
              <a:bodyPr/>
              <a:lstStyle/>
              <a:p>
                <a:endParaRPr lang="fr-FR"/>
              </a:p>
            </p:txBody>
          </p:sp>
          <p:sp>
            <p:nvSpPr>
              <p:cNvPr id="161" name="Line 832">
                <a:extLst>
                  <a:ext uri="{FF2B5EF4-FFF2-40B4-BE49-F238E27FC236}">
                    <a16:creationId xmlns:a16="http://schemas.microsoft.com/office/drawing/2014/main" id="{965D764D-C22B-414F-978E-66CF2D0E457E}"/>
                  </a:ext>
                </a:extLst>
              </p:cNvPr>
              <p:cNvSpPr>
                <a:spLocks noChangeAspect="1" noChangeShapeType="1"/>
              </p:cNvSpPr>
              <p:nvPr/>
            </p:nvSpPr>
            <p:spPr bwMode="auto">
              <a:xfrm flipV="1">
                <a:off x="2086" y="1933"/>
                <a:ext cx="68" cy="68"/>
              </a:xfrm>
              <a:prstGeom prst="line">
                <a:avLst/>
              </a:prstGeom>
              <a:noFill/>
              <a:ln w="9525">
                <a:solidFill>
                  <a:schemeClr val="tx1"/>
                </a:solidFill>
                <a:round/>
                <a:headEnd/>
                <a:tailEnd/>
              </a:ln>
            </p:spPr>
            <p:txBody>
              <a:bodyPr/>
              <a:lstStyle/>
              <a:p>
                <a:endParaRPr lang="fr-FR"/>
              </a:p>
            </p:txBody>
          </p:sp>
          <p:sp>
            <p:nvSpPr>
              <p:cNvPr id="162" name="Oval 833">
                <a:extLst>
                  <a:ext uri="{FF2B5EF4-FFF2-40B4-BE49-F238E27FC236}">
                    <a16:creationId xmlns:a16="http://schemas.microsoft.com/office/drawing/2014/main" id="{DF51A915-76AE-EB42-B072-2D0F0EE00BC3}"/>
                  </a:ext>
                </a:extLst>
              </p:cNvPr>
              <p:cNvSpPr>
                <a:spLocks noChangeAspect="1" noChangeArrowheads="1"/>
              </p:cNvSpPr>
              <p:nvPr/>
            </p:nvSpPr>
            <p:spPr bwMode="auto">
              <a:xfrm>
                <a:off x="2063" y="1978"/>
                <a:ext cx="45" cy="45"/>
              </a:xfrm>
              <a:prstGeom prst="ellipse">
                <a:avLst/>
              </a:prstGeom>
              <a:solidFill>
                <a:schemeClr val="accent1"/>
              </a:solidFill>
              <a:ln w="9525">
                <a:solidFill>
                  <a:schemeClr val="tx1"/>
                </a:solidFill>
                <a:round/>
                <a:headEnd/>
                <a:tailEnd/>
              </a:ln>
            </p:spPr>
            <p:txBody>
              <a:bodyPr wrap="none" anchor="ctr"/>
              <a:lstStyle/>
              <a:p>
                <a:endParaRPr lang="fr-FR"/>
              </a:p>
            </p:txBody>
          </p:sp>
        </p:grpSp>
        <p:sp>
          <p:nvSpPr>
            <p:cNvPr id="82" name="Line 834">
              <a:extLst>
                <a:ext uri="{FF2B5EF4-FFF2-40B4-BE49-F238E27FC236}">
                  <a16:creationId xmlns:a16="http://schemas.microsoft.com/office/drawing/2014/main" id="{965FE3F4-B08C-634F-8959-BD4A3116E566}"/>
                </a:ext>
              </a:extLst>
            </p:cNvPr>
            <p:cNvSpPr>
              <a:spLocks noChangeAspect="1" noChangeShapeType="1"/>
            </p:cNvSpPr>
            <p:nvPr/>
          </p:nvSpPr>
          <p:spPr bwMode="auto">
            <a:xfrm flipH="1" flipV="1">
              <a:off x="4562475" y="1528763"/>
              <a:ext cx="620713" cy="676275"/>
            </a:xfrm>
            <a:prstGeom prst="line">
              <a:avLst/>
            </a:prstGeom>
            <a:noFill/>
            <a:ln w="9525">
              <a:solidFill>
                <a:srgbClr val="000000">
                  <a:alpha val="39999"/>
                </a:srgbClr>
              </a:solidFill>
              <a:round/>
              <a:headEnd/>
              <a:tailEnd/>
            </a:ln>
          </p:spPr>
          <p:txBody>
            <a:bodyPr/>
            <a:lstStyle/>
            <a:p>
              <a:endParaRPr lang="fr-FR"/>
            </a:p>
          </p:txBody>
        </p:sp>
        <p:sp>
          <p:nvSpPr>
            <p:cNvPr id="83" name="Line 835">
              <a:extLst>
                <a:ext uri="{FF2B5EF4-FFF2-40B4-BE49-F238E27FC236}">
                  <a16:creationId xmlns:a16="http://schemas.microsoft.com/office/drawing/2014/main" id="{6802C6FA-581B-2A4D-8549-82598BC0C49A}"/>
                </a:ext>
              </a:extLst>
            </p:cNvPr>
            <p:cNvSpPr>
              <a:spLocks noChangeAspect="1" noChangeShapeType="1"/>
            </p:cNvSpPr>
            <p:nvPr/>
          </p:nvSpPr>
          <p:spPr bwMode="auto">
            <a:xfrm flipV="1">
              <a:off x="1497013" y="2235200"/>
              <a:ext cx="0" cy="822325"/>
            </a:xfrm>
            <a:prstGeom prst="line">
              <a:avLst/>
            </a:prstGeom>
            <a:noFill/>
            <a:ln w="38100" cmpd="dbl">
              <a:solidFill>
                <a:srgbClr val="FF9966"/>
              </a:solidFill>
              <a:round/>
              <a:headEnd/>
              <a:tailEnd type="triangle" w="med" len="med"/>
            </a:ln>
          </p:spPr>
          <p:txBody>
            <a:bodyPr/>
            <a:lstStyle/>
            <a:p>
              <a:endParaRPr lang="fr-FR"/>
            </a:p>
          </p:txBody>
        </p:sp>
        <p:sp>
          <p:nvSpPr>
            <p:cNvPr id="84" name="Line 836">
              <a:extLst>
                <a:ext uri="{FF2B5EF4-FFF2-40B4-BE49-F238E27FC236}">
                  <a16:creationId xmlns:a16="http://schemas.microsoft.com/office/drawing/2014/main" id="{4473E1B2-A470-BA4D-81B2-0579C4341F59}"/>
                </a:ext>
              </a:extLst>
            </p:cNvPr>
            <p:cNvSpPr>
              <a:spLocks noChangeAspect="1" noChangeShapeType="1"/>
            </p:cNvSpPr>
            <p:nvPr/>
          </p:nvSpPr>
          <p:spPr bwMode="auto">
            <a:xfrm flipH="1" flipV="1">
              <a:off x="3821113" y="2486025"/>
              <a:ext cx="3175" cy="754063"/>
            </a:xfrm>
            <a:prstGeom prst="line">
              <a:avLst/>
            </a:prstGeom>
            <a:noFill/>
            <a:ln w="38100" cmpd="dbl">
              <a:solidFill>
                <a:srgbClr val="99FF33"/>
              </a:solidFill>
              <a:round/>
              <a:headEnd/>
              <a:tailEnd type="triangle" w="med" len="med"/>
            </a:ln>
          </p:spPr>
          <p:txBody>
            <a:bodyPr/>
            <a:lstStyle/>
            <a:p>
              <a:endParaRPr lang="fr-FR"/>
            </a:p>
          </p:txBody>
        </p:sp>
        <p:sp>
          <p:nvSpPr>
            <p:cNvPr id="85" name="Line 837">
              <a:extLst>
                <a:ext uri="{FF2B5EF4-FFF2-40B4-BE49-F238E27FC236}">
                  <a16:creationId xmlns:a16="http://schemas.microsoft.com/office/drawing/2014/main" id="{7D95500F-89BF-9A46-873A-A1AE3C540DBF}"/>
                </a:ext>
              </a:extLst>
            </p:cNvPr>
            <p:cNvSpPr>
              <a:spLocks noChangeAspect="1" noChangeShapeType="1"/>
            </p:cNvSpPr>
            <p:nvPr/>
          </p:nvSpPr>
          <p:spPr bwMode="auto">
            <a:xfrm flipV="1">
              <a:off x="5080000" y="2389188"/>
              <a:ext cx="0" cy="725488"/>
            </a:xfrm>
            <a:prstGeom prst="line">
              <a:avLst/>
            </a:prstGeom>
            <a:noFill/>
            <a:ln w="38100" cmpd="dbl">
              <a:solidFill>
                <a:srgbClr val="99FF33"/>
              </a:solidFill>
              <a:round/>
              <a:headEnd/>
              <a:tailEnd type="triangle" w="med" len="med"/>
            </a:ln>
          </p:spPr>
          <p:txBody>
            <a:bodyPr/>
            <a:lstStyle/>
            <a:p>
              <a:endParaRPr lang="fr-FR"/>
            </a:p>
          </p:txBody>
        </p:sp>
        <p:sp>
          <p:nvSpPr>
            <p:cNvPr id="86" name="Line 838">
              <a:extLst>
                <a:ext uri="{FF2B5EF4-FFF2-40B4-BE49-F238E27FC236}">
                  <a16:creationId xmlns:a16="http://schemas.microsoft.com/office/drawing/2014/main" id="{E479A761-E7C3-D64D-9A1A-DC14F77991AF}"/>
                </a:ext>
              </a:extLst>
            </p:cNvPr>
            <p:cNvSpPr>
              <a:spLocks noChangeAspect="1" noChangeShapeType="1"/>
            </p:cNvSpPr>
            <p:nvPr/>
          </p:nvSpPr>
          <p:spPr bwMode="auto">
            <a:xfrm rot="5400000" flipH="1" flipV="1">
              <a:off x="4092575" y="2847975"/>
              <a:ext cx="0" cy="500063"/>
            </a:xfrm>
            <a:prstGeom prst="line">
              <a:avLst/>
            </a:prstGeom>
            <a:noFill/>
            <a:ln w="38100" cmpd="dbl">
              <a:solidFill>
                <a:srgbClr val="99FF33"/>
              </a:solidFill>
              <a:round/>
              <a:headEnd/>
              <a:tailEnd type="triangle" w="med" len="med"/>
            </a:ln>
          </p:spPr>
          <p:txBody>
            <a:bodyPr/>
            <a:lstStyle/>
            <a:p>
              <a:endParaRPr lang="fr-FR"/>
            </a:p>
          </p:txBody>
        </p:sp>
        <p:sp>
          <p:nvSpPr>
            <p:cNvPr id="87" name="Text Box 839">
              <a:extLst>
                <a:ext uri="{FF2B5EF4-FFF2-40B4-BE49-F238E27FC236}">
                  <a16:creationId xmlns:a16="http://schemas.microsoft.com/office/drawing/2014/main" id="{390749F7-08F1-8F45-B88C-0C33D3A02615}"/>
                </a:ext>
              </a:extLst>
            </p:cNvPr>
            <p:cNvSpPr txBox="1">
              <a:spLocks noChangeAspect="1" noChangeArrowheads="1"/>
            </p:cNvSpPr>
            <p:nvPr/>
          </p:nvSpPr>
          <p:spPr bwMode="auto">
            <a:xfrm>
              <a:off x="6350000" y="2185988"/>
              <a:ext cx="263525" cy="244475"/>
            </a:xfrm>
            <a:prstGeom prst="rect">
              <a:avLst/>
            </a:prstGeom>
            <a:solidFill>
              <a:schemeClr val="bg1"/>
            </a:solidFill>
            <a:ln w="9525">
              <a:noFill/>
              <a:miter lim="800000"/>
              <a:headEnd/>
              <a:tailEnd/>
            </a:ln>
          </p:spPr>
          <p:txBody>
            <a:bodyPr wrap="none" lIns="0" tIns="45710" rIns="0" bIns="45710">
              <a:spAutoFit/>
            </a:bodyPr>
            <a:lstStyle/>
            <a:p>
              <a:pPr algn="ctr"/>
              <a:r>
                <a:rPr lang="en-US" sz="1000" b="1">
                  <a:latin typeface="Comic Sans MS" pitchFamily="66" charset="0"/>
                </a:rPr>
                <a:t>ADC</a:t>
              </a:r>
            </a:p>
          </p:txBody>
        </p:sp>
        <p:sp>
          <p:nvSpPr>
            <p:cNvPr id="89" name="Line 840">
              <a:extLst>
                <a:ext uri="{FF2B5EF4-FFF2-40B4-BE49-F238E27FC236}">
                  <a16:creationId xmlns:a16="http://schemas.microsoft.com/office/drawing/2014/main" id="{637505B6-9887-C840-8FE4-B49933C4359A}"/>
                </a:ext>
              </a:extLst>
            </p:cNvPr>
            <p:cNvSpPr>
              <a:spLocks noChangeAspect="1" noChangeShapeType="1"/>
            </p:cNvSpPr>
            <p:nvPr/>
          </p:nvSpPr>
          <p:spPr bwMode="auto">
            <a:xfrm flipH="1" flipV="1">
              <a:off x="1874838" y="1822450"/>
              <a:ext cx="0" cy="204788"/>
            </a:xfrm>
            <a:prstGeom prst="line">
              <a:avLst/>
            </a:prstGeom>
            <a:noFill/>
            <a:ln w="38100" cmpd="dbl">
              <a:solidFill>
                <a:srgbClr val="FF66FF"/>
              </a:solidFill>
              <a:round/>
              <a:headEnd/>
              <a:tailEnd type="triangle" w="med" len="med"/>
            </a:ln>
          </p:spPr>
          <p:txBody>
            <a:bodyPr/>
            <a:lstStyle/>
            <a:p>
              <a:endParaRPr lang="fr-FR"/>
            </a:p>
          </p:txBody>
        </p:sp>
        <p:sp>
          <p:nvSpPr>
            <p:cNvPr id="90" name="Line 841">
              <a:extLst>
                <a:ext uri="{FF2B5EF4-FFF2-40B4-BE49-F238E27FC236}">
                  <a16:creationId xmlns:a16="http://schemas.microsoft.com/office/drawing/2014/main" id="{2BDC7452-7927-4A4E-9523-1ED2B8D3637D}"/>
                </a:ext>
              </a:extLst>
            </p:cNvPr>
            <p:cNvSpPr>
              <a:spLocks noChangeAspect="1" noChangeShapeType="1"/>
            </p:cNvSpPr>
            <p:nvPr/>
          </p:nvSpPr>
          <p:spPr bwMode="auto">
            <a:xfrm flipH="1" flipV="1">
              <a:off x="1870075" y="2384425"/>
              <a:ext cx="9525" cy="862013"/>
            </a:xfrm>
            <a:prstGeom prst="line">
              <a:avLst/>
            </a:prstGeom>
            <a:noFill/>
            <a:ln w="38100" cmpd="dbl">
              <a:solidFill>
                <a:srgbClr val="FF66FF"/>
              </a:solidFill>
              <a:round/>
              <a:headEnd/>
              <a:tailEnd/>
            </a:ln>
          </p:spPr>
          <p:txBody>
            <a:bodyPr/>
            <a:lstStyle/>
            <a:p>
              <a:endParaRPr lang="fr-FR"/>
            </a:p>
          </p:txBody>
        </p:sp>
        <p:sp>
          <p:nvSpPr>
            <p:cNvPr id="91" name="Text Box 842">
              <a:extLst>
                <a:ext uri="{FF2B5EF4-FFF2-40B4-BE49-F238E27FC236}">
                  <a16:creationId xmlns:a16="http://schemas.microsoft.com/office/drawing/2014/main" id="{5C47B241-97C9-BE44-A5BF-EE563E0D3AB5}"/>
                </a:ext>
              </a:extLst>
            </p:cNvPr>
            <p:cNvSpPr txBox="1">
              <a:spLocks noChangeAspect="1" noChangeArrowheads="1"/>
            </p:cNvSpPr>
            <p:nvPr/>
          </p:nvSpPr>
          <p:spPr bwMode="auto">
            <a:xfrm>
              <a:off x="1474131" y="1482725"/>
              <a:ext cx="801413" cy="149874"/>
            </a:xfrm>
            <a:prstGeom prst="rect">
              <a:avLst/>
            </a:prstGeom>
            <a:solidFill>
              <a:schemeClr val="bg1"/>
            </a:solidFill>
            <a:ln w="9525">
              <a:solidFill>
                <a:srgbClr val="CCFF33"/>
              </a:solidFill>
              <a:miter lim="800000"/>
              <a:headEnd/>
              <a:tailEnd/>
            </a:ln>
          </p:spPr>
          <p:txBody>
            <a:bodyPr wrap="none" lIns="0" tIns="0" rIns="0" bIns="0">
              <a:spAutoFit/>
            </a:bodyPr>
            <a:lstStyle/>
            <a:p>
              <a:pPr algn="ctr"/>
              <a:r>
                <a:rPr lang="en-US" sz="900" b="1">
                  <a:solidFill>
                    <a:schemeClr val="accent2"/>
                  </a:solidFill>
                  <a:latin typeface="Comic Sans MS" pitchFamily="66" charset="0"/>
                </a:rPr>
                <a:t>Charge range</a:t>
              </a:r>
              <a:endParaRPr lang="en-US" sz="900" b="1">
                <a:latin typeface="Comic Sans MS" pitchFamily="66" charset="0"/>
              </a:endParaRPr>
            </a:p>
          </p:txBody>
        </p:sp>
        <p:sp>
          <p:nvSpPr>
            <p:cNvPr id="92" name="Line 843">
              <a:extLst>
                <a:ext uri="{FF2B5EF4-FFF2-40B4-BE49-F238E27FC236}">
                  <a16:creationId xmlns:a16="http://schemas.microsoft.com/office/drawing/2014/main" id="{C439AC20-A694-2248-A91D-92CC9A9F035A}"/>
                </a:ext>
              </a:extLst>
            </p:cNvPr>
            <p:cNvSpPr>
              <a:spLocks noChangeAspect="1" noChangeShapeType="1"/>
            </p:cNvSpPr>
            <p:nvPr/>
          </p:nvSpPr>
          <p:spPr bwMode="auto">
            <a:xfrm rot="5400000" flipH="1" flipV="1">
              <a:off x="4622800" y="2630487"/>
              <a:ext cx="0" cy="935038"/>
            </a:xfrm>
            <a:prstGeom prst="line">
              <a:avLst/>
            </a:prstGeom>
            <a:noFill/>
            <a:ln w="38100" cmpd="dbl">
              <a:solidFill>
                <a:srgbClr val="99FF33"/>
              </a:solidFill>
              <a:round/>
              <a:headEnd/>
              <a:tailEnd/>
            </a:ln>
          </p:spPr>
          <p:txBody>
            <a:bodyPr/>
            <a:lstStyle/>
            <a:p>
              <a:endParaRPr lang="fr-FR"/>
            </a:p>
          </p:txBody>
        </p:sp>
        <p:sp>
          <p:nvSpPr>
            <p:cNvPr id="93" name="Line 844">
              <a:extLst>
                <a:ext uri="{FF2B5EF4-FFF2-40B4-BE49-F238E27FC236}">
                  <a16:creationId xmlns:a16="http://schemas.microsoft.com/office/drawing/2014/main" id="{51E227D2-FAC1-664A-9448-95BF388898E0}"/>
                </a:ext>
              </a:extLst>
            </p:cNvPr>
            <p:cNvSpPr>
              <a:spLocks noChangeAspect="1" noChangeShapeType="1"/>
            </p:cNvSpPr>
            <p:nvPr/>
          </p:nvSpPr>
          <p:spPr bwMode="auto">
            <a:xfrm flipV="1">
              <a:off x="1073150" y="3038475"/>
              <a:ext cx="0" cy="234950"/>
            </a:xfrm>
            <a:prstGeom prst="line">
              <a:avLst/>
            </a:prstGeom>
            <a:noFill/>
            <a:ln w="38100" cmpd="dbl">
              <a:solidFill>
                <a:srgbClr val="FF9966"/>
              </a:solidFill>
              <a:round/>
              <a:headEnd/>
              <a:tailEnd type="triangle" w="med" len="med"/>
            </a:ln>
          </p:spPr>
          <p:txBody>
            <a:bodyPr/>
            <a:lstStyle/>
            <a:p>
              <a:endParaRPr lang="fr-FR"/>
            </a:p>
          </p:txBody>
        </p:sp>
        <p:sp>
          <p:nvSpPr>
            <p:cNvPr id="94" name="Line 845">
              <a:extLst>
                <a:ext uri="{FF2B5EF4-FFF2-40B4-BE49-F238E27FC236}">
                  <a16:creationId xmlns:a16="http://schemas.microsoft.com/office/drawing/2014/main" id="{48AFCE60-F915-B14F-8E9D-3EBA437E0211}"/>
                </a:ext>
              </a:extLst>
            </p:cNvPr>
            <p:cNvSpPr>
              <a:spLocks noChangeAspect="1" noChangeShapeType="1"/>
            </p:cNvSpPr>
            <p:nvPr/>
          </p:nvSpPr>
          <p:spPr bwMode="auto">
            <a:xfrm rot="5400000" flipV="1">
              <a:off x="1285875" y="2830512"/>
              <a:ext cx="0" cy="423863"/>
            </a:xfrm>
            <a:prstGeom prst="line">
              <a:avLst/>
            </a:prstGeom>
            <a:noFill/>
            <a:ln w="38100" cmpd="dbl">
              <a:solidFill>
                <a:srgbClr val="FF9966"/>
              </a:solidFill>
              <a:round/>
              <a:headEnd/>
              <a:tailEnd/>
            </a:ln>
          </p:spPr>
          <p:txBody>
            <a:bodyPr/>
            <a:lstStyle/>
            <a:p>
              <a:endParaRPr lang="fr-FR"/>
            </a:p>
          </p:txBody>
        </p:sp>
        <p:sp>
          <p:nvSpPr>
            <p:cNvPr id="95" name="Line 846">
              <a:extLst>
                <a:ext uri="{FF2B5EF4-FFF2-40B4-BE49-F238E27FC236}">
                  <a16:creationId xmlns:a16="http://schemas.microsoft.com/office/drawing/2014/main" id="{D088D203-226F-7649-8A16-D9EEFEABBFC1}"/>
                </a:ext>
              </a:extLst>
            </p:cNvPr>
            <p:cNvSpPr>
              <a:spLocks noChangeAspect="1" noChangeShapeType="1"/>
            </p:cNvSpPr>
            <p:nvPr/>
          </p:nvSpPr>
          <p:spPr bwMode="auto">
            <a:xfrm flipV="1">
              <a:off x="2451100" y="2617788"/>
              <a:ext cx="0" cy="696913"/>
            </a:xfrm>
            <a:prstGeom prst="line">
              <a:avLst/>
            </a:prstGeom>
            <a:noFill/>
            <a:ln w="38100" cmpd="dbl">
              <a:solidFill>
                <a:srgbClr val="FF66FF"/>
              </a:solidFill>
              <a:round/>
              <a:headEnd/>
              <a:tailEnd type="triangle" w="med" len="med"/>
            </a:ln>
          </p:spPr>
          <p:txBody>
            <a:bodyPr/>
            <a:lstStyle/>
            <a:p>
              <a:endParaRPr lang="fr-FR"/>
            </a:p>
          </p:txBody>
        </p:sp>
        <p:sp>
          <p:nvSpPr>
            <p:cNvPr id="96" name="Line 847">
              <a:extLst>
                <a:ext uri="{FF2B5EF4-FFF2-40B4-BE49-F238E27FC236}">
                  <a16:creationId xmlns:a16="http://schemas.microsoft.com/office/drawing/2014/main" id="{199CF3E9-A0E6-2A4E-98A5-3959A704DE09}"/>
                </a:ext>
              </a:extLst>
            </p:cNvPr>
            <p:cNvSpPr>
              <a:spLocks noChangeShapeType="1"/>
            </p:cNvSpPr>
            <p:nvPr/>
          </p:nvSpPr>
          <p:spPr bwMode="auto">
            <a:xfrm flipH="1" flipV="1">
              <a:off x="2852738" y="1420813"/>
              <a:ext cx="6350" cy="800100"/>
            </a:xfrm>
            <a:prstGeom prst="line">
              <a:avLst/>
            </a:prstGeom>
            <a:noFill/>
            <a:ln w="9525">
              <a:solidFill>
                <a:schemeClr val="tx1"/>
              </a:solidFill>
              <a:round/>
              <a:headEnd/>
              <a:tailEnd/>
            </a:ln>
          </p:spPr>
          <p:txBody>
            <a:bodyPr/>
            <a:lstStyle/>
            <a:p>
              <a:endParaRPr lang="fr-FR"/>
            </a:p>
          </p:txBody>
        </p:sp>
        <p:sp>
          <p:nvSpPr>
            <p:cNvPr id="97" name="Line 848">
              <a:extLst>
                <a:ext uri="{FF2B5EF4-FFF2-40B4-BE49-F238E27FC236}">
                  <a16:creationId xmlns:a16="http://schemas.microsoft.com/office/drawing/2014/main" id="{8C31D6C4-9F62-EC40-BDCE-E71C8B8A9802}"/>
                </a:ext>
              </a:extLst>
            </p:cNvPr>
            <p:cNvSpPr>
              <a:spLocks noChangeAspect="1" noChangeShapeType="1"/>
            </p:cNvSpPr>
            <p:nvPr/>
          </p:nvSpPr>
          <p:spPr bwMode="auto">
            <a:xfrm>
              <a:off x="5759450" y="2122488"/>
              <a:ext cx="455613" cy="1588"/>
            </a:xfrm>
            <a:prstGeom prst="line">
              <a:avLst/>
            </a:prstGeom>
            <a:noFill/>
            <a:ln w="28575">
              <a:solidFill>
                <a:srgbClr val="FF6600"/>
              </a:solidFill>
              <a:round/>
              <a:headEnd/>
              <a:tailEnd type="triangle" w="med" len="med"/>
            </a:ln>
          </p:spPr>
          <p:txBody>
            <a:bodyPr/>
            <a:lstStyle/>
            <a:p>
              <a:endParaRPr lang="fr-FR"/>
            </a:p>
          </p:txBody>
        </p:sp>
        <p:sp>
          <p:nvSpPr>
            <p:cNvPr id="98" name="AutoShape 849">
              <a:extLst>
                <a:ext uri="{FF2B5EF4-FFF2-40B4-BE49-F238E27FC236}">
                  <a16:creationId xmlns:a16="http://schemas.microsoft.com/office/drawing/2014/main" id="{54B3350A-8A2F-CF49-A712-D36EC7460E36}"/>
                </a:ext>
              </a:extLst>
            </p:cNvPr>
            <p:cNvSpPr>
              <a:spLocks noChangeAspect="1" noChangeArrowheads="1"/>
            </p:cNvSpPr>
            <p:nvPr/>
          </p:nvSpPr>
          <p:spPr bwMode="auto">
            <a:xfrm rot="5400000">
              <a:off x="3065463" y="1144587"/>
              <a:ext cx="401638" cy="493713"/>
            </a:xfrm>
            <a:prstGeom prst="triangle">
              <a:avLst>
                <a:gd name="adj" fmla="val 50000"/>
              </a:avLst>
            </a:prstGeom>
            <a:solidFill>
              <a:schemeClr val="bg1"/>
            </a:solidFill>
            <a:ln w="9525">
              <a:miter lim="800000"/>
              <a:headEnd/>
              <a:tailEnd/>
            </a:ln>
            <a:scene3d>
              <a:camera prst="legacyObliqueTopLeft"/>
              <a:lightRig rig="legacyFlat3" dir="t"/>
            </a:scene3d>
            <a:sp3d extrusionH="303200" prstMaterial="legacyMatte">
              <a:bevelT w="13500" h="13500" prst="angle"/>
              <a:bevelB w="13500" h="13500" prst="angle"/>
              <a:extrusionClr>
                <a:schemeClr val="bg1"/>
              </a:extrusionClr>
            </a:sp3d>
          </p:spPr>
          <p:txBody>
            <a:bodyPr wrap="none" anchor="ctr">
              <a:flatTx/>
            </a:bodyPr>
            <a:lstStyle/>
            <a:p>
              <a:endParaRPr lang="fr-FR"/>
            </a:p>
          </p:txBody>
        </p:sp>
        <p:sp>
          <p:nvSpPr>
            <p:cNvPr id="99" name="Line 850">
              <a:extLst>
                <a:ext uri="{FF2B5EF4-FFF2-40B4-BE49-F238E27FC236}">
                  <a16:creationId xmlns:a16="http://schemas.microsoft.com/office/drawing/2014/main" id="{D9446755-FA34-C541-BBE6-90B741ADFA22}"/>
                </a:ext>
              </a:extLst>
            </p:cNvPr>
            <p:cNvSpPr>
              <a:spLocks noChangeShapeType="1"/>
            </p:cNvSpPr>
            <p:nvPr/>
          </p:nvSpPr>
          <p:spPr bwMode="auto">
            <a:xfrm>
              <a:off x="2859088" y="1420813"/>
              <a:ext cx="101600" cy="0"/>
            </a:xfrm>
            <a:prstGeom prst="line">
              <a:avLst/>
            </a:prstGeom>
            <a:noFill/>
            <a:ln w="9525">
              <a:solidFill>
                <a:schemeClr val="tx1"/>
              </a:solidFill>
              <a:round/>
              <a:headEnd/>
              <a:tailEnd type="triangle" w="med" len="med"/>
            </a:ln>
          </p:spPr>
          <p:txBody>
            <a:bodyPr/>
            <a:lstStyle/>
            <a:p>
              <a:endParaRPr lang="fr-FR"/>
            </a:p>
          </p:txBody>
        </p:sp>
        <p:sp>
          <p:nvSpPr>
            <p:cNvPr id="100" name="Line 851">
              <a:extLst>
                <a:ext uri="{FF2B5EF4-FFF2-40B4-BE49-F238E27FC236}">
                  <a16:creationId xmlns:a16="http://schemas.microsoft.com/office/drawing/2014/main" id="{6529B239-B888-164D-8563-9F4A944A7131}"/>
                </a:ext>
              </a:extLst>
            </p:cNvPr>
            <p:cNvSpPr>
              <a:spLocks noChangeShapeType="1"/>
            </p:cNvSpPr>
            <p:nvPr/>
          </p:nvSpPr>
          <p:spPr bwMode="auto">
            <a:xfrm>
              <a:off x="2605088" y="1249363"/>
              <a:ext cx="330200" cy="0"/>
            </a:xfrm>
            <a:prstGeom prst="line">
              <a:avLst/>
            </a:prstGeom>
            <a:noFill/>
            <a:ln w="9525">
              <a:solidFill>
                <a:schemeClr val="tx1"/>
              </a:solidFill>
              <a:round/>
              <a:headEnd/>
              <a:tailEnd type="triangle" w="med" len="med"/>
            </a:ln>
          </p:spPr>
          <p:txBody>
            <a:bodyPr/>
            <a:lstStyle/>
            <a:p>
              <a:endParaRPr lang="fr-FR"/>
            </a:p>
          </p:txBody>
        </p:sp>
        <p:sp>
          <p:nvSpPr>
            <p:cNvPr id="101" name="Rectangle 852">
              <a:extLst>
                <a:ext uri="{FF2B5EF4-FFF2-40B4-BE49-F238E27FC236}">
                  <a16:creationId xmlns:a16="http://schemas.microsoft.com/office/drawing/2014/main" id="{5911491B-8A2B-0A4B-89FF-BBD4512D2501}"/>
                </a:ext>
              </a:extLst>
            </p:cNvPr>
            <p:cNvSpPr>
              <a:spLocks noChangeAspect="1" noChangeArrowheads="1"/>
            </p:cNvSpPr>
            <p:nvPr/>
          </p:nvSpPr>
          <p:spPr bwMode="auto">
            <a:xfrm>
              <a:off x="2271713" y="1203325"/>
              <a:ext cx="409575" cy="217488"/>
            </a:xfrm>
            <a:prstGeom prst="rect">
              <a:avLst/>
            </a:prstGeom>
            <a:solidFill>
              <a:schemeClr val="bg1"/>
            </a:solidFill>
            <a:ln w="9525">
              <a:miter lim="800000"/>
              <a:headEnd/>
              <a:tailEnd/>
            </a:ln>
            <a:scene3d>
              <a:camera prst="legacyObliqueTopLeft"/>
              <a:lightRig rig="legacyFlat3" dir="t"/>
            </a:scene3d>
            <a:sp3d extrusionH="303200" prstMaterial="legacyMatte">
              <a:bevelT w="13500" h="13500" prst="angle"/>
              <a:bevelB w="13500" h="13500" prst="angle"/>
              <a:extrusionClr>
                <a:schemeClr val="bg1"/>
              </a:extrusionClr>
            </a:sp3d>
          </p:spPr>
          <p:txBody>
            <a:bodyPr wrap="none" anchor="ctr">
              <a:flatTx/>
            </a:bodyPr>
            <a:lstStyle/>
            <a:p>
              <a:endParaRPr lang="fr-FR"/>
            </a:p>
          </p:txBody>
        </p:sp>
        <p:sp>
          <p:nvSpPr>
            <p:cNvPr id="102" name="Text Box 853">
              <a:extLst>
                <a:ext uri="{FF2B5EF4-FFF2-40B4-BE49-F238E27FC236}">
                  <a16:creationId xmlns:a16="http://schemas.microsoft.com/office/drawing/2014/main" id="{E39F10B6-BAD4-C142-866B-4C979DFB7ACF}"/>
                </a:ext>
              </a:extLst>
            </p:cNvPr>
            <p:cNvSpPr txBox="1">
              <a:spLocks noChangeAspect="1" noChangeArrowheads="1"/>
            </p:cNvSpPr>
            <p:nvPr/>
          </p:nvSpPr>
          <p:spPr bwMode="auto">
            <a:xfrm>
              <a:off x="2327275" y="1214438"/>
              <a:ext cx="273050" cy="184150"/>
            </a:xfrm>
            <a:prstGeom prst="rect">
              <a:avLst/>
            </a:prstGeom>
            <a:solidFill>
              <a:schemeClr val="bg1"/>
            </a:solidFill>
            <a:ln w="9525">
              <a:solidFill>
                <a:srgbClr val="CCFF33"/>
              </a:solidFill>
              <a:miter lim="800000"/>
              <a:headEnd/>
              <a:tailEnd/>
            </a:ln>
          </p:spPr>
          <p:txBody>
            <a:bodyPr wrap="none" lIns="0" tIns="10800" rIns="0" bIns="10800">
              <a:spAutoFit/>
            </a:bodyPr>
            <a:lstStyle/>
            <a:p>
              <a:pPr algn="ctr"/>
              <a:r>
                <a:rPr lang="en-US" sz="1000" b="1">
                  <a:solidFill>
                    <a:srgbClr val="FF3300"/>
                  </a:solidFill>
                  <a:latin typeface="Comic Sans MS" pitchFamily="66" charset="0"/>
                </a:rPr>
                <a:t>DAC</a:t>
              </a:r>
            </a:p>
          </p:txBody>
        </p:sp>
        <p:sp>
          <p:nvSpPr>
            <p:cNvPr id="103" name="Text Box 854">
              <a:extLst>
                <a:ext uri="{FF2B5EF4-FFF2-40B4-BE49-F238E27FC236}">
                  <a16:creationId xmlns:a16="http://schemas.microsoft.com/office/drawing/2014/main" id="{C4C2010B-1A0D-A145-B8A6-CF0021AECC74}"/>
                </a:ext>
              </a:extLst>
            </p:cNvPr>
            <p:cNvSpPr txBox="1">
              <a:spLocks noChangeAspect="1" noChangeArrowheads="1"/>
            </p:cNvSpPr>
            <p:nvPr/>
          </p:nvSpPr>
          <p:spPr bwMode="auto">
            <a:xfrm>
              <a:off x="3025775" y="1317625"/>
              <a:ext cx="280988" cy="144463"/>
            </a:xfrm>
            <a:prstGeom prst="rect">
              <a:avLst/>
            </a:prstGeom>
            <a:solidFill>
              <a:schemeClr val="bg1"/>
            </a:solidFill>
            <a:ln w="9525">
              <a:noFill/>
              <a:miter lim="800000"/>
              <a:headEnd/>
              <a:tailEnd/>
            </a:ln>
          </p:spPr>
          <p:txBody>
            <a:bodyPr wrap="none" lIns="0" tIns="10800" rIns="0" bIns="10800">
              <a:spAutoFit/>
            </a:bodyPr>
            <a:lstStyle/>
            <a:p>
              <a:pPr algn="ctr"/>
              <a:r>
                <a:rPr lang="en-US" sz="800" b="1">
                  <a:solidFill>
                    <a:srgbClr val="FF3300"/>
                  </a:solidFill>
                  <a:latin typeface="Comic Sans MS" pitchFamily="66" charset="0"/>
                </a:rPr>
                <a:t>Discri</a:t>
              </a:r>
            </a:p>
          </p:txBody>
        </p:sp>
        <p:grpSp>
          <p:nvGrpSpPr>
            <p:cNvPr id="104" name="Group 855">
              <a:extLst>
                <a:ext uri="{FF2B5EF4-FFF2-40B4-BE49-F238E27FC236}">
                  <a16:creationId xmlns:a16="http://schemas.microsoft.com/office/drawing/2014/main" id="{C94D22D3-5D5A-1E48-B7FD-E1A447D64339}"/>
                </a:ext>
              </a:extLst>
            </p:cNvPr>
            <p:cNvGrpSpPr>
              <a:grpSpLocks noChangeAspect="1"/>
            </p:cNvGrpSpPr>
            <p:nvPr/>
          </p:nvGrpSpPr>
          <p:grpSpPr bwMode="auto">
            <a:xfrm rot="16200000" flipH="1">
              <a:off x="5133978" y="1720831"/>
              <a:ext cx="253998" cy="101600"/>
              <a:chOff x="1995" y="1933"/>
              <a:chExt cx="227" cy="90"/>
            </a:xfrm>
          </p:grpSpPr>
          <p:sp>
            <p:nvSpPr>
              <p:cNvPr id="153" name="Oval 856">
                <a:extLst>
                  <a:ext uri="{FF2B5EF4-FFF2-40B4-BE49-F238E27FC236}">
                    <a16:creationId xmlns:a16="http://schemas.microsoft.com/office/drawing/2014/main" id="{6861DEAB-97B4-E64D-871B-23D19BF4C1CC}"/>
                  </a:ext>
                </a:extLst>
              </p:cNvPr>
              <p:cNvSpPr>
                <a:spLocks noChangeAspect="1" noChangeArrowheads="1"/>
              </p:cNvSpPr>
              <p:nvPr/>
            </p:nvSpPr>
            <p:spPr bwMode="auto">
              <a:xfrm>
                <a:off x="2131" y="1978"/>
                <a:ext cx="45" cy="45"/>
              </a:xfrm>
              <a:prstGeom prst="ellipse">
                <a:avLst/>
              </a:prstGeom>
              <a:solidFill>
                <a:schemeClr val="bg1"/>
              </a:solidFill>
              <a:ln w="9525">
                <a:solidFill>
                  <a:schemeClr val="bg2"/>
                </a:solidFill>
                <a:round/>
                <a:headEnd/>
                <a:tailEnd/>
              </a:ln>
            </p:spPr>
            <p:txBody>
              <a:bodyPr wrap="none" anchor="ctr"/>
              <a:lstStyle/>
              <a:p>
                <a:endParaRPr lang="fr-FR"/>
              </a:p>
            </p:txBody>
          </p:sp>
          <p:sp>
            <p:nvSpPr>
              <p:cNvPr id="154" name="Line 857">
                <a:extLst>
                  <a:ext uri="{FF2B5EF4-FFF2-40B4-BE49-F238E27FC236}">
                    <a16:creationId xmlns:a16="http://schemas.microsoft.com/office/drawing/2014/main" id="{DE4EB05C-5082-004F-9F1A-E7B7EE1C172C}"/>
                  </a:ext>
                </a:extLst>
              </p:cNvPr>
              <p:cNvSpPr>
                <a:spLocks noChangeAspect="1" noChangeShapeType="1"/>
              </p:cNvSpPr>
              <p:nvPr/>
            </p:nvSpPr>
            <p:spPr bwMode="auto">
              <a:xfrm flipH="1">
                <a:off x="1995" y="2001"/>
                <a:ext cx="85" cy="0"/>
              </a:xfrm>
              <a:prstGeom prst="line">
                <a:avLst/>
              </a:prstGeom>
              <a:noFill/>
              <a:ln w="9525">
                <a:solidFill>
                  <a:schemeClr val="bg1"/>
                </a:solidFill>
                <a:round/>
                <a:headEnd/>
                <a:tailEnd/>
              </a:ln>
            </p:spPr>
            <p:txBody>
              <a:bodyPr/>
              <a:lstStyle/>
              <a:p>
                <a:endParaRPr lang="fr-FR"/>
              </a:p>
            </p:txBody>
          </p:sp>
          <p:sp>
            <p:nvSpPr>
              <p:cNvPr id="155" name="Line 858">
                <a:extLst>
                  <a:ext uri="{FF2B5EF4-FFF2-40B4-BE49-F238E27FC236}">
                    <a16:creationId xmlns:a16="http://schemas.microsoft.com/office/drawing/2014/main" id="{DCE80ACC-D51C-3E43-A3FF-3DE048AC92EF}"/>
                  </a:ext>
                </a:extLst>
              </p:cNvPr>
              <p:cNvSpPr>
                <a:spLocks noChangeAspect="1" noChangeShapeType="1"/>
              </p:cNvSpPr>
              <p:nvPr/>
            </p:nvSpPr>
            <p:spPr bwMode="auto">
              <a:xfrm>
                <a:off x="2177" y="2001"/>
                <a:ext cx="45" cy="0"/>
              </a:xfrm>
              <a:prstGeom prst="line">
                <a:avLst/>
              </a:prstGeom>
              <a:noFill/>
              <a:ln w="9525">
                <a:solidFill>
                  <a:schemeClr val="bg1"/>
                </a:solidFill>
                <a:round/>
                <a:headEnd/>
                <a:tailEnd/>
              </a:ln>
            </p:spPr>
            <p:txBody>
              <a:bodyPr/>
              <a:lstStyle/>
              <a:p>
                <a:endParaRPr lang="fr-FR"/>
              </a:p>
            </p:txBody>
          </p:sp>
          <p:sp>
            <p:nvSpPr>
              <p:cNvPr id="156" name="Line 859">
                <a:extLst>
                  <a:ext uri="{FF2B5EF4-FFF2-40B4-BE49-F238E27FC236}">
                    <a16:creationId xmlns:a16="http://schemas.microsoft.com/office/drawing/2014/main" id="{17979F5B-E6C6-EF44-94ED-1FCE51840D75}"/>
                  </a:ext>
                </a:extLst>
              </p:cNvPr>
              <p:cNvSpPr>
                <a:spLocks noChangeAspect="1" noChangeShapeType="1"/>
              </p:cNvSpPr>
              <p:nvPr/>
            </p:nvSpPr>
            <p:spPr bwMode="auto">
              <a:xfrm flipV="1">
                <a:off x="2086" y="1933"/>
                <a:ext cx="68" cy="68"/>
              </a:xfrm>
              <a:prstGeom prst="line">
                <a:avLst/>
              </a:prstGeom>
              <a:noFill/>
              <a:ln w="9525">
                <a:solidFill>
                  <a:schemeClr val="bg2"/>
                </a:solidFill>
                <a:round/>
                <a:headEnd/>
                <a:tailEnd/>
              </a:ln>
            </p:spPr>
            <p:txBody>
              <a:bodyPr/>
              <a:lstStyle/>
              <a:p>
                <a:endParaRPr lang="fr-FR"/>
              </a:p>
            </p:txBody>
          </p:sp>
          <p:sp>
            <p:nvSpPr>
              <p:cNvPr id="157" name="Oval 860">
                <a:extLst>
                  <a:ext uri="{FF2B5EF4-FFF2-40B4-BE49-F238E27FC236}">
                    <a16:creationId xmlns:a16="http://schemas.microsoft.com/office/drawing/2014/main" id="{05E331DC-1678-4B44-9B04-4A2FD2A942F6}"/>
                  </a:ext>
                </a:extLst>
              </p:cNvPr>
              <p:cNvSpPr>
                <a:spLocks noChangeAspect="1" noChangeArrowheads="1"/>
              </p:cNvSpPr>
              <p:nvPr/>
            </p:nvSpPr>
            <p:spPr bwMode="auto">
              <a:xfrm flipH="1">
                <a:off x="2063" y="1978"/>
                <a:ext cx="45" cy="45"/>
              </a:xfrm>
              <a:prstGeom prst="ellipse">
                <a:avLst/>
              </a:prstGeom>
              <a:solidFill>
                <a:schemeClr val="bg1"/>
              </a:solidFill>
              <a:ln w="9525">
                <a:solidFill>
                  <a:schemeClr val="bg2"/>
                </a:solidFill>
                <a:round/>
                <a:headEnd/>
                <a:tailEnd/>
              </a:ln>
            </p:spPr>
            <p:txBody>
              <a:bodyPr wrap="none" anchor="ctr"/>
              <a:lstStyle/>
              <a:p>
                <a:endParaRPr lang="fr-FR"/>
              </a:p>
            </p:txBody>
          </p:sp>
        </p:grpSp>
        <p:sp>
          <p:nvSpPr>
            <p:cNvPr id="105" name="Text Box 861">
              <a:extLst>
                <a:ext uri="{FF2B5EF4-FFF2-40B4-BE49-F238E27FC236}">
                  <a16:creationId xmlns:a16="http://schemas.microsoft.com/office/drawing/2014/main" id="{44C0FD04-55E1-D84B-9CF7-AFF0C2906A8F}"/>
                </a:ext>
              </a:extLst>
            </p:cNvPr>
            <p:cNvSpPr txBox="1">
              <a:spLocks noChangeAspect="1" noChangeArrowheads="1"/>
            </p:cNvSpPr>
            <p:nvPr/>
          </p:nvSpPr>
          <p:spPr bwMode="auto">
            <a:xfrm>
              <a:off x="3168650" y="1552575"/>
              <a:ext cx="306388" cy="144463"/>
            </a:xfrm>
            <a:prstGeom prst="rect">
              <a:avLst/>
            </a:prstGeom>
            <a:solidFill>
              <a:schemeClr val="bg1"/>
            </a:solidFill>
            <a:ln w="9525">
              <a:noFill/>
              <a:miter lim="800000"/>
              <a:headEnd/>
              <a:tailEnd/>
            </a:ln>
          </p:spPr>
          <p:txBody>
            <a:bodyPr wrap="none" lIns="0" tIns="10800" rIns="0" bIns="10800">
              <a:spAutoFit/>
            </a:bodyPr>
            <a:lstStyle/>
            <a:p>
              <a:pPr algn="ctr"/>
              <a:r>
                <a:rPr lang="en-US" sz="800" b="1">
                  <a:solidFill>
                    <a:srgbClr val="FF3300"/>
                  </a:solidFill>
                  <a:latin typeface="Comic Sans MS" pitchFamily="66" charset="0"/>
                </a:rPr>
                <a:t>inhibit</a:t>
              </a:r>
            </a:p>
          </p:txBody>
        </p:sp>
        <p:sp>
          <p:nvSpPr>
            <p:cNvPr id="106" name="Line 862">
              <a:extLst>
                <a:ext uri="{FF2B5EF4-FFF2-40B4-BE49-F238E27FC236}">
                  <a16:creationId xmlns:a16="http://schemas.microsoft.com/office/drawing/2014/main" id="{8DBC739F-3040-C54B-B4BA-DECDA8ECC769}"/>
                </a:ext>
              </a:extLst>
            </p:cNvPr>
            <p:cNvSpPr>
              <a:spLocks noChangeShapeType="1"/>
            </p:cNvSpPr>
            <p:nvPr/>
          </p:nvSpPr>
          <p:spPr bwMode="auto">
            <a:xfrm flipV="1">
              <a:off x="3384550" y="1444625"/>
              <a:ext cx="4763" cy="92075"/>
            </a:xfrm>
            <a:prstGeom prst="line">
              <a:avLst/>
            </a:prstGeom>
            <a:noFill/>
            <a:ln w="9525">
              <a:solidFill>
                <a:schemeClr val="tx1"/>
              </a:solidFill>
              <a:round/>
              <a:headEnd/>
              <a:tailEnd type="triangle" w="sm" len="sm"/>
            </a:ln>
          </p:spPr>
          <p:txBody>
            <a:bodyPr/>
            <a:lstStyle/>
            <a:p>
              <a:endParaRPr lang="fr-FR"/>
            </a:p>
          </p:txBody>
        </p:sp>
        <p:sp>
          <p:nvSpPr>
            <p:cNvPr id="107" name="AutoShape 863">
              <a:extLst>
                <a:ext uri="{FF2B5EF4-FFF2-40B4-BE49-F238E27FC236}">
                  <a16:creationId xmlns:a16="http://schemas.microsoft.com/office/drawing/2014/main" id="{E2E957B6-6084-B844-9F4D-58EACB7FFA24}"/>
                </a:ext>
              </a:extLst>
            </p:cNvPr>
            <p:cNvSpPr>
              <a:spLocks noChangeAspect="1" noChangeArrowheads="1"/>
            </p:cNvSpPr>
            <p:nvPr/>
          </p:nvSpPr>
          <p:spPr bwMode="auto">
            <a:xfrm rot="5400000">
              <a:off x="5267325" y="2095500"/>
              <a:ext cx="882650" cy="206375"/>
            </a:xfrm>
            <a:prstGeom prst="triangle">
              <a:avLst>
                <a:gd name="adj" fmla="val 50000"/>
              </a:avLst>
            </a:prstGeom>
            <a:solidFill>
              <a:srgbClr val="FF9900">
                <a:alpha val="79999"/>
              </a:srgbClr>
            </a:solidFill>
            <a:ln w="9525">
              <a:miter lim="800000"/>
              <a:headEnd/>
              <a:tailEnd/>
            </a:ln>
            <a:scene3d>
              <a:camera prst="legacyObliqueTopLeft"/>
              <a:lightRig rig="legacyFlat3" dir="t"/>
            </a:scene3d>
            <a:sp3d extrusionH="430200" prstMaterial="legacyMatte">
              <a:bevelT w="13500" h="13500" prst="angle"/>
              <a:bevelB w="13500" h="13500" prst="angle"/>
              <a:extrusionClr>
                <a:srgbClr val="FF9900"/>
              </a:extrusionClr>
            </a:sp3d>
          </p:spPr>
          <p:txBody>
            <a:bodyPr wrap="none" anchor="ctr">
              <a:flatTx/>
            </a:bodyPr>
            <a:lstStyle/>
            <a:p>
              <a:endParaRPr lang="fr-FR"/>
            </a:p>
          </p:txBody>
        </p:sp>
        <p:sp>
          <p:nvSpPr>
            <p:cNvPr id="108" name="Line 864">
              <a:extLst>
                <a:ext uri="{FF2B5EF4-FFF2-40B4-BE49-F238E27FC236}">
                  <a16:creationId xmlns:a16="http://schemas.microsoft.com/office/drawing/2014/main" id="{45076AFD-B510-F848-BB4F-5A98A59E8165}"/>
                </a:ext>
              </a:extLst>
            </p:cNvPr>
            <p:cNvSpPr>
              <a:spLocks noChangeAspect="1" noChangeShapeType="1"/>
            </p:cNvSpPr>
            <p:nvPr/>
          </p:nvSpPr>
          <p:spPr bwMode="auto">
            <a:xfrm flipV="1">
              <a:off x="5183188" y="2205038"/>
              <a:ext cx="357188" cy="0"/>
            </a:xfrm>
            <a:prstGeom prst="line">
              <a:avLst/>
            </a:prstGeom>
            <a:noFill/>
            <a:ln w="9525">
              <a:solidFill>
                <a:schemeClr val="tx1"/>
              </a:solidFill>
              <a:round/>
              <a:headEnd/>
              <a:tailEnd type="triangle" w="med" len="med"/>
            </a:ln>
          </p:spPr>
          <p:txBody>
            <a:bodyPr/>
            <a:lstStyle/>
            <a:p>
              <a:endParaRPr lang="fr-FR"/>
            </a:p>
          </p:txBody>
        </p:sp>
        <p:sp>
          <p:nvSpPr>
            <p:cNvPr id="109" name="Text Box 865">
              <a:extLst>
                <a:ext uri="{FF2B5EF4-FFF2-40B4-BE49-F238E27FC236}">
                  <a16:creationId xmlns:a16="http://schemas.microsoft.com/office/drawing/2014/main" id="{7BFF145F-D89A-A443-9B04-447DFA27B822}"/>
                </a:ext>
              </a:extLst>
            </p:cNvPr>
            <p:cNvSpPr txBox="1">
              <a:spLocks noChangeAspect="1" noChangeArrowheads="1"/>
            </p:cNvSpPr>
            <p:nvPr/>
          </p:nvSpPr>
          <p:spPr bwMode="auto">
            <a:xfrm>
              <a:off x="5467350" y="2692400"/>
              <a:ext cx="498475" cy="161925"/>
            </a:xfrm>
            <a:prstGeom prst="rect">
              <a:avLst/>
            </a:prstGeom>
            <a:solidFill>
              <a:schemeClr val="bg1"/>
            </a:solidFill>
            <a:ln w="9525">
              <a:solidFill>
                <a:srgbClr val="FF9900"/>
              </a:solidFill>
              <a:miter lim="800000"/>
              <a:headEnd/>
              <a:tailEnd/>
            </a:ln>
          </p:spPr>
          <p:txBody>
            <a:bodyPr wrap="none" lIns="0" tIns="0" rIns="0" bIns="0">
              <a:spAutoFit/>
            </a:bodyPr>
            <a:lstStyle/>
            <a:p>
              <a:pPr algn="ctr"/>
              <a:r>
                <a:rPr lang="en-US" sz="1000" b="1">
                  <a:latin typeface="Comic Sans MS" pitchFamily="66" charset="0"/>
                </a:rPr>
                <a:t>BUFFER</a:t>
              </a:r>
            </a:p>
          </p:txBody>
        </p:sp>
        <p:sp>
          <p:nvSpPr>
            <p:cNvPr id="110" name="Line 866">
              <a:extLst>
                <a:ext uri="{FF2B5EF4-FFF2-40B4-BE49-F238E27FC236}">
                  <a16:creationId xmlns:a16="http://schemas.microsoft.com/office/drawing/2014/main" id="{1AF82C20-28BF-1542-A74A-ECD8346E5285}"/>
                </a:ext>
              </a:extLst>
            </p:cNvPr>
            <p:cNvSpPr>
              <a:spLocks noChangeShapeType="1"/>
            </p:cNvSpPr>
            <p:nvPr/>
          </p:nvSpPr>
          <p:spPr bwMode="auto">
            <a:xfrm>
              <a:off x="1311275" y="2232025"/>
              <a:ext cx="0" cy="457200"/>
            </a:xfrm>
            <a:prstGeom prst="line">
              <a:avLst/>
            </a:prstGeom>
            <a:noFill/>
            <a:ln w="9525">
              <a:solidFill>
                <a:schemeClr val="bg1"/>
              </a:solidFill>
              <a:round/>
              <a:headEnd/>
              <a:tailEnd/>
            </a:ln>
          </p:spPr>
          <p:txBody>
            <a:bodyPr/>
            <a:lstStyle/>
            <a:p>
              <a:endParaRPr lang="fr-FR"/>
            </a:p>
          </p:txBody>
        </p:sp>
        <p:sp>
          <p:nvSpPr>
            <p:cNvPr id="111" name="Line 867">
              <a:extLst>
                <a:ext uri="{FF2B5EF4-FFF2-40B4-BE49-F238E27FC236}">
                  <a16:creationId xmlns:a16="http://schemas.microsoft.com/office/drawing/2014/main" id="{1B1827C7-F155-AE42-A232-73AC3C06CDC8}"/>
                </a:ext>
              </a:extLst>
            </p:cNvPr>
            <p:cNvSpPr>
              <a:spLocks noChangeShapeType="1"/>
            </p:cNvSpPr>
            <p:nvPr/>
          </p:nvSpPr>
          <p:spPr bwMode="auto">
            <a:xfrm>
              <a:off x="1317625" y="2692400"/>
              <a:ext cx="1552575" cy="0"/>
            </a:xfrm>
            <a:prstGeom prst="line">
              <a:avLst/>
            </a:prstGeom>
            <a:noFill/>
            <a:ln w="9525">
              <a:solidFill>
                <a:schemeClr val="bg1"/>
              </a:solidFill>
              <a:round/>
              <a:headEnd/>
              <a:tailEnd type="triangle" w="med" len="med"/>
            </a:ln>
          </p:spPr>
          <p:txBody>
            <a:bodyPr/>
            <a:lstStyle/>
            <a:p>
              <a:endParaRPr lang="fr-FR"/>
            </a:p>
          </p:txBody>
        </p:sp>
        <p:sp>
          <p:nvSpPr>
            <p:cNvPr id="112" name="Line 868">
              <a:extLst>
                <a:ext uri="{FF2B5EF4-FFF2-40B4-BE49-F238E27FC236}">
                  <a16:creationId xmlns:a16="http://schemas.microsoft.com/office/drawing/2014/main" id="{29D0A597-980B-7F4B-A086-C2373EA5050F}"/>
                </a:ext>
              </a:extLst>
            </p:cNvPr>
            <p:cNvSpPr>
              <a:spLocks noChangeShapeType="1"/>
            </p:cNvSpPr>
            <p:nvPr/>
          </p:nvSpPr>
          <p:spPr bwMode="auto">
            <a:xfrm flipV="1">
              <a:off x="2870200" y="2228850"/>
              <a:ext cx="0" cy="469900"/>
            </a:xfrm>
            <a:prstGeom prst="line">
              <a:avLst/>
            </a:prstGeom>
            <a:noFill/>
            <a:ln w="9525">
              <a:solidFill>
                <a:schemeClr val="bg1"/>
              </a:solidFill>
              <a:round/>
              <a:headEnd/>
              <a:tailEnd type="triangle" w="med" len="med"/>
            </a:ln>
          </p:spPr>
          <p:txBody>
            <a:bodyPr/>
            <a:lstStyle/>
            <a:p>
              <a:endParaRPr lang="fr-FR"/>
            </a:p>
          </p:txBody>
        </p:sp>
        <p:sp>
          <p:nvSpPr>
            <p:cNvPr id="113" name="Line 869">
              <a:extLst>
                <a:ext uri="{FF2B5EF4-FFF2-40B4-BE49-F238E27FC236}">
                  <a16:creationId xmlns:a16="http://schemas.microsoft.com/office/drawing/2014/main" id="{2A52FBA2-5B33-3C43-9334-2C269D04FB35}"/>
                </a:ext>
              </a:extLst>
            </p:cNvPr>
            <p:cNvSpPr>
              <a:spLocks noChangeShapeType="1"/>
            </p:cNvSpPr>
            <p:nvPr/>
          </p:nvSpPr>
          <p:spPr bwMode="auto">
            <a:xfrm flipV="1">
              <a:off x="2171700" y="2232025"/>
              <a:ext cx="0" cy="457200"/>
            </a:xfrm>
            <a:prstGeom prst="line">
              <a:avLst/>
            </a:prstGeom>
            <a:noFill/>
            <a:ln w="9525">
              <a:solidFill>
                <a:schemeClr val="bg1"/>
              </a:solidFill>
              <a:round/>
              <a:headEnd/>
              <a:tailEnd type="triangle" w="med" len="med"/>
            </a:ln>
          </p:spPr>
          <p:txBody>
            <a:bodyPr/>
            <a:lstStyle/>
            <a:p>
              <a:endParaRPr lang="fr-FR"/>
            </a:p>
          </p:txBody>
        </p:sp>
        <p:grpSp>
          <p:nvGrpSpPr>
            <p:cNvPr id="114" name="Group 870">
              <a:extLst>
                <a:ext uri="{FF2B5EF4-FFF2-40B4-BE49-F238E27FC236}">
                  <a16:creationId xmlns:a16="http://schemas.microsoft.com/office/drawing/2014/main" id="{92FAF515-4FF4-F645-893A-046493CF93EE}"/>
                </a:ext>
              </a:extLst>
            </p:cNvPr>
            <p:cNvGrpSpPr>
              <a:grpSpLocks noChangeAspect="1"/>
            </p:cNvGrpSpPr>
            <p:nvPr/>
          </p:nvGrpSpPr>
          <p:grpSpPr bwMode="auto">
            <a:xfrm>
              <a:off x="1257282" y="2159000"/>
              <a:ext cx="253998" cy="101600"/>
              <a:chOff x="1995" y="1933"/>
              <a:chExt cx="227" cy="90"/>
            </a:xfrm>
          </p:grpSpPr>
          <p:sp>
            <p:nvSpPr>
              <p:cNvPr id="148" name="Oval 871">
                <a:extLst>
                  <a:ext uri="{FF2B5EF4-FFF2-40B4-BE49-F238E27FC236}">
                    <a16:creationId xmlns:a16="http://schemas.microsoft.com/office/drawing/2014/main" id="{08F75530-1264-1347-96F2-4DCF59B48E49}"/>
                  </a:ext>
                </a:extLst>
              </p:cNvPr>
              <p:cNvSpPr>
                <a:spLocks noChangeAspect="1" noChangeArrowheads="1"/>
              </p:cNvSpPr>
              <p:nvPr/>
            </p:nvSpPr>
            <p:spPr bwMode="auto">
              <a:xfrm>
                <a:off x="2131" y="1978"/>
                <a:ext cx="45" cy="45"/>
              </a:xfrm>
              <a:prstGeom prst="ellipse">
                <a:avLst/>
              </a:prstGeom>
              <a:solidFill>
                <a:schemeClr val="bg1"/>
              </a:solidFill>
              <a:ln w="9525">
                <a:solidFill>
                  <a:schemeClr val="bg2"/>
                </a:solidFill>
                <a:round/>
                <a:headEnd/>
                <a:tailEnd/>
              </a:ln>
            </p:spPr>
            <p:txBody>
              <a:bodyPr wrap="none" anchor="ctr"/>
              <a:lstStyle/>
              <a:p>
                <a:endParaRPr lang="fr-FR"/>
              </a:p>
            </p:txBody>
          </p:sp>
          <p:sp>
            <p:nvSpPr>
              <p:cNvPr id="149" name="Line 872">
                <a:extLst>
                  <a:ext uri="{FF2B5EF4-FFF2-40B4-BE49-F238E27FC236}">
                    <a16:creationId xmlns:a16="http://schemas.microsoft.com/office/drawing/2014/main" id="{BB4BEA2B-1E4A-E54E-B271-409C6E2BB089}"/>
                  </a:ext>
                </a:extLst>
              </p:cNvPr>
              <p:cNvSpPr>
                <a:spLocks noChangeAspect="1" noChangeShapeType="1"/>
              </p:cNvSpPr>
              <p:nvPr/>
            </p:nvSpPr>
            <p:spPr bwMode="auto">
              <a:xfrm flipH="1">
                <a:off x="1995" y="2001"/>
                <a:ext cx="85" cy="0"/>
              </a:xfrm>
              <a:prstGeom prst="line">
                <a:avLst/>
              </a:prstGeom>
              <a:noFill/>
              <a:ln w="9525">
                <a:solidFill>
                  <a:schemeClr val="bg1"/>
                </a:solidFill>
                <a:round/>
                <a:headEnd/>
                <a:tailEnd/>
              </a:ln>
            </p:spPr>
            <p:txBody>
              <a:bodyPr/>
              <a:lstStyle/>
              <a:p>
                <a:endParaRPr lang="fr-FR"/>
              </a:p>
            </p:txBody>
          </p:sp>
          <p:sp>
            <p:nvSpPr>
              <p:cNvPr id="150" name="Line 873">
                <a:extLst>
                  <a:ext uri="{FF2B5EF4-FFF2-40B4-BE49-F238E27FC236}">
                    <a16:creationId xmlns:a16="http://schemas.microsoft.com/office/drawing/2014/main" id="{7EFA5D4E-53F7-2146-8CE1-1453DA9ACCFF}"/>
                  </a:ext>
                </a:extLst>
              </p:cNvPr>
              <p:cNvSpPr>
                <a:spLocks noChangeAspect="1" noChangeShapeType="1"/>
              </p:cNvSpPr>
              <p:nvPr/>
            </p:nvSpPr>
            <p:spPr bwMode="auto">
              <a:xfrm>
                <a:off x="2177" y="2001"/>
                <a:ext cx="45" cy="0"/>
              </a:xfrm>
              <a:prstGeom prst="line">
                <a:avLst/>
              </a:prstGeom>
              <a:noFill/>
              <a:ln w="9525">
                <a:solidFill>
                  <a:schemeClr val="bg1"/>
                </a:solidFill>
                <a:round/>
                <a:headEnd/>
                <a:tailEnd/>
              </a:ln>
            </p:spPr>
            <p:txBody>
              <a:bodyPr/>
              <a:lstStyle/>
              <a:p>
                <a:endParaRPr lang="fr-FR"/>
              </a:p>
            </p:txBody>
          </p:sp>
          <p:sp>
            <p:nvSpPr>
              <p:cNvPr id="151" name="Line 874">
                <a:extLst>
                  <a:ext uri="{FF2B5EF4-FFF2-40B4-BE49-F238E27FC236}">
                    <a16:creationId xmlns:a16="http://schemas.microsoft.com/office/drawing/2014/main" id="{31FC8082-F940-C748-80D9-FED946AE2B95}"/>
                  </a:ext>
                </a:extLst>
              </p:cNvPr>
              <p:cNvSpPr>
                <a:spLocks noChangeAspect="1" noChangeShapeType="1"/>
              </p:cNvSpPr>
              <p:nvPr/>
            </p:nvSpPr>
            <p:spPr bwMode="auto">
              <a:xfrm flipV="1">
                <a:off x="2086" y="1933"/>
                <a:ext cx="68" cy="68"/>
              </a:xfrm>
              <a:prstGeom prst="line">
                <a:avLst/>
              </a:prstGeom>
              <a:noFill/>
              <a:ln w="9525">
                <a:solidFill>
                  <a:schemeClr val="bg2"/>
                </a:solidFill>
                <a:round/>
                <a:headEnd/>
                <a:tailEnd/>
              </a:ln>
            </p:spPr>
            <p:txBody>
              <a:bodyPr/>
              <a:lstStyle/>
              <a:p>
                <a:endParaRPr lang="fr-FR"/>
              </a:p>
            </p:txBody>
          </p:sp>
          <p:sp>
            <p:nvSpPr>
              <p:cNvPr id="152" name="Oval 875">
                <a:extLst>
                  <a:ext uri="{FF2B5EF4-FFF2-40B4-BE49-F238E27FC236}">
                    <a16:creationId xmlns:a16="http://schemas.microsoft.com/office/drawing/2014/main" id="{C523E23F-B164-AA41-9E50-90703D3E4ECB}"/>
                  </a:ext>
                </a:extLst>
              </p:cNvPr>
              <p:cNvSpPr>
                <a:spLocks noChangeAspect="1" noChangeArrowheads="1"/>
              </p:cNvSpPr>
              <p:nvPr/>
            </p:nvSpPr>
            <p:spPr bwMode="auto">
              <a:xfrm>
                <a:off x="2063" y="1978"/>
                <a:ext cx="45" cy="45"/>
              </a:xfrm>
              <a:prstGeom prst="ellipse">
                <a:avLst/>
              </a:prstGeom>
              <a:solidFill>
                <a:schemeClr val="bg1"/>
              </a:solidFill>
              <a:ln w="9525">
                <a:solidFill>
                  <a:schemeClr val="bg2"/>
                </a:solidFill>
                <a:round/>
                <a:headEnd/>
                <a:tailEnd/>
              </a:ln>
            </p:spPr>
            <p:txBody>
              <a:bodyPr wrap="none" anchor="ctr"/>
              <a:lstStyle/>
              <a:p>
                <a:endParaRPr lang="fr-FR"/>
              </a:p>
            </p:txBody>
          </p:sp>
        </p:grpSp>
        <p:grpSp>
          <p:nvGrpSpPr>
            <p:cNvPr id="115" name="Group 876">
              <a:extLst>
                <a:ext uri="{FF2B5EF4-FFF2-40B4-BE49-F238E27FC236}">
                  <a16:creationId xmlns:a16="http://schemas.microsoft.com/office/drawing/2014/main" id="{5929C71B-F3FE-BA42-BC51-2128B0A64251}"/>
                </a:ext>
              </a:extLst>
            </p:cNvPr>
            <p:cNvGrpSpPr>
              <a:grpSpLocks noChangeAspect="1"/>
            </p:cNvGrpSpPr>
            <p:nvPr/>
          </p:nvGrpSpPr>
          <p:grpSpPr bwMode="auto">
            <a:xfrm rot="-5400000">
              <a:off x="2020891" y="2446356"/>
              <a:ext cx="253998" cy="101600"/>
              <a:chOff x="1995" y="1933"/>
              <a:chExt cx="227" cy="90"/>
            </a:xfrm>
          </p:grpSpPr>
          <p:sp>
            <p:nvSpPr>
              <p:cNvPr id="143" name="Oval 877">
                <a:extLst>
                  <a:ext uri="{FF2B5EF4-FFF2-40B4-BE49-F238E27FC236}">
                    <a16:creationId xmlns:a16="http://schemas.microsoft.com/office/drawing/2014/main" id="{1765AC40-717A-3445-BF56-A60451040107}"/>
                  </a:ext>
                </a:extLst>
              </p:cNvPr>
              <p:cNvSpPr>
                <a:spLocks noChangeAspect="1" noChangeArrowheads="1"/>
              </p:cNvSpPr>
              <p:nvPr/>
            </p:nvSpPr>
            <p:spPr bwMode="auto">
              <a:xfrm>
                <a:off x="2131" y="1978"/>
                <a:ext cx="45" cy="45"/>
              </a:xfrm>
              <a:prstGeom prst="ellipse">
                <a:avLst/>
              </a:prstGeom>
              <a:solidFill>
                <a:schemeClr val="bg1"/>
              </a:solidFill>
              <a:ln w="9525">
                <a:solidFill>
                  <a:schemeClr val="bg2"/>
                </a:solidFill>
                <a:round/>
                <a:headEnd/>
                <a:tailEnd/>
              </a:ln>
            </p:spPr>
            <p:txBody>
              <a:bodyPr wrap="none" anchor="ctr"/>
              <a:lstStyle/>
              <a:p>
                <a:endParaRPr lang="fr-FR"/>
              </a:p>
            </p:txBody>
          </p:sp>
          <p:sp>
            <p:nvSpPr>
              <p:cNvPr id="144" name="Line 878">
                <a:extLst>
                  <a:ext uri="{FF2B5EF4-FFF2-40B4-BE49-F238E27FC236}">
                    <a16:creationId xmlns:a16="http://schemas.microsoft.com/office/drawing/2014/main" id="{E1DE6CCC-760E-3748-87FE-6103A27616D3}"/>
                  </a:ext>
                </a:extLst>
              </p:cNvPr>
              <p:cNvSpPr>
                <a:spLocks noChangeAspect="1" noChangeShapeType="1"/>
              </p:cNvSpPr>
              <p:nvPr/>
            </p:nvSpPr>
            <p:spPr bwMode="auto">
              <a:xfrm flipH="1">
                <a:off x="1995" y="2001"/>
                <a:ext cx="85" cy="0"/>
              </a:xfrm>
              <a:prstGeom prst="line">
                <a:avLst/>
              </a:prstGeom>
              <a:noFill/>
              <a:ln w="9525">
                <a:solidFill>
                  <a:schemeClr val="bg1"/>
                </a:solidFill>
                <a:round/>
                <a:headEnd/>
                <a:tailEnd/>
              </a:ln>
            </p:spPr>
            <p:txBody>
              <a:bodyPr/>
              <a:lstStyle/>
              <a:p>
                <a:endParaRPr lang="fr-FR"/>
              </a:p>
            </p:txBody>
          </p:sp>
          <p:sp>
            <p:nvSpPr>
              <p:cNvPr id="145" name="Line 879">
                <a:extLst>
                  <a:ext uri="{FF2B5EF4-FFF2-40B4-BE49-F238E27FC236}">
                    <a16:creationId xmlns:a16="http://schemas.microsoft.com/office/drawing/2014/main" id="{2507249E-2FAA-7E40-A0AE-18770FBB9091}"/>
                  </a:ext>
                </a:extLst>
              </p:cNvPr>
              <p:cNvSpPr>
                <a:spLocks noChangeAspect="1" noChangeShapeType="1"/>
              </p:cNvSpPr>
              <p:nvPr/>
            </p:nvSpPr>
            <p:spPr bwMode="auto">
              <a:xfrm>
                <a:off x="2177" y="2001"/>
                <a:ext cx="45" cy="0"/>
              </a:xfrm>
              <a:prstGeom prst="line">
                <a:avLst/>
              </a:prstGeom>
              <a:noFill/>
              <a:ln w="9525">
                <a:solidFill>
                  <a:schemeClr val="bg1"/>
                </a:solidFill>
                <a:round/>
                <a:headEnd/>
                <a:tailEnd/>
              </a:ln>
            </p:spPr>
            <p:txBody>
              <a:bodyPr/>
              <a:lstStyle/>
              <a:p>
                <a:endParaRPr lang="fr-FR"/>
              </a:p>
            </p:txBody>
          </p:sp>
          <p:sp>
            <p:nvSpPr>
              <p:cNvPr id="146" name="Line 880">
                <a:extLst>
                  <a:ext uri="{FF2B5EF4-FFF2-40B4-BE49-F238E27FC236}">
                    <a16:creationId xmlns:a16="http://schemas.microsoft.com/office/drawing/2014/main" id="{81FD4069-D230-484B-80E4-61947A111603}"/>
                  </a:ext>
                </a:extLst>
              </p:cNvPr>
              <p:cNvSpPr>
                <a:spLocks noChangeAspect="1" noChangeShapeType="1"/>
              </p:cNvSpPr>
              <p:nvPr/>
            </p:nvSpPr>
            <p:spPr bwMode="auto">
              <a:xfrm flipV="1">
                <a:off x="2086" y="1933"/>
                <a:ext cx="68" cy="68"/>
              </a:xfrm>
              <a:prstGeom prst="line">
                <a:avLst/>
              </a:prstGeom>
              <a:noFill/>
              <a:ln w="9525">
                <a:solidFill>
                  <a:schemeClr val="bg2"/>
                </a:solidFill>
                <a:round/>
                <a:headEnd/>
                <a:tailEnd/>
              </a:ln>
            </p:spPr>
            <p:txBody>
              <a:bodyPr/>
              <a:lstStyle/>
              <a:p>
                <a:endParaRPr lang="fr-FR"/>
              </a:p>
            </p:txBody>
          </p:sp>
          <p:sp>
            <p:nvSpPr>
              <p:cNvPr id="147" name="Oval 881">
                <a:extLst>
                  <a:ext uri="{FF2B5EF4-FFF2-40B4-BE49-F238E27FC236}">
                    <a16:creationId xmlns:a16="http://schemas.microsoft.com/office/drawing/2014/main" id="{D2108A35-F849-4B4B-8653-C00AF44809BC}"/>
                  </a:ext>
                </a:extLst>
              </p:cNvPr>
              <p:cNvSpPr>
                <a:spLocks noChangeAspect="1" noChangeArrowheads="1"/>
              </p:cNvSpPr>
              <p:nvPr/>
            </p:nvSpPr>
            <p:spPr bwMode="auto">
              <a:xfrm>
                <a:off x="2063" y="1978"/>
                <a:ext cx="45" cy="45"/>
              </a:xfrm>
              <a:prstGeom prst="ellipse">
                <a:avLst/>
              </a:prstGeom>
              <a:solidFill>
                <a:schemeClr val="bg1"/>
              </a:solidFill>
              <a:ln w="9525">
                <a:solidFill>
                  <a:schemeClr val="bg2"/>
                </a:solidFill>
                <a:round/>
                <a:headEnd/>
                <a:tailEnd/>
              </a:ln>
            </p:spPr>
            <p:txBody>
              <a:bodyPr wrap="none" anchor="ctr"/>
              <a:lstStyle/>
              <a:p>
                <a:endParaRPr lang="fr-FR"/>
              </a:p>
            </p:txBody>
          </p:sp>
        </p:grpSp>
        <p:grpSp>
          <p:nvGrpSpPr>
            <p:cNvPr id="116" name="Group 882">
              <a:extLst>
                <a:ext uri="{FF2B5EF4-FFF2-40B4-BE49-F238E27FC236}">
                  <a16:creationId xmlns:a16="http://schemas.microsoft.com/office/drawing/2014/main" id="{150D9E73-3175-554C-B29F-7D51D29F23F2}"/>
                </a:ext>
              </a:extLst>
            </p:cNvPr>
            <p:cNvGrpSpPr>
              <a:grpSpLocks noChangeAspect="1"/>
            </p:cNvGrpSpPr>
            <p:nvPr/>
          </p:nvGrpSpPr>
          <p:grpSpPr bwMode="auto">
            <a:xfrm rot="-5400000">
              <a:off x="2717803" y="2492394"/>
              <a:ext cx="253998" cy="101600"/>
              <a:chOff x="1995" y="1933"/>
              <a:chExt cx="227" cy="90"/>
            </a:xfrm>
          </p:grpSpPr>
          <p:sp>
            <p:nvSpPr>
              <p:cNvPr id="138" name="Oval 883">
                <a:extLst>
                  <a:ext uri="{FF2B5EF4-FFF2-40B4-BE49-F238E27FC236}">
                    <a16:creationId xmlns:a16="http://schemas.microsoft.com/office/drawing/2014/main" id="{B5C33CC4-275D-004A-9AE0-5C535A66E33F}"/>
                  </a:ext>
                </a:extLst>
              </p:cNvPr>
              <p:cNvSpPr>
                <a:spLocks noChangeAspect="1" noChangeArrowheads="1"/>
              </p:cNvSpPr>
              <p:nvPr/>
            </p:nvSpPr>
            <p:spPr bwMode="auto">
              <a:xfrm>
                <a:off x="2131" y="1978"/>
                <a:ext cx="45" cy="45"/>
              </a:xfrm>
              <a:prstGeom prst="ellipse">
                <a:avLst/>
              </a:prstGeom>
              <a:solidFill>
                <a:schemeClr val="bg1"/>
              </a:solidFill>
              <a:ln w="9525">
                <a:solidFill>
                  <a:schemeClr val="bg2"/>
                </a:solidFill>
                <a:round/>
                <a:headEnd/>
                <a:tailEnd/>
              </a:ln>
            </p:spPr>
            <p:txBody>
              <a:bodyPr wrap="none" anchor="ctr"/>
              <a:lstStyle/>
              <a:p>
                <a:endParaRPr lang="fr-FR"/>
              </a:p>
            </p:txBody>
          </p:sp>
          <p:sp>
            <p:nvSpPr>
              <p:cNvPr id="139" name="Line 884">
                <a:extLst>
                  <a:ext uri="{FF2B5EF4-FFF2-40B4-BE49-F238E27FC236}">
                    <a16:creationId xmlns:a16="http://schemas.microsoft.com/office/drawing/2014/main" id="{A0BC6AC0-85AC-BF49-A388-33B66B5A0583}"/>
                  </a:ext>
                </a:extLst>
              </p:cNvPr>
              <p:cNvSpPr>
                <a:spLocks noChangeAspect="1" noChangeShapeType="1"/>
              </p:cNvSpPr>
              <p:nvPr/>
            </p:nvSpPr>
            <p:spPr bwMode="auto">
              <a:xfrm flipH="1">
                <a:off x="1995" y="2001"/>
                <a:ext cx="85" cy="0"/>
              </a:xfrm>
              <a:prstGeom prst="line">
                <a:avLst/>
              </a:prstGeom>
              <a:noFill/>
              <a:ln w="9525">
                <a:solidFill>
                  <a:schemeClr val="bg1"/>
                </a:solidFill>
                <a:round/>
                <a:headEnd/>
                <a:tailEnd/>
              </a:ln>
            </p:spPr>
            <p:txBody>
              <a:bodyPr/>
              <a:lstStyle/>
              <a:p>
                <a:endParaRPr lang="fr-FR"/>
              </a:p>
            </p:txBody>
          </p:sp>
          <p:sp>
            <p:nvSpPr>
              <p:cNvPr id="140" name="Line 885">
                <a:extLst>
                  <a:ext uri="{FF2B5EF4-FFF2-40B4-BE49-F238E27FC236}">
                    <a16:creationId xmlns:a16="http://schemas.microsoft.com/office/drawing/2014/main" id="{B2088AB5-4B7B-7E47-BF20-365AF0CD137D}"/>
                  </a:ext>
                </a:extLst>
              </p:cNvPr>
              <p:cNvSpPr>
                <a:spLocks noChangeAspect="1" noChangeShapeType="1"/>
              </p:cNvSpPr>
              <p:nvPr/>
            </p:nvSpPr>
            <p:spPr bwMode="auto">
              <a:xfrm>
                <a:off x="2177" y="2001"/>
                <a:ext cx="45" cy="0"/>
              </a:xfrm>
              <a:prstGeom prst="line">
                <a:avLst/>
              </a:prstGeom>
              <a:noFill/>
              <a:ln w="9525">
                <a:solidFill>
                  <a:schemeClr val="bg1"/>
                </a:solidFill>
                <a:round/>
                <a:headEnd/>
                <a:tailEnd/>
              </a:ln>
            </p:spPr>
            <p:txBody>
              <a:bodyPr/>
              <a:lstStyle/>
              <a:p>
                <a:endParaRPr lang="fr-FR"/>
              </a:p>
            </p:txBody>
          </p:sp>
          <p:sp>
            <p:nvSpPr>
              <p:cNvPr id="141" name="Line 886">
                <a:extLst>
                  <a:ext uri="{FF2B5EF4-FFF2-40B4-BE49-F238E27FC236}">
                    <a16:creationId xmlns:a16="http://schemas.microsoft.com/office/drawing/2014/main" id="{541EC0FB-CE81-1E4F-AB40-621DC121B9BF}"/>
                  </a:ext>
                </a:extLst>
              </p:cNvPr>
              <p:cNvSpPr>
                <a:spLocks noChangeAspect="1" noChangeShapeType="1"/>
              </p:cNvSpPr>
              <p:nvPr/>
            </p:nvSpPr>
            <p:spPr bwMode="auto">
              <a:xfrm flipV="1">
                <a:off x="2086" y="1933"/>
                <a:ext cx="68" cy="68"/>
              </a:xfrm>
              <a:prstGeom prst="line">
                <a:avLst/>
              </a:prstGeom>
              <a:noFill/>
              <a:ln w="9525">
                <a:solidFill>
                  <a:schemeClr val="bg2"/>
                </a:solidFill>
                <a:round/>
                <a:headEnd/>
                <a:tailEnd/>
              </a:ln>
            </p:spPr>
            <p:txBody>
              <a:bodyPr/>
              <a:lstStyle/>
              <a:p>
                <a:endParaRPr lang="fr-FR"/>
              </a:p>
            </p:txBody>
          </p:sp>
          <p:sp>
            <p:nvSpPr>
              <p:cNvPr id="142" name="Oval 887">
                <a:extLst>
                  <a:ext uri="{FF2B5EF4-FFF2-40B4-BE49-F238E27FC236}">
                    <a16:creationId xmlns:a16="http://schemas.microsoft.com/office/drawing/2014/main" id="{FF85E499-26B6-544E-8D81-859B269A3D83}"/>
                  </a:ext>
                </a:extLst>
              </p:cNvPr>
              <p:cNvSpPr>
                <a:spLocks noChangeAspect="1" noChangeArrowheads="1"/>
              </p:cNvSpPr>
              <p:nvPr/>
            </p:nvSpPr>
            <p:spPr bwMode="auto">
              <a:xfrm>
                <a:off x="2063" y="1978"/>
                <a:ext cx="45" cy="45"/>
              </a:xfrm>
              <a:prstGeom prst="ellipse">
                <a:avLst/>
              </a:prstGeom>
              <a:solidFill>
                <a:schemeClr val="bg1"/>
              </a:solidFill>
              <a:ln w="9525">
                <a:solidFill>
                  <a:schemeClr val="bg2"/>
                </a:solidFill>
                <a:round/>
                <a:headEnd/>
                <a:tailEnd/>
              </a:ln>
            </p:spPr>
            <p:txBody>
              <a:bodyPr wrap="none" anchor="ctr"/>
              <a:lstStyle/>
              <a:p>
                <a:endParaRPr lang="fr-FR"/>
              </a:p>
            </p:txBody>
          </p:sp>
        </p:grpSp>
        <p:sp>
          <p:nvSpPr>
            <p:cNvPr id="117" name="Line 888">
              <a:extLst>
                <a:ext uri="{FF2B5EF4-FFF2-40B4-BE49-F238E27FC236}">
                  <a16:creationId xmlns:a16="http://schemas.microsoft.com/office/drawing/2014/main" id="{1B7732C2-D131-4243-9203-B920B21185D9}"/>
                </a:ext>
              </a:extLst>
            </p:cNvPr>
            <p:cNvSpPr>
              <a:spLocks noChangeShapeType="1"/>
            </p:cNvSpPr>
            <p:nvPr/>
          </p:nvSpPr>
          <p:spPr bwMode="auto">
            <a:xfrm flipV="1">
              <a:off x="4781550" y="1889125"/>
              <a:ext cx="101600" cy="1588"/>
            </a:xfrm>
            <a:prstGeom prst="line">
              <a:avLst/>
            </a:prstGeom>
            <a:noFill/>
            <a:ln w="9525" cap="rnd">
              <a:solidFill>
                <a:schemeClr val="bg2"/>
              </a:solidFill>
              <a:prstDash val="sysDot"/>
              <a:round/>
              <a:headEnd/>
              <a:tailEnd/>
            </a:ln>
          </p:spPr>
          <p:txBody>
            <a:bodyPr/>
            <a:lstStyle/>
            <a:p>
              <a:endParaRPr lang="fr-FR"/>
            </a:p>
          </p:txBody>
        </p:sp>
        <p:sp>
          <p:nvSpPr>
            <p:cNvPr id="118" name="Text Box 889">
              <a:extLst>
                <a:ext uri="{FF2B5EF4-FFF2-40B4-BE49-F238E27FC236}">
                  <a16:creationId xmlns:a16="http://schemas.microsoft.com/office/drawing/2014/main" id="{D835B038-8D52-D742-B1CD-0F9A169B5E8B}"/>
                </a:ext>
              </a:extLst>
            </p:cNvPr>
            <p:cNvSpPr txBox="1">
              <a:spLocks noChangeAspect="1" noChangeArrowheads="1"/>
            </p:cNvSpPr>
            <p:nvPr/>
          </p:nvSpPr>
          <p:spPr bwMode="auto">
            <a:xfrm>
              <a:off x="4975976" y="2244725"/>
              <a:ext cx="173124" cy="123111"/>
            </a:xfrm>
            <a:prstGeom prst="rect">
              <a:avLst/>
            </a:prstGeom>
            <a:solidFill>
              <a:schemeClr val="bg1"/>
            </a:solidFill>
            <a:ln w="9525">
              <a:noFill/>
              <a:miter lim="800000"/>
              <a:headEnd/>
              <a:tailEnd/>
            </a:ln>
          </p:spPr>
          <p:txBody>
            <a:bodyPr wrap="none" lIns="0" tIns="0" rIns="0" bIns="0">
              <a:spAutoFit/>
            </a:bodyPr>
            <a:lstStyle/>
            <a:p>
              <a:pPr algn="ctr"/>
              <a:r>
                <a:rPr lang="en-US" sz="800" b="1">
                  <a:latin typeface="Arial" charset="0"/>
                </a:rPr>
                <a:t>x68</a:t>
              </a:r>
            </a:p>
          </p:txBody>
        </p:sp>
        <p:sp>
          <p:nvSpPr>
            <p:cNvPr id="119" name="Rectangle 890">
              <a:extLst>
                <a:ext uri="{FF2B5EF4-FFF2-40B4-BE49-F238E27FC236}">
                  <a16:creationId xmlns:a16="http://schemas.microsoft.com/office/drawing/2014/main" id="{3020AC2E-C3CE-6A42-8E1B-BC7C00843AB0}"/>
                </a:ext>
              </a:extLst>
            </p:cNvPr>
            <p:cNvSpPr>
              <a:spLocks noChangeAspect="1" noChangeArrowheads="1"/>
            </p:cNvSpPr>
            <p:nvPr/>
          </p:nvSpPr>
          <p:spPr bwMode="auto">
            <a:xfrm>
              <a:off x="5160963" y="1341438"/>
              <a:ext cx="200025" cy="169863"/>
            </a:xfrm>
            <a:prstGeom prst="rect">
              <a:avLst/>
            </a:prstGeom>
            <a:solidFill>
              <a:schemeClr val="bg1">
                <a:alpha val="79999"/>
              </a:schemeClr>
            </a:solidFill>
            <a:ln w="9525">
              <a:miter lim="800000"/>
              <a:headEnd/>
              <a:tailEnd/>
            </a:ln>
            <a:scene3d>
              <a:camera prst="legacyObliqueTopLeft"/>
              <a:lightRig rig="legacyFlat3" dir="t"/>
            </a:scene3d>
            <a:sp3d extrusionH="1801800" prstMaterial="legacyMatte">
              <a:bevelT w="13500" h="13500" prst="angle"/>
              <a:bevelB w="13500" h="13500" prst="angle"/>
              <a:extrusionClr>
                <a:schemeClr val="bg1"/>
              </a:extrusionClr>
            </a:sp3d>
          </p:spPr>
          <p:txBody>
            <a:bodyPr wrap="none" anchor="ctr">
              <a:flatTx/>
            </a:bodyPr>
            <a:lstStyle/>
            <a:p>
              <a:endParaRPr lang="fr-FR"/>
            </a:p>
          </p:txBody>
        </p:sp>
        <p:sp>
          <p:nvSpPr>
            <p:cNvPr id="120" name="Line 891">
              <a:extLst>
                <a:ext uri="{FF2B5EF4-FFF2-40B4-BE49-F238E27FC236}">
                  <a16:creationId xmlns:a16="http://schemas.microsoft.com/office/drawing/2014/main" id="{B8295D5C-8560-8F49-8144-CDAFE8A4ADB7}"/>
                </a:ext>
              </a:extLst>
            </p:cNvPr>
            <p:cNvSpPr>
              <a:spLocks noChangeShapeType="1"/>
            </p:cNvSpPr>
            <p:nvPr/>
          </p:nvSpPr>
          <p:spPr bwMode="auto">
            <a:xfrm flipH="1">
              <a:off x="4559300" y="1614488"/>
              <a:ext cx="77788" cy="0"/>
            </a:xfrm>
            <a:prstGeom prst="line">
              <a:avLst/>
            </a:prstGeom>
            <a:noFill/>
            <a:ln w="9525">
              <a:solidFill>
                <a:schemeClr val="bg2"/>
              </a:solidFill>
              <a:prstDash val="sysDot"/>
              <a:round/>
              <a:headEnd/>
              <a:tailEnd/>
            </a:ln>
          </p:spPr>
          <p:txBody>
            <a:bodyPr/>
            <a:lstStyle/>
            <a:p>
              <a:endParaRPr lang="fr-FR"/>
            </a:p>
          </p:txBody>
        </p:sp>
        <p:sp>
          <p:nvSpPr>
            <p:cNvPr id="121" name="Line 892">
              <a:extLst>
                <a:ext uri="{FF2B5EF4-FFF2-40B4-BE49-F238E27FC236}">
                  <a16:creationId xmlns:a16="http://schemas.microsoft.com/office/drawing/2014/main" id="{BE471FE5-ED9D-7242-8419-E27E289508FE}"/>
                </a:ext>
              </a:extLst>
            </p:cNvPr>
            <p:cNvSpPr>
              <a:spLocks noChangeShapeType="1"/>
            </p:cNvSpPr>
            <p:nvPr/>
          </p:nvSpPr>
          <p:spPr bwMode="auto">
            <a:xfrm flipV="1">
              <a:off x="4562475" y="1257300"/>
              <a:ext cx="425450" cy="0"/>
            </a:xfrm>
            <a:prstGeom prst="line">
              <a:avLst/>
            </a:prstGeom>
            <a:noFill/>
            <a:ln w="9525">
              <a:solidFill>
                <a:srgbClr val="FD6BDE"/>
              </a:solidFill>
              <a:round/>
              <a:headEnd/>
              <a:tailEnd type="triangle" w="med" len="med"/>
            </a:ln>
          </p:spPr>
          <p:txBody>
            <a:bodyPr/>
            <a:lstStyle/>
            <a:p>
              <a:endParaRPr lang="fr-FR"/>
            </a:p>
          </p:txBody>
        </p:sp>
        <p:sp>
          <p:nvSpPr>
            <p:cNvPr id="122" name="Line 893">
              <a:extLst>
                <a:ext uri="{FF2B5EF4-FFF2-40B4-BE49-F238E27FC236}">
                  <a16:creationId xmlns:a16="http://schemas.microsoft.com/office/drawing/2014/main" id="{024B4250-91AD-0D4F-8007-A5560C639A6E}"/>
                </a:ext>
              </a:extLst>
            </p:cNvPr>
            <p:cNvSpPr>
              <a:spLocks noChangeShapeType="1"/>
            </p:cNvSpPr>
            <p:nvPr/>
          </p:nvSpPr>
          <p:spPr bwMode="auto">
            <a:xfrm>
              <a:off x="4291013" y="896938"/>
              <a:ext cx="360363" cy="6350"/>
            </a:xfrm>
            <a:prstGeom prst="line">
              <a:avLst/>
            </a:prstGeom>
            <a:noFill/>
            <a:ln w="9525">
              <a:solidFill>
                <a:srgbClr val="FD6BDE"/>
              </a:solidFill>
              <a:round/>
              <a:headEnd/>
              <a:tailEnd type="triangle" w="med" len="med"/>
            </a:ln>
          </p:spPr>
          <p:txBody>
            <a:bodyPr/>
            <a:lstStyle/>
            <a:p>
              <a:endParaRPr lang="fr-FR"/>
            </a:p>
          </p:txBody>
        </p:sp>
        <p:sp>
          <p:nvSpPr>
            <p:cNvPr id="123" name="Rectangle 894">
              <a:extLst>
                <a:ext uri="{FF2B5EF4-FFF2-40B4-BE49-F238E27FC236}">
                  <a16:creationId xmlns:a16="http://schemas.microsoft.com/office/drawing/2014/main" id="{59D47ED2-44E9-DE44-BF31-783AFF231BF5}"/>
                </a:ext>
              </a:extLst>
            </p:cNvPr>
            <p:cNvSpPr>
              <a:spLocks noChangeAspect="1" noChangeArrowheads="1"/>
            </p:cNvSpPr>
            <p:nvPr/>
          </p:nvSpPr>
          <p:spPr bwMode="auto">
            <a:xfrm>
              <a:off x="3833813" y="1441450"/>
              <a:ext cx="611188" cy="169863"/>
            </a:xfrm>
            <a:prstGeom prst="rect">
              <a:avLst/>
            </a:prstGeom>
            <a:solidFill>
              <a:schemeClr val="bg1"/>
            </a:solidFill>
            <a:ln w="9525">
              <a:miter lim="800000"/>
              <a:headEnd/>
              <a:tailEnd/>
            </a:ln>
            <a:scene3d>
              <a:camera prst="legacyObliqueTopLeft"/>
              <a:lightRig rig="legacyFlat3" dir="t"/>
            </a:scene3d>
            <a:sp3d extrusionH="303200" prstMaterial="legacyMatte">
              <a:bevelT w="13500" h="13500" prst="angle"/>
              <a:bevelB w="13500" h="13500" prst="angle"/>
              <a:extrusionClr>
                <a:schemeClr val="bg1"/>
              </a:extrusionClr>
            </a:sp3d>
          </p:spPr>
          <p:txBody>
            <a:bodyPr wrap="none" anchor="ctr">
              <a:flatTx/>
            </a:bodyPr>
            <a:lstStyle/>
            <a:p>
              <a:endParaRPr lang="fr-FR"/>
            </a:p>
          </p:txBody>
        </p:sp>
        <p:sp>
          <p:nvSpPr>
            <p:cNvPr id="124" name="Line 895">
              <a:extLst>
                <a:ext uri="{FF2B5EF4-FFF2-40B4-BE49-F238E27FC236}">
                  <a16:creationId xmlns:a16="http://schemas.microsoft.com/office/drawing/2014/main" id="{ECFF2AC8-7692-4649-8738-C8B82E891AAA}"/>
                </a:ext>
              </a:extLst>
            </p:cNvPr>
            <p:cNvSpPr>
              <a:spLocks noChangeShapeType="1"/>
            </p:cNvSpPr>
            <p:nvPr/>
          </p:nvSpPr>
          <p:spPr bwMode="auto">
            <a:xfrm>
              <a:off x="3676650" y="1460500"/>
              <a:ext cx="114300" cy="1588"/>
            </a:xfrm>
            <a:prstGeom prst="line">
              <a:avLst/>
            </a:prstGeom>
            <a:noFill/>
            <a:ln w="9525">
              <a:solidFill>
                <a:schemeClr val="bg1"/>
              </a:solidFill>
              <a:round/>
              <a:headEnd/>
              <a:tailEnd type="triangle" w="sm" len="sm"/>
            </a:ln>
          </p:spPr>
          <p:txBody>
            <a:bodyPr/>
            <a:lstStyle/>
            <a:p>
              <a:endParaRPr lang="fr-FR"/>
            </a:p>
          </p:txBody>
        </p:sp>
        <p:sp>
          <p:nvSpPr>
            <p:cNvPr id="125" name="Text Box 896">
              <a:extLst>
                <a:ext uri="{FF2B5EF4-FFF2-40B4-BE49-F238E27FC236}">
                  <a16:creationId xmlns:a16="http://schemas.microsoft.com/office/drawing/2014/main" id="{F182C7A9-2F05-3246-B322-8F36776640C3}"/>
                </a:ext>
              </a:extLst>
            </p:cNvPr>
            <p:cNvSpPr txBox="1">
              <a:spLocks noChangeAspect="1" noChangeArrowheads="1"/>
            </p:cNvSpPr>
            <p:nvPr/>
          </p:nvSpPr>
          <p:spPr bwMode="auto">
            <a:xfrm>
              <a:off x="3844925" y="1458913"/>
              <a:ext cx="590550" cy="144463"/>
            </a:xfrm>
            <a:prstGeom prst="rect">
              <a:avLst/>
            </a:prstGeom>
            <a:solidFill>
              <a:schemeClr val="bg1"/>
            </a:solidFill>
            <a:ln w="9525">
              <a:noFill/>
              <a:miter lim="800000"/>
              <a:headEnd/>
              <a:tailEnd/>
            </a:ln>
          </p:spPr>
          <p:txBody>
            <a:bodyPr wrap="none" lIns="0" tIns="10800" rIns="0" bIns="10800">
              <a:spAutoFit/>
            </a:bodyPr>
            <a:lstStyle/>
            <a:p>
              <a:pPr algn="ctr"/>
              <a:r>
                <a:rPr lang="en-US" sz="800" b="1">
                  <a:solidFill>
                    <a:srgbClr val="FF3300"/>
                  </a:solidFill>
                  <a:latin typeface="Comic Sans MS" pitchFamily="66" charset="0"/>
                </a:rPr>
                <a:t>Hit register</a:t>
              </a:r>
            </a:p>
          </p:txBody>
        </p:sp>
        <p:sp>
          <p:nvSpPr>
            <p:cNvPr id="126" name="Line 897">
              <a:extLst>
                <a:ext uri="{FF2B5EF4-FFF2-40B4-BE49-F238E27FC236}">
                  <a16:creationId xmlns:a16="http://schemas.microsoft.com/office/drawing/2014/main" id="{5B98C836-8346-3545-97B1-BCDBAD605FEF}"/>
                </a:ext>
              </a:extLst>
            </p:cNvPr>
            <p:cNvSpPr>
              <a:spLocks noChangeShapeType="1"/>
            </p:cNvSpPr>
            <p:nvPr/>
          </p:nvSpPr>
          <p:spPr bwMode="auto">
            <a:xfrm>
              <a:off x="3460750" y="1330325"/>
              <a:ext cx="109538" cy="0"/>
            </a:xfrm>
            <a:prstGeom prst="line">
              <a:avLst/>
            </a:prstGeom>
            <a:noFill/>
            <a:ln w="9525">
              <a:solidFill>
                <a:schemeClr val="bg1"/>
              </a:solidFill>
              <a:round/>
              <a:headEnd/>
              <a:tailEnd type="triangle" w="sm" len="sm"/>
            </a:ln>
          </p:spPr>
          <p:txBody>
            <a:bodyPr/>
            <a:lstStyle/>
            <a:p>
              <a:endParaRPr lang="fr-FR"/>
            </a:p>
          </p:txBody>
        </p:sp>
        <p:sp>
          <p:nvSpPr>
            <p:cNvPr id="127" name="Line 898">
              <a:extLst>
                <a:ext uri="{FF2B5EF4-FFF2-40B4-BE49-F238E27FC236}">
                  <a16:creationId xmlns:a16="http://schemas.microsoft.com/office/drawing/2014/main" id="{EB1EBAB3-8AF3-1D4B-9F77-6FB1B3853E6C}"/>
                </a:ext>
              </a:extLst>
            </p:cNvPr>
            <p:cNvSpPr>
              <a:spLocks noChangeShapeType="1"/>
            </p:cNvSpPr>
            <p:nvPr/>
          </p:nvSpPr>
          <p:spPr bwMode="auto">
            <a:xfrm flipH="1" flipV="1">
              <a:off x="3517900" y="1250950"/>
              <a:ext cx="158750" cy="211138"/>
            </a:xfrm>
            <a:prstGeom prst="line">
              <a:avLst/>
            </a:prstGeom>
            <a:noFill/>
            <a:ln w="9525">
              <a:solidFill>
                <a:schemeClr val="bg1"/>
              </a:solidFill>
              <a:round/>
              <a:headEnd/>
              <a:tailEnd/>
            </a:ln>
          </p:spPr>
          <p:txBody>
            <a:bodyPr/>
            <a:lstStyle/>
            <a:p>
              <a:endParaRPr lang="fr-FR"/>
            </a:p>
          </p:txBody>
        </p:sp>
        <p:sp>
          <p:nvSpPr>
            <p:cNvPr id="128" name="Text Box 899">
              <a:extLst>
                <a:ext uri="{FF2B5EF4-FFF2-40B4-BE49-F238E27FC236}">
                  <a16:creationId xmlns:a16="http://schemas.microsoft.com/office/drawing/2014/main" id="{E5CD9A38-F96F-ED4F-9EB4-8304A7112602}"/>
                </a:ext>
              </a:extLst>
            </p:cNvPr>
            <p:cNvSpPr txBox="1">
              <a:spLocks noChangeAspect="1" noChangeArrowheads="1"/>
            </p:cNvSpPr>
            <p:nvPr/>
          </p:nvSpPr>
          <p:spPr bwMode="auto">
            <a:xfrm rot="2781263">
              <a:off x="4693220" y="977464"/>
              <a:ext cx="538610" cy="123111"/>
            </a:xfrm>
            <a:prstGeom prst="rect">
              <a:avLst/>
            </a:prstGeom>
            <a:solidFill>
              <a:schemeClr val="bg1"/>
            </a:solidFill>
            <a:ln w="9525">
              <a:noFill/>
              <a:miter lim="800000"/>
              <a:headEnd/>
              <a:tailEnd/>
            </a:ln>
          </p:spPr>
          <p:txBody>
            <a:bodyPr wrap="none" lIns="0" tIns="0" rIns="0" bIns="0">
              <a:spAutoFit/>
            </a:bodyPr>
            <a:lstStyle/>
            <a:p>
              <a:pPr algn="ctr"/>
              <a:r>
                <a:rPr lang="en-US" sz="800" b="1">
                  <a:solidFill>
                    <a:srgbClr val="FF3300"/>
                  </a:solidFill>
                  <a:latin typeface="Arial" charset="0"/>
                </a:rPr>
                <a:t>Σ 64 discri.</a:t>
              </a:r>
            </a:p>
          </p:txBody>
        </p:sp>
        <p:sp>
          <p:nvSpPr>
            <p:cNvPr id="129" name="Line 900">
              <a:extLst>
                <a:ext uri="{FF2B5EF4-FFF2-40B4-BE49-F238E27FC236}">
                  <a16:creationId xmlns:a16="http://schemas.microsoft.com/office/drawing/2014/main" id="{FD374492-5D3E-7541-AEB1-B703E8AC61A5}"/>
                </a:ext>
              </a:extLst>
            </p:cNvPr>
            <p:cNvSpPr>
              <a:spLocks noChangeShapeType="1"/>
            </p:cNvSpPr>
            <p:nvPr/>
          </p:nvSpPr>
          <p:spPr bwMode="auto">
            <a:xfrm>
              <a:off x="5286375" y="1889125"/>
              <a:ext cx="0" cy="317500"/>
            </a:xfrm>
            <a:prstGeom prst="line">
              <a:avLst/>
            </a:prstGeom>
            <a:noFill/>
            <a:ln w="9525">
              <a:solidFill>
                <a:schemeClr val="bg1"/>
              </a:solidFill>
              <a:round/>
              <a:headEnd/>
              <a:tailEnd/>
            </a:ln>
          </p:spPr>
          <p:txBody>
            <a:bodyPr/>
            <a:lstStyle/>
            <a:p>
              <a:endParaRPr lang="fr-FR"/>
            </a:p>
          </p:txBody>
        </p:sp>
        <p:sp>
          <p:nvSpPr>
            <p:cNvPr id="130" name="Line 901">
              <a:extLst>
                <a:ext uri="{FF2B5EF4-FFF2-40B4-BE49-F238E27FC236}">
                  <a16:creationId xmlns:a16="http://schemas.microsoft.com/office/drawing/2014/main" id="{109A9C21-5B47-904A-B7D1-746381D81148}"/>
                </a:ext>
              </a:extLst>
            </p:cNvPr>
            <p:cNvSpPr>
              <a:spLocks noChangeShapeType="1"/>
            </p:cNvSpPr>
            <p:nvPr/>
          </p:nvSpPr>
          <p:spPr bwMode="auto">
            <a:xfrm flipV="1">
              <a:off x="5286375" y="1511300"/>
              <a:ext cx="0" cy="133350"/>
            </a:xfrm>
            <a:prstGeom prst="line">
              <a:avLst/>
            </a:prstGeom>
            <a:noFill/>
            <a:ln w="9525">
              <a:solidFill>
                <a:schemeClr val="bg1"/>
              </a:solidFill>
              <a:round/>
              <a:headEnd/>
              <a:tailEnd/>
            </a:ln>
          </p:spPr>
          <p:txBody>
            <a:bodyPr/>
            <a:lstStyle/>
            <a:p>
              <a:endParaRPr lang="fr-FR"/>
            </a:p>
          </p:txBody>
        </p:sp>
        <p:sp>
          <p:nvSpPr>
            <p:cNvPr id="131" name="Oval 902">
              <a:extLst>
                <a:ext uri="{FF2B5EF4-FFF2-40B4-BE49-F238E27FC236}">
                  <a16:creationId xmlns:a16="http://schemas.microsoft.com/office/drawing/2014/main" id="{75B759DD-AC11-1C42-883A-1875CBBF5D93}"/>
                </a:ext>
              </a:extLst>
            </p:cNvPr>
            <p:cNvSpPr>
              <a:spLocks noChangeArrowheads="1"/>
            </p:cNvSpPr>
            <p:nvPr/>
          </p:nvSpPr>
          <p:spPr bwMode="auto">
            <a:xfrm>
              <a:off x="5260975" y="2179638"/>
              <a:ext cx="50800" cy="50800"/>
            </a:xfrm>
            <a:prstGeom prst="ellipse">
              <a:avLst/>
            </a:prstGeom>
            <a:solidFill>
              <a:schemeClr val="bg1"/>
            </a:solidFill>
            <a:ln w="9525">
              <a:solidFill>
                <a:schemeClr val="folHlink"/>
              </a:solidFill>
              <a:round/>
              <a:headEnd/>
              <a:tailEnd/>
            </a:ln>
          </p:spPr>
          <p:txBody>
            <a:bodyPr wrap="none" anchor="ctr"/>
            <a:lstStyle/>
            <a:p>
              <a:endParaRPr lang="fr-FR"/>
            </a:p>
          </p:txBody>
        </p:sp>
        <p:sp>
          <p:nvSpPr>
            <p:cNvPr id="132" name="Text Box 903">
              <a:extLst>
                <a:ext uri="{FF2B5EF4-FFF2-40B4-BE49-F238E27FC236}">
                  <a16:creationId xmlns:a16="http://schemas.microsoft.com/office/drawing/2014/main" id="{4BF5FEE4-41F5-604E-956F-9BB3C7EC087F}"/>
                </a:ext>
              </a:extLst>
            </p:cNvPr>
            <p:cNvSpPr txBox="1">
              <a:spLocks noChangeAspect="1" noChangeArrowheads="1"/>
            </p:cNvSpPr>
            <p:nvPr/>
          </p:nvSpPr>
          <p:spPr bwMode="auto">
            <a:xfrm>
              <a:off x="4900613" y="1587500"/>
              <a:ext cx="344488" cy="114300"/>
            </a:xfrm>
            <a:prstGeom prst="rect">
              <a:avLst/>
            </a:prstGeom>
            <a:solidFill>
              <a:schemeClr val="bg1"/>
            </a:solidFill>
            <a:ln w="9525">
              <a:noFill/>
              <a:miter lim="800000"/>
              <a:headEnd/>
              <a:tailEnd/>
            </a:ln>
          </p:spPr>
          <p:txBody>
            <a:bodyPr wrap="none" lIns="0" tIns="10800" rIns="0" bIns="10800">
              <a:spAutoFit/>
            </a:bodyPr>
            <a:lstStyle/>
            <a:p>
              <a:pPr algn="ctr"/>
              <a:r>
                <a:rPr lang="en-US" sz="600" b="1">
                  <a:solidFill>
                    <a:srgbClr val="FF3300"/>
                  </a:solidFill>
                  <a:latin typeface="Comic Sans MS" pitchFamily="66" charset="0"/>
                </a:rPr>
                <a:t>SCAwrite</a:t>
              </a:r>
            </a:p>
          </p:txBody>
        </p:sp>
        <p:sp>
          <p:nvSpPr>
            <p:cNvPr id="133" name="Line 904">
              <a:extLst>
                <a:ext uri="{FF2B5EF4-FFF2-40B4-BE49-F238E27FC236}">
                  <a16:creationId xmlns:a16="http://schemas.microsoft.com/office/drawing/2014/main" id="{098BF385-22C2-604C-A161-CFF25A64942B}"/>
                </a:ext>
              </a:extLst>
            </p:cNvPr>
            <p:cNvSpPr>
              <a:spLocks noChangeShapeType="1"/>
            </p:cNvSpPr>
            <p:nvPr/>
          </p:nvSpPr>
          <p:spPr bwMode="auto">
            <a:xfrm>
              <a:off x="5180013" y="1720850"/>
              <a:ext cx="65088" cy="76200"/>
            </a:xfrm>
            <a:prstGeom prst="line">
              <a:avLst/>
            </a:prstGeom>
            <a:noFill/>
            <a:ln w="9525">
              <a:solidFill>
                <a:schemeClr val="bg1"/>
              </a:solidFill>
              <a:round/>
              <a:headEnd/>
              <a:tailEnd type="triangle" w="sm" len="sm"/>
            </a:ln>
          </p:spPr>
          <p:txBody>
            <a:bodyPr/>
            <a:lstStyle/>
            <a:p>
              <a:endParaRPr lang="fr-FR"/>
            </a:p>
          </p:txBody>
        </p:sp>
        <p:sp>
          <p:nvSpPr>
            <p:cNvPr id="134" name="Rectangle 905">
              <a:extLst>
                <a:ext uri="{FF2B5EF4-FFF2-40B4-BE49-F238E27FC236}">
                  <a16:creationId xmlns:a16="http://schemas.microsoft.com/office/drawing/2014/main" id="{73451B9E-1804-8D47-BC90-37EE5B189A7B}"/>
                </a:ext>
              </a:extLst>
            </p:cNvPr>
            <p:cNvSpPr>
              <a:spLocks noChangeAspect="1" noChangeArrowheads="1"/>
            </p:cNvSpPr>
            <p:nvPr/>
          </p:nvSpPr>
          <p:spPr bwMode="auto">
            <a:xfrm>
              <a:off x="3824288" y="1216025"/>
              <a:ext cx="611188" cy="169863"/>
            </a:xfrm>
            <a:prstGeom prst="rect">
              <a:avLst/>
            </a:prstGeom>
            <a:solidFill>
              <a:schemeClr val="bg1"/>
            </a:solidFill>
            <a:ln w="9525">
              <a:miter lim="800000"/>
              <a:headEnd/>
              <a:tailEnd/>
            </a:ln>
            <a:scene3d>
              <a:camera prst="legacyObliqueTopLeft"/>
              <a:lightRig rig="legacyFlat3" dir="t"/>
            </a:scene3d>
            <a:sp3d extrusionH="303200" prstMaterial="legacyMatte">
              <a:bevelT w="13500" h="13500" prst="angle"/>
              <a:bevelB w="13500" h="13500" prst="angle"/>
              <a:extrusionClr>
                <a:schemeClr val="bg1"/>
              </a:extrusionClr>
            </a:sp3d>
          </p:spPr>
          <p:txBody>
            <a:bodyPr wrap="none" anchor="ctr">
              <a:flatTx/>
            </a:bodyPr>
            <a:lstStyle/>
            <a:p>
              <a:endParaRPr lang="fr-FR"/>
            </a:p>
          </p:txBody>
        </p:sp>
        <p:sp>
          <p:nvSpPr>
            <p:cNvPr id="135" name="Text Box 906">
              <a:extLst>
                <a:ext uri="{FF2B5EF4-FFF2-40B4-BE49-F238E27FC236}">
                  <a16:creationId xmlns:a16="http://schemas.microsoft.com/office/drawing/2014/main" id="{17B57E33-DC1A-D545-B1B0-9400B65325CA}"/>
                </a:ext>
              </a:extLst>
            </p:cNvPr>
            <p:cNvSpPr txBox="1">
              <a:spLocks noChangeAspect="1" noChangeArrowheads="1"/>
            </p:cNvSpPr>
            <p:nvPr/>
          </p:nvSpPr>
          <p:spPr bwMode="auto">
            <a:xfrm>
              <a:off x="3811588" y="1220788"/>
              <a:ext cx="649288" cy="144463"/>
            </a:xfrm>
            <a:prstGeom prst="rect">
              <a:avLst/>
            </a:prstGeom>
            <a:solidFill>
              <a:schemeClr val="bg1"/>
            </a:solidFill>
            <a:ln w="9525">
              <a:noFill/>
              <a:miter lim="800000"/>
              <a:headEnd/>
              <a:tailEnd/>
            </a:ln>
          </p:spPr>
          <p:txBody>
            <a:bodyPr wrap="none" lIns="0" tIns="10800" rIns="0" bIns="10800">
              <a:spAutoFit/>
            </a:bodyPr>
            <a:lstStyle/>
            <a:p>
              <a:pPr algn="ctr"/>
              <a:r>
                <a:rPr lang="en-US" sz="800" b="1">
                  <a:solidFill>
                    <a:srgbClr val="FF3300"/>
                  </a:solidFill>
                  <a:latin typeface="Comic Sans MS" pitchFamily="66" charset="0"/>
                </a:rPr>
                <a:t>Trigger pulse</a:t>
              </a:r>
            </a:p>
          </p:txBody>
        </p:sp>
        <p:sp>
          <p:nvSpPr>
            <p:cNvPr id="136" name="Line 907">
              <a:extLst>
                <a:ext uri="{FF2B5EF4-FFF2-40B4-BE49-F238E27FC236}">
                  <a16:creationId xmlns:a16="http://schemas.microsoft.com/office/drawing/2014/main" id="{38EA99FD-D78C-6045-89CC-BCC92C2E0340}"/>
                </a:ext>
              </a:extLst>
            </p:cNvPr>
            <p:cNvSpPr>
              <a:spLocks noChangeShapeType="1"/>
            </p:cNvSpPr>
            <p:nvPr/>
          </p:nvSpPr>
          <p:spPr bwMode="auto">
            <a:xfrm flipV="1">
              <a:off x="3525838" y="1255713"/>
              <a:ext cx="238125" cy="0"/>
            </a:xfrm>
            <a:prstGeom prst="line">
              <a:avLst/>
            </a:prstGeom>
            <a:noFill/>
            <a:ln w="9525">
              <a:solidFill>
                <a:schemeClr val="bg1"/>
              </a:solidFill>
              <a:round/>
              <a:headEnd/>
              <a:tailEnd type="triangle" w="sm" len="sm"/>
            </a:ln>
          </p:spPr>
          <p:txBody>
            <a:bodyPr/>
            <a:lstStyle/>
            <a:p>
              <a:endParaRPr lang="fr-FR"/>
            </a:p>
          </p:txBody>
        </p:sp>
        <p:sp>
          <p:nvSpPr>
            <p:cNvPr id="137" name="Line 908">
              <a:extLst>
                <a:ext uri="{FF2B5EF4-FFF2-40B4-BE49-F238E27FC236}">
                  <a16:creationId xmlns:a16="http://schemas.microsoft.com/office/drawing/2014/main" id="{BFABEC55-939A-7047-B5D2-A7E28FD76187}"/>
                </a:ext>
              </a:extLst>
            </p:cNvPr>
            <p:cNvSpPr>
              <a:spLocks noChangeShapeType="1"/>
            </p:cNvSpPr>
            <p:nvPr/>
          </p:nvSpPr>
          <p:spPr bwMode="auto">
            <a:xfrm>
              <a:off x="4445000" y="1257300"/>
              <a:ext cx="117475" cy="0"/>
            </a:xfrm>
            <a:prstGeom prst="line">
              <a:avLst/>
            </a:prstGeom>
            <a:noFill/>
            <a:ln w="9525">
              <a:solidFill>
                <a:schemeClr val="bg1"/>
              </a:solidFill>
              <a:round/>
              <a:headEnd/>
              <a:tailEnd type="triangle" w="med" len="med"/>
            </a:ln>
          </p:spPr>
          <p:txBody>
            <a:bodyPr/>
            <a:lstStyle/>
            <a:p>
              <a:endParaRPr lang="fr-FR"/>
            </a:p>
          </p:txBody>
        </p:sp>
      </p:grpSp>
    </p:spTree>
    <p:extLst>
      <p:ext uri="{BB962C8B-B14F-4D97-AF65-F5344CB8AC3E}">
        <p14:creationId xmlns:p14="http://schemas.microsoft.com/office/powerpoint/2010/main" val="119490176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1094"/>
          <p:cNvSpPr>
            <a:spLocks noGrp="1" noChangeArrowheads="1"/>
          </p:cNvSpPr>
          <p:nvPr>
            <p:ph type="ftr" sz="quarter" idx="3"/>
          </p:nvPr>
        </p:nvSpPr>
        <p:spPr/>
        <p:txBody>
          <a:bodyPr/>
          <a:lstStyle/>
          <a:p>
            <a:r>
              <a:rPr lang="fr-FR" dirty="0"/>
              <a:t>Journées VLSI-PCB-FPGA 2016, Strasbourg</a:t>
            </a:r>
          </a:p>
        </p:txBody>
      </p:sp>
      <p:sp>
        <p:nvSpPr>
          <p:cNvPr id="51" name="Rectangle 1096"/>
          <p:cNvSpPr>
            <a:spLocks noGrp="1" noChangeArrowheads="1"/>
          </p:cNvSpPr>
          <p:nvPr>
            <p:ph type="dt" sz="half" idx="2"/>
          </p:nvPr>
        </p:nvSpPr>
        <p:spPr/>
        <p:txBody>
          <a:bodyPr/>
          <a:lstStyle/>
          <a:p>
            <a:r>
              <a:rPr lang="fr-FR" dirty="0"/>
              <a:t>31 mai-8 juin 2016</a:t>
            </a:r>
          </a:p>
        </p:txBody>
      </p:sp>
      <p:sp>
        <p:nvSpPr>
          <p:cNvPr id="52" name="Rectangle 1097"/>
          <p:cNvSpPr>
            <a:spLocks noGrp="1" noChangeArrowheads="1"/>
          </p:cNvSpPr>
          <p:nvPr>
            <p:ph type="sldNum" sz="quarter" idx="4"/>
          </p:nvPr>
        </p:nvSpPr>
        <p:spPr>
          <a:xfrm>
            <a:off x="8346819" y="6480304"/>
            <a:ext cx="385762" cy="215900"/>
          </a:xfrm>
        </p:spPr>
        <p:txBody>
          <a:bodyPr/>
          <a:lstStyle/>
          <a:p>
            <a:fld id="{5287B7FA-75F4-41EF-AED0-620F566FF141}" type="slidenum">
              <a:rPr lang="fr-FR"/>
              <a:pPr/>
              <a:t>62</a:t>
            </a:fld>
            <a:endParaRPr lang="fr-FR"/>
          </a:p>
        </p:txBody>
      </p:sp>
      <p:sp>
        <p:nvSpPr>
          <p:cNvPr id="9" name="Rectangle 2"/>
          <p:cNvSpPr>
            <a:spLocks noGrp="1" noChangeArrowheads="1"/>
          </p:cNvSpPr>
          <p:nvPr>
            <p:ph type="ctrTitle"/>
          </p:nvPr>
        </p:nvSpPr>
        <p:spPr>
          <a:xfrm>
            <a:off x="1042988" y="150813"/>
            <a:ext cx="7632700" cy="458787"/>
          </a:xfrm>
        </p:spPr>
        <p:txBody>
          <a:bodyPr/>
          <a:lstStyle/>
          <a:p>
            <a:pPr algn="l"/>
            <a:r>
              <a:rPr lang="en-US" sz="2000" i="0" dirty="0"/>
              <a:t>Muonic tomography: DREAM </a:t>
            </a:r>
            <a:r>
              <a:rPr lang="en-US" sz="2000" dirty="0"/>
              <a:t>in</a:t>
            </a:r>
            <a:r>
              <a:rPr lang="en-US" sz="2000" i="0" dirty="0"/>
              <a:t> </a:t>
            </a:r>
            <a:r>
              <a:rPr lang="en-US" sz="2000" dirty="0"/>
              <a:t>E</a:t>
            </a:r>
            <a:r>
              <a:rPr lang="en-US" sz="2000" i="0" dirty="0"/>
              <a:t>gypt</a:t>
            </a:r>
            <a:endParaRPr lang="en-US" sz="2000" dirty="0">
              <a:effectLst>
                <a:outerShdw blurRad="38100" dist="38100" dir="2700000" algn="tl">
                  <a:srgbClr val="C0C0C0"/>
                </a:outerShdw>
              </a:effectLst>
            </a:endParaRPr>
          </a:p>
        </p:txBody>
      </p:sp>
      <p:sp>
        <p:nvSpPr>
          <p:cNvPr id="5" name="Rectangle 3">
            <a:extLst>
              <a:ext uri="{FF2B5EF4-FFF2-40B4-BE49-F238E27FC236}">
                <a16:creationId xmlns:a16="http://schemas.microsoft.com/office/drawing/2014/main" id="{AE51D896-E685-7A45-B5A9-C55F4DAB579D}"/>
              </a:ext>
            </a:extLst>
          </p:cNvPr>
          <p:cNvSpPr>
            <a:spLocks noChangeArrowheads="1"/>
          </p:cNvSpPr>
          <p:nvPr/>
        </p:nvSpPr>
        <p:spPr bwMode="auto">
          <a:xfrm>
            <a:off x="-6362700" y="-25193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2" name="Espace réservé du contenu 1">
            <a:extLst>
              <a:ext uri="{FF2B5EF4-FFF2-40B4-BE49-F238E27FC236}">
                <a16:creationId xmlns:a16="http://schemas.microsoft.com/office/drawing/2014/main" id="{06263F08-225C-9A4A-8D99-A6A5016C4841}"/>
              </a:ext>
            </a:extLst>
          </p:cNvPr>
          <p:cNvSpPr txBox="1">
            <a:spLocks/>
          </p:cNvSpPr>
          <p:nvPr/>
        </p:nvSpPr>
        <p:spPr bwMode="auto">
          <a:xfrm>
            <a:off x="1117602" y="598684"/>
            <a:ext cx="7630861" cy="586746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pPr indent="0" algn="just"/>
            <a:r>
              <a:rPr lang="en-US" sz="1400" i="0" dirty="0">
                <a:solidFill>
                  <a:schemeClr val="bg2">
                    <a:lumMod val="50000"/>
                  </a:schemeClr>
                </a:solidFill>
                <a:ea typeface="Cambria Math" pitchFamily="18" charset="0"/>
              </a:rPr>
              <a:t>Muonic Tomography</a:t>
            </a:r>
          </a:p>
          <a:p>
            <a:pPr marL="285750" indent="-285750" algn="just">
              <a:buFont typeface="Arial" panose="020B0604020202020204" pitchFamily="34" charset="0"/>
              <a:buChar char="•"/>
            </a:pPr>
            <a:r>
              <a:rPr lang="en-US" sz="1400" b="0" i="0" dirty="0">
                <a:solidFill>
                  <a:schemeClr val="bg2">
                    <a:lumMod val="50000"/>
                  </a:schemeClr>
                </a:solidFill>
                <a:ea typeface="Cambria Math" pitchFamily="18" charset="0"/>
              </a:rPr>
              <a:t>Muons: particles produced by interactions between cosmic rays and atmosphere.</a:t>
            </a:r>
            <a:endParaRPr lang="en-US" sz="1400" b="0" i="0" dirty="0">
              <a:solidFill>
                <a:schemeClr val="bg2">
                  <a:lumMod val="50000"/>
                </a:schemeClr>
              </a:solidFill>
              <a:cs typeface="Vijaya" pitchFamily="34" charset="0"/>
            </a:endParaRPr>
          </a:p>
          <a:p>
            <a:pPr indent="0" algn="just"/>
            <a:r>
              <a:rPr lang="en-US" sz="1400" b="0" i="0" kern="0" dirty="0">
                <a:solidFill>
                  <a:schemeClr val="bg2">
                    <a:lumMod val="50000"/>
                  </a:schemeClr>
                </a:solidFill>
                <a:ea typeface="Apple Color Emoji" charset="0"/>
                <a:cs typeface="Apple Color Emoji" charset="0"/>
              </a:rPr>
              <a:t>	Natural source (free but rare)</a:t>
            </a:r>
          </a:p>
          <a:p>
            <a:pPr indent="0" algn="just"/>
            <a:r>
              <a:rPr lang="en-US" sz="1400" b="0" i="0" kern="0" dirty="0">
                <a:solidFill>
                  <a:schemeClr val="bg2">
                    <a:lumMod val="50000"/>
                  </a:schemeClr>
                </a:solidFill>
                <a:ea typeface="Apple Color Emoji" charset="0"/>
                <a:cs typeface="Apple Color Emoji" charset="0"/>
              </a:rPr>
              <a:t>	Very penetrating</a:t>
            </a:r>
          </a:p>
          <a:p>
            <a:pPr indent="0" algn="just"/>
            <a:r>
              <a:rPr lang="en-US" sz="1400" b="0" i="0" kern="0" dirty="0">
                <a:solidFill>
                  <a:schemeClr val="bg2">
                    <a:lumMod val="50000"/>
                  </a:schemeClr>
                </a:solidFill>
                <a:ea typeface="Apple Color Emoji" charset="0"/>
                <a:cs typeface="Apple Color Emoji" charset="0"/>
              </a:rPr>
              <a:t>	Straight propagation (in average)</a:t>
            </a:r>
          </a:p>
          <a:p>
            <a:pPr indent="0"/>
            <a:r>
              <a:rPr lang="en-US" sz="1200" b="0" i="0" kern="0" dirty="0">
                <a:solidFill>
                  <a:schemeClr val="bg2">
                    <a:lumMod val="50000"/>
                  </a:schemeClr>
                </a:solidFill>
                <a:ea typeface="Apple Color Emoji" charset="0"/>
                <a:cs typeface="Apple Color Emoji" charset="0"/>
              </a:rPr>
              <a:t>                                                *150/m</a:t>
            </a:r>
            <a:r>
              <a:rPr lang="en-US" sz="1200" b="0" i="0" kern="0" baseline="30000" dirty="0">
                <a:solidFill>
                  <a:schemeClr val="bg2">
                    <a:lumMod val="50000"/>
                  </a:schemeClr>
                </a:solidFill>
                <a:ea typeface="Apple Color Emoji" charset="0"/>
                <a:cs typeface="Apple Color Emoji" charset="0"/>
              </a:rPr>
              <a:t>2</a:t>
            </a:r>
            <a:r>
              <a:rPr lang="en-US" sz="1200" b="0" i="0" kern="0" dirty="0">
                <a:solidFill>
                  <a:schemeClr val="bg2">
                    <a:lumMod val="50000"/>
                  </a:schemeClr>
                </a:solidFill>
                <a:ea typeface="Apple Color Emoji" charset="0"/>
                <a:cs typeface="Apple Color Emoji" charset="0"/>
              </a:rPr>
              <a:t>/s</a:t>
            </a:r>
          </a:p>
          <a:p>
            <a:pPr indent="0" algn="just"/>
            <a:endParaRPr lang="en-US" sz="1400" b="0" i="0" kern="0" dirty="0">
              <a:solidFill>
                <a:schemeClr val="bg2">
                  <a:lumMod val="50000"/>
                </a:schemeClr>
              </a:solidFill>
              <a:ea typeface="Apple Color Emoji" charset="0"/>
              <a:cs typeface="Apple Color Emoji" charset="0"/>
            </a:endParaRPr>
          </a:p>
          <a:p>
            <a:pPr marL="285750" indent="-285750" algn="just">
              <a:buFont typeface="Arial" panose="020B0604020202020204" pitchFamily="34" charset="0"/>
              <a:buChar char="•"/>
            </a:pPr>
            <a:r>
              <a:rPr lang="en-US" sz="1400" b="0" i="0" kern="0" dirty="0">
                <a:solidFill>
                  <a:schemeClr val="bg2">
                    <a:lumMod val="50000"/>
                  </a:schemeClr>
                </a:solidFill>
                <a:ea typeface="Apple Color Emoji" charset="0"/>
                <a:cs typeface="Apple Color Emoji" charset="0"/>
              </a:rPr>
              <a:t>Deviated or absorbed in matter depending on its density and thickness</a:t>
            </a:r>
            <a:r>
              <a:rPr lang="en-US" sz="1400" b="0" i="0" dirty="0">
                <a:solidFill>
                  <a:schemeClr val="bg2">
                    <a:lumMod val="50000"/>
                  </a:schemeClr>
                </a:solidFill>
                <a:ea typeface="Cambria Math" pitchFamily="18" charset="0"/>
                <a:cs typeface="Vijaya" pitchFamily="34" charset="0"/>
                <a:sym typeface="Symbol" pitchFamily="18" charset="2"/>
              </a:rPr>
              <a:t>:</a:t>
            </a:r>
          </a:p>
          <a:p>
            <a:pPr marL="285750" indent="-285750" algn="just">
              <a:buFont typeface="Arial" panose="020B0604020202020204" pitchFamily="34" charset="0"/>
              <a:buChar char="•"/>
            </a:pPr>
            <a:endParaRPr lang="en-US" sz="1400" b="0" i="0" dirty="0">
              <a:solidFill>
                <a:schemeClr val="bg2">
                  <a:lumMod val="50000"/>
                </a:schemeClr>
              </a:solidFill>
              <a:ea typeface="Cambria Math" pitchFamily="18" charset="0"/>
              <a:cs typeface="Vijaya" pitchFamily="34" charset="0"/>
              <a:sym typeface="Symbol" pitchFamily="18" charset="2"/>
            </a:endParaRPr>
          </a:p>
          <a:p>
            <a:pPr marL="285750" indent="-285750" algn="just">
              <a:buFont typeface="Arial" panose="020B0604020202020204" pitchFamily="34" charset="0"/>
              <a:buChar char="•"/>
            </a:pPr>
            <a:endParaRPr lang="en-US" sz="1400" b="0" i="0" dirty="0">
              <a:solidFill>
                <a:schemeClr val="bg2">
                  <a:lumMod val="50000"/>
                </a:schemeClr>
              </a:solidFill>
              <a:ea typeface="Cambria Math" pitchFamily="18" charset="0"/>
              <a:cs typeface="Vijaya" pitchFamily="34" charset="0"/>
              <a:sym typeface="Symbol" pitchFamily="18" charset="2"/>
            </a:endParaRPr>
          </a:p>
          <a:p>
            <a:pPr marL="285750" indent="-285750" algn="just">
              <a:buFont typeface="Arial" panose="020B0604020202020204" pitchFamily="34" charset="0"/>
              <a:buChar char="•"/>
            </a:pPr>
            <a:endParaRPr lang="en-US" sz="1400" b="0" i="0" dirty="0">
              <a:solidFill>
                <a:schemeClr val="bg2">
                  <a:lumMod val="50000"/>
                </a:schemeClr>
              </a:solidFill>
              <a:ea typeface="Cambria Math" pitchFamily="18" charset="0"/>
              <a:cs typeface="Vijaya" pitchFamily="34" charset="0"/>
              <a:sym typeface="Symbol" pitchFamily="18" charset="2"/>
            </a:endParaRPr>
          </a:p>
          <a:p>
            <a:pPr marL="285750" indent="-285750" algn="just">
              <a:buFont typeface="Arial" panose="020B0604020202020204" pitchFamily="34" charset="0"/>
              <a:buChar char="•"/>
            </a:pPr>
            <a:endParaRPr lang="en-US" sz="1400" b="0" i="0" dirty="0">
              <a:solidFill>
                <a:schemeClr val="bg2">
                  <a:lumMod val="50000"/>
                </a:schemeClr>
              </a:solidFill>
              <a:ea typeface="Cambria Math" pitchFamily="18" charset="0"/>
              <a:cs typeface="Vijaya" pitchFamily="34" charset="0"/>
              <a:sym typeface="Symbol" pitchFamily="18" charset="2"/>
            </a:endParaRPr>
          </a:p>
          <a:p>
            <a:pPr marL="285750" indent="-285750" algn="just">
              <a:buFont typeface="Arial" panose="020B0604020202020204" pitchFamily="34" charset="0"/>
              <a:buChar char="•"/>
            </a:pPr>
            <a:endParaRPr lang="en-US" sz="1400" b="0" i="0" dirty="0">
              <a:solidFill>
                <a:schemeClr val="bg2">
                  <a:lumMod val="50000"/>
                </a:schemeClr>
              </a:solidFill>
              <a:ea typeface="Cambria Math" pitchFamily="18" charset="0"/>
              <a:cs typeface="Vijaya" pitchFamily="34" charset="0"/>
              <a:sym typeface="Symbol" pitchFamily="18" charset="2"/>
            </a:endParaRPr>
          </a:p>
          <a:p>
            <a:pPr marL="285750" indent="-285750" algn="just">
              <a:buFont typeface="Arial" panose="020B0604020202020204" pitchFamily="34" charset="0"/>
              <a:buChar char="•"/>
            </a:pPr>
            <a:r>
              <a:rPr lang="en-US" sz="1400" b="0" i="0" dirty="0">
                <a:solidFill>
                  <a:schemeClr val="bg2">
                    <a:lumMod val="50000"/>
                  </a:schemeClr>
                </a:solidFill>
                <a:ea typeface="Cambria Math" pitchFamily="18" charset="0"/>
                <a:cs typeface="Vijaya" pitchFamily="34" charset="0"/>
                <a:sym typeface="Symbol" pitchFamily="18" charset="2"/>
              </a:rPr>
              <a:t>Can be used to make images</a:t>
            </a:r>
          </a:p>
          <a:p>
            <a:pPr indent="0" algn="just"/>
            <a:r>
              <a:rPr lang="en-US" sz="1400" b="0" i="0" dirty="0">
                <a:solidFill>
                  <a:schemeClr val="bg2">
                    <a:lumMod val="50000"/>
                  </a:schemeClr>
                </a:solidFill>
                <a:ea typeface="Cambria Math" pitchFamily="18" charset="0"/>
                <a:cs typeface="Vijaya" pitchFamily="34" charset="0"/>
                <a:sym typeface="Symbol" pitchFamily="18" charset="2"/>
              </a:rPr>
              <a:t>Deviation and absorption depend on density and length crossed.  </a:t>
            </a:r>
          </a:p>
          <a:p>
            <a:pPr indent="0" algn="just"/>
            <a:endParaRPr lang="en-US" sz="1400" b="0" i="0" dirty="0">
              <a:solidFill>
                <a:schemeClr val="bg2">
                  <a:lumMod val="50000"/>
                </a:schemeClr>
              </a:solidFill>
              <a:ea typeface="Cambria Math" pitchFamily="18" charset="0"/>
              <a:cs typeface="Vijaya" pitchFamily="34" charset="0"/>
              <a:sym typeface="Symbol" pitchFamily="18" charset="2"/>
            </a:endParaRPr>
          </a:p>
          <a:p>
            <a:pPr indent="0" algn="just"/>
            <a:endParaRPr lang="en-US" sz="1400" b="0" i="0" dirty="0">
              <a:solidFill>
                <a:schemeClr val="bg2">
                  <a:lumMod val="50000"/>
                </a:schemeClr>
              </a:solidFill>
              <a:ea typeface="Cambria Math" pitchFamily="18" charset="0"/>
              <a:cs typeface="Vijaya" pitchFamily="34" charset="0"/>
              <a:sym typeface="Symbol" pitchFamily="18" charset="2"/>
            </a:endParaRPr>
          </a:p>
          <a:p>
            <a:pPr indent="0" algn="just"/>
            <a:endParaRPr lang="en-US" sz="1400" b="0" i="0" dirty="0">
              <a:solidFill>
                <a:schemeClr val="bg2">
                  <a:lumMod val="50000"/>
                </a:schemeClr>
              </a:solidFill>
              <a:ea typeface="Cambria Math" pitchFamily="18" charset="0"/>
              <a:cs typeface="Vijaya" pitchFamily="34" charset="0"/>
              <a:sym typeface="Symbol" pitchFamily="18" charset="2"/>
            </a:endParaRPr>
          </a:p>
          <a:p>
            <a:pPr indent="0" algn="just"/>
            <a:endParaRPr lang="en-US" sz="1400" b="0" i="0" dirty="0">
              <a:solidFill>
                <a:schemeClr val="bg2">
                  <a:lumMod val="50000"/>
                </a:schemeClr>
              </a:solidFill>
              <a:ea typeface="Cambria Math" pitchFamily="18" charset="0"/>
              <a:cs typeface="Vijaya" pitchFamily="34" charset="0"/>
              <a:sym typeface="Symbol" pitchFamily="18" charset="2"/>
            </a:endParaRPr>
          </a:p>
          <a:p>
            <a:pPr indent="0" algn="just"/>
            <a:endParaRPr lang="en-US" sz="1400" b="0" i="0" dirty="0">
              <a:solidFill>
                <a:schemeClr val="bg2">
                  <a:lumMod val="50000"/>
                </a:schemeClr>
              </a:solidFill>
              <a:ea typeface="Cambria Math" pitchFamily="18" charset="0"/>
              <a:cs typeface="Vijaya" pitchFamily="34" charset="0"/>
              <a:sym typeface="Symbol" pitchFamily="18" charset="2"/>
            </a:endParaRPr>
          </a:p>
          <a:p>
            <a:pPr indent="0" algn="just"/>
            <a:endParaRPr lang="en-US" sz="1400" b="0" i="0" dirty="0">
              <a:solidFill>
                <a:schemeClr val="bg2">
                  <a:lumMod val="50000"/>
                </a:schemeClr>
              </a:solidFill>
              <a:ea typeface="Cambria Math" pitchFamily="18" charset="0"/>
              <a:cs typeface="Vijaya" pitchFamily="34" charset="0"/>
              <a:sym typeface="Symbol" pitchFamily="18" charset="2"/>
            </a:endParaRPr>
          </a:p>
          <a:p>
            <a:pPr indent="0" algn="just"/>
            <a:r>
              <a:rPr lang="en-US" sz="1400" b="0" i="0" dirty="0">
                <a:solidFill>
                  <a:schemeClr val="bg2">
                    <a:lumMod val="50000"/>
                  </a:schemeClr>
                </a:solidFill>
                <a:ea typeface="Cambria Math" pitchFamily="18" charset="0"/>
                <a:cs typeface="Vijaya" pitchFamily="34" charset="0"/>
                <a:sym typeface="Symbol" pitchFamily="18" charset="2"/>
              </a:rPr>
              <a:t>=&gt;Applications in </a:t>
            </a:r>
            <a:r>
              <a:rPr lang="en-US" sz="1400" b="0" i="0" dirty="0" err="1">
                <a:solidFill>
                  <a:schemeClr val="bg2">
                    <a:lumMod val="50000"/>
                  </a:schemeClr>
                </a:solidFill>
                <a:ea typeface="Cambria Math" pitchFamily="18" charset="0"/>
                <a:cs typeface="Vijaya" pitchFamily="34" charset="0"/>
                <a:sym typeface="Symbol" pitchFamily="18" charset="2"/>
              </a:rPr>
              <a:t>vulcanology</a:t>
            </a:r>
            <a:r>
              <a:rPr lang="en-US" sz="1400" b="0" i="0" dirty="0">
                <a:solidFill>
                  <a:schemeClr val="bg2">
                    <a:lumMod val="50000"/>
                  </a:schemeClr>
                </a:solidFill>
                <a:ea typeface="Cambria Math" pitchFamily="18" charset="0"/>
                <a:cs typeface="Vijaya" pitchFamily="34" charset="0"/>
                <a:sym typeface="Symbol" pitchFamily="18" charset="2"/>
              </a:rPr>
              <a:t>, archeology, exploration of underground, </a:t>
            </a:r>
            <a:r>
              <a:rPr lang="en-US" sz="1400" b="0" i="0" dirty="0" err="1">
                <a:solidFill>
                  <a:schemeClr val="bg2">
                    <a:lumMod val="50000"/>
                  </a:schemeClr>
                </a:solidFill>
                <a:ea typeface="Cambria Math" pitchFamily="18" charset="0"/>
                <a:cs typeface="Vijaya" pitchFamily="34" charset="0"/>
                <a:sym typeface="Symbol" pitchFamily="18" charset="2"/>
              </a:rPr>
              <a:t>etc</a:t>
            </a:r>
            <a:r>
              <a:rPr lang="en-US" sz="1400" b="0" i="0" dirty="0">
                <a:solidFill>
                  <a:schemeClr val="bg2">
                    <a:lumMod val="50000"/>
                  </a:schemeClr>
                </a:solidFill>
                <a:ea typeface="Cambria Math" pitchFamily="18" charset="0"/>
                <a:cs typeface="Vijaya" pitchFamily="34" charset="0"/>
                <a:sym typeface="Symbol" pitchFamily="18" charset="2"/>
              </a:rPr>
              <a:t>…</a:t>
            </a:r>
          </a:p>
          <a:p>
            <a:pPr algn="just"/>
            <a:endParaRPr lang="en-US" sz="1600" b="0" i="0" kern="0" dirty="0">
              <a:solidFill>
                <a:schemeClr val="tx1"/>
              </a:solidFill>
              <a:ea typeface="Apple Color Emoji" charset="0"/>
              <a:cs typeface="Apple Color Emoji" charset="0"/>
            </a:endParaRPr>
          </a:p>
        </p:txBody>
      </p:sp>
      <p:pic>
        <p:nvPicPr>
          <p:cNvPr id="18" name="Picture 2" descr="C:\Users\procurs\AppData\Local\Microsoft\Windows\Temporary Internet Files\Content.IE5\VLQ8U57S\cosmicrays865.jpg">
            <a:extLst>
              <a:ext uri="{FF2B5EF4-FFF2-40B4-BE49-F238E27FC236}">
                <a16:creationId xmlns:a16="http://schemas.microsoft.com/office/drawing/2014/main" id="{0D2D22A3-8F90-AE45-A6A9-8C19146E182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541080" y="1140263"/>
            <a:ext cx="2183160" cy="122660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9" name="Tableau 18">
            <a:extLst>
              <a:ext uri="{FF2B5EF4-FFF2-40B4-BE49-F238E27FC236}">
                <a16:creationId xmlns:a16="http://schemas.microsoft.com/office/drawing/2014/main" id="{F28A2749-76B0-DC47-A9D7-92346FA47C69}"/>
              </a:ext>
            </a:extLst>
          </p:cNvPr>
          <p:cNvGraphicFramePr>
            <a:graphicFrameLocks noGrp="1"/>
          </p:cNvGraphicFramePr>
          <p:nvPr/>
        </p:nvGraphicFramePr>
        <p:xfrm>
          <a:off x="3694651" y="2693753"/>
          <a:ext cx="2923858" cy="1122000"/>
        </p:xfrm>
        <a:graphic>
          <a:graphicData uri="http://schemas.openxmlformats.org/drawingml/2006/table">
            <a:tbl>
              <a:tblPr firstRow="1" bandRow="1">
                <a:tableStyleId>{073A0DAA-6AF3-43AB-8588-CEC1D06C72B9}</a:tableStyleId>
              </a:tblPr>
              <a:tblGrid>
                <a:gridCol w="738505">
                  <a:extLst>
                    <a:ext uri="{9D8B030D-6E8A-4147-A177-3AD203B41FA5}">
                      <a16:colId xmlns:a16="http://schemas.microsoft.com/office/drawing/2014/main" val="20000"/>
                    </a:ext>
                  </a:extLst>
                </a:gridCol>
                <a:gridCol w="821055">
                  <a:extLst>
                    <a:ext uri="{9D8B030D-6E8A-4147-A177-3AD203B41FA5}">
                      <a16:colId xmlns:a16="http://schemas.microsoft.com/office/drawing/2014/main" val="20001"/>
                    </a:ext>
                  </a:extLst>
                </a:gridCol>
                <a:gridCol w="630555">
                  <a:extLst>
                    <a:ext uri="{9D8B030D-6E8A-4147-A177-3AD203B41FA5}">
                      <a16:colId xmlns:a16="http://schemas.microsoft.com/office/drawing/2014/main" val="20002"/>
                    </a:ext>
                  </a:extLst>
                </a:gridCol>
                <a:gridCol w="733743">
                  <a:extLst>
                    <a:ext uri="{9D8B030D-6E8A-4147-A177-3AD203B41FA5}">
                      <a16:colId xmlns:a16="http://schemas.microsoft.com/office/drawing/2014/main" val="20003"/>
                    </a:ext>
                  </a:extLst>
                </a:gridCol>
              </a:tblGrid>
              <a:tr h="97490">
                <a:tc>
                  <a:txBody>
                    <a:bodyPr/>
                    <a:lstStyle/>
                    <a:p>
                      <a:r>
                        <a:rPr lang="fr-FR" sz="1000" dirty="0">
                          <a:solidFill>
                            <a:schemeClr val="tx1"/>
                          </a:solidFill>
                        </a:rPr>
                        <a:t>Matériau</a:t>
                      </a: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1000" dirty="0">
                          <a:solidFill>
                            <a:schemeClr val="tx1"/>
                          </a:solidFill>
                        </a:rPr>
                        <a:t>Epaisseur</a:t>
                      </a: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1000" dirty="0">
                          <a:solidFill>
                            <a:schemeClr val="tx1"/>
                          </a:solidFill>
                          <a:sym typeface="Symbol" panose="05050102010706020507" pitchFamily="18" charset="2"/>
                        </a:rPr>
                        <a:t> </a:t>
                      </a:r>
                      <a:r>
                        <a:rPr lang="fr-FR" sz="1000" dirty="0">
                          <a:solidFill>
                            <a:schemeClr val="tx1"/>
                          </a:solidFill>
                        </a:rPr>
                        <a:t>(</a:t>
                      </a:r>
                      <a:r>
                        <a:rPr lang="fr-FR" sz="1000" dirty="0" err="1">
                          <a:solidFill>
                            <a:schemeClr val="tx1"/>
                          </a:solidFill>
                        </a:rPr>
                        <a:t>deg</a:t>
                      </a:r>
                      <a:r>
                        <a:rPr lang="fr-FR" sz="1000" dirty="0">
                          <a:solidFill>
                            <a:schemeClr val="tx1"/>
                          </a:solidFill>
                        </a:rPr>
                        <a:t>)</a:t>
                      </a: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1000" dirty="0">
                          <a:solidFill>
                            <a:schemeClr val="tx1"/>
                          </a:solidFill>
                        </a:rPr>
                        <a:t>P</a:t>
                      </a:r>
                      <a:r>
                        <a:rPr lang="fr-FR" sz="1000" baseline="-25000" dirty="0">
                          <a:solidFill>
                            <a:schemeClr val="tx1"/>
                          </a:solidFill>
                        </a:rPr>
                        <a:t>absorption</a:t>
                      </a: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97490">
                <a:tc>
                  <a:txBody>
                    <a:bodyPr/>
                    <a:lstStyle/>
                    <a:p>
                      <a:r>
                        <a:rPr lang="fr-FR" sz="1000" dirty="0"/>
                        <a:t>Air</a:t>
                      </a: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1000" dirty="0"/>
                        <a:t>100 m</a:t>
                      </a: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1000" dirty="0"/>
                        <a:t>0.094</a:t>
                      </a: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1000" dirty="0"/>
                        <a:t>0.78%</a:t>
                      </a: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97490">
                <a:tc>
                  <a:txBody>
                    <a:bodyPr/>
                    <a:lstStyle/>
                    <a:p>
                      <a:r>
                        <a:rPr lang="fr-FR" sz="1000" dirty="0"/>
                        <a:t>Plomb</a:t>
                      </a: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1000" dirty="0"/>
                        <a:t>10</a:t>
                      </a:r>
                      <a:r>
                        <a:rPr lang="fr-FR" sz="1000" baseline="0" dirty="0"/>
                        <a:t> cm</a:t>
                      </a:r>
                      <a:endParaRPr lang="fr-FR" sz="1000" dirty="0"/>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1000" dirty="0"/>
                        <a:t>1.01</a:t>
                      </a: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1000" dirty="0"/>
                        <a:t>2.9%</a:t>
                      </a: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97490">
                <a:tc>
                  <a:txBody>
                    <a:bodyPr/>
                    <a:lstStyle/>
                    <a:p>
                      <a:r>
                        <a:rPr lang="fr-FR" sz="1000" dirty="0"/>
                        <a:t>Eau</a:t>
                      </a: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1000" dirty="0"/>
                        <a:t>1 m</a:t>
                      </a: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1000" dirty="0"/>
                        <a:t>0.35</a:t>
                      </a: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1000" dirty="0"/>
                        <a:t>4.2%</a:t>
                      </a: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97490">
                <a:tc>
                  <a:txBody>
                    <a:bodyPr/>
                    <a:lstStyle/>
                    <a:p>
                      <a:r>
                        <a:rPr lang="fr-FR" sz="1000" dirty="0"/>
                        <a:t>Sol</a:t>
                      </a: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1000" dirty="0"/>
                        <a:t>100 m</a:t>
                      </a: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00" dirty="0"/>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1000" dirty="0"/>
                        <a:t>99%</a:t>
                      </a: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pic>
        <p:nvPicPr>
          <p:cNvPr id="2" name="Image 1">
            <a:extLst>
              <a:ext uri="{FF2B5EF4-FFF2-40B4-BE49-F238E27FC236}">
                <a16:creationId xmlns:a16="http://schemas.microsoft.com/office/drawing/2014/main" id="{8899E417-42AD-8F43-A855-4DAAE40C7122}"/>
              </a:ext>
            </a:extLst>
          </p:cNvPr>
          <p:cNvPicPr>
            <a:picLocks noChangeAspect="1"/>
          </p:cNvPicPr>
          <p:nvPr/>
        </p:nvPicPr>
        <p:blipFill>
          <a:blip r:embed="rId4"/>
          <a:stretch>
            <a:fillRect/>
          </a:stretch>
        </p:blipFill>
        <p:spPr>
          <a:xfrm>
            <a:off x="1836682" y="4377317"/>
            <a:ext cx="6248400" cy="1600200"/>
          </a:xfrm>
          <a:prstGeom prst="rect">
            <a:avLst/>
          </a:prstGeom>
        </p:spPr>
      </p:pic>
    </p:spTree>
    <p:extLst>
      <p:ext uri="{BB962C8B-B14F-4D97-AF65-F5344CB8AC3E}">
        <p14:creationId xmlns:p14="http://schemas.microsoft.com/office/powerpoint/2010/main" val="164146833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40F76C5E-22CF-804B-9A7E-D70E900FA92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51246" y="4173654"/>
            <a:ext cx="1359367" cy="1840809"/>
          </a:xfrm>
          <a:prstGeom prst="rect">
            <a:avLst/>
          </a:prstGeom>
        </p:spPr>
      </p:pic>
      <p:sp>
        <p:nvSpPr>
          <p:cNvPr id="50" name="Rectangle 1094"/>
          <p:cNvSpPr>
            <a:spLocks noGrp="1" noChangeArrowheads="1"/>
          </p:cNvSpPr>
          <p:nvPr>
            <p:ph type="ftr" sz="quarter" idx="3"/>
          </p:nvPr>
        </p:nvSpPr>
        <p:spPr/>
        <p:txBody>
          <a:bodyPr/>
          <a:lstStyle/>
          <a:p>
            <a:r>
              <a:rPr lang="fr-FR" dirty="0"/>
              <a:t>Journées VLSI-PCB-FPGA 2016, Strasbourg</a:t>
            </a:r>
          </a:p>
        </p:txBody>
      </p:sp>
      <p:sp>
        <p:nvSpPr>
          <p:cNvPr id="51" name="Rectangle 1096"/>
          <p:cNvSpPr>
            <a:spLocks noGrp="1" noChangeArrowheads="1"/>
          </p:cNvSpPr>
          <p:nvPr>
            <p:ph type="dt" sz="half" idx="2"/>
          </p:nvPr>
        </p:nvSpPr>
        <p:spPr/>
        <p:txBody>
          <a:bodyPr/>
          <a:lstStyle/>
          <a:p>
            <a:r>
              <a:rPr lang="fr-FR" dirty="0"/>
              <a:t>31 mai-8 juin 2016</a:t>
            </a:r>
          </a:p>
        </p:txBody>
      </p:sp>
      <p:sp>
        <p:nvSpPr>
          <p:cNvPr id="52" name="Rectangle 1097"/>
          <p:cNvSpPr>
            <a:spLocks noGrp="1" noChangeArrowheads="1"/>
          </p:cNvSpPr>
          <p:nvPr>
            <p:ph type="sldNum" sz="quarter" idx="4"/>
          </p:nvPr>
        </p:nvSpPr>
        <p:spPr>
          <a:xfrm>
            <a:off x="8346819" y="6480304"/>
            <a:ext cx="385762" cy="215900"/>
          </a:xfrm>
        </p:spPr>
        <p:txBody>
          <a:bodyPr/>
          <a:lstStyle/>
          <a:p>
            <a:fld id="{5287B7FA-75F4-41EF-AED0-620F566FF141}" type="slidenum">
              <a:rPr lang="fr-FR"/>
              <a:pPr/>
              <a:t>63</a:t>
            </a:fld>
            <a:endParaRPr lang="fr-FR"/>
          </a:p>
        </p:txBody>
      </p:sp>
      <p:sp>
        <p:nvSpPr>
          <p:cNvPr id="5" name="Rectangle 3">
            <a:extLst>
              <a:ext uri="{FF2B5EF4-FFF2-40B4-BE49-F238E27FC236}">
                <a16:creationId xmlns:a16="http://schemas.microsoft.com/office/drawing/2014/main" id="{AE51D896-E685-7A45-B5A9-C55F4DAB579D}"/>
              </a:ext>
            </a:extLst>
          </p:cNvPr>
          <p:cNvSpPr>
            <a:spLocks noChangeArrowheads="1"/>
          </p:cNvSpPr>
          <p:nvPr/>
        </p:nvSpPr>
        <p:spPr bwMode="auto">
          <a:xfrm>
            <a:off x="-6362700" y="-25193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0" name="Espace réservé du contenu 5">
            <a:extLst>
              <a:ext uri="{FF2B5EF4-FFF2-40B4-BE49-F238E27FC236}">
                <a16:creationId xmlns:a16="http://schemas.microsoft.com/office/drawing/2014/main" id="{8D032F1A-976F-DE48-AB44-B4FB8C71EAD5}"/>
              </a:ext>
            </a:extLst>
          </p:cNvPr>
          <p:cNvSpPr txBox="1">
            <a:spLocks/>
          </p:cNvSpPr>
          <p:nvPr/>
        </p:nvSpPr>
        <p:spPr bwMode="auto">
          <a:xfrm>
            <a:off x="1039449" y="625432"/>
            <a:ext cx="7562291" cy="3115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t" anchorCtr="0" compatLnSpc="1">
            <a:prstTxWarp prst="textNoShape">
              <a:avLst/>
            </a:prstTxWarp>
          </a:bodyPr>
          <a:lstStyle>
            <a:lvl1pPr marL="174625" indent="-174625" algn="l" rtl="0" eaLnBrk="0" fontAlgn="base" hangingPunct="0">
              <a:spcBef>
                <a:spcPct val="20000"/>
              </a:spcBef>
              <a:spcAft>
                <a:spcPct val="0"/>
              </a:spcAft>
              <a:buChar char="•"/>
              <a:defRPr sz="2000">
                <a:solidFill>
                  <a:srgbClr val="000099"/>
                </a:solidFill>
                <a:latin typeface="Bell MT" pitchFamily="18" charset="0"/>
                <a:ea typeface="+mn-ea"/>
                <a:cs typeface="Arial" pitchFamily="34" charset="0"/>
              </a:defRPr>
            </a:lvl1pPr>
            <a:lvl2pPr marL="528638" indent="-174625" algn="l" rtl="0" eaLnBrk="0" fontAlgn="base" hangingPunct="0">
              <a:spcBef>
                <a:spcPct val="20000"/>
              </a:spcBef>
              <a:spcAft>
                <a:spcPct val="0"/>
              </a:spcAft>
              <a:buChar char="–"/>
              <a:defRPr sz="2000">
                <a:solidFill>
                  <a:srgbClr val="000099"/>
                </a:solidFill>
                <a:latin typeface="Bell MT" pitchFamily="18" charset="0"/>
                <a:cs typeface="Arial" pitchFamily="34" charset="0"/>
              </a:defRPr>
            </a:lvl2pPr>
            <a:lvl3pPr marL="881063" indent="-173038" algn="l" rtl="0" eaLnBrk="0" fontAlgn="base" hangingPunct="0">
              <a:spcBef>
                <a:spcPct val="20000"/>
              </a:spcBef>
              <a:spcAft>
                <a:spcPct val="0"/>
              </a:spcAft>
              <a:buChar char="•"/>
              <a:defRPr sz="1600">
                <a:solidFill>
                  <a:srgbClr val="000099"/>
                </a:solidFill>
                <a:latin typeface="Bell MT" pitchFamily="18" charset="0"/>
                <a:cs typeface="Arial" pitchFamily="34" charset="0"/>
              </a:defRPr>
            </a:lvl3pPr>
            <a:lvl4pPr marL="1252538" indent="-192088" algn="l" rtl="0" eaLnBrk="0" fontAlgn="base" hangingPunct="0">
              <a:spcBef>
                <a:spcPct val="20000"/>
              </a:spcBef>
              <a:spcAft>
                <a:spcPct val="0"/>
              </a:spcAft>
              <a:buChar char="–"/>
              <a:defRPr sz="1400">
                <a:solidFill>
                  <a:srgbClr val="000099"/>
                </a:solidFill>
                <a:latin typeface="Bell MT" pitchFamily="18" charset="0"/>
                <a:cs typeface="Arial" pitchFamily="34" charset="0"/>
              </a:defRPr>
            </a:lvl4pPr>
            <a:lvl5pPr marL="1611313" indent="-174625" algn="l" rtl="0" eaLnBrk="0" fontAlgn="base" hangingPunct="0">
              <a:spcBef>
                <a:spcPct val="20000"/>
              </a:spcBef>
              <a:spcAft>
                <a:spcPct val="0"/>
              </a:spcAft>
              <a:buChar char="»"/>
              <a:defRPr sz="1200">
                <a:solidFill>
                  <a:srgbClr val="000099"/>
                </a:solidFill>
                <a:latin typeface="Bell MT" pitchFamily="18" charset="0"/>
                <a:cs typeface="Arial" pitchFamily="34" charset="0"/>
              </a:defRPr>
            </a:lvl5pPr>
            <a:lvl6pPr marL="2068513" indent="-174625" algn="l" rtl="0" fontAlgn="base">
              <a:spcBef>
                <a:spcPct val="20000"/>
              </a:spcBef>
              <a:spcAft>
                <a:spcPct val="0"/>
              </a:spcAft>
              <a:buChar char="»"/>
              <a:defRPr sz="1200">
                <a:solidFill>
                  <a:schemeClr val="tx1"/>
                </a:solidFill>
                <a:latin typeface="+mn-lt"/>
              </a:defRPr>
            </a:lvl6pPr>
            <a:lvl7pPr marL="2525713" indent="-174625" algn="l" rtl="0" fontAlgn="base">
              <a:spcBef>
                <a:spcPct val="20000"/>
              </a:spcBef>
              <a:spcAft>
                <a:spcPct val="0"/>
              </a:spcAft>
              <a:buChar char="»"/>
              <a:defRPr sz="1200">
                <a:solidFill>
                  <a:schemeClr val="tx1"/>
                </a:solidFill>
                <a:latin typeface="+mn-lt"/>
              </a:defRPr>
            </a:lvl7pPr>
            <a:lvl8pPr marL="2982913" indent="-174625" algn="l" rtl="0" fontAlgn="base">
              <a:spcBef>
                <a:spcPct val="20000"/>
              </a:spcBef>
              <a:spcAft>
                <a:spcPct val="0"/>
              </a:spcAft>
              <a:buChar char="»"/>
              <a:defRPr sz="1200">
                <a:solidFill>
                  <a:schemeClr val="tx1"/>
                </a:solidFill>
                <a:latin typeface="+mn-lt"/>
              </a:defRPr>
            </a:lvl8pPr>
            <a:lvl9pPr marL="3440113" indent="-174625" algn="l" rtl="0" fontAlgn="base">
              <a:spcBef>
                <a:spcPct val="20000"/>
              </a:spcBef>
              <a:spcAft>
                <a:spcPct val="0"/>
              </a:spcAft>
              <a:buChar char="»"/>
              <a:defRPr sz="1200">
                <a:solidFill>
                  <a:schemeClr val="tx1"/>
                </a:solidFill>
                <a:latin typeface="+mn-lt"/>
              </a:defRPr>
            </a:lvl9pPr>
          </a:lstStyle>
          <a:p>
            <a:r>
              <a:rPr lang="fr-FR" sz="1400" dirty="0">
                <a:solidFill>
                  <a:schemeClr val="bg2">
                    <a:lumMod val="50000"/>
                  </a:schemeClr>
                </a:solidFill>
                <a:latin typeface="+mj-lt"/>
              </a:rPr>
              <a:t>Technologie </a:t>
            </a:r>
            <a:r>
              <a:rPr lang="fr-FR" sz="1400" dirty="0" err="1">
                <a:solidFill>
                  <a:schemeClr val="bg2">
                    <a:lumMod val="50000"/>
                  </a:schemeClr>
                </a:solidFill>
                <a:latin typeface="+mj-lt"/>
              </a:rPr>
              <a:t>Bulk</a:t>
            </a:r>
            <a:r>
              <a:rPr lang="fr-FR" sz="1400" dirty="0">
                <a:solidFill>
                  <a:schemeClr val="bg2">
                    <a:lumMod val="50000"/>
                  </a:schemeClr>
                </a:solidFill>
                <a:latin typeface="+mj-lt"/>
              </a:rPr>
              <a:t> </a:t>
            </a:r>
            <a:r>
              <a:rPr lang="fr-FR" sz="1400" dirty="0" err="1">
                <a:solidFill>
                  <a:schemeClr val="bg2">
                    <a:lumMod val="50000"/>
                  </a:schemeClr>
                </a:solidFill>
                <a:latin typeface="+mj-lt"/>
              </a:rPr>
              <a:t>Micromegas</a:t>
            </a:r>
            <a:r>
              <a:rPr lang="fr-FR" sz="1400" dirty="0">
                <a:solidFill>
                  <a:schemeClr val="bg2">
                    <a:lumMod val="50000"/>
                  </a:schemeClr>
                </a:solidFill>
                <a:latin typeface="+mj-lt"/>
              </a:rPr>
              <a:t> (1996, 2005)</a:t>
            </a:r>
          </a:p>
          <a:p>
            <a:r>
              <a:rPr lang="fr-FR" sz="1400" dirty="0">
                <a:solidFill>
                  <a:schemeClr val="bg2">
                    <a:lumMod val="50000"/>
                  </a:schemeClr>
                </a:solidFill>
                <a:latin typeface="+mj-lt"/>
              </a:rPr>
              <a:t>Pistes résistives X &amp; Y (2010, 2012) </a:t>
            </a:r>
          </a:p>
          <a:p>
            <a:pPr marL="0" indent="0">
              <a:buNone/>
            </a:pPr>
            <a:r>
              <a:rPr lang="fr-FR" sz="1400" kern="0" dirty="0">
                <a:solidFill>
                  <a:schemeClr val="bg2">
                    <a:lumMod val="50000"/>
                  </a:schemeClr>
                </a:solidFill>
                <a:latin typeface="+mj-lt"/>
              </a:rPr>
              <a:t>	induction capacitif</a:t>
            </a:r>
          </a:p>
          <a:p>
            <a:pPr marL="0" indent="0">
              <a:buNone/>
            </a:pPr>
            <a:r>
              <a:rPr lang="fr-FR" sz="1400" kern="0" dirty="0">
                <a:solidFill>
                  <a:schemeClr val="bg2">
                    <a:lumMod val="50000"/>
                  </a:schemeClr>
                </a:solidFill>
                <a:latin typeface="+mj-lt"/>
              </a:rPr>
              <a:t>	Signal partagé sur plusieurs pistes</a:t>
            </a:r>
          </a:p>
          <a:p>
            <a:r>
              <a:rPr lang="fr-FR" sz="1400" dirty="0">
                <a:solidFill>
                  <a:schemeClr val="bg2">
                    <a:lumMod val="50000"/>
                  </a:schemeClr>
                </a:solidFill>
                <a:latin typeface="+mn-lt"/>
              </a:rPr>
              <a:t>Lecture multiplexée génétiquement (2012)</a:t>
            </a:r>
          </a:p>
          <a:p>
            <a:pPr lvl="1"/>
            <a:r>
              <a:rPr lang="fr-FR" sz="1400" dirty="0">
                <a:solidFill>
                  <a:schemeClr val="bg2">
                    <a:lumMod val="50000"/>
                  </a:schemeClr>
                </a:solidFill>
                <a:latin typeface="+mn-lt"/>
              </a:rPr>
              <a:t>Multiplexage de 16</a:t>
            </a:r>
          </a:p>
          <a:p>
            <a:pPr lvl="1"/>
            <a:r>
              <a:rPr lang="fr-FR" sz="1400" dirty="0">
                <a:solidFill>
                  <a:schemeClr val="bg2">
                    <a:lumMod val="50000"/>
                  </a:schemeClr>
                </a:solidFill>
                <a:latin typeface="+mn-lt"/>
              </a:rPr>
              <a:t> 8192 voie de détection, 512 voie </a:t>
            </a:r>
            <a:r>
              <a:rPr lang="fr-FR" sz="1400" dirty="0" err="1">
                <a:solidFill>
                  <a:schemeClr val="bg2">
                    <a:lumMod val="50000"/>
                  </a:schemeClr>
                </a:solidFill>
                <a:latin typeface="+mn-lt"/>
              </a:rPr>
              <a:t>elec</a:t>
            </a:r>
            <a:endParaRPr lang="fr-FR" sz="1400" dirty="0">
              <a:solidFill>
                <a:schemeClr val="bg2">
                  <a:lumMod val="50000"/>
                </a:schemeClr>
              </a:solidFill>
              <a:latin typeface="+mn-lt"/>
            </a:endParaRPr>
          </a:p>
          <a:p>
            <a:r>
              <a:rPr lang="fr-FR" sz="1400" kern="0" dirty="0">
                <a:solidFill>
                  <a:schemeClr val="bg2">
                    <a:lumMod val="50000"/>
                  </a:schemeClr>
                </a:solidFill>
                <a:latin typeface="+mn-lt"/>
              </a:rPr>
              <a:t>Une FEU pour 4 détecteurs du télescope</a:t>
            </a:r>
          </a:p>
          <a:p>
            <a:pPr lvl="1"/>
            <a:r>
              <a:rPr lang="fr-FR" sz="1400" kern="0" dirty="0">
                <a:solidFill>
                  <a:schemeClr val="bg2">
                    <a:lumMod val="50000"/>
                  </a:schemeClr>
                </a:solidFill>
                <a:latin typeface="+mn-lt"/>
              </a:rPr>
              <a:t>8 plans de détection</a:t>
            </a:r>
          </a:p>
          <a:p>
            <a:pPr lvl="1"/>
            <a:r>
              <a:rPr lang="fr-FR" sz="1400" kern="0" dirty="0">
                <a:solidFill>
                  <a:schemeClr val="bg2">
                    <a:lumMod val="50000"/>
                  </a:schemeClr>
                </a:solidFill>
                <a:latin typeface="+mn-lt"/>
              </a:rPr>
              <a:t>61 voies par plan – 1 </a:t>
            </a:r>
            <a:r>
              <a:rPr lang="fr-FR" sz="1400" kern="0" dirty="0" err="1">
                <a:solidFill>
                  <a:schemeClr val="bg2">
                    <a:lumMod val="50000"/>
                  </a:schemeClr>
                </a:solidFill>
                <a:latin typeface="+mn-lt"/>
              </a:rPr>
              <a:t>Dream</a:t>
            </a:r>
            <a:r>
              <a:rPr lang="fr-FR" sz="1400" kern="0" dirty="0">
                <a:solidFill>
                  <a:schemeClr val="bg2">
                    <a:lumMod val="50000"/>
                  </a:schemeClr>
                </a:solidFill>
                <a:latin typeface="+mn-lt"/>
              </a:rPr>
              <a:t> </a:t>
            </a:r>
          </a:p>
          <a:p>
            <a:pPr marL="0" indent="0">
              <a:buNone/>
            </a:pPr>
            <a:endParaRPr lang="fr-FR" sz="1400" dirty="0">
              <a:solidFill>
                <a:schemeClr val="bg2">
                  <a:lumMod val="50000"/>
                </a:schemeClr>
              </a:solidFill>
              <a:latin typeface="+mj-lt"/>
            </a:endParaRPr>
          </a:p>
          <a:p>
            <a:endParaRPr lang="fr-FR" sz="1400" dirty="0">
              <a:solidFill>
                <a:schemeClr val="bg2">
                  <a:lumMod val="50000"/>
                </a:schemeClr>
              </a:solidFill>
              <a:latin typeface="+mn-lt"/>
            </a:endParaRPr>
          </a:p>
        </p:txBody>
      </p:sp>
      <p:grpSp>
        <p:nvGrpSpPr>
          <p:cNvPr id="49" name="Groupe 48">
            <a:extLst>
              <a:ext uri="{FF2B5EF4-FFF2-40B4-BE49-F238E27FC236}">
                <a16:creationId xmlns:a16="http://schemas.microsoft.com/office/drawing/2014/main" id="{5F846CF4-79A9-1E4F-8E93-D266BB4245F5}"/>
              </a:ext>
            </a:extLst>
          </p:cNvPr>
          <p:cNvGrpSpPr/>
          <p:nvPr/>
        </p:nvGrpSpPr>
        <p:grpSpPr>
          <a:xfrm>
            <a:off x="4530693" y="2812267"/>
            <a:ext cx="3676398" cy="3480172"/>
            <a:chOff x="2560583" y="1625128"/>
            <a:chExt cx="4531417" cy="4289555"/>
          </a:xfrm>
        </p:grpSpPr>
        <p:pic>
          <p:nvPicPr>
            <p:cNvPr id="19" name="Image 18">
              <a:extLst>
                <a:ext uri="{FF2B5EF4-FFF2-40B4-BE49-F238E27FC236}">
                  <a16:creationId xmlns:a16="http://schemas.microsoft.com/office/drawing/2014/main" id="{D9C61807-8D08-EA4A-8478-9BFDE52822E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560583" y="2112611"/>
              <a:ext cx="4260822" cy="3802072"/>
            </a:xfrm>
            <a:prstGeom prst="rect">
              <a:avLst/>
            </a:prstGeom>
          </p:spPr>
        </p:pic>
        <p:cxnSp>
          <p:nvCxnSpPr>
            <p:cNvPr id="4" name="Connecteur droit avec flèche 3">
              <a:extLst>
                <a:ext uri="{FF2B5EF4-FFF2-40B4-BE49-F238E27FC236}">
                  <a16:creationId xmlns:a16="http://schemas.microsoft.com/office/drawing/2014/main" id="{5300C09E-D76D-9E48-8FD3-306D50F2EFFE}"/>
                </a:ext>
              </a:extLst>
            </p:cNvPr>
            <p:cNvCxnSpPr>
              <a:cxnSpLocks/>
            </p:cNvCxnSpPr>
            <p:nvPr/>
          </p:nvCxnSpPr>
          <p:spPr bwMode="auto">
            <a:xfrm>
              <a:off x="5467965" y="3968533"/>
              <a:ext cx="1624035" cy="1277999"/>
            </a:xfrm>
            <a:prstGeom prst="straightConnector1">
              <a:avLst/>
            </a:prstGeom>
            <a:solidFill>
              <a:schemeClr val="accent1"/>
            </a:solidFill>
            <a:ln w="38100" cap="flat" cmpd="sng" algn="ctr">
              <a:solidFill>
                <a:srgbClr val="7030A0"/>
              </a:solidFill>
              <a:prstDash val="solid"/>
              <a:round/>
              <a:headEnd type="none" w="med" len="med"/>
              <a:tailEnd type="triangle"/>
            </a:ln>
            <a:effectLst/>
          </p:spPr>
        </p:cxnSp>
        <p:cxnSp>
          <p:nvCxnSpPr>
            <p:cNvPr id="22" name="Connecteur droit avec flèche 21">
              <a:extLst>
                <a:ext uri="{FF2B5EF4-FFF2-40B4-BE49-F238E27FC236}">
                  <a16:creationId xmlns:a16="http://schemas.microsoft.com/office/drawing/2014/main" id="{99999428-DA4E-6642-A5D3-038605470B97}"/>
                </a:ext>
              </a:extLst>
            </p:cNvPr>
            <p:cNvCxnSpPr>
              <a:cxnSpLocks/>
            </p:cNvCxnSpPr>
            <p:nvPr/>
          </p:nvCxnSpPr>
          <p:spPr bwMode="auto">
            <a:xfrm>
              <a:off x="2781300" y="1828800"/>
              <a:ext cx="1253425" cy="993776"/>
            </a:xfrm>
            <a:prstGeom prst="straightConnector1">
              <a:avLst/>
            </a:prstGeom>
            <a:solidFill>
              <a:schemeClr val="accent1"/>
            </a:solidFill>
            <a:ln w="38100" cap="flat" cmpd="sng" algn="ctr">
              <a:solidFill>
                <a:srgbClr val="7030A0"/>
              </a:solidFill>
              <a:prstDash val="solid"/>
              <a:round/>
              <a:headEnd type="none" w="med" len="med"/>
              <a:tailEnd type="none" w="med" len="med"/>
            </a:ln>
            <a:effectLst/>
          </p:spPr>
        </p:cxnSp>
        <p:cxnSp>
          <p:nvCxnSpPr>
            <p:cNvPr id="26" name="Connecteur droit avec flèche 25">
              <a:extLst>
                <a:ext uri="{FF2B5EF4-FFF2-40B4-BE49-F238E27FC236}">
                  <a16:creationId xmlns:a16="http://schemas.microsoft.com/office/drawing/2014/main" id="{EDD04B97-3395-E345-AB10-C9C9100F130F}"/>
                </a:ext>
              </a:extLst>
            </p:cNvPr>
            <p:cNvCxnSpPr>
              <a:cxnSpLocks/>
            </p:cNvCxnSpPr>
            <p:nvPr/>
          </p:nvCxnSpPr>
          <p:spPr bwMode="auto">
            <a:xfrm>
              <a:off x="4132236" y="2892663"/>
              <a:ext cx="331969" cy="263132"/>
            </a:xfrm>
            <a:prstGeom prst="straightConnector1">
              <a:avLst/>
            </a:prstGeom>
            <a:solidFill>
              <a:schemeClr val="accent1"/>
            </a:solidFill>
            <a:ln w="38100" cap="flat" cmpd="sng" algn="ctr">
              <a:solidFill>
                <a:srgbClr val="7030A0"/>
              </a:solidFill>
              <a:prstDash val="solid"/>
              <a:round/>
              <a:headEnd type="none" w="med" len="med"/>
              <a:tailEnd type="none" w="med" len="med"/>
            </a:ln>
            <a:effectLst/>
          </p:spPr>
        </p:cxnSp>
        <p:cxnSp>
          <p:nvCxnSpPr>
            <p:cNvPr id="28" name="Connecteur droit avec flèche 27">
              <a:extLst>
                <a:ext uri="{FF2B5EF4-FFF2-40B4-BE49-F238E27FC236}">
                  <a16:creationId xmlns:a16="http://schemas.microsoft.com/office/drawing/2014/main" id="{0E13C565-125D-F74E-A955-BF2298B5BEFA}"/>
                </a:ext>
              </a:extLst>
            </p:cNvPr>
            <p:cNvCxnSpPr>
              <a:cxnSpLocks/>
            </p:cNvCxnSpPr>
            <p:nvPr/>
          </p:nvCxnSpPr>
          <p:spPr bwMode="auto">
            <a:xfrm>
              <a:off x="4585404" y="3250402"/>
              <a:ext cx="312599" cy="252148"/>
            </a:xfrm>
            <a:prstGeom prst="straightConnector1">
              <a:avLst/>
            </a:prstGeom>
            <a:solidFill>
              <a:schemeClr val="accent1"/>
            </a:solidFill>
            <a:ln w="38100" cap="flat" cmpd="sng" algn="ctr">
              <a:solidFill>
                <a:srgbClr val="7030A0"/>
              </a:solidFill>
              <a:prstDash val="solid"/>
              <a:round/>
              <a:headEnd type="none" w="med" len="med"/>
              <a:tailEnd type="none" w="med" len="med"/>
            </a:ln>
            <a:effectLst/>
          </p:spPr>
        </p:cxnSp>
        <p:cxnSp>
          <p:nvCxnSpPr>
            <p:cNvPr id="31" name="Connecteur droit avec flèche 30">
              <a:extLst>
                <a:ext uri="{FF2B5EF4-FFF2-40B4-BE49-F238E27FC236}">
                  <a16:creationId xmlns:a16="http://schemas.microsoft.com/office/drawing/2014/main" id="{42CD20CF-9E46-0745-A969-5D7BC5045FEF}"/>
                </a:ext>
              </a:extLst>
            </p:cNvPr>
            <p:cNvCxnSpPr>
              <a:cxnSpLocks/>
            </p:cNvCxnSpPr>
            <p:nvPr/>
          </p:nvCxnSpPr>
          <p:spPr bwMode="auto">
            <a:xfrm>
              <a:off x="5051683" y="3647407"/>
              <a:ext cx="298294" cy="224045"/>
            </a:xfrm>
            <a:prstGeom prst="straightConnector1">
              <a:avLst/>
            </a:prstGeom>
            <a:solidFill>
              <a:schemeClr val="accent1"/>
            </a:solidFill>
            <a:ln w="38100" cap="flat" cmpd="sng" algn="ctr">
              <a:solidFill>
                <a:srgbClr val="7030A0"/>
              </a:solidFill>
              <a:prstDash val="solid"/>
              <a:round/>
              <a:headEnd type="none" w="med" len="med"/>
              <a:tailEnd type="none" w="med" len="med"/>
            </a:ln>
            <a:effectLst/>
          </p:spPr>
        </p:cxnSp>
        <p:sp>
          <p:nvSpPr>
            <p:cNvPr id="53" name="Espace réservé du contenu 5">
              <a:extLst>
                <a:ext uri="{FF2B5EF4-FFF2-40B4-BE49-F238E27FC236}">
                  <a16:creationId xmlns:a16="http://schemas.microsoft.com/office/drawing/2014/main" id="{34091AF0-1B88-0C4A-AD6F-AE7933013DA6}"/>
                </a:ext>
              </a:extLst>
            </p:cNvPr>
            <p:cNvSpPr txBox="1">
              <a:spLocks/>
            </p:cNvSpPr>
            <p:nvPr/>
          </p:nvSpPr>
          <p:spPr bwMode="auto">
            <a:xfrm>
              <a:off x="2561069" y="1625128"/>
              <a:ext cx="681220" cy="41680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18" tIns="45709" rIns="91418" bIns="45709" numCol="1" anchor="t" anchorCtr="0" compatLnSpc="1">
              <a:prstTxWarp prst="textNoShape">
                <a:avLst/>
              </a:prstTxWarp>
            </a:bodyPr>
            <a:lstStyle>
              <a:lvl1pPr marL="174625" indent="-174625" algn="l" rtl="0" eaLnBrk="0" fontAlgn="base" hangingPunct="0">
                <a:spcBef>
                  <a:spcPct val="20000"/>
                </a:spcBef>
                <a:spcAft>
                  <a:spcPct val="0"/>
                </a:spcAft>
                <a:buChar char="•"/>
                <a:defRPr sz="2000">
                  <a:solidFill>
                    <a:srgbClr val="000099"/>
                  </a:solidFill>
                  <a:latin typeface="Bell MT" pitchFamily="18" charset="0"/>
                  <a:ea typeface="+mn-ea"/>
                  <a:cs typeface="Arial" pitchFamily="34" charset="0"/>
                </a:defRPr>
              </a:lvl1pPr>
              <a:lvl2pPr marL="528638" indent="-174625" algn="l" rtl="0" eaLnBrk="0" fontAlgn="base" hangingPunct="0">
                <a:spcBef>
                  <a:spcPct val="20000"/>
                </a:spcBef>
                <a:spcAft>
                  <a:spcPct val="0"/>
                </a:spcAft>
                <a:buChar char="–"/>
                <a:defRPr sz="2000">
                  <a:solidFill>
                    <a:srgbClr val="000099"/>
                  </a:solidFill>
                  <a:latin typeface="Bell MT" pitchFamily="18" charset="0"/>
                  <a:cs typeface="Arial" pitchFamily="34" charset="0"/>
                </a:defRPr>
              </a:lvl2pPr>
              <a:lvl3pPr marL="881063" indent="-173038" algn="l" rtl="0" eaLnBrk="0" fontAlgn="base" hangingPunct="0">
                <a:spcBef>
                  <a:spcPct val="20000"/>
                </a:spcBef>
                <a:spcAft>
                  <a:spcPct val="0"/>
                </a:spcAft>
                <a:buChar char="•"/>
                <a:defRPr sz="1600">
                  <a:solidFill>
                    <a:srgbClr val="000099"/>
                  </a:solidFill>
                  <a:latin typeface="Bell MT" pitchFamily="18" charset="0"/>
                  <a:cs typeface="Arial" pitchFamily="34" charset="0"/>
                </a:defRPr>
              </a:lvl3pPr>
              <a:lvl4pPr marL="1252538" indent="-192088" algn="l" rtl="0" eaLnBrk="0" fontAlgn="base" hangingPunct="0">
                <a:spcBef>
                  <a:spcPct val="20000"/>
                </a:spcBef>
                <a:spcAft>
                  <a:spcPct val="0"/>
                </a:spcAft>
                <a:buChar char="–"/>
                <a:defRPr sz="1400">
                  <a:solidFill>
                    <a:srgbClr val="000099"/>
                  </a:solidFill>
                  <a:latin typeface="Bell MT" pitchFamily="18" charset="0"/>
                  <a:cs typeface="Arial" pitchFamily="34" charset="0"/>
                </a:defRPr>
              </a:lvl4pPr>
              <a:lvl5pPr marL="1611313" indent="-174625" algn="l" rtl="0" eaLnBrk="0" fontAlgn="base" hangingPunct="0">
                <a:spcBef>
                  <a:spcPct val="20000"/>
                </a:spcBef>
                <a:spcAft>
                  <a:spcPct val="0"/>
                </a:spcAft>
                <a:buChar char="»"/>
                <a:defRPr sz="1200">
                  <a:solidFill>
                    <a:srgbClr val="000099"/>
                  </a:solidFill>
                  <a:latin typeface="Bell MT" pitchFamily="18" charset="0"/>
                  <a:cs typeface="Arial" pitchFamily="34" charset="0"/>
                </a:defRPr>
              </a:lvl5pPr>
              <a:lvl6pPr marL="2068513" indent="-174625" algn="l" rtl="0" fontAlgn="base">
                <a:spcBef>
                  <a:spcPct val="20000"/>
                </a:spcBef>
                <a:spcAft>
                  <a:spcPct val="0"/>
                </a:spcAft>
                <a:buChar char="»"/>
                <a:defRPr sz="1200">
                  <a:solidFill>
                    <a:schemeClr val="tx1"/>
                  </a:solidFill>
                  <a:latin typeface="+mn-lt"/>
                </a:defRPr>
              </a:lvl6pPr>
              <a:lvl7pPr marL="2525713" indent="-174625" algn="l" rtl="0" fontAlgn="base">
                <a:spcBef>
                  <a:spcPct val="20000"/>
                </a:spcBef>
                <a:spcAft>
                  <a:spcPct val="0"/>
                </a:spcAft>
                <a:buChar char="»"/>
                <a:defRPr sz="1200">
                  <a:solidFill>
                    <a:schemeClr val="tx1"/>
                  </a:solidFill>
                  <a:latin typeface="+mn-lt"/>
                </a:defRPr>
              </a:lvl7pPr>
              <a:lvl8pPr marL="2982913" indent="-174625" algn="l" rtl="0" fontAlgn="base">
                <a:spcBef>
                  <a:spcPct val="20000"/>
                </a:spcBef>
                <a:spcAft>
                  <a:spcPct val="0"/>
                </a:spcAft>
                <a:buChar char="»"/>
                <a:defRPr sz="1200">
                  <a:solidFill>
                    <a:schemeClr val="tx1"/>
                  </a:solidFill>
                  <a:latin typeface="+mn-lt"/>
                </a:defRPr>
              </a:lvl8pPr>
              <a:lvl9pPr marL="3440113" indent="-174625" algn="l" rtl="0" fontAlgn="base">
                <a:spcBef>
                  <a:spcPct val="20000"/>
                </a:spcBef>
                <a:spcAft>
                  <a:spcPct val="0"/>
                </a:spcAft>
                <a:buChar char="»"/>
                <a:defRPr sz="1200">
                  <a:solidFill>
                    <a:schemeClr val="tx1"/>
                  </a:solidFill>
                  <a:latin typeface="+mn-lt"/>
                </a:defRPr>
              </a:lvl9pPr>
            </a:lstStyle>
            <a:p>
              <a:pPr marL="0" indent="0">
                <a:buNone/>
              </a:pPr>
              <a:r>
                <a:rPr lang="fr-FR" sz="1400" b="1" dirty="0">
                  <a:solidFill>
                    <a:srgbClr val="7030A0"/>
                  </a:solidFill>
                  <a:latin typeface="+mn-lt"/>
                </a:rPr>
                <a:t>µ</a:t>
              </a:r>
            </a:p>
          </p:txBody>
        </p:sp>
      </p:grpSp>
      <p:pic>
        <p:nvPicPr>
          <p:cNvPr id="16" name="Image 15">
            <a:extLst>
              <a:ext uri="{FF2B5EF4-FFF2-40B4-BE49-F238E27FC236}">
                <a16:creationId xmlns:a16="http://schemas.microsoft.com/office/drawing/2014/main" id="{D2BD0B63-C2BB-164E-851E-1B1049AD1FA0}"/>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334943" y="2555827"/>
            <a:ext cx="1676634" cy="876300"/>
          </a:xfrm>
          <a:prstGeom prst="rect">
            <a:avLst/>
          </a:prstGeom>
        </p:spPr>
      </p:pic>
      <p:pic>
        <p:nvPicPr>
          <p:cNvPr id="2" name="Image 1">
            <a:extLst>
              <a:ext uri="{FF2B5EF4-FFF2-40B4-BE49-F238E27FC236}">
                <a16:creationId xmlns:a16="http://schemas.microsoft.com/office/drawing/2014/main" id="{246E6B5C-B088-3E44-B0CE-EE8CB713EC1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76352" y="3772501"/>
            <a:ext cx="3184972" cy="2282202"/>
          </a:xfrm>
          <a:prstGeom prst="rect">
            <a:avLst/>
          </a:prstGeom>
        </p:spPr>
      </p:pic>
      <p:pic>
        <p:nvPicPr>
          <p:cNvPr id="42" name="Shape 170">
            <a:extLst>
              <a:ext uri="{FF2B5EF4-FFF2-40B4-BE49-F238E27FC236}">
                <a16:creationId xmlns:a16="http://schemas.microsoft.com/office/drawing/2014/main" id="{93E94759-35E4-484A-8B16-7CE587FAC66B}"/>
              </a:ext>
            </a:extLst>
          </p:cNvPr>
          <p:cNvPicPr preferRelativeResize="0">
            <a:picLocks noChangeAspect="1"/>
          </p:cNvPicPr>
          <p:nvPr/>
        </p:nvPicPr>
        <p:blipFill rotWithShape="1">
          <a:blip r:embed="rId7" cstate="email">
            <a:alphaModFix/>
            <a:extLst>
              <a:ext uri="{28A0092B-C50C-407E-A947-70E740481C1C}">
                <a14:useLocalDpi xmlns:a14="http://schemas.microsoft.com/office/drawing/2010/main"/>
              </a:ext>
            </a:extLst>
          </a:blip>
          <a:srcRect/>
          <a:stretch/>
        </p:blipFill>
        <p:spPr>
          <a:xfrm>
            <a:off x="5276025" y="663859"/>
            <a:ext cx="2394136" cy="1826080"/>
          </a:xfrm>
          <a:prstGeom prst="rect">
            <a:avLst/>
          </a:prstGeom>
          <a:noFill/>
          <a:ln>
            <a:noFill/>
          </a:ln>
        </p:spPr>
      </p:pic>
      <p:cxnSp>
        <p:nvCxnSpPr>
          <p:cNvPr id="6" name="Connecteur droit avec flèche 5">
            <a:extLst>
              <a:ext uri="{FF2B5EF4-FFF2-40B4-BE49-F238E27FC236}">
                <a16:creationId xmlns:a16="http://schemas.microsoft.com/office/drawing/2014/main" id="{050C20E8-EDEC-694B-A6B9-831352BFD661}"/>
              </a:ext>
            </a:extLst>
          </p:cNvPr>
          <p:cNvCxnSpPr>
            <a:cxnSpLocks/>
          </p:cNvCxnSpPr>
          <p:nvPr/>
        </p:nvCxnSpPr>
        <p:spPr bwMode="auto">
          <a:xfrm flipV="1">
            <a:off x="7430668" y="3378995"/>
            <a:ext cx="1465504" cy="33645"/>
          </a:xfrm>
          <a:prstGeom prst="straightConnector1">
            <a:avLst/>
          </a:prstGeom>
          <a:solidFill>
            <a:schemeClr val="accent1"/>
          </a:solidFill>
          <a:ln w="9525" cap="flat" cmpd="sng" algn="ctr">
            <a:solidFill>
              <a:schemeClr val="tx1"/>
            </a:solidFill>
            <a:prstDash val="solid"/>
            <a:round/>
            <a:headEnd type="triangle"/>
            <a:tailEnd type="triangle"/>
          </a:ln>
          <a:effectLst/>
        </p:spPr>
      </p:cxnSp>
      <p:sp>
        <p:nvSpPr>
          <p:cNvPr id="43" name="Espace réservé du contenu 5">
            <a:extLst>
              <a:ext uri="{FF2B5EF4-FFF2-40B4-BE49-F238E27FC236}">
                <a16:creationId xmlns:a16="http://schemas.microsoft.com/office/drawing/2014/main" id="{C6397562-75D2-C447-B5D6-1F40D9F48A36}"/>
              </a:ext>
            </a:extLst>
          </p:cNvPr>
          <p:cNvSpPr txBox="1">
            <a:spLocks/>
          </p:cNvSpPr>
          <p:nvPr/>
        </p:nvSpPr>
        <p:spPr bwMode="auto">
          <a:xfrm>
            <a:off x="7430668" y="3416603"/>
            <a:ext cx="1465504" cy="301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t" anchorCtr="0" compatLnSpc="1">
            <a:prstTxWarp prst="textNoShape">
              <a:avLst/>
            </a:prstTxWarp>
          </a:bodyPr>
          <a:lstStyle>
            <a:lvl1pPr marL="174625" indent="-174625" algn="l" rtl="0" eaLnBrk="0" fontAlgn="base" hangingPunct="0">
              <a:spcBef>
                <a:spcPct val="20000"/>
              </a:spcBef>
              <a:spcAft>
                <a:spcPct val="0"/>
              </a:spcAft>
              <a:buChar char="•"/>
              <a:defRPr sz="2000">
                <a:solidFill>
                  <a:srgbClr val="000099"/>
                </a:solidFill>
                <a:latin typeface="Bell MT" pitchFamily="18" charset="0"/>
                <a:ea typeface="+mn-ea"/>
                <a:cs typeface="Arial" pitchFamily="34" charset="0"/>
              </a:defRPr>
            </a:lvl1pPr>
            <a:lvl2pPr marL="528638" indent="-174625" algn="l" rtl="0" eaLnBrk="0" fontAlgn="base" hangingPunct="0">
              <a:spcBef>
                <a:spcPct val="20000"/>
              </a:spcBef>
              <a:spcAft>
                <a:spcPct val="0"/>
              </a:spcAft>
              <a:buChar char="–"/>
              <a:defRPr sz="2000">
                <a:solidFill>
                  <a:srgbClr val="000099"/>
                </a:solidFill>
                <a:latin typeface="Bell MT" pitchFamily="18" charset="0"/>
                <a:cs typeface="Arial" pitchFamily="34" charset="0"/>
              </a:defRPr>
            </a:lvl2pPr>
            <a:lvl3pPr marL="881063" indent="-173038" algn="l" rtl="0" eaLnBrk="0" fontAlgn="base" hangingPunct="0">
              <a:spcBef>
                <a:spcPct val="20000"/>
              </a:spcBef>
              <a:spcAft>
                <a:spcPct val="0"/>
              </a:spcAft>
              <a:buChar char="•"/>
              <a:defRPr sz="1600">
                <a:solidFill>
                  <a:srgbClr val="000099"/>
                </a:solidFill>
                <a:latin typeface="Bell MT" pitchFamily="18" charset="0"/>
                <a:cs typeface="Arial" pitchFamily="34" charset="0"/>
              </a:defRPr>
            </a:lvl3pPr>
            <a:lvl4pPr marL="1252538" indent="-192088" algn="l" rtl="0" eaLnBrk="0" fontAlgn="base" hangingPunct="0">
              <a:spcBef>
                <a:spcPct val="20000"/>
              </a:spcBef>
              <a:spcAft>
                <a:spcPct val="0"/>
              </a:spcAft>
              <a:buChar char="–"/>
              <a:defRPr sz="1400">
                <a:solidFill>
                  <a:srgbClr val="000099"/>
                </a:solidFill>
                <a:latin typeface="Bell MT" pitchFamily="18" charset="0"/>
                <a:cs typeface="Arial" pitchFamily="34" charset="0"/>
              </a:defRPr>
            </a:lvl4pPr>
            <a:lvl5pPr marL="1611313" indent="-174625" algn="l" rtl="0" eaLnBrk="0" fontAlgn="base" hangingPunct="0">
              <a:spcBef>
                <a:spcPct val="20000"/>
              </a:spcBef>
              <a:spcAft>
                <a:spcPct val="0"/>
              </a:spcAft>
              <a:buChar char="»"/>
              <a:defRPr sz="1200">
                <a:solidFill>
                  <a:srgbClr val="000099"/>
                </a:solidFill>
                <a:latin typeface="Bell MT" pitchFamily="18" charset="0"/>
                <a:cs typeface="Arial" pitchFamily="34" charset="0"/>
              </a:defRPr>
            </a:lvl5pPr>
            <a:lvl6pPr marL="2068513" indent="-174625" algn="l" rtl="0" fontAlgn="base">
              <a:spcBef>
                <a:spcPct val="20000"/>
              </a:spcBef>
              <a:spcAft>
                <a:spcPct val="0"/>
              </a:spcAft>
              <a:buChar char="»"/>
              <a:defRPr sz="1200">
                <a:solidFill>
                  <a:schemeClr val="tx1"/>
                </a:solidFill>
                <a:latin typeface="+mn-lt"/>
              </a:defRPr>
            </a:lvl6pPr>
            <a:lvl7pPr marL="2525713" indent="-174625" algn="l" rtl="0" fontAlgn="base">
              <a:spcBef>
                <a:spcPct val="20000"/>
              </a:spcBef>
              <a:spcAft>
                <a:spcPct val="0"/>
              </a:spcAft>
              <a:buChar char="»"/>
              <a:defRPr sz="1200">
                <a:solidFill>
                  <a:schemeClr val="tx1"/>
                </a:solidFill>
                <a:latin typeface="+mn-lt"/>
              </a:defRPr>
            </a:lvl7pPr>
            <a:lvl8pPr marL="2982913" indent="-174625" algn="l" rtl="0" fontAlgn="base">
              <a:spcBef>
                <a:spcPct val="20000"/>
              </a:spcBef>
              <a:spcAft>
                <a:spcPct val="0"/>
              </a:spcAft>
              <a:buChar char="»"/>
              <a:defRPr sz="1200">
                <a:solidFill>
                  <a:schemeClr val="tx1"/>
                </a:solidFill>
                <a:latin typeface="+mn-lt"/>
              </a:defRPr>
            </a:lvl8pPr>
            <a:lvl9pPr marL="3440113" indent="-174625" algn="l" rtl="0" fontAlgn="base">
              <a:spcBef>
                <a:spcPct val="20000"/>
              </a:spcBef>
              <a:spcAft>
                <a:spcPct val="0"/>
              </a:spcAft>
              <a:buChar char="»"/>
              <a:defRPr sz="1200">
                <a:solidFill>
                  <a:schemeClr val="tx1"/>
                </a:solidFill>
                <a:latin typeface="+mn-lt"/>
              </a:defRPr>
            </a:lvl9pPr>
          </a:lstStyle>
          <a:p>
            <a:pPr marL="0" indent="0" algn="ctr">
              <a:buNone/>
            </a:pPr>
            <a:r>
              <a:rPr lang="fr-FR" sz="1400" dirty="0">
                <a:solidFill>
                  <a:schemeClr val="bg2">
                    <a:lumMod val="50000"/>
                  </a:schemeClr>
                </a:solidFill>
                <a:latin typeface="+mj-lt"/>
              </a:rPr>
              <a:t>50cm</a:t>
            </a:r>
            <a:endParaRPr lang="fr-FR" sz="1400" kern="0" dirty="0">
              <a:solidFill>
                <a:schemeClr val="bg2">
                  <a:lumMod val="50000"/>
                </a:schemeClr>
              </a:solidFill>
              <a:latin typeface="+mn-lt"/>
            </a:endParaRPr>
          </a:p>
          <a:p>
            <a:pPr marL="0" indent="0" algn="ctr">
              <a:buNone/>
            </a:pPr>
            <a:endParaRPr lang="fr-FR" sz="1400" dirty="0">
              <a:solidFill>
                <a:schemeClr val="bg2">
                  <a:lumMod val="50000"/>
                </a:schemeClr>
              </a:solidFill>
              <a:latin typeface="+mj-lt"/>
            </a:endParaRPr>
          </a:p>
          <a:p>
            <a:pPr marL="0" indent="0" algn="ctr">
              <a:buNone/>
            </a:pPr>
            <a:endParaRPr lang="fr-FR" sz="1400" dirty="0">
              <a:solidFill>
                <a:schemeClr val="bg2">
                  <a:lumMod val="50000"/>
                </a:schemeClr>
              </a:solidFill>
              <a:latin typeface="+mn-lt"/>
            </a:endParaRPr>
          </a:p>
        </p:txBody>
      </p:sp>
      <p:sp>
        <p:nvSpPr>
          <p:cNvPr id="45" name="Espace réservé du contenu 5">
            <a:extLst>
              <a:ext uri="{FF2B5EF4-FFF2-40B4-BE49-F238E27FC236}">
                <a16:creationId xmlns:a16="http://schemas.microsoft.com/office/drawing/2014/main" id="{FB7C6892-6E1E-2E4F-BA56-F6F83DC84524}"/>
              </a:ext>
            </a:extLst>
          </p:cNvPr>
          <p:cNvSpPr txBox="1">
            <a:spLocks/>
          </p:cNvSpPr>
          <p:nvPr/>
        </p:nvSpPr>
        <p:spPr bwMode="auto">
          <a:xfrm>
            <a:off x="2656637" y="5621729"/>
            <a:ext cx="1465504" cy="301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t" anchorCtr="0" compatLnSpc="1">
            <a:prstTxWarp prst="textNoShape">
              <a:avLst/>
            </a:prstTxWarp>
          </a:bodyPr>
          <a:lstStyle>
            <a:lvl1pPr marL="174625" indent="-174625" algn="l" rtl="0" eaLnBrk="0" fontAlgn="base" hangingPunct="0">
              <a:spcBef>
                <a:spcPct val="20000"/>
              </a:spcBef>
              <a:spcAft>
                <a:spcPct val="0"/>
              </a:spcAft>
              <a:buChar char="•"/>
              <a:defRPr sz="2000">
                <a:solidFill>
                  <a:srgbClr val="000099"/>
                </a:solidFill>
                <a:latin typeface="Bell MT" pitchFamily="18" charset="0"/>
                <a:ea typeface="+mn-ea"/>
                <a:cs typeface="Arial" pitchFamily="34" charset="0"/>
              </a:defRPr>
            </a:lvl1pPr>
            <a:lvl2pPr marL="528638" indent="-174625" algn="l" rtl="0" eaLnBrk="0" fontAlgn="base" hangingPunct="0">
              <a:spcBef>
                <a:spcPct val="20000"/>
              </a:spcBef>
              <a:spcAft>
                <a:spcPct val="0"/>
              </a:spcAft>
              <a:buChar char="–"/>
              <a:defRPr sz="2000">
                <a:solidFill>
                  <a:srgbClr val="000099"/>
                </a:solidFill>
                <a:latin typeface="Bell MT" pitchFamily="18" charset="0"/>
                <a:cs typeface="Arial" pitchFamily="34" charset="0"/>
              </a:defRPr>
            </a:lvl2pPr>
            <a:lvl3pPr marL="881063" indent="-173038" algn="l" rtl="0" eaLnBrk="0" fontAlgn="base" hangingPunct="0">
              <a:spcBef>
                <a:spcPct val="20000"/>
              </a:spcBef>
              <a:spcAft>
                <a:spcPct val="0"/>
              </a:spcAft>
              <a:buChar char="•"/>
              <a:defRPr sz="1600">
                <a:solidFill>
                  <a:srgbClr val="000099"/>
                </a:solidFill>
                <a:latin typeface="Bell MT" pitchFamily="18" charset="0"/>
                <a:cs typeface="Arial" pitchFamily="34" charset="0"/>
              </a:defRPr>
            </a:lvl3pPr>
            <a:lvl4pPr marL="1252538" indent="-192088" algn="l" rtl="0" eaLnBrk="0" fontAlgn="base" hangingPunct="0">
              <a:spcBef>
                <a:spcPct val="20000"/>
              </a:spcBef>
              <a:spcAft>
                <a:spcPct val="0"/>
              </a:spcAft>
              <a:buChar char="–"/>
              <a:defRPr sz="1400">
                <a:solidFill>
                  <a:srgbClr val="000099"/>
                </a:solidFill>
                <a:latin typeface="Bell MT" pitchFamily="18" charset="0"/>
                <a:cs typeface="Arial" pitchFamily="34" charset="0"/>
              </a:defRPr>
            </a:lvl4pPr>
            <a:lvl5pPr marL="1611313" indent="-174625" algn="l" rtl="0" eaLnBrk="0" fontAlgn="base" hangingPunct="0">
              <a:spcBef>
                <a:spcPct val="20000"/>
              </a:spcBef>
              <a:spcAft>
                <a:spcPct val="0"/>
              </a:spcAft>
              <a:buChar char="»"/>
              <a:defRPr sz="1200">
                <a:solidFill>
                  <a:srgbClr val="000099"/>
                </a:solidFill>
                <a:latin typeface="Bell MT" pitchFamily="18" charset="0"/>
                <a:cs typeface="Arial" pitchFamily="34" charset="0"/>
              </a:defRPr>
            </a:lvl5pPr>
            <a:lvl6pPr marL="2068513" indent="-174625" algn="l" rtl="0" fontAlgn="base">
              <a:spcBef>
                <a:spcPct val="20000"/>
              </a:spcBef>
              <a:spcAft>
                <a:spcPct val="0"/>
              </a:spcAft>
              <a:buChar char="»"/>
              <a:defRPr sz="1200">
                <a:solidFill>
                  <a:schemeClr val="tx1"/>
                </a:solidFill>
                <a:latin typeface="+mn-lt"/>
              </a:defRPr>
            </a:lvl6pPr>
            <a:lvl7pPr marL="2525713" indent="-174625" algn="l" rtl="0" fontAlgn="base">
              <a:spcBef>
                <a:spcPct val="20000"/>
              </a:spcBef>
              <a:spcAft>
                <a:spcPct val="0"/>
              </a:spcAft>
              <a:buChar char="»"/>
              <a:defRPr sz="1200">
                <a:solidFill>
                  <a:schemeClr val="tx1"/>
                </a:solidFill>
                <a:latin typeface="+mn-lt"/>
              </a:defRPr>
            </a:lvl7pPr>
            <a:lvl8pPr marL="2982913" indent="-174625" algn="l" rtl="0" fontAlgn="base">
              <a:spcBef>
                <a:spcPct val="20000"/>
              </a:spcBef>
              <a:spcAft>
                <a:spcPct val="0"/>
              </a:spcAft>
              <a:buChar char="»"/>
              <a:defRPr sz="1200">
                <a:solidFill>
                  <a:schemeClr val="tx1"/>
                </a:solidFill>
                <a:latin typeface="+mn-lt"/>
              </a:defRPr>
            </a:lvl8pPr>
            <a:lvl9pPr marL="3440113" indent="-174625" algn="l" rtl="0" fontAlgn="base">
              <a:spcBef>
                <a:spcPct val="20000"/>
              </a:spcBef>
              <a:spcAft>
                <a:spcPct val="0"/>
              </a:spcAft>
              <a:buChar char="»"/>
              <a:defRPr sz="1200">
                <a:solidFill>
                  <a:schemeClr val="tx1"/>
                </a:solidFill>
                <a:latin typeface="+mn-lt"/>
              </a:defRPr>
            </a:lvl9pPr>
          </a:lstStyle>
          <a:p>
            <a:pPr marL="0" indent="0" algn="ctr">
              <a:buNone/>
            </a:pPr>
            <a:r>
              <a:rPr lang="fr-FR" sz="1400" dirty="0">
                <a:solidFill>
                  <a:schemeClr val="bg2">
                    <a:lumMod val="50000"/>
                  </a:schemeClr>
                </a:solidFill>
                <a:latin typeface="+mj-lt"/>
              </a:rPr>
              <a:t>Carte FEU</a:t>
            </a:r>
            <a:endParaRPr lang="fr-FR" sz="1400" kern="0" dirty="0">
              <a:solidFill>
                <a:schemeClr val="bg2">
                  <a:lumMod val="50000"/>
                </a:schemeClr>
              </a:solidFill>
              <a:latin typeface="+mn-lt"/>
            </a:endParaRPr>
          </a:p>
          <a:p>
            <a:pPr marL="0" indent="0" algn="ctr">
              <a:buNone/>
            </a:pPr>
            <a:endParaRPr lang="fr-FR" sz="1400" dirty="0">
              <a:solidFill>
                <a:schemeClr val="bg2">
                  <a:lumMod val="50000"/>
                </a:schemeClr>
              </a:solidFill>
              <a:latin typeface="+mj-lt"/>
            </a:endParaRPr>
          </a:p>
          <a:p>
            <a:pPr marL="0" indent="0" algn="ctr">
              <a:buNone/>
            </a:pPr>
            <a:endParaRPr lang="fr-FR" sz="1400" dirty="0">
              <a:solidFill>
                <a:schemeClr val="bg2">
                  <a:lumMod val="50000"/>
                </a:schemeClr>
              </a:solidFill>
              <a:latin typeface="+mn-lt"/>
            </a:endParaRPr>
          </a:p>
        </p:txBody>
      </p:sp>
      <p:sp>
        <p:nvSpPr>
          <p:cNvPr id="46" name="Espace réservé du contenu 5">
            <a:extLst>
              <a:ext uri="{FF2B5EF4-FFF2-40B4-BE49-F238E27FC236}">
                <a16:creationId xmlns:a16="http://schemas.microsoft.com/office/drawing/2014/main" id="{50AB971B-4E8F-7B41-8576-8058DDB2FFBD}"/>
              </a:ext>
            </a:extLst>
          </p:cNvPr>
          <p:cNvSpPr txBox="1">
            <a:spLocks/>
          </p:cNvSpPr>
          <p:nvPr/>
        </p:nvSpPr>
        <p:spPr bwMode="auto">
          <a:xfrm>
            <a:off x="2182149" y="3432127"/>
            <a:ext cx="1465504" cy="301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t" anchorCtr="0" compatLnSpc="1">
            <a:prstTxWarp prst="textNoShape">
              <a:avLst/>
            </a:prstTxWarp>
          </a:bodyPr>
          <a:lstStyle>
            <a:lvl1pPr marL="174625" indent="-174625" algn="l" rtl="0" eaLnBrk="0" fontAlgn="base" hangingPunct="0">
              <a:spcBef>
                <a:spcPct val="20000"/>
              </a:spcBef>
              <a:spcAft>
                <a:spcPct val="0"/>
              </a:spcAft>
              <a:buChar char="•"/>
              <a:defRPr sz="2000">
                <a:solidFill>
                  <a:srgbClr val="000099"/>
                </a:solidFill>
                <a:latin typeface="Bell MT" pitchFamily="18" charset="0"/>
                <a:ea typeface="+mn-ea"/>
                <a:cs typeface="Arial" pitchFamily="34" charset="0"/>
              </a:defRPr>
            </a:lvl1pPr>
            <a:lvl2pPr marL="528638" indent="-174625" algn="l" rtl="0" eaLnBrk="0" fontAlgn="base" hangingPunct="0">
              <a:spcBef>
                <a:spcPct val="20000"/>
              </a:spcBef>
              <a:spcAft>
                <a:spcPct val="0"/>
              </a:spcAft>
              <a:buChar char="–"/>
              <a:defRPr sz="2000">
                <a:solidFill>
                  <a:srgbClr val="000099"/>
                </a:solidFill>
                <a:latin typeface="Bell MT" pitchFamily="18" charset="0"/>
                <a:cs typeface="Arial" pitchFamily="34" charset="0"/>
              </a:defRPr>
            </a:lvl2pPr>
            <a:lvl3pPr marL="881063" indent="-173038" algn="l" rtl="0" eaLnBrk="0" fontAlgn="base" hangingPunct="0">
              <a:spcBef>
                <a:spcPct val="20000"/>
              </a:spcBef>
              <a:spcAft>
                <a:spcPct val="0"/>
              </a:spcAft>
              <a:buChar char="•"/>
              <a:defRPr sz="1600">
                <a:solidFill>
                  <a:srgbClr val="000099"/>
                </a:solidFill>
                <a:latin typeface="Bell MT" pitchFamily="18" charset="0"/>
                <a:cs typeface="Arial" pitchFamily="34" charset="0"/>
              </a:defRPr>
            </a:lvl3pPr>
            <a:lvl4pPr marL="1252538" indent="-192088" algn="l" rtl="0" eaLnBrk="0" fontAlgn="base" hangingPunct="0">
              <a:spcBef>
                <a:spcPct val="20000"/>
              </a:spcBef>
              <a:spcAft>
                <a:spcPct val="0"/>
              </a:spcAft>
              <a:buChar char="–"/>
              <a:defRPr sz="1400">
                <a:solidFill>
                  <a:srgbClr val="000099"/>
                </a:solidFill>
                <a:latin typeface="Bell MT" pitchFamily="18" charset="0"/>
                <a:cs typeface="Arial" pitchFamily="34" charset="0"/>
              </a:defRPr>
            </a:lvl4pPr>
            <a:lvl5pPr marL="1611313" indent="-174625" algn="l" rtl="0" eaLnBrk="0" fontAlgn="base" hangingPunct="0">
              <a:spcBef>
                <a:spcPct val="20000"/>
              </a:spcBef>
              <a:spcAft>
                <a:spcPct val="0"/>
              </a:spcAft>
              <a:buChar char="»"/>
              <a:defRPr sz="1200">
                <a:solidFill>
                  <a:srgbClr val="000099"/>
                </a:solidFill>
                <a:latin typeface="Bell MT" pitchFamily="18" charset="0"/>
                <a:cs typeface="Arial" pitchFamily="34" charset="0"/>
              </a:defRPr>
            </a:lvl5pPr>
            <a:lvl6pPr marL="2068513" indent="-174625" algn="l" rtl="0" fontAlgn="base">
              <a:spcBef>
                <a:spcPct val="20000"/>
              </a:spcBef>
              <a:spcAft>
                <a:spcPct val="0"/>
              </a:spcAft>
              <a:buChar char="»"/>
              <a:defRPr sz="1200">
                <a:solidFill>
                  <a:schemeClr val="tx1"/>
                </a:solidFill>
                <a:latin typeface="+mn-lt"/>
              </a:defRPr>
            </a:lvl6pPr>
            <a:lvl7pPr marL="2525713" indent="-174625" algn="l" rtl="0" fontAlgn="base">
              <a:spcBef>
                <a:spcPct val="20000"/>
              </a:spcBef>
              <a:spcAft>
                <a:spcPct val="0"/>
              </a:spcAft>
              <a:buChar char="»"/>
              <a:defRPr sz="1200">
                <a:solidFill>
                  <a:schemeClr val="tx1"/>
                </a:solidFill>
                <a:latin typeface="+mn-lt"/>
              </a:defRPr>
            </a:lvl7pPr>
            <a:lvl8pPr marL="2982913" indent="-174625" algn="l" rtl="0" fontAlgn="base">
              <a:spcBef>
                <a:spcPct val="20000"/>
              </a:spcBef>
              <a:spcAft>
                <a:spcPct val="0"/>
              </a:spcAft>
              <a:buChar char="»"/>
              <a:defRPr sz="1200">
                <a:solidFill>
                  <a:schemeClr val="tx1"/>
                </a:solidFill>
                <a:latin typeface="+mn-lt"/>
              </a:defRPr>
            </a:lvl8pPr>
            <a:lvl9pPr marL="3440113" indent="-174625" algn="l" rtl="0" fontAlgn="base">
              <a:spcBef>
                <a:spcPct val="20000"/>
              </a:spcBef>
              <a:spcAft>
                <a:spcPct val="0"/>
              </a:spcAft>
              <a:buChar char="»"/>
              <a:defRPr sz="1200">
                <a:solidFill>
                  <a:schemeClr val="tx1"/>
                </a:solidFill>
                <a:latin typeface="+mn-lt"/>
              </a:defRPr>
            </a:lvl9pPr>
          </a:lstStyle>
          <a:p>
            <a:pPr marL="0" indent="0" algn="ctr">
              <a:buNone/>
            </a:pPr>
            <a:r>
              <a:rPr lang="fr-FR" sz="1400" dirty="0" err="1">
                <a:solidFill>
                  <a:schemeClr val="bg2">
                    <a:lumMod val="50000"/>
                  </a:schemeClr>
                </a:solidFill>
                <a:latin typeface="+mj-lt"/>
              </a:rPr>
              <a:t>Coax</a:t>
            </a:r>
            <a:r>
              <a:rPr lang="fr-FR" sz="1400" dirty="0">
                <a:solidFill>
                  <a:schemeClr val="bg2">
                    <a:lumMod val="50000"/>
                  </a:schemeClr>
                </a:solidFill>
                <a:latin typeface="+mj-lt"/>
              </a:rPr>
              <a:t> faible capa.</a:t>
            </a:r>
            <a:endParaRPr lang="fr-FR" sz="1400" kern="0" dirty="0">
              <a:solidFill>
                <a:schemeClr val="bg2">
                  <a:lumMod val="50000"/>
                </a:schemeClr>
              </a:solidFill>
              <a:latin typeface="+mn-lt"/>
            </a:endParaRPr>
          </a:p>
          <a:p>
            <a:pPr marL="0" indent="0" algn="ctr">
              <a:buNone/>
            </a:pPr>
            <a:endParaRPr lang="fr-FR" sz="1400" dirty="0">
              <a:solidFill>
                <a:schemeClr val="bg2">
                  <a:lumMod val="50000"/>
                </a:schemeClr>
              </a:solidFill>
              <a:latin typeface="+mj-lt"/>
            </a:endParaRPr>
          </a:p>
          <a:p>
            <a:pPr marL="0" indent="0" algn="ctr">
              <a:buNone/>
            </a:pPr>
            <a:endParaRPr lang="fr-FR" sz="1400" dirty="0">
              <a:solidFill>
                <a:schemeClr val="bg2">
                  <a:lumMod val="50000"/>
                </a:schemeClr>
              </a:solidFill>
              <a:latin typeface="+mn-lt"/>
            </a:endParaRPr>
          </a:p>
        </p:txBody>
      </p:sp>
      <p:cxnSp>
        <p:nvCxnSpPr>
          <p:cNvPr id="13" name="Connecteur droit avec flèche 12">
            <a:extLst>
              <a:ext uri="{FF2B5EF4-FFF2-40B4-BE49-F238E27FC236}">
                <a16:creationId xmlns:a16="http://schemas.microsoft.com/office/drawing/2014/main" id="{9819DF3A-DD78-7743-9B5A-9E53AB1FE35D}"/>
              </a:ext>
            </a:extLst>
          </p:cNvPr>
          <p:cNvCxnSpPr/>
          <p:nvPr/>
        </p:nvCxnSpPr>
        <p:spPr bwMode="auto">
          <a:xfrm flipH="1">
            <a:off x="2342180" y="3826077"/>
            <a:ext cx="314457" cy="388068"/>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27" name="Rectangle 2">
            <a:extLst>
              <a:ext uri="{FF2B5EF4-FFF2-40B4-BE49-F238E27FC236}">
                <a16:creationId xmlns:a16="http://schemas.microsoft.com/office/drawing/2014/main" id="{0A93EAA9-99A5-F34C-9505-08E85C1FB1DA}"/>
              </a:ext>
            </a:extLst>
          </p:cNvPr>
          <p:cNvSpPr txBox="1">
            <a:spLocks noChangeArrowheads="1"/>
          </p:cNvSpPr>
          <p:nvPr/>
        </p:nvSpPr>
        <p:spPr bwMode="auto">
          <a:xfrm>
            <a:off x="1042988" y="150813"/>
            <a:ext cx="7632700" cy="4587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a:solidFill>
                  <a:srgbClr val="8ABBD0"/>
                </a:solidFill>
                <a:latin typeface="+mj-lt"/>
                <a:ea typeface="+mj-ea"/>
                <a:cs typeface="+mj-cs"/>
              </a:defRPr>
            </a:lvl1pPr>
            <a:lvl2pPr algn="ctr" rtl="0" eaLnBrk="0" fontAlgn="base" hangingPunct="0">
              <a:spcBef>
                <a:spcPct val="0"/>
              </a:spcBef>
              <a:spcAft>
                <a:spcPct val="0"/>
              </a:spcAft>
              <a:defRPr sz="2800">
                <a:solidFill>
                  <a:srgbClr val="5F5F5F"/>
                </a:solidFill>
                <a:latin typeface="Arial" charset="0"/>
              </a:defRPr>
            </a:lvl2pPr>
            <a:lvl3pPr algn="ctr" rtl="0" eaLnBrk="0" fontAlgn="base" hangingPunct="0">
              <a:spcBef>
                <a:spcPct val="0"/>
              </a:spcBef>
              <a:spcAft>
                <a:spcPct val="0"/>
              </a:spcAft>
              <a:defRPr sz="2800">
                <a:solidFill>
                  <a:srgbClr val="5F5F5F"/>
                </a:solidFill>
                <a:latin typeface="Arial" charset="0"/>
              </a:defRPr>
            </a:lvl3pPr>
            <a:lvl4pPr algn="ctr" rtl="0" eaLnBrk="0" fontAlgn="base" hangingPunct="0">
              <a:spcBef>
                <a:spcPct val="0"/>
              </a:spcBef>
              <a:spcAft>
                <a:spcPct val="0"/>
              </a:spcAft>
              <a:defRPr sz="2800">
                <a:solidFill>
                  <a:srgbClr val="5F5F5F"/>
                </a:solidFill>
                <a:latin typeface="Arial" charset="0"/>
              </a:defRPr>
            </a:lvl4pPr>
            <a:lvl5pPr algn="ctr" rtl="0" eaLnBrk="0" fontAlgn="base" hangingPunct="0">
              <a:spcBef>
                <a:spcPct val="0"/>
              </a:spcBef>
              <a:spcAft>
                <a:spcPct val="0"/>
              </a:spcAft>
              <a:defRPr sz="2800">
                <a:solidFill>
                  <a:srgbClr val="5F5F5F"/>
                </a:solidFill>
                <a:latin typeface="Arial" charset="0"/>
              </a:defRPr>
            </a:lvl5pPr>
            <a:lvl6pPr marL="457200" algn="ctr" rtl="0" eaLnBrk="0" fontAlgn="base" hangingPunct="0">
              <a:spcBef>
                <a:spcPct val="0"/>
              </a:spcBef>
              <a:spcAft>
                <a:spcPct val="0"/>
              </a:spcAft>
              <a:defRPr sz="2800">
                <a:solidFill>
                  <a:srgbClr val="5F5F5F"/>
                </a:solidFill>
                <a:latin typeface="Arial" charset="0"/>
              </a:defRPr>
            </a:lvl6pPr>
            <a:lvl7pPr marL="914400" algn="ctr" rtl="0" eaLnBrk="0" fontAlgn="base" hangingPunct="0">
              <a:spcBef>
                <a:spcPct val="0"/>
              </a:spcBef>
              <a:spcAft>
                <a:spcPct val="0"/>
              </a:spcAft>
              <a:defRPr sz="2800">
                <a:solidFill>
                  <a:srgbClr val="5F5F5F"/>
                </a:solidFill>
                <a:latin typeface="Arial" charset="0"/>
              </a:defRPr>
            </a:lvl7pPr>
            <a:lvl8pPr marL="1371600" algn="ctr" rtl="0" eaLnBrk="0" fontAlgn="base" hangingPunct="0">
              <a:spcBef>
                <a:spcPct val="0"/>
              </a:spcBef>
              <a:spcAft>
                <a:spcPct val="0"/>
              </a:spcAft>
              <a:defRPr sz="2800">
                <a:solidFill>
                  <a:srgbClr val="5F5F5F"/>
                </a:solidFill>
                <a:latin typeface="Arial" charset="0"/>
              </a:defRPr>
            </a:lvl8pPr>
            <a:lvl9pPr marL="1828800" algn="ctr" rtl="0" eaLnBrk="0" fontAlgn="base" hangingPunct="0">
              <a:spcBef>
                <a:spcPct val="0"/>
              </a:spcBef>
              <a:spcAft>
                <a:spcPct val="0"/>
              </a:spcAft>
              <a:defRPr sz="2800">
                <a:solidFill>
                  <a:srgbClr val="5F5F5F"/>
                </a:solidFill>
                <a:latin typeface="Arial" charset="0"/>
              </a:defRPr>
            </a:lvl9pPr>
          </a:lstStyle>
          <a:p>
            <a:pPr algn="l"/>
            <a:r>
              <a:rPr lang="en-US" sz="2000" kern="0"/>
              <a:t>Muonic tomography: DREAM in Egypt</a:t>
            </a:r>
            <a:endParaRPr lang="en-US" sz="2000" kern="0" dirty="0">
              <a:effectLst>
                <a:outerShdw blurRad="38100" dist="38100" dir="2700000" algn="tl">
                  <a:srgbClr val="C0C0C0"/>
                </a:outerShdw>
              </a:effectLst>
            </a:endParaRPr>
          </a:p>
        </p:txBody>
      </p:sp>
    </p:spTree>
    <p:extLst>
      <p:ext uri="{BB962C8B-B14F-4D97-AF65-F5344CB8AC3E}">
        <p14:creationId xmlns:p14="http://schemas.microsoft.com/office/powerpoint/2010/main" val="117348883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1097"/>
          <p:cNvSpPr>
            <a:spLocks noGrp="1" noChangeArrowheads="1"/>
          </p:cNvSpPr>
          <p:nvPr>
            <p:ph type="sldNum" sz="quarter" idx="4"/>
          </p:nvPr>
        </p:nvSpPr>
        <p:spPr>
          <a:xfrm>
            <a:off x="8346819" y="6480304"/>
            <a:ext cx="385762" cy="215900"/>
          </a:xfrm>
        </p:spPr>
        <p:txBody>
          <a:bodyPr/>
          <a:lstStyle/>
          <a:p>
            <a:fld id="{5287B7FA-75F4-41EF-AED0-620F566FF141}" type="slidenum">
              <a:rPr lang="fr-FR"/>
              <a:pPr/>
              <a:t>64</a:t>
            </a:fld>
            <a:endParaRPr lang="fr-FR"/>
          </a:p>
        </p:txBody>
      </p:sp>
      <p:sp>
        <p:nvSpPr>
          <p:cNvPr id="18" name="Rectangle 1096"/>
          <p:cNvSpPr>
            <a:spLocks noGrp="1" noChangeArrowheads="1"/>
          </p:cNvSpPr>
          <p:nvPr>
            <p:ph type="dt" sz="half" idx="2"/>
          </p:nvPr>
        </p:nvSpPr>
        <p:spPr>
          <a:xfrm>
            <a:off x="696536" y="6494463"/>
            <a:ext cx="987425" cy="215900"/>
          </a:xfrm>
        </p:spPr>
        <p:txBody>
          <a:bodyPr/>
          <a:lstStyle/>
          <a:p>
            <a:r>
              <a:rPr lang="fr-FR" dirty="0"/>
              <a:t>31 mai-8 juin 2016</a:t>
            </a:r>
          </a:p>
        </p:txBody>
      </p:sp>
      <p:sp>
        <p:nvSpPr>
          <p:cNvPr id="19" name="Rectangle 1094"/>
          <p:cNvSpPr>
            <a:spLocks noGrp="1" noChangeArrowheads="1"/>
          </p:cNvSpPr>
          <p:nvPr>
            <p:ph type="ftr" sz="quarter" idx="3"/>
          </p:nvPr>
        </p:nvSpPr>
        <p:spPr>
          <a:xfrm>
            <a:off x="2339975" y="6494463"/>
            <a:ext cx="6370638" cy="215900"/>
          </a:xfrm>
        </p:spPr>
        <p:txBody>
          <a:bodyPr/>
          <a:lstStyle/>
          <a:p>
            <a:r>
              <a:rPr lang="fr-FR" dirty="0"/>
              <a:t>Journées VLSI-PCB-FPGA 2016, Strasbourg</a:t>
            </a:r>
          </a:p>
        </p:txBody>
      </p:sp>
      <p:sp>
        <p:nvSpPr>
          <p:cNvPr id="24" name="Espace réservé du contenu 2">
            <a:extLst>
              <a:ext uri="{FF2B5EF4-FFF2-40B4-BE49-F238E27FC236}">
                <a16:creationId xmlns:a16="http://schemas.microsoft.com/office/drawing/2014/main" id="{750D51A5-1C15-3E46-AAD0-E2E7A9160A32}"/>
              </a:ext>
            </a:extLst>
          </p:cNvPr>
          <p:cNvSpPr txBox="1">
            <a:spLocks/>
          </p:cNvSpPr>
          <p:nvPr/>
        </p:nvSpPr>
        <p:spPr bwMode="auto">
          <a:xfrm>
            <a:off x="1042988" y="641613"/>
            <a:ext cx="7630770" cy="2936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t" anchorCtr="0" compatLnSpc="1">
            <a:prstTxWarp prst="textNoShape">
              <a:avLst/>
            </a:prstTxWarp>
          </a:bodyPr>
          <a:lstStyle>
            <a:lvl1pPr marL="174625" indent="-174625" algn="l" rtl="0" eaLnBrk="0" fontAlgn="base" hangingPunct="0">
              <a:spcBef>
                <a:spcPct val="20000"/>
              </a:spcBef>
              <a:spcAft>
                <a:spcPct val="0"/>
              </a:spcAft>
              <a:buChar char="•"/>
              <a:defRPr sz="2000">
                <a:solidFill>
                  <a:srgbClr val="000099"/>
                </a:solidFill>
                <a:latin typeface="Bell MT" pitchFamily="18" charset="0"/>
                <a:ea typeface="+mn-ea"/>
                <a:cs typeface="Arial" pitchFamily="34" charset="0"/>
              </a:defRPr>
            </a:lvl1pPr>
            <a:lvl2pPr marL="528638" indent="-174625" algn="l" rtl="0" eaLnBrk="0" fontAlgn="base" hangingPunct="0">
              <a:spcBef>
                <a:spcPct val="20000"/>
              </a:spcBef>
              <a:spcAft>
                <a:spcPct val="0"/>
              </a:spcAft>
              <a:buChar char="–"/>
              <a:defRPr sz="2000">
                <a:solidFill>
                  <a:srgbClr val="000099"/>
                </a:solidFill>
                <a:latin typeface="Bell MT" pitchFamily="18" charset="0"/>
                <a:cs typeface="Arial" pitchFamily="34" charset="0"/>
              </a:defRPr>
            </a:lvl2pPr>
            <a:lvl3pPr marL="881063" indent="-173038" algn="l" rtl="0" eaLnBrk="0" fontAlgn="base" hangingPunct="0">
              <a:spcBef>
                <a:spcPct val="20000"/>
              </a:spcBef>
              <a:spcAft>
                <a:spcPct val="0"/>
              </a:spcAft>
              <a:buChar char="•"/>
              <a:defRPr sz="1600">
                <a:solidFill>
                  <a:srgbClr val="000099"/>
                </a:solidFill>
                <a:latin typeface="Bell MT" pitchFamily="18" charset="0"/>
                <a:cs typeface="Arial" pitchFamily="34" charset="0"/>
              </a:defRPr>
            </a:lvl3pPr>
            <a:lvl4pPr marL="1252538" indent="-192088" algn="l" rtl="0" eaLnBrk="0" fontAlgn="base" hangingPunct="0">
              <a:spcBef>
                <a:spcPct val="20000"/>
              </a:spcBef>
              <a:spcAft>
                <a:spcPct val="0"/>
              </a:spcAft>
              <a:buChar char="–"/>
              <a:defRPr sz="1400">
                <a:solidFill>
                  <a:srgbClr val="000099"/>
                </a:solidFill>
                <a:latin typeface="Bell MT" pitchFamily="18" charset="0"/>
                <a:cs typeface="Arial" pitchFamily="34" charset="0"/>
              </a:defRPr>
            </a:lvl4pPr>
            <a:lvl5pPr marL="1611313" indent="-174625" algn="l" rtl="0" eaLnBrk="0" fontAlgn="base" hangingPunct="0">
              <a:spcBef>
                <a:spcPct val="20000"/>
              </a:spcBef>
              <a:spcAft>
                <a:spcPct val="0"/>
              </a:spcAft>
              <a:buChar char="»"/>
              <a:defRPr sz="1200">
                <a:solidFill>
                  <a:srgbClr val="000099"/>
                </a:solidFill>
                <a:latin typeface="Bell MT" pitchFamily="18" charset="0"/>
                <a:cs typeface="Arial" pitchFamily="34" charset="0"/>
              </a:defRPr>
            </a:lvl5pPr>
            <a:lvl6pPr marL="2068513" indent="-174625" algn="l" rtl="0" fontAlgn="base">
              <a:spcBef>
                <a:spcPct val="20000"/>
              </a:spcBef>
              <a:spcAft>
                <a:spcPct val="0"/>
              </a:spcAft>
              <a:buChar char="»"/>
              <a:defRPr sz="1200">
                <a:solidFill>
                  <a:schemeClr val="tx1"/>
                </a:solidFill>
                <a:latin typeface="+mn-lt"/>
              </a:defRPr>
            </a:lvl6pPr>
            <a:lvl7pPr marL="2525713" indent="-174625" algn="l" rtl="0" fontAlgn="base">
              <a:spcBef>
                <a:spcPct val="20000"/>
              </a:spcBef>
              <a:spcAft>
                <a:spcPct val="0"/>
              </a:spcAft>
              <a:buChar char="»"/>
              <a:defRPr sz="1200">
                <a:solidFill>
                  <a:schemeClr val="tx1"/>
                </a:solidFill>
                <a:latin typeface="+mn-lt"/>
              </a:defRPr>
            </a:lvl7pPr>
            <a:lvl8pPr marL="2982913" indent="-174625" algn="l" rtl="0" fontAlgn="base">
              <a:spcBef>
                <a:spcPct val="20000"/>
              </a:spcBef>
              <a:spcAft>
                <a:spcPct val="0"/>
              </a:spcAft>
              <a:buChar char="»"/>
              <a:defRPr sz="1200">
                <a:solidFill>
                  <a:schemeClr val="tx1"/>
                </a:solidFill>
                <a:latin typeface="+mn-lt"/>
              </a:defRPr>
            </a:lvl8pPr>
            <a:lvl9pPr marL="3440113" indent="-174625" algn="l" rtl="0" fontAlgn="base">
              <a:spcBef>
                <a:spcPct val="20000"/>
              </a:spcBef>
              <a:spcAft>
                <a:spcPct val="0"/>
              </a:spcAft>
              <a:buChar char="»"/>
              <a:defRPr sz="1200">
                <a:solidFill>
                  <a:schemeClr val="tx1"/>
                </a:solidFill>
                <a:latin typeface="+mn-lt"/>
              </a:defRPr>
            </a:lvl9pPr>
          </a:lstStyle>
          <a:p>
            <a:pPr marL="0" indent="0">
              <a:buNone/>
            </a:pPr>
            <a:r>
              <a:rPr lang="fr-FR" sz="1400" kern="0" dirty="0">
                <a:solidFill>
                  <a:schemeClr val="bg2">
                    <a:lumMod val="50000"/>
                  </a:schemeClr>
                </a:solidFill>
                <a:latin typeface="+mn-lt"/>
              </a:rPr>
              <a:t>Projet SCANPYRAMID: Développement de trois </a:t>
            </a:r>
            <a:r>
              <a:rPr lang="fr-FR" sz="1400" kern="0" dirty="0" err="1">
                <a:solidFill>
                  <a:schemeClr val="bg2">
                    <a:lumMod val="50000"/>
                  </a:schemeClr>
                </a:solidFill>
                <a:latin typeface="+mn-lt"/>
              </a:rPr>
              <a:t>téléscope</a:t>
            </a:r>
            <a:r>
              <a:rPr lang="fr-FR" sz="1400" kern="0" dirty="0">
                <a:solidFill>
                  <a:schemeClr val="bg2">
                    <a:lumMod val="50000"/>
                  </a:schemeClr>
                </a:solidFill>
                <a:latin typeface="+mn-lt"/>
              </a:rPr>
              <a:t> pour mission d'imagerie archéologique sur la pyramide de </a:t>
            </a:r>
            <a:r>
              <a:rPr lang="fr-FR" sz="1400" kern="0" dirty="0" err="1">
                <a:solidFill>
                  <a:schemeClr val="bg2">
                    <a:lumMod val="50000"/>
                  </a:schemeClr>
                </a:solidFill>
                <a:latin typeface="+mn-lt"/>
              </a:rPr>
              <a:t>Keops</a:t>
            </a:r>
            <a:r>
              <a:rPr lang="fr-FR" sz="1400" kern="0" dirty="0">
                <a:solidFill>
                  <a:schemeClr val="bg2">
                    <a:lumMod val="50000"/>
                  </a:schemeClr>
                </a:solidFill>
                <a:latin typeface="+mn-lt"/>
              </a:rPr>
              <a:t>. </a:t>
            </a:r>
          </a:p>
          <a:p>
            <a:pPr marL="0" indent="0">
              <a:buNone/>
            </a:pPr>
            <a:r>
              <a:rPr lang="fr-FR" sz="1400" kern="0" dirty="0">
                <a:solidFill>
                  <a:schemeClr val="bg2">
                    <a:lumMod val="50000"/>
                  </a:schemeClr>
                </a:solidFill>
                <a:latin typeface="+mn-lt"/>
              </a:rPr>
              <a:t>	Passage du château d’eau à la pyramide:</a:t>
            </a:r>
          </a:p>
          <a:p>
            <a:pPr marL="2808288" lvl="7" indent="0">
              <a:spcAft>
                <a:spcPts val="600"/>
              </a:spcAft>
              <a:buClr>
                <a:srgbClr val="000099"/>
              </a:buClr>
              <a:buSzPct val="100000"/>
              <a:buNone/>
            </a:pPr>
            <a:r>
              <a:rPr lang="fr-FR" dirty="0">
                <a:solidFill>
                  <a:schemeClr val="bg2">
                    <a:lumMod val="50000"/>
                  </a:schemeClr>
                </a:solidFill>
                <a:latin typeface="+mn-lt"/>
                <a:ea typeface="Arial"/>
                <a:cs typeface="Arial"/>
                <a:sym typeface="Arial"/>
              </a:rPr>
              <a:t>Télescopes : 1 → 3</a:t>
            </a:r>
          </a:p>
          <a:p>
            <a:pPr marL="2808288" lvl="7" indent="0">
              <a:spcAft>
                <a:spcPts val="600"/>
              </a:spcAft>
              <a:buClr>
                <a:srgbClr val="000099"/>
              </a:buClr>
              <a:buSzPct val="100000"/>
              <a:buNone/>
            </a:pPr>
            <a:r>
              <a:rPr lang="fr-FR" dirty="0">
                <a:solidFill>
                  <a:schemeClr val="bg2">
                    <a:lumMod val="50000"/>
                  </a:schemeClr>
                </a:solidFill>
                <a:latin typeface="+mn-lt"/>
                <a:ea typeface="Arial"/>
                <a:cs typeface="Arial"/>
                <a:sym typeface="Arial"/>
              </a:rPr>
              <a:t>Châssis → valise</a:t>
            </a:r>
          </a:p>
          <a:p>
            <a:pPr marL="2808288" lvl="7" indent="0">
              <a:spcAft>
                <a:spcPts val="600"/>
              </a:spcAft>
              <a:buClr>
                <a:srgbClr val="000099"/>
              </a:buClr>
              <a:buSzPct val="100000"/>
              <a:buNone/>
            </a:pPr>
            <a:r>
              <a:rPr lang="fr-FR" dirty="0">
                <a:solidFill>
                  <a:schemeClr val="bg2">
                    <a:lumMod val="50000"/>
                  </a:schemeClr>
                </a:solidFill>
                <a:latin typeface="+mn-lt"/>
                <a:ea typeface="Arial"/>
                <a:cs typeface="Arial"/>
                <a:sym typeface="Arial"/>
              </a:rPr>
              <a:t>Détecteurs : prototype (</a:t>
            </a:r>
            <a:r>
              <a:rPr lang="fr-FR" dirty="0" err="1">
                <a:solidFill>
                  <a:schemeClr val="bg2">
                    <a:lumMod val="50000"/>
                  </a:schemeClr>
                </a:solidFill>
                <a:latin typeface="+mn-lt"/>
                <a:ea typeface="Arial"/>
                <a:cs typeface="Arial"/>
                <a:sym typeface="Arial"/>
              </a:rPr>
              <a:t>Cern</a:t>
            </a:r>
            <a:r>
              <a:rPr lang="fr-FR" dirty="0">
                <a:solidFill>
                  <a:schemeClr val="bg2">
                    <a:lumMod val="50000"/>
                  </a:schemeClr>
                </a:solidFill>
                <a:latin typeface="+mn-lt"/>
                <a:ea typeface="Arial"/>
                <a:cs typeface="Arial"/>
                <a:sym typeface="Arial"/>
              </a:rPr>
              <a:t>) → série (Industriel </a:t>
            </a:r>
            <a:r>
              <a:rPr lang="fr-FR" dirty="0" err="1">
                <a:solidFill>
                  <a:schemeClr val="bg2">
                    <a:lumMod val="50000"/>
                  </a:schemeClr>
                </a:solidFill>
                <a:latin typeface="+mn-lt"/>
                <a:ea typeface="Arial"/>
                <a:cs typeface="Arial"/>
                <a:sym typeface="Arial"/>
              </a:rPr>
              <a:t>Elvia</a:t>
            </a:r>
            <a:r>
              <a:rPr lang="fr-FR" dirty="0">
                <a:solidFill>
                  <a:schemeClr val="bg2">
                    <a:lumMod val="50000"/>
                  </a:schemeClr>
                </a:solidFill>
                <a:latin typeface="+mn-lt"/>
                <a:ea typeface="Arial"/>
                <a:cs typeface="Arial"/>
                <a:sym typeface="Arial"/>
              </a:rPr>
              <a:t>)</a:t>
            </a:r>
          </a:p>
          <a:p>
            <a:pPr marL="2808288" lvl="7" indent="0">
              <a:spcAft>
                <a:spcPts val="600"/>
              </a:spcAft>
              <a:buClr>
                <a:srgbClr val="000099"/>
              </a:buClr>
              <a:buSzPct val="100000"/>
              <a:buNone/>
            </a:pPr>
            <a:r>
              <a:rPr lang="fr-FR" dirty="0">
                <a:solidFill>
                  <a:schemeClr val="bg2">
                    <a:lumMod val="50000"/>
                  </a:schemeClr>
                </a:solidFill>
                <a:latin typeface="+mn-lt"/>
                <a:ea typeface="Arial"/>
                <a:cs typeface="Arial"/>
                <a:sym typeface="Arial"/>
              </a:rPr>
              <a:t>Durée de construction : 9 mois → 3 mois</a:t>
            </a:r>
          </a:p>
          <a:p>
            <a:pPr marL="2808288" lvl="7" indent="0">
              <a:spcAft>
                <a:spcPts val="600"/>
              </a:spcAft>
              <a:buClr>
                <a:srgbClr val="000099"/>
              </a:buClr>
              <a:buSzPct val="100000"/>
              <a:buNone/>
            </a:pPr>
            <a:r>
              <a:rPr lang="fr-FR" dirty="0">
                <a:solidFill>
                  <a:schemeClr val="bg2">
                    <a:lumMod val="50000"/>
                  </a:schemeClr>
                </a:solidFill>
                <a:latin typeface="+mn-lt"/>
                <a:ea typeface="Arial"/>
                <a:cs typeface="Arial"/>
                <a:sym typeface="Arial"/>
              </a:rPr>
              <a:t>Poids : ~ 200 kg → ~ 130 kg</a:t>
            </a:r>
          </a:p>
          <a:p>
            <a:pPr marL="2808288" lvl="7" indent="0">
              <a:spcAft>
                <a:spcPts val="600"/>
              </a:spcAft>
              <a:buClr>
                <a:srgbClr val="000099"/>
              </a:buClr>
              <a:buSzPct val="100000"/>
              <a:buNone/>
            </a:pPr>
            <a:r>
              <a:rPr lang="fr-FR" dirty="0">
                <a:solidFill>
                  <a:schemeClr val="bg2">
                    <a:lumMod val="50000"/>
                  </a:schemeClr>
                </a:solidFill>
                <a:latin typeface="+mn-lt"/>
                <a:ea typeface="Arial"/>
                <a:cs typeface="Arial"/>
                <a:sym typeface="Arial"/>
              </a:rPr>
              <a:t>Alimentation des détecteurs : indépendante de la température → f(</a:t>
            </a:r>
            <a:r>
              <a:rPr lang="fr-FR" dirty="0" err="1">
                <a:solidFill>
                  <a:schemeClr val="bg2">
                    <a:lumMod val="50000"/>
                  </a:schemeClr>
                </a:solidFill>
                <a:latin typeface="+mn-lt"/>
                <a:ea typeface="Arial"/>
                <a:cs typeface="Arial"/>
                <a:sym typeface="Arial"/>
              </a:rPr>
              <a:t>T</a:t>
            </a:r>
            <a:r>
              <a:rPr lang="fr-FR" dirty="0">
                <a:solidFill>
                  <a:schemeClr val="bg2">
                    <a:lumMod val="50000"/>
                  </a:schemeClr>
                </a:solidFill>
                <a:latin typeface="+mn-lt"/>
                <a:ea typeface="Arial"/>
                <a:cs typeface="Arial"/>
                <a:sym typeface="Arial"/>
              </a:rPr>
              <a:t>)</a:t>
            </a:r>
          </a:p>
          <a:p>
            <a:pPr marL="2808288" lvl="7" indent="0">
              <a:spcAft>
                <a:spcPts val="600"/>
              </a:spcAft>
              <a:buClr>
                <a:srgbClr val="000099"/>
              </a:buClr>
              <a:buSzPct val="100000"/>
              <a:buNone/>
            </a:pPr>
            <a:r>
              <a:rPr lang="fr-FR" dirty="0">
                <a:solidFill>
                  <a:schemeClr val="bg2">
                    <a:lumMod val="50000"/>
                  </a:schemeClr>
                </a:solidFill>
                <a:latin typeface="+mn-lt"/>
                <a:ea typeface="Arial"/>
                <a:cs typeface="Arial"/>
                <a:sym typeface="Arial"/>
              </a:rPr>
              <a:t>Données : brutes → brutes + pré-analysées</a:t>
            </a:r>
          </a:p>
          <a:p>
            <a:pPr marL="0" indent="0">
              <a:buNone/>
            </a:pPr>
            <a:endParaRPr lang="pt-BR" sz="1400" kern="0" dirty="0">
              <a:solidFill>
                <a:schemeClr val="bg2">
                  <a:lumMod val="50000"/>
                </a:schemeClr>
              </a:solidFill>
              <a:latin typeface="+mn-lt"/>
            </a:endParaRPr>
          </a:p>
          <a:p>
            <a:pPr marL="457200" lvl="1" indent="0">
              <a:buFontTx/>
              <a:buNone/>
            </a:pPr>
            <a:endParaRPr lang="fr-FR" sz="1400" kern="0" dirty="0">
              <a:solidFill>
                <a:schemeClr val="bg2">
                  <a:lumMod val="50000"/>
                </a:schemeClr>
              </a:solidFill>
              <a:latin typeface="+mn-lt"/>
            </a:endParaRPr>
          </a:p>
        </p:txBody>
      </p:sp>
      <p:pic>
        <p:nvPicPr>
          <p:cNvPr id="34" name="Shape 321">
            <a:extLst>
              <a:ext uri="{FF2B5EF4-FFF2-40B4-BE49-F238E27FC236}">
                <a16:creationId xmlns:a16="http://schemas.microsoft.com/office/drawing/2014/main" id="{62AC83DD-0580-A44E-9471-997ADC897973}"/>
              </a:ext>
            </a:extLst>
          </p:cNvPr>
          <p:cNvPicPr preferRelativeResize="0">
            <a:picLocks noChangeAspect="1"/>
          </p:cNvPicPr>
          <p:nvPr/>
        </p:nvPicPr>
        <p:blipFill rotWithShape="1">
          <a:blip r:embed="rId3" cstate="email">
            <a:alphaModFix/>
            <a:extLst>
              <a:ext uri="{28A0092B-C50C-407E-A947-70E740481C1C}">
                <a14:useLocalDpi xmlns:a14="http://schemas.microsoft.com/office/drawing/2010/main"/>
              </a:ext>
            </a:extLst>
          </a:blip>
          <a:srcRect/>
          <a:stretch/>
        </p:blipFill>
        <p:spPr>
          <a:xfrm>
            <a:off x="6621861" y="3492614"/>
            <a:ext cx="1917839" cy="2747947"/>
          </a:xfrm>
          <a:prstGeom prst="rect">
            <a:avLst/>
          </a:prstGeom>
          <a:noFill/>
          <a:ln>
            <a:noFill/>
          </a:ln>
        </p:spPr>
      </p:pic>
      <p:pic>
        <p:nvPicPr>
          <p:cNvPr id="35" name="Shape 322">
            <a:extLst>
              <a:ext uri="{FF2B5EF4-FFF2-40B4-BE49-F238E27FC236}">
                <a16:creationId xmlns:a16="http://schemas.microsoft.com/office/drawing/2014/main" id="{89A118F0-FCB7-9740-A8D0-5841BF61DB6E}"/>
              </a:ext>
            </a:extLst>
          </p:cNvPr>
          <p:cNvPicPr preferRelativeResize="0">
            <a:picLocks noChangeAspect="1"/>
          </p:cNvPicPr>
          <p:nvPr/>
        </p:nvPicPr>
        <p:blipFill rotWithShape="1">
          <a:blip r:embed="rId4" cstate="email">
            <a:alphaModFix/>
            <a:extLst>
              <a:ext uri="{28A0092B-C50C-407E-A947-70E740481C1C}">
                <a14:useLocalDpi xmlns:a14="http://schemas.microsoft.com/office/drawing/2010/main"/>
              </a:ext>
            </a:extLst>
          </a:blip>
          <a:srcRect/>
          <a:stretch/>
        </p:blipFill>
        <p:spPr>
          <a:xfrm>
            <a:off x="1042988" y="3492615"/>
            <a:ext cx="3444381" cy="2747947"/>
          </a:xfrm>
          <a:prstGeom prst="rect">
            <a:avLst/>
          </a:prstGeom>
          <a:noFill/>
          <a:ln>
            <a:noFill/>
          </a:ln>
        </p:spPr>
      </p:pic>
      <p:sp>
        <p:nvSpPr>
          <p:cNvPr id="2" name="Flèche vers la droite 1">
            <a:extLst>
              <a:ext uri="{FF2B5EF4-FFF2-40B4-BE49-F238E27FC236}">
                <a16:creationId xmlns:a16="http://schemas.microsoft.com/office/drawing/2014/main" id="{72AC2BF9-A7A2-FA48-A144-9BB9273CB34C}"/>
              </a:ext>
            </a:extLst>
          </p:cNvPr>
          <p:cNvSpPr/>
          <p:nvPr/>
        </p:nvSpPr>
        <p:spPr bwMode="auto">
          <a:xfrm>
            <a:off x="4757549" y="4555816"/>
            <a:ext cx="1594131" cy="663547"/>
          </a:xfrm>
          <a:prstGeom prst="rightArrow">
            <a:avLst/>
          </a:prstGeom>
          <a:solidFill>
            <a:schemeClr val="accent2">
              <a:lumMod val="75000"/>
            </a:schemeClr>
          </a:solidFill>
          <a:ln w="9525"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2">
                  <a:lumMod val="50000"/>
                </a:schemeClr>
              </a:solidFill>
              <a:effectLst/>
              <a:latin typeface="Times New Roman" pitchFamily="18" charset="0"/>
            </a:endParaRPr>
          </a:p>
        </p:txBody>
      </p:sp>
      <p:pic>
        <p:nvPicPr>
          <p:cNvPr id="37" name="Image 36">
            <a:extLst>
              <a:ext uri="{FF2B5EF4-FFF2-40B4-BE49-F238E27FC236}">
                <a16:creationId xmlns:a16="http://schemas.microsoft.com/office/drawing/2014/main" id="{56E4E6B9-A5AE-584B-853A-37BCCBCA0458}"/>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375303" y="5219363"/>
            <a:ext cx="1213493" cy="1034370"/>
          </a:xfrm>
          <a:prstGeom prst="rect">
            <a:avLst/>
          </a:prstGeom>
        </p:spPr>
      </p:pic>
      <p:sp>
        <p:nvSpPr>
          <p:cNvPr id="13" name="Rectangle 2">
            <a:extLst>
              <a:ext uri="{FF2B5EF4-FFF2-40B4-BE49-F238E27FC236}">
                <a16:creationId xmlns:a16="http://schemas.microsoft.com/office/drawing/2014/main" id="{6A670D35-EF64-5F4D-8E61-0542F72E095D}"/>
              </a:ext>
            </a:extLst>
          </p:cNvPr>
          <p:cNvSpPr txBox="1">
            <a:spLocks noChangeArrowheads="1"/>
          </p:cNvSpPr>
          <p:nvPr/>
        </p:nvSpPr>
        <p:spPr bwMode="auto">
          <a:xfrm>
            <a:off x="1042988" y="150813"/>
            <a:ext cx="7632700" cy="4587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a:solidFill>
                  <a:srgbClr val="8ABBD0"/>
                </a:solidFill>
                <a:latin typeface="+mj-lt"/>
                <a:ea typeface="+mj-ea"/>
                <a:cs typeface="+mj-cs"/>
              </a:defRPr>
            </a:lvl1pPr>
            <a:lvl2pPr algn="ctr" rtl="0" eaLnBrk="0" fontAlgn="base" hangingPunct="0">
              <a:spcBef>
                <a:spcPct val="0"/>
              </a:spcBef>
              <a:spcAft>
                <a:spcPct val="0"/>
              </a:spcAft>
              <a:defRPr sz="2800">
                <a:solidFill>
                  <a:srgbClr val="5F5F5F"/>
                </a:solidFill>
                <a:latin typeface="Arial" charset="0"/>
              </a:defRPr>
            </a:lvl2pPr>
            <a:lvl3pPr algn="ctr" rtl="0" eaLnBrk="0" fontAlgn="base" hangingPunct="0">
              <a:spcBef>
                <a:spcPct val="0"/>
              </a:spcBef>
              <a:spcAft>
                <a:spcPct val="0"/>
              </a:spcAft>
              <a:defRPr sz="2800">
                <a:solidFill>
                  <a:srgbClr val="5F5F5F"/>
                </a:solidFill>
                <a:latin typeface="Arial" charset="0"/>
              </a:defRPr>
            </a:lvl3pPr>
            <a:lvl4pPr algn="ctr" rtl="0" eaLnBrk="0" fontAlgn="base" hangingPunct="0">
              <a:spcBef>
                <a:spcPct val="0"/>
              </a:spcBef>
              <a:spcAft>
                <a:spcPct val="0"/>
              </a:spcAft>
              <a:defRPr sz="2800">
                <a:solidFill>
                  <a:srgbClr val="5F5F5F"/>
                </a:solidFill>
                <a:latin typeface="Arial" charset="0"/>
              </a:defRPr>
            </a:lvl4pPr>
            <a:lvl5pPr algn="ctr" rtl="0" eaLnBrk="0" fontAlgn="base" hangingPunct="0">
              <a:spcBef>
                <a:spcPct val="0"/>
              </a:spcBef>
              <a:spcAft>
                <a:spcPct val="0"/>
              </a:spcAft>
              <a:defRPr sz="2800">
                <a:solidFill>
                  <a:srgbClr val="5F5F5F"/>
                </a:solidFill>
                <a:latin typeface="Arial" charset="0"/>
              </a:defRPr>
            </a:lvl5pPr>
            <a:lvl6pPr marL="457200" algn="ctr" rtl="0" eaLnBrk="0" fontAlgn="base" hangingPunct="0">
              <a:spcBef>
                <a:spcPct val="0"/>
              </a:spcBef>
              <a:spcAft>
                <a:spcPct val="0"/>
              </a:spcAft>
              <a:defRPr sz="2800">
                <a:solidFill>
                  <a:srgbClr val="5F5F5F"/>
                </a:solidFill>
                <a:latin typeface="Arial" charset="0"/>
              </a:defRPr>
            </a:lvl6pPr>
            <a:lvl7pPr marL="914400" algn="ctr" rtl="0" eaLnBrk="0" fontAlgn="base" hangingPunct="0">
              <a:spcBef>
                <a:spcPct val="0"/>
              </a:spcBef>
              <a:spcAft>
                <a:spcPct val="0"/>
              </a:spcAft>
              <a:defRPr sz="2800">
                <a:solidFill>
                  <a:srgbClr val="5F5F5F"/>
                </a:solidFill>
                <a:latin typeface="Arial" charset="0"/>
              </a:defRPr>
            </a:lvl7pPr>
            <a:lvl8pPr marL="1371600" algn="ctr" rtl="0" eaLnBrk="0" fontAlgn="base" hangingPunct="0">
              <a:spcBef>
                <a:spcPct val="0"/>
              </a:spcBef>
              <a:spcAft>
                <a:spcPct val="0"/>
              </a:spcAft>
              <a:defRPr sz="2800">
                <a:solidFill>
                  <a:srgbClr val="5F5F5F"/>
                </a:solidFill>
                <a:latin typeface="Arial" charset="0"/>
              </a:defRPr>
            </a:lvl8pPr>
            <a:lvl9pPr marL="1828800" algn="ctr" rtl="0" eaLnBrk="0" fontAlgn="base" hangingPunct="0">
              <a:spcBef>
                <a:spcPct val="0"/>
              </a:spcBef>
              <a:spcAft>
                <a:spcPct val="0"/>
              </a:spcAft>
              <a:defRPr sz="2800">
                <a:solidFill>
                  <a:srgbClr val="5F5F5F"/>
                </a:solidFill>
                <a:latin typeface="Arial" charset="0"/>
              </a:defRPr>
            </a:lvl9pPr>
          </a:lstStyle>
          <a:p>
            <a:pPr algn="l"/>
            <a:r>
              <a:rPr lang="en-US" sz="2000" kern="0"/>
              <a:t>Muonic tomography: DREAM in Egypt</a:t>
            </a:r>
            <a:endParaRPr lang="en-US" sz="2000" kern="0" dirty="0">
              <a:effectLst>
                <a:outerShdw blurRad="38100" dist="38100" dir="2700000" algn="tl">
                  <a:srgbClr val="C0C0C0"/>
                </a:outerShdw>
              </a:effectLst>
            </a:endParaRPr>
          </a:p>
        </p:txBody>
      </p:sp>
    </p:spTree>
    <p:extLst>
      <p:ext uri="{BB962C8B-B14F-4D97-AF65-F5344CB8AC3E}">
        <p14:creationId xmlns:p14="http://schemas.microsoft.com/office/powerpoint/2010/main" val="948544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1097"/>
          <p:cNvSpPr>
            <a:spLocks noGrp="1" noChangeArrowheads="1"/>
          </p:cNvSpPr>
          <p:nvPr>
            <p:ph type="sldNum" sz="quarter" idx="4"/>
          </p:nvPr>
        </p:nvSpPr>
        <p:spPr>
          <a:xfrm>
            <a:off x="8346819" y="6480304"/>
            <a:ext cx="385762" cy="215900"/>
          </a:xfrm>
        </p:spPr>
        <p:txBody>
          <a:bodyPr/>
          <a:lstStyle/>
          <a:p>
            <a:fld id="{5287B7FA-75F4-41EF-AED0-620F566FF141}" type="slidenum">
              <a:rPr lang="fr-FR"/>
              <a:pPr/>
              <a:t>65</a:t>
            </a:fld>
            <a:endParaRPr lang="fr-FR"/>
          </a:p>
        </p:txBody>
      </p:sp>
      <p:sp>
        <p:nvSpPr>
          <p:cNvPr id="18" name="Rectangle 1096"/>
          <p:cNvSpPr>
            <a:spLocks noGrp="1" noChangeArrowheads="1"/>
          </p:cNvSpPr>
          <p:nvPr>
            <p:ph type="dt" sz="half" idx="2"/>
          </p:nvPr>
        </p:nvSpPr>
        <p:spPr>
          <a:xfrm>
            <a:off x="696536" y="6494463"/>
            <a:ext cx="987425" cy="215900"/>
          </a:xfrm>
        </p:spPr>
        <p:txBody>
          <a:bodyPr/>
          <a:lstStyle/>
          <a:p>
            <a:r>
              <a:rPr lang="fr-FR" dirty="0"/>
              <a:t>31 mai-8 juin 2016</a:t>
            </a:r>
          </a:p>
        </p:txBody>
      </p:sp>
      <p:sp>
        <p:nvSpPr>
          <p:cNvPr id="19" name="Rectangle 1094"/>
          <p:cNvSpPr>
            <a:spLocks noGrp="1" noChangeArrowheads="1"/>
          </p:cNvSpPr>
          <p:nvPr>
            <p:ph type="ftr" sz="quarter" idx="3"/>
          </p:nvPr>
        </p:nvSpPr>
        <p:spPr>
          <a:xfrm>
            <a:off x="2339975" y="6494463"/>
            <a:ext cx="6370638" cy="215900"/>
          </a:xfrm>
        </p:spPr>
        <p:txBody>
          <a:bodyPr/>
          <a:lstStyle/>
          <a:p>
            <a:r>
              <a:rPr lang="fr-FR" dirty="0"/>
              <a:t>Journées VLSI-PCB-FPGA 2016, Strasbourg</a:t>
            </a:r>
          </a:p>
        </p:txBody>
      </p:sp>
      <p:pic>
        <p:nvPicPr>
          <p:cNvPr id="2" name="Image 1">
            <a:extLst>
              <a:ext uri="{FF2B5EF4-FFF2-40B4-BE49-F238E27FC236}">
                <a16:creationId xmlns:a16="http://schemas.microsoft.com/office/drawing/2014/main" id="{E6149F3E-B638-D842-98A2-80944C3FDDE1}"/>
              </a:ext>
            </a:extLst>
          </p:cNvPr>
          <p:cNvPicPr>
            <a:picLocks noChangeAspect="1"/>
          </p:cNvPicPr>
          <p:nvPr/>
        </p:nvPicPr>
        <p:blipFill>
          <a:blip r:embed="rId3"/>
          <a:stretch>
            <a:fillRect/>
          </a:stretch>
        </p:blipFill>
        <p:spPr>
          <a:xfrm>
            <a:off x="783770" y="876733"/>
            <a:ext cx="8171587" cy="3209038"/>
          </a:xfrm>
          <a:prstGeom prst="rect">
            <a:avLst/>
          </a:prstGeom>
        </p:spPr>
      </p:pic>
      <p:sp>
        <p:nvSpPr>
          <p:cNvPr id="3" name="Rectangle 2">
            <a:extLst>
              <a:ext uri="{FF2B5EF4-FFF2-40B4-BE49-F238E27FC236}">
                <a16:creationId xmlns:a16="http://schemas.microsoft.com/office/drawing/2014/main" id="{60253EC6-1656-CD45-B0F9-17DD638BCC48}"/>
              </a:ext>
            </a:extLst>
          </p:cNvPr>
          <p:cNvSpPr/>
          <p:nvPr/>
        </p:nvSpPr>
        <p:spPr>
          <a:xfrm>
            <a:off x="1042989" y="4874618"/>
            <a:ext cx="7632700" cy="461665"/>
          </a:xfrm>
          <a:prstGeom prst="rect">
            <a:avLst/>
          </a:prstGeom>
        </p:spPr>
        <p:txBody>
          <a:bodyPr wrap="square">
            <a:spAutoFit/>
          </a:bodyPr>
          <a:lstStyle/>
          <a:p>
            <a:r>
              <a:rPr lang="en-US" sz="1200" dirty="0">
                <a:latin typeface="+mn-lt"/>
              </a:rPr>
              <a:t>Film “</a:t>
            </a:r>
            <a:r>
              <a:rPr lang="fr-FR" sz="1200" dirty="0">
                <a:latin typeface="+mn-lt"/>
              </a:rPr>
              <a:t>KHÉOPS : MYSTÉRIEUSES DÉCOUVERTES</a:t>
            </a:r>
            <a:r>
              <a:rPr lang="en-US" sz="1200" dirty="0">
                <a:latin typeface="+mn-lt"/>
              </a:rPr>
              <a:t>” sur FRANCE 5.</a:t>
            </a:r>
          </a:p>
          <a:p>
            <a:r>
              <a:rPr lang="en-US" sz="1200" dirty="0">
                <a:latin typeface="+mn-lt"/>
              </a:rPr>
              <a:t>https://</a:t>
            </a:r>
            <a:r>
              <a:rPr lang="en-US" sz="1200" dirty="0" err="1">
                <a:latin typeface="+mn-lt"/>
              </a:rPr>
              <a:t>www.francetvpro.fr</a:t>
            </a:r>
            <a:r>
              <a:rPr lang="en-US" sz="1200" dirty="0">
                <a:latin typeface="+mn-lt"/>
              </a:rPr>
              <a:t>/france-5/communiques-de-</a:t>
            </a:r>
            <a:r>
              <a:rPr lang="en-US" sz="1200" dirty="0" err="1">
                <a:latin typeface="+mn-lt"/>
              </a:rPr>
              <a:t>presse</a:t>
            </a:r>
            <a:r>
              <a:rPr lang="en-US" sz="1200" dirty="0">
                <a:latin typeface="+mn-lt"/>
              </a:rPr>
              <a:t>/kheops-mysterieuses-decouvertes-8898148</a:t>
            </a:r>
          </a:p>
        </p:txBody>
      </p:sp>
      <p:sp>
        <p:nvSpPr>
          <p:cNvPr id="10" name="Rectangle 2">
            <a:extLst>
              <a:ext uri="{FF2B5EF4-FFF2-40B4-BE49-F238E27FC236}">
                <a16:creationId xmlns:a16="http://schemas.microsoft.com/office/drawing/2014/main" id="{18EFB5AF-7B52-1B42-98E1-6A37CCD01872}"/>
              </a:ext>
            </a:extLst>
          </p:cNvPr>
          <p:cNvSpPr txBox="1">
            <a:spLocks noChangeArrowheads="1"/>
          </p:cNvSpPr>
          <p:nvPr/>
        </p:nvSpPr>
        <p:spPr bwMode="auto">
          <a:xfrm>
            <a:off x="1042988" y="150813"/>
            <a:ext cx="7632700" cy="4587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a:solidFill>
                  <a:srgbClr val="8ABBD0"/>
                </a:solidFill>
                <a:latin typeface="+mj-lt"/>
                <a:ea typeface="+mj-ea"/>
                <a:cs typeface="+mj-cs"/>
              </a:defRPr>
            </a:lvl1pPr>
            <a:lvl2pPr algn="ctr" rtl="0" eaLnBrk="0" fontAlgn="base" hangingPunct="0">
              <a:spcBef>
                <a:spcPct val="0"/>
              </a:spcBef>
              <a:spcAft>
                <a:spcPct val="0"/>
              </a:spcAft>
              <a:defRPr sz="2800">
                <a:solidFill>
                  <a:srgbClr val="5F5F5F"/>
                </a:solidFill>
                <a:latin typeface="Arial" charset="0"/>
              </a:defRPr>
            </a:lvl2pPr>
            <a:lvl3pPr algn="ctr" rtl="0" eaLnBrk="0" fontAlgn="base" hangingPunct="0">
              <a:spcBef>
                <a:spcPct val="0"/>
              </a:spcBef>
              <a:spcAft>
                <a:spcPct val="0"/>
              </a:spcAft>
              <a:defRPr sz="2800">
                <a:solidFill>
                  <a:srgbClr val="5F5F5F"/>
                </a:solidFill>
                <a:latin typeface="Arial" charset="0"/>
              </a:defRPr>
            </a:lvl3pPr>
            <a:lvl4pPr algn="ctr" rtl="0" eaLnBrk="0" fontAlgn="base" hangingPunct="0">
              <a:spcBef>
                <a:spcPct val="0"/>
              </a:spcBef>
              <a:spcAft>
                <a:spcPct val="0"/>
              </a:spcAft>
              <a:defRPr sz="2800">
                <a:solidFill>
                  <a:srgbClr val="5F5F5F"/>
                </a:solidFill>
                <a:latin typeface="Arial" charset="0"/>
              </a:defRPr>
            </a:lvl4pPr>
            <a:lvl5pPr algn="ctr" rtl="0" eaLnBrk="0" fontAlgn="base" hangingPunct="0">
              <a:spcBef>
                <a:spcPct val="0"/>
              </a:spcBef>
              <a:spcAft>
                <a:spcPct val="0"/>
              </a:spcAft>
              <a:defRPr sz="2800">
                <a:solidFill>
                  <a:srgbClr val="5F5F5F"/>
                </a:solidFill>
                <a:latin typeface="Arial" charset="0"/>
              </a:defRPr>
            </a:lvl5pPr>
            <a:lvl6pPr marL="457200" algn="ctr" rtl="0" eaLnBrk="0" fontAlgn="base" hangingPunct="0">
              <a:spcBef>
                <a:spcPct val="0"/>
              </a:spcBef>
              <a:spcAft>
                <a:spcPct val="0"/>
              </a:spcAft>
              <a:defRPr sz="2800">
                <a:solidFill>
                  <a:srgbClr val="5F5F5F"/>
                </a:solidFill>
                <a:latin typeface="Arial" charset="0"/>
              </a:defRPr>
            </a:lvl6pPr>
            <a:lvl7pPr marL="914400" algn="ctr" rtl="0" eaLnBrk="0" fontAlgn="base" hangingPunct="0">
              <a:spcBef>
                <a:spcPct val="0"/>
              </a:spcBef>
              <a:spcAft>
                <a:spcPct val="0"/>
              </a:spcAft>
              <a:defRPr sz="2800">
                <a:solidFill>
                  <a:srgbClr val="5F5F5F"/>
                </a:solidFill>
                <a:latin typeface="Arial" charset="0"/>
              </a:defRPr>
            </a:lvl7pPr>
            <a:lvl8pPr marL="1371600" algn="ctr" rtl="0" eaLnBrk="0" fontAlgn="base" hangingPunct="0">
              <a:spcBef>
                <a:spcPct val="0"/>
              </a:spcBef>
              <a:spcAft>
                <a:spcPct val="0"/>
              </a:spcAft>
              <a:defRPr sz="2800">
                <a:solidFill>
                  <a:srgbClr val="5F5F5F"/>
                </a:solidFill>
                <a:latin typeface="Arial" charset="0"/>
              </a:defRPr>
            </a:lvl8pPr>
            <a:lvl9pPr marL="1828800" algn="ctr" rtl="0" eaLnBrk="0" fontAlgn="base" hangingPunct="0">
              <a:spcBef>
                <a:spcPct val="0"/>
              </a:spcBef>
              <a:spcAft>
                <a:spcPct val="0"/>
              </a:spcAft>
              <a:defRPr sz="2800">
                <a:solidFill>
                  <a:srgbClr val="5F5F5F"/>
                </a:solidFill>
                <a:latin typeface="Arial" charset="0"/>
              </a:defRPr>
            </a:lvl9pPr>
          </a:lstStyle>
          <a:p>
            <a:pPr algn="l"/>
            <a:r>
              <a:rPr lang="en-US" sz="2000" kern="0"/>
              <a:t>Muonic tomography: DREAM in Egypt</a:t>
            </a:r>
            <a:endParaRPr lang="en-US" sz="2000" kern="0" dirty="0">
              <a:effectLst>
                <a:outerShdw blurRad="38100" dist="38100" dir="2700000" algn="tl">
                  <a:srgbClr val="C0C0C0"/>
                </a:outerShdw>
              </a:effectLst>
            </a:endParaRPr>
          </a:p>
        </p:txBody>
      </p:sp>
    </p:spTree>
    <p:extLst>
      <p:ext uri="{BB962C8B-B14F-4D97-AF65-F5344CB8AC3E}">
        <p14:creationId xmlns:p14="http://schemas.microsoft.com/office/powerpoint/2010/main" val="13215896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er 14"/>
          <p:cNvGrpSpPr/>
          <p:nvPr/>
        </p:nvGrpSpPr>
        <p:grpSpPr>
          <a:xfrm>
            <a:off x="4512360" y="4052308"/>
            <a:ext cx="4476355" cy="2248274"/>
            <a:chOff x="-6165034" y="1236132"/>
            <a:chExt cx="7787277" cy="3911203"/>
          </a:xfrm>
        </p:grpSpPr>
        <p:pic>
          <p:nvPicPr>
            <p:cNvPr id="6" name="Imag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65034" y="1756314"/>
              <a:ext cx="4033212" cy="3391021"/>
            </a:xfrm>
            <a:prstGeom prst="rect">
              <a:avLst/>
            </a:prstGeom>
          </p:spPr>
        </p:pic>
        <p:sp>
          <p:nvSpPr>
            <p:cNvPr id="3" name="Rectangle 2"/>
            <p:cNvSpPr/>
            <p:nvPr/>
          </p:nvSpPr>
          <p:spPr bwMode="auto">
            <a:xfrm>
              <a:off x="-4021667" y="2091267"/>
              <a:ext cx="1710267" cy="245533"/>
            </a:xfrm>
            <a:prstGeom prst="rect">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Times New Roman" pitchFamily="18" charset="0"/>
              </a:endParaRPr>
            </a:p>
          </p:txBody>
        </p:sp>
        <p:cxnSp>
          <p:nvCxnSpPr>
            <p:cNvPr id="8" name="Connecteur droit avec flèche 7"/>
            <p:cNvCxnSpPr/>
            <p:nvPr/>
          </p:nvCxnSpPr>
          <p:spPr bwMode="auto">
            <a:xfrm flipH="1">
              <a:off x="-2751667" y="1524000"/>
              <a:ext cx="516467" cy="719667"/>
            </a:xfrm>
            <a:prstGeom prst="straightConnector1">
              <a:avLst/>
            </a:prstGeom>
            <a:solidFill>
              <a:schemeClr val="accent1"/>
            </a:solidFill>
            <a:ln w="28575" cap="flat" cmpd="sng" algn="ctr">
              <a:solidFill>
                <a:schemeClr val="accent2"/>
              </a:solidFill>
              <a:prstDash val="solid"/>
              <a:round/>
              <a:headEnd type="none" w="med" len="med"/>
              <a:tailEnd type="none"/>
            </a:ln>
            <a:effectLst/>
          </p:spPr>
        </p:cxnSp>
        <p:sp>
          <p:nvSpPr>
            <p:cNvPr id="9" name="ZoneTexte 8"/>
            <p:cNvSpPr txBox="1"/>
            <p:nvPr/>
          </p:nvSpPr>
          <p:spPr>
            <a:xfrm>
              <a:off x="-2379134" y="1236132"/>
              <a:ext cx="2617058" cy="515593"/>
            </a:xfrm>
            <a:prstGeom prst="rect">
              <a:avLst/>
            </a:prstGeom>
            <a:noFill/>
          </p:spPr>
          <p:txBody>
            <a:bodyPr wrap="none" rtlCol="0">
              <a:spAutoFit/>
            </a:bodyPr>
            <a:lstStyle/>
            <a:p>
              <a:r>
                <a:rPr lang="fr-FR" sz="1400" b="1" dirty="0">
                  <a:solidFill>
                    <a:srgbClr val="FF6600"/>
                  </a:solidFill>
                </a:rPr>
                <a:t>Pixelated detector</a:t>
              </a:r>
            </a:p>
          </p:txBody>
        </p:sp>
        <p:cxnSp>
          <p:nvCxnSpPr>
            <p:cNvPr id="12" name="Connecteur droit avec flèche 11"/>
            <p:cNvCxnSpPr/>
            <p:nvPr/>
          </p:nvCxnSpPr>
          <p:spPr bwMode="auto">
            <a:xfrm flipH="1">
              <a:off x="-2412999" y="2184400"/>
              <a:ext cx="550332" cy="533400"/>
            </a:xfrm>
            <a:prstGeom prst="straightConnector1">
              <a:avLst/>
            </a:prstGeom>
            <a:solidFill>
              <a:schemeClr val="accent1"/>
            </a:solidFill>
            <a:ln w="28575" cap="flat" cmpd="sng" algn="ctr">
              <a:solidFill>
                <a:schemeClr val="accent2"/>
              </a:solidFill>
              <a:prstDash val="solid"/>
              <a:round/>
              <a:headEnd type="none" w="med" len="med"/>
              <a:tailEnd type="none"/>
            </a:ln>
            <a:effectLst/>
          </p:spPr>
        </p:cxnSp>
        <p:sp>
          <p:nvSpPr>
            <p:cNvPr id="13" name="ZoneTexte 12"/>
            <p:cNvSpPr txBox="1"/>
            <p:nvPr/>
          </p:nvSpPr>
          <p:spPr>
            <a:xfrm>
              <a:off x="-1888078" y="1854201"/>
              <a:ext cx="3510321" cy="876506"/>
            </a:xfrm>
            <a:prstGeom prst="rect">
              <a:avLst/>
            </a:prstGeom>
            <a:noFill/>
          </p:spPr>
          <p:txBody>
            <a:bodyPr wrap="none" rtlCol="0">
              <a:spAutoFit/>
            </a:bodyPr>
            <a:lstStyle/>
            <a:p>
              <a:r>
                <a:rPr lang="fr-FR" sz="1400" b="1" dirty="0">
                  <a:solidFill>
                    <a:srgbClr val="008000"/>
                  </a:solidFill>
                </a:rPr>
                <a:t>Very front-end in Analog </a:t>
              </a:r>
            </a:p>
            <a:p>
              <a:r>
                <a:rPr lang="fr-FR" sz="1400" b="1" dirty="0">
                  <a:solidFill>
                    <a:srgbClr val="008000"/>
                  </a:solidFill>
                </a:rPr>
                <a:t>low-noise technology</a:t>
              </a:r>
            </a:p>
          </p:txBody>
        </p:sp>
        <p:sp>
          <p:nvSpPr>
            <p:cNvPr id="16" name="ZoneTexte 15"/>
            <p:cNvSpPr txBox="1"/>
            <p:nvPr/>
          </p:nvSpPr>
          <p:spPr>
            <a:xfrm>
              <a:off x="-1813318" y="3132668"/>
              <a:ext cx="2014064" cy="1237421"/>
            </a:xfrm>
            <a:prstGeom prst="rect">
              <a:avLst/>
            </a:prstGeom>
            <a:noFill/>
          </p:spPr>
          <p:txBody>
            <a:bodyPr wrap="none" rtlCol="0">
              <a:spAutoFit/>
            </a:bodyPr>
            <a:lstStyle/>
            <a:p>
              <a:r>
                <a:rPr lang="fr-FR" sz="1400" b="1" dirty="0">
                  <a:solidFill>
                    <a:srgbClr val="FF0000"/>
                  </a:solidFill>
                </a:rPr>
                <a:t>ADC in fast</a:t>
              </a:r>
            </a:p>
            <a:p>
              <a:r>
                <a:rPr lang="fr-FR" sz="1400" b="1" dirty="0">
                  <a:solidFill>
                    <a:srgbClr val="FF0000"/>
                  </a:solidFill>
                </a:rPr>
                <a:t>High  density</a:t>
              </a:r>
            </a:p>
            <a:p>
              <a:r>
                <a:rPr lang="fr-FR" sz="1400" b="1" dirty="0">
                  <a:solidFill>
                    <a:srgbClr val="FF0000"/>
                  </a:solidFill>
                </a:rPr>
                <a:t> technology</a:t>
              </a:r>
            </a:p>
          </p:txBody>
        </p:sp>
        <p:cxnSp>
          <p:nvCxnSpPr>
            <p:cNvPr id="19" name="Connecteur droit avec flèche 18"/>
            <p:cNvCxnSpPr>
              <a:stCxn id="16" idx="1"/>
            </p:cNvCxnSpPr>
            <p:nvPr/>
          </p:nvCxnSpPr>
          <p:spPr bwMode="auto">
            <a:xfrm flipH="1" flipV="1">
              <a:off x="-2404531" y="3318935"/>
              <a:ext cx="591214" cy="432443"/>
            </a:xfrm>
            <a:prstGeom prst="straightConnector1">
              <a:avLst/>
            </a:prstGeom>
            <a:solidFill>
              <a:schemeClr val="accent1"/>
            </a:solidFill>
            <a:ln w="28575" cap="flat" cmpd="sng" algn="ctr">
              <a:solidFill>
                <a:schemeClr val="accent2"/>
              </a:solidFill>
              <a:prstDash val="solid"/>
              <a:round/>
              <a:headEnd type="none" w="med" len="med"/>
              <a:tailEnd type="none"/>
            </a:ln>
            <a:effectLst/>
          </p:spPr>
        </p:cxnSp>
      </p:grpSp>
      <p:sp>
        <p:nvSpPr>
          <p:cNvPr id="18" name="Sous-titre 7"/>
          <p:cNvSpPr>
            <a:spLocks noGrp="1"/>
          </p:cNvSpPr>
          <p:nvPr>
            <p:ph type="subTitle" sz="quarter" idx="1"/>
          </p:nvPr>
        </p:nvSpPr>
        <p:spPr>
          <a:xfrm>
            <a:off x="1098466" y="696711"/>
            <a:ext cx="7544563" cy="5640593"/>
          </a:xfrm>
          <a:noFill/>
        </p:spPr>
        <p:txBody>
          <a:bodyPr/>
          <a:lstStyle/>
          <a:p>
            <a:pPr indent="0" algn="just"/>
            <a:r>
              <a:rPr lang="en-US" sz="1800" b="0" i="0" dirty="0">
                <a:latin typeface="Times New Roman" panose="02020603050405020304" pitchFamily="18" charset="0"/>
                <a:cs typeface="Times New Roman" panose="02020603050405020304" pitchFamily="18" charset="0"/>
              </a:rPr>
              <a:t>Few trends in microelectronic design for fundamental physics community are:</a:t>
            </a:r>
          </a:p>
          <a:p>
            <a:pPr indent="0" algn="just"/>
            <a:endParaRPr lang="en-US" sz="1800" b="0" i="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1800" i="0" dirty="0">
                <a:latin typeface="Times New Roman" panose="02020603050405020304" pitchFamily="18" charset="0"/>
                <a:cs typeface="Times New Roman" panose="02020603050405020304" pitchFamily="18" charset="0"/>
              </a:rPr>
              <a:t>Radiation hardness</a:t>
            </a:r>
            <a:r>
              <a:rPr lang="en-US" sz="1800" b="0" i="0" dirty="0">
                <a:latin typeface="Times New Roman" panose="02020603050405020304" pitchFamily="18" charset="0"/>
                <a:cs typeface="Times New Roman" panose="02020603050405020304" pitchFamily="18" charset="0"/>
              </a:rPr>
              <a:t>: this is mainly done by using more modern technologies: today 65 nm is used for trackers and 28 nm should be the next one.</a:t>
            </a:r>
          </a:p>
          <a:p>
            <a:pPr marL="285750" indent="-285750" algn="just">
              <a:buFont typeface="Arial" panose="020B0604020202020204" pitchFamily="34" charset="0"/>
              <a:buChar char="•"/>
            </a:pPr>
            <a:r>
              <a:rPr lang="en-US" sz="1800" i="0" dirty="0">
                <a:latin typeface="Times New Roman" panose="02020603050405020304" pitchFamily="18" charset="0"/>
                <a:cs typeface="Times New Roman" panose="02020603050405020304" pitchFamily="18" charset="0"/>
              </a:rPr>
              <a:t>Time measurement</a:t>
            </a:r>
            <a:r>
              <a:rPr lang="en-US" sz="1800" b="0" i="0" dirty="0">
                <a:latin typeface="Times New Roman" panose="02020603050405020304" pitchFamily="18" charset="0"/>
                <a:cs typeface="Times New Roman" panose="02020603050405020304" pitchFamily="18" charset="0"/>
              </a:rPr>
              <a:t>: for event reconstruction, one need more and more to get the fourth dimension. Increase of the time accuracy of our ASICs to make the event reconstruction more efficient. Many TDC in design today. We are in the 10 </a:t>
            </a:r>
            <a:r>
              <a:rPr lang="en-US" sz="1800" b="0" i="0" dirty="0" err="1">
                <a:latin typeface="Times New Roman" panose="02020603050405020304" pitchFamily="18" charset="0"/>
                <a:cs typeface="Times New Roman" panose="02020603050405020304" pitchFamily="18" charset="0"/>
              </a:rPr>
              <a:t>ps</a:t>
            </a:r>
            <a:r>
              <a:rPr lang="en-US" sz="1800" b="0" i="0" dirty="0">
                <a:latin typeface="Times New Roman" panose="02020603050405020304" pitchFamily="18" charset="0"/>
                <a:cs typeface="Times New Roman" panose="02020603050405020304" pitchFamily="18" charset="0"/>
              </a:rPr>
              <a:t> range (10 </a:t>
            </a:r>
            <a:r>
              <a:rPr lang="en-US" sz="1800" b="0" i="0" dirty="0" err="1">
                <a:latin typeface="Times New Roman" panose="02020603050405020304" pitchFamily="18" charset="0"/>
                <a:cs typeface="Times New Roman" panose="02020603050405020304" pitchFamily="18" charset="0"/>
              </a:rPr>
              <a:t>ps</a:t>
            </a:r>
            <a:r>
              <a:rPr lang="en-US" sz="1800" b="0" i="0" dirty="0">
                <a:latin typeface="Times New Roman" panose="02020603050405020304" pitchFamily="18" charset="0"/>
                <a:cs typeface="Times New Roman" panose="02020603050405020304" pitchFamily="18" charset="0"/>
              </a:rPr>
              <a:t> =&gt; 3 mm accuracy)</a:t>
            </a:r>
          </a:p>
          <a:p>
            <a:pPr marL="285750" indent="-285750" algn="just">
              <a:buFont typeface="Arial" panose="020B0604020202020204" pitchFamily="34" charset="0"/>
              <a:buChar char="•"/>
            </a:pPr>
            <a:r>
              <a:rPr lang="en-US" sz="1800" i="0" dirty="0">
                <a:latin typeface="Times New Roman" panose="02020603050405020304" pitchFamily="18" charset="0"/>
                <a:cs typeface="Times New Roman" panose="02020603050405020304" pitchFamily="18" charset="0"/>
              </a:rPr>
              <a:t>Go digital ASAP </a:t>
            </a:r>
            <a:r>
              <a:rPr lang="en-US" sz="1800" b="0" i="0" dirty="0">
                <a:latin typeface="Times New Roman" panose="02020603050405020304" pitchFamily="18" charset="0"/>
                <a:cs typeface="Times New Roman" panose="02020603050405020304" pitchFamily="18" charset="0"/>
              </a:rPr>
              <a:t>(not really new)</a:t>
            </a:r>
          </a:p>
          <a:p>
            <a:pPr marL="285750" indent="-285750" algn="just">
              <a:buFont typeface="Arial" panose="020B0604020202020204" pitchFamily="34" charset="0"/>
              <a:buChar char="•"/>
            </a:pPr>
            <a:r>
              <a:rPr lang="en-US" sz="1800" i="0" dirty="0">
                <a:latin typeface="Times New Roman" panose="02020603050405020304" pitchFamily="18" charset="0"/>
                <a:cs typeface="Times New Roman" panose="02020603050405020304" pitchFamily="18" charset="0"/>
              </a:rPr>
              <a:t>3D integration</a:t>
            </a:r>
            <a:r>
              <a:rPr lang="en-US" sz="1800" b="0" i="0" dirty="0">
                <a:latin typeface="Times New Roman" panose="02020603050405020304" pitchFamily="18" charset="0"/>
                <a:cs typeface="Times New Roman" panose="02020603050405020304" pitchFamily="18" charset="0"/>
              </a:rPr>
              <a:t>: use of TSV to increase speed, density, optimized technology.</a:t>
            </a:r>
          </a:p>
          <a:p>
            <a:pPr indent="0" algn="just"/>
            <a:endParaRPr lang="en-US" sz="1400" b="0" i="0" dirty="0">
              <a:latin typeface="Times New Roman" panose="02020603050405020304" pitchFamily="18" charset="0"/>
              <a:cs typeface="Times New Roman" panose="02020603050405020304" pitchFamily="18" charset="0"/>
            </a:endParaRPr>
          </a:p>
          <a:p>
            <a:pPr indent="0" algn="just"/>
            <a:endParaRPr lang="en-US" sz="1400" b="0" i="0" dirty="0">
              <a:latin typeface="Times New Roman" panose="02020603050405020304" pitchFamily="18" charset="0"/>
              <a:cs typeface="Times New Roman" panose="02020603050405020304" pitchFamily="18" charset="0"/>
            </a:endParaRPr>
          </a:p>
          <a:p>
            <a:pPr indent="0" algn="just"/>
            <a:r>
              <a:rPr lang="en-US" sz="1400" b="0" i="0" dirty="0">
                <a:latin typeface="Times New Roman" panose="02020603050405020304" pitchFamily="18" charset="0"/>
                <a:cs typeface="Times New Roman" panose="02020603050405020304" pitchFamily="18" charset="0"/>
              </a:rPr>
              <a:t>                               </a:t>
            </a:r>
          </a:p>
          <a:p>
            <a:pPr indent="0" algn="just"/>
            <a:r>
              <a:rPr lang="en-US" sz="2000" b="0" i="0" dirty="0" err="1">
                <a:solidFill>
                  <a:srgbClr val="00B050"/>
                </a:solidFill>
                <a:latin typeface="Times New Roman" panose="02020603050405020304" pitchFamily="18" charset="0"/>
                <a:cs typeface="Times New Roman" panose="02020603050405020304" pitchFamily="18" charset="0"/>
              </a:rPr>
              <a:t>Zukunft</a:t>
            </a:r>
            <a:r>
              <a:rPr lang="en-US" sz="2000" b="0" i="0" dirty="0">
                <a:solidFill>
                  <a:srgbClr val="00B050"/>
                </a:solidFill>
                <a:latin typeface="Times New Roman" panose="02020603050405020304" pitchFamily="18" charset="0"/>
                <a:cs typeface="Times New Roman" panose="02020603050405020304" pitchFamily="18" charset="0"/>
              </a:rPr>
              <a:t>: The </a:t>
            </a:r>
            <a:r>
              <a:rPr lang="en-US" sz="2000" b="0" i="0" dirty="0" err="1">
                <a:solidFill>
                  <a:srgbClr val="00B050"/>
                </a:solidFill>
                <a:latin typeface="Times New Roman" panose="02020603050405020304" pitchFamily="18" charset="0"/>
                <a:cs typeface="Times New Roman" panose="02020603050405020304" pitchFamily="18" charset="0"/>
              </a:rPr>
              <a:t>TechnoSandwitch</a:t>
            </a:r>
            <a:endParaRPr lang="en-US" sz="2000" b="0" i="0" dirty="0">
              <a:solidFill>
                <a:srgbClr val="00B050"/>
              </a:solidFill>
              <a:latin typeface="Times New Roman" panose="02020603050405020304" pitchFamily="18" charset="0"/>
              <a:cs typeface="Times New Roman" panose="02020603050405020304" pitchFamily="18" charset="0"/>
            </a:endParaRPr>
          </a:p>
        </p:txBody>
      </p:sp>
      <p:sp>
        <p:nvSpPr>
          <p:cNvPr id="17" name="Rectangle 1097"/>
          <p:cNvSpPr>
            <a:spLocks noGrp="1" noChangeArrowheads="1"/>
          </p:cNvSpPr>
          <p:nvPr>
            <p:ph type="sldNum" sz="quarter" idx="4"/>
          </p:nvPr>
        </p:nvSpPr>
        <p:spPr>
          <a:xfrm>
            <a:off x="8346819" y="6480307"/>
            <a:ext cx="385762" cy="215900"/>
          </a:xfrm>
        </p:spPr>
        <p:txBody>
          <a:bodyPr/>
          <a:lstStyle/>
          <a:p>
            <a:fld id="{5287B7FA-75F4-41EF-AED0-620F566FF141}" type="slidenum">
              <a:rPr lang="fr-FR"/>
              <a:pPr/>
              <a:t>66</a:t>
            </a:fld>
            <a:endParaRPr lang="fr-FR" dirty="0"/>
          </a:p>
        </p:txBody>
      </p:sp>
      <p:sp>
        <p:nvSpPr>
          <p:cNvPr id="20" name="Sous-titre 7">
            <a:extLst>
              <a:ext uri="{FF2B5EF4-FFF2-40B4-BE49-F238E27FC236}">
                <a16:creationId xmlns:a16="http://schemas.microsoft.com/office/drawing/2014/main" id="{174F343C-E2A9-1540-9EF7-2523A8274AF8}"/>
              </a:ext>
            </a:extLst>
          </p:cNvPr>
          <p:cNvSpPr txBox="1">
            <a:spLocks/>
          </p:cNvSpPr>
          <p:nvPr/>
        </p:nvSpPr>
        <p:spPr bwMode="auto">
          <a:xfrm>
            <a:off x="772160" y="-20681"/>
            <a:ext cx="7876184" cy="618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indent="190500" algn="ctr" rtl="0" eaLnBrk="0" fontAlgn="base" hangingPunct="0">
              <a:spcBef>
                <a:spcPct val="20000"/>
              </a:spcBef>
              <a:spcAft>
                <a:spcPct val="0"/>
              </a:spcAft>
              <a:buFontTx/>
              <a:buNone/>
              <a:defRPr sz="2800" b="1" i="1">
                <a:solidFill>
                  <a:srgbClr val="5F5F5F"/>
                </a:solidFill>
                <a:latin typeface="+mn-lt"/>
                <a:ea typeface="+mn-ea"/>
                <a:cs typeface="+mn-cs"/>
              </a:defRPr>
            </a:lvl1pPr>
            <a:lvl2pPr marL="762000" indent="-285750" algn="l" rtl="0" eaLnBrk="0" fontAlgn="base" hangingPunct="0">
              <a:spcBef>
                <a:spcPct val="20000"/>
              </a:spcBef>
              <a:spcAft>
                <a:spcPct val="0"/>
              </a:spcAft>
              <a:buChar char="–"/>
              <a:defRPr>
                <a:solidFill>
                  <a:schemeClr val="tx1"/>
                </a:solidFill>
                <a:latin typeface="+mn-lt"/>
              </a:defRPr>
            </a:lvl2pPr>
            <a:lvl3pPr marL="11811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r>
              <a:rPr lang="en-US" sz="2000" b="0" i="0" kern="0" spc="300" dirty="0">
                <a:solidFill>
                  <a:schemeClr val="bg2"/>
                </a:solidFill>
              </a:rPr>
              <a:t>Trends</a:t>
            </a:r>
            <a:endParaRPr lang="en-US" sz="2000" kern="0" spc="300" dirty="0"/>
          </a:p>
        </p:txBody>
      </p:sp>
    </p:spTree>
    <p:extLst>
      <p:ext uri="{BB962C8B-B14F-4D97-AF65-F5344CB8AC3E}">
        <p14:creationId xmlns:p14="http://schemas.microsoft.com/office/powerpoint/2010/main" val="834031417"/>
      </p:ext>
    </p:extLst>
  </p:cSld>
  <p:clrMapOvr>
    <a:masterClrMapping/>
  </p:clrMapOvr>
</p:sld>
</file>

<file path=ppt/theme/theme1.xml><?xml version="1.0" encoding="utf-8"?>
<a:theme xmlns:a="http://schemas.openxmlformats.org/drawingml/2006/main" name="modele-presentation_irfu_1">
  <a:themeElements>
    <a:clrScheme name="modele-presentation_irfu_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odele-presentation_irfu_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modele-presentation_irfu_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odele-presentation_irfu_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odele-presentation_irfu_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odele-presentation_irfu_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odele-presentation_irfu_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odele-presentation_irfu_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odele-presentation_irfu_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modele-presentation_irfu_1</Template>
  <TotalTime>36513</TotalTime>
  <Words>4745</Words>
  <Application>Microsoft Macintosh PowerPoint</Application>
  <PresentationFormat>Affichage à l'écran (4:3)</PresentationFormat>
  <Paragraphs>1091</Paragraphs>
  <Slides>66</Slides>
  <Notes>66</Notes>
  <HiddenSlides>0</HiddenSlides>
  <MMClips>1</MMClips>
  <ScaleCrop>false</ScaleCrop>
  <HeadingPairs>
    <vt:vector size="8" baseType="variant">
      <vt:variant>
        <vt:lpstr>Polices utilisées</vt:lpstr>
      </vt:variant>
      <vt:variant>
        <vt:i4>8</vt:i4>
      </vt:variant>
      <vt:variant>
        <vt:lpstr>Thème</vt:lpstr>
      </vt:variant>
      <vt:variant>
        <vt:i4>1</vt:i4>
      </vt:variant>
      <vt:variant>
        <vt:lpstr>Serveurs OLE incorporés</vt:lpstr>
      </vt:variant>
      <vt:variant>
        <vt:i4>1</vt:i4>
      </vt:variant>
      <vt:variant>
        <vt:lpstr>Titres des diapositives</vt:lpstr>
      </vt:variant>
      <vt:variant>
        <vt:i4>66</vt:i4>
      </vt:variant>
    </vt:vector>
  </HeadingPairs>
  <TitlesOfParts>
    <vt:vector size="76" baseType="lpstr">
      <vt:lpstr>Arial</vt:lpstr>
      <vt:lpstr>Cambria Math</vt:lpstr>
      <vt:lpstr>Comic Sans MS</vt:lpstr>
      <vt:lpstr>Source Sans Pro</vt:lpstr>
      <vt:lpstr>Symbol</vt:lpstr>
      <vt:lpstr>Times</vt:lpstr>
      <vt:lpstr>Times New Roman</vt:lpstr>
      <vt:lpstr>Wingdings</vt:lpstr>
      <vt:lpstr>modele-presentation_irfu_1</vt:lpstr>
      <vt:lpstr>Document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Electronic architecture</vt:lpstr>
      <vt:lpstr>Electronic architecture</vt:lpstr>
      <vt:lpstr>Présentation PowerPoint</vt:lpstr>
      <vt:lpstr>Q to V conversion in the detector</vt:lpstr>
      <vt:lpstr>Q to V conversion between Detector and ASIC</vt:lpstr>
      <vt:lpstr>Q to V conversion between Detector and ASIC</vt:lpstr>
      <vt:lpstr>Q to V conversion in the ASIC</vt:lpstr>
      <vt:lpstr>Q to V conversion in the ASIC</vt:lpstr>
      <vt:lpstr>Q to V conversion in the ASIC</vt:lpstr>
      <vt:lpstr>Q to V conversion in the ASIC</vt:lpstr>
      <vt:lpstr>Présentation PowerPoint</vt:lpstr>
      <vt:lpstr>Présentation PowerPoint</vt:lpstr>
      <vt:lpstr>Présentation PowerPoint</vt:lpstr>
      <vt:lpstr>Présentation PowerPoint</vt:lpstr>
      <vt:lpstr>Q to V conversion in the ASIC</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IDeF-X HD</vt:lpstr>
      <vt:lpstr>IDeF-X HD</vt:lpstr>
      <vt:lpstr>CRASICs: cryogenics ASICs</vt:lpstr>
      <vt:lpstr>ASICs cryogéniques</vt:lpstr>
      <vt:lpstr>ASICs cryogéniques</vt:lpstr>
      <vt:lpstr>Présentation PowerPoint</vt:lpstr>
      <vt:lpstr>Présentation PowerPoint</vt:lpstr>
      <vt:lpstr>Présentation PowerPoint</vt:lpstr>
      <vt:lpstr>Muonic tomography: DREAM in Egypt</vt:lpstr>
      <vt:lpstr>Présentation PowerPoint</vt:lpstr>
      <vt:lpstr>Présentation PowerPoint</vt:lpstr>
      <vt:lpstr>Présentation PowerPoint</vt:lpstr>
      <vt:lpstr>Présentation PowerPoint</vt:lpstr>
    </vt:vector>
  </TitlesOfParts>
  <Company>cea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edelabro</dc:creator>
  <cp:lastModifiedBy>Olivier Gevin</cp:lastModifiedBy>
  <cp:revision>986</cp:revision>
  <cp:lastPrinted>2002-05-28T12:54:19Z</cp:lastPrinted>
  <dcterms:created xsi:type="dcterms:W3CDTF">2008-12-04T21:15:55Z</dcterms:created>
  <dcterms:modified xsi:type="dcterms:W3CDTF">2019-09-18T09:47:36Z</dcterms:modified>
</cp:coreProperties>
</file>