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401" r:id="rId2"/>
    <p:sldId id="537" r:id="rId3"/>
    <p:sldId id="403" r:id="rId4"/>
    <p:sldId id="568" r:id="rId5"/>
    <p:sldId id="538" r:id="rId6"/>
    <p:sldId id="539" r:id="rId7"/>
    <p:sldId id="551" r:id="rId8"/>
    <p:sldId id="448" r:id="rId9"/>
    <p:sldId id="464" r:id="rId10"/>
    <p:sldId id="519" r:id="rId11"/>
    <p:sldId id="520" r:id="rId12"/>
    <p:sldId id="521" r:id="rId13"/>
    <p:sldId id="522" r:id="rId14"/>
    <p:sldId id="523" r:id="rId15"/>
    <p:sldId id="524" r:id="rId16"/>
    <p:sldId id="552" r:id="rId17"/>
    <p:sldId id="525" r:id="rId18"/>
    <p:sldId id="554" r:id="rId19"/>
    <p:sldId id="481" r:id="rId20"/>
    <p:sldId id="555" r:id="rId21"/>
    <p:sldId id="495" r:id="rId22"/>
    <p:sldId id="558" r:id="rId23"/>
    <p:sldId id="559" r:id="rId24"/>
    <p:sldId id="560" r:id="rId25"/>
    <p:sldId id="557" r:id="rId26"/>
    <p:sldId id="556" r:id="rId27"/>
    <p:sldId id="498" r:id="rId28"/>
    <p:sldId id="499" r:id="rId29"/>
    <p:sldId id="500" r:id="rId30"/>
    <p:sldId id="567" r:id="rId31"/>
    <p:sldId id="533" r:id="rId32"/>
  </p:sldIdLst>
  <p:sldSz cx="9144000" cy="6858000" type="screen4x3"/>
  <p:notesSz cx="6883400" cy="9906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mpam" initials="" lastIdx="2" clrIdx="0"/>
  <p:cmAuthor id="1" name="garcon" initials="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6FFFF"/>
    <a:srgbClr val="00FFFF"/>
    <a:srgbClr val="3333CC"/>
    <a:srgbClr val="66CCFF"/>
    <a:srgbClr val="EAEAEA"/>
    <a:srgbClr val="E4F3AD"/>
    <a:srgbClr val="FF0174"/>
    <a:srgbClr val="EE12B4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3" autoAdjust="0"/>
    <p:restoredTop sz="94656" autoAdjust="0"/>
  </p:normalViewPr>
  <p:slideViewPr>
    <p:cSldViewPr showGuides="1">
      <p:cViewPr>
        <p:scale>
          <a:sx n="90" d="100"/>
          <a:sy n="90" d="100"/>
        </p:scale>
        <p:origin x="-72" y="-72"/>
      </p:cViewPr>
      <p:guideLst>
        <p:guide orient="horz" pos="1451"/>
        <p:guide pos="5658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22"/>
    </p:cViewPr>
  </p:sorterViewPr>
  <p:notesViewPr>
    <p:cSldViewPr showGuides="1">
      <p:cViewPr varScale="1">
        <p:scale>
          <a:sx n="53" d="100"/>
          <a:sy n="53" d="100"/>
        </p:scale>
        <p:origin x="-1896" y="-90"/>
      </p:cViewPr>
      <p:guideLst>
        <p:guide orient="horz" pos="3119"/>
        <p:guide pos="2169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38" tIns="46070" rIns="92138" bIns="46070" numCol="1" anchor="t" anchorCtr="0" compatLnSpc="1">
            <a:prstTxWarp prst="textNoShape">
              <a:avLst/>
            </a:prstTxWarp>
          </a:bodyPr>
          <a:lstStyle>
            <a:lvl1pPr defTabSz="922338">
              <a:defRPr sz="1200" b="0"/>
            </a:lvl1pPr>
          </a:lstStyle>
          <a:p>
            <a:endParaRPr lang="en-GB" alt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8" y="0"/>
            <a:ext cx="29829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38" tIns="46070" rIns="92138" bIns="46070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 b="0"/>
            </a:lvl1pPr>
          </a:lstStyle>
          <a:p>
            <a:endParaRPr lang="en-GB" altLang="fr-F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2288"/>
            <a:ext cx="29829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38" tIns="46070" rIns="92138" bIns="46070" numCol="1" anchor="b" anchorCtr="0" compatLnSpc="1">
            <a:prstTxWarp prst="textNoShape">
              <a:avLst/>
            </a:prstTxWarp>
          </a:bodyPr>
          <a:lstStyle>
            <a:lvl1pPr defTabSz="922338">
              <a:defRPr sz="1200" b="0"/>
            </a:lvl1pPr>
          </a:lstStyle>
          <a:p>
            <a:endParaRPr lang="en-GB" altLang="fr-F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8" y="9412288"/>
            <a:ext cx="29829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38" tIns="46070" rIns="92138" bIns="46070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 b="0"/>
            </a:lvl1pPr>
          </a:lstStyle>
          <a:p>
            <a:fld id="{24927632-78C7-4C2C-9243-5C77873DEDB4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90318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4338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38" tIns="46070" rIns="92138" bIns="46070" numCol="1" anchor="t" anchorCtr="0" compatLnSpc="1">
            <a:prstTxWarp prst="textNoShape">
              <a:avLst/>
            </a:prstTxWarp>
          </a:bodyPr>
          <a:lstStyle>
            <a:lvl1pPr defTabSz="922338">
              <a:defRPr sz="1200" b="0"/>
            </a:lvl1pPr>
          </a:lstStyle>
          <a:p>
            <a:endParaRPr lang="en-GB" altLang="fr-FR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7788" y="0"/>
            <a:ext cx="3032125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38" tIns="46070" rIns="92138" bIns="46070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 b="0"/>
            </a:lvl1pPr>
          </a:lstStyle>
          <a:p>
            <a:endParaRPr lang="en-GB" altLang="fr-FR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73138" y="762000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721225"/>
            <a:ext cx="5051425" cy="441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38" tIns="46070" rIns="92138" bIns="460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modifier les styles du texte du masque</a:t>
            </a:r>
          </a:p>
          <a:p>
            <a:pPr lvl="1"/>
            <a:r>
              <a:rPr lang="en-GB" altLang="fr-FR" smtClean="0"/>
              <a:t>Deuxième niveau</a:t>
            </a:r>
          </a:p>
          <a:p>
            <a:pPr lvl="2"/>
            <a:r>
              <a:rPr lang="en-GB" altLang="fr-FR" smtClean="0"/>
              <a:t>Troisième niveau</a:t>
            </a:r>
          </a:p>
          <a:p>
            <a:pPr lvl="3"/>
            <a:r>
              <a:rPr lang="en-GB" altLang="fr-FR" smtClean="0"/>
              <a:t>Quatrième niveau</a:t>
            </a:r>
          </a:p>
          <a:p>
            <a:pPr lvl="4"/>
            <a:r>
              <a:rPr lang="en-GB" altLang="fr-FR" smtClean="0"/>
              <a:t>Cinquième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4338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38" tIns="46070" rIns="92138" bIns="46070" numCol="1" anchor="b" anchorCtr="0" compatLnSpc="1">
            <a:prstTxWarp prst="textNoShape">
              <a:avLst/>
            </a:prstTxWarp>
          </a:bodyPr>
          <a:lstStyle>
            <a:lvl1pPr defTabSz="922338">
              <a:defRPr sz="1200" b="0"/>
            </a:lvl1pPr>
          </a:lstStyle>
          <a:p>
            <a:endParaRPr lang="en-GB" altLang="fr-FR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7788" y="9442450"/>
            <a:ext cx="3032125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38" tIns="46070" rIns="92138" bIns="46070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 b="0"/>
            </a:lvl1pPr>
          </a:lstStyle>
          <a:p>
            <a:fld id="{682E2D98-4190-45D4-9623-01AC0503D8D4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5122753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83C30D-7CDF-4C56-AD5A-5C33E65D2ACD}" type="slidenum">
              <a:rPr lang="en-GB" altLang="fr-FR"/>
              <a:pPr/>
              <a:t>1</a:t>
            </a:fld>
            <a:endParaRPr lang="en-GB" altLang="fr-FR"/>
          </a:p>
        </p:txBody>
      </p:sp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5038" y="736600"/>
            <a:ext cx="5014912" cy="3760788"/>
          </a:xfrm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41863"/>
            <a:ext cx="5067300" cy="4414837"/>
          </a:xfrm>
          <a:ln/>
        </p:spPr>
        <p:txBody>
          <a:bodyPr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FF195D-18FC-4B5B-B8F2-56545D52F865}" type="slidenum">
              <a:rPr lang="en-GB" altLang="fr-FR"/>
              <a:pPr/>
              <a:t>3</a:t>
            </a:fld>
            <a:endParaRPr lang="en-GB" altLang="fr-FR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fr-FR"/>
              <a:t>Intro</a:t>
            </a:r>
          </a:p>
          <a:p>
            <a:endParaRPr lang="en-GB" alt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FF195D-18FC-4B5B-B8F2-56545D52F865}" type="slidenum">
              <a:rPr lang="en-GB" altLang="fr-FR"/>
              <a:pPr/>
              <a:t>4</a:t>
            </a:fld>
            <a:endParaRPr lang="en-GB" altLang="fr-FR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fr-FR"/>
              <a:t>Intro</a:t>
            </a:r>
          </a:p>
          <a:p>
            <a:endParaRPr lang="en-GB" alt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F8166B-2B95-4D96-9EA3-AF3CB24690FB}" type="slidenum">
              <a:rPr lang="en-GB" altLang="fr-FR"/>
              <a:pPr/>
              <a:t>8</a:t>
            </a:fld>
            <a:endParaRPr lang="en-GB" altLang="fr-FR"/>
          </a:p>
        </p:txBody>
      </p:sp>
      <p:sp>
        <p:nvSpPr>
          <p:cNvPr id="402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fr-FR"/>
              <a:t>Intro</a:t>
            </a:r>
          </a:p>
          <a:p>
            <a:endParaRPr lang="en-GB" alt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5090CE-BB5F-444F-84E5-71132D4E3651}" type="slidenum">
              <a:rPr lang="en-GB" altLang="fr-FR"/>
              <a:pPr/>
              <a:t>9</a:t>
            </a:fld>
            <a:endParaRPr lang="en-GB" altLang="fr-FR"/>
          </a:p>
        </p:txBody>
      </p:sp>
      <p:sp>
        <p:nvSpPr>
          <p:cNvPr id="43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6788" y="744538"/>
            <a:ext cx="4951412" cy="3713162"/>
          </a:xfrm>
          <a:solidFill>
            <a:srgbClr val="FFFFFF"/>
          </a:solidFill>
          <a:ln/>
        </p:spPr>
      </p:sp>
      <p:sp>
        <p:nvSpPr>
          <p:cNvPr id="43622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917575" y="4705350"/>
            <a:ext cx="5048250" cy="4456113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98236" y="9408641"/>
            <a:ext cx="2983557" cy="495776"/>
          </a:xfrm>
          <a:prstGeom prst="rect">
            <a:avLst/>
          </a:prstGeom>
          <a:ln/>
        </p:spPr>
        <p:txBody>
          <a:bodyPr/>
          <a:lstStyle/>
          <a:p>
            <a:fld id="{97C3F768-3582-4F23-BA6F-DC3BCB2D1986}" type="slidenum">
              <a:rPr lang="en-US"/>
              <a:pPr/>
              <a:t>10</a:t>
            </a:fld>
            <a:endParaRPr lang="en-US"/>
          </a:p>
        </p:txBody>
      </p:sp>
      <p:sp>
        <p:nvSpPr>
          <p:cNvPr id="1863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2950"/>
            <a:ext cx="4954588" cy="3714750"/>
          </a:xfrm>
          <a:prstGeom prst="rect">
            <a:avLst/>
          </a:prstGeom>
          <a:ln/>
        </p:spPr>
      </p:sp>
      <p:sp>
        <p:nvSpPr>
          <p:cNvPr id="1863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895" y="4705905"/>
            <a:ext cx="5047612" cy="44572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98236" y="9408641"/>
            <a:ext cx="2983557" cy="495776"/>
          </a:xfrm>
          <a:prstGeom prst="rect">
            <a:avLst/>
          </a:prstGeom>
          <a:ln/>
        </p:spPr>
        <p:txBody>
          <a:bodyPr/>
          <a:lstStyle/>
          <a:p>
            <a:fld id="{4345B826-DBF3-4C2F-8E8B-8F80D8B98A47}" type="slidenum">
              <a:rPr lang="en-US"/>
              <a:pPr/>
              <a:t>11</a:t>
            </a:fld>
            <a:endParaRPr lang="en-US"/>
          </a:p>
        </p:txBody>
      </p:sp>
      <p:sp>
        <p:nvSpPr>
          <p:cNvPr id="186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2950"/>
            <a:ext cx="4954588" cy="3714750"/>
          </a:xfrm>
          <a:prstGeom prst="rect">
            <a:avLst/>
          </a:prstGeom>
          <a:ln/>
        </p:spPr>
      </p:sp>
      <p:sp>
        <p:nvSpPr>
          <p:cNvPr id="1865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895" y="4705905"/>
            <a:ext cx="5047612" cy="44572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245F79-1EA6-4B1A-8867-8E4941606E3D}" type="slidenum">
              <a:rPr lang="en-GB" altLang="fr-FR"/>
              <a:pPr/>
              <a:t>21</a:t>
            </a:fld>
            <a:endParaRPr lang="en-GB" altLang="fr-FR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4538"/>
            <a:ext cx="4953000" cy="3714750"/>
          </a:xfrm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705350"/>
            <a:ext cx="5505450" cy="4456113"/>
          </a:xfrm>
        </p:spPr>
        <p:txBody>
          <a:bodyPr/>
          <a:lstStyle/>
          <a:p>
            <a:r>
              <a:rPr lang="en-US" altLang="fr-FR"/>
              <a:t>This graph shows the t-dependences of alpha at fixed Q2 and x_B. We see that alpha has a maximum at small t and drops to zero. The comparison of the leading sin</a:t>
            </a:r>
            <a:r>
              <a:rPr lang="el-GR" altLang="fr-FR">
                <a:cs typeface="Times New Roman" pitchFamily="18" charset="0"/>
              </a:rPr>
              <a:t>Φ</a:t>
            </a:r>
            <a:r>
              <a:rPr lang="en-US" altLang="fr-FR"/>
              <a:t> (twist-2) component with the standard VGG GPD parameterization shows qualitative even quantitative agreement at large t but the VGG asymmetry exceeds the data at small t. This could mean that at these t values the denominator in the asymmetry does not fully account for all contributions to the DVCS cross section.  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245F79-1EA6-4B1A-8867-8E4941606E3D}" type="slidenum">
              <a:rPr lang="en-GB" altLang="fr-FR"/>
              <a:pPr/>
              <a:t>22</a:t>
            </a:fld>
            <a:endParaRPr lang="en-GB" altLang="fr-FR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4538"/>
            <a:ext cx="4953000" cy="3714750"/>
          </a:xfrm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705350"/>
            <a:ext cx="5505450" cy="4456113"/>
          </a:xfrm>
        </p:spPr>
        <p:txBody>
          <a:bodyPr/>
          <a:lstStyle/>
          <a:p>
            <a:r>
              <a:rPr lang="en-US" altLang="fr-FR"/>
              <a:t>This graph shows the t-dependences of alpha at fixed Q2 and x_B. We see that alpha has a maximum at small t and drops to zero. The comparison of the leading sin</a:t>
            </a:r>
            <a:r>
              <a:rPr lang="el-GR" altLang="fr-FR">
                <a:cs typeface="Times New Roman" pitchFamily="18" charset="0"/>
              </a:rPr>
              <a:t>Φ</a:t>
            </a:r>
            <a:r>
              <a:rPr lang="en-US" altLang="fr-FR"/>
              <a:t> (twist-2) component with the standard VGG GPD parameterization shows qualitative even quantitative agreement at large t but the VGG asymmetry exceeds the data at small t. This could mean that at these t values the denominator in the asymmetry does not fully account for all contributions to the DVCS cross section.  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245F79-1EA6-4B1A-8867-8E4941606E3D}" type="slidenum">
              <a:rPr lang="en-GB" altLang="fr-FR"/>
              <a:pPr/>
              <a:t>23</a:t>
            </a:fld>
            <a:endParaRPr lang="en-GB" altLang="fr-FR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4538"/>
            <a:ext cx="4953000" cy="3714750"/>
          </a:xfrm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705350"/>
            <a:ext cx="5505450" cy="4456113"/>
          </a:xfrm>
        </p:spPr>
        <p:txBody>
          <a:bodyPr/>
          <a:lstStyle/>
          <a:p>
            <a:r>
              <a:rPr lang="en-US" altLang="fr-FR"/>
              <a:t>This graph shows the t-dependences of alpha at fixed Q2 and x_B. We see that alpha has a maximum at small t and drops to zero. The comparison of the leading sin</a:t>
            </a:r>
            <a:r>
              <a:rPr lang="el-GR" altLang="fr-FR">
                <a:cs typeface="Times New Roman" pitchFamily="18" charset="0"/>
              </a:rPr>
              <a:t>Φ</a:t>
            </a:r>
            <a:r>
              <a:rPr lang="en-US" altLang="fr-FR"/>
              <a:t> (twist-2) component with the standard VGG GPD parameterization shows qualitative even quantitative agreement at large t but the VGG asymmetry exceeds the data at small t. This could mean that at these t values the denominator in the asymmetry does not fully account for all contributions to the DVCS cross section.  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245F79-1EA6-4B1A-8867-8E4941606E3D}" type="slidenum">
              <a:rPr lang="en-GB" altLang="fr-FR"/>
              <a:pPr/>
              <a:t>24</a:t>
            </a:fld>
            <a:endParaRPr lang="en-GB" altLang="fr-FR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4538"/>
            <a:ext cx="4953000" cy="3714750"/>
          </a:xfrm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705350"/>
            <a:ext cx="5505450" cy="4456113"/>
          </a:xfrm>
        </p:spPr>
        <p:txBody>
          <a:bodyPr/>
          <a:lstStyle/>
          <a:p>
            <a:endParaRPr lang="en-US" altLang="fr-F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245F79-1EA6-4B1A-8867-8E4941606E3D}" type="slidenum">
              <a:rPr lang="en-GB" altLang="fr-FR"/>
              <a:pPr/>
              <a:t>25</a:t>
            </a:fld>
            <a:endParaRPr lang="en-GB" altLang="fr-FR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4538"/>
            <a:ext cx="4953000" cy="3714750"/>
          </a:xfrm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705350"/>
            <a:ext cx="5505450" cy="4456113"/>
          </a:xfrm>
        </p:spPr>
        <p:txBody>
          <a:bodyPr/>
          <a:lstStyle/>
          <a:p>
            <a:endParaRPr lang="en-US" altLang="fr-F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245F79-1EA6-4B1A-8867-8E4941606E3D}" type="slidenum">
              <a:rPr lang="en-GB" altLang="fr-FR"/>
              <a:pPr/>
              <a:t>26</a:t>
            </a:fld>
            <a:endParaRPr lang="en-GB" altLang="fr-FR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4538"/>
            <a:ext cx="4953000" cy="3714750"/>
          </a:xfrm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705350"/>
            <a:ext cx="5505450" cy="4456113"/>
          </a:xfrm>
        </p:spPr>
        <p:txBody>
          <a:bodyPr/>
          <a:lstStyle/>
          <a:p>
            <a:r>
              <a:rPr lang="en-US" altLang="fr-FR"/>
              <a:t>This graph shows the t-dependences of alpha at fixed Q2 and x_B. We see that alpha has a maximum at small t and drops to zero. The comparison of the leading sin</a:t>
            </a:r>
            <a:r>
              <a:rPr lang="el-GR" altLang="fr-FR">
                <a:cs typeface="Times New Roman" pitchFamily="18" charset="0"/>
              </a:rPr>
              <a:t>Φ</a:t>
            </a:r>
            <a:r>
              <a:rPr lang="en-US" altLang="fr-FR"/>
              <a:t> (twist-2) component with the standard VGG GPD parameterization shows qualitative even quantitative agreement at large t but the VGG asymmetry exceeds the data at small t. This could mean that at these t values the denominator in the asymmetry does not fully account for all contributions to the DVCS cross section.  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245F79-1EA6-4B1A-8867-8E4941606E3D}" type="slidenum">
              <a:rPr lang="en-GB" altLang="fr-FR"/>
              <a:pPr/>
              <a:t>27</a:t>
            </a:fld>
            <a:endParaRPr lang="en-GB" altLang="fr-FR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4538"/>
            <a:ext cx="4953000" cy="3714750"/>
          </a:xfrm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705350"/>
            <a:ext cx="5505450" cy="4456113"/>
          </a:xfrm>
        </p:spPr>
        <p:txBody>
          <a:bodyPr/>
          <a:lstStyle/>
          <a:p>
            <a:r>
              <a:rPr lang="en-US" altLang="fr-FR"/>
              <a:t>This graph shows the t-dependences of alpha at fixed Q2 and x_B. We see that alpha has a maximum at small t and drops to zero. The comparison of the leading sin</a:t>
            </a:r>
            <a:r>
              <a:rPr lang="el-GR" altLang="fr-FR">
                <a:cs typeface="Times New Roman" pitchFamily="18" charset="0"/>
              </a:rPr>
              <a:t>Φ</a:t>
            </a:r>
            <a:r>
              <a:rPr lang="en-US" altLang="fr-FR"/>
              <a:t> (twist-2) component with the standard VGG GPD parameterization shows qualitative even quantitative agreement at large t but the VGG asymmetry exceeds the data at small t. This could mean that at these t values the denominator in the asymmetry does not fully account for all contributions to the DVCS cross section.  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245F79-1EA6-4B1A-8867-8E4941606E3D}" type="slidenum">
              <a:rPr lang="en-GB" altLang="fr-FR"/>
              <a:pPr/>
              <a:t>28</a:t>
            </a:fld>
            <a:endParaRPr lang="en-GB" altLang="fr-FR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4538"/>
            <a:ext cx="4953000" cy="3714750"/>
          </a:xfrm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705350"/>
            <a:ext cx="5505450" cy="4456113"/>
          </a:xfrm>
        </p:spPr>
        <p:txBody>
          <a:bodyPr/>
          <a:lstStyle/>
          <a:p>
            <a:r>
              <a:rPr lang="en-US" altLang="fr-FR"/>
              <a:t>This graph shows the t-dependences of alpha at fixed Q2 and x_B. We see that alpha has a maximum at small t and drops to zero. The comparison of the leading sin</a:t>
            </a:r>
            <a:r>
              <a:rPr lang="el-GR" altLang="fr-FR">
                <a:cs typeface="Times New Roman" pitchFamily="18" charset="0"/>
              </a:rPr>
              <a:t>Φ</a:t>
            </a:r>
            <a:r>
              <a:rPr lang="en-US" altLang="fr-FR"/>
              <a:t> (twist-2) component with the standard VGG GPD parameterization shows qualitative even quantitative agreement at large t but the VGG asymmetry exceeds the data at small t. This could mean that at these t values the denominator in the asymmetry does not fully account for all contributions to the DVCS cross section.  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245F79-1EA6-4B1A-8867-8E4941606E3D}" type="slidenum">
              <a:rPr lang="en-GB" altLang="fr-FR"/>
              <a:pPr/>
              <a:t>29</a:t>
            </a:fld>
            <a:endParaRPr lang="en-GB" altLang="fr-FR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4538"/>
            <a:ext cx="4953000" cy="3714750"/>
          </a:xfrm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705350"/>
            <a:ext cx="5505450" cy="4456113"/>
          </a:xfrm>
        </p:spPr>
        <p:txBody>
          <a:bodyPr/>
          <a:lstStyle/>
          <a:p>
            <a:r>
              <a:rPr lang="en-US" altLang="fr-FR"/>
              <a:t>This graph shows the t-dependences of alpha at fixed Q2 and x_B. We see that alpha has a maximum at small t and drops to zero. The comparison of the leading sin</a:t>
            </a:r>
            <a:r>
              <a:rPr lang="el-GR" altLang="fr-FR">
                <a:cs typeface="Times New Roman" pitchFamily="18" charset="0"/>
              </a:rPr>
              <a:t>Φ</a:t>
            </a:r>
            <a:r>
              <a:rPr lang="en-US" altLang="fr-FR"/>
              <a:t> (twist-2) component with the standard VGG GPD parameterization shows qualitative even quantitative agreement at large t but the VGG asymmetry exceeds the data at small t. This could mean that at these t values the denominator in the asymmetry does not fully account for all contributions to the DVCS cross section.  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245F79-1EA6-4B1A-8867-8E4941606E3D}" type="slidenum">
              <a:rPr lang="en-GB" altLang="fr-FR"/>
              <a:pPr/>
              <a:t>30</a:t>
            </a:fld>
            <a:endParaRPr lang="en-GB" altLang="fr-FR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4538"/>
            <a:ext cx="4953000" cy="3714750"/>
          </a:xfrm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705350"/>
            <a:ext cx="5505450" cy="4456113"/>
          </a:xfrm>
        </p:spPr>
        <p:txBody>
          <a:bodyPr/>
          <a:lstStyle/>
          <a:p>
            <a:r>
              <a:rPr lang="en-US" altLang="fr-FR"/>
              <a:t>This graph shows the t-dependences of alpha at fixed Q2 and x_B. We see that alpha has a maximum at small t and drops to zero. The comparison of the leading sin</a:t>
            </a:r>
            <a:r>
              <a:rPr lang="el-GR" altLang="fr-FR">
                <a:cs typeface="Times New Roman" pitchFamily="18" charset="0"/>
              </a:rPr>
              <a:t>Φ</a:t>
            </a:r>
            <a:r>
              <a:rPr lang="en-US" altLang="fr-FR"/>
              <a:t> (twist-2) component with the standard VGG GPD parameterization shows qualitative even quantitative agreement at large t but the VGG asymmetry exceeds the data at small t. This could mean that at these t values the denominator in the asymmetry does not fully account for all contributions to the DVCS cross section.  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AA0F6D-785C-4E7D-845A-ADD06F421505}" type="slidenum">
              <a:rPr lang="en-GB" altLang="fr-FR"/>
              <a:pPr/>
              <a:t>31</a:t>
            </a:fld>
            <a:endParaRPr lang="en-GB" altLang="fr-FR"/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fr-FR"/>
              <a:t>Intro</a:t>
            </a:r>
          </a:p>
          <a:p>
            <a:endParaRPr lang="en-GB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92F0CB-4A62-4C15-B363-57285A7CBA5B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888189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5B405-5EF7-4BC3-9772-4C1BEB3E9A41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59387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B2E3CC-CDF7-44F9-88A7-6591EA9EA350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160036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1141B-9CC5-4B38-89F0-66BC536869E6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581631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2288A-D393-4720-AC16-2BB5D43150D3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558646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98DAE-DB2A-4A97-AA97-2C50A66C9F5C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697897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F5526-A27B-430E-92A4-6F759BE484D0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469909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3D8D41-3A31-4624-8350-FFA19B1B4BA1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41946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243AD-AE78-42C2-9CF3-993BDB2C7FA5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0012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8F5C7-C3C0-44DC-8ED9-1AD32CC74F52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05389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8BCC7A-BF8B-46B9-A5FA-E256C7C500FA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668956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ACCE261-03A0-44C3-934D-846A863AAC0C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90023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1ACE2CE-DC82-4133-8F03-EF2F8AAAC248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19803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56DDCC6-DE40-46D2-9CBA-34AE1D0B706B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895356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AB35200-D6C8-4E26-A1D6-789344445AF8}" type="slidenum">
              <a:rPr lang="en-GB" altLang="fr-FR"/>
              <a:pPr/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50502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modifier les styles du texte du masque</a:t>
            </a:r>
          </a:p>
          <a:p>
            <a:pPr lvl="1"/>
            <a:r>
              <a:rPr lang="en-GB" altLang="fr-FR" smtClean="0"/>
              <a:t>Deuxième niveau</a:t>
            </a:r>
          </a:p>
          <a:p>
            <a:pPr lvl="2"/>
            <a:r>
              <a:rPr lang="en-GB" altLang="fr-FR" smtClean="0"/>
              <a:t>Troisième niveau</a:t>
            </a:r>
          </a:p>
          <a:p>
            <a:pPr lvl="3"/>
            <a:r>
              <a:rPr lang="en-GB" altLang="fr-FR" smtClean="0"/>
              <a:t>Quatrième niveau</a:t>
            </a:r>
          </a:p>
          <a:p>
            <a:pPr lvl="4"/>
            <a:r>
              <a:rPr lang="en-GB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GB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GB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3D661C06-03E4-42A2-99FC-56407CF910D0}" type="slidenum">
              <a:rPr lang="en-GB" altLang="fr-FR"/>
              <a:pPr/>
              <a:t>‹N°›</a:t>
            </a:fld>
            <a:endParaRPr lang="en-GB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6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wmf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9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5.png"/><Relationship Id="rId4" Type="http://schemas.openxmlformats.org/officeDocument/2006/relationships/image" Target="../media/image3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6.png"/><Relationship Id="rId4" Type="http://schemas.openxmlformats.org/officeDocument/2006/relationships/image" Target="../media/image3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6.png"/><Relationship Id="rId2" Type="http://schemas.openxmlformats.org/officeDocument/2006/relationships/tags" Target="../tags/tag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8.png"/><Relationship Id="rId2" Type="http://schemas.openxmlformats.org/officeDocument/2006/relationships/tags" Target="../tags/tag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435" name="Rectangle 43"/>
          <p:cNvSpPr>
            <a:spLocks noChangeArrowheads="1"/>
          </p:cNvSpPr>
          <p:nvPr/>
        </p:nvSpPr>
        <p:spPr bwMode="auto">
          <a:xfrm>
            <a:off x="6210300" y="758825"/>
            <a:ext cx="2889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fr-FR" sz="3400" b="0">
                <a:solidFill>
                  <a:srgbClr val="000000"/>
                </a:solidFill>
              </a:rPr>
              <a:t> </a:t>
            </a:r>
            <a:endParaRPr lang="en-US" altLang="fr-FR" sz="3200" b="0"/>
          </a:p>
        </p:txBody>
      </p:sp>
      <p:sp>
        <p:nvSpPr>
          <p:cNvPr id="315436" name="Rectangle 44"/>
          <p:cNvSpPr>
            <a:spLocks noChangeArrowheads="1"/>
          </p:cNvSpPr>
          <p:nvPr/>
        </p:nvSpPr>
        <p:spPr bwMode="auto">
          <a:xfrm>
            <a:off x="5845175" y="758825"/>
            <a:ext cx="2889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fr-FR" sz="3400" b="0">
                <a:solidFill>
                  <a:srgbClr val="000000"/>
                </a:solidFill>
              </a:rPr>
              <a:t> </a:t>
            </a:r>
            <a:endParaRPr lang="en-US" altLang="fr-FR" sz="3200" b="0"/>
          </a:p>
        </p:txBody>
      </p:sp>
      <p:sp>
        <p:nvSpPr>
          <p:cNvPr id="315448" name="Text Box 56"/>
          <p:cNvSpPr txBox="1">
            <a:spLocks noChangeArrowheads="1"/>
          </p:cNvSpPr>
          <p:nvPr/>
        </p:nvSpPr>
        <p:spPr bwMode="auto">
          <a:xfrm>
            <a:off x="0" y="6451593"/>
            <a:ext cx="9144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dirty="0">
                <a:solidFill>
                  <a:srgbClr val="FF00FF"/>
                </a:solidFill>
                <a:latin typeface="Book Antiqua" pitchFamily="18" charset="0"/>
              </a:rPr>
              <a:t>Michel Garçon</a:t>
            </a:r>
            <a:r>
              <a:rPr lang="en-GB" altLang="fr-FR" b="0" dirty="0">
                <a:solidFill>
                  <a:srgbClr val="FF00FF"/>
                </a:solidFill>
                <a:latin typeface="Book Antiqua" pitchFamily="18" charset="0"/>
              </a:rPr>
              <a:t> – </a:t>
            </a:r>
            <a:r>
              <a:rPr lang="en-GB" altLang="fr-FR" b="0" dirty="0" err="1" smtClean="0">
                <a:solidFill>
                  <a:srgbClr val="FF00FF"/>
                </a:solidFill>
                <a:latin typeface="Book Antiqua" pitchFamily="18" charset="0"/>
              </a:rPr>
              <a:t>SPhN</a:t>
            </a:r>
            <a:r>
              <a:rPr lang="en-GB" altLang="fr-FR" b="0" dirty="0" smtClean="0">
                <a:solidFill>
                  <a:srgbClr val="FF00FF"/>
                </a:solidFill>
                <a:latin typeface="Book Antiqua" pitchFamily="18" charset="0"/>
              </a:rPr>
              <a:t>/</a:t>
            </a:r>
            <a:r>
              <a:rPr lang="en-GB" altLang="fr-FR" b="0" dirty="0" err="1" smtClean="0">
                <a:solidFill>
                  <a:srgbClr val="FF00FF"/>
                </a:solidFill>
                <a:latin typeface="Book Antiqua" pitchFamily="18" charset="0"/>
              </a:rPr>
              <a:t>Saclay</a:t>
            </a:r>
            <a:r>
              <a:rPr lang="en-GB" altLang="fr-FR" b="0" dirty="0" smtClean="0">
                <a:solidFill>
                  <a:srgbClr val="FF00FF"/>
                </a:solidFill>
                <a:latin typeface="Book Antiqua" pitchFamily="18" charset="0"/>
              </a:rPr>
              <a:t>                                                                                                   Café </a:t>
            </a:r>
            <a:r>
              <a:rPr lang="en-GB" altLang="fr-FR" b="0" dirty="0" err="1" smtClean="0">
                <a:solidFill>
                  <a:srgbClr val="FF00FF"/>
                </a:solidFill>
                <a:latin typeface="Book Antiqua" pitchFamily="18" charset="0"/>
              </a:rPr>
              <a:t>SPhN</a:t>
            </a:r>
            <a:r>
              <a:rPr lang="en-GB" altLang="fr-FR" b="0" dirty="0" smtClean="0">
                <a:solidFill>
                  <a:srgbClr val="FF00FF"/>
                </a:solidFill>
                <a:latin typeface="Book Antiqua" pitchFamily="18" charset="0"/>
              </a:rPr>
              <a:t>, 8 </a:t>
            </a:r>
            <a:r>
              <a:rPr lang="en-GB" altLang="fr-FR" b="0" dirty="0" err="1" smtClean="0">
                <a:solidFill>
                  <a:srgbClr val="FF00FF"/>
                </a:solidFill>
                <a:latin typeface="Book Antiqua" pitchFamily="18" charset="0"/>
              </a:rPr>
              <a:t>juin</a:t>
            </a:r>
            <a:r>
              <a:rPr lang="en-GB" altLang="fr-FR" b="0" dirty="0" smtClean="0">
                <a:solidFill>
                  <a:srgbClr val="FF00FF"/>
                </a:solidFill>
                <a:latin typeface="Book Antiqua" pitchFamily="18" charset="0"/>
              </a:rPr>
              <a:t> 2015</a:t>
            </a:r>
            <a:endParaRPr lang="en-GB" altLang="fr-FR" b="0" dirty="0">
              <a:solidFill>
                <a:srgbClr val="FF00FF"/>
              </a:solidFill>
              <a:latin typeface="Book Antiqua" pitchFamily="18" charset="0"/>
            </a:endParaRPr>
          </a:p>
        </p:txBody>
      </p:sp>
      <p:sp>
        <p:nvSpPr>
          <p:cNvPr id="315452" name="Rectangle 60"/>
          <p:cNvSpPr>
            <a:spLocks noChangeArrowheads="1"/>
          </p:cNvSpPr>
          <p:nvPr/>
        </p:nvSpPr>
        <p:spPr bwMode="auto">
          <a:xfrm>
            <a:off x="358775" y="323655"/>
            <a:ext cx="8488363" cy="1350150"/>
          </a:xfrm>
          <a:prstGeom prst="rect">
            <a:avLst/>
          </a:prstGeom>
          <a:solidFill>
            <a:srgbClr val="A1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3200" i="1" dirty="0" smtClean="0">
                <a:latin typeface="Bookman Old Style" pitchFamily="18" charset="0"/>
              </a:rPr>
              <a:t>Sections </a:t>
            </a:r>
            <a:r>
              <a:rPr lang="en-GB" altLang="fr-FR" sz="3200" i="1" dirty="0" err="1" smtClean="0">
                <a:latin typeface="Bookman Old Style" pitchFamily="18" charset="0"/>
              </a:rPr>
              <a:t>efficaces</a:t>
            </a:r>
            <a:r>
              <a:rPr lang="en-GB" altLang="fr-FR" sz="3200" i="1" dirty="0" smtClean="0">
                <a:latin typeface="Bookman Old Style" pitchFamily="18" charset="0"/>
              </a:rPr>
              <a:t> DVCS</a:t>
            </a:r>
          </a:p>
          <a:p>
            <a:pPr algn="ctr"/>
            <a:r>
              <a:rPr lang="en-GB" altLang="fr-FR" sz="3200" i="1" dirty="0" err="1">
                <a:latin typeface="Bookman Old Style" pitchFamily="18" charset="0"/>
              </a:rPr>
              <a:t>o</a:t>
            </a:r>
            <a:r>
              <a:rPr lang="en-GB" altLang="fr-FR" sz="3200" i="1" dirty="0" err="1" smtClean="0">
                <a:latin typeface="Bookman Old Style" pitchFamily="18" charset="0"/>
              </a:rPr>
              <a:t>btenues</a:t>
            </a:r>
            <a:r>
              <a:rPr lang="en-GB" altLang="fr-FR" sz="3200" i="1" dirty="0" smtClean="0">
                <a:latin typeface="Bookman Old Style" pitchFamily="18" charset="0"/>
              </a:rPr>
              <a:t> avec le </a:t>
            </a:r>
            <a:r>
              <a:rPr lang="en-GB" altLang="fr-FR" sz="3200" i="1" dirty="0" err="1" smtClean="0">
                <a:latin typeface="Bookman Old Style" pitchFamily="18" charset="0"/>
              </a:rPr>
              <a:t>détecteur</a:t>
            </a:r>
            <a:r>
              <a:rPr lang="en-GB" altLang="fr-FR" sz="3200" i="1" dirty="0" smtClean="0">
                <a:latin typeface="Bookman Old Style" pitchFamily="18" charset="0"/>
              </a:rPr>
              <a:t> CLAS</a:t>
            </a:r>
            <a:endParaRPr lang="en-GB" altLang="fr-FR" sz="3200" i="1" dirty="0">
              <a:latin typeface="Bookman Old Style" pitchFamily="18" charset="0"/>
            </a:endParaRPr>
          </a:p>
        </p:txBody>
      </p:sp>
      <p:sp>
        <p:nvSpPr>
          <p:cNvPr id="315455" name="Text Box 63"/>
          <p:cNvSpPr txBox="1">
            <a:spLocks noChangeArrowheads="1"/>
          </p:cNvSpPr>
          <p:nvPr/>
        </p:nvSpPr>
        <p:spPr bwMode="auto">
          <a:xfrm>
            <a:off x="1331912" y="1898830"/>
            <a:ext cx="7335837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fr-FR" sz="1800" dirty="0" err="1" smtClean="0">
                <a:solidFill>
                  <a:schemeClr val="accent2"/>
                </a:solidFill>
                <a:latin typeface="Comic Sans MS" pitchFamily="66" charset="0"/>
              </a:rPr>
              <a:t>Quelques</a:t>
            </a:r>
            <a:r>
              <a:rPr lang="en-US" altLang="fr-FR" sz="1800" dirty="0" smtClean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altLang="fr-FR" sz="1800" dirty="0" err="1" smtClean="0">
                <a:solidFill>
                  <a:schemeClr val="accent2"/>
                </a:solidFill>
                <a:latin typeface="Comic Sans MS" pitchFamily="66" charset="0"/>
              </a:rPr>
              <a:t>définitions</a:t>
            </a:r>
            <a:r>
              <a:rPr lang="en-US" altLang="fr-FR" sz="1800" dirty="0" smtClean="0">
                <a:solidFill>
                  <a:schemeClr val="accent2"/>
                </a:solidFill>
                <a:latin typeface="Comic Sans MS" pitchFamily="66" charset="0"/>
              </a:rPr>
              <a:t> (rappels)</a:t>
            </a:r>
          </a:p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fr-FR" sz="1800" dirty="0" smtClean="0">
                <a:solidFill>
                  <a:schemeClr val="accent2"/>
                </a:solidFill>
                <a:latin typeface="Comic Sans MS" pitchFamily="66" charset="0"/>
              </a:rPr>
              <a:t>DVCS au </a:t>
            </a:r>
            <a:r>
              <a:rPr lang="en-US" altLang="fr-FR" sz="1800" dirty="0" err="1" smtClean="0">
                <a:solidFill>
                  <a:schemeClr val="accent2"/>
                </a:solidFill>
                <a:latin typeface="Comic Sans MS" pitchFamily="66" charset="0"/>
              </a:rPr>
              <a:t>SPhN</a:t>
            </a:r>
            <a:endParaRPr lang="en-US" altLang="fr-FR" sz="1800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fr-FR" sz="1800" dirty="0" err="1" smtClean="0">
                <a:solidFill>
                  <a:schemeClr val="accent2"/>
                </a:solidFill>
                <a:latin typeface="Comic Sans MS" pitchFamily="66" charset="0"/>
              </a:rPr>
              <a:t>Expérience</a:t>
            </a:r>
            <a:r>
              <a:rPr lang="en-US" altLang="fr-FR" sz="1800" dirty="0" smtClean="0">
                <a:solidFill>
                  <a:schemeClr val="accent2"/>
                </a:solidFill>
                <a:latin typeface="Comic Sans MS" pitchFamily="66" charset="0"/>
              </a:rPr>
              <a:t> e1-dvcs à </a:t>
            </a:r>
            <a:r>
              <a:rPr lang="en-US" altLang="fr-FR" sz="1800" dirty="0" err="1" smtClean="0">
                <a:solidFill>
                  <a:schemeClr val="accent2"/>
                </a:solidFill>
                <a:latin typeface="Comic Sans MS" pitchFamily="66" charset="0"/>
              </a:rPr>
              <a:t>JLab</a:t>
            </a:r>
            <a:r>
              <a:rPr lang="en-US" altLang="fr-FR" sz="1800" dirty="0" smtClean="0">
                <a:solidFill>
                  <a:schemeClr val="accent2"/>
                </a:solidFill>
                <a:latin typeface="Comic Sans MS" pitchFamily="66" charset="0"/>
              </a:rPr>
              <a:t>/CLAS</a:t>
            </a:r>
            <a:endParaRPr lang="en-US" altLang="fr-FR" sz="1800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742950" lvl="1" indent="-28575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fr-FR" sz="1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altLang="fr-FR" dirty="0" err="1">
                <a:solidFill>
                  <a:schemeClr val="accent2"/>
                </a:solidFill>
                <a:latin typeface="Comic Sans MS" pitchFamily="66" charset="0"/>
              </a:rPr>
              <a:t>Chronologie</a:t>
            </a:r>
            <a:endParaRPr lang="en-US" altLang="fr-FR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pPr marL="742950" lvl="1" indent="-28575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fr-FR" dirty="0" smtClean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altLang="fr-FR" dirty="0" err="1" smtClean="0">
                <a:solidFill>
                  <a:schemeClr val="accent2"/>
                </a:solidFill>
                <a:latin typeface="Comic Sans MS" pitchFamily="66" charset="0"/>
              </a:rPr>
              <a:t>Dispositif</a:t>
            </a:r>
            <a:r>
              <a:rPr lang="en-US" altLang="fr-FR" dirty="0" smtClean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altLang="fr-FR" dirty="0" err="1" smtClean="0">
                <a:solidFill>
                  <a:schemeClr val="accent2"/>
                </a:solidFill>
                <a:latin typeface="Comic Sans MS" pitchFamily="66" charset="0"/>
              </a:rPr>
              <a:t>expérimental</a:t>
            </a:r>
            <a:endParaRPr lang="en-US" altLang="fr-FR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pPr marL="742950" lvl="1" indent="-28575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fr-FR" dirty="0" smtClean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altLang="fr-FR" dirty="0" err="1" smtClean="0">
                <a:solidFill>
                  <a:schemeClr val="accent2"/>
                </a:solidFill>
                <a:latin typeface="Comic Sans MS" pitchFamily="66" charset="0"/>
              </a:rPr>
              <a:t>Analyse</a:t>
            </a:r>
            <a:r>
              <a:rPr lang="en-US" altLang="fr-FR" dirty="0" smtClean="0">
                <a:solidFill>
                  <a:schemeClr val="accent2"/>
                </a:solidFill>
                <a:latin typeface="Comic Sans MS" pitchFamily="66" charset="0"/>
              </a:rPr>
              <a:t> des </a:t>
            </a:r>
            <a:r>
              <a:rPr lang="en-US" altLang="fr-FR" dirty="0" err="1" smtClean="0">
                <a:solidFill>
                  <a:schemeClr val="accent2"/>
                </a:solidFill>
                <a:latin typeface="Comic Sans MS" pitchFamily="66" charset="0"/>
              </a:rPr>
              <a:t>données</a:t>
            </a:r>
            <a:r>
              <a:rPr lang="en-US" altLang="fr-FR" dirty="0" smtClean="0">
                <a:solidFill>
                  <a:schemeClr val="accent2"/>
                </a:solidFill>
                <a:latin typeface="Comic Sans MS" pitchFamily="66" charset="0"/>
              </a:rPr>
              <a:t>:</a:t>
            </a:r>
            <a:endParaRPr lang="en-US" altLang="fr-FR" dirty="0">
              <a:solidFill>
                <a:schemeClr val="accent2"/>
              </a:solidFill>
              <a:latin typeface="Comic Sans MS" pitchFamily="66" charset="0"/>
            </a:endParaRPr>
          </a:p>
          <a:p>
            <a:pPr lvl="1">
              <a:spcBef>
                <a:spcPct val="50000"/>
              </a:spcBef>
            </a:pPr>
            <a:r>
              <a:rPr lang="en-US" altLang="fr-FR" dirty="0" smtClean="0">
                <a:solidFill>
                  <a:schemeClr val="accent2"/>
                </a:solidFill>
                <a:latin typeface="Comic Sans MS" pitchFamily="66" charset="0"/>
              </a:rPr>
              <a:t>	  </a:t>
            </a:r>
            <a:r>
              <a:rPr lang="en-US" altLang="fr-FR" sz="1200" dirty="0" smtClean="0">
                <a:solidFill>
                  <a:schemeClr val="accent2"/>
                </a:solidFill>
                <a:latin typeface="Comic Sans MS" pitchFamily="66" charset="0"/>
              </a:rPr>
              <a:t>Identification des </a:t>
            </a:r>
            <a:r>
              <a:rPr lang="en-US" altLang="fr-FR" sz="1200" dirty="0" err="1" smtClean="0">
                <a:solidFill>
                  <a:schemeClr val="accent2"/>
                </a:solidFill>
                <a:latin typeface="Comic Sans MS" pitchFamily="66" charset="0"/>
              </a:rPr>
              <a:t>particules</a:t>
            </a:r>
            <a:endParaRPr lang="en-US" altLang="fr-FR" sz="1200" dirty="0">
              <a:solidFill>
                <a:schemeClr val="accent2"/>
              </a:solidFill>
              <a:latin typeface="Comic Sans MS" pitchFamily="66" charset="0"/>
            </a:endParaRPr>
          </a:p>
          <a:p>
            <a:pPr lvl="1">
              <a:spcBef>
                <a:spcPct val="50000"/>
              </a:spcBef>
            </a:pPr>
            <a:r>
              <a:rPr lang="en-US" altLang="fr-FR" sz="1200" dirty="0" smtClean="0">
                <a:solidFill>
                  <a:schemeClr val="accent2"/>
                </a:solidFill>
                <a:latin typeface="Comic Sans MS" pitchFamily="66" charset="0"/>
              </a:rPr>
              <a:t> 	  </a:t>
            </a:r>
            <a:r>
              <a:rPr lang="en-US" altLang="fr-FR" sz="1200" dirty="0" err="1" smtClean="0">
                <a:solidFill>
                  <a:schemeClr val="accent2"/>
                </a:solidFill>
                <a:latin typeface="Comic Sans MS" pitchFamily="66" charset="0"/>
              </a:rPr>
              <a:t>Sélection</a:t>
            </a:r>
            <a:r>
              <a:rPr lang="en-US" altLang="fr-FR" sz="1200" dirty="0" smtClean="0">
                <a:solidFill>
                  <a:schemeClr val="accent2"/>
                </a:solidFill>
                <a:latin typeface="Comic Sans MS" pitchFamily="66" charset="0"/>
              </a:rPr>
              <a:t> des </a:t>
            </a:r>
            <a:r>
              <a:rPr lang="en-US" altLang="fr-FR" sz="1200" dirty="0" err="1" smtClean="0">
                <a:solidFill>
                  <a:schemeClr val="accent2"/>
                </a:solidFill>
                <a:latin typeface="Comic Sans MS" pitchFamily="66" charset="0"/>
              </a:rPr>
              <a:t>événements</a:t>
            </a:r>
            <a:endParaRPr lang="en-US" altLang="fr-FR" sz="1200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pPr lvl="1">
              <a:spcBef>
                <a:spcPct val="50000"/>
              </a:spcBef>
            </a:pPr>
            <a:r>
              <a:rPr lang="en-US" altLang="fr-FR" sz="1200" dirty="0" smtClean="0">
                <a:solidFill>
                  <a:schemeClr val="accent2"/>
                </a:solidFill>
                <a:latin typeface="Comic Sans MS" pitchFamily="66" charset="0"/>
              </a:rPr>
              <a:t> 	  </a:t>
            </a:r>
            <a:r>
              <a:rPr lang="en-US" altLang="fr-FR" sz="1200" dirty="0" err="1" smtClean="0">
                <a:solidFill>
                  <a:srgbClr val="3333CC"/>
                </a:solidFill>
                <a:latin typeface="Comic Sans MS" pitchFamily="66" charset="0"/>
              </a:rPr>
              <a:t>Soustraction</a:t>
            </a:r>
            <a:r>
              <a:rPr lang="en-US" altLang="fr-FR" sz="1200" dirty="0" smtClean="0">
                <a:solidFill>
                  <a:srgbClr val="3333CC"/>
                </a:solidFill>
                <a:latin typeface="Comic Sans MS" pitchFamily="66" charset="0"/>
              </a:rPr>
              <a:t> du fond </a:t>
            </a:r>
            <a:r>
              <a:rPr lang="el-GR" altLang="fr-FR" sz="1200" dirty="0" smtClean="0">
                <a:solidFill>
                  <a:srgbClr val="3333CC"/>
                </a:solidFill>
                <a:latin typeface="Comic Sans MS" pitchFamily="66" charset="0"/>
              </a:rPr>
              <a:t>π</a:t>
            </a:r>
            <a:r>
              <a:rPr lang="fr-FR" altLang="fr-FR" sz="1200" baseline="30000" dirty="0" smtClean="0">
                <a:solidFill>
                  <a:srgbClr val="3333CC"/>
                </a:solidFill>
                <a:latin typeface="Comic Sans MS" pitchFamily="66" charset="0"/>
              </a:rPr>
              <a:t>0</a:t>
            </a:r>
            <a:endParaRPr lang="en-US" altLang="fr-FR" sz="1200" baseline="30000" dirty="0">
              <a:solidFill>
                <a:srgbClr val="3333CC"/>
              </a:solidFill>
              <a:latin typeface="Comic Sans MS" pitchFamily="66" charset="0"/>
            </a:endParaRPr>
          </a:p>
          <a:p>
            <a:pPr lvl="1">
              <a:spcBef>
                <a:spcPct val="50000"/>
              </a:spcBef>
            </a:pPr>
            <a:r>
              <a:rPr lang="en-US" altLang="fr-FR" sz="1200" dirty="0" smtClean="0">
                <a:solidFill>
                  <a:schemeClr val="accent2"/>
                </a:solidFill>
                <a:latin typeface="Comic Sans MS" pitchFamily="66" charset="0"/>
              </a:rPr>
              <a:t> 	  Acceptance</a:t>
            </a:r>
            <a:endParaRPr lang="en-US" altLang="fr-FR" sz="1200" dirty="0">
              <a:solidFill>
                <a:schemeClr val="accent2"/>
              </a:solidFill>
              <a:latin typeface="Comic Sans MS" pitchFamily="66" charset="0"/>
            </a:endParaRPr>
          </a:p>
          <a:p>
            <a:pPr lvl="1">
              <a:spcBef>
                <a:spcPct val="50000"/>
              </a:spcBef>
            </a:pPr>
            <a:r>
              <a:rPr lang="en-US" altLang="fr-FR" sz="12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altLang="fr-FR" sz="1200" dirty="0" smtClean="0">
                <a:solidFill>
                  <a:schemeClr val="accent2"/>
                </a:solidFill>
                <a:latin typeface="Comic Sans MS" pitchFamily="66" charset="0"/>
              </a:rPr>
              <a:t>	  Les </a:t>
            </a:r>
            <a:r>
              <a:rPr lang="en-US" altLang="fr-FR" sz="1200" dirty="0" err="1" smtClean="0">
                <a:solidFill>
                  <a:schemeClr val="accent2"/>
                </a:solidFill>
                <a:latin typeface="Comic Sans MS" pitchFamily="66" charset="0"/>
              </a:rPr>
              <a:t>difficultés</a:t>
            </a:r>
            <a:r>
              <a:rPr lang="en-US" altLang="fr-FR" sz="1200" dirty="0" smtClean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altLang="fr-FR" sz="1200" dirty="0" err="1" smtClean="0">
                <a:solidFill>
                  <a:schemeClr val="accent2"/>
                </a:solidFill>
                <a:latin typeface="Comic Sans MS" pitchFamily="66" charset="0"/>
              </a:rPr>
              <a:t>rencontrées</a:t>
            </a:r>
            <a:endParaRPr lang="en-US" altLang="fr-FR" sz="1200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742950" lvl="1" indent="-28575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fr-FR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altLang="fr-FR" dirty="0" err="1" smtClean="0">
                <a:solidFill>
                  <a:schemeClr val="accent2"/>
                </a:solidFill>
                <a:latin typeface="Comic Sans MS" pitchFamily="66" charset="0"/>
              </a:rPr>
              <a:t>Résultats</a:t>
            </a:r>
            <a:endParaRPr lang="en-US" altLang="fr-FR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fr-FR" sz="1800" dirty="0" smtClean="0">
                <a:solidFill>
                  <a:schemeClr val="accent2"/>
                </a:solidFill>
                <a:latin typeface="Comic Sans MS" pitchFamily="66" charset="0"/>
              </a:rPr>
              <a:t>Impact</a:t>
            </a:r>
            <a:endParaRPr lang="fr-FR" altLang="fr-FR" sz="1800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315456" name="Line 64"/>
          <p:cNvSpPr>
            <a:spLocks noChangeShapeType="1"/>
          </p:cNvSpPr>
          <p:nvPr/>
        </p:nvSpPr>
        <p:spPr bwMode="auto">
          <a:xfrm>
            <a:off x="0" y="6399330"/>
            <a:ext cx="9144000" cy="0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2"/>
          <p:cNvSpPr>
            <a:spLocks noChangeArrowheads="1"/>
          </p:cNvSpPr>
          <p:nvPr/>
        </p:nvSpPr>
        <p:spPr bwMode="auto">
          <a:xfrm>
            <a:off x="1692275" y="306388"/>
            <a:ext cx="6075363" cy="647700"/>
          </a:xfrm>
          <a:prstGeom prst="rect">
            <a:avLst/>
          </a:prstGeom>
          <a:solidFill>
            <a:srgbClr val="A1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 smtClean="0">
                <a:latin typeface="Bookman Old Style" pitchFamily="18" charset="0"/>
              </a:rPr>
              <a:t>DVCS: </a:t>
            </a:r>
            <a:r>
              <a:rPr lang="en-GB" altLang="fr-FR" sz="2000" i="1" dirty="0" err="1" smtClean="0">
                <a:latin typeface="Bookman Old Style" pitchFamily="18" charset="0"/>
              </a:rPr>
              <a:t>définitions</a:t>
            </a:r>
            <a:r>
              <a:rPr lang="en-GB" altLang="fr-FR" sz="2000" i="1" dirty="0" smtClean="0">
                <a:latin typeface="Bookman Old Style" pitchFamily="18" charset="0"/>
              </a:rPr>
              <a:t> / rappels</a:t>
            </a:r>
            <a:endParaRPr lang="en-GB" altLang="fr-FR" sz="2000" i="1" dirty="0">
              <a:latin typeface="Bookman Old Style" pitchFamily="18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5466255" y="3620068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5467843" y="358038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5466255" y="3659755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6152055" y="3050155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801255" y="3158970"/>
            <a:ext cx="615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 err="1">
                <a:latin typeface="Bookman Old Style" pitchFamily="18" charset="0"/>
              </a:rPr>
              <a:t>x+ξ</a:t>
            </a:r>
            <a:r>
              <a:rPr lang="en-GB" altLang="fr-FR" sz="1600" b="0" dirty="0">
                <a:latin typeface="Bookman Old Style" pitchFamily="18" charset="0"/>
              </a:rPr>
              <a:t> </a:t>
            </a: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rot="18742695" flipV="1">
            <a:off x="6837855" y="3056505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6777245" y="3158970"/>
            <a:ext cx="75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>
                <a:latin typeface="Bookman Old Style" pitchFamily="18" charset="0"/>
              </a:rPr>
              <a:t>x-ξ</a:t>
            </a:r>
            <a:r>
              <a:rPr lang="en-GB" altLang="fr-FR" sz="1600" b="0" dirty="0">
                <a:latin typeface="Bookman Old Style" pitchFamily="18" charset="0"/>
              </a:rPr>
              <a:t> </a:t>
            </a: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rot="12777622" flipV="1">
            <a:off x="7142655" y="3577205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12777622" flipV="1">
            <a:off x="7136305" y="3537518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rot="12777622" flipV="1">
            <a:off x="7142655" y="3616893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6069505" y="3447030"/>
            <a:ext cx="1225550" cy="3048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5764705" y="3789930"/>
            <a:ext cx="1828800" cy="168275"/>
          </a:xfrm>
          <a:custGeom>
            <a:avLst/>
            <a:gdLst>
              <a:gd name="T0" fmla="*/ 0 w 1200"/>
              <a:gd name="T1" fmla="*/ 48 h 48"/>
              <a:gd name="T2" fmla="*/ 624 w 1200"/>
              <a:gd name="T3" fmla="*/ 0 h 48"/>
              <a:gd name="T4" fmla="*/ 1200 w 1200"/>
              <a:gd name="T5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0" h="48">
                <a:moveTo>
                  <a:pt x="0" y="48"/>
                </a:moveTo>
                <a:cubicBezTo>
                  <a:pt x="212" y="24"/>
                  <a:pt x="424" y="0"/>
                  <a:pt x="624" y="0"/>
                </a:cubicBezTo>
                <a:cubicBezTo>
                  <a:pt x="824" y="0"/>
                  <a:pt x="1012" y="24"/>
                  <a:pt x="1200" y="48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6526705" y="3751830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>
                <a:latin typeface="Bookman Old Style" pitchFamily="18" charset="0"/>
              </a:rPr>
              <a:t>t</a:t>
            </a: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6458443" y="3048568"/>
            <a:ext cx="414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9" name="Group 19"/>
          <p:cNvGrpSpPr>
            <a:grpSpLocks noChangeAspect="1"/>
          </p:cNvGrpSpPr>
          <p:nvPr/>
        </p:nvGrpSpPr>
        <p:grpSpPr bwMode="auto">
          <a:xfrm rot="-2865258">
            <a:off x="6245717" y="2661218"/>
            <a:ext cx="98425" cy="450850"/>
            <a:chOff x="1324" y="1002"/>
            <a:chExt cx="146" cy="462"/>
          </a:xfrm>
        </p:grpSpPr>
        <p:sp>
          <p:nvSpPr>
            <p:cNvPr id="20" name="Freeform 20"/>
            <p:cNvSpPr>
              <a:spLocks noChangeAspect="1"/>
            </p:cNvSpPr>
            <p:nvPr/>
          </p:nvSpPr>
          <p:spPr bwMode="auto">
            <a:xfrm>
              <a:off x="1326" y="1002"/>
              <a:ext cx="143" cy="75"/>
            </a:xfrm>
            <a:custGeom>
              <a:avLst/>
              <a:gdLst>
                <a:gd name="T0" fmla="*/ 0 w 143"/>
                <a:gd name="T1" fmla="*/ 0 h 75"/>
                <a:gd name="T2" fmla="*/ 0 w 143"/>
                <a:gd name="T3" fmla="*/ 4 h 75"/>
                <a:gd name="T4" fmla="*/ 4 w 143"/>
                <a:gd name="T5" fmla="*/ 7 h 75"/>
                <a:gd name="T6" fmla="*/ 8 w 143"/>
                <a:gd name="T7" fmla="*/ 9 h 75"/>
                <a:gd name="T8" fmla="*/ 12 w 143"/>
                <a:gd name="T9" fmla="*/ 11 h 75"/>
                <a:gd name="T10" fmla="*/ 129 w 143"/>
                <a:gd name="T11" fmla="*/ 58 h 75"/>
                <a:gd name="T12" fmla="*/ 135 w 143"/>
                <a:gd name="T13" fmla="*/ 60 h 75"/>
                <a:gd name="T14" fmla="*/ 139 w 143"/>
                <a:gd name="T15" fmla="*/ 63 h 75"/>
                <a:gd name="T16" fmla="*/ 142 w 143"/>
                <a:gd name="T17" fmla="*/ 65 h 75"/>
                <a:gd name="T18" fmla="*/ 141 w 143"/>
                <a:gd name="T19" fmla="*/ 69 h 75"/>
                <a:gd name="T20" fmla="*/ 141 w 143"/>
                <a:gd name="T21" fmla="*/ 71 h 75"/>
                <a:gd name="T22" fmla="*/ 138 w 143"/>
                <a:gd name="T23" fmla="*/ 74 h 75"/>
                <a:gd name="T24" fmla="*/ 11 w 143"/>
                <a:gd name="T25" fmla="*/ 60 h 75"/>
                <a:gd name="T26" fmla="*/ 10 w 143"/>
                <a:gd name="T27" fmla="*/ 61 h 75"/>
                <a:gd name="T28" fmla="*/ 4 w 143"/>
                <a:gd name="T29" fmla="*/ 59 h 75"/>
                <a:gd name="T30" fmla="*/ 4 w 143"/>
                <a:gd name="T31" fmla="*/ 60 h 75"/>
                <a:gd name="T32" fmla="*/ 2 w 143"/>
                <a:gd name="T33" fmla="*/ 62 h 75"/>
                <a:gd name="T34" fmla="*/ 0 w 143"/>
                <a:gd name="T3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5">
                  <a:moveTo>
                    <a:pt x="0" y="0"/>
                  </a:moveTo>
                  <a:lnTo>
                    <a:pt x="0" y="4"/>
                  </a:lnTo>
                  <a:lnTo>
                    <a:pt x="4" y="7"/>
                  </a:lnTo>
                  <a:lnTo>
                    <a:pt x="8" y="9"/>
                  </a:lnTo>
                  <a:lnTo>
                    <a:pt x="12" y="11"/>
                  </a:lnTo>
                  <a:lnTo>
                    <a:pt x="129" y="58"/>
                  </a:lnTo>
                  <a:lnTo>
                    <a:pt x="135" y="60"/>
                  </a:lnTo>
                  <a:lnTo>
                    <a:pt x="139" y="63"/>
                  </a:lnTo>
                  <a:lnTo>
                    <a:pt x="142" y="65"/>
                  </a:lnTo>
                  <a:lnTo>
                    <a:pt x="141" y="69"/>
                  </a:lnTo>
                  <a:lnTo>
                    <a:pt x="141" y="71"/>
                  </a:lnTo>
                  <a:lnTo>
                    <a:pt x="138" y="74"/>
                  </a:lnTo>
                  <a:lnTo>
                    <a:pt x="11" y="60"/>
                  </a:lnTo>
                  <a:lnTo>
                    <a:pt x="10" y="61"/>
                  </a:lnTo>
                  <a:lnTo>
                    <a:pt x="4" y="59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>
              <a:spLocks noChangeAspect="1"/>
            </p:cNvSpPr>
            <p:nvPr/>
          </p:nvSpPr>
          <p:spPr bwMode="auto">
            <a:xfrm>
              <a:off x="1324" y="1069"/>
              <a:ext cx="143" cy="72"/>
            </a:xfrm>
            <a:custGeom>
              <a:avLst/>
              <a:gdLst>
                <a:gd name="T0" fmla="*/ 0 w 143"/>
                <a:gd name="T1" fmla="*/ 0 h 72"/>
                <a:gd name="T2" fmla="*/ 1 w 143"/>
                <a:gd name="T3" fmla="*/ 2 h 72"/>
                <a:gd name="T4" fmla="*/ 4 w 143"/>
                <a:gd name="T5" fmla="*/ 4 h 72"/>
                <a:gd name="T6" fmla="*/ 6 w 143"/>
                <a:gd name="T7" fmla="*/ 6 h 72"/>
                <a:gd name="T8" fmla="*/ 10 w 143"/>
                <a:gd name="T9" fmla="*/ 7 h 72"/>
                <a:gd name="T10" fmla="*/ 133 w 143"/>
                <a:gd name="T11" fmla="*/ 57 h 72"/>
                <a:gd name="T12" fmla="*/ 137 w 143"/>
                <a:gd name="T13" fmla="*/ 61 h 72"/>
                <a:gd name="T14" fmla="*/ 140 w 143"/>
                <a:gd name="T15" fmla="*/ 61 h 72"/>
                <a:gd name="T16" fmla="*/ 141 w 143"/>
                <a:gd name="T17" fmla="*/ 65 h 72"/>
                <a:gd name="T18" fmla="*/ 141 w 143"/>
                <a:gd name="T19" fmla="*/ 66 h 72"/>
                <a:gd name="T20" fmla="*/ 142 w 143"/>
                <a:gd name="T21" fmla="*/ 71 h 72"/>
                <a:gd name="T22" fmla="*/ 137 w 143"/>
                <a:gd name="T23" fmla="*/ 71 h 72"/>
                <a:gd name="T24" fmla="*/ 12 w 143"/>
                <a:gd name="T25" fmla="*/ 59 h 72"/>
                <a:gd name="T26" fmla="*/ 7 w 143"/>
                <a:gd name="T27" fmla="*/ 59 h 72"/>
                <a:gd name="T28" fmla="*/ 6 w 143"/>
                <a:gd name="T29" fmla="*/ 59 h 72"/>
                <a:gd name="T30" fmla="*/ 4 w 143"/>
                <a:gd name="T31" fmla="*/ 59 h 72"/>
                <a:gd name="T32" fmla="*/ 1 w 143"/>
                <a:gd name="T33" fmla="*/ 59 h 72"/>
                <a:gd name="T34" fmla="*/ 0 w 143"/>
                <a:gd name="T35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2">
                  <a:moveTo>
                    <a:pt x="0" y="0"/>
                  </a:moveTo>
                  <a:lnTo>
                    <a:pt x="1" y="2"/>
                  </a:lnTo>
                  <a:lnTo>
                    <a:pt x="4" y="4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33" y="57"/>
                  </a:lnTo>
                  <a:lnTo>
                    <a:pt x="137" y="61"/>
                  </a:lnTo>
                  <a:lnTo>
                    <a:pt x="140" y="61"/>
                  </a:lnTo>
                  <a:lnTo>
                    <a:pt x="141" y="65"/>
                  </a:lnTo>
                  <a:lnTo>
                    <a:pt x="141" y="66"/>
                  </a:lnTo>
                  <a:lnTo>
                    <a:pt x="142" y="71"/>
                  </a:lnTo>
                  <a:lnTo>
                    <a:pt x="137" y="71"/>
                  </a:lnTo>
                  <a:lnTo>
                    <a:pt x="12" y="59"/>
                  </a:lnTo>
                  <a:lnTo>
                    <a:pt x="7" y="59"/>
                  </a:lnTo>
                  <a:lnTo>
                    <a:pt x="6" y="59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0" y="61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>
              <a:spLocks noChangeAspect="1"/>
            </p:cNvSpPr>
            <p:nvPr/>
          </p:nvSpPr>
          <p:spPr bwMode="auto">
            <a:xfrm>
              <a:off x="1326" y="1131"/>
              <a:ext cx="144" cy="76"/>
            </a:xfrm>
            <a:custGeom>
              <a:avLst/>
              <a:gdLst>
                <a:gd name="T0" fmla="*/ 0 w 144"/>
                <a:gd name="T1" fmla="*/ 0 h 76"/>
                <a:gd name="T2" fmla="*/ 0 w 144"/>
                <a:gd name="T3" fmla="*/ 3 h 76"/>
                <a:gd name="T4" fmla="*/ 2 w 144"/>
                <a:gd name="T5" fmla="*/ 7 h 76"/>
                <a:gd name="T6" fmla="*/ 7 w 144"/>
                <a:gd name="T7" fmla="*/ 9 h 76"/>
                <a:gd name="T8" fmla="*/ 10 w 144"/>
                <a:gd name="T9" fmla="*/ 11 h 76"/>
                <a:gd name="T10" fmla="*/ 133 w 144"/>
                <a:gd name="T11" fmla="*/ 59 h 76"/>
                <a:gd name="T12" fmla="*/ 136 w 144"/>
                <a:gd name="T13" fmla="*/ 63 h 76"/>
                <a:gd name="T14" fmla="*/ 139 w 144"/>
                <a:gd name="T15" fmla="*/ 65 h 76"/>
                <a:gd name="T16" fmla="*/ 143 w 144"/>
                <a:gd name="T17" fmla="*/ 67 h 76"/>
                <a:gd name="T18" fmla="*/ 143 w 144"/>
                <a:gd name="T19" fmla="*/ 71 h 76"/>
                <a:gd name="T20" fmla="*/ 141 w 144"/>
                <a:gd name="T21" fmla="*/ 74 h 76"/>
                <a:gd name="T22" fmla="*/ 138 w 144"/>
                <a:gd name="T23" fmla="*/ 75 h 76"/>
                <a:gd name="T24" fmla="*/ 9 w 144"/>
                <a:gd name="T25" fmla="*/ 63 h 76"/>
                <a:gd name="T26" fmla="*/ 6 w 144"/>
                <a:gd name="T27" fmla="*/ 62 h 76"/>
                <a:gd name="T28" fmla="*/ 6 w 144"/>
                <a:gd name="T29" fmla="*/ 63 h 76"/>
                <a:gd name="T30" fmla="*/ 3 w 144"/>
                <a:gd name="T31" fmla="*/ 62 h 76"/>
                <a:gd name="T32" fmla="*/ 0 w 144"/>
                <a:gd name="T33" fmla="*/ 64 h 76"/>
                <a:gd name="T34" fmla="*/ 0 w 144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6">
                  <a:moveTo>
                    <a:pt x="0" y="0"/>
                  </a:moveTo>
                  <a:lnTo>
                    <a:pt x="0" y="3"/>
                  </a:lnTo>
                  <a:lnTo>
                    <a:pt x="2" y="7"/>
                  </a:lnTo>
                  <a:lnTo>
                    <a:pt x="7" y="9"/>
                  </a:lnTo>
                  <a:lnTo>
                    <a:pt x="10" y="11"/>
                  </a:lnTo>
                  <a:lnTo>
                    <a:pt x="133" y="59"/>
                  </a:lnTo>
                  <a:lnTo>
                    <a:pt x="136" y="63"/>
                  </a:lnTo>
                  <a:lnTo>
                    <a:pt x="139" y="65"/>
                  </a:lnTo>
                  <a:lnTo>
                    <a:pt x="143" y="67"/>
                  </a:lnTo>
                  <a:lnTo>
                    <a:pt x="143" y="71"/>
                  </a:lnTo>
                  <a:lnTo>
                    <a:pt x="141" y="74"/>
                  </a:lnTo>
                  <a:lnTo>
                    <a:pt x="138" y="75"/>
                  </a:lnTo>
                  <a:lnTo>
                    <a:pt x="9" y="63"/>
                  </a:lnTo>
                  <a:lnTo>
                    <a:pt x="6" y="62"/>
                  </a:lnTo>
                  <a:lnTo>
                    <a:pt x="6" y="63"/>
                  </a:lnTo>
                  <a:lnTo>
                    <a:pt x="3" y="62"/>
                  </a:lnTo>
                  <a:lnTo>
                    <a:pt x="0" y="64"/>
                  </a:lnTo>
                  <a:lnTo>
                    <a:pt x="0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>
              <a:spLocks noChangeAspect="1"/>
            </p:cNvSpPr>
            <p:nvPr/>
          </p:nvSpPr>
          <p:spPr bwMode="auto">
            <a:xfrm>
              <a:off x="1325" y="1202"/>
              <a:ext cx="144" cy="70"/>
            </a:xfrm>
            <a:custGeom>
              <a:avLst/>
              <a:gdLst>
                <a:gd name="T0" fmla="*/ 0 w 144"/>
                <a:gd name="T1" fmla="*/ 0 h 70"/>
                <a:gd name="T2" fmla="*/ 0 w 144"/>
                <a:gd name="T3" fmla="*/ 0 h 70"/>
                <a:gd name="T4" fmla="*/ 4 w 144"/>
                <a:gd name="T5" fmla="*/ 4 h 70"/>
                <a:gd name="T6" fmla="*/ 6 w 144"/>
                <a:gd name="T7" fmla="*/ 6 h 70"/>
                <a:gd name="T8" fmla="*/ 11 w 144"/>
                <a:gd name="T9" fmla="*/ 7 h 70"/>
                <a:gd name="T10" fmla="*/ 131 w 144"/>
                <a:gd name="T11" fmla="*/ 54 h 70"/>
                <a:gd name="T12" fmla="*/ 136 w 144"/>
                <a:gd name="T13" fmla="*/ 58 h 70"/>
                <a:gd name="T14" fmla="*/ 139 w 144"/>
                <a:gd name="T15" fmla="*/ 59 h 70"/>
                <a:gd name="T16" fmla="*/ 143 w 144"/>
                <a:gd name="T17" fmla="*/ 63 h 70"/>
                <a:gd name="T18" fmla="*/ 143 w 144"/>
                <a:gd name="T19" fmla="*/ 66 h 70"/>
                <a:gd name="T20" fmla="*/ 140 w 144"/>
                <a:gd name="T21" fmla="*/ 69 h 70"/>
                <a:gd name="T22" fmla="*/ 138 w 144"/>
                <a:gd name="T23" fmla="*/ 69 h 70"/>
                <a:gd name="T24" fmla="*/ 11 w 144"/>
                <a:gd name="T25" fmla="*/ 57 h 70"/>
                <a:gd name="T26" fmla="*/ 7 w 144"/>
                <a:gd name="T27" fmla="*/ 58 h 70"/>
                <a:gd name="T28" fmla="*/ 4 w 144"/>
                <a:gd name="T29" fmla="*/ 57 h 70"/>
                <a:gd name="T30" fmla="*/ 1 w 144"/>
                <a:gd name="T31" fmla="*/ 57 h 70"/>
                <a:gd name="T32" fmla="*/ 1 w 144"/>
                <a:gd name="T33" fmla="*/ 59 h 70"/>
                <a:gd name="T34" fmla="*/ 0 w 144"/>
                <a:gd name="T35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0">
                  <a:moveTo>
                    <a:pt x="0" y="0"/>
                  </a:moveTo>
                  <a:lnTo>
                    <a:pt x="0" y="0"/>
                  </a:lnTo>
                  <a:lnTo>
                    <a:pt x="4" y="4"/>
                  </a:lnTo>
                  <a:lnTo>
                    <a:pt x="6" y="6"/>
                  </a:lnTo>
                  <a:lnTo>
                    <a:pt x="11" y="7"/>
                  </a:lnTo>
                  <a:lnTo>
                    <a:pt x="131" y="54"/>
                  </a:lnTo>
                  <a:lnTo>
                    <a:pt x="136" y="58"/>
                  </a:lnTo>
                  <a:lnTo>
                    <a:pt x="139" y="59"/>
                  </a:lnTo>
                  <a:lnTo>
                    <a:pt x="143" y="63"/>
                  </a:lnTo>
                  <a:lnTo>
                    <a:pt x="143" y="66"/>
                  </a:lnTo>
                  <a:lnTo>
                    <a:pt x="140" y="69"/>
                  </a:lnTo>
                  <a:lnTo>
                    <a:pt x="138" y="69"/>
                  </a:lnTo>
                  <a:lnTo>
                    <a:pt x="11" y="57"/>
                  </a:lnTo>
                  <a:lnTo>
                    <a:pt x="7" y="58"/>
                  </a:lnTo>
                  <a:lnTo>
                    <a:pt x="4" y="57"/>
                  </a:lnTo>
                  <a:lnTo>
                    <a:pt x="1" y="57"/>
                  </a:lnTo>
                  <a:lnTo>
                    <a:pt x="1" y="59"/>
                  </a:lnTo>
                  <a:lnTo>
                    <a:pt x="0" y="62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>
              <a:spLocks noChangeAspect="1"/>
            </p:cNvSpPr>
            <p:nvPr/>
          </p:nvSpPr>
          <p:spPr bwMode="auto">
            <a:xfrm>
              <a:off x="1327" y="1260"/>
              <a:ext cx="142" cy="76"/>
            </a:xfrm>
            <a:custGeom>
              <a:avLst/>
              <a:gdLst>
                <a:gd name="T0" fmla="*/ 0 w 142"/>
                <a:gd name="T1" fmla="*/ 0 h 76"/>
                <a:gd name="T2" fmla="*/ 0 w 142"/>
                <a:gd name="T3" fmla="*/ 4 h 76"/>
                <a:gd name="T4" fmla="*/ 3 w 142"/>
                <a:gd name="T5" fmla="*/ 7 h 76"/>
                <a:gd name="T6" fmla="*/ 6 w 142"/>
                <a:gd name="T7" fmla="*/ 8 h 76"/>
                <a:gd name="T8" fmla="*/ 11 w 142"/>
                <a:gd name="T9" fmla="*/ 11 h 76"/>
                <a:gd name="T10" fmla="*/ 132 w 142"/>
                <a:gd name="T11" fmla="*/ 61 h 76"/>
                <a:gd name="T12" fmla="*/ 137 w 142"/>
                <a:gd name="T13" fmla="*/ 64 h 76"/>
                <a:gd name="T14" fmla="*/ 137 w 142"/>
                <a:gd name="T15" fmla="*/ 65 h 76"/>
                <a:gd name="T16" fmla="*/ 140 w 142"/>
                <a:gd name="T17" fmla="*/ 68 h 76"/>
                <a:gd name="T18" fmla="*/ 141 w 142"/>
                <a:gd name="T19" fmla="*/ 71 h 76"/>
                <a:gd name="T20" fmla="*/ 139 w 142"/>
                <a:gd name="T21" fmla="*/ 74 h 76"/>
                <a:gd name="T22" fmla="*/ 136 w 142"/>
                <a:gd name="T23" fmla="*/ 75 h 76"/>
                <a:gd name="T24" fmla="*/ 11 w 142"/>
                <a:gd name="T25" fmla="*/ 62 h 76"/>
                <a:gd name="T26" fmla="*/ 8 w 142"/>
                <a:gd name="T27" fmla="*/ 62 h 76"/>
                <a:gd name="T28" fmla="*/ 6 w 142"/>
                <a:gd name="T29" fmla="*/ 62 h 76"/>
                <a:gd name="T30" fmla="*/ 4 w 142"/>
                <a:gd name="T31" fmla="*/ 62 h 76"/>
                <a:gd name="T32" fmla="*/ 2 w 142"/>
                <a:gd name="T33" fmla="*/ 63 h 76"/>
                <a:gd name="T34" fmla="*/ 2 w 142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6">
                  <a:moveTo>
                    <a:pt x="0" y="0"/>
                  </a:moveTo>
                  <a:lnTo>
                    <a:pt x="0" y="4"/>
                  </a:lnTo>
                  <a:lnTo>
                    <a:pt x="3" y="7"/>
                  </a:lnTo>
                  <a:lnTo>
                    <a:pt x="6" y="8"/>
                  </a:lnTo>
                  <a:lnTo>
                    <a:pt x="11" y="11"/>
                  </a:lnTo>
                  <a:lnTo>
                    <a:pt x="132" y="61"/>
                  </a:lnTo>
                  <a:lnTo>
                    <a:pt x="137" y="64"/>
                  </a:lnTo>
                  <a:lnTo>
                    <a:pt x="137" y="65"/>
                  </a:lnTo>
                  <a:lnTo>
                    <a:pt x="140" y="68"/>
                  </a:lnTo>
                  <a:lnTo>
                    <a:pt x="141" y="71"/>
                  </a:lnTo>
                  <a:lnTo>
                    <a:pt x="139" y="74"/>
                  </a:lnTo>
                  <a:lnTo>
                    <a:pt x="136" y="75"/>
                  </a:lnTo>
                  <a:lnTo>
                    <a:pt x="11" y="62"/>
                  </a:lnTo>
                  <a:lnTo>
                    <a:pt x="8" y="62"/>
                  </a:lnTo>
                  <a:lnTo>
                    <a:pt x="6" y="62"/>
                  </a:lnTo>
                  <a:lnTo>
                    <a:pt x="4" y="62"/>
                  </a:lnTo>
                  <a:lnTo>
                    <a:pt x="2" y="63"/>
                  </a:lnTo>
                  <a:lnTo>
                    <a:pt x="2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5"/>
            <p:cNvSpPr>
              <a:spLocks noChangeAspect="1"/>
            </p:cNvSpPr>
            <p:nvPr/>
          </p:nvSpPr>
          <p:spPr bwMode="auto">
            <a:xfrm>
              <a:off x="1326" y="1328"/>
              <a:ext cx="142" cy="74"/>
            </a:xfrm>
            <a:custGeom>
              <a:avLst/>
              <a:gdLst>
                <a:gd name="T0" fmla="*/ 0 w 142"/>
                <a:gd name="T1" fmla="*/ 0 h 74"/>
                <a:gd name="T2" fmla="*/ 2 w 142"/>
                <a:gd name="T3" fmla="*/ 2 h 74"/>
                <a:gd name="T4" fmla="*/ 4 w 142"/>
                <a:gd name="T5" fmla="*/ 4 h 74"/>
                <a:gd name="T6" fmla="*/ 4 w 142"/>
                <a:gd name="T7" fmla="*/ 5 h 74"/>
                <a:gd name="T8" fmla="*/ 10 w 142"/>
                <a:gd name="T9" fmla="*/ 8 h 74"/>
                <a:gd name="T10" fmla="*/ 129 w 142"/>
                <a:gd name="T11" fmla="*/ 57 h 74"/>
                <a:gd name="T12" fmla="*/ 136 w 142"/>
                <a:gd name="T13" fmla="*/ 59 h 74"/>
                <a:gd name="T14" fmla="*/ 138 w 142"/>
                <a:gd name="T15" fmla="*/ 62 h 74"/>
                <a:gd name="T16" fmla="*/ 139 w 142"/>
                <a:gd name="T17" fmla="*/ 66 h 74"/>
                <a:gd name="T18" fmla="*/ 141 w 142"/>
                <a:gd name="T19" fmla="*/ 68 h 74"/>
                <a:gd name="T20" fmla="*/ 140 w 142"/>
                <a:gd name="T21" fmla="*/ 70 h 74"/>
                <a:gd name="T22" fmla="*/ 136 w 142"/>
                <a:gd name="T23" fmla="*/ 73 h 74"/>
                <a:gd name="T24" fmla="*/ 12 w 142"/>
                <a:gd name="T25" fmla="*/ 59 h 74"/>
                <a:gd name="T26" fmla="*/ 8 w 142"/>
                <a:gd name="T27" fmla="*/ 59 h 74"/>
                <a:gd name="T28" fmla="*/ 4 w 142"/>
                <a:gd name="T29" fmla="*/ 59 h 74"/>
                <a:gd name="T30" fmla="*/ 3 w 142"/>
                <a:gd name="T31" fmla="*/ 59 h 74"/>
                <a:gd name="T32" fmla="*/ 3 w 142"/>
                <a:gd name="T33" fmla="*/ 61 h 74"/>
                <a:gd name="T34" fmla="*/ 2 w 142"/>
                <a:gd name="T35" fmla="*/ 6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10" y="8"/>
                  </a:lnTo>
                  <a:lnTo>
                    <a:pt x="129" y="57"/>
                  </a:lnTo>
                  <a:lnTo>
                    <a:pt x="136" y="59"/>
                  </a:lnTo>
                  <a:lnTo>
                    <a:pt x="138" y="62"/>
                  </a:lnTo>
                  <a:lnTo>
                    <a:pt x="139" y="66"/>
                  </a:lnTo>
                  <a:lnTo>
                    <a:pt x="141" y="68"/>
                  </a:lnTo>
                  <a:lnTo>
                    <a:pt x="140" y="70"/>
                  </a:lnTo>
                  <a:lnTo>
                    <a:pt x="136" y="73"/>
                  </a:lnTo>
                  <a:lnTo>
                    <a:pt x="12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3" y="59"/>
                  </a:lnTo>
                  <a:lnTo>
                    <a:pt x="3" y="61"/>
                  </a:lnTo>
                  <a:lnTo>
                    <a:pt x="2" y="64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6"/>
            <p:cNvSpPr>
              <a:spLocks noChangeAspect="1"/>
            </p:cNvSpPr>
            <p:nvPr/>
          </p:nvSpPr>
          <p:spPr bwMode="auto">
            <a:xfrm>
              <a:off x="1326" y="1391"/>
              <a:ext cx="142" cy="73"/>
            </a:xfrm>
            <a:custGeom>
              <a:avLst/>
              <a:gdLst>
                <a:gd name="T0" fmla="*/ 0 w 142"/>
                <a:gd name="T1" fmla="*/ 0 h 73"/>
                <a:gd name="T2" fmla="*/ 0 w 142"/>
                <a:gd name="T3" fmla="*/ 3 h 73"/>
                <a:gd name="T4" fmla="*/ 1 w 142"/>
                <a:gd name="T5" fmla="*/ 7 h 73"/>
                <a:gd name="T6" fmla="*/ 5 w 142"/>
                <a:gd name="T7" fmla="*/ 9 h 73"/>
                <a:gd name="T8" fmla="*/ 11 w 142"/>
                <a:gd name="T9" fmla="*/ 10 h 73"/>
                <a:gd name="T10" fmla="*/ 129 w 142"/>
                <a:gd name="T11" fmla="*/ 59 h 73"/>
                <a:gd name="T12" fmla="*/ 137 w 142"/>
                <a:gd name="T13" fmla="*/ 61 h 73"/>
                <a:gd name="T14" fmla="*/ 138 w 142"/>
                <a:gd name="T15" fmla="*/ 63 h 73"/>
                <a:gd name="T16" fmla="*/ 141 w 142"/>
                <a:gd name="T17" fmla="*/ 67 h 73"/>
                <a:gd name="T18" fmla="*/ 141 w 142"/>
                <a:gd name="T19" fmla="*/ 69 h 73"/>
                <a:gd name="T20" fmla="*/ 140 w 142"/>
                <a:gd name="T21" fmla="*/ 72 h 73"/>
                <a:gd name="T22" fmla="*/ 135 w 142"/>
                <a:gd name="T23" fmla="*/ 72 h 73"/>
                <a:gd name="T24" fmla="*/ 73 w 142"/>
                <a:gd name="T25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73">
                  <a:moveTo>
                    <a:pt x="0" y="0"/>
                  </a:moveTo>
                  <a:lnTo>
                    <a:pt x="0" y="3"/>
                  </a:lnTo>
                  <a:lnTo>
                    <a:pt x="1" y="7"/>
                  </a:lnTo>
                  <a:lnTo>
                    <a:pt x="5" y="9"/>
                  </a:lnTo>
                  <a:lnTo>
                    <a:pt x="11" y="10"/>
                  </a:lnTo>
                  <a:lnTo>
                    <a:pt x="129" y="59"/>
                  </a:lnTo>
                  <a:lnTo>
                    <a:pt x="137" y="61"/>
                  </a:lnTo>
                  <a:lnTo>
                    <a:pt x="138" y="63"/>
                  </a:lnTo>
                  <a:lnTo>
                    <a:pt x="141" y="67"/>
                  </a:lnTo>
                  <a:lnTo>
                    <a:pt x="141" y="69"/>
                  </a:lnTo>
                  <a:lnTo>
                    <a:pt x="140" y="72"/>
                  </a:lnTo>
                  <a:lnTo>
                    <a:pt x="135" y="72"/>
                  </a:lnTo>
                  <a:lnTo>
                    <a:pt x="73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7317305" y="2749864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fr-FR" altLang="fr-FR" sz="1800" b="0">
              <a:latin typeface="Bookman Old Style" pitchFamily="18" charset="0"/>
            </a:endParaRPr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7002270" y="2744657"/>
            <a:ext cx="22795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 smtClean="0">
                <a:solidFill>
                  <a:srgbClr val="000066"/>
                </a:solidFill>
                <a:latin typeface="Bookman Old Style" pitchFamily="18" charset="0"/>
              </a:rPr>
              <a:t>γ</a:t>
            </a:r>
            <a:endParaRPr lang="en-GB" altLang="fr-FR" b="0" dirty="0">
              <a:solidFill>
                <a:srgbClr val="000066"/>
              </a:solidFill>
              <a:latin typeface="Bookman Old Style" pitchFamily="18" charset="0"/>
            </a:endParaRPr>
          </a:p>
        </p:txBody>
      </p:sp>
      <p:sp>
        <p:nvSpPr>
          <p:cNvPr id="30" name="Freeform 30"/>
          <p:cNvSpPr>
            <a:spLocks/>
          </p:cNvSpPr>
          <p:nvPr/>
        </p:nvSpPr>
        <p:spPr bwMode="auto">
          <a:xfrm>
            <a:off x="5459905" y="2608830"/>
            <a:ext cx="990600" cy="228600"/>
          </a:xfrm>
          <a:custGeom>
            <a:avLst/>
            <a:gdLst>
              <a:gd name="T0" fmla="*/ 0 w 672"/>
              <a:gd name="T1" fmla="*/ 144 h 144"/>
              <a:gd name="T2" fmla="*/ 432 w 672"/>
              <a:gd name="T3" fmla="*/ 96 h 144"/>
              <a:gd name="T4" fmla="*/ 672 w 672"/>
              <a:gd name="T5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2" h="144">
                <a:moveTo>
                  <a:pt x="0" y="144"/>
                </a:moveTo>
                <a:lnTo>
                  <a:pt x="432" y="96"/>
                </a:lnTo>
                <a:lnTo>
                  <a:pt x="6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4469305" y="3980430"/>
            <a:ext cx="464820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 smtClean="0">
                <a:latin typeface="Bookman Old Style" pitchFamily="18" charset="0"/>
              </a:rPr>
              <a:t>Les observables </a:t>
            </a:r>
            <a:r>
              <a:rPr lang="en-GB" altLang="fr-FR" b="0" dirty="0" err="1" smtClean="0">
                <a:latin typeface="Bookman Old Style" pitchFamily="18" charset="0"/>
              </a:rPr>
              <a:t>sont</a:t>
            </a:r>
            <a:r>
              <a:rPr lang="en-GB" altLang="fr-FR" b="0" dirty="0" smtClean="0">
                <a:latin typeface="Bookman Old Style" pitchFamily="18" charset="0"/>
              </a:rPr>
              <a:t> (</a:t>
            </a:r>
            <a:r>
              <a:rPr lang="en-GB" altLang="fr-FR" b="0" dirty="0" err="1" smtClean="0">
                <a:latin typeface="Bookman Old Style" pitchFamily="18" charset="0"/>
              </a:rPr>
              <a:t>en</a:t>
            </a:r>
            <a:r>
              <a:rPr lang="en-GB" altLang="fr-FR" b="0" dirty="0" smtClean="0">
                <a:latin typeface="Bookman Old Style" pitchFamily="18" charset="0"/>
              </a:rPr>
              <a:t> </a:t>
            </a:r>
            <a:r>
              <a:rPr lang="en-GB" altLang="fr-FR" b="0" dirty="0" err="1" smtClean="0">
                <a:latin typeface="Bookman Old Style" pitchFamily="18" charset="0"/>
              </a:rPr>
              <a:t>général</a:t>
            </a:r>
            <a:r>
              <a:rPr lang="en-GB" altLang="fr-FR" b="0" dirty="0" smtClean="0">
                <a:latin typeface="Bookman Old Style" pitchFamily="18" charset="0"/>
              </a:rPr>
              <a:t>) </a:t>
            </a:r>
          </a:p>
          <a:p>
            <a:pPr algn="ctr">
              <a:spcBef>
                <a:spcPct val="50000"/>
              </a:spcBef>
            </a:pPr>
            <a:r>
              <a:rPr lang="en-GB" altLang="fr-FR" b="0" dirty="0" smtClean="0">
                <a:latin typeface="Bookman Old Style" pitchFamily="18" charset="0"/>
              </a:rPr>
              <a:t>des </a:t>
            </a:r>
            <a:r>
              <a:rPr lang="en-GB" altLang="fr-FR" b="0" dirty="0" err="1" smtClean="0">
                <a:latin typeface="Bookman Old Style" pitchFamily="18" charset="0"/>
              </a:rPr>
              <a:t>intégrales</a:t>
            </a:r>
            <a:r>
              <a:rPr lang="en-GB" altLang="fr-FR" b="0" dirty="0" smtClean="0">
                <a:latin typeface="Bookman Old Style" pitchFamily="18" charset="0"/>
              </a:rPr>
              <a:t> </a:t>
            </a:r>
            <a:r>
              <a:rPr lang="en-GB" altLang="fr-FR" b="0" dirty="0" err="1" smtClean="0">
                <a:latin typeface="Bookman Old Style" pitchFamily="18" charset="0"/>
              </a:rPr>
              <a:t>en</a:t>
            </a:r>
            <a:r>
              <a:rPr lang="en-GB" altLang="fr-FR" b="0" dirty="0" smtClean="0">
                <a:latin typeface="Bookman Old Style" pitchFamily="18" charset="0"/>
              </a:rPr>
              <a:t> x des GPDs (x,</a:t>
            </a:r>
            <a:r>
              <a:rPr lang="el-GR" altLang="fr-FR" b="0" dirty="0" smtClean="0">
                <a:latin typeface="Calibri"/>
              </a:rPr>
              <a:t>ξ</a:t>
            </a:r>
            <a:r>
              <a:rPr lang="fr-FR" altLang="fr-FR" b="0" dirty="0" smtClean="0">
                <a:latin typeface="Calibri"/>
              </a:rPr>
              <a:t>,t; Q</a:t>
            </a:r>
            <a:r>
              <a:rPr lang="fr-FR" altLang="fr-FR" b="0" baseline="30000" dirty="0" smtClean="0">
                <a:latin typeface="Calibri"/>
              </a:rPr>
              <a:t>2</a:t>
            </a:r>
            <a:r>
              <a:rPr lang="fr-FR" altLang="fr-FR" b="0" dirty="0" smtClean="0">
                <a:latin typeface="Calibri"/>
              </a:rPr>
              <a:t>)</a:t>
            </a:r>
            <a:endParaRPr lang="en-GB" altLang="fr-FR" b="0" dirty="0">
              <a:latin typeface="Bookman Old Style" pitchFamily="18" charset="0"/>
            </a:endParaRPr>
          </a:p>
        </p:txBody>
      </p:sp>
      <p:sp>
        <p:nvSpPr>
          <p:cNvPr id="32" name="Rectangle 32"/>
          <p:cNvSpPr>
            <a:spLocks noChangeArrowheads="1"/>
          </p:cNvSpPr>
          <p:nvPr/>
        </p:nvSpPr>
        <p:spPr bwMode="auto">
          <a:xfrm>
            <a:off x="4393105" y="2483895"/>
            <a:ext cx="4724400" cy="216024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3" name="Line 94"/>
          <p:cNvSpPr>
            <a:spLocks noChangeShapeType="1"/>
          </p:cNvSpPr>
          <p:nvPr/>
        </p:nvSpPr>
        <p:spPr bwMode="auto">
          <a:xfrm>
            <a:off x="5764705" y="3218430"/>
            <a:ext cx="1905000" cy="0"/>
          </a:xfrm>
          <a:prstGeom prst="line">
            <a:avLst/>
          </a:prstGeom>
          <a:noFill/>
          <a:ln w="9525">
            <a:solidFill>
              <a:srgbClr val="00FF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" name="Text Box 95"/>
          <p:cNvSpPr txBox="1">
            <a:spLocks noChangeArrowheads="1"/>
          </p:cNvSpPr>
          <p:nvPr/>
        </p:nvSpPr>
        <p:spPr bwMode="auto">
          <a:xfrm>
            <a:off x="7593505" y="3066030"/>
            <a:ext cx="1066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sz="1200" b="0" i="1">
                <a:solidFill>
                  <a:srgbClr val="00FF00"/>
                </a:solidFill>
              </a:rPr>
              <a:t>factorization</a:t>
            </a:r>
          </a:p>
        </p:txBody>
      </p:sp>
      <p:grpSp>
        <p:nvGrpSpPr>
          <p:cNvPr id="35" name="Group 19"/>
          <p:cNvGrpSpPr>
            <a:grpSpLocks noChangeAspect="1"/>
          </p:cNvGrpSpPr>
          <p:nvPr/>
        </p:nvGrpSpPr>
        <p:grpSpPr bwMode="auto">
          <a:xfrm rot="2520000">
            <a:off x="6960449" y="2636349"/>
            <a:ext cx="98425" cy="450850"/>
            <a:chOff x="1324" y="1002"/>
            <a:chExt cx="146" cy="462"/>
          </a:xfrm>
        </p:grpSpPr>
        <p:sp>
          <p:nvSpPr>
            <p:cNvPr id="36" name="Freeform 20"/>
            <p:cNvSpPr>
              <a:spLocks noChangeAspect="1"/>
            </p:cNvSpPr>
            <p:nvPr/>
          </p:nvSpPr>
          <p:spPr bwMode="auto">
            <a:xfrm>
              <a:off x="1326" y="1002"/>
              <a:ext cx="143" cy="75"/>
            </a:xfrm>
            <a:custGeom>
              <a:avLst/>
              <a:gdLst>
                <a:gd name="T0" fmla="*/ 0 w 143"/>
                <a:gd name="T1" fmla="*/ 0 h 75"/>
                <a:gd name="T2" fmla="*/ 0 w 143"/>
                <a:gd name="T3" fmla="*/ 4 h 75"/>
                <a:gd name="T4" fmla="*/ 4 w 143"/>
                <a:gd name="T5" fmla="*/ 7 h 75"/>
                <a:gd name="T6" fmla="*/ 8 w 143"/>
                <a:gd name="T7" fmla="*/ 9 h 75"/>
                <a:gd name="T8" fmla="*/ 12 w 143"/>
                <a:gd name="T9" fmla="*/ 11 h 75"/>
                <a:gd name="T10" fmla="*/ 129 w 143"/>
                <a:gd name="T11" fmla="*/ 58 h 75"/>
                <a:gd name="T12" fmla="*/ 135 w 143"/>
                <a:gd name="T13" fmla="*/ 60 h 75"/>
                <a:gd name="T14" fmla="*/ 139 w 143"/>
                <a:gd name="T15" fmla="*/ 63 h 75"/>
                <a:gd name="T16" fmla="*/ 142 w 143"/>
                <a:gd name="T17" fmla="*/ 65 h 75"/>
                <a:gd name="T18" fmla="*/ 141 w 143"/>
                <a:gd name="T19" fmla="*/ 69 h 75"/>
                <a:gd name="T20" fmla="*/ 141 w 143"/>
                <a:gd name="T21" fmla="*/ 71 h 75"/>
                <a:gd name="T22" fmla="*/ 138 w 143"/>
                <a:gd name="T23" fmla="*/ 74 h 75"/>
                <a:gd name="T24" fmla="*/ 11 w 143"/>
                <a:gd name="T25" fmla="*/ 60 h 75"/>
                <a:gd name="T26" fmla="*/ 10 w 143"/>
                <a:gd name="T27" fmla="*/ 61 h 75"/>
                <a:gd name="T28" fmla="*/ 4 w 143"/>
                <a:gd name="T29" fmla="*/ 59 h 75"/>
                <a:gd name="T30" fmla="*/ 4 w 143"/>
                <a:gd name="T31" fmla="*/ 60 h 75"/>
                <a:gd name="T32" fmla="*/ 2 w 143"/>
                <a:gd name="T33" fmla="*/ 62 h 75"/>
                <a:gd name="T34" fmla="*/ 0 w 143"/>
                <a:gd name="T3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5">
                  <a:moveTo>
                    <a:pt x="0" y="0"/>
                  </a:moveTo>
                  <a:lnTo>
                    <a:pt x="0" y="4"/>
                  </a:lnTo>
                  <a:lnTo>
                    <a:pt x="4" y="7"/>
                  </a:lnTo>
                  <a:lnTo>
                    <a:pt x="8" y="9"/>
                  </a:lnTo>
                  <a:lnTo>
                    <a:pt x="12" y="11"/>
                  </a:lnTo>
                  <a:lnTo>
                    <a:pt x="129" y="58"/>
                  </a:lnTo>
                  <a:lnTo>
                    <a:pt x="135" y="60"/>
                  </a:lnTo>
                  <a:lnTo>
                    <a:pt x="139" y="63"/>
                  </a:lnTo>
                  <a:lnTo>
                    <a:pt x="142" y="65"/>
                  </a:lnTo>
                  <a:lnTo>
                    <a:pt x="141" y="69"/>
                  </a:lnTo>
                  <a:lnTo>
                    <a:pt x="141" y="71"/>
                  </a:lnTo>
                  <a:lnTo>
                    <a:pt x="138" y="74"/>
                  </a:lnTo>
                  <a:lnTo>
                    <a:pt x="11" y="60"/>
                  </a:lnTo>
                  <a:lnTo>
                    <a:pt x="10" y="61"/>
                  </a:lnTo>
                  <a:lnTo>
                    <a:pt x="4" y="59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reeform 21"/>
            <p:cNvSpPr>
              <a:spLocks noChangeAspect="1"/>
            </p:cNvSpPr>
            <p:nvPr/>
          </p:nvSpPr>
          <p:spPr bwMode="auto">
            <a:xfrm>
              <a:off x="1324" y="1069"/>
              <a:ext cx="143" cy="72"/>
            </a:xfrm>
            <a:custGeom>
              <a:avLst/>
              <a:gdLst>
                <a:gd name="T0" fmla="*/ 0 w 143"/>
                <a:gd name="T1" fmla="*/ 0 h 72"/>
                <a:gd name="T2" fmla="*/ 1 w 143"/>
                <a:gd name="T3" fmla="*/ 2 h 72"/>
                <a:gd name="T4" fmla="*/ 4 w 143"/>
                <a:gd name="T5" fmla="*/ 4 h 72"/>
                <a:gd name="T6" fmla="*/ 6 w 143"/>
                <a:gd name="T7" fmla="*/ 6 h 72"/>
                <a:gd name="T8" fmla="*/ 10 w 143"/>
                <a:gd name="T9" fmla="*/ 7 h 72"/>
                <a:gd name="T10" fmla="*/ 133 w 143"/>
                <a:gd name="T11" fmla="*/ 57 h 72"/>
                <a:gd name="T12" fmla="*/ 137 w 143"/>
                <a:gd name="T13" fmla="*/ 61 h 72"/>
                <a:gd name="T14" fmla="*/ 140 w 143"/>
                <a:gd name="T15" fmla="*/ 61 h 72"/>
                <a:gd name="T16" fmla="*/ 141 w 143"/>
                <a:gd name="T17" fmla="*/ 65 h 72"/>
                <a:gd name="T18" fmla="*/ 141 w 143"/>
                <a:gd name="T19" fmla="*/ 66 h 72"/>
                <a:gd name="T20" fmla="*/ 142 w 143"/>
                <a:gd name="T21" fmla="*/ 71 h 72"/>
                <a:gd name="T22" fmla="*/ 137 w 143"/>
                <a:gd name="T23" fmla="*/ 71 h 72"/>
                <a:gd name="T24" fmla="*/ 12 w 143"/>
                <a:gd name="T25" fmla="*/ 59 h 72"/>
                <a:gd name="T26" fmla="*/ 7 w 143"/>
                <a:gd name="T27" fmla="*/ 59 h 72"/>
                <a:gd name="T28" fmla="*/ 6 w 143"/>
                <a:gd name="T29" fmla="*/ 59 h 72"/>
                <a:gd name="T30" fmla="*/ 4 w 143"/>
                <a:gd name="T31" fmla="*/ 59 h 72"/>
                <a:gd name="T32" fmla="*/ 1 w 143"/>
                <a:gd name="T33" fmla="*/ 59 h 72"/>
                <a:gd name="T34" fmla="*/ 0 w 143"/>
                <a:gd name="T35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2">
                  <a:moveTo>
                    <a:pt x="0" y="0"/>
                  </a:moveTo>
                  <a:lnTo>
                    <a:pt x="1" y="2"/>
                  </a:lnTo>
                  <a:lnTo>
                    <a:pt x="4" y="4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33" y="57"/>
                  </a:lnTo>
                  <a:lnTo>
                    <a:pt x="137" y="61"/>
                  </a:lnTo>
                  <a:lnTo>
                    <a:pt x="140" y="61"/>
                  </a:lnTo>
                  <a:lnTo>
                    <a:pt x="141" y="65"/>
                  </a:lnTo>
                  <a:lnTo>
                    <a:pt x="141" y="66"/>
                  </a:lnTo>
                  <a:lnTo>
                    <a:pt x="142" y="71"/>
                  </a:lnTo>
                  <a:lnTo>
                    <a:pt x="137" y="71"/>
                  </a:lnTo>
                  <a:lnTo>
                    <a:pt x="12" y="59"/>
                  </a:lnTo>
                  <a:lnTo>
                    <a:pt x="7" y="59"/>
                  </a:lnTo>
                  <a:lnTo>
                    <a:pt x="6" y="59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0" y="61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Freeform 22"/>
            <p:cNvSpPr>
              <a:spLocks noChangeAspect="1"/>
            </p:cNvSpPr>
            <p:nvPr/>
          </p:nvSpPr>
          <p:spPr bwMode="auto">
            <a:xfrm>
              <a:off x="1326" y="1131"/>
              <a:ext cx="144" cy="76"/>
            </a:xfrm>
            <a:custGeom>
              <a:avLst/>
              <a:gdLst>
                <a:gd name="T0" fmla="*/ 0 w 144"/>
                <a:gd name="T1" fmla="*/ 0 h 76"/>
                <a:gd name="T2" fmla="*/ 0 w 144"/>
                <a:gd name="T3" fmla="*/ 3 h 76"/>
                <a:gd name="T4" fmla="*/ 2 w 144"/>
                <a:gd name="T5" fmla="*/ 7 h 76"/>
                <a:gd name="T6" fmla="*/ 7 w 144"/>
                <a:gd name="T7" fmla="*/ 9 h 76"/>
                <a:gd name="T8" fmla="*/ 10 w 144"/>
                <a:gd name="T9" fmla="*/ 11 h 76"/>
                <a:gd name="T10" fmla="*/ 133 w 144"/>
                <a:gd name="T11" fmla="*/ 59 h 76"/>
                <a:gd name="T12" fmla="*/ 136 w 144"/>
                <a:gd name="T13" fmla="*/ 63 h 76"/>
                <a:gd name="T14" fmla="*/ 139 w 144"/>
                <a:gd name="T15" fmla="*/ 65 h 76"/>
                <a:gd name="T16" fmla="*/ 143 w 144"/>
                <a:gd name="T17" fmla="*/ 67 h 76"/>
                <a:gd name="T18" fmla="*/ 143 w 144"/>
                <a:gd name="T19" fmla="*/ 71 h 76"/>
                <a:gd name="T20" fmla="*/ 141 w 144"/>
                <a:gd name="T21" fmla="*/ 74 h 76"/>
                <a:gd name="T22" fmla="*/ 138 w 144"/>
                <a:gd name="T23" fmla="*/ 75 h 76"/>
                <a:gd name="T24" fmla="*/ 9 w 144"/>
                <a:gd name="T25" fmla="*/ 63 h 76"/>
                <a:gd name="T26" fmla="*/ 6 w 144"/>
                <a:gd name="T27" fmla="*/ 62 h 76"/>
                <a:gd name="T28" fmla="*/ 6 w 144"/>
                <a:gd name="T29" fmla="*/ 63 h 76"/>
                <a:gd name="T30" fmla="*/ 3 w 144"/>
                <a:gd name="T31" fmla="*/ 62 h 76"/>
                <a:gd name="T32" fmla="*/ 0 w 144"/>
                <a:gd name="T33" fmla="*/ 64 h 76"/>
                <a:gd name="T34" fmla="*/ 0 w 144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6">
                  <a:moveTo>
                    <a:pt x="0" y="0"/>
                  </a:moveTo>
                  <a:lnTo>
                    <a:pt x="0" y="3"/>
                  </a:lnTo>
                  <a:lnTo>
                    <a:pt x="2" y="7"/>
                  </a:lnTo>
                  <a:lnTo>
                    <a:pt x="7" y="9"/>
                  </a:lnTo>
                  <a:lnTo>
                    <a:pt x="10" y="11"/>
                  </a:lnTo>
                  <a:lnTo>
                    <a:pt x="133" y="59"/>
                  </a:lnTo>
                  <a:lnTo>
                    <a:pt x="136" y="63"/>
                  </a:lnTo>
                  <a:lnTo>
                    <a:pt x="139" y="65"/>
                  </a:lnTo>
                  <a:lnTo>
                    <a:pt x="143" y="67"/>
                  </a:lnTo>
                  <a:lnTo>
                    <a:pt x="143" y="71"/>
                  </a:lnTo>
                  <a:lnTo>
                    <a:pt x="141" y="74"/>
                  </a:lnTo>
                  <a:lnTo>
                    <a:pt x="138" y="75"/>
                  </a:lnTo>
                  <a:lnTo>
                    <a:pt x="9" y="63"/>
                  </a:lnTo>
                  <a:lnTo>
                    <a:pt x="6" y="62"/>
                  </a:lnTo>
                  <a:lnTo>
                    <a:pt x="6" y="63"/>
                  </a:lnTo>
                  <a:lnTo>
                    <a:pt x="3" y="62"/>
                  </a:lnTo>
                  <a:lnTo>
                    <a:pt x="0" y="64"/>
                  </a:lnTo>
                  <a:lnTo>
                    <a:pt x="0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Freeform 23"/>
            <p:cNvSpPr>
              <a:spLocks noChangeAspect="1"/>
            </p:cNvSpPr>
            <p:nvPr/>
          </p:nvSpPr>
          <p:spPr bwMode="auto">
            <a:xfrm>
              <a:off x="1325" y="1202"/>
              <a:ext cx="144" cy="70"/>
            </a:xfrm>
            <a:custGeom>
              <a:avLst/>
              <a:gdLst>
                <a:gd name="T0" fmla="*/ 0 w 144"/>
                <a:gd name="T1" fmla="*/ 0 h 70"/>
                <a:gd name="T2" fmla="*/ 0 w 144"/>
                <a:gd name="T3" fmla="*/ 0 h 70"/>
                <a:gd name="T4" fmla="*/ 4 w 144"/>
                <a:gd name="T5" fmla="*/ 4 h 70"/>
                <a:gd name="T6" fmla="*/ 6 w 144"/>
                <a:gd name="T7" fmla="*/ 6 h 70"/>
                <a:gd name="T8" fmla="*/ 11 w 144"/>
                <a:gd name="T9" fmla="*/ 7 h 70"/>
                <a:gd name="T10" fmla="*/ 131 w 144"/>
                <a:gd name="T11" fmla="*/ 54 h 70"/>
                <a:gd name="T12" fmla="*/ 136 w 144"/>
                <a:gd name="T13" fmla="*/ 58 h 70"/>
                <a:gd name="T14" fmla="*/ 139 w 144"/>
                <a:gd name="T15" fmla="*/ 59 h 70"/>
                <a:gd name="T16" fmla="*/ 143 w 144"/>
                <a:gd name="T17" fmla="*/ 63 h 70"/>
                <a:gd name="T18" fmla="*/ 143 w 144"/>
                <a:gd name="T19" fmla="*/ 66 h 70"/>
                <a:gd name="T20" fmla="*/ 140 w 144"/>
                <a:gd name="T21" fmla="*/ 69 h 70"/>
                <a:gd name="T22" fmla="*/ 138 w 144"/>
                <a:gd name="T23" fmla="*/ 69 h 70"/>
                <a:gd name="T24" fmla="*/ 11 w 144"/>
                <a:gd name="T25" fmla="*/ 57 h 70"/>
                <a:gd name="T26" fmla="*/ 7 w 144"/>
                <a:gd name="T27" fmla="*/ 58 h 70"/>
                <a:gd name="T28" fmla="*/ 4 w 144"/>
                <a:gd name="T29" fmla="*/ 57 h 70"/>
                <a:gd name="T30" fmla="*/ 1 w 144"/>
                <a:gd name="T31" fmla="*/ 57 h 70"/>
                <a:gd name="T32" fmla="*/ 1 w 144"/>
                <a:gd name="T33" fmla="*/ 59 h 70"/>
                <a:gd name="T34" fmla="*/ 0 w 144"/>
                <a:gd name="T35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0">
                  <a:moveTo>
                    <a:pt x="0" y="0"/>
                  </a:moveTo>
                  <a:lnTo>
                    <a:pt x="0" y="0"/>
                  </a:lnTo>
                  <a:lnTo>
                    <a:pt x="4" y="4"/>
                  </a:lnTo>
                  <a:lnTo>
                    <a:pt x="6" y="6"/>
                  </a:lnTo>
                  <a:lnTo>
                    <a:pt x="11" y="7"/>
                  </a:lnTo>
                  <a:lnTo>
                    <a:pt x="131" y="54"/>
                  </a:lnTo>
                  <a:lnTo>
                    <a:pt x="136" y="58"/>
                  </a:lnTo>
                  <a:lnTo>
                    <a:pt x="139" y="59"/>
                  </a:lnTo>
                  <a:lnTo>
                    <a:pt x="143" y="63"/>
                  </a:lnTo>
                  <a:lnTo>
                    <a:pt x="143" y="66"/>
                  </a:lnTo>
                  <a:lnTo>
                    <a:pt x="140" y="69"/>
                  </a:lnTo>
                  <a:lnTo>
                    <a:pt x="138" y="69"/>
                  </a:lnTo>
                  <a:lnTo>
                    <a:pt x="11" y="57"/>
                  </a:lnTo>
                  <a:lnTo>
                    <a:pt x="7" y="58"/>
                  </a:lnTo>
                  <a:lnTo>
                    <a:pt x="4" y="57"/>
                  </a:lnTo>
                  <a:lnTo>
                    <a:pt x="1" y="57"/>
                  </a:lnTo>
                  <a:lnTo>
                    <a:pt x="1" y="59"/>
                  </a:lnTo>
                  <a:lnTo>
                    <a:pt x="0" y="62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Freeform 24"/>
            <p:cNvSpPr>
              <a:spLocks noChangeAspect="1"/>
            </p:cNvSpPr>
            <p:nvPr/>
          </p:nvSpPr>
          <p:spPr bwMode="auto">
            <a:xfrm>
              <a:off x="1327" y="1260"/>
              <a:ext cx="142" cy="76"/>
            </a:xfrm>
            <a:custGeom>
              <a:avLst/>
              <a:gdLst>
                <a:gd name="T0" fmla="*/ 0 w 142"/>
                <a:gd name="T1" fmla="*/ 0 h 76"/>
                <a:gd name="T2" fmla="*/ 0 w 142"/>
                <a:gd name="T3" fmla="*/ 4 h 76"/>
                <a:gd name="T4" fmla="*/ 3 w 142"/>
                <a:gd name="T5" fmla="*/ 7 h 76"/>
                <a:gd name="T6" fmla="*/ 6 w 142"/>
                <a:gd name="T7" fmla="*/ 8 h 76"/>
                <a:gd name="T8" fmla="*/ 11 w 142"/>
                <a:gd name="T9" fmla="*/ 11 h 76"/>
                <a:gd name="T10" fmla="*/ 132 w 142"/>
                <a:gd name="T11" fmla="*/ 61 h 76"/>
                <a:gd name="T12" fmla="*/ 137 w 142"/>
                <a:gd name="T13" fmla="*/ 64 h 76"/>
                <a:gd name="T14" fmla="*/ 137 w 142"/>
                <a:gd name="T15" fmla="*/ 65 h 76"/>
                <a:gd name="T16" fmla="*/ 140 w 142"/>
                <a:gd name="T17" fmla="*/ 68 h 76"/>
                <a:gd name="T18" fmla="*/ 141 w 142"/>
                <a:gd name="T19" fmla="*/ 71 h 76"/>
                <a:gd name="T20" fmla="*/ 139 w 142"/>
                <a:gd name="T21" fmla="*/ 74 h 76"/>
                <a:gd name="T22" fmla="*/ 136 w 142"/>
                <a:gd name="T23" fmla="*/ 75 h 76"/>
                <a:gd name="T24" fmla="*/ 11 w 142"/>
                <a:gd name="T25" fmla="*/ 62 h 76"/>
                <a:gd name="T26" fmla="*/ 8 w 142"/>
                <a:gd name="T27" fmla="*/ 62 h 76"/>
                <a:gd name="T28" fmla="*/ 6 w 142"/>
                <a:gd name="T29" fmla="*/ 62 h 76"/>
                <a:gd name="T30" fmla="*/ 4 w 142"/>
                <a:gd name="T31" fmla="*/ 62 h 76"/>
                <a:gd name="T32" fmla="*/ 2 w 142"/>
                <a:gd name="T33" fmla="*/ 63 h 76"/>
                <a:gd name="T34" fmla="*/ 2 w 142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6">
                  <a:moveTo>
                    <a:pt x="0" y="0"/>
                  </a:moveTo>
                  <a:lnTo>
                    <a:pt x="0" y="4"/>
                  </a:lnTo>
                  <a:lnTo>
                    <a:pt x="3" y="7"/>
                  </a:lnTo>
                  <a:lnTo>
                    <a:pt x="6" y="8"/>
                  </a:lnTo>
                  <a:lnTo>
                    <a:pt x="11" y="11"/>
                  </a:lnTo>
                  <a:lnTo>
                    <a:pt x="132" y="61"/>
                  </a:lnTo>
                  <a:lnTo>
                    <a:pt x="137" y="64"/>
                  </a:lnTo>
                  <a:lnTo>
                    <a:pt x="137" y="65"/>
                  </a:lnTo>
                  <a:lnTo>
                    <a:pt x="140" y="68"/>
                  </a:lnTo>
                  <a:lnTo>
                    <a:pt x="141" y="71"/>
                  </a:lnTo>
                  <a:lnTo>
                    <a:pt x="139" y="74"/>
                  </a:lnTo>
                  <a:lnTo>
                    <a:pt x="136" y="75"/>
                  </a:lnTo>
                  <a:lnTo>
                    <a:pt x="11" y="62"/>
                  </a:lnTo>
                  <a:lnTo>
                    <a:pt x="8" y="62"/>
                  </a:lnTo>
                  <a:lnTo>
                    <a:pt x="6" y="62"/>
                  </a:lnTo>
                  <a:lnTo>
                    <a:pt x="4" y="62"/>
                  </a:lnTo>
                  <a:lnTo>
                    <a:pt x="2" y="63"/>
                  </a:lnTo>
                  <a:lnTo>
                    <a:pt x="2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Freeform 25"/>
            <p:cNvSpPr>
              <a:spLocks noChangeAspect="1"/>
            </p:cNvSpPr>
            <p:nvPr/>
          </p:nvSpPr>
          <p:spPr bwMode="auto">
            <a:xfrm>
              <a:off x="1326" y="1328"/>
              <a:ext cx="142" cy="74"/>
            </a:xfrm>
            <a:custGeom>
              <a:avLst/>
              <a:gdLst>
                <a:gd name="T0" fmla="*/ 0 w 142"/>
                <a:gd name="T1" fmla="*/ 0 h 74"/>
                <a:gd name="T2" fmla="*/ 2 w 142"/>
                <a:gd name="T3" fmla="*/ 2 h 74"/>
                <a:gd name="T4" fmla="*/ 4 w 142"/>
                <a:gd name="T5" fmla="*/ 4 h 74"/>
                <a:gd name="T6" fmla="*/ 4 w 142"/>
                <a:gd name="T7" fmla="*/ 5 h 74"/>
                <a:gd name="T8" fmla="*/ 10 w 142"/>
                <a:gd name="T9" fmla="*/ 8 h 74"/>
                <a:gd name="T10" fmla="*/ 129 w 142"/>
                <a:gd name="T11" fmla="*/ 57 h 74"/>
                <a:gd name="T12" fmla="*/ 136 w 142"/>
                <a:gd name="T13" fmla="*/ 59 h 74"/>
                <a:gd name="T14" fmla="*/ 138 w 142"/>
                <a:gd name="T15" fmla="*/ 62 h 74"/>
                <a:gd name="T16" fmla="*/ 139 w 142"/>
                <a:gd name="T17" fmla="*/ 66 h 74"/>
                <a:gd name="T18" fmla="*/ 141 w 142"/>
                <a:gd name="T19" fmla="*/ 68 h 74"/>
                <a:gd name="T20" fmla="*/ 140 w 142"/>
                <a:gd name="T21" fmla="*/ 70 h 74"/>
                <a:gd name="T22" fmla="*/ 136 w 142"/>
                <a:gd name="T23" fmla="*/ 73 h 74"/>
                <a:gd name="T24" fmla="*/ 12 w 142"/>
                <a:gd name="T25" fmla="*/ 59 h 74"/>
                <a:gd name="T26" fmla="*/ 8 w 142"/>
                <a:gd name="T27" fmla="*/ 59 h 74"/>
                <a:gd name="T28" fmla="*/ 4 w 142"/>
                <a:gd name="T29" fmla="*/ 59 h 74"/>
                <a:gd name="T30" fmla="*/ 3 w 142"/>
                <a:gd name="T31" fmla="*/ 59 h 74"/>
                <a:gd name="T32" fmla="*/ 3 w 142"/>
                <a:gd name="T33" fmla="*/ 61 h 74"/>
                <a:gd name="T34" fmla="*/ 2 w 142"/>
                <a:gd name="T35" fmla="*/ 6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10" y="8"/>
                  </a:lnTo>
                  <a:lnTo>
                    <a:pt x="129" y="57"/>
                  </a:lnTo>
                  <a:lnTo>
                    <a:pt x="136" y="59"/>
                  </a:lnTo>
                  <a:lnTo>
                    <a:pt x="138" y="62"/>
                  </a:lnTo>
                  <a:lnTo>
                    <a:pt x="139" y="66"/>
                  </a:lnTo>
                  <a:lnTo>
                    <a:pt x="141" y="68"/>
                  </a:lnTo>
                  <a:lnTo>
                    <a:pt x="140" y="70"/>
                  </a:lnTo>
                  <a:lnTo>
                    <a:pt x="136" y="73"/>
                  </a:lnTo>
                  <a:lnTo>
                    <a:pt x="12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3" y="59"/>
                  </a:lnTo>
                  <a:lnTo>
                    <a:pt x="3" y="61"/>
                  </a:lnTo>
                  <a:lnTo>
                    <a:pt x="2" y="64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Freeform 26"/>
            <p:cNvSpPr>
              <a:spLocks noChangeAspect="1"/>
            </p:cNvSpPr>
            <p:nvPr/>
          </p:nvSpPr>
          <p:spPr bwMode="auto">
            <a:xfrm>
              <a:off x="1326" y="1391"/>
              <a:ext cx="142" cy="73"/>
            </a:xfrm>
            <a:custGeom>
              <a:avLst/>
              <a:gdLst>
                <a:gd name="T0" fmla="*/ 0 w 142"/>
                <a:gd name="T1" fmla="*/ 0 h 73"/>
                <a:gd name="T2" fmla="*/ 0 w 142"/>
                <a:gd name="T3" fmla="*/ 3 h 73"/>
                <a:gd name="T4" fmla="*/ 1 w 142"/>
                <a:gd name="T5" fmla="*/ 7 h 73"/>
                <a:gd name="T6" fmla="*/ 5 w 142"/>
                <a:gd name="T7" fmla="*/ 9 h 73"/>
                <a:gd name="T8" fmla="*/ 11 w 142"/>
                <a:gd name="T9" fmla="*/ 10 h 73"/>
                <a:gd name="T10" fmla="*/ 129 w 142"/>
                <a:gd name="T11" fmla="*/ 59 h 73"/>
                <a:gd name="T12" fmla="*/ 137 w 142"/>
                <a:gd name="T13" fmla="*/ 61 h 73"/>
                <a:gd name="T14" fmla="*/ 138 w 142"/>
                <a:gd name="T15" fmla="*/ 63 h 73"/>
                <a:gd name="T16" fmla="*/ 141 w 142"/>
                <a:gd name="T17" fmla="*/ 67 h 73"/>
                <a:gd name="T18" fmla="*/ 141 w 142"/>
                <a:gd name="T19" fmla="*/ 69 h 73"/>
                <a:gd name="T20" fmla="*/ 140 w 142"/>
                <a:gd name="T21" fmla="*/ 72 h 73"/>
                <a:gd name="T22" fmla="*/ 135 w 142"/>
                <a:gd name="T23" fmla="*/ 72 h 73"/>
                <a:gd name="T24" fmla="*/ 73 w 142"/>
                <a:gd name="T25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73">
                  <a:moveTo>
                    <a:pt x="0" y="0"/>
                  </a:moveTo>
                  <a:lnTo>
                    <a:pt x="0" y="3"/>
                  </a:lnTo>
                  <a:lnTo>
                    <a:pt x="1" y="7"/>
                  </a:lnTo>
                  <a:lnTo>
                    <a:pt x="5" y="9"/>
                  </a:lnTo>
                  <a:lnTo>
                    <a:pt x="11" y="10"/>
                  </a:lnTo>
                  <a:lnTo>
                    <a:pt x="129" y="59"/>
                  </a:lnTo>
                  <a:lnTo>
                    <a:pt x="137" y="61"/>
                  </a:lnTo>
                  <a:lnTo>
                    <a:pt x="138" y="63"/>
                  </a:lnTo>
                  <a:lnTo>
                    <a:pt x="141" y="67"/>
                  </a:lnTo>
                  <a:lnTo>
                    <a:pt x="141" y="69"/>
                  </a:lnTo>
                  <a:lnTo>
                    <a:pt x="140" y="72"/>
                  </a:lnTo>
                  <a:lnTo>
                    <a:pt x="135" y="72"/>
                  </a:lnTo>
                  <a:lnTo>
                    <a:pt x="73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" name="Text Box 29"/>
          <p:cNvSpPr txBox="1">
            <a:spLocks noChangeArrowheads="1"/>
          </p:cNvSpPr>
          <p:nvPr/>
        </p:nvSpPr>
        <p:spPr bwMode="auto">
          <a:xfrm>
            <a:off x="5427095" y="2796335"/>
            <a:ext cx="11562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 smtClean="0">
                <a:solidFill>
                  <a:srgbClr val="000066"/>
                </a:solidFill>
                <a:latin typeface="Bookman Old Style" pitchFamily="18" charset="0"/>
              </a:rPr>
              <a:t>γ* (Q</a:t>
            </a:r>
            <a:r>
              <a:rPr lang="en-GB" altLang="fr-FR" b="0" baseline="30000" dirty="0" smtClean="0">
                <a:solidFill>
                  <a:srgbClr val="000066"/>
                </a:solidFill>
                <a:latin typeface="Bookman Old Style" pitchFamily="18" charset="0"/>
              </a:rPr>
              <a:t>2</a:t>
            </a:r>
            <a:r>
              <a:rPr lang="en-GB" altLang="fr-FR" b="0" dirty="0" smtClean="0">
                <a:solidFill>
                  <a:srgbClr val="000066"/>
                </a:solidFill>
                <a:latin typeface="Bookman Old Style" pitchFamily="18" charset="0"/>
              </a:rPr>
              <a:t>)</a:t>
            </a:r>
            <a:endParaRPr lang="en-GB" altLang="fr-FR" b="0" dirty="0">
              <a:solidFill>
                <a:srgbClr val="000066"/>
              </a:solidFill>
              <a:latin typeface="Bookman Old Style" pitchFamily="18" charset="0"/>
            </a:endParaRPr>
          </a:p>
        </p:txBody>
      </p:sp>
      <p:grpSp>
        <p:nvGrpSpPr>
          <p:cNvPr id="44" name="Group 2"/>
          <p:cNvGrpSpPr>
            <a:grpSpLocks/>
          </p:cNvGrpSpPr>
          <p:nvPr/>
        </p:nvGrpSpPr>
        <p:grpSpPr bwMode="auto">
          <a:xfrm rot="-2906488">
            <a:off x="930275" y="3740150"/>
            <a:ext cx="655638" cy="1588"/>
            <a:chOff x="1056" y="1872"/>
            <a:chExt cx="336" cy="0"/>
          </a:xfrm>
        </p:grpSpPr>
        <p:sp>
          <p:nvSpPr>
            <p:cNvPr id="45" name="Line 3"/>
            <p:cNvSpPr>
              <a:spLocks noChangeShapeType="1"/>
            </p:cNvSpPr>
            <p:nvPr/>
          </p:nvSpPr>
          <p:spPr bwMode="auto">
            <a:xfrm>
              <a:off x="1056" y="1872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6" name="Line 4"/>
            <p:cNvSpPr>
              <a:spLocks noChangeShapeType="1"/>
            </p:cNvSpPr>
            <p:nvPr/>
          </p:nvSpPr>
          <p:spPr bwMode="auto">
            <a:xfrm>
              <a:off x="1200" y="1872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7" name="Line 5"/>
          <p:cNvSpPr>
            <a:spLocks noChangeShapeType="1"/>
          </p:cNvSpPr>
          <p:nvPr/>
        </p:nvSpPr>
        <p:spPr bwMode="auto">
          <a:xfrm rot="2906488">
            <a:off x="2593181" y="3728244"/>
            <a:ext cx="601663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8" name="Group 6"/>
          <p:cNvGrpSpPr>
            <a:grpSpLocks/>
          </p:cNvGrpSpPr>
          <p:nvPr/>
        </p:nvGrpSpPr>
        <p:grpSpPr bwMode="auto">
          <a:xfrm rot="-1968480">
            <a:off x="1174750" y="2195513"/>
            <a:ext cx="323850" cy="900112"/>
            <a:chOff x="1324" y="1002"/>
            <a:chExt cx="146" cy="462"/>
          </a:xfrm>
        </p:grpSpPr>
        <p:sp>
          <p:nvSpPr>
            <p:cNvPr id="49" name="Freeform 7"/>
            <p:cNvSpPr>
              <a:spLocks/>
            </p:cNvSpPr>
            <p:nvPr/>
          </p:nvSpPr>
          <p:spPr bwMode="auto">
            <a:xfrm>
              <a:off x="1326" y="1002"/>
              <a:ext cx="143" cy="75"/>
            </a:xfrm>
            <a:custGeom>
              <a:avLst/>
              <a:gdLst>
                <a:gd name="T0" fmla="*/ 0 w 143"/>
                <a:gd name="T1" fmla="*/ 0 h 75"/>
                <a:gd name="T2" fmla="*/ 0 w 143"/>
                <a:gd name="T3" fmla="*/ 4 h 75"/>
                <a:gd name="T4" fmla="*/ 4 w 143"/>
                <a:gd name="T5" fmla="*/ 7 h 75"/>
                <a:gd name="T6" fmla="*/ 8 w 143"/>
                <a:gd name="T7" fmla="*/ 9 h 75"/>
                <a:gd name="T8" fmla="*/ 12 w 143"/>
                <a:gd name="T9" fmla="*/ 11 h 75"/>
                <a:gd name="T10" fmla="*/ 129 w 143"/>
                <a:gd name="T11" fmla="*/ 58 h 75"/>
                <a:gd name="T12" fmla="*/ 135 w 143"/>
                <a:gd name="T13" fmla="*/ 60 h 75"/>
                <a:gd name="T14" fmla="*/ 139 w 143"/>
                <a:gd name="T15" fmla="*/ 63 h 75"/>
                <a:gd name="T16" fmla="*/ 142 w 143"/>
                <a:gd name="T17" fmla="*/ 65 h 75"/>
                <a:gd name="T18" fmla="*/ 141 w 143"/>
                <a:gd name="T19" fmla="*/ 69 h 75"/>
                <a:gd name="T20" fmla="*/ 141 w 143"/>
                <a:gd name="T21" fmla="*/ 71 h 75"/>
                <a:gd name="T22" fmla="*/ 138 w 143"/>
                <a:gd name="T23" fmla="*/ 74 h 75"/>
                <a:gd name="T24" fmla="*/ 11 w 143"/>
                <a:gd name="T25" fmla="*/ 60 h 75"/>
                <a:gd name="T26" fmla="*/ 10 w 143"/>
                <a:gd name="T27" fmla="*/ 61 h 75"/>
                <a:gd name="T28" fmla="*/ 4 w 143"/>
                <a:gd name="T29" fmla="*/ 59 h 75"/>
                <a:gd name="T30" fmla="*/ 4 w 143"/>
                <a:gd name="T31" fmla="*/ 60 h 75"/>
                <a:gd name="T32" fmla="*/ 2 w 143"/>
                <a:gd name="T33" fmla="*/ 62 h 75"/>
                <a:gd name="T34" fmla="*/ 0 w 143"/>
                <a:gd name="T3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5">
                  <a:moveTo>
                    <a:pt x="0" y="0"/>
                  </a:moveTo>
                  <a:lnTo>
                    <a:pt x="0" y="4"/>
                  </a:lnTo>
                  <a:lnTo>
                    <a:pt x="4" y="7"/>
                  </a:lnTo>
                  <a:lnTo>
                    <a:pt x="8" y="9"/>
                  </a:lnTo>
                  <a:lnTo>
                    <a:pt x="12" y="11"/>
                  </a:lnTo>
                  <a:lnTo>
                    <a:pt x="129" y="58"/>
                  </a:lnTo>
                  <a:lnTo>
                    <a:pt x="135" y="60"/>
                  </a:lnTo>
                  <a:lnTo>
                    <a:pt x="139" y="63"/>
                  </a:lnTo>
                  <a:lnTo>
                    <a:pt x="142" y="65"/>
                  </a:lnTo>
                  <a:lnTo>
                    <a:pt x="141" y="69"/>
                  </a:lnTo>
                  <a:lnTo>
                    <a:pt x="141" y="71"/>
                  </a:lnTo>
                  <a:lnTo>
                    <a:pt x="138" y="74"/>
                  </a:lnTo>
                  <a:lnTo>
                    <a:pt x="11" y="60"/>
                  </a:lnTo>
                  <a:lnTo>
                    <a:pt x="10" y="61"/>
                  </a:lnTo>
                  <a:lnTo>
                    <a:pt x="4" y="59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Freeform 8"/>
            <p:cNvSpPr>
              <a:spLocks/>
            </p:cNvSpPr>
            <p:nvPr/>
          </p:nvSpPr>
          <p:spPr bwMode="auto">
            <a:xfrm>
              <a:off x="1324" y="1069"/>
              <a:ext cx="143" cy="72"/>
            </a:xfrm>
            <a:custGeom>
              <a:avLst/>
              <a:gdLst>
                <a:gd name="T0" fmla="*/ 0 w 143"/>
                <a:gd name="T1" fmla="*/ 0 h 72"/>
                <a:gd name="T2" fmla="*/ 1 w 143"/>
                <a:gd name="T3" fmla="*/ 2 h 72"/>
                <a:gd name="T4" fmla="*/ 4 w 143"/>
                <a:gd name="T5" fmla="*/ 4 h 72"/>
                <a:gd name="T6" fmla="*/ 6 w 143"/>
                <a:gd name="T7" fmla="*/ 6 h 72"/>
                <a:gd name="T8" fmla="*/ 10 w 143"/>
                <a:gd name="T9" fmla="*/ 7 h 72"/>
                <a:gd name="T10" fmla="*/ 133 w 143"/>
                <a:gd name="T11" fmla="*/ 57 h 72"/>
                <a:gd name="T12" fmla="*/ 137 w 143"/>
                <a:gd name="T13" fmla="*/ 61 h 72"/>
                <a:gd name="T14" fmla="*/ 140 w 143"/>
                <a:gd name="T15" fmla="*/ 61 h 72"/>
                <a:gd name="T16" fmla="*/ 141 w 143"/>
                <a:gd name="T17" fmla="*/ 65 h 72"/>
                <a:gd name="T18" fmla="*/ 141 w 143"/>
                <a:gd name="T19" fmla="*/ 66 h 72"/>
                <a:gd name="T20" fmla="*/ 142 w 143"/>
                <a:gd name="T21" fmla="*/ 71 h 72"/>
                <a:gd name="T22" fmla="*/ 137 w 143"/>
                <a:gd name="T23" fmla="*/ 71 h 72"/>
                <a:gd name="T24" fmla="*/ 12 w 143"/>
                <a:gd name="T25" fmla="*/ 59 h 72"/>
                <a:gd name="T26" fmla="*/ 7 w 143"/>
                <a:gd name="T27" fmla="*/ 59 h 72"/>
                <a:gd name="T28" fmla="*/ 6 w 143"/>
                <a:gd name="T29" fmla="*/ 59 h 72"/>
                <a:gd name="T30" fmla="*/ 4 w 143"/>
                <a:gd name="T31" fmla="*/ 59 h 72"/>
                <a:gd name="T32" fmla="*/ 1 w 143"/>
                <a:gd name="T33" fmla="*/ 59 h 72"/>
                <a:gd name="T34" fmla="*/ 0 w 143"/>
                <a:gd name="T35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2">
                  <a:moveTo>
                    <a:pt x="0" y="0"/>
                  </a:moveTo>
                  <a:lnTo>
                    <a:pt x="1" y="2"/>
                  </a:lnTo>
                  <a:lnTo>
                    <a:pt x="4" y="4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33" y="57"/>
                  </a:lnTo>
                  <a:lnTo>
                    <a:pt x="137" y="61"/>
                  </a:lnTo>
                  <a:lnTo>
                    <a:pt x="140" y="61"/>
                  </a:lnTo>
                  <a:lnTo>
                    <a:pt x="141" y="65"/>
                  </a:lnTo>
                  <a:lnTo>
                    <a:pt x="141" y="66"/>
                  </a:lnTo>
                  <a:lnTo>
                    <a:pt x="142" y="71"/>
                  </a:lnTo>
                  <a:lnTo>
                    <a:pt x="137" y="71"/>
                  </a:lnTo>
                  <a:lnTo>
                    <a:pt x="12" y="59"/>
                  </a:lnTo>
                  <a:lnTo>
                    <a:pt x="7" y="59"/>
                  </a:lnTo>
                  <a:lnTo>
                    <a:pt x="6" y="59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0" y="61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Freeform 9"/>
            <p:cNvSpPr>
              <a:spLocks/>
            </p:cNvSpPr>
            <p:nvPr/>
          </p:nvSpPr>
          <p:spPr bwMode="auto">
            <a:xfrm>
              <a:off x="1326" y="1131"/>
              <a:ext cx="144" cy="76"/>
            </a:xfrm>
            <a:custGeom>
              <a:avLst/>
              <a:gdLst>
                <a:gd name="T0" fmla="*/ 0 w 144"/>
                <a:gd name="T1" fmla="*/ 0 h 76"/>
                <a:gd name="T2" fmla="*/ 0 w 144"/>
                <a:gd name="T3" fmla="*/ 3 h 76"/>
                <a:gd name="T4" fmla="*/ 2 w 144"/>
                <a:gd name="T5" fmla="*/ 7 h 76"/>
                <a:gd name="T6" fmla="*/ 7 w 144"/>
                <a:gd name="T7" fmla="*/ 9 h 76"/>
                <a:gd name="T8" fmla="*/ 10 w 144"/>
                <a:gd name="T9" fmla="*/ 11 h 76"/>
                <a:gd name="T10" fmla="*/ 133 w 144"/>
                <a:gd name="T11" fmla="*/ 59 h 76"/>
                <a:gd name="T12" fmla="*/ 136 w 144"/>
                <a:gd name="T13" fmla="*/ 63 h 76"/>
                <a:gd name="T14" fmla="*/ 139 w 144"/>
                <a:gd name="T15" fmla="*/ 65 h 76"/>
                <a:gd name="T16" fmla="*/ 143 w 144"/>
                <a:gd name="T17" fmla="*/ 67 h 76"/>
                <a:gd name="T18" fmla="*/ 143 w 144"/>
                <a:gd name="T19" fmla="*/ 71 h 76"/>
                <a:gd name="T20" fmla="*/ 141 w 144"/>
                <a:gd name="T21" fmla="*/ 74 h 76"/>
                <a:gd name="T22" fmla="*/ 138 w 144"/>
                <a:gd name="T23" fmla="*/ 75 h 76"/>
                <a:gd name="T24" fmla="*/ 9 w 144"/>
                <a:gd name="T25" fmla="*/ 63 h 76"/>
                <a:gd name="T26" fmla="*/ 6 w 144"/>
                <a:gd name="T27" fmla="*/ 62 h 76"/>
                <a:gd name="T28" fmla="*/ 6 w 144"/>
                <a:gd name="T29" fmla="*/ 63 h 76"/>
                <a:gd name="T30" fmla="*/ 3 w 144"/>
                <a:gd name="T31" fmla="*/ 62 h 76"/>
                <a:gd name="T32" fmla="*/ 0 w 144"/>
                <a:gd name="T33" fmla="*/ 64 h 76"/>
                <a:gd name="T34" fmla="*/ 0 w 144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6">
                  <a:moveTo>
                    <a:pt x="0" y="0"/>
                  </a:moveTo>
                  <a:lnTo>
                    <a:pt x="0" y="3"/>
                  </a:lnTo>
                  <a:lnTo>
                    <a:pt x="2" y="7"/>
                  </a:lnTo>
                  <a:lnTo>
                    <a:pt x="7" y="9"/>
                  </a:lnTo>
                  <a:lnTo>
                    <a:pt x="10" y="11"/>
                  </a:lnTo>
                  <a:lnTo>
                    <a:pt x="133" y="59"/>
                  </a:lnTo>
                  <a:lnTo>
                    <a:pt x="136" y="63"/>
                  </a:lnTo>
                  <a:lnTo>
                    <a:pt x="139" y="65"/>
                  </a:lnTo>
                  <a:lnTo>
                    <a:pt x="143" y="67"/>
                  </a:lnTo>
                  <a:lnTo>
                    <a:pt x="143" y="71"/>
                  </a:lnTo>
                  <a:lnTo>
                    <a:pt x="141" y="74"/>
                  </a:lnTo>
                  <a:lnTo>
                    <a:pt x="138" y="75"/>
                  </a:lnTo>
                  <a:lnTo>
                    <a:pt x="9" y="63"/>
                  </a:lnTo>
                  <a:lnTo>
                    <a:pt x="6" y="62"/>
                  </a:lnTo>
                  <a:lnTo>
                    <a:pt x="6" y="63"/>
                  </a:lnTo>
                  <a:lnTo>
                    <a:pt x="3" y="62"/>
                  </a:lnTo>
                  <a:lnTo>
                    <a:pt x="0" y="64"/>
                  </a:lnTo>
                  <a:lnTo>
                    <a:pt x="0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Freeform 10"/>
            <p:cNvSpPr>
              <a:spLocks/>
            </p:cNvSpPr>
            <p:nvPr/>
          </p:nvSpPr>
          <p:spPr bwMode="auto">
            <a:xfrm>
              <a:off x="1325" y="1202"/>
              <a:ext cx="144" cy="70"/>
            </a:xfrm>
            <a:custGeom>
              <a:avLst/>
              <a:gdLst>
                <a:gd name="T0" fmla="*/ 0 w 144"/>
                <a:gd name="T1" fmla="*/ 0 h 70"/>
                <a:gd name="T2" fmla="*/ 0 w 144"/>
                <a:gd name="T3" fmla="*/ 0 h 70"/>
                <a:gd name="T4" fmla="*/ 4 w 144"/>
                <a:gd name="T5" fmla="*/ 4 h 70"/>
                <a:gd name="T6" fmla="*/ 6 w 144"/>
                <a:gd name="T7" fmla="*/ 6 h 70"/>
                <a:gd name="T8" fmla="*/ 11 w 144"/>
                <a:gd name="T9" fmla="*/ 7 h 70"/>
                <a:gd name="T10" fmla="*/ 131 w 144"/>
                <a:gd name="T11" fmla="*/ 54 h 70"/>
                <a:gd name="T12" fmla="*/ 136 w 144"/>
                <a:gd name="T13" fmla="*/ 58 h 70"/>
                <a:gd name="T14" fmla="*/ 139 w 144"/>
                <a:gd name="T15" fmla="*/ 59 h 70"/>
                <a:gd name="T16" fmla="*/ 143 w 144"/>
                <a:gd name="T17" fmla="*/ 63 h 70"/>
                <a:gd name="T18" fmla="*/ 143 w 144"/>
                <a:gd name="T19" fmla="*/ 66 h 70"/>
                <a:gd name="T20" fmla="*/ 140 w 144"/>
                <a:gd name="T21" fmla="*/ 69 h 70"/>
                <a:gd name="T22" fmla="*/ 138 w 144"/>
                <a:gd name="T23" fmla="*/ 69 h 70"/>
                <a:gd name="T24" fmla="*/ 11 w 144"/>
                <a:gd name="T25" fmla="*/ 57 h 70"/>
                <a:gd name="T26" fmla="*/ 7 w 144"/>
                <a:gd name="T27" fmla="*/ 58 h 70"/>
                <a:gd name="T28" fmla="*/ 4 w 144"/>
                <a:gd name="T29" fmla="*/ 57 h 70"/>
                <a:gd name="T30" fmla="*/ 1 w 144"/>
                <a:gd name="T31" fmla="*/ 57 h 70"/>
                <a:gd name="T32" fmla="*/ 1 w 144"/>
                <a:gd name="T33" fmla="*/ 59 h 70"/>
                <a:gd name="T34" fmla="*/ 0 w 144"/>
                <a:gd name="T35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0">
                  <a:moveTo>
                    <a:pt x="0" y="0"/>
                  </a:moveTo>
                  <a:lnTo>
                    <a:pt x="0" y="0"/>
                  </a:lnTo>
                  <a:lnTo>
                    <a:pt x="4" y="4"/>
                  </a:lnTo>
                  <a:lnTo>
                    <a:pt x="6" y="6"/>
                  </a:lnTo>
                  <a:lnTo>
                    <a:pt x="11" y="7"/>
                  </a:lnTo>
                  <a:lnTo>
                    <a:pt x="131" y="54"/>
                  </a:lnTo>
                  <a:lnTo>
                    <a:pt x="136" y="58"/>
                  </a:lnTo>
                  <a:lnTo>
                    <a:pt x="139" y="59"/>
                  </a:lnTo>
                  <a:lnTo>
                    <a:pt x="143" y="63"/>
                  </a:lnTo>
                  <a:lnTo>
                    <a:pt x="143" y="66"/>
                  </a:lnTo>
                  <a:lnTo>
                    <a:pt x="140" y="69"/>
                  </a:lnTo>
                  <a:lnTo>
                    <a:pt x="138" y="69"/>
                  </a:lnTo>
                  <a:lnTo>
                    <a:pt x="11" y="57"/>
                  </a:lnTo>
                  <a:lnTo>
                    <a:pt x="7" y="58"/>
                  </a:lnTo>
                  <a:lnTo>
                    <a:pt x="4" y="57"/>
                  </a:lnTo>
                  <a:lnTo>
                    <a:pt x="1" y="57"/>
                  </a:lnTo>
                  <a:lnTo>
                    <a:pt x="1" y="59"/>
                  </a:lnTo>
                  <a:lnTo>
                    <a:pt x="0" y="62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Freeform 11"/>
            <p:cNvSpPr>
              <a:spLocks/>
            </p:cNvSpPr>
            <p:nvPr/>
          </p:nvSpPr>
          <p:spPr bwMode="auto">
            <a:xfrm>
              <a:off x="1327" y="1260"/>
              <a:ext cx="142" cy="76"/>
            </a:xfrm>
            <a:custGeom>
              <a:avLst/>
              <a:gdLst>
                <a:gd name="T0" fmla="*/ 0 w 142"/>
                <a:gd name="T1" fmla="*/ 0 h 76"/>
                <a:gd name="T2" fmla="*/ 0 w 142"/>
                <a:gd name="T3" fmla="*/ 4 h 76"/>
                <a:gd name="T4" fmla="*/ 3 w 142"/>
                <a:gd name="T5" fmla="*/ 7 h 76"/>
                <a:gd name="T6" fmla="*/ 6 w 142"/>
                <a:gd name="T7" fmla="*/ 8 h 76"/>
                <a:gd name="T8" fmla="*/ 11 w 142"/>
                <a:gd name="T9" fmla="*/ 11 h 76"/>
                <a:gd name="T10" fmla="*/ 132 w 142"/>
                <a:gd name="T11" fmla="*/ 61 h 76"/>
                <a:gd name="T12" fmla="*/ 137 w 142"/>
                <a:gd name="T13" fmla="*/ 64 h 76"/>
                <a:gd name="T14" fmla="*/ 137 w 142"/>
                <a:gd name="T15" fmla="*/ 65 h 76"/>
                <a:gd name="T16" fmla="*/ 140 w 142"/>
                <a:gd name="T17" fmla="*/ 68 h 76"/>
                <a:gd name="T18" fmla="*/ 141 w 142"/>
                <a:gd name="T19" fmla="*/ 71 h 76"/>
                <a:gd name="T20" fmla="*/ 139 w 142"/>
                <a:gd name="T21" fmla="*/ 74 h 76"/>
                <a:gd name="T22" fmla="*/ 136 w 142"/>
                <a:gd name="T23" fmla="*/ 75 h 76"/>
                <a:gd name="T24" fmla="*/ 11 w 142"/>
                <a:gd name="T25" fmla="*/ 62 h 76"/>
                <a:gd name="T26" fmla="*/ 8 w 142"/>
                <a:gd name="T27" fmla="*/ 62 h 76"/>
                <a:gd name="T28" fmla="*/ 6 w 142"/>
                <a:gd name="T29" fmla="*/ 62 h 76"/>
                <a:gd name="T30" fmla="*/ 4 w 142"/>
                <a:gd name="T31" fmla="*/ 62 h 76"/>
                <a:gd name="T32" fmla="*/ 2 w 142"/>
                <a:gd name="T33" fmla="*/ 63 h 76"/>
                <a:gd name="T34" fmla="*/ 2 w 142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6">
                  <a:moveTo>
                    <a:pt x="0" y="0"/>
                  </a:moveTo>
                  <a:lnTo>
                    <a:pt x="0" y="4"/>
                  </a:lnTo>
                  <a:lnTo>
                    <a:pt x="3" y="7"/>
                  </a:lnTo>
                  <a:lnTo>
                    <a:pt x="6" y="8"/>
                  </a:lnTo>
                  <a:lnTo>
                    <a:pt x="11" y="11"/>
                  </a:lnTo>
                  <a:lnTo>
                    <a:pt x="132" y="61"/>
                  </a:lnTo>
                  <a:lnTo>
                    <a:pt x="137" y="64"/>
                  </a:lnTo>
                  <a:lnTo>
                    <a:pt x="137" y="65"/>
                  </a:lnTo>
                  <a:lnTo>
                    <a:pt x="140" y="68"/>
                  </a:lnTo>
                  <a:lnTo>
                    <a:pt x="141" y="71"/>
                  </a:lnTo>
                  <a:lnTo>
                    <a:pt x="139" y="74"/>
                  </a:lnTo>
                  <a:lnTo>
                    <a:pt x="136" y="75"/>
                  </a:lnTo>
                  <a:lnTo>
                    <a:pt x="11" y="62"/>
                  </a:lnTo>
                  <a:lnTo>
                    <a:pt x="8" y="62"/>
                  </a:lnTo>
                  <a:lnTo>
                    <a:pt x="6" y="62"/>
                  </a:lnTo>
                  <a:lnTo>
                    <a:pt x="4" y="62"/>
                  </a:lnTo>
                  <a:lnTo>
                    <a:pt x="2" y="63"/>
                  </a:lnTo>
                  <a:lnTo>
                    <a:pt x="2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Freeform 12"/>
            <p:cNvSpPr>
              <a:spLocks/>
            </p:cNvSpPr>
            <p:nvPr/>
          </p:nvSpPr>
          <p:spPr bwMode="auto">
            <a:xfrm>
              <a:off x="1326" y="1328"/>
              <a:ext cx="142" cy="74"/>
            </a:xfrm>
            <a:custGeom>
              <a:avLst/>
              <a:gdLst>
                <a:gd name="T0" fmla="*/ 0 w 142"/>
                <a:gd name="T1" fmla="*/ 0 h 74"/>
                <a:gd name="T2" fmla="*/ 2 w 142"/>
                <a:gd name="T3" fmla="*/ 2 h 74"/>
                <a:gd name="T4" fmla="*/ 4 w 142"/>
                <a:gd name="T5" fmla="*/ 4 h 74"/>
                <a:gd name="T6" fmla="*/ 4 w 142"/>
                <a:gd name="T7" fmla="*/ 5 h 74"/>
                <a:gd name="T8" fmla="*/ 10 w 142"/>
                <a:gd name="T9" fmla="*/ 8 h 74"/>
                <a:gd name="T10" fmla="*/ 129 w 142"/>
                <a:gd name="T11" fmla="*/ 57 h 74"/>
                <a:gd name="T12" fmla="*/ 136 w 142"/>
                <a:gd name="T13" fmla="*/ 59 h 74"/>
                <a:gd name="T14" fmla="*/ 138 w 142"/>
                <a:gd name="T15" fmla="*/ 62 h 74"/>
                <a:gd name="T16" fmla="*/ 139 w 142"/>
                <a:gd name="T17" fmla="*/ 66 h 74"/>
                <a:gd name="T18" fmla="*/ 141 w 142"/>
                <a:gd name="T19" fmla="*/ 68 h 74"/>
                <a:gd name="T20" fmla="*/ 140 w 142"/>
                <a:gd name="T21" fmla="*/ 70 h 74"/>
                <a:gd name="T22" fmla="*/ 136 w 142"/>
                <a:gd name="T23" fmla="*/ 73 h 74"/>
                <a:gd name="T24" fmla="*/ 12 w 142"/>
                <a:gd name="T25" fmla="*/ 59 h 74"/>
                <a:gd name="T26" fmla="*/ 8 w 142"/>
                <a:gd name="T27" fmla="*/ 59 h 74"/>
                <a:gd name="T28" fmla="*/ 4 w 142"/>
                <a:gd name="T29" fmla="*/ 59 h 74"/>
                <a:gd name="T30" fmla="*/ 3 w 142"/>
                <a:gd name="T31" fmla="*/ 59 h 74"/>
                <a:gd name="T32" fmla="*/ 3 w 142"/>
                <a:gd name="T33" fmla="*/ 61 h 74"/>
                <a:gd name="T34" fmla="*/ 2 w 142"/>
                <a:gd name="T35" fmla="*/ 6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10" y="8"/>
                  </a:lnTo>
                  <a:lnTo>
                    <a:pt x="129" y="57"/>
                  </a:lnTo>
                  <a:lnTo>
                    <a:pt x="136" y="59"/>
                  </a:lnTo>
                  <a:lnTo>
                    <a:pt x="138" y="62"/>
                  </a:lnTo>
                  <a:lnTo>
                    <a:pt x="139" y="66"/>
                  </a:lnTo>
                  <a:lnTo>
                    <a:pt x="141" y="68"/>
                  </a:lnTo>
                  <a:lnTo>
                    <a:pt x="140" y="70"/>
                  </a:lnTo>
                  <a:lnTo>
                    <a:pt x="136" y="73"/>
                  </a:lnTo>
                  <a:lnTo>
                    <a:pt x="12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3" y="59"/>
                  </a:lnTo>
                  <a:lnTo>
                    <a:pt x="3" y="61"/>
                  </a:lnTo>
                  <a:lnTo>
                    <a:pt x="2" y="64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Freeform 13"/>
            <p:cNvSpPr>
              <a:spLocks/>
            </p:cNvSpPr>
            <p:nvPr/>
          </p:nvSpPr>
          <p:spPr bwMode="auto">
            <a:xfrm>
              <a:off x="1326" y="1391"/>
              <a:ext cx="142" cy="73"/>
            </a:xfrm>
            <a:custGeom>
              <a:avLst/>
              <a:gdLst>
                <a:gd name="T0" fmla="*/ 0 w 142"/>
                <a:gd name="T1" fmla="*/ 0 h 73"/>
                <a:gd name="T2" fmla="*/ 0 w 142"/>
                <a:gd name="T3" fmla="*/ 3 h 73"/>
                <a:gd name="T4" fmla="*/ 1 w 142"/>
                <a:gd name="T5" fmla="*/ 7 h 73"/>
                <a:gd name="T6" fmla="*/ 5 w 142"/>
                <a:gd name="T7" fmla="*/ 9 h 73"/>
                <a:gd name="T8" fmla="*/ 11 w 142"/>
                <a:gd name="T9" fmla="*/ 10 h 73"/>
                <a:gd name="T10" fmla="*/ 129 w 142"/>
                <a:gd name="T11" fmla="*/ 59 h 73"/>
                <a:gd name="T12" fmla="*/ 137 w 142"/>
                <a:gd name="T13" fmla="*/ 61 h 73"/>
                <a:gd name="T14" fmla="*/ 138 w 142"/>
                <a:gd name="T15" fmla="*/ 63 h 73"/>
                <a:gd name="T16" fmla="*/ 141 w 142"/>
                <a:gd name="T17" fmla="*/ 67 h 73"/>
                <a:gd name="T18" fmla="*/ 141 w 142"/>
                <a:gd name="T19" fmla="*/ 69 h 73"/>
                <a:gd name="T20" fmla="*/ 140 w 142"/>
                <a:gd name="T21" fmla="*/ 72 h 73"/>
                <a:gd name="T22" fmla="*/ 135 w 142"/>
                <a:gd name="T23" fmla="*/ 72 h 73"/>
                <a:gd name="T24" fmla="*/ 73 w 142"/>
                <a:gd name="T25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73">
                  <a:moveTo>
                    <a:pt x="0" y="0"/>
                  </a:moveTo>
                  <a:lnTo>
                    <a:pt x="0" y="3"/>
                  </a:lnTo>
                  <a:lnTo>
                    <a:pt x="1" y="7"/>
                  </a:lnTo>
                  <a:lnTo>
                    <a:pt x="5" y="9"/>
                  </a:lnTo>
                  <a:lnTo>
                    <a:pt x="11" y="10"/>
                  </a:lnTo>
                  <a:lnTo>
                    <a:pt x="129" y="59"/>
                  </a:lnTo>
                  <a:lnTo>
                    <a:pt x="137" y="61"/>
                  </a:lnTo>
                  <a:lnTo>
                    <a:pt x="138" y="63"/>
                  </a:lnTo>
                  <a:lnTo>
                    <a:pt x="141" y="67"/>
                  </a:lnTo>
                  <a:lnTo>
                    <a:pt x="141" y="69"/>
                  </a:lnTo>
                  <a:lnTo>
                    <a:pt x="140" y="72"/>
                  </a:lnTo>
                  <a:lnTo>
                    <a:pt x="135" y="72"/>
                  </a:lnTo>
                  <a:lnTo>
                    <a:pt x="73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6" name="Group 14"/>
          <p:cNvGrpSpPr>
            <a:grpSpLocks/>
          </p:cNvGrpSpPr>
          <p:nvPr/>
        </p:nvGrpSpPr>
        <p:grpSpPr bwMode="auto">
          <a:xfrm rot="1968480" flipH="1">
            <a:off x="2817813" y="2206625"/>
            <a:ext cx="323850" cy="901700"/>
            <a:chOff x="1324" y="1002"/>
            <a:chExt cx="146" cy="462"/>
          </a:xfrm>
        </p:grpSpPr>
        <p:sp>
          <p:nvSpPr>
            <p:cNvPr id="57" name="Freeform 15"/>
            <p:cNvSpPr>
              <a:spLocks/>
            </p:cNvSpPr>
            <p:nvPr/>
          </p:nvSpPr>
          <p:spPr bwMode="auto">
            <a:xfrm>
              <a:off x="1326" y="1002"/>
              <a:ext cx="143" cy="75"/>
            </a:xfrm>
            <a:custGeom>
              <a:avLst/>
              <a:gdLst>
                <a:gd name="T0" fmla="*/ 0 w 143"/>
                <a:gd name="T1" fmla="*/ 0 h 75"/>
                <a:gd name="T2" fmla="*/ 0 w 143"/>
                <a:gd name="T3" fmla="*/ 4 h 75"/>
                <a:gd name="T4" fmla="*/ 4 w 143"/>
                <a:gd name="T5" fmla="*/ 7 h 75"/>
                <a:gd name="T6" fmla="*/ 8 w 143"/>
                <a:gd name="T7" fmla="*/ 9 h 75"/>
                <a:gd name="T8" fmla="*/ 12 w 143"/>
                <a:gd name="T9" fmla="*/ 11 h 75"/>
                <a:gd name="T10" fmla="*/ 129 w 143"/>
                <a:gd name="T11" fmla="*/ 58 h 75"/>
                <a:gd name="T12" fmla="*/ 135 w 143"/>
                <a:gd name="T13" fmla="*/ 60 h 75"/>
                <a:gd name="T14" fmla="*/ 139 w 143"/>
                <a:gd name="T15" fmla="*/ 63 h 75"/>
                <a:gd name="T16" fmla="*/ 142 w 143"/>
                <a:gd name="T17" fmla="*/ 65 h 75"/>
                <a:gd name="T18" fmla="*/ 141 w 143"/>
                <a:gd name="T19" fmla="*/ 69 h 75"/>
                <a:gd name="T20" fmla="*/ 141 w 143"/>
                <a:gd name="T21" fmla="*/ 71 h 75"/>
                <a:gd name="T22" fmla="*/ 138 w 143"/>
                <a:gd name="T23" fmla="*/ 74 h 75"/>
                <a:gd name="T24" fmla="*/ 11 w 143"/>
                <a:gd name="T25" fmla="*/ 60 h 75"/>
                <a:gd name="T26" fmla="*/ 10 w 143"/>
                <a:gd name="T27" fmla="*/ 61 h 75"/>
                <a:gd name="T28" fmla="*/ 4 w 143"/>
                <a:gd name="T29" fmla="*/ 59 h 75"/>
                <a:gd name="T30" fmla="*/ 4 w 143"/>
                <a:gd name="T31" fmla="*/ 60 h 75"/>
                <a:gd name="T32" fmla="*/ 2 w 143"/>
                <a:gd name="T33" fmla="*/ 62 h 75"/>
                <a:gd name="T34" fmla="*/ 0 w 143"/>
                <a:gd name="T3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5">
                  <a:moveTo>
                    <a:pt x="0" y="0"/>
                  </a:moveTo>
                  <a:lnTo>
                    <a:pt x="0" y="4"/>
                  </a:lnTo>
                  <a:lnTo>
                    <a:pt x="4" y="7"/>
                  </a:lnTo>
                  <a:lnTo>
                    <a:pt x="8" y="9"/>
                  </a:lnTo>
                  <a:lnTo>
                    <a:pt x="12" y="11"/>
                  </a:lnTo>
                  <a:lnTo>
                    <a:pt x="129" y="58"/>
                  </a:lnTo>
                  <a:lnTo>
                    <a:pt x="135" y="60"/>
                  </a:lnTo>
                  <a:lnTo>
                    <a:pt x="139" y="63"/>
                  </a:lnTo>
                  <a:lnTo>
                    <a:pt x="142" y="65"/>
                  </a:lnTo>
                  <a:lnTo>
                    <a:pt x="141" y="69"/>
                  </a:lnTo>
                  <a:lnTo>
                    <a:pt x="141" y="71"/>
                  </a:lnTo>
                  <a:lnTo>
                    <a:pt x="138" y="74"/>
                  </a:lnTo>
                  <a:lnTo>
                    <a:pt x="11" y="60"/>
                  </a:lnTo>
                  <a:lnTo>
                    <a:pt x="10" y="61"/>
                  </a:lnTo>
                  <a:lnTo>
                    <a:pt x="4" y="59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Freeform 16"/>
            <p:cNvSpPr>
              <a:spLocks/>
            </p:cNvSpPr>
            <p:nvPr/>
          </p:nvSpPr>
          <p:spPr bwMode="auto">
            <a:xfrm>
              <a:off x="1324" y="1069"/>
              <a:ext cx="143" cy="72"/>
            </a:xfrm>
            <a:custGeom>
              <a:avLst/>
              <a:gdLst>
                <a:gd name="T0" fmla="*/ 0 w 143"/>
                <a:gd name="T1" fmla="*/ 0 h 72"/>
                <a:gd name="T2" fmla="*/ 1 w 143"/>
                <a:gd name="T3" fmla="*/ 2 h 72"/>
                <a:gd name="T4" fmla="*/ 4 w 143"/>
                <a:gd name="T5" fmla="*/ 4 h 72"/>
                <a:gd name="T6" fmla="*/ 6 w 143"/>
                <a:gd name="T7" fmla="*/ 6 h 72"/>
                <a:gd name="T8" fmla="*/ 10 w 143"/>
                <a:gd name="T9" fmla="*/ 7 h 72"/>
                <a:gd name="T10" fmla="*/ 133 w 143"/>
                <a:gd name="T11" fmla="*/ 57 h 72"/>
                <a:gd name="T12" fmla="*/ 137 w 143"/>
                <a:gd name="T13" fmla="*/ 61 h 72"/>
                <a:gd name="T14" fmla="*/ 140 w 143"/>
                <a:gd name="T15" fmla="*/ 61 h 72"/>
                <a:gd name="T16" fmla="*/ 141 w 143"/>
                <a:gd name="T17" fmla="*/ 65 h 72"/>
                <a:gd name="T18" fmla="*/ 141 w 143"/>
                <a:gd name="T19" fmla="*/ 66 h 72"/>
                <a:gd name="T20" fmla="*/ 142 w 143"/>
                <a:gd name="T21" fmla="*/ 71 h 72"/>
                <a:gd name="T22" fmla="*/ 137 w 143"/>
                <a:gd name="T23" fmla="*/ 71 h 72"/>
                <a:gd name="T24" fmla="*/ 12 w 143"/>
                <a:gd name="T25" fmla="*/ 59 h 72"/>
                <a:gd name="T26" fmla="*/ 7 w 143"/>
                <a:gd name="T27" fmla="*/ 59 h 72"/>
                <a:gd name="T28" fmla="*/ 6 w 143"/>
                <a:gd name="T29" fmla="*/ 59 h 72"/>
                <a:gd name="T30" fmla="*/ 4 w 143"/>
                <a:gd name="T31" fmla="*/ 59 h 72"/>
                <a:gd name="T32" fmla="*/ 1 w 143"/>
                <a:gd name="T33" fmla="*/ 59 h 72"/>
                <a:gd name="T34" fmla="*/ 0 w 143"/>
                <a:gd name="T35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2">
                  <a:moveTo>
                    <a:pt x="0" y="0"/>
                  </a:moveTo>
                  <a:lnTo>
                    <a:pt x="1" y="2"/>
                  </a:lnTo>
                  <a:lnTo>
                    <a:pt x="4" y="4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33" y="57"/>
                  </a:lnTo>
                  <a:lnTo>
                    <a:pt x="137" y="61"/>
                  </a:lnTo>
                  <a:lnTo>
                    <a:pt x="140" y="61"/>
                  </a:lnTo>
                  <a:lnTo>
                    <a:pt x="141" y="65"/>
                  </a:lnTo>
                  <a:lnTo>
                    <a:pt x="141" y="66"/>
                  </a:lnTo>
                  <a:lnTo>
                    <a:pt x="142" y="71"/>
                  </a:lnTo>
                  <a:lnTo>
                    <a:pt x="137" y="71"/>
                  </a:lnTo>
                  <a:lnTo>
                    <a:pt x="12" y="59"/>
                  </a:lnTo>
                  <a:lnTo>
                    <a:pt x="7" y="59"/>
                  </a:lnTo>
                  <a:lnTo>
                    <a:pt x="6" y="59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0" y="61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Freeform 17"/>
            <p:cNvSpPr>
              <a:spLocks/>
            </p:cNvSpPr>
            <p:nvPr/>
          </p:nvSpPr>
          <p:spPr bwMode="auto">
            <a:xfrm>
              <a:off x="1326" y="1131"/>
              <a:ext cx="144" cy="76"/>
            </a:xfrm>
            <a:custGeom>
              <a:avLst/>
              <a:gdLst>
                <a:gd name="T0" fmla="*/ 0 w 144"/>
                <a:gd name="T1" fmla="*/ 0 h 76"/>
                <a:gd name="T2" fmla="*/ 0 w 144"/>
                <a:gd name="T3" fmla="*/ 3 h 76"/>
                <a:gd name="T4" fmla="*/ 2 w 144"/>
                <a:gd name="T5" fmla="*/ 7 h 76"/>
                <a:gd name="T6" fmla="*/ 7 w 144"/>
                <a:gd name="T7" fmla="*/ 9 h 76"/>
                <a:gd name="T8" fmla="*/ 10 w 144"/>
                <a:gd name="T9" fmla="*/ 11 h 76"/>
                <a:gd name="T10" fmla="*/ 133 w 144"/>
                <a:gd name="T11" fmla="*/ 59 h 76"/>
                <a:gd name="T12" fmla="*/ 136 w 144"/>
                <a:gd name="T13" fmla="*/ 63 h 76"/>
                <a:gd name="T14" fmla="*/ 139 w 144"/>
                <a:gd name="T15" fmla="*/ 65 h 76"/>
                <a:gd name="T16" fmla="*/ 143 w 144"/>
                <a:gd name="T17" fmla="*/ 67 h 76"/>
                <a:gd name="T18" fmla="*/ 143 w 144"/>
                <a:gd name="T19" fmla="*/ 71 h 76"/>
                <a:gd name="T20" fmla="*/ 141 w 144"/>
                <a:gd name="T21" fmla="*/ 74 h 76"/>
                <a:gd name="T22" fmla="*/ 138 w 144"/>
                <a:gd name="T23" fmla="*/ 75 h 76"/>
                <a:gd name="T24" fmla="*/ 9 w 144"/>
                <a:gd name="T25" fmla="*/ 63 h 76"/>
                <a:gd name="T26" fmla="*/ 6 w 144"/>
                <a:gd name="T27" fmla="*/ 62 h 76"/>
                <a:gd name="T28" fmla="*/ 6 w 144"/>
                <a:gd name="T29" fmla="*/ 63 h 76"/>
                <a:gd name="T30" fmla="*/ 3 w 144"/>
                <a:gd name="T31" fmla="*/ 62 h 76"/>
                <a:gd name="T32" fmla="*/ 0 w 144"/>
                <a:gd name="T33" fmla="*/ 64 h 76"/>
                <a:gd name="T34" fmla="*/ 0 w 144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6">
                  <a:moveTo>
                    <a:pt x="0" y="0"/>
                  </a:moveTo>
                  <a:lnTo>
                    <a:pt x="0" y="3"/>
                  </a:lnTo>
                  <a:lnTo>
                    <a:pt x="2" y="7"/>
                  </a:lnTo>
                  <a:lnTo>
                    <a:pt x="7" y="9"/>
                  </a:lnTo>
                  <a:lnTo>
                    <a:pt x="10" y="11"/>
                  </a:lnTo>
                  <a:lnTo>
                    <a:pt x="133" y="59"/>
                  </a:lnTo>
                  <a:lnTo>
                    <a:pt x="136" y="63"/>
                  </a:lnTo>
                  <a:lnTo>
                    <a:pt x="139" y="65"/>
                  </a:lnTo>
                  <a:lnTo>
                    <a:pt x="143" y="67"/>
                  </a:lnTo>
                  <a:lnTo>
                    <a:pt x="143" y="71"/>
                  </a:lnTo>
                  <a:lnTo>
                    <a:pt x="141" y="74"/>
                  </a:lnTo>
                  <a:lnTo>
                    <a:pt x="138" y="75"/>
                  </a:lnTo>
                  <a:lnTo>
                    <a:pt x="9" y="63"/>
                  </a:lnTo>
                  <a:lnTo>
                    <a:pt x="6" y="62"/>
                  </a:lnTo>
                  <a:lnTo>
                    <a:pt x="6" y="63"/>
                  </a:lnTo>
                  <a:lnTo>
                    <a:pt x="3" y="62"/>
                  </a:lnTo>
                  <a:lnTo>
                    <a:pt x="0" y="64"/>
                  </a:lnTo>
                  <a:lnTo>
                    <a:pt x="0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Freeform 18"/>
            <p:cNvSpPr>
              <a:spLocks/>
            </p:cNvSpPr>
            <p:nvPr/>
          </p:nvSpPr>
          <p:spPr bwMode="auto">
            <a:xfrm>
              <a:off x="1325" y="1202"/>
              <a:ext cx="144" cy="70"/>
            </a:xfrm>
            <a:custGeom>
              <a:avLst/>
              <a:gdLst>
                <a:gd name="T0" fmla="*/ 0 w 144"/>
                <a:gd name="T1" fmla="*/ 0 h 70"/>
                <a:gd name="T2" fmla="*/ 0 w 144"/>
                <a:gd name="T3" fmla="*/ 0 h 70"/>
                <a:gd name="T4" fmla="*/ 4 w 144"/>
                <a:gd name="T5" fmla="*/ 4 h 70"/>
                <a:gd name="T6" fmla="*/ 6 w 144"/>
                <a:gd name="T7" fmla="*/ 6 h 70"/>
                <a:gd name="T8" fmla="*/ 11 w 144"/>
                <a:gd name="T9" fmla="*/ 7 h 70"/>
                <a:gd name="T10" fmla="*/ 131 w 144"/>
                <a:gd name="T11" fmla="*/ 54 h 70"/>
                <a:gd name="T12" fmla="*/ 136 w 144"/>
                <a:gd name="T13" fmla="*/ 58 h 70"/>
                <a:gd name="T14" fmla="*/ 139 w 144"/>
                <a:gd name="T15" fmla="*/ 59 h 70"/>
                <a:gd name="T16" fmla="*/ 143 w 144"/>
                <a:gd name="T17" fmla="*/ 63 h 70"/>
                <a:gd name="T18" fmla="*/ 143 w 144"/>
                <a:gd name="T19" fmla="*/ 66 h 70"/>
                <a:gd name="T20" fmla="*/ 140 w 144"/>
                <a:gd name="T21" fmla="*/ 69 h 70"/>
                <a:gd name="T22" fmla="*/ 138 w 144"/>
                <a:gd name="T23" fmla="*/ 69 h 70"/>
                <a:gd name="T24" fmla="*/ 11 w 144"/>
                <a:gd name="T25" fmla="*/ 57 h 70"/>
                <a:gd name="T26" fmla="*/ 7 w 144"/>
                <a:gd name="T27" fmla="*/ 58 h 70"/>
                <a:gd name="T28" fmla="*/ 4 w 144"/>
                <a:gd name="T29" fmla="*/ 57 h 70"/>
                <a:gd name="T30" fmla="*/ 1 w 144"/>
                <a:gd name="T31" fmla="*/ 57 h 70"/>
                <a:gd name="T32" fmla="*/ 1 w 144"/>
                <a:gd name="T33" fmla="*/ 59 h 70"/>
                <a:gd name="T34" fmla="*/ 0 w 144"/>
                <a:gd name="T35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0">
                  <a:moveTo>
                    <a:pt x="0" y="0"/>
                  </a:moveTo>
                  <a:lnTo>
                    <a:pt x="0" y="0"/>
                  </a:lnTo>
                  <a:lnTo>
                    <a:pt x="4" y="4"/>
                  </a:lnTo>
                  <a:lnTo>
                    <a:pt x="6" y="6"/>
                  </a:lnTo>
                  <a:lnTo>
                    <a:pt x="11" y="7"/>
                  </a:lnTo>
                  <a:lnTo>
                    <a:pt x="131" y="54"/>
                  </a:lnTo>
                  <a:lnTo>
                    <a:pt x="136" y="58"/>
                  </a:lnTo>
                  <a:lnTo>
                    <a:pt x="139" y="59"/>
                  </a:lnTo>
                  <a:lnTo>
                    <a:pt x="143" y="63"/>
                  </a:lnTo>
                  <a:lnTo>
                    <a:pt x="143" y="66"/>
                  </a:lnTo>
                  <a:lnTo>
                    <a:pt x="140" y="69"/>
                  </a:lnTo>
                  <a:lnTo>
                    <a:pt x="138" y="69"/>
                  </a:lnTo>
                  <a:lnTo>
                    <a:pt x="11" y="57"/>
                  </a:lnTo>
                  <a:lnTo>
                    <a:pt x="7" y="58"/>
                  </a:lnTo>
                  <a:lnTo>
                    <a:pt x="4" y="57"/>
                  </a:lnTo>
                  <a:lnTo>
                    <a:pt x="1" y="57"/>
                  </a:lnTo>
                  <a:lnTo>
                    <a:pt x="1" y="59"/>
                  </a:lnTo>
                  <a:lnTo>
                    <a:pt x="0" y="62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Freeform 19"/>
            <p:cNvSpPr>
              <a:spLocks/>
            </p:cNvSpPr>
            <p:nvPr/>
          </p:nvSpPr>
          <p:spPr bwMode="auto">
            <a:xfrm>
              <a:off x="1327" y="1260"/>
              <a:ext cx="142" cy="76"/>
            </a:xfrm>
            <a:custGeom>
              <a:avLst/>
              <a:gdLst>
                <a:gd name="T0" fmla="*/ 0 w 142"/>
                <a:gd name="T1" fmla="*/ 0 h 76"/>
                <a:gd name="T2" fmla="*/ 0 w 142"/>
                <a:gd name="T3" fmla="*/ 4 h 76"/>
                <a:gd name="T4" fmla="*/ 3 w 142"/>
                <a:gd name="T5" fmla="*/ 7 h 76"/>
                <a:gd name="T6" fmla="*/ 6 w 142"/>
                <a:gd name="T7" fmla="*/ 8 h 76"/>
                <a:gd name="T8" fmla="*/ 11 w 142"/>
                <a:gd name="T9" fmla="*/ 11 h 76"/>
                <a:gd name="T10" fmla="*/ 132 w 142"/>
                <a:gd name="T11" fmla="*/ 61 h 76"/>
                <a:gd name="T12" fmla="*/ 137 w 142"/>
                <a:gd name="T13" fmla="*/ 64 h 76"/>
                <a:gd name="T14" fmla="*/ 137 w 142"/>
                <a:gd name="T15" fmla="*/ 65 h 76"/>
                <a:gd name="T16" fmla="*/ 140 w 142"/>
                <a:gd name="T17" fmla="*/ 68 h 76"/>
                <a:gd name="T18" fmla="*/ 141 w 142"/>
                <a:gd name="T19" fmla="*/ 71 h 76"/>
                <a:gd name="T20" fmla="*/ 139 w 142"/>
                <a:gd name="T21" fmla="*/ 74 h 76"/>
                <a:gd name="T22" fmla="*/ 136 w 142"/>
                <a:gd name="T23" fmla="*/ 75 h 76"/>
                <a:gd name="T24" fmla="*/ 11 w 142"/>
                <a:gd name="T25" fmla="*/ 62 h 76"/>
                <a:gd name="T26" fmla="*/ 8 w 142"/>
                <a:gd name="T27" fmla="*/ 62 h 76"/>
                <a:gd name="T28" fmla="*/ 6 w 142"/>
                <a:gd name="T29" fmla="*/ 62 h 76"/>
                <a:gd name="T30" fmla="*/ 4 w 142"/>
                <a:gd name="T31" fmla="*/ 62 h 76"/>
                <a:gd name="T32" fmla="*/ 2 w 142"/>
                <a:gd name="T33" fmla="*/ 63 h 76"/>
                <a:gd name="T34" fmla="*/ 2 w 142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6">
                  <a:moveTo>
                    <a:pt x="0" y="0"/>
                  </a:moveTo>
                  <a:lnTo>
                    <a:pt x="0" y="4"/>
                  </a:lnTo>
                  <a:lnTo>
                    <a:pt x="3" y="7"/>
                  </a:lnTo>
                  <a:lnTo>
                    <a:pt x="6" y="8"/>
                  </a:lnTo>
                  <a:lnTo>
                    <a:pt x="11" y="11"/>
                  </a:lnTo>
                  <a:lnTo>
                    <a:pt x="132" y="61"/>
                  </a:lnTo>
                  <a:lnTo>
                    <a:pt x="137" y="64"/>
                  </a:lnTo>
                  <a:lnTo>
                    <a:pt x="137" y="65"/>
                  </a:lnTo>
                  <a:lnTo>
                    <a:pt x="140" y="68"/>
                  </a:lnTo>
                  <a:lnTo>
                    <a:pt x="141" y="71"/>
                  </a:lnTo>
                  <a:lnTo>
                    <a:pt x="139" y="74"/>
                  </a:lnTo>
                  <a:lnTo>
                    <a:pt x="136" y="75"/>
                  </a:lnTo>
                  <a:lnTo>
                    <a:pt x="11" y="62"/>
                  </a:lnTo>
                  <a:lnTo>
                    <a:pt x="8" y="62"/>
                  </a:lnTo>
                  <a:lnTo>
                    <a:pt x="6" y="62"/>
                  </a:lnTo>
                  <a:lnTo>
                    <a:pt x="4" y="62"/>
                  </a:lnTo>
                  <a:lnTo>
                    <a:pt x="2" y="63"/>
                  </a:lnTo>
                  <a:lnTo>
                    <a:pt x="2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Freeform 20"/>
            <p:cNvSpPr>
              <a:spLocks/>
            </p:cNvSpPr>
            <p:nvPr/>
          </p:nvSpPr>
          <p:spPr bwMode="auto">
            <a:xfrm>
              <a:off x="1326" y="1328"/>
              <a:ext cx="142" cy="74"/>
            </a:xfrm>
            <a:custGeom>
              <a:avLst/>
              <a:gdLst>
                <a:gd name="T0" fmla="*/ 0 w 142"/>
                <a:gd name="T1" fmla="*/ 0 h 74"/>
                <a:gd name="T2" fmla="*/ 2 w 142"/>
                <a:gd name="T3" fmla="*/ 2 h 74"/>
                <a:gd name="T4" fmla="*/ 4 w 142"/>
                <a:gd name="T5" fmla="*/ 4 h 74"/>
                <a:gd name="T6" fmla="*/ 4 w 142"/>
                <a:gd name="T7" fmla="*/ 5 h 74"/>
                <a:gd name="T8" fmla="*/ 10 w 142"/>
                <a:gd name="T9" fmla="*/ 8 h 74"/>
                <a:gd name="T10" fmla="*/ 129 w 142"/>
                <a:gd name="T11" fmla="*/ 57 h 74"/>
                <a:gd name="T12" fmla="*/ 136 w 142"/>
                <a:gd name="T13" fmla="*/ 59 h 74"/>
                <a:gd name="T14" fmla="*/ 138 w 142"/>
                <a:gd name="T15" fmla="*/ 62 h 74"/>
                <a:gd name="T16" fmla="*/ 139 w 142"/>
                <a:gd name="T17" fmla="*/ 66 h 74"/>
                <a:gd name="T18" fmla="*/ 141 w 142"/>
                <a:gd name="T19" fmla="*/ 68 h 74"/>
                <a:gd name="T20" fmla="*/ 140 w 142"/>
                <a:gd name="T21" fmla="*/ 70 h 74"/>
                <a:gd name="T22" fmla="*/ 136 w 142"/>
                <a:gd name="T23" fmla="*/ 73 h 74"/>
                <a:gd name="T24" fmla="*/ 12 w 142"/>
                <a:gd name="T25" fmla="*/ 59 h 74"/>
                <a:gd name="T26" fmla="*/ 8 w 142"/>
                <a:gd name="T27" fmla="*/ 59 h 74"/>
                <a:gd name="T28" fmla="*/ 4 w 142"/>
                <a:gd name="T29" fmla="*/ 59 h 74"/>
                <a:gd name="T30" fmla="*/ 3 w 142"/>
                <a:gd name="T31" fmla="*/ 59 h 74"/>
                <a:gd name="T32" fmla="*/ 3 w 142"/>
                <a:gd name="T33" fmla="*/ 61 h 74"/>
                <a:gd name="T34" fmla="*/ 2 w 142"/>
                <a:gd name="T35" fmla="*/ 6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10" y="8"/>
                  </a:lnTo>
                  <a:lnTo>
                    <a:pt x="129" y="57"/>
                  </a:lnTo>
                  <a:lnTo>
                    <a:pt x="136" y="59"/>
                  </a:lnTo>
                  <a:lnTo>
                    <a:pt x="138" y="62"/>
                  </a:lnTo>
                  <a:lnTo>
                    <a:pt x="139" y="66"/>
                  </a:lnTo>
                  <a:lnTo>
                    <a:pt x="141" y="68"/>
                  </a:lnTo>
                  <a:lnTo>
                    <a:pt x="140" y="70"/>
                  </a:lnTo>
                  <a:lnTo>
                    <a:pt x="136" y="73"/>
                  </a:lnTo>
                  <a:lnTo>
                    <a:pt x="12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3" y="59"/>
                  </a:lnTo>
                  <a:lnTo>
                    <a:pt x="3" y="61"/>
                  </a:lnTo>
                  <a:lnTo>
                    <a:pt x="2" y="64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reeform 21"/>
            <p:cNvSpPr>
              <a:spLocks/>
            </p:cNvSpPr>
            <p:nvPr/>
          </p:nvSpPr>
          <p:spPr bwMode="auto">
            <a:xfrm>
              <a:off x="1326" y="1391"/>
              <a:ext cx="142" cy="73"/>
            </a:xfrm>
            <a:custGeom>
              <a:avLst/>
              <a:gdLst>
                <a:gd name="T0" fmla="*/ 0 w 142"/>
                <a:gd name="T1" fmla="*/ 0 h 73"/>
                <a:gd name="T2" fmla="*/ 0 w 142"/>
                <a:gd name="T3" fmla="*/ 3 h 73"/>
                <a:gd name="T4" fmla="*/ 1 w 142"/>
                <a:gd name="T5" fmla="*/ 7 h 73"/>
                <a:gd name="T6" fmla="*/ 5 w 142"/>
                <a:gd name="T7" fmla="*/ 9 h 73"/>
                <a:gd name="T8" fmla="*/ 11 w 142"/>
                <a:gd name="T9" fmla="*/ 10 h 73"/>
                <a:gd name="T10" fmla="*/ 129 w 142"/>
                <a:gd name="T11" fmla="*/ 59 h 73"/>
                <a:gd name="T12" fmla="*/ 137 w 142"/>
                <a:gd name="T13" fmla="*/ 61 h 73"/>
                <a:gd name="T14" fmla="*/ 138 w 142"/>
                <a:gd name="T15" fmla="*/ 63 h 73"/>
                <a:gd name="T16" fmla="*/ 141 w 142"/>
                <a:gd name="T17" fmla="*/ 67 h 73"/>
                <a:gd name="T18" fmla="*/ 141 w 142"/>
                <a:gd name="T19" fmla="*/ 69 h 73"/>
                <a:gd name="T20" fmla="*/ 140 w 142"/>
                <a:gd name="T21" fmla="*/ 72 h 73"/>
                <a:gd name="T22" fmla="*/ 135 w 142"/>
                <a:gd name="T23" fmla="*/ 72 h 73"/>
                <a:gd name="T24" fmla="*/ 73 w 142"/>
                <a:gd name="T25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73">
                  <a:moveTo>
                    <a:pt x="0" y="0"/>
                  </a:moveTo>
                  <a:lnTo>
                    <a:pt x="0" y="3"/>
                  </a:lnTo>
                  <a:lnTo>
                    <a:pt x="1" y="7"/>
                  </a:lnTo>
                  <a:lnTo>
                    <a:pt x="5" y="9"/>
                  </a:lnTo>
                  <a:lnTo>
                    <a:pt x="11" y="10"/>
                  </a:lnTo>
                  <a:lnTo>
                    <a:pt x="129" y="59"/>
                  </a:lnTo>
                  <a:lnTo>
                    <a:pt x="137" y="61"/>
                  </a:lnTo>
                  <a:lnTo>
                    <a:pt x="138" y="63"/>
                  </a:lnTo>
                  <a:lnTo>
                    <a:pt x="141" y="67"/>
                  </a:lnTo>
                  <a:lnTo>
                    <a:pt x="141" y="69"/>
                  </a:lnTo>
                  <a:lnTo>
                    <a:pt x="140" y="72"/>
                  </a:lnTo>
                  <a:lnTo>
                    <a:pt x="135" y="72"/>
                  </a:lnTo>
                  <a:lnTo>
                    <a:pt x="73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4" name="Oval 22"/>
          <p:cNvSpPr>
            <a:spLocks noChangeArrowheads="1"/>
          </p:cNvSpPr>
          <p:nvPr/>
        </p:nvSpPr>
        <p:spPr bwMode="auto">
          <a:xfrm>
            <a:off x="1219200" y="2862263"/>
            <a:ext cx="1811338" cy="747712"/>
          </a:xfrm>
          <a:prstGeom prst="ellipse">
            <a:avLst/>
          </a:prstGeom>
          <a:gradFill rotWithShape="0">
            <a:gsLst>
              <a:gs pos="0">
                <a:srgbClr val="FF0000">
                  <a:gamma/>
                  <a:tint val="0"/>
                  <a:invGamma/>
                </a:srgbClr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5" name="Text Box 23"/>
          <p:cNvSpPr txBox="1">
            <a:spLocks noChangeArrowheads="1"/>
          </p:cNvSpPr>
          <p:nvPr/>
        </p:nvSpPr>
        <p:spPr bwMode="auto">
          <a:xfrm>
            <a:off x="1525588" y="2973388"/>
            <a:ext cx="1841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fr-FR" altLang="fr-FR" sz="3200" b="0"/>
          </a:p>
        </p:txBody>
      </p:sp>
      <p:sp>
        <p:nvSpPr>
          <p:cNvPr id="66" name="Line 24"/>
          <p:cNvSpPr>
            <a:spLocks noChangeShapeType="1"/>
          </p:cNvSpPr>
          <p:nvPr/>
        </p:nvSpPr>
        <p:spPr bwMode="auto">
          <a:xfrm>
            <a:off x="508000" y="2351088"/>
            <a:ext cx="4381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7" name="Line 25"/>
          <p:cNvSpPr>
            <a:spLocks noChangeShapeType="1"/>
          </p:cNvSpPr>
          <p:nvPr/>
        </p:nvSpPr>
        <p:spPr bwMode="auto">
          <a:xfrm rot="19606098">
            <a:off x="844550" y="2076450"/>
            <a:ext cx="1031875" cy="4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8" name="Line 26"/>
          <p:cNvSpPr>
            <a:spLocks noChangeShapeType="1"/>
          </p:cNvSpPr>
          <p:nvPr/>
        </p:nvSpPr>
        <p:spPr bwMode="auto">
          <a:xfrm>
            <a:off x="107950" y="2351088"/>
            <a:ext cx="4381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9" name="Text Box 27"/>
          <p:cNvSpPr txBox="1">
            <a:spLocks noChangeArrowheads="1"/>
          </p:cNvSpPr>
          <p:nvPr/>
        </p:nvSpPr>
        <p:spPr bwMode="auto">
          <a:xfrm>
            <a:off x="311150" y="2365375"/>
            <a:ext cx="33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fr-FR" sz="1800" b="0" i="1"/>
              <a:t>k</a:t>
            </a:r>
          </a:p>
        </p:txBody>
      </p:sp>
      <p:sp>
        <p:nvSpPr>
          <p:cNvPr id="70" name="Text Box 28"/>
          <p:cNvSpPr txBox="1">
            <a:spLocks noChangeArrowheads="1"/>
          </p:cNvSpPr>
          <p:nvPr/>
        </p:nvSpPr>
        <p:spPr bwMode="auto">
          <a:xfrm>
            <a:off x="1601788" y="1854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fr-FR" sz="1800" b="0" i="1"/>
              <a:t>k</a:t>
            </a:r>
            <a:r>
              <a:rPr lang="en-US" altLang="fr-FR" sz="1800" b="0" i="1">
                <a:cs typeface="Times New Roman" pitchFamily="18" charset="0"/>
              </a:rPr>
              <a:t>'</a:t>
            </a:r>
            <a:endParaRPr lang="en-US" altLang="fr-FR" sz="1800" b="0" i="1"/>
          </a:p>
        </p:txBody>
      </p:sp>
      <p:sp>
        <p:nvSpPr>
          <p:cNvPr id="71" name="Text Box 29"/>
          <p:cNvSpPr txBox="1">
            <a:spLocks noChangeArrowheads="1"/>
          </p:cNvSpPr>
          <p:nvPr/>
        </p:nvSpPr>
        <p:spPr bwMode="auto">
          <a:xfrm>
            <a:off x="809625" y="2638425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fr-FR" sz="1800" b="0">
                <a:solidFill>
                  <a:srgbClr val="FF3300"/>
                </a:solidFill>
                <a:sym typeface="Symbol" pitchFamily="18" charset="2"/>
              </a:rPr>
              <a:t>*</a:t>
            </a:r>
            <a:endParaRPr lang="en-US" altLang="fr-FR" sz="1800" b="0">
              <a:solidFill>
                <a:srgbClr val="FF3300"/>
              </a:solidFill>
            </a:endParaRPr>
          </a:p>
        </p:txBody>
      </p:sp>
      <p:sp>
        <p:nvSpPr>
          <p:cNvPr id="72" name="Text Box 30"/>
          <p:cNvSpPr txBox="1">
            <a:spLocks noChangeArrowheads="1"/>
          </p:cNvSpPr>
          <p:nvPr/>
        </p:nvSpPr>
        <p:spPr bwMode="auto">
          <a:xfrm>
            <a:off x="1525588" y="24130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fr-FR" sz="1800" b="0" i="1"/>
              <a:t>q</a:t>
            </a:r>
          </a:p>
        </p:txBody>
      </p:sp>
      <p:sp>
        <p:nvSpPr>
          <p:cNvPr id="73" name="Text Box 31"/>
          <p:cNvSpPr txBox="1">
            <a:spLocks noChangeArrowheads="1"/>
          </p:cNvSpPr>
          <p:nvPr/>
        </p:nvSpPr>
        <p:spPr bwMode="auto">
          <a:xfrm>
            <a:off x="2452688" y="244792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fr-FR" sz="1800" b="0" i="1"/>
              <a:t>q</a:t>
            </a:r>
            <a:r>
              <a:rPr lang="en-US" altLang="fr-FR" sz="1800" b="0" i="1">
                <a:cs typeface="Times New Roman" pitchFamily="18" charset="0"/>
              </a:rPr>
              <a:t>'</a:t>
            </a:r>
          </a:p>
        </p:txBody>
      </p:sp>
      <p:sp>
        <p:nvSpPr>
          <p:cNvPr id="74" name="Text Box 32"/>
          <p:cNvSpPr txBox="1">
            <a:spLocks noChangeArrowheads="1"/>
          </p:cNvSpPr>
          <p:nvPr/>
        </p:nvSpPr>
        <p:spPr bwMode="auto">
          <a:xfrm>
            <a:off x="3240088" y="1960563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fr-FR" sz="2000" b="0">
                <a:solidFill>
                  <a:srgbClr val="FF3300"/>
                </a:solidFill>
                <a:sym typeface="Symbol" pitchFamily="18" charset="2"/>
              </a:rPr>
              <a:t></a:t>
            </a:r>
            <a:endParaRPr lang="en-US" altLang="fr-FR" sz="2000" b="0">
              <a:solidFill>
                <a:srgbClr val="FF3300"/>
              </a:solidFill>
            </a:endParaRPr>
          </a:p>
        </p:txBody>
      </p:sp>
      <p:sp>
        <p:nvSpPr>
          <p:cNvPr id="75" name="Text Box 33"/>
          <p:cNvSpPr txBox="1">
            <a:spLocks noChangeArrowheads="1"/>
          </p:cNvSpPr>
          <p:nvPr/>
        </p:nvSpPr>
        <p:spPr bwMode="auto">
          <a:xfrm>
            <a:off x="1176338" y="369887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fr-FR" sz="1800" b="0" i="1"/>
              <a:t>p</a:t>
            </a:r>
            <a:endParaRPr lang="en-US" altLang="fr-FR" sz="1800" b="0" i="1">
              <a:cs typeface="Times New Roman" pitchFamily="18" charset="0"/>
            </a:endParaRPr>
          </a:p>
        </p:txBody>
      </p:sp>
      <p:sp>
        <p:nvSpPr>
          <p:cNvPr id="76" name="Text Box 34"/>
          <p:cNvSpPr txBox="1">
            <a:spLocks noChangeArrowheads="1"/>
          </p:cNvSpPr>
          <p:nvPr/>
        </p:nvSpPr>
        <p:spPr bwMode="auto">
          <a:xfrm>
            <a:off x="2592388" y="3698875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fr-FR" sz="1800" b="0" i="1"/>
              <a:t>p</a:t>
            </a:r>
            <a:r>
              <a:rPr lang="en-US" altLang="fr-FR" sz="1800" b="0" i="1">
                <a:cs typeface="Times New Roman" pitchFamily="18" charset="0"/>
              </a:rPr>
              <a:t>'</a:t>
            </a:r>
          </a:p>
        </p:txBody>
      </p:sp>
      <p:sp>
        <p:nvSpPr>
          <p:cNvPr id="77" name="Rectangle 36"/>
          <p:cNvSpPr>
            <a:spLocks noChangeArrowheads="1"/>
          </p:cNvSpPr>
          <p:nvPr/>
        </p:nvSpPr>
        <p:spPr bwMode="auto">
          <a:xfrm>
            <a:off x="2606675" y="3730625"/>
            <a:ext cx="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n-US" altLang="fr-FR" sz="2400" b="0" i="1">
              <a:solidFill>
                <a:srgbClr val="000000"/>
              </a:solidFill>
            </a:endParaRPr>
          </a:p>
          <a:p>
            <a:pPr eaLnBrk="0" hangingPunct="0"/>
            <a:endParaRPr lang="en-US" altLang="fr-FR" sz="2400" b="0" i="1">
              <a:solidFill>
                <a:srgbClr val="000000"/>
              </a:solidFill>
            </a:endParaRPr>
          </a:p>
          <a:p>
            <a:pPr eaLnBrk="0" hangingPunct="0"/>
            <a:endParaRPr lang="en-US" altLang="fr-FR" sz="2400" b="0"/>
          </a:p>
        </p:txBody>
      </p:sp>
      <p:sp>
        <p:nvSpPr>
          <p:cNvPr id="78" name="Text Box 40"/>
          <p:cNvSpPr txBox="1">
            <a:spLocks noChangeArrowheads="1"/>
          </p:cNvSpPr>
          <p:nvPr/>
        </p:nvSpPr>
        <p:spPr bwMode="auto">
          <a:xfrm>
            <a:off x="250825" y="1989138"/>
            <a:ext cx="4810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fr-FR" sz="1800" b="0">
                <a:solidFill>
                  <a:schemeClr val="accent2"/>
                </a:solidFill>
              </a:rPr>
              <a:t>e/</a:t>
            </a:r>
            <a:r>
              <a:rPr lang="en-US" altLang="fr-FR" sz="1800" b="0">
                <a:solidFill>
                  <a:schemeClr val="accent2"/>
                </a:solidFill>
                <a:cs typeface="Times New Roman" pitchFamily="18" charset="0"/>
              </a:rPr>
              <a:t>µ</a:t>
            </a:r>
          </a:p>
        </p:txBody>
      </p:sp>
      <p:sp>
        <p:nvSpPr>
          <p:cNvPr id="79" name="Text Box 46"/>
          <p:cNvSpPr txBox="1">
            <a:spLocks noChangeArrowheads="1"/>
          </p:cNvSpPr>
          <p:nvPr/>
        </p:nvSpPr>
        <p:spPr bwMode="auto">
          <a:xfrm>
            <a:off x="838200" y="3708400"/>
            <a:ext cx="2238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fr-FR">
                <a:solidFill>
                  <a:schemeClr val="accent2"/>
                </a:solidFill>
              </a:rPr>
              <a:t>N</a:t>
            </a:r>
            <a:endParaRPr lang="fr-FR" altLang="fr-FR">
              <a:solidFill>
                <a:schemeClr val="accent2"/>
              </a:solidFill>
            </a:endParaRPr>
          </a:p>
        </p:txBody>
      </p:sp>
      <p:grpSp>
        <p:nvGrpSpPr>
          <p:cNvPr id="81" name="Group 49"/>
          <p:cNvGrpSpPr>
            <a:grpSpLocks/>
          </p:cNvGrpSpPr>
          <p:nvPr/>
        </p:nvGrpSpPr>
        <p:grpSpPr bwMode="auto">
          <a:xfrm>
            <a:off x="763922" y="4399488"/>
            <a:ext cx="2547938" cy="1639888"/>
            <a:chOff x="612" y="2614"/>
            <a:chExt cx="1474" cy="1033"/>
          </a:xfrm>
        </p:grpSpPr>
        <p:sp>
          <p:nvSpPr>
            <p:cNvPr id="82" name="Rectangle 50"/>
            <p:cNvSpPr>
              <a:spLocks noChangeArrowheads="1"/>
            </p:cNvSpPr>
            <p:nvPr/>
          </p:nvSpPr>
          <p:spPr bwMode="auto">
            <a:xfrm>
              <a:off x="612" y="2614"/>
              <a:ext cx="1474" cy="10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aphicFrame>
          <p:nvGraphicFramePr>
            <p:cNvPr id="83" name="Object 5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50206117"/>
                </p:ext>
              </p:extLst>
            </p:nvPr>
          </p:nvGraphicFramePr>
          <p:xfrm>
            <a:off x="703" y="2620"/>
            <a:ext cx="1321" cy="9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4671" name="Equation" r:id="rId3" imgW="1409400" imgH="1028520" progId="Equation.3">
                    <p:embed/>
                  </p:oleObj>
                </mc:Choice>
                <mc:Fallback>
                  <p:oleObj name="Equation" r:id="rId3" imgW="1409400" imgH="10285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3" y="2620"/>
                          <a:ext cx="1321" cy="97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ZoneTexte 83"/>
              <p:cNvSpPr txBox="1"/>
              <p:nvPr/>
            </p:nvSpPr>
            <p:spPr>
              <a:xfrm>
                <a:off x="1404610" y="1259468"/>
                <a:ext cx="1220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800" b="1" i="1" smtClean="0">
                          <a:latin typeface="Cambria Math"/>
                        </a:rPr>
                        <m:t>𝒆𝒑</m:t>
                      </m:r>
                      <m:r>
                        <a:rPr lang="fr-FR" sz="1800" b="1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fr-FR" sz="1800" b="1" i="1" smtClean="0">
                          <a:latin typeface="Cambria Math"/>
                          <a:ea typeface="Cambria Math"/>
                        </a:rPr>
                        <m:t>𝒆𝒑</m:t>
                      </m:r>
                      <m:r>
                        <m:rPr>
                          <m:sty m:val="p"/>
                        </m:rPr>
                        <a:rPr lang="el-GR" sz="1800" b="1" i="1" smtClean="0">
                          <a:latin typeface="Cambria Math"/>
                          <a:ea typeface="Cambria Math"/>
                        </a:rPr>
                        <m:t>γ</m:t>
                      </m:r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84" name="ZoneTexte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610" y="1259468"/>
                <a:ext cx="1220206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ZoneTexte 84"/>
          <p:cNvSpPr txBox="1"/>
          <p:nvPr/>
        </p:nvSpPr>
        <p:spPr>
          <a:xfrm>
            <a:off x="3761910" y="1268760"/>
            <a:ext cx="1912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0" i="1" dirty="0">
                <a:latin typeface="Bookman Old Style" panose="02050604050505020204" pitchFamily="18" charset="0"/>
              </a:rPr>
              <a:t>p</a:t>
            </a:r>
            <a:r>
              <a:rPr lang="fr-FR" sz="1600" b="0" i="1" dirty="0" smtClean="0">
                <a:latin typeface="Bookman Old Style" panose="02050604050505020204" pitchFamily="18" charset="0"/>
              </a:rPr>
              <a:t>our extraire</a:t>
            </a:r>
            <a:endParaRPr lang="fr-FR" sz="1600" b="0" i="1" dirty="0">
              <a:latin typeface="Bookman Old Style" panose="02050604050505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ZoneTexte 85"/>
              <p:cNvSpPr txBox="1"/>
              <p:nvPr/>
            </p:nvSpPr>
            <p:spPr>
              <a:xfrm>
                <a:off x="6014535" y="1268760"/>
                <a:ext cx="11752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sz="1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/>
                            </a:rPr>
                            <m:t>γ</m:t>
                          </m:r>
                        </m:e>
                        <m:sup>
                          <m:r>
                            <a:rPr lang="fr-FR" sz="1800" b="1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fr-FR" sz="1800" b="1" i="1" smtClean="0">
                          <a:latin typeface="Cambria Math"/>
                        </a:rPr>
                        <m:t>𝒑</m:t>
                      </m:r>
                      <m:r>
                        <a:rPr lang="fr-FR" sz="1800" b="1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l-GR" sz="1800" b="1" i="1" smtClean="0">
                          <a:latin typeface="Cambria Math"/>
                          <a:ea typeface="Cambria Math"/>
                        </a:rPr>
                        <m:t>γ</m:t>
                      </m:r>
                      <m:r>
                        <a:rPr lang="fr-FR" sz="1800" b="1" i="1" smtClean="0"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86" name="ZoneTexte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4535" y="1268760"/>
                <a:ext cx="1175257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ZoneTexte 86"/>
          <p:cNvSpPr txBox="1"/>
          <p:nvPr/>
        </p:nvSpPr>
        <p:spPr>
          <a:xfrm>
            <a:off x="5247075" y="4914165"/>
            <a:ext cx="3870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Bookman Old Style" panose="02050604050505020204" pitchFamily="18" charset="0"/>
              </a:rPr>
              <a:t>DV	</a:t>
            </a:r>
            <a:r>
              <a:rPr lang="fr-FR" dirty="0" err="1" smtClean="0">
                <a:latin typeface="Bookman Old Style" panose="02050604050505020204" pitchFamily="18" charset="0"/>
              </a:rPr>
              <a:t>D</a:t>
            </a:r>
            <a:r>
              <a:rPr lang="fr-FR" b="0" dirty="0" err="1" smtClean="0">
                <a:latin typeface="Bookman Old Style" panose="02050604050505020204" pitchFamily="18" charset="0"/>
              </a:rPr>
              <a:t>eeply</a:t>
            </a:r>
            <a:r>
              <a:rPr lang="fr-FR" dirty="0" smtClean="0">
                <a:latin typeface="Bookman Old Style" panose="02050604050505020204" pitchFamily="18" charset="0"/>
              </a:rPr>
              <a:t> V</a:t>
            </a:r>
            <a:r>
              <a:rPr lang="fr-FR" b="0" dirty="0" smtClean="0">
                <a:latin typeface="Bookman Old Style" panose="02050604050505020204" pitchFamily="18" charset="0"/>
              </a:rPr>
              <a:t>irtual</a:t>
            </a:r>
            <a:r>
              <a:rPr lang="fr-FR" dirty="0" smtClean="0">
                <a:latin typeface="Bookman Old Style" panose="02050604050505020204" pitchFamily="18" charset="0"/>
              </a:rPr>
              <a:t> </a:t>
            </a:r>
            <a:r>
              <a:rPr lang="fr-FR" b="0" dirty="0" smtClean="0">
                <a:latin typeface="Bookman Old Style" panose="02050604050505020204" pitchFamily="18" charset="0"/>
              </a:rPr>
              <a:t>(Q</a:t>
            </a:r>
            <a:r>
              <a:rPr lang="fr-FR" b="0" baseline="30000" dirty="0" smtClean="0">
                <a:latin typeface="Bookman Old Style" panose="02050604050505020204" pitchFamily="18" charset="0"/>
              </a:rPr>
              <a:t>2</a:t>
            </a:r>
            <a:r>
              <a:rPr lang="fr-FR" b="0" dirty="0" smtClean="0">
                <a:latin typeface="Bookman Old Style" panose="02050604050505020204" pitchFamily="18" charset="0"/>
              </a:rPr>
              <a:t> grand)</a:t>
            </a:r>
          </a:p>
          <a:p>
            <a:r>
              <a:rPr lang="fr-FR" dirty="0" smtClean="0">
                <a:latin typeface="Bookman Old Style" panose="02050604050505020204" pitchFamily="18" charset="0"/>
              </a:rPr>
              <a:t>CS	C</a:t>
            </a:r>
            <a:r>
              <a:rPr lang="fr-FR" b="0" dirty="0" smtClean="0">
                <a:latin typeface="Bookman Old Style" panose="02050604050505020204" pitchFamily="18" charset="0"/>
              </a:rPr>
              <a:t>ompton</a:t>
            </a:r>
            <a:r>
              <a:rPr lang="fr-FR" dirty="0" smtClean="0">
                <a:latin typeface="Bookman Old Style" panose="02050604050505020204" pitchFamily="18" charset="0"/>
              </a:rPr>
              <a:t> </a:t>
            </a:r>
            <a:r>
              <a:rPr lang="fr-FR" dirty="0" err="1" smtClean="0">
                <a:latin typeface="Bookman Old Style" panose="02050604050505020204" pitchFamily="18" charset="0"/>
              </a:rPr>
              <a:t>S</a:t>
            </a:r>
            <a:r>
              <a:rPr lang="fr-FR" b="0" dirty="0" err="1" smtClean="0">
                <a:latin typeface="Bookman Old Style" panose="02050604050505020204" pitchFamily="18" charset="0"/>
              </a:rPr>
              <a:t>cattering</a:t>
            </a:r>
            <a:endParaRPr lang="fr-FR" b="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86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 animBg="1"/>
      <p:bldP spid="28" grpId="0"/>
      <p:bldP spid="29" grpId="0"/>
      <p:bldP spid="30" grpId="0" animBg="1"/>
      <p:bldP spid="31" grpId="0"/>
      <p:bldP spid="32" grpId="0" animBg="1"/>
      <p:bldP spid="33" grpId="0" animBg="1"/>
      <p:bldP spid="34" grpId="0"/>
      <p:bldP spid="43" grpId="0"/>
      <p:bldP spid="85" grpId="0"/>
      <p:bldP spid="86" grpId="0"/>
      <p:bldP spid="8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7" name="Rectangle 3"/>
          <p:cNvSpPr>
            <a:spLocks noChangeArrowheads="1"/>
          </p:cNvSpPr>
          <p:nvPr/>
        </p:nvSpPr>
        <p:spPr bwMode="auto">
          <a:xfrm>
            <a:off x="1308894" y="4173242"/>
            <a:ext cx="6481763" cy="765175"/>
          </a:xfrm>
          <a:prstGeom prst="rect">
            <a:avLst/>
          </a:prstGeom>
          <a:solidFill>
            <a:srgbClr val="F6F29A"/>
          </a:solidFill>
          <a:ln w="285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8469" name="Rectangle 5"/>
          <p:cNvSpPr>
            <a:spLocks noChangeArrowheads="1"/>
          </p:cNvSpPr>
          <p:nvPr/>
        </p:nvSpPr>
        <p:spPr bwMode="auto">
          <a:xfrm>
            <a:off x="431801" y="171010"/>
            <a:ext cx="8235950" cy="6477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>
                <a:latin typeface="Bookman Old Style" pitchFamily="18" charset="0"/>
              </a:rPr>
              <a:t>DVCS : </a:t>
            </a:r>
            <a:r>
              <a:rPr lang="en-GB" altLang="fr-FR" sz="2000" i="1" dirty="0" smtClean="0">
                <a:latin typeface="Bookman Old Style" pitchFamily="18" charset="0"/>
              </a:rPr>
              <a:t>section </a:t>
            </a:r>
            <a:r>
              <a:rPr lang="en-GB" altLang="fr-FR" sz="2000" i="1" dirty="0" err="1" smtClean="0">
                <a:latin typeface="Bookman Old Style" pitchFamily="18" charset="0"/>
              </a:rPr>
              <a:t>efficace</a:t>
            </a:r>
            <a:r>
              <a:rPr lang="en-GB" altLang="fr-FR" sz="2000" i="1" dirty="0" smtClean="0">
                <a:latin typeface="Bookman Old Style" pitchFamily="18" charset="0"/>
              </a:rPr>
              <a:t> </a:t>
            </a:r>
            <a:r>
              <a:rPr lang="en-GB" altLang="fr-FR" sz="2000" i="1" dirty="0" err="1" smtClean="0">
                <a:latin typeface="Bookman Old Style" pitchFamily="18" charset="0"/>
              </a:rPr>
              <a:t>polarisée</a:t>
            </a:r>
            <a:r>
              <a:rPr lang="en-GB" altLang="fr-FR" sz="2000" i="1" dirty="0" smtClean="0">
                <a:latin typeface="Bookman Old Style" pitchFamily="18" charset="0"/>
              </a:rPr>
              <a:t> et </a:t>
            </a:r>
            <a:r>
              <a:rPr lang="en-GB" altLang="fr-FR" sz="2000" i="1" dirty="0" err="1" smtClean="0">
                <a:latin typeface="Bookman Old Style" pitchFamily="18" charset="0"/>
              </a:rPr>
              <a:t>asymétrie</a:t>
            </a:r>
            <a:r>
              <a:rPr lang="en-GB" altLang="fr-FR" sz="2000" i="1" dirty="0" smtClean="0">
                <a:latin typeface="Bookman Old Style" pitchFamily="18" charset="0"/>
              </a:rPr>
              <a:t> de </a:t>
            </a:r>
            <a:r>
              <a:rPr lang="en-GB" altLang="fr-FR" sz="2000" i="1" dirty="0" err="1" smtClean="0">
                <a:latin typeface="Bookman Old Style" pitchFamily="18" charset="0"/>
              </a:rPr>
              <a:t>faisceau</a:t>
            </a:r>
            <a:endParaRPr lang="en-GB" altLang="fr-FR" sz="2000" i="1" dirty="0">
              <a:latin typeface="Bookman Old Style" pitchFamily="18" charset="0"/>
            </a:endParaRPr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341312" y="3102010"/>
            <a:ext cx="8574087" cy="917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fr-FR" sz="1600" b="0" dirty="0" smtClean="0"/>
              <a:t>                                                      La </a:t>
            </a:r>
            <a:r>
              <a:rPr lang="en-US" altLang="fr-FR" sz="1600" b="0" dirty="0" err="1" smtClean="0"/>
              <a:t>partie</a:t>
            </a:r>
            <a:r>
              <a:rPr lang="en-US" altLang="fr-FR" sz="1600" b="0" dirty="0" smtClean="0"/>
              <a:t> </a:t>
            </a:r>
            <a:r>
              <a:rPr lang="en-US" altLang="fr-FR" sz="1600" b="0" dirty="0" err="1" smtClean="0"/>
              <a:t>imaginaire</a:t>
            </a:r>
            <a:r>
              <a:rPr lang="en-US" altLang="fr-FR" sz="1600" b="0" dirty="0" smtClean="0"/>
              <a:t> de </a:t>
            </a:r>
            <a:r>
              <a:rPr lang="en-US" altLang="fr-FR" sz="1600" b="0" dirty="0" err="1" smtClean="0"/>
              <a:t>l’interférence</a:t>
            </a:r>
            <a:r>
              <a:rPr lang="en-US" altLang="fr-FR" sz="1600" b="0" dirty="0" smtClean="0"/>
              <a:t> </a:t>
            </a:r>
            <a:r>
              <a:rPr lang="en-US" altLang="fr-FR" sz="1600" b="0" dirty="0"/>
              <a:t>DVCS-BH </a:t>
            </a:r>
            <a:r>
              <a:rPr lang="en-US" altLang="fr-FR" sz="1600" b="0" dirty="0" err="1" smtClean="0"/>
              <a:t>génère</a:t>
            </a:r>
            <a:endParaRPr lang="en-US" altLang="fr-FR" sz="1600" b="0" dirty="0" smtClean="0"/>
          </a:p>
          <a:p>
            <a:endParaRPr lang="en-US" altLang="fr-FR" sz="1600" b="0" dirty="0"/>
          </a:p>
          <a:p>
            <a:pPr>
              <a:spcBef>
                <a:spcPct val="20000"/>
              </a:spcBef>
            </a:pPr>
            <a:r>
              <a:rPr lang="en-US" altLang="fr-FR" sz="1800" u="sng" dirty="0" err="1" smtClean="0">
                <a:solidFill>
                  <a:srgbClr val="CC0000"/>
                </a:solidFill>
              </a:rPr>
              <a:t>une</a:t>
            </a:r>
            <a:r>
              <a:rPr lang="en-US" altLang="fr-FR" sz="1800" u="sng" dirty="0" smtClean="0">
                <a:solidFill>
                  <a:srgbClr val="CC0000"/>
                </a:solidFill>
              </a:rPr>
              <a:t> section </a:t>
            </a:r>
            <a:r>
              <a:rPr lang="en-US" altLang="fr-FR" sz="1800" u="sng" dirty="0" err="1" smtClean="0">
                <a:solidFill>
                  <a:srgbClr val="CC0000"/>
                </a:solidFill>
              </a:rPr>
              <a:t>efficace</a:t>
            </a:r>
            <a:r>
              <a:rPr lang="en-US" altLang="fr-FR" sz="1800" u="sng" dirty="0" smtClean="0">
                <a:solidFill>
                  <a:srgbClr val="CC0000"/>
                </a:solidFill>
              </a:rPr>
              <a:t> </a:t>
            </a:r>
            <a:r>
              <a:rPr lang="en-US" altLang="fr-FR" sz="1800" u="sng" dirty="0" err="1" smtClean="0">
                <a:solidFill>
                  <a:srgbClr val="CC0000"/>
                </a:solidFill>
              </a:rPr>
              <a:t>polarisée</a:t>
            </a:r>
            <a:r>
              <a:rPr lang="en-US" altLang="fr-FR" sz="1800" dirty="0" smtClean="0">
                <a:solidFill>
                  <a:srgbClr val="CC0000"/>
                </a:solidFill>
              </a:rPr>
              <a:t>:</a:t>
            </a:r>
            <a:r>
              <a:rPr lang="en-US" altLang="fr-FR" b="0" dirty="0" smtClean="0"/>
              <a:t> </a:t>
            </a:r>
          </a:p>
        </p:txBody>
      </p:sp>
      <p:graphicFrame>
        <p:nvGraphicFramePr>
          <p:cNvPr id="31847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484404"/>
              </p:ext>
            </p:extLst>
          </p:nvPr>
        </p:nvGraphicFramePr>
        <p:xfrm>
          <a:off x="3909252" y="3674799"/>
          <a:ext cx="3948113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02" name="Equation" r:id="rId4" imgW="2603160" imgH="241200" progId="Equation.3">
                  <p:embed/>
                </p:oleObj>
              </mc:Choice>
              <mc:Fallback>
                <p:oleObj name="Equation" r:id="rId4" imgW="2603160" imgH="24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9252" y="3674799"/>
                        <a:ext cx="3948113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47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863148"/>
              </p:ext>
            </p:extLst>
          </p:nvPr>
        </p:nvGraphicFramePr>
        <p:xfrm>
          <a:off x="1612900" y="4120080"/>
          <a:ext cx="5783263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03" name="Equation" r:id="rId6" imgW="3213000" imgH="431640" progId="Equation.3">
                  <p:embed/>
                </p:oleObj>
              </mc:Choice>
              <mc:Fallback>
                <p:oleObj name="Equation" r:id="rId6" imgW="3213000" imgH="431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900" y="4120080"/>
                        <a:ext cx="5783263" cy="779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4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9510944"/>
              </p:ext>
            </p:extLst>
          </p:nvPr>
        </p:nvGraphicFramePr>
        <p:xfrm>
          <a:off x="3176844" y="5083223"/>
          <a:ext cx="5922705" cy="46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04" name="Equation" r:id="rId8" imgW="4724280" imgH="368280" progId="Equation.3">
                  <p:embed/>
                </p:oleObj>
              </mc:Choice>
              <mc:Fallback>
                <p:oleObj name="Equation" r:id="rId8" imgW="4724280" imgH="3682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6844" y="5083223"/>
                        <a:ext cx="5922705" cy="46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8476" name="Text Box 12"/>
          <p:cNvSpPr txBox="1">
            <a:spLocks noChangeArrowheads="1"/>
          </p:cNvSpPr>
          <p:nvPr/>
        </p:nvSpPr>
        <p:spPr bwMode="auto">
          <a:xfrm>
            <a:off x="431800" y="5647255"/>
            <a:ext cx="19566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r-FR" sz="1800" u="sng" dirty="0"/>
              <a:t>or </a:t>
            </a:r>
            <a:r>
              <a:rPr lang="en-US" altLang="fr-FR" sz="1800" u="sng" dirty="0" err="1" smtClean="0"/>
              <a:t>une</a:t>
            </a:r>
            <a:r>
              <a:rPr lang="en-US" altLang="fr-FR" sz="1800" u="sng" dirty="0" smtClean="0"/>
              <a:t> </a:t>
            </a:r>
            <a:r>
              <a:rPr lang="en-US" altLang="fr-FR" sz="1800" u="sng" dirty="0" err="1" smtClean="0"/>
              <a:t>asymétrie</a:t>
            </a:r>
            <a:r>
              <a:rPr lang="en-US" altLang="fr-FR" sz="1800" dirty="0" smtClean="0"/>
              <a:t>:</a:t>
            </a:r>
            <a:r>
              <a:rPr lang="en-US" altLang="fr-FR" b="0" dirty="0" smtClean="0"/>
              <a:t> </a:t>
            </a:r>
            <a:endParaRPr lang="fr-FR" altLang="fr-FR" b="0" dirty="0"/>
          </a:p>
        </p:txBody>
      </p:sp>
      <p:graphicFrame>
        <p:nvGraphicFramePr>
          <p:cNvPr id="31847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8974060"/>
              </p:ext>
            </p:extLst>
          </p:nvPr>
        </p:nvGraphicFramePr>
        <p:xfrm>
          <a:off x="2417763" y="5474218"/>
          <a:ext cx="1654175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05" name="Equation" r:id="rId10" imgW="990360" imgH="419040" progId="Equation.3">
                  <p:embed/>
                </p:oleObj>
              </mc:Choice>
              <mc:Fallback>
                <p:oleObj name="Equation" r:id="rId10" imgW="990360" imgH="4190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7763" y="5474218"/>
                        <a:ext cx="1654175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8483" name="Text Box 19"/>
          <p:cNvSpPr txBox="1">
            <a:spLocks noChangeArrowheads="1"/>
          </p:cNvSpPr>
          <p:nvPr/>
        </p:nvSpPr>
        <p:spPr bwMode="auto">
          <a:xfrm>
            <a:off x="0" y="639003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sz="1800" b="0" i="1" dirty="0" smtClean="0">
                <a:latin typeface="Comic Sans MS" pitchFamily="66" charset="0"/>
              </a:rPr>
              <a:t>Le </a:t>
            </a:r>
            <a:r>
              <a:rPr lang="en-GB" altLang="fr-FR" sz="1800" b="0" i="1" dirty="0" err="1" smtClean="0">
                <a:latin typeface="Comic Sans MS" pitchFamily="66" charset="0"/>
              </a:rPr>
              <a:t>comportement</a:t>
            </a:r>
            <a:r>
              <a:rPr lang="en-GB" altLang="fr-FR" sz="1800" b="0" i="1" dirty="0" smtClean="0">
                <a:latin typeface="Comic Sans MS" pitchFamily="66" charset="0"/>
              </a:rPr>
              <a:t> </a:t>
            </a:r>
            <a:r>
              <a:rPr lang="en-GB" altLang="fr-FR" sz="1800" b="0" i="1" dirty="0" err="1" smtClean="0">
                <a:latin typeface="Comic Sans MS" pitchFamily="66" charset="0"/>
              </a:rPr>
              <a:t>sinusoïdal</a:t>
            </a:r>
            <a:r>
              <a:rPr lang="en-GB" altLang="fr-FR" sz="1800" b="0" i="1" dirty="0" smtClean="0">
                <a:latin typeface="Comic Sans MS" pitchFamily="66" charset="0"/>
              </a:rPr>
              <a:t> </a:t>
            </a:r>
            <a:r>
              <a:rPr lang="en-GB" altLang="fr-FR" sz="1800" b="0" i="1" dirty="0" err="1" smtClean="0">
                <a:latin typeface="Comic Sans MS" pitchFamily="66" charset="0"/>
              </a:rPr>
              <a:t>est</a:t>
            </a:r>
            <a:r>
              <a:rPr lang="en-GB" altLang="fr-FR" sz="1800" b="0" i="1" dirty="0" smtClean="0">
                <a:latin typeface="Comic Sans MS" pitchFamily="66" charset="0"/>
              </a:rPr>
              <a:t> </a:t>
            </a:r>
            <a:r>
              <a:rPr lang="en-GB" altLang="fr-FR" sz="1800" b="0" i="1" dirty="0" err="1" smtClean="0">
                <a:latin typeface="Comic Sans MS" pitchFamily="66" charset="0"/>
              </a:rPr>
              <a:t>caractéristique</a:t>
            </a:r>
            <a:r>
              <a:rPr lang="en-GB" altLang="fr-FR" sz="1800" b="0" i="1" dirty="0" smtClean="0">
                <a:latin typeface="Comic Sans MS" pitchFamily="66" charset="0"/>
              </a:rPr>
              <a:t> de </a:t>
            </a:r>
            <a:r>
              <a:rPr lang="en-GB" altLang="fr-FR" sz="1800" b="0" i="1" dirty="0" err="1" smtClean="0">
                <a:latin typeface="Comic Sans MS" pitchFamily="66" charset="0"/>
              </a:rPr>
              <a:t>cette</a:t>
            </a:r>
            <a:r>
              <a:rPr lang="en-GB" altLang="fr-FR" sz="1800" b="0" i="1" dirty="0" smtClean="0">
                <a:latin typeface="Comic Sans MS" pitchFamily="66" charset="0"/>
              </a:rPr>
              <a:t> </a:t>
            </a:r>
            <a:r>
              <a:rPr lang="en-GB" altLang="fr-FR" sz="1800" b="0" i="1" dirty="0" err="1" smtClean="0">
                <a:latin typeface="Comic Sans MS" pitchFamily="66" charset="0"/>
              </a:rPr>
              <a:t>interférence</a:t>
            </a:r>
            <a:endParaRPr lang="en-GB" altLang="fr-FR" sz="1800" b="0" i="1" dirty="0">
              <a:latin typeface="Comic Sans MS" pitchFamily="66" charset="0"/>
            </a:endParaRPr>
          </a:p>
        </p:txBody>
      </p:sp>
      <p:sp>
        <p:nvSpPr>
          <p:cNvPr id="318485" name="Line 21"/>
          <p:cNvSpPr>
            <a:spLocks noChangeShapeType="1"/>
          </p:cNvSpPr>
          <p:nvPr/>
        </p:nvSpPr>
        <p:spPr bwMode="auto">
          <a:xfrm>
            <a:off x="2097293" y="4661262"/>
            <a:ext cx="809625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434585"/>
              </p:ext>
            </p:extLst>
          </p:nvPr>
        </p:nvGraphicFramePr>
        <p:xfrm>
          <a:off x="2822955" y="1403775"/>
          <a:ext cx="602452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06" name="Equation" r:id="rId12" imgW="3936960" imgH="469800" progId="Equation.3">
                  <p:embed/>
                </p:oleObj>
              </mc:Choice>
              <mc:Fallback>
                <p:oleObj name="Equation" r:id="rId12" imgW="3936960" imgH="469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2955" y="1403775"/>
                        <a:ext cx="6024520" cy="72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Line 5"/>
          <p:cNvSpPr>
            <a:spLocks noChangeShapeType="1"/>
          </p:cNvSpPr>
          <p:nvPr/>
        </p:nvSpPr>
        <p:spPr bwMode="auto">
          <a:xfrm flipV="1">
            <a:off x="425695" y="2227353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 flipV="1">
            <a:off x="427283" y="2187665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 flipV="1">
            <a:off x="425695" y="226704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 flipV="1">
            <a:off x="1111495" y="165744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760695" y="1766255"/>
            <a:ext cx="615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 err="1">
                <a:latin typeface="Bookman Old Style" pitchFamily="18" charset="0"/>
              </a:rPr>
              <a:t>x+ξ</a:t>
            </a:r>
            <a:r>
              <a:rPr lang="en-GB" altLang="fr-FR" sz="1600" b="0" dirty="0">
                <a:latin typeface="Bookman Old Style" pitchFamily="18" charset="0"/>
              </a:rPr>
              <a:t> </a:t>
            </a:r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 rot="18742695" flipV="1">
            <a:off x="1797295" y="166379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1736685" y="1766255"/>
            <a:ext cx="75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>
                <a:latin typeface="Bookman Old Style" pitchFamily="18" charset="0"/>
              </a:rPr>
              <a:t>x-ξ</a:t>
            </a:r>
            <a:r>
              <a:rPr lang="en-GB" altLang="fr-FR" sz="1600" b="0" dirty="0">
                <a:latin typeface="Bookman Old Style" pitchFamily="18" charset="0"/>
              </a:rPr>
              <a:t> </a:t>
            </a: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 rot="12777622" flipV="1">
            <a:off x="2102095" y="218449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 rot="12777622" flipV="1">
            <a:off x="2095745" y="2144803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" name="Line 14"/>
          <p:cNvSpPr>
            <a:spLocks noChangeShapeType="1"/>
          </p:cNvSpPr>
          <p:nvPr/>
        </p:nvSpPr>
        <p:spPr bwMode="auto">
          <a:xfrm rot="12777622" flipV="1">
            <a:off x="2102095" y="2224178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1028945" y="2054315"/>
            <a:ext cx="1225550" cy="3048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" name="Freeform 16"/>
          <p:cNvSpPr>
            <a:spLocks/>
          </p:cNvSpPr>
          <p:nvPr/>
        </p:nvSpPr>
        <p:spPr bwMode="auto">
          <a:xfrm>
            <a:off x="724145" y="2397215"/>
            <a:ext cx="1828800" cy="168275"/>
          </a:xfrm>
          <a:custGeom>
            <a:avLst/>
            <a:gdLst>
              <a:gd name="T0" fmla="*/ 0 w 1200"/>
              <a:gd name="T1" fmla="*/ 48 h 48"/>
              <a:gd name="T2" fmla="*/ 624 w 1200"/>
              <a:gd name="T3" fmla="*/ 0 h 48"/>
              <a:gd name="T4" fmla="*/ 1200 w 1200"/>
              <a:gd name="T5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0" h="48">
                <a:moveTo>
                  <a:pt x="0" y="48"/>
                </a:moveTo>
                <a:cubicBezTo>
                  <a:pt x="212" y="24"/>
                  <a:pt x="424" y="0"/>
                  <a:pt x="624" y="0"/>
                </a:cubicBezTo>
                <a:cubicBezTo>
                  <a:pt x="824" y="0"/>
                  <a:pt x="1012" y="24"/>
                  <a:pt x="1200" y="48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1486145" y="2359115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>
                <a:latin typeface="Bookman Old Style" pitchFamily="18" charset="0"/>
              </a:rPr>
              <a:t>t</a:t>
            </a:r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V="1">
            <a:off x="1417883" y="1655853"/>
            <a:ext cx="414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9" name="Group 19"/>
          <p:cNvGrpSpPr>
            <a:grpSpLocks noChangeAspect="1"/>
          </p:cNvGrpSpPr>
          <p:nvPr/>
        </p:nvGrpSpPr>
        <p:grpSpPr bwMode="auto">
          <a:xfrm rot="-2865258">
            <a:off x="1205157" y="1268503"/>
            <a:ext cx="98425" cy="450850"/>
            <a:chOff x="1324" y="1002"/>
            <a:chExt cx="146" cy="462"/>
          </a:xfrm>
        </p:grpSpPr>
        <p:sp>
          <p:nvSpPr>
            <p:cNvPr id="30" name="Freeform 20"/>
            <p:cNvSpPr>
              <a:spLocks noChangeAspect="1"/>
            </p:cNvSpPr>
            <p:nvPr/>
          </p:nvSpPr>
          <p:spPr bwMode="auto">
            <a:xfrm>
              <a:off x="1326" y="1002"/>
              <a:ext cx="143" cy="75"/>
            </a:xfrm>
            <a:custGeom>
              <a:avLst/>
              <a:gdLst>
                <a:gd name="T0" fmla="*/ 0 w 143"/>
                <a:gd name="T1" fmla="*/ 0 h 75"/>
                <a:gd name="T2" fmla="*/ 0 w 143"/>
                <a:gd name="T3" fmla="*/ 4 h 75"/>
                <a:gd name="T4" fmla="*/ 4 w 143"/>
                <a:gd name="T5" fmla="*/ 7 h 75"/>
                <a:gd name="T6" fmla="*/ 8 w 143"/>
                <a:gd name="T7" fmla="*/ 9 h 75"/>
                <a:gd name="T8" fmla="*/ 12 w 143"/>
                <a:gd name="T9" fmla="*/ 11 h 75"/>
                <a:gd name="T10" fmla="*/ 129 w 143"/>
                <a:gd name="T11" fmla="*/ 58 h 75"/>
                <a:gd name="T12" fmla="*/ 135 w 143"/>
                <a:gd name="T13" fmla="*/ 60 h 75"/>
                <a:gd name="T14" fmla="*/ 139 w 143"/>
                <a:gd name="T15" fmla="*/ 63 h 75"/>
                <a:gd name="T16" fmla="*/ 142 w 143"/>
                <a:gd name="T17" fmla="*/ 65 h 75"/>
                <a:gd name="T18" fmla="*/ 141 w 143"/>
                <a:gd name="T19" fmla="*/ 69 h 75"/>
                <a:gd name="T20" fmla="*/ 141 w 143"/>
                <a:gd name="T21" fmla="*/ 71 h 75"/>
                <a:gd name="T22" fmla="*/ 138 w 143"/>
                <a:gd name="T23" fmla="*/ 74 h 75"/>
                <a:gd name="T24" fmla="*/ 11 w 143"/>
                <a:gd name="T25" fmla="*/ 60 h 75"/>
                <a:gd name="T26" fmla="*/ 10 w 143"/>
                <a:gd name="T27" fmla="*/ 61 h 75"/>
                <a:gd name="T28" fmla="*/ 4 w 143"/>
                <a:gd name="T29" fmla="*/ 59 h 75"/>
                <a:gd name="T30" fmla="*/ 4 w 143"/>
                <a:gd name="T31" fmla="*/ 60 h 75"/>
                <a:gd name="T32" fmla="*/ 2 w 143"/>
                <a:gd name="T33" fmla="*/ 62 h 75"/>
                <a:gd name="T34" fmla="*/ 0 w 143"/>
                <a:gd name="T3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5">
                  <a:moveTo>
                    <a:pt x="0" y="0"/>
                  </a:moveTo>
                  <a:lnTo>
                    <a:pt x="0" y="4"/>
                  </a:lnTo>
                  <a:lnTo>
                    <a:pt x="4" y="7"/>
                  </a:lnTo>
                  <a:lnTo>
                    <a:pt x="8" y="9"/>
                  </a:lnTo>
                  <a:lnTo>
                    <a:pt x="12" y="11"/>
                  </a:lnTo>
                  <a:lnTo>
                    <a:pt x="129" y="58"/>
                  </a:lnTo>
                  <a:lnTo>
                    <a:pt x="135" y="60"/>
                  </a:lnTo>
                  <a:lnTo>
                    <a:pt x="139" y="63"/>
                  </a:lnTo>
                  <a:lnTo>
                    <a:pt x="142" y="65"/>
                  </a:lnTo>
                  <a:lnTo>
                    <a:pt x="141" y="69"/>
                  </a:lnTo>
                  <a:lnTo>
                    <a:pt x="141" y="71"/>
                  </a:lnTo>
                  <a:lnTo>
                    <a:pt x="138" y="74"/>
                  </a:lnTo>
                  <a:lnTo>
                    <a:pt x="11" y="60"/>
                  </a:lnTo>
                  <a:lnTo>
                    <a:pt x="10" y="61"/>
                  </a:lnTo>
                  <a:lnTo>
                    <a:pt x="4" y="59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21"/>
            <p:cNvSpPr>
              <a:spLocks noChangeAspect="1"/>
            </p:cNvSpPr>
            <p:nvPr/>
          </p:nvSpPr>
          <p:spPr bwMode="auto">
            <a:xfrm>
              <a:off x="1324" y="1069"/>
              <a:ext cx="143" cy="72"/>
            </a:xfrm>
            <a:custGeom>
              <a:avLst/>
              <a:gdLst>
                <a:gd name="T0" fmla="*/ 0 w 143"/>
                <a:gd name="T1" fmla="*/ 0 h 72"/>
                <a:gd name="T2" fmla="*/ 1 w 143"/>
                <a:gd name="T3" fmla="*/ 2 h 72"/>
                <a:gd name="T4" fmla="*/ 4 w 143"/>
                <a:gd name="T5" fmla="*/ 4 h 72"/>
                <a:gd name="T6" fmla="*/ 6 w 143"/>
                <a:gd name="T7" fmla="*/ 6 h 72"/>
                <a:gd name="T8" fmla="*/ 10 w 143"/>
                <a:gd name="T9" fmla="*/ 7 h 72"/>
                <a:gd name="T10" fmla="*/ 133 w 143"/>
                <a:gd name="T11" fmla="*/ 57 h 72"/>
                <a:gd name="T12" fmla="*/ 137 w 143"/>
                <a:gd name="T13" fmla="*/ 61 h 72"/>
                <a:gd name="T14" fmla="*/ 140 w 143"/>
                <a:gd name="T15" fmla="*/ 61 h 72"/>
                <a:gd name="T16" fmla="*/ 141 w 143"/>
                <a:gd name="T17" fmla="*/ 65 h 72"/>
                <a:gd name="T18" fmla="*/ 141 w 143"/>
                <a:gd name="T19" fmla="*/ 66 h 72"/>
                <a:gd name="T20" fmla="*/ 142 w 143"/>
                <a:gd name="T21" fmla="*/ 71 h 72"/>
                <a:gd name="T22" fmla="*/ 137 w 143"/>
                <a:gd name="T23" fmla="*/ 71 h 72"/>
                <a:gd name="T24" fmla="*/ 12 w 143"/>
                <a:gd name="T25" fmla="*/ 59 h 72"/>
                <a:gd name="T26" fmla="*/ 7 w 143"/>
                <a:gd name="T27" fmla="*/ 59 h 72"/>
                <a:gd name="T28" fmla="*/ 6 w 143"/>
                <a:gd name="T29" fmla="*/ 59 h 72"/>
                <a:gd name="T30" fmla="*/ 4 w 143"/>
                <a:gd name="T31" fmla="*/ 59 h 72"/>
                <a:gd name="T32" fmla="*/ 1 w 143"/>
                <a:gd name="T33" fmla="*/ 59 h 72"/>
                <a:gd name="T34" fmla="*/ 0 w 143"/>
                <a:gd name="T35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2">
                  <a:moveTo>
                    <a:pt x="0" y="0"/>
                  </a:moveTo>
                  <a:lnTo>
                    <a:pt x="1" y="2"/>
                  </a:lnTo>
                  <a:lnTo>
                    <a:pt x="4" y="4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33" y="57"/>
                  </a:lnTo>
                  <a:lnTo>
                    <a:pt x="137" y="61"/>
                  </a:lnTo>
                  <a:lnTo>
                    <a:pt x="140" y="61"/>
                  </a:lnTo>
                  <a:lnTo>
                    <a:pt x="141" y="65"/>
                  </a:lnTo>
                  <a:lnTo>
                    <a:pt x="141" y="66"/>
                  </a:lnTo>
                  <a:lnTo>
                    <a:pt x="142" y="71"/>
                  </a:lnTo>
                  <a:lnTo>
                    <a:pt x="137" y="71"/>
                  </a:lnTo>
                  <a:lnTo>
                    <a:pt x="12" y="59"/>
                  </a:lnTo>
                  <a:lnTo>
                    <a:pt x="7" y="59"/>
                  </a:lnTo>
                  <a:lnTo>
                    <a:pt x="6" y="59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0" y="61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22"/>
            <p:cNvSpPr>
              <a:spLocks noChangeAspect="1"/>
            </p:cNvSpPr>
            <p:nvPr/>
          </p:nvSpPr>
          <p:spPr bwMode="auto">
            <a:xfrm>
              <a:off x="1326" y="1131"/>
              <a:ext cx="144" cy="76"/>
            </a:xfrm>
            <a:custGeom>
              <a:avLst/>
              <a:gdLst>
                <a:gd name="T0" fmla="*/ 0 w 144"/>
                <a:gd name="T1" fmla="*/ 0 h 76"/>
                <a:gd name="T2" fmla="*/ 0 w 144"/>
                <a:gd name="T3" fmla="*/ 3 h 76"/>
                <a:gd name="T4" fmla="*/ 2 w 144"/>
                <a:gd name="T5" fmla="*/ 7 h 76"/>
                <a:gd name="T6" fmla="*/ 7 w 144"/>
                <a:gd name="T7" fmla="*/ 9 h 76"/>
                <a:gd name="T8" fmla="*/ 10 w 144"/>
                <a:gd name="T9" fmla="*/ 11 h 76"/>
                <a:gd name="T10" fmla="*/ 133 w 144"/>
                <a:gd name="T11" fmla="*/ 59 h 76"/>
                <a:gd name="T12" fmla="*/ 136 w 144"/>
                <a:gd name="T13" fmla="*/ 63 h 76"/>
                <a:gd name="T14" fmla="*/ 139 w 144"/>
                <a:gd name="T15" fmla="*/ 65 h 76"/>
                <a:gd name="T16" fmla="*/ 143 w 144"/>
                <a:gd name="T17" fmla="*/ 67 h 76"/>
                <a:gd name="T18" fmla="*/ 143 w 144"/>
                <a:gd name="T19" fmla="*/ 71 h 76"/>
                <a:gd name="T20" fmla="*/ 141 w 144"/>
                <a:gd name="T21" fmla="*/ 74 h 76"/>
                <a:gd name="T22" fmla="*/ 138 w 144"/>
                <a:gd name="T23" fmla="*/ 75 h 76"/>
                <a:gd name="T24" fmla="*/ 9 w 144"/>
                <a:gd name="T25" fmla="*/ 63 h 76"/>
                <a:gd name="T26" fmla="*/ 6 w 144"/>
                <a:gd name="T27" fmla="*/ 62 h 76"/>
                <a:gd name="T28" fmla="*/ 6 w 144"/>
                <a:gd name="T29" fmla="*/ 63 h 76"/>
                <a:gd name="T30" fmla="*/ 3 w 144"/>
                <a:gd name="T31" fmla="*/ 62 h 76"/>
                <a:gd name="T32" fmla="*/ 0 w 144"/>
                <a:gd name="T33" fmla="*/ 64 h 76"/>
                <a:gd name="T34" fmla="*/ 0 w 144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6">
                  <a:moveTo>
                    <a:pt x="0" y="0"/>
                  </a:moveTo>
                  <a:lnTo>
                    <a:pt x="0" y="3"/>
                  </a:lnTo>
                  <a:lnTo>
                    <a:pt x="2" y="7"/>
                  </a:lnTo>
                  <a:lnTo>
                    <a:pt x="7" y="9"/>
                  </a:lnTo>
                  <a:lnTo>
                    <a:pt x="10" y="11"/>
                  </a:lnTo>
                  <a:lnTo>
                    <a:pt x="133" y="59"/>
                  </a:lnTo>
                  <a:lnTo>
                    <a:pt x="136" y="63"/>
                  </a:lnTo>
                  <a:lnTo>
                    <a:pt x="139" y="65"/>
                  </a:lnTo>
                  <a:lnTo>
                    <a:pt x="143" y="67"/>
                  </a:lnTo>
                  <a:lnTo>
                    <a:pt x="143" y="71"/>
                  </a:lnTo>
                  <a:lnTo>
                    <a:pt x="141" y="74"/>
                  </a:lnTo>
                  <a:lnTo>
                    <a:pt x="138" y="75"/>
                  </a:lnTo>
                  <a:lnTo>
                    <a:pt x="9" y="63"/>
                  </a:lnTo>
                  <a:lnTo>
                    <a:pt x="6" y="62"/>
                  </a:lnTo>
                  <a:lnTo>
                    <a:pt x="6" y="63"/>
                  </a:lnTo>
                  <a:lnTo>
                    <a:pt x="3" y="62"/>
                  </a:lnTo>
                  <a:lnTo>
                    <a:pt x="0" y="64"/>
                  </a:lnTo>
                  <a:lnTo>
                    <a:pt x="0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23"/>
            <p:cNvSpPr>
              <a:spLocks noChangeAspect="1"/>
            </p:cNvSpPr>
            <p:nvPr/>
          </p:nvSpPr>
          <p:spPr bwMode="auto">
            <a:xfrm>
              <a:off x="1325" y="1202"/>
              <a:ext cx="144" cy="70"/>
            </a:xfrm>
            <a:custGeom>
              <a:avLst/>
              <a:gdLst>
                <a:gd name="T0" fmla="*/ 0 w 144"/>
                <a:gd name="T1" fmla="*/ 0 h 70"/>
                <a:gd name="T2" fmla="*/ 0 w 144"/>
                <a:gd name="T3" fmla="*/ 0 h 70"/>
                <a:gd name="T4" fmla="*/ 4 w 144"/>
                <a:gd name="T5" fmla="*/ 4 h 70"/>
                <a:gd name="T6" fmla="*/ 6 w 144"/>
                <a:gd name="T7" fmla="*/ 6 h 70"/>
                <a:gd name="T8" fmla="*/ 11 w 144"/>
                <a:gd name="T9" fmla="*/ 7 h 70"/>
                <a:gd name="T10" fmla="*/ 131 w 144"/>
                <a:gd name="T11" fmla="*/ 54 h 70"/>
                <a:gd name="T12" fmla="*/ 136 w 144"/>
                <a:gd name="T13" fmla="*/ 58 h 70"/>
                <a:gd name="T14" fmla="*/ 139 w 144"/>
                <a:gd name="T15" fmla="*/ 59 h 70"/>
                <a:gd name="T16" fmla="*/ 143 w 144"/>
                <a:gd name="T17" fmla="*/ 63 h 70"/>
                <a:gd name="T18" fmla="*/ 143 w 144"/>
                <a:gd name="T19" fmla="*/ 66 h 70"/>
                <a:gd name="T20" fmla="*/ 140 w 144"/>
                <a:gd name="T21" fmla="*/ 69 h 70"/>
                <a:gd name="T22" fmla="*/ 138 w 144"/>
                <a:gd name="T23" fmla="*/ 69 h 70"/>
                <a:gd name="T24" fmla="*/ 11 w 144"/>
                <a:gd name="T25" fmla="*/ 57 h 70"/>
                <a:gd name="T26" fmla="*/ 7 w 144"/>
                <a:gd name="T27" fmla="*/ 58 h 70"/>
                <a:gd name="T28" fmla="*/ 4 w 144"/>
                <a:gd name="T29" fmla="*/ 57 h 70"/>
                <a:gd name="T30" fmla="*/ 1 w 144"/>
                <a:gd name="T31" fmla="*/ 57 h 70"/>
                <a:gd name="T32" fmla="*/ 1 w 144"/>
                <a:gd name="T33" fmla="*/ 59 h 70"/>
                <a:gd name="T34" fmla="*/ 0 w 144"/>
                <a:gd name="T35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0">
                  <a:moveTo>
                    <a:pt x="0" y="0"/>
                  </a:moveTo>
                  <a:lnTo>
                    <a:pt x="0" y="0"/>
                  </a:lnTo>
                  <a:lnTo>
                    <a:pt x="4" y="4"/>
                  </a:lnTo>
                  <a:lnTo>
                    <a:pt x="6" y="6"/>
                  </a:lnTo>
                  <a:lnTo>
                    <a:pt x="11" y="7"/>
                  </a:lnTo>
                  <a:lnTo>
                    <a:pt x="131" y="54"/>
                  </a:lnTo>
                  <a:lnTo>
                    <a:pt x="136" y="58"/>
                  </a:lnTo>
                  <a:lnTo>
                    <a:pt x="139" y="59"/>
                  </a:lnTo>
                  <a:lnTo>
                    <a:pt x="143" y="63"/>
                  </a:lnTo>
                  <a:lnTo>
                    <a:pt x="143" y="66"/>
                  </a:lnTo>
                  <a:lnTo>
                    <a:pt x="140" y="69"/>
                  </a:lnTo>
                  <a:lnTo>
                    <a:pt x="138" y="69"/>
                  </a:lnTo>
                  <a:lnTo>
                    <a:pt x="11" y="57"/>
                  </a:lnTo>
                  <a:lnTo>
                    <a:pt x="7" y="58"/>
                  </a:lnTo>
                  <a:lnTo>
                    <a:pt x="4" y="57"/>
                  </a:lnTo>
                  <a:lnTo>
                    <a:pt x="1" y="57"/>
                  </a:lnTo>
                  <a:lnTo>
                    <a:pt x="1" y="59"/>
                  </a:lnTo>
                  <a:lnTo>
                    <a:pt x="0" y="62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24"/>
            <p:cNvSpPr>
              <a:spLocks noChangeAspect="1"/>
            </p:cNvSpPr>
            <p:nvPr/>
          </p:nvSpPr>
          <p:spPr bwMode="auto">
            <a:xfrm>
              <a:off x="1327" y="1260"/>
              <a:ext cx="142" cy="76"/>
            </a:xfrm>
            <a:custGeom>
              <a:avLst/>
              <a:gdLst>
                <a:gd name="T0" fmla="*/ 0 w 142"/>
                <a:gd name="T1" fmla="*/ 0 h 76"/>
                <a:gd name="T2" fmla="*/ 0 w 142"/>
                <a:gd name="T3" fmla="*/ 4 h 76"/>
                <a:gd name="T4" fmla="*/ 3 w 142"/>
                <a:gd name="T5" fmla="*/ 7 h 76"/>
                <a:gd name="T6" fmla="*/ 6 w 142"/>
                <a:gd name="T7" fmla="*/ 8 h 76"/>
                <a:gd name="T8" fmla="*/ 11 w 142"/>
                <a:gd name="T9" fmla="*/ 11 h 76"/>
                <a:gd name="T10" fmla="*/ 132 w 142"/>
                <a:gd name="T11" fmla="*/ 61 h 76"/>
                <a:gd name="T12" fmla="*/ 137 w 142"/>
                <a:gd name="T13" fmla="*/ 64 h 76"/>
                <a:gd name="T14" fmla="*/ 137 w 142"/>
                <a:gd name="T15" fmla="*/ 65 h 76"/>
                <a:gd name="T16" fmla="*/ 140 w 142"/>
                <a:gd name="T17" fmla="*/ 68 h 76"/>
                <a:gd name="T18" fmla="*/ 141 w 142"/>
                <a:gd name="T19" fmla="*/ 71 h 76"/>
                <a:gd name="T20" fmla="*/ 139 w 142"/>
                <a:gd name="T21" fmla="*/ 74 h 76"/>
                <a:gd name="T22" fmla="*/ 136 w 142"/>
                <a:gd name="T23" fmla="*/ 75 h 76"/>
                <a:gd name="T24" fmla="*/ 11 w 142"/>
                <a:gd name="T25" fmla="*/ 62 h 76"/>
                <a:gd name="T26" fmla="*/ 8 w 142"/>
                <a:gd name="T27" fmla="*/ 62 h 76"/>
                <a:gd name="T28" fmla="*/ 6 w 142"/>
                <a:gd name="T29" fmla="*/ 62 h 76"/>
                <a:gd name="T30" fmla="*/ 4 w 142"/>
                <a:gd name="T31" fmla="*/ 62 h 76"/>
                <a:gd name="T32" fmla="*/ 2 w 142"/>
                <a:gd name="T33" fmla="*/ 63 h 76"/>
                <a:gd name="T34" fmla="*/ 2 w 142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6">
                  <a:moveTo>
                    <a:pt x="0" y="0"/>
                  </a:moveTo>
                  <a:lnTo>
                    <a:pt x="0" y="4"/>
                  </a:lnTo>
                  <a:lnTo>
                    <a:pt x="3" y="7"/>
                  </a:lnTo>
                  <a:lnTo>
                    <a:pt x="6" y="8"/>
                  </a:lnTo>
                  <a:lnTo>
                    <a:pt x="11" y="11"/>
                  </a:lnTo>
                  <a:lnTo>
                    <a:pt x="132" y="61"/>
                  </a:lnTo>
                  <a:lnTo>
                    <a:pt x="137" y="64"/>
                  </a:lnTo>
                  <a:lnTo>
                    <a:pt x="137" y="65"/>
                  </a:lnTo>
                  <a:lnTo>
                    <a:pt x="140" y="68"/>
                  </a:lnTo>
                  <a:lnTo>
                    <a:pt x="141" y="71"/>
                  </a:lnTo>
                  <a:lnTo>
                    <a:pt x="139" y="74"/>
                  </a:lnTo>
                  <a:lnTo>
                    <a:pt x="136" y="75"/>
                  </a:lnTo>
                  <a:lnTo>
                    <a:pt x="11" y="62"/>
                  </a:lnTo>
                  <a:lnTo>
                    <a:pt x="8" y="62"/>
                  </a:lnTo>
                  <a:lnTo>
                    <a:pt x="6" y="62"/>
                  </a:lnTo>
                  <a:lnTo>
                    <a:pt x="4" y="62"/>
                  </a:lnTo>
                  <a:lnTo>
                    <a:pt x="2" y="63"/>
                  </a:lnTo>
                  <a:lnTo>
                    <a:pt x="2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25"/>
            <p:cNvSpPr>
              <a:spLocks noChangeAspect="1"/>
            </p:cNvSpPr>
            <p:nvPr/>
          </p:nvSpPr>
          <p:spPr bwMode="auto">
            <a:xfrm>
              <a:off x="1326" y="1328"/>
              <a:ext cx="142" cy="74"/>
            </a:xfrm>
            <a:custGeom>
              <a:avLst/>
              <a:gdLst>
                <a:gd name="T0" fmla="*/ 0 w 142"/>
                <a:gd name="T1" fmla="*/ 0 h 74"/>
                <a:gd name="T2" fmla="*/ 2 w 142"/>
                <a:gd name="T3" fmla="*/ 2 h 74"/>
                <a:gd name="T4" fmla="*/ 4 w 142"/>
                <a:gd name="T5" fmla="*/ 4 h 74"/>
                <a:gd name="T6" fmla="*/ 4 w 142"/>
                <a:gd name="T7" fmla="*/ 5 h 74"/>
                <a:gd name="T8" fmla="*/ 10 w 142"/>
                <a:gd name="T9" fmla="*/ 8 h 74"/>
                <a:gd name="T10" fmla="*/ 129 w 142"/>
                <a:gd name="T11" fmla="*/ 57 h 74"/>
                <a:gd name="T12" fmla="*/ 136 w 142"/>
                <a:gd name="T13" fmla="*/ 59 h 74"/>
                <a:gd name="T14" fmla="*/ 138 w 142"/>
                <a:gd name="T15" fmla="*/ 62 h 74"/>
                <a:gd name="T16" fmla="*/ 139 w 142"/>
                <a:gd name="T17" fmla="*/ 66 h 74"/>
                <a:gd name="T18" fmla="*/ 141 w 142"/>
                <a:gd name="T19" fmla="*/ 68 h 74"/>
                <a:gd name="T20" fmla="*/ 140 w 142"/>
                <a:gd name="T21" fmla="*/ 70 h 74"/>
                <a:gd name="T22" fmla="*/ 136 w 142"/>
                <a:gd name="T23" fmla="*/ 73 h 74"/>
                <a:gd name="T24" fmla="*/ 12 w 142"/>
                <a:gd name="T25" fmla="*/ 59 h 74"/>
                <a:gd name="T26" fmla="*/ 8 w 142"/>
                <a:gd name="T27" fmla="*/ 59 h 74"/>
                <a:gd name="T28" fmla="*/ 4 w 142"/>
                <a:gd name="T29" fmla="*/ 59 h 74"/>
                <a:gd name="T30" fmla="*/ 3 w 142"/>
                <a:gd name="T31" fmla="*/ 59 h 74"/>
                <a:gd name="T32" fmla="*/ 3 w 142"/>
                <a:gd name="T33" fmla="*/ 61 h 74"/>
                <a:gd name="T34" fmla="*/ 2 w 142"/>
                <a:gd name="T35" fmla="*/ 6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10" y="8"/>
                  </a:lnTo>
                  <a:lnTo>
                    <a:pt x="129" y="57"/>
                  </a:lnTo>
                  <a:lnTo>
                    <a:pt x="136" y="59"/>
                  </a:lnTo>
                  <a:lnTo>
                    <a:pt x="138" y="62"/>
                  </a:lnTo>
                  <a:lnTo>
                    <a:pt x="139" y="66"/>
                  </a:lnTo>
                  <a:lnTo>
                    <a:pt x="141" y="68"/>
                  </a:lnTo>
                  <a:lnTo>
                    <a:pt x="140" y="70"/>
                  </a:lnTo>
                  <a:lnTo>
                    <a:pt x="136" y="73"/>
                  </a:lnTo>
                  <a:lnTo>
                    <a:pt x="12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3" y="59"/>
                  </a:lnTo>
                  <a:lnTo>
                    <a:pt x="3" y="61"/>
                  </a:lnTo>
                  <a:lnTo>
                    <a:pt x="2" y="64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Freeform 26"/>
            <p:cNvSpPr>
              <a:spLocks noChangeAspect="1"/>
            </p:cNvSpPr>
            <p:nvPr/>
          </p:nvSpPr>
          <p:spPr bwMode="auto">
            <a:xfrm>
              <a:off x="1326" y="1391"/>
              <a:ext cx="142" cy="73"/>
            </a:xfrm>
            <a:custGeom>
              <a:avLst/>
              <a:gdLst>
                <a:gd name="T0" fmla="*/ 0 w 142"/>
                <a:gd name="T1" fmla="*/ 0 h 73"/>
                <a:gd name="T2" fmla="*/ 0 w 142"/>
                <a:gd name="T3" fmla="*/ 3 h 73"/>
                <a:gd name="T4" fmla="*/ 1 w 142"/>
                <a:gd name="T5" fmla="*/ 7 h 73"/>
                <a:gd name="T6" fmla="*/ 5 w 142"/>
                <a:gd name="T7" fmla="*/ 9 h 73"/>
                <a:gd name="T8" fmla="*/ 11 w 142"/>
                <a:gd name="T9" fmla="*/ 10 h 73"/>
                <a:gd name="T10" fmla="*/ 129 w 142"/>
                <a:gd name="T11" fmla="*/ 59 h 73"/>
                <a:gd name="T12" fmla="*/ 137 w 142"/>
                <a:gd name="T13" fmla="*/ 61 h 73"/>
                <a:gd name="T14" fmla="*/ 138 w 142"/>
                <a:gd name="T15" fmla="*/ 63 h 73"/>
                <a:gd name="T16" fmla="*/ 141 w 142"/>
                <a:gd name="T17" fmla="*/ 67 h 73"/>
                <a:gd name="T18" fmla="*/ 141 w 142"/>
                <a:gd name="T19" fmla="*/ 69 h 73"/>
                <a:gd name="T20" fmla="*/ 140 w 142"/>
                <a:gd name="T21" fmla="*/ 72 h 73"/>
                <a:gd name="T22" fmla="*/ 135 w 142"/>
                <a:gd name="T23" fmla="*/ 72 h 73"/>
                <a:gd name="T24" fmla="*/ 73 w 142"/>
                <a:gd name="T25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73">
                  <a:moveTo>
                    <a:pt x="0" y="0"/>
                  </a:moveTo>
                  <a:lnTo>
                    <a:pt x="0" y="3"/>
                  </a:lnTo>
                  <a:lnTo>
                    <a:pt x="1" y="7"/>
                  </a:lnTo>
                  <a:lnTo>
                    <a:pt x="5" y="9"/>
                  </a:lnTo>
                  <a:lnTo>
                    <a:pt x="11" y="10"/>
                  </a:lnTo>
                  <a:lnTo>
                    <a:pt x="129" y="59"/>
                  </a:lnTo>
                  <a:lnTo>
                    <a:pt x="137" y="61"/>
                  </a:lnTo>
                  <a:lnTo>
                    <a:pt x="138" y="63"/>
                  </a:lnTo>
                  <a:lnTo>
                    <a:pt x="141" y="67"/>
                  </a:lnTo>
                  <a:lnTo>
                    <a:pt x="141" y="69"/>
                  </a:lnTo>
                  <a:lnTo>
                    <a:pt x="140" y="72"/>
                  </a:lnTo>
                  <a:lnTo>
                    <a:pt x="135" y="72"/>
                  </a:lnTo>
                  <a:lnTo>
                    <a:pt x="73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7" name="Text Box 28"/>
          <p:cNvSpPr txBox="1">
            <a:spLocks noChangeArrowheads="1"/>
          </p:cNvSpPr>
          <p:nvPr/>
        </p:nvSpPr>
        <p:spPr bwMode="auto">
          <a:xfrm>
            <a:off x="2276745" y="1357149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fr-FR" altLang="fr-FR" sz="1800" b="0">
              <a:latin typeface="Bookman Old Style" pitchFamily="18" charset="0"/>
            </a:endParaRP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1961710" y="1351942"/>
            <a:ext cx="22795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 smtClean="0">
                <a:solidFill>
                  <a:srgbClr val="000066"/>
                </a:solidFill>
                <a:latin typeface="Bookman Old Style" pitchFamily="18" charset="0"/>
              </a:rPr>
              <a:t>γ</a:t>
            </a:r>
            <a:endParaRPr lang="en-GB" altLang="fr-FR" b="0" dirty="0">
              <a:solidFill>
                <a:srgbClr val="000066"/>
              </a:solidFill>
              <a:latin typeface="Bookman Old Style" pitchFamily="18" charset="0"/>
            </a:endParaRPr>
          </a:p>
        </p:txBody>
      </p:sp>
      <p:sp>
        <p:nvSpPr>
          <p:cNvPr id="39" name="Freeform 30"/>
          <p:cNvSpPr>
            <a:spLocks/>
          </p:cNvSpPr>
          <p:nvPr/>
        </p:nvSpPr>
        <p:spPr bwMode="auto">
          <a:xfrm>
            <a:off x="419345" y="1216115"/>
            <a:ext cx="990600" cy="228600"/>
          </a:xfrm>
          <a:custGeom>
            <a:avLst/>
            <a:gdLst>
              <a:gd name="T0" fmla="*/ 0 w 672"/>
              <a:gd name="T1" fmla="*/ 144 h 144"/>
              <a:gd name="T2" fmla="*/ 432 w 672"/>
              <a:gd name="T3" fmla="*/ 96 h 144"/>
              <a:gd name="T4" fmla="*/ 672 w 672"/>
              <a:gd name="T5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2" h="144">
                <a:moveTo>
                  <a:pt x="0" y="144"/>
                </a:moveTo>
                <a:lnTo>
                  <a:pt x="432" y="96"/>
                </a:lnTo>
                <a:lnTo>
                  <a:pt x="6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0" name="Line 94"/>
          <p:cNvSpPr>
            <a:spLocks noChangeShapeType="1"/>
          </p:cNvSpPr>
          <p:nvPr/>
        </p:nvSpPr>
        <p:spPr bwMode="auto">
          <a:xfrm>
            <a:off x="724145" y="1825715"/>
            <a:ext cx="1905000" cy="0"/>
          </a:xfrm>
          <a:prstGeom prst="line">
            <a:avLst/>
          </a:prstGeom>
          <a:noFill/>
          <a:ln w="9525">
            <a:solidFill>
              <a:srgbClr val="00FF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2" name="Group 19"/>
          <p:cNvGrpSpPr>
            <a:grpSpLocks noChangeAspect="1"/>
          </p:cNvGrpSpPr>
          <p:nvPr/>
        </p:nvGrpSpPr>
        <p:grpSpPr bwMode="auto">
          <a:xfrm rot="2520000">
            <a:off x="1919889" y="1243634"/>
            <a:ext cx="98425" cy="450850"/>
            <a:chOff x="1324" y="1002"/>
            <a:chExt cx="146" cy="462"/>
          </a:xfrm>
        </p:grpSpPr>
        <p:sp>
          <p:nvSpPr>
            <p:cNvPr id="43" name="Freeform 20"/>
            <p:cNvSpPr>
              <a:spLocks noChangeAspect="1"/>
            </p:cNvSpPr>
            <p:nvPr/>
          </p:nvSpPr>
          <p:spPr bwMode="auto">
            <a:xfrm>
              <a:off x="1326" y="1002"/>
              <a:ext cx="143" cy="75"/>
            </a:xfrm>
            <a:custGeom>
              <a:avLst/>
              <a:gdLst>
                <a:gd name="T0" fmla="*/ 0 w 143"/>
                <a:gd name="T1" fmla="*/ 0 h 75"/>
                <a:gd name="T2" fmla="*/ 0 w 143"/>
                <a:gd name="T3" fmla="*/ 4 h 75"/>
                <a:gd name="T4" fmla="*/ 4 w 143"/>
                <a:gd name="T5" fmla="*/ 7 h 75"/>
                <a:gd name="T6" fmla="*/ 8 w 143"/>
                <a:gd name="T7" fmla="*/ 9 h 75"/>
                <a:gd name="T8" fmla="*/ 12 w 143"/>
                <a:gd name="T9" fmla="*/ 11 h 75"/>
                <a:gd name="T10" fmla="*/ 129 w 143"/>
                <a:gd name="T11" fmla="*/ 58 h 75"/>
                <a:gd name="T12" fmla="*/ 135 w 143"/>
                <a:gd name="T13" fmla="*/ 60 h 75"/>
                <a:gd name="T14" fmla="*/ 139 w 143"/>
                <a:gd name="T15" fmla="*/ 63 h 75"/>
                <a:gd name="T16" fmla="*/ 142 w 143"/>
                <a:gd name="T17" fmla="*/ 65 h 75"/>
                <a:gd name="T18" fmla="*/ 141 w 143"/>
                <a:gd name="T19" fmla="*/ 69 h 75"/>
                <a:gd name="T20" fmla="*/ 141 w 143"/>
                <a:gd name="T21" fmla="*/ 71 h 75"/>
                <a:gd name="T22" fmla="*/ 138 w 143"/>
                <a:gd name="T23" fmla="*/ 74 h 75"/>
                <a:gd name="T24" fmla="*/ 11 w 143"/>
                <a:gd name="T25" fmla="*/ 60 h 75"/>
                <a:gd name="T26" fmla="*/ 10 w 143"/>
                <a:gd name="T27" fmla="*/ 61 h 75"/>
                <a:gd name="T28" fmla="*/ 4 w 143"/>
                <a:gd name="T29" fmla="*/ 59 h 75"/>
                <a:gd name="T30" fmla="*/ 4 w 143"/>
                <a:gd name="T31" fmla="*/ 60 h 75"/>
                <a:gd name="T32" fmla="*/ 2 w 143"/>
                <a:gd name="T33" fmla="*/ 62 h 75"/>
                <a:gd name="T34" fmla="*/ 0 w 143"/>
                <a:gd name="T3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5">
                  <a:moveTo>
                    <a:pt x="0" y="0"/>
                  </a:moveTo>
                  <a:lnTo>
                    <a:pt x="0" y="4"/>
                  </a:lnTo>
                  <a:lnTo>
                    <a:pt x="4" y="7"/>
                  </a:lnTo>
                  <a:lnTo>
                    <a:pt x="8" y="9"/>
                  </a:lnTo>
                  <a:lnTo>
                    <a:pt x="12" y="11"/>
                  </a:lnTo>
                  <a:lnTo>
                    <a:pt x="129" y="58"/>
                  </a:lnTo>
                  <a:lnTo>
                    <a:pt x="135" y="60"/>
                  </a:lnTo>
                  <a:lnTo>
                    <a:pt x="139" y="63"/>
                  </a:lnTo>
                  <a:lnTo>
                    <a:pt x="142" y="65"/>
                  </a:lnTo>
                  <a:lnTo>
                    <a:pt x="141" y="69"/>
                  </a:lnTo>
                  <a:lnTo>
                    <a:pt x="141" y="71"/>
                  </a:lnTo>
                  <a:lnTo>
                    <a:pt x="138" y="74"/>
                  </a:lnTo>
                  <a:lnTo>
                    <a:pt x="11" y="60"/>
                  </a:lnTo>
                  <a:lnTo>
                    <a:pt x="10" y="61"/>
                  </a:lnTo>
                  <a:lnTo>
                    <a:pt x="4" y="59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Freeform 21"/>
            <p:cNvSpPr>
              <a:spLocks noChangeAspect="1"/>
            </p:cNvSpPr>
            <p:nvPr/>
          </p:nvSpPr>
          <p:spPr bwMode="auto">
            <a:xfrm>
              <a:off x="1324" y="1069"/>
              <a:ext cx="143" cy="72"/>
            </a:xfrm>
            <a:custGeom>
              <a:avLst/>
              <a:gdLst>
                <a:gd name="T0" fmla="*/ 0 w 143"/>
                <a:gd name="T1" fmla="*/ 0 h 72"/>
                <a:gd name="T2" fmla="*/ 1 w 143"/>
                <a:gd name="T3" fmla="*/ 2 h 72"/>
                <a:gd name="T4" fmla="*/ 4 w 143"/>
                <a:gd name="T5" fmla="*/ 4 h 72"/>
                <a:gd name="T6" fmla="*/ 6 w 143"/>
                <a:gd name="T7" fmla="*/ 6 h 72"/>
                <a:gd name="T8" fmla="*/ 10 w 143"/>
                <a:gd name="T9" fmla="*/ 7 h 72"/>
                <a:gd name="T10" fmla="*/ 133 w 143"/>
                <a:gd name="T11" fmla="*/ 57 h 72"/>
                <a:gd name="T12" fmla="*/ 137 w 143"/>
                <a:gd name="T13" fmla="*/ 61 h 72"/>
                <a:gd name="T14" fmla="*/ 140 w 143"/>
                <a:gd name="T15" fmla="*/ 61 h 72"/>
                <a:gd name="T16" fmla="*/ 141 w 143"/>
                <a:gd name="T17" fmla="*/ 65 h 72"/>
                <a:gd name="T18" fmla="*/ 141 w 143"/>
                <a:gd name="T19" fmla="*/ 66 h 72"/>
                <a:gd name="T20" fmla="*/ 142 w 143"/>
                <a:gd name="T21" fmla="*/ 71 h 72"/>
                <a:gd name="T22" fmla="*/ 137 w 143"/>
                <a:gd name="T23" fmla="*/ 71 h 72"/>
                <a:gd name="T24" fmla="*/ 12 w 143"/>
                <a:gd name="T25" fmla="*/ 59 h 72"/>
                <a:gd name="T26" fmla="*/ 7 w 143"/>
                <a:gd name="T27" fmla="*/ 59 h 72"/>
                <a:gd name="T28" fmla="*/ 6 w 143"/>
                <a:gd name="T29" fmla="*/ 59 h 72"/>
                <a:gd name="T30" fmla="*/ 4 w 143"/>
                <a:gd name="T31" fmla="*/ 59 h 72"/>
                <a:gd name="T32" fmla="*/ 1 w 143"/>
                <a:gd name="T33" fmla="*/ 59 h 72"/>
                <a:gd name="T34" fmla="*/ 0 w 143"/>
                <a:gd name="T35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2">
                  <a:moveTo>
                    <a:pt x="0" y="0"/>
                  </a:moveTo>
                  <a:lnTo>
                    <a:pt x="1" y="2"/>
                  </a:lnTo>
                  <a:lnTo>
                    <a:pt x="4" y="4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33" y="57"/>
                  </a:lnTo>
                  <a:lnTo>
                    <a:pt x="137" y="61"/>
                  </a:lnTo>
                  <a:lnTo>
                    <a:pt x="140" y="61"/>
                  </a:lnTo>
                  <a:lnTo>
                    <a:pt x="141" y="65"/>
                  </a:lnTo>
                  <a:lnTo>
                    <a:pt x="141" y="66"/>
                  </a:lnTo>
                  <a:lnTo>
                    <a:pt x="142" y="71"/>
                  </a:lnTo>
                  <a:lnTo>
                    <a:pt x="137" y="71"/>
                  </a:lnTo>
                  <a:lnTo>
                    <a:pt x="12" y="59"/>
                  </a:lnTo>
                  <a:lnTo>
                    <a:pt x="7" y="59"/>
                  </a:lnTo>
                  <a:lnTo>
                    <a:pt x="6" y="59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0" y="61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22"/>
            <p:cNvSpPr>
              <a:spLocks noChangeAspect="1"/>
            </p:cNvSpPr>
            <p:nvPr/>
          </p:nvSpPr>
          <p:spPr bwMode="auto">
            <a:xfrm>
              <a:off x="1326" y="1131"/>
              <a:ext cx="144" cy="76"/>
            </a:xfrm>
            <a:custGeom>
              <a:avLst/>
              <a:gdLst>
                <a:gd name="T0" fmla="*/ 0 w 144"/>
                <a:gd name="T1" fmla="*/ 0 h 76"/>
                <a:gd name="T2" fmla="*/ 0 w 144"/>
                <a:gd name="T3" fmla="*/ 3 h 76"/>
                <a:gd name="T4" fmla="*/ 2 w 144"/>
                <a:gd name="T5" fmla="*/ 7 h 76"/>
                <a:gd name="T6" fmla="*/ 7 w 144"/>
                <a:gd name="T7" fmla="*/ 9 h 76"/>
                <a:gd name="T8" fmla="*/ 10 w 144"/>
                <a:gd name="T9" fmla="*/ 11 h 76"/>
                <a:gd name="T10" fmla="*/ 133 w 144"/>
                <a:gd name="T11" fmla="*/ 59 h 76"/>
                <a:gd name="T12" fmla="*/ 136 w 144"/>
                <a:gd name="T13" fmla="*/ 63 h 76"/>
                <a:gd name="T14" fmla="*/ 139 w 144"/>
                <a:gd name="T15" fmla="*/ 65 h 76"/>
                <a:gd name="T16" fmla="*/ 143 w 144"/>
                <a:gd name="T17" fmla="*/ 67 h 76"/>
                <a:gd name="T18" fmla="*/ 143 w 144"/>
                <a:gd name="T19" fmla="*/ 71 h 76"/>
                <a:gd name="T20" fmla="*/ 141 w 144"/>
                <a:gd name="T21" fmla="*/ 74 h 76"/>
                <a:gd name="T22" fmla="*/ 138 w 144"/>
                <a:gd name="T23" fmla="*/ 75 h 76"/>
                <a:gd name="T24" fmla="*/ 9 w 144"/>
                <a:gd name="T25" fmla="*/ 63 h 76"/>
                <a:gd name="T26" fmla="*/ 6 w 144"/>
                <a:gd name="T27" fmla="*/ 62 h 76"/>
                <a:gd name="T28" fmla="*/ 6 w 144"/>
                <a:gd name="T29" fmla="*/ 63 h 76"/>
                <a:gd name="T30" fmla="*/ 3 w 144"/>
                <a:gd name="T31" fmla="*/ 62 h 76"/>
                <a:gd name="T32" fmla="*/ 0 w 144"/>
                <a:gd name="T33" fmla="*/ 64 h 76"/>
                <a:gd name="T34" fmla="*/ 0 w 144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6">
                  <a:moveTo>
                    <a:pt x="0" y="0"/>
                  </a:moveTo>
                  <a:lnTo>
                    <a:pt x="0" y="3"/>
                  </a:lnTo>
                  <a:lnTo>
                    <a:pt x="2" y="7"/>
                  </a:lnTo>
                  <a:lnTo>
                    <a:pt x="7" y="9"/>
                  </a:lnTo>
                  <a:lnTo>
                    <a:pt x="10" y="11"/>
                  </a:lnTo>
                  <a:lnTo>
                    <a:pt x="133" y="59"/>
                  </a:lnTo>
                  <a:lnTo>
                    <a:pt x="136" y="63"/>
                  </a:lnTo>
                  <a:lnTo>
                    <a:pt x="139" y="65"/>
                  </a:lnTo>
                  <a:lnTo>
                    <a:pt x="143" y="67"/>
                  </a:lnTo>
                  <a:lnTo>
                    <a:pt x="143" y="71"/>
                  </a:lnTo>
                  <a:lnTo>
                    <a:pt x="141" y="74"/>
                  </a:lnTo>
                  <a:lnTo>
                    <a:pt x="138" y="75"/>
                  </a:lnTo>
                  <a:lnTo>
                    <a:pt x="9" y="63"/>
                  </a:lnTo>
                  <a:lnTo>
                    <a:pt x="6" y="62"/>
                  </a:lnTo>
                  <a:lnTo>
                    <a:pt x="6" y="63"/>
                  </a:lnTo>
                  <a:lnTo>
                    <a:pt x="3" y="62"/>
                  </a:lnTo>
                  <a:lnTo>
                    <a:pt x="0" y="64"/>
                  </a:lnTo>
                  <a:lnTo>
                    <a:pt x="0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Freeform 23"/>
            <p:cNvSpPr>
              <a:spLocks noChangeAspect="1"/>
            </p:cNvSpPr>
            <p:nvPr/>
          </p:nvSpPr>
          <p:spPr bwMode="auto">
            <a:xfrm>
              <a:off x="1325" y="1202"/>
              <a:ext cx="144" cy="70"/>
            </a:xfrm>
            <a:custGeom>
              <a:avLst/>
              <a:gdLst>
                <a:gd name="T0" fmla="*/ 0 w 144"/>
                <a:gd name="T1" fmla="*/ 0 h 70"/>
                <a:gd name="T2" fmla="*/ 0 w 144"/>
                <a:gd name="T3" fmla="*/ 0 h 70"/>
                <a:gd name="T4" fmla="*/ 4 w 144"/>
                <a:gd name="T5" fmla="*/ 4 h 70"/>
                <a:gd name="T6" fmla="*/ 6 w 144"/>
                <a:gd name="T7" fmla="*/ 6 h 70"/>
                <a:gd name="T8" fmla="*/ 11 w 144"/>
                <a:gd name="T9" fmla="*/ 7 h 70"/>
                <a:gd name="T10" fmla="*/ 131 w 144"/>
                <a:gd name="T11" fmla="*/ 54 h 70"/>
                <a:gd name="T12" fmla="*/ 136 w 144"/>
                <a:gd name="T13" fmla="*/ 58 h 70"/>
                <a:gd name="T14" fmla="*/ 139 w 144"/>
                <a:gd name="T15" fmla="*/ 59 h 70"/>
                <a:gd name="T16" fmla="*/ 143 w 144"/>
                <a:gd name="T17" fmla="*/ 63 h 70"/>
                <a:gd name="T18" fmla="*/ 143 w 144"/>
                <a:gd name="T19" fmla="*/ 66 h 70"/>
                <a:gd name="T20" fmla="*/ 140 w 144"/>
                <a:gd name="T21" fmla="*/ 69 h 70"/>
                <a:gd name="T22" fmla="*/ 138 w 144"/>
                <a:gd name="T23" fmla="*/ 69 h 70"/>
                <a:gd name="T24" fmla="*/ 11 w 144"/>
                <a:gd name="T25" fmla="*/ 57 h 70"/>
                <a:gd name="T26" fmla="*/ 7 w 144"/>
                <a:gd name="T27" fmla="*/ 58 h 70"/>
                <a:gd name="T28" fmla="*/ 4 w 144"/>
                <a:gd name="T29" fmla="*/ 57 h 70"/>
                <a:gd name="T30" fmla="*/ 1 w 144"/>
                <a:gd name="T31" fmla="*/ 57 h 70"/>
                <a:gd name="T32" fmla="*/ 1 w 144"/>
                <a:gd name="T33" fmla="*/ 59 h 70"/>
                <a:gd name="T34" fmla="*/ 0 w 144"/>
                <a:gd name="T35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0">
                  <a:moveTo>
                    <a:pt x="0" y="0"/>
                  </a:moveTo>
                  <a:lnTo>
                    <a:pt x="0" y="0"/>
                  </a:lnTo>
                  <a:lnTo>
                    <a:pt x="4" y="4"/>
                  </a:lnTo>
                  <a:lnTo>
                    <a:pt x="6" y="6"/>
                  </a:lnTo>
                  <a:lnTo>
                    <a:pt x="11" y="7"/>
                  </a:lnTo>
                  <a:lnTo>
                    <a:pt x="131" y="54"/>
                  </a:lnTo>
                  <a:lnTo>
                    <a:pt x="136" y="58"/>
                  </a:lnTo>
                  <a:lnTo>
                    <a:pt x="139" y="59"/>
                  </a:lnTo>
                  <a:lnTo>
                    <a:pt x="143" y="63"/>
                  </a:lnTo>
                  <a:lnTo>
                    <a:pt x="143" y="66"/>
                  </a:lnTo>
                  <a:lnTo>
                    <a:pt x="140" y="69"/>
                  </a:lnTo>
                  <a:lnTo>
                    <a:pt x="138" y="69"/>
                  </a:lnTo>
                  <a:lnTo>
                    <a:pt x="11" y="57"/>
                  </a:lnTo>
                  <a:lnTo>
                    <a:pt x="7" y="58"/>
                  </a:lnTo>
                  <a:lnTo>
                    <a:pt x="4" y="57"/>
                  </a:lnTo>
                  <a:lnTo>
                    <a:pt x="1" y="57"/>
                  </a:lnTo>
                  <a:lnTo>
                    <a:pt x="1" y="59"/>
                  </a:lnTo>
                  <a:lnTo>
                    <a:pt x="0" y="62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reeform 24"/>
            <p:cNvSpPr>
              <a:spLocks noChangeAspect="1"/>
            </p:cNvSpPr>
            <p:nvPr/>
          </p:nvSpPr>
          <p:spPr bwMode="auto">
            <a:xfrm>
              <a:off x="1327" y="1260"/>
              <a:ext cx="142" cy="76"/>
            </a:xfrm>
            <a:custGeom>
              <a:avLst/>
              <a:gdLst>
                <a:gd name="T0" fmla="*/ 0 w 142"/>
                <a:gd name="T1" fmla="*/ 0 h 76"/>
                <a:gd name="T2" fmla="*/ 0 w 142"/>
                <a:gd name="T3" fmla="*/ 4 h 76"/>
                <a:gd name="T4" fmla="*/ 3 w 142"/>
                <a:gd name="T5" fmla="*/ 7 h 76"/>
                <a:gd name="T6" fmla="*/ 6 w 142"/>
                <a:gd name="T7" fmla="*/ 8 h 76"/>
                <a:gd name="T8" fmla="*/ 11 w 142"/>
                <a:gd name="T9" fmla="*/ 11 h 76"/>
                <a:gd name="T10" fmla="*/ 132 w 142"/>
                <a:gd name="T11" fmla="*/ 61 h 76"/>
                <a:gd name="T12" fmla="*/ 137 w 142"/>
                <a:gd name="T13" fmla="*/ 64 h 76"/>
                <a:gd name="T14" fmla="*/ 137 w 142"/>
                <a:gd name="T15" fmla="*/ 65 h 76"/>
                <a:gd name="T16" fmla="*/ 140 w 142"/>
                <a:gd name="T17" fmla="*/ 68 h 76"/>
                <a:gd name="T18" fmla="*/ 141 w 142"/>
                <a:gd name="T19" fmla="*/ 71 h 76"/>
                <a:gd name="T20" fmla="*/ 139 w 142"/>
                <a:gd name="T21" fmla="*/ 74 h 76"/>
                <a:gd name="T22" fmla="*/ 136 w 142"/>
                <a:gd name="T23" fmla="*/ 75 h 76"/>
                <a:gd name="T24" fmla="*/ 11 w 142"/>
                <a:gd name="T25" fmla="*/ 62 h 76"/>
                <a:gd name="T26" fmla="*/ 8 w 142"/>
                <a:gd name="T27" fmla="*/ 62 h 76"/>
                <a:gd name="T28" fmla="*/ 6 w 142"/>
                <a:gd name="T29" fmla="*/ 62 h 76"/>
                <a:gd name="T30" fmla="*/ 4 w 142"/>
                <a:gd name="T31" fmla="*/ 62 h 76"/>
                <a:gd name="T32" fmla="*/ 2 w 142"/>
                <a:gd name="T33" fmla="*/ 63 h 76"/>
                <a:gd name="T34" fmla="*/ 2 w 142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6">
                  <a:moveTo>
                    <a:pt x="0" y="0"/>
                  </a:moveTo>
                  <a:lnTo>
                    <a:pt x="0" y="4"/>
                  </a:lnTo>
                  <a:lnTo>
                    <a:pt x="3" y="7"/>
                  </a:lnTo>
                  <a:lnTo>
                    <a:pt x="6" y="8"/>
                  </a:lnTo>
                  <a:lnTo>
                    <a:pt x="11" y="11"/>
                  </a:lnTo>
                  <a:lnTo>
                    <a:pt x="132" y="61"/>
                  </a:lnTo>
                  <a:lnTo>
                    <a:pt x="137" y="64"/>
                  </a:lnTo>
                  <a:lnTo>
                    <a:pt x="137" y="65"/>
                  </a:lnTo>
                  <a:lnTo>
                    <a:pt x="140" y="68"/>
                  </a:lnTo>
                  <a:lnTo>
                    <a:pt x="141" y="71"/>
                  </a:lnTo>
                  <a:lnTo>
                    <a:pt x="139" y="74"/>
                  </a:lnTo>
                  <a:lnTo>
                    <a:pt x="136" y="75"/>
                  </a:lnTo>
                  <a:lnTo>
                    <a:pt x="11" y="62"/>
                  </a:lnTo>
                  <a:lnTo>
                    <a:pt x="8" y="62"/>
                  </a:lnTo>
                  <a:lnTo>
                    <a:pt x="6" y="62"/>
                  </a:lnTo>
                  <a:lnTo>
                    <a:pt x="4" y="62"/>
                  </a:lnTo>
                  <a:lnTo>
                    <a:pt x="2" y="63"/>
                  </a:lnTo>
                  <a:lnTo>
                    <a:pt x="2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Freeform 25"/>
            <p:cNvSpPr>
              <a:spLocks noChangeAspect="1"/>
            </p:cNvSpPr>
            <p:nvPr/>
          </p:nvSpPr>
          <p:spPr bwMode="auto">
            <a:xfrm>
              <a:off x="1326" y="1328"/>
              <a:ext cx="142" cy="74"/>
            </a:xfrm>
            <a:custGeom>
              <a:avLst/>
              <a:gdLst>
                <a:gd name="T0" fmla="*/ 0 w 142"/>
                <a:gd name="T1" fmla="*/ 0 h 74"/>
                <a:gd name="T2" fmla="*/ 2 w 142"/>
                <a:gd name="T3" fmla="*/ 2 h 74"/>
                <a:gd name="T4" fmla="*/ 4 w 142"/>
                <a:gd name="T5" fmla="*/ 4 h 74"/>
                <a:gd name="T6" fmla="*/ 4 w 142"/>
                <a:gd name="T7" fmla="*/ 5 h 74"/>
                <a:gd name="T8" fmla="*/ 10 w 142"/>
                <a:gd name="T9" fmla="*/ 8 h 74"/>
                <a:gd name="T10" fmla="*/ 129 w 142"/>
                <a:gd name="T11" fmla="*/ 57 h 74"/>
                <a:gd name="T12" fmla="*/ 136 w 142"/>
                <a:gd name="T13" fmla="*/ 59 h 74"/>
                <a:gd name="T14" fmla="*/ 138 w 142"/>
                <a:gd name="T15" fmla="*/ 62 h 74"/>
                <a:gd name="T16" fmla="*/ 139 w 142"/>
                <a:gd name="T17" fmla="*/ 66 h 74"/>
                <a:gd name="T18" fmla="*/ 141 w 142"/>
                <a:gd name="T19" fmla="*/ 68 h 74"/>
                <a:gd name="T20" fmla="*/ 140 w 142"/>
                <a:gd name="T21" fmla="*/ 70 h 74"/>
                <a:gd name="T22" fmla="*/ 136 w 142"/>
                <a:gd name="T23" fmla="*/ 73 h 74"/>
                <a:gd name="T24" fmla="*/ 12 w 142"/>
                <a:gd name="T25" fmla="*/ 59 h 74"/>
                <a:gd name="T26" fmla="*/ 8 w 142"/>
                <a:gd name="T27" fmla="*/ 59 h 74"/>
                <a:gd name="T28" fmla="*/ 4 w 142"/>
                <a:gd name="T29" fmla="*/ 59 h 74"/>
                <a:gd name="T30" fmla="*/ 3 w 142"/>
                <a:gd name="T31" fmla="*/ 59 h 74"/>
                <a:gd name="T32" fmla="*/ 3 w 142"/>
                <a:gd name="T33" fmla="*/ 61 h 74"/>
                <a:gd name="T34" fmla="*/ 2 w 142"/>
                <a:gd name="T35" fmla="*/ 6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10" y="8"/>
                  </a:lnTo>
                  <a:lnTo>
                    <a:pt x="129" y="57"/>
                  </a:lnTo>
                  <a:lnTo>
                    <a:pt x="136" y="59"/>
                  </a:lnTo>
                  <a:lnTo>
                    <a:pt x="138" y="62"/>
                  </a:lnTo>
                  <a:lnTo>
                    <a:pt x="139" y="66"/>
                  </a:lnTo>
                  <a:lnTo>
                    <a:pt x="141" y="68"/>
                  </a:lnTo>
                  <a:lnTo>
                    <a:pt x="140" y="70"/>
                  </a:lnTo>
                  <a:lnTo>
                    <a:pt x="136" y="73"/>
                  </a:lnTo>
                  <a:lnTo>
                    <a:pt x="12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3" y="59"/>
                  </a:lnTo>
                  <a:lnTo>
                    <a:pt x="3" y="61"/>
                  </a:lnTo>
                  <a:lnTo>
                    <a:pt x="2" y="64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Freeform 26"/>
            <p:cNvSpPr>
              <a:spLocks noChangeAspect="1"/>
            </p:cNvSpPr>
            <p:nvPr/>
          </p:nvSpPr>
          <p:spPr bwMode="auto">
            <a:xfrm>
              <a:off x="1326" y="1391"/>
              <a:ext cx="142" cy="73"/>
            </a:xfrm>
            <a:custGeom>
              <a:avLst/>
              <a:gdLst>
                <a:gd name="T0" fmla="*/ 0 w 142"/>
                <a:gd name="T1" fmla="*/ 0 h 73"/>
                <a:gd name="T2" fmla="*/ 0 w 142"/>
                <a:gd name="T3" fmla="*/ 3 h 73"/>
                <a:gd name="T4" fmla="*/ 1 w 142"/>
                <a:gd name="T5" fmla="*/ 7 h 73"/>
                <a:gd name="T6" fmla="*/ 5 w 142"/>
                <a:gd name="T7" fmla="*/ 9 h 73"/>
                <a:gd name="T8" fmla="*/ 11 w 142"/>
                <a:gd name="T9" fmla="*/ 10 h 73"/>
                <a:gd name="T10" fmla="*/ 129 w 142"/>
                <a:gd name="T11" fmla="*/ 59 h 73"/>
                <a:gd name="T12" fmla="*/ 137 w 142"/>
                <a:gd name="T13" fmla="*/ 61 h 73"/>
                <a:gd name="T14" fmla="*/ 138 w 142"/>
                <a:gd name="T15" fmla="*/ 63 h 73"/>
                <a:gd name="T16" fmla="*/ 141 w 142"/>
                <a:gd name="T17" fmla="*/ 67 h 73"/>
                <a:gd name="T18" fmla="*/ 141 w 142"/>
                <a:gd name="T19" fmla="*/ 69 h 73"/>
                <a:gd name="T20" fmla="*/ 140 w 142"/>
                <a:gd name="T21" fmla="*/ 72 h 73"/>
                <a:gd name="T22" fmla="*/ 135 w 142"/>
                <a:gd name="T23" fmla="*/ 72 h 73"/>
                <a:gd name="T24" fmla="*/ 73 w 142"/>
                <a:gd name="T25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73">
                  <a:moveTo>
                    <a:pt x="0" y="0"/>
                  </a:moveTo>
                  <a:lnTo>
                    <a:pt x="0" y="3"/>
                  </a:lnTo>
                  <a:lnTo>
                    <a:pt x="1" y="7"/>
                  </a:lnTo>
                  <a:lnTo>
                    <a:pt x="5" y="9"/>
                  </a:lnTo>
                  <a:lnTo>
                    <a:pt x="11" y="10"/>
                  </a:lnTo>
                  <a:lnTo>
                    <a:pt x="129" y="59"/>
                  </a:lnTo>
                  <a:lnTo>
                    <a:pt x="137" y="61"/>
                  </a:lnTo>
                  <a:lnTo>
                    <a:pt x="138" y="63"/>
                  </a:lnTo>
                  <a:lnTo>
                    <a:pt x="141" y="67"/>
                  </a:lnTo>
                  <a:lnTo>
                    <a:pt x="141" y="69"/>
                  </a:lnTo>
                  <a:lnTo>
                    <a:pt x="140" y="72"/>
                  </a:lnTo>
                  <a:lnTo>
                    <a:pt x="135" y="72"/>
                  </a:lnTo>
                  <a:lnTo>
                    <a:pt x="73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0" name="Text Box 29"/>
          <p:cNvSpPr txBox="1">
            <a:spLocks noChangeArrowheads="1"/>
          </p:cNvSpPr>
          <p:nvPr/>
        </p:nvSpPr>
        <p:spPr bwMode="auto">
          <a:xfrm>
            <a:off x="490432" y="1403620"/>
            <a:ext cx="11562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 smtClean="0">
                <a:solidFill>
                  <a:srgbClr val="000066"/>
                </a:solidFill>
                <a:latin typeface="Bookman Old Style" pitchFamily="18" charset="0"/>
              </a:rPr>
              <a:t>γ*</a:t>
            </a:r>
            <a:endParaRPr lang="en-GB" altLang="fr-FR" b="0" dirty="0">
              <a:solidFill>
                <a:srgbClr val="000066"/>
              </a:solidFill>
              <a:latin typeface="Bookman Old Style" pitchFamily="18" charset="0"/>
            </a:endParaRPr>
          </a:p>
        </p:txBody>
      </p:sp>
      <p:pic>
        <p:nvPicPr>
          <p:cNvPr id="319121" name="Picture 65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39" y="2708920"/>
            <a:ext cx="960086" cy="924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animBg="1"/>
      <p:bldP spid="318470" grpId="0"/>
      <p:bldP spid="318476" grpId="0"/>
      <p:bldP spid="318483" grpId="0"/>
      <p:bldP spid="31848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9" name="Rectangle 5"/>
          <p:cNvSpPr>
            <a:spLocks noChangeArrowheads="1"/>
          </p:cNvSpPr>
          <p:nvPr/>
        </p:nvSpPr>
        <p:spPr bwMode="auto">
          <a:xfrm>
            <a:off x="431801" y="171010"/>
            <a:ext cx="8235950" cy="6477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>
                <a:latin typeface="Bookman Old Style" pitchFamily="18" charset="0"/>
              </a:rPr>
              <a:t>DVCS : </a:t>
            </a:r>
            <a:r>
              <a:rPr lang="en-GB" altLang="fr-FR" sz="2000" i="1" dirty="0" smtClean="0">
                <a:latin typeface="Bookman Old Style" pitchFamily="18" charset="0"/>
              </a:rPr>
              <a:t>section </a:t>
            </a:r>
            <a:r>
              <a:rPr lang="en-GB" altLang="fr-FR" sz="2000" i="1" dirty="0" err="1" smtClean="0">
                <a:latin typeface="Bookman Old Style" pitchFamily="18" charset="0"/>
              </a:rPr>
              <a:t>efficace</a:t>
            </a:r>
            <a:r>
              <a:rPr lang="en-GB" altLang="fr-FR" sz="2000" i="1" dirty="0" smtClean="0">
                <a:latin typeface="Bookman Old Style" pitchFamily="18" charset="0"/>
              </a:rPr>
              <a:t> (non </a:t>
            </a:r>
            <a:r>
              <a:rPr lang="en-GB" altLang="fr-FR" sz="2000" i="1" dirty="0" err="1" smtClean="0">
                <a:latin typeface="Bookman Old Style" pitchFamily="18" charset="0"/>
              </a:rPr>
              <a:t>polarisée</a:t>
            </a:r>
            <a:r>
              <a:rPr lang="en-GB" altLang="fr-FR" sz="2000" i="1" dirty="0" smtClean="0">
                <a:latin typeface="Bookman Old Style" pitchFamily="18" charset="0"/>
              </a:rPr>
              <a:t>)</a:t>
            </a:r>
            <a:endParaRPr lang="en-GB" altLang="fr-FR" sz="2000" i="1" dirty="0">
              <a:latin typeface="Bookman Old Style" pitchFamily="18" charset="0"/>
            </a:endParaRPr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9812187"/>
              </p:ext>
            </p:extLst>
          </p:nvPr>
        </p:nvGraphicFramePr>
        <p:xfrm>
          <a:off x="2822955" y="1403775"/>
          <a:ext cx="602452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999" name="Equation" r:id="rId4" imgW="3936960" imgH="469800" progId="Equation.3">
                  <p:embed/>
                </p:oleObj>
              </mc:Choice>
              <mc:Fallback>
                <p:oleObj name="Equation" r:id="rId4" imgW="39369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2955" y="1403775"/>
                        <a:ext cx="6024520" cy="72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Line 5"/>
          <p:cNvSpPr>
            <a:spLocks noChangeShapeType="1"/>
          </p:cNvSpPr>
          <p:nvPr/>
        </p:nvSpPr>
        <p:spPr bwMode="auto">
          <a:xfrm flipV="1">
            <a:off x="425695" y="2227353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 flipV="1">
            <a:off x="427283" y="2187665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 flipV="1">
            <a:off x="425695" y="226704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 flipV="1">
            <a:off x="1111495" y="165744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760695" y="1766255"/>
            <a:ext cx="615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 err="1">
                <a:latin typeface="Bookman Old Style" pitchFamily="18" charset="0"/>
              </a:rPr>
              <a:t>x+ξ</a:t>
            </a:r>
            <a:r>
              <a:rPr lang="en-GB" altLang="fr-FR" sz="1600" b="0" dirty="0">
                <a:latin typeface="Bookman Old Style" pitchFamily="18" charset="0"/>
              </a:rPr>
              <a:t> </a:t>
            </a:r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 rot="18742695" flipV="1">
            <a:off x="1797295" y="166379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1736685" y="1766255"/>
            <a:ext cx="75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>
                <a:latin typeface="Bookman Old Style" pitchFamily="18" charset="0"/>
              </a:rPr>
              <a:t>x-ξ</a:t>
            </a:r>
            <a:r>
              <a:rPr lang="en-GB" altLang="fr-FR" sz="1600" b="0" dirty="0">
                <a:latin typeface="Bookman Old Style" pitchFamily="18" charset="0"/>
              </a:rPr>
              <a:t> </a:t>
            </a: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 rot="12777622" flipV="1">
            <a:off x="2102095" y="218449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 rot="12777622" flipV="1">
            <a:off x="2095745" y="2144803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" name="Line 14"/>
          <p:cNvSpPr>
            <a:spLocks noChangeShapeType="1"/>
          </p:cNvSpPr>
          <p:nvPr/>
        </p:nvSpPr>
        <p:spPr bwMode="auto">
          <a:xfrm rot="12777622" flipV="1">
            <a:off x="2102095" y="2224178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1028945" y="2054315"/>
            <a:ext cx="1225550" cy="3048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" name="Freeform 16"/>
          <p:cNvSpPr>
            <a:spLocks/>
          </p:cNvSpPr>
          <p:nvPr/>
        </p:nvSpPr>
        <p:spPr bwMode="auto">
          <a:xfrm>
            <a:off x="724145" y="2397215"/>
            <a:ext cx="1828800" cy="168275"/>
          </a:xfrm>
          <a:custGeom>
            <a:avLst/>
            <a:gdLst>
              <a:gd name="T0" fmla="*/ 0 w 1200"/>
              <a:gd name="T1" fmla="*/ 48 h 48"/>
              <a:gd name="T2" fmla="*/ 624 w 1200"/>
              <a:gd name="T3" fmla="*/ 0 h 48"/>
              <a:gd name="T4" fmla="*/ 1200 w 1200"/>
              <a:gd name="T5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0" h="48">
                <a:moveTo>
                  <a:pt x="0" y="48"/>
                </a:moveTo>
                <a:cubicBezTo>
                  <a:pt x="212" y="24"/>
                  <a:pt x="424" y="0"/>
                  <a:pt x="624" y="0"/>
                </a:cubicBezTo>
                <a:cubicBezTo>
                  <a:pt x="824" y="0"/>
                  <a:pt x="1012" y="24"/>
                  <a:pt x="1200" y="48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1486145" y="2359115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>
                <a:latin typeface="Bookman Old Style" pitchFamily="18" charset="0"/>
              </a:rPr>
              <a:t>t</a:t>
            </a:r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V="1">
            <a:off x="1417883" y="1655853"/>
            <a:ext cx="414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9" name="Group 19"/>
          <p:cNvGrpSpPr>
            <a:grpSpLocks noChangeAspect="1"/>
          </p:cNvGrpSpPr>
          <p:nvPr/>
        </p:nvGrpSpPr>
        <p:grpSpPr bwMode="auto">
          <a:xfrm rot="-2865258">
            <a:off x="1205157" y="1268503"/>
            <a:ext cx="98425" cy="450850"/>
            <a:chOff x="1324" y="1002"/>
            <a:chExt cx="146" cy="462"/>
          </a:xfrm>
        </p:grpSpPr>
        <p:sp>
          <p:nvSpPr>
            <p:cNvPr id="30" name="Freeform 20"/>
            <p:cNvSpPr>
              <a:spLocks noChangeAspect="1"/>
            </p:cNvSpPr>
            <p:nvPr/>
          </p:nvSpPr>
          <p:spPr bwMode="auto">
            <a:xfrm>
              <a:off x="1326" y="1002"/>
              <a:ext cx="143" cy="75"/>
            </a:xfrm>
            <a:custGeom>
              <a:avLst/>
              <a:gdLst>
                <a:gd name="T0" fmla="*/ 0 w 143"/>
                <a:gd name="T1" fmla="*/ 0 h 75"/>
                <a:gd name="T2" fmla="*/ 0 w 143"/>
                <a:gd name="T3" fmla="*/ 4 h 75"/>
                <a:gd name="T4" fmla="*/ 4 w 143"/>
                <a:gd name="T5" fmla="*/ 7 h 75"/>
                <a:gd name="T6" fmla="*/ 8 w 143"/>
                <a:gd name="T7" fmla="*/ 9 h 75"/>
                <a:gd name="T8" fmla="*/ 12 w 143"/>
                <a:gd name="T9" fmla="*/ 11 h 75"/>
                <a:gd name="T10" fmla="*/ 129 w 143"/>
                <a:gd name="T11" fmla="*/ 58 h 75"/>
                <a:gd name="T12" fmla="*/ 135 w 143"/>
                <a:gd name="T13" fmla="*/ 60 h 75"/>
                <a:gd name="T14" fmla="*/ 139 w 143"/>
                <a:gd name="T15" fmla="*/ 63 h 75"/>
                <a:gd name="T16" fmla="*/ 142 w 143"/>
                <a:gd name="T17" fmla="*/ 65 h 75"/>
                <a:gd name="T18" fmla="*/ 141 w 143"/>
                <a:gd name="T19" fmla="*/ 69 h 75"/>
                <a:gd name="T20" fmla="*/ 141 w 143"/>
                <a:gd name="T21" fmla="*/ 71 h 75"/>
                <a:gd name="T22" fmla="*/ 138 w 143"/>
                <a:gd name="T23" fmla="*/ 74 h 75"/>
                <a:gd name="T24" fmla="*/ 11 w 143"/>
                <a:gd name="T25" fmla="*/ 60 h 75"/>
                <a:gd name="T26" fmla="*/ 10 w 143"/>
                <a:gd name="T27" fmla="*/ 61 h 75"/>
                <a:gd name="T28" fmla="*/ 4 w 143"/>
                <a:gd name="T29" fmla="*/ 59 h 75"/>
                <a:gd name="T30" fmla="*/ 4 w 143"/>
                <a:gd name="T31" fmla="*/ 60 h 75"/>
                <a:gd name="T32" fmla="*/ 2 w 143"/>
                <a:gd name="T33" fmla="*/ 62 h 75"/>
                <a:gd name="T34" fmla="*/ 0 w 143"/>
                <a:gd name="T3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5">
                  <a:moveTo>
                    <a:pt x="0" y="0"/>
                  </a:moveTo>
                  <a:lnTo>
                    <a:pt x="0" y="4"/>
                  </a:lnTo>
                  <a:lnTo>
                    <a:pt x="4" y="7"/>
                  </a:lnTo>
                  <a:lnTo>
                    <a:pt x="8" y="9"/>
                  </a:lnTo>
                  <a:lnTo>
                    <a:pt x="12" y="11"/>
                  </a:lnTo>
                  <a:lnTo>
                    <a:pt x="129" y="58"/>
                  </a:lnTo>
                  <a:lnTo>
                    <a:pt x="135" y="60"/>
                  </a:lnTo>
                  <a:lnTo>
                    <a:pt x="139" y="63"/>
                  </a:lnTo>
                  <a:lnTo>
                    <a:pt x="142" y="65"/>
                  </a:lnTo>
                  <a:lnTo>
                    <a:pt x="141" y="69"/>
                  </a:lnTo>
                  <a:lnTo>
                    <a:pt x="141" y="71"/>
                  </a:lnTo>
                  <a:lnTo>
                    <a:pt x="138" y="74"/>
                  </a:lnTo>
                  <a:lnTo>
                    <a:pt x="11" y="60"/>
                  </a:lnTo>
                  <a:lnTo>
                    <a:pt x="10" y="61"/>
                  </a:lnTo>
                  <a:lnTo>
                    <a:pt x="4" y="59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21"/>
            <p:cNvSpPr>
              <a:spLocks noChangeAspect="1"/>
            </p:cNvSpPr>
            <p:nvPr/>
          </p:nvSpPr>
          <p:spPr bwMode="auto">
            <a:xfrm>
              <a:off x="1324" y="1069"/>
              <a:ext cx="143" cy="72"/>
            </a:xfrm>
            <a:custGeom>
              <a:avLst/>
              <a:gdLst>
                <a:gd name="T0" fmla="*/ 0 w 143"/>
                <a:gd name="T1" fmla="*/ 0 h 72"/>
                <a:gd name="T2" fmla="*/ 1 w 143"/>
                <a:gd name="T3" fmla="*/ 2 h 72"/>
                <a:gd name="T4" fmla="*/ 4 w 143"/>
                <a:gd name="T5" fmla="*/ 4 h 72"/>
                <a:gd name="T6" fmla="*/ 6 w 143"/>
                <a:gd name="T7" fmla="*/ 6 h 72"/>
                <a:gd name="T8" fmla="*/ 10 w 143"/>
                <a:gd name="T9" fmla="*/ 7 h 72"/>
                <a:gd name="T10" fmla="*/ 133 w 143"/>
                <a:gd name="T11" fmla="*/ 57 h 72"/>
                <a:gd name="T12" fmla="*/ 137 w 143"/>
                <a:gd name="T13" fmla="*/ 61 h 72"/>
                <a:gd name="T14" fmla="*/ 140 w 143"/>
                <a:gd name="T15" fmla="*/ 61 h 72"/>
                <a:gd name="T16" fmla="*/ 141 w 143"/>
                <a:gd name="T17" fmla="*/ 65 h 72"/>
                <a:gd name="T18" fmla="*/ 141 w 143"/>
                <a:gd name="T19" fmla="*/ 66 h 72"/>
                <a:gd name="T20" fmla="*/ 142 w 143"/>
                <a:gd name="T21" fmla="*/ 71 h 72"/>
                <a:gd name="T22" fmla="*/ 137 w 143"/>
                <a:gd name="T23" fmla="*/ 71 h 72"/>
                <a:gd name="T24" fmla="*/ 12 w 143"/>
                <a:gd name="T25" fmla="*/ 59 h 72"/>
                <a:gd name="T26" fmla="*/ 7 w 143"/>
                <a:gd name="T27" fmla="*/ 59 h 72"/>
                <a:gd name="T28" fmla="*/ 6 w 143"/>
                <a:gd name="T29" fmla="*/ 59 h 72"/>
                <a:gd name="T30" fmla="*/ 4 w 143"/>
                <a:gd name="T31" fmla="*/ 59 h 72"/>
                <a:gd name="T32" fmla="*/ 1 w 143"/>
                <a:gd name="T33" fmla="*/ 59 h 72"/>
                <a:gd name="T34" fmla="*/ 0 w 143"/>
                <a:gd name="T35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2">
                  <a:moveTo>
                    <a:pt x="0" y="0"/>
                  </a:moveTo>
                  <a:lnTo>
                    <a:pt x="1" y="2"/>
                  </a:lnTo>
                  <a:lnTo>
                    <a:pt x="4" y="4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33" y="57"/>
                  </a:lnTo>
                  <a:lnTo>
                    <a:pt x="137" y="61"/>
                  </a:lnTo>
                  <a:lnTo>
                    <a:pt x="140" y="61"/>
                  </a:lnTo>
                  <a:lnTo>
                    <a:pt x="141" y="65"/>
                  </a:lnTo>
                  <a:lnTo>
                    <a:pt x="141" y="66"/>
                  </a:lnTo>
                  <a:lnTo>
                    <a:pt x="142" y="71"/>
                  </a:lnTo>
                  <a:lnTo>
                    <a:pt x="137" y="71"/>
                  </a:lnTo>
                  <a:lnTo>
                    <a:pt x="12" y="59"/>
                  </a:lnTo>
                  <a:lnTo>
                    <a:pt x="7" y="59"/>
                  </a:lnTo>
                  <a:lnTo>
                    <a:pt x="6" y="59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0" y="61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22"/>
            <p:cNvSpPr>
              <a:spLocks noChangeAspect="1"/>
            </p:cNvSpPr>
            <p:nvPr/>
          </p:nvSpPr>
          <p:spPr bwMode="auto">
            <a:xfrm>
              <a:off x="1326" y="1131"/>
              <a:ext cx="144" cy="76"/>
            </a:xfrm>
            <a:custGeom>
              <a:avLst/>
              <a:gdLst>
                <a:gd name="T0" fmla="*/ 0 w 144"/>
                <a:gd name="T1" fmla="*/ 0 h 76"/>
                <a:gd name="T2" fmla="*/ 0 w 144"/>
                <a:gd name="T3" fmla="*/ 3 h 76"/>
                <a:gd name="T4" fmla="*/ 2 w 144"/>
                <a:gd name="T5" fmla="*/ 7 h 76"/>
                <a:gd name="T6" fmla="*/ 7 w 144"/>
                <a:gd name="T7" fmla="*/ 9 h 76"/>
                <a:gd name="T8" fmla="*/ 10 w 144"/>
                <a:gd name="T9" fmla="*/ 11 h 76"/>
                <a:gd name="T10" fmla="*/ 133 w 144"/>
                <a:gd name="T11" fmla="*/ 59 h 76"/>
                <a:gd name="T12" fmla="*/ 136 w 144"/>
                <a:gd name="T13" fmla="*/ 63 h 76"/>
                <a:gd name="T14" fmla="*/ 139 w 144"/>
                <a:gd name="T15" fmla="*/ 65 h 76"/>
                <a:gd name="T16" fmla="*/ 143 w 144"/>
                <a:gd name="T17" fmla="*/ 67 h 76"/>
                <a:gd name="T18" fmla="*/ 143 w 144"/>
                <a:gd name="T19" fmla="*/ 71 h 76"/>
                <a:gd name="T20" fmla="*/ 141 w 144"/>
                <a:gd name="T21" fmla="*/ 74 h 76"/>
                <a:gd name="T22" fmla="*/ 138 w 144"/>
                <a:gd name="T23" fmla="*/ 75 h 76"/>
                <a:gd name="T24" fmla="*/ 9 w 144"/>
                <a:gd name="T25" fmla="*/ 63 h 76"/>
                <a:gd name="T26" fmla="*/ 6 w 144"/>
                <a:gd name="T27" fmla="*/ 62 h 76"/>
                <a:gd name="T28" fmla="*/ 6 w 144"/>
                <a:gd name="T29" fmla="*/ 63 h 76"/>
                <a:gd name="T30" fmla="*/ 3 w 144"/>
                <a:gd name="T31" fmla="*/ 62 h 76"/>
                <a:gd name="T32" fmla="*/ 0 w 144"/>
                <a:gd name="T33" fmla="*/ 64 h 76"/>
                <a:gd name="T34" fmla="*/ 0 w 144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6">
                  <a:moveTo>
                    <a:pt x="0" y="0"/>
                  </a:moveTo>
                  <a:lnTo>
                    <a:pt x="0" y="3"/>
                  </a:lnTo>
                  <a:lnTo>
                    <a:pt x="2" y="7"/>
                  </a:lnTo>
                  <a:lnTo>
                    <a:pt x="7" y="9"/>
                  </a:lnTo>
                  <a:lnTo>
                    <a:pt x="10" y="11"/>
                  </a:lnTo>
                  <a:lnTo>
                    <a:pt x="133" y="59"/>
                  </a:lnTo>
                  <a:lnTo>
                    <a:pt x="136" y="63"/>
                  </a:lnTo>
                  <a:lnTo>
                    <a:pt x="139" y="65"/>
                  </a:lnTo>
                  <a:lnTo>
                    <a:pt x="143" y="67"/>
                  </a:lnTo>
                  <a:lnTo>
                    <a:pt x="143" y="71"/>
                  </a:lnTo>
                  <a:lnTo>
                    <a:pt x="141" y="74"/>
                  </a:lnTo>
                  <a:lnTo>
                    <a:pt x="138" y="75"/>
                  </a:lnTo>
                  <a:lnTo>
                    <a:pt x="9" y="63"/>
                  </a:lnTo>
                  <a:lnTo>
                    <a:pt x="6" y="62"/>
                  </a:lnTo>
                  <a:lnTo>
                    <a:pt x="6" y="63"/>
                  </a:lnTo>
                  <a:lnTo>
                    <a:pt x="3" y="62"/>
                  </a:lnTo>
                  <a:lnTo>
                    <a:pt x="0" y="64"/>
                  </a:lnTo>
                  <a:lnTo>
                    <a:pt x="0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23"/>
            <p:cNvSpPr>
              <a:spLocks noChangeAspect="1"/>
            </p:cNvSpPr>
            <p:nvPr/>
          </p:nvSpPr>
          <p:spPr bwMode="auto">
            <a:xfrm>
              <a:off x="1325" y="1202"/>
              <a:ext cx="144" cy="70"/>
            </a:xfrm>
            <a:custGeom>
              <a:avLst/>
              <a:gdLst>
                <a:gd name="T0" fmla="*/ 0 w 144"/>
                <a:gd name="T1" fmla="*/ 0 h 70"/>
                <a:gd name="T2" fmla="*/ 0 w 144"/>
                <a:gd name="T3" fmla="*/ 0 h 70"/>
                <a:gd name="T4" fmla="*/ 4 w 144"/>
                <a:gd name="T5" fmla="*/ 4 h 70"/>
                <a:gd name="T6" fmla="*/ 6 w 144"/>
                <a:gd name="T7" fmla="*/ 6 h 70"/>
                <a:gd name="T8" fmla="*/ 11 w 144"/>
                <a:gd name="T9" fmla="*/ 7 h 70"/>
                <a:gd name="T10" fmla="*/ 131 w 144"/>
                <a:gd name="T11" fmla="*/ 54 h 70"/>
                <a:gd name="T12" fmla="*/ 136 w 144"/>
                <a:gd name="T13" fmla="*/ 58 h 70"/>
                <a:gd name="T14" fmla="*/ 139 w 144"/>
                <a:gd name="T15" fmla="*/ 59 h 70"/>
                <a:gd name="T16" fmla="*/ 143 w 144"/>
                <a:gd name="T17" fmla="*/ 63 h 70"/>
                <a:gd name="T18" fmla="*/ 143 w 144"/>
                <a:gd name="T19" fmla="*/ 66 h 70"/>
                <a:gd name="T20" fmla="*/ 140 w 144"/>
                <a:gd name="T21" fmla="*/ 69 h 70"/>
                <a:gd name="T22" fmla="*/ 138 w 144"/>
                <a:gd name="T23" fmla="*/ 69 h 70"/>
                <a:gd name="T24" fmla="*/ 11 w 144"/>
                <a:gd name="T25" fmla="*/ 57 h 70"/>
                <a:gd name="T26" fmla="*/ 7 w 144"/>
                <a:gd name="T27" fmla="*/ 58 h 70"/>
                <a:gd name="T28" fmla="*/ 4 w 144"/>
                <a:gd name="T29" fmla="*/ 57 h 70"/>
                <a:gd name="T30" fmla="*/ 1 w 144"/>
                <a:gd name="T31" fmla="*/ 57 h 70"/>
                <a:gd name="T32" fmla="*/ 1 w 144"/>
                <a:gd name="T33" fmla="*/ 59 h 70"/>
                <a:gd name="T34" fmla="*/ 0 w 144"/>
                <a:gd name="T35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0">
                  <a:moveTo>
                    <a:pt x="0" y="0"/>
                  </a:moveTo>
                  <a:lnTo>
                    <a:pt x="0" y="0"/>
                  </a:lnTo>
                  <a:lnTo>
                    <a:pt x="4" y="4"/>
                  </a:lnTo>
                  <a:lnTo>
                    <a:pt x="6" y="6"/>
                  </a:lnTo>
                  <a:lnTo>
                    <a:pt x="11" y="7"/>
                  </a:lnTo>
                  <a:lnTo>
                    <a:pt x="131" y="54"/>
                  </a:lnTo>
                  <a:lnTo>
                    <a:pt x="136" y="58"/>
                  </a:lnTo>
                  <a:lnTo>
                    <a:pt x="139" y="59"/>
                  </a:lnTo>
                  <a:lnTo>
                    <a:pt x="143" y="63"/>
                  </a:lnTo>
                  <a:lnTo>
                    <a:pt x="143" y="66"/>
                  </a:lnTo>
                  <a:lnTo>
                    <a:pt x="140" y="69"/>
                  </a:lnTo>
                  <a:lnTo>
                    <a:pt x="138" y="69"/>
                  </a:lnTo>
                  <a:lnTo>
                    <a:pt x="11" y="57"/>
                  </a:lnTo>
                  <a:lnTo>
                    <a:pt x="7" y="58"/>
                  </a:lnTo>
                  <a:lnTo>
                    <a:pt x="4" y="57"/>
                  </a:lnTo>
                  <a:lnTo>
                    <a:pt x="1" y="57"/>
                  </a:lnTo>
                  <a:lnTo>
                    <a:pt x="1" y="59"/>
                  </a:lnTo>
                  <a:lnTo>
                    <a:pt x="0" y="62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24"/>
            <p:cNvSpPr>
              <a:spLocks noChangeAspect="1"/>
            </p:cNvSpPr>
            <p:nvPr/>
          </p:nvSpPr>
          <p:spPr bwMode="auto">
            <a:xfrm>
              <a:off x="1327" y="1260"/>
              <a:ext cx="142" cy="76"/>
            </a:xfrm>
            <a:custGeom>
              <a:avLst/>
              <a:gdLst>
                <a:gd name="T0" fmla="*/ 0 w 142"/>
                <a:gd name="T1" fmla="*/ 0 h 76"/>
                <a:gd name="T2" fmla="*/ 0 w 142"/>
                <a:gd name="T3" fmla="*/ 4 h 76"/>
                <a:gd name="T4" fmla="*/ 3 w 142"/>
                <a:gd name="T5" fmla="*/ 7 h 76"/>
                <a:gd name="T6" fmla="*/ 6 w 142"/>
                <a:gd name="T7" fmla="*/ 8 h 76"/>
                <a:gd name="T8" fmla="*/ 11 w 142"/>
                <a:gd name="T9" fmla="*/ 11 h 76"/>
                <a:gd name="T10" fmla="*/ 132 w 142"/>
                <a:gd name="T11" fmla="*/ 61 h 76"/>
                <a:gd name="T12" fmla="*/ 137 w 142"/>
                <a:gd name="T13" fmla="*/ 64 h 76"/>
                <a:gd name="T14" fmla="*/ 137 w 142"/>
                <a:gd name="T15" fmla="*/ 65 h 76"/>
                <a:gd name="T16" fmla="*/ 140 w 142"/>
                <a:gd name="T17" fmla="*/ 68 h 76"/>
                <a:gd name="T18" fmla="*/ 141 w 142"/>
                <a:gd name="T19" fmla="*/ 71 h 76"/>
                <a:gd name="T20" fmla="*/ 139 w 142"/>
                <a:gd name="T21" fmla="*/ 74 h 76"/>
                <a:gd name="T22" fmla="*/ 136 w 142"/>
                <a:gd name="T23" fmla="*/ 75 h 76"/>
                <a:gd name="T24" fmla="*/ 11 w 142"/>
                <a:gd name="T25" fmla="*/ 62 h 76"/>
                <a:gd name="T26" fmla="*/ 8 w 142"/>
                <a:gd name="T27" fmla="*/ 62 h 76"/>
                <a:gd name="T28" fmla="*/ 6 w 142"/>
                <a:gd name="T29" fmla="*/ 62 h 76"/>
                <a:gd name="T30" fmla="*/ 4 w 142"/>
                <a:gd name="T31" fmla="*/ 62 h 76"/>
                <a:gd name="T32" fmla="*/ 2 w 142"/>
                <a:gd name="T33" fmla="*/ 63 h 76"/>
                <a:gd name="T34" fmla="*/ 2 w 142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6">
                  <a:moveTo>
                    <a:pt x="0" y="0"/>
                  </a:moveTo>
                  <a:lnTo>
                    <a:pt x="0" y="4"/>
                  </a:lnTo>
                  <a:lnTo>
                    <a:pt x="3" y="7"/>
                  </a:lnTo>
                  <a:lnTo>
                    <a:pt x="6" y="8"/>
                  </a:lnTo>
                  <a:lnTo>
                    <a:pt x="11" y="11"/>
                  </a:lnTo>
                  <a:lnTo>
                    <a:pt x="132" y="61"/>
                  </a:lnTo>
                  <a:lnTo>
                    <a:pt x="137" y="64"/>
                  </a:lnTo>
                  <a:lnTo>
                    <a:pt x="137" y="65"/>
                  </a:lnTo>
                  <a:lnTo>
                    <a:pt x="140" y="68"/>
                  </a:lnTo>
                  <a:lnTo>
                    <a:pt x="141" y="71"/>
                  </a:lnTo>
                  <a:lnTo>
                    <a:pt x="139" y="74"/>
                  </a:lnTo>
                  <a:lnTo>
                    <a:pt x="136" y="75"/>
                  </a:lnTo>
                  <a:lnTo>
                    <a:pt x="11" y="62"/>
                  </a:lnTo>
                  <a:lnTo>
                    <a:pt x="8" y="62"/>
                  </a:lnTo>
                  <a:lnTo>
                    <a:pt x="6" y="62"/>
                  </a:lnTo>
                  <a:lnTo>
                    <a:pt x="4" y="62"/>
                  </a:lnTo>
                  <a:lnTo>
                    <a:pt x="2" y="63"/>
                  </a:lnTo>
                  <a:lnTo>
                    <a:pt x="2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25"/>
            <p:cNvSpPr>
              <a:spLocks noChangeAspect="1"/>
            </p:cNvSpPr>
            <p:nvPr/>
          </p:nvSpPr>
          <p:spPr bwMode="auto">
            <a:xfrm>
              <a:off x="1326" y="1328"/>
              <a:ext cx="142" cy="74"/>
            </a:xfrm>
            <a:custGeom>
              <a:avLst/>
              <a:gdLst>
                <a:gd name="T0" fmla="*/ 0 w 142"/>
                <a:gd name="T1" fmla="*/ 0 h 74"/>
                <a:gd name="T2" fmla="*/ 2 w 142"/>
                <a:gd name="T3" fmla="*/ 2 h 74"/>
                <a:gd name="T4" fmla="*/ 4 w 142"/>
                <a:gd name="T5" fmla="*/ 4 h 74"/>
                <a:gd name="T6" fmla="*/ 4 w 142"/>
                <a:gd name="T7" fmla="*/ 5 h 74"/>
                <a:gd name="T8" fmla="*/ 10 w 142"/>
                <a:gd name="T9" fmla="*/ 8 h 74"/>
                <a:gd name="T10" fmla="*/ 129 w 142"/>
                <a:gd name="T11" fmla="*/ 57 h 74"/>
                <a:gd name="T12" fmla="*/ 136 w 142"/>
                <a:gd name="T13" fmla="*/ 59 h 74"/>
                <a:gd name="T14" fmla="*/ 138 w 142"/>
                <a:gd name="T15" fmla="*/ 62 h 74"/>
                <a:gd name="T16" fmla="*/ 139 w 142"/>
                <a:gd name="T17" fmla="*/ 66 h 74"/>
                <a:gd name="T18" fmla="*/ 141 w 142"/>
                <a:gd name="T19" fmla="*/ 68 h 74"/>
                <a:gd name="T20" fmla="*/ 140 w 142"/>
                <a:gd name="T21" fmla="*/ 70 h 74"/>
                <a:gd name="T22" fmla="*/ 136 w 142"/>
                <a:gd name="T23" fmla="*/ 73 h 74"/>
                <a:gd name="T24" fmla="*/ 12 w 142"/>
                <a:gd name="T25" fmla="*/ 59 h 74"/>
                <a:gd name="T26" fmla="*/ 8 w 142"/>
                <a:gd name="T27" fmla="*/ 59 h 74"/>
                <a:gd name="T28" fmla="*/ 4 w 142"/>
                <a:gd name="T29" fmla="*/ 59 h 74"/>
                <a:gd name="T30" fmla="*/ 3 w 142"/>
                <a:gd name="T31" fmla="*/ 59 h 74"/>
                <a:gd name="T32" fmla="*/ 3 w 142"/>
                <a:gd name="T33" fmla="*/ 61 h 74"/>
                <a:gd name="T34" fmla="*/ 2 w 142"/>
                <a:gd name="T35" fmla="*/ 6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10" y="8"/>
                  </a:lnTo>
                  <a:lnTo>
                    <a:pt x="129" y="57"/>
                  </a:lnTo>
                  <a:lnTo>
                    <a:pt x="136" y="59"/>
                  </a:lnTo>
                  <a:lnTo>
                    <a:pt x="138" y="62"/>
                  </a:lnTo>
                  <a:lnTo>
                    <a:pt x="139" y="66"/>
                  </a:lnTo>
                  <a:lnTo>
                    <a:pt x="141" y="68"/>
                  </a:lnTo>
                  <a:lnTo>
                    <a:pt x="140" y="70"/>
                  </a:lnTo>
                  <a:lnTo>
                    <a:pt x="136" y="73"/>
                  </a:lnTo>
                  <a:lnTo>
                    <a:pt x="12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3" y="59"/>
                  </a:lnTo>
                  <a:lnTo>
                    <a:pt x="3" y="61"/>
                  </a:lnTo>
                  <a:lnTo>
                    <a:pt x="2" y="64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Freeform 26"/>
            <p:cNvSpPr>
              <a:spLocks noChangeAspect="1"/>
            </p:cNvSpPr>
            <p:nvPr/>
          </p:nvSpPr>
          <p:spPr bwMode="auto">
            <a:xfrm>
              <a:off x="1326" y="1391"/>
              <a:ext cx="142" cy="73"/>
            </a:xfrm>
            <a:custGeom>
              <a:avLst/>
              <a:gdLst>
                <a:gd name="T0" fmla="*/ 0 w 142"/>
                <a:gd name="T1" fmla="*/ 0 h 73"/>
                <a:gd name="T2" fmla="*/ 0 w 142"/>
                <a:gd name="T3" fmla="*/ 3 h 73"/>
                <a:gd name="T4" fmla="*/ 1 w 142"/>
                <a:gd name="T5" fmla="*/ 7 h 73"/>
                <a:gd name="T6" fmla="*/ 5 w 142"/>
                <a:gd name="T7" fmla="*/ 9 h 73"/>
                <a:gd name="T8" fmla="*/ 11 w 142"/>
                <a:gd name="T9" fmla="*/ 10 h 73"/>
                <a:gd name="T10" fmla="*/ 129 w 142"/>
                <a:gd name="T11" fmla="*/ 59 h 73"/>
                <a:gd name="T12" fmla="*/ 137 w 142"/>
                <a:gd name="T13" fmla="*/ 61 h 73"/>
                <a:gd name="T14" fmla="*/ 138 w 142"/>
                <a:gd name="T15" fmla="*/ 63 h 73"/>
                <a:gd name="T16" fmla="*/ 141 w 142"/>
                <a:gd name="T17" fmla="*/ 67 h 73"/>
                <a:gd name="T18" fmla="*/ 141 w 142"/>
                <a:gd name="T19" fmla="*/ 69 h 73"/>
                <a:gd name="T20" fmla="*/ 140 w 142"/>
                <a:gd name="T21" fmla="*/ 72 h 73"/>
                <a:gd name="T22" fmla="*/ 135 w 142"/>
                <a:gd name="T23" fmla="*/ 72 h 73"/>
                <a:gd name="T24" fmla="*/ 73 w 142"/>
                <a:gd name="T25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73">
                  <a:moveTo>
                    <a:pt x="0" y="0"/>
                  </a:moveTo>
                  <a:lnTo>
                    <a:pt x="0" y="3"/>
                  </a:lnTo>
                  <a:lnTo>
                    <a:pt x="1" y="7"/>
                  </a:lnTo>
                  <a:lnTo>
                    <a:pt x="5" y="9"/>
                  </a:lnTo>
                  <a:lnTo>
                    <a:pt x="11" y="10"/>
                  </a:lnTo>
                  <a:lnTo>
                    <a:pt x="129" y="59"/>
                  </a:lnTo>
                  <a:lnTo>
                    <a:pt x="137" y="61"/>
                  </a:lnTo>
                  <a:lnTo>
                    <a:pt x="138" y="63"/>
                  </a:lnTo>
                  <a:lnTo>
                    <a:pt x="141" y="67"/>
                  </a:lnTo>
                  <a:lnTo>
                    <a:pt x="141" y="69"/>
                  </a:lnTo>
                  <a:lnTo>
                    <a:pt x="140" y="72"/>
                  </a:lnTo>
                  <a:lnTo>
                    <a:pt x="135" y="72"/>
                  </a:lnTo>
                  <a:lnTo>
                    <a:pt x="73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7" name="Text Box 28"/>
          <p:cNvSpPr txBox="1">
            <a:spLocks noChangeArrowheads="1"/>
          </p:cNvSpPr>
          <p:nvPr/>
        </p:nvSpPr>
        <p:spPr bwMode="auto">
          <a:xfrm>
            <a:off x="2276745" y="1357149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fr-FR" altLang="fr-FR" sz="1800" b="0">
              <a:latin typeface="Bookman Old Style" pitchFamily="18" charset="0"/>
            </a:endParaRP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1961710" y="1351942"/>
            <a:ext cx="22795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 smtClean="0">
                <a:solidFill>
                  <a:srgbClr val="000066"/>
                </a:solidFill>
                <a:latin typeface="Bookman Old Style" pitchFamily="18" charset="0"/>
              </a:rPr>
              <a:t>γ</a:t>
            </a:r>
            <a:endParaRPr lang="en-GB" altLang="fr-FR" b="0" dirty="0">
              <a:solidFill>
                <a:srgbClr val="000066"/>
              </a:solidFill>
              <a:latin typeface="Bookman Old Style" pitchFamily="18" charset="0"/>
            </a:endParaRPr>
          </a:p>
        </p:txBody>
      </p:sp>
      <p:sp>
        <p:nvSpPr>
          <p:cNvPr id="39" name="Freeform 30"/>
          <p:cNvSpPr>
            <a:spLocks/>
          </p:cNvSpPr>
          <p:nvPr/>
        </p:nvSpPr>
        <p:spPr bwMode="auto">
          <a:xfrm>
            <a:off x="419345" y="1216115"/>
            <a:ext cx="990600" cy="228600"/>
          </a:xfrm>
          <a:custGeom>
            <a:avLst/>
            <a:gdLst>
              <a:gd name="T0" fmla="*/ 0 w 672"/>
              <a:gd name="T1" fmla="*/ 144 h 144"/>
              <a:gd name="T2" fmla="*/ 432 w 672"/>
              <a:gd name="T3" fmla="*/ 96 h 144"/>
              <a:gd name="T4" fmla="*/ 672 w 672"/>
              <a:gd name="T5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2" h="144">
                <a:moveTo>
                  <a:pt x="0" y="144"/>
                </a:moveTo>
                <a:lnTo>
                  <a:pt x="432" y="96"/>
                </a:lnTo>
                <a:lnTo>
                  <a:pt x="6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0" name="Line 94"/>
          <p:cNvSpPr>
            <a:spLocks noChangeShapeType="1"/>
          </p:cNvSpPr>
          <p:nvPr/>
        </p:nvSpPr>
        <p:spPr bwMode="auto">
          <a:xfrm>
            <a:off x="724145" y="1825715"/>
            <a:ext cx="1905000" cy="0"/>
          </a:xfrm>
          <a:prstGeom prst="line">
            <a:avLst/>
          </a:prstGeom>
          <a:noFill/>
          <a:ln w="9525">
            <a:solidFill>
              <a:srgbClr val="00FF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2" name="Group 19"/>
          <p:cNvGrpSpPr>
            <a:grpSpLocks noChangeAspect="1"/>
          </p:cNvGrpSpPr>
          <p:nvPr/>
        </p:nvGrpSpPr>
        <p:grpSpPr bwMode="auto">
          <a:xfrm rot="2520000">
            <a:off x="1919889" y="1243634"/>
            <a:ext cx="98425" cy="450850"/>
            <a:chOff x="1324" y="1002"/>
            <a:chExt cx="146" cy="462"/>
          </a:xfrm>
        </p:grpSpPr>
        <p:sp>
          <p:nvSpPr>
            <p:cNvPr id="43" name="Freeform 20"/>
            <p:cNvSpPr>
              <a:spLocks noChangeAspect="1"/>
            </p:cNvSpPr>
            <p:nvPr/>
          </p:nvSpPr>
          <p:spPr bwMode="auto">
            <a:xfrm>
              <a:off x="1326" y="1002"/>
              <a:ext cx="143" cy="75"/>
            </a:xfrm>
            <a:custGeom>
              <a:avLst/>
              <a:gdLst>
                <a:gd name="T0" fmla="*/ 0 w 143"/>
                <a:gd name="T1" fmla="*/ 0 h 75"/>
                <a:gd name="T2" fmla="*/ 0 w 143"/>
                <a:gd name="T3" fmla="*/ 4 h 75"/>
                <a:gd name="T4" fmla="*/ 4 w 143"/>
                <a:gd name="T5" fmla="*/ 7 h 75"/>
                <a:gd name="T6" fmla="*/ 8 w 143"/>
                <a:gd name="T7" fmla="*/ 9 h 75"/>
                <a:gd name="T8" fmla="*/ 12 w 143"/>
                <a:gd name="T9" fmla="*/ 11 h 75"/>
                <a:gd name="T10" fmla="*/ 129 w 143"/>
                <a:gd name="T11" fmla="*/ 58 h 75"/>
                <a:gd name="T12" fmla="*/ 135 w 143"/>
                <a:gd name="T13" fmla="*/ 60 h 75"/>
                <a:gd name="T14" fmla="*/ 139 w 143"/>
                <a:gd name="T15" fmla="*/ 63 h 75"/>
                <a:gd name="T16" fmla="*/ 142 w 143"/>
                <a:gd name="T17" fmla="*/ 65 h 75"/>
                <a:gd name="T18" fmla="*/ 141 w 143"/>
                <a:gd name="T19" fmla="*/ 69 h 75"/>
                <a:gd name="T20" fmla="*/ 141 w 143"/>
                <a:gd name="T21" fmla="*/ 71 h 75"/>
                <a:gd name="T22" fmla="*/ 138 w 143"/>
                <a:gd name="T23" fmla="*/ 74 h 75"/>
                <a:gd name="T24" fmla="*/ 11 w 143"/>
                <a:gd name="T25" fmla="*/ 60 h 75"/>
                <a:gd name="T26" fmla="*/ 10 w 143"/>
                <a:gd name="T27" fmla="*/ 61 h 75"/>
                <a:gd name="T28" fmla="*/ 4 w 143"/>
                <a:gd name="T29" fmla="*/ 59 h 75"/>
                <a:gd name="T30" fmla="*/ 4 w 143"/>
                <a:gd name="T31" fmla="*/ 60 h 75"/>
                <a:gd name="T32" fmla="*/ 2 w 143"/>
                <a:gd name="T33" fmla="*/ 62 h 75"/>
                <a:gd name="T34" fmla="*/ 0 w 143"/>
                <a:gd name="T3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5">
                  <a:moveTo>
                    <a:pt x="0" y="0"/>
                  </a:moveTo>
                  <a:lnTo>
                    <a:pt x="0" y="4"/>
                  </a:lnTo>
                  <a:lnTo>
                    <a:pt x="4" y="7"/>
                  </a:lnTo>
                  <a:lnTo>
                    <a:pt x="8" y="9"/>
                  </a:lnTo>
                  <a:lnTo>
                    <a:pt x="12" y="11"/>
                  </a:lnTo>
                  <a:lnTo>
                    <a:pt x="129" y="58"/>
                  </a:lnTo>
                  <a:lnTo>
                    <a:pt x="135" y="60"/>
                  </a:lnTo>
                  <a:lnTo>
                    <a:pt x="139" y="63"/>
                  </a:lnTo>
                  <a:lnTo>
                    <a:pt x="142" y="65"/>
                  </a:lnTo>
                  <a:lnTo>
                    <a:pt x="141" y="69"/>
                  </a:lnTo>
                  <a:lnTo>
                    <a:pt x="141" y="71"/>
                  </a:lnTo>
                  <a:lnTo>
                    <a:pt x="138" y="74"/>
                  </a:lnTo>
                  <a:lnTo>
                    <a:pt x="11" y="60"/>
                  </a:lnTo>
                  <a:lnTo>
                    <a:pt x="10" y="61"/>
                  </a:lnTo>
                  <a:lnTo>
                    <a:pt x="4" y="59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Freeform 21"/>
            <p:cNvSpPr>
              <a:spLocks noChangeAspect="1"/>
            </p:cNvSpPr>
            <p:nvPr/>
          </p:nvSpPr>
          <p:spPr bwMode="auto">
            <a:xfrm>
              <a:off x="1324" y="1069"/>
              <a:ext cx="143" cy="72"/>
            </a:xfrm>
            <a:custGeom>
              <a:avLst/>
              <a:gdLst>
                <a:gd name="T0" fmla="*/ 0 w 143"/>
                <a:gd name="T1" fmla="*/ 0 h 72"/>
                <a:gd name="T2" fmla="*/ 1 w 143"/>
                <a:gd name="T3" fmla="*/ 2 h 72"/>
                <a:gd name="T4" fmla="*/ 4 w 143"/>
                <a:gd name="T5" fmla="*/ 4 h 72"/>
                <a:gd name="T6" fmla="*/ 6 w 143"/>
                <a:gd name="T7" fmla="*/ 6 h 72"/>
                <a:gd name="T8" fmla="*/ 10 w 143"/>
                <a:gd name="T9" fmla="*/ 7 h 72"/>
                <a:gd name="T10" fmla="*/ 133 w 143"/>
                <a:gd name="T11" fmla="*/ 57 h 72"/>
                <a:gd name="T12" fmla="*/ 137 w 143"/>
                <a:gd name="T13" fmla="*/ 61 h 72"/>
                <a:gd name="T14" fmla="*/ 140 w 143"/>
                <a:gd name="T15" fmla="*/ 61 h 72"/>
                <a:gd name="T16" fmla="*/ 141 w 143"/>
                <a:gd name="T17" fmla="*/ 65 h 72"/>
                <a:gd name="T18" fmla="*/ 141 w 143"/>
                <a:gd name="T19" fmla="*/ 66 h 72"/>
                <a:gd name="T20" fmla="*/ 142 w 143"/>
                <a:gd name="T21" fmla="*/ 71 h 72"/>
                <a:gd name="T22" fmla="*/ 137 w 143"/>
                <a:gd name="T23" fmla="*/ 71 h 72"/>
                <a:gd name="T24" fmla="*/ 12 w 143"/>
                <a:gd name="T25" fmla="*/ 59 h 72"/>
                <a:gd name="T26" fmla="*/ 7 w 143"/>
                <a:gd name="T27" fmla="*/ 59 h 72"/>
                <a:gd name="T28" fmla="*/ 6 w 143"/>
                <a:gd name="T29" fmla="*/ 59 h 72"/>
                <a:gd name="T30" fmla="*/ 4 w 143"/>
                <a:gd name="T31" fmla="*/ 59 h 72"/>
                <a:gd name="T32" fmla="*/ 1 w 143"/>
                <a:gd name="T33" fmla="*/ 59 h 72"/>
                <a:gd name="T34" fmla="*/ 0 w 143"/>
                <a:gd name="T35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72">
                  <a:moveTo>
                    <a:pt x="0" y="0"/>
                  </a:moveTo>
                  <a:lnTo>
                    <a:pt x="1" y="2"/>
                  </a:lnTo>
                  <a:lnTo>
                    <a:pt x="4" y="4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33" y="57"/>
                  </a:lnTo>
                  <a:lnTo>
                    <a:pt x="137" y="61"/>
                  </a:lnTo>
                  <a:lnTo>
                    <a:pt x="140" y="61"/>
                  </a:lnTo>
                  <a:lnTo>
                    <a:pt x="141" y="65"/>
                  </a:lnTo>
                  <a:lnTo>
                    <a:pt x="141" y="66"/>
                  </a:lnTo>
                  <a:lnTo>
                    <a:pt x="142" y="71"/>
                  </a:lnTo>
                  <a:lnTo>
                    <a:pt x="137" y="71"/>
                  </a:lnTo>
                  <a:lnTo>
                    <a:pt x="12" y="59"/>
                  </a:lnTo>
                  <a:lnTo>
                    <a:pt x="7" y="59"/>
                  </a:lnTo>
                  <a:lnTo>
                    <a:pt x="6" y="59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0" y="61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22"/>
            <p:cNvSpPr>
              <a:spLocks noChangeAspect="1"/>
            </p:cNvSpPr>
            <p:nvPr/>
          </p:nvSpPr>
          <p:spPr bwMode="auto">
            <a:xfrm>
              <a:off x="1326" y="1131"/>
              <a:ext cx="144" cy="76"/>
            </a:xfrm>
            <a:custGeom>
              <a:avLst/>
              <a:gdLst>
                <a:gd name="T0" fmla="*/ 0 w 144"/>
                <a:gd name="T1" fmla="*/ 0 h 76"/>
                <a:gd name="T2" fmla="*/ 0 w 144"/>
                <a:gd name="T3" fmla="*/ 3 h 76"/>
                <a:gd name="T4" fmla="*/ 2 w 144"/>
                <a:gd name="T5" fmla="*/ 7 h 76"/>
                <a:gd name="T6" fmla="*/ 7 w 144"/>
                <a:gd name="T7" fmla="*/ 9 h 76"/>
                <a:gd name="T8" fmla="*/ 10 w 144"/>
                <a:gd name="T9" fmla="*/ 11 h 76"/>
                <a:gd name="T10" fmla="*/ 133 w 144"/>
                <a:gd name="T11" fmla="*/ 59 h 76"/>
                <a:gd name="T12" fmla="*/ 136 w 144"/>
                <a:gd name="T13" fmla="*/ 63 h 76"/>
                <a:gd name="T14" fmla="*/ 139 w 144"/>
                <a:gd name="T15" fmla="*/ 65 h 76"/>
                <a:gd name="T16" fmla="*/ 143 w 144"/>
                <a:gd name="T17" fmla="*/ 67 h 76"/>
                <a:gd name="T18" fmla="*/ 143 w 144"/>
                <a:gd name="T19" fmla="*/ 71 h 76"/>
                <a:gd name="T20" fmla="*/ 141 w 144"/>
                <a:gd name="T21" fmla="*/ 74 h 76"/>
                <a:gd name="T22" fmla="*/ 138 w 144"/>
                <a:gd name="T23" fmla="*/ 75 h 76"/>
                <a:gd name="T24" fmla="*/ 9 w 144"/>
                <a:gd name="T25" fmla="*/ 63 h 76"/>
                <a:gd name="T26" fmla="*/ 6 w 144"/>
                <a:gd name="T27" fmla="*/ 62 h 76"/>
                <a:gd name="T28" fmla="*/ 6 w 144"/>
                <a:gd name="T29" fmla="*/ 63 h 76"/>
                <a:gd name="T30" fmla="*/ 3 w 144"/>
                <a:gd name="T31" fmla="*/ 62 h 76"/>
                <a:gd name="T32" fmla="*/ 0 w 144"/>
                <a:gd name="T33" fmla="*/ 64 h 76"/>
                <a:gd name="T34" fmla="*/ 0 w 144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6">
                  <a:moveTo>
                    <a:pt x="0" y="0"/>
                  </a:moveTo>
                  <a:lnTo>
                    <a:pt x="0" y="3"/>
                  </a:lnTo>
                  <a:lnTo>
                    <a:pt x="2" y="7"/>
                  </a:lnTo>
                  <a:lnTo>
                    <a:pt x="7" y="9"/>
                  </a:lnTo>
                  <a:lnTo>
                    <a:pt x="10" y="11"/>
                  </a:lnTo>
                  <a:lnTo>
                    <a:pt x="133" y="59"/>
                  </a:lnTo>
                  <a:lnTo>
                    <a:pt x="136" y="63"/>
                  </a:lnTo>
                  <a:lnTo>
                    <a:pt x="139" y="65"/>
                  </a:lnTo>
                  <a:lnTo>
                    <a:pt x="143" y="67"/>
                  </a:lnTo>
                  <a:lnTo>
                    <a:pt x="143" y="71"/>
                  </a:lnTo>
                  <a:lnTo>
                    <a:pt x="141" y="74"/>
                  </a:lnTo>
                  <a:lnTo>
                    <a:pt x="138" y="75"/>
                  </a:lnTo>
                  <a:lnTo>
                    <a:pt x="9" y="63"/>
                  </a:lnTo>
                  <a:lnTo>
                    <a:pt x="6" y="62"/>
                  </a:lnTo>
                  <a:lnTo>
                    <a:pt x="6" y="63"/>
                  </a:lnTo>
                  <a:lnTo>
                    <a:pt x="3" y="62"/>
                  </a:lnTo>
                  <a:lnTo>
                    <a:pt x="0" y="64"/>
                  </a:lnTo>
                  <a:lnTo>
                    <a:pt x="0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Freeform 23"/>
            <p:cNvSpPr>
              <a:spLocks noChangeAspect="1"/>
            </p:cNvSpPr>
            <p:nvPr/>
          </p:nvSpPr>
          <p:spPr bwMode="auto">
            <a:xfrm>
              <a:off x="1325" y="1202"/>
              <a:ext cx="144" cy="70"/>
            </a:xfrm>
            <a:custGeom>
              <a:avLst/>
              <a:gdLst>
                <a:gd name="T0" fmla="*/ 0 w 144"/>
                <a:gd name="T1" fmla="*/ 0 h 70"/>
                <a:gd name="T2" fmla="*/ 0 w 144"/>
                <a:gd name="T3" fmla="*/ 0 h 70"/>
                <a:gd name="T4" fmla="*/ 4 w 144"/>
                <a:gd name="T5" fmla="*/ 4 h 70"/>
                <a:gd name="T6" fmla="*/ 6 w 144"/>
                <a:gd name="T7" fmla="*/ 6 h 70"/>
                <a:gd name="T8" fmla="*/ 11 w 144"/>
                <a:gd name="T9" fmla="*/ 7 h 70"/>
                <a:gd name="T10" fmla="*/ 131 w 144"/>
                <a:gd name="T11" fmla="*/ 54 h 70"/>
                <a:gd name="T12" fmla="*/ 136 w 144"/>
                <a:gd name="T13" fmla="*/ 58 h 70"/>
                <a:gd name="T14" fmla="*/ 139 w 144"/>
                <a:gd name="T15" fmla="*/ 59 h 70"/>
                <a:gd name="T16" fmla="*/ 143 w 144"/>
                <a:gd name="T17" fmla="*/ 63 h 70"/>
                <a:gd name="T18" fmla="*/ 143 w 144"/>
                <a:gd name="T19" fmla="*/ 66 h 70"/>
                <a:gd name="T20" fmla="*/ 140 w 144"/>
                <a:gd name="T21" fmla="*/ 69 h 70"/>
                <a:gd name="T22" fmla="*/ 138 w 144"/>
                <a:gd name="T23" fmla="*/ 69 h 70"/>
                <a:gd name="T24" fmla="*/ 11 w 144"/>
                <a:gd name="T25" fmla="*/ 57 h 70"/>
                <a:gd name="T26" fmla="*/ 7 w 144"/>
                <a:gd name="T27" fmla="*/ 58 h 70"/>
                <a:gd name="T28" fmla="*/ 4 w 144"/>
                <a:gd name="T29" fmla="*/ 57 h 70"/>
                <a:gd name="T30" fmla="*/ 1 w 144"/>
                <a:gd name="T31" fmla="*/ 57 h 70"/>
                <a:gd name="T32" fmla="*/ 1 w 144"/>
                <a:gd name="T33" fmla="*/ 59 h 70"/>
                <a:gd name="T34" fmla="*/ 0 w 144"/>
                <a:gd name="T35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70">
                  <a:moveTo>
                    <a:pt x="0" y="0"/>
                  </a:moveTo>
                  <a:lnTo>
                    <a:pt x="0" y="0"/>
                  </a:lnTo>
                  <a:lnTo>
                    <a:pt x="4" y="4"/>
                  </a:lnTo>
                  <a:lnTo>
                    <a:pt x="6" y="6"/>
                  </a:lnTo>
                  <a:lnTo>
                    <a:pt x="11" y="7"/>
                  </a:lnTo>
                  <a:lnTo>
                    <a:pt x="131" y="54"/>
                  </a:lnTo>
                  <a:lnTo>
                    <a:pt x="136" y="58"/>
                  </a:lnTo>
                  <a:lnTo>
                    <a:pt x="139" y="59"/>
                  </a:lnTo>
                  <a:lnTo>
                    <a:pt x="143" y="63"/>
                  </a:lnTo>
                  <a:lnTo>
                    <a:pt x="143" y="66"/>
                  </a:lnTo>
                  <a:lnTo>
                    <a:pt x="140" y="69"/>
                  </a:lnTo>
                  <a:lnTo>
                    <a:pt x="138" y="69"/>
                  </a:lnTo>
                  <a:lnTo>
                    <a:pt x="11" y="57"/>
                  </a:lnTo>
                  <a:lnTo>
                    <a:pt x="7" y="58"/>
                  </a:lnTo>
                  <a:lnTo>
                    <a:pt x="4" y="57"/>
                  </a:lnTo>
                  <a:lnTo>
                    <a:pt x="1" y="57"/>
                  </a:lnTo>
                  <a:lnTo>
                    <a:pt x="1" y="59"/>
                  </a:lnTo>
                  <a:lnTo>
                    <a:pt x="0" y="62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reeform 24"/>
            <p:cNvSpPr>
              <a:spLocks noChangeAspect="1"/>
            </p:cNvSpPr>
            <p:nvPr/>
          </p:nvSpPr>
          <p:spPr bwMode="auto">
            <a:xfrm>
              <a:off x="1327" y="1260"/>
              <a:ext cx="142" cy="76"/>
            </a:xfrm>
            <a:custGeom>
              <a:avLst/>
              <a:gdLst>
                <a:gd name="T0" fmla="*/ 0 w 142"/>
                <a:gd name="T1" fmla="*/ 0 h 76"/>
                <a:gd name="T2" fmla="*/ 0 w 142"/>
                <a:gd name="T3" fmla="*/ 4 h 76"/>
                <a:gd name="T4" fmla="*/ 3 w 142"/>
                <a:gd name="T5" fmla="*/ 7 h 76"/>
                <a:gd name="T6" fmla="*/ 6 w 142"/>
                <a:gd name="T7" fmla="*/ 8 h 76"/>
                <a:gd name="T8" fmla="*/ 11 w 142"/>
                <a:gd name="T9" fmla="*/ 11 h 76"/>
                <a:gd name="T10" fmla="*/ 132 w 142"/>
                <a:gd name="T11" fmla="*/ 61 h 76"/>
                <a:gd name="T12" fmla="*/ 137 w 142"/>
                <a:gd name="T13" fmla="*/ 64 h 76"/>
                <a:gd name="T14" fmla="*/ 137 w 142"/>
                <a:gd name="T15" fmla="*/ 65 h 76"/>
                <a:gd name="T16" fmla="*/ 140 w 142"/>
                <a:gd name="T17" fmla="*/ 68 h 76"/>
                <a:gd name="T18" fmla="*/ 141 w 142"/>
                <a:gd name="T19" fmla="*/ 71 h 76"/>
                <a:gd name="T20" fmla="*/ 139 w 142"/>
                <a:gd name="T21" fmla="*/ 74 h 76"/>
                <a:gd name="T22" fmla="*/ 136 w 142"/>
                <a:gd name="T23" fmla="*/ 75 h 76"/>
                <a:gd name="T24" fmla="*/ 11 w 142"/>
                <a:gd name="T25" fmla="*/ 62 h 76"/>
                <a:gd name="T26" fmla="*/ 8 w 142"/>
                <a:gd name="T27" fmla="*/ 62 h 76"/>
                <a:gd name="T28" fmla="*/ 6 w 142"/>
                <a:gd name="T29" fmla="*/ 62 h 76"/>
                <a:gd name="T30" fmla="*/ 4 w 142"/>
                <a:gd name="T31" fmla="*/ 62 h 76"/>
                <a:gd name="T32" fmla="*/ 2 w 142"/>
                <a:gd name="T33" fmla="*/ 63 h 76"/>
                <a:gd name="T34" fmla="*/ 2 w 142"/>
                <a:gd name="T3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6">
                  <a:moveTo>
                    <a:pt x="0" y="0"/>
                  </a:moveTo>
                  <a:lnTo>
                    <a:pt x="0" y="4"/>
                  </a:lnTo>
                  <a:lnTo>
                    <a:pt x="3" y="7"/>
                  </a:lnTo>
                  <a:lnTo>
                    <a:pt x="6" y="8"/>
                  </a:lnTo>
                  <a:lnTo>
                    <a:pt x="11" y="11"/>
                  </a:lnTo>
                  <a:lnTo>
                    <a:pt x="132" y="61"/>
                  </a:lnTo>
                  <a:lnTo>
                    <a:pt x="137" y="64"/>
                  </a:lnTo>
                  <a:lnTo>
                    <a:pt x="137" y="65"/>
                  </a:lnTo>
                  <a:lnTo>
                    <a:pt x="140" y="68"/>
                  </a:lnTo>
                  <a:lnTo>
                    <a:pt x="141" y="71"/>
                  </a:lnTo>
                  <a:lnTo>
                    <a:pt x="139" y="74"/>
                  </a:lnTo>
                  <a:lnTo>
                    <a:pt x="136" y="75"/>
                  </a:lnTo>
                  <a:lnTo>
                    <a:pt x="11" y="62"/>
                  </a:lnTo>
                  <a:lnTo>
                    <a:pt x="8" y="62"/>
                  </a:lnTo>
                  <a:lnTo>
                    <a:pt x="6" y="62"/>
                  </a:lnTo>
                  <a:lnTo>
                    <a:pt x="4" y="62"/>
                  </a:lnTo>
                  <a:lnTo>
                    <a:pt x="2" y="63"/>
                  </a:lnTo>
                  <a:lnTo>
                    <a:pt x="2" y="66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Freeform 25"/>
            <p:cNvSpPr>
              <a:spLocks noChangeAspect="1"/>
            </p:cNvSpPr>
            <p:nvPr/>
          </p:nvSpPr>
          <p:spPr bwMode="auto">
            <a:xfrm>
              <a:off x="1326" y="1328"/>
              <a:ext cx="142" cy="74"/>
            </a:xfrm>
            <a:custGeom>
              <a:avLst/>
              <a:gdLst>
                <a:gd name="T0" fmla="*/ 0 w 142"/>
                <a:gd name="T1" fmla="*/ 0 h 74"/>
                <a:gd name="T2" fmla="*/ 2 w 142"/>
                <a:gd name="T3" fmla="*/ 2 h 74"/>
                <a:gd name="T4" fmla="*/ 4 w 142"/>
                <a:gd name="T5" fmla="*/ 4 h 74"/>
                <a:gd name="T6" fmla="*/ 4 w 142"/>
                <a:gd name="T7" fmla="*/ 5 h 74"/>
                <a:gd name="T8" fmla="*/ 10 w 142"/>
                <a:gd name="T9" fmla="*/ 8 h 74"/>
                <a:gd name="T10" fmla="*/ 129 w 142"/>
                <a:gd name="T11" fmla="*/ 57 h 74"/>
                <a:gd name="T12" fmla="*/ 136 w 142"/>
                <a:gd name="T13" fmla="*/ 59 h 74"/>
                <a:gd name="T14" fmla="*/ 138 w 142"/>
                <a:gd name="T15" fmla="*/ 62 h 74"/>
                <a:gd name="T16" fmla="*/ 139 w 142"/>
                <a:gd name="T17" fmla="*/ 66 h 74"/>
                <a:gd name="T18" fmla="*/ 141 w 142"/>
                <a:gd name="T19" fmla="*/ 68 h 74"/>
                <a:gd name="T20" fmla="*/ 140 w 142"/>
                <a:gd name="T21" fmla="*/ 70 h 74"/>
                <a:gd name="T22" fmla="*/ 136 w 142"/>
                <a:gd name="T23" fmla="*/ 73 h 74"/>
                <a:gd name="T24" fmla="*/ 12 w 142"/>
                <a:gd name="T25" fmla="*/ 59 h 74"/>
                <a:gd name="T26" fmla="*/ 8 w 142"/>
                <a:gd name="T27" fmla="*/ 59 h 74"/>
                <a:gd name="T28" fmla="*/ 4 w 142"/>
                <a:gd name="T29" fmla="*/ 59 h 74"/>
                <a:gd name="T30" fmla="*/ 3 w 142"/>
                <a:gd name="T31" fmla="*/ 59 h 74"/>
                <a:gd name="T32" fmla="*/ 3 w 142"/>
                <a:gd name="T33" fmla="*/ 61 h 74"/>
                <a:gd name="T34" fmla="*/ 2 w 142"/>
                <a:gd name="T35" fmla="*/ 6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7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10" y="8"/>
                  </a:lnTo>
                  <a:lnTo>
                    <a:pt x="129" y="57"/>
                  </a:lnTo>
                  <a:lnTo>
                    <a:pt x="136" y="59"/>
                  </a:lnTo>
                  <a:lnTo>
                    <a:pt x="138" y="62"/>
                  </a:lnTo>
                  <a:lnTo>
                    <a:pt x="139" y="66"/>
                  </a:lnTo>
                  <a:lnTo>
                    <a:pt x="141" y="68"/>
                  </a:lnTo>
                  <a:lnTo>
                    <a:pt x="140" y="70"/>
                  </a:lnTo>
                  <a:lnTo>
                    <a:pt x="136" y="73"/>
                  </a:lnTo>
                  <a:lnTo>
                    <a:pt x="12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3" y="59"/>
                  </a:lnTo>
                  <a:lnTo>
                    <a:pt x="3" y="61"/>
                  </a:lnTo>
                  <a:lnTo>
                    <a:pt x="2" y="64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Freeform 26"/>
            <p:cNvSpPr>
              <a:spLocks noChangeAspect="1"/>
            </p:cNvSpPr>
            <p:nvPr/>
          </p:nvSpPr>
          <p:spPr bwMode="auto">
            <a:xfrm>
              <a:off x="1326" y="1391"/>
              <a:ext cx="142" cy="73"/>
            </a:xfrm>
            <a:custGeom>
              <a:avLst/>
              <a:gdLst>
                <a:gd name="T0" fmla="*/ 0 w 142"/>
                <a:gd name="T1" fmla="*/ 0 h 73"/>
                <a:gd name="T2" fmla="*/ 0 w 142"/>
                <a:gd name="T3" fmla="*/ 3 h 73"/>
                <a:gd name="T4" fmla="*/ 1 w 142"/>
                <a:gd name="T5" fmla="*/ 7 h 73"/>
                <a:gd name="T6" fmla="*/ 5 w 142"/>
                <a:gd name="T7" fmla="*/ 9 h 73"/>
                <a:gd name="T8" fmla="*/ 11 w 142"/>
                <a:gd name="T9" fmla="*/ 10 h 73"/>
                <a:gd name="T10" fmla="*/ 129 w 142"/>
                <a:gd name="T11" fmla="*/ 59 h 73"/>
                <a:gd name="T12" fmla="*/ 137 w 142"/>
                <a:gd name="T13" fmla="*/ 61 h 73"/>
                <a:gd name="T14" fmla="*/ 138 w 142"/>
                <a:gd name="T15" fmla="*/ 63 h 73"/>
                <a:gd name="T16" fmla="*/ 141 w 142"/>
                <a:gd name="T17" fmla="*/ 67 h 73"/>
                <a:gd name="T18" fmla="*/ 141 w 142"/>
                <a:gd name="T19" fmla="*/ 69 h 73"/>
                <a:gd name="T20" fmla="*/ 140 w 142"/>
                <a:gd name="T21" fmla="*/ 72 h 73"/>
                <a:gd name="T22" fmla="*/ 135 w 142"/>
                <a:gd name="T23" fmla="*/ 72 h 73"/>
                <a:gd name="T24" fmla="*/ 73 w 142"/>
                <a:gd name="T25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73">
                  <a:moveTo>
                    <a:pt x="0" y="0"/>
                  </a:moveTo>
                  <a:lnTo>
                    <a:pt x="0" y="3"/>
                  </a:lnTo>
                  <a:lnTo>
                    <a:pt x="1" y="7"/>
                  </a:lnTo>
                  <a:lnTo>
                    <a:pt x="5" y="9"/>
                  </a:lnTo>
                  <a:lnTo>
                    <a:pt x="11" y="10"/>
                  </a:lnTo>
                  <a:lnTo>
                    <a:pt x="129" y="59"/>
                  </a:lnTo>
                  <a:lnTo>
                    <a:pt x="137" y="61"/>
                  </a:lnTo>
                  <a:lnTo>
                    <a:pt x="138" y="63"/>
                  </a:lnTo>
                  <a:lnTo>
                    <a:pt x="141" y="67"/>
                  </a:lnTo>
                  <a:lnTo>
                    <a:pt x="141" y="69"/>
                  </a:lnTo>
                  <a:lnTo>
                    <a:pt x="140" y="72"/>
                  </a:lnTo>
                  <a:lnTo>
                    <a:pt x="135" y="72"/>
                  </a:lnTo>
                  <a:lnTo>
                    <a:pt x="73" y="65"/>
                  </a:lnTo>
                </a:path>
              </a:pathLst>
            </a:custGeom>
            <a:noFill/>
            <a:ln w="25400" cap="rnd" cmpd="sng">
              <a:solidFill>
                <a:srgbClr val="FF9933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0" name="Text Box 29"/>
          <p:cNvSpPr txBox="1">
            <a:spLocks noChangeArrowheads="1"/>
          </p:cNvSpPr>
          <p:nvPr/>
        </p:nvSpPr>
        <p:spPr bwMode="auto">
          <a:xfrm>
            <a:off x="490432" y="1403620"/>
            <a:ext cx="11562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b="0" dirty="0" smtClean="0">
                <a:solidFill>
                  <a:srgbClr val="000066"/>
                </a:solidFill>
                <a:latin typeface="Bookman Old Style" pitchFamily="18" charset="0"/>
              </a:rPr>
              <a:t>γ*</a:t>
            </a:r>
            <a:endParaRPr lang="en-GB" altLang="fr-FR" b="0" dirty="0">
              <a:solidFill>
                <a:srgbClr val="000066"/>
              </a:solidFill>
              <a:latin typeface="Bookman Old Style" pitchFamily="18" charset="0"/>
            </a:endParaRPr>
          </a:p>
        </p:txBody>
      </p:sp>
      <p:pic>
        <p:nvPicPr>
          <p:cNvPr id="319121" name="Picture 65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5" y="2808932"/>
            <a:ext cx="1485165" cy="1430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70183" y="3969060"/>
            <a:ext cx="74922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 dirty="0" smtClean="0"/>
              <a:t>Bethe-Heitler souvent </a:t>
            </a:r>
            <a:r>
              <a:rPr lang="fr-FR" dirty="0" smtClean="0">
                <a:latin typeface="+mn-lt"/>
              </a:rPr>
              <a:t>dominant</a:t>
            </a:r>
          </a:p>
          <a:p>
            <a:pPr algn="just"/>
            <a:r>
              <a:rPr lang="fr-FR" dirty="0">
                <a:latin typeface="+mn-lt"/>
              </a:rPr>
              <a:t> </a:t>
            </a:r>
            <a:r>
              <a:rPr lang="fr-FR" dirty="0" smtClean="0">
                <a:latin typeface="+mn-lt"/>
              </a:rPr>
              <a:t>            → DVCS comme (petite) </a:t>
            </a:r>
            <a:r>
              <a:rPr lang="fr-FR" dirty="0" err="1" smtClean="0">
                <a:latin typeface="+mn-lt"/>
              </a:rPr>
              <a:t>deviation</a:t>
            </a:r>
            <a:r>
              <a:rPr lang="fr-FR" dirty="0" smtClean="0">
                <a:latin typeface="+mn-lt"/>
              </a:rPr>
              <a:t> par rapport à un processus électromagnétique connu.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fr-FR" dirty="0">
              <a:latin typeface="+mn-lt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 dirty="0" smtClean="0">
                <a:latin typeface="+mn-lt"/>
              </a:rPr>
              <a:t>Au-delà de BH</a:t>
            </a:r>
            <a:r>
              <a:rPr lang="fr-FR" baseline="30000" dirty="0" smtClean="0">
                <a:latin typeface="+mn-lt"/>
              </a:rPr>
              <a:t>2</a:t>
            </a:r>
            <a:r>
              <a:rPr lang="fr-FR" dirty="0" smtClean="0">
                <a:latin typeface="+mn-lt"/>
              </a:rPr>
              <a:t>, on s’attend à une contribution dominante de </a:t>
            </a:r>
            <a:r>
              <a:rPr lang="fr-FR" b="0" i="1" dirty="0" err="1" smtClean="0">
                <a:latin typeface="+mn-lt"/>
              </a:rPr>
              <a:t>Re</a:t>
            </a:r>
            <a:r>
              <a:rPr lang="fr-FR" b="0" i="1" dirty="0" smtClean="0">
                <a:latin typeface="+mn-lt"/>
              </a:rPr>
              <a:t>(CFF(H))</a:t>
            </a:r>
            <a:r>
              <a:rPr lang="fr-FR" dirty="0" smtClean="0">
                <a:latin typeface="+mn-lt"/>
              </a:rPr>
              <a:t>, dans le terme d’interférence </a:t>
            </a:r>
            <a:r>
              <a:rPr lang="fr-FR" dirty="0" err="1" smtClean="0">
                <a:latin typeface="+mn-lt"/>
              </a:rPr>
              <a:t>Re</a:t>
            </a:r>
            <a:r>
              <a:rPr lang="fr-FR" dirty="0" smtClean="0">
                <a:latin typeface="+mn-lt"/>
              </a:rPr>
              <a:t>(BH*DVCS) mais aussi dans |DVCS|</a:t>
            </a:r>
            <a:r>
              <a:rPr lang="fr-FR" baseline="30000" dirty="0" smtClean="0">
                <a:latin typeface="+mn-lt"/>
              </a:rPr>
              <a:t>2</a:t>
            </a:r>
            <a:r>
              <a:rPr lang="fr-FR" dirty="0" smtClean="0">
                <a:latin typeface="+mn-lt"/>
              </a:rPr>
              <a:t>. Et quid de la contribution des autres </a:t>
            </a:r>
            <a:r>
              <a:rPr lang="fr-FR" dirty="0" err="1" smtClean="0">
                <a:latin typeface="+mn-lt"/>
              </a:rPr>
              <a:t>GPDs</a:t>
            </a:r>
            <a:r>
              <a:rPr lang="fr-FR" dirty="0" smtClean="0">
                <a:latin typeface="+mn-lt"/>
              </a:rPr>
              <a:t>, en particulier </a:t>
            </a:r>
            <a:r>
              <a:rPr lang="fr-FR" b="0" i="1" dirty="0" err="1" smtClean="0">
                <a:latin typeface="+mn-lt"/>
              </a:rPr>
              <a:t>H_tilde</a:t>
            </a:r>
            <a:r>
              <a:rPr lang="fr-FR" dirty="0" smtClean="0">
                <a:latin typeface="+mn-lt"/>
              </a:rPr>
              <a:t> ?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fr-FR" dirty="0">
              <a:latin typeface="+mn-lt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 dirty="0" smtClean="0">
                <a:latin typeface="+mn-lt"/>
              </a:rPr>
              <a:t>Enfin (?), quid des termes d’ordre supérieur, </a:t>
            </a:r>
          </a:p>
          <a:p>
            <a:pPr algn="just"/>
            <a:r>
              <a:rPr lang="fr-FR" dirty="0">
                <a:latin typeface="+mn-lt"/>
              </a:rPr>
              <a:t> </a:t>
            </a:r>
            <a:r>
              <a:rPr lang="fr-FR" dirty="0" smtClean="0">
                <a:latin typeface="+mn-lt"/>
              </a:rPr>
              <a:t>                  soit en 1/Q</a:t>
            </a:r>
            <a:r>
              <a:rPr lang="fr-FR" baseline="30000" dirty="0" smtClean="0">
                <a:latin typeface="+mn-lt"/>
              </a:rPr>
              <a:t>3</a:t>
            </a:r>
            <a:r>
              <a:rPr lang="fr-FR" dirty="0" smtClean="0">
                <a:latin typeface="+mn-lt"/>
              </a:rPr>
              <a:t> et 1/Q</a:t>
            </a:r>
            <a:r>
              <a:rPr lang="fr-FR" baseline="30000" dirty="0" smtClean="0">
                <a:latin typeface="+mn-lt"/>
              </a:rPr>
              <a:t>4</a:t>
            </a:r>
            <a:r>
              <a:rPr lang="fr-FR" dirty="0" smtClean="0">
                <a:latin typeface="+mn-lt"/>
              </a:rPr>
              <a:t> (</a:t>
            </a:r>
            <a:r>
              <a:rPr lang="fr-FR" dirty="0" err="1" smtClean="0">
                <a:latin typeface="+mn-lt"/>
              </a:rPr>
              <a:t>higher</a:t>
            </a:r>
            <a:r>
              <a:rPr lang="fr-FR" dirty="0" smtClean="0">
                <a:latin typeface="+mn-lt"/>
              </a:rPr>
              <a:t> twist), </a:t>
            </a:r>
          </a:p>
          <a:p>
            <a:pPr algn="just"/>
            <a:r>
              <a:rPr lang="fr-FR" dirty="0">
                <a:latin typeface="+mn-lt"/>
              </a:rPr>
              <a:t> </a:t>
            </a:r>
            <a:r>
              <a:rPr lang="fr-FR" dirty="0" smtClean="0">
                <a:latin typeface="+mn-lt"/>
              </a:rPr>
              <a:t>                  soit en Log(Q) (évolution en </a:t>
            </a:r>
            <a:r>
              <a:rPr lang="el-GR" dirty="0" smtClean="0">
                <a:latin typeface="+mn-lt"/>
              </a:rPr>
              <a:t>α</a:t>
            </a:r>
            <a:r>
              <a:rPr lang="fr-FR" baseline="-25000" dirty="0" smtClean="0">
                <a:latin typeface="+mn-lt"/>
              </a:rPr>
              <a:t>S</a:t>
            </a:r>
            <a:r>
              <a:rPr lang="fr-FR" dirty="0" smtClean="0">
                <a:latin typeface="+mn-lt"/>
              </a:rPr>
              <a:t> de l’amplitude et des </a:t>
            </a:r>
            <a:r>
              <a:rPr lang="fr-FR" dirty="0" err="1" smtClean="0">
                <a:latin typeface="+mn-lt"/>
              </a:rPr>
              <a:t>GPDs</a:t>
            </a:r>
            <a:r>
              <a:rPr lang="fr-FR" dirty="0" smtClean="0">
                <a:latin typeface="+mn-lt"/>
              </a:rPr>
              <a:t>) ?</a:t>
            </a:r>
            <a:endParaRPr lang="fr-F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677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2"/>
          <p:cNvSpPr>
            <a:spLocks noChangeArrowheads="1"/>
          </p:cNvSpPr>
          <p:nvPr/>
        </p:nvSpPr>
        <p:spPr bwMode="auto">
          <a:xfrm>
            <a:off x="1692275" y="306388"/>
            <a:ext cx="6075363" cy="647700"/>
          </a:xfrm>
          <a:prstGeom prst="rect">
            <a:avLst/>
          </a:prstGeom>
          <a:solidFill>
            <a:srgbClr val="A1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 smtClean="0">
                <a:latin typeface="Bookman Old Style" pitchFamily="18" charset="0"/>
              </a:rPr>
              <a:t>DVCS au </a:t>
            </a:r>
            <a:r>
              <a:rPr lang="en-GB" altLang="fr-FR" sz="2000" i="1" dirty="0" err="1" smtClean="0">
                <a:latin typeface="Bookman Old Style" pitchFamily="18" charset="0"/>
              </a:rPr>
              <a:t>SPhN</a:t>
            </a:r>
            <a:endParaRPr lang="en-GB" altLang="fr-FR" sz="2000" i="1" dirty="0">
              <a:latin typeface="Bookman Old Style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1493785"/>
            <a:ext cx="91439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smtClean="0"/>
              <a:t>                                         </a:t>
            </a:r>
            <a:r>
              <a:rPr lang="fr-FR" sz="1800" dirty="0" err="1" smtClean="0">
                <a:solidFill>
                  <a:srgbClr val="FF0000"/>
                </a:solidFill>
              </a:rPr>
              <a:t>JLab</a:t>
            </a:r>
            <a:r>
              <a:rPr lang="fr-FR" sz="1800" dirty="0" smtClean="0">
                <a:solidFill>
                  <a:srgbClr val="FF0000"/>
                </a:solidFill>
              </a:rPr>
              <a:t>                                                             COMPASS</a:t>
            </a:r>
          </a:p>
          <a:p>
            <a:endParaRPr lang="fr-FR" sz="1800" dirty="0">
              <a:solidFill>
                <a:srgbClr val="FF0000"/>
              </a:solidFill>
            </a:endParaRPr>
          </a:p>
          <a:p>
            <a:r>
              <a:rPr lang="fr-FR" sz="1800" dirty="0" smtClean="0">
                <a:solidFill>
                  <a:srgbClr val="FF0000"/>
                </a:solidFill>
              </a:rPr>
              <a:t>                   Hall A                             Hall B (CLAS)</a:t>
            </a:r>
          </a:p>
          <a:p>
            <a:endParaRPr lang="fr-FR" sz="1800" dirty="0"/>
          </a:p>
          <a:p>
            <a:r>
              <a:rPr lang="fr-FR" sz="1800" dirty="0" smtClean="0"/>
              <a:t>                   2004                                 2005 e1-dvcs</a:t>
            </a:r>
          </a:p>
          <a:p>
            <a:r>
              <a:rPr lang="fr-FR" sz="1800" dirty="0"/>
              <a:t> </a:t>
            </a:r>
            <a:r>
              <a:rPr lang="fr-FR" sz="1800" dirty="0" smtClean="0"/>
              <a:t>                                                           [eg1-dvcs</a:t>
            </a:r>
            <a:r>
              <a:rPr lang="fr-FR" sz="1800" dirty="0"/>
              <a:t>]</a:t>
            </a:r>
            <a:endParaRPr lang="fr-FR" sz="1800" dirty="0" smtClean="0"/>
          </a:p>
          <a:p>
            <a:r>
              <a:rPr lang="fr-FR" sz="1800" dirty="0"/>
              <a:t> </a:t>
            </a:r>
            <a:r>
              <a:rPr lang="fr-FR" sz="1800" dirty="0" smtClean="0"/>
              <a:t>                  2010                                 2008 e1-dvcs2                            2012 </a:t>
            </a:r>
            <a:r>
              <a:rPr lang="fr-FR" sz="1800" dirty="0" err="1" smtClean="0"/>
              <a:t>run</a:t>
            </a:r>
            <a:r>
              <a:rPr lang="fr-FR" sz="1800" dirty="0" smtClean="0"/>
              <a:t> test</a:t>
            </a:r>
          </a:p>
          <a:p>
            <a:r>
              <a:rPr lang="fr-FR" sz="1800" dirty="0" smtClean="0"/>
              <a:t>                2015-2016                           2017-2018                                  2016-2017</a:t>
            </a:r>
          </a:p>
          <a:p>
            <a:endParaRPr lang="fr-FR" sz="1800" dirty="0"/>
          </a:p>
          <a:p>
            <a:r>
              <a:rPr lang="fr-FR" sz="1800" dirty="0" smtClean="0"/>
              <a:t>             </a:t>
            </a:r>
            <a:r>
              <a:rPr lang="fr-FR" sz="1800" dirty="0" smtClean="0">
                <a:solidFill>
                  <a:srgbClr val="0070C0"/>
                </a:solidFill>
              </a:rPr>
              <a:t>haute luminosité               </a:t>
            </a:r>
            <a:r>
              <a:rPr lang="fr-FR" sz="1800" dirty="0" err="1" smtClean="0">
                <a:solidFill>
                  <a:srgbClr val="0070C0"/>
                </a:solidFill>
              </a:rPr>
              <a:t>luminosité</a:t>
            </a:r>
            <a:r>
              <a:rPr lang="fr-FR" sz="1800" dirty="0" smtClean="0">
                <a:solidFill>
                  <a:srgbClr val="0070C0"/>
                </a:solidFill>
              </a:rPr>
              <a:t> + petite</a:t>
            </a:r>
          </a:p>
          <a:p>
            <a:r>
              <a:rPr lang="fr-FR" sz="1800" dirty="0">
                <a:solidFill>
                  <a:srgbClr val="0070C0"/>
                </a:solidFill>
              </a:rPr>
              <a:t> </a:t>
            </a:r>
            <a:r>
              <a:rPr lang="fr-FR" sz="1800" dirty="0" smtClean="0">
                <a:solidFill>
                  <a:srgbClr val="0070C0"/>
                </a:solidFill>
              </a:rPr>
              <a:t>         « petit » angle solide            grand angle solide</a:t>
            </a:r>
          </a:p>
          <a:p>
            <a:r>
              <a:rPr lang="fr-FR" sz="1800" dirty="0">
                <a:solidFill>
                  <a:srgbClr val="0070C0"/>
                </a:solidFill>
              </a:rPr>
              <a:t> </a:t>
            </a:r>
            <a:r>
              <a:rPr lang="fr-FR" sz="1800" dirty="0" smtClean="0">
                <a:solidFill>
                  <a:srgbClr val="0070C0"/>
                </a:solidFill>
              </a:rPr>
              <a:t>            + de précision           + de couverture cinématique</a:t>
            </a:r>
            <a:endParaRPr lang="fr-FR" sz="1800" dirty="0">
              <a:solidFill>
                <a:srgbClr val="0070C0"/>
              </a:solidFill>
            </a:endParaRPr>
          </a:p>
        </p:txBody>
      </p:sp>
      <p:sp>
        <p:nvSpPr>
          <p:cNvPr id="606" name="Text Box 26"/>
          <p:cNvSpPr txBox="1">
            <a:spLocks noChangeArrowheads="1"/>
          </p:cNvSpPr>
          <p:nvPr/>
        </p:nvSpPr>
        <p:spPr bwMode="auto">
          <a:xfrm>
            <a:off x="251520" y="5004150"/>
            <a:ext cx="2764603" cy="17543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fr-FR" sz="1200" b="0" dirty="0">
                <a:solidFill>
                  <a:srgbClr val="FF00FF"/>
                </a:solidFill>
              </a:rPr>
              <a:t>C. Mu</a:t>
            </a:r>
            <a:r>
              <a:rPr lang="en-US" altLang="fr-FR" sz="1200" b="0" dirty="0">
                <a:solidFill>
                  <a:srgbClr val="FF00FF"/>
                </a:solidFill>
                <a:cs typeface="Times New Roman" pitchFamily="18" charset="0"/>
              </a:rPr>
              <a:t>ñoz Camacho </a:t>
            </a:r>
            <a:r>
              <a:rPr lang="en-US" altLang="fr-FR" sz="1200" b="0" i="1" dirty="0">
                <a:solidFill>
                  <a:srgbClr val="FF00FF"/>
                </a:solidFill>
                <a:cs typeface="Times New Roman" pitchFamily="18" charset="0"/>
              </a:rPr>
              <a:t>et al</a:t>
            </a:r>
            <a:r>
              <a:rPr lang="en-US" altLang="fr-FR" sz="1200" b="0" dirty="0">
                <a:solidFill>
                  <a:srgbClr val="FF00FF"/>
                </a:solidFill>
                <a:cs typeface="Times New Roman" pitchFamily="18" charset="0"/>
              </a:rPr>
              <a:t>., PRL </a:t>
            </a:r>
            <a:r>
              <a:rPr lang="en-US" altLang="fr-FR" sz="1200" dirty="0">
                <a:solidFill>
                  <a:srgbClr val="FF00FF"/>
                </a:solidFill>
                <a:cs typeface="Times New Roman" pitchFamily="18" charset="0"/>
              </a:rPr>
              <a:t>97</a:t>
            </a:r>
            <a:r>
              <a:rPr lang="en-US" altLang="fr-FR" sz="1200" b="0" dirty="0">
                <a:solidFill>
                  <a:srgbClr val="FF00FF"/>
                </a:solidFill>
                <a:cs typeface="Times New Roman" pitchFamily="18" charset="0"/>
              </a:rPr>
              <a:t> (2006</a:t>
            </a:r>
            <a:r>
              <a:rPr lang="en-US" altLang="fr-FR" sz="1200" b="0" dirty="0" smtClean="0">
                <a:solidFill>
                  <a:srgbClr val="FF00FF"/>
                </a:solidFill>
                <a:cs typeface="Times New Roman" pitchFamily="18" charset="0"/>
              </a:rPr>
              <a:t>)</a:t>
            </a:r>
          </a:p>
          <a:p>
            <a:pPr algn="ctr"/>
            <a:r>
              <a:rPr lang="en-US" altLang="fr-FR" sz="1200" dirty="0" smtClean="0">
                <a:solidFill>
                  <a:srgbClr val="FF00FF"/>
                </a:solidFill>
                <a:cs typeface="Times New Roman" pitchFamily="18" charset="0"/>
              </a:rPr>
              <a:t>167 citations</a:t>
            </a:r>
          </a:p>
          <a:p>
            <a:pPr algn="ctr"/>
            <a:endParaRPr lang="en-US" altLang="fr-FR" sz="1200" b="0" dirty="0" smtClean="0">
              <a:solidFill>
                <a:srgbClr val="FF00FF"/>
              </a:solidFill>
              <a:cs typeface="Times New Roman" pitchFamily="18" charset="0"/>
            </a:endParaRPr>
          </a:p>
          <a:p>
            <a:pPr algn="ctr"/>
            <a:endParaRPr lang="en-US" altLang="fr-FR" sz="1200" b="0" dirty="0">
              <a:solidFill>
                <a:srgbClr val="FF00FF"/>
              </a:solidFill>
              <a:cs typeface="Times New Roman" pitchFamily="18" charset="0"/>
            </a:endParaRPr>
          </a:p>
          <a:p>
            <a:pPr algn="ctr"/>
            <a:endParaRPr lang="en-US" altLang="fr-FR" sz="1200" b="0" dirty="0">
              <a:solidFill>
                <a:srgbClr val="FF00FF"/>
              </a:solidFill>
              <a:cs typeface="Times New Roman" pitchFamily="18" charset="0"/>
            </a:endParaRPr>
          </a:p>
          <a:p>
            <a:pPr algn="ctr"/>
            <a:r>
              <a:rPr lang="en-US" altLang="fr-FR" sz="1200" b="0" dirty="0" err="1" smtClean="0">
                <a:solidFill>
                  <a:srgbClr val="FF00FF"/>
                </a:solidFill>
                <a:cs typeface="Times New Roman" pitchFamily="18" charset="0"/>
              </a:rPr>
              <a:t>Thèse</a:t>
            </a:r>
            <a:r>
              <a:rPr lang="en-US" altLang="fr-FR" sz="1200" b="0" dirty="0" smtClean="0">
                <a:solidFill>
                  <a:srgbClr val="FF00FF"/>
                </a:solidFill>
                <a:cs typeface="Times New Roman" pitchFamily="18" charset="0"/>
              </a:rPr>
              <a:t> M. </a:t>
            </a:r>
            <a:r>
              <a:rPr lang="en-US" altLang="fr-FR" sz="1200" b="0" dirty="0" err="1" smtClean="0">
                <a:solidFill>
                  <a:srgbClr val="FF00FF"/>
                </a:solidFill>
                <a:cs typeface="Times New Roman" pitchFamily="18" charset="0"/>
              </a:rPr>
              <a:t>Defurne</a:t>
            </a:r>
            <a:r>
              <a:rPr lang="en-US" altLang="fr-FR" sz="1200" b="0" dirty="0" smtClean="0">
                <a:solidFill>
                  <a:srgbClr val="FF00FF"/>
                </a:solidFill>
                <a:cs typeface="Times New Roman" pitchFamily="18" charset="0"/>
              </a:rPr>
              <a:t> (2015)</a:t>
            </a:r>
          </a:p>
          <a:p>
            <a:pPr algn="ctr"/>
            <a:endParaRPr lang="en-US" altLang="fr-FR" sz="1200" b="0" dirty="0">
              <a:solidFill>
                <a:srgbClr val="FF00FF"/>
              </a:solidFill>
              <a:cs typeface="Times New Roman" pitchFamily="18" charset="0"/>
            </a:endParaRPr>
          </a:p>
          <a:p>
            <a:pPr algn="ctr"/>
            <a:r>
              <a:rPr lang="en-US" altLang="fr-FR" sz="1200" b="0" dirty="0" smtClean="0">
                <a:solidFill>
                  <a:srgbClr val="FF00FF"/>
                </a:solidFill>
                <a:cs typeface="Times New Roman" pitchFamily="18" charset="0"/>
              </a:rPr>
              <a:t>M. </a:t>
            </a:r>
            <a:r>
              <a:rPr lang="en-US" altLang="fr-FR" sz="1200" b="0" dirty="0" err="1" smtClean="0">
                <a:solidFill>
                  <a:srgbClr val="FF00FF"/>
                </a:solidFill>
                <a:cs typeface="Times New Roman" pitchFamily="18" charset="0"/>
              </a:rPr>
              <a:t>Defurne</a:t>
            </a:r>
            <a:r>
              <a:rPr lang="en-US" altLang="fr-FR" sz="1200" b="0" dirty="0">
                <a:solidFill>
                  <a:srgbClr val="FF00FF"/>
                </a:solidFill>
                <a:cs typeface="Times New Roman" pitchFamily="18" charset="0"/>
              </a:rPr>
              <a:t> </a:t>
            </a:r>
            <a:r>
              <a:rPr lang="en-US" altLang="fr-FR" sz="1200" b="0" i="1" dirty="0" smtClean="0">
                <a:solidFill>
                  <a:srgbClr val="FF00FF"/>
                </a:solidFill>
                <a:cs typeface="Times New Roman" pitchFamily="18" charset="0"/>
              </a:rPr>
              <a:t>et </a:t>
            </a:r>
            <a:r>
              <a:rPr lang="en-US" altLang="fr-FR" sz="1200" b="0" i="1" dirty="0">
                <a:solidFill>
                  <a:srgbClr val="FF00FF"/>
                </a:solidFill>
                <a:cs typeface="Times New Roman" pitchFamily="18" charset="0"/>
              </a:rPr>
              <a:t>al</a:t>
            </a:r>
            <a:r>
              <a:rPr lang="en-US" altLang="fr-FR" sz="1200" b="0" dirty="0" smtClean="0">
                <a:solidFill>
                  <a:srgbClr val="FF00FF"/>
                </a:solidFill>
                <a:cs typeface="Times New Roman" pitchFamily="18" charset="0"/>
              </a:rPr>
              <a:t>., arXiv:1504.05453</a:t>
            </a:r>
          </a:p>
          <a:p>
            <a:pPr algn="ctr"/>
            <a:r>
              <a:rPr lang="en-US" altLang="fr-FR" sz="1200" b="0" dirty="0" smtClean="0">
                <a:solidFill>
                  <a:srgbClr val="FF00FF"/>
                </a:solidFill>
                <a:cs typeface="Times New Roman" pitchFamily="18" charset="0"/>
              </a:rPr>
              <a:t> </a:t>
            </a:r>
            <a:r>
              <a:rPr lang="en-US" altLang="fr-FR" sz="1200" b="0" dirty="0" err="1" smtClean="0">
                <a:solidFill>
                  <a:srgbClr val="FF00FF"/>
                </a:solidFill>
                <a:cs typeface="Times New Roman" pitchFamily="18" charset="0"/>
              </a:rPr>
              <a:t>soumis</a:t>
            </a:r>
            <a:r>
              <a:rPr lang="en-US" altLang="fr-FR" sz="1200" b="0" dirty="0" smtClean="0">
                <a:solidFill>
                  <a:srgbClr val="FF00FF"/>
                </a:solidFill>
                <a:cs typeface="Times New Roman" pitchFamily="18" charset="0"/>
              </a:rPr>
              <a:t> à PRC</a:t>
            </a:r>
            <a:endParaRPr lang="en-US" altLang="fr-FR" sz="1200" b="0" dirty="0">
              <a:solidFill>
                <a:srgbClr val="FF00FF"/>
              </a:solidFill>
              <a:cs typeface="Times New Roman" pitchFamily="18" charset="0"/>
            </a:endParaRPr>
          </a:p>
        </p:txBody>
      </p:sp>
      <p:sp>
        <p:nvSpPr>
          <p:cNvPr id="607" name="Text Box 6"/>
          <p:cNvSpPr txBox="1">
            <a:spLocks noChangeArrowheads="1"/>
          </p:cNvSpPr>
          <p:nvPr/>
        </p:nvSpPr>
        <p:spPr bwMode="auto">
          <a:xfrm>
            <a:off x="3145626" y="5014310"/>
            <a:ext cx="2348720" cy="17543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b="0" dirty="0">
                <a:solidFill>
                  <a:srgbClr val="FF00FF"/>
                </a:solidFill>
              </a:rPr>
              <a:t>F.-X. Girod</a:t>
            </a:r>
            <a:r>
              <a:rPr lang="en-US" sz="1200" b="0" dirty="0">
                <a:solidFill>
                  <a:srgbClr val="FF00FF"/>
                </a:solidFill>
                <a:cs typeface="Times New Roman" pitchFamily="18" charset="0"/>
              </a:rPr>
              <a:t> </a:t>
            </a:r>
            <a:r>
              <a:rPr lang="en-US" sz="1200" b="0" i="1" dirty="0">
                <a:solidFill>
                  <a:srgbClr val="FF00FF"/>
                </a:solidFill>
                <a:cs typeface="Times New Roman" pitchFamily="18" charset="0"/>
              </a:rPr>
              <a:t>et al</a:t>
            </a:r>
            <a:r>
              <a:rPr lang="en-US" sz="1200" b="0" dirty="0">
                <a:solidFill>
                  <a:srgbClr val="FF00FF"/>
                </a:solidFill>
                <a:cs typeface="Times New Roman" pitchFamily="18" charset="0"/>
              </a:rPr>
              <a:t>., PRL </a:t>
            </a:r>
            <a:r>
              <a:rPr lang="en-US" sz="1200" dirty="0">
                <a:solidFill>
                  <a:srgbClr val="FF00FF"/>
                </a:solidFill>
                <a:cs typeface="Times New Roman" pitchFamily="18" charset="0"/>
              </a:rPr>
              <a:t>100</a:t>
            </a:r>
            <a:r>
              <a:rPr lang="en-US" sz="1200" b="0" dirty="0">
                <a:solidFill>
                  <a:srgbClr val="FF00FF"/>
                </a:solidFill>
                <a:cs typeface="Times New Roman" pitchFamily="18" charset="0"/>
              </a:rPr>
              <a:t> (2008</a:t>
            </a:r>
            <a:r>
              <a:rPr lang="en-US" sz="1200" b="0" dirty="0" smtClean="0">
                <a:solidFill>
                  <a:srgbClr val="FF00FF"/>
                </a:solidFill>
                <a:cs typeface="Times New Roman" pitchFamily="18" charset="0"/>
              </a:rPr>
              <a:t>)</a:t>
            </a:r>
          </a:p>
          <a:p>
            <a:pPr algn="ctr">
              <a:spcBef>
                <a:spcPct val="0"/>
              </a:spcBef>
            </a:pPr>
            <a:r>
              <a:rPr lang="en-US" sz="1200" dirty="0" smtClean="0">
                <a:solidFill>
                  <a:srgbClr val="FF00FF"/>
                </a:solidFill>
                <a:cs typeface="Times New Roman" pitchFamily="18" charset="0"/>
              </a:rPr>
              <a:t>127 citations</a:t>
            </a:r>
          </a:p>
          <a:p>
            <a:pPr algn="ctr">
              <a:spcBef>
                <a:spcPct val="0"/>
              </a:spcBef>
            </a:pPr>
            <a:endParaRPr lang="en-US" sz="1200" b="0" dirty="0">
              <a:solidFill>
                <a:srgbClr val="FF00FF"/>
              </a:solidFill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en-US" sz="1200" b="0" dirty="0" err="1" smtClean="0">
                <a:solidFill>
                  <a:srgbClr val="FF00FF"/>
                </a:solidFill>
                <a:cs typeface="Times New Roman" pitchFamily="18" charset="0"/>
              </a:rPr>
              <a:t>Thèse</a:t>
            </a:r>
            <a:r>
              <a:rPr lang="en-US" sz="1200" b="0" dirty="0" smtClean="0">
                <a:solidFill>
                  <a:srgbClr val="FF00FF"/>
                </a:solidFill>
                <a:cs typeface="Times New Roman" pitchFamily="18" charset="0"/>
              </a:rPr>
              <a:t> P. </a:t>
            </a:r>
            <a:r>
              <a:rPr lang="en-US" sz="1200" b="0" dirty="0" err="1" smtClean="0">
                <a:solidFill>
                  <a:srgbClr val="FF00FF"/>
                </a:solidFill>
                <a:cs typeface="Times New Roman" pitchFamily="18" charset="0"/>
              </a:rPr>
              <a:t>Konczykowski</a:t>
            </a:r>
            <a:r>
              <a:rPr lang="en-US" sz="1200" b="0" dirty="0" smtClean="0">
                <a:solidFill>
                  <a:srgbClr val="FF00FF"/>
                </a:solidFill>
                <a:cs typeface="Times New Roman" pitchFamily="18" charset="0"/>
              </a:rPr>
              <a:t> (2010)</a:t>
            </a:r>
          </a:p>
          <a:p>
            <a:pPr algn="ctr">
              <a:spcBef>
                <a:spcPct val="0"/>
              </a:spcBef>
            </a:pPr>
            <a:endParaRPr lang="en-US" sz="1200" b="0" dirty="0">
              <a:solidFill>
                <a:srgbClr val="FF00FF"/>
              </a:solidFill>
              <a:cs typeface="Times New Roman" pitchFamily="18" charset="0"/>
            </a:endParaRPr>
          </a:p>
          <a:p>
            <a:pPr algn="ctr"/>
            <a:r>
              <a:rPr lang="en-US" sz="1200" b="0" dirty="0">
                <a:solidFill>
                  <a:srgbClr val="FF00FF"/>
                </a:solidFill>
                <a:cs typeface="Times New Roman" pitchFamily="18" charset="0"/>
              </a:rPr>
              <a:t>[</a:t>
            </a:r>
            <a:r>
              <a:rPr lang="en-US" sz="1200" b="0" dirty="0" smtClean="0">
                <a:solidFill>
                  <a:srgbClr val="FF00FF"/>
                </a:solidFill>
                <a:cs typeface="Times New Roman" pitchFamily="18" charset="0"/>
              </a:rPr>
              <a:t>E. Seder </a:t>
            </a:r>
            <a:r>
              <a:rPr lang="en-US" sz="1200" b="0" i="1" dirty="0">
                <a:solidFill>
                  <a:srgbClr val="FF00FF"/>
                </a:solidFill>
                <a:cs typeface="Times New Roman" pitchFamily="18" charset="0"/>
              </a:rPr>
              <a:t>et al</a:t>
            </a:r>
            <a:r>
              <a:rPr lang="en-US" sz="1200" b="0" dirty="0">
                <a:solidFill>
                  <a:srgbClr val="FF00FF"/>
                </a:solidFill>
                <a:cs typeface="Times New Roman" pitchFamily="18" charset="0"/>
              </a:rPr>
              <a:t>., PRL </a:t>
            </a:r>
            <a:r>
              <a:rPr lang="en-US" sz="1200" dirty="0" smtClean="0">
                <a:solidFill>
                  <a:srgbClr val="FF00FF"/>
                </a:solidFill>
                <a:cs typeface="Times New Roman" pitchFamily="18" charset="0"/>
              </a:rPr>
              <a:t>114</a:t>
            </a:r>
            <a:r>
              <a:rPr lang="en-US" sz="1200" b="0" dirty="0" smtClean="0">
                <a:solidFill>
                  <a:srgbClr val="FF00FF"/>
                </a:solidFill>
                <a:cs typeface="Times New Roman" pitchFamily="18" charset="0"/>
              </a:rPr>
              <a:t> </a:t>
            </a:r>
            <a:r>
              <a:rPr lang="en-US" sz="1200" b="0" dirty="0">
                <a:solidFill>
                  <a:srgbClr val="FF00FF"/>
                </a:solidFill>
                <a:cs typeface="Times New Roman" pitchFamily="18" charset="0"/>
              </a:rPr>
              <a:t>(</a:t>
            </a:r>
            <a:r>
              <a:rPr lang="en-US" sz="1200" b="0" dirty="0" smtClean="0">
                <a:solidFill>
                  <a:srgbClr val="FF00FF"/>
                </a:solidFill>
                <a:cs typeface="Times New Roman" pitchFamily="18" charset="0"/>
              </a:rPr>
              <a:t>2015)]</a:t>
            </a:r>
            <a:endParaRPr lang="en-US" sz="1200" b="0" dirty="0">
              <a:solidFill>
                <a:srgbClr val="FF00FF"/>
              </a:solidFill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endParaRPr lang="en-US" sz="1200" b="0" dirty="0" smtClean="0">
              <a:solidFill>
                <a:srgbClr val="FF00FF"/>
              </a:solidFill>
              <a:cs typeface="Times New Roman" pitchFamily="18" charset="0"/>
            </a:endParaRPr>
          </a:p>
          <a:p>
            <a:pPr algn="ctr"/>
            <a:r>
              <a:rPr lang="en-US" sz="1200" b="0" dirty="0" smtClean="0">
                <a:solidFill>
                  <a:srgbClr val="FF00FF"/>
                </a:solidFill>
                <a:cs typeface="Times New Roman" pitchFamily="18" charset="0"/>
              </a:rPr>
              <a:t>H.-S. Jo </a:t>
            </a:r>
            <a:r>
              <a:rPr lang="en-US" altLang="fr-FR" sz="1200" b="0" i="1" dirty="0">
                <a:solidFill>
                  <a:srgbClr val="FF00FF"/>
                </a:solidFill>
                <a:cs typeface="Times New Roman" pitchFamily="18" charset="0"/>
              </a:rPr>
              <a:t>et al</a:t>
            </a:r>
            <a:r>
              <a:rPr lang="en-US" altLang="fr-FR" sz="1200" b="0" dirty="0">
                <a:solidFill>
                  <a:srgbClr val="FF00FF"/>
                </a:solidFill>
                <a:cs typeface="Times New Roman" pitchFamily="18" charset="0"/>
              </a:rPr>
              <a:t>., </a:t>
            </a:r>
            <a:r>
              <a:rPr lang="en-US" altLang="fr-FR" sz="1200" b="0" dirty="0" smtClean="0">
                <a:solidFill>
                  <a:srgbClr val="FF00FF"/>
                </a:solidFill>
                <a:cs typeface="Times New Roman" pitchFamily="18" charset="0"/>
              </a:rPr>
              <a:t>arXiv:1504.02009 </a:t>
            </a:r>
          </a:p>
          <a:p>
            <a:pPr algn="ctr"/>
            <a:r>
              <a:rPr lang="en-US" altLang="fr-FR" sz="1200" b="0" dirty="0" err="1" smtClean="0">
                <a:solidFill>
                  <a:srgbClr val="FF00FF"/>
                </a:solidFill>
                <a:cs typeface="Times New Roman" pitchFamily="18" charset="0"/>
              </a:rPr>
              <a:t>soumis</a:t>
            </a:r>
            <a:r>
              <a:rPr lang="en-US" altLang="fr-FR" sz="1200" b="0" dirty="0" smtClean="0">
                <a:solidFill>
                  <a:srgbClr val="FF00FF"/>
                </a:solidFill>
                <a:cs typeface="Times New Roman" pitchFamily="18" charset="0"/>
              </a:rPr>
              <a:t> à PRL</a:t>
            </a:r>
            <a:endParaRPr lang="en-US" sz="1200" b="0" dirty="0">
              <a:solidFill>
                <a:srgbClr val="FF00FF"/>
              </a:solidFill>
              <a:cs typeface="Times New Roman" pitchFamily="18" charset="0"/>
            </a:endParaRPr>
          </a:p>
        </p:txBody>
      </p:sp>
      <p:sp>
        <p:nvSpPr>
          <p:cNvPr id="608" name="Ellipse 607"/>
          <p:cNvSpPr/>
          <p:nvPr/>
        </p:nvSpPr>
        <p:spPr bwMode="auto">
          <a:xfrm>
            <a:off x="3910520" y="2573880"/>
            <a:ext cx="1021520" cy="405045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09" name="Ellipse 608"/>
          <p:cNvSpPr/>
          <p:nvPr/>
        </p:nvSpPr>
        <p:spPr bwMode="auto">
          <a:xfrm>
            <a:off x="2996825" y="6219285"/>
            <a:ext cx="2585843" cy="549351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591633" y="5835150"/>
            <a:ext cx="2045152" cy="429165"/>
          </a:xfrm>
          <a:prstGeom prst="ellipse">
            <a:avLst/>
          </a:prstGeom>
          <a:noFill/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rgbClr val="92D050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016605" y="5544235"/>
            <a:ext cx="1620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0" i="1" dirty="0" smtClean="0">
                <a:solidFill>
                  <a:srgbClr val="92D050"/>
                </a:solidFill>
              </a:rPr>
              <a:t>RV le 25 juin </a:t>
            </a:r>
            <a:endParaRPr lang="fr-FR" b="0" i="1" dirty="0">
              <a:solidFill>
                <a:srgbClr val="92D05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552220" y="5589240"/>
            <a:ext cx="251986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0" i="1" dirty="0" smtClean="0"/>
              <a:t>+ théorie / phénoménologie:</a:t>
            </a:r>
          </a:p>
          <a:p>
            <a:pPr algn="r"/>
            <a:r>
              <a:rPr lang="fr-FR" sz="1200" b="0" i="1" dirty="0" smtClean="0"/>
              <a:t>P. Guichon,</a:t>
            </a:r>
          </a:p>
          <a:p>
            <a:pPr algn="r"/>
            <a:r>
              <a:rPr lang="fr-FR" sz="1200" b="0" i="1" dirty="0" smtClean="0"/>
              <a:t>H. Moutarde,</a:t>
            </a:r>
          </a:p>
          <a:p>
            <a:pPr algn="r"/>
            <a:r>
              <a:rPr lang="fr-FR" sz="1200" b="0" i="1" dirty="0" smtClean="0"/>
              <a:t>F. Sabatié,</a:t>
            </a:r>
          </a:p>
          <a:p>
            <a:pPr algn="r"/>
            <a:r>
              <a:rPr lang="fr-FR" sz="1200" b="0" dirty="0" smtClean="0">
                <a:solidFill>
                  <a:srgbClr val="FF00FF"/>
                </a:solidFill>
              </a:rPr>
              <a:t>Thèse C. </a:t>
            </a:r>
            <a:r>
              <a:rPr lang="fr-FR" sz="1200" b="0" dirty="0" err="1" smtClean="0">
                <a:solidFill>
                  <a:srgbClr val="FF00FF"/>
                </a:solidFill>
              </a:rPr>
              <a:t>Mezrag</a:t>
            </a:r>
            <a:endParaRPr lang="fr-FR" sz="1200" b="0" dirty="0" smtClean="0">
              <a:solidFill>
                <a:srgbClr val="FF00FF"/>
              </a:solidFill>
            </a:endParaRPr>
          </a:p>
          <a:p>
            <a:pPr algn="r"/>
            <a:r>
              <a:rPr lang="fr-FR" sz="1200" b="0" dirty="0" smtClean="0">
                <a:solidFill>
                  <a:srgbClr val="FF00FF"/>
                </a:solidFill>
              </a:rPr>
              <a:t>Thèse T. </a:t>
            </a:r>
            <a:r>
              <a:rPr lang="fr-FR" sz="1200" b="0" dirty="0" err="1" smtClean="0">
                <a:solidFill>
                  <a:srgbClr val="FF00FF"/>
                </a:solidFill>
              </a:rPr>
              <a:t>Métivet</a:t>
            </a:r>
            <a:endParaRPr lang="fr-FR" sz="1200" b="0" dirty="0">
              <a:solidFill>
                <a:srgbClr val="FF00FF"/>
              </a:solidFill>
            </a:endParaRPr>
          </a:p>
        </p:txBody>
      </p:sp>
      <p:sp>
        <p:nvSpPr>
          <p:cNvPr id="11" name="Ellipse 10"/>
          <p:cNvSpPr/>
          <p:nvPr/>
        </p:nvSpPr>
        <p:spPr bwMode="auto">
          <a:xfrm>
            <a:off x="7856977" y="6386668"/>
            <a:ext cx="1280067" cy="214583"/>
          </a:xfrm>
          <a:prstGeom prst="ellipse">
            <a:avLst/>
          </a:prstGeom>
          <a:noFill/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rgbClr val="92D050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642230" y="6309320"/>
            <a:ext cx="1620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0" i="1" dirty="0" smtClean="0">
                <a:solidFill>
                  <a:srgbClr val="92D050"/>
                </a:solidFill>
              </a:rPr>
              <a:t>RV le 16 juillet </a:t>
            </a:r>
            <a:endParaRPr lang="fr-FR" b="0" i="1" dirty="0">
              <a:solidFill>
                <a:srgbClr val="92D050"/>
              </a:solidFill>
            </a:endParaRPr>
          </a:p>
        </p:txBody>
      </p:sp>
      <p:sp>
        <p:nvSpPr>
          <p:cNvPr id="13" name="Ellipse 12"/>
          <p:cNvSpPr/>
          <p:nvPr/>
        </p:nvSpPr>
        <p:spPr bwMode="auto">
          <a:xfrm>
            <a:off x="7857365" y="6589792"/>
            <a:ext cx="1280067" cy="214583"/>
          </a:xfrm>
          <a:prstGeom prst="ellipse">
            <a:avLst/>
          </a:prstGeom>
          <a:noFill/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rgbClr val="92D050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507215" y="6496598"/>
            <a:ext cx="1620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0" i="1" dirty="0" smtClean="0">
                <a:solidFill>
                  <a:srgbClr val="92D050"/>
                </a:solidFill>
              </a:rPr>
              <a:t>RV en septembre </a:t>
            </a:r>
            <a:endParaRPr lang="fr-FR" b="0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5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" grpId="0" animBg="1"/>
      <p:bldP spid="607" grpId="0" animBg="1"/>
      <p:bldP spid="608" grpId="0" animBg="1"/>
      <p:bldP spid="609" grpId="0" animBg="1"/>
      <p:bldP spid="8" grpId="0" animBg="1"/>
      <p:bldP spid="4" grpId="0"/>
      <p:bldP spid="5" grpId="0"/>
      <p:bldP spid="11" grpId="0" animBg="1"/>
      <p:bldP spid="12" grpId="0"/>
      <p:bldP spid="1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169055" y="1666716"/>
            <a:ext cx="4248150" cy="4237559"/>
            <a:chOff x="2702" y="648"/>
            <a:chExt cx="2752" cy="2491"/>
          </a:xfrm>
        </p:grpSpPr>
        <p:sp>
          <p:nvSpPr>
            <p:cNvPr id="3" name="Text Box 9"/>
            <p:cNvSpPr txBox="1">
              <a:spLocks noChangeArrowheads="1"/>
            </p:cNvSpPr>
            <p:nvPr/>
          </p:nvSpPr>
          <p:spPr bwMode="auto">
            <a:xfrm rot="16435547">
              <a:off x="2928" y="865"/>
              <a:ext cx="613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altLang="fr-FR" sz="1200" dirty="0" smtClean="0">
                  <a:latin typeface="Comic Sans MS" pitchFamily="66" charset="0"/>
                </a:rPr>
                <a:t>190 </a:t>
              </a:r>
              <a:r>
                <a:rPr lang="fr-FR" altLang="fr-FR" sz="1200" dirty="0" err="1" smtClean="0">
                  <a:latin typeface="Comic Sans MS" pitchFamily="66" charset="0"/>
                </a:rPr>
                <a:t>GeV</a:t>
              </a:r>
              <a:endParaRPr lang="fr-FR" altLang="fr-FR" sz="1200" dirty="0">
                <a:latin typeface="Comic Sans MS" pitchFamily="66" charset="0"/>
              </a:endParaRPr>
            </a:p>
          </p:txBody>
        </p: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2702" y="686"/>
              <a:ext cx="2752" cy="2453"/>
              <a:chOff x="2702" y="686"/>
              <a:chExt cx="2752" cy="2453"/>
            </a:xfrm>
          </p:grpSpPr>
          <p:sp>
            <p:nvSpPr>
              <p:cNvPr id="5" name="Rectangle 11"/>
              <p:cNvSpPr>
                <a:spLocks noChangeArrowheads="1"/>
              </p:cNvSpPr>
              <p:nvPr/>
            </p:nvSpPr>
            <p:spPr bwMode="auto">
              <a:xfrm>
                <a:off x="3073" y="723"/>
                <a:ext cx="2381" cy="214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" name="Line 12"/>
              <p:cNvSpPr>
                <a:spLocks noChangeShapeType="1"/>
              </p:cNvSpPr>
              <p:nvPr/>
            </p:nvSpPr>
            <p:spPr bwMode="auto">
              <a:xfrm flipV="1">
                <a:off x="3073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Line 13"/>
              <p:cNvSpPr>
                <a:spLocks noChangeShapeType="1"/>
              </p:cNvSpPr>
              <p:nvPr/>
            </p:nvSpPr>
            <p:spPr bwMode="auto">
              <a:xfrm flipV="1">
                <a:off x="4264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Line 14"/>
              <p:cNvSpPr>
                <a:spLocks noChangeShapeType="1"/>
              </p:cNvSpPr>
              <p:nvPr/>
            </p:nvSpPr>
            <p:spPr bwMode="auto">
              <a:xfrm flipV="1">
                <a:off x="4433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Line 15"/>
              <p:cNvSpPr>
                <a:spLocks noChangeShapeType="1"/>
              </p:cNvSpPr>
              <p:nvPr/>
            </p:nvSpPr>
            <p:spPr bwMode="auto">
              <a:xfrm flipV="1">
                <a:off x="4604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Line 16"/>
              <p:cNvSpPr>
                <a:spLocks noChangeShapeType="1"/>
              </p:cNvSpPr>
              <p:nvPr/>
            </p:nvSpPr>
            <p:spPr bwMode="auto">
              <a:xfrm flipV="1">
                <a:off x="4773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Line 17"/>
              <p:cNvSpPr>
                <a:spLocks noChangeShapeType="1"/>
              </p:cNvSpPr>
              <p:nvPr/>
            </p:nvSpPr>
            <p:spPr bwMode="auto">
              <a:xfrm flipV="1">
                <a:off x="4945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Line 18"/>
              <p:cNvSpPr>
                <a:spLocks noChangeShapeType="1"/>
              </p:cNvSpPr>
              <p:nvPr/>
            </p:nvSpPr>
            <p:spPr bwMode="auto">
              <a:xfrm flipV="1">
                <a:off x="5114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Line 19"/>
              <p:cNvSpPr>
                <a:spLocks noChangeShapeType="1"/>
              </p:cNvSpPr>
              <p:nvPr/>
            </p:nvSpPr>
            <p:spPr bwMode="auto">
              <a:xfrm flipV="1">
                <a:off x="5285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Line 20"/>
              <p:cNvSpPr>
                <a:spLocks noChangeShapeType="1"/>
              </p:cNvSpPr>
              <p:nvPr/>
            </p:nvSpPr>
            <p:spPr bwMode="auto">
              <a:xfrm>
                <a:off x="3073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Line 21"/>
              <p:cNvSpPr>
                <a:spLocks noChangeShapeType="1"/>
              </p:cNvSpPr>
              <p:nvPr/>
            </p:nvSpPr>
            <p:spPr bwMode="auto">
              <a:xfrm>
                <a:off x="4264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Line 22"/>
              <p:cNvSpPr>
                <a:spLocks noChangeShapeType="1"/>
              </p:cNvSpPr>
              <p:nvPr/>
            </p:nvSpPr>
            <p:spPr bwMode="auto">
              <a:xfrm>
                <a:off x="4433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Line 23"/>
              <p:cNvSpPr>
                <a:spLocks noChangeShapeType="1"/>
              </p:cNvSpPr>
              <p:nvPr/>
            </p:nvSpPr>
            <p:spPr bwMode="auto">
              <a:xfrm>
                <a:off x="4604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Line 24"/>
              <p:cNvSpPr>
                <a:spLocks noChangeShapeType="1"/>
              </p:cNvSpPr>
              <p:nvPr/>
            </p:nvSpPr>
            <p:spPr bwMode="auto">
              <a:xfrm>
                <a:off x="4773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Line 25"/>
              <p:cNvSpPr>
                <a:spLocks noChangeShapeType="1"/>
              </p:cNvSpPr>
              <p:nvPr/>
            </p:nvSpPr>
            <p:spPr bwMode="auto">
              <a:xfrm>
                <a:off x="4945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Line 26"/>
              <p:cNvSpPr>
                <a:spLocks noChangeShapeType="1"/>
              </p:cNvSpPr>
              <p:nvPr/>
            </p:nvSpPr>
            <p:spPr bwMode="auto">
              <a:xfrm>
                <a:off x="5114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Line 27"/>
              <p:cNvSpPr>
                <a:spLocks noChangeShapeType="1"/>
              </p:cNvSpPr>
              <p:nvPr/>
            </p:nvSpPr>
            <p:spPr bwMode="auto">
              <a:xfrm>
                <a:off x="5285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Line 28"/>
              <p:cNvSpPr>
                <a:spLocks noChangeShapeType="1"/>
              </p:cNvSpPr>
              <p:nvPr/>
            </p:nvSpPr>
            <p:spPr bwMode="auto">
              <a:xfrm flipV="1">
                <a:off x="4433" y="2839"/>
                <a:ext cx="1" cy="2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Line 29"/>
              <p:cNvSpPr>
                <a:spLocks noChangeShapeType="1"/>
              </p:cNvSpPr>
              <p:nvPr/>
            </p:nvSpPr>
            <p:spPr bwMode="auto">
              <a:xfrm flipV="1">
                <a:off x="4773" y="2839"/>
                <a:ext cx="1" cy="2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Line 30"/>
              <p:cNvSpPr>
                <a:spLocks noChangeShapeType="1"/>
              </p:cNvSpPr>
              <p:nvPr/>
            </p:nvSpPr>
            <p:spPr bwMode="auto">
              <a:xfrm flipV="1">
                <a:off x="5114" y="2839"/>
                <a:ext cx="1" cy="2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Line 31"/>
              <p:cNvSpPr>
                <a:spLocks noChangeShapeType="1"/>
              </p:cNvSpPr>
              <p:nvPr/>
            </p:nvSpPr>
            <p:spPr bwMode="auto">
              <a:xfrm>
                <a:off x="4433" y="723"/>
                <a:ext cx="1" cy="28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Line 32"/>
              <p:cNvSpPr>
                <a:spLocks noChangeShapeType="1"/>
              </p:cNvSpPr>
              <p:nvPr/>
            </p:nvSpPr>
            <p:spPr bwMode="auto">
              <a:xfrm>
                <a:off x="4773" y="723"/>
                <a:ext cx="1" cy="28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Line 33"/>
              <p:cNvSpPr>
                <a:spLocks noChangeShapeType="1"/>
              </p:cNvSpPr>
              <p:nvPr/>
            </p:nvSpPr>
            <p:spPr bwMode="auto">
              <a:xfrm>
                <a:off x="5114" y="723"/>
                <a:ext cx="1" cy="28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34"/>
              <p:cNvSpPr>
                <a:spLocks noEditPoints="1"/>
              </p:cNvSpPr>
              <p:nvPr/>
            </p:nvSpPr>
            <p:spPr bwMode="auto">
              <a:xfrm>
                <a:off x="3346" y="2910"/>
                <a:ext cx="48" cy="69"/>
              </a:xfrm>
              <a:custGeom>
                <a:avLst/>
                <a:gdLst>
                  <a:gd name="T0" fmla="*/ 0 w 48"/>
                  <a:gd name="T1" fmla="*/ 33 h 69"/>
                  <a:gd name="T2" fmla="*/ 0 w 48"/>
                  <a:gd name="T3" fmla="*/ 26 h 69"/>
                  <a:gd name="T4" fmla="*/ 0 w 48"/>
                  <a:gd name="T5" fmla="*/ 20 h 69"/>
                  <a:gd name="T6" fmla="*/ 2 w 48"/>
                  <a:gd name="T7" fmla="*/ 13 h 69"/>
                  <a:gd name="T8" fmla="*/ 5 w 48"/>
                  <a:gd name="T9" fmla="*/ 9 h 69"/>
                  <a:gd name="T10" fmla="*/ 7 w 48"/>
                  <a:gd name="T11" fmla="*/ 6 h 69"/>
                  <a:gd name="T12" fmla="*/ 11 w 48"/>
                  <a:gd name="T13" fmla="*/ 3 h 69"/>
                  <a:gd name="T14" fmla="*/ 14 w 48"/>
                  <a:gd name="T15" fmla="*/ 1 h 69"/>
                  <a:gd name="T16" fmla="*/ 19 w 48"/>
                  <a:gd name="T17" fmla="*/ 0 h 69"/>
                  <a:gd name="T18" fmla="*/ 23 w 48"/>
                  <a:gd name="T19" fmla="*/ 0 h 69"/>
                  <a:gd name="T20" fmla="*/ 30 w 48"/>
                  <a:gd name="T21" fmla="*/ 0 h 69"/>
                  <a:gd name="T22" fmla="*/ 34 w 48"/>
                  <a:gd name="T23" fmla="*/ 1 h 69"/>
                  <a:gd name="T24" fmla="*/ 39 w 48"/>
                  <a:gd name="T25" fmla="*/ 4 h 69"/>
                  <a:gd name="T26" fmla="*/ 42 w 48"/>
                  <a:gd name="T27" fmla="*/ 7 h 69"/>
                  <a:gd name="T28" fmla="*/ 45 w 48"/>
                  <a:gd name="T29" fmla="*/ 12 h 69"/>
                  <a:gd name="T30" fmla="*/ 46 w 48"/>
                  <a:gd name="T31" fmla="*/ 18 h 69"/>
                  <a:gd name="T32" fmla="*/ 48 w 48"/>
                  <a:gd name="T33" fmla="*/ 24 h 69"/>
                  <a:gd name="T34" fmla="*/ 48 w 48"/>
                  <a:gd name="T35" fmla="*/ 33 h 69"/>
                  <a:gd name="T36" fmla="*/ 48 w 48"/>
                  <a:gd name="T37" fmla="*/ 41 h 69"/>
                  <a:gd name="T38" fmla="*/ 46 w 48"/>
                  <a:gd name="T39" fmla="*/ 47 h 69"/>
                  <a:gd name="T40" fmla="*/ 45 w 48"/>
                  <a:gd name="T41" fmla="*/ 53 h 69"/>
                  <a:gd name="T42" fmla="*/ 43 w 48"/>
                  <a:gd name="T43" fmla="*/ 58 h 69"/>
                  <a:gd name="T44" fmla="*/ 40 w 48"/>
                  <a:gd name="T45" fmla="*/ 61 h 69"/>
                  <a:gd name="T46" fmla="*/ 37 w 48"/>
                  <a:gd name="T47" fmla="*/ 64 h 69"/>
                  <a:gd name="T48" fmla="*/ 33 w 48"/>
                  <a:gd name="T49" fmla="*/ 67 h 69"/>
                  <a:gd name="T50" fmla="*/ 30 w 48"/>
                  <a:gd name="T51" fmla="*/ 69 h 69"/>
                  <a:gd name="T52" fmla="*/ 23 w 48"/>
                  <a:gd name="T53" fmla="*/ 69 h 69"/>
                  <a:gd name="T54" fmla="*/ 17 w 48"/>
                  <a:gd name="T55" fmla="*/ 67 h 69"/>
                  <a:gd name="T56" fmla="*/ 11 w 48"/>
                  <a:gd name="T57" fmla="*/ 66 h 69"/>
                  <a:gd name="T58" fmla="*/ 7 w 48"/>
                  <a:gd name="T59" fmla="*/ 63 h 69"/>
                  <a:gd name="T60" fmla="*/ 2 w 48"/>
                  <a:gd name="T61" fmla="*/ 50 h 69"/>
                  <a:gd name="T62" fmla="*/ 0 w 48"/>
                  <a:gd name="T63" fmla="*/ 33 h 69"/>
                  <a:gd name="T64" fmla="*/ 10 w 48"/>
                  <a:gd name="T65" fmla="*/ 33 h 69"/>
                  <a:gd name="T66" fmla="*/ 10 w 48"/>
                  <a:gd name="T67" fmla="*/ 41 h 69"/>
                  <a:gd name="T68" fmla="*/ 11 w 48"/>
                  <a:gd name="T69" fmla="*/ 47 h 69"/>
                  <a:gd name="T70" fmla="*/ 11 w 48"/>
                  <a:gd name="T71" fmla="*/ 52 h 69"/>
                  <a:gd name="T72" fmla="*/ 14 w 48"/>
                  <a:gd name="T73" fmla="*/ 55 h 69"/>
                  <a:gd name="T74" fmla="*/ 17 w 48"/>
                  <a:gd name="T75" fmla="*/ 58 h 69"/>
                  <a:gd name="T76" fmla="*/ 20 w 48"/>
                  <a:gd name="T77" fmla="*/ 59 h 69"/>
                  <a:gd name="T78" fmla="*/ 23 w 48"/>
                  <a:gd name="T79" fmla="*/ 61 h 69"/>
                  <a:gd name="T80" fmla="*/ 28 w 48"/>
                  <a:gd name="T81" fmla="*/ 59 h 69"/>
                  <a:gd name="T82" fmla="*/ 31 w 48"/>
                  <a:gd name="T83" fmla="*/ 58 h 69"/>
                  <a:gd name="T84" fmla="*/ 34 w 48"/>
                  <a:gd name="T85" fmla="*/ 55 h 69"/>
                  <a:gd name="T86" fmla="*/ 36 w 48"/>
                  <a:gd name="T87" fmla="*/ 52 h 69"/>
                  <a:gd name="T88" fmla="*/ 37 w 48"/>
                  <a:gd name="T89" fmla="*/ 47 h 69"/>
                  <a:gd name="T90" fmla="*/ 37 w 48"/>
                  <a:gd name="T91" fmla="*/ 41 h 69"/>
                  <a:gd name="T92" fmla="*/ 39 w 48"/>
                  <a:gd name="T93" fmla="*/ 33 h 69"/>
                  <a:gd name="T94" fmla="*/ 37 w 48"/>
                  <a:gd name="T95" fmla="*/ 26 h 69"/>
                  <a:gd name="T96" fmla="*/ 37 w 48"/>
                  <a:gd name="T97" fmla="*/ 21 h 69"/>
                  <a:gd name="T98" fmla="*/ 36 w 48"/>
                  <a:gd name="T99" fmla="*/ 15 h 69"/>
                  <a:gd name="T100" fmla="*/ 34 w 48"/>
                  <a:gd name="T101" fmla="*/ 12 h 69"/>
                  <a:gd name="T102" fmla="*/ 31 w 48"/>
                  <a:gd name="T103" fmla="*/ 9 h 69"/>
                  <a:gd name="T104" fmla="*/ 28 w 48"/>
                  <a:gd name="T105" fmla="*/ 7 h 69"/>
                  <a:gd name="T106" fmla="*/ 23 w 48"/>
                  <a:gd name="T107" fmla="*/ 7 h 69"/>
                  <a:gd name="T108" fmla="*/ 20 w 48"/>
                  <a:gd name="T109" fmla="*/ 7 h 69"/>
                  <a:gd name="T110" fmla="*/ 17 w 48"/>
                  <a:gd name="T111" fmla="*/ 9 h 69"/>
                  <a:gd name="T112" fmla="*/ 14 w 48"/>
                  <a:gd name="T113" fmla="*/ 12 h 69"/>
                  <a:gd name="T114" fmla="*/ 11 w 48"/>
                  <a:gd name="T115" fmla="*/ 15 h 69"/>
                  <a:gd name="T116" fmla="*/ 11 w 48"/>
                  <a:gd name="T117" fmla="*/ 20 h 69"/>
                  <a:gd name="T118" fmla="*/ 10 w 48"/>
                  <a:gd name="T119" fmla="*/ 26 h 69"/>
                  <a:gd name="T120" fmla="*/ 10 w 48"/>
                  <a:gd name="T121" fmla="*/ 3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8" h="69">
                    <a:moveTo>
                      <a:pt x="0" y="33"/>
                    </a:moveTo>
                    <a:lnTo>
                      <a:pt x="0" y="26"/>
                    </a:lnTo>
                    <a:lnTo>
                      <a:pt x="0" y="20"/>
                    </a:lnTo>
                    <a:lnTo>
                      <a:pt x="2" y="13"/>
                    </a:lnTo>
                    <a:lnTo>
                      <a:pt x="5" y="9"/>
                    </a:lnTo>
                    <a:lnTo>
                      <a:pt x="7" y="6"/>
                    </a:lnTo>
                    <a:lnTo>
                      <a:pt x="11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4" y="1"/>
                    </a:lnTo>
                    <a:lnTo>
                      <a:pt x="39" y="4"/>
                    </a:lnTo>
                    <a:lnTo>
                      <a:pt x="42" y="7"/>
                    </a:lnTo>
                    <a:lnTo>
                      <a:pt x="45" y="12"/>
                    </a:lnTo>
                    <a:lnTo>
                      <a:pt x="46" y="18"/>
                    </a:lnTo>
                    <a:lnTo>
                      <a:pt x="48" y="24"/>
                    </a:lnTo>
                    <a:lnTo>
                      <a:pt x="48" y="33"/>
                    </a:lnTo>
                    <a:lnTo>
                      <a:pt x="48" y="41"/>
                    </a:lnTo>
                    <a:lnTo>
                      <a:pt x="46" y="47"/>
                    </a:lnTo>
                    <a:lnTo>
                      <a:pt x="45" y="53"/>
                    </a:lnTo>
                    <a:lnTo>
                      <a:pt x="43" y="58"/>
                    </a:lnTo>
                    <a:lnTo>
                      <a:pt x="40" y="61"/>
                    </a:lnTo>
                    <a:lnTo>
                      <a:pt x="37" y="64"/>
                    </a:lnTo>
                    <a:lnTo>
                      <a:pt x="33" y="67"/>
                    </a:lnTo>
                    <a:lnTo>
                      <a:pt x="30" y="69"/>
                    </a:lnTo>
                    <a:lnTo>
                      <a:pt x="23" y="69"/>
                    </a:lnTo>
                    <a:lnTo>
                      <a:pt x="17" y="67"/>
                    </a:lnTo>
                    <a:lnTo>
                      <a:pt x="11" y="66"/>
                    </a:lnTo>
                    <a:lnTo>
                      <a:pt x="7" y="63"/>
                    </a:lnTo>
                    <a:lnTo>
                      <a:pt x="2" y="50"/>
                    </a:lnTo>
                    <a:lnTo>
                      <a:pt x="0" y="33"/>
                    </a:lnTo>
                    <a:close/>
                    <a:moveTo>
                      <a:pt x="10" y="33"/>
                    </a:moveTo>
                    <a:lnTo>
                      <a:pt x="10" y="41"/>
                    </a:lnTo>
                    <a:lnTo>
                      <a:pt x="11" y="47"/>
                    </a:lnTo>
                    <a:lnTo>
                      <a:pt x="11" y="52"/>
                    </a:lnTo>
                    <a:lnTo>
                      <a:pt x="14" y="55"/>
                    </a:lnTo>
                    <a:lnTo>
                      <a:pt x="17" y="58"/>
                    </a:lnTo>
                    <a:lnTo>
                      <a:pt x="20" y="59"/>
                    </a:lnTo>
                    <a:lnTo>
                      <a:pt x="23" y="61"/>
                    </a:lnTo>
                    <a:lnTo>
                      <a:pt x="28" y="59"/>
                    </a:lnTo>
                    <a:lnTo>
                      <a:pt x="31" y="58"/>
                    </a:lnTo>
                    <a:lnTo>
                      <a:pt x="34" y="55"/>
                    </a:lnTo>
                    <a:lnTo>
                      <a:pt x="36" y="52"/>
                    </a:lnTo>
                    <a:lnTo>
                      <a:pt x="37" y="47"/>
                    </a:lnTo>
                    <a:lnTo>
                      <a:pt x="37" y="41"/>
                    </a:lnTo>
                    <a:lnTo>
                      <a:pt x="39" y="33"/>
                    </a:lnTo>
                    <a:lnTo>
                      <a:pt x="37" y="26"/>
                    </a:lnTo>
                    <a:lnTo>
                      <a:pt x="37" y="21"/>
                    </a:lnTo>
                    <a:lnTo>
                      <a:pt x="36" y="15"/>
                    </a:lnTo>
                    <a:lnTo>
                      <a:pt x="34" y="12"/>
                    </a:lnTo>
                    <a:lnTo>
                      <a:pt x="31" y="9"/>
                    </a:lnTo>
                    <a:lnTo>
                      <a:pt x="28" y="7"/>
                    </a:lnTo>
                    <a:lnTo>
                      <a:pt x="23" y="7"/>
                    </a:lnTo>
                    <a:lnTo>
                      <a:pt x="20" y="7"/>
                    </a:lnTo>
                    <a:lnTo>
                      <a:pt x="17" y="9"/>
                    </a:lnTo>
                    <a:lnTo>
                      <a:pt x="14" y="12"/>
                    </a:lnTo>
                    <a:lnTo>
                      <a:pt x="11" y="15"/>
                    </a:lnTo>
                    <a:lnTo>
                      <a:pt x="11" y="20"/>
                    </a:lnTo>
                    <a:lnTo>
                      <a:pt x="10" y="26"/>
                    </a:lnTo>
                    <a:lnTo>
                      <a:pt x="10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Rectangle 35"/>
              <p:cNvSpPr>
                <a:spLocks noChangeArrowheads="1"/>
              </p:cNvSpPr>
              <p:nvPr/>
            </p:nvSpPr>
            <p:spPr bwMode="auto">
              <a:xfrm>
                <a:off x="3408" y="2968"/>
                <a:ext cx="9" cy="9"/>
              </a:xfrm>
              <a:prstGeom prst="rect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Freeform 36"/>
              <p:cNvSpPr>
                <a:spLocks/>
              </p:cNvSpPr>
              <p:nvPr/>
            </p:nvSpPr>
            <p:spPr bwMode="auto">
              <a:xfrm>
                <a:off x="3437" y="2910"/>
                <a:ext cx="28" cy="67"/>
              </a:xfrm>
              <a:custGeom>
                <a:avLst/>
                <a:gdLst>
                  <a:gd name="T0" fmla="*/ 28 w 28"/>
                  <a:gd name="T1" fmla="*/ 67 h 67"/>
                  <a:gd name="T2" fmla="*/ 17 w 28"/>
                  <a:gd name="T3" fmla="*/ 67 h 67"/>
                  <a:gd name="T4" fmla="*/ 17 w 28"/>
                  <a:gd name="T5" fmla="*/ 15 h 67"/>
                  <a:gd name="T6" fmla="*/ 14 w 28"/>
                  <a:gd name="T7" fmla="*/ 16 h 67"/>
                  <a:gd name="T8" fmla="*/ 9 w 28"/>
                  <a:gd name="T9" fmla="*/ 20 h 67"/>
                  <a:gd name="T10" fmla="*/ 5 w 28"/>
                  <a:gd name="T11" fmla="*/ 23 h 67"/>
                  <a:gd name="T12" fmla="*/ 0 w 28"/>
                  <a:gd name="T13" fmla="*/ 24 h 67"/>
                  <a:gd name="T14" fmla="*/ 0 w 28"/>
                  <a:gd name="T15" fmla="*/ 16 h 67"/>
                  <a:gd name="T16" fmla="*/ 8 w 28"/>
                  <a:gd name="T17" fmla="*/ 12 h 67"/>
                  <a:gd name="T18" fmla="*/ 14 w 28"/>
                  <a:gd name="T19" fmla="*/ 9 h 67"/>
                  <a:gd name="T20" fmla="*/ 19 w 28"/>
                  <a:gd name="T21" fmla="*/ 4 h 67"/>
                  <a:gd name="T22" fmla="*/ 22 w 28"/>
                  <a:gd name="T23" fmla="*/ 0 h 67"/>
                  <a:gd name="T24" fmla="*/ 28 w 28"/>
                  <a:gd name="T25" fmla="*/ 0 h 67"/>
                  <a:gd name="T26" fmla="*/ 28 w 28"/>
                  <a:gd name="T27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67">
                    <a:moveTo>
                      <a:pt x="28" y="67"/>
                    </a:moveTo>
                    <a:lnTo>
                      <a:pt x="17" y="67"/>
                    </a:lnTo>
                    <a:lnTo>
                      <a:pt x="17" y="15"/>
                    </a:lnTo>
                    <a:lnTo>
                      <a:pt x="14" y="16"/>
                    </a:lnTo>
                    <a:lnTo>
                      <a:pt x="9" y="20"/>
                    </a:lnTo>
                    <a:lnTo>
                      <a:pt x="5" y="23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4" y="9"/>
                    </a:lnTo>
                    <a:lnTo>
                      <a:pt x="19" y="4"/>
                    </a:lnTo>
                    <a:lnTo>
                      <a:pt x="22" y="0"/>
                    </a:lnTo>
                    <a:lnTo>
                      <a:pt x="28" y="0"/>
                    </a:lnTo>
                    <a:lnTo>
                      <a:pt x="28" y="6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Freeform 37"/>
              <p:cNvSpPr>
                <a:spLocks noEditPoints="1"/>
              </p:cNvSpPr>
              <p:nvPr/>
            </p:nvSpPr>
            <p:spPr bwMode="auto">
              <a:xfrm>
                <a:off x="3686" y="2910"/>
                <a:ext cx="48" cy="69"/>
              </a:xfrm>
              <a:custGeom>
                <a:avLst/>
                <a:gdLst>
                  <a:gd name="T0" fmla="*/ 0 w 48"/>
                  <a:gd name="T1" fmla="*/ 33 h 69"/>
                  <a:gd name="T2" fmla="*/ 0 w 48"/>
                  <a:gd name="T3" fmla="*/ 26 h 69"/>
                  <a:gd name="T4" fmla="*/ 2 w 48"/>
                  <a:gd name="T5" fmla="*/ 20 h 69"/>
                  <a:gd name="T6" fmla="*/ 3 w 48"/>
                  <a:gd name="T7" fmla="*/ 13 h 69"/>
                  <a:gd name="T8" fmla="*/ 5 w 48"/>
                  <a:gd name="T9" fmla="*/ 9 h 69"/>
                  <a:gd name="T10" fmla="*/ 8 w 48"/>
                  <a:gd name="T11" fmla="*/ 6 h 69"/>
                  <a:gd name="T12" fmla="*/ 11 w 48"/>
                  <a:gd name="T13" fmla="*/ 3 h 69"/>
                  <a:gd name="T14" fmla="*/ 14 w 48"/>
                  <a:gd name="T15" fmla="*/ 1 h 69"/>
                  <a:gd name="T16" fmla="*/ 19 w 48"/>
                  <a:gd name="T17" fmla="*/ 0 h 69"/>
                  <a:gd name="T18" fmla="*/ 25 w 48"/>
                  <a:gd name="T19" fmla="*/ 0 h 69"/>
                  <a:gd name="T20" fmla="*/ 29 w 48"/>
                  <a:gd name="T21" fmla="*/ 0 h 69"/>
                  <a:gd name="T22" fmla="*/ 35 w 48"/>
                  <a:gd name="T23" fmla="*/ 1 h 69"/>
                  <a:gd name="T24" fmla="*/ 39 w 48"/>
                  <a:gd name="T25" fmla="*/ 4 h 69"/>
                  <a:gd name="T26" fmla="*/ 42 w 48"/>
                  <a:gd name="T27" fmla="*/ 7 h 69"/>
                  <a:gd name="T28" fmla="*/ 45 w 48"/>
                  <a:gd name="T29" fmla="*/ 12 h 69"/>
                  <a:gd name="T30" fmla="*/ 46 w 48"/>
                  <a:gd name="T31" fmla="*/ 18 h 69"/>
                  <a:gd name="T32" fmla="*/ 48 w 48"/>
                  <a:gd name="T33" fmla="*/ 24 h 69"/>
                  <a:gd name="T34" fmla="*/ 48 w 48"/>
                  <a:gd name="T35" fmla="*/ 33 h 69"/>
                  <a:gd name="T36" fmla="*/ 48 w 48"/>
                  <a:gd name="T37" fmla="*/ 41 h 69"/>
                  <a:gd name="T38" fmla="*/ 46 w 48"/>
                  <a:gd name="T39" fmla="*/ 47 h 69"/>
                  <a:gd name="T40" fmla="*/ 45 w 48"/>
                  <a:gd name="T41" fmla="*/ 53 h 69"/>
                  <a:gd name="T42" fmla="*/ 43 w 48"/>
                  <a:gd name="T43" fmla="*/ 58 h 69"/>
                  <a:gd name="T44" fmla="*/ 40 w 48"/>
                  <a:gd name="T45" fmla="*/ 61 h 69"/>
                  <a:gd name="T46" fmla="*/ 37 w 48"/>
                  <a:gd name="T47" fmla="*/ 64 h 69"/>
                  <a:gd name="T48" fmla="*/ 34 w 48"/>
                  <a:gd name="T49" fmla="*/ 67 h 69"/>
                  <a:gd name="T50" fmla="*/ 29 w 48"/>
                  <a:gd name="T51" fmla="*/ 69 h 69"/>
                  <a:gd name="T52" fmla="*/ 25 w 48"/>
                  <a:gd name="T53" fmla="*/ 69 h 69"/>
                  <a:gd name="T54" fmla="*/ 17 w 48"/>
                  <a:gd name="T55" fmla="*/ 67 h 69"/>
                  <a:gd name="T56" fmla="*/ 12 w 48"/>
                  <a:gd name="T57" fmla="*/ 66 h 69"/>
                  <a:gd name="T58" fmla="*/ 8 w 48"/>
                  <a:gd name="T59" fmla="*/ 63 h 69"/>
                  <a:gd name="T60" fmla="*/ 2 w 48"/>
                  <a:gd name="T61" fmla="*/ 50 h 69"/>
                  <a:gd name="T62" fmla="*/ 0 w 48"/>
                  <a:gd name="T63" fmla="*/ 33 h 69"/>
                  <a:gd name="T64" fmla="*/ 9 w 48"/>
                  <a:gd name="T65" fmla="*/ 33 h 69"/>
                  <a:gd name="T66" fmla="*/ 9 w 48"/>
                  <a:gd name="T67" fmla="*/ 41 h 69"/>
                  <a:gd name="T68" fmla="*/ 11 w 48"/>
                  <a:gd name="T69" fmla="*/ 47 h 69"/>
                  <a:gd name="T70" fmla="*/ 12 w 48"/>
                  <a:gd name="T71" fmla="*/ 52 h 69"/>
                  <a:gd name="T72" fmla="*/ 14 w 48"/>
                  <a:gd name="T73" fmla="*/ 55 h 69"/>
                  <a:gd name="T74" fmla="*/ 17 w 48"/>
                  <a:gd name="T75" fmla="*/ 58 h 69"/>
                  <a:gd name="T76" fmla="*/ 20 w 48"/>
                  <a:gd name="T77" fmla="*/ 59 h 69"/>
                  <a:gd name="T78" fmla="*/ 25 w 48"/>
                  <a:gd name="T79" fmla="*/ 61 h 69"/>
                  <a:gd name="T80" fmla="*/ 28 w 48"/>
                  <a:gd name="T81" fmla="*/ 59 h 69"/>
                  <a:gd name="T82" fmla="*/ 31 w 48"/>
                  <a:gd name="T83" fmla="*/ 58 h 69"/>
                  <a:gd name="T84" fmla="*/ 34 w 48"/>
                  <a:gd name="T85" fmla="*/ 55 h 69"/>
                  <a:gd name="T86" fmla="*/ 35 w 48"/>
                  <a:gd name="T87" fmla="*/ 52 h 69"/>
                  <a:gd name="T88" fmla="*/ 37 w 48"/>
                  <a:gd name="T89" fmla="*/ 47 h 69"/>
                  <a:gd name="T90" fmla="*/ 39 w 48"/>
                  <a:gd name="T91" fmla="*/ 41 h 69"/>
                  <a:gd name="T92" fmla="*/ 39 w 48"/>
                  <a:gd name="T93" fmla="*/ 33 h 69"/>
                  <a:gd name="T94" fmla="*/ 39 w 48"/>
                  <a:gd name="T95" fmla="*/ 26 h 69"/>
                  <a:gd name="T96" fmla="*/ 37 w 48"/>
                  <a:gd name="T97" fmla="*/ 21 h 69"/>
                  <a:gd name="T98" fmla="*/ 35 w 48"/>
                  <a:gd name="T99" fmla="*/ 15 h 69"/>
                  <a:gd name="T100" fmla="*/ 34 w 48"/>
                  <a:gd name="T101" fmla="*/ 12 h 69"/>
                  <a:gd name="T102" fmla="*/ 31 w 48"/>
                  <a:gd name="T103" fmla="*/ 9 h 69"/>
                  <a:gd name="T104" fmla="*/ 28 w 48"/>
                  <a:gd name="T105" fmla="*/ 7 h 69"/>
                  <a:gd name="T106" fmla="*/ 25 w 48"/>
                  <a:gd name="T107" fmla="*/ 7 h 69"/>
                  <a:gd name="T108" fmla="*/ 20 w 48"/>
                  <a:gd name="T109" fmla="*/ 7 h 69"/>
                  <a:gd name="T110" fmla="*/ 17 w 48"/>
                  <a:gd name="T111" fmla="*/ 9 h 69"/>
                  <a:gd name="T112" fmla="*/ 14 w 48"/>
                  <a:gd name="T113" fmla="*/ 12 h 69"/>
                  <a:gd name="T114" fmla="*/ 12 w 48"/>
                  <a:gd name="T115" fmla="*/ 15 h 69"/>
                  <a:gd name="T116" fmla="*/ 11 w 48"/>
                  <a:gd name="T117" fmla="*/ 20 h 69"/>
                  <a:gd name="T118" fmla="*/ 9 w 48"/>
                  <a:gd name="T119" fmla="*/ 26 h 69"/>
                  <a:gd name="T120" fmla="*/ 9 w 48"/>
                  <a:gd name="T121" fmla="*/ 3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8" h="69">
                    <a:moveTo>
                      <a:pt x="0" y="33"/>
                    </a:moveTo>
                    <a:lnTo>
                      <a:pt x="0" y="26"/>
                    </a:lnTo>
                    <a:lnTo>
                      <a:pt x="2" y="20"/>
                    </a:lnTo>
                    <a:lnTo>
                      <a:pt x="3" y="13"/>
                    </a:lnTo>
                    <a:lnTo>
                      <a:pt x="5" y="9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25" y="0"/>
                    </a:lnTo>
                    <a:lnTo>
                      <a:pt x="29" y="0"/>
                    </a:lnTo>
                    <a:lnTo>
                      <a:pt x="35" y="1"/>
                    </a:lnTo>
                    <a:lnTo>
                      <a:pt x="39" y="4"/>
                    </a:lnTo>
                    <a:lnTo>
                      <a:pt x="42" y="7"/>
                    </a:lnTo>
                    <a:lnTo>
                      <a:pt x="45" y="12"/>
                    </a:lnTo>
                    <a:lnTo>
                      <a:pt x="46" y="18"/>
                    </a:lnTo>
                    <a:lnTo>
                      <a:pt x="48" y="24"/>
                    </a:lnTo>
                    <a:lnTo>
                      <a:pt x="48" y="33"/>
                    </a:lnTo>
                    <a:lnTo>
                      <a:pt x="48" y="41"/>
                    </a:lnTo>
                    <a:lnTo>
                      <a:pt x="46" y="47"/>
                    </a:lnTo>
                    <a:lnTo>
                      <a:pt x="45" y="53"/>
                    </a:lnTo>
                    <a:lnTo>
                      <a:pt x="43" y="58"/>
                    </a:lnTo>
                    <a:lnTo>
                      <a:pt x="40" y="61"/>
                    </a:lnTo>
                    <a:lnTo>
                      <a:pt x="37" y="64"/>
                    </a:lnTo>
                    <a:lnTo>
                      <a:pt x="34" y="67"/>
                    </a:lnTo>
                    <a:lnTo>
                      <a:pt x="29" y="69"/>
                    </a:lnTo>
                    <a:lnTo>
                      <a:pt x="25" y="69"/>
                    </a:lnTo>
                    <a:lnTo>
                      <a:pt x="17" y="67"/>
                    </a:lnTo>
                    <a:lnTo>
                      <a:pt x="12" y="66"/>
                    </a:lnTo>
                    <a:lnTo>
                      <a:pt x="8" y="63"/>
                    </a:lnTo>
                    <a:lnTo>
                      <a:pt x="2" y="50"/>
                    </a:lnTo>
                    <a:lnTo>
                      <a:pt x="0" y="33"/>
                    </a:lnTo>
                    <a:close/>
                    <a:moveTo>
                      <a:pt x="9" y="33"/>
                    </a:moveTo>
                    <a:lnTo>
                      <a:pt x="9" y="41"/>
                    </a:lnTo>
                    <a:lnTo>
                      <a:pt x="11" y="47"/>
                    </a:lnTo>
                    <a:lnTo>
                      <a:pt x="12" y="52"/>
                    </a:lnTo>
                    <a:lnTo>
                      <a:pt x="14" y="55"/>
                    </a:lnTo>
                    <a:lnTo>
                      <a:pt x="17" y="58"/>
                    </a:lnTo>
                    <a:lnTo>
                      <a:pt x="20" y="59"/>
                    </a:lnTo>
                    <a:lnTo>
                      <a:pt x="25" y="61"/>
                    </a:lnTo>
                    <a:lnTo>
                      <a:pt x="28" y="59"/>
                    </a:lnTo>
                    <a:lnTo>
                      <a:pt x="31" y="58"/>
                    </a:lnTo>
                    <a:lnTo>
                      <a:pt x="34" y="55"/>
                    </a:lnTo>
                    <a:lnTo>
                      <a:pt x="35" y="52"/>
                    </a:lnTo>
                    <a:lnTo>
                      <a:pt x="37" y="47"/>
                    </a:lnTo>
                    <a:lnTo>
                      <a:pt x="39" y="41"/>
                    </a:lnTo>
                    <a:lnTo>
                      <a:pt x="39" y="33"/>
                    </a:lnTo>
                    <a:lnTo>
                      <a:pt x="39" y="26"/>
                    </a:lnTo>
                    <a:lnTo>
                      <a:pt x="37" y="21"/>
                    </a:lnTo>
                    <a:lnTo>
                      <a:pt x="35" y="15"/>
                    </a:lnTo>
                    <a:lnTo>
                      <a:pt x="34" y="12"/>
                    </a:lnTo>
                    <a:lnTo>
                      <a:pt x="31" y="9"/>
                    </a:lnTo>
                    <a:lnTo>
                      <a:pt x="28" y="7"/>
                    </a:lnTo>
                    <a:lnTo>
                      <a:pt x="25" y="7"/>
                    </a:lnTo>
                    <a:lnTo>
                      <a:pt x="20" y="7"/>
                    </a:lnTo>
                    <a:lnTo>
                      <a:pt x="17" y="9"/>
                    </a:lnTo>
                    <a:lnTo>
                      <a:pt x="14" y="12"/>
                    </a:lnTo>
                    <a:lnTo>
                      <a:pt x="12" y="15"/>
                    </a:lnTo>
                    <a:lnTo>
                      <a:pt x="11" y="20"/>
                    </a:lnTo>
                    <a:lnTo>
                      <a:pt x="9" y="26"/>
                    </a:lnTo>
                    <a:lnTo>
                      <a:pt x="9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Rectangle 38"/>
              <p:cNvSpPr>
                <a:spLocks noChangeArrowheads="1"/>
              </p:cNvSpPr>
              <p:nvPr/>
            </p:nvSpPr>
            <p:spPr bwMode="auto">
              <a:xfrm>
                <a:off x="3748" y="2968"/>
                <a:ext cx="9" cy="9"/>
              </a:xfrm>
              <a:prstGeom prst="rect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9"/>
              <p:cNvSpPr>
                <a:spLocks/>
              </p:cNvSpPr>
              <p:nvPr/>
            </p:nvSpPr>
            <p:spPr bwMode="auto">
              <a:xfrm>
                <a:off x="3771" y="2910"/>
                <a:ext cx="47" cy="67"/>
              </a:xfrm>
              <a:custGeom>
                <a:avLst/>
                <a:gdLst>
                  <a:gd name="T0" fmla="*/ 47 w 47"/>
                  <a:gd name="T1" fmla="*/ 58 h 67"/>
                  <a:gd name="T2" fmla="*/ 47 w 47"/>
                  <a:gd name="T3" fmla="*/ 67 h 67"/>
                  <a:gd name="T4" fmla="*/ 0 w 47"/>
                  <a:gd name="T5" fmla="*/ 67 h 67"/>
                  <a:gd name="T6" fmla="*/ 0 w 47"/>
                  <a:gd name="T7" fmla="*/ 64 h 67"/>
                  <a:gd name="T8" fmla="*/ 0 w 47"/>
                  <a:gd name="T9" fmla="*/ 61 h 67"/>
                  <a:gd name="T10" fmla="*/ 3 w 47"/>
                  <a:gd name="T11" fmla="*/ 56 h 67"/>
                  <a:gd name="T12" fmla="*/ 6 w 47"/>
                  <a:gd name="T13" fmla="*/ 52 h 67"/>
                  <a:gd name="T14" fmla="*/ 10 w 47"/>
                  <a:gd name="T15" fmla="*/ 47 h 67"/>
                  <a:gd name="T16" fmla="*/ 17 w 47"/>
                  <a:gd name="T17" fmla="*/ 43 h 67"/>
                  <a:gd name="T18" fmla="*/ 24 w 47"/>
                  <a:gd name="T19" fmla="*/ 36 h 67"/>
                  <a:gd name="T20" fmla="*/ 29 w 47"/>
                  <a:gd name="T21" fmla="*/ 32 h 67"/>
                  <a:gd name="T22" fmla="*/ 32 w 47"/>
                  <a:gd name="T23" fmla="*/ 27 h 67"/>
                  <a:gd name="T24" fmla="*/ 35 w 47"/>
                  <a:gd name="T25" fmla="*/ 23 h 67"/>
                  <a:gd name="T26" fmla="*/ 37 w 47"/>
                  <a:gd name="T27" fmla="*/ 18 h 67"/>
                  <a:gd name="T28" fmla="*/ 35 w 47"/>
                  <a:gd name="T29" fmla="*/ 13 h 67"/>
                  <a:gd name="T30" fmla="*/ 33 w 47"/>
                  <a:gd name="T31" fmla="*/ 10 h 67"/>
                  <a:gd name="T32" fmla="*/ 29 w 47"/>
                  <a:gd name="T33" fmla="*/ 7 h 67"/>
                  <a:gd name="T34" fmla="*/ 24 w 47"/>
                  <a:gd name="T35" fmla="*/ 7 h 67"/>
                  <a:gd name="T36" fmla="*/ 18 w 47"/>
                  <a:gd name="T37" fmla="*/ 7 h 67"/>
                  <a:gd name="T38" fmla="*/ 13 w 47"/>
                  <a:gd name="T39" fmla="*/ 10 h 67"/>
                  <a:gd name="T40" fmla="*/ 10 w 47"/>
                  <a:gd name="T41" fmla="*/ 13 h 67"/>
                  <a:gd name="T42" fmla="*/ 10 w 47"/>
                  <a:gd name="T43" fmla="*/ 20 h 67"/>
                  <a:gd name="T44" fmla="*/ 0 w 47"/>
                  <a:gd name="T45" fmla="*/ 18 h 67"/>
                  <a:gd name="T46" fmla="*/ 1 w 47"/>
                  <a:gd name="T47" fmla="*/ 12 h 67"/>
                  <a:gd name="T48" fmla="*/ 4 w 47"/>
                  <a:gd name="T49" fmla="*/ 7 h 67"/>
                  <a:gd name="T50" fmla="*/ 7 w 47"/>
                  <a:gd name="T51" fmla="*/ 4 h 67"/>
                  <a:gd name="T52" fmla="*/ 12 w 47"/>
                  <a:gd name="T53" fmla="*/ 1 h 67"/>
                  <a:gd name="T54" fmla="*/ 17 w 47"/>
                  <a:gd name="T55" fmla="*/ 0 h 67"/>
                  <a:gd name="T56" fmla="*/ 24 w 47"/>
                  <a:gd name="T57" fmla="*/ 0 h 67"/>
                  <a:gd name="T58" fmla="*/ 30 w 47"/>
                  <a:gd name="T59" fmla="*/ 0 h 67"/>
                  <a:gd name="T60" fmla="*/ 35 w 47"/>
                  <a:gd name="T61" fmla="*/ 1 h 67"/>
                  <a:gd name="T62" fmla="*/ 40 w 47"/>
                  <a:gd name="T63" fmla="*/ 4 h 67"/>
                  <a:gd name="T64" fmla="*/ 43 w 47"/>
                  <a:gd name="T65" fmla="*/ 9 h 67"/>
                  <a:gd name="T66" fmla="*/ 46 w 47"/>
                  <a:gd name="T67" fmla="*/ 13 h 67"/>
                  <a:gd name="T68" fmla="*/ 46 w 47"/>
                  <a:gd name="T69" fmla="*/ 18 h 67"/>
                  <a:gd name="T70" fmla="*/ 46 w 47"/>
                  <a:gd name="T71" fmla="*/ 23 h 67"/>
                  <a:gd name="T72" fmla="*/ 44 w 47"/>
                  <a:gd name="T73" fmla="*/ 26 h 67"/>
                  <a:gd name="T74" fmla="*/ 43 w 47"/>
                  <a:gd name="T75" fmla="*/ 30 h 67"/>
                  <a:gd name="T76" fmla="*/ 40 w 47"/>
                  <a:gd name="T77" fmla="*/ 35 h 67"/>
                  <a:gd name="T78" fmla="*/ 37 w 47"/>
                  <a:gd name="T79" fmla="*/ 38 h 67"/>
                  <a:gd name="T80" fmla="*/ 32 w 47"/>
                  <a:gd name="T81" fmla="*/ 41 h 67"/>
                  <a:gd name="T82" fmla="*/ 26 w 47"/>
                  <a:gd name="T83" fmla="*/ 46 h 67"/>
                  <a:gd name="T84" fmla="*/ 21 w 47"/>
                  <a:gd name="T85" fmla="*/ 50 h 67"/>
                  <a:gd name="T86" fmla="*/ 18 w 47"/>
                  <a:gd name="T87" fmla="*/ 52 h 67"/>
                  <a:gd name="T88" fmla="*/ 15 w 47"/>
                  <a:gd name="T89" fmla="*/ 55 h 67"/>
                  <a:gd name="T90" fmla="*/ 13 w 47"/>
                  <a:gd name="T91" fmla="*/ 56 h 67"/>
                  <a:gd name="T92" fmla="*/ 12 w 47"/>
                  <a:gd name="T93" fmla="*/ 58 h 67"/>
                  <a:gd name="T94" fmla="*/ 47 w 47"/>
                  <a:gd name="T95" fmla="*/ 5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7" h="67">
                    <a:moveTo>
                      <a:pt x="47" y="58"/>
                    </a:moveTo>
                    <a:lnTo>
                      <a:pt x="47" y="67"/>
                    </a:lnTo>
                    <a:lnTo>
                      <a:pt x="0" y="67"/>
                    </a:lnTo>
                    <a:lnTo>
                      <a:pt x="0" y="64"/>
                    </a:lnTo>
                    <a:lnTo>
                      <a:pt x="0" y="61"/>
                    </a:lnTo>
                    <a:lnTo>
                      <a:pt x="3" y="56"/>
                    </a:lnTo>
                    <a:lnTo>
                      <a:pt x="6" y="52"/>
                    </a:lnTo>
                    <a:lnTo>
                      <a:pt x="10" y="47"/>
                    </a:lnTo>
                    <a:lnTo>
                      <a:pt x="17" y="43"/>
                    </a:lnTo>
                    <a:lnTo>
                      <a:pt x="24" y="36"/>
                    </a:lnTo>
                    <a:lnTo>
                      <a:pt x="29" y="32"/>
                    </a:lnTo>
                    <a:lnTo>
                      <a:pt x="32" y="27"/>
                    </a:lnTo>
                    <a:lnTo>
                      <a:pt x="35" y="23"/>
                    </a:lnTo>
                    <a:lnTo>
                      <a:pt x="37" y="18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29" y="7"/>
                    </a:lnTo>
                    <a:lnTo>
                      <a:pt x="24" y="7"/>
                    </a:lnTo>
                    <a:lnTo>
                      <a:pt x="18" y="7"/>
                    </a:lnTo>
                    <a:lnTo>
                      <a:pt x="13" y="10"/>
                    </a:lnTo>
                    <a:lnTo>
                      <a:pt x="10" y="13"/>
                    </a:lnTo>
                    <a:lnTo>
                      <a:pt x="10" y="20"/>
                    </a:lnTo>
                    <a:lnTo>
                      <a:pt x="0" y="18"/>
                    </a:lnTo>
                    <a:lnTo>
                      <a:pt x="1" y="12"/>
                    </a:lnTo>
                    <a:lnTo>
                      <a:pt x="4" y="7"/>
                    </a:lnTo>
                    <a:lnTo>
                      <a:pt x="7" y="4"/>
                    </a:lnTo>
                    <a:lnTo>
                      <a:pt x="12" y="1"/>
                    </a:lnTo>
                    <a:lnTo>
                      <a:pt x="17" y="0"/>
                    </a:lnTo>
                    <a:lnTo>
                      <a:pt x="24" y="0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40" y="4"/>
                    </a:lnTo>
                    <a:lnTo>
                      <a:pt x="43" y="9"/>
                    </a:lnTo>
                    <a:lnTo>
                      <a:pt x="46" y="13"/>
                    </a:lnTo>
                    <a:lnTo>
                      <a:pt x="46" y="18"/>
                    </a:lnTo>
                    <a:lnTo>
                      <a:pt x="46" y="23"/>
                    </a:lnTo>
                    <a:lnTo>
                      <a:pt x="44" y="26"/>
                    </a:lnTo>
                    <a:lnTo>
                      <a:pt x="43" y="30"/>
                    </a:lnTo>
                    <a:lnTo>
                      <a:pt x="40" y="35"/>
                    </a:lnTo>
                    <a:lnTo>
                      <a:pt x="37" y="38"/>
                    </a:lnTo>
                    <a:lnTo>
                      <a:pt x="32" y="41"/>
                    </a:lnTo>
                    <a:lnTo>
                      <a:pt x="26" y="46"/>
                    </a:lnTo>
                    <a:lnTo>
                      <a:pt x="21" y="50"/>
                    </a:lnTo>
                    <a:lnTo>
                      <a:pt x="18" y="52"/>
                    </a:lnTo>
                    <a:lnTo>
                      <a:pt x="15" y="55"/>
                    </a:lnTo>
                    <a:lnTo>
                      <a:pt x="13" y="56"/>
                    </a:lnTo>
                    <a:lnTo>
                      <a:pt x="12" y="58"/>
                    </a:lnTo>
                    <a:lnTo>
                      <a:pt x="47" y="5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Freeform 40"/>
              <p:cNvSpPr>
                <a:spLocks noEditPoints="1"/>
              </p:cNvSpPr>
              <p:nvPr/>
            </p:nvSpPr>
            <p:spPr bwMode="auto">
              <a:xfrm>
                <a:off x="4026" y="2910"/>
                <a:ext cx="49" cy="69"/>
              </a:xfrm>
              <a:custGeom>
                <a:avLst/>
                <a:gdLst>
                  <a:gd name="T0" fmla="*/ 0 w 49"/>
                  <a:gd name="T1" fmla="*/ 33 h 69"/>
                  <a:gd name="T2" fmla="*/ 1 w 49"/>
                  <a:gd name="T3" fmla="*/ 26 h 69"/>
                  <a:gd name="T4" fmla="*/ 1 w 49"/>
                  <a:gd name="T5" fmla="*/ 20 h 69"/>
                  <a:gd name="T6" fmla="*/ 3 w 49"/>
                  <a:gd name="T7" fmla="*/ 13 h 69"/>
                  <a:gd name="T8" fmla="*/ 4 w 49"/>
                  <a:gd name="T9" fmla="*/ 9 h 69"/>
                  <a:gd name="T10" fmla="*/ 8 w 49"/>
                  <a:gd name="T11" fmla="*/ 6 h 69"/>
                  <a:gd name="T12" fmla="*/ 11 w 49"/>
                  <a:gd name="T13" fmla="*/ 3 h 69"/>
                  <a:gd name="T14" fmla="*/ 15 w 49"/>
                  <a:gd name="T15" fmla="*/ 1 h 69"/>
                  <a:gd name="T16" fmla="*/ 20 w 49"/>
                  <a:gd name="T17" fmla="*/ 0 h 69"/>
                  <a:gd name="T18" fmla="*/ 24 w 49"/>
                  <a:gd name="T19" fmla="*/ 0 h 69"/>
                  <a:gd name="T20" fmla="*/ 31 w 49"/>
                  <a:gd name="T21" fmla="*/ 0 h 69"/>
                  <a:gd name="T22" fmla="*/ 35 w 49"/>
                  <a:gd name="T23" fmla="*/ 1 h 69"/>
                  <a:gd name="T24" fmla="*/ 40 w 49"/>
                  <a:gd name="T25" fmla="*/ 4 h 69"/>
                  <a:gd name="T26" fmla="*/ 43 w 49"/>
                  <a:gd name="T27" fmla="*/ 7 h 69"/>
                  <a:gd name="T28" fmla="*/ 44 w 49"/>
                  <a:gd name="T29" fmla="*/ 12 h 69"/>
                  <a:gd name="T30" fmla="*/ 46 w 49"/>
                  <a:gd name="T31" fmla="*/ 18 h 69"/>
                  <a:gd name="T32" fmla="*/ 48 w 49"/>
                  <a:gd name="T33" fmla="*/ 24 h 69"/>
                  <a:gd name="T34" fmla="*/ 49 w 49"/>
                  <a:gd name="T35" fmla="*/ 33 h 69"/>
                  <a:gd name="T36" fmla="*/ 48 w 49"/>
                  <a:gd name="T37" fmla="*/ 41 h 69"/>
                  <a:gd name="T38" fmla="*/ 48 w 49"/>
                  <a:gd name="T39" fmla="*/ 47 h 69"/>
                  <a:gd name="T40" fmla="*/ 46 w 49"/>
                  <a:gd name="T41" fmla="*/ 53 h 69"/>
                  <a:gd name="T42" fmla="*/ 43 w 49"/>
                  <a:gd name="T43" fmla="*/ 58 h 69"/>
                  <a:gd name="T44" fmla="*/ 41 w 49"/>
                  <a:gd name="T45" fmla="*/ 61 h 69"/>
                  <a:gd name="T46" fmla="*/ 38 w 49"/>
                  <a:gd name="T47" fmla="*/ 64 h 69"/>
                  <a:gd name="T48" fmla="*/ 34 w 49"/>
                  <a:gd name="T49" fmla="*/ 67 h 69"/>
                  <a:gd name="T50" fmla="*/ 29 w 49"/>
                  <a:gd name="T51" fmla="*/ 69 h 69"/>
                  <a:gd name="T52" fmla="*/ 24 w 49"/>
                  <a:gd name="T53" fmla="*/ 69 h 69"/>
                  <a:gd name="T54" fmla="*/ 18 w 49"/>
                  <a:gd name="T55" fmla="*/ 67 h 69"/>
                  <a:gd name="T56" fmla="*/ 12 w 49"/>
                  <a:gd name="T57" fmla="*/ 66 h 69"/>
                  <a:gd name="T58" fmla="*/ 8 w 49"/>
                  <a:gd name="T59" fmla="*/ 63 h 69"/>
                  <a:gd name="T60" fmla="*/ 3 w 49"/>
                  <a:gd name="T61" fmla="*/ 50 h 69"/>
                  <a:gd name="T62" fmla="*/ 0 w 49"/>
                  <a:gd name="T63" fmla="*/ 33 h 69"/>
                  <a:gd name="T64" fmla="*/ 11 w 49"/>
                  <a:gd name="T65" fmla="*/ 33 h 69"/>
                  <a:gd name="T66" fmla="*/ 11 w 49"/>
                  <a:gd name="T67" fmla="*/ 41 h 69"/>
                  <a:gd name="T68" fmla="*/ 11 w 49"/>
                  <a:gd name="T69" fmla="*/ 47 h 69"/>
                  <a:gd name="T70" fmla="*/ 12 w 49"/>
                  <a:gd name="T71" fmla="*/ 52 h 69"/>
                  <a:gd name="T72" fmla="*/ 14 w 49"/>
                  <a:gd name="T73" fmla="*/ 55 h 69"/>
                  <a:gd name="T74" fmla="*/ 17 w 49"/>
                  <a:gd name="T75" fmla="*/ 58 h 69"/>
                  <a:gd name="T76" fmla="*/ 20 w 49"/>
                  <a:gd name="T77" fmla="*/ 59 h 69"/>
                  <a:gd name="T78" fmla="*/ 24 w 49"/>
                  <a:gd name="T79" fmla="*/ 61 h 69"/>
                  <a:gd name="T80" fmla="*/ 28 w 49"/>
                  <a:gd name="T81" fmla="*/ 59 h 69"/>
                  <a:gd name="T82" fmla="*/ 32 w 49"/>
                  <a:gd name="T83" fmla="*/ 58 h 69"/>
                  <a:gd name="T84" fmla="*/ 35 w 49"/>
                  <a:gd name="T85" fmla="*/ 55 h 69"/>
                  <a:gd name="T86" fmla="*/ 37 w 49"/>
                  <a:gd name="T87" fmla="*/ 52 h 69"/>
                  <a:gd name="T88" fmla="*/ 38 w 49"/>
                  <a:gd name="T89" fmla="*/ 47 h 69"/>
                  <a:gd name="T90" fmla="*/ 38 w 49"/>
                  <a:gd name="T91" fmla="*/ 41 h 69"/>
                  <a:gd name="T92" fmla="*/ 38 w 49"/>
                  <a:gd name="T93" fmla="*/ 33 h 69"/>
                  <a:gd name="T94" fmla="*/ 38 w 49"/>
                  <a:gd name="T95" fmla="*/ 26 h 69"/>
                  <a:gd name="T96" fmla="*/ 38 w 49"/>
                  <a:gd name="T97" fmla="*/ 21 h 69"/>
                  <a:gd name="T98" fmla="*/ 37 w 49"/>
                  <a:gd name="T99" fmla="*/ 15 h 69"/>
                  <a:gd name="T100" fmla="*/ 35 w 49"/>
                  <a:gd name="T101" fmla="*/ 12 h 69"/>
                  <a:gd name="T102" fmla="*/ 32 w 49"/>
                  <a:gd name="T103" fmla="*/ 9 h 69"/>
                  <a:gd name="T104" fmla="*/ 29 w 49"/>
                  <a:gd name="T105" fmla="*/ 7 h 69"/>
                  <a:gd name="T106" fmla="*/ 24 w 49"/>
                  <a:gd name="T107" fmla="*/ 7 h 69"/>
                  <a:gd name="T108" fmla="*/ 20 w 49"/>
                  <a:gd name="T109" fmla="*/ 7 h 69"/>
                  <a:gd name="T110" fmla="*/ 17 w 49"/>
                  <a:gd name="T111" fmla="*/ 9 h 69"/>
                  <a:gd name="T112" fmla="*/ 14 w 49"/>
                  <a:gd name="T113" fmla="*/ 12 h 69"/>
                  <a:gd name="T114" fmla="*/ 12 w 49"/>
                  <a:gd name="T115" fmla="*/ 15 h 69"/>
                  <a:gd name="T116" fmla="*/ 11 w 49"/>
                  <a:gd name="T117" fmla="*/ 20 h 69"/>
                  <a:gd name="T118" fmla="*/ 11 w 49"/>
                  <a:gd name="T119" fmla="*/ 26 h 69"/>
                  <a:gd name="T120" fmla="*/ 11 w 49"/>
                  <a:gd name="T121" fmla="*/ 3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9" h="69">
                    <a:moveTo>
                      <a:pt x="0" y="33"/>
                    </a:moveTo>
                    <a:lnTo>
                      <a:pt x="1" y="26"/>
                    </a:lnTo>
                    <a:lnTo>
                      <a:pt x="1" y="20"/>
                    </a:lnTo>
                    <a:lnTo>
                      <a:pt x="3" y="13"/>
                    </a:lnTo>
                    <a:lnTo>
                      <a:pt x="4" y="9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5" y="1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31" y="0"/>
                    </a:lnTo>
                    <a:lnTo>
                      <a:pt x="35" y="1"/>
                    </a:lnTo>
                    <a:lnTo>
                      <a:pt x="40" y="4"/>
                    </a:lnTo>
                    <a:lnTo>
                      <a:pt x="43" y="7"/>
                    </a:lnTo>
                    <a:lnTo>
                      <a:pt x="44" y="12"/>
                    </a:lnTo>
                    <a:lnTo>
                      <a:pt x="46" y="18"/>
                    </a:lnTo>
                    <a:lnTo>
                      <a:pt x="48" y="24"/>
                    </a:lnTo>
                    <a:lnTo>
                      <a:pt x="49" y="33"/>
                    </a:lnTo>
                    <a:lnTo>
                      <a:pt x="48" y="41"/>
                    </a:lnTo>
                    <a:lnTo>
                      <a:pt x="48" y="47"/>
                    </a:lnTo>
                    <a:lnTo>
                      <a:pt x="46" y="53"/>
                    </a:lnTo>
                    <a:lnTo>
                      <a:pt x="43" y="58"/>
                    </a:lnTo>
                    <a:lnTo>
                      <a:pt x="41" y="61"/>
                    </a:lnTo>
                    <a:lnTo>
                      <a:pt x="38" y="64"/>
                    </a:lnTo>
                    <a:lnTo>
                      <a:pt x="34" y="67"/>
                    </a:lnTo>
                    <a:lnTo>
                      <a:pt x="29" y="69"/>
                    </a:lnTo>
                    <a:lnTo>
                      <a:pt x="24" y="69"/>
                    </a:lnTo>
                    <a:lnTo>
                      <a:pt x="18" y="67"/>
                    </a:lnTo>
                    <a:lnTo>
                      <a:pt x="12" y="66"/>
                    </a:lnTo>
                    <a:lnTo>
                      <a:pt x="8" y="63"/>
                    </a:lnTo>
                    <a:lnTo>
                      <a:pt x="3" y="50"/>
                    </a:lnTo>
                    <a:lnTo>
                      <a:pt x="0" y="33"/>
                    </a:lnTo>
                    <a:close/>
                    <a:moveTo>
                      <a:pt x="11" y="33"/>
                    </a:moveTo>
                    <a:lnTo>
                      <a:pt x="11" y="41"/>
                    </a:lnTo>
                    <a:lnTo>
                      <a:pt x="11" y="47"/>
                    </a:lnTo>
                    <a:lnTo>
                      <a:pt x="12" y="52"/>
                    </a:lnTo>
                    <a:lnTo>
                      <a:pt x="14" y="55"/>
                    </a:lnTo>
                    <a:lnTo>
                      <a:pt x="17" y="58"/>
                    </a:lnTo>
                    <a:lnTo>
                      <a:pt x="20" y="59"/>
                    </a:lnTo>
                    <a:lnTo>
                      <a:pt x="24" y="61"/>
                    </a:lnTo>
                    <a:lnTo>
                      <a:pt x="28" y="59"/>
                    </a:lnTo>
                    <a:lnTo>
                      <a:pt x="32" y="58"/>
                    </a:lnTo>
                    <a:lnTo>
                      <a:pt x="35" y="55"/>
                    </a:lnTo>
                    <a:lnTo>
                      <a:pt x="37" y="52"/>
                    </a:lnTo>
                    <a:lnTo>
                      <a:pt x="38" y="47"/>
                    </a:lnTo>
                    <a:lnTo>
                      <a:pt x="38" y="41"/>
                    </a:lnTo>
                    <a:lnTo>
                      <a:pt x="38" y="33"/>
                    </a:lnTo>
                    <a:lnTo>
                      <a:pt x="38" y="26"/>
                    </a:lnTo>
                    <a:lnTo>
                      <a:pt x="38" y="21"/>
                    </a:lnTo>
                    <a:lnTo>
                      <a:pt x="37" y="15"/>
                    </a:lnTo>
                    <a:lnTo>
                      <a:pt x="35" y="12"/>
                    </a:lnTo>
                    <a:lnTo>
                      <a:pt x="32" y="9"/>
                    </a:lnTo>
                    <a:lnTo>
                      <a:pt x="29" y="7"/>
                    </a:lnTo>
                    <a:lnTo>
                      <a:pt x="24" y="7"/>
                    </a:lnTo>
                    <a:lnTo>
                      <a:pt x="20" y="7"/>
                    </a:lnTo>
                    <a:lnTo>
                      <a:pt x="17" y="9"/>
                    </a:lnTo>
                    <a:lnTo>
                      <a:pt x="14" y="12"/>
                    </a:lnTo>
                    <a:lnTo>
                      <a:pt x="12" y="15"/>
                    </a:lnTo>
                    <a:lnTo>
                      <a:pt x="11" y="20"/>
                    </a:lnTo>
                    <a:lnTo>
                      <a:pt x="11" y="26"/>
                    </a:lnTo>
                    <a:lnTo>
                      <a:pt x="11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Rectangle 41"/>
              <p:cNvSpPr>
                <a:spLocks noChangeArrowheads="1"/>
              </p:cNvSpPr>
              <p:nvPr/>
            </p:nvSpPr>
            <p:spPr bwMode="auto">
              <a:xfrm>
                <a:off x="4089" y="2968"/>
                <a:ext cx="9" cy="9"/>
              </a:xfrm>
              <a:prstGeom prst="rect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42"/>
              <p:cNvSpPr>
                <a:spLocks/>
              </p:cNvSpPr>
              <p:nvPr/>
            </p:nvSpPr>
            <p:spPr bwMode="auto">
              <a:xfrm>
                <a:off x="4112" y="2910"/>
                <a:ext cx="48" cy="69"/>
              </a:xfrm>
              <a:custGeom>
                <a:avLst/>
                <a:gdLst>
                  <a:gd name="T0" fmla="*/ 9 w 48"/>
                  <a:gd name="T1" fmla="*/ 49 h 69"/>
                  <a:gd name="T2" fmla="*/ 14 w 48"/>
                  <a:gd name="T3" fmla="*/ 58 h 69"/>
                  <a:gd name="T4" fmla="*/ 23 w 48"/>
                  <a:gd name="T5" fmla="*/ 61 h 69"/>
                  <a:gd name="T6" fmla="*/ 31 w 48"/>
                  <a:gd name="T7" fmla="*/ 59 h 69"/>
                  <a:gd name="T8" fmla="*/ 37 w 48"/>
                  <a:gd name="T9" fmla="*/ 52 h 69"/>
                  <a:gd name="T10" fmla="*/ 37 w 48"/>
                  <a:gd name="T11" fmla="*/ 41 h 69"/>
                  <a:gd name="T12" fmla="*/ 29 w 48"/>
                  <a:gd name="T13" fmla="*/ 35 h 69"/>
                  <a:gd name="T14" fmla="*/ 21 w 48"/>
                  <a:gd name="T15" fmla="*/ 33 h 69"/>
                  <a:gd name="T16" fmla="*/ 18 w 48"/>
                  <a:gd name="T17" fmla="*/ 27 h 69"/>
                  <a:gd name="T18" fmla="*/ 20 w 48"/>
                  <a:gd name="T19" fmla="*/ 27 h 69"/>
                  <a:gd name="T20" fmla="*/ 29 w 48"/>
                  <a:gd name="T21" fmla="*/ 24 h 69"/>
                  <a:gd name="T22" fmla="*/ 34 w 48"/>
                  <a:gd name="T23" fmla="*/ 20 h 69"/>
                  <a:gd name="T24" fmla="*/ 32 w 48"/>
                  <a:gd name="T25" fmla="*/ 13 h 69"/>
                  <a:gd name="T26" fmla="*/ 28 w 48"/>
                  <a:gd name="T27" fmla="*/ 7 h 69"/>
                  <a:gd name="T28" fmla="*/ 18 w 48"/>
                  <a:gd name="T29" fmla="*/ 7 h 69"/>
                  <a:gd name="T30" fmla="*/ 12 w 48"/>
                  <a:gd name="T31" fmla="*/ 13 h 69"/>
                  <a:gd name="T32" fmla="*/ 0 w 48"/>
                  <a:gd name="T33" fmla="*/ 16 h 69"/>
                  <a:gd name="T34" fmla="*/ 5 w 48"/>
                  <a:gd name="T35" fmla="*/ 7 h 69"/>
                  <a:gd name="T36" fmla="*/ 12 w 48"/>
                  <a:gd name="T37" fmla="*/ 1 h 69"/>
                  <a:gd name="T38" fmla="*/ 23 w 48"/>
                  <a:gd name="T39" fmla="*/ 0 h 69"/>
                  <a:gd name="T40" fmla="*/ 34 w 48"/>
                  <a:gd name="T41" fmla="*/ 1 h 69"/>
                  <a:gd name="T42" fmla="*/ 40 w 48"/>
                  <a:gd name="T43" fmla="*/ 7 h 69"/>
                  <a:gd name="T44" fmla="*/ 43 w 48"/>
                  <a:gd name="T45" fmla="*/ 16 h 69"/>
                  <a:gd name="T46" fmla="*/ 41 w 48"/>
                  <a:gd name="T47" fmla="*/ 24 h 69"/>
                  <a:gd name="T48" fmla="*/ 34 w 48"/>
                  <a:gd name="T49" fmla="*/ 30 h 69"/>
                  <a:gd name="T50" fmla="*/ 43 w 48"/>
                  <a:gd name="T51" fmla="*/ 35 h 69"/>
                  <a:gd name="T52" fmla="*/ 48 w 48"/>
                  <a:gd name="T53" fmla="*/ 43 h 69"/>
                  <a:gd name="T54" fmla="*/ 46 w 48"/>
                  <a:gd name="T55" fmla="*/ 52 h 69"/>
                  <a:gd name="T56" fmla="*/ 40 w 48"/>
                  <a:gd name="T57" fmla="*/ 63 h 69"/>
                  <a:gd name="T58" fmla="*/ 29 w 48"/>
                  <a:gd name="T59" fmla="*/ 67 h 69"/>
                  <a:gd name="T60" fmla="*/ 17 w 48"/>
                  <a:gd name="T61" fmla="*/ 67 h 69"/>
                  <a:gd name="T62" fmla="*/ 8 w 48"/>
                  <a:gd name="T63" fmla="*/ 63 h 69"/>
                  <a:gd name="T64" fmla="*/ 1 w 48"/>
                  <a:gd name="T65" fmla="*/ 5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8" h="69">
                    <a:moveTo>
                      <a:pt x="0" y="50"/>
                    </a:moveTo>
                    <a:lnTo>
                      <a:pt x="9" y="49"/>
                    </a:lnTo>
                    <a:lnTo>
                      <a:pt x="11" y="53"/>
                    </a:lnTo>
                    <a:lnTo>
                      <a:pt x="14" y="58"/>
                    </a:lnTo>
                    <a:lnTo>
                      <a:pt x="18" y="59"/>
                    </a:lnTo>
                    <a:lnTo>
                      <a:pt x="23" y="61"/>
                    </a:lnTo>
                    <a:lnTo>
                      <a:pt x="28" y="59"/>
                    </a:lnTo>
                    <a:lnTo>
                      <a:pt x="31" y="59"/>
                    </a:lnTo>
                    <a:lnTo>
                      <a:pt x="34" y="56"/>
                    </a:lnTo>
                    <a:lnTo>
                      <a:pt x="37" y="52"/>
                    </a:lnTo>
                    <a:lnTo>
                      <a:pt x="38" y="47"/>
                    </a:lnTo>
                    <a:lnTo>
                      <a:pt x="37" y="41"/>
                    </a:lnTo>
                    <a:lnTo>
                      <a:pt x="34" y="38"/>
                    </a:lnTo>
                    <a:lnTo>
                      <a:pt x="29" y="35"/>
                    </a:lnTo>
                    <a:lnTo>
                      <a:pt x="25" y="33"/>
                    </a:lnTo>
                    <a:lnTo>
                      <a:pt x="21" y="33"/>
                    </a:lnTo>
                    <a:lnTo>
                      <a:pt x="18" y="35"/>
                    </a:lnTo>
                    <a:lnTo>
                      <a:pt x="18" y="27"/>
                    </a:lnTo>
                    <a:lnTo>
                      <a:pt x="20" y="27"/>
                    </a:lnTo>
                    <a:lnTo>
                      <a:pt x="20" y="27"/>
                    </a:lnTo>
                    <a:lnTo>
                      <a:pt x="25" y="26"/>
                    </a:lnTo>
                    <a:lnTo>
                      <a:pt x="29" y="24"/>
                    </a:lnTo>
                    <a:lnTo>
                      <a:pt x="32" y="23"/>
                    </a:lnTo>
                    <a:lnTo>
                      <a:pt x="34" y="20"/>
                    </a:lnTo>
                    <a:lnTo>
                      <a:pt x="34" y="16"/>
                    </a:lnTo>
                    <a:lnTo>
                      <a:pt x="32" y="13"/>
                    </a:lnTo>
                    <a:lnTo>
                      <a:pt x="31" y="10"/>
                    </a:lnTo>
                    <a:lnTo>
                      <a:pt x="28" y="7"/>
                    </a:lnTo>
                    <a:lnTo>
                      <a:pt x="23" y="7"/>
                    </a:lnTo>
                    <a:lnTo>
                      <a:pt x="18" y="7"/>
                    </a:lnTo>
                    <a:lnTo>
                      <a:pt x="14" y="10"/>
                    </a:lnTo>
                    <a:lnTo>
                      <a:pt x="12" y="13"/>
                    </a:lnTo>
                    <a:lnTo>
                      <a:pt x="11" y="1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5" y="7"/>
                    </a:lnTo>
                    <a:lnTo>
                      <a:pt x="8" y="4"/>
                    </a:lnTo>
                    <a:lnTo>
                      <a:pt x="12" y="1"/>
                    </a:lnTo>
                    <a:lnTo>
                      <a:pt x="17" y="0"/>
                    </a:lnTo>
                    <a:lnTo>
                      <a:pt x="23" y="0"/>
                    </a:lnTo>
                    <a:lnTo>
                      <a:pt x="28" y="0"/>
                    </a:lnTo>
                    <a:lnTo>
                      <a:pt x="34" y="1"/>
                    </a:lnTo>
                    <a:lnTo>
                      <a:pt x="37" y="4"/>
                    </a:lnTo>
                    <a:lnTo>
                      <a:pt x="40" y="7"/>
                    </a:lnTo>
                    <a:lnTo>
                      <a:pt x="43" y="12"/>
                    </a:lnTo>
                    <a:lnTo>
                      <a:pt x="43" y="16"/>
                    </a:lnTo>
                    <a:lnTo>
                      <a:pt x="43" y="21"/>
                    </a:lnTo>
                    <a:lnTo>
                      <a:pt x="41" y="24"/>
                    </a:lnTo>
                    <a:lnTo>
                      <a:pt x="37" y="27"/>
                    </a:lnTo>
                    <a:lnTo>
                      <a:pt x="34" y="30"/>
                    </a:lnTo>
                    <a:lnTo>
                      <a:pt x="38" y="32"/>
                    </a:lnTo>
                    <a:lnTo>
                      <a:pt x="43" y="35"/>
                    </a:lnTo>
                    <a:lnTo>
                      <a:pt x="46" y="39"/>
                    </a:lnTo>
                    <a:lnTo>
                      <a:pt x="48" y="43"/>
                    </a:lnTo>
                    <a:lnTo>
                      <a:pt x="48" y="47"/>
                    </a:lnTo>
                    <a:lnTo>
                      <a:pt x="46" y="52"/>
                    </a:lnTo>
                    <a:lnTo>
                      <a:pt x="45" y="58"/>
                    </a:lnTo>
                    <a:lnTo>
                      <a:pt x="40" y="63"/>
                    </a:lnTo>
                    <a:lnTo>
                      <a:pt x="35" y="66"/>
                    </a:lnTo>
                    <a:lnTo>
                      <a:pt x="29" y="67"/>
                    </a:lnTo>
                    <a:lnTo>
                      <a:pt x="23" y="69"/>
                    </a:lnTo>
                    <a:lnTo>
                      <a:pt x="17" y="67"/>
                    </a:lnTo>
                    <a:lnTo>
                      <a:pt x="12" y="66"/>
                    </a:lnTo>
                    <a:lnTo>
                      <a:pt x="8" y="63"/>
                    </a:lnTo>
                    <a:lnTo>
                      <a:pt x="3" y="59"/>
                    </a:lnTo>
                    <a:lnTo>
                      <a:pt x="1" y="55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" name="Freeform 43"/>
              <p:cNvSpPr>
                <a:spLocks noEditPoints="1"/>
              </p:cNvSpPr>
              <p:nvPr/>
            </p:nvSpPr>
            <p:spPr bwMode="auto">
              <a:xfrm>
                <a:off x="4367" y="2910"/>
                <a:ext cx="48" cy="69"/>
              </a:xfrm>
              <a:custGeom>
                <a:avLst/>
                <a:gdLst>
                  <a:gd name="T0" fmla="*/ 0 w 48"/>
                  <a:gd name="T1" fmla="*/ 33 h 69"/>
                  <a:gd name="T2" fmla="*/ 0 w 48"/>
                  <a:gd name="T3" fmla="*/ 26 h 69"/>
                  <a:gd name="T4" fmla="*/ 2 w 48"/>
                  <a:gd name="T5" fmla="*/ 20 h 69"/>
                  <a:gd name="T6" fmla="*/ 2 w 48"/>
                  <a:gd name="T7" fmla="*/ 13 h 69"/>
                  <a:gd name="T8" fmla="*/ 5 w 48"/>
                  <a:gd name="T9" fmla="*/ 9 h 69"/>
                  <a:gd name="T10" fmla="*/ 8 w 48"/>
                  <a:gd name="T11" fmla="*/ 6 h 69"/>
                  <a:gd name="T12" fmla="*/ 11 w 48"/>
                  <a:gd name="T13" fmla="*/ 3 h 69"/>
                  <a:gd name="T14" fmla="*/ 14 w 48"/>
                  <a:gd name="T15" fmla="*/ 1 h 69"/>
                  <a:gd name="T16" fmla="*/ 19 w 48"/>
                  <a:gd name="T17" fmla="*/ 0 h 69"/>
                  <a:gd name="T18" fmla="*/ 23 w 48"/>
                  <a:gd name="T19" fmla="*/ 0 h 69"/>
                  <a:gd name="T20" fmla="*/ 29 w 48"/>
                  <a:gd name="T21" fmla="*/ 0 h 69"/>
                  <a:gd name="T22" fmla="*/ 34 w 48"/>
                  <a:gd name="T23" fmla="*/ 1 h 69"/>
                  <a:gd name="T24" fmla="*/ 39 w 48"/>
                  <a:gd name="T25" fmla="*/ 4 h 69"/>
                  <a:gd name="T26" fmla="*/ 42 w 48"/>
                  <a:gd name="T27" fmla="*/ 7 h 69"/>
                  <a:gd name="T28" fmla="*/ 45 w 48"/>
                  <a:gd name="T29" fmla="*/ 12 h 69"/>
                  <a:gd name="T30" fmla="*/ 46 w 48"/>
                  <a:gd name="T31" fmla="*/ 18 h 69"/>
                  <a:gd name="T32" fmla="*/ 48 w 48"/>
                  <a:gd name="T33" fmla="*/ 24 h 69"/>
                  <a:gd name="T34" fmla="*/ 48 w 48"/>
                  <a:gd name="T35" fmla="*/ 33 h 69"/>
                  <a:gd name="T36" fmla="*/ 48 w 48"/>
                  <a:gd name="T37" fmla="*/ 41 h 69"/>
                  <a:gd name="T38" fmla="*/ 46 w 48"/>
                  <a:gd name="T39" fmla="*/ 47 h 69"/>
                  <a:gd name="T40" fmla="*/ 45 w 48"/>
                  <a:gd name="T41" fmla="*/ 53 h 69"/>
                  <a:gd name="T42" fmla="*/ 43 w 48"/>
                  <a:gd name="T43" fmla="*/ 58 h 69"/>
                  <a:gd name="T44" fmla="*/ 40 w 48"/>
                  <a:gd name="T45" fmla="*/ 61 h 69"/>
                  <a:gd name="T46" fmla="*/ 37 w 48"/>
                  <a:gd name="T47" fmla="*/ 64 h 69"/>
                  <a:gd name="T48" fmla="*/ 34 w 48"/>
                  <a:gd name="T49" fmla="*/ 67 h 69"/>
                  <a:gd name="T50" fmla="*/ 29 w 48"/>
                  <a:gd name="T51" fmla="*/ 69 h 69"/>
                  <a:gd name="T52" fmla="*/ 23 w 48"/>
                  <a:gd name="T53" fmla="*/ 69 h 69"/>
                  <a:gd name="T54" fmla="*/ 17 w 48"/>
                  <a:gd name="T55" fmla="*/ 67 h 69"/>
                  <a:gd name="T56" fmla="*/ 11 w 48"/>
                  <a:gd name="T57" fmla="*/ 66 h 69"/>
                  <a:gd name="T58" fmla="*/ 6 w 48"/>
                  <a:gd name="T59" fmla="*/ 63 h 69"/>
                  <a:gd name="T60" fmla="*/ 2 w 48"/>
                  <a:gd name="T61" fmla="*/ 50 h 69"/>
                  <a:gd name="T62" fmla="*/ 0 w 48"/>
                  <a:gd name="T63" fmla="*/ 33 h 69"/>
                  <a:gd name="T64" fmla="*/ 9 w 48"/>
                  <a:gd name="T65" fmla="*/ 33 h 69"/>
                  <a:gd name="T66" fmla="*/ 9 w 48"/>
                  <a:gd name="T67" fmla="*/ 41 h 69"/>
                  <a:gd name="T68" fmla="*/ 11 w 48"/>
                  <a:gd name="T69" fmla="*/ 47 h 69"/>
                  <a:gd name="T70" fmla="*/ 11 w 48"/>
                  <a:gd name="T71" fmla="*/ 52 h 69"/>
                  <a:gd name="T72" fmla="*/ 14 w 48"/>
                  <a:gd name="T73" fmla="*/ 55 h 69"/>
                  <a:gd name="T74" fmla="*/ 17 w 48"/>
                  <a:gd name="T75" fmla="*/ 58 h 69"/>
                  <a:gd name="T76" fmla="*/ 20 w 48"/>
                  <a:gd name="T77" fmla="*/ 59 h 69"/>
                  <a:gd name="T78" fmla="*/ 23 w 48"/>
                  <a:gd name="T79" fmla="*/ 61 h 69"/>
                  <a:gd name="T80" fmla="*/ 28 w 48"/>
                  <a:gd name="T81" fmla="*/ 59 h 69"/>
                  <a:gd name="T82" fmla="*/ 31 w 48"/>
                  <a:gd name="T83" fmla="*/ 58 h 69"/>
                  <a:gd name="T84" fmla="*/ 34 w 48"/>
                  <a:gd name="T85" fmla="*/ 55 h 69"/>
                  <a:gd name="T86" fmla="*/ 36 w 48"/>
                  <a:gd name="T87" fmla="*/ 52 h 69"/>
                  <a:gd name="T88" fmla="*/ 37 w 48"/>
                  <a:gd name="T89" fmla="*/ 47 h 69"/>
                  <a:gd name="T90" fmla="*/ 37 w 48"/>
                  <a:gd name="T91" fmla="*/ 41 h 69"/>
                  <a:gd name="T92" fmla="*/ 39 w 48"/>
                  <a:gd name="T93" fmla="*/ 33 h 69"/>
                  <a:gd name="T94" fmla="*/ 39 w 48"/>
                  <a:gd name="T95" fmla="*/ 26 h 69"/>
                  <a:gd name="T96" fmla="*/ 37 w 48"/>
                  <a:gd name="T97" fmla="*/ 21 h 69"/>
                  <a:gd name="T98" fmla="*/ 36 w 48"/>
                  <a:gd name="T99" fmla="*/ 15 h 69"/>
                  <a:gd name="T100" fmla="*/ 34 w 48"/>
                  <a:gd name="T101" fmla="*/ 12 h 69"/>
                  <a:gd name="T102" fmla="*/ 31 w 48"/>
                  <a:gd name="T103" fmla="*/ 9 h 69"/>
                  <a:gd name="T104" fmla="*/ 28 w 48"/>
                  <a:gd name="T105" fmla="*/ 7 h 69"/>
                  <a:gd name="T106" fmla="*/ 23 w 48"/>
                  <a:gd name="T107" fmla="*/ 7 h 69"/>
                  <a:gd name="T108" fmla="*/ 20 w 48"/>
                  <a:gd name="T109" fmla="*/ 7 h 69"/>
                  <a:gd name="T110" fmla="*/ 17 w 48"/>
                  <a:gd name="T111" fmla="*/ 9 h 69"/>
                  <a:gd name="T112" fmla="*/ 14 w 48"/>
                  <a:gd name="T113" fmla="*/ 12 h 69"/>
                  <a:gd name="T114" fmla="*/ 12 w 48"/>
                  <a:gd name="T115" fmla="*/ 15 h 69"/>
                  <a:gd name="T116" fmla="*/ 11 w 48"/>
                  <a:gd name="T117" fmla="*/ 20 h 69"/>
                  <a:gd name="T118" fmla="*/ 9 w 48"/>
                  <a:gd name="T119" fmla="*/ 26 h 69"/>
                  <a:gd name="T120" fmla="*/ 9 w 48"/>
                  <a:gd name="T121" fmla="*/ 3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8" h="69">
                    <a:moveTo>
                      <a:pt x="0" y="33"/>
                    </a:moveTo>
                    <a:lnTo>
                      <a:pt x="0" y="26"/>
                    </a:lnTo>
                    <a:lnTo>
                      <a:pt x="2" y="20"/>
                    </a:lnTo>
                    <a:lnTo>
                      <a:pt x="2" y="13"/>
                    </a:lnTo>
                    <a:lnTo>
                      <a:pt x="5" y="9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4" y="1"/>
                    </a:lnTo>
                    <a:lnTo>
                      <a:pt x="39" y="4"/>
                    </a:lnTo>
                    <a:lnTo>
                      <a:pt x="42" y="7"/>
                    </a:lnTo>
                    <a:lnTo>
                      <a:pt x="45" y="12"/>
                    </a:lnTo>
                    <a:lnTo>
                      <a:pt x="46" y="18"/>
                    </a:lnTo>
                    <a:lnTo>
                      <a:pt x="48" y="24"/>
                    </a:lnTo>
                    <a:lnTo>
                      <a:pt x="48" y="33"/>
                    </a:lnTo>
                    <a:lnTo>
                      <a:pt x="48" y="41"/>
                    </a:lnTo>
                    <a:lnTo>
                      <a:pt x="46" y="47"/>
                    </a:lnTo>
                    <a:lnTo>
                      <a:pt x="45" y="53"/>
                    </a:lnTo>
                    <a:lnTo>
                      <a:pt x="43" y="58"/>
                    </a:lnTo>
                    <a:lnTo>
                      <a:pt x="40" y="61"/>
                    </a:lnTo>
                    <a:lnTo>
                      <a:pt x="37" y="64"/>
                    </a:lnTo>
                    <a:lnTo>
                      <a:pt x="34" y="67"/>
                    </a:lnTo>
                    <a:lnTo>
                      <a:pt x="29" y="69"/>
                    </a:lnTo>
                    <a:lnTo>
                      <a:pt x="23" y="69"/>
                    </a:lnTo>
                    <a:lnTo>
                      <a:pt x="17" y="67"/>
                    </a:lnTo>
                    <a:lnTo>
                      <a:pt x="11" y="66"/>
                    </a:lnTo>
                    <a:lnTo>
                      <a:pt x="6" y="63"/>
                    </a:lnTo>
                    <a:lnTo>
                      <a:pt x="2" y="50"/>
                    </a:lnTo>
                    <a:lnTo>
                      <a:pt x="0" y="33"/>
                    </a:lnTo>
                    <a:close/>
                    <a:moveTo>
                      <a:pt x="9" y="33"/>
                    </a:moveTo>
                    <a:lnTo>
                      <a:pt x="9" y="41"/>
                    </a:lnTo>
                    <a:lnTo>
                      <a:pt x="11" y="47"/>
                    </a:lnTo>
                    <a:lnTo>
                      <a:pt x="11" y="52"/>
                    </a:lnTo>
                    <a:lnTo>
                      <a:pt x="14" y="55"/>
                    </a:lnTo>
                    <a:lnTo>
                      <a:pt x="17" y="58"/>
                    </a:lnTo>
                    <a:lnTo>
                      <a:pt x="20" y="59"/>
                    </a:lnTo>
                    <a:lnTo>
                      <a:pt x="23" y="61"/>
                    </a:lnTo>
                    <a:lnTo>
                      <a:pt x="28" y="59"/>
                    </a:lnTo>
                    <a:lnTo>
                      <a:pt x="31" y="58"/>
                    </a:lnTo>
                    <a:lnTo>
                      <a:pt x="34" y="55"/>
                    </a:lnTo>
                    <a:lnTo>
                      <a:pt x="36" y="52"/>
                    </a:lnTo>
                    <a:lnTo>
                      <a:pt x="37" y="47"/>
                    </a:lnTo>
                    <a:lnTo>
                      <a:pt x="37" y="41"/>
                    </a:lnTo>
                    <a:lnTo>
                      <a:pt x="39" y="33"/>
                    </a:lnTo>
                    <a:lnTo>
                      <a:pt x="39" y="26"/>
                    </a:lnTo>
                    <a:lnTo>
                      <a:pt x="37" y="21"/>
                    </a:lnTo>
                    <a:lnTo>
                      <a:pt x="36" y="15"/>
                    </a:lnTo>
                    <a:lnTo>
                      <a:pt x="34" y="12"/>
                    </a:lnTo>
                    <a:lnTo>
                      <a:pt x="31" y="9"/>
                    </a:lnTo>
                    <a:lnTo>
                      <a:pt x="28" y="7"/>
                    </a:lnTo>
                    <a:lnTo>
                      <a:pt x="23" y="7"/>
                    </a:lnTo>
                    <a:lnTo>
                      <a:pt x="20" y="7"/>
                    </a:lnTo>
                    <a:lnTo>
                      <a:pt x="17" y="9"/>
                    </a:lnTo>
                    <a:lnTo>
                      <a:pt x="14" y="12"/>
                    </a:lnTo>
                    <a:lnTo>
                      <a:pt x="12" y="15"/>
                    </a:lnTo>
                    <a:lnTo>
                      <a:pt x="11" y="20"/>
                    </a:lnTo>
                    <a:lnTo>
                      <a:pt x="9" y="26"/>
                    </a:lnTo>
                    <a:lnTo>
                      <a:pt x="9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Rectangle 44"/>
              <p:cNvSpPr>
                <a:spLocks noChangeArrowheads="1"/>
              </p:cNvSpPr>
              <p:nvPr/>
            </p:nvSpPr>
            <p:spPr bwMode="auto">
              <a:xfrm>
                <a:off x="4429" y="2968"/>
                <a:ext cx="9" cy="9"/>
              </a:xfrm>
              <a:prstGeom prst="rect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Freeform 45"/>
              <p:cNvSpPr>
                <a:spLocks noEditPoints="1"/>
              </p:cNvSpPr>
              <p:nvPr/>
            </p:nvSpPr>
            <p:spPr bwMode="auto">
              <a:xfrm>
                <a:off x="4449" y="2910"/>
                <a:ext cx="50" cy="67"/>
              </a:xfrm>
              <a:custGeom>
                <a:avLst/>
                <a:gdLst>
                  <a:gd name="T0" fmla="*/ 33 w 50"/>
                  <a:gd name="T1" fmla="*/ 67 h 67"/>
                  <a:gd name="T2" fmla="*/ 33 w 50"/>
                  <a:gd name="T3" fmla="*/ 52 h 67"/>
                  <a:gd name="T4" fmla="*/ 0 w 50"/>
                  <a:gd name="T5" fmla="*/ 52 h 67"/>
                  <a:gd name="T6" fmla="*/ 0 w 50"/>
                  <a:gd name="T7" fmla="*/ 43 h 67"/>
                  <a:gd name="T8" fmla="*/ 35 w 50"/>
                  <a:gd name="T9" fmla="*/ 0 h 67"/>
                  <a:gd name="T10" fmla="*/ 43 w 50"/>
                  <a:gd name="T11" fmla="*/ 0 h 67"/>
                  <a:gd name="T12" fmla="*/ 43 w 50"/>
                  <a:gd name="T13" fmla="*/ 43 h 67"/>
                  <a:gd name="T14" fmla="*/ 50 w 50"/>
                  <a:gd name="T15" fmla="*/ 43 h 67"/>
                  <a:gd name="T16" fmla="*/ 50 w 50"/>
                  <a:gd name="T17" fmla="*/ 52 h 67"/>
                  <a:gd name="T18" fmla="*/ 43 w 50"/>
                  <a:gd name="T19" fmla="*/ 52 h 67"/>
                  <a:gd name="T20" fmla="*/ 43 w 50"/>
                  <a:gd name="T21" fmla="*/ 67 h 67"/>
                  <a:gd name="T22" fmla="*/ 33 w 50"/>
                  <a:gd name="T23" fmla="*/ 67 h 67"/>
                  <a:gd name="T24" fmla="*/ 33 w 50"/>
                  <a:gd name="T25" fmla="*/ 43 h 67"/>
                  <a:gd name="T26" fmla="*/ 33 w 50"/>
                  <a:gd name="T27" fmla="*/ 16 h 67"/>
                  <a:gd name="T28" fmla="*/ 12 w 50"/>
                  <a:gd name="T29" fmla="*/ 43 h 67"/>
                  <a:gd name="T30" fmla="*/ 33 w 50"/>
                  <a:gd name="T31" fmla="*/ 4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67">
                    <a:moveTo>
                      <a:pt x="33" y="67"/>
                    </a:moveTo>
                    <a:lnTo>
                      <a:pt x="33" y="52"/>
                    </a:lnTo>
                    <a:lnTo>
                      <a:pt x="0" y="52"/>
                    </a:lnTo>
                    <a:lnTo>
                      <a:pt x="0" y="43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50" y="43"/>
                    </a:lnTo>
                    <a:lnTo>
                      <a:pt x="50" y="52"/>
                    </a:lnTo>
                    <a:lnTo>
                      <a:pt x="43" y="52"/>
                    </a:lnTo>
                    <a:lnTo>
                      <a:pt x="43" y="67"/>
                    </a:lnTo>
                    <a:lnTo>
                      <a:pt x="33" y="67"/>
                    </a:lnTo>
                    <a:close/>
                    <a:moveTo>
                      <a:pt x="33" y="43"/>
                    </a:moveTo>
                    <a:lnTo>
                      <a:pt x="33" y="16"/>
                    </a:lnTo>
                    <a:lnTo>
                      <a:pt x="12" y="43"/>
                    </a:lnTo>
                    <a:lnTo>
                      <a:pt x="33" y="4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" name="Freeform 46"/>
              <p:cNvSpPr>
                <a:spLocks noEditPoints="1"/>
              </p:cNvSpPr>
              <p:nvPr/>
            </p:nvSpPr>
            <p:spPr bwMode="auto">
              <a:xfrm>
                <a:off x="4707" y="2910"/>
                <a:ext cx="48" cy="69"/>
              </a:xfrm>
              <a:custGeom>
                <a:avLst/>
                <a:gdLst>
                  <a:gd name="T0" fmla="*/ 0 w 48"/>
                  <a:gd name="T1" fmla="*/ 33 h 69"/>
                  <a:gd name="T2" fmla="*/ 0 w 48"/>
                  <a:gd name="T3" fmla="*/ 26 h 69"/>
                  <a:gd name="T4" fmla="*/ 1 w 48"/>
                  <a:gd name="T5" fmla="*/ 20 h 69"/>
                  <a:gd name="T6" fmla="*/ 3 w 48"/>
                  <a:gd name="T7" fmla="*/ 13 h 69"/>
                  <a:gd name="T8" fmla="*/ 5 w 48"/>
                  <a:gd name="T9" fmla="*/ 9 h 69"/>
                  <a:gd name="T10" fmla="*/ 8 w 48"/>
                  <a:gd name="T11" fmla="*/ 6 h 69"/>
                  <a:gd name="T12" fmla="*/ 11 w 48"/>
                  <a:gd name="T13" fmla="*/ 3 h 69"/>
                  <a:gd name="T14" fmla="*/ 14 w 48"/>
                  <a:gd name="T15" fmla="*/ 1 h 69"/>
                  <a:gd name="T16" fmla="*/ 18 w 48"/>
                  <a:gd name="T17" fmla="*/ 0 h 69"/>
                  <a:gd name="T18" fmla="*/ 25 w 48"/>
                  <a:gd name="T19" fmla="*/ 0 h 69"/>
                  <a:gd name="T20" fmla="*/ 29 w 48"/>
                  <a:gd name="T21" fmla="*/ 0 h 69"/>
                  <a:gd name="T22" fmla="*/ 35 w 48"/>
                  <a:gd name="T23" fmla="*/ 1 h 69"/>
                  <a:gd name="T24" fmla="*/ 38 w 48"/>
                  <a:gd name="T25" fmla="*/ 4 h 69"/>
                  <a:gd name="T26" fmla="*/ 41 w 48"/>
                  <a:gd name="T27" fmla="*/ 7 h 69"/>
                  <a:gd name="T28" fmla="*/ 44 w 48"/>
                  <a:gd name="T29" fmla="*/ 12 h 69"/>
                  <a:gd name="T30" fmla="*/ 46 w 48"/>
                  <a:gd name="T31" fmla="*/ 18 h 69"/>
                  <a:gd name="T32" fmla="*/ 48 w 48"/>
                  <a:gd name="T33" fmla="*/ 24 h 69"/>
                  <a:gd name="T34" fmla="*/ 48 w 48"/>
                  <a:gd name="T35" fmla="*/ 33 h 69"/>
                  <a:gd name="T36" fmla="*/ 48 w 48"/>
                  <a:gd name="T37" fmla="*/ 41 h 69"/>
                  <a:gd name="T38" fmla="*/ 46 w 48"/>
                  <a:gd name="T39" fmla="*/ 47 h 69"/>
                  <a:gd name="T40" fmla="*/ 46 w 48"/>
                  <a:gd name="T41" fmla="*/ 53 h 69"/>
                  <a:gd name="T42" fmla="*/ 43 w 48"/>
                  <a:gd name="T43" fmla="*/ 58 h 69"/>
                  <a:gd name="T44" fmla="*/ 40 w 48"/>
                  <a:gd name="T45" fmla="*/ 61 h 69"/>
                  <a:gd name="T46" fmla="*/ 37 w 48"/>
                  <a:gd name="T47" fmla="*/ 64 h 69"/>
                  <a:gd name="T48" fmla="*/ 34 w 48"/>
                  <a:gd name="T49" fmla="*/ 67 h 69"/>
                  <a:gd name="T50" fmla="*/ 29 w 48"/>
                  <a:gd name="T51" fmla="*/ 69 h 69"/>
                  <a:gd name="T52" fmla="*/ 25 w 48"/>
                  <a:gd name="T53" fmla="*/ 69 h 69"/>
                  <a:gd name="T54" fmla="*/ 17 w 48"/>
                  <a:gd name="T55" fmla="*/ 67 h 69"/>
                  <a:gd name="T56" fmla="*/ 12 w 48"/>
                  <a:gd name="T57" fmla="*/ 66 h 69"/>
                  <a:gd name="T58" fmla="*/ 8 w 48"/>
                  <a:gd name="T59" fmla="*/ 63 h 69"/>
                  <a:gd name="T60" fmla="*/ 1 w 48"/>
                  <a:gd name="T61" fmla="*/ 50 h 69"/>
                  <a:gd name="T62" fmla="*/ 0 w 48"/>
                  <a:gd name="T63" fmla="*/ 33 h 69"/>
                  <a:gd name="T64" fmla="*/ 9 w 48"/>
                  <a:gd name="T65" fmla="*/ 33 h 69"/>
                  <a:gd name="T66" fmla="*/ 9 w 48"/>
                  <a:gd name="T67" fmla="*/ 41 h 69"/>
                  <a:gd name="T68" fmla="*/ 11 w 48"/>
                  <a:gd name="T69" fmla="*/ 47 h 69"/>
                  <a:gd name="T70" fmla="*/ 12 w 48"/>
                  <a:gd name="T71" fmla="*/ 52 h 69"/>
                  <a:gd name="T72" fmla="*/ 14 w 48"/>
                  <a:gd name="T73" fmla="*/ 55 h 69"/>
                  <a:gd name="T74" fmla="*/ 17 w 48"/>
                  <a:gd name="T75" fmla="*/ 58 h 69"/>
                  <a:gd name="T76" fmla="*/ 20 w 48"/>
                  <a:gd name="T77" fmla="*/ 59 h 69"/>
                  <a:gd name="T78" fmla="*/ 25 w 48"/>
                  <a:gd name="T79" fmla="*/ 61 h 69"/>
                  <a:gd name="T80" fmla="*/ 28 w 48"/>
                  <a:gd name="T81" fmla="*/ 59 h 69"/>
                  <a:gd name="T82" fmla="*/ 31 w 48"/>
                  <a:gd name="T83" fmla="*/ 58 h 69"/>
                  <a:gd name="T84" fmla="*/ 34 w 48"/>
                  <a:gd name="T85" fmla="*/ 55 h 69"/>
                  <a:gd name="T86" fmla="*/ 35 w 48"/>
                  <a:gd name="T87" fmla="*/ 52 h 69"/>
                  <a:gd name="T88" fmla="*/ 37 w 48"/>
                  <a:gd name="T89" fmla="*/ 47 h 69"/>
                  <a:gd name="T90" fmla="*/ 38 w 48"/>
                  <a:gd name="T91" fmla="*/ 41 h 69"/>
                  <a:gd name="T92" fmla="*/ 38 w 48"/>
                  <a:gd name="T93" fmla="*/ 33 h 69"/>
                  <a:gd name="T94" fmla="*/ 38 w 48"/>
                  <a:gd name="T95" fmla="*/ 26 h 69"/>
                  <a:gd name="T96" fmla="*/ 37 w 48"/>
                  <a:gd name="T97" fmla="*/ 21 h 69"/>
                  <a:gd name="T98" fmla="*/ 37 w 48"/>
                  <a:gd name="T99" fmla="*/ 15 h 69"/>
                  <a:gd name="T100" fmla="*/ 34 w 48"/>
                  <a:gd name="T101" fmla="*/ 12 h 69"/>
                  <a:gd name="T102" fmla="*/ 31 w 48"/>
                  <a:gd name="T103" fmla="*/ 9 h 69"/>
                  <a:gd name="T104" fmla="*/ 28 w 48"/>
                  <a:gd name="T105" fmla="*/ 7 h 69"/>
                  <a:gd name="T106" fmla="*/ 25 w 48"/>
                  <a:gd name="T107" fmla="*/ 7 h 69"/>
                  <a:gd name="T108" fmla="*/ 20 w 48"/>
                  <a:gd name="T109" fmla="*/ 7 h 69"/>
                  <a:gd name="T110" fmla="*/ 17 w 48"/>
                  <a:gd name="T111" fmla="*/ 9 h 69"/>
                  <a:gd name="T112" fmla="*/ 14 w 48"/>
                  <a:gd name="T113" fmla="*/ 12 h 69"/>
                  <a:gd name="T114" fmla="*/ 12 w 48"/>
                  <a:gd name="T115" fmla="*/ 15 h 69"/>
                  <a:gd name="T116" fmla="*/ 11 w 48"/>
                  <a:gd name="T117" fmla="*/ 20 h 69"/>
                  <a:gd name="T118" fmla="*/ 9 w 48"/>
                  <a:gd name="T119" fmla="*/ 26 h 69"/>
                  <a:gd name="T120" fmla="*/ 9 w 48"/>
                  <a:gd name="T121" fmla="*/ 3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8" h="69">
                    <a:moveTo>
                      <a:pt x="0" y="33"/>
                    </a:moveTo>
                    <a:lnTo>
                      <a:pt x="0" y="26"/>
                    </a:lnTo>
                    <a:lnTo>
                      <a:pt x="1" y="20"/>
                    </a:lnTo>
                    <a:lnTo>
                      <a:pt x="3" y="13"/>
                    </a:lnTo>
                    <a:lnTo>
                      <a:pt x="5" y="9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4" y="1"/>
                    </a:lnTo>
                    <a:lnTo>
                      <a:pt x="18" y="0"/>
                    </a:lnTo>
                    <a:lnTo>
                      <a:pt x="25" y="0"/>
                    </a:lnTo>
                    <a:lnTo>
                      <a:pt x="29" y="0"/>
                    </a:lnTo>
                    <a:lnTo>
                      <a:pt x="35" y="1"/>
                    </a:lnTo>
                    <a:lnTo>
                      <a:pt x="38" y="4"/>
                    </a:lnTo>
                    <a:lnTo>
                      <a:pt x="41" y="7"/>
                    </a:lnTo>
                    <a:lnTo>
                      <a:pt x="44" y="12"/>
                    </a:lnTo>
                    <a:lnTo>
                      <a:pt x="46" y="18"/>
                    </a:lnTo>
                    <a:lnTo>
                      <a:pt x="48" y="24"/>
                    </a:lnTo>
                    <a:lnTo>
                      <a:pt x="48" y="33"/>
                    </a:lnTo>
                    <a:lnTo>
                      <a:pt x="48" y="41"/>
                    </a:lnTo>
                    <a:lnTo>
                      <a:pt x="46" y="47"/>
                    </a:lnTo>
                    <a:lnTo>
                      <a:pt x="46" y="53"/>
                    </a:lnTo>
                    <a:lnTo>
                      <a:pt x="43" y="58"/>
                    </a:lnTo>
                    <a:lnTo>
                      <a:pt x="40" y="61"/>
                    </a:lnTo>
                    <a:lnTo>
                      <a:pt x="37" y="64"/>
                    </a:lnTo>
                    <a:lnTo>
                      <a:pt x="34" y="67"/>
                    </a:lnTo>
                    <a:lnTo>
                      <a:pt x="29" y="69"/>
                    </a:lnTo>
                    <a:lnTo>
                      <a:pt x="25" y="69"/>
                    </a:lnTo>
                    <a:lnTo>
                      <a:pt x="17" y="67"/>
                    </a:lnTo>
                    <a:lnTo>
                      <a:pt x="12" y="66"/>
                    </a:lnTo>
                    <a:lnTo>
                      <a:pt x="8" y="63"/>
                    </a:lnTo>
                    <a:lnTo>
                      <a:pt x="1" y="50"/>
                    </a:lnTo>
                    <a:lnTo>
                      <a:pt x="0" y="33"/>
                    </a:lnTo>
                    <a:close/>
                    <a:moveTo>
                      <a:pt x="9" y="33"/>
                    </a:moveTo>
                    <a:lnTo>
                      <a:pt x="9" y="41"/>
                    </a:lnTo>
                    <a:lnTo>
                      <a:pt x="11" y="47"/>
                    </a:lnTo>
                    <a:lnTo>
                      <a:pt x="12" y="52"/>
                    </a:lnTo>
                    <a:lnTo>
                      <a:pt x="14" y="55"/>
                    </a:lnTo>
                    <a:lnTo>
                      <a:pt x="17" y="58"/>
                    </a:lnTo>
                    <a:lnTo>
                      <a:pt x="20" y="59"/>
                    </a:lnTo>
                    <a:lnTo>
                      <a:pt x="25" y="61"/>
                    </a:lnTo>
                    <a:lnTo>
                      <a:pt x="28" y="59"/>
                    </a:lnTo>
                    <a:lnTo>
                      <a:pt x="31" y="58"/>
                    </a:lnTo>
                    <a:lnTo>
                      <a:pt x="34" y="55"/>
                    </a:lnTo>
                    <a:lnTo>
                      <a:pt x="35" y="52"/>
                    </a:lnTo>
                    <a:lnTo>
                      <a:pt x="37" y="47"/>
                    </a:lnTo>
                    <a:lnTo>
                      <a:pt x="38" y="41"/>
                    </a:lnTo>
                    <a:lnTo>
                      <a:pt x="38" y="33"/>
                    </a:lnTo>
                    <a:lnTo>
                      <a:pt x="38" y="26"/>
                    </a:lnTo>
                    <a:lnTo>
                      <a:pt x="37" y="21"/>
                    </a:lnTo>
                    <a:lnTo>
                      <a:pt x="37" y="15"/>
                    </a:lnTo>
                    <a:lnTo>
                      <a:pt x="34" y="12"/>
                    </a:lnTo>
                    <a:lnTo>
                      <a:pt x="31" y="9"/>
                    </a:lnTo>
                    <a:lnTo>
                      <a:pt x="28" y="7"/>
                    </a:lnTo>
                    <a:lnTo>
                      <a:pt x="25" y="7"/>
                    </a:lnTo>
                    <a:lnTo>
                      <a:pt x="20" y="7"/>
                    </a:lnTo>
                    <a:lnTo>
                      <a:pt x="17" y="9"/>
                    </a:lnTo>
                    <a:lnTo>
                      <a:pt x="14" y="12"/>
                    </a:lnTo>
                    <a:lnTo>
                      <a:pt x="12" y="15"/>
                    </a:lnTo>
                    <a:lnTo>
                      <a:pt x="11" y="20"/>
                    </a:lnTo>
                    <a:lnTo>
                      <a:pt x="9" y="26"/>
                    </a:lnTo>
                    <a:lnTo>
                      <a:pt x="9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Rectangle 47"/>
              <p:cNvSpPr>
                <a:spLocks noChangeArrowheads="1"/>
              </p:cNvSpPr>
              <p:nvPr/>
            </p:nvSpPr>
            <p:spPr bwMode="auto">
              <a:xfrm>
                <a:off x="4768" y="2968"/>
                <a:ext cx="10" cy="9"/>
              </a:xfrm>
              <a:prstGeom prst="rect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" name="Freeform 48"/>
              <p:cNvSpPr>
                <a:spLocks/>
              </p:cNvSpPr>
              <p:nvPr/>
            </p:nvSpPr>
            <p:spPr bwMode="auto">
              <a:xfrm>
                <a:off x="4791" y="2910"/>
                <a:ext cx="50" cy="69"/>
              </a:xfrm>
              <a:custGeom>
                <a:avLst/>
                <a:gdLst>
                  <a:gd name="T0" fmla="*/ 0 w 50"/>
                  <a:gd name="T1" fmla="*/ 50 h 69"/>
                  <a:gd name="T2" fmla="*/ 11 w 50"/>
                  <a:gd name="T3" fmla="*/ 49 h 69"/>
                  <a:gd name="T4" fmla="*/ 13 w 50"/>
                  <a:gd name="T5" fmla="*/ 53 h 69"/>
                  <a:gd name="T6" fmla="*/ 16 w 50"/>
                  <a:gd name="T7" fmla="*/ 58 h 69"/>
                  <a:gd name="T8" fmla="*/ 19 w 50"/>
                  <a:gd name="T9" fmla="*/ 59 h 69"/>
                  <a:gd name="T10" fmla="*/ 25 w 50"/>
                  <a:gd name="T11" fmla="*/ 61 h 69"/>
                  <a:gd name="T12" fmla="*/ 28 w 50"/>
                  <a:gd name="T13" fmla="*/ 59 h 69"/>
                  <a:gd name="T14" fmla="*/ 33 w 50"/>
                  <a:gd name="T15" fmla="*/ 58 h 69"/>
                  <a:gd name="T16" fmla="*/ 36 w 50"/>
                  <a:gd name="T17" fmla="*/ 56 h 69"/>
                  <a:gd name="T18" fmla="*/ 37 w 50"/>
                  <a:gd name="T19" fmla="*/ 53 h 69"/>
                  <a:gd name="T20" fmla="*/ 39 w 50"/>
                  <a:gd name="T21" fmla="*/ 49 h 69"/>
                  <a:gd name="T22" fmla="*/ 39 w 50"/>
                  <a:gd name="T23" fmla="*/ 44 h 69"/>
                  <a:gd name="T24" fmla="*/ 39 w 50"/>
                  <a:gd name="T25" fmla="*/ 41 h 69"/>
                  <a:gd name="T26" fmla="*/ 37 w 50"/>
                  <a:gd name="T27" fmla="*/ 36 h 69"/>
                  <a:gd name="T28" fmla="*/ 36 w 50"/>
                  <a:gd name="T29" fmla="*/ 33 h 69"/>
                  <a:gd name="T30" fmla="*/ 33 w 50"/>
                  <a:gd name="T31" fmla="*/ 32 h 69"/>
                  <a:gd name="T32" fmla="*/ 30 w 50"/>
                  <a:gd name="T33" fmla="*/ 30 h 69"/>
                  <a:gd name="T34" fmla="*/ 25 w 50"/>
                  <a:gd name="T35" fmla="*/ 30 h 69"/>
                  <a:gd name="T36" fmla="*/ 20 w 50"/>
                  <a:gd name="T37" fmla="*/ 30 h 69"/>
                  <a:gd name="T38" fmla="*/ 17 w 50"/>
                  <a:gd name="T39" fmla="*/ 32 h 69"/>
                  <a:gd name="T40" fmla="*/ 14 w 50"/>
                  <a:gd name="T41" fmla="*/ 33 h 69"/>
                  <a:gd name="T42" fmla="*/ 11 w 50"/>
                  <a:gd name="T43" fmla="*/ 36 h 69"/>
                  <a:gd name="T44" fmla="*/ 2 w 50"/>
                  <a:gd name="T45" fmla="*/ 35 h 69"/>
                  <a:gd name="T46" fmla="*/ 10 w 50"/>
                  <a:gd name="T47" fmla="*/ 0 h 69"/>
                  <a:gd name="T48" fmla="*/ 45 w 50"/>
                  <a:gd name="T49" fmla="*/ 0 h 69"/>
                  <a:gd name="T50" fmla="*/ 45 w 50"/>
                  <a:gd name="T51" fmla="*/ 9 h 69"/>
                  <a:gd name="T52" fmla="*/ 17 w 50"/>
                  <a:gd name="T53" fmla="*/ 9 h 69"/>
                  <a:gd name="T54" fmla="*/ 14 w 50"/>
                  <a:gd name="T55" fmla="*/ 27 h 69"/>
                  <a:gd name="T56" fmla="*/ 20 w 50"/>
                  <a:gd name="T57" fmla="*/ 23 h 69"/>
                  <a:gd name="T58" fmla="*/ 27 w 50"/>
                  <a:gd name="T59" fmla="*/ 23 h 69"/>
                  <a:gd name="T60" fmla="*/ 33 w 50"/>
                  <a:gd name="T61" fmla="*/ 23 h 69"/>
                  <a:gd name="T62" fmla="*/ 39 w 50"/>
                  <a:gd name="T63" fmla="*/ 24 h 69"/>
                  <a:gd name="T64" fmla="*/ 44 w 50"/>
                  <a:gd name="T65" fmla="*/ 29 h 69"/>
                  <a:gd name="T66" fmla="*/ 47 w 50"/>
                  <a:gd name="T67" fmla="*/ 33 h 69"/>
                  <a:gd name="T68" fmla="*/ 48 w 50"/>
                  <a:gd name="T69" fmla="*/ 38 h 69"/>
                  <a:gd name="T70" fmla="*/ 50 w 50"/>
                  <a:gd name="T71" fmla="*/ 44 h 69"/>
                  <a:gd name="T72" fmla="*/ 48 w 50"/>
                  <a:gd name="T73" fmla="*/ 50 h 69"/>
                  <a:gd name="T74" fmla="*/ 47 w 50"/>
                  <a:gd name="T75" fmla="*/ 55 h 69"/>
                  <a:gd name="T76" fmla="*/ 44 w 50"/>
                  <a:gd name="T77" fmla="*/ 59 h 69"/>
                  <a:gd name="T78" fmla="*/ 39 w 50"/>
                  <a:gd name="T79" fmla="*/ 64 h 69"/>
                  <a:gd name="T80" fmla="*/ 31 w 50"/>
                  <a:gd name="T81" fmla="*/ 67 h 69"/>
                  <a:gd name="T82" fmla="*/ 25 w 50"/>
                  <a:gd name="T83" fmla="*/ 69 h 69"/>
                  <a:gd name="T84" fmla="*/ 19 w 50"/>
                  <a:gd name="T85" fmla="*/ 67 h 69"/>
                  <a:gd name="T86" fmla="*/ 13 w 50"/>
                  <a:gd name="T87" fmla="*/ 66 h 69"/>
                  <a:gd name="T88" fmla="*/ 8 w 50"/>
                  <a:gd name="T89" fmla="*/ 63 h 69"/>
                  <a:gd name="T90" fmla="*/ 5 w 50"/>
                  <a:gd name="T91" fmla="*/ 59 h 69"/>
                  <a:gd name="T92" fmla="*/ 2 w 50"/>
                  <a:gd name="T93" fmla="*/ 55 h 69"/>
                  <a:gd name="T94" fmla="*/ 0 w 50"/>
                  <a:gd name="T95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0" h="69">
                    <a:moveTo>
                      <a:pt x="0" y="50"/>
                    </a:moveTo>
                    <a:lnTo>
                      <a:pt x="11" y="49"/>
                    </a:lnTo>
                    <a:lnTo>
                      <a:pt x="13" y="53"/>
                    </a:lnTo>
                    <a:lnTo>
                      <a:pt x="16" y="58"/>
                    </a:lnTo>
                    <a:lnTo>
                      <a:pt x="19" y="59"/>
                    </a:lnTo>
                    <a:lnTo>
                      <a:pt x="25" y="61"/>
                    </a:lnTo>
                    <a:lnTo>
                      <a:pt x="28" y="59"/>
                    </a:lnTo>
                    <a:lnTo>
                      <a:pt x="33" y="58"/>
                    </a:lnTo>
                    <a:lnTo>
                      <a:pt x="36" y="56"/>
                    </a:lnTo>
                    <a:lnTo>
                      <a:pt x="37" y="53"/>
                    </a:lnTo>
                    <a:lnTo>
                      <a:pt x="39" y="49"/>
                    </a:lnTo>
                    <a:lnTo>
                      <a:pt x="39" y="44"/>
                    </a:lnTo>
                    <a:lnTo>
                      <a:pt x="39" y="41"/>
                    </a:lnTo>
                    <a:lnTo>
                      <a:pt x="37" y="36"/>
                    </a:lnTo>
                    <a:lnTo>
                      <a:pt x="36" y="33"/>
                    </a:lnTo>
                    <a:lnTo>
                      <a:pt x="33" y="32"/>
                    </a:lnTo>
                    <a:lnTo>
                      <a:pt x="30" y="30"/>
                    </a:lnTo>
                    <a:lnTo>
                      <a:pt x="25" y="30"/>
                    </a:lnTo>
                    <a:lnTo>
                      <a:pt x="20" y="30"/>
                    </a:lnTo>
                    <a:lnTo>
                      <a:pt x="17" y="32"/>
                    </a:lnTo>
                    <a:lnTo>
                      <a:pt x="14" y="33"/>
                    </a:lnTo>
                    <a:lnTo>
                      <a:pt x="11" y="36"/>
                    </a:lnTo>
                    <a:lnTo>
                      <a:pt x="2" y="35"/>
                    </a:lnTo>
                    <a:lnTo>
                      <a:pt x="10" y="0"/>
                    </a:lnTo>
                    <a:lnTo>
                      <a:pt x="45" y="0"/>
                    </a:lnTo>
                    <a:lnTo>
                      <a:pt x="45" y="9"/>
                    </a:lnTo>
                    <a:lnTo>
                      <a:pt x="17" y="9"/>
                    </a:lnTo>
                    <a:lnTo>
                      <a:pt x="14" y="27"/>
                    </a:lnTo>
                    <a:lnTo>
                      <a:pt x="20" y="23"/>
                    </a:lnTo>
                    <a:lnTo>
                      <a:pt x="27" y="23"/>
                    </a:lnTo>
                    <a:lnTo>
                      <a:pt x="33" y="23"/>
                    </a:lnTo>
                    <a:lnTo>
                      <a:pt x="39" y="24"/>
                    </a:lnTo>
                    <a:lnTo>
                      <a:pt x="44" y="29"/>
                    </a:lnTo>
                    <a:lnTo>
                      <a:pt x="47" y="33"/>
                    </a:lnTo>
                    <a:lnTo>
                      <a:pt x="48" y="38"/>
                    </a:lnTo>
                    <a:lnTo>
                      <a:pt x="50" y="44"/>
                    </a:lnTo>
                    <a:lnTo>
                      <a:pt x="48" y="50"/>
                    </a:lnTo>
                    <a:lnTo>
                      <a:pt x="47" y="55"/>
                    </a:lnTo>
                    <a:lnTo>
                      <a:pt x="44" y="59"/>
                    </a:lnTo>
                    <a:lnTo>
                      <a:pt x="39" y="64"/>
                    </a:lnTo>
                    <a:lnTo>
                      <a:pt x="31" y="67"/>
                    </a:lnTo>
                    <a:lnTo>
                      <a:pt x="25" y="69"/>
                    </a:lnTo>
                    <a:lnTo>
                      <a:pt x="19" y="67"/>
                    </a:lnTo>
                    <a:lnTo>
                      <a:pt x="13" y="66"/>
                    </a:lnTo>
                    <a:lnTo>
                      <a:pt x="8" y="63"/>
                    </a:lnTo>
                    <a:lnTo>
                      <a:pt x="5" y="59"/>
                    </a:lnTo>
                    <a:lnTo>
                      <a:pt x="2" y="55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Freeform 49"/>
              <p:cNvSpPr>
                <a:spLocks noEditPoints="1"/>
              </p:cNvSpPr>
              <p:nvPr/>
            </p:nvSpPr>
            <p:spPr bwMode="auto">
              <a:xfrm>
                <a:off x="5047" y="2910"/>
                <a:ext cx="49" cy="69"/>
              </a:xfrm>
              <a:custGeom>
                <a:avLst/>
                <a:gdLst>
                  <a:gd name="T0" fmla="*/ 0 w 49"/>
                  <a:gd name="T1" fmla="*/ 33 h 69"/>
                  <a:gd name="T2" fmla="*/ 1 w 49"/>
                  <a:gd name="T3" fmla="*/ 26 h 69"/>
                  <a:gd name="T4" fmla="*/ 1 w 49"/>
                  <a:gd name="T5" fmla="*/ 20 h 69"/>
                  <a:gd name="T6" fmla="*/ 3 w 49"/>
                  <a:gd name="T7" fmla="*/ 13 h 69"/>
                  <a:gd name="T8" fmla="*/ 6 w 49"/>
                  <a:gd name="T9" fmla="*/ 9 h 69"/>
                  <a:gd name="T10" fmla="*/ 7 w 49"/>
                  <a:gd name="T11" fmla="*/ 6 h 69"/>
                  <a:gd name="T12" fmla="*/ 10 w 49"/>
                  <a:gd name="T13" fmla="*/ 3 h 69"/>
                  <a:gd name="T14" fmla="*/ 15 w 49"/>
                  <a:gd name="T15" fmla="*/ 1 h 69"/>
                  <a:gd name="T16" fmla="*/ 20 w 49"/>
                  <a:gd name="T17" fmla="*/ 0 h 69"/>
                  <a:gd name="T18" fmla="*/ 24 w 49"/>
                  <a:gd name="T19" fmla="*/ 0 h 69"/>
                  <a:gd name="T20" fmla="*/ 30 w 49"/>
                  <a:gd name="T21" fmla="*/ 0 h 69"/>
                  <a:gd name="T22" fmla="*/ 35 w 49"/>
                  <a:gd name="T23" fmla="*/ 1 h 69"/>
                  <a:gd name="T24" fmla="*/ 40 w 49"/>
                  <a:gd name="T25" fmla="*/ 4 h 69"/>
                  <a:gd name="T26" fmla="*/ 43 w 49"/>
                  <a:gd name="T27" fmla="*/ 7 h 69"/>
                  <a:gd name="T28" fmla="*/ 44 w 49"/>
                  <a:gd name="T29" fmla="*/ 12 h 69"/>
                  <a:gd name="T30" fmla="*/ 47 w 49"/>
                  <a:gd name="T31" fmla="*/ 18 h 69"/>
                  <a:gd name="T32" fmla="*/ 47 w 49"/>
                  <a:gd name="T33" fmla="*/ 24 h 69"/>
                  <a:gd name="T34" fmla="*/ 49 w 49"/>
                  <a:gd name="T35" fmla="*/ 33 h 69"/>
                  <a:gd name="T36" fmla="*/ 47 w 49"/>
                  <a:gd name="T37" fmla="*/ 41 h 69"/>
                  <a:gd name="T38" fmla="*/ 47 w 49"/>
                  <a:gd name="T39" fmla="*/ 47 h 69"/>
                  <a:gd name="T40" fmla="*/ 46 w 49"/>
                  <a:gd name="T41" fmla="*/ 53 h 69"/>
                  <a:gd name="T42" fmla="*/ 44 w 49"/>
                  <a:gd name="T43" fmla="*/ 58 h 69"/>
                  <a:gd name="T44" fmla="*/ 41 w 49"/>
                  <a:gd name="T45" fmla="*/ 61 h 69"/>
                  <a:gd name="T46" fmla="*/ 38 w 49"/>
                  <a:gd name="T47" fmla="*/ 64 h 69"/>
                  <a:gd name="T48" fmla="*/ 33 w 49"/>
                  <a:gd name="T49" fmla="*/ 67 h 69"/>
                  <a:gd name="T50" fmla="*/ 29 w 49"/>
                  <a:gd name="T51" fmla="*/ 69 h 69"/>
                  <a:gd name="T52" fmla="*/ 24 w 49"/>
                  <a:gd name="T53" fmla="*/ 69 h 69"/>
                  <a:gd name="T54" fmla="*/ 18 w 49"/>
                  <a:gd name="T55" fmla="*/ 67 h 69"/>
                  <a:gd name="T56" fmla="*/ 12 w 49"/>
                  <a:gd name="T57" fmla="*/ 66 h 69"/>
                  <a:gd name="T58" fmla="*/ 7 w 49"/>
                  <a:gd name="T59" fmla="*/ 63 h 69"/>
                  <a:gd name="T60" fmla="*/ 3 w 49"/>
                  <a:gd name="T61" fmla="*/ 50 h 69"/>
                  <a:gd name="T62" fmla="*/ 0 w 49"/>
                  <a:gd name="T63" fmla="*/ 33 h 69"/>
                  <a:gd name="T64" fmla="*/ 10 w 49"/>
                  <a:gd name="T65" fmla="*/ 33 h 69"/>
                  <a:gd name="T66" fmla="*/ 10 w 49"/>
                  <a:gd name="T67" fmla="*/ 41 h 69"/>
                  <a:gd name="T68" fmla="*/ 10 w 49"/>
                  <a:gd name="T69" fmla="*/ 47 h 69"/>
                  <a:gd name="T70" fmla="*/ 12 w 49"/>
                  <a:gd name="T71" fmla="*/ 52 h 69"/>
                  <a:gd name="T72" fmla="*/ 14 w 49"/>
                  <a:gd name="T73" fmla="*/ 55 h 69"/>
                  <a:gd name="T74" fmla="*/ 17 w 49"/>
                  <a:gd name="T75" fmla="*/ 58 h 69"/>
                  <a:gd name="T76" fmla="*/ 21 w 49"/>
                  <a:gd name="T77" fmla="*/ 59 h 69"/>
                  <a:gd name="T78" fmla="*/ 24 w 49"/>
                  <a:gd name="T79" fmla="*/ 61 h 69"/>
                  <a:gd name="T80" fmla="*/ 29 w 49"/>
                  <a:gd name="T81" fmla="*/ 59 h 69"/>
                  <a:gd name="T82" fmla="*/ 32 w 49"/>
                  <a:gd name="T83" fmla="*/ 58 h 69"/>
                  <a:gd name="T84" fmla="*/ 35 w 49"/>
                  <a:gd name="T85" fmla="*/ 55 h 69"/>
                  <a:gd name="T86" fmla="*/ 37 w 49"/>
                  <a:gd name="T87" fmla="*/ 52 h 69"/>
                  <a:gd name="T88" fmla="*/ 38 w 49"/>
                  <a:gd name="T89" fmla="*/ 47 h 69"/>
                  <a:gd name="T90" fmla="*/ 38 w 49"/>
                  <a:gd name="T91" fmla="*/ 41 h 69"/>
                  <a:gd name="T92" fmla="*/ 38 w 49"/>
                  <a:gd name="T93" fmla="*/ 33 h 69"/>
                  <a:gd name="T94" fmla="*/ 38 w 49"/>
                  <a:gd name="T95" fmla="*/ 26 h 69"/>
                  <a:gd name="T96" fmla="*/ 38 w 49"/>
                  <a:gd name="T97" fmla="*/ 21 h 69"/>
                  <a:gd name="T98" fmla="*/ 37 w 49"/>
                  <a:gd name="T99" fmla="*/ 15 h 69"/>
                  <a:gd name="T100" fmla="*/ 35 w 49"/>
                  <a:gd name="T101" fmla="*/ 12 h 69"/>
                  <a:gd name="T102" fmla="*/ 32 w 49"/>
                  <a:gd name="T103" fmla="*/ 9 h 69"/>
                  <a:gd name="T104" fmla="*/ 29 w 49"/>
                  <a:gd name="T105" fmla="*/ 7 h 69"/>
                  <a:gd name="T106" fmla="*/ 24 w 49"/>
                  <a:gd name="T107" fmla="*/ 7 h 69"/>
                  <a:gd name="T108" fmla="*/ 20 w 49"/>
                  <a:gd name="T109" fmla="*/ 7 h 69"/>
                  <a:gd name="T110" fmla="*/ 17 w 49"/>
                  <a:gd name="T111" fmla="*/ 9 h 69"/>
                  <a:gd name="T112" fmla="*/ 14 w 49"/>
                  <a:gd name="T113" fmla="*/ 12 h 69"/>
                  <a:gd name="T114" fmla="*/ 12 w 49"/>
                  <a:gd name="T115" fmla="*/ 15 h 69"/>
                  <a:gd name="T116" fmla="*/ 10 w 49"/>
                  <a:gd name="T117" fmla="*/ 20 h 69"/>
                  <a:gd name="T118" fmla="*/ 10 w 49"/>
                  <a:gd name="T119" fmla="*/ 26 h 69"/>
                  <a:gd name="T120" fmla="*/ 10 w 49"/>
                  <a:gd name="T121" fmla="*/ 3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9" h="69">
                    <a:moveTo>
                      <a:pt x="0" y="33"/>
                    </a:moveTo>
                    <a:lnTo>
                      <a:pt x="1" y="26"/>
                    </a:lnTo>
                    <a:lnTo>
                      <a:pt x="1" y="20"/>
                    </a:lnTo>
                    <a:lnTo>
                      <a:pt x="3" y="13"/>
                    </a:lnTo>
                    <a:lnTo>
                      <a:pt x="6" y="9"/>
                    </a:lnTo>
                    <a:lnTo>
                      <a:pt x="7" y="6"/>
                    </a:lnTo>
                    <a:lnTo>
                      <a:pt x="10" y="3"/>
                    </a:lnTo>
                    <a:lnTo>
                      <a:pt x="15" y="1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40" y="4"/>
                    </a:lnTo>
                    <a:lnTo>
                      <a:pt x="43" y="7"/>
                    </a:lnTo>
                    <a:lnTo>
                      <a:pt x="44" y="12"/>
                    </a:lnTo>
                    <a:lnTo>
                      <a:pt x="47" y="18"/>
                    </a:lnTo>
                    <a:lnTo>
                      <a:pt x="47" y="24"/>
                    </a:lnTo>
                    <a:lnTo>
                      <a:pt x="49" y="33"/>
                    </a:lnTo>
                    <a:lnTo>
                      <a:pt x="47" y="41"/>
                    </a:lnTo>
                    <a:lnTo>
                      <a:pt x="47" y="47"/>
                    </a:lnTo>
                    <a:lnTo>
                      <a:pt x="46" y="53"/>
                    </a:lnTo>
                    <a:lnTo>
                      <a:pt x="44" y="58"/>
                    </a:lnTo>
                    <a:lnTo>
                      <a:pt x="41" y="61"/>
                    </a:lnTo>
                    <a:lnTo>
                      <a:pt x="38" y="64"/>
                    </a:lnTo>
                    <a:lnTo>
                      <a:pt x="33" y="67"/>
                    </a:lnTo>
                    <a:lnTo>
                      <a:pt x="29" y="69"/>
                    </a:lnTo>
                    <a:lnTo>
                      <a:pt x="24" y="69"/>
                    </a:lnTo>
                    <a:lnTo>
                      <a:pt x="18" y="67"/>
                    </a:lnTo>
                    <a:lnTo>
                      <a:pt x="12" y="66"/>
                    </a:lnTo>
                    <a:lnTo>
                      <a:pt x="7" y="63"/>
                    </a:lnTo>
                    <a:lnTo>
                      <a:pt x="3" y="50"/>
                    </a:lnTo>
                    <a:lnTo>
                      <a:pt x="0" y="33"/>
                    </a:lnTo>
                    <a:close/>
                    <a:moveTo>
                      <a:pt x="10" y="33"/>
                    </a:moveTo>
                    <a:lnTo>
                      <a:pt x="10" y="41"/>
                    </a:lnTo>
                    <a:lnTo>
                      <a:pt x="10" y="47"/>
                    </a:lnTo>
                    <a:lnTo>
                      <a:pt x="12" y="52"/>
                    </a:lnTo>
                    <a:lnTo>
                      <a:pt x="14" y="55"/>
                    </a:lnTo>
                    <a:lnTo>
                      <a:pt x="17" y="58"/>
                    </a:lnTo>
                    <a:lnTo>
                      <a:pt x="21" y="59"/>
                    </a:lnTo>
                    <a:lnTo>
                      <a:pt x="24" y="61"/>
                    </a:lnTo>
                    <a:lnTo>
                      <a:pt x="29" y="59"/>
                    </a:lnTo>
                    <a:lnTo>
                      <a:pt x="32" y="58"/>
                    </a:lnTo>
                    <a:lnTo>
                      <a:pt x="35" y="55"/>
                    </a:lnTo>
                    <a:lnTo>
                      <a:pt x="37" y="52"/>
                    </a:lnTo>
                    <a:lnTo>
                      <a:pt x="38" y="47"/>
                    </a:lnTo>
                    <a:lnTo>
                      <a:pt x="38" y="41"/>
                    </a:lnTo>
                    <a:lnTo>
                      <a:pt x="38" y="33"/>
                    </a:lnTo>
                    <a:lnTo>
                      <a:pt x="38" y="26"/>
                    </a:lnTo>
                    <a:lnTo>
                      <a:pt x="38" y="21"/>
                    </a:lnTo>
                    <a:lnTo>
                      <a:pt x="37" y="15"/>
                    </a:lnTo>
                    <a:lnTo>
                      <a:pt x="35" y="12"/>
                    </a:lnTo>
                    <a:lnTo>
                      <a:pt x="32" y="9"/>
                    </a:lnTo>
                    <a:lnTo>
                      <a:pt x="29" y="7"/>
                    </a:lnTo>
                    <a:lnTo>
                      <a:pt x="24" y="7"/>
                    </a:lnTo>
                    <a:lnTo>
                      <a:pt x="20" y="7"/>
                    </a:lnTo>
                    <a:lnTo>
                      <a:pt x="17" y="9"/>
                    </a:lnTo>
                    <a:lnTo>
                      <a:pt x="14" y="12"/>
                    </a:lnTo>
                    <a:lnTo>
                      <a:pt x="12" y="15"/>
                    </a:lnTo>
                    <a:lnTo>
                      <a:pt x="10" y="20"/>
                    </a:lnTo>
                    <a:lnTo>
                      <a:pt x="10" y="26"/>
                    </a:lnTo>
                    <a:lnTo>
                      <a:pt x="10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Rectangle 50"/>
              <p:cNvSpPr>
                <a:spLocks noChangeArrowheads="1"/>
              </p:cNvSpPr>
              <p:nvPr/>
            </p:nvSpPr>
            <p:spPr bwMode="auto">
              <a:xfrm>
                <a:off x="5110" y="2968"/>
                <a:ext cx="9" cy="9"/>
              </a:xfrm>
              <a:prstGeom prst="rect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" name="Freeform 51"/>
              <p:cNvSpPr>
                <a:spLocks noEditPoints="1"/>
              </p:cNvSpPr>
              <p:nvPr/>
            </p:nvSpPr>
            <p:spPr bwMode="auto">
              <a:xfrm>
                <a:off x="5131" y="2910"/>
                <a:ext cx="49" cy="69"/>
              </a:xfrm>
              <a:custGeom>
                <a:avLst/>
                <a:gdLst>
                  <a:gd name="T0" fmla="*/ 39 w 49"/>
                  <a:gd name="T1" fmla="*/ 18 h 69"/>
                  <a:gd name="T2" fmla="*/ 36 w 49"/>
                  <a:gd name="T3" fmla="*/ 10 h 69"/>
                  <a:gd name="T4" fmla="*/ 26 w 49"/>
                  <a:gd name="T5" fmla="*/ 7 h 69"/>
                  <a:gd name="T6" fmla="*/ 19 w 49"/>
                  <a:gd name="T7" fmla="*/ 9 h 69"/>
                  <a:gd name="T8" fmla="*/ 13 w 49"/>
                  <a:gd name="T9" fmla="*/ 16 h 69"/>
                  <a:gd name="T10" fmla="*/ 11 w 49"/>
                  <a:gd name="T11" fmla="*/ 26 h 69"/>
                  <a:gd name="T12" fmla="*/ 14 w 49"/>
                  <a:gd name="T13" fmla="*/ 27 h 69"/>
                  <a:gd name="T14" fmla="*/ 23 w 49"/>
                  <a:gd name="T15" fmla="*/ 24 h 69"/>
                  <a:gd name="T16" fmla="*/ 34 w 49"/>
                  <a:gd name="T17" fmla="*/ 24 h 69"/>
                  <a:gd name="T18" fmla="*/ 43 w 49"/>
                  <a:gd name="T19" fmla="*/ 29 h 69"/>
                  <a:gd name="T20" fmla="*/ 49 w 49"/>
                  <a:gd name="T21" fmla="*/ 39 h 69"/>
                  <a:gd name="T22" fmla="*/ 49 w 49"/>
                  <a:gd name="T23" fmla="*/ 52 h 69"/>
                  <a:gd name="T24" fmla="*/ 43 w 49"/>
                  <a:gd name="T25" fmla="*/ 63 h 69"/>
                  <a:gd name="T26" fmla="*/ 33 w 49"/>
                  <a:gd name="T27" fmla="*/ 67 h 69"/>
                  <a:gd name="T28" fmla="*/ 19 w 49"/>
                  <a:gd name="T29" fmla="*/ 67 h 69"/>
                  <a:gd name="T30" fmla="*/ 8 w 49"/>
                  <a:gd name="T31" fmla="*/ 61 h 69"/>
                  <a:gd name="T32" fmla="*/ 0 w 49"/>
                  <a:gd name="T33" fmla="*/ 35 h 69"/>
                  <a:gd name="T34" fmla="*/ 8 w 49"/>
                  <a:gd name="T35" fmla="*/ 7 h 69"/>
                  <a:gd name="T36" fmla="*/ 20 w 49"/>
                  <a:gd name="T37" fmla="*/ 0 h 69"/>
                  <a:gd name="T38" fmla="*/ 33 w 49"/>
                  <a:gd name="T39" fmla="*/ 0 h 69"/>
                  <a:gd name="T40" fmla="*/ 42 w 49"/>
                  <a:gd name="T41" fmla="*/ 4 h 69"/>
                  <a:gd name="T42" fmla="*/ 48 w 49"/>
                  <a:gd name="T43" fmla="*/ 12 h 69"/>
                  <a:gd name="T44" fmla="*/ 9 w 49"/>
                  <a:gd name="T45" fmla="*/ 46 h 69"/>
                  <a:gd name="T46" fmla="*/ 13 w 49"/>
                  <a:gd name="T47" fmla="*/ 53 h 69"/>
                  <a:gd name="T48" fmla="*/ 17 w 49"/>
                  <a:gd name="T49" fmla="*/ 58 h 69"/>
                  <a:gd name="T50" fmla="*/ 25 w 49"/>
                  <a:gd name="T51" fmla="*/ 61 h 69"/>
                  <a:gd name="T52" fmla="*/ 33 w 49"/>
                  <a:gd name="T53" fmla="*/ 59 h 69"/>
                  <a:gd name="T54" fmla="*/ 39 w 49"/>
                  <a:gd name="T55" fmla="*/ 53 h 69"/>
                  <a:gd name="T56" fmla="*/ 40 w 49"/>
                  <a:gd name="T57" fmla="*/ 46 h 69"/>
                  <a:gd name="T58" fmla="*/ 39 w 49"/>
                  <a:gd name="T59" fmla="*/ 38 h 69"/>
                  <a:gd name="T60" fmla="*/ 33 w 49"/>
                  <a:gd name="T61" fmla="*/ 32 h 69"/>
                  <a:gd name="T62" fmla="*/ 25 w 49"/>
                  <a:gd name="T63" fmla="*/ 30 h 69"/>
                  <a:gd name="T64" fmla="*/ 14 w 49"/>
                  <a:gd name="T65" fmla="*/ 35 h 69"/>
                  <a:gd name="T66" fmla="*/ 11 w 49"/>
                  <a:gd name="T67" fmla="*/ 4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9" h="69">
                    <a:moveTo>
                      <a:pt x="48" y="16"/>
                    </a:moveTo>
                    <a:lnTo>
                      <a:pt x="39" y="18"/>
                    </a:lnTo>
                    <a:lnTo>
                      <a:pt x="37" y="13"/>
                    </a:lnTo>
                    <a:lnTo>
                      <a:pt x="36" y="10"/>
                    </a:lnTo>
                    <a:lnTo>
                      <a:pt x="31" y="7"/>
                    </a:lnTo>
                    <a:lnTo>
                      <a:pt x="26" y="7"/>
                    </a:lnTo>
                    <a:lnTo>
                      <a:pt x="22" y="7"/>
                    </a:lnTo>
                    <a:lnTo>
                      <a:pt x="19" y="9"/>
                    </a:lnTo>
                    <a:lnTo>
                      <a:pt x="16" y="12"/>
                    </a:lnTo>
                    <a:lnTo>
                      <a:pt x="13" y="16"/>
                    </a:lnTo>
                    <a:lnTo>
                      <a:pt x="11" y="21"/>
                    </a:lnTo>
                    <a:lnTo>
                      <a:pt x="11" y="26"/>
                    </a:lnTo>
                    <a:lnTo>
                      <a:pt x="9" y="32"/>
                    </a:lnTo>
                    <a:lnTo>
                      <a:pt x="14" y="27"/>
                    </a:lnTo>
                    <a:lnTo>
                      <a:pt x="19" y="26"/>
                    </a:lnTo>
                    <a:lnTo>
                      <a:pt x="23" y="24"/>
                    </a:lnTo>
                    <a:lnTo>
                      <a:pt x="28" y="23"/>
                    </a:lnTo>
                    <a:lnTo>
                      <a:pt x="34" y="24"/>
                    </a:lnTo>
                    <a:lnTo>
                      <a:pt x="39" y="26"/>
                    </a:lnTo>
                    <a:lnTo>
                      <a:pt x="43" y="29"/>
                    </a:lnTo>
                    <a:lnTo>
                      <a:pt x="46" y="33"/>
                    </a:lnTo>
                    <a:lnTo>
                      <a:pt x="49" y="39"/>
                    </a:lnTo>
                    <a:lnTo>
                      <a:pt x="49" y="46"/>
                    </a:lnTo>
                    <a:lnTo>
                      <a:pt x="49" y="52"/>
                    </a:lnTo>
                    <a:lnTo>
                      <a:pt x="46" y="56"/>
                    </a:lnTo>
                    <a:lnTo>
                      <a:pt x="43" y="63"/>
                    </a:lnTo>
                    <a:lnTo>
                      <a:pt x="39" y="66"/>
                    </a:lnTo>
                    <a:lnTo>
                      <a:pt x="33" y="67"/>
                    </a:lnTo>
                    <a:lnTo>
                      <a:pt x="26" y="69"/>
                    </a:lnTo>
                    <a:lnTo>
                      <a:pt x="19" y="67"/>
                    </a:lnTo>
                    <a:lnTo>
                      <a:pt x="13" y="66"/>
                    </a:lnTo>
                    <a:lnTo>
                      <a:pt x="8" y="61"/>
                    </a:lnTo>
                    <a:lnTo>
                      <a:pt x="2" y="50"/>
                    </a:lnTo>
                    <a:lnTo>
                      <a:pt x="0" y="35"/>
                    </a:lnTo>
                    <a:lnTo>
                      <a:pt x="2" y="18"/>
                    </a:lnTo>
                    <a:lnTo>
                      <a:pt x="8" y="7"/>
                    </a:lnTo>
                    <a:lnTo>
                      <a:pt x="14" y="3"/>
                    </a:lnTo>
                    <a:lnTo>
                      <a:pt x="20" y="0"/>
                    </a:lnTo>
                    <a:lnTo>
                      <a:pt x="28" y="0"/>
                    </a:lnTo>
                    <a:lnTo>
                      <a:pt x="33" y="0"/>
                    </a:lnTo>
                    <a:lnTo>
                      <a:pt x="37" y="1"/>
                    </a:lnTo>
                    <a:lnTo>
                      <a:pt x="42" y="4"/>
                    </a:lnTo>
                    <a:lnTo>
                      <a:pt x="45" y="7"/>
                    </a:lnTo>
                    <a:lnTo>
                      <a:pt x="48" y="12"/>
                    </a:lnTo>
                    <a:lnTo>
                      <a:pt x="48" y="16"/>
                    </a:lnTo>
                    <a:close/>
                    <a:moveTo>
                      <a:pt x="9" y="46"/>
                    </a:moveTo>
                    <a:lnTo>
                      <a:pt x="11" y="49"/>
                    </a:lnTo>
                    <a:lnTo>
                      <a:pt x="13" y="53"/>
                    </a:lnTo>
                    <a:lnTo>
                      <a:pt x="14" y="56"/>
                    </a:lnTo>
                    <a:lnTo>
                      <a:pt x="17" y="58"/>
                    </a:lnTo>
                    <a:lnTo>
                      <a:pt x="22" y="59"/>
                    </a:lnTo>
                    <a:lnTo>
                      <a:pt x="25" y="61"/>
                    </a:lnTo>
                    <a:lnTo>
                      <a:pt x="29" y="59"/>
                    </a:lnTo>
                    <a:lnTo>
                      <a:pt x="33" y="59"/>
                    </a:lnTo>
                    <a:lnTo>
                      <a:pt x="36" y="56"/>
                    </a:lnTo>
                    <a:lnTo>
                      <a:pt x="39" y="53"/>
                    </a:lnTo>
                    <a:lnTo>
                      <a:pt x="39" y="50"/>
                    </a:lnTo>
                    <a:lnTo>
                      <a:pt x="40" y="46"/>
                    </a:lnTo>
                    <a:lnTo>
                      <a:pt x="39" y="41"/>
                    </a:lnTo>
                    <a:lnTo>
                      <a:pt x="39" y="38"/>
                    </a:lnTo>
                    <a:lnTo>
                      <a:pt x="36" y="35"/>
                    </a:lnTo>
                    <a:lnTo>
                      <a:pt x="33" y="32"/>
                    </a:lnTo>
                    <a:lnTo>
                      <a:pt x="29" y="32"/>
                    </a:lnTo>
                    <a:lnTo>
                      <a:pt x="25" y="30"/>
                    </a:lnTo>
                    <a:lnTo>
                      <a:pt x="19" y="32"/>
                    </a:lnTo>
                    <a:lnTo>
                      <a:pt x="14" y="35"/>
                    </a:lnTo>
                    <a:lnTo>
                      <a:pt x="13" y="38"/>
                    </a:lnTo>
                    <a:lnTo>
                      <a:pt x="11" y="41"/>
                    </a:ln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" name="Freeform 52"/>
              <p:cNvSpPr>
                <a:spLocks/>
              </p:cNvSpPr>
              <p:nvPr/>
            </p:nvSpPr>
            <p:spPr bwMode="auto">
              <a:xfrm>
                <a:off x="4193" y="3048"/>
                <a:ext cx="59" cy="58"/>
              </a:xfrm>
              <a:custGeom>
                <a:avLst/>
                <a:gdLst>
                  <a:gd name="T0" fmla="*/ 0 w 59"/>
                  <a:gd name="T1" fmla="*/ 58 h 58"/>
                  <a:gd name="T2" fmla="*/ 23 w 59"/>
                  <a:gd name="T3" fmla="*/ 29 h 58"/>
                  <a:gd name="T4" fmla="*/ 2 w 59"/>
                  <a:gd name="T5" fmla="*/ 0 h 58"/>
                  <a:gd name="T6" fmla="*/ 16 w 59"/>
                  <a:gd name="T7" fmla="*/ 0 h 58"/>
                  <a:gd name="T8" fmla="*/ 25 w 59"/>
                  <a:gd name="T9" fmla="*/ 14 h 58"/>
                  <a:gd name="T10" fmla="*/ 28 w 59"/>
                  <a:gd name="T11" fmla="*/ 17 h 58"/>
                  <a:gd name="T12" fmla="*/ 30 w 59"/>
                  <a:gd name="T13" fmla="*/ 20 h 58"/>
                  <a:gd name="T14" fmla="*/ 33 w 59"/>
                  <a:gd name="T15" fmla="*/ 17 h 58"/>
                  <a:gd name="T16" fmla="*/ 34 w 59"/>
                  <a:gd name="T17" fmla="*/ 14 h 58"/>
                  <a:gd name="T18" fmla="*/ 45 w 59"/>
                  <a:gd name="T19" fmla="*/ 0 h 58"/>
                  <a:gd name="T20" fmla="*/ 59 w 59"/>
                  <a:gd name="T21" fmla="*/ 0 h 58"/>
                  <a:gd name="T22" fmla="*/ 36 w 59"/>
                  <a:gd name="T23" fmla="*/ 29 h 58"/>
                  <a:gd name="T24" fmla="*/ 57 w 59"/>
                  <a:gd name="T25" fmla="*/ 58 h 58"/>
                  <a:gd name="T26" fmla="*/ 43 w 59"/>
                  <a:gd name="T27" fmla="*/ 58 h 58"/>
                  <a:gd name="T28" fmla="*/ 31 w 59"/>
                  <a:gd name="T29" fmla="*/ 41 h 58"/>
                  <a:gd name="T30" fmla="*/ 30 w 59"/>
                  <a:gd name="T31" fmla="*/ 38 h 58"/>
                  <a:gd name="T32" fmla="*/ 14 w 59"/>
                  <a:gd name="T33" fmla="*/ 58 h 58"/>
                  <a:gd name="T34" fmla="*/ 0 w 59"/>
                  <a:gd name="T3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9" h="58">
                    <a:moveTo>
                      <a:pt x="0" y="58"/>
                    </a:moveTo>
                    <a:lnTo>
                      <a:pt x="23" y="29"/>
                    </a:lnTo>
                    <a:lnTo>
                      <a:pt x="2" y="0"/>
                    </a:lnTo>
                    <a:lnTo>
                      <a:pt x="16" y="0"/>
                    </a:lnTo>
                    <a:lnTo>
                      <a:pt x="25" y="14"/>
                    </a:lnTo>
                    <a:lnTo>
                      <a:pt x="28" y="17"/>
                    </a:lnTo>
                    <a:lnTo>
                      <a:pt x="30" y="20"/>
                    </a:lnTo>
                    <a:lnTo>
                      <a:pt x="33" y="17"/>
                    </a:lnTo>
                    <a:lnTo>
                      <a:pt x="34" y="14"/>
                    </a:lnTo>
                    <a:lnTo>
                      <a:pt x="45" y="0"/>
                    </a:lnTo>
                    <a:lnTo>
                      <a:pt x="59" y="0"/>
                    </a:lnTo>
                    <a:lnTo>
                      <a:pt x="36" y="29"/>
                    </a:lnTo>
                    <a:lnTo>
                      <a:pt x="57" y="58"/>
                    </a:lnTo>
                    <a:lnTo>
                      <a:pt x="43" y="58"/>
                    </a:lnTo>
                    <a:lnTo>
                      <a:pt x="31" y="41"/>
                    </a:lnTo>
                    <a:lnTo>
                      <a:pt x="30" y="38"/>
                    </a:lnTo>
                    <a:lnTo>
                      <a:pt x="14" y="58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Freeform 53"/>
              <p:cNvSpPr>
                <a:spLocks noEditPoints="1"/>
              </p:cNvSpPr>
              <p:nvPr/>
            </p:nvSpPr>
            <p:spPr bwMode="auto">
              <a:xfrm>
                <a:off x="4258" y="3091"/>
                <a:ext cx="37" cy="48"/>
              </a:xfrm>
              <a:custGeom>
                <a:avLst/>
                <a:gdLst>
                  <a:gd name="T0" fmla="*/ 0 w 37"/>
                  <a:gd name="T1" fmla="*/ 48 h 48"/>
                  <a:gd name="T2" fmla="*/ 0 w 37"/>
                  <a:gd name="T3" fmla="*/ 0 h 48"/>
                  <a:gd name="T4" fmla="*/ 18 w 37"/>
                  <a:gd name="T5" fmla="*/ 0 h 48"/>
                  <a:gd name="T6" fmla="*/ 25 w 37"/>
                  <a:gd name="T7" fmla="*/ 1 h 48"/>
                  <a:gd name="T8" fmla="*/ 28 w 37"/>
                  <a:gd name="T9" fmla="*/ 1 h 48"/>
                  <a:gd name="T10" fmla="*/ 31 w 37"/>
                  <a:gd name="T11" fmla="*/ 3 h 48"/>
                  <a:gd name="T12" fmla="*/ 34 w 37"/>
                  <a:gd name="T13" fmla="*/ 6 h 48"/>
                  <a:gd name="T14" fmla="*/ 35 w 37"/>
                  <a:gd name="T15" fmla="*/ 9 h 48"/>
                  <a:gd name="T16" fmla="*/ 35 w 37"/>
                  <a:gd name="T17" fmla="*/ 12 h 48"/>
                  <a:gd name="T18" fmla="*/ 35 w 37"/>
                  <a:gd name="T19" fmla="*/ 15 h 48"/>
                  <a:gd name="T20" fmla="*/ 34 w 37"/>
                  <a:gd name="T21" fmla="*/ 18 h 48"/>
                  <a:gd name="T22" fmla="*/ 31 w 37"/>
                  <a:gd name="T23" fmla="*/ 21 h 48"/>
                  <a:gd name="T24" fmla="*/ 28 w 37"/>
                  <a:gd name="T25" fmla="*/ 23 h 48"/>
                  <a:gd name="T26" fmla="*/ 32 w 37"/>
                  <a:gd name="T27" fmla="*/ 25 h 48"/>
                  <a:gd name="T28" fmla="*/ 35 w 37"/>
                  <a:gd name="T29" fmla="*/ 28 h 48"/>
                  <a:gd name="T30" fmla="*/ 37 w 37"/>
                  <a:gd name="T31" fmla="*/ 31 h 48"/>
                  <a:gd name="T32" fmla="*/ 37 w 37"/>
                  <a:gd name="T33" fmla="*/ 34 h 48"/>
                  <a:gd name="T34" fmla="*/ 37 w 37"/>
                  <a:gd name="T35" fmla="*/ 38 h 48"/>
                  <a:gd name="T36" fmla="*/ 37 w 37"/>
                  <a:gd name="T37" fmla="*/ 40 h 48"/>
                  <a:gd name="T38" fmla="*/ 34 w 37"/>
                  <a:gd name="T39" fmla="*/ 43 h 48"/>
                  <a:gd name="T40" fmla="*/ 32 w 37"/>
                  <a:gd name="T41" fmla="*/ 45 h 48"/>
                  <a:gd name="T42" fmla="*/ 31 w 37"/>
                  <a:gd name="T43" fmla="*/ 46 h 48"/>
                  <a:gd name="T44" fmla="*/ 28 w 37"/>
                  <a:gd name="T45" fmla="*/ 48 h 48"/>
                  <a:gd name="T46" fmla="*/ 23 w 37"/>
                  <a:gd name="T47" fmla="*/ 48 h 48"/>
                  <a:gd name="T48" fmla="*/ 18 w 37"/>
                  <a:gd name="T49" fmla="*/ 48 h 48"/>
                  <a:gd name="T50" fmla="*/ 0 w 37"/>
                  <a:gd name="T51" fmla="*/ 48 h 48"/>
                  <a:gd name="T52" fmla="*/ 6 w 37"/>
                  <a:gd name="T53" fmla="*/ 20 h 48"/>
                  <a:gd name="T54" fmla="*/ 17 w 37"/>
                  <a:gd name="T55" fmla="*/ 20 h 48"/>
                  <a:gd name="T56" fmla="*/ 22 w 37"/>
                  <a:gd name="T57" fmla="*/ 20 h 48"/>
                  <a:gd name="T58" fmla="*/ 23 w 37"/>
                  <a:gd name="T59" fmla="*/ 20 h 48"/>
                  <a:gd name="T60" fmla="*/ 26 w 37"/>
                  <a:gd name="T61" fmla="*/ 18 h 48"/>
                  <a:gd name="T62" fmla="*/ 28 w 37"/>
                  <a:gd name="T63" fmla="*/ 17 h 48"/>
                  <a:gd name="T64" fmla="*/ 28 w 37"/>
                  <a:gd name="T65" fmla="*/ 15 h 48"/>
                  <a:gd name="T66" fmla="*/ 29 w 37"/>
                  <a:gd name="T67" fmla="*/ 14 h 48"/>
                  <a:gd name="T68" fmla="*/ 28 w 37"/>
                  <a:gd name="T69" fmla="*/ 11 h 48"/>
                  <a:gd name="T70" fmla="*/ 28 w 37"/>
                  <a:gd name="T71" fmla="*/ 9 h 48"/>
                  <a:gd name="T72" fmla="*/ 26 w 37"/>
                  <a:gd name="T73" fmla="*/ 8 h 48"/>
                  <a:gd name="T74" fmla="*/ 25 w 37"/>
                  <a:gd name="T75" fmla="*/ 6 h 48"/>
                  <a:gd name="T76" fmla="*/ 22 w 37"/>
                  <a:gd name="T77" fmla="*/ 6 h 48"/>
                  <a:gd name="T78" fmla="*/ 17 w 37"/>
                  <a:gd name="T79" fmla="*/ 6 h 48"/>
                  <a:gd name="T80" fmla="*/ 6 w 37"/>
                  <a:gd name="T81" fmla="*/ 6 h 48"/>
                  <a:gd name="T82" fmla="*/ 6 w 37"/>
                  <a:gd name="T83" fmla="*/ 20 h 48"/>
                  <a:gd name="T84" fmla="*/ 6 w 37"/>
                  <a:gd name="T85" fmla="*/ 43 h 48"/>
                  <a:gd name="T86" fmla="*/ 18 w 37"/>
                  <a:gd name="T87" fmla="*/ 43 h 48"/>
                  <a:gd name="T88" fmla="*/ 22 w 37"/>
                  <a:gd name="T89" fmla="*/ 43 h 48"/>
                  <a:gd name="T90" fmla="*/ 23 w 37"/>
                  <a:gd name="T91" fmla="*/ 43 h 48"/>
                  <a:gd name="T92" fmla="*/ 26 w 37"/>
                  <a:gd name="T93" fmla="*/ 41 h 48"/>
                  <a:gd name="T94" fmla="*/ 28 w 37"/>
                  <a:gd name="T95" fmla="*/ 41 h 48"/>
                  <a:gd name="T96" fmla="*/ 29 w 37"/>
                  <a:gd name="T97" fmla="*/ 40 h 48"/>
                  <a:gd name="T98" fmla="*/ 29 w 37"/>
                  <a:gd name="T99" fmla="*/ 38 h 48"/>
                  <a:gd name="T100" fmla="*/ 31 w 37"/>
                  <a:gd name="T101" fmla="*/ 37 h 48"/>
                  <a:gd name="T102" fmla="*/ 31 w 37"/>
                  <a:gd name="T103" fmla="*/ 34 h 48"/>
                  <a:gd name="T104" fmla="*/ 31 w 37"/>
                  <a:gd name="T105" fmla="*/ 32 h 48"/>
                  <a:gd name="T106" fmla="*/ 29 w 37"/>
                  <a:gd name="T107" fmla="*/ 29 h 48"/>
                  <a:gd name="T108" fmla="*/ 28 w 37"/>
                  <a:gd name="T109" fmla="*/ 28 h 48"/>
                  <a:gd name="T110" fmla="*/ 26 w 37"/>
                  <a:gd name="T111" fmla="*/ 28 h 48"/>
                  <a:gd name="T112" fmla="*/ 22 w 37"/>
                  <a:gd name="T113" fmla="*/ 26 h 48"/>
                  <a:gd name="T114" fmla="*/ 18 w 37"/>
                  <a:gd name="T115" fmla="*/ 26 h 48"/>
                  <a:gd name="T116" fmla="*/ 6 w 37"/>
                  <a:gd name="T117" fmla="*/ 26 h 48"/>
                  <a:gd name="T118" fmla="*/ 6 w 37"/>
                  <a:gd name="T119" fmla="*/ 4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7" h="48">
                    <a:moveTo>
                      <a:pt x="0" y="48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25" y="1"/>
                    </a:lnTo>
                    <a:lnTo>
                      <a:pt x="28" y="1"/>
                    </a:lnTo>
                    <a:lnTo>
                      <a:pt x="31" y="3"/>
                    </a:lnTo>
                    <a:lnTo>
                      <a:pt x="34" y="6"/>
                    </a:lnTo>
                    <a:lnTo>
                      <a:pt x="35" y="9"/>
                    </a:lnTo>
                    <a:lnTo>
                      <a:pt x="35" y="12"/>
                    </a:lnTo>
                    <a:lnTo>
                      <a:pt x="35" y="15"/>
                    </a:lnTo>
                    <a:lnTo>
                      <a:pt x="34" y="18"/>
                    </a:lnTo>
                    <a:lnTo>
                      <a:pt x="31" y="21"/>
                    </a:lnTo>
                    <a:lnTo>
                      <a:pt x="28" y="23"/>
                    </a:lnTo>
                    <a:lnTo>
                      <a:pt x="32" y="25"/>
                    </a:lnTo>
                    <a:lnTo>
                      <a:pt x="35" y="28"/>
                    </a:lnTo>
                    <a:lnTo>
                      <a:pt x="37" y="31"/>
                    </a:lnTo>
                    <a:lnTo>
                      <a:pt x="37" y="34"/>
                    </a:lnTo>
                    <a:lnTo>
                      <a:pt x="37" y="38"/>
                    </a:lnTo>
                    <a:lnTo>
                      <a:pt x="37" y="40"/>
                    </a:lnTo>
                    <a:lnTo>
                      <a:pt x="34" y="43"/>
                    </a:lnTo>
                    <a:lnTo>
                      <a:pt x="32" y="45"/>
                    </a:lnTo>
                    <a:lnTo>
                      <a:pt x="31" y="46"/>
                    </a:lnTo>
                    <a:lnTo>
                      <a:pt x="28" y="48"/>
                    </a:lnTo>
                    <a:lnTo>
                      <a:pt x="23" y="48"/>
                    </a:lnTo>
                    <a:lnTo>
                      <a:pt x="18" y="48"/>
                    </a:lnTo>
                    <a:lnTo>
                      <a:pt x="0" y="48"/>
                    </a:lnTo>
                    <a:close/>
                    <a:moveTo>
                      <a:pt x="6" y="20"/>
                    </a:moveTo>
                    <a:lnTo>
                      <a:pt x="17" y="20"/>
                    </a:lnTo>
                    <a:lnTo>
                      <a:pt x="22" y="20"/>
                    </a:lnTo>
                    <a:lnTo>
                      <a:pt x="23" y="20"/>
                    </a:lnTo>
                    <a:lnTo>
                      <a:pt x="26" y="18"/>
                    </a:lnTo>
                    <a:lnTo>
                      <a:pt x="28" y="17"/>
                    </a:lnTo>
                    <a:lnTo>
                      <a:pt x="28" y="15"/>
                    </a:lnTo>
                    <a:lnTo>
                      <a:pt x="29" y="14"/>
                    </a:lnTo>
                    <a:lnTo>
                      <a:pt x="28" y="11"/>
                    </a:lnTo>
                    <a:lnTo>
                      <a:pt x="28" y="9"/>
                    </a:lnTo>
                    <a:lnTo>
                      <a:pt x="26" y="8"/>
                    </a:lnTo>
                    <a:lnTo>
                      <a:pt x="25" y="6"/>
                    </a:lnTo>
                    <a:lnTo>
                      <a:pt x="22" y="6"/>
                    </a:lnTo>
                    <a:lnTo>
                      <a:pt x="17" y="6"/>
                    </a:lnTo>
                    <a:lnTo>
                      <a:pt x="6" y="6"/>
                    </a:lnTo>
                    <a:lnTo>
                      <a:pt x="6" y="20"/>
                    </a:lnTo>
                    <a:close/>
                    <a:moveTo>
                      <a:pt x="6" y="43"/>
                    </a:moveTo>
                    <a:lnTo>
                      <a:pt x="18" y="43"/>
                    </a:lnTo>
                    <a:lnTo>
                      <a:pt x="22" y="43"/>
                    </a:lnTo>
                    <a:lnTo>
                      <a:pt x="23" y="43"/>
                    </a:lnTo>
                    <a:lnTo>
                      <a:pt x="26" y="41"/>
                    </a:lnTo>
                    <a:lnTo>
                      <a:pt x="28" y="41"/>
                    </a:lnTo>
                    <a:lnTo>
                      <a:pt x="29" y="40"/>
                    </a:lnTo>
                    <a:lnTo>
                      <a:pt x="29" y="38"/>
                    </a:lnTo>
                    <a:lnTo>
                      <a:pt x="31" y="37"/>
                    </a:lnTo>
                    <a:lnTo>
                      <a:pt x="31" y="34"/>
                    </a:lnTo>
                    <a:lnTo>
                      <a:pt x="31" y="32"/>
                    </a:lnTo>
                    <a:lnTo>
                      <a:pt x="29" y="29"/>
                    </a:lnTo>
                    <a:lnTo>
                      <a:pt x="28" y="28"/>
                    </a:lnTo>
                    <a:lnTo>
                      <a:pt x="26" y="28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6" y="26"/>
                    </a:lnTo>
                    <a:lnTo>
                      <a:pt x="6" y="4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Line 54"/>
              <p:cNvSpPr>
                <a:spLocks noChangeShapeType="1"/>
              </p:cNvSpPr>
              <p:nvPr/>
            </p:nvSpPr>
            <p:spPr bwMode="auto">
              <a:xfrm>
                <a:off x="3073" y="2866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" name="Line 55"/>
              <p:cNvSpPr>
                <a:spLocks noChangeShapeType="1"/>
              </p:cNvSpPr>
              <p:nvPr/>
            </p:nvSpPr>
            <p:spPr bwMode="auto">
              <a:xfrm>
                <a:off x="3073" y="2653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" name="Line 56"/>
              <p:cNvSpPr>
                <a:spLocks noChangeShapeType="1"/>
              </p:cNvSpPr>
              <p:nvPr/>
            </p:nvSpPr>
            <p:spPr bwMode="auto">
              <a:xfrm>
                <a:off x="3073" y="2438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Line 57"/>
              <p:cNvSpPr>
                <a:spLocks noChangeShapeType="1"/>
              </p:cNvSpPr>
              <p:nvPr/>
            </p:nvSpPr>
            <p:spPr bwMode="auto">
              <a:xfrm>
                <a:off x="3073" y="2224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" name="Line 58"/>
              <p:cNvSpPr>
                <a:spLocks noChangeShapeType="1"/>
              </p:cNvSpPr>
              <p:nvPr/>
            </p:nvSpPr>
            <p:spPr bwMode="auto">
              <a:xfrm>
                <a:off x="3073" y="2009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" name="Line 59"/>
              <p:cNvSpPr>
                <a:spLocks noChangeShapeType="1"/>
              </p:cNvSpPr>
              <p:nvPr/>
            </p:nvSpPr>
            <p:spPr bwMode="auto">
              <a:xfrm>
                <a:off x="3073" y="1795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Line 60"/>
              <p:cNvSpPr>
                <a:spLocks noChangeShapeType="1"/>
              </p:cNvSpPr>
              <p:nvPr/>
            </p:nvSpPr>
            <p:spPr bwMode="auto">
              <a:xfrm>
                <a:off x="3073" y="1581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" name="Line 61"/>
              <p:cNvSpPr>
                <a:spLocks noChangeShapeType="1"/>
              </p:cNvSpPr>
              <p:nvPr/>
            </p:nvSpPr>
            <p:spPr bwMode="auto">
              <a:xfrm>
                <a:off x="3073" y="1367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Line 62"/>
              <p:cNvSpPr>
                <a:spLocks noChangeShapeType="1"/>
              </p:cNvSpPr>
              <p:nvPr/>
            </p:nvSpPr>
            <p:spPr bwMode="auto">
              <a:xfrm>
                <a:off x="3073" y="1152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" name="Line 63"/>
              <p:cNvSpPr>
                <a:spLocks noChangeShapeType="1"/>
              </p:cNvSpPr>
              <p:nvPr/>
            </p:nvSpPr>
            <p:spPr bwMode="auto">
              <a:xfrm>
                <a:off x="3073" y="939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" name="Line 64"/>
              <p:cNvSpPr>
                <a:spLocks noChangeShapeType="1"/>
              </p:cNvSpPr>
              <p:nvPr/>
            </p:nvSpPr>
            <p:spPr bwMode="auto">
              <a:xfrm>
                <a:off x="3073" y="723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" name="Line 65"/>
              <p:cNvSpPr>
                <a:spLocks noChangeShapeType="1"/>
              </p:cNvSpPr>
              <p:nvPr/>
            </p:nvSpPr>
            <p:spPr bwMode="auto">
              <a:xfrm flipH="1">
                <a:off x="5440" y="2866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" name="Line 66"/>
              <p:cNvSpPr>
                <a:spLocks noChangeShapeType="1"/>
              </p:cNvSpPr>
              <p:nvPr/>
            </p:nvSpPr>
            <p:spPr bwMode="auto">
              <a:xfrm flipH="1">
                <a:off x="5440" y="2653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" name="Line 67"/>
              <p:cNvSpPr>
                <a:spLocks noChangeShapeType="1"/>
              </p:cNvSpPr>
              <p:nvPr/>
            </p:nvSpPr>
            <p:spPr bwMode="auto">
              <a:xfrm flipH="1">
                <a:off x="5440" y="2438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Line 68"/>
              <p:cNvSpPr>
                <a:spLocks noChangeShapeType="1"/>
              </p:cNvSpPr>
              <p:nvPr/>
            </p:nvSpPr>
            <p:spPr bwMode="auto">
              <a:xfrm flipH="1">
                <a:off x="5440" y="2224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" name="Line 69"/>
              <p:cNvSpPr>
                <a:spLocks noChangeShapeType="1"/>
              </p:cNvSpPr>
              <p:nvPr/>
            </p:nvSpPr>
            <p:spPr bwMode="auto">
              <a:xfrm flipH="1">
                <a:off x="5440" y="2009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" name="Line 70"/>
              <p:cNvSpPr>
                <a:spLocks noChangeShapeType="1"/>
              </p:cNvSpPr>
              <p:nvPr/>
            </p:nvSpPr>
            <p:spPr bwMode="auto">
              <a:xfrm flipH="1">
                <a:off x="5440" y="1795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" name="Line 71"/>
              <p:cNvSpPr>
                <a:spLocks noChangeShapeType="1"/>
              </p:cNvSpPr>
              <p:nvPr/>
            </p:nvSpPr>
            <p:spPr bwMode="auto">
              <a:xfrm flipH="1">
                <a:off x="5440" y="1581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Line 72"/>
              <p:cNvSpPr>
                <a:spLocks noChangeShapeType="1"/>
              </p:cNvSpPr>
              <p:nvPr/>
            </p:nvSpPr>
            <p:spPr bwMode="auto">
              <a:xfrm flipH="1">
                <a:off x="5440" y="1367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Line 73"/>
              <p:cNvSpPr>
                <a:spLocks noChangeShapeType="1"/>
              </p:cNvSpPr>
              <p:nvPr/>
            </p:nvSpPr>
            <p:spPr bwMode="auto">
              <a:xfrm flipH="1">
                <a:off x="5440" y="1152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Line 74"/>
              <p:cNvSpPr>
                <a:spLocks noChangeShapeType="1"/>
              </p:cNvSpPr>
              <p:nvPr/>
            </p:nvSpPr>
            <p:spPr bwMode="auto">
              <a:xfrm flipH="1">
                <a:off x="5440" y="939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Line 75"/>
              <p:cNvSpPr>
                <a:spLocks noChangeShapeType="1"/>
              </p:cNvSpPr>
              <p:nvPr/>
            </p:nvSpPr>
            <p:spPr bwMode="auto">
              <a:xfrm flipH="1">
                <a:off x="5440" y="723"/>
                <a:ext cx="1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Line 76"/>
              <p:cNvSpPr>
                <a:spLocks noChangeShapeType="1"/>
              </p:cNvSpPr>
              <p:nvPr/>
            </p:nvSpPr>
            <p:spPr bwMode="auto">
              <a:xfrm>
                <a:off x="3073" y="2866"/>
                <a:ext cx="29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Line 77"/>
              <p:cNvSpPr>
                <a:spLocks noChangeShapeType="1"/>
              </p:cNvSpPr>
              <p:nvPr/>
            </p:nvSpPr>
            <p:spPr bwMode="auto">
              <a:xfrm>
                <a:off x="3073" y="2438"/>
                <a:ext cx="29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Line 78"/>
              <p:cNvSpPr>
                <a:spLocks noChangeShapeType="1"/>
              </p:cNvSpPr>
              <p:nvPr/>
            </p:nvSpPr>
            <p:spPr bwMode="auto">
              <a:xfrm>
                <a:off x="3073" y="2009"/>
                <a:ext cx="29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Line 79"/>
              <p:cNvSpPr>
                <a:spLocks noChangeShapeType="1"/>
              </p:cNvSpPr>
              <p:nvPr/>
            </p:nvSpPr>
            <p:spPr bwMode="auto">
              <a:xfrm>
                <a:off x="3073" y="1581"/>
                <a:ext cx="29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" name="Line 80"/>
              <p:cNvSpPr>
                <a:spLocks noChangeShapeType="1"/>
              </p:cNvSpPr>
              <p:nvPr/>
            </p:nvSpPr>
            <p:spPr bwMode="auto">
              <a:xfrm>
                <a:off x="3073" y="1152"/>
                <a:ext cx="29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" name="Line 81"/>
              <p:cNvSpPr>
                <a:spLocks noChangeShapeType="1"/>
              </p:cNvSpPr>
              <p:nvPr/>
            </p:nvSpPr>
            <p:spPr bwMode="auto">
              <a:xfrm>
                <a:off x="3073" y="723"/>
                <a:ext cx="29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" name="Line 82"/>
              <p:cNvSpPr>
                <a:spLocks noChangeShapeType="1"/>
              </p:cNvSpPr>
              <p:nvPr/>
            </p:nvSpPr>
            <p:spPr bwMode="auto">
              <a:xfrm flipH="1">
                <a:off x="5425" y="2866"/>
                <a:ext cx="29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" name="Line 83"/>
              <p:cNvSpPr>
                <a:spLocks noChangeShapeType="1"/>
              </p:cNvSpPr>
              <p:nvPr/>
            </p:nvSpPr>
            <p:spPr bwMode="auto">
              <a:xfrm flipH="1">
                <a:off x="5425" y="2438"/>
                <a:ext cx="29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" name="Line 84"/>
              <p:cNvSpPr>
                <a:spLocks noChangeShapeType="1"/>
              </p:cNvSpPr>
              <p:nvPr/>
            </p:nvSpPr>
            <p:spPr bwMode="auto">
              <a:xfrm flipH="1">
                <a:off x="5425" y="2009"/>
                <a:ext cx="29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" name="Line 85"/>
              <p:cNvSpPr>
                <a:spLocks noChangeShapeType="1"/>
              </p:cNvSpPr>
              <p:nvPr/>
            </p:nvSpPr>
            <p:spPr bwMode="auto">
              <a:xfrm flipH="1">
                <a:off x="5425" y="1581"/>
                <a:ext cx="29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" name="Line 86"/>
              <p:cNvSpPr>
                <a:spLocks noChangeShapeType="1"/>
              </p:cNvSpPr>
              <p:nvPr/>
            </p:nvSpPr>
            <p:spPr bwMode="auto">
              <a:xfrm flipH="1">
                <a:off x="5425" y="1152"/>
                <a:ext cx="29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" name="Line 87"/>
              <p:cNvSpPr>
                <a:spLocks noChangeShapeType="1"/>
              </p:cNvSpPr>
              <p:nvPr/>
            </p:nvSpPr>
            <p:spPr bwMode="auto">
              <a:xfrm flipH="1">
                <a:off x="5425" y="723"/>
                <a:ext cx="29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" name="Freeform 88"/>
              <p:cNvSpPr>
                <a:spLocks noEditPoints="1"/>
              </p:cNvSpPr>
              <p:nvPr/>
            </p:nvSpPr>
            <p:spPr bwMode="auto">
              <a:xfrm>
                <a:off x="2954" y="2828"/>
                <a:ext cx="48" cy="71"/>
              </a:xfrm>
              <a:custGeom>
                <a:avLst/>
                <a:gdLst>
                  <a:gd name="T0" fmla="*/ 0 w 48"/>
                  <a:gd name="T1" fmla="*/ 35 h 71"/>
                  <a:gd name="T2" fmla="*/ 0 w 48"/>
                  <a:gd name="T3" fmla="*/ 28 h 71"/>
                  <a:gd name="T4" fmla="*/ 2 w 48"/>
                  <a:gd name="T5" fmla="*/ 22 h 71"/>
                  <a:gd name="T6" fmla="*/ 3 w 48"/>
                  <a:gd name="T7" fmla="*/ 15 h 71"/>
                  <a:gd name="T8" fmla="*/ 5 w 48"/>
                  <a:gd name="T9" fmla="*/ 11 h 71"/>
                  <a:gd name="T10" fmla="*/ 8 w 48"/>
                  <a:gd name="T11" fmla="*/ 8 h 71"/>
                  <a:gd name="T12" fmla="*/ 11 w 48"/>
                  <a:gd name="T13" fmla="*/ 5 h 71"/>
                  <a:gd name="T14" fmla="*/ 14 w 48"/>
                  <a:gd name="T15" fmla="*/ 3 h 71"/>
                  <a:gd name="T16" fmla="*/ 19 w 48"/>
                  <a:gd name="T17" fmla="*/ 2 h 71"/>
                  <a:gd name="T18" fmla="*/ 25 w 48"/>
                  <a:gd name="T19" fmla="*/ 0 h 71"/>
                  <a:gd name="T20" fmla="*/ 30 w 48"/>
                  <a:gd name="T21" fmla="*/ 2 h 71"/>
                  <a:gd name="T22" fmla="*/ 34 w 48"/>
                  <a:gd name="T23" fmla="*/ 3 h 71"/>
                  <a:gd name="T24" fmla="*/ 39 w 48"/>
                  <a:gd name="T25" fmla="*/ 6 h 71"/>
                  <a:gd name="T26" fmla="*/ 42 w 48"/>
                  <a:gd name="T27" fmla="*/ 9 h 71"/>
                  <a:gd name="T28" fmla="*/ 45 w 48"/>
                  <a:gd name="T29" fmla="*/ 14 h 71"/>
                  <a:gd name="T30" fmla="*/ 46 w 48"/>
                  <a:gd name="T31" fmla="*/ 20 h 71"/>
                  <a:gd name="T32" fmla="*/ 48 w 48"/>
                  <a:gd name="T33" fmla="*/ 26 h 71"/>
                  <a:gd name="T34" fmla="*/ 48 w 48"/>
                  <a:gd name="T35" fmla="*/ 35 h 71"/>
                  <a:gd name="T36" fmla="*/ 48 w 48"/>
                  <a:gd name="T37" fmla="*/ 43 h 71"/>
                  <a:gd name="T38" fmla="*/ 46 w 48"/>
                  <a:gd name="T39" fmla="*/ 49 h 71"/>
                  <a:gd name="T40" fmla="*/ 45 w 48"/>
                  <a:gd name="T41" fmla="*/ 55 h 71"/>
                  <a:gd name="T42" fmla="*/ 43 w 48"/>
                  <a:gd name="T43" fmla="*/ 60 h 71"/>
                  <a:gd name="T44" fmla="*/ 40 w 48"/>
                  <a:gd name="T45" fmla="*/ 63 h 71"/>
                  <a:gd name="T46" fmla="*/ 37 w 48"/>
                  <a:gd name="T47" fmla="*/ 66 h 71"/>
                  <a:gd name="T48" fmla="*/ 34 w 48"/>
                  <a:gd name="T49" fmla="*/ 69 h 71"/>
                  <a:gd name="T50" fmla="*/ 30 w 48"/>
                  <a:gd name="T51" fmla="*/ 69 h 71"/>
                  <a:gd name="T52" fmla="*/ 25 w 48"/>
                  <a:gd name="T53" fmla="*/ 71 h 71"/>
                  <a:gd name="T54" fmla="*/ 17 w 48"/>
                  <a:gd name="T55" fmla="*/ 69 h 71"/>
                  <a:gd name="T56" fmla="*/ 13 w 48"/>
                  <a:gd name="T57" fmla="*/ 68 h 71"/>
                  <a:gd name="T58" fmla="*/ 8 w 48"/>
                  <a:gd name="T59" fmla="*/ 63 h 71"/>
                  <a:gd name="T60" fmla="*/ 2 w 48"/>
                  <a:gd name="T61" fmla="*/ 52 h 71"/>
                  <a:gd name="T62" fmla="*/ 0 w 48"/>
                  <a:gd name="T63" fmla="*/ 35 h 71"/>
                  <a:gd name="T64" fmla="*/ 10 w 48"/>
                  <a:gd name="T65" fmla="*/ 35 h 71"/>
                  <a:gd name="T66" fmla="*/ 10 w 48"/>
                  <a:gd name="T67" fmla="*/ 43 h 71"/>
                  <a:gd name="T68" fmla="*/ 11 w 48"/>
                  <a:gd name="T69" fmla="*/ 49 h 71"/>
                  <a:gd name="T70" fmla="*/ 13 w 48"/>
                  <a:gd name="T71" fmla="*/ 54 h 71"/>
                  <a:gd name="T72" fmla="*/ 14 w 48"/>
                  <a:gd name="T73" fmla="*/ 57 h 71"/>
                  <a:gd name="T74" fmla="*/ 17 w 48"/>
                  <a:gd name="T75" fmla="*/ 60 h 71"/>
                  <a:gd name="T76" fmla="*/ 20 w 48"/>
                  <a:gd name="T77" fmla="*/ 62 h 71"/>
                  <a:gd name="T78" fmla="*/ 25 w 48"/>
                  <a:gd name="T79" fmla="*/ 62 h 71"/>
                  <a:gd name="T80" fmla="*/ 28 w 48"/>
                  <a:gd name="T81" fmla="*/ 62 h 71"/>
                  <a:gd name="T82" fmla="*/ 31 w 48"/>
                  <a:gd name="T83" fmla="*/ 60 h 71"/>
                  <a:gd name="T84" fmla="*/ 34 w 48"/>
                  <a:gd name="T85" fmla="*/ 57 h 71"/>
                  <a:gd name="T86" fmla="*/ 36 w 48"/>
                  <a:gd name="T87" fmla="*/ 54 h 71"/>
                  <a:gd name="T88" fmla="*/ 37 w 48"/>
                  <a:gd name="T89" fmla="*/ 49 h 71"/>
                  <a:gd name="T90" fmla="*/ 39 w 48"/>
                  <a:gd name="T91" fmla="*/ 43 h 71"/>
                  <a:gd name="T92" fmla="*/ 39 w 48"/>
                  <a:gd name="T93" fmla="*/ 35 h 71"/>
                  <a:gd name="T94" fmla="*/ 39 w 48"/>
                  <a:gd name="T95" fmla="*/ 28 h 71"/>
                  <a:gd name="T96" fmla="*/ 37 w 48"/>
                  <a:gd name="T97" fmla="*/ 22 h 71"/>
                  <a:gd name="T98" fmla="*/ 36 w 48"/>
                  <a:gd name="T99" fmla="*/ 17 h 71"/>
                  <a:gd name="T100" fmla="*/ 34 w 48"/>
                  <a:gd name="T101" fmla="*/ 14 h 71"/>
                  <a:gd name="T102" fmla="*/ 31 w 48"/>
                  <a:gd name="T103" fmla="*/ 11 h 71"/>
                  <a:gd name="T104" fmla="*/ 28 w 48"/>
                  <a:gd name="T105" fmla="*/ 9 h 71"/>
                  <a:gd name="T106" fmla="*/ 23 w 48"/>
                  <a:gd name="T107" fmla="*/ 9 h 71"/>
                  <a:gd name="T108" fmla="*/ 20 w 48"/>
                  <a:gd name="T109" fmla="*/ 9 h 71"/>
                  <a:gd name="T110" fmla="*/ 17 w 48"/>
                  <a:gd name="T111" fmla="*/ 11 h 71"/>
                  <a:gd name="T112" fmla="*/ 14 w 48"/>
                  <a:gd name="T113" fmla="*/ 14 h 71"/>
                  <a:gd name="T114" fmla="*/ 13 w 48"/>
                  <a:gd name="T115" fmla="*/ 17 h 71"/>
                  <a:gd name="T116" fmla="*/ 11 w 48"/>
                  <a:gd name="T117" fmla="*/ 22 h 71"/>
                  <a:gd name="T118" fmla="*/ 10 w 48"/>
                  <a:gd name="T119" fmla="*/ 28 h 71"/>
                  <a:gd name="T120" fmla="*/ 10 w 48"/>
                  <a:gd name="T121" fmla="*/ 3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8" h="71">
                    <a:moveTo>
                      <a:pt x="0" y="35"/>
                    </a:moveTo>
                    <a:lnTo>
                      <a:pt x="0" y="28"/>
                    </a:lnTo>
                    <a:lnTo>
                      <a:pt x="2" y="22"/>
                    </a:lnTo>
                    <a:lnTo>
                      <a:pt x="3" y="15"/>
                    </a:lnTo>
                    <a:lnTo>
                      <a:pt x="5" y="11"/>
                    </a:lnTo>
                    <a:lnTo>
                      <a:pt x="8" y="8"/>
                    </a:lnTo>
                    <a:lnTo>
                      <a:pt x="11" y="5"/>
                    </a:lnTo>
                    <a:lnTo>
                      <a:pt x="14" y="3"/>
                    </a:lnTo>
                    <a:lnTo>
                      <a:pt x="19" y="2"/>
                    </a:lnTo>
                    <a:lnTo>
                      <a:pt x="25" y="0"/>
                    </a:lnTo>
                    <a:lnTo>
                      <a:pt x="30" y="2"/>
                    </a:lnTo>
                    <a:lnTo>
                      <a:pt x="34" y="3"/>
                    </a:lnTo>
                    <a:lnTo>
                      <a:pt x="39" y="6"/>
                    </a:lnTo>
                    <a:lnTo>
                      <a:pt x="42" y="9"/>
                    </a:lnTo>
                    <a:lnTo>
                      <a:pt x="45" y="14"/>
                    </a:lnTo>
                    <a:lnTo>
                      <a:pt x="46" y="20"/>
                    </a:lnTo>
                    <a:lnTo>
                      <a:pt x="48" y="26"/>
                    </a:lnTo>
                    <a:lnTo>
                      <a:pt x="48" y="35"/>
                    </a:lnTo>
                    <a:lnTo>
                      <a:pt x="48" y="43"/>
                    </a:lnTo>
                    <a:lnTo>
                      <a:pt x="46" y="49"/>
                    </a:lnTo>
                    <a:lnTo>
                      <a:pt x="45" y="55"/>
                    </a:lnTo>
                    <a:lnTo>
                      <a:pt x="43" y="60"/>
                    </a:lnTo>
                    <a:lnTo>
                      <a:pt x="40" y="63"/>
                    </a:lnTo>
                    <a:lnTo>
                      <a:pt x="37" y="66"/>
                    </a:lnTo>
                    <a:lnTo>
                      <a:pt x="34" y="69"/>
                    </a:lnTo>
                    <a:lnTo>
                      <a:pt x="30" y="69"/>
                    </a:lnTo>
                    <a:lnTo>
                      <a:pt x="25" y="71"/>
                    </a:lnTo>
                    <a:lnTo>
                      <a:pt x="17" y="69"/>
                    </a:lnTo>
                    <a:lnTo>
                      <a:pt x="13" y="68"/>
                    </a:lnTo>
                    <a:lnTo>
                      <a:pt x="8" y="63"/>
                    </a:lnTo>
                    <a:lnTo>
                      <a:pt x="2" y="52"/>
                    </a:lnTo>
                    <a:lnTo>
                      <a:pt x="0" y="35"/>
                    </a:lnTo>
                    <a:close/>
                    <a:moveTo>
                      <a:pt x="10" y="35"/>
                    </a:moveTo>
                    <a:lnTo>
                      <a:pt x="10" y="43"/>
                    </a:lnTo>
                    <a:lnTo>
                      <a:pt x="11" y="49"/>
                    </a:lnTo>
                    <a:lnTo>
                      <a:pt x="13" y="54"/>
                    </a:lnTo>
                    <a:lnTo>
                      <a:pt x="14" y="57"/>
                    </a:lnTo>
                    <a:lnTo>
                      <a:pt x="17" y="60"/>
                    </a:lnTo>
                    <a:lnTo>
                      <a:pt x="20" y="62"/>
                    </a:lnTo>
                    <a:lnTo>
                      <a:pt x="25" y="62"/>
                    </a:lnTo>
                    <a:lnTo>
                      <a:pt x="28" y="62"/>
                    </a:lnTo>
                    <a:lnTo>
                      <a:pt x="31" y="60"/>
                    </a:lnTo>
                    <a:lnTo>
                      <a:pt x="34" y="57"/>
                    </a:lnTo>
                    <a:lnTo>
                      <a:pt x="36" y="54"/>
                    </a:lnTo>
                    <a:lnTo>
                      <a:pt x="37" y="49"/>
                    </a:lnTo>
                    <a:lnTo>
                      <a:pt x="39" y="43"/>
                    </a:lnTo>
                    <a:lnTo>
                      <a:pt x="39" y="35"/>
                    </a:lnTo>
                    <a:lnTo>
                      <a:pt x="39" y="28"/>
                    </a:lnTo>
                    <a:lnTo>
                      <a:pt x="37" y="22"/>
                    </a:lnTo>
                    <a:lnTo>
                      <a:pt x="36" y="17"/>
                    </a:lnTo>
                    <a:lnTo>
                      <a:pt x="34" y="14"/>
                    </a:lnTo>
                    <a:lnTo>
                      <a:pt x="31" y="11"/>
                    </a:lnTo>
                    <a:lnTo>
                      <a:pt x="28" y="9"/>
                    </a:lnTo>
                    <a:lnTo>
                      <a:pt x="23" y="9"/>
                    </a:lnTo>
                    <a:lnTo>
                      <a:pt x="20" y="9"/>
                    </a:lnTo>
                    <a:lnTo>
                      <a:pt x="17" y="11"/>
                    </a:lnTo>
                    <a:lnTo>
                      <a:pt x="14" y="14"/>
                    </a:lnTo>
                    <a:lnTo>
                      <a:pt x="13" y="17"/>
                    </a:lnTo>
                    <a:lnTo>
                      <a:pt x="11" y="22"/>
                    </a:lnTo>
                    <a:lnTo>
                      <a:pt x="10" y="28"/>
                    </a:lnTo>
                    <a:lnTo>
                      <a:pt x="1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" name="Freeform 89"/>
              <p:cNvSpPr>
                <a:spLocks/>
              </p:cNvSpPr>
              <p:nvPr/>
            </p:nvSpPr>
            <p:spPr bwMode="auto">
              <a:xfrm>
                <a:off x="2953" y="2401"/>
                <a:ext cx="47" cy="67"/>
              </a:xfrm>
              <a:custGeom>
                <a:avLst/>
                <a:gdLst>
                  <a:gd name="T0" fmla="*/ 47 w 47"/>
                  <a:gd name="T1" fmla="*/ 60 h 67"/>
                  <a:gd name="T2" fmla="*/ 47 w 47"/>
                  <a:gd name="T3" fmla="*/ 67 h 67"/>
                  <a:gd name="T4" fmla="*/ 0 w 47"/>
                  <a:gd name="T5" fmla="*/ 67 h 67"/>
                  <a:gd name="T6" fmla="*/ 0 w 47"/>
                  <a:gd name="T7" fmla="*/ 64 h 67"/>
                  <a:gd name="T8" fmla="*/ 1 w 47"/>
                  <a:gd name="T9" fmla="*/ 61 h 67"/>
                  <a:gd name="T10" fmla="*/ 3 w 47"/>
                  <a:gd name="T11" fmla="*/ 57 h 67"/>
                  <a:gd name="T12" fmla="*/ 6 w 47"/>
                  <a:gd name="T13" fmla="*/ 52 h 67"/>
                  <a:gd name="T14" fmla="*/ 11 w 47"/>
                  <a:gd name="T15" fmla="*/ 47 h 67"/>
                  <a:gd name="T16" fmla="*/ 18 w 47"/>
                  <a:gd name="T17" fmla="*/ 43 h 67"/>
                  <a:gd name="T18" fmla="*/ 24 w 47"/>
                  <a:gd name="T19" fmla="*/ 37 h 67"/>
                  <a:gd name="T20" fmla="*/ 31 w 47"/>
                  <a:gd name="T21" fmla="*/ 32 h 67"/>
                  <a:gd name="T22" fmla="*/ 34 w 47"/>
                  <a:gd name="T23" fmla="*/ 27 h 67"/>
                  <a:gd name="T24" fmla="*/ 37 w 47"/>
                  <a:gd name="T25" fmla="*/ 23 h 67"/>
                  <a:gd name="T26" fmla="*/ 37 w 47"/>
                  <a:gd name="T27" fmla="*/ 18 h 67"/>
                  <a:gd name="T28" fmla="*/ 37 w 47"/>
                  <a:gd name="T29" fmla="*/ 13 h 67"/>
                  <a:gd name="T30" fmla="*/ 34 w 47"/>
                  <a:gd name="T31" fmla="*/ 10 h 67"/>
                  <a:gd name="T32" fmla="*/ 29 w 47"/>
                  <a:gd name="T33" fmla="*/ 7 h 67"/>
                  <a:gd name="T34" fmla="*/ 24 w 47"/>
                  <a:gd name="T35" fmla="*/ 7 h 67"/>
                  <a:gd name="T36" fmla="*/ 18 w 47"/>
                  <a:gd name="T37" fmla="*/ 7 h 67"/>
                  <a:gd name="T38" fmla="*/ 15 w 47"/>
                  <a:gd name="T39" fmla="*/ 10 h 67"/>
                  <a:gd name="T40" fmla="*/ 12 w 47"/>
                  <a:gd name="T41" fmla="*/ 13 h 67"/>
                  <a:gd name="T42" fmla="*/ 11 w 47"/>
                  <a:gd name="T43" fmla="*/ 20 h 67"/>
                  <a:gd name="T44" fmla="*/ 1 w 47"/>
                  <a:gd name="T45" fmla="*/ 18 h 67"/>
                  <a:gd name="T46" fmla="*/ 3 w 47"/>
                  <a:gd name="T47" fmla="*/ 12 h 67"/>
                  <a:gd name="T48" fmla="*/ 4 w 47"/>
                  <a:gd name="T49" fmla="*/ 7 h 67"/>
                  <a:gd name="T50" fmla="*/ 7 w 47"/>
                  <a:gd name="T51" fmla="*/ 4 h 67"/>
                  <a:gd name="T52" fmla="*/ 12 w 47"/>
                  <a:gd name="T53" fmla="*/ 1 h 67"/>
                  <a:gd name="T54" fmla="*/ 18 w 47"/>
                  <a:gd name="T55" fmla="*/ 0 h 67"/>
                  <a:gd name="T56" fmla="*/ 24 w 47"/>
                  <a:gd name="T57" fmla="*/ 0 h 67"/>
                  <a:gd name="T58" fmla="*/ 31 w 47"/>
                  <a:gd name="T59" fmla="*/ 0 h 67"/>
                  <a:gd name="T60" fmla="*/ 37 w 47"/>
                  <a:gd name="T61" fmla="*/ 1 h 67"/>
                  <a:gd name="T62" fmla="*/ 41 w 47"/>
                  <a:gd name="T63" fmla="*/ 4 h 67"/>
                  <a:gd name="T64" fmla="*/ 44 w 47"/>
                  <a:gd name="T65" fmla="*/ 9 h 67"/>
                  <a:gd name="T66" fmla="*/ 46 w 47"/>
                  <a:gd name="T67" fmla="*/ 13 h 67"/>
                  <a:gd name="T68" fmla="*/ 47 w 47"/>
                  <a:gd name="T69" fmla="*/ 18 h 67"/>
                  <a:gd name="T70" fmla="*/ 46 w 47"/>
                  <a:gd name="T71" fmla="*/ 23 h 67"/>
                  <a:gd name="T72" fmla="*/ 46 w 47"/>
                  <a:gd name="T73" fmla="*/ 26 h 67"/>
                  <a:gd name="T74" fmla="*/ 43 w 47"/>
                  <a:gd name="T75" fmla="*/ 30 h 67"/>
                  <a:gd name="T76" fmla="*/ 40 w 47"/>
                  <a:gd name="T77" fmla="*/ 35 h 67"/>
                  <a:gd name="T78" fmla="*/ 37 w 47"/>
                  <a:gd name="T79" fmla="*/ 38 h 67"/>
                  <a:gd name="T80" fmla="*/ 32 w 47"/>
                  <a:gd name="T81" fmla="*/ 41 h 67"/>
                  <a:gd name="T82" fmla="*/ 27 w 47"/>
                  <a:gd name="T83" fmla="*/ 46 h 67"/>
                  <a:gd name="T84" fmla="*/ 23 w 47"/>
                  <a:gd name="T85" fmla="*/ 50 h 67"/>
                  <a:gd name="T86" fmla="*/ 18 w 47"/>
                  <a:gd name="T87" fmla="*/ 52 h 67"/>
                  <a:gd name="T88" fmla="*/ 17 w 47"/>
                  <a:gd name="T89" fmla="*/ 55 h 67"/>
                  <a:gd name="T90" fmla="*/ 14 w 47"/>
                  <a:gd name="T91" fmla="*/ 57 h 67"/>
                  <a:gd name="T92" fmla="*/ 12 w 47"/>
                  <a:gd name="T93" fmla="*/ 60 h 67"/>
                  <a:gd name="T94" fmla="*/ 47 w 47"/>
                  <a:gd name="T95" fmla="*/ 6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7" h="67">
                    <a:moveTo>
                      <a:pt x="47" y="60"/>
                    </a:moveTo>
                    <a:lnTo>
                      <a:pt x="47" y="67"/>
                    </a:lnTo>
                    <a:lnTo>
                      <a:pt x="0" y="67"/>
                    </a:lnTo>
                    <a:lnTo>
                      <a:pt x="0" y="64"/>
                    </a:lnTo>
                    <a:lnTo>
                      <a:pt x="1" y="61"/>
                    </a:lnTo>
                    <a:lnTo>
                      <a:pt x="3" y="57"/>
                    </a:lnTo>
                    <a:lnTo>
                      <a:pt x="6" y="52"/>
                    </a:lnTo>
                    <a:lnTo>
                      <a:pt x="11" y="47"/>
                    </a:lnTo>
                    <a:lnTo>
                      <a:pt x="18" y="43"/>
                    </a:lnTo>
                    <a:lnTo>
                      <a:pt x="24" y="37"/>
                    </a:lnTo>
                    <a:lnTo>
                      <a:pt x="31" y="32"/>
                    </a:lnTo>
                    <a:lnTo>
                      <a:pt x="34" y="27"/>
                    </a:lnTo>
                    <a:lnTo>
                      <a:pt x="37" y="23"/>
                    </a:lnTo>
                    <a:lnTo>
                      <a:pt x="37" y="18"/>
                    </a:lnTo>
                    <a:lnTo>
                      <a:pt x="37" y="13"/>
                    </a:lnTo>
                    <a:lnTo>
                      <a:pt x="34" y="10"/>
                    </a:lnTo>
                    <a:lnTo>
                      <a:pt x="29" y="7"/>
                    </a:lnTo>
                    <a:lnTo>
                      <a:pt x="24" y="7"/>
                    </a:lnTo>
                    <a:lnTo>
                      <a:pt x="18" y="7"/>
                    </a:lnTo>
                    <a:lnTo>
                      <a:pt x="15" y="10"/>
                    </a:lnTo>
                    <a:lnTo>
                      <a:pt x="12" y="13"/>
                    </a:lnTo>
                    <a:lnTo>
                      <a:pt x="11" y="20"/>
                    </a:lnTo>
                    <a:lnTo>
                      <a:pt x="1" y="18"/>
                    </a:lnTo>
                    <a:lnTo>
                      <a:pt x="3" y="12"/>
                    </a:lnTo>
                    <a:lnTo>
                      <a:pt x="4" y="7"/>
                    </a:lnTo>
                    <a:lnTo>
                      <a:pt x="7" y="4"/>
                    </a:lnTo>
                    <a:lnTo>
                      <a:pt x="12" y="1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31" y="0"/>
                    </a:lnTo>
                    <a:lnTo>
                      <a:pt x="37" y="1"/>
                    </a:lnTo>
                    <a:lnTo>
                      <a:pt x="41" y="4"/>
                    </a:lnTo>
                    <a:lnTo>
                      <a:pt x="44" y="9"/>
                    </a:lnTo>
                    <a:lnTo>
                      <a:pt x="46" y="13"/>
                    </a:lnTo>
                    <a:lnTo>
                      <a:pt x="47" y="18"/>
                    </a:lnTo>
                    <a:lnTo>
                      <a:pt x="46" y="23"/>
                    </a:lnTo>
                    <a:lnTo>
                      <a:pt x="46" y="26"/>
                    </a:lnTo>
                    <a:lnTo>
                      <a:pt x="43" y="30"/>
                    </a:lnTo>
                    <a:lnTo>
                      <a:pt x="40" y="35"/>
                    </a:lnTo>
                    <a:lnTo>
                      <a:pt x="37" y="38"/>
                    </a:lnTo>
                    <a:lnTo>
                      <a:pt x="32" y="41"/>
                    </a:lnTo>
                    <a:lnTo>
                      <a:pt x="27" y="46"/>
                    </a:lnTo>
                    <a:lnTo>
                      <a:pt x="23" y="50"/>
                    </a:lnTo>
                    <a:lnTo>
                      <a:pt x="18" y="52"/>
                    </a:lnTo>
                    <a:lnTo>
                      <a:pt x="17" y="55"/>
                    </a:lnTo>
                    <a:lnTo>
                      <a:pt x="14" y="57"/>
                    </a:lnTo>
                    <a:lnTo>
                      <a:pt x="12" y="60"/>
                    </a:lnTo>
                    <a:lnTo>
                      <a:pt x="47" y="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" name="Freeform 90"/>
              <p:cNvSpPr>
                <a:spLocks noEditPoints="1"/>
              </p:cNvSpPr>
              <p:nvPr/>
            </p:nvSpPr>
            <p:spPr bwMode="auto">
              <a:xfrm>
                <a:off x="2951" y="1973"/>
                <a:ext cx="51" cy="68"/>
              </a:xfrm>
              <a:custGeom>
                <a:avLst/>
                <a:gdLst>
                  <a:gd name="T0" fmla="*/ 33 w 51"/>
                  <a:gd name="T1" fmla="*/ 68 h 68"/>
                  <a:gd name="T2" fmla="*/ 33 w 51"/>
                  <a:gd name="T3" fmla="*/ 51 h 68"/>
                  <a:gd name="T4" fmla="*/ 0 w 51"/>
                  <a:gd name="T5" fmla="*/ 51 h 68"/>
                  <a:gd name="T6" fmla="*/ 0 w 51"/>
                  <a:gd name="T7" fmla="*/ 42 h 68"/>
                  <a:gd name="T8" fmla="*/ 36 w 51"/>
                  <a:gd name="T9" fmla="*/ 0 h 68"/>
                  <a:gd name="T10" fmla="*/ 43 w 51"/>
                  <a:gd name="T11" fmla="*/ 0 h 68"/>
                  <a:gd name="T12" fmla="*/ 43 w 51"/>
                  <a:gd name="T13" fmla="*/ 42 h 68"/>
                  <a:gd name="T14" fmla="*/ 51 w 51"/>
                  <a:gd name="T15" fmla="*/ 42 h 68"/>
                  <a:gd name="T16" fmla="*/ 51 w 51"/>
                  <a:gd name="T17" fmla="*/ 51 h 68"/>
                  <a:gd name="T18" fmla="*/ 43 w 51"/>
                  <a:gd name="T19" fmla="*/ 51 h 68"/>
                  <a:gd name="T20" fmla="*/ 43 w 51"/>
                  <a:gd name="T21" fmla="*/ 68 h 68"/>
                  <a:gd name="T22" fmla="*/ 33 w 51"/>
                  <a:gd name="T23" fmla="*/ 68 h 68"/>
                  <a:gd name="T24" fmla="*/ 33 w 51"/>
                  <a:gd name="T25" fmla="*/ 42 h 68"/>
                  <a:gd name="T26" fmla="*/ 33 w 51"/>
                  <a:gd name="T27" fmla="*/ 17 h 68"/>
                  <a:gd name="T28" fmla="*/ 13 w 51"/>
                  <a:gd name="T29" fmla="*/ 42 h 68"/>
                  <a:gd name="T30" fmla="*/ 33 w 51"/>
                  <a:gd name="T31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1" h="68">
                    <a:moveTo>
                      <a:pt x="33" y="68"/>
                    </a:moveTo>
                    <a:lnTo>
                      <a:pt x="33" y="51"/>
                    </a:lnTo>
                    <a:lnTo>
                      <a:pt x="0" y="51"/>
                    </a:lnTo>
                    <a:lnTo>
                      <a:pt x="0" y="42"/>
                    </a:lnTo>
                    <a:lnTo>
                      <a:pt x="36" y="0"/>
                    </a:lnTo>
                    <a:lnTo>
                      <a:pt x="43" y="0"/>
                    </a:lnTo>
                    <a:lnTo>
                      <a:pt x="43" y="42"/>
                    </a:lnTo>
                    <a:lnTo>
                      <a:pt x="51" y="42"/>
                    </a:lnTo>
                    <a:lnTo>
                      <a:pt x="51" y="51"/>
                    </a:lnTo>
                    <a:lnTo>
                      <a:pt x="43" y="51"/>
                    </a:lnTo>
                    <a:lnTo>
                      <a:pt x="43" y="68"/>
                    </a:lnTo>
                    <a:lnTo>
                      <a:pt x="33" y="68"/>
                    </a:lnTo>
                    <a:close/>
                    <a:moveTo>
                      <a:pt x="33" y="42"/>
                    </a:moveTo>
                    <a:lnTo>
                      <a:pt x="33" y="17"/>
                    </a:lnTo>
                    <a:lnTo>
                      <a:pt x="13" y="42"/>
                    </a:lnTo>
                    <a:lnTo>
                      <a:pt x="33" y="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" name="Freeform 91"/>
              <p:cNvSpPr>
                <a:spLocks noEditPoints="1"/>
              </p:cNvSpPr>
              <p:nvPr/>
            </p:nvSpPr>
            <p:spPr bwMode="auto">
              <a:xfrm>
                <a:off x="2953" y="1543"/>
                <a:ext cx="49" cy="70"/>
              </a:xfrm>
              <a:custGeom>
                <a:avLst/>
                <a:gdLst>
                  <a:gd name="T0" fmla="*/ 38 w 49"/>
                  <a:gd name="T1" fmla="*/ 20 h 70"/>
                  <a:gd name="T2" fmla="*/ 35 w 49"/>
                  <a:gd name="T3" fmla="*/ 12 h 70"/>
                  <a:gd name="T4" fmla="*/ 26 w 49"/>
                  <a:gd name="T5" fmla="*/ 9 h 70"/>
                  <a:gd name="T6" fmla="*/ 18 w 49"/>
                  <a:gd name="T7" fmla="*/ 10 h 70"/>
                  <a:gd name="T8" fmla="*/ 12 w 49"/>
                  <a:gd name="T9" fmla="*/ 18 h 70"/>
                  <a:gd name="T10" fmla="*/ 11 w 49"/>
                  <a:gd name="T11" fmla="*/ 27 h 70"/>
                  <a:gd name="T12" fmla="*/ 14 w 49"/>
                  <a:gd name="T13" fmla="*/ 29 h 70"/>
                  <a:gd name="T14" fmla="*/ 23 w 49"/>
                  <a:gd name="T15" fmla="*/ 24 h 70"/>
                  <a:gd name="T16" fmla="*/ 34 w 49"/>
                  <a:gd name="T17" fmla="*/ 24 h 70"/>
                  <a:gd name="T18" fmla="*/ 43 w 49"/>
                  <a:gd name="T19" fmla="*/ 30 h 70"/>
                  <a:gd name="T20" fmla="*/ 49 w 49"/>
                  <a:gd name="T21" fmla="*/ 40 h 70"/>
                  <a:gd name="T22" fmla="*/ 49 w 49"/>
                  <a:gd name="T23" fmla="*/ 52 h 70"/>
                  <a:gd name="T24" fmla="*/ 43 w 49"/>
                  <a:gd name="T25" fmla="*/ 63 h 70"/>
                  <a:gd name="T26" fmla="*/ 32 w 49"/>
                  <a:gd name="T27" fmla="*/ 69 h 70"/>
                  <a:gd name="T28" fmla="*/ 18 w 49"/>
                  <a:gd name="T29" fmla="*/ 69 h 70"/>
                  <a:gd name="T30" fmla="*/ 7 w 49"/>
                  <a:gd name="T31" fmla="*/ 63 h 70"/>
                  <a:gd name="T32" fmla="*/ 0 w 49"/>
                  <a:gd name="T33" fmla="*/ 37 h 70"/>
                  <a:gd name="T34" fmla="*/ 7 w 49"/>
                  <a:gd name="T35" fmla="*/ 7 h 70"/>
                  <a:gd name="T36" fmla="*/ 20 w 49"/>
                  <a:gd name="T37" fmla="*/ 1 h 70"/>
                  <a:gd name="T38" fmla="*/ 32 w 49"/>
                  <a:gd name="T39" fmla="*/ 1 h 70"/>
                  <a:gd name="T40" fmla="*/ 41 w 49"/>
                  <a:gd name="T41" fmla="*/ 6 h 70"/>
                  <a:gd name="T42" fmla="*/ 47 w 49"/>
                  <a:gd name="T43" fmla="*/ 14 h 70"/>
                  <a:gd name="T44" fmla="*/ 9 w 49"/>
                  <a:gd name="T45" fmla="*/ 46 h 70"/>
                  <a:gd name="T46" fmla="*/ 12 w 49"/>
                  <a:gd name="T47" fmla="*/ 54 h 70"/>
                  <a:gd name="T48" fmla="*/ 17 w 49"/>
                  <a:gd name="T49" fmla="*/ 60 h 70"/>
                  <a:gd name="T50" fmla="*/ 26 w 49"/>
                  <a:gd name="T51" fmla="*/ 61 h 70"/>
                  <a:gd name="T52" fmla="*/ 32 w 49"/>
                  <a:gd name="T53" fmla="*/ 60 h 70"/>
                  <a:gd name="T54" fmla="*/ 38 w 49"/>
                  <a:gd name="T55" fmla="*/ 55 h 70"/>
                  <a:gd name="T56" fmla="*/ 40 w 49"/>
                  <a:gd name="T57" fmla="*/ 47 h 70"/>
                  <a:gd name="T58" fmla="*/ 38 w 49"/>
                  <a:gd name="T59" fmla="*/ 38 h 70"/>
                  <a:gd name="T60" fmla="*/ 32 w 49"/>
                  <a:gd name="T61" fmla="*/ 34 h 70"/>
                  <a:gd name="T62" fmla="*/ 24 w 49"/>
                  <a:gd name="T63" fmla="*/ 32 h 70"/>
                  <a:gd name="T64" fmla="*/ 14 w 49"/>
                  <a:gd name="T65" fmla="*/ 37 h 70"/>
                  <a:gd name="T66" fmla="*/ 11 w 49"/>
                  <a:gd name="T67" fmla="*/ 4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9" h="70">
                    <a:moveTo>
                      <a:pt x="47" y="18"/>
                    </a:moveTo>
                    <a:lnTo>
                      <a:pt x="38" y="20"/>
                    </a:lnTo>
                    <a:lnTo>
                      <a:pt x="37" y="15"/>
                    </a:lnTo>
                    <a:lnTo>
                      <a:pt x="35" y="12"/>
                    </a:lnTo>
                    <a:lnTo>
                      <a:pt x="31" y="9"/>
                    </a:lnTo>
                    <a:lnTo>
                      <a:pt x="26" y="9"/>
                    </a:lnTo>
                    <a:lnTo>
                      <a:pt x="23" y="9"/>
                    </a:lnTo>
                    <a:lnTo>
                      <a:pt x="18" y="10"/>
                    </a:lnTo>
                    <a:lnTo>
                      <a:pt x="15" y="14"/>
                    </a:lnTo>
                    <a:lnTo>
                      <a:pt x="12" y="18"/>
                    </a:lnTo>
                    <a:lnTo>
                      <a:pt x="11" y="21"/>
                    </a:lnTo>
                    <a:lnTo>
                      <a:pt x="11" y="27"/>
                    </a:lnTo>
                    <a:lnTo>
                      <a:pt x="9" y="34"/>
                    </a:lnTo>
                    <a:lnTo>
                      <a:pt x="14" y="29"/>
                    </a:lnTo>
                    <a:lnTo>
                      <a:pt x="18" y="26"/>
                    </a:lnTo>
                    <a:lnTo>
                      <a:pt x="23" y="24"/>
                    </a:lnTo>
                    <a:lnTo>
                      <a:pt x="27" y="24"/>
                    </a:lnTo>
                    <a:lnTo>
                      <a:pt x="34" y="24"/>
                    </a:lnTo>
                    <a:lnTo>
                      <a:pt x="38" y="27"/>
                    </a:lnTo>
                    <a:lnTo>
                      <a:pt x="43" y="30"/>
                    </a:lnTo>
                    <a:lnTo>
                      <a:pt x="46" y="35"/>
                    </a:lnTo>
                    <a:lnTo>
                      <a:pt x="49" y="40"/>
                    </a:lnTo>
                    <a:lnTo>
                      <a:pt x="49" y="46"/>
                    </a:lnTo>
                    <a:lnTo>
                      <a:pt x="49" y="52"/>
                    </a:lnTo>
                    <a:lnTo>
                      <a:pt x="46" y="58"/>
                    </a:lnTo>
                    <a:lnTo>
                      <a:pt x="43" y="63"/>
                    </a:lnTo>
                    <a:lnTo>
                      <a:pt x="38" y="67"/>
                    </a:lnTo>
                    <a:lnTo>
                      <a:pt x="32" y="69"/>
                    </a:lnTo>
                    <a:lnTo>
                      <a:pt x="26" y="70"/>
                    </a:lnTo>
                    <a:lnTo>
                      <a:pt x="18" y="69"/>
                    </a:lnTo>
                    <a:lnTo>
                      <a:pt x="12" y="66"/>
                    </a:lnTo>
                    <a:lnTo>
                      <a:pt x="7" y="63"/>
                    </a:lnTo>
                    <a:lnTo>
                      <a:pt x="1" y="52"/>
                    </a:lnTo>
                    <a:lnTo>
                      <a:pt x="0" y="37"/>
                    </a:lnTo>
                    <a:lnTo>
                      <a:pt x="3" y="20"/>
                    </a:lnTo>
                    <a:lnTo>
                      <a:pt x="7" y="7"/>
                    </a:lnTo>
                    <a:lnTo>
                      <a:pt x="14" y="4"/>
                    </a:lnTo>
                    <a:lnTo>
                      <a:pt x="20" y="1"/>
                    </a:lnTo>
                    <a:lnTo>
                      <a:pt x="27" y="0"/>
                    </a:lnTo>
                    <a:lnTo>
                      <a:pt x="32" y="1"/>
                    </a:lnTo>
                    <a:lnTo>
                      <a:pt x="37" y="3"/>
                    </a:lnTo>
                    <a:lnTo>
                      <a:pt x="41" y="6"/>
                    </a:lnTo>
                    <a:lnTo>
                      <a:pt x="44" y="9"/>
                    </a:lnTo>
                    <a:lnTo>
                      <a:pt x="47" y="14"/>
                    </a:lnTo>
                    <a:lnTo>
                      <a:pt x="47" y="18"/>
                    </a:lnTo>
                    <a:close/>
                    <a:moveTo>
                      <a:pt x="9" y="46"/>
                    </a:moveTo>
                    <a:lnTo>
                      <a:pt x="11" y="50"/>
                    </a:lnTo>
                    <a:lnTo>
                      <a:pt x="12" y="54"/>
                    </a:lnTo>
                    <a:lnTo>
                      <a:pt x="14" y="58"/>
                    </a:lnTo>
                    <a:lnTo>
                      <a:pt x="17" y="60"/>
                    </a:lnTo>
                    <a:lnTo>
                      <a:pt x="21" y="61"/>
                    </a:lnTo>
                    <a:lnTo>
                      <a:pt x="26" y="61"/>
                    </a:lnTo>
                    <a:lnTo>
                      <a:pt x="29" y="61"/>
                    </a:lnTo>
                    <a:lnTo>
                      <a:pt x="32" y="60"/>
                    </a:lnTo>
                    <a:lnTo>
                      <a:pt x="35" y="58"/>
                    </a:lnTo>
                    <a:lnTo>
                      <a:pt x="38" y="55"/>
                    </a:lnTo>
                    <a:lnTo>
                      <a:pt x="40" y="50"/>
                    </a:lnTo>
                    <a:lnTo>
                      <a:pt x="40" y="47"/>
                    </a:lnTo>
                    <a:lnTo>
                      <a:pt x="40" y="43"/>
                    </a:lnTo>
                    <a:lnTo>
                      <a:pt x="38" y="38"/>
                    </a:lnTo>
                    <a:lnTo>
                      <a:pt x="35" y="37"/>
                    </a:lnTo>
                    <a:lnTo>
                      <a:pt x="32" y="34"/>
                    </a:lnTo>
                    <a:lnTo>
                      <a:pt x="29" y="32"/>
                    </a:lnTo>
                    <a:lnTo>
                      <a:pt x="24" y="32"/>
                    </a:lnTo>
                    <a:lnTo>
                      <a:pt x="18" y="34"/>
                    </a:lnTo>
                    <a:lnTo>
                      <a:pt x="14" y="37"/>
                    </a:lnTo>
                    <a:lnTo>
                      <a:pt x="12" y="38"/>
                    </a:lnTo>
                    <a:lnTo>
                      <a:pt x="11" y="43"/>
                    </a:ln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" name="Freeform 92"/>
              <p:cNvSpPr>
                <a:spLocks noEditPoints="1"/>
              </p:cNvSpPr>
              <p:nvPr/>
            </p:nvSpPr>
            <p:spPr bwMode="auto">
              <a:xfrm>
                <a:off x="2954" y="1115"/>
                <a:ext cx="46" cy="70"/>
              </a:xfrm>
              <a:custGeom>
                <a:avLst/>
                <a:gdLst>
                  <a:gd name="T0" fmla="*/ 8 w 46"/>
                  <a:gd name="T1" fmla="*/ 28 h 70"/>
                  <a:gd name="T2" fmla="*/ 3 w 46"/>
                  <a:gd name="T3" fmla="*/ 22 h 70"/>
                  <a:gd name="T4" fmla="*/ 3 w 46"/>
                  <a:gd name="T5" fmla="*/ 13 h 70"/>
                  <a:gd name="T6" fmla="*/ 8 w 46"/>
                  <a:gd name="T7" fmla="*/ 5 h 70"/>
                  <a:gd name="T8" fmla="*/ 17 w 46"/>
                  <a:gd name="T9" fmla="*/ 0 h 70"/>
                  <a:gd name="T10" fmla="*/ 30 w 46"/>
                  <a:gd name="T11" fmla="*/ 0 h 70"/>
                  <a:gd name="T12" fmla="*/ 39 w 46"/>
                  <a:gd name="T13" fmla="*/ 5 h 70"/>
                  <a:gd name="T14" fmla="*/ 45 w 46"/>
                  <a:gd name="T15" fmla="*/ 13 h 70"/>
                  <a:gd name="T16" fmla="*/ 45 w 46"/>
                  <a:gd name="T17" fmla="*/ 22 h 70"/>
                  <a:gd name="T18" fmla="*/ 39 w 46"/>
                  <a:gd name="T19" fmla="*/ 28 h 70"/>
                  <a:gd name="T20" fmla="*/ 40 w 46"/>
                  <a:gd name="T21" fmla="*/ 33 h 70"/>
                  <a:gd name="T22" fmla="*/ 46 w 46"/>
                  <a:gd name="T23" fmla="*/ 42 h 70"/>
                  <a:gd name="T24" fmla="*/ 46 w 46"/>
                  <a:gd name="T25" fmla="*/ 54 h 70"/>
                  <a:gd name="T26" fmla="*/ 40 w 46"/>
                  <a:gd name="T27" fmla="*/ 63 h 70"/>
                  <a:gd name="T28" fmla="*/ 30 w 46"/>
                  <a:gd name="T29" fmla="*/ 68 h 70"/>
                  <a:gd name="T30" fmla="*/ 17 w 46"/>
                  <a:gd name="T31" fmla="*/ 68 h 70"/>
                  <a:gd name="T32" fmla="*/ 6 w 46"/>
                  <a:gd name="T33" fmla="*/ 63 h 70"/>
                  <a:gd name="T34" fmla="*/ 0 w 46"/>
                  <a:gd name="T35" fmla="*/ 54 h 70"/>
                  <a:gd name="T36" fmla="*/ 0 w 46"/>
                  <a:gd name="T37" fmla="*/ 42 h 70"/>
                  <a:gd name="T38" fmla="*/ 8 w 46"/>
                  <a:gd name="T39" fmla="*/ 33 h 70"/>
                  <a:gd name="T40" fmla="*/ 13 w 46"/>
                  <a:gd name="T41" fmla="*/ 17 h 70"/>
                  <a:gd name="T42" fmla="*/ 16 w 46"/>
                  <a:gd name="T43" fmla="*/ 23 h 70"/>
                  <a:gd name="T44" fmla="*/ 23 w 46"/>
                  <a:gd name="T45" fmla="*/ 26 h 70"/>
                  <a:gd name="T46" fmla="*/ 33 w 46"/>
                  <a:gd name="T47" fmla="*/ 23 h 70"/>
                  <a:gd name="T48" fmla="*/ 36 w 46"/>
                  <a:gd name="T49" fmla="*/ 17 h 70"/>
                  <a:gd name="T50" fmla="*/ 33 w 46"/>
                  <a:gd name="T51" fmla="*/ 11 h 70"/>
                  <a:gd name="T52" fmla="*/ 23 w 46"/>
                  <a:gd name="T53" fmla="*/ 8 h 70"/>
                  <a:gd name="T54" fmla="*/ 16 w 46"/>
                  <a:gd name="T55" fmla="*/ 11 h 70"/>
                  <a:gd name="T56" fmla="*/ 13 w 46"/>
                  <a:gd name="T57" fmla="*/ 17 h 70"/>
                  <a:gd name="T58" fmla="*/ 10 w 46"/>
                  <a:gd name="T59" fmla="*/ 51 h 70"/>
                  <a:gd name="T60" fmla="*/ 13 w 46"/>
                  <a:gd name="T61" fmla="*/ 57 h 70"/>
                  <a:gd name="T62" fmla="*/ 20 w 46"/>
                  <a:gd name="T63" fmla="*/ 60 h 70"/>
                  <a:gd name="T64" fmla="*/ 28 w 46"/>
                  <a:gd name="T65" fmla="*/ 60 h 70"/>
                  <a:gd name="T66" fmla="*/ 34 w 46"/>
                  <a:gd name="T67" fmla="*/ 57 h 70"/>
                  <a:gd name="T68" fmla="*/ 37 w 46"/>
                  <a:gd name="T69" fmla="*/ 48 h 70"/>
                  <a:gd name="T70" fmla="*/ 34 w 46"/>
                  <a:gd name="T71" fmla="*/ 39 h 70"/>
                  <a:gd name="T72" fmla="*/ 28 w 46"/>
                  <a:gd name="T73" fmla="*/ 36 h 70"/>
                  <a:gd name="T74" fmla="*/ 19 w 46"/>
                  <a:gd name="T75" fmla="*/ 36 h 70"/>
                  <a:gd name="T76" fmla="*/ 14 w 46"/>
                  <a:gd name="T77" fmla="*/ 39 h 70"/>
                  <a:gd name="T78" fmla="*/ 10 w 46"/>
                  <a:gd name="T79" fmla="*/ 4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" h="70">
                    <a:moveTo>
                      <a:pt x="14" y="31"/>
                    </a:moveTo>
                    <a:lnTo>
                      <a:pt x="8" y="28"/>
                    </a:lnTo>
                    <a:lnTo>
                      <a:pt x="5" y="25"/>
                    </a:lnTo>
                    <a:lnTo>
                      <a:pt x="3" y="22"/>
                    </a:lnTo>
                    <a:lnTo>
                      <a:pt x="2" y="17"/>
                    </a:lnTo>
                    <a:lnTo>
                      <a:pt x="3" y="13"/>
                    </a:lnTo>
                    <a:lnTo>
                      <a:pt x="5" y="8"/>
                    </a:lnTo>
                    <a:lnTo>
                      <a:pt x="8" y="5"/>
                    </a:lnTo>
                    <a:lnTo>
                      <a:pt x="13" y="2"/>
                    </a:lnTo>
                    <a:lnTo>
                      <a:pt x="17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4" y="2"/>
                    </a:lnTo>
                    <a:lnTo>
                      <a:pt x="39" y="5"/>
                    </a:lnTo>
                    <a:lnTo>
                      <a:pt x="42" y="8"/>
                    </a:lnTo>
                    <a:lnTo>
                      <a:pt x="45" y="13"/>
                    </a:lnTo>
                    <a:lnTo>
                      <a:pt x="45" y="17"/>
                    </a:lnTo>
                    <a:lnTo>
                      <a:pt x="45" y="22"/>
                    </a:lnTo>
                    <a:lnTo>
                      <a:pt x="42" y="25"/>
                    </a:lnTo>
                    <a:lnTo>
                      <a:pt x="39" y="28"/>
                    </a:lnTo>
                    <a:lnTo>
                      <a:pt x="34" y="31"/>
                    </a:lnTo>
                    <a:lnTo>
                      <a:pt x="40" y="33"/>
                    </a:lnTo>
                    <a:lnTo>
                      <a:pt x="43" y="37"/>
                    </a:lnTo>
                    <a:lnTo>
                      <a:pt x="46" y="42"/>
                    </a:lnTo>
                    <a:lnTo>
                      <a:pt x="46" y="48"/>
                    </a:lnTo>
                    <a:lnTo>
                      <a:pt x="46" y="54"/>
                    </a:lnTo>
                    <a:lnTo>
                      <a:pt x="45" y="59"/>
                    </a:lnTo>
                    <a:lnTo>
                      <a:pt x="40" y="63"/>
                    </a:lnTo>
                    <a:lnTo>
                      <a:pt x="36" y="66"/>
                    </a:lnTo>
                    <a:lnTo>
                      <a:pt x="30" y="68"/>
                    </a:lnTo>
                    <a:lnTo>
                      <a:pt x="23" y="70"/>
                    </a:lnTo>
                    <a:lnTo>
                      <a:pt x="17" y="68"/>
                    </a:lnTo>
                    <a:lnTo>
                      <a:pt x="11" y="66"/>
                    </a:lnTo>
                    <a:lnTo>
                      <a:pt x="6" y="63"/>
                    </a:lnTo>
                    <a:lnTo>
                      <a:pt x="3" y="59"/>
                    </a:lnTo>
                    <a:lnTo>
                      <a:pt x="0" y="54"/>
                    </a:lnTo>
                    <a:lnTo>
                      <a:pt x="0" y="48"/>
                    </a:lnTo>
                    <a:lnTo>
                      <a:pt x="0" y="42"/>
                    </a:lnTo>
                    <a:lnTo>
                      <a:pt x="3" y="37"/>
                    </a:lnTo>
                    <a:lnTo>
                      <a:pt x="8" y="33"/>
                    </a:lnTo>
                    <a:lnTo>
                      <a:pt x="14" y="31"/>
                    </a:lnTo>
                    <a:close/>
                    <a:moveTo>
                      <a:pt x="13" y="17"/>
                    </a:moveTo>
                    <a:lnTo>
                      <a:pt x="13" y="20"/>
                    </a:lnTo>
                    <a:lnTo>
                      <a:pt x="16" y="23"/>
                    </a:lnTo>
                    <a:lnTo>
                      <a:pt x="19" y="26"/>
                    </a:lnTo>
                    <a:lnTo>
                      <a:pt x="23" y="26"/>
                    </a:lnTo>
                    <a:lnTo>
                      <a:pt x="28" y="26"/>
                    </a:lnTo>
                    <a:lnTo>
                      <a:pt x="33" y="23"/>
                    </a:lnTo>
                    <a:lnTo>
                      <a:pt x="34" y="20"/>
                    </a:lnTo>
                    <a:lnTo>
                      <a:pt x="36" y="17"/>
                    </a:lnTo>
                    <a:lnTo>
                      <a:pt x="34" y="14"/>
                    </a:lnTo>
                    <a:lnTo>
                      <a:pt x="33" y="11"/>
                    </a:lnTo>
                    <a:lnTo>
                      <a:pt x="28" y="8"/>
                    </a:lnTo>
                    <a:lnTo>
                      <a:pt x="23" y="8"/>
                    </a:lnTo>
                    <a:lnTo>
                      <a:pt x="19" y="8"/>
                    </a:lnTo>
                    <a:lnTo>
                      <a:pt x="16" y="11"/>
                    </a:lnTo>
                    <a:lnTo>
                      <a:pt x="13" y="14"/>
                    </a:lnTo>
                    <a:lnTo>
                      <a:pt x="13" y="17"/>
                    </a:lnTo>
                    <a:close/>
                    <a:moveTo>
                      <a:pt x="10" y="48"/>
                    </a:moveTo>
                    <a:lnTo>
                      <a:pt x="10" y="51"/>
                    </a:lnTo>
                    <a:lnTo>
                      <a:pt x="11" y="54"/>
                    </a:lnTo>
                    <a:lnTo>
                      <a:pt x="13" y="57"/>
                    </a:lnTo>
                    <a:lnTo>
                      <a:pt x="16" y="60"/>
                    </a:lnTo>
                    <a:lnTo>
                      <a:pt x="20" y="60"/>
                    </a:lnTo>
                    <a:lnTo>
                      <a:pt x="23" y="62"/>
                    </a:lnTo>
                    <a:lnTo>
                      <a:pt x="28" y="60"/>
                    </a:lnTo>
                    <a:lnTo>
                      <a:pt x="31" y="60"/>
                    </a:lnTo>
                    <a:lnTo>
                      <a:pt x="34" y="57"/>
                    </a:lnTo>
                    <a:lnTo>
                      <a:pt x="37" y="54"/>
                    </a:lnTo>
                    <a:lnTo>
                      <a:pt x="37" y="48"/>
                    </a:lnTo>
                    <a:lnTo>
                      <a:pt x="37" y="43"/>
                    </a:lnTo>
                    <a:lnTo>
                      <a:pt x="34" y="39"/>
                    </a:lnTo>
                    <a:lnTo>
                      <a:pt x="31" y="36"/>
                    </a:lnTo>
                    <a:lnTo>
                      <a:pt x="28" y="36"/>
                    </a:lnTo>
                    <a:lnTo>
                      <a:pt x="23" y="34"/>
                    </a:lnTo>
                    <a:lnTo>
                      <a:pt x="19" y="36"/>
                    </a:lnTo>
                    <a:lnTo>
                      <a:pt x="16" y="36"/>
                    </a:lnTo>
                    <a:lnTo>
                      <a:pt x="14" y="39"/>
                    </a:lnTo>
                    <a:lnTo>
                      <a:pt x="11" y="43"/>
                    </a:lnTo>
                    <a:lnTo>
                      <a:pt x="10" y="4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" name="Freeform 93"/>
              <p:cNvSpPr>
                <a:spLocks/>
              </p:cNvSpPr>
              <p:nvPr/>
            </p:nvSpPr>
            <p:spPr bwMode="auto">
              <a:xfrm>
                <a:off x="2904" y="686"/>
                <a:ext cx="27" cy="70"/>
              </a:xfrm>
              <a:custGeom>
                <a:avLst/>
                <a:gdLst>
                  <a:gd name="T0" fmla="*/ 27 w 27"/>
                  <a:gd name="T1" fmla="*/ 70 h 70"/>
                  <a:gd name="T2" fmla="*/ 17 w 27"/>
                  <a:gd name="T3" fmla="*/ 70 h 70"/>
                  <a:gd name="T4" fmla="*/ 17 w 27"/>
                  <a:gd name="T5" fmla="*/ 16 h 70"/>
                  <a:gd name="T6" fmla="*/ 13 w 27"/>
                  <a:gd name="T7" fmla="*/ 19 h 70"/>
                  <a:gd name="T8" fmla="*/ 9 w 27"/>
                  <a:gd name="T9" fmla="*/ 22 h 70"/>
                  <a:gd name="T10" fmla="*/ 4 w 27"/>
                  <a:gd name="T11" fmla="*/ 23 h 70"/>
                  <a:gd name="T12" fmla="*/ 0 w 27"/>
                  <a:gd name="T13" fmla="*/ 25 h 70"/>
                  <a:gd name="T14" fmla="*/ 0 w 27"/>
                  <a:gd name="T15" fmla="*/ 17 h 70"/>
                  <a:gd name="T16" fmla="*/ 7 w 27"/>
                  <a:gd name="T17" fmla="*/ 14 h 70"/>
                  <a:gd name="T18" fmla="*/ 13 w 27"/>
                  <a:gd name="T19" fmla="*/ 10 h 70"/>
                  <a:gd name="T20" fmla="*/ 18 w 27"/>
                  <a:gd name="T21" fmla="*/ 5 h 70"/>
                  <a:gd name="T22" fmla="*/ 21 w 27"/>
                  <a:gd name="T23" fmla="*/ 0 h 70"/>
                  <a:gd name="T24" fmla="*/ 27 w 27"/>
                  <a:gd name="T25" fmla="*/ 0 h 70"/>
                  <a:gd name="T26" fmla="*/ 27 w 27"/>
                  <a:gd name="T2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70">
                    <a:moveTo>
                      <a:pt x="27" y="70"/>
                    </a:moveTo>
                    <a:lnTo>
                      <a:pt x="17" y="70"/>
                    </a:lnTo>
                    <a:lnTo>
                      <a:pt x="17" y="16"/>
                    </a:lnTo>
                    <a:lnTo>
                      <a:pt x="13" y="19"/>
                    </a:lnTo>
                    <a:lnTo>
                      <a:pt x="9" y="22"/>
                    </a:lnTo>
                    <a:lnTo>
                      <a:pt x="4" y="23"/>
                    </a:lnTo>
                    <a:lnTo>
                      <a:pt x="0" y="25"/>
                    </a:lnTo>
                    <a:lnTo>
                      <a:pt x="0" y="17"/>
                    </a:lnTo>
                    <a:lnTo>
                      <a:pt x="7" y="14"/>
                    </a:lnTo>
                    <a:lnTo>
                      <a:pt x="13" y="10"/>
                    </a:lnTo>
                    <a:lnTo>
                      <a:pt x="18" y="5"/>
                    </a:lnTo>
                    <a:lnTo>
                      <a:pt x="21" y="0"/>
                    </a:lnTo>
                    <a:lnTo>
                      <a:pt x="27" y="0"/>
                    </a:lnTo>
                    <a:lnTo>
                      <a:pt x="27" y="7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" name="Freeform 94"/>
              <p:cNvSpPr>
                <a:spLocks noEditPoints="1"/>
              </p:cNvSpPr>
              <p:nvPr/>
            </p:nvSpPr>
            <p:spPr bwMode="auto">
              <a:xfrm>
                <a:off x="2954" y="686"/>
                <a:ext cx="48" cy="70"/>
              </a:xfrm>
              <a:custGeom>
                <a:avLst/>
                <a:gdLst>
                  <a:gd name="T0" fmla="*/ 0 w 48"/>
                  <a:gd name="T1" fmla="*/ 36 h 70"/>
                  <a:gd name="T2" fmla="*/ 0 w 48"/>
                  <a:gd name="T3" fmla="*/ 28 h 70"/>
                  <a:gd name="T4" fmla="*/ 2 w 48"/>
                  <a:gd name="T5" fmla="*/ 20 h 70"/>
                  <a:gd name="T6" fmla="*/ 3 w 48"/>
                  <a:gd name="T7" fmla="*/ 16 h 70"/>
                  <a:gd name="T8" fmla="*/ 5 w 48"/>
                  <a:gd name="T9" fmla="*/ 11 h 70"/>
                  <a:gd name="T10" fmla="*/ 8 w 48"/>
                  <a:gd name="T11" fmla="*/ 7 h 70"/>
                  <a:gd name="T12" fmla="*/ 11 w 48"/>
                  <a:gd name="T13" fmla="*/ 3 h 70"/>
                  <a:gd name="T14" fmla="*/ 14 w 48"/>
                  <a:gd name="T15" fmla="*/ 2 h 70"/>
                  <a:gd name="T16" fmla="*/ 19 w 48"/>
                  <a:gd name="T17" fmla="*/ 0 h 70"/>
                  <a:gd name="T18" fmla="*/ 25 w 48"/>
                  <a:gd name="T19" fmla="*/ 0 h 70"/>
                  <a:gd name="T20" fmla="*/ 30 w 48"/>
                  <a:gd name="T21" fmla="*/ 0 h 70"/>
                  <a:gd name="T22" fmla="*/ 34 w 48"/>
                  <a:gd name="T23" fmla="*/ 2 h 70"/>
                  <a:gd name="T24" fmla="*/ 39 w 48"/>
                  <a:gd name="T25" fmla="*/ 5 h 70"/>
                  <a:gd name="T26" fmla="*/ 42 w 48"/>
                  <a:gd name="T27" fmla="*/ 10 h 70"/>
                  <a:gd name="T28" fmla="*/ 45 w 48"/>
                  <a:gd name="T29" fmla="*/ 14 h 70"/>
                  <a:gd name="T30" fmla="*/ 46 w 48"/>
                  <a:gd name="T31" fmla="*/ 19 h 70"/>
                  <a:gd name="T32" fmla="*/ 48 w 48"/>
                  <a:gd name="T33" fmla="*/ 27 h 70"/>
                  <a:gd name="T34" fmla="*/ 48 w 48"/>
                  <a:gd name="T35" fmla="*/ 36 h 70"/>
                  <a:gd name="T36" fmla="*/ 48 w 48"/>
                  <a:gd name="T37" fmla="*/ 43 h 70"/>
                  <a:gd name="T38" fmla="*/ 46 w 48"/>
                  <a:gd name="T39" fmla="*/ 50 h 70"/>
                  <a:gd name="T40" fmla="*/ 45 w 48"/>
                  <a:gd name="T41" fmla="*/ 54 h 70"/>
                  <a:gd name="T42" fmla="*/ 43 w 48"/>
                  <a:gd name="T43" fmla="*/ 59 h 70"/>
                  <a:gd name="T44" fmla="*/ 40 w 48"/>
                  <a:gd name="T45" fmla="*/ 63 h 70"/>
                  <a:gd name="T46" fmla="*/ 37 w 48"/>
                  <a:gd name="T47" fmla="*/ 66 h 70"/>
                  <a:gd name="T48" fmla="*/ 34 w 48"/>
                  <a:gd name="T49" fmla="*/ 68 h 70"/>
                  <a:gd name="T50" fmla="*/ 30 w 48"/>
                  <a:gd name="T51" fmla="*/ 70 h 70"/>
                  <a:gd name="T52" fmla="*/ 25 w 48"/>
                  <a:gd name="T53" fmla="*/ 70 h 70"/>
                  <a:gd name="T54" fmla="*/ 17 w 48"/>
                  <a:gd name="T55" fmla="*/ 70 h 70"/>
                  <a:gd name="T56" fmla="*/ 13 w 48"/>
                  <a:gd name="T57" fmla="*/ 66 h 70"/>
                  <a:gd name="T58" fmla="*/ 8 w 48"/>
                  <a:gd name="T59" fmla="*/ 63 h 70"/>
                  <a:gd name="T60" fmla="*/ 2 w 48"/>
                  <a:gd name="T61" fmla="*/ 51 h 70"/>
                  <a:gd name="T62" fmla="*/ 0 w 48"/>
                  <a:gd name="T63" fmla="*/ 36 h 70"/>
                  <a:gd name="T64" fmla="*/ 10 w 48"/>
                  <a:gd name="T65" fmla="*/ 36 h 70"/>
                  <a:gd name="T66" fmla="*/ 10 w 48"/>
                  <a:gd name="T67" fmla="*/ 43 h 70"/>
                  <a:gd name="T68" fmla="*/ 11 w 48"/>
                  <a:gd name="T69" fmla="*/ 50 h 70"/>
                  <a:gd name="T70" fmla="*/ 13 w 48"/>
                  <a:gd name="T71" fmla="*/ 54 h 70"/>
                  <a:gd name="T72" fmla="*/ 14 w 48"/>
                  <a:gd name="T73" fmla="*/ 57 h 70"/>
                  <a:gd name="T74" fmla="*/ 17 w 48"/>
                  <a:gd name="T75" fmla="*/ 60 h 70"/>
                  <a:gd name="T76" fmla="*/ 20 w 48"/>
                  <a:gd name="T77" fmla="*/ 62 h 70"/>
                  <a:gd name="T78" fmla="*/ 25 w 48"/>
                  <a:gd name="T79" fmla="*/ 62 h 70"/>
                  <a:gd name="T80" fmla="*/ 28 w 48"/>
                  <a:gd name="T81" fmla="*/ 62 h 70"/>
                  <a:gd name="T82" fmla="*/ 31 w 48"/>
                  <a:gd name="T83" fmla="*/ 60 h 70"/>
                  <a:gd name="T84" fmla="*/ 34 w 48"/>
                  <a:gd name="T85" fmla="*/ 57 h 70"/>
                  <a:gd name="T86" fmla="*/ 36 w 48"/>
                  <a:gd name="T87" fmla="*/ 54 h 70"/>
                  <a:gd name="T88" fmla="*/ 37 w 48"/>
                  <a:gd name="T89" fmla="*/ 50 h 70"/>
                  <a:gd name="T90" fmla="*/ 39 w 48"/>
                  <a:gd name="T91" fmla="*/ 43 h 70"/>
                  <a:gd name="T92" fmla="*/ 39 w 48"/>
                  <a:gd name="T93" fmla="*/ 36 h 70"/>
                  <a:gd name="T94" fmla="*/ 39 w 48"/>
                  <a:gd name="T95" fmla="*/ 28 h 70"/>
                  <a:gd name="T96" fmla="*/ 37 w 48"/>
                  <a:gd name="T97" fmla="*/ 22 h 70"/>
                  <a:gd name="T98" fmla="*/ 36 w 48"/>
                  <a:gd name="T99" fmla="*/ 17 h 70"/>
                  <a:gd name="T100" fmla="*/ 34 w 48"/>
                  <a:gd name="T101" fmla="*/ 14 h 70"/>
                  <a:gd name="T102" fmla="*/ 31 w 48"/>
                  <a:gd name="T103" fmla="*/ 11 h 70"/>
                  <a:gd name="T104" fmla="*/ 28 w 48"/>
                  <a:gd name="T105" fmla="*/ 10 h 70"/>
                  <a:gd name="T106" fmla="*/ 23 w 48"/>
                  <a:gd name="T107" fmla="*/ 8 h 70"/>
                  <a:gd name="T108" fmla="*/ 20 w 48"/>
                  <a:gd name="T109" fmla="*/ 10 h 70"/>
                  <a:gd name="T110" fmla="*/ 17 w 48"/>
                  <a:gd name="T111" fmla="*/ 11 h 70"/>
                  <a:gd name="T112" fmla="*/ 14 w 48"/>
                  <a:gd name="T113" fmla="*/ 13 h 70"/>
                  <a:gd name="T114" fmla="*/ 13 w 48"/>
                  <a:gd name="T115" fmla="*/ 17 h 70"/>
                  <a:gd name="T116" fmla="*/ 11 w 48"/>
                  <a:gd name="T117" fmla="*/ 22 h 70"/>
                  <a:gd name="T118" fmla="*/ 10 w 48"/>
                  <a:gd name="T119" fmla="*/ 28 h 70"/>
                  <a:gd name="T120" fmla="*/ 10 w 48"/>
                  <a:gd name="T121" fmla="*/ 3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8" h="70">
                    <a:moveTo>
                      <a:pt x="0" y="36"/>
                    </a:moveTo>
                    <a:lnTo>
                      <a:pt x="0" y="28"/>
                    </a:lnTo>
                    <a:lnTo>
                      <a:pt x="2" y="20"/>
                    </a:lnTo>
                    <a:lnTo>
                      <a:pt x="3" y="16"/>
                    </a:lnTo>
                    <a:lnTo>
                      <a:pt x="5" y="11"/>
                    </a:lnTo>
                    <a:lnTo>
                      <a:pt x="8" y="7"/>
                    </a:lnTo>
                    <a:lnTo>
                      <a:pt x="11" y="3"/>
                    </a:lnTo>
                    <a:lnTo>
                      <a:pt x="14" y="2"/>
                    </a:lnTo>
                    <a:lnTo>
                      <a:pt x="19" y="0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4" y="2"/>
                    </a:lnTo>
                    <a:lnTo>
                      <a:pt x="39" y="5"/>
                    </a:lnTo>
                    <a:lnTo>
                      <a:pt x="42" y="10"/>
                    </a:lnTo>
                    <a:lnTo>
                      <a:pt x="45" y="14"/>
                    </a:lnTo>
                    <a:lnTo>
                      <a:pt x="46" y="19"/>
                    </a:lnTo>
                    <a:lnTo>
                      <a:pt x="48" y="27"/>
                    </a:lnTo>
                    <a:lnTo>
                      <a:pt x="48" y="36"/>
                    </a:lnTo>
                    <a:lnTo>
                      <a:pt x="48" y="43"/>
                    </a:lnTo>
                    <a:lnTo>
                      <a:pt x="46" y="50"/>
                    </a:lnTo>
                    <a:lnTo>
                      <a:pt x="45" y="54"/>
                    </a:lnTo>
                    <a:lnTo>
                      <a:pt x="43" y="59"/>
                    </a:lnTo>
                    <a:lnTo>
                      <a:pt x="40" y="63"/>
                    </a:lnTo>
                    <a:lnTo>
                      <a:pt x="37" y="66"/>
                    </a:lnTo>
                    <a:lnTo>
                      <a:pt x="34" y="68"/>
                    </a:lnTo>
                    <a:lnTo>
                      <a:pt x="30" y="70"/>
                    </a:lnTo>
                    <a:lnTo>
                      <a:pt x="25" y="70"/>
                    </a:lnTo>
                    <a:lnTo>
                      <a:pt x="17" y="70"/>
                    </a:lnTo>
                    <a:lnTo>
                      <a:pt x="13" y="66"/>
                    </a:lnTo>
                    <a:lnTo>
                      <a:pt x="8" y="63"/>
                    </a:lnTo>
                    <a:lnTo>
                      <a:pt x="2" y="51"/>
                    </a:lnTo>
                    <a:lnTo>
                      <a:pt x="0" y="36"/>
                    </a:lnTo>
                    <a:close/>
                    <a:moveTo>
                      <a:pt x="10" y="36"/>
                    </a:moveTo>
                    <a:lnTo>
                      <a:pt x="10" y="43"/>
                    </a:lnTo>
                    <a:lnTo>
                      <a:pt x="11" y="50"/>
                    </a:lnTo>
                    <a:lnTo>
                      <a:pt x="13" y="54"/>
                    </a:lnTo>
                    <a:lnTo>
                      <a:pt x="14" y="57"/>
                    </a:lnTo>
                    <a:lnTo>
                      <a:pt x="17" y="60"/>
                    </a:lnTo>
                    <a:lnTo>
                      <a:pt x="20" y="62"/>
                    </a:lnTo>
                    <a:lnTo>
                      <a:pt x="25" y="62"/>
                    </a:lnTo>
                    <a:lnTo>
                      <a:pt x="28" y="62"/>
                    </a:lnTo>
                    <a:lnTo>
                      <a:pt x="31" y="60"/>
                    </a:lnTo>
                    <a:lnTo>
                      <a:pt x="34" y="57"/>
                    </a:lnTo>
                    <a:lnTo>
                      <a:pt x="36" y="54"/>
                    </a:lnTo>
                    <a:lnTo>
                      <a:pt x="37" y="50"/>
                    </a:lnTo>
                    <a:lnTo>
                      <a:pt x="39" y="43"/>
                    </a:lnTo>
                    <a:lnTo>
                      <a:pt x="39" y="36"/>
                    </a:lnTo>
                    <a:lnTo>
                      <a:pt x="39" y="28"/>
                    </a:lnTo>
                    <a:lnTo>
                      <a:pt x="37" y="22"/>
                    </a:lnTo>
                    <a:lnTo>
                      <a:pt x="36" y="17"/>
                    </a:lnTo>
                    <a:lnTo>
                      <a:pt x="34" y="14"/>
                    </a:lnTo>
                    <a:lnTo>
                      <a:pt x="31" y="11"/>
                    </a:lnTo>
                    <a:lnTo>
                      <a:pt x="28" y="10"/>
                    </a:lnTo>
                    <a:lnTo>
                      <a:pt x="23" y="8"/>
                    </a:lnTo>
                    <a:lnTo>
                      <a:pt x="20" y="10"/>
                    </a:lnTo>
                    <a:lnTo>
                      <a:pt x="17" y="11"/>
                    </a:lnTo>
                    <a:lnTo>
                      <a:pt x="14" y="13"/>
                    </a:lnTo>
                    <a:lnTo>
                      <a:pt x="13" y="17"/>
                    </a:lnTo>
                    <a:lnTo>
                      <a:pt x="11" y="22"/>
                    </a:lnTo>
                    <a:lnTo>
                      <a:pt x="10" y="28"/>
                    </a:lnTo>
                    <a:lnTo>
                      <a:pt x="10" y="3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" name="Freeform 95"/>
              <p:cNvSpPr>
                <a:spLocks noEditPoints="1"/>
              </p:cNvSpPr>
              <p:nvPr/>
            </p:nvSpPr>
            <p:spPr bwMode="auto">
              <a:xfrm>
                <a:off x="2738" y="1984"/>
                <a:ext cx="93" cy="75"/>
              </a:xfrm>
              <a:custGeom>
                <a:avLst/>
                <a:gdLst>
                  <a:gd name="T0" fmla="*/ 83 w 93"/>
                  <a:gd name="T1" fmla="*/ 6 h 75"/>
                  <a:gd name="T2" fmla="*/ 93 w 93"/>
                  <a:gd name="T3" fmla="*/ 3 h 75"/>
                  <a:gd name="T4" fmla="*/ 84 w 93"/>
                  <a:gd name="T5" fmla="*/ 20 h 75"/>
                  <a:gd name="T6" fmla="*/ 89 w 93"/>
                  <a:gd name="T7" fmla="*/ 32 h 75"/>
                  <a:gd name="T8" fmla="*/ 87 w 93"/>
                  <a:gd name="T9" fmla="*/ 46 h 75"/>
                  <a:gd name="T10" fmla="*/ 83 w 93"/>
                  <a:gd name="T11" fmla="*/ 57 h 75"/>
                  <a:gd name="T12" fmla="*/ 73 w 93"/>
                  <a:gd name="T13" fmla="*/ 68 h 75"/>
                  <a:gd name="T14" fmla="*/ 60 w 93"/>
                  <a:gd name="T15" fmla="*/ 74 h 75"/>
                  <a:gd name="T16" fmla="*/ 44 w 93"/>
                  <a:gd name="T17" fmla="*/ 75 h 75"/>
                  <a:gd name="T18" fmla="*/ 29 w 93"/>
                  <a:gd name="T19" fmla="*/ 74 h 75"/>
                  <a:gd name="T20" fmla="*/ 15 w 93"/>
                  <a:gd name="T21" fmla="*/ 68 h 75"/>
                  <a:gd name="T22" fmla="*/ 6 w 93"/>
                  <a:gd name="T23" fmla="*/ 57 h 75"/>
                  <a:gd name="T24" fmla="*/ 1 w 93"/>
                  <a:gd name="T25" fmla="*/ 45 h 75"/>
                  <a:gd name="T26" fmla="*/ 1 w 93"/>
                  <a:gd name="T27" fmla="*/ 32 h 75"/>
                  <a:gd name="T28" fmla="*/ 6 w 93"/>
                  <a:gd name="T29" fmla="*/ 20 h 75"/>
                  <a:gd name="T30" fmla="*/ 15 w 93"/>
                  <a:gd name="T31" fmla="*/ 9 h 75"/>
                  <a:gd name="T32" fmla="*/ 29 w 93"/>
                  <a:gd name="T33" fmla="*/ 5 h 75"/>
                  <a:gd name="T34" fmla="*/ 44 w 93"/>
                  <a:gd name="T35" fmla="*/ 2 h 75"/>
                  <a:gd name="T36" fmla="*/ 63 w 93"/>
                  <a:gd name="T37" fmla="*/ 5 h 75"/>
                  <a:gd name="T38" fmla="*/ 78 w 93"/>
                  <a:gd name="T39" fmla="*/ 14 h 75"/>
                  <a:gd name="T40" fmla="*/ 67 w 93"/>
                  <a:gd name="T41" fmla="*/ 28 h 75"/>
                  <a:gd name="T42" fmla="*/ 60 w 93"/>
                  <a:gd name="T43" fmla="*/ 15 h 75"/>
                  <a:gd name="T44" fmla="*/ 35 w 93"/>
                  <a:gd name="T45" fmla="*/ 14 h 75"/>
                  <a:gd name="T46" fmla="*/ 21 w 93"/>
                  <a:gd name="T47" fmla="*/ 18 h 75"/>
                  <a:gd name="T48" fmla="*/ 15 w 93"/>
                  <a:gd name="T49" fmla="*/ 25 h 75"/>
                  <a:gd name="T50" fmla="*/ 10 w 93"/>
                  <a:gd name="T51" fmla="*/ 38 h 75"/>
                  <a:gd name="T52" fmla="*/ 13 w 93"/>
                  <a:gd name="T53" fmla="*/ 52 h 75"/>
                  <a:gd name="T54" fmla="*/ 29 w 93"/>
                  <a:gd name="T55" fmla="*/ 63 h 75"/>
                  <a:gd name="T56" fmla="*/ 60 w 93"/>
                  <a:gd name="T57" fmla="*/ 63 h 75"/>
                  <a:gd name="T58" fmla="*/ 75 w 93"/>
                  <a:gd name="T59" fmla="*/ 52 h 75"/>
                  <a:gd name="T60" fmla="*/ 78 w 93"/>
                  <a:gd name="T61" fmla="*/ 38 h 75"/>
                  <a:gd name="T62" fmla="*/ 76 w 93"/>
                  <a:gd name="T63" fmla="*/ 28 h 75"/>
                  <a:gd name="T64" fmla="*/ 72 w 93"/>
                  <a:gd name="T65" fmla="*/ 3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3" h="75">
                    <a:moveTo>
                      <a:pt x="78" y="14"/>
                    </a:moveTo>
                    <a:lnTo>
                      <a:pt x="83" y="6"/>
                    </a:lnTo>
                    <a:lnTo>
                      <a:pt x="86" y="0"/>
                    </a:lnTo>
                    <a:lnTo>
                      <a:pt x="93" y="3"/>
                    </a:lnTo>
                    <a:lnTo>
                      <a:pt x="90" y="12"/>
                    </a:lnTo>
                    <a:lnTo>
                      <a:pt x="84" y="20"/>
                    </a:lnTo>
                    <a:lnTo>
                      <a:pt x="87" y="26"/>
                    </a:lnTo>
                    <a:lnTo>
                      <a:pt x="89" y="32"/>
                    </a:lnTo>
                    <a:lnTo>
                      <a:pt x="89" y="38"/>
                    </a:lnTo>
                    <a:lnTo>
                      <a:pt x="87" y="46"/>
                    </a:lnTo>
                    <a:lnTo>
                      <a:pt x="86" y="52"/>
                    </a:lnTo>
                    <a:lnTo>
                      <a:pt x="83" y="57"/>
                    </a:lnTo>
                    <a:lnTo>
                      <a:pt x="78" y="63"/>
                    </a:lnTo>
                    <a:lnTo>
                      <a:pt x="73" y="68"/>
                    </a:lnTo>
                    <a:lnTo>
                      <a:pt x="67" y="71"/>
                    </a:lnTo>
                    <a:lnTo>
                      <a:pt x="60" y="74"/>
                    </a:lnTo>
                    <a:lnTo>
                      <a:pt x="52" y="75"/>
                    </a:lnTo>
                    <a:lnTo>
                      <a:pt x="44" y="75"/>
                    </a:lnTo>
                    <a:lnTo>
                      <a:pt x="36" y="75"/>
                    </a:lnTo>
                    <a:lnTo>
                      <a:pt x="29" y="74"/>
                    </a:lnTo>
                    <a:lnTo>
                      <a:pt x="21" y="71"/>
                    </a:lnTo>
                    <a:lnTo>
                      <a:pt x="15" y="68"/>
                    </a:lnTo>
                    <a:lnTo>
                      <a:pt x="10" y="63"/>
                    </a:lnTo>
                    <a:lnTo>
                      <a:pt x="6" y="57"/>
                    </a:lnTo>
                    <a:lnTo>
                      <a:pt x="3" y="52"/>
                    </a:lnTo>
                    <a:lnTo>
                      <a:pt x="1" y="45"/>
                    </a:lnTo>
                    <a:lnTo>
                      <a:pt x="0" y="38"/>
                    </a:lnTo>
                    <a:lnTo>
                      <a:pt x="1" y="32"/>
                    </a:lnTo>
                    <a:lnTo>
                      <a:pt x="3" y="25"/>
                    </a:lnTo>
                    <a:lnTo>
                      <a:pt x="6" y="20"/>
                    </a:lnTo>
                    <a:lnTo>
                      <a:pt x="10" y="14"/>
                    </a:lnTo>
                    <a:lnTo>
                      <a:pt x="15" y="9"/>
                    </a:lnTo>
                    <a:lnTo>
                      <a:pt x="21" y="6"/>
                    </a:lnTo>
                    <a:lnTo>
                      <a:pt x="29" y="5"/>
                    </a:lnTo>
                    <a:lnTo>
                      <a:pt x="36" y="3"/>
                    </a:lnTo>
                    <a:lnTo>
                      <a:pt x="44" y="2"/>
                    </a:lnTo>
                    <a:lnTo>
                      <a:pt x="53" y="3"/>
                    </a:lnTo>
                    <a:lnTo>
                      <a:pt x="63" y="5"/>
                    </a:lnTo>
                    <a:lnTo>
                      <a:pt x="70" y="9"/>
                    </a:lnTo>
                    <a:lnTo>
                      <a:pt x="78" y="14"/>
                    </a:lnTo>
                    <a:close/>
                    <a:moveTo>
                      <a:pt x="63" y="35"/>
                    </a:moveTo>
                    <a:lnTo>
                      <a:pt x="67" y="28"/>
                    </a:lnTo>
                    <a:lnTo>
                      <a:pt x="72" y="22"/>
                    </a:lnTo>
                    <a:lnTo>
                      <a:pt x="60" y="15"/>
                    </a:lnTo>
                    <a:lnTo>
                      <a:pt x="44" y="12"/>
                    </a:lnTo>
                    <a:lnTo>
                      <a:pt x="35" y="14"/>
                    </a:lnTo>
                    <a:lnTo>
                      <a:pt x="26" y="15"/>
                    </a:lnTo>
                    <a:lnTo>
                      <a:pt x="21" y="18"/>
                    </a:lnTo>
                    <a:lnTo>
                      <a:pt x="18" y="22"/>
                    </a:lnTo>
                    <a:lnTo>
                      <a:pt x="15" y="25"/>
                    </a:lnTo>
                    <a:lnTo>
                      <a:pt x="10" y="31"/>
                    </a:lnTo>
                    <a:lnTo>
                      <a:pt x="10" y="38"/>
                    </a:lnTo>
                    <a:lnTo>
                      <a:pt x="10" y="46"/>
                    </a:lnTo>
                    <a:lnTo>
                      <a:pt x="13" y="52"/>
                    </a:lnTo>
                    <a:lnTo>
                      <a:pt x="18" y="57"/>
                    </a:lnTo>
                    <a:lnTo>
                      <a:pt x="29" y="63"/>
                    </a:lnTo>
                    <a:lnTo>
                      <a:pt x="44" y="65"/>
                    </a:lnTo>
                    <a:lnTo>
                      <a:pt x="60" y="63"/>
                    </a:lnTo>
                    <a:lnTo>
                      <a:pt x="70" y="57"/>
                    </a:lnTo>
                    <a:lnTo>
                      <a:pt x="75" y="52"/>
                    </a:lnTo>
                    <a:lnTo>
                      <a:pt x="78" y="46"/>
                    </a:lnTo>
                    <a:lnTo>
                      <a:pt x="78" y="38"/>
                    </a:lnTo>
                    <a:lnTo>
                      <a:pt x="78" y="34"/>
                    </a:lnTo>
                    <a:lnTo>
                      <a:pt x="76" y="28"/>
                    </a:lnTo>
                    <a:lnTo>
                      <a:pt x="73" y="34"/>
                    </a:lnTo>
                    <a:lnTo>
                      <a:pt x="72" y="38"/>
                    </a:lnTo>
                    <a:lnTo>
                      <a:pt x="63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" name="Freeform 96"/>
              <p:cNvSpPr>
                <a:spLocks/>
              </p:cNvSpPr>
              <p:nvPr/>
            </p:nvSpPr>
            <p:spPr bwMode="auto">
              <a:xfrm>
                <a:off x="2702" y="1944"/>
                <a:ext cx="52" cy="32"/>
              </a:xfrm>
              <a:custGeom>
                <a:avLst/>
                <a:gdLst>
                  <a:gd name="T0" fmla="*/ 45 w 52"/>
                  <a:gd name="T1" fmla="*/ 0 h 32"/>
                  <a:gd name="T2" fmla="*/ 52 w 52"/>
                  <a:gd name="T3" fmla="*/ 0 h 32"/>
                  <a:gd name="T4" fmla="*/ 52 w 52"/>
                  <a:gd name="T5" fmla="*/ 32 h 32"/>
                  <a:gd name="T6" fmla="*/ 49 w 52"/>
                  <a:gd name="T7" fmla="*/ 32 h 32"/>
                  <a:gd name="T8" fmla="*/ 48 w 52"/>
                  <a:gd name="T9" fmla="*/ 31 h 32"/>
                  <a:gd name="T10" fmla="*/ 43 w 52"/>
                  <a:gd name="T11" fmla="*/ 29 h 32"/>
                  <a:gd name="T12" fmla="*/ 40 w 52"/>
                  <a:gd name="T13" fmla="*/ 28 h 32"/>
                  <a:gd name="T14" fmla="*/ 37 w 52"/>
                  <a:gd name="T15" fmla="*/ 25 h 32"/>
                  <a:gd name="T16" fmla="*/ 32 w 52"/>
                  <a:gd name="T17" fmla="*/ 20 h 32"/>
                  <a:gd name="T18" fmla="*/ 28 w 52"/>
                  <a:gd name="T19" fmla="*/ 15 h 32"/>
                  <a:gd name="T20" fmla="*/ 25 w 52"/>
                  <a:gd name="T21" fmla="*/ 12 h 32"/>
                  <a:gd name="T22" fmla="*/ 22 w 52"/>
                  <a:gd name="T23" fmla="*/ 9 h 32"/>
                  <a:gd name="T24" fmla="*/ 19 w 52"/>
                  <a:gd name="T25" fmla="*/ 8 h 32"/>
                  <a:gd name="T26" fmla="*/ 14 w 52"/>
                  <a:gd name="T27" fmla="*/ 8 h 32"/>
                  <a:gd name="T28" fmla="*/ 11 w 52"/>
                  <a:gd name="T29" fmla="*/ 8 h 32"/>
                  <a:gd name="T30" fmla="*/ 8 w 52"/>
                  <a:gd name="T31" fmla="*/ 9 h 32"/>
                  <a:gd name="T32" fmla="*/ 6 w 52"/>
                  <a:gd name="T33" fmla="*/ 12 h 32"/>
                  <a:gd name="T34" fmla="*/ 6 w 52"/>
                  <a:gd name="T35" fmla="*/ 15 h 32"/>
                  <a:gd name="T36" fmla="*/ 6 w 52"/>
                  <a:gd name="T37" fmla="*/ 20 h 32"/>
                  <a:gd name="T38" fmla="*/ 8 w 52"/>
                  <a:gd name="T39" fmla="*/ 23 h 32"/>
                  <a:gd name="T40" fmla="*/ 11 w 52"/>
                  <a:gd name="T41" fmla="*/ 25 h 32"/>
                  <a:gd name="T42" fmla="*/ 16 w 52"/>
                  <a:gd name="T43" fmla="*/ 25 h 32"/>
                  <a:gd name="T44" fmla="*/ 14 w 52"/>
                  <a:gd name="T45" fmla="*/ 31 h 32"/>
                  <a:gd name="T46" fmla="*/ 11 w 52"/>
                  <a:gd name="T47" fmla="*/ 31 h 32"/>
                  <a:gd name="T48" fmla="*/ 6 w 52"/>
                  <a:gd name="T49" fmla="*/ 29 h 32"/>
                  <a:gd name="T50" fmla="*/ 3 w 52"/>
                  <a:gd name="T51" fmla="*/ 26 h 32"/>
                  <a:gd name="T52" fmla="*/ 2 w 52"/>
                  <a:gd name="T53" fmla="*/ 23 h 32"/>
                  <a:gd name="T54" fmla="*/ 0 w 52"/>
                  <a:gd name="T55" fmla="*/ 20 h 32"/>
                  <a:gd name="T56" fmla="*/ 0 w 52"/>
                  <a:gd name="T57" fmla="*/ 15 h 32"/>
                  <a:gd name="T58" fmla="*/ 0 w 52"/>
                  <a:gd name="T59" fmla="*/ 12 h 32"/>
                  <a:gd name="T60" fmla="*/ 2 w 52"/>
                  <a:gd name="T61" fmla="*/ 8 h 32"/>
                  <a:gd name="T62" fmla="*/ 5 w 52"/>
                  <a:gd name="T63" fmla="*/ 5 h 32"/>
                  <a:gd name="T64" fmla="*/ 9 w 52"/>
                  <a:gd name="T65" fmla="*/ 2 h 32"/>
                  <a:gd name="T66" fmla="*/ 14 w 52"/>
                  <a:gd name="T67" fmla="*/ 2 h 32"/>
                  <a:gd name="T68" fmla="*/ 17 w 52"/>
                  <a:gd name="T69" fmla="*/ 2 h 32"/>
                  <a:gd name="T70" fmla="*/ 20 w 52"/>
                  <a:gd name="T71" fmla="*/ 2 h 32"/>
                  <a:gd name="T72" fmla="*/ 23 w 52"/>
                  <a:gd name="T73" fmla="*/ 3 h 32"/>
                  <a:gd name="T74" fmla="*/ 26 w 52"/>
                  <a:gd name="T75" fmla="*/ 6 h 32"/>
                  <a:gd name="T76" fmla="*/ 31 w 52"/>
                  <a:gd name="T77" fmla="*/ 9 h 32"/>
                  <a:gd name="T78" fmla="*/ 36 w 52"/>
                  <a:gd name="T79" fmla="*/ 14 h 32"/>
                  <a:gd name="T80" fmla="*/ 39 w 52"/>
                  <a:gd name="T81" fmla="*/ 17 h 32"/>
                  <a:gd name="T82" fmla="*/ 40 w 52"/>
                  <a:gd name="T83" fmla="*/ 20 h 32"/>
                  <a:gd name="T84" fmla="*/ 42 w 52"/>
                  <a:gd name="T85" fmla="*/ 22 h 32"/>
                  <a:gd name="T86" fmla="*/ 43 w 52"/>
                  <a:gd name="T87" fmla="*/ 23 h 32"/>
                  <a:gd name="T88" fmla="*/ 45 w 52"/>
                  <a:gd name="T89" fmla="*/ 23 h 32"/>
                  <a:gd name="T90" fmla="*/ 45 w 52"/>
                  <a:gd name="T9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2" h="32">
                    <a:moveTo>
                      <a:pt x="45" y="0"/>
                    </a:moveTo>
                    <a:lnTo>
                      <a:pt x="52" y="0"/>
                    </a:lnTo>
                    <a:lnTo>
                      <a:pt x="52" y="32"/>
                    </a:lnTo>
                    <a:lnTo>
                      <a:pt x="49" y="32"/>
                    </a:lnTo>
                    <a:lnTo>
                      <a:pt x="48" y="31"/>
                    </a:lnTo>
                    <a:lnTo>
                      <a:pt x="43" y="29"/>
                    </a:lnTo>
                    <a:lnTo>
                      <a:pt x="40" y="28"/>
                    </a:lnTo>
                    <a:lnTo>
                      <a:pt x="37" y="25"/>
                    </a:lnTo>
                    <a:lnTo>
                      <a:pt x="32" y="20"/>
                    </a:lnTo>
                    <a:lnTo>
                      <a:pt x="28" y="15"/>
                    </a:lnTo>
                    <a:lnTo>
                      <a:pt x="25" y="12"/>
                    </a:lnTo>
                    <a:lnTo>
                      <a:pt x="22" y="9"/>
                    </a:lnTo>
                    <a:lnTo>
                      <a:pt x="19" y="8"/>
                    </a:lnTo>
                    <a:lnTo>
                      <a:pt x="14" y="8"/>
                    </a:lnTo>
                    <a:lnTo>
                      <a:pt x="11" y="8"/>
                    </a:lnTo>
                    <a:lnTo>
                      <a:pt x="8" y="9"/>
                    </a:lnTo>
                    <a:lnTo>
                      <a:pt x="6" y="12"/>
                    </a:lnTo>
                    <a:lnTo>
                      <a:pt x="6" y="15"/>
                    </a:lnTo>
                    <a:lnTo>
                      <a:pt x="6" y="20"/>
                    </a:lnTo>
                    <a:lnTo>
                      <a:pt x="8" y="23"/>
                    </a:lnTo>
                    <a:lnTo>
                      <a:pt x="11" y="25"/>
                    </a:lnTo>
                    <a:lnTo>
                      <a:pt x="16" y="25"/>
                    </a:lnTo>
                    <a:lnTo>
                      <a:pt x="14" y="31"/>
                    </a:lnTo>
                    <a:lnTo>
                      <a:pt x="11" y="31"/>
                    </a:lnTo>
                    <a:lnTo>
                      <a:pt x="6" y="29"/>
                    </a:lnTo>
                    <a:lnTo>
                      <a:pt x="3" y="26"/>
                    </a:lnTo>
                    <a:lnTo>
                      <a:pt x="2" y="23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5" y="5"/>
                    </a:lnTo>
                    <a:lnTo>
                      <a:pt x="9" y="2"/>
                    </a:lnTo>
                    <a:lnTo>
                      <a:pt x="14" y="2"/>
                    </a:lnTo>
                    <a:lnTo>
                      <a:pt x="17" y="2"/>
                    </a:lnTo>
                    <a:lnTo>
                      <a:pt x="20" y="2"/>
                    </a:lnTo>
                    <a:lnTo>
                      <a:pt x="23" y="3"/>
                    </a:lnTo>
                    <a:lnTo>
                      <a:pt x="26" y="6"/>
                    </a:lnTo>
                    <a:lnTo>
                      <a:pt x="31" y="9"/>
                    </a:lnTo>
                    <a:lnTo>
                      <a:pt x="36" y="14"/>
                    </a:lnTo>
                    <a:lnTo>
                      <a:pt x="39" y="17"/>
                    </a:lnTo>
                    <a:lnTo>
                      <a:pt x="40" y="20"/>
                    </a:lnTo>
                    <a:lnTo>
                      <a:pt x="42" y="22"/>
                    </a:lnTo>
                    <a:lnTo>
                      <a:pt x="43" y="23"/>
                    </a:lnTo>
                    <a:lnTo>
                      <a:pt x="45" y="23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" name="Freeform 97"/>
              <p:cNvSpPr>
                <a:spLocks/>
              </p:cNvSpPr>
              <p:nvPr/>
            </p:nvSpPr>
            <p:spPr bwMode="auto">
              <a:xfrm>
                <a:off x="2739" y="1876"/>
                <a:ext cx="109" cy="26"/>
              </a:xfrm>
              <a:custGeom>
                <a:avLst/>
                <a:gdLst>
                  <a:gd name="T0" fmla="*/ 109 w 109"/>
                  <a:gd name="T1" fmla="*/ 7 h 26"/>
                  <a:gd name="T2" fmla="*/ 98 w 109"/>
                  <a:gd name="T3" fmla="*/ 14 h 26"/>
                  <a:gd name="T4" fmla="*/ 85 w 109"/>
                  <a:gd name="T5" fmla="*/ 20 h 26"/>
                  <a:gd name="T6" fmla="*/ 71 w 109"/>
                  <a:gd name="T7" fmla="*/ 25 h 26"/>
                  <a:gd name="T8" fmla="*/ 55 w 109"/>
                  <a:gd name="T9" fmla="*/ 26 h 26"/>
                  <a:gd name="T10" fmla="*/ 42 w 109"/>
                  <a:gd name="T11" fmla="*/ 25 h 26"/>
                  <a:gd name="T12" fmla="*/ 29 w 109"/>
                  <a:gd name="T13" fmla="*/ 22 h 26"/>
                  <a:gd name="T14" fmla="*/ 14 w 109"/>
                  <a:gd name="T15" fmla="*/ 16 h 26"/>
                  <a:gd name="T16" fmla="*/ 0 w 109"/>
                  <a:gd name="T17" fmla="*/ 7 h 26"/>
                  <a:gd name="T18" fmla="*/ 0 w 109"/>
                  <a:gd name="T19" fmla="*/ 0 h 26"/>
                  <a:gd name="T20" fmla="*/ 8 w 109"/>
                  <a:gd name="T21" fmla="*/ 3 h 26"/>
                  <a:gd name="T22" fmla="*/ 12 w 109"/>
                  <a:gd name="T23" fmla="*/ 7 h 26"/>
                  <a:gd name="T24" fmla="*/ 17 w 109"/>
                  <a:gd name="T25" fmla="*/ 8 h 26"/>
                  <a:gd name="T26" fmla="*/ 25 w 109"/>
                  <a:gd name="T27" fmla="*/ 11 h 26"/>
                  <a:gd name="T28" fmla="*/ 34 w 109"/>
                  <a:gd name="T29" fmla="*/ 14 h 26"/>
                  <a:gd name="T30" fmla="*/ 45 w 109"/>
                  <a:gd name="T31" fmla="*/ 16 h 26"/>
                  <a:gd name="T32" fmla="*/ 55 w 109"/>
                  <a:gd name="T33" fmla="*/ 16 h 26"/>
                  <a:gd name="T34" fmla="*/ 83 w 109"/>
                  <a:gd name="T35" fmla="*/ 13 h 26"/>
                  <a:gd name="T36" fmla="*/ 109 w 109"/>
                  <a:gd name="T37" fmla="*/ 0 h 26"/>
                  <a:gd name="T38" fmla="*/ 109 w 109"/>
                  <a:gd name="T39" fmla="*/ 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9" h="26">
                    <a:moveTo>
                      <a:pt x="109" y="7"/>
                    </a:moveTo>
                    <a:lnTo>
                      <a:pt x="98" y="14"/>
                    </a:lnTo>
                    <a:lnTo>
                      <a:pt x="85" y="20"/>
                    </a:lnTo>
                    <a:lnTo>
                      <a:pt x="71" y="25"/>
                    </a:lnTo>
                    <a:lnTo>
                      <a:pt x="55" y="26"/>
                    </a:lnTo>
                    <a:lnTo>
                      <a:pt x="42" y="25"/>
                    </a:lnTo>
                    <a:lnTo>
                      <a:pt x="29" y="22"/>
                    </a:lnTo>
                    <a:lnTo>
                      <a:pt x="14" y="16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2" y="7"/>
                    </a:lnTo>
                    <a:lnTo>
                      <a:pt x="17" y="8"/>
                    </a:lnTo>
                    <a:lnTo>
                      <a:pt x="25" y="11"/>
                    </a:lnTo>
                    <a:lnTo>
                      <a:pt x="34" y="14"/>
                    </a:lnTo>
                    <a:lnTo>
                      <a:pt x="45" y="16"/>
                    </a:lnTo>
                    <a:lnTo>
                      <a:pt x="55" y="16"/>
                    </a:lnTo>
                    <a:lnTo>
                      <a:pt x="83" y="13"/>
                    </a:lnTo>
                    <a:lnTo>
                      <a:pt x="109" y="0"/>
                    </a:lnTo>
                    <a:lnTo>
                      <a:pt x="109" y="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" name="Freeform 98"/>
              <p:cNvSpPr>
                <a:spLocks/>
              </p:cNvSpPr>
              <p:nvPr/>
            </p:nvSpPr>
            <p:spPr bwMode="auto">
              <a:xfrm>
                <a:off x="2738" y="1792"/>
                <a:ext cx="89" cy="75"/>
              </a:xfrm>
              <a:custGeom>
                <a:avLst/>
                <a:gdLst>
                  <a:gd name="T0" fmla="*/ 53 w 89"/>
                  <a:gd name="T1" fmla="*/ 34 h 75"/>
                  <a:gd name="T2" fmla="*/ 44 w 89"/>
                  <a:gd name="T3" fmla="*/ 34 h 75"/>
                  <a:gd name="T4" fmla="*/ 44 w 89"/>
                  <a:gd name="T5" fmla="*/ 0 h 75"/>
                  <a:gd name="T6" fmla="*/ 75 w 89"/>
                  <a:gd name="T7" fmla="*/ 0 h 75"/>
                  <a:gd name="T8" fmla="*/ 81 w 89"/>
                  <a:gd name="T9" fmla="*/ 9 h 75"/>
                  <a:gd name="T10" fmla="*/ 86 w 89"/>
                  <a:gd name="T11" fmla="*/ 17 h 75"/>
                  <a:gd name="T12" fmla="*/ 87 w 89"/>
                  <a:gd name="T13" fmla="*/ 24 h 75"/>
                  <a:gd name="T14" fmla="*/ 89 w 89"/>
                  <a:gd name="T15" fmla="*/ 34 h 75"/>
                  <a:gd name="T16" fmla="*/ 87 w 89"/>
                  <a:gd name="T17" fmla="*/ 41 h 75"/>
                  <a:gd name="T18" fmla="*/ 86 w 89"/>
                  <a:gd name="T19" fmla="*/ 49 h 75"/>
                  <a:gd name="T20" fmla="*/ 83 w 89"/>
                  <a:gd name="T21" fmla="*/ 55 h 75"/>
                  <a:gd name="T22" fmla="*/ 80 w 89"/>
                  <a:gd name="T23" fmla="*/ 61 h 75"/>
                  <a:gd name="T24" fmla="*/ 73 w 89"/>
                  <a:gd name="T25" fmla="*/ 66 h 75"/>
                  <a:gd name="T26" fmla="*/ 67 w 89"/>
                  <a:gd name="T27" fmla="*/ 71 h 75"/>
                  <a:gd name="T28" fmla="*/ 61 w 89"/>
                  <a:gd name="T29" fmla="*/ 72 h 75"/>
                  <a:gd name="T30" fmla="*/ 53 w 89"/>
                  <a:gd name="T31" fmla="*/ 74 h 75"/>
                  <a:gd name="T32" fmla="*/ 44 w 89"/>
                  <a:gd name="T33" fmla="*/ 75 h 75"/>
                  <a:gd name="T34" fmla="*/ 36 w 89"/>
                  <a:gd name="T35" fmla="*/ 74 h 75"/>
                  <a:gd name="T36" fmla="*/ 29 w 89"/>
                  <a:gd name="T37" fmla="*/ 72 h 75"/>
                  <a:gd name="T38" fmla="*/ 21 w 89"/>
                  <a:gd name="T39" fmla="*/ 71 h 75"/>
                  <a:gd name="T40" fmla="*/ 15 w 89"/>
                  <a:gd name="T41" fmla="*/ 66 h 75"/>
                  <a:gd name="T42" fmla="*/ 9 w 89"/>
                  <a:gd name="T43" fmla="*/ 61 h 75"/>
                  <a:gd name="T44" fmla="*/ 6 w 89"/>
                  <a:gd name="T45" fmla="*/ 55 h 75"/>
                  <a:gd name="T46" fmla="*/ 3 w 89"/>
                  <a:gd name="T47" fmla="*/ 49 h 75"/>
                  <a:gd name="T48" fmla="*/ 1 w 89"/>
                  <a:gd name="T49" fmla="*/ 43 h 75"/>
                  <a:gd name="T50" fmla="*/ 0 w 89"/>
                  <a:gd name="T51" fmla="*/ 35 h 75"/>
                  <a:gd name="T52" fmla="*/ 1 w 89"/>
                  <a:gd name="T53" fmla="*/ 26 h 75"/>
                  <a:gd name="T54" fmla="*/ 3 w 89"/>
                  <a:gd name="T55" fmla="*/ 18 h 75"/>
                  <a:gd name="T56" fmla="*/ 7 w 89"/>
                  <a:gd name="T57" fmla="*/ 12 h 75"/>
                  <a:gd name="T58" fmla="*/ 12 w 89"/>
                  <a:gd name="T59" fmla="*/ 7 h 75"/>
                  <a:gd name="T60" fmla="*/ 18 w 89"/>
                  <a:gd name="T61" fmla="*/ 4 h 75"/>
                  <a:gd name="T62" fmla="*/ 26 w 89"/>
                  <a:gd name="T63" fmla="*/ 1 h 75"/>
                  <a:gd name="T64" fmla="*/ 29 w 89"/>
                  <a:gd name="T65" fmla="*/ 11 h 75"/>
                  <a:gd name="T66" fmla="*/ 23 w 89"/>
                  <a:gd name="T67" fmla="*/ 14 h 75"/>
                  <a:gd name="T68" fmla="*/ 18 w 89"/>
                  <a:gd name="T69" fmla="*/ 15 h 75"/>
                  <a:gd name="T70" fmla="*/ 15 w 89"/>
                  <a:gd name="T71" fmla="*/ 18 h 75"/>
                  <a:gd name="T72" fmla="*/ 12 w 89"/>
                  <a:gd name="T73" fmla="*/ 23 h 75"/>
                  <a:gd name="T74" fmla="*/ 10 w 89"/>
                  <a:gd name="T75" fmla="*/ 29 h 75"/>
                  <a:gd name="T76" fmla="*/ 10 w 89"/>
                  <a:gd name="T77" fmla="*/ 35 h 75"/>
                  <a:gd name="T78" fmla="*/ 10 w 89"/>
                  <a:gd name="T79" fmla="*/ 41 h 75"/>
                  <a:gd name="T80" fmla="*/ 12 w 89"/>
                  <a:gd name="T81" fmla="*/ 47 h 75"/>
                  <a:gd name="T82" fmla="*/ 15 w 89"/>
                  <a:gd name="T83" fmla="*/ 52 h 75"/>
                  <a:gd name="T84" fmla="*/ 18 w 89"/>
                  <a:gd name="T85" fmla="*/ 57 h 75"/>
                  <a:gd name="T86" fmla="*/ 23 w 89"/>
                  <a:gd name="T87" fmla="*/ 58 h 75"/>
                  <a:gd name="T88" fmla="*/ 27 w 89"/>
                  <a:gd name="T89" fmla="*/ 61 h 75"/>
                  <a:gd name="T90" fmla="*/ 35 w 89"/>
                  <a:gd name="T91" fmla="*/ 63 h 75"/>
                  <a:gd name="T92" fmla="*/ 44 w 89"/>
                  <a:gd name="T93" fmla="*/ 64 h 75"/>
                  <a:gd name="T94" fmla="*/ 52 w 89"/>
                  <a:gd name="T95" fmla="*/ 64 h 75"/>
                  <a:gd name="T96" fmla="*/ 58 w 89"/>
                  <a:gd name="T97" fmla="*/ 63 h 75"/>
                  <a:gd name="T98" fmla="*/ 64 w 89"/>
                  <a:gd name="T99" fmla="*/ 60 h 75"/>
                  <a:gd name="T100" fmla="*/ 69 w 89"/>
                  <a:gd name="T101" fmla="*/ 58 h 75"/>
                  <a:gd name="T102" fmla="*/ 72 w 89"/>
                  <a:gd name="T103" fmla="*/ 54 h 75"/>
                  <a:gd name="T104" fmla="*/ 75 w 89"/>
                  <a:gd name="T105" fmla="*/ 49 h 75"/>
                  <a:gd name="T106" fmla="*/ 78 w 89"/>
                  <a:gd name="T107" fmla="*/ 43 h 75"/>
                  <a:gd name="T108" fmla="*/ 78 w 89"/>
                  <a:gd name="T109" fmla="*/ 35 h 75"/>
                  <a:gd name="T110" fmla="*/ 78 w 89"/>
                  <a:gd name="T111" fmla="*/ 27 h 75"/>
                  <a:gd name="T112" fmla="*/ 76 w 89"/>
                  <a:gd name="T113" fmla="*/ 21 h 75"/>
                  <a:gd name="T114" fmla="*/ 73 w 89"/>
                  <a:gd name="T115" fmla="*/ 15 h 75"/>
                  <a:gd name="T116" fmla="*/ 70 w 89"/>
                  <a:gd name="T117" fmla="*/ 11 h 75"/>
                  <a:gd name="T118" fmla="*/ 53 w 89"/>
                  <a:gd name="T119" fmla="*/ 11 h 75"/>
                  <a:gd name="T120" fmla="*/ 53 w 89"/>
                  <a:gd name="T121" fmla="*/ 3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9" h="75">
                    <a:moveTo>
                      <a:pt x="53" y="34"/>
                    </a:moveTo>
                    <a:lnTo>
                      <a:pt x="44" y="34"/>
                    </a:lnTo>
                    <a:lnTo>
                      <a:pt x="44" y="0"/>
                    </a:lnTo>
                    <a:lnTo>
                      <a:pt x="75" y="0"/>
                    </a:lnTo>
                    <a:lnTo>
                      <a:pt x="81" y="9"/>
                    </a:lnTo>
                    <a:lnTo>
                      <a:pt x="86" y="17"/>
                    </a:lnTo>
                    <a:lnTo>
                      <a:pt x="87" y="24"/>
                    </a:lnTo>
                    <a:lnTo>
                      <a:pt x="89" y="34"/>
                    </a:lnTo>
                    <a:lnTo>
                      <a:pt x="87" y="41"/>
                    </a:lnTo>
                    <a:lnTo>
                      <a:pt x="86" y="49"/>
                    </a:lnTo>
                    <a:lnTo>
                      <a:pt x="83" y="55"/>
                    </a:lnTo>
                    <a:lnTo>
                      <a:pt x="80" y="61"/>
                    </a:lnTo>
                    <a:lnTo>
                      <a:pt x="73" y="66"/>
                    </a:lnTo>
                    <a:lnTo>
                      <a:pt x="67" y="71"/>
                    </a:lnTo>
                    <a:lnTo>
                      <a:pt x="61" y="72"/>
                    </a:lnTo>
                    <a:lnTo>
                      <a:pt x="53" y="74"/>
                    </a:lnTo>
                    <a:lnTo>
                      <a:pt x="44" y="75"/>
                    </a:lnTo>
                    <a:lnTo>
                      <a:pt x="36" y="74"/>
                    </a:lnTo>
                    <a:lnTo>
                      <a:pt x="29" y="72"/>
                    </a:lnTo>
                    <a:lnTo>
                      <a:pt x="21" y="71"/>
                    </a:lnTo>
                    <a:lnTo>
                      <a:pt x="15" y="66"/>
                    </a:lnTo>
                    <a:lnTo>
                      <a:pt x="9" y="61"/>
                    </a:lnTo>
                    <a:lnTo>
                      <a:pt x="6" y="55"/>
                    </a:lnTo>
                    <a:lnTo>
                      <a:pt x="3" y="49"/>
                    </a:lnTo>
                    <a:lnTo>
                      <a:pt x="1" y="43"/>
                    </a:lnTo>
                    <a:lnTo>
                      <a:pt x="0" y="35"/>
                    </a:lnTo>
                    <a:lnTo>
                      <a:pt x="1" y="26"/>
                    </a:lnTo>
                    <a:lnTo>
                      <a:pt x="3" y="18"/>
                    </a:lnTo>
                    <a:lnTo>
                      <a:pt x="7" y="12"/>
                    </a:lnTo>
                    <a:lnTo>
                      <a:pt x="12" y="7"/>
                    </a:lnTo>
                    <a:lnTo>
                      <a:pt x="18" y="4"/>
                    </a:lnTo>
                    <a:lnTo>
                      <a:pt x="26" y="1"/>
                    </a:lnTo>
                    <a:lnTo>
                      <a:pt x="29" y="11"/>
                    </a:lnTo>
                    <a:lnTo>
                      <a:pt x="23" y="14"/>
                    </a:lnTo>
                    <a:lnTo>
                      <a:pt x="18" y="15"/>
                    </a:lnTo>
                    <a:lnTo>
                      <a:pt x="15" y="18"/>
                    </a:lnTo>
                    <a:lnTo>
                      <a:pt x="12" y="23"/>
                    </a:lnTo>
                    <a:lnTo>
                      <a:pt x="10" y="29"/>
                    </a:lnTo>
                    <a:lnTo>
                      <a:pt x="10" y="35"/>
                    </a:lnTo>
                    <a:lnTo>
                      <a:pt x="10" y="41"/>
                    </a:lnTo>
                    <a:lnTo>
                      <a:pt x="12" y="47"/>
                    </a:lnTo>
                    <a:lnTo>
                      <a:pt x="15" y="52"/>
                    </a:lnTo>
                    <a:lnTo>
                      <a:pt x="18" y="57"/>
                    </a:lnTo>
                    <a:lnTo>
                      <a:pt x="23" y="58"/>
                    </a:lnTo>
                    <a:lnTo>
                      <a:pt x="27" y="61"/>
                    </a:lnTo>
                    <a:lnTo>
                      <a:pt x="35" y="63"/>
                    </a:lnTo>
                    <a:lnTo>
                      <a:pt x="44" y="64"/>
                    </a:lnTo>
                    <a:lnTo>
                      <a:pt x="52" y="64"/>
                    </a:lnTo>
                    <a:lnTo>
                      <a:pt x="58" y="63"/>
                    </a:lnTo>
                    <a:lnTo>
                      <a:pt x="64" y="60"/>
                    </a:lnTo>
                    <a:lnTo>
                      <a:pt x="69" y="58"/>
                    </a:lnTo>
                    <a:lnTo>
                      <a:pt x="72" y="54"/>
                    </a:lnTo>
                    <a:lnTo>
                      <a:pt x="75" y="49"/>
                    </a:lnTo>
                    <a:lnTo>
                      <a:pt x="78" y="43"/>
                    </a:lnTo>
                    <a:lnTo>
                      <a:pt x="78" y="35"/>
                    </a:lnTo>
                    <a:lnTo>
                      <a:pt x="78" y="27"/>
                    </a:lnTo>
                    <a:lnTo>
                      <a:pt x="76" y="21"/>
                    </a:lnTo>
                    <a:lnTo>
                      <a:pt x="73" y="15"/>
                    </a:lnTo>
                    <a:lnTo>
                      <a:pt x="70" y="11"/>
                    </a:lnTo>
                    <a:lnTo>
                      <a:pt x="53" y="11"/>
                    </a:lnTo>
                    <a:lnTo>
                      <a:pt x="53" y="3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" name="Freeform 99"/>
              <p:cNvSpPr>
                <a:spLocks noEditPoints="1"/>
              </p:cNvSpPr>
              <p:nvPr/>
            </p:nvSpPr>
            <p:spPr bwMode="auto">
              <a:xfrm>
                <a:off x="2762" y="1729"/>
                <a:ext cx="65" cy="54"/>
              </a:xfrm>
              <a:custGeom>
                <a:avLst/>
                <a:gdLst>
                  <a:gd name="T0" fmla="*/ 45 w 65"/>
                  <a:gd name="T1" fmla="*/ 11 h 54"/>
                  <a:gd name="T2" fmla="*/ 46 w 65"/>
                  <a:gd name="T3" fmla="*/ 0 h 54"/>
                  <a:gd name="T4" fmla="*/ 51 w 65"/>
                  <a:gd name="T5" fmla="*/ 1 h 54"/>
                  <a:gd name="T6" fmla="*/ 56 w 65"/>
                  <a:gd name="T7" fmla="*/ 4 h 54"/>
                  <a:gd name="T8" fmla="*/ 60 w 65"/>
                  <a:gd name="T9" fmla="*/ 9 h 54"/>
                  <a:gd name="T10" fmla="*/ 62 w 65"/>
                  <a:gd name="T11" fmla="*/ 14 h 54"/>
                  <a:gd name="T12" fmla="*/ 65 w 65"/>
                  <a:gd name="T13" fmla="*/ 18 h 54"/>
                  <a:gd name="T14" fmla="*/ 65 w 65"/>
                  <a:gd name="T15" fmla="*/ 26 h 54"/>
                  <a:gd name="T16" fmla="*/ 63 w 65"/>
                  <a:gd name="T17" fmla="*/ 34 h 54"/>
                  <a:gd name="T18" fmla="*/ 60 w 65"/>
                  <a:gd name="T19" fmla="*/ 40 h 54"/>
                  <a:gd name="T20" fmla="*/ 56 w 65"/>
                  <a:gd name="T21" fmla="*/ 46 h 54"/>
                  <a:gd name="T22" fmla="*/ 51 w 65"/>
                  <a:gd name="T23" fmla="*/ 49 h 54"/>
                  <a:gd name="T24" fmla="*/ 46 w 65"/>
                  <a:gd name="T25" fmla="*/ 51 h 54"/>
                  <a:gd name="T26" fmla="*/ 40 w 65"/>
                  <a:gd name="T27" fmla="*/ 52 h 54"/>
                  <a:gd name="T28" fmla="*/ 32 w 65"/>
                  <a:gd name="T29" fmla="*/ 54 h 54"/>
                  <a:gd name="T30" fmla="*/ 25 w 65"/>
                  <a:gd name="T31" fmla="*/ 52 h 54"/>
                  <a:gd name="T32" fmla="*/ 19 w 65"/>
                  <a:gd name="T33" fmla="*/ 51 h 54"/>
                  <a:gd name="T34" fmla="*/ 12 w 65"/>
                  <a:gd name="T35" fmla="*/ 49 h 54"/>
                  <a:gd name="T36" fmla="*/ 8 w 65"/>
                  <a:gd name="T37" fmla="*/ 46 h 54"/>
                  <a:gd name="T38" fmla="*/ 3 w 65"/>
                  <a:gd name="T39" fmla="*/ 40 h 54"/>
                  <a:gd name="T40" fmla="*/ 0 w 65"/>
                  <a:gd name="T41" fmla="*/ 34 h 54"/>
                  <a:gd name="T42" fmla="*/ 0 w 65"/>
                  <a:gd name="T43" fmla="*/ 26 h 54"/>
                  <a:gd name="T44" fmla="*/ 0 w 65"/>
                  <a:gd name="T45" fmla="*/ 18 h 54"/>
                  <a:gd name="T46" fmla="*/ 3 w 65"/>
                  <a:gd name="T47" fmla="*/ 12 h 54"/>
                  <a:gd name="T48" fmla="*/ 8 w 65"/>
                  <a:gd name="T49" fmla="*/ 7 h 54"/>
                  <a:gd name="T50" fmla="*/ 12 w 65"/>
                  <a:gd name="T51" fmla="*/ 3 h 54"/>
                  <a:gd name="T52" fmla="*/ 19 w 65"/>
                  <a:gd name="T53" fmla="*/ 1 h 54"/>
                  <a:gd name="T54" fmla="*/ 25 w 65"/>
                  <a:gd name="T55" fmla="*/ 0 h 54"/>
                  <a:gd name="T56" fmla="*/ 32 w 65"/>
                  <a:gd name="T57" fmla="*/ 0 h 54"/>
                  <a:gd name="T58" fmla="*/ 32 w 65"/>
                  <a:gd name="T59" fmla="*/ 0 h 54"/>
                  <a:gd name="T60" fmla="*/ 34 w 65"/>
                  <a:gd name="T61" fmla="*/ 0 h 54"/>
                  <a:gd name="T62" fmla="*/ 34 w 65"/>
                  <a:gd name="T63" fmla="*/ 43 h 54"/>
                  <a:gd name="T64" fmla="*/ 40 w 65"/>
                  <a:gd name="T65" fmla="*/ 41 h 54"/>
                  <a:gd name="T66" fmla="*/ 45 w 65"/>
                  <a:gd name="T67" fmla="*/ 40 h 54"/>
                  <a:gd name="T68" fmla="*/ 49 w 65"/>
                  <a:gd name="T69" fmla="*/ 37 h 54"/>
                  <a:gd name="T70" fmla="*/ 52 w 65"/>
                  <a:gd name="T71" fmla="*/ 34 h 54"/>
                  <a:gd name="T72" fmla="*/ 54 w 65"/>
                  <a:gd name="T73" fmla="*/ 29 h 54"/>
                  <a:gd name="T74" fmla="*/ 54 w 65"/>
                  <a:gd name="T75" fmla="*/ 24 h 54"/>
                  <a:gd name="T76" fmla="*/ 54 w 65"/>
                  <a:gd name="T77" fmla="*/ 20 h 54"/>
                  <a:gd name="T78" fmla="*/ 52 w 65"/>
                  <a:gd name="T79" fmla="*/ 17 h 54"/>
                  <a:gd name="T80" fmla="*/ 49 w 65"/>
                  <a:gd name="T81" fmla="*/ 12 h 54"/>
                  <a:gd name="T82" fmla="*/ 45 w 65"/>
                  <a:gd name="T83" fmla="*/ 11 h 54"/>
                  <a:gd name="T84" fmla="*/ 25 w 65"/>
                  <a:gd name="T85" fmla="*/ 43 h 54"/>
                  <a:gd name="T86" fmla="*/ 25 w 65"/>
                  <a:gd name="T87" fmla="*/ 11 h 54"/>
                  <a:gd name="T88" fmla="*/ 19 w 65"/>
                  <a:gd name="T89" fmla="*/ 11 h 54"/>
                  <a:gd name="T90" fmla="*/ 14 w 65"/>
                  <a:gd name="T91" fmla="*/ 14 h 54"/>
                  <a:gd name="T92" fmla="*/ 12 w 65"/>
                  <a:gd name="T93" fmla="*/ 17 h 54"/>
                  <a:gd name="T94" fmla="*/ 11 w 65"/>
                  <a:gd name="T95" fmla="*/ 21 h 54"/>
                  <a:gd name="T96" fmla="*/ 9 w 65"/>
                  <a:gd name="T97" fmla="*/ 26 h 54"/>
                  <a:gd name="T98" fmla="*/ 9 w 65"/>
                  <a:gd name="T99" fmla="*/ 31 h 54"/>
                  <a:gd name="T100" fmla="*/ 11 w 65"/>
                  <a:gd name="T101" fmla="*/ 34 h 54"/>
                  <a:gd name="T102" fmla="*/ 14 w 65"/>
                  <a:gd name="T103" fmla="*/ 37 h 54"/>
                  <a:gd name="T104" fmla="*/ 17 w 65"/>
                  <a:gd name="T105" fmla="*/ 40 h 54"/>
                  <a:gd name="T106" fmla="*/ 20 w 65"/>
                  <a:gd name="T107" fmla="*/ 41 h 54"/>
                  <a:gd name="T108" fmla="*/ 25 w 65"/>
                  <a:gd name="T109" fmla="*/ 4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54">
                    <a:moveTo>
                      <a:pt x="45" y="11"/>
                    </a:moveTo>
                    <a:lnTo>
                      <a:pt x="46" y="0"/>
                    </a:lnTo>
                    <a:lnTo>
                      <a:pt x="51" y="1"/>
                    </a:lnTo>
                    <a:lnTo>
                      <a:pt x="56" y="4"/>
                    </a:lnTo>
                    <a:lnTo>
                      <a:pt x="60" y="9"/>
                    </a:lnTo>
                    <a:lnTo>
                      <a:pt x="62" y="14"/>
                    </a:lnTo>
                    <a:lnTo>
                      <a:pt x="65" y="18"/>
                    </a:lnTo>
                    <a:lnTo>
                      <a:pt x="65" y="26"/>
                    </a:lnTo>
                    <a:lnTo>
                      <a:pt x="63" y="34"/>
                    </a:lnTo>
                    <a:lnTo>
                      <a:pt x="60" y="40"/>
                    </a:lnTo>
                    <a:lnTo>
                      <a:pt x="56" y="46"/>
                    </a:lnTo>
                    <a:lnTo>
                      <a:pt x="51" y="49"/>
                    </a:lnTo>
                    <a:lnTo>
                      <a:pt x="46" y="51"/>
                    </a:lnTo>
                    <a:lnTo>
                      <a:pt x="40" y="52"/>
                    </a:lnTo>
                    <a:lnTo>
                      <a:pt x="32" y="54"/>
                    </a:lnTo>
                    <a:lnTo>
                      <a:pt x="25" y="52"/>
                    </a:lnTo>
                    <a:lnTo>
                      <a:pt x="19" y="51"/>
                    </a:lnTo>
                    <a:lnTo>
                      <a:pt x="12" y="49"/>
                    </a:lnTo>
                    <a:lnTo>
                      <a:pt x="8" y="46"/>
                    </a:lnTo>
                    <a:lnTo>
                      <a:pt x="3" y="40"/>
                    </a:lnTo>
                    <a:lnTo>
                      <a:pt x="0" y="34"/>
                    </a:lnTo>
                    <a:lnTo>
                      <a:pt x="0" y="26"/>
                    </a:lnTo>
                    <a:lnTo>
                      <a:pt x="0" y="18"/>
                    </a:lnTo>
                    <a:lnTo>
                      <a:pt x="3" y="12"/>
                    </a:lnTo>
                    <a:lnTo>
                      <a:pt x="8" y="7"/>
                    </a:lnTo>
                    <a:lnTo>
                      <a:pt x="12" y="3"/>
                    </a:lnTo>
                    <a:lnTo>
                      <a:pt x="19" y="1"/>
                    </a:lnTo>
                    <a:lnTo>
                      <a:pt x="25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4" y="0"/>
                    </a:lnTo>
                    <a:lnTo>
                      <a:pt x="34" y="43"/>
                    </a:lnTo>
                    <a:lnTo>
                      <a:pt x="40" y="41"/>
                    </a:lnTo>
                    <a:lnTo>
                      <a:pt x="45" y="40"/>
                    </a:lnTo>
                    <a:lnTo>
                      <a:pt x="49" y="37"/>
                    </a:lnTo>
                    <a:lnTo>
                      <a:pt x="52" y="34"/>
                    </a:lnTo>
                    <a:lnTo>
                      <a:pt x="54" y="29"/>
                    </a:lnTo>
                    <a:lnTo>
                      <a:pt x="54" y="24"/>
                    </a:lnTo>
                    <a:lnTo>
                      <a:pt x="54" y="20"/>
                    </a:lnTo>
                    <a:lnTo>
                      <a:pt x="52" y="17"/>
                    </a:lnTo>
                    <a:lnTo>
                      <a:pt x="49" y="12"/>
                    </a:lnTo>
                    <a:lnTo>
                      <a:pt x="45" y="11"/>
                    </a:lnTo>
                    <a:close/>
                    <a:moveTo>
                      <a:pt x="25" y="43"/>
                    </a:moveTo>
                    <a:lnTo>
                      <a:pt x="25" y="11"/>
                    </a:lnTo>
                    <a:lnTo>
                      <a:pt x="19" y="11"/>
                    </a:lnTo>
                    <a:lnTo>
                      <a:pt x="14" y="14"/>
                    </a:lnTo>
                    <a:lnTo>
                      <a:pt x="12" y="17"/>
                    </a:lnTo>
                    <a:lnTo>
                      <a:pt x="11" y="21"/>
                    </a:lnTo>
                    <a:lnTo>
                      <a:pt x="9" y="26"/>
                    </a:lnTo>
                    <a:lnTo>
                      <a:pt x="9" y="31"/>
                    </a:lnTo>
                    <a:lnTo>
                      <a:pt x="11" y="34"/>
                    </a:lnTo>
                    <a:lnTo>
                      <a:pt x="14" y="37"/>
                    </a:lnTo>
                    <a:lnTo>
                      <a:pt x="17" y="40"/>
                    </a:lnTo>
                    <a:lnTo>
                      <a:pt x="20" y="41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" name="Freeform 100"/>
              <p:cNvSpPr>
                <a:spLocks/>
              </p:cNvSpPr>
              <p:nvPr/>
            </p:nvSpPr>
            <p:spPr bwMode="auto">
              <a:xfrm>
                <a:off x="2739" y="1649"/>
                <a:ext cx="86" cy="74"/>
              </a:xfrm>
              <a:custGeom>
                <a:avLst/>
                <a:gdLst>
                  <a:gd name="T0" fmla="*/ 86 w 86"/>
                  <a:gd name="T1" fmla="*/ 41 h 74"/>
                  <a:gd name="T2" fmla="*/ 0 w 86"/>
                  <a:gd name="T3" fmla="*/ 74 h 74"/>
                  <a:gd name="T4" fmla="*/ 0 w 86"/>
                  <a:gd name="T5" fmla="*/ 63 h 74"/>
                  <a:gd name="T6" fmla="*/ 62 w 86"/>
                  <a:gd name="T7" fmla="*/ 41 h 74"/>
                  <a:gd name="T8" fmla="*/ 69 w 86"/>
                  <a:gd name="T9" fmla="*/ 38 h 74"/>
                  <a:gd name="T10" fmla="*/ 75 w 86"/>
                  <a:gd name="T11" fmla="*/ 37 h 74"/>
                  <a:gd name="T12" fmla="*/ 69 w 86"/>
                  <a:gd name="T13" fmla="*/ 35 h 74"/>
                  <a:gd name="T14" fmla="*/ 62 w 86"/>
                  <a:gd name="T15" fmla="*/ 32 h 74"/>
                  <a:gd name="T16" fmla="*/ 0 w 86"/>
                  <a:gd name="T17" fmla="*/ 11 h 74"/>
                  <a:gd name="T18" fmla="*/ 0 w 86"/>
                  <a:gd name="T19" fmla="*/ 0 h 74"/>
                  <a:gd name="T20" fmla="*/ 86 w 86"/>
                  <a:gd name="T21" fmla="*/ 31 h 74"/>
                  <a:gd name="T22" fmla="*/ 86 w 86"/>
                  <a:gd name="T23" fmla="*/ 4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6" h="74">
                    <a:moveTo>
                      <a:pt x="86" y="41"/>
                    </a:moveTo>
                    <a:lnTo>
                      <a:pt x="0" y="74"/>
                    </a:lnTo>
                    <a:lnTo>
                      <a:pt x="0" y="63"/>
                    </a:lnTo>
                    <a:lnTo>
                      <a:pt x="62" y="41"/>
                    </a:lnTo>
                    <a:lnTo>
                      <a:pt x="69" y="38"/>
                    </a:lnTo>
                    <a:lnTo>
                      <a:pt x="75" y="37"/>
                    </a:lnTo>
                    <a:lnTo>
                      <a:pt x="69" y="35"/>
                    </a:lnTo>
                    <a:lnTo>
                      <a:pt x="62" y="32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86" y="31"/>
                    </a:lnTo>
                    <a:lnTo>
                      <a:pt x="86" y="4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" name="Freeform 101"/>
              <p:cNvSpPr>
                <a:spLocks/>
              </p:cNvSpPr>
              <p:nvPr/>
            </p:nvSpPr>
            <p:spPr bwMode="auto">
              <a:xfrm>
                <a:off x="2702" y="1617"/>
                <a:ext cx="52" cy="30"/>
              </a:xfrm>
              <a:custGeom>
                <a:avLst/>
                <a:gdLst>
                  <a:gd name="T0" fmla="*/ 45 w 52"/>
                  <a:gd name="T1" fmla="*/ 0 h 30"/>
                  <a:gd name="T2" fmla="*/ 52 w 52"/>
                  <a:gd name="T3" fmla="*/ 0 h 30"/>
                  <a:gd name="T4" fmla="*/ 52 w 52"/>
                  <a:gd name="T5" fmla="*/ 30 h 30"/>
                  <a:gd name="T6" fmla="*/ 49 w 52"/>
                  <a:gd name="T7" fmla="*/ 30 h 30"/>
                  <a:gd name="T8" fmla="*/ 48 w 52"/>
                  <a:gd name="T9" fmla="*/ 30 h 30"/>
                  <a:gd name="T10" fmla="*/ 43 w 52"/>
                  <a:gd name="T11" fmla="*/ 29 h 30"/>
                  <a:gd name="T12" fmla="*/ 40 w 52"/>
                  <a:gd name="T13" fmla="*/ 26 h 30"/>
                  <a:gd name="T14" fmla="*/ 37 w 52"/>
                  <a:gd name="T15" fmla="*/ 23 h 30"/>
                  <a:gd name="T16" fmla="*/ 32 w 52"/>
                  <a:gd name="T17" fmla="*/ 20 h 30"/>
                  <a:gd name="T18" fmla="*/ 28 w 52"/>
                  <a:gd name="T19" fmla="*/ 15 h 30"/>
                  <a:gd name="T20" fmla="*/ 25 w 52"/>
                  <a:gd name="T21" fmla="*/ 10 h 30"/>
                  <a:gd name="T22" fmla="*/ 22 w 52"/>
                  <a:gd name="T23" fmla="*/ 9 h 30"/>
                  <a:gd name="T24" fmla="*/ 19 w 52"/>
                  <a:gd name="T25" fmla="*/ 7 h 30"/>
                  <a:gd name="T26" fmla="*/ 14 w 52"/>
                  <a:gd name="T27" fmla="*/ 6 h 30"/>
                  <a:gd name="T28" fmla="*/ 11 w 52"/>
                  <a:gd name="T29" fmla="*/ 7 h 30"/>
                  <a:gd name="T30" fmla="*/ 8 w 52"/>
                  <a:gd name="T31" fmla="*/ 9 h 30"/>
                  <a:gd name="T32" fmla="*/ 6 w 52"/>
                  <a:gd name="T33" fmla="*/ 12 h 30"/>
                  <a:gd name="T34" fmla="*/ 6 w 52"/>
                  <a:gd name="T35" fmla="*/ 15 h 30"/>
                  <a:gd name="T36" fmla="*/ 6 w 52"/>
                  <a:gd name="T37" fmla="*/ 18 h 30"/>
                  <a:gd name="T38" fmla="*/ 8 w 52"/>
                  <a:gd name="T39" fmla="*/ 21 h 30"/>
                  <a:gd name="T40" fmla="*/ 11 w 52"/>
                  <a:gd name="T41" fmla="*/ 23 h 30"/>
                  <a:gd name="T42" fmla="*/ 16 w 52"/>
                  <a:gd name="T43" fmla="*/ 24 h 30"/>
                  <a:gd name="T44" fmla="*/ 14 w 52"/>
                  <a:gd name="T45" fmla="*/ 30 h 30"/>
                  <a:gd name="T46" fmla="*/ 11 w 52"/>
                  <a:gd name="T47" fmla="*/ 29 h 30"/>
                  <a:gd name="T48" fmla="*/ 6 w 52"/>
                  <a:gd name="T49" fmla="*/ 27 h 30"/>
                  <a:gd name="T50" fmla="*/ 3 w 52"/>
                  <a:gd name="T51" fmla="*/ 26 h 30"/>
                  <a:gd name="T52" fmla="*/ 2 w 52"/>
                  <a:gd name="T53" fmla="*/ 23 h 30"/>
                  <a:gd name="T54" fmla="*/ 0 w 52"/>
                  <a:gd name="T55" fmla="*/ 18 h 30"/>
                  <a:gd name="T56" fmla="*/ 0 w 52"/>
                  <a:gd name="T57" fmla="*/ 15 h 30"/>
                  <a:gd name="T58" fmla="*/ 0 w 52"/>
                  <a:gd name="T59" fmla="*/ 10 h 30"/>
                  <a:gd name="T60" fmla="*/ 2 w 52"/>
                  <a:gd name="T61" fmla="*/ 7 h 30"/>
                  <a:gd name="T62" fmla="*/ 5 w 52"/>
                  <a:gd name="T63" fmla="*/ 4 h 30"/>
                  <a:gd name="T64" fmla="*/ 9 w 52"/>
                  <a:gd name="T65" fmla="*/ 1 h 30"/>
                  <a:gd name="T66" fmla="*/ 14 w 52"/>
                  <a:gd name="T67" fmla="*/ 0 h 30"/>
                  <a:gd name="T68" fmla="*/ 17 w 52"/>
                  <a:gd name="T69" fmla="*/ 0 h 30"/>
                  <a:gd name="T70" fmla="*/ 20 w 52"/>
                  <a:gd name="T71" fmla="*/ 1 h 30"/>
                  <a:gd name="T72" fmla="*/ 23 w 52"/>
                  <a:gd name="T73" fmla="*/ 3 h 30"/>
                  <a:gd name="T74" fmla="*/ 26 w 52"/>
                  <a:gd name="T75" fmla="*/ 4 h 30"/>
                  <a:gd name="T76" fmla="*/ 31 w 52"/>
                  <a:gd name="T77" fmla="*/ 7 h 30"/>
                  <a:gd name="T78" fmla="*/ 36 w 52"/>
                  <a:gd name="T79" fmla="*/ 13 h 30"/>
                  <a:gd name="T80" fmla="*/ 39 w 52"/>
                  <a:gd name="T81" fmla="*/ 16 h 30"/>
                  <a:gd name="T82" fmla="*/ 40 w 52"/>
                  <a:gd name="T83" fmla="*/ 18 h 30"/>
                  <a:gd name="T84" fmla="*/ 42 w 52"/>
                  <a:gd name="T85" fmla="*/ 20 h 30"/>
                  <a:gd name="T86" fmla="*/ 43 w 52"/>
                  <a:gd name="T87" fmla="*/ 21 h 30"/>
                  <a:gd name="T88" fmla="*/ 45 w 52"/>
                  <a:gd name="T89" fmla="*/ 23 h 30"/>
                  <a:gd name="T90" fmla="*/ 45 w 52"/>
                  <a:gd name="T9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2" h="30">
                    <a:moveTo>
                      <a:pt x="45" y="0"/>
                    </a:moveTo>
                    <a:lnTo>
                      <a:pt x="52" y="0"/>
                    </a:lnTo>
                    <a:lnTo>
                      <a:pt x="52" y="30"/>
                    </a:lnTo>
                    <a:lnTo>
                      <a:pt x="49" y="30"/>
                    </a:lnTo>
                    <a:lnTo>
                      <a:pt x="48" y="30"/>
                    </a:lnTo>
                    <a:lnTo>
                      <a:pt x="43" y="29"/>
                    </a:lnTo>
                    <a:lnTo>
                      <a:pt x="40" y="26"/>
                    </a:lnTo>
                    <a:lnTo>
                      <a:pt x="37" y="23"/>
                    </a:lnTo>
                    <a:lnTo>
                      <a:pt x="32" y="20"/>
                    </a:lnTo>
                    <a:lnTo>
                      <a:pt x="28" y="15"/>
                    </a:lnTo>
                    <a:lnTo>
                      <a:pt x="25" y="10"/>
                    </a:lnTo>
                    <a:lnTo>
                      <a:pt x="22" y="9"/>
                    </a:lnTo>
                    <a:lnTo>
                      <a:pt x="19" y="7"/>
                    </a:lnTo>
                    <a:lnTo>
                      <a:pt x="14" y="6"/>
                    </a:lnTo>
                    <a:lnTo>
                      <a:pt x="11" y="7"/>
                    </a:lnTo>
                    <a:lnTo>
                      <a:pt x="8" y="9"/>
                    </a:lnTo>
                    <a:lnTo>
                      <a:pt x="6" y="12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11" y="23"/>
                    </a:lnTo>
                    <a:lnTo>
                      <a:pt x="16" y="24"/>
                    </a:lnTo>
                    <a:lnTo>
                      <a:pt x="14" y="30"/>
                    </a:lnTo>
                    <a:lnTo>
                      <a:pt x="11" y="29"/>
                    </a:lnTo>
                    <a:lnTo>
                      <a:pt x="6" y="27"/>
                    </a:lnTo>
                    <a:lnTo>
                      <a:pt x="3" y="26"/>
                    </a:lnTo>
                    <a:lnTo>
                      <a:pt x="2" y="23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2" y="7"/>
                    </a:lnTo>
                    <a:lnTo>
                      <a:pt x="5" y="4"/>
                    </a:lnTo>
                    <a:lnTo>
                      <a:pt x="9" y="1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3" y="3"/>
                    </a:lnTo>
                    <a:lnTo>
                      <a:pt x="26" y="4"/>
                    </a:lnTo>
                    <a:lnTo>
                      <a:pt x="31" y="7"/>
                    </a:lnTo>
                    <a:lnTo>
                      <a:pt x="36" y="13"/>
                    </a:lnTo>
                    <a:lnTo>
                      <a:pt x="39" y="16"/>
                    </a:lnTo>
                    <a:lnTo>
                      <a:pt x="40" y="18"/>
                    </a:lnTo>
                    <a:lnTo>
                      <a:pt x="42" y="20"/>
                    </a:lnTo>
                    <a:lnTo>
                      <a:pt x="43" y="21"/>
                    </a:lnTo>
                    <a:lnTo>
                      <a:pt x="45" y="23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" name="Freeform 102"/>
              <p:cNvSpPr>
                <a:spLocks/>
              </p:cNvSpPr>
              <p:nvPr/>
            </p:nvSpPr>
            <p:spPr bwMode="auto">
              <a:xfrm>
                <a:off x="2739" y="1583"/>
                <a:ext cx="109" cy="26"/>
              </a:xfrm>
              <a:custGeom>
                <a:avLst/>
                <a:gdLst>
                  <a:gd name="T0" fmla="*/ 109 w 109"/>
                  <a:gd name="T1" fmla="*/ 20 h 26"/>
                  <a:gd name="T2" fmla="*/ 109 w 109"/>
                  <a:gd name="T3" fmla="*/ 26 h 26"/>
                  <a:gd name="T4" fmla="*/ 83 w 109"/>
                  <a:gd name="T5" fmla="*/ 14 h 26"/>
                  <a:gd name="T6" fmla="*/ 55 w 109"/>
                  <a:gd name="T7" fmla="*/ 10 h 26"/>
                  <a:gd name="T8" fmla="*/ 45 w 109"/>
                  <a:gd name="T9" fmla="*/ 10 h 26"/>
                  <a:gd name="T10" fmla="*/ 34 w 109"/>
                  <a:gd name="T11" fmla="*/ 12 h 26"/>
                  <a:gd name="T12" fmla="*/ 25 w 109"/>
                  <a:gd name="T13" fmla="*/ 15 h 26"/>
                  <a:gd name="T14" fmla="*/ 17 w 109"/>
                  <a:gd name="T15" fmla="*/ 18 h 26"/>
                  <a:gd name="T16" fmla="*/ 12 w 109"/>
                  <a:gd name="T17" fmla="*/ 20 h 26"/>
                  <a:gd name="T18" fmla="*/ 8 w 109"/>
                  <a:gd name="T19" fmla="*/ 23 h 26"/>
                  <a:gd name="T20" fmla="*/ 0 w 109"/>
                  <a:gd name="T21" fmla="*/ 26 h 26"/>
                  <a:gd name="T22" fmla="*/ 0 w 109"/>
                  <a:gd name="T23" fmla="*/ 20 h 26"/>
                  <a:gd name="T24" fmla="*/ 14 w 109"/>
                  <a:gd name="T25" fmla="*/ 10 h 26"/>
                  <a:gd name="T26" fmla="*/ 29 w 109"/>
                  <a:gd name="T27" fmla="*/ 4 h 26"/>
                  <a:gd name="T28" fmla="*/ 42 w 109"/>
                  <a:gd name="T29" fmla="*/ 1 h 26"/>
                  <a:gd name="T30" fmla="*/ 55 w 109"/>
                  <a:gd name="T31" fmla="*/ 0 h 26"/>
                  <a:gd name="T32" fmla="*/ 71 w 109"/>
                  <a:gd name="T33" fmla="*/ 1 h 26"/>
                  <a:gd name="T34" fmla="*/ 85 w 109"/>
                  <a:gd name="T35" fmla="*/ 6 h 26"/>
                  <a:gd name="T36" fmla="*/ 98 w 109"/>
                  <a:gd name="T37" fmla="*/ 12 h 26"/>
                  <a:gd name="T38" fmla="*/ 109 w 109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9" h="26">
                    <a:moveTo>
                      <a:pt x="109" y="20"/>
                    </a:moveTo>
                    <a:lnTo>
                      <a:pt x="109" y="26"/>
                    </a:lnTo>
                    <a:lnTo>
                      <a:pt x="83" y="14"/>
                    </a:lnTo>
                    <a:lnTo>
                      <a:pt x="55" y="10"/>
                    </a:lnTo>
                    <a:lnTo>
                      <a:pt x="45" y="10"/>
                    </a:lnTo>
                    <a:lnTo>
                      <a:pt x="34" y="12"/>
                    </a:lnTo>
                    <a:lnTo>
                      <a:pt x="25" y="15"/>
                    </a:lnTo>
                    <a:lnTo>
                      <a:pt x="17" y="18"/>
                    </a:lnTo>
                    <a:lnTo>
                      <a:pt x="12" y="20"/>
                    </a:lnTo>
                    <a:lnTo>
                      <a:pt x="8" y="23"/>
                    </a:lnTo>
                    <a:lnTo>
                      <a:pt x="0" y="26"/>
                    </a:lnTo>
                    <a:lnTo>
                      <a:pt x="0" y="20"/>
                    </a:lnTo>
                    <a:lnTo>
                      <a:pt x="14" y="10"/>
                    </a:lnTo>
                    <a:lnTo>
                      <a:pt x="29" y="4"/>
                    </a:lnTo>
                    <a:lnTo>
                      <a:pt x="42" y="1"/>
                    </a:lnTo>
                    <a:lnTo>
                      <a:pt x="55" y="0"/>
                    </a:lnTo>
                    <a:lnTo>
                      <a:pt x="71" y="1"/>
                    </a:lnTo>
                    <a:lnTo>
                      <a:pt x="85" y="6"/>
                    </a:lnTo>
                    <a:lnTo>
                      <a:pt x="98" y="12"/>
                    </a:lnTo>
                    <a:lnTo>
                      <a:pt x="10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" name="Line 103"/>
              <p:cNvSpPr>
                <a:spLocks noChangeShapeType="1"/>
              </p:cNvSpPr>
              <p:nvPr/>
            </p:nvSpPr>
            <p:spPr bwMode="auto">
              <a:xfrm flipV="1">
                <a:off x="4094" y="2568"/>
                <a:ext cx="26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" name="Freeform 104"/>
              <p:cNvSpPr>
                <a:spLocks/>
              </p:cNvSpPr>
              <p:nvPr/>
            </p:nvSpPr>
            <p:spPr bwMode="auto">
              <a:xfrm>
                <a:off x="4147" y="2547"/>
                <a:ext cx="26" cy="10"/>
              </a:xfrm>
              <a:custGeom>
                <a:avLst/>
                <a:gdLst>
                  <a:gd name="T0" fmla="*/ 0 w 26"/>
                  <a:gd name="T1" fmla="*/ 10 h 10"/>
                  <a:gd name="T2" fmla="*/ 14 w 26"/>
                  <a:gd name="T3" fmla="*/ 4 h 10"/>
                  <a:gd name="T4" fmla="*/ 26 w 26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10">
                    <a:moveTo>
                      <a:pt x="0" y="10"/>
                    </a:moveTo>
                    <a:lnTo>
                      <a:pt x="14" y="4"/>
                    </a:lnTo>
                    <a:lnTo>
                      <a:pt x="26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" name="Line 105"/>
              <p:cNvSpPr>
                <a:spLocks noChangeShapeType="1"/>
              </p:cNvSpPr>
              <p:nvPr/>
            </p:nvSpPr>
            <p:spPr bwMode="auto">
              <a:xfrm flipV="1">
                <a:off x="4200" y="2524"/>
                <a:ext cx="26" cy="1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" name="Line 106"/>
              <p:cNvSpPr>
                <a:spLocks noChangeShapeType="1"/>
              </p:cNvSpPr>
              <p:nvPr/>
            </p:nvSpPr>
            <p:spPr bwMode="auto">
              <a:xfrm flipV="1">
                <a:off x="4252" y="2499"/>
                <a:ext cx="26" cy="1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" name="Line 107"/>
              <p:cNvSpPr>
                <a:spLocks noChangeShapeType="1"/>
              </p:cNvSpPr>
              <p:nvPr/>
            </p:nvSpPr>
            <p:spPr bwMode="auto">
              <a:xfrm flipV="1">
                <a:off x="4304" y="2474"/>
                <a:ext cx="26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" name="Freeform 108"/>
              <p:cNvSpPr>
                <a:spLocks/>
              </p:cNvSpPr>
              <p:nvPr/>
            </p:nvSpPr>
            <p:spPr bwMode="auto">
              <a:xfrm>
                <a:off x="4356" y="2448"/>
                <a:ext cx="25" cy="13"/>
              </a:xfrm>
              <a:custGeom>
                <a:avLst/>
                <a:gdLst>
                  <a:gd name="T0" fmla="*/ 0 w 25"/>
                  <a:gd name="T1" fmla="*/ 13 h 13"/>
                  <a:gd name="T2" fmla="*/ 8 w 25"/>
                  <a:gd name="T3" fmla="*/ 8 h 13"/>
                  <a:gd name="T4" fmla="*/ 25 w 25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13">
                    <a:moveTo>
                      <a:pt x="0" y="13"/>
                    </a:moveTo>
                    <a:lnTo>
                      <a:pt x="8" y="8"/>
                    </a:lnTo>
                    <a:lnTo>
                      <a:pt x="25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" name="Line 109"/>
              <p:cNvSpPr>
                <a:spLocks noChangeShapeType="1"/>
              </p:cNvSpPr>
              <p:nvPr/>
            </p:nvSpPr>
            <p:spPr bwMode="auto">
              <a:xfrm flipV="1">
                <a:off x="4407" y="2421"/>
                <a:ext cx="26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" name="Line 110"/>
              <p:cNvSpPr>
                <a:spLocks noChangeShapeType="1"/>
              </p:cNvSpPr>
              <p:nvPr/>
            </p:nvSpPr>
            <p:spPr bwMode="auto">
              <a:xfrm flipV="1">
                <a:off x="4458" y="2393"/>
                <a:ext cx="24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" name="Line 111"/>
              <p:cNvSpPr>
                <a:spLocks noChangeShapeType="1"/>
              </p:cNvSpPr>
              <p:nvPr/>
            </p:nvSpPr>
            <p:spPr bwMode="auto">
              <a:xfrm flipV="1">
                <a:off x="4509" y="2364"/>
                <a:ext cx="23" cy="1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" name="Freeform 112"/>
              <p:cNvSpPr>
                <a:spLocks/>
              </p:cNvSpPr>
              <p:nvPr/>
            </p:nvSpPr>
            <p:spPr bwMode="auto">
              <a:xfrm>
                <a:off x="4556" y="2333"/>
                <a:ext cx="25" cy="15"/>
              </a:xfrm>
              <a:custGeom>
                <a:avLst/>
                <a:gdLst>
                  <a:gd name="T0" fmla="*/ 0 w 25"/>
                  <a:gd name="T1" fmla="*/ 15 h 15"/>
                  <a:gd name="T2" fmla="*/ 13 w 25"/>
                  <a:gd name="T3" fmla="*/ 8 h 15"/>
                  <a:gd name="T4" fmla="*/ 25 w 25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15">
                    <a:moveTo>
                      <a:pt x="0" y="15"/>
                    </a:moveTo>
                    <a:lnTo>
                      <a:pt x="13" y="8"/>
                    </a:lnTo>
                    <a:lnTo>
                      <a:pt x="25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" name="Line 113"/>
              <p:cNvSpPr>
                <a:spLocks noChangeShapeType="1"/>
              </p:cNvSpPr>
              <p:nvPr/>
            </p:nvSpPr>
            <p:spPr bwMode="auto">
              <a:xfrm flipV="1">
                <a:off x="4605" y="2304"/>
                <a:ext cx="24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" name="Line 114"/>
              <p:cNvSpPr>
                <a:spLocks noChangeShapeType="1"/>
              </p:cNvSpPr>
              <p:nvPr/>
            </p:nvSpPr>
            <p:spPr bwMode="auto">
              <a:xfrm flipV="1">
                <a:off x="4653" y="2270"/>
                <a:ext cx="23" cy="1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" name="Freeform 115"/>
              <p:cNvSpPr>
                <a:spLocks/>
              </p:cNvSpPr>
              <p:nvPr/>
            </p:nvSpPr>
            <p:spPr bwMode="auto">
              <a:xfrm>
                <a:off x="4699" y="2238"/>
                <a:ext cx="23" cy="17"/>
              </a:xfrm>
              <a:custGeom>
                <a:avLst/>
                <a:gdLst>
                  <a:gd name="T0" fmla="*/ 0 w 23"/>
                  <a:gd name="T1" fmla="*/ 17 h 17"/>
                  <a:gd name="T2" fmla="*/ 6 w 23"/>
                  <a:gd name="T3" fmla="*/ 12 h 17"/>
                  <a:gd name="T4" fmla="*/ 23 w 23"/>
                  <a:gd name="T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17">
                    <a:moveTo>
                      <a:pt x="0" y="17"/>
                    </a:moveTo>
                    <a:lnTo>
                      <a:pt x="6" y="12"/>
                    </a:lnTo>
                    <a:lnTo>
                      <a:pt x="23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" name="Line 116"/>
              <p:cNvSpPr>
                <a:spLocks noChangeShapeType="1"/>
              </p:cNvSpPr>
              <p:nvPr/>
            </p:nvSpPr>
            <p:spPr bwMode="auto">
              <a:xfrm flipV="1">
                <a:off x="4744" y="2202"/>
                <a:ext cx="23" cy="19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1" name="Line 117"/>
              <p:cNvSpPr>
                <a:spLocks noChangeShapeType="1"/>
              </p:cNvSpPr>
              <p:nvPr/>
            </p:nvSpPr>
            <p:spPr bwMode="auto">
              <a:xfrm flipV="1">
                <a:off x="4790" y="2167"/>
                <a:ext cx="21" cy="18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" name="Freeform 118"/>
              <p:cNvSpPr>
                <a:spLocks/>
              </p:cNvSpPr>
              <p:nvPr/>
            </p:nvSpPr>
            <p:spPr bwMode="auto">
              <a:xfrm>
                <a:off x="4833" y="2132"/>
                <a:ext cx="21" cy="18"/>
              </a:xfrm>
              <a:custGeom>
                <a:avLst/>
                <a:gdLst>
                  <a:gd name="T0" fmla="*/ 0 w 21"/>
                  <a:gd name="T1" fmla="*/ 18 h 18"/>
                  <a:gd name="T2" fmla="*/ 9 w 21"/>
                  <a:gd name="T3" fmla="*/ 10 h 18"/>
                  <a:gd name="T4" fmla="*/ 21 w 21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8">
                    <a:moveTo>
                      <a:pt x="0" y="18"/>
                    </a:moveTo>
                    <a:lnTo>
                      <a:pt x="9" y="10"/>
                    </a:lnTo>
                    <a:lnTo>
                      <a:pt x="21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" name="Line 119"/>
              <p:cNvSpPr>
                <a:spLocks noChangeShapeType="1"/>
              </p:cNvSpPr>
              <p:nvPr/>
            </p:nvSpPr>
            <p:spPr bwMode="auto">
              <a:xfrm flipV="1">
                <a:off x="4876" y="2093"/>
                <a:ext cx="22" cy="19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4" name="Line 120"/>
              <p:cNvSpPr>
                <a:spLocks noChangeShapeType="1"/>
              </p:cNvSpPr>
              <p:nvPr/>
            </p:nvSpPr>
            <p:spPr bwMode="auto">
              <a:xfrm flipV="1">
                <a:off x="4918" y="2055"/>
                <a:ext cx="20" cy="2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5" name="Freeform 121"/>
              <p:cNvSpPr>
                <a:spLocks/>
              </p:cNvSpPr>
              <p:nvPr/>
            </p:nvSpPr>
            <p:spPr bwMode="auto">
              <a:xfrm>
                <a:off x="4959" y="2015"/>
                <a:ext cx="20" cy="20"/>
              </a:xfrm>
              <a:custGeom>
                <a:avLst/>
                <a:gdLst>
                  <a:gd name="T0" fmla="*/ 0 w 20"/>
                  <a:gd name="T1" fmla="*/ 20 h 20"/>
                  <a:gd name="T2" fmla="*/ 18 w 20"/>
                  <a:gd name="T3" fmla="*/ 1 h 20"/>
                  <a:gd name="T4" fmla="*/ 20 w 20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20">
                    <a:moveTo>
                      <a:pt x="0" y="20"/>
                    </a:moveTo>
                    <a:lnTo>
                      <a:pt x="18" y="1"/>
                    </a:lnTo>
                    <a:lnTo>
                      <a:pt x="20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6" name="Line 122"/>
              <p:cNvSpPr>
                <a:spLocks noChangeShapeType="1"/>
              </p:cNvSpPr>
              <p:nvPr/>
            </p:nvSpPr>
            <p:spPr bwMode="auto">
              <a:xfrm flipV="1">
                <a:off x="4997" y="1975"/>
                <a:ext cx="20" cy="2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7" name="Line 123"/>
              <p:cNvSpPr>
                <a:spLocks noChangeShapeType="1"/>
              </p:cNvSpPr>
              <p:nvPr/>
            </p:nvSpPr>
            <p:spPr bwMode="auto">
              <a:xfrm flipV="1">
                <a:off x="5036" y="1944"/>
                <a:ext cx="9" cy="9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8" name="Freeform 124"/>
              <p:cNvSpPr>
                <a:spLocks/>
              </p:cNvSpPr>
              <p:nvPr/>
            </p:nvSpPr>
            <p:spPr bwMode="auto">
              <a:xfrm>
                <a:off x="3343" y="1858"/>
                <a:ext cx="1702" cy="826"/>
              </a:xfrm>
              <a:custGeom>
                <a:avLst/>
                <a:gdLst>
                  <a:gd name="T0" fmla="*/ 0 w 1702"/>
                  <a:gd name="T1" fmla="*/ 826 h 826"/>
                  <a:gd name="T2" fmla="*/ 69 w 1702"/>
                  <a:gd name="T3" fmla="*/ 782 h 826"/>
                  <a:gd name="T4" fmla="*/ 139 w 1702"/>
                  <a:gd name="T5" fmla="*/ 741 h 826"/>
                  <a:gd name="T6" fmla="*/ 205 w 1702"/>
                  <a:gd name="T7" fmla="*/ 701 h 826"/>
                  <a:gd name="T8" fmla="*/ 274 w 1702"/>
                  <a:gd name="T9" fmla="*/ 659 h 826"/>
                  <a:gd name="T10" fmla="*/ 342 w 1702"/>
                  <a:gd name="T11" fmla="*/ 621 h 826"/>
                  <a:gd name="T12" fmla="*/ 409 w 1702"/>
                  <a:gd name="T13" fmla="*/ 584 h 826"/>
                  <a:gd name="T14" fmla="*/ 478 w 1702"/>
                  <a:gd name="T15" fmla="*/ 546 h 826"/>
                  <a:gd name="T16" fmla="*/ 546 w 1702"/>
                  <a:gd name="T17" fmla="*/ 510 h 826"/>
                  <a:gd name="T18" fmla="*/ 614 w 1702"/>
                  <a:gd name="T19" fmla="*/ 475 h 826"/>
                  <a:gd name="T20" fmla="*/ 681 w 1702"/>
                  <a:gd name="T21" fmla="*/ 440 h 826"/>
                  <a:gd name="T22" fmla="*/ 751 w 1702"/>
                  <a:gd name="T23" fmla="*/ 406 h 826"/>
                  <a:gd name="T24" fmla="*/ 818 w 1702"/>
                  <a:gd name="T25" fmla="*/ 372 h 826"/>
                  <a:gd name="T26" fmla="*/ 886 w 1702"/>
                  <a:gd name="T27" fmla="*/ 340 h 826"/>
                  <a:gd name="T28" fmla="*/ 955 w 1702"/>
                  <a:gd name="T29" fmla="*/ 309 h 826"/>
                  <a:gd name="T30" fmla="*/ 1021 w 1702"/>
                  <a:gd name="T31" fmla="*/ 278 h 826"/>
                  <a:gd name="T32" fmla="*/ 1090 w 1702"/>
                  <a:gd name="T33" fmla="*/ 247 h 826"/>
                  <a:gd name="T34" fmla="*/ 1159 w 1702"/>
                  <a:gd name="T35" fmla="*/ 218 h 826"/>
                  <a:gd name="T36" fmla="*/ 1226 w 1702"/>
                  <a:gd name="T37" fmla="*/ 189 h 826"/>
                  <a:gd name="T38" fmla="*/ 1295 w 1702"/>
                  <a:gd name="T39" fmla="*/ 160 h 826"/>
                  <a:gd name="T40" fmla="*/ 1362 w 1702"/>
                  <a:gd name="T41" fmla="*/ 132 h 826"/>
                  <a:gd name="T42" fmla="*/ 1430 w 1702"/>
                  <a:gd name="T43" fmla="*/ 104 h 826"/>
                  <a:gd name="T44" fmla="*/ 1499 w 1702"/>
                  <a:gd name="T45" fmla="*/ 77 h 826"/>
                  <a:gd name="T46" fmla="*/ 1567 w 1702"/>
                  <a:gd name="T47" fmla="*/ 52 h 826"/>
                  <a:gd name="T48" fmla="*/ 1634 w 1702"/>
                  <a:gd name="T49" fmla="*/ 26 h 826"/>
                  <a:gd name="T50" fmla="*/ 1702 w 1702"/>
                  <a:gd name="T51" fmla="*/ 0 h 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2" h="826">
                    <a:moveTo>
                      <a:pt x="0" y="826"/>
                    </a:moveTo>
                    <a:lnTo>
                      <a:pt x="69" y="782"/>
                    </a:lnTo>
                    <a:lnTo>
                      <a:pt x="139" y="741"/>
                    </a:lnTo>
                    <a:lnTo>
                      <a:pt x="205" y="701"/>
                    </a:lnTo>
                    <a:lnTo>
                      <a:pt x="274" y="659"/>
                    </a:lnTo>
                    <a:lnTo>
                      <a:pt x="342" y="621"/>
                    </a:lnTo>
                    <a:lnTo>
                      <a:pt x="409" y="584"/>
                    </a:lnTo>
                    <a:lnTo>
                      <a:pt x="478" y="546"/>
                    </a:lnTo>
                    <a:lnTo>
                      <a:pt x="546" y="510"/>
                    </a:lnTo>
                    <a:lnTo>
                      <a:pt x="614" y="475"/>
                    </a:lnTo>
                    <a:lnTo>
                      <a:pt x="681" y="440"/>
                    </a:lnTo>
                    <a:lnTo>
                      <a:pt x="751" y="406"/>
                    </a:lnTo>
                    <a:lnTo>
                      <a:pt x="818" y="372"/>
                    </a:lnTo>
                    <a:lnTo>
                      <a:pt x="886" y="340"/>
                    </a:lnTo>
                    <a:lnTo>
                      <a:pt x="955" y="309"/>
                    </a:lnTo>
                    <a:lnTo>
                      <a:pt x="1021" y="278"/>
                    </a:lnTo>
                    <a:lnTo>
                      <a:pt x="1090" y="247"/>
                    </a:lnTo>
                    <a:lnTo>
                      <a:pt x="1159" y="218"/>
                    </a:lnTo>
                    <a:lnTo>
                      <a:pt x="1226" y="189"/>
                    </a:lnTo>
                    <a:lnTo>
                      <a:pt x="1295" y="160"/>
                    </a:lnTo>
                    <a:lnTo>
                      <a:pt x="1362" y="132"/>
                    </a:lnTo>
                    <a:lnTo>
                      <a:pt x="1430" y="104"/>
                    </a:lnTo>
                    <a:lnTo>
                      <a:pt x="1499" y="77"/>
                    </a:lnTo>
                    <a:lnTo>
                      <a:pt x="1567" y="52"/>
                    </a:lnTo>
                    <a:lnTo>
                      <a:pt x="1634" y="26"/>
                    </a:lnTo>
                    <a:lnTo>
                      <a:pt x="1702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9" name="Line 125"/>
              <p:cNvSpPr>
                <a:spLocks noChangeShapeType="1"/>
              </p:cNvSpPr>
              <p:nvPr/>
            </p:nvSpPr>
            <p:spPr bwMode="auto">
              <a:xfrm flipV="1">
                <a:off x="3243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0" name="Line 126"/>
              <p:cNvSpPr>
                <a:spLocks noChangeShapeType="1"/>
              </p:cNvSpPr>
              <p:nvPr/>
            </p:nvSpPr>
            <p:spPr bwMode="auto">
              <a:xfrm flipV="1">
                <a:off x="3412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1" name="Line 127"/>
              <p:cNvSpPr>
                <a:spLocks noChangeShapeType="1"/>
              </p:cNvSpPr>
              <p:nvPr/>
            </p:nvSpPr>
            <p:spPr bwMode="auto">
              <a:xfrm flipV="1">
                <a:off x="3583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2" name="Line 128"/>
              <p:cNvSpPr>
                <a:spLocks noChangeShapeType="1"/>
              </p:cNvSpPr>
              <p:nvPr/>
            </p:nvSpPr>
            <p:spPr bwMode="auto">
              <a:xfrm flipV="1">
                <a:off x="3752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3" name="Line 129"/>
              <p:cNvSpPr>
                <a:spLocks noChangeShapeType="1"/>
              </p:cNvSpPr>
              <p:nvPr/>
            </p:nvSpPr>
            <p:spPr bwMode="auto">
              <a:xfrm flipV="1">
                <a:off x="3923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4" name="Line 130"/>
              <p:cNvSpPr>
                <a:spLocks noChangeShapeType="1"/>
              </p:cNvSpPr>
              <p:nvPr/>
            </p:nvSpPr>
            <p:spPr bwMode="auto">
              <a:xfrm flipV="1">
                <a:off x="4094" y="2853"/>
                <a:ext cx="1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5" name="Line 131"/>
              <p:cNvSpPr>
                <a:spLocks noChangeShapeType="1"/>
              </p:cNvSpPr>
              <p:nvPr/>
            </p:nvSpPr>
            <p:spPr bwMode="auto">
              <a:xfrm>
                <a:off x="3243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6" name="Line 132"/>
              <p:cNvSpPr>
                <a:spLocks noChangeShapeType="1"/>
              </p:cNvSpPr>
              <p:nvPr/>
            </p:nvSpPr>
            <p:spPr bwMode="auto">
              <a:xfrm>
                <a:off x="3412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7" name="Line 133"/>
              <p:cNvSpPr>
                <a:spLocks noChangeShapeType="1"/>
              </p:cNvSpPr>
              <p:nvPr/>
            </p:nvSpPr>
            <p:spPr bwMode="auto">
              <a:xfrm>
                <a:off x="3583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8" name="Line 134"/>
              <p:cNvSpPr>
                <a:spLocks noChangeShapeType="1"/>
              </p:cNvSpPr>
              <p:nvPr/>
            </p:nvSpPr>
            <p:spPr bwMode="auto">
              <a:xfrm>
                <a:off x="3752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9" name="Line 135"/>
              <p:cNvSpPr>
                <a:spLocks noChangeShapeType="1"/>
              </p:cNvSpPr>
              <p:nvPr/>
            </p:nvSpPr>
            <p:spPr bwMode="auto">
              <a:xfrm>
                <a:off x="3923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0" name="Line 136"/>
              <p:cNvSpPr>
                <a:spLocks noChangeShapeType="1"/>
              </p:cNvSpPr>
              <p:nvPr/>
            </p:nvSpPr>
            <p:spPr bwMode="auto">
              <a:xfrm>
                <a:off x="4094" y="723"/>
                <a:ext cx="1" cy="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1" name="Line 137"/>
              <p:cNvSpPr>
                <a:spLocks noChangeShapeType="1"/>
              </p:cNvSpPr>
              <p:nvPr/>
            </p:nvSpPr>
            <p:spPr bwMode="auto">
              <a:xfrm flipV="1">
                <a:off x="3412" y="2839"/>
                <a:ext cx="1" cy="2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2" name="Line 138"/>
              <p:cNvSpPr>
                <a:spLocks noChangeShapeType="1"/>
              </p:cNvSpPr>
              <p:nvPr/>
            </p:nvSpPr>
            <p:spPr bwMode="auto">
              <a:xfrm flipV="1">
                <a:off x="3752" y="2839"/>
                <a:ext cx="1" cy="2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" name="Line 139"/>
              <p:cNvSpPr>
                <a:spLocks noChangeShapeType="1"/>
              </p:cNvSpPr>
              <p:nvPr/>
            </p:nvSpPr>
            <p:spPr bwMode="auto">
              <a:xfrm flipV="1">
                <a:off x="4094" y="2839"/>
                <a:ext cx="1" cy="2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" name="Line 140"/>
              <p:cNvSpPr>
                <a:spLocks noChangeShapeType="1"/>
              </p:cNvSpPr>
              <p:nvPr/>
            </p:nvSpPr>
            <p:spPr bwMode="auto">
              <a:xfrm>
                <a:off x="3412" y="723"/>
                <a:ext cx="1" cy="28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" name="Line 141"/>
              <p:cNvSpPr>
                <a:spLocks noChangeShapeType="1"/>
              </p:cNvSpPr>
              <p:nvPr/>
            </p:nvSpPr>
            <p:spPr bwMode="auto">
              <a:xfrm>
                <a:off x="3752" y="723"/>
                <a:ext cx="1" cy="28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6" name="Line 142"/>
              <p:cNvSpPr>
                <a:spLocks noChangeShapeType="1"/>
              </p:cNvSpPr>
              <p:nvPr/>
            </p:nvSpPr>
            <p:spPr bwMode="auto">
              <a:xfrm>
                <a:off x="4094" y="723"/>
                <a:ext cx="1" cy="28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7" name="Line 143"/>
              <p:cNvSpPr>
                <a:spLocks noChangeShapeType="1"/>
              </p:cNvSpPr>
              <p:nvPr/>
            </p:nvSpPr>
            <p:spPr bwMode="auto">
              <a:xfrm flipV="1">
                <a:off x="3821" y="2668"/>
                <a:ext cx="28" cy="1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8" name="Freeform 144"/>
              <p:cNvSpPr>
                <a:spLocks/>
              </p:cNvSpPr>
              <p:nvPr/>
            </p:nvSpPr>
            <p:spPr bwMode="auto">
              <a:xfrm>
                <a:off x="3877" y="2650"/>
                <a:ext cx="26" cy="9"/>
              </a:xfrm>
              <a:custGeom>
                <a:avLst/>
                <a:gdLst>
                  <a:gd name="T0" fmla="*/ 0 w 26"/>
                  <a:gd name="T1" fmla="*/ 9 h 9"/>
                  <a:gd name="T2" fmla="*/ 12 w 26"/>
                  <a:gd name="T3" fmla="*/ 6 h 9"/>
                  <a:gd name="T4" fmla="*/ 26 w 26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9">
                    <a:moveTo>
                      <a:pt x="0" y="9"/>
                    </a:moveTo>
                    <a:lnTo>
                      <a:pt x="12" y="6"/>
                    </a:lnTo>
                    <a:lnTo>
                      <a:pt x="26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9" name="Freeform 145"/>
              <p:cNvSpPr>
                <a:spLocks/>
              </p:cNvSpPr>
              <p:nvPr/>
            </p:nvSpPr>
            <p:spPr bwMode="auto">
              <a:xfrm>
                <a:off x="3931" y="2631"/>
                <a:ext cx="27" cy="9"/>
              </a:xfrm>
              <a:custGeom>
                <a:avLst/>
                <a:gdLst>
                  <a:gd name="T0" fmla="*/ 0 w 27"/>
                  <a:gd name="T1" fmla="*/ 9 h 9"/>
                  <a:gd name="T2" fmla="*/ 26 w 27"/>
                  <a:gd name="T3" fmla="*/ 0 h 9"/>
                  <a:gd name="T4" fmla="*/ 27 w 27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9">
                    <a:moveTo>
                      <a:pt x="0" y="9"/>
                    </a:moveTo>
                    <a:lnTo>
                      <a:pt x="26" y="0"/>
                    </a:lnTo>
                    <a:lnTo>
                      <a:pt x="27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0" name="Line 146"/>
              <p:cNvSpPr>
                <a:spLocks noChangeShapeType="1"/>
              </p:cNvSpPr>
              <p:nvPr/>
            </p:nvSpPr>
            <p:spPr bwMode="auto">
              <a:xfrm flipV="1">
                <a:off x="3986" y="2611"/>
                <a:ext cx="26" cy="9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1" name="Line 147"/>
              <p:cNvSpPr>
                <a:spLocks noChangeShapeType="1"/>
              </p:cNvSpPr>
              <p:nvPr/>
            </p:nvSpPr>
            <p:spPr bwMode="auto">
              <a:xfrm flipV="1">
                <a:off x="4040" y="2590"/>
                <a:ext cx="27" cy="1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2" name="Line 148"/>
              <p:cNvSpPr>
                <a:spLocks noChangeShapeType="1"/>
              </p:cNvSpPr>
              <p:nvPr/>
            </p:nvSpPr>
            <p:spPr bwMode="auto">
              <a:xfrm flipV="1">
                <a:off x="3208" y="2690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3" name="Line 149"/>
              <p:cNvSpPr>
                <a:spLocks noChangeShapeType="1"/>
              </p:cNvSpPr>
              <p:nvPr/>
            </p:nvSpPr>
            <p:spPr bwMode="auto">
              <a:xfrm flipV="1">
                <a:off x="3219" y="2677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4" name="Line 150"/>
              <p:cNvSpPr>
                <a:spLocks noChangeShapeType="1"/>
              </p:cNvSpPr>
              <p:nvPr/>
            </p:nvSpPr>
            <p:spPr bwMode="auto">
              <a:xfrm flipV="1">
                <a:off x="3230" y="2665"/>
                <a:ext cx="3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5" name="Line 151"/>
              <p:cNvSpPr>
                <a:spLocks noChangeShapeType="1"/>
              </p:cNvSpPr>
              <p:nvPr/>
            </p:nvSpPr>
            <p:spPr bwMode="auto">
              <a:xfrm flipV="1">
                <a:off x="3240" y="2651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6" name="Line 152"/>
              <p:cNvSpPr>
                <a:spLocks noChangeShapeType="1"/>
              </p:cNvSpPr>
              <p:nvPr/>
            </p:nvSpPr>
            <p:spPr bwMode="auto">
              <a:xfrm flipV="1">
                <a:off x="3251" y="2639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7" name="Line 153"/>
              <p:cNvSpPr>
                <a:spLocks noChangeShapeType="1"/>
              </p:cNvSpPr>
              <p:nvPr/>
            </p:nvSpPr>
            <p:spPr bwMode="auto">
              <a:xfrm flipV="1">
                <a:off x="3262" y="2625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8" name="Line 154"/>
              <p:cNvSpPr>
                <a:spLocks noChangeShapeType="1"/>
              </p:cNvSpPr>
              <p:nvPr/>
            </p:nvSpPr>
            <p:spPr bwMode="auto">
              <a:xfrm flipV="1">
                <a:off x="3273" y="2613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9" name="Line 155"/>
              <p:cNvSpPr>
                <a:spLocks noChangeShapeType="1"/>
              </p:cNvSpPr>
              <p:nvPr/>
            </p:nvSpPr>
            <p:spPr bwMode="auto">
              <a:xfrm flipV="1">
                <a:off x="3283" y="2599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0" name="Line 156"/>
              <p:cNvSpPr>
                <a:spLocks noChangeShapeType="1"/>
              </p:cNvSpPr>
              <p:nvPr/>
            </p:nvSpPr>
            <p:spPr bwMode="auto">
              <a:xfrm flipV="1">
                <a:off x="3294" y="2587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1" name="Line 157"/>
              <p:cNvSpPr>
                <a:spLocks noChangeShapeType="1"/>
              </p:cNvSpPr>
              <p:nvPr/>
            </p:nvSpPr>
            <p:spPr bwMode="auto">
              <a:xfrm flipV="1">
                <a:off x="3305" y="2574"/>
                <a:ext cx="3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2" name="Line 158"/>
              <p:cNvSpPr>
                <a:spLocks noChangeShapeType="1"/>
              </p:cNvSpPr>
              <p:nvPr/>
            </p:nvSpPr>
            <p:spPr bwMode="auto">
              <a:xfrm flipV="1">
                <a:off x="3314" y="2561"/>
                <a:ext cx="5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3" name="Line 159"/>
              <p:cNvSpPr>
                <a:spLocks noChangeShapeType="1"/>
              </p:cNvSpPr>
              <p:nvPr/>
            </p:nvSpPr>
            <p:spPr bwMode="auto">
              <a:xfrm flipV="1">
                <a:off x="3325" y="2548"/>
                <a:ext cx="4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4" name="Line 160"/>
              <p:cNvSpPr>
                <a:spLocks noChangeShapeType="1"/>
              </p:cNvSpPr>
              <p:nvPr/>
            </p:nvSpPr>
            <p:spPr bwMode="auto">
              <a:xfrm flipV="1">
                <a:off x="3336" y="2534"/>
                <a:ext cx="4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5" name="Line 161"/>
              <p:cNvSpPr>
                <a:spLocks noChangeShapeType="1"/>
              </p:cNvSpPr>
              <p:nvPr/>
            </p:nvSpPr>
            <p:spPr bwMode="auto">
              <a:xfrm flipV="1">
                <a:off x="3346" y="2522"/>
                <a:ext cx="5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6" name="Line 162"/>
              <p:cNvSpPr>
                <a:spLocks noChangeShapeType="1"/>
              </p:cNvSpPr>
              <p:nvPr/>
            </p:nvSpPr>
            <p:spPr bwMode="auto">
              <a:xfrm flipV="1">
                <a:off x="3359" y="2510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7" name="Line 163"/>
              <p:cNvSpPr>
                <a:spLocks noChangeShapeType="1"/>
              </p:cNvSpPr>
              <p:nvPr/>
            </p:nvSpPr>
            <p:spPr bwMode="auto">
              <a:xfrm flipV="1">
                <a:off x="3369" y="2497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8" name="Line 164"/>
              <p:cNvSpPr>
                <a:spLocks noChangeShapeType="1"/>
              </p:cNvSpPr>
              <p:nvPr/>
            </p:nvSpPr>
            <p:spPr bwMode="auto">
              <a:xfrm flipV="1">
                <a:off x="3380" y="2484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9" name="Line 165"/>
              <p:cNvSpPr>
                <a:spLocks noChangeShapeType="1"/>
              </p:cNvSpPr>
              <p:nvPr/>
            </p:nvSpPr>
            <p:spPr bwMode="auto">
              <a:xfrm flipV="1">
                <a:off x="3391" y="2471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0" name="Line 166"/>
              <p:cNvSpPr>
                <a:spLocks noChangeShapeType="1"/>
              </p:cNvSpPr>
              <p:nvPr/>
            </p:nvSpPr>
            <p:spPr bwMode="auto">
              <a:xfrm flipV="1">
                <a:off x="3402" y="2459"/>
                <a:ext cx="4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1" name="Line 167"/>
              <p:cNvSpPr>
                <a:spLocks noChangeShapeType="1"/>
              </p:cNvSpPr>
              <p:nvPr/>
            </p:nvSpPr>
            <p:spPr bwMode="auto">
              <a:xfrm flipV="1">
                <a:off x="3412" y="2447"/>
                <a:ext cx="5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2" name="Line 168"/>
              <p:cNvSpPr>
                <a:spLocks noChangeShapeType="1"/>
              </p:cNvSpPr>
              <p:nvPr/>
            </p:nvSpPr>
            <p:spPr bwMode="auto">
              <a:xfrm flipV="1">
                <a:off x="3425" y="2433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3" name="Line 169"/>
              <p:cNvSpPr>
                <a:spLocks noChangeShapeType="1"/>
              </p:cNvSpPr>
              <p:nvPr/>
            </p:nvSpPr>
            <p:spPr bwMode="auto">
              <a:xfrm flipV="1">
                <a:off x="3436" y="2421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4" name="Line 170"/>
              <p:cNvSpPr>
                <a:spLocks noChangeShapeType="1"/>
              </p:cNvSpPr>
              <p:nvPr/>
            </p:nvSpPr>
            <p:spPr bwMode="auto">
              <a:xfrm flipV="1">
                <a:off x="3446" y="2408"/>
                <a:ext cx="5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5" name="Line 171"/>
              <p:cNvSpPr>
                <a:spLocks noChangeShapeType="1"/>
              </p:cNvSpPr>
              <p:nvPr/>
            </p:nvSpPr>
            <p:spPr bwMode="auto">
              <a:xfrm flipV="1">
                <a:off x="3457" y="2396"/>
                <a:ext cx="5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6" name="Line 172"/>
              <p:cNvSpPr>
                <a:spLocks noChangeShapeType="1"/>
              </p:cNvSpPr>
              <p:nvPr/>
            </p:nvSpPr>
            <p:spPr bwMode="auto">
              <a:xfrm flipV="1">
                <a:off x="3469" y="2384"/>
                <a:ext cx="3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7" name="Freeform 173"/>
              <p:cNvSpPr>
                <a:spLocks/>
              </p:cNvSpPr>
              <p:nvPr/>
            </p:nvSpPr>
            <p:spPr bwMode="auto">
              <a:xfrm>
                <a:off x="3480" y="2370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2 w 3"/>
                  <a:gd name="T3" fmla="*/ 3 h 4"/>
                  <a:gd name="T4" fmla="*/ 3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2" y="3"/>
                    </a:lnTo>
                    <a:lnTo>
                      <a:pt x="3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8" name="Line 174"/>
              <p:cNvSpPr>
                <a:spLocks noChangeShapeType="1"/>
              </p:cNvSpPr>
              <p:nvPr/>
            </p:nvSpPr>
            <p:spPr bwMode="auto">
              <a:xfrm flipV="1">
                <a:off x="3491" y="2358"/>
                <a:ext cx="4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9" name="Line 175"/>
              <p:cNvSpPr>
                <a:spLocks noChangeShapeType="1"/>
              </p:cNvSpPr>
              <p:nvPr/>
            </p:nvSpPr>
            <p:spPr bwMode="auto">
              <a:xfrm flipV="1">
                <a:off x="3503" y="2345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0" name="Line 176"/>
              <p:cNvSpPr>
                <a:spLocks noChangeShapeType="1"/>
              </p:cNvSpPr>
              <p:nvPr/>
            </p:nvSpPr>
            <p:spPr bwMode="auto">
              <a:xfrm flipV="1">
                <a:off x="3514" y="2333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1" name="Line 177"/>
              <p:cNvSpPr>
                <a:spLocks noChangeShapeType="1"/>
              </p:cNvSpPr>
              <p:nvPr/>
            </p:nvSpPr>
            <p:spPr bwMode="auto">
              <a:xfrm flipV="1">
                <a:off x="3525" y="2321"/>
                <a:ext cx="4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2" name="Line 178"/>
              <p:cNvSpPr>
                <a:spLocks noChangeShapeType="1"/>
              </p:cNvSpPr>
              <p:nvPr/>
            </p:nvSpPr>
            <p:spPr bwMode="auto">
              <a:xfrm flipV="1">
                <a:off x="3535" y="2308"/>
                <a:ext cx="5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3" name="Freeform 179"/>
              <p:cNvSpPr>
                <a:spLocks/>
              </p:cNvSpPr>
              <p:nvPr/>
            </p:nvSpPr>
            <p:spPr bwMode="auto">
              <a:xfrm>
                <a:off x="3548" y="229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4" name="Line 180"/>
              <p:cNvSpPr>
                <a:spLocks noChangeShapeType="1"/>
              </p:cNvSpPr>
              <p:nvPr/>
            </p:nvSpPr>
            <p:spPr bwMode="auto">
              <a:xfrm flipV="1">
                <a:off x="3559" y="2284"/>
                <a:ext cx="4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5" name="Line 181"/>
              <p:cNvSpPr>
                <a:spLocks noChangeShapeType="1"/>
              </p:cNvSpPr>
              <p:nvPr/>
            </p:nvSpPr>
            <p:spPr bwMode="auto">
              <a:xfrm flipV="1">
                <a:off x="3571" y="2271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6" name="Line 182"/>
              <p:cNvSpPr>
                <a:spLocks noChangeShapeType="1"/>
              </p:cNvSpPr>
              <p:nvPr/>
            </p:nvSpPr>
            <p:spPr bwMode="auto">
              <a:xfrm flipV="1">
                <a:off x="3582" y="2259"/>
                <a:ext cx="4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7" name="Line 183"/>
              <p:cNvSpPr>
                <a:spLocks noChangeShapeType="1"/>
              </p:cNvSpPr>
              <p:nvPr/>
            </p:nvSpPr>
            <p:spPr bwMode="auto">
              <a:xfrm flipV="1">
                <a:off x="3594" y="2247"/>
                <a:ext cx="3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8" name="Line 184"/>
              <p:cNvSpPr>
                <a:spLocks noChangeShapeType="1"/>
              </p:cNvSpPr>
              <p:nvPr/>
            </p:nvSpPr>
            <p:spPr bwMode="auto">
              <a:xfrm flipV="1">
                <a:off x="3605" y="2235"/>
                <a:ext cx="4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9" name="Freeform 185"/>
              <p:cNvSpPr>
                <a:spLocks/>
              </p:cNvSpPr>
              <p:nvPr/>
            </p:nvSpPr>
            <p:spPr bwMode="auto">
              <a:xfrm>
                <a:off x="3617" y="2222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0" name="Line 186"/>
              <p:cNvSpPr>
                <a:spLocks noChangeShapeType="1"/>
              </p:cNvSpPr>
              <p:nvPr/>
            </p:nvSpPr>
            <p:spPr bwMode="auto">
              <a:xfrm flipV="1">
                <a:off x="3628" y="2210"/>
                <a:ext cx="4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1" name="Line 187"/>
              <p:cNvSpPr>
                <a:spLocks noChangeShapeType="1"/>
              </p:cNvSpPr>
              <p:nvPr/>
            </p:nvSpPr>
            <p:spPr bwMode="auto">
              <a:xfrm flipV="1">
                <a:off x="3640" y="2198"/>
                <a:ext cx="3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2" name="Line 188"/>
              <p:cNvSpPr>
                <a:spLocks noChangeShapeType="1"/>
              </p:cNvSpPr>
              <p:nvPr/>
            </p:nvSpPr>
            <p:spPr bwMode="auto">
              <a:xfrm flipV="1">
                <a:off x="3651" y="2185"/>
                <a:ext cx="4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3" name="Line 189"/>
              <p:cNvSpPr>
                <a:spLocks noChangeShapeType="1"/>
              </p:cNvSpPr>
              <p:nvPr/>
            </p:nvSpPr>
            <p:spPr bwMode="auto">
              <a:xfrm flipV="1">
                <a:off x="3663" y="2172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" name="Line 190"/>
              <p:cNvSpPr>
                <a:spLocks noChangeShapeType="1"/>
              </p:cNvSpPr>
              <p:nvPr/>
            </p:nvSpPr>
            <p:spPr bwMode="auto">
              <a:xfrm flipV="1">
                <a:off x="3674" y="2159"/>
                <a:ext cx="4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" name="Line 191"/>
              <p:cNvSpPr>
                <a:spLocks noChangeShapeType="1"/>
              </p:cNvSpPr>
              <p:nvPr/>
            </p:nvSpPr>
            <p:spPr bwMode="auto">
              <a:xfrm flipV="1">
                <a:off x="3686" y="2148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6" name="Line 192"/>
              <p:cNvSpPr>
                <a:spLocks noChangeShapeType="1"/>
              </p:cNvSpPr>
              <p:nvPr/>
            </p:nvSpPr>
            <p:spPr bwMode="auto">
              <a:xfrm flipV="1">
                <a:off x="3697" y="2136"/>
                <a:ext cx="4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7" name="Line 193"/>
              <p:cNvSpPr>
                <a:spLocks noChangeShapeType="1"/>
              </p:cNvSpPr>
              <p:nvPr/>
            </p:nvSpPr>
            <p:spPr bwMode="auto">
              <a:xfrm flipV="1">
                <a:off x="3709" y="2124"/>
                <a:ext cx="3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8" name="Line 194"/>
              <p:cNvSpPr>
                <a:spLocks noChangeShapeType="1"/>
              </p:cNvSpPr>
              <p:nvPr/>
            </p:nvSpPr>
            <p:spPr bwMode="auto">
              <a:xfrm flipV="1">
                <a:off x="3720" y="2112"/>
                <a:ext cx="5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9" name="Line 195"/>
              <p:cNvSpPr>
                <a:spLocks noChangeShapeType="1"/>
              </p:cNvSpPr>
              <p:nvPr/>
            </p:nvSpPr>
            <p:spPr bwMode="auto">
              <a:xfrm flipV="1">
                <a:off x="3732" y="2099"/>
                <a:ext cx="5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0" name="Line 196"/>
              <p:cNvSpPr>
                <a:spLocks noChangeShapeType="1"/>
              </p:cNvSpPr>
              <p:nvPr/>
            </p:nvSpPr>
            <p:spPr bwMode="auto">
              <a:xfrm flipV="1">
                <a:off x="3745" y="2087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1" name="Line 197"/>
              <p:cNvSpPr>
                <a:spLocks noChangeShapeType="1"/>
              </p:cNvSpPr>
              <p:nvPr/>
            </p:nvSpPr>
            <p:spPr bwMode="auto">
              <a:xfrm flipV="1">
                <a:off x="3755" y="2075"/>
                <a:ext cx="5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2" name="Line 198"/>
              <p:cNvSpPr>
                <a:spLocks noChangeShapeType="1"/>
              </p:cNvSpPr>
              <p:nvPr/>
            </p:nvSpPr>
            <p:spPr bwMode="auto">
              <a:xfrm flipV="1">
                <a:off x="3768" y="2062"/>
                <a:ext cx="4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3" name="Line 199"/>
              <p:cNvSpPr>
                <a:spLocks noChangeShapeType="1"/>
              </p:cNvSpPr>
              <p:nvPr/>
            </p:nvSpPr>
            <p:spPr bwMode="auto">
              <a:xfrm flipV="1">
                <a:off x="3780" y="2052"/>
                <a:ext cx="3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4" name="Line 200"/>
              <p:cNvSpPr>
                <a:spLocks noChangeShapeType="1"/>
              </p:cNvSpPr>
              <p:nvPr/>
            </p:nvSpPr>
            <p:spPr bwMode="auto">
              <a:xfrm flipV="1">
                <a:off x="3792" y="2039"/>
                <a:ext cx="3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5" name="Line 201"/>
              <p:cNvSpPr>
                <a:spLocks noChangeShapeType="1"/>
              </p:cNvSpPr>
              <p:nvPr/>
            </p:nvSpPr>
            <p:spPr bwMode="auto">
              <a:xfrm flipV="1">
                <a:off x="3803" y="2027"/>
                <a:ext cx="5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6" name="Line 202"/>
              <p:cNvSpPr>
                <a:spLocks noChangeShapeType="1"/>
              </p:cNvSpPr>
              <p:nvPr/>
            </p:nvSpPr>
            <p:spPr bwMode="auto">
              <a:xfrm flipV="1">
                <a:off x="3815" y="2015"/>
                <a:ext cx="5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7" name="Line 203"/>
              <p:cNvSpPr>
                <a:spLocks noChangeShapeType="1"/>
              </p:cNvSpPr>
              <p:nvPr/>
            </p:nvSpPr>
            <p:spPr bwMode="auto">
              <a:xfrm flipV="1">
                <a:off x="3828" y="2004"/>
                <a:ext cx="3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8" name="Line 204"/>
              <p:cNvSpPr>
                <a:spLocks noChangeShapeType="1"/>
              </p:cNvSpPr>
              <p:nvPr/>
            </p:nvSpPr>
            <p:spPr bwMode="auto">
              <a:xfrm flipV="1">
                <a:off x="3840" y="1992"/>
                <a:ext cx="3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9" name="Line 205"/>
              <p:cNvSpPr>
                <a:spLocks noChangeShapeType="1"/>
              </p:cNvSpPr>
              <p:nvPr/>
            </p:nvSpPr>
            <p:spPr bwMode="auto">
              <a:xfrm flipV="1">
                <a:off x="3851" y="1979"/>
                <a:ext cx="4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0" name="Line 206"/>
              <p:cNvSpPr>
                <a:spLocks noChangeShapeType="1"/>
              </p:cNvSpPr>
              <p:nvPr/>
            </p:nvSpPr>
            <p:spPr bwMode="auto">
              <a:xfrm flipV="1">
                <a:off x="3863" y="1967"/>
                <a:ext cx="5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1" name="Line 207"/>
              <p:cNvSpPr>
                <a:spLocks noChangeShapeType="1"/>
              </p:cNvSpPr>
              <p:nvPr/>
            </p:nvSpPr>
            <p:spPr bwMode="auto">
              <a:xfrm flipV="1">
                <a:off x="3875" y="1956"/>
                <a:ext cx="5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2" name="Freeform 208"/>
              <p:cNvSpPr>
                <a:spLocks/>
              </p:cNvSpPr>
              <p:nvPr/>
            </p:nvSpPr>
            <p:spPr bwMode="auto">
              <a:xfrm>
                <a:off x="3888" y="194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3" name="Line 209"/>
              <p:cNvSpPr>
                <a:spLocks noChangeShapeType="1"/>
              </p:cNvSpPr>
              <p:nvPr/>
            </p:nvSpPr>
            <p:spPr bwMode="auto">
              <a:xfrm flipV="1">
                <a:off x="3900" y="1932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4" name="Freeform 210"/>
              <p:cNvSpPr>
                <a:spLocks/>
              </p:cNvSpPr>
              <p:nvPr/>
            </p:nvSpPr>
            <p:spPr bwMode="auto">
              <a:xfrm>
                <a:off x="3170" y="954"/>
                <a:ext cx="2227" cy="1730"/>
              </a:xfrm>
              <a:custGeom>
                <a:avLst/>
                <a:gdLst>
                  <a:gd name="T0" fmla="*/ 236 w 2227"/>
                  <a:gd name="T1" fmla="*/ 1422 h 1730"/>
                  <a:gd name="T2" fmla="*/ 269 w 2227"/>
                  <a:gd name="T3" fmla="*/ 1385 h 1730"/>
                  <a:gd name="T4" fmla="*/ 382 w 2227"/>
                  <a:gd name="T5" fmla="*/ 1273 h 1730"/>
                  <a:gd name="T6" fmla="*/ 468 w 2227"/>
                  <a:gd name="T7" fmla="*/ 1198 h 1730"/>
                  <a:gd name="T8" fmla="*/ 508 w 2227"/>
                  <a:gd name="T9" fmla="*/ 1168 h 1730"/>
                  <a:gd name="T10" fmla="*/ 654 w 2227"/>
                  <a:gd name="T11" fmla="*/ 1044 h 1730"/>
                  <a:gd name="T12" fmla="*/ 701 w 2227"/>
                  <a:gd name="T13" fmla="*/ 1004 h 1730"/>
                  <a:gd name="T14" fmla="*/ 776 w 2227"/>
                  <a:gd name="T15" fmla="*/ 939 h 1730"/>
                  <a:gd name="T16" fmla="*/ 931 w 2227"/>
                  <a:gd name="T17" fmla="*/ 802 h 1730"/>
                  <a:gd name="T18" fmla="*/ 980 w 2227"/>
                  <a:gd name="T19" fmla="*/ 756 h 1730"/>
                  <a:gd name="T20" fmla="*/ 1048 w 2227"/>
                  <a:gd name="T21" fmla="*/ 695 h 1730"/>
                  <a:gd name="T22" fmla="*/ 1209 w 2227"/>
                  <a:gd name="T23" fmla="*/ 558 h 1730"/>
                  <a:gd name="T24" fmla="*/ 1260 w 2227"/>
                  <a:gd name="T25" fmla="*/ 515 h 1730"/>
                  <a:gd name="T26" fmla="*/ 1312 w 2227"/>
                  <a:gd name="T27" fmla="*/ 475 h 1730"/>
                  <a:gd name="T28" fmla="*/ 1472 w 2227"/>
                  <a:gd name="T29" fmla="*/ 347 h 1730"/>
                  <a:gd name="T30" fmla="*/ 1540 w 2227"/>
                  <a:gd name="T31" fmla="*/ 292 h 1730"/>
                  <a:gd name="T32" fmla="*/ 1591 w 2227"/>
                  <a:gd name="T33" fmla="*/ 252 h 1730"/>
                  <a:gd name="T34" fmla="*/ 1746 w 2227"/>
                  <a:gd name="T35" fmla="*/ 141 h 1730"/>
                  <a:gd name="T36" fmla="*/ 1821 w 2227"/>
                  <a:gd name="T37" fmla="*/ 86 h 1730"/>
                  <a:gd name="T38" fmla="*/ 1869 w 2227"/>
                  <a:gd name="T39" fmla="*/ 57 h 1730"/>
                  <a:gd name="T40" fmla="*/ 2017 w 2227"/>
                  <a:gd name="T41" fmla="*/ 14 h 1730"/>
                  <a:gd name="T42" fmla="*/ 2072 w 2227"/>
                  <a:gd name="T43" fmla="*/ 1 h 1730"/>
                  <a:gd name="T44" fmla="*/ 2133 w 2227"/>
                  <a:gd name="T45" fmla="*/ 21 h 1730"/>
                  <a:gd name="T46" fmla="*/ 2210 w 2227"/>
                  <a:gd name="T47" fmla="*/ 129 h 1730"/>
                  <a:gd name="T48" fmla="*/ 2221 w 2227"/>
                  <a:gd name="T49" fmla="*/ 198 h 1730"/>
                  <a:gd name="T50" fmla="*/ 2227 w 2227"/>
                  <a:gd name="T51" fmla="*/ 324 h 1730"/>
                  <a:gd name="T52" fmla="*/ 2213 w 2227"/>
                  <a:gd name="T53" fmla="*/ 449 h 1730"/>
                  <a:gd name="T54" fmla="*/ 2195 w 2227"/>
                  <a:gd name="T55" fmla="*/ 477 h 1730"/>
                  <a:gd name="T56" fmla="*/ 2113 w 2227"/>
                  <a:gd name="T57" fmla="*/ 639 h 1730"/>
                  <a:gd name="T58" fmla="*/ 2072 w 2227"/>
                  <a:gd name="T59" fmla="*/ 709 h 1730"/>
                  <a:gd name="T60" fmla="*/ 2026 w 2227"/>
                  <a:gd name="T61" fmla="*/ 779 h 1730"/>
                  <a:gd name="T62" fmla="*/ 1915 w 2227"/>
                  <a:gd name="T63" fmla="*/ 938 h 1730"/>
                  <a:gd name="T64" fmla="*/ 1886 w 2227"/>
                  <a:gd name="T65" fmla="*/ 976 h 1730"/>
                  <a:gd name="T66" fmla="*/ 1811 w 2227"/>
                  <a:gd name="T67" fmla="*/ 1058 h 1730"/>
                  <a:gd name="T68" fmla="*/ 1708 w 2227"/>
                  <a:gd name="T69" fmla="*/ 1162 h 1730"/>
                  <a:gd name="T70" fmla="*/ 1686 w 2227"/>
                  <a:gd name="T71" fmla="*/ 1184 h 1730"/>
                  <a:gd name="T72" fmla="*/ 1558 w 2227"/>
                  <a:gd name="T73" fmla="*/ 1285 h 1730"/>
                  <a:gd name="T74" fmla="*/ 1443 w 2227"/>
                  <a:gd name="T75" fmla="*/ 1370 h 1730"/>
                  <a:gd name="T76" fmla="*/ 1402 w 2227"/>
                  <a:gd name="T77" fmla="*/ 1401 h 1730"/>
                  <a:gd name="T78" fmla="*/ 1279 w 2227"/>
                  <a:gd name="T79" fmla="*/ 1476 h 1730"/>
                  <a:gd name="T80" fmla="*/ 1134 w 2227"/>
                  <a:gd name="T81" fmla="*/ 1554 h 1730"/>
                  <a:gd name="T82" fmla="*/ 1099 w 2227"/>
                  <a:gd name="T83" fmla="*/ 1565 h 1730"/>
                  <a:gd name="T84" fmla="*/ 967 w 2227"/>
                  <a:gd name="T85" fmla="*/ 1620 h 1730"/>
                  <a:gd name="T86" fmla="*/ 882 w 2227"/>
                  <a:gd name="T87" fmla="*/ 1666 h 1730"/>
                  <a:gd name="T88" fmla="*/ 828 w 2227"/>
                  <a:gd name="T89" fmla="*/ 1690 h 1730"/>
                  <a:gd name="T90" fmla="*/ 645 w 2227"/>
                  <a:gd name="T91" fmla="*/ 1719 h 1730"/>
                  <a:gd name="T92" fmla="*/ 576 w 2227"/>
                  <a:gd name="T93" fmla="*/ 1719 h 1730"/>
                  <a:gd name="T94" fmla="*/ 462 w 2227"/>
                  <a:gd name="T95" fmla="*/ 1717 h 1730"/>
                  <a:gd name="T96" fmla="*/ 272 w 2227"/>
                  <a:gd name="T97" fmla="*/ 1720 h 1730"/>
                  <a:gd name="T98" fmla="*/ 221 w 2227"/>
                  <a:gd name="T99" fmla="*/ 1720 h 1730"/>
                  <a:gd name="T100" fmla="*/ 96 w 2227"/>
                  <a:gd name="T101" fmla="*/ 1719 h 1730"/>
                  <a:gd name="T102" fmla="*/ 44 w 2227"/>
                  <a:gd name="T103" fmla="*/ 1720 h 1730"/>
                  <a:gd name="T104" fmla="*/ 9 w 2227"/>
                  <a:gd name="T105" fmla="*/ 1717 h 1730"/>
                  <a:gd name="T106" fmla="*/ 1 w 2227"/>
                  <a:gd name="T107" fmla="*/ 1720 h 1730"/>
                  <a:gd name="T108" fmla="*/ 0 w 2227"/>
                  <a:gd name="T109" fmla="*/ 1730 h 1730"/>
                  <a:gd name="T110" fmla="*/ 6 w 2227"/>
                  <a:gd name="T111" fmla="*/ 1723 h 1730"/>
                  <a:gd name="T112" fmla="*/ 43 w 2227"/>
                  <a:gd name="T113" fmla="*/ 1668 h 1730"/>
                  <a:gd name="T114" fmla="*/ 70 w 2227"/>
                  <a:gd name="T115" fmla="*/ 1622 h 1730"/>
                  <a:gd name="T116" fmla="*/ 152 w 2227"/>
                  <a:gd name="T117" fmla="*/ 1520 h 1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7" h="1730">
                    <a:moveTo>
                      <a:pt x="152" y="1520"/>
                    </a:moveTo>
                    <a:lnTo>
                      <a:pt x="164" y="1505"/>
                    </a:lnTo>
                    <a:lnTo>
                      <a:pt x="176" y="1491"/>
                    </a:lnTo>
                    <a:lnTo>
                      <a:pt x="189" y="1477"/>
                    </a:lnTo>
                    <a:lnTo>
                      <a:pt x="199" y="1465"/>
                    </a:lnTo>
                    <a:lnTo>
                      <a:pt x="209" y="1453"/>
                    </a:lnTo>
                    <a:lnTo>
                      <a:pt x="216" y="1444"/>
                    </a:lnTo>
                    <a:lnTo>
                      <a:pt x="224" y="1436"/>
                    </a:lnTo>
                    <a:lnTo>
                      <a:pt x="230" y="1428"/>
                    </a:lnTo>
                    <a:lnTo>
                      <a:pt x="236" y="1422"/>
                    </a:lnTo>
                    <a:lnTo>
                      <a:pt x="239" y="1417"/>
                    </a:lnTo>
                    <a:lnTo>
                      <a:pt x="244" y="1414"/>
                    </a:lnTo>
                    <a:lnTo>
                      <a:pt x="247" y="1410"/>
                    </a:lnTo>
                    <a:lnTo>
                      <a:pt x="250" y="1407"/>
                    </a:lnTo>
                    <a:lnTo>
                      <a:pt x="252" y="1404"/>
                    </a:lnTo>
                    <a:lnTo>
                      <a:pt x="255" y="1402"/>
                    </a:lnTo>
                    <a:lnTo>
                      <a:pt x="258" y="1399"/>
                    </a:lnTo>
                    <a:lnTo>
                      <a:pt x="261" y="1394"/>
                    </a:lnTo>
                    <a:lnTo>
                      <a:pt x="264" y="1391"/>
                    </a:lnTo>
                    <a:lnTo>
                      <a:pt x="269" y="1385"/>
                    </a:lnTo>
                    <a:lnTo>
                      <a:pt x="275" y="1381"/>
                    </a:lnTo>
                    <a:lnTo>
                      <a:pt x="281" y="1373"/>
                    </a:lnTo>
                    <a:lnTo>
                      <a:pt x="290" y="1365"/>
                    </a:lnTo>
                    <a:lnTo>
                      <a:pt x="299" y="1354"/>
                    </a:lnTo>
                    <a:lnTo>
                      <a:pt x="310" y="1344"/>
                    </a:lnTo>
                    <a:lnTo>
                      <a:pt x="322" y="1331"/>
                    </a:lnTo>
                    <a:lnTo>
                      <a:pt x="336" y="1317"/>
                    </a:lnTo>
                    <a:lnTo>
                      <a:pt x="352" y="1304"/>
                    </a:lnTo>
                    <a:lnTo>
                      <a:pt x="367" y="1288"/>
                    </a:lnTo>
                    <a:lnTo>
                      <a:pt x="382" y="1273"/>
                    </a:lnTo>
                    <a:lnTo>
                      <a:pt x="398" y="1258"/>
                    </a:lnTo>
                    <a:lnTo>
                      <a:pt x="413" y="1245"/>
                    </a:lnTo>
                    <a:lnTo>
                      <a:pt x="425" y="1233"/>
                    </a:lnTo>
                    <a:lnTo>
                      <a:pt x="436" y="1224"/>
                    </a:lnTo>
                    <a:lnTo>
                      <a:pt x="445" y="1216"/>
                    </a:lnTo>
                    <a:lnTo>
                      <a:pt x="453" y="1210"/>
                    </a:lnTo>
                    <a:lnTo>
                      <a:pt x="458" y="1205"/>
                    </a:lnTo>
                    <a:lnTo>
                      <a:pt x="462" y="1202"/>
                    </a:lnTo>
                    <a:lnTo>
                      <a:pt x="465" y="1199"/>
                    </a:lnTo>
                    <a:lnTo>
                      <a:pt x="468" y="1198"/>
                    </a:lnTo>
                    <a:lnTo>
                      <a:pt x="470" y="1196"/>
                    </a:lnTo>
                    <a:lnTo>
                      <a:pt x="472" y="1196"/>
                    </a:lnTo>
                    <a:lnTo>
                      <a:pt x="473" y="1194"/>
                    </a:lnTo>
                    <a:lnTo>
                      <a:pt x="475" y="1194"/>
                    </a:lnTo>
                    <a:lnTo>
                      <a:pt x="478" y="1193"/>
                    </a:lnTo>
                    <a:lnTo>
                      <a:pt x="481" y="1190"/>
                    </a:lnTo>
                    <a:lnTo>
                      <a:pt x="485" y="1187"/>
                    </a:lnTo>
                    <a:lnTo>
                      <a:pt x="492" y="1182"/>
                    </a:lnTo>
                    <a:lnTo>
                      <a:pt x="498" y="1176"/>
                    </a:lnTo>
                    <a:lnTo>
                      <a:pt x="508" y="1168"/>
                    </a:lnTo>
                    <a:lnTo>
                      <a:pt x="519" y="1159"/>
                    </a:lnTo>
                    <a:lnTo>
                      <a:pt x="533" y="1148"/>
                    </a:lnTo>
                    <a:lnTo>
                      <a:pt x="547" y="1135"/>
                    </a:lnTo>
                    <a:lnTo>
                      <a:pt x="564" y="1121"/>
                    </a:lnTo>
                    <a:lnTo>
                      <a:pt x="582" y="1107"/>
                    </a:lnTo>
                    <a:lnTo>
                      <a:pt x="598" y="1091"/>
                    </a:lnTo>
                    <a:lnTo>
                      <a:pt x="614" y="1078"/>
                    </a:lnTo>
                    <a:lnTo>
                      <a:pt x="630" y="1065"/>
                    </a:lnTo>
                    <a:lnTo>
                      <a:pt x="642" y="1055"/>
                    </a:lnTo>
                    <a:lnTo>
                      <a:pt x="654" y="1044"/>
                    </a:lnTo>
                    <a:lnTo>
                      <a:pt x="665" y="1035"/>
                    </a:lnTo>
                    <a:lnTo>
                      <a:pt x="673" y="1028"/>
                    </a:lnTo>
                    <a:lnTo>
                      <a:pt x="679" y="1022"/>
                    </a:lnTo>
                    <a:lnTo>
                      <a:pt x="685" y="1018"/>
                    </a:lnTo>
                    <a:lnTo>
                      <a:pt x="690" y="1013"/>
                    </a:lnTo>
                    <a:lnTo>
                      <a:pt x="693" y="1012"/>
                    </a:lnTo>
                    <a:lnTo>
                      <a:pt x="694" y="1008"/>
                    </a:lnTo>
                    <a:lnTo>
                      <a:pt x="698" y="1007"/>
                    </a:lnTo>
                    <a:lnTo>
                      <a:pt x="699" y="1005"/>
                    </a:lnTo>
                    <a:lnTo>
                      <a:pt x="701" y="1004"/>
                    </a:lnTo>
                    <a:lnTo>
                      <a:pt x="704" y="1002"/>
                    </a:lnTo>
                    <a:lnTo>
                      <a:pt x="705" y="999"/>
                    </a:lnTo>
                    <a:lnTo>
                      <a:pt x="710" y="996"/>
                    </a:lnTo>
                    <a:lnTo>
                      <a:pt x="714" y="993"/>
                    </a:lnTo>
                    <a:lnTo>
                      <a:pt x="719" y="987"/>
                    </a:lnTo>
                    <a:lnTo>
                      <a:pt x="727" y="981"/>
                    </a:lnTo>
                    <a:lnTo>
                      <a:pt x="736" y="973"/>
                    </a:lnTo>
                    <a:lnTo>
                      <a:pt x="748" y="962"/>
                    </a:lnTo>
                    <a:lnTo>
                      <a:pt x="761" y="952"/>
                    </a:lnTo>
                    <a:lnTo>
                      <a:pt x="776" y="939"/>
                    </a:lnTo>
                    <a:lnTo>
                      <a:pt x="793" y="924"/>
                    </a:lnTo>
                    <a:lnTo>
                      <a:pt x="811" y="909"/>
                    </a:lnTo>
                    <a:lnTo>
                      <a:pt x="830" y="892"/>
                    </a:lnTo>
                    <a:lnTo>
                      <a:pt x="847" y="876"/>
                    </a:lnTo>
                    <a:lnTo>
                      <a:pt x="864" y="861"/>
                    </a:lnTo>
                    <a:lnTo>
                      <a:pt x="880" y="847"/>
                    </a:lnTo>
                    <a:lnTo>
                      <a:pt x="894" y="833"/>
                    </a:lnTo>
                    <a:lnTo>
                      <a:pt x="908" y="822"/>
                    </a:lnTo>
                    <a:lnTo>
                      <a:pt x="920" y="812"/>
                    </a:lnTo>
                    <a:lnTo>
                      <a:pt x="931" y="802"/>
                    </a:lnTo>
                    <a:lnTo>
                      <a:pt x="940" y="793"/>
                    </a:lnTo>
                    <a:lnTo>
                      <a:pt x="948" y="787"/>
                    </a:lnTo>
                    <a:lnTo>
                      <a:pt x="954" y="781"/>
                    </a:lnTo>
                    <a:lnTo>
                      <a:pt x="960" y="775"/>
                    </a:lnTo>
                    <a:lnTo>
                      <a:pt x="965" y="770"/>
                    </a:lnTo>
                    <a:lnTo>
                      <a:pt x="968" y="767"/>
                    </a:lnTo>
                    <a:lnTo>
                      <a:pt x="971" y="764"/>
                    </a:lnTo>
                    <a:lnTo>
                      <a:pt x="976" y="761"/>
                    </a:lnTo>
                    <a:lnTo>
                      <a:pt x="977" y="758"/>
                    </a:lnTo>
                    <a:lnTo>
                      <a:pt x="980" y="756"/>
                    </a:lnTo>
                    <a:lnTo>
                      <a:pt x="983" y="753"/>
                    </a:lnTo>
                    <a:lnTo>
                      <a:pt x="987" y="750"/>
                    </a:lnTo>
                    <a:lnTo>
                      <a:pt x="991" y="746"/>
                    </a:lnTo>
                    <a:lnTo>
                      <a:pt x="996" y="741"/>
                    </a:lnTo>
                    <a:lnTo>
                      <a:pt x="1002" y="736"/>
                    </a:lnTo>
                    <a:lnTo>
                      <a:pt x="1008" y="730"/>
                    </a:lnTo>
                    <a:lnTo>
                      <a:pt x="1016" y="722"/>
                    </a:lnTo>
                    <a:lnTo>
                      <a:pt x="1025" y="715"/>
                    </a:lnTo>
                    <a:lnTo>
                      <a:pt x="1036" y="706"/>
                    </a:lnTo>
                    <a:lnTo>
                      <a:pt x="1048" y="695"/>
                    </a:lnTo>
                    <a:lnTo>
                      <a:pt x="1062" y="683"/>
                    </a:lnTo>
                    <a:lnTo>
                      <a:pt x="1077" y="670"/>
                    </a:lnTo>
                    <a:lnTo>
                      <a:pt x="1094" y="656"/>
                    </a:lnTo>
                    <a:lnTo>
                      <a:pt x="1111" y="641"/>
                    </a:lnTo>
                    <a:lnTo>
                      <a:pt x="1128" y="626"/>
                    </a:lnTo>
                    <a:lnTo>
                      <a:pt x="1146" y="610"/>
                    </a:lnTo>
                    <a:lnTo>
                      <a:pt x="1165" y="595"/>
                    </a:lnTo>
                    <a:lnTo>
                      <a:pt x="1182" y="581"/>
                    </a:lnTo>
                    <a:lnTo>
                      <a:pt x="1196" y="569"/>
                    </a:lnTo>
                    <a:lnTo>
                      <a:pt x="1209" y="558"/>
                    </a:lnTo>
                    <a:lnTo>
                      <a:pt x="1220" y="549"/>
                    </a:lnTo>
                    <a:lnTo>
                      <a:pt x="1229" y="540"/>
                    </a:lnTo>
                    <a:lnTo>
                      <a:pt x="1237" y="533"/>
                    </a:lnTo>
                    <a:lnTo>
                      <a:pt x="1245" y="529"/>
                    </a:lnTo>
                    <a:lnTo>
                      <a:pt x="1249" y="524"/>
                    </a:lnTo>
                    <a:lnTo>
                      <a:pt x="1253" y="521"/>
                    </a:lnTo>
                    <a:lnTo>
                      <a:pt x="1256" y="520"/>
                    </a:lnTo>
                    <a:lnTo>
                      <a:pt x="1257" y="518"/>
                    </a:lnTo>
                    <a:lnTo>
                      <a:pt x="1259" y="516"/>
                    </a:lnTo>
                    <a:lnTo>
                      <a:pt x="1260" y="515"/>
                    </a:lnTo>
                    <a:lnTo>
                      <a:pt x="1262" y="515"/>
                    </a:lnTo>
                    <a:lnTo>
                      <a:pt x="1263" y="513"/>
                    </a:lnTo>
                    <a:lnTo>
                      <a:pt x="1266" y="512"/>
                    </a:lnTo>
                    <a:lnTo>
                      <a:pt x="1269" y="510"/>
                    </a:lnTo>
                    <a:lnTo>
                      <a:pt x="1272" y="507"/>
                    </a:lnTo>
                    <a:lnTo>
                      <a:pt x="1277" y="503"/>
                    </a:lnTo>
                    <a:lnTo>
                      <a:pt x="1283" y="498"/>
                    </a:lnTo>
                    <a:lnTo>
                      <a:pt x="1291" y="492"/>
                    </a:lnTo>
                    <a:lnTo>
                      <a:pt x="1300" y="484"/>
                    </a:lnTo>
                    <a:lnTo>
                      <a:pt x="1312" y="475"/>
                    </a:lnTo>
                    <a:lnTo>
                      <a:pt x="1325" y="464"/>
                    </a:lnTo>
                    <a:lnTo>
                      <a:pt x="1340" y="452"/>
                    </a:lnTo>
                    <a:lnTo>
                      <a:pt x="1357" y="440"/>
                    </a:lnTo>
                    <a:lnTo>
                      <a:pt x="1375" y="426"/>
                    </a:lnTo>
                    <a:lnTo>
                      <a:pt x="1392" y="410"/>
                    </a:lnTo>
                    <a:lnTo>
                      <a:pt x="1411" y="397"/>
                    </a:lnTo>
                    <a:lnTo>
                      <a:pt x="1428" y="383"/>
                    </a:lnTo>
                    <a:lnTo>
                      <a:pt x="1445" y="370"/>
                    </a:lnTo>
                    <a:lnTo>
                      <a:pt x="1460" y="358"/>
                    </a:lnTo>
                    <a:lnTo>
                      <a:pt x="1472" y="347"/>
                    </a:lnTo>
                    <a:lnTo>
                      <a:pt x="1485" y="338"/>
                    </a:lnTo>
                    <a:lnTo>
                      <a:pt x="1495" y="329"/>
                    </a:lnTo>
                    <a:lnTo>
                      <a:pt x="1505" y="321"/>
                    </a:lnTo>
                    <a:lnTo>
                      <a:pt x="1514" y="315"/>
                    </a:lnTo>
                    <a:lnTo>
                      <a:pt x="1520" y="309"/>
                    </a:lnTo>
                    <a:lnTo>
                      <a:pt x="1526" y="304"/>
                    </a:lnTo>
                    <a:lnTo>
                      <a:pt x="1531" y="301"/>
                    </a:lnTo>
                    <a:lnTo>
                      <a:pt x="1534" y="297"/>
                    </a:lnTo>
                    <a:lnTo>
                      <a:pt x="1537" y="295"/>
                    </a:lnTo>
                    <a:lnTo>
                      <a:pt x="1540" y="292"/>
                    </a:lnTo>
                    <a:lnTo>
                      <a:pt x="1543" y="289"/>
                    </a:lnTo>
                    <a:lnTo>
                      <a:pt x="1546" y="286"/>
                    </a:lnTo>
                    <a:lnTo>
                      <a:pt x="1549" y="284"/>
                    </a:lnTo>
                    <a:lnTo>
                      <a:pt x="1552" y="281"/>
                    </a:lnTo>
                    <a:lnTo>
                      <a:pt x="1557" y="278"/>
                    </a:lnTo>
                    <a:lnTo>
                      <a:pt x="1562" y="274"/>
                    </a:lnTo>
                    <a:lnTo>
                      <a:pt x="1566" y="269"/>
                    </a:lnTo>
                    <a:lnTo>
                      <a:pt x="1574" y="264"/>
                    </a:lnTo>
                    <a:lnTo>
                      <a:pt x="1581" y="258"/>
                    </a:lnTo>
                    <a:lnTo>
                      <a:pt x="1591" y="252"/>
                    </a:lnTo>
                    <a:lnTo>
                      <a:pt x="1600" y="243"/>
                    </a:lnTo>
                    <a:lnTo>
                      <a:pt x="1612" y="235"/>
                    </a:lnTo>
                    <a:lnTo>
                      <a:pt x="1626" y="224"/>
                    </a:lnTo>
                    <a:lnTo>
                      <a:pt x="1641" y="214"/>
                    </a:lnTo>
                    <a:lnTo>
                      <a:pt x="1657" y="203"/>
                    </a:lnTo>
                    <a:lnTo>
                      <a:pt x="1674" y="191"/>
                    </a:lnTo>
                    <a:lnTo>
                      <a:pt x="1691" y="178"/>
                    </a:lnTo>
                    <a:lnTo>
                      <a:pt x="1711" y="166"/>
                    </a:lnTo>
                    <a:lnTo>
                      <a:pt x="1729" y="154"/>
                    </a:lnTo>
                    <a:lnTo>
                      <a:pt x="1746" y="141"/>
                    </a:lnTo>
                    <a:lnTo>
                      <a:pt x="1761" y="131"/>
                    </a:lnTo>
                    <a:lnTo>
                      <a:pt x="1774" y="121"/>
                    </a:lnTo>
                    <a:lnTo>
                      <a:pt x="1786" y="114"/>
                    </a:lnTo>
                    <a:lnTo>
                      <a:pt x="1795" y="108"/>
                    </a:lnTo>
                    <a:lnTo>
                      <a:pt x="1803" y="103"/>
                    </a:lnTo>
                    <a:lnTo>
                      <a:pt x="1809" y="97"/>
                    </a:lnTo>
                    <a:lnTo>
                      <a:pt x="1814" y="94"/>
                    </a:lnTo>
                    <a:lnTo>
                      <a:pt x="1817" y="91"/>
                    </a:lnTo>
                    <a:lnTo>
                      <a:pt x="1820" y="88"/>
                    </a:lnTo>
                    <a:lnTo>
                      <a:pt x="1821" y="86"/>
                    </a:lnTo>
                    <a:lnTo>
                      <a:pt x="1824" y="83"/>
                    </a:lnTo>
                    <a:lnTo>
                      <a:pt x="1826" y="81"/>
                    </a:lnTo>
                    <a:lnTo>
                      <a:pt x="1827" y="80"/>
                    </a:lnTo>
                    <a:lnTo>
                      <a:pt x="1831" y="77"/>
                    </a:lnTo>
                    <a:lnTo>
                      <a:pt x="1834" y="75"/>
                    </a:lnTo>
                    <a:lnTo>
                      <a:pt x="1838" y="72"/>
                    </a:lnTo>
                    <a:lnTo>
                      <a:pt x="1843" y="69"/>
                    </a:lnTo>
                    <a:lnTo>
                      <a:pt x="1851" y="64"/>
                    </a:lnTo>
                    <a:lnTo>
                      <a:pt x="1860" y="61"/>
                    </a:lnTo>
                    <a:lnTo>
                      <a:pt x="1869" y="57"/>
                    </a:lnTo>
                    <a:lnTo>
                      <a:pt x="1881" y="51"/>
                    </a:lnTo>
                    <a:lnTo>
                      <a:pt x="1895" y="46"/>
                    </a:lnTo>
                    <a:lnTo>
                      <a:pt x="1910" y="40"/>
                    </a:lnTo>
                    <a:lnTo>
                      <a:pt x="1926" y="35"/>
                    </a:lnTo>
                    <a:lnTo>
                      <a:pt x="1943" y="29"/>
                    </a:lnTo>
                    <a:lnTo>
                      <a:pt x="1960" y="26"/>
                    </a:lnTo>
                    <a:lnTo>
                      <a:pt x="1977" y="21"/>
                    </a:lnTo>
                    <a:lnTo>
                      <a:pt x="1990" y="18"/>
                    </a:lnTo>
                    <a:lnTo>
                      <a:pt x="2004" y="17"/>
                    </a:lnTo>
                    <a:lnTo>
                      <a:pt x="2017" y="14"/>
                    </a:lnTo>
                    <a:lnTo>
                      <a:pt x="2027" y="12"/>
                    </a:lnTo>
                    <a:lnTo>
                      <a:pt x="2035" y="11"/>
                    </a:lnTo>
                    <a:lnTo>
                      <a:pt x="2043" y="9"/>
                    </a:lnTo>
                    <a:lnTo>
                      <a:pt x="2050" y="8"/>
                    </a:lnTo>
                    <a:lnTo>
                      <a:pt x="2055" y="6"/>
                    </a:lnTo>
                    <a:lnTo>
                      <a:pt x="2060" y="6"/>
                    </a:lnTo>
                    <a:lnTo>
                      <a:pt x="2063" y="5"/>
                    </a:lnTo>
                    <a:lnTo>
                      <a:pt x="2067" y="3"/>
                    </a:lnTo>
                    <a:lnTo>
                      <a:pt x="2069" y="1"/>
                    </a:lnTo>
                    <a:lnTo>
                      <a:pt x="2072" y="1"/>
                    </a:lnTo>
                    <a:lnTo>
                      <a:pt x="2075" y="0"/>
                    </a:lnTo>
                    <a:lnTo>
                      <a:pt x="2080" y="0"/>
                    </a:lnTo>
                    <a:lnTo>
                      <a:pt x="2083" y="0"/>
                    </a:lnTo>
                    <a:lnTo>
                      <a:pt x="2087" y="0"/>
                    </a:lnTo>
                    <a:lnTo>
                      <a:pt x="2093" y="1"/>
                    </a:lnTo>
                    <a:lnTo>
                      <a:pt x="2098" y="5"/>
                    </a:lnTo>
                    <a:lnTo>
                      <a:pt x="2106" y="6"/>
                    </a:lnTo>
                    <a:lnTo>
                      <a:pt x="2113" y="11"/>
                    </a:lnTo>
                    <a:lnTo>
                      <a:pt x="2123" y="15"/>
                    </a:lnTo>
                    <a:lnTo>
                      <a:pt x="2133" y="21"/>
                    </a:lnTo>
                    <a:lnTo>
                      <a:pt x="2143" y="29"/>
                    </a:lnTo>
                    <a:lnTo>
                      <a:pt x="2153" y="38"/>
                    </a:lnTo>
                    <a:lnTo>
                      <a:pt x="2164" y="48"/>
                    </a:lnTo>
                    <a:lnTo>
                      <a:pt x="2173" y="60"/>
                    </a:lnTo>
                    <a:lnTo>
                      <a:pt x="2183" y="72"/>
                    </a:lnTo>
                    <a:lnTo>
                      <a:pt x="2190" y="84"/>
                    </a:lnTo>
                    <a:lnTo>
                      <a:pt x="2196" y="97"/>
                    </a:lnTo>
                    <a:lnTo>
                      <a:pt x="2203" y="109"/>
                    </a:lnTo>
                    <a:lnTo>
                      <a:pt x="2207" y="120"/>
                    </a:lnTo>
                    <a:lnTo>
                      <a:pt x="2210" y="129"/>
                    </a:lnTo>
                    <a:lnTo>
                      <a:pt x="2213" y="138"/>
                    </a:lnTo>
                    <a:lnTo>
                      <a:pt x="2215" y="147"/>
                    </a:lnTo>
                    <a:lnTo>
                      <a:pt x="2216" y="154"/>
                    </a:lnTo>
                    <a:lnTo>
                      <a:pt x="2218" y="161"/>
                    </a:lnTo>
                    <a:lnTo>
                      <a:pt x="2219" y="167"/>
                    </a:lnTo>
                    <a:lnTo>
                      <a:pt x="2219" y="174"/>
                    </a:lnTo>
                    <a:lnTo>
                      <a:pt x="2219" y="178"/>
                    </a:lnTo>
                    <a:lnTo>
                      <a:pt x="2219" y="184"/>
                    </a:lnTo>
                    <a:lnTo>
                      <a:pt x="2219" y="191"/>
                    </a:lnTo>
                    <a:lnTo>
                      <a:pt x="2221" y="198"/>
                    </a:lnTo>
                    <a:lnTo>
                      <a:pt x="2221" y="204"/>
                    </a:lnTo>
                    <a:lnTo>
                      <a:pt x="2221" y="214"/>
                    </a:lnTo>
                    <a:lnTo>
                      <a:pt x="2221" y="223"/>
                    </a:lnTo>
                    <a:lnTo>
                      <a:pt x="2223" y="234"/>
                    </a:lnTo>
                    <a:lnTo>
                      <a:pt x="2223" y="244"/>
                    </a:lnTo>
                    <a:lnTo>
                      <a:pt x="2224" y="258"/>
                    </a:lnTo>
                    <a:lnTo>
                      <a:pt x="2224" y="272"/>
                    </a:lnTo>
                    <a:lnTo>
                      <a:pt x="2226" y="289"/>
                    </a:lnTo>
                    <a:lnTo>
                      <a:pt x="2226" y="306"/>
                    </a:lnTo>
                    <a:lnTo>
                      <a:pt x="2227" y="324"/>
                    </a:lnTo>
                    <a:lnTo>
                      <a:pt x="2227" y="343"/>
                    </a:lnTo>
                    <a:lnTo>
                      <a:pt x="2226" y="364"/>
                    </a:lnTo>
                    <a:lnTo>
                      <a:pt x="2224" y="383"/>
                    </a:lnTo>
                    <a:lnTo>
                      <a:pt x="2223" y="400"/>
                    </a:lnTo>
                    <a:lnTo>
                      <a:pt x="2221" y="413"/>
                    </a:lnTo>
                    <a:lnTo>
                      <a:pt x="2219" y="426"/>
                    </a:lnTo>
                    <a:lnTo>
                      <a:pt x="2218" y="435"/>
                    </a:lnTo>
                    <a:lnTo>
                      <a:pt x="2216" y="441"/>
                    </a:lnTo>
                    <a:lnTo>
                      <a:pt x="2215" y="446"/>
                    </a:lnTo>
                    <a:lnTo>
                      <a:pt x="2213" y="449"/>
                    </a:lnTo>
                    <a:lnTo>
                      <a:pt x="2213" y="450"/>
                    </a:lnTo>
                    <a:lnTo>
                      <a:pt x="2212" y="450"/>
                    </a:lnTo>
                    <a:lnTo>
                      <a:pt x="2212" y="450"/>
                    </a:lnTo>
                    <a:lnTo>
                      <a:pt x="2210" y="450"/>
                    </a:lnTo>
                    <a:lnTo>
                      <a:pt x="2209" y="452"/>
                    </a:lnTo>
                    <a:lnTo>
                      <a:pt x="2207" y="453"/>
                    </a:lnTo>
                    <a:lnTo>
                      <a:pt x="2206" y="457"/>
                    </a:lnTo>
                    <a:lnTo>
                      <a:pt x="2203" y="461"/>
                    </a:lnTo>
                    <a:lnTo>
                      <a:pt x="2198" y="467"/>
                    </a:lnTo>
                    <a:lnTo>
                      <a:pt x="2195" y="477"/>
                    </a:lnTo>
                    <a:lnTo>
                      <a:pt x="2189" y="487"/>
                    </a:lnTo>
                    <a:lnTo>
                      <a:pt x="2183" y="503"/>
                    </a:lnTo>
                    <a:lnTo>
                      <a:pt x="2173" y="520"/>
                    </a:lnTo>
                    <a:lnTo>
                      <a:pt x="2166" y="538"/>
                    </a:lnTo>
                    <a:lnTo>
                      <a:pt x="2155" y="560"/>
                    </a:lnTo>
                    <a:lnTo>
                      <a:pt x="2146" y="576"/>
                    </a:lnTo>
                    <a:lnTo>
                      <a:pt x="2138" y="593"/>
                    </a:lnTo>
                    <a:lnTo>
                      <a:pt x="2129" y="610"/>
                    </a:lnTo>
                    <a:lnTo>
                      <a:pt x="2121" y="626"/>
                    </a:lnTo>
                    <a:lnTo>
                      <a:pt x="2113" y="639"/>
                    </a:lnTo>
                    <a:lnTo>
                      <a:pt x="2107" y="650"/>
                    </a:lnTo>
                    <a:lnTo>
                      <a:pt x="2101" y="661"/>
                    </a:lnTo>
                    <a:lnTo>
                      <a:pt x="2095" y="672"/>
                    </a:lnTo>
                    <a:lnTo>
                      <a:pt x="2090" y="679"/>
                    </a:lnTo>
                    <a:lnTo>
                      <a:pt x="2087" y="686"/>
                    </a:lnTo>
                    <a:lnTo>
                      <a:pt x="2083" y="692"/>
                    </a:lnTo>
                    <a:lnTo>
                      <a:pt x="2080" y="696"/>
                    </a:lnTo>
                    <a:lnTo>
                      <a:pt x="2078" y="701"/>
                    </a:lnTo>
                    <a:lnTo>
                      <a:pt x="2075" y="706"/>
                    </a:lnTo>
                    <a:lnTo>
                      <a:pt x="2072" y="709"/>
                    </a:lnTo>
                    <a:lnTo>
                      <a:pt x="2070" y="713"/>
                    </a:lnTo>
                    <a:lnTo>
                      <a:pt x="2067" y="716"/>
                    </a:lnTo>
                    <a:lnTo>
                      <a:pt x="2064" y="721"/>
                    </a:lnTo>
                    <a:lnTo>
                      <a:pt x="2061" y="726"/>
                    </a:lnTo>
                    <a:lnTo>
                      <a:pt x="2058" y="732"/>
                    </a:lnTo>
                    <a:lnTo>
                      <a:pt x="2053" y="738"/>
                    </a:lnTo>
                    <a:lnTo>
                      <a:pt x="2047" y="747"/>
                    </a:lnTo>
                    <a:lnTo>
                      <a:pt x="2041" y="756"/>
                    </a:lnTo>
                    <a:lnTo>
                      <a:pt x="2033" y="767"/>
                    </a:lnTo>
                    <a:lnTo>
                      <a:pt x="2026" y="779"/>
                    </a:lnTo>
                    <a:lnTo>
                      <a:pt x="2017" y="793"/>
                    </a:lnTo>
                    <a:lnTo>
                      <a:pt x="2007" y="807"/>
                    </a:lnTo>
                    <a:lnTo>
                      <a:pt x="1997" y="824"/>
                    </a:lnTo>
                    <a:lnTo>
                      <a:pt x="1984" y="841"/>
                    </a:lnTo>
                    <a:lnTo>
                      <a:pt x="1972" y="858"/>
                    </a:lnTo>
                    <a:lnTo>
                      <a:pt x="1960" y="878"/>
                    </a:lnTo>
                    <a:lnTo>
                      <a:pt x="1946" y="895"/>
                    </a:lnTo>
                    <a:lnTo>
                      <a:pt x="1934" y="912"/>
                    </a:lnTo>
                    <a:lnTo>
                      <a:pt x="1924" y="925"/>
                    </a:lnTo>
                    <a:lnTo>
                      <a:pt x="1915" y="938"/>
                    </a:lnTo>
                    <a:lnTo>
                      <a:pt x="1907" y="947"/>
                    </a:lnTo>
                    <a:lnTo>
                      <a:pt x="1901" y="955"/>
                    </a:lnTo>
                    <a:lnTo>
                      <a:pt x="1897" y="961"/>
                    </a:lnTo>
                    <a:lnTo>
                      <a:pt x="1894" y="965"/>
                    </a:lnTo>
                    <a:lnTo>
                      <a:pt x="1892" y="968"/>
                    </a:lnTo>
                    <a:lnTo>
                      <a:pt x="1891" y="972"/>
                    </a:lnTo>
                    <a:lnTo>
                      <a:pt x="1889" y="973"/>
                    </a:lnTo>
                    <a:lnTo>
                      <a:pt x="1887" y="973"/>
                    </a:lnTo>
                    <a:lnTo>
                      <a:pt x="1886" y="975"/>
                    </a:lnTo>
                    <a:lnTo>
                      <a:pt x="1886" y="976"/>
                    </a:lnTo>
                    <a:lnTo>
                      <a:pt x="1884" y="978"/>
                    </a:lnTo>
                    <a:lnTo>
                      <a:pt x="1881" y="981"/>
                    </a:lnTo>
                    <a:lnTo>
                      <a:pt x="1877" y="985"/>
                    </a:lnTo>
                    <a:lnTo>
                      <a:pt x="1872" y="990"/>
                    </a:lnTo>
                    <a:lnTo>
                      <a:pt x="1866" y="996"/>
                    </a:lnTo>
                    <a:lnTo>
                      <a:pt x="1858" y="1005"/>
                    </a:lnTo>
                    <a:lnTo>
                      <a:pt x="1849" y="1016"/>
                    </a:lnTo>
                    <a:lnTo>
                      <a:pt x="1838" y="1028"/>
                    </a:lnTo>
                    <a:lnTo>
                      <a:pt x="1824" y="1042"/>
                    </a:lnTo>
                    <a:lnTo>
                      <a:pt x="1811" y="1058"/>
                    </a:lnTo>
                    <a:lnTo>
                      <a:pt x="1797" y="1073"/>
                    </a:lnTo>
                    <a:lnTo>
                      <a:pt x="1781" y="1088"/>
                    </a:lnTo>
                    <a:lnTo>
                      <a:pt x="1768" y="1102"/>
                    </a:lnTo>
                    <a:lnTo>
                      <a:pt x="1755" y="1115"/>
                    </a:lnTo>
                    <a:lnTo>
                      <a:pt x="1744" y="1125"/>
                    </a:lnTo>
                    <a:lnTo>
                      <a:pt x="1734" y="1136"/>
                    </a:lnTo>
                    <a:lnTo>
                      <a:pt x="1724" y="1145"/>
                    </a:lnTo>
                    <a:lnTo>
                      <a:pt x="1718" y="1151"/>
                    </a:lnTo>
                    <a:lnTo>
                      <a:pt x="1712" y="1158"/>
                    </a:lnTo>
                    <a:lnTo>
                      <a:pt x="1708" y="1162"/>
                    </a:lnTo>
                    <a:lnTo>
                      <a:pt x="1704" y="1165"/>
                    </a:lnTo>
                    <a:lnTo>
                      <a:pt x="1701" y="1168"/>
                    </a:lnTo>
                    <a:lnTo>
                      <a:pt x="1700" y="1170"/>
                    </a:lnTo>
                    <a:lnTo>
                      <a:pt x="1698" y="1171"/>
                    </a:lnTo>
                    <a:lnTo>
                      <a:pt x="1697" y="1173"/>
                    </a:lnTo>
                    <a:lnTo>
                      <a:pt x="1695" y="1173"/>
                    </a:lnTo>
                    <a:lnTo>
                      <a:pt x="1694" y="1176"/>
                    </a:lnTo>
                    <a:lnTo>
                      <a:pt x="1692" y="1178"/>
                    </a:lnTo>
                    <a:lnTo>
                      <a:pt x="1689" y="1179"/>
                    </a:lnTo>
                    <a:lnTo>
                      <a:pt x="1686" y="1184"/>
                    </a:lnTo>
                    <a:lnTo>
                      <a:pt x="1680" y="1187"/>
                    </a:lnTo>
                    <a:lnTo>
                      <a:pt x="1674" y="1193"/>
                    </a:lnTo>
                    <a:lnTo>
                      <a:pt x="1665" y="1201"/>
                    </a:lnTo>
                    <a:lnTo>
                      <a:pt x="1654" y="1208"/>
                    </a:lnTo>
                    <a:lnTo>
                      <a:pt x="1641" y="1219"/>
                    </a:lnTo>
                    <a:lnTo>
                      <a:pt x="1628" y="1230"/>
                    </a:lnTo>
                    <a:lnTo>
                      <a:pt x="1612" y="1244"/>
                    </a:lnTo>
                    <a:lnTo>
                      <a:pt x="1594" y="1258"/>
                    </a:lnTo>
                    <a:lnTo>
                      <a:pt x="1575" y="1271"/>
                    </a:lnTo>
                    <a:lnTo>
                      <a:pt x="1558" y="1285"/>
                    </a:lnTo>
                    <a:lnTo>
                      <a:pt x="1542" y="1297"/>
                    </a:lnTo>
                    <a:lnTo>
                      <a:pt x="1526" y="1310"/>
                    </a:lnTo>
                    <a:lnTo>
                      <a:pt x="1511" y="1321"/>
                    </a:lnTo>
                    <a:lnTo>
                      <a:pt x="1497" y="1331"/>
                    </a:lnTo>
                    <a:lnTo>
                      <a:pt x="1485" y="1339"/>
                    </a:lnTo>
                    <a:lnTo>
                      <a:pt x="1474" y="1348"/>
                    </a:lnTo>
                    <a:lnTo>
                      <a:pt x="1465" y="1354"/>
                    </a:lnTo>
                    <a:lnTo>
                      <a:pt x="1455" y="1361"/>
                    </a:lnTo>
                    <a:lnTo>
                      <a:pt x="1449" y="1367"/>
                    </a:lnTo>
                    <a:lnTo>
                      <a:pt x="1443" y="1370"/>
                    </a:lnTo>
                    <a:lnTo>
                      <a:pt x="1437" y="1374"/>
                    </a:lnTo>
                    <a:lnTo>
                      <a:pt x="1434" y="1377"/>
                    </a:lnTo>
                    <a:lnTo>
                      <a:pt x="1429" y="1381"/>
                    </a:lnTo>
                    <a:lnTo>
                      <a:pt x="1426" y="1384"/>
                    </a:lnTo>
                    <a:lnTo>
                      <a:pt x="1423" y="1385"/>
                    </a:lnTo>
                    <a:lnTo>
                      <a:pt x="1419" y="1388"/>
                    </a:lnTo>
                    <a:lnTo>
                      <a:pt x="1415" y="1391"/>
                    </a:lnTo>
                    <a:lnTo>
                      <a:pt x="1411" y="1393"/>
                    </a:lnTo>
                    <a:lnTo>
                      <a:pt x="1406" y="1396"/>
                    </a:lnTo>
                    <a:lnTo>
                      <a:pt x="1402" y="1401"/>
                    </a:lnTo>
                    <a:lnTo>
                      <a:pt x="1395" y="1404"/>
                    </a:lnTo>
                    <a:lnTo>
                      <a:pt x="1388" y="1410"/>
                    </a:lnTo>
                    <a:lnTo>
                      <a:pt x="1379" y="1414"/>
                    </a:lnTo>
                    <a:lnTo>
                      <a:pt x="1369" y="1420"/>
                    </a:lnTo>
                    <a:lnTo>
                      <a:pt x="1357" y="1428"/>
                    </a:lnTo>
                    <a:lnTo>
                      <a:pt x="1345" y="1436"/>
                    </a:lnTo>
                    <a:lnTo>
                      <a:pt x="1331" y="1445"/>
                    </a:lnTo>
                    <a:lnTo>
                      <a:pt x="1314" y="1456"/>
                    </a:lnTo>
                    <a:lnTo>
                      <a:pt x="1297" y="1465"/>
                    </a:lnTo>
                    <a:lnTo>
                      <a:pt x="1279" y="1476"/>
                    </a:lnTo>
                    <a:lnTo>
                      <a:pt x="1260" y="1487"/>
                    </a:lnTo>
                    <a:lnTo>
                      <a:pt x="1240" y="1499"/>
                    </a:lnTo>
                    <a:lnTo>
                      <a:pt x="1220" y="1510"/>
                    </a:lnTo>
                    <a:lnTo>
                      <a:pt x="1202" y="1520"/>
                    </a:lnTo>
                    <a:lnTo>
                      <a:pt x="1185" y="1528"/>
                    </a:lnTo>
                    <a:lnTo>
                      <a:pt x="1171" y="1536"/>
                    </a:lnTo>
                    <a:lnTo>
                      <a:pt x="1159" y="1542"/>
                    </a:lnTo>
                    <a:lnTo>
                      <a:pt x="1149" y="1547"/>
                    </a:lnTo>
                    <a:lnTo>
                      <a:pt x="1140" y="1551"/>
                    </a:lnTo>
                    <a:lnTo>
                      <a:pt x="1134" y="1554"/>
                    </a:lnTo>
                    <a:lnTo>
                      <a:pt x="1128" y="1556"/>
                    </a:lnTo>
                    <a:lnTo>
                      <a:pt x="1125" y="1557"/>
                    </a:lnTo>
                    <a:lnTo>
                      <a:pt x="1120" y="1559"/>
                    </a:lnTo>
                    <a:lnTo>
                      <a:pt x="1119" y="1559"/>
                    </a:lnTo>
                    <a:lnTo>
                      <a:pt x="1116" y="1560"/>
                    </a:lnTo>
                    <a:lnTo>
                      <a:pt x="1114" y="1560"/>
                    </a:lnTo>
                    <a:lnTo>
                      <a:pt x="1111" y="1560"/>
                    </a:lnTo>
                    <a:lnTo>
                      <a:pt x="1108" y="1562"/>
                    </a:lnTo>
                    <a:lnTo>
                      <a:pt x="1105" y="1563"/>
                    </a:lnTo>
                    <a:lnTo>
                      <a:pt x="1099" y="1565"/>
                    </a:lnTo>
                    <a:lnTo>
                      <a:pt x="1093" y="1567"/>
                    </a:lnTo>
                    <a:lnTo>
                      <a:pt x="1085" y="1570"/>
                    </a:lnTo>
                    <a:lnTo>
                      <a:pt x="1076" y="1574"/>
                    </a:lnTo>
                    <a:lnTo>
                      <a:pt x="1065" y="1577"/>
                    </a:lnTo>
                    <a:lnTo>
                      <a:pt x="1053" y="1583"/>
                    </a:lnTo>
                    <a:lnTo>
                      <a:pt x="1037" y="1590"/>
                    </a:lnTo>
                    <a:lnTo>
                      <a:pt x="1022" y="1597"/>
                    </a:lnTo>
                    <a:lnTo>
                      <a:pt x="1003" y="1605"/>
                    </a:lnTo>
                    <a:lnTo>
                      <a:pt x="987" y="1613"/>
                    </a:lnTo>
                    <a:lnTo>
                      <a:pt x="967" y="1620"/>
                    </a:lnTo>
                    <a:lnTo>
                      <a:pt x="948" y="1630"/>
                    </a:lnTo>
                    <a:lnTo>
                      <a:pt x="931" y="1637"/>
                    </a:lnTo>
                    <a:lnTo>
                      <a:pt x="917" y="1643"/>
                    </a:lnTo>
                    <a:lnTo>
                      <a:pt x="905" y="1648"/>
                    </a:lnTo>
                    <a:lnTo>
                      <a:pt x="897" y="1653"/>
                    </a:lnTo>
                    <a:lnTo>
                      <a:pt x="891" y="1657"/>
                    </a:lnTo>
                    <a:lnTo>
                      <a:pt x="887" y="1660"/>
                    </a:lnTo>
                    <a:lnTo>
                      <a:pt x="884" y="1662"/>
                    </a:lnTo>
                    <a:lnTo>
                      <a:pt x="882" y="1665"/>
                    </a:lnTo>
                    <a:lnTo>
                      <a:pt x="882" y="1666"/>
                    </a:lnTo>
                    <a:lnTo>
                      <a:pt x="882" y="1668"/>
                    </a:lnTo>
                    <a:lnTo>
                      <a:pt x="882" y="1670"/>
                    </a:lnTo>
                    <a:lnTo>
                      <a:pt x="882" y="1670"/>
                    </a:lnTo>
                    <a:lnTo>
                      <a:pt x="880" y="1671"/>
                    </a:lnTo>
                    <a:lnTo>
                      <a:pt x="879" y="1674"/>
                    </a:lnTo>
                    <a:lnTo>
                      <a:pt x="874" y="1676"/>
                    </a:lnTo>
                    <a:lnTo>
                      <a:pt x="867" y="1679"/>
                    </a:lnTo>
                    <a:lnTo>
                      <a:pt x="856" y="1682"/>
                    </a:lnTo>
                    <a:lnTo>
                      <a:pt x="844" y="1686"/>
                    </a:lnTo>
                    <a:lnTo>
                      <a:pt x="828" y="1690"/>
                    </a:lnTo>
                    <a:lnTo>
                      <a:pt x="810" y="1694"/>
                    </a:lnTo>
                    <a:lnTo>
                      <a:pt x="788" y="1699"/>
                    </a:lnTo>
                    <a:lnTo>
                      <a:pt x="764" y="1703"/>
                    </a:lnTo>
                    <a:lnTo>
                      <a:pt x="744" y="1708"/>
                    </a:lnTo>
                    <a:lnTo>
                      <a:pt x="725" y="1711"/>
                    </a:lnTo>
                    <a:lnTo>
                      <a:pt x="705" y="1713"/>
                    </a:lnTo>
                    <a:lnTo>
                      <a:pt x="688" y="1716"/>
                    </a:lnTo>
                    <a:lnTo>
                      <a:pt x="671" y="1717"/>
                    </a:lnTo>
                    <a:lnTo>
                      <a:pt x="658" y="1719"/>
                    </a:lnTo>
                    <a:lnTo>
                      <a:pt x="645" y="1719"/>
                    </a:lnTo>
                    <a:lnTo>
                      <a:pt x="633" y="1720"/>
                    </a:lnTo>
                    <a:lnTo>
                      <a:pt x="624" y="1720"/>
                    </a:lnTo>
                    <a:lnTo>
                      <a:pt x="614" y="1720"/>
                    </a:lnTo>
                    <a:lnTo>
                      <a:pt x="608" y="1720"/>
                    </a:lnTo>
                    <a:lnTo>
                      <a:pt x="602" y="1720"/>
                    </a:lnTo>
                    <a:lnTo>
                      <a:pt x="596" y="1720"/>
                    </a:lnTo>
                    <a:lnTo>
                      <a:pt x="591" y="1720"/>
                    </a:lnTo>
                    <a:lnTo>
                      <a:pt x="587" y="1719"/>
                    </a:lnTo>
                    <a:lnTo>
                      <a:pt x="582" y="1719"/>
                    </a:lnTo>
                    <a:lnTo>
                      <a:pt x="576" y="1719"/>
                    </a:lnTo>
                    <a:lnTo>
                      <a:pt x="571" y="1717"/>
                    </a:lnTo>
                    <a:lnTo>
                      <a:pt x="565" y="1717"/>
                    </a:lnTo>
                    <a:lnTo>
                      <a:pt x="558" y="1717"/>
                    </a:lnTo>
                    <a:lnTo>
                      <a:pt x="548" y="1717"/>
                    </a:lnTo>
                    <a:lnTo>
                      <a:pt x="539" y="1717"/>
                    </a:lnTo>
                    <a:lnTo>
                      <a:pt x="527" y="1716"/>
                    </a:lnTo>
                    <a:lnTo>
                      <a:pt x="513" y="1717"/>
                    </a:lnTo>
                    <a:lnTo>
                      <a:pt x="498" y="1717"/>
                    </a:lnTo>
                    <a:lnTo>
                      <a:pt x="481" y="1717"/>
                    </a:lnTo>
                    <a:lnTo>
                      <a:pt x="462" y="1717"/>
                    </a:lnTo>
                    <a:lnTo>
                      <a:pt x="442" y="1717"/>
                    </a:lnTo>
                    <a:lnTo>
                      <a:pt x="421" y="1719"/>
                    </a:lnTo>
                    <a:lnTo>
                      <a:pt x="399" y="1719"/>
                    </a:lnTo>
                    <a:lnTo>
                      <a:pt x="375" y="1719"/>
                    </a:lnTo>
                    <a:lnTo>
                      <a:pt x="352" y="1720"/>
                    </a:lnTo>
                    <a:lnTo>
                      <a:pt x="332" y="1720"/>
                    </a:lnTo>
                    <a:lnTo>
                      <a:pt x="312" y="1720"/>
                    </a:lnTo>
                    <a:lnTo>
                      <a:pt x="296" y="1720"/>
                    </a:lnTo>
                    <a:lnTo>
                      <a:pt x="282" y="1720"/>
                    </a:lnTo>
                    <a:lnTo>
                      <a:pt x="272" y="1720"/>
                    </a:lnTo>
                    <a:lnTo>
                      <a:pt x="262" y="1720"/>
                    </a:lnTo>
                    <a:lnTo>
                      <a:pt x="255" y="1720"/>
                    </a:lnTo>
                    <a:lnTo>
                      <a:pt x="249" y="1720"/>
                    </a:lnTo>
                    <a:lnTo>
                      <a:pt x="244" y="1720"/>
                    </a:lnTo>
                    <a:lnTo>
                      <a:pt x="241" y="1720"/>
                    </a:lnTo>
                    <a:lnTo>
                      <a:pt x="236" y="1720"/>
                    </a:lnTo>
                    <a:lnTo>
                      <a:pt x="233" y="1720"/>
                    </a:lnTo>
                    <a:lnTo>
                      <a:pt x="230" y="1720"/>
                    </a:lnTo>
                    <a:lnTo>
                      <a:pt x="226" y="1720"/>
                    </a:lnTo>
                    <a:lnTo>
                      <a:pt x="221" y="1720"/>
                    </a:lnTo>
                    <a:lnTo>
                      <a:pt x="215" y="1719"/>
                    </a:lnTo>
                    <a:lnTo>
                      <a:pt x="207" y="1719"/>
                    </a:lnTo>
                    <a:lnTo>
                      <a:pt x="198" y="1719"/>
                    </a:lnTo>
                    <a:lnTo>
                      <a:pt x="189" y="1719"/>
                    </a:lnTo>
                    <a:lnTo>
                      <a:pt x="176" y="1719"/>
                    </a:lnTo>
                    <a:lnTo>
                      <a:pt x="163" y="1719"/>
                    </a:lnTo>
                    <a:lnTo>
                      <a:pt x="149" y="1719"/>
                    </a:lnTo>
                    <a:lnTo>
                      <a:pt x="133" y="1719"/>
                    </a:lnTo>
                    <a:lnTo>
                      <a:pt x="118" y="1719"/>
                    </a:lnTo>
                    <a:lnTo>
                      <a:pt x="96" y="1719"/>
                    </a:lnTo>
                    <a:lnTo>
                      <a:pt x="78" y="1719"/>
                    </a:lnTo>
                    <a:lnTo>
                      <a:pt x="64" y="1719"/>
                    </a:lnTo>
                    <a:lnTo>
                      <a:pt x="55" y="1719"/>
                    </a:lnTo>
                    <a:lnTo>
                      <a:pt x="50" y="1719"/>
                    </a:lnTo>
                    <a:lnTo>
                      <a:pt x="46" y="1720"/>
                    </a:lnTo>
                    <a:lnTo>
                      <a:pt x="46" y="1720"/>
                    </a:lnTo>
                    <a:lnTo>
                      <a:pt x="44" y="1720"/>
                    </a:lnTo>
                    <a:lnTo>
                      <a:pt x="46" y="1720"/>
                    </a:lnTo>
                    <a:lnTo>
                      <a:pt x="44" y="1720"/>
                    </a:lnTo>
                    <a:lnTo>
                      <a:pt x="44" y="1720"/>
                    </a:lnTo>
                    <a:lnTo>
                      <a:pt x="41" y="1722"/>
                    </a:lnTo>
                    <a:lnTo>
                      <a:pt x="38" y="1720"/>
                    </a:lnTo>
                    <a:lnTo>
                      <a:pt x="32" y="1720"/>
                    </a:lnTo>
                    <a:lnTo>
                      <a:pt x="26" y="1720"/>
                    </a:lnTo>
                    <a:lnTo>
                      <a:pt x="18" y="1719"/>
                    </a:lnTo>
                    <a:lnTo>
                      <a:pt x="16" y="1719"/>
                    </a:lnTo>
                    <a:lnTo>
                      <a:pt x="15" y="1719"/>
                    </a:lnTo>
                    <a:lnTo>
                      <a:pt x="12" y="1717"/>
                    </a:lnTo>
                    <a:lnTo>
                      <a:pt x="10" y="1717"/>
                    </a:lnTo>
                    <a:lnTo>
                      <a:pt x="9" y="1717"/>
                    </a:lnTo>
                    <a:lnTo>
                      <a:pt x="9" y="1717"/>
                    </a:lnTo>
                    <a:lnTo>
                      <a:pt x="7" y="1717"/>
                    </a:lnTo>
                    <a:lnTo>
                      <a:pt x="6" y="1717"/>
                    </a:lnTo>
                    <a:lnTo>
                      <a:pt x="6" y="1717"/>
                    </a:lnTo>
                    <a:lnTo>
                      <a:pt x="4" y="1717"/>
                    </a:lnTo>
                    <a:lnTo>
                      <a:pt x="4" y="1717"/>
                    </a:lnTo>
                    <a:lnTo>
                      <a:pt x="3" y="1719"/>
                    </a:lnTo>
                    <a:lnTo>
                      <a:pt x="3" y="1719"/>
                    </a:lnTo>
                    <a:lnTo>
                      <a:pt x="1" y="1720"/>
                    </a:lnTo>
                    <a:lnTo>
                      <a:pt x="1" y="1720"/>
                    </a:lnTo>
                    <a:lnTo>
                      <a:pt x="1" y="1722"/>
                    </a:lnTo>
                    <a:lnTo>
                      <a:pt x="1" y="1722"/>
                    </a:lnTo>
                    <a:lnTo>
                      <a:pt x="1" y="1723"/>
                    </a:lnTo>
                    <a:lnTo>
                      <a:pt x="0" y="1723"/>
                    </a:lnTo>
                    <a:lnTo>
                      <a:pt x="0" y="1725"/>
                    </a:lnTo>
                    <a:lnTo>
                      <a:pt x="0" y="1726"/>
                    </a:lnTo>
                    <a:lnTo>
                      <a:pt x="0" y="1726"/>
                    </a:lnTo>
                    <a:lnTo>
                      <a:pt x="0" y="1728"/>
                    </a:lnTo>
                    <a:lnTo>
                      <a:pt x="0" y="1728"/>
                    </a:lnTo>
                    <a:lnTo>
                      <a:pt x="0" y="1730"/>
                    </a:lnTo>
                    <a:lnTo>
                      <a:pt x="0" y="1730"/>
                    </a:lnTo>
                    <a:lnTo>
                      <a:pt x="0" y="1730"/>
                    </a:lnTo>
                    <a:lnTo>
                      <a:pt x="0" y="1730"/>
                    </a:lnTo>
                    <a:lnTo>
                      <a:pt x="0" y="1730"/>
                    </a:lnTo>
                    <a:lnTo>
                      <a:pt x="1" y="1730"/>
                    </a:lnTo>
                    <a:lnTo>
                      <a:pt x="1" y="1730"/>
                    </a:lnTo>
                    <a:lnTo>
                      <a:pt x="1" y="1728"/>
                    </a:lnTo>
                    <a:lnTo>
                      <a:pt x="3" y="1726"/>
                    </a:lnTo>
                    <a:lnTo>
                      <a:pt x="4" y="1725"/>
                    </a:lnTo>
                    <a:lnTo>
                      <a:pt x="6" y="1723"/>
                    </a:lnTo>
                    <a:lnTo>
                      <a:pt x="7" y="1720"/>
                    </a:lnTo>
                    <a:lnTo>
                      <a:pt x="9" y="1719"/>
                    </a:lnTo>
                    <a:lnTo>
                      <a:pt x="10" y="1714"/>
                    </a:lnTo>
                    <a:lnTo>
                      <a:pt x="13" y="1711"/>
                    </a:lnTo>
                    <a:lnTo>
                      <a:pt x="16" y="1706"/>
                    </a:lnTo>
                    <a:lnTo>
                      <a:pt x="18" y="1702"/>
                    </a:lnTo>
                    <a:lnTo>
                      <a:pt x="24" y="1694"/>
                    </a:lnTo>
                    <a:lnTo>
                      <a:pt x="30" y="1685"/>
                    </a:lnTo>
                    <a:lnTo>
                      <a:pt x="36" y="1676"/>
                    </a:lnTo>
                    <a:lnTo>
                      <a:pt x="43" y="1668"/>
                    </a:lnTo>
                    <a:lnTo>
                      <a:pt x="47" y="1660"/>
                    </a:lnTo>
                    <a:lnTo>
                      <a:pt x="52" y="1653"/>
                    </a:lnTo>
                    <a:lnTo>
                      <a:pt x="56" y="1648"/>
                    </a:lnTo>
                    <a:lnTo>
                      <a:pt x="60" y="1643"/>
                    </a:lnTo>
                    <a:lnTo>
                      <a:pt x="61" y="1639"/>
                    </a:lnTo>
                    <a:lnTo>
                      <a:pt x="63" y="1636"/>
                    </a:lnTo>
                    <a:lnTo>
                      <a:pt x="66" y="1633"/>
                    </a:lnTo>
                    <a:lnTo>
                      <a:pt x="67" y="1630"/>
                    </a:lnTo>
                    <a:lnTo>
                      <a:pt x="69" y="1627"/>
                    </a:lnTo>
                    <a:lnTo>
                      <a:pt x="70" y="1622"/>
                    </a:lnTo>
                    <a:lnTo>
                      <a:pt x="73" y="1619"/>
                    </a:lnTo>
                    <a:lnTo>
                      <a:pt x="78" y="1614"/>
                    </a:lnTo>
                    <a:lnTo>
                      <a:pt x="81" y="1608"/>
                    </a:lnTo>
                    <a:lnTo>
                      <a:pt x="87" y="1600"/>
                    </a:lnTo>
                    <a:lnTo>
                      <a:pt x="95" y="1591"/>
                    </a:lnTo>
                    <a:lnTo>
                      <a:pt x="103" y="1580"/>
                    </a:lnTo>
                    <a:lnTo>
                      <a:pt x="113" y="1567"/>
                    </a:lnTo>
                    <a:lnTo>
                      <a:pt x="124" y="1553"/>
                    </a:lnTo>
                    <a:lnTo>
                      <a:pt x="138" y="1537"/>
                    </a:lnTo>
                    <a:lnTo>
                      <a:pt x="152" y="1520"/>
                    </a:lnTo>
                    <a:close/>
                  </a:path>
                </a:pathLst>
              </a:custGeom>
              <a:solidFill>
                <a:srgbClr val="FFFF00"/>
              </a:solidFill>
              <a:ln w="0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5" name="Freeform 211"/>
              <p:cNvSpPr>
                <a:spLocks/>
              </p:cNvSpPr>
              <p:nvPr/>
            </p:nvSpPr>
            <p:spPr bwMode="auto">
              <a:xfrm>
                <a:off x="3090" y="1315"/>
                <a:ext cx="979" cy="1365"/>
              </a:xfrm>
              <a:custGeom>
                <a:avLst/>
                <a:gdLst>
                  <a:gd name="T0" fmla="*/ 3 w 979"/>
                  <a:gd name="T1" fmla="*/ 1012 h 1365"/>
                  <a:gd name="T2" fmla="*/ 7 w 979"/>
                  <a:gd name="T3" fmla="*/ 975 h 1365"/>
                  <a:gd name="T4" fmla="*/ 13 w 979"/>
                  <a:gd name="T5" fmla="*/ 901 h 1365"/>
                  <a:gd name="T6" fmla="*/ 18 w 979"/>
                  <a:gd name="T7" fmla="*/ 757 h 1365"/>
                  <a:gd name="T8" fmla="*/ 15 w 979"/>
                  <a:gd name="T9" fmla="*/ 712 h 1365"/>
                  <a:gd name="T10" fmla="*/ 15 w 979"/>
                  <a:gd name="T11" fmla="*/ 649 h 1365"/>
                  <a:gd name="T12" fmla="*/ 20 w 979"/>
                  <a:gd name="T13" fmla="*/ 517 h 1365"/>
                  <a:gd name="T14" fmla="*/ 24 w 979"/>
                  <a:gd name="T15" fmla="*/ 488 h 1365"/>
                  <a:gd name="T16" fmla="*/ 30 w 979"/>
                  <a:gd name="T17" fmla="*/ 415 h 1365"/>
                  <a:gd name="T18" fmla="*/ 38 w 979"/>
                  <a:gd name="T19" fmla="*/ 317 h 1365"/>
                  <a:gd name="T20" fmla="*/ 33 w 979"/>
                  <a:gd name="T21" fmla="*/ 297 h 1365"/>
                  <a:gd name="T22" fmla="*/ 53 w 979"/>
                  <a:gd name="T23" fmla="*/ 200 h 1365"/>
                  <a:gd name="T24" fmla="*/ 73 w 979"/>
                  <a:gd name="T25" fmla="*/ 114 h 1365"/>
                  <a:gd name="T26" fmla="*/ 80 w 979"/>
                  <a:gd name="T27" fmla="*/ 72 h 1365"/>
                  <a:gd name="T28" fmla="*/ 144 w 979"/>
                  <a:gd name="T29" fmla="*/ 11 h 1365"/>
                  <a:gd name="T30" fmla="*/ 216 w 979"/>
                  <a:gd name="T31" fmla="*/ 3 h 1365"/>
                  <a:gd name="T32" fmla="*/ 253 w 979"/>
                  <a:gd name="T33" fmla="*/ 22 h 1365"/>
                  <a:gd name="T34" fmla="*/ 366 w 979"/>
                  <a:gd name="T35" fmla="*/ 56 h 1365"/>
                  <a:gd name="T36" fmla="*/ 450 w 979"/>
                  <a:gd name="T37" fmla="*/ 89 h 1365"/>
                  <a:gd name="T38" fmla="*/ 478 w 979"/>
                  <a:gd name="T39" fmla="*/ 108 h 1365"/>
                  <a:gd name="T40" fmla="*/ 579 w 979"/>
                  <a:gd name="T41" fmla="*/ 157 h 1365"/>
                  <a:gd name="T42" fmla="*/ 647 w 979"/>
                  <a:gd name="T43" fmla="*/ 186 h 1365"/>
                  <a:gd name="T44" fmla="*/ 668 w 979"/>
                  <a:gd name="T45" fmla="*/ 194 h 1365"/>
                  <a:gd name="T46" fmla="*/ 767 w 979"/>
                  <a:gd name="T47" fmla="*/ 260 h 1365"/>
                  <a:gd name="T48" fmla="*/ 816 w 979"/>
                  <a:gd name="T49" fmla="*/ 288 h 1365"/>
                  <a:gd name="T50" fmla="*/ 848 w 979"/>
                  <a:gd name="T51" fmla="*/ 311 h 1365"/>
                  <a:gd name="T52" fmla="*/ 914 w 979"/>
                  <a:gd name="T53" fmla="*/ 429 h 1365"/>
                  <a:gd name="T54" fmla="*/ 936 w 979"/>
                  <a:gd name="T55" fmla="*/ 514 h 1365"/>
                  <a:gd name="T56" fmla="*/ 937 w 979"/>
                  <a:gd name="T57" fmla="*/ 563 h 1365"/>
                  <a:gd name="T58" fmla="*/ 953 w 979"/>
                  <a:gd name="T59" fmla="*/ 663 h 1365"/>
                  <a:gd name="T60" fmla="*/ 971 w 979"/>
                  <a:gd name="T61" fmla="*/ 758 h 1365"/>
                  <a:gd name="T62" fmla="*/ 973 w 979"/>
                  <a:gd name="T63" fmla="*/ 772 h 1365"/>
                  <a:gd name="T64" fmla="*/ 979 w 979"/>
                  <a:gd name="T65" fmla="*/ 866 h 1365"/>
                  <a:gd name="T66" fmla="*/ 979 w 979"/>
                  <a:gd name="T67" fmla="*/ 883 h 1365"/>
                  <a:gd name="T68" fmla="*/ 976 w 979"/>
                  <a:gd name="T69" fmla="*/ 976 h 1365"/>
                  <a:gd name="T70" fmla="*/ 974 w 979"/>
                  <a:gd name="T71" fmla="*/ 1066 h 1365"/>
                  <a:gd name="T72" fmla="*/ 976 w 979"/>
                  <a:gd name="T73" fmla="*/ 1109 h 1365"/>
                  <a:gd name="T74" fmla="*/ 954 w 979"/>
                  <a:gd name="T75" fmla="*/ 1209 h 1365"/>
                  <a:gd name="T76" fmla="*/ 930 w 979"/>
                  <a:gd name="T77" fmla="*/ 1256 h 1365"/>
                  <a:gd name="T78" fmla="*/ 907 w 979"/>
                  <a:gd name="T79" fmla="*/ 1269 h 1365"/>
                  <a:gd name="T80" fmla="*/ 828 w 979"/>
                  <a:gd name="T81" fmla="*/ 1322 h 1365"/>
                  <a:gd name="T82" fmla="*/ 802 w 979"/>
                  <a:gd name="T83" fmla="*/ 1336 h 1365"/>
                  <a:gd name="T84" fmla="*/ 713 w 979"/>
                  <a:gd name="T85" fmla="*/ 1361 h 1365"/>
                  <a:gd name="T86" fmla="*/ 644 w 979"/>
                  <a:gd name="T87" fmla="*/ 1365 h 1365"/>
                  <a:gd name="T88" fmla="*/ 611 w 979"/>
                  <a:gd name="T89" fmla="*/ 1359 h 1365"/>
                  <a:gd name="T90" fmla="*/ 499 w 979"/>
                  <a:gd name="T91" fmla="*/ 1358 h 1365"/>
                  <a:gd name="T92" fmla="*/ 465 w 979"/>
                  <a:gd name="T93" fmla="*/ 1359 h 1365"/>
                  <a:gd name="T94" fmla="*/ 399 w 979"/>
                  <a:gd name="T95" fmla="*/ 1359 h 1365"/>
                  <a:gd name="T96" fmla="*/ 293 w 979"/>
                  <a:gd name="T97" fmla="*/ 1352 h 1365"/>
                  <a:gd name="T98" fmla="*/ 258 w 979"/>
                  <a:gd name="T99" fmla="*/ 1349 h 1365"/>
                  <a:gd name="T100" fmla="*/ 179 w 979"/>
                  <a:gd name="T101" fmla="*/ 1342 h 1365"/>
                  <a:gd name="T102" fmla="*/ 87 w 979"/>
                  <a:gd name="T103" fmla="*/ 1342 h 1365"/>
                  <a:gd name="T104" fmla="*/ 58 w 979"/>
                  <a:gd name="T105" fmla="*/ 1347 h 1365"/>
                  <a:gd name="T106" fmla="*/ 12 w 979"/>
                  <a:gd name="T107" fmla="*/ 1330 h 1365"/>
                  <a:gd name="T108" fmla="*/ 18 w 979"/>
                  <a:gd name="T109" fmla="*/ 1332 h 1365"/>
                  <a:gd name="T110" fmla="*/ 15 w 979"/>
                  <a:gd name="T111" fmla="*/ 1281 h 1365"/>
                  <a:gd name="T112" fmla="*/ 6 w 979"/>
                  <a:gd name="T113" fmla="*/ 1224 h 1365"/>
                  <a:gd name="T114" fmla="*/ 1 w 979"/>
                  <a:gd name="T115" fmla="*/ 1187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79" h="1365">
                    <a:moveTo>
                      <a:pt x="0" y="1110"/>
                    </a:moveTo>
                    <a:lnTo>
                      <a:pt x="0" y="1092"/>
                    </a:lnTo>
                    <a:lnTo>
                      <a:pt x="0" y="1075"/>
                    </a:lnTo>
                    <a:lnTo>
                      <a:pt x="0" y="1059"/>
                    </a:lnTo>
                    <a:lnTo>
                      <a:pt x="1" y="1046"/>
                    </a:lnTo>
                    <a:lnTo>
                      <a:pt x="1" y="1032"/>
                    </a:lnTo>
                    <a:lnTo>
                      <a:pt x="1" y="1021"/>
                    </a:lnTo>
                    <a:lnTo>
                      <a:pt x="3" y="1012"/>
                    </a:lnTo>
                    <a:lnTo>
                      <a:pt x="3" y="1006"/>
                    </a:lnTo>
                    <a:lnTo>
                      <a:pt x="4" y="998"/>
                    </a:lnTo>
                    <a:lnTo>
                      <a:pt x="4" y="993"/>
                    </a:lnTo>
                    <a:lnTo>
                      <a:pt x="4" y="989"/>
                    </a:lnTo>
                    <a:lnTo>
                      <a:pt x="6" y="986"/>
                    </a:lnTo>
                    <a:lnTo>
                      <a:pt x="6" y="983"/>
                    </a:lnTo>
                    <a:lnTo>
                      <a:pt x="7" y="980"/>
                    </a:lnTo>
                    <a:lnTo>
                      <a:pt x="7" y="975"/>
                    </a:lnTo>
                    <a:lnTo>
                      <a:pt x="9" y="972"/>
                    </a:lnTo>
                    <a:lnTo>
                      <a:pt x="9" y="966"/>
                    </a:lnTo>
                    <a:lnTo>
                      <a:pt x="10" y="960"/>
                    </a:lnTo>
                    <a:lnTo>
                      <a:pt x="10" y="952"/>
                    </a:lnTo>
                    <a:lnTo>
                      <a:pt x="12" y="941"/>
                    </a:lnTo>
                    <a:lnTo>
                      <a:pt x="12" y="930"/>
                    </a:lnTo>
                    <a:lnTo>
                      <a:pt x="13" y="917"/>
                    </a:lnTo>
                    <a:lnTo>
                      <a:pt x="13" y="901"/>
                    </a:lnTo>
                    <a:lnTo>
                      <a:pt x="15" y="883"/>
                    </a:lnTo>
                    <a:lnTo>
                      <a:pt x="15" y="864"/>
                    </a:lnTo>
                    <a:lnTo>
                      <a:pt x="17" y="844"/>
                    </a:lnTo>
                    <a:lnTo>
                      <a:pt x="17" y="824"/>
                    </a:lnTo>
                    <a:lnTo>
                      <a:pt x="17" y="803"/>
                    </a:lnTo>
                    <a:lnTo>
                      <a:pt x="18" y="786"/>
                    </a:lnTo>
                    <a:lnTo>
                      <a:pt x="18" y="769"/>
                    </a:lnTo>
                    <a:lnTo>
                      <a:pt x="18" y="757"/>
                    </a:lnTo>
                    <a:lnTo>
                      <a:pt x="18" y="746"/>
                    </a:lnTo>
                    <a:lnTo>
                      <a:pt x="18" y="737"/>
                    </a:lnTo>
                    <a:lnTo>
                      <a:pt x="18" y="730"/>
                    </a:lnTo>
                    <a:lnTo>
                      <a:pt x="17" y="724"/>
                    </a:lnTo>
                    <a:lnTo>
                      <a:pt x="17" y="721"/>
                    </a:lnTo>
                    <a:lnTo>
                      <a:pt x="17" y="718"/>
                    </a:lnTo>
                    <a:lnTo>
                      <a:pt x="17" y="715"/>
                    </a:lnTo>
                    <a:lnTo>
                      <a:pt x="15" y="712"/>
                    </a:lnTo>
                    <a:lnTo>
                      <a:pt x="15" y="709"/>
                    </a:lnTo>
                    <a:lnTo>
                      <a:pt x="15" y="704"/>
                    </a:lnTo>
                    <a:lnTo>
                      <a:pt x="15" y="700"/>
                    </a:lnTo>
                    <a:lnTo>
                      <a:pt x="15" y="694"/>
                    </a:lnTo>
                    <a:lnTo>
                      <a:pt x="13" y="686"/>
                    </a:lnTo>
                    <a:lnTo>
                      <a:pt x="13" y="675"/>
                    </a:lnTo>
                    <a:lnTo>
                      <a:pt x="13" y="663"/>
                    </a:lnTo>
                    <a:lnTo>
                      <a:pt x="15" y="649"/>
                    </a:lnTo>
                    <a:lnTo>
                      <a:pt x="15" y="632"/>
                    </a:lnTo>
                    <a:lnTo>
                      <a:pt x="15" y="615"/>
                    </a:lnTo>
                    <a:lnTo>
                      <a:pt x="17" y="597"/>
                    </a:lnTo>
                    <a:lnTo>
                      <a:pt x="17" y="577"/>
                    </a:lnTo>
                    <a:lnTo>
                      <a:pt x="18" y="558"/>
                    </a:lnTo>
                    <a:lnTo>
                      <a:pt x="18" y="541"/>
                    </a:lnTo>
                    <a:lnTo>
                      <a:pt x="20" y="528"/>
                    </a:lnTo>
                    <a:lnTo>
                      <a:pt x="20" y="517"/>
                    </a:lnTo>
                    <a:lnTo>
                      <a:pt x="21" y="509"/>
                    </a:lnTo>
                    <a:lnTo>
                      <a:pt x="21" y="503"/>
                    </a:lnTo>
                    <a:lnTo>
                      <a:pt x="21" y="498"/>
                    </a:lnTo>
                    <a:lnTo>
                      <a:pt x="23" y="495"/>
                    </a:lnTo>
                    <a:lnTo>
                      <a:pt x="23" y="494"/>
                    </a:lnTo>
                    <a:lnTo>
                      <a:pt x="23" y="491"/>
                    </a:lnTo>
                    <a:lnTo>
                      <a:pt x="23" y="489"/>
                    </a:lnTo>
                    <a:lnTo>
                      <a:pt x="24" y="488"/>
                    </a:lnTo>
                    <a:lnTo>
                      <a:pt x="24" y="484"/>
                    </a:lnTo>
                    <a:lnTo>
                      <a:pt x="24" y="480"/>
                    </a:lnTo>
                    <a:lnTo>
                      <a:pt x="26" y="475"/>
                    </a:lnTo>
                    <a:lnTo>
                      <a:pt x="26" y="468"/>
                    </a:lnTo>
                    <a:lnTo>
                      <a:pt x="27" y="457"/>
                    </a:lnTo>
                    <a:lnTo>
                      <a:pt x="29" y="445"/>
                    </a:lnTo>
                    <a:lnTo>
                      <a:pt x="29" y="431"/>
                    </a:lnTo>
                    <a:lnTo>
                      <a:pt x="30" y="415"/>
                    </a:lnTo>
                    <a:lnTo>
                      <a:pt x="32" y="397"/>
                    </a:lnTo>
                    <a:lnTo>
                      <a:pt x="33" y="380"/>
                    </a:lnTo>
                    <a:lnTo>
                      <a:pt x="35" y="365"/>
                    </a:lnTo>
                    <a:lnTo>
                      <a:pt x="37" y="351"/>
                    </a:lnTo>
                    <a:lnTo>
                      <a:pt x="38" y="338"/>
                    </a:lnTo>
                    <a:lnTo>
                      <a:pt x="38" y="329"/>
                    </a:lnTo>
                    <a:lnTo>
                      <a:pt x="38" y="322"/>
                    </a:lnTo>
                    <a:lnTo>
                      <a:pt x="38" y="317"/>
                    </a:lnTo>
                    <a:lnTo>
                      <a:pt x="38" y="312"/>
                    </a:lnTo>
                    <a:lnTo>
                      <a:pt x="37" y="309"/>
                    </a:lnTo>
                    <a:lnTo>
                      <a:pt x="37" y="308"/>
                    </a:lnTo>
                    <a:lnTo>
                      <a:pt x="35" y="306"/>
                    </a:lnTo>
                    <a:lnTo>
                      <a:pt x="35" y="305"/>
                    </a:lnTo>
                    <a:lnTo>
                      <a:pt x="33" y="303"/>
                    </a:lnTo>
                    <a:lnTo>
                      <a:pt x="33" y="300"/>
                    </a:lnTo>
                    <a:lnTo>
                      <a:pt x="33" y="297"/>
                    </a:lnTo>
                    <a:lnTo>
                      <a:pt x="33" y="291"/>
                    </a:lnTo>
                    <a:lnTo>
                      <a:pt x="35" y="283"/>
                    </a:lnTo>
                    <a:lnTo>
                      <a:pt x="37" y="274"/>
                    </a:lnTo>
                    <a:lnTo>
                      <a:pt x="38" y="262"/>
                    </a:lnTo>
                    <a:lnTo>
                      <a:pt x="41" y="248"/>
                    </a:lnTo>
                    <a:lnTo>
                      <a:pt x="46" y="232"/>
                    </a:lnTo>
                    <a:lnTo>
                      <a:pt x="49" y="215"/>
                    </a:lnTo>
                    <a:lnTo>
                      <a:pt x="53" y="200"/>
                    </a:lnTo>
                    <a:lnTo>
                      <a:pt x="58" y="185"/>
                    </a:lnTo>
                    <a:lnTo>
                      <a:pt x="61" y="169"/>
                    </a:lnTo>
                    <a:lnTo>
                      <a:pt x="66" y="157"/>
                    </a:lnTo>
                    <a:lnTo>
                      <a:pt x="69" y="146"/>
                    </a:lnTo>
                    <a:lnTo>
                      <a:pt x="70" y="135"/>
                    </a:lnTo>
                    <a:lnTo>
                      <a:pt x="72" y="128"/>
                    </a:lnTo>
                    <a:lnTo>
                      <a:pt x="73" y="120"/>
                    </a:lnTo>
                    <a:lnTo>
                      <a:pt x="73" y="114"/>
                    </a:lnTo>
                    <a:lnTo>
                      <a:pt x="73" y="108"/>
                    </a:lnTo>
                    <a:lnTo>
                      <a:pt x="73" y="103"/>
                    </a:lnTo>
                    <a:lnTo>
                      <a:pt x="73" y="99"/>
                    </a:lnTo>
                    <a:lnTo>
                      <a:pt x="73" y="92"/>
                    </a:lnTo>
                    <a:lnTo>
                      <a:pt x="75" y="89"/>
                    </a:lnTo>
                    <a:lnTo>
                      <a:pt x="75" y="83"/>
                    </a:lnTo>
                    <a:lnTo>
                      <a:pt x="76" y="79"/>
                    </a:lnTo>
                    <a:lnTo>
                      <a:pt x="80" y="72"/>
                    </a:lnTo>
                    <a:lnTo>
                      <a:pt x="83" y="65"/>
                    </a:lnTo>
                    <a:lnTo>
                      <a:pt x="87" y="57"/>
                    </a:lnTo>
                    <a:lnTo>
                      <a:pt x="93" y="49"/>
                    </a:lnTo>
                    <a:lnTo>
                      <a:pt x="100" y="42"/>
                    </a:lnTo>
                    <a:lnTo>
                      <a:pt x="109" y="32"/>
                    </a:lnTo>
                    <a:lnTo>
                      <a:pt x="120" y="25"/>
                    </a:lnTo>
                    <a:lnTo>
                      <a:pt x="132" y="17"/>
                    </a:lnTo>
                    <a:lnTo>
                      <a:pt x="144" y="11"/>
                    </a:lnTo>
                    <a:lnTo>
                      <a:pt x="158" y="6"/>
                    </a:lnTo>
                    <a:lnTo>
                      <a:pt x="169" y="3"/>
                    </a:lnTo>
                    <a:lnTo>
                      <a:pt x="181" y="0"/>
                    </a:lnTo>
                    <a:lnTo>
                      <a:pt x="190" y="0"/>
                    </a:lnTo>
                    <a:lnTo>
                      <a:pt x="199" y="0"/>
                    </a:lnTo>
                    <a:lnTo>
                      <a:pt x="206" y="0"/>
                    </a:lnTo>
                    <a:lnTo>
                      <a:pt x="212" y="2"/>
                    </a:lnTo>
                    <a:lnTo>
                      <a:pt x="216" y="3"/>
                    </a:lnTo>
                    <a:lnTo>
                      <a:pt x="221" y="3"/>
                    </a:lnTo>
                    <a:lnTo>
                      <a:pt x="226" y="6"/>
                    </a:lnTo>
                    <a:lnTo>
                      <a:pt x="229" y="8"/>
                    </a:lnTo>
                    <a:lnTo>
                      <a:pt x="232" y="11"/>
                    </a:lnTo>
                    <a:lnTo>
                      <a:pt x="236" y="12"/>
                    </a:lnTo>
                    <a:lnTo>
                      <a:pt x="241" y="16"/>
                    </a:lnTo>
                    <a:lnTo>
                      <a:pt x="246" y="19"/>
                    </a:lnTo>
                    <a:lnTo>
                      <a:pt x="253" y="22"/>
                    </a:lnTo>
                    <a:lnTo>
                      <a:pt x="261" y="25"/>
                    </a:lnTo>
                    <a:lnTo>
                      <a:pt x="272" y="28"/>
                    </a:lnTo>
                    <a:lnTo>
                      <a:pt x="282" y="31"/>
                    </a:lnTo>
                    <a:lnTo>
                      <a:pt x="296" y="36"/>
                    </a:lnTo>
                    <a:lnTo>
                      <a:pt x="313" y="40"/>
                    </a:lnTo>
                    <a:lnTo>
                      <a:pt x="330" y="45"/>
                    </a:lnTo>
                    <a:lnTo>
                      <a:pt x="347" y="49"/>
                    </a:lnTo>
                    <a:lnTo>
                      <a:pt x="366" y="56"/>
                    </a:lnTo>
                    <a:lnTo>
                      <a:pt x="382" y="62"/>
                    </a:lnTo>
                    <a:lnTo>
                      <a:pt x="398" y="66"/>
                    </a:lnTo>
                    <a:lnTo>
                      <a:pt x="410" y="72"/>
                    </a:lnTo>
                    <a:lnTo>
                      <a:pt x="422" y="76"/>
                    </a:lnTo>
                    <a:lnTo>
                      <a:pt x="432" y="80"/>
                    </a:lnTo>
                    <a:lnTo>
                      <a:pt x="439" y="83"/>
                    </a:lnTo>
                    <a:lnTo>
                      <a:pt x="445" y="86"/>
                    </a:lnTo>
                    <a:lnTo>
                      <a:pt x="450" y="89"/>
                    </a:lnTo>
                    <a:lnTo>
                      <a:pt x="453" y="91"/>
                    </a:lnTo>
                    <a:lnTo>
                      <a:pt x="456" y="94"/>
                    </a:lnTo>
                    <a:lnTo>
                      <a:pt x="459" y="96"/>
                    </a:lnTo>
                    <a:lnTo>
                      <a:pt x="461" y="97"/>
                    </a:lnTo>
                    <a:lnTo>
                      <a:pt x="464" y="99"/>
                    </a:lnTo>
                    <a:lnTo>
                      <a:pt x="469" y="102"/>
                    </a:lnTo>
                    <a:lnTo>
                      <a:pt x="472" y="105"/>
                    </a:lnTo>
                    <a:lnTo>
                      <a:pt x="478" y="108"/>
                    </a:lnTo>
                    <a:lnTo>
                      <a:pt x="485" y="111"/>
                    </a:lnTo>
                    <a:lnTo>
                      <a:pt x="495" y="116"/>
                    </a:lnTo>
                    <a:lnTo>
                      <a:pt x="504" y="122"/>
                    </a:lnTo>
                    <a:lnTo>
                      <a:pt x="518" y="128"/>
                    </a:lnTo>
                    <a:lnTo>
                      <a:pt x="532" y="134"/>
                    </a:lnTo>
                    <a:lnTo>
                      <a:pt x="547" y="142"/>
                    </a:lnTo>
                    <a:lnTo>
                      <a:pt x="562" y="149"/>
                    </a:lnTo>
                    <a:lnTo>
                      <a:pt x="579" y="157"/>
                    </a:lnTo>
                    <a:lnTo>
                      <a:pt x="595" y="165"/>
                    </a:lnTo>
                    <a:lnTo>
                      <a:pt x="608" y="171"/>
                    </a:lnTo>
                    <a:lnTo>
                      <a:pt x="619" y="175"/>
                    </a:lnTo>
                    <a:lnTo>
                      <a:pt x="628" y="180"/>
                    </a:lnTo>
                    <a:lnTo>
                      <a:pt x="636" y="183"/>
                    </a:lnTo>
                    <a:lnTo>
                      <a:pt x="641" y="185"/>
                    </a:lnTo>
                    <a:lnTo>
                      <a:pt x="644" y="186"/>
                    </a:lnTo>
                    <a:lnTo>
                      <a:pt x="647" y="186"/>
                    </a:lnTo>
                    <a:lnTo>
                      <a:pt x="648" y="186"/>
                    </a:lnTo>
                    <a:lnTo>
                      <a:pt x="650" y="186"/>
                    </a:lnTo>
                    <a:lnTo>
                      <a:pt x="650" y="186"/>
                    </a:lnTo>
                    <a:lnTo>
                      <a:pt x="651" y="186"/>
                    </a:lnTo>
                    <a:lnTo>
                      <a:pt x="655" y="186"/>
                    </a:lnTo>
                    <a:lnTo>
                      <a:pt x="658" y="188"/>
                    </a:lnTo>
                    <a:lnTo>
                      <a:pt x="662" y="191"/>
                    </a:lnTo>
                    <a:lnTo>
                      <a:pt x="668" y="194"/>
                    </a:lnTo>
                    <a:lnTo>
                      <a:pt x="676" y="199"/>
                    </a:lnTo>
                    <a:lnTo>
                      <a:pt x="687" y="205"/>
                    </a:lnTo>
                    <a:lnTo>
                      <a:pt x="699" y="212"/>
                    </a:lnTo>
                    <a:lnTo>
                      <a:pt x="713" y="222"/>
                    </a:lnTo>
                    <a:lnTo>
                      <a:pt x="728" y="232"/>
                    </a:lnTo>
                    <a:lnTo>
                      <a:pt x="742" y="242"/>
                    </a:lnTo>
                    <a:lnTo>
                      <a:pt x="754" y="251"/>
                    </a:lnTo>
                    <a:lnTo>
                      <a:pt x="767" y="260"/>
                    </a:lnTo>
                    <a:lnTo>
                      <a:pt x="778" y="268"/>
                    </a:lnTo>
                    <a:lnTo>
                      <a:pt x="787" y="274"/>
                    </a:lnTo>
                    <a:lnTo>
                      <a:pt x="794" y="278"/>
                    </a:lnTo>
                    <a:lnTo>
                      <a:pt x="801" y="282"/>
                    </a:lnTo>
                    <a:lnTo>
                      <a:pt x="805" y="285"/>
                    </a:lnTo>
                    <a:lnTo>
                      <a:pt x="810" y="286"/>
                    </a:lnTo>
                    <a:lnTo>
                      <a:pt x="813" y="288"/>
                    </a:lnTo>
                    <a:lnTo>
                      <a:pt x="816" y="288"/>
                    </a:lnTo>
                    <a:lnTo>
                      <a:pt x="819" y="288"/>
                    </a:lnTo>
                    <a:lnTo>
                      <a:pt x="822" y="289"/>
                    </a:lnTo>
                    <a:lnTo>
                      <a:pt x="825" y="289"/>
                    </a:lnTo>
                    <a:lnTo>
                      <a:pt x="828" y="291"/>
                    </a:lnTo>
                    <a:lnTo>
                      <a:pt x="833" y="294"/>
                    </a:lnTo>
                    <a:lnTo>
                      <a:pt x="836" y="298"/>
                    </a:lnTo>
                    <a:lnTo>
                      <a:pt x="842" y="303"/>
                    </a:lnTo>
                    <a:lnTo>
                      <a:pt x="848" y="311"/>
                    </a:lnTo>
                    <a:lnTo>
                      <a:pt x="856" y="320"/>
                    </a:lnTo>
                    <a:lnTo>
                      <a:pt x="865" y="332"/>
                    </a:lnTo>
                    <a:lnTo>
                      <a:pt x="874" y="346"/>
                    </a:lnTo>
                    <a:lnTo>
                      <a:pt x="884" y="363"/>
                    </a:lnTo>
                    <a:lnTo>
                      <a:pt x="893" y="381"/>
                    </a:lnTo>
                    <a:lnTo>
                      <a:pt x="902" y="397"/>
                    </a:lnTo>
                    <a:lnTo>
                      <a:pt x="908" y="414"/>
                    </a:lnTo>
                    <a:lnTo>
                      <a:pt x="914" y="429"/>
                    </a:lnTo>
                    <a:lnTo>
                      <a:pt x="920" y="445"/>
                    </a:lnTo>
                    <a:lnTo>
                      <a:pt x="925" y="457"/>
                    </a:lnTo>
                    <a:lnTo>
                      <a:pt x="928" y="469"/>
                    </a:lnTo>
                    <a:lnTo>
                      <a:pt x="931" y="481"/>
                    </a:lnTo>
                    <a:lnTo>
                      <a:pt x="933" y="491"/>
                    </a:lnTo>
                    <a:lnTo>
                      <a:pt x="936" y="500"/>
                    </a:lnTo>
                    <a:lnTo>
                      <a:pt x="936" y="508"/>
                    </a:lnTo>
                    <a:lnTo>
                      <a:pt x="936" y="514"/>
                    </a:lnTo>
                    <a:lnTo>
                      <a:pt x="937" y="520"/>
                    </a:lnTo>
                    <a:lnTo>
                      <a:pt x="937" y="526"/>
                    </a:lnTo>
                    <a:lnTo>
                      <a:pt x="937" y="531"/>
                    </a:lnTo>
                    <a:lnTo>
                      <a:pt x="937" y="537"/>
                    </a:lnTo>
                    <a:lnTo>
                      <a:pt x="936" y="543"/>
                    </a:lnTo>
                    <a:lnTo>
                      <a:pt x="936" y="549"/>
                    </a:lnTo>
                    <a:lnTo>
                      <a:pt x="937" y="555"/>
                    </a:lnTo>
                    <a:lnTo>
                      <a:pt x="937" y="563"/>
                    </a:lnTo>
                    <a:lnTo>
                      <a:pt x="937" y="572"/>
                    </a:lnTo>
                    <a:lnTo>
                      <a:pt x="939" y="581"/>
                    </a:lnTo>
                    <a:lnTo>
                      <a:pt x="940" y="592"/>
                    </a:lnTo>
                    <a:lnTo>
                      <a:pt x="942" y="604"/>
                    </a:lnTo>
                    <a:lnTo>
                      <a:pt x="945" y="617"/>
                    </a:lnTo>
                    <a:lnTo>
                      <a:pt x="947" y="632"/>
                    </a:lnTo>
                    <a:lnTo>
                      <a:pt x="950" y="647"/>
                    </a:lnTo>
                    <a:lnTo>
                      <a:pt x="953" y="663"/>
                    </a:lnTo>
                    <a:lnTo>
                      <a:pt x="956" y="678"/>
                    </a:lnTo>
                    <a:lnTo>
                      <a:pt x="960" y="701"/>
                    </a:lnTo>
                    <a:lnTo>
                      <a:pt x="964" y="720"/>
                    </a:lnTo>
                    <a:lnTo>
                      <a:pt x="967" y="735"/>
                    </a:lnTo>
                    <a:lnTo>
                      <a:pt x="968" y="746"/>
                    </a:lnTo>
                    <a:lnTo>
                      <a:pt x="970" y="754"/>
                    </a:lnTo>
                    <a:lnTo>
                      <a:pt x="971" y="757"/>
                    </a:lnTo>
                    <a:lnTo>
                      <a:pt x="971" y="758"/>
                    </a:lnTo>
                    <a:lnTo>
                      <a:pt x="971" y="758"/>
                    </a:lnTo>
                    <a:lnTo>
                      <a:pt x="971" y="758"/>
                    </a:lnTo>
                    <a:lnTo>
                      <a:pt x="971" y="757"/>
                    </a:lnTo>
                    <a:lnTo>
                      <a:pt x="971" y="755"/>
                    </a:lnTo>
                    <a:lnTo>
                      <a:pt x="971" y="757"/>
                    </a:lnTo>
                    <a:lnTo>
                      <a:pt x="971" y="760"/>
                    </a:lnTo>
                    <a:lnTo>
                      <a:pt x="971" y="764"/>
                    </a:lnTo>
                    <a:lnTo>
                      <a:pt x="973" y="772"/>
                    </a:lnTo>
                    <a:lnTo>
                      <a:pt x="974" y="783"/>
                    </a:lnTo>
                    <a:lnTo>
                      <a:pt x="976" y="797"/>
                    </a:lnTo>
                    <a:lnTo>
                      <a:pt x="976" y="812"/>
                    </a:lnTo>
                    <a:lnTo>
                      <a:pt x="977" y="826"/>
                    </a:lnTo>
                    <a:lnTo>
                      <a:pt x="977" y="838"/>
                    </a:lnTo>
                    <a:lnTo>
                      <a:pt x="979" y="849"/>
                    </a:lnTo>
                    <a:lnTo>
                      <a:pt x="979" y="858"/>
                    </a:lnTo>
                    <a:lnTo>
                      <a:pt x="979" y="866"/>
                    </a:lnTo>
                    <a:lnTo>
                      <a:pt x="979" y="870"/>
                    </a:lnTo>
                    <a:lnTo>
                      <a:pt x="979" y="873"/>
                    </a:lnTo>
                    <a:lnTo>
                      <a:pt x="979" y="877"/>
                    </a:lnTo>
                    <a:lnTo>
                      <a:pt x="979" y="877"/>
                    </a:lnTo>
                    <a:lnTo>
                      <a:pt x="979" y="878"/>
                    </a:lnTo>
                    <a:lnTo>
                      <a:pt x="979" y="878"/>
                    </a:lnTo>
                    <a:lnTo>
                      <a:pt x="979" y="880"/>
                    </a:lnTo>
                    <a:lnTo>
                      <a:pt x="979" y="883"/>
                    </a:lnTo>
                    <a:lnTo>
                      <a:pt x="979" y="886"/>
                    </a:lnTo>
                    <a:lnTo>
                      <a:pt x="979" y="892"/>
                    </a:lnTo>
                    <a:lnTo>
                      <a:pt x="979" y="901"/>
                    </a:lnTo>
                    <a:lnTo>
                      <a:pt x="979" y="912"/>
                    </a:lnTo>
                    <a:lnTo>
                      <a:pt x="977" y="926"/>
                    </a:lnTo>
                    <a:lnTo>
                      <a:pt x="977" y="943"/>
                    </a:lnTo>
                    <a:lnTo>
                      <a:pt x="976" y="961"/>
                    </a:lnTo>
                    <a:lnTo>
                      <a:pt x="976" y="976"/>
                    </a:lnTo>
                    <a:lnTo>
                      <a:pt x="974" y="992"/>
                    </a:lnTo>
                    <a:lnTo>
                      <a:pt x="974" y="1007"/>
                    </a:lnTo>
                    <a:lnTo>
                      <a:pt x="974" y="1021"/>
                    </a:lnTo>
                    <a:lnTo>
                      <a:pt x="973" y="1032"/>
                    </a:lnTo>
                    <a:lnTo>
                      <a:pt x="973" y="1043"/>
                    </a:lnTo>
                    <a:lnTo>
                      <a:pt x="973" y="1052"/>
                    </a:lnTo>
                    <a:lnTo>
                      <a:pt x="973" y="1058"/>
                    </a:lnTo>
                    <a:lnTo>
                      <a:pt x="974" y="1066"/>
                    </a:lnTo>
                    <a:lnTo>
                      <a:pt x="974" y="1070"/>
                    </a:lnTo>
                    <a:lnTo>
                      <a:pt x="974" y="1075"/>
                    </a:lnTo>
                    <a:lnTo>
                      <a:pt x="974" y="1081"/>
                    </a:lnTo>
                    <a:lnTo>
                      <a:pt x="976" y="1086"/>
                    </a:lnTo>
                    <a:lnTo>
                      <a:pt x="976" y="1090"/>
                    </a:lnTo>
                    <a:lnTo>
                      <a:pt x="976" y="1095"/>
                    </a:lnTo>
                    <a:lnTo>
                      <a:pt x="976" y="1101"/>
                    </a:lnTo>
                    <a:lnTo>
                      <a:pt x="976" y="1109"/>
                    </a:lnTo>
                    <a:lnTo>
                      <a:pt x="974" y="1118"/>
                    </a:lnTo>
                    <a:lnTo>
                      <a:pt x="973" y="1127"/>
                    </a:lnTo>
                    <a:lnTo>
                      <a:pt x="971" y="1138"/>
                    </a:lnTo>
                    <a:lnTo>
                      <a:pt x="970" y="1150"/>
                    </a:lnTo>
                    <a:lnTo>
                      <a:pt x="967" y="1164"/>
                    </a:lnTo>
                    <a:lnTo>
                      <a:pt x="964" y="1178"/>
                    </a:lnTo>
                    <a:lnTo>
                      <a:pt x="960" y="1192"/>
                    </a:lnTo>
                    <a:lnTo>
                      <a:pt x="954" y="1209"/>
                    </a:lnTo>
                    <a:lnTo>
                      <a:pt x="950" y="1222"/>
                    </a:lnTo>
                    <a:lnTo>
                      <a:pt x="945" y="1233"/>
                    </a:lnTo>
                    <a:lnTo>
                      <a:pt x="940" y="1241"/>
                    </a:lnTo>
                    <a:lnTo>
                      <a:pt x="937" y="1249"/>
                    </a:lnTo>
                    <a:lnTo>
                      <a:pt x="934" y="1252"/>
                    </a:lnTo>
                    <a:lnTo>
                      <a:pt x="933" y="1255"/>
                    </a:lnTo>
                    <a:lnTo>
                      <a:pt x="931" y="1256"/>
                    </a:lnTo>
                    <a:lnTo>
                      <a:pt x="930" y="1256"/>
                    </a:lnTo>
                    <a:lnTo>
                      <a:pt x="930" y="1256"/>
                    </a:lnTo>
                    <a:lnTo>
                      <a:pt x="928" y="1256"/>
                    </a:lnTo>
                    <a:lnTo>
                      <a:pt x="927" y="1256"/>
                    </a:lnTo>
                    <a:lnTo>
                      <a:pt x="925" y="1256"/>
                    </a:lnTo>
                    <a:lnTo>
                      <a:pt x="922" y="1258"/>
                    </a:lnTo>
                    <a:lnTo>
                      <a:pt x="919" y="1259"/>
                    </a:lnTo>
                    <a:lnTo>
                      <a:pt x="913" y="1264"/>
                    </a:lnTo>
                    <a:lnTo>
                      <a:pt x="907" y="1269"/>
                    </a:lnTo>
                    <a:lnTo>
                      <a:pt x="897" y="1275"/>
                    </a:lnTo>
                    <a:lnTo>
                      <a:pt x="888" y="1282"/>
                    </a:lnTo>
                    <a:lnTo>
                      <a:pt x="877" y="1292"/>
                    </a:lnTo>
                    <a:lnTo>
                      <a:pt x="865" y="1299"/>
                    </a:lnTo>
                    <a:lnTo>
                      <a:pt x="854" y="1307"/>
                    </a:lnTo>
                    <a:lnTo>
                      <a:pt x="844" y="1313"/>
                    </a:lnTo>
                    <a:lnTo>
                      <a:pt x="834" y="1318"/>
                    </a:lnTo>
                    <a:lnTo>
                      <a:pt x="828" y="1322"/>
                    </a:lnTo>
                    <a:lnTo>
                      <a:pt x="822" y="1325"/>
                    </a:lnTo>
                    <a:lnTo>
                      <a:pt x="819" y="1329"/>
                    </a:lnTo>
                    <a:lnTo>
                      <a:pt x="816" y="1330"/>
                    </a:lnTo>
                    <a:lnTo>
                      <a:pt x="813" y="1332"/>
                    </a:lnTo>
                    <a:lnTo>
                      <a:pt x="811" y="1333"/>
                    </a:lnTo>
                    <a:lnTo>
                      <a:pt x="808" y="1335"/>
                    </a:lnTo>
                    <a:lnTo>
                      <a:pt x="807" y="1335"/>
                    </a:lnTo>
                    <a:lnTo>
                      <a:pt x="802" y="1336"/>
                    </a:lnTo>
                    <a:lnTo>
                      <a:pt x="798" y="1339"/>
                    </a:lnTo>
                    <a:lnTo>
                      <a:pt x="791" y="1341"/>
                    </a:lnTo>
                    <a:lnTo>
                      <a:pt x="782" y="1344"/>
                    </a:lnTo>
                    <a:lnTo>
                      <a:pt x="771" y="1347"/>
                    </a:lnTo>
                    <a:lnTo>
                      <a:pt x="759" y="1350"/>
                    </a:lnTo>
                    <a:lnTo>
                      <a:pt x="744" y="1355"/>
                    </a:lnTo>
                    <a:lnTo>
                      <a:pt x="728" y="1358"/>
                    </a:lnTo>
                    <a:lnTo>
                      <a:pt x="713" y="1361"/>
                    </a:lnTo>
                    <a:lnTo>
                      <a:pt x="699" y="1362"/>
                    </a:lnTo>
                    <a:lnTo>
                      <a:pt x="685" y="1364"/>
                    </a:lnTo>
                    <a:lnTo>
                      <a:pt x="675" y="1365"/>
                    </a:lnTo>
                    <a:lnTo>
                      <a:pt x="665" y="1365"/>
                    </a:lnTo>
                    <a:lnTo>
                      <a:pt x="658" y="1365"/>
                    </a:lnTo>
                    <a:lnTo>
                      <a:pt x="651" y="1365"/>
                    </a:lnTo>
                    <a:lnTo>
                      <a:pt x="647" y="1365"/>
                    </a:lnTo>
                    <a:lnTo>
                      <a:pt x="644" y="1365"/>
                    </a:lnTo>
                    <a:lnTo>
                      <a:pt x="641" y="1364"/>
                    </a:lnTo>
                    <a:lnTo>
                      <a:pt x="638" y="1364"/>
                    </a:lnTo>
                    <a:lnTo>
                      <a:pt x="636" y="1362"/>
                    </a:lnTo>
                    <a:lnTo>
                      <a:pt x="633" y="1361"/>
                    </a:lnTo>
                    <a:lnTo>
                      <a:pt x="630" y="1361"/>
                    </a:lnTo>
                    <a:lnTo>
                      <a:pt x="625" y="1361"/>
                    </a:lnTo>
                    <a:lnTo>
                      <a:pt x="619" y="1359"/>
                    </a:lnTo>
                    <a:lnTo>
                      <a:pt x="611" y="1359"/>
                    </a:lnTo>
                    <a:lnTo>
                      <a:pt x="601" y="1359"/>
                    </a:lnTo>
                    <a:lnTo>
                      <a:pt x="590" y="1358"/>
                    </a:lnTo>
                    <a:lnTo>
                      <a:pt x="576" y="1358"/>
                    </a:lnTo>
                    <a:lnTo>
                      <a:pt x="562" y="1358"/>
                    </a:lnTo>
                    <a:lnTo>
                      <a:pt x="545" y="1358"/>
                    </a:lnTo>
                    <a:lnTo>
                      <a:pt x="528" y="1358"/>
                    </a:lnTo>
                    <a:lnTo>
                      <a:pt x="513" y="1358"/>
                    </a:lnTo>
                    <a:lnTo>
                      <a:pt x="499" y="1358"/>
                    </a:lnTo>
                    <a:lnTo>
                      <a:pt x="488" y="1358"/>
                    </a:lnTo>
                    <a:lnTo>
                      <a:pt x="481" y="1358"/>
                    </a:lnTo>
                    <a:lnTo>
                      <a:pt x="475" y="1358"/>
                    </a:lnTo>
                    <a:lnTo>
                      <a:pt x="470" y="1359"/>
                    </a:lnTo>
                    <a:lnTo>
                      <a:pt x="469" y="1359"/>
                    </a:lnTo>
                    <a:lnTo>
                      <a:pt x="467" y="1359"/>
                    </a:lnTo>
                    <a:lnTo>
                      <a:pt x="465" y="1359"/>
                    </a:lnTo>
                    <a:lnTo>
                      <a:pt x="465" y="1359"/>
                    </a:lnTo>
                    <a:lnTo>
                      <a:pt x="462" y="1359"/>
                    </a:lnTo>
                    <a:lnTo>
                      <a:pt x="461" y="1359"/>
                    </a:lnTo>
                    <a:lnTo>
                      <a:pt x="456" y="1361"/>
                    </a:lnTo>
                    <a:lnTo>
                      <a:pt x="450" y="1361"/>
                    </a:lnTo>
                    <a:lnTo>
                      <a:pt x="441" y="1359"/>
                    </a:lnTo>
                    <a:lnTo>
                      <a:pt x="430" y="1359"/>
                    </a:lnTo>
                    <a:lnTo>
                      <a:pt x="416" y="1359"/>
                    </a:lnTo>
                    <a:lnTo>
                      <a:pt x="399" y="1359"/>
                    </a:lnTo>
                    <a:lnTo>
                      <a:pt x="381" y="1358"/>
                    </a:lnTo>
                    <a:lnTo>
                      <a:pt x="364" y="1358"/>
                    </a:lnTo>
                    <a:lnTo>
                      <a:pt x="349" y="1356"/>
                    </a:lnTo>
                    <a:lnTo>
                      <a:pt x="335" y="1356"/>
                    </a:lnTo>
                    <a:lnTo>
                      <a:pt x="322" y="1355"/>
                    </a:lnTo>
                    <a:lnTo>
                      <a:pt x="312" y="1353"/>
                    </a:lnTo>
                    <a:lnTo>
                      <a:pt x="301" y="1353"/>
                    </a:lnTo>
                    <a:lnTo>
                      <a:pt x="293" y="1352"/>
                    </a:lnTo>
                    <a:lnTo>
                      <a:pt x="287" y="1352"/>
                    </a:lnTo>
                    <a:lnTo>
                      <a:pt x="281" y="1352"/>
                    </a:lnTo>
                    <a:lnTo>
                      <a:pt x="278" y="1350"/>
                    </a:lnTo>
                    <a:lnTo>
                      <a:pt x="273" y="1350"/>
                    </a:lnTo>
                    <a:lnTo>
                      <a:pt x="270" y="1350"/>
                    </a:lnTo>
                    <a:lnTo>
                      <a:pt x="266" y="1349"/>
                    </a:lnTo>
                    <a:lnTo>
                      <a:pt x="263" y="1349"/>
                    </a:lnTo>
                    <a:lnTo>
                      <a:pt x="258" y="1349"/>
                    </a:lnTo>
                    <a:lnTo>
                      <a:pt x="253" y="1347"/>
                    </a:lnTo>
                    <a:lnTo>
                      <a:pt x="247" y="1347"/>
                    </a:lnTo>
                    <a:lnTo>
                      <a:pt x="239" y="1345"/>
                    </a:lnTo>
                    <a:lnTo>
                      <a:pt x="230" y="1345"/>
                    </a:lnTo>
                    <a:lnTo>
                      <a:pt x="219" y="1344"/>
                    </a:lnTo>
                    <a:lnTo>
                      <a:pt x="207" y="1344"/>
                    </a:lnTo>
                    <a:lnTo>
                      <a:pt x="193" y="1342"/>
                    </a:lnTo>
                    <a:lnTo>
                      <a:pt x="179" y="1342"/>
                    </a:lnTo>
                    <a:lnTo>
                      <a:pt x="166" y="1341"/>
                    </a:lnTo>
                    <a:lnTo>
                      <a:pt x="147" y="1341"/>
                    </a:lnTo>
                    <a:lnTo>
                      <a:pt x="130" y="1339"/>
                    </a:lnTo>
                    <a:lnTo>
                      <a:pt x="116" y="1339"/>
                    </a:lnTo>
                    <a:lnTo>
                      <a:pt x="106" y="1341"/>
                    </a:lnTo>
                    <a:lnTo>
                      <a:pt x="98" y="1341"/>
                    </a:lnTo>
                    <a:lnTo>
                      <a:pt x="92" y="1341"/>
                    </a:lnTo>
                    <a:lnTo>
                      <a:pt x="87" y="1342"/>
                    </a:lnTo>
                    <a:lnTo>
                      <a:pt x="84" y="1342"/>
                    </a:lnTo>
                    <a:lnTo>
                      <a:pt x="83" y="1344"/>
                    </a:lnTo>
                    <a:lnTo>
                      <a:pt x="80" y="1345"/>
                    </a:lnTo>
                    <a:lnTo>
                      <a:pt x="78" y="1345"/>
                    </a:lnTo>
                    <a:lnTo>
                      <a:pt x="75" y="1347"/>
                    </a:lnTo>
                    <a:lnTo>
                      <a:pt x="70" y="1347"/>
                    </a:lnTo>
                    <a:lnTo>
                      <a:pt x="64" y="1347"/>
                    </a:lnTo>
                    <a:lnTo>
                      <a:pt x="58" y="1347"/>
                    </a:lnTo>
                    <a:lnTo>
                      <a:pt x="50" y="1345"/>
                    </a:lnTo>
                    <a:lnTo>
                      <a:pt x="41" y="1344"/>
                    </a:lnTo>
                    <a:lnTo>
                      <a:pt x="32" y="1341"/>
                    </a:lnTo>
                    <a:lnTo>
                      <a:pt x="26" y="1339"/>
                    </a:lnTo>
                    <a:lnTo>
                      <a:pt x="20" y="1336"/>
                    </a:lnTo>
                    <a:lnTo>
                      <a:pt x="17" y="1333"/>
                    </a:lnTo>
                    <a:lnTo>
                      <a:pt x="13" y="1332"/>
                    </a:lnTo>
                    <a:lnTo>
                      <a:pt x="12" y="1330"/>
                    </a:lnTo>
                    <a:lnTo>
                      <a:pt x="12" y="1330"/>
                    </a:lnTo>
                    <a:lnTo>
                      <a:pt x="12" y="1330"/>
                    </a:lnTo>
                    <a:lnTo>
                      <a:pt x="12" y="1330"/>
                    </a:lnTo>
                    <a:lnTo>
                      <a:pt x="13" y="1332"/>
                    </a:lnTo>
                    <a:lnTo>
                      <a:pt x="15" y="1332"/>
                    </a:lnTo>
                    <a:lnTo>
                      <a:pt x="17" y="1332"/>
                    </a:lnTo>
                    <a:lnTo>
                      <a:pt x="18" y="1332"/>
                    </a:lnTo>
                    <a:lnTo>
                      <a:pt x="18" y="1332"/>
                    </a:lnTo>
                    <a:lnTo>
                      <a:pt x="20" y="1330"/>
                    </a:lnTo>
                    <a:lnTo>
                      <a:pt x="20" y="1329"/>
                    </a:lnTo>
                    <a:lnTo>
                      <a:pt x="20" y="1324"/>
                    </a:lnTo>
                    <a:lnTo>
                      <a:pt x="20" y="1319"/>
                    </a:lnTo>
                    <a:lnTo>
                      <a:pt x="20" y="1312"/>
                    </a:lnTo>
                    <a:lnTo>
                      <a:pt x="18" y="1302"/>
                    </a:lnTo>
                    <a:lnTo>
                      <a:pt x="17" y="1292"/>
                    </a:lnTo>
                    <a:lnTo>
                      <a:pt x="15" y="1281"/>
                    </a:lnTo>
                    <a:lnTo>
                      <a:pt x="13" y="1270"/>
                    </a:lnTo>
                    <a:lnTo>
                      <a:pt x="12" y="1259"/>
                    </a:lnTo>
                    <a:lnTo>
                      <a:pt x="10" y="1250"/>
                    </a:lnTo>
                    <a:lnTo>
                      <a:pt x="9" y="1242"/>
                    </a:lnTo>
                    <a:lnTo>
                      <a:pt x="9" y="1236"/>
                    </a:lnTo>
                    <a:lnTo>
                      <a:pt x="7" y="1230"/>
                    </a:lnTo>
                    <a:lnTo>
                      <a:pt x="7" y="1227"/>
                    </a:lnTo>
                    <a:lnTo>
                      <a:pt x="6" y="1224"/>
                    </a:lnTo>
                    <a:lnTo>
                      <a:pt x="6" y="1221"/>
                    </a:lnTo>
                    <a:lnTo>
                      <a:pt x="4" y="1218"/>
                    </a:lnTo>
                    <a:lnTo>
                      <a:pt x="4" y="1216"/>
                    </a:lnTo>
                    <a:lnTo>
                      <a:pt x="4" y="1213"/>
                    </a:lnTo>
                    <a:lnTo>
                      <a:pt x="3" y="1209"/>
                    </a:lnTo>
                    <a:lnTo>
                      <a:pt x="3" y="1204"/>
                    </a:lnTo>
                    <a:lnTo>
                      <a:pt x="3" y="1196"/>
                    </a:lnTo>
                    <a:lnTo>
                      <a:pt x="1" y="1187"/>
                    </a:lnTo>
                    <a:lnTo>
                      <a:pt x="1" y="1176"/>
                    </a:lnTo>
                    <a:lnTo>
                      <a:pt x="0" y="1164"/>
                    </a:lnTo>
                    <a:lnTo>
                      <a:pt x="0" y="1147"/>
                    </a:lnTo>
                    <a:lnTo>
                      <a:pt x="0" y="1129"/>
                    </a:lnTo>
                    <a:lnTo>
                      <a:pt x="0" y="1110"/>
                    </a:lnTo>
                    <a:close/>
                  </a:path>
                </a:pathLst>
              </a:custGeom>
              <a:solidFill>
                <a:srgbClr val="00FFFF"/>
              </a:solidFill>
              <a:ln w="0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6" name="Line 212"/>
              <p:cNvSpPr>
                <a:spLocks noChangeShapeType="1"/>
              </p:cNvSpPr>
              <p:nvPr/>
            </p:nvSpPr>
            <p:spPr bwMode="auto">
              <a:xfrm flipH="1">
                <a:off x="3120" y="768"/>
                <a:ext cx="45" cy="6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07" name="Group 213"/>
              <p:cNvGrpSpPr>
                <a:grpSpLocks/>
              </p:cNvGrpSpPr>
              <p:nvPr/>
            </p:nvGrpSpPr>
            <p:grpSpPr bwMode="auto">
              <a:xfrm>
                <a:off x="3140" y="977"/>
                <a:ext cx="1905" cy="1677"/>
                <a:chOff x="3140" y="977"/>
                <a:chExt cx="1905" cy="1677"/>
              </a:xfrm>
            </p:grpSpPr>
            <p:sp>
              <p:nvSpPr>
                <p:cNvPr id="404" name="Line 214"/>
                <p:cNvSpPr>
                  <a:spLocks noChangeShapeType="1"/>
                </p:cNvSpPr>
                <p:nvPr/>
              </p:nvSpPr>
              <p:spPr bwMode="auto">
                <a:xfrm flipV="1">
                  <a:off x="3912" y="1921"/>
                  <a:ext cx="3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5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924" y="1909"/>
                  <a:ext cx="3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6" name="Line 216"/>
                <p:cNvSpPr>
                  <a:spLocks noChangeShapeType="1"/>
                </p:cNvSpPr>
                <p:nvPr/>
              </p:nvSpPr>
              <p:spPr bwMode="auto">
                <a:xfrm flipV="1">
                  <a:off x="3935" y="1896"/>
                  <a:ext cx="5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7" name="Line 217"/>
                <p:cNvSpPr>
                  <a:spLocks noChangeShapeType="1"/>
                </p:cNvSpPr>
                <p:nvPr/>
              </p:nvSpPr>
              <p:spPr bwMode="auto">
                <a:xfrm flipV="1">
                  <a:off x="3947" y="1886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8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960" y="1873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9" name="Line 219"/>
                <p:cNvSpPr>
                  <a:spLocks noChangeShapeType="1"/>
                </p:cNvSpPr>
                <p:nvPr/>
              </p:nvSpPr>
              <p:spPr bwMode="auto">
                <a:xfrm flipV="1">
                  <a:off x="3972" y="1861"/>
                  <a:ext cx="5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0" name="Line 220"/>
                <p:cNvSpPr>
                  <a:spLocks noChangeShapeType="1"/>
                </p:cNvSpPr>
                <p:nvPr/>
              </p:nvSpPr>
              <p:spPr bwMode="auto">
                <a:xfrm flipV="1">
                  <a:off x="3984" y="1850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1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997" y="1838"/>
                  <a:ext cx="4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2" name="Line 222"/>
                <p:cNvSpPr>
                  <a:spLocks noChangeShapeType="1"/>
                </p:cNvSpPr>
                <p:nvPr/>
              </p:nvSpPr>
              <p:spPr bwMode="auto">
                <a:xfrm flipV="1">
                  <a:off x="4009" y="1827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3" name="Freeform 223"/>
                <p:cNvSpPr>
                  <a:spLocks/>
                </p:cNvSpPr>
                <p:nvPr/>
              </p:nvSpPr>
              <p:spPr bwMode="auto">
                <a:xfrm>
                  <a:off x="4021" y="1815"/>
                  <a:ext cx="5" cy="3"/>
                </a:xfrm>
                <a:custGeom>
                  <a:avLst/>
                  <a:gdLst>
                    <a:gd name="T0" fmla="*/ 0 w 5"/>
                    <a:gd name="T1" fmla="*/ 3 h 3"/>
                    <a:gd name="T2" fmla="*/ 3 w 5"/>
                    <a:gd name="T3" fmla="*/ 1 h 3"/>
                    <a:gd name="T4" fmla="*/ 5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3"/>
                      </a:moveTo>
                      <a:lnTo>
                        <a:pt x="3" y="1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4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4034" y="1804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5" name="Line 225"/>
                <p:cNvSpPr>
                  <a:spLocks noChangeShapeType="1"/>
                </p:cNvSpPr>
                <p:nvPr/>
              </p:nvSpPr>
              <p:spPr bwMode="auto">
                <a:xfrm flipV="1">
                  <a:off x="4046" y="1792"/>
                  <a:ext cx="4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6" name="Line 226"/>
                <p:cNvSpPr>
                  <a:spLocks noChangeShapeType="1"/>
                </p:cNvSpPr>
                <p:nvPr/>
              </p:nvSpPr>
              <p:spPr bwMode="auto">
                <a:xfrm flipV="1">
                  <a:off x="4058" y="1781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7" name="Line 227"/>
                <p:cNvSpPr>
                  <a:spLocks noChangeShapeType="1"/>
                </p:cNvSpPr>
                <p:nvPr/>
              </p:nvSpPr>
              <p:spPr bwMode="auto">
                <a:xfrm flipV="1">
                  <a:off x="4072" y="1769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8" name="Line 228"/>
                <p:cNvSpPr>
                  <a:spLocks noChangeShapeType="1"/>
                </p:cNvSpPr>
                <p:nvPr/>
              </p:nvSpPr>
              <p:spPr bwMode="auto">
                <a:xfrm flipV="1">
                  <a:off x="4084" y="1758"/>
                  <a:ext cx="3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9" name="Line 229"/>
                <p:cNvSpPr>
                  <a:spLocks noChangeShapeType="1"/>
                </p:cNvSpPr>
                <p:nvPr/>
              </p:nvSpPr>
              <p:spPr bwMode="auto">
                <a:xfrm flipV="1">
                  <a:off x="4097" y="1746"/>
                  <a:ext cx="4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0" name="Line 230"/>
                <p:cNvSpPr>
                  <a:spLocks noChangeShapeType="1"/>
                </p:cNvSpPr>
                <p:nvPr/>
              </p:nvSpPr>
              <p:spPr bwMode="auto">
                <a:xfrm flipV="1">
                  <a:off x="4109" y="1735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1" name="Line 231"/>
                <p:cNvSpPr>
                  <a:spLocks noChangeShapeType="1"/>
                </p:cNvSpPr>
                <p:nvPr/>
              </p:nvSpPr>
              <p:spPr bwMode="auto">
                <a:xfrm flipV="1">
                  <a:off x="4121" y="1724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2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4133" y="1712"/>
                  <a:ext cx="5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3" name="Line 233"/>
                <p:cNvSpPr>
                  <a:spLocks noChangeShapeType="1"/>
                </p:cNvSpPr>
                <p:nvPr/>
              </p:nvSpPr>
              <p:spPr bwMode="auto">
                <a:xfrm flipV="1">
                  <a:off x="4147" y="1701"/>
                  <a:ext cx="3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4" name="Freeform 234"/>
                <p:cNvSpPr>
                  <a:spLocks/>
                </p:cNvSpPr>
                <p:nvPr/>
              </p:nvSpPr>
              <p:spPr bwMode="auto">
                <a:xfrm>
                  <a:off x="4160" y="1689"/>
                  <a:ext cx="3" cy="4"/>
                </a:xfrm>
                <a:custGeom>
                  <a:avLst/>
                  <a:gdLst>
                    <a:gd name="T0" fmla="*/ 0 w 3"/>
                    <a:gd name="T1" fmla="*/ 4 h 4"/>
                    <a:gd name="T2" fmla="*/ 1 w 3"/>
                    <a:gd name="T3" fmla="*/ 1 h 4"/>
                    <a:gd name="T4" fmla="*/ 3 w 3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0" y="4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5" name="Line 235"/>
                <p:cNvSpPr>
                  <a:spLocks noChangeShapeType="1"/>
                </p:cNvSpPr>
                <p:nvPr/>
              </p:nvSpPr>
              <p:spPr bwMode="auto">
                <a:xfrm flipV="1">
                  <a:off x="4172" y="1678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6" name="Line 236"/>
                <p:cNvSpPr>
                  <a:spLocks noChangeShapeType="1"/>
                </p:cNvSpPr>
                <p:nvPr/>
              </p:nvSpPr>
              <p:spPr bwMode="auto">
                <a:xfrm flipV="1">
                  <a:off x="4184" y="1667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7" name="Line 237"/>
                <p:cNvSpPr>
                  <a:spLocks noChangeShapeType="1"/>
                </p:cNvSpPr>
                <p:nvPr/>
              </p:nvSpPr>
              <p:spPr bwMode="auto">
                <a:xfrm flipV="1">
                  <a:off x="4197" y="1655"/>
                  <a:ext cx="4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8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4210" y="1644"/>
                  <a:ext cx="3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9" name="Line 239"/>
                <p:cNvSpPr>
                  <a:spLocks noChangeShapeType="1"/>
                </p:cNvSpPr>
                <p:nvPr/>
              </p:nvSpPr>
              <p:spPr bwMode="auto">
                <a:xfrm flipV="1">
                  <a:off x="4223" y="1633"/>
                  <a:ext cx="4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0" name="Line 240"/>
                <p:cNvSpPr>
                  <a:spLocks noChangeShapeType="1"/>
                </p:cNvSpPr>
                <p:nvPr/>
              </p:nvSpPr>
              <p:spPr bwMode="auto">
                <a:xfrm flipV="1">
                  <a:off x="4235" y="1621"/>
                  <a:ext cx="5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" name="Line 241"/>
                <p:cNvSpPr>
                  <a:spLocks noChangeShapeType="1"/>
                </p:cNvSpPr>
                <p:nvPr/>
              </p:nvSpPr>
              <p:spPr bwMode="auto">
                <a:xfrm flipV="1">
                  <a:off x="4249" y="1610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2" name="Line 242"/>
                <p:cNvSpPr>
                  <a:spLocks noChangeShapeType="1"/>
                </p:cNvSpPr>
                <p:nvPr/>
              </p:nvSpPr>
              <p:spPr bwMode="auto">
                <a:xfrm flipV="1">
                  <a:off x="4261" y="1600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3" name="Line 243"/>
                <p:cNvSpPr>
                  <a:spLocks noChangeShapeType="1"/>
                </p:cNvSpPr>
                <p:nvPr/>
              </p:nvSpPr>
              <p:spPr bwMode="auto">
                <a:xfrm flipV="1">
                  <a:off x="4273" y="1589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4" name="Line 244"/>
                <p:cNvSpPr>
                  <a:spLocks noChangeShapeType="1"/>
                </p:cNvSpPr>
                <p:nvPr/>
              </p:nvSpPr>
              <p:spPr bwMode="auto">
                <a:xfrm flipV="1">
                  <a:off x="4287" y="1578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5" name="Line 245"/>
                <p:cNvSpPr>
                  <a:spLocks noChangeShapeType="1"/>
                </p:cNvSpPr>
                <p:nvPr/>
              </p:nvSpPr>
              <p:spPr bwMode="auto">
                <a:xfrm flipV="1">
                  <a:off x="4300" y="1567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6" name="Line 246"/>
                <p:cNvSpPr>
                  <a:spLocks noChangeShapeType="1"/>
                </p:cNvSpPr>
                <p:nvPr/>
              </p:nvSpPr>
              <p:spPr bwMode="auto">
                <a:xfrm flipV="1">
                  <a:off x="4313" y="1555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7" name="Line 247"/>
                <p:cNvSpPr>
                  <a:spLocks noChangeShapeType="1"/>
                </p:cNvSpPr>
                <p:nvPr/>
              </p:nvSpPr>
              <p:spPr bwMode="auto">
                <a:xfrm flipV="1">
                  <a:off x="4326" y="1544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8" name="Line 248"/>
                <p:cNvSpPr>
                  <a:spLocks noChangeShapeType="1"/>
                </p:cNvSpPr>
                <p:nvPr/>
              </p:nvSpPr>
              <p:spPr bwMode="auto">
                <a:xfrm flipV="1">
                  <a:off x="4338" y="1534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9" name="Line 249"/>
                <p:cNvSpPr>
                  <a:spLocks noChangeShapeType="1"/>
                </p:cNvSpPr>
                <p:nvPr/>
              </p:nvSpPr>
              <p:spPr bwMode="auto">
                <a:xfrm flipV="1">
                  <a:off x="4352" y="1523"/>
                  <a:ext cx="3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0" name="Freeform 250"/>
                <p:cNvSpPr>
                  <a:spLocks/>
                </p:cNvSpPr>
                <p:nvPr/>
              </p:nvSpPr>
              <p:spPr bwMode="auto">
                <a:xfrm>
                  <a:off x="4364" y="1510"/>
                  <a:ext cx="5" cy="5"/>
                </a:xfrm>
                <a:custGeom>
                  <a:avLst/>
                  <a:gdLst>
                    <a:gd name="T0" fmla="*/ 0 w 5"/>
                    <a:gd name="T1" fmla="*/ 5 h 5"/>
                    <a:gd name="T2" fmla="*/ 0 w 5"/>
                    <a:gd name="T3" fmla="*/ 4 h 5"/>
                    <a:gd name="T4" fmla="*/ 5 w 5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0" y="5"/>
                      </a:moveTo>
                      <a:lnTo>
                        <a:pt x="0" y="4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1" name="Line 251"/>
                <p:cNvSpPr>
                  <a:spLocks noChangeShapeType="1"/>
                </p:cNvSpPr>
                <p:nvPr/>
              </p:nvSpPr>
              <p:spPr bwMode="auto">
                <a:xfrm flipV="1">
                  <a:off x="4376" y="1500"/>
                  <a:ext cx="5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" name="Line 252"/>
                <p:cNvSpPr>
                  <a:spLocks noChangeShapeType="1"/>
                </p:cNvSpPr>
                <p:nvPr/>
              </p:nvSpPr>
              <p:spPr bwMode="auto">
                <a:xfrm flipV="1">
                  <a:off x="4390" y="1489"/>
                  <a:ext cx="5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3" name="Line 253"/>
                <p:cNvSpPr>
                  <a:spLocks noChangeShapeType="1"/>
                </p:cNvSpPr>
                <p:nvPr/>
              </p:nvSpPr>
              <p:spPr bwMode="auto">
                <a:xfrm flipV="1">
                  <a:off x="4403" y="1478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4" name="Line 254"/>
                <p:cNvSpPr>
                  <a:spLocks noChangeShapeType="1"/>
                </p:cNvSpPr>
                <p:nvPr/>
              </p:nvSpPr>
              <p:spPr bwMode="auto">
                <a:xfrm flipV="1">
                  <a:off x="4416" y="1467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5" name="Freeform 255"/>
                <p:cNvSpPr>
                  <a:spLocks/>
                </p:cNvSpPr>
                <p:nvPr/>
              </p:nvSpPr>
              <p:spPr bwMode="auto">
                <a:xfrm>
                  <a:off x="4429" y="1457"/>
                  <a:ext cx="4" cy="3"/>
                </a:xfrm>
                <a:custGeom>
                  <a:avLst/>
                  <a:gdLst>
                    <a:gd name="T0" fmla="*/ 0 w 4"/>
                    <a:gd name="T1" fmla="*/ 3 h 3"/>
                    <a:gd name="T2" fmla="*/ 4 w 4"/>
                    <a:gd name="T3" fmla="*/ 0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4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6" name="Line 256"/>
                <p:cNvSpPr>
                  <a:spLocks noChangeShapeType="1"/>
                </p:cNvSpPr>
                <p:nvPr/>
              </p:nvSpPr>
              <p:spPr bwMode="auto">
                <a:xfrm flipV="1">
                  <a:off x="4442" y="1446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7" name="Line 257"/>
                <p:cNvSpPr>
                  <a:spLocks noChangeShapeType="1"/>
                </p:cNvSpPr>
                <p:nvPr/>
              </p:nvSpPr>
              <p:spPr bwMode="auto">
                <a:xfrm flipV="1">
                  <a:off x="4455" y="1435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8" name="Line 258"/>
                <p:cNvSpPr>
                  <a:spLocks noChangeShapeType="1"/>
                </p:cNvSpPr>
                <p:nvPr/>
              </p:nvSpPr>
              <p:spPr bwMode="auto">
                <a:xfrm flipV="1">
                  <a:off x="4469" y="1424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9" name="Line 259"/>
                <p:cNvSpPr>
                  <a:spLocks noChangeShapeType="1"/>
                </p:cNvSpPr>
                <p:nvPr/>
              </p:nvSpPr>
              <p:spPr bwMode="auto">
                <a:xfrm flipV="1">
                  <a:off x="4482" y="1414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0" name="Line 260"/>
                <p:cNvSpPr>
                  <a:spLocks noChangeShapeType="1"/>
                </p:cNvSpPr>
                <p:nvPr/>
              </p:nvSpPr>
              <p:spPr bwMode="auto">
                <a:xfrm flipV="1">
                  <a:off x="4495" y="1403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" name="Line 261"/>
                <p:cNvSpPr>
                  <a:spLocks noChangeShapeType="1"/>
                </p:cNvSpPr>
                <p:nvPr/>
              </p:nvSpPr>
              <p:spPr bwMode="auto">
                <a:xfrm flipV="1">
                  <a:off x="4509" y="1392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2" name="Line 262"/>
                <p:cNvSpPr>
                  <a:spLocks noChangeShapeType="1"/>
                </p:cNvSpPr>
                <p:nvPr/>
              </p:nvSpPr>
              <p:spPr bwMode="auto">
                <a:xfrm flipV="1">
                  <a:off x="4521" y="1381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3" name="Line 263"/>
                <p:cNvSpPr>
                  <a:spLocks noChangeShapeType="1"/>
                </p:cNvSpPr>
                <p:nvPr/>
              </p:nvSpPr>
              <p:spPr bwMode="auto">
                <a:xfrm flipV="1">
                  <a:off x="4535" y="1371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4" name="Line 264"/>
                <p:cNvSpPr>
                  <a:spLocks noChangeShapeType="1"/>
                </p:cNvSpPr>
                <p:nvPr/>
              </p:nvSpPr>
              <p:spPr bwMode="auto">
                <a:xfrm flipV="1">
                  <a:off x="4549" y="1360"/>
                  <a:ext cx="4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5" name="Line 265"/>
                <p:cNvSpPr>
                  <a:spLocks noChangeShapeType="1"/>
                </p:cNvSpPr>
                <p:nvPr/>
              </p:nvSpPr>
              <p:spPr bwMode="auto">
                <a:xfrm flipV="1">
                  <a:off x="4561" y="1349"/>
                  <a:ext cx="4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6" name="Line 266"/>
                <p:cNvSpPr>
                  <a:spLocks noChangeShapeType="1"/>
                </p:cNvSpPr>
                <p:nvPr/>
              </p:nvSpPr>
              <p:spPr bwMode="auto">
                <a:xfrm flipV="1">
                  <a:off x="4575" y="1338"/>
                  <a:ext cx="4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7" name="Line 267"/>
                <p:cNvSpPr>
                  <a:spLocks noChangeShapeType="1"/>
                </p:cNvSpPr>
                <p:nvPr/>
              </p:nvSpPr>
              <p:spPr bwMode="auto">
                <a:xfrm flipV="1">
                  <a:off x="4589" y="1329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8" name="Line 268"/>
                <p:cNvSpPr>
                  <a:spLocks noChangeShapeType="1"/>
                </p:cNvSpPr>
                <p:nvPr/>
              </p:nvSpPr>
              <p:spPr bwMode="auto">
                <a:xfrm flipV="1">
                  <a:off x="4601" y="1318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9" name="Line 269"/>
                <p:cNvSpPr>
                  <a:spLocks noChangeShapeType="1"/>
                </p:cNvSpPr>
                <p:nvPr/>
              </p:nvSpPr>
              <p:spPr bwMode="auto">
                <a:xfrm flipV="1">
                  <a:off x="4615" y="1308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0" name="Line 270"/>
                <p:cNvSpPr>
                  <a:spLocks noChangeShapeType="1"/>
                </p:cNvSpPr>
                <p:nvPr/>
              </p:nvSpPr>
              <p:spPr bwMode="auto">
                <a:xfrm flipV="1">
                  <a:off x="4629" y="1297"/>
                  <a:ext cx="4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" name="Line 271"/>
                <p:cNvSpPr>
                  <a:spLocks noChangeShapeType="1"/>
                </p:cNvSpPr>
                <p:nvPr/>
              </p:nvSpPr>
              <p:spPr bwMode="auto">
                <a:xfrm flipV="1">
                  <a:off x="4642" y="1288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2" name="Line 272"/>
                <p:cNvSpPr>
                  <a:spLocks noChangeShapeType="1"/>
                </p:cNvSpPr>
                <p:nvPr/>
              </p:nvSpPr>
              <p:spPr bwMode="auto">
                <a:xfrm flipV="1">
                  <a:off x="4656" y="1277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3" name="Line 273"/>
                <p:cNvSpPr>
                  <a:spLocks noChangeShapeType="1"/>
                </p:cNvSpPr>
                <p:nvPr/>
              </p:nvSpPr>
              <p:spPr bwMode="auto">
                <a:xfrm flipV="1">
                  <a:off x="4668" y="1266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4" name="Line 274"/>
                <p:cNvSpPr>
                  <a:spLocks noChangeShapeType="1"/>
                </p:cNvSpPr>
                <p:nvPr/>
              </p:nvSpPr>
              <p:spPr bwMode="auto">
                <a:xfrm flipV="1">
                  <a:off x="4682" y="1255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5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4696" y="1244"/>
                  <a:ext cx="5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6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4710" y="1235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7" name="Line 277"/>
                <p:cNvSpPr>
                  <a:spLocks noChangeShapeType="1"/>
                </p:cNvSpPr>
                <p:nvPr/>
              </p:nvSpPr>
              <p:spPr bwMode="auto">
                <a:xfrm flipV="1">
                  <a:off x="4724" y="1224"/>
                  <a:ext cx="4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8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4736" y="1214"/>
                  <a:ext cx="5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9" name="Line 279"/>
                <p:cNvSpPr>
                  <a:spLocks noChangeShapeType="1"/>
                </p:cNvSpPr>
                <p:nvPr/>
              </p:nvSpPr>
              <p:spPr bwMode="auto">
                <a:xfrm flipV="1">
                  <a:off x="4750" y="1204"/>
                  <a:ext cx="5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0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4764" y="1194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1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4778" y="1183"/>
                  <a:ext cx="4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4791" y="1174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3" name="Line 283"/>
                <p:cNvSpPr>
                  <a:spLocks noChangeShapeType="1"/>
                </p:cNvSpPr>
                <p:nvPr/>
              </p:nvSpPr>
              <p:spPr bwMode="auto">
                <a:xfrm flipV="1">
                  <a:off x="4805" y="1163"/>
                  <a:ext cx="5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4" name="Line 284"/>
                <p:cNvSpPr>
                  <a:spLocks noChangeShapeType="1"/>
                </p:cNvSpPr>
                <p:nvPr/>
              </p:nvSpPr>
              <p:spPr bwMode="auto">
                <a:xfrm flipV="1">
                  <a:off x="4819" y="1154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5" name="Line 285"/>
                <p:cNvSpPr>
                  <a:spLocks noChangeShapeType="1"/>
                </p:cNvSpPr>
                <p:nvPr/>
              </p:nvSpPr>
              <p:spPr bwMode="auto">
                <a:xfrm flipV="1">
                  <a:off x="4833" y="1143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6" name="Line 286"/>
                <p:cNvSpPr>
                  <a:spLocks noChangeShapeType="1"/>
                </p:cNvSpPr>
                <p:nvPr/>
              </p:nvSpPr>
              <p:spPr bwMode="auto">
                <a:xfrm flipV="1">
                  <a:off x="4847" y="1134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7" name="Line 287"/>
                <p:cNvSpPr>
                  <a:spLocks noChangeShapeType="1"/>
                </p:cNvSpPr>
                <p:nvPr/>
              </p:nvSpPr>
              <p:spPr bwMode="auto">
                <a:xfrm flipV="1">
                  <a:off x="4861" y="1123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8" name="Line 288"/>
                <p:cNvSpPr>
                  <a:spLocks noChangeShapeType="1"/>
                </p:cNvSpPr>
                <p:nvPr/>
              </p:nvSpPr>
              <p:spPr bwMode="auto">
                <a:xfrm flipV="1">
                  <a:off x="4874" y="1112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9" name="Line 289"/>
                <p:cNvSpPr>
                  <a:spLocks noChangeShapeType="1"/>
                </p:cNvSpPr>
                <p:nvPr/>
              </p:nvSpPr>
              <p:spPr bwMode="auto">
                <a:xfrm flipV="1">
                  <a:off x="4888" y="1103"/>
                  <a:ext cx="3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0" name="Line 290"/>
                <p:cNvSpPr>
                  <a:spLocks noChangeShapeType="1"/>
                </p:cNvSpPr>
                <p:nvPr/>
              </p:nvSpPr>
              <p:spPr bwMode="auto">
                <a:xfrm flipV="1">
                  <a:off x="4901" y="1092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1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4914" y="1083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2" name="Line 292"/>
                <p:cNvSpPr>
                  <a:spLocks noChangeShapeType="1"/>
                </p:cNvSpPr>
                <p:nvPr/>
              </p:nvSpPr>
              <p:spPr bwMode="auto">
                <a:xfrm flipV="1">
                  <a:off x="4930" y="1072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3" name="Line 293"/>
                <p:cNvSpPr>
                  <a:spLocks noChangeShapeType="1"/>
                </p:cNvSpPr>
                <p:nvPr/>
              </p:nvSpPr>
              <p:spPr bwMode="auto">
                <a:xfrm flipV="1">
                  <a:off x="4944" y="1063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4" name="Line 294"/>
                <p:cNvSpPr>
                  <a:spLocks noChangeShapeType="1"/>
                </p:cNvSpPr>
                <p:nvPr/>
              </p:nvSpPr>
              <p:spPr bwMode="auto">
                <a:xfrm flipV="1">
                  <a:off x="4958" y="1054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5" name="Line 295"/>
                <p:cNvSpPr>
                  <a:spLocks noChangeShapeType="1"/>
                </p:cNvSpPr>
                <p:nvPr/>
              </p:nvSpPr>
              <p:spPr bwMode="auto">
                <a:xfrm flipV="1">
                  <a:off x="4971" y="1043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6" name="Line 296"/>
                <p:cNvSpPr>
                  <a:spLocks noChangeShapeType="1"/>
                </p:cNvSpPr>
                <p:nvPr/>
              </p:nvSpPr>
              <p:spPr bwMode="auto">
                <a:xfrm flipV="1">
                  <a:off x="4985" y="1034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7" name="Line 297"/>
                <p:cNvSpPr>
                  <a:spLocks noChangeShapeType="1"/>
                </p:cNvSpPr>
                <p:nvPr/>
              </p:nvSpPr>
              <p:spPr bwMode="auto">
                <a:xfrm flipV="1">
                  <a:off x="4999" y="1023"/>
                  <a:ext cx="5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8" name="Line 298"/>
                <p:cNvSpPr>
                  <a:spLocks noChangeShapeType="1"/>
                </p:cNvSpPr>
                <p:nvPr/>
              </p:nvSpPr>
              <p:spPr bwMode="auto">
                <a:xfrm flipV="1">
                  <a:off x="5013" y="1014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9" name="Line 299"/>
                <p:cNvSpPr>
                  <a:spLocks noChangeShapeType="1"/>
                </p:cNvSpPr>
                <p:nvPr/>
              </p:nvSpPr>
              <p:spPr bwMode="auto">
                <a:xfrm flipV="1">
                  <a:off x="5027" y="1003"/>
                  <a:ext cx="4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0" name="Line 300"/>
                <p:cNvSpPr>
                  <a:spLocks noChangeShapeType="1"/>
                </p:cNvSpPr>
                <p:nvPr/>
              </p:nvSpPr>
              <p:spPr bwMode="auto">
                <a:xfrm flipV="1">
                  <a:off x="5041" y="994"/>
                  <a:ext cx="4" cy="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1" name="Line 301"/>
                <p:cNvSpPr>
                  <a:spLocks noChangeShapeType="1"/>
                </p:cNvSpPr>
                <p:nvPr/>
              </p:nvSpPr>
              <p:spPr bwMode="auto">
                <a:xfrm flipV="1">
                  <a:off x="3140" y="2648"/>
                  <a:ext cx="2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2" name="Line 302"/>
                <p:cNvSpPr>
                  <a:spLocks noChangeShapeType="1"/>
                </p:cNvSpPr>
                <p:nvPr/>
              </p:nvSpPr>
              <p:spPr bwMode="auto">
                <a:xfrm flipV="1">
                  <a:off x="3146" y="2633"/>
                  <a:ext cx="2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3" name="Line 303"/>
                <p:cNvSpPr>
                  <a:spLocks noChangeShapeType="1"/>
                </p:cNvSpPr>
                <p:nvPr/>
              </p:nvSpPr>
              <p:spPr bwMode="auto">
                <a:xfrm flipV="1">
                  <a:off x="3151" y="2617"/>
                  <a:ext cx="2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4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3157" y="2602"/>
                  <a:ext cx="2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5" name="Line 305"/>
                <p:cNvSpPr>
                  <a:spLocks noChangeShapeType="1"/>
                </p:cNvSpPr>
                <p:nvPr/>
              </p:nvSpPr>
              <p:spPr bwMode="auto">
                <a:xfrm flipV="1">
                  <a:off x="3162" y="2587"/>
                  <a:ext cx="1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6" name="Line 306"/>
                <p:cNvSpPr>
                  <a:spLocks noChangeShapeType="1"/>
                </p:cNvSpPr>
                <p:nvPr/>
              </p:nvSpPr>
              <p:spPr bwMode="auto">
                <a:xfrm flipV="1">
                  <a:off x="3166" y="2571"/>
                  <a:ext cx="4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7" name="Line 307"/>
                <p:cNvSpPr>
                  <a:spLocks noChangeShapeType="1"/>
                </p:cNvSpPr>
                <p:nvPr/>
              </p:nvSpPr>
              <p:spPr bwMode="auto">
                <a:xfrm flipV="1">
                  <a:off x="3173" y="2556"/>
                  <a:ext cx="1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8" name="Line 308"/>
                <p:cNvSpPr>
                  <a:spLocks noChangeShapeType="1"/>
                </p:cNvSpPr>
                <p:nvPr/>
              </p:nvSpPr>
              <p:spPr bwMode="auto">
                <a:xfrm flipV="1">
                  <a:off x="3177" y="2539"/>
                  <a:ext cx="2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9" name="Line 309"/>
                <p:cNvSpPr>
                  <a:spLocks noChangeShapeType="1"/>
                </p:cNvSpPr>
                <p:nvPr/>
              </p:nvSpPr>
              <p:spPr bwMode="auto">
                <a:xfrm flipV="1">
                  <a:off x="3183" y="2524"/>
                  <a:ext cx="2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0" name="Line 310"/>
                <p:cNvSpPr>
                  <a:spLocks noChangeShapeType="1"/>
                </p:cNvSpPr>
                <p:nvPr/>
              </p:nvSpPr>
              <p:spPr bwMode="auto">
                <a:xfrm flipV="1">
                  <a:off x="3188" y="2508"/>
                  <a:ext cx="2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1" name="Line 311"/>
                <p:cNvSpPr>
                  <a:spLocks noChangeShapeType="1"/>
                </p:cNvSpPr>
                <p:nvPr/>
              </p:nvSpPr>
              <p:spPr bwMode="auto">
                <a:xfrm flipV="1">
                  <a:off x="3194" y="2493"/>
                  <a:ext cx="2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2" name="Line 312"/>
                <p:cNvSpPr>
                  <a:spLocks noChangeShapeType="1"/>
                </p:cNvSpPr>
                <p:nvPr/>
              </p:nvSpPr>
              <p:spPr bwMode="auto">
                <a:xfrm flipV="1">
                  <a:off x="3199" y="2477"/>
                  <a:ext cx="1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3" name="Line 313"/>
                <p:cNvSpPr>
                  <a:spLocks noChangeShapeType="1"/>
                </p:cNvSpPr>
                <p:nvPr/>
              </p:nvSpPr>
              <p:spPr bwMode="auto">
                <a:xfrm flipV="1">
                  <a:off x="3203" y="2462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4" name="Line 314"/>
                <p:cNvSpPr>
                  <a:spLocks noChangeShapeType="1"/>
                </p:cNvSpPr>
                <p:nvPr/>
              </p:nvSpPr>
              <p:spPr bwMode="auto">
                <a:xfrm flipV="1">
                  <a:off x="3210" y="2447"/>
                  <a:ext cx="1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5" name="Line 315"/>
                <p:cNvSpPr>
                  <a:spLocks noChangeShapeType="1"/>
                </p:cNvSpPr>
                <p:nvPr/>
              </p:nvSpPr>
              <p:spPr bwMode="auto">
                <a:xfrm flipV="1">
                  <a:off x="3216" y="2431"/>
                  <a:ext cx="1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6" name="Line 316"/>
                <p:cNvSpPr>
                  <a:spLocks noChangeShapeType="1"/>
                </p:cNvSpPr>
                <p:nvPr/>
              </p:nvSpPr>
              <p:spPr bwMode="auto">
                <a:xfrm flipV="1">
                  <a:off x="3220" y="2416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7" name="Line 317"/>
                <p:cNvSpPr>
                  <a:spLocks noChangeShapeType="1"/>
                </p:cNvSpPr>
                <p:nvPr/>
              </p:nvSpPr>
              <p:spPr bwMode="auto">
                <a:xfrm flipV="1">
                  <a:off x="3226" y="2401"/>
                  <a:ext cx="2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8" name="Line 318"/>
                <p:cNvSpPr>
                  <a:spLocks noChangeShapeType="1"/>
                </p:cNvSpPr>
                <p:nvPr/>
              </p:nvSpPr>
              <p:spPr bwMode="auto">
                <a:xfrm flipV="1">
                  <a:off x="3233" y="2385"/>
                  <a:ext cx="1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9" name="Line 319"/>
                <p:cNvSpPr>
                  <a:spLocks noChangeShapeType="1"/>
                </p:cNvSpPr>
                <p:nvPr/>
              </p:nvSpPr>
              <p:spPr bwMode="auto">
                <a:xfrm flipV="1">
                  <a:off x="3237" y="2370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0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3243" y="2353"/>
                  <a:ext cx="2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1" name="Line 321"/>
                <p:cNvSpPr>
                  <a:spLocks noChangeShapeType="1"/>
                </p:cNvSpPr>
                <p:nvPr/>
              </p:nvSpPr>
              <p:spPr bwMode="auto">
                <a:xfrm flipV="1">
                  <a:off x="3249" y="2338"/>
                  <a:ext cx="2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2" name="Line 322"/>
                <p:cNvSpPr>
                  <a:spLocks noChangeShapeType="1"/>
                </p:cNvSpPr>
                <p:nvPr/>
              </p:nvSpPr>
              <p:spPr bwMode="auto">
                <a:xfrm flipV="1">
                  <a:off x="3256" y="2322"/>
                  <a:ext cx="1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3" name="Line 323"/>
                <p:cNvSpPr>
                  <a:spLocks noChangeShapeType="1"/>
                </p:cNvSpPr>
                <p:nvPr/>
              </p:nvSpPr>
              <p:spPr bwMode="auto">
                <a:xfrm flipV="1">
                  <a:off x="3260" y="2307"/>
                  <a:ext cx="3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4" name="Line 324"/>
                <p:cNvSpPr>
                  <a:spLocks noChangeShapeType="1"/>
                </p:cNvSpPr>
                <p:nvPr/>
              </p:nvSpPr>
              <p:spPr bwMode="auto">
                <a:xfrm flipV="1">
                  <a:off x="3266" y="2291"/>
                  <a:ext cx="2" cy="7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5" name="Line 325"/>
                <p:cNvSpPr>
                  <a:spLocks noChangeShapeType="1"/>
                </p:cNvSpPr>
                <p:nvPr/>
              </p:nvSpPr>
              <p:spPr bwMode="auto">
                <a:xfrm flipV="1">
                  <a:off x="3273" y="2276"/>
                  <a:ext cx="1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6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3279" y="2261"/>
                  <a:ext cx="1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7" name="Line 327"/>
                <p:cNvSpPr>
                  <a:spLocks noChangeShapeType="1"/>
                </p:cNvSpPr>
                <p:nvPr/>
              </p:nvSpPr>
              <p:spPr bwMode="auto">
                <a:xfrm flipV="1">
                  <a:off x="3283" y="2245"/>
                  <a:ext cx="3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8" name="Line 328"/>
                <p:cNvSpPr>
                  <a:spLocks noChangeShapeType="1"/>
                </p:cNvSpPr>
                <p:nvPr/>
              </p:nvSpPr>
              <p:spPr bwMode="auto">
                <a:xfrm flipV="1">
                  <a:off x="3289" y="2230"/>
                  <a:ext cx="4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9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3296" y="2215"/>
                  <a:ext cx="3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0" name="Line 330"/>
                <p:cNvSpPr>
                  <a:spLocks noChangeShapeType="1"/>
                </p:cNvSpPr>
                <p:nvPr/>
              </p:nvSpPr>
              <p:spPr bwMode="auto">
                <a:xfrm flipV="1">
                  <a:off x="3302" y="2199"/>
                  <a:ext cx="1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1" name="Line 331"/>
                <p:cNvSpPr>
                  <a:spLocks noChangeShapeType="1"/>
                </p:cNvSpPr>
                <p:nvPr/>
              </p:nvSpPr>
              <p:spPr bwMode="auto">
                <a:xfrm flipV="1">
                  <a:off x="3308" y="2184"/>
                  <a:ext cx="1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2" name="Line 332"/>
                <p:cNvSpPr>
                  <a:spLocks noChangeShapeType="1"/>
                </p:cNvSpPr>
                <p:nvPr/>
              </p:nvSpPr>
              <p:spPr bwMode="auto">
                <a:xfrm flipV="1">
                  <a:off x="3314" y="2168"/>
                  <a:ext cx="2" cy="7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3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3320" y="2153"/>
                  <a:ext cx="2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4" name="Line 334"/>
                <p:cNvSpPr>
                  <a:spLocks noChangeShapeType="1"/>
                </p:cNvSpPr>
                <p:nvPr/>
              </p:nvSpPr>
              <p:spPr bwMode="auto">
                <a:xfrm flipV="1">
                  <a:off x="3326" y="2138"/>
                  <a:ext cx="2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5" name="Line 335"/>
                <p:cNvSpPr>
                  <a:spLocks noChangeShapeType="1"/>
                </p:cNvSpPr>
                <p:nvPr/>
              </p:nvSpPr>
              <p:spPr bwMode="auto">
                <a:xfrm flipV="1">
                  <a:off x="3333" y="2122"/>
                  <a:ext cx="1" cy="7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6" name="Line 336"/>
                <p:cNvSpPr>
                  <a:spLocks noChangeShapeType="1"/>
                </p:cNvSpPr>
                <p:nvPr/>
              </p:nvSpPr>
              <p:spPr bwMode="auto">
                <a:xfrm flipV="1">
                  <a:off x="3337" y="2107"/>
                  <a:ext cx="3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7" name="Freeform 337"/>
                <p:cNvSpPr>
                  <a:spLocks/>
                </p:cNvSpPr>
                <p:nvPr/>
              </p:nvSpPr>
              <p:spPr bwMode="auto">
                <a:xfrm>
                  <a:off x="3343" y="2093"/>
                  <a:ext cx="3" cy="5"/>
                </a:xfrm>
                <a:custGeom>
                  <a:avLst/>
                  <a:gdLst>
                    <a:gd name="T0" fmla="*/ 0 w 3"/>
                    <a:gd name="T1" fmla="*/ 5 h 5"/>
                    <a:gd name="T2" fmla="*/ 0 w 3"/>
                    <a:gd name="T3" fmla="*/ 5 h 5"/>
                    <a:gd name="T4" fmla="*/ 3 w 3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0" y="5"/>
                      </a:moveTo>
                      <a:lnTo>
                        <a:pt x="0" y="5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8" name="Line 338"/>
                <p:cNvSpPr>
                  <a:spLocks noChangeShapeType="1"/>
                </p:cNvSpPr>
                <p:nvPr/>
              </p:nvSpPr>
              <p:spPr bwMode="auto">
                <a:xfrm flipV="1">
                  <a:off x="3349" y="2078"/>
                  <a:ext cx="4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9" name="Line 339"/>
                <p:cNvSpPr>
                  <a:spLocks noChangeShapeType="1"/>
                </p:cNvSpPr>
                <p:nvPr/>
              </p:nvSpPr>
              <p:spPr bwMode="auto">
                <a:xfrm flipV="1">
                  <a:off x="3357" y="2062"/>
                  <a:ext cx="2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0" name="Line 340"/>
                <p:cNvSpPr>
                  <a:spLocks noChangeShapeType="1"/>
                </p:cNvSpPr>
                <p:nvPr/>
              </p:nvSpPr>
              <p:spPr bwMode="auto">
                <a:xfrm flipV="1">
                  <a:off x="3363" y="2047"/>
                  <a:ext cx="2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1" name="Line 341"/>
                <p:cNvSpPr>
                  <a:spLocks noChangeShapeType="1"/>
                </p:cNvSpPr>
                <p:nvPr/>
              </p:nvSpPr>
              <p:spPr bwMode="auto">
                <a:xfrm flipV="1">
                  <a:off x="3369" y="2032"/>
                  <a:ext cx="2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2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3376" y="2016"/>
                  <a:ext cx="1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3" name="Line 343"/>
                <p:cNvSpPr>
                  <a:spLocks noChangeShapeType="1"/>
                </p:cNvSpPr>
                <p:nvPr/>
              </p:nvSpPr>
              <p:spPr bwMode="auto">
                <a:xfrm flipV="1">
                  <a:off x="3382" y="2001"/>
                  <a:ext cx="3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4" name="Line 344"/>
                <p:cNvSpPr>
                  <a:spLocks noChangeShapeType="1"/>
                </p:cNvSpPr>
                <p:nvPr/>
              </p:nvSpPr>
              <p:spPr bwMode="auto">
                <a:xfrm flipV="1">
                  <a:off x="3388" y="1986"/>
                  <a:ext cx="3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5" name="Line 345"/>
                <p:cNvSpPr>
                  <a:spLocks noChangeShapeType="1"/>
                </p:cNvSpPr>
                <p:nvPr/>
              </p:nvSpPr>
              <p:spPr bwMode="auto">
                <a:xfrm flipV="1">
                  <a:off x="3396" y="1970"/>
                  <a:ext cx="1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6" name="Line 346"/>
                <p:cNvSpPr>
                  <a:spLocks noChangeShapeType="1"/>
                </p:cNvSpPr>
                <p:nvPr/>
              </p:nvSpPr>
              <p:spPr bwMode="auto">
                <a:xfrm flipV="1">
                  <a:off x="3402" y="1956"/>
                  <a:ext cx="1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7" name="Line 347"/>
                <p:cNvSpPr>
                  <a:spLocks noChangeShapeType="1"/>
                </p:cNvSpPr>
                <p:nvPr/>
              </p:nvSpPr>
              <p:spPr bwMode="auto">
                <a:xfrm flipV="1">
                  <a:off x="3408" y="1941"/>
                  <a:ext cx="1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8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3414" y="1926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9" name="Line 349"/>
                <p:cNvSpPr>
                  <a:spLocks noChangeShapeType="1"/>
                </p:cNvSpPr>
                <p:nvPr/>
              </p:nvSpPr>
              <p:spPr bwMode="auto">
                <a:xfrm flipV="1">
                  <a:off x="3422" y="1910"/>
                  <a:ext cx="1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0" name="Line 350"/>
                <p:cNvSpPr>
                  <a:spLocks noChangeShapeType="1"/>
                </p:cNvSpPr>
                <p:nvPr/>
              </p:nvSpPr>
              <p:spPr bwMode="auto">
                <a:xfrm flipV="1">
                  <a:off x="3428" y="1895"/>
                  <a:ext cx="1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1" name="Line 351"/>
                <p:cNvSpPr>
                  <a:spLocks noChangeShapeType="1"/>
                </p:cNvSpPr>
                <p:nvPr/>
              </p:nvSpPr>
              <p:spPr bwMode="auto">
                <a:xfrm flipV="1">
                  <a:off x="3434" y="1879"/>
                  <a:ext cx="3" cy="7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2" name="Line 352"/>
                <p:cNvSpPr>
                  <a:spLocks noChangeShapeType="1"/>
                </p:cNvSpPr>
                <p:nvPr/>
              </p:nvSpPr>
              <p:spPr bwMode="auto">
                <a:xfrm flipV="1">
                  <a:off x="3442" y="1866"/>
                  <a:ext cx="1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3" name="Line 353"/>
                <p:cNvSpPr>
                  <a:spLocks noChangeShapeType="1"/>
                </p:cNvSpPr>
                <p:nvPr/>
              </p:nvSpPr>
              <p:spPr bwMode="auto">
                <a:xfrm flipV="1">
                  <a:off x="3448" y="1850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4" name="Line 354"/>
                <p:cNvSpPr>
                  <a:spLocks noChangeShapeType="1"/>
                </p:cNvSpPr>
                <p:nvPr/>
              </p:nvSpPr>
              <p:spPr bwMode="auto">
                <a:xfrm flipV="1">
                  <a:off x="3456" y="1835"/>
                  <a:ext cx="1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5" name="Line 355"/>
                <p:cNvSpPr>
                  <a:spLocks noChangeShapeType="1"/>
                </p:cNvSpPr>
                <p:nvPr/>
              </p:nvSpPr>
              <p:spPr bwMode="auto">
                <a:xfrm flipV="1">
                  <a:off x="3462" y="1819"/>
                  <a:ext cx="1" cy="7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6" name="Line 356"/>
                <p:cNvSpPr>
                  <a:spLocks noChangeShapeType="1"/>
                </p:cNvSpPr>
                <p:nvPr/>
              </p:nvSpPr>
              <p:spPr bwMode="auto">
                <a:xfrm flipV="1">
                  <a:off x="3468" y="1806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7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3475" y="1790"/>
                  <a:ext cx="2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8" name="Line 358"/>
                <p:cNvSpPr>
                  <a:spLocks noChangeShapeType="1"/>
                </p:cNvSpPr>
                <p:nvPr/>
              </p:nvSpPr>
              <p:spPr bwMode="auto">
                <a:xfrm flipV="1">
                  <a:off x="3482" y="1775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9" name="Line 359"/>
                <p:cNvSpPr>
                  <a:spLocks noChangeShapeType="1"/>
                </p:cNvSpPr>
                <p:nvPr/>
              </p:nvSpPr>
              <p:spPr bwMode="auto">
                <a:xfrm flipV="1">
                  <a:off x="3489" y="1760"/>
                  <a:ext cx="2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0" name="Line 360"/>
                <p:cNvSpPr>
                  <a:spLocks noChangeShapeType="1"/>
                </p:cNvSpPr>
                <p:nvPr/>
              </p:nvSpPr>
              <p:spPr bwMode="auto">
                <a:xfrm flipV="1">
                  <a:off x="3495" y="1746"/>
                  <a:ext cx="4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1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3503" y="1730"/>
                  <a:ext cx="2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2" name="Line 362"/>
                <p:cNvSpPr>
                  <a:spLocks noChangeShapeType="1"/>
                </p:cNvSpPr>
                <p:nvPr/>
              </p:nvSpPr>
              <p:spPr bwMode="auto">
                <a:xfrm flipV="1">
                  <a:off x="3511" y="1715"/>
                  <a:ext cx="1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3" name="Line 363"/>
                <p:cNvSpPr>
                  <a:spLocks noChangeShapeType="1"/>
                </p:cNvSpPr>
                <p:nvPr/>
              </p:nvSpPr>
              <p:spPr bwMode="auto">
                <a:xfrm flipV="1">
                  <a:off x="3517" y="1700"/>
                  <a:ext cx="3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4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3525" y="1686"/>
                  <a:ext cx="1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5" name="Line 365"/>
                <p:cNvSpPr>
                  <a:spLocks noChangeShapeType="1"/>
                </p:cNvSpPr>
                <p:nvPr/>
              </p:nvSpPr>
              <p:spPr bwMode="auto">
                <a:xfrm flipV="1">
                  <a:off x="3531" y="1670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6" name="Line 366"/>
                <p:cNvSpPr>
                  <a:spLocks noChangeShapeType="1"/>
                </p:cNvSpPr>
                <p:nvPr/>
              </p:nvSpPr>
              <p:spPr bwMode="auto">
                <a:xfrm flipV="1">
                  <a:off x="3539" y="1655"/>
                  <a:ext cx="1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7" name="Line 367"/>
                <p:cNvSpPr>
                  <a:spLocks noChangeShapeType="1"/>
                </p:cNvSpPr>
                <p:nvPr/>
              </p:nvSpPr>
              <p:spPr bwMode="auto">
                <a:xfrm flipV="1">
                  <a:off x="3545" y="1640"/>
                  <a:ext cx="3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8" name="Line 368"/>
                <p:cNvSpPr>
                  <a:spLocks noChangeShapeType="1"/>
                </p:cNvSpPr>
                <p:nvPr/>
              </p:nvSpPr>
              <p:spPr bwMode="auto">
                <a:xfrm flipV="1">
                  <a:off x="3552" y="1626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9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3560" y="1610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0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3568" y="1597"/>
                  <a:ext cx="1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1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3575" y="1581"/>
                  <a:ext cx="2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2" name="Line 372"/>
                <p:cNvSpPr>
                  <a:spLocks noChangeShapeType="1"/>
                </p:cNvSpPr>
                <p:nvPr/>
              </p:nvSpPr>
              <p:spPr bwMode="auto">
                <a:xfrm flipV="1">
                  <a:off x="3583" y="1566"/>
                  <a:ext cx="2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3" name="Line 373"/>
                <p:cNvSpPr>
                  <a:spLocks noChangeShapeType="1"/>
                </p:cNvSpPr>
                <p:nvPr/>
              </p:nvSpPr>
              <p:spPr bwMode="auto">
                <a:xfrm flipV="1">
                  <a:off x="3589" y="1552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4" name="Line 374"/>
                <p:cNvSpPr>
                  <a:spLocks noChangeShapeType="1"/>
                </p:cNvSpPr>
                <p:nvPr/>
              </p:nvSpPr>
              <p:spPr bwMode="auto">
                <a:xfrm flipV="1">
                  <a:off x="3597" y="1537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5" name="Line 375"/>
                <p:cNvSpPr>
                  <a:spLocks noChangeShapeType="1"/>
                </p:cNvSpPr>
                <p:nvPr/>
              </p:nvSpPr>
              <p:spPr bwMode="auto">
                <a:xfrm flipV="1">
                  <a:off x="3605" y="1523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6" name="Line 376"/>
                <p:cNvSpPr>
                  <a:spLocks noChangeShapeType="1"/>
                </p:cNvSpPr>
                <p:nvPr/>
              </p:nvSpPr>
              <p:spPr bwMode="auto">
                <a:xfrm flipV="1">
                  <a:off x="3612" y="1507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7" name="Line 377"/>
                <p:cNvSpPr>
                  <a:spLocks noChangeShapeType="1"/>
                </p:cNvSpPr>
                <p:nvPr/>
              </p:nvSpPr>
              <p:spPr bwMode="auto">
                <a:xfrm flipV="1">
                  <a:off x="3620" y="1492"/>
                  <a:ext cx="3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8" name="Line 378"/>
                <p:cNvSpPr>
                  <a:spLocks noChangeShapeType="1"/>
                </p:cNvSpPr>
                <p:nvPr/>
              </p:nvSpPr>
              <p:spPr bwMode="auto">
                <a:xfrm flipV="1">
                  <a:off x="3628" y="1478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9" name="Line 379"/>
                <p:cNvSpPr>
                  <a:spLocks noChangeShapeType="1"/>
                </p:cNvSpPr>
                <p:nvPr/>
              </p:nvSpPr>
              <p:spPr bwMode="auto">
                <a:xfrm flipV="1">
                  <a:off x="3635" y="1463"/>
                  <a:ext cx="3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0" name="Line 380"/>
                <p:cNvSpPr>
                  <a:spLocks noChangeShapeType="1"/>
                </p:cNvSpPr>
                <p:nvPr/>
              </p:nvSpPr>
              <p:spPr bwMode="auto">
                <a:xfrm flipV="1">
                  <a:off x="3643" y="1449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1" name="Line 381"/>
                <p:cNvSpPr>
                  <a:spLocks noChangeShapeType="1"/>
                </p:cNvSpPr>
                <p:nvPr/>
              </p:nvSpPr>
              <p:spPr bwMode="auto">
                <a:xfrm flipV="1">
                  <a:off x="3651" y="1434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2" name="Line 382"/>
                <p:cNvSpPr>
                  <a:spLocks noChangeShapeType="1"/>
                </p:cNvSpPr>
                <p:nvPr/>
              </p:nvSpPr>
              <p:spPr bwMode="auto">
                <a:xfrm flipV="1">
                  <a:off x="3658" y="1420"/>
                  <a:ext cx="4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3" name="Line 383"/>
                <p:cNvSpPr>
                  <a:spLocks noChangeShapeType="1"/>
                </p:cNvSpPr>
                <p:nvPr/>
              </p:nvSpPr>
              <p:spPr bwMode="auto">
                <a:xfrm flipV="1">
                  <a:off x="3666" y="1404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" name="Line 384"/>
                <p:cNvSpPr>
                  <a:spLocks noChangeShapeType="1"/>
                </p:cNvSpPr>
                <p:nvPr/>
              </p:nvSpPr>
              <p:spPr bwMode="auto">
                <a:xfrm flipV="1">
                  <a:off x="3674" y="1391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5" name="Line 385"/>
                <p:cNvSpPr>
                  <a:spLocks noChangeShapeType="1"/>
                </p:cNvSpPr>
                <p:nvPr/>
              </p:nvSpPr>
              <p:spPr bwMode="auto">
                <a:xfrm flipV="1">
                  <a:off x="3681" y="1375"/>
                  <a:ext cx="4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6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3689" y="1361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7" name="Line 387"/>
                <p:cNvSpPr>
                  <a:spLocks noChangeShapeType="1"/>
                </p:cNvSpPr>
                <p:nvPr/>
              </p:nvSpPr>
              <p:spPr bwMode="auto">
                <a:xfrm flipV="1">
                  <a:off x="3697" y="1346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8" name="Line 388"/>
                <p:cNvSpPr>
                  <a:spLocks noChangeShapeType="1"/>
                </p:cNvSpPr>
                <p:nvPr/>
              </p:nvSpPr>
              <p:spPr bwMode="auto">
                <a:xfrm flipV="1">
                  <a:off x="3706" y="1332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9" name="Line 389"/>
                <p:cNvSpPr>
                  <a:spLocks noChangeShapeType="1"/>
                </p:cNvSpPr>
                <p:nvPr/>
              </p:nvSpPr>
              <p:spPr bwMode="auto">
                <a:xfrm flipV="1">
                  <a:off x="3714" y="1318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0" name="Line 390"/>
                <p:cNvSpPr>
                  <a:spLocks noChangeShapeType="1"/>
                </p:cNvSpPr>
                <p:nvPr/>
              </p:nvSpPr>
              <p:spPr bwMode="auto">
                <a:xfrm flipV="1">
                  <a:off x="3721" y="1303"/>
                  <a:ext cx="4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1" name="Line 391"/>
                <p:cNvSpPr>
                  <a:spLocks noChangeShapeType="1"/>
                </p:cNvSpPr>
                <p:nvPr/>
              </p:nvSpPr>
              <p:spPr bwMode="auto">
                <a:xfrm flipV="1">
                  <a:off x="3731" y="1289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2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3738" y="1274"/>
                  <a:ext cx="3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3" name="Line 393"/>
                <p:cNvSpPr>
                  <a:spLocks noChangeShapeType="1"/>
                </p:cNvSpPr>
                <p:nvPr/>
              </p:nvSpPr>
              <p:spPr bwMode="auto">
                <a:xfrm flipV="1">
                  <a:off x="3746" y="1260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4" name="Line 394"/>
                <p:cNvSpPr>
                  <a:spLocks noChangeShapeType="1"/>
                </p:cNvSpPr>
                <p:nvPr/>
              </p:nvSpPr>
              <p:spPr bwMode="auto">
                <a:xfrm flipV="1">
                  <a:off x="3755" y="1246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5" name="Line 395"/>
                <p:cNvSpPr>
                  <a:spLocks noChangeShapeType="1"/>
                </p:cNvSpPr>
                <p:nvPr/>
              </p:nvSpPr>
              <p:spPr bwMode="auto">
                <a:xfrm flipV="1">
                  <a:off x="3763" y="1231"/>
                  <a:ext cx="3" cy="6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6" name="Line 396"/>
                <p:cNvSpPr>
                  <a:spLocks noChangeShapeType="1"/>
                </p:cNvSpPr>
                <p:nvPr/>
              </p:nvSpPr>
              <p:spPr bwMode="auto">
                <a:xfrm flipV="1">
                  <a:off x="3772" y="1217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7" name="Line 397"/>
                <p:cNvSpPr>
                  <a:spLocks noChangeShapeType="1"/>
                </p:cNvSpPr>
                <p:nvPr/>
              </p:nvSpPr>
              <p:spPr bwMode="auto">
                <a:xfrm flipV="1">
                  <a:off x="3781" y="1203"/>
                  <a:ext cx="2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8" name="Line 398"/>
                <p:cNvSpPr>
                  <a:spLocks noChangeShapeType="1"/>
                </p:cNvSpPr>
                <p:nvPr/>
              </p:nvSpPr>
              <p:spPr bwMode="auto">
                <a:xfrm flipV="1">
                  <a:off x="3789" y="1189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9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3798" y="1174"/>
                  <a:ext cx="2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0" name="Line 400"/>
                <p:cNvSpPr>
                  <a:spLocks noChangeShapeType="1"/>
                </p:cNvSpPr>
                <p:nvPr/>
              </p:nvSpPr>
              <p:spPr bwMode="auto">
                <a:xfrm flipV="1">
                  <a:off x="3806" y="1160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1" name="Line 401"/>
                <p:cNvSpPr>
                  <a:spLocks noChangeShapeType="1"/>
                </p:cNvSpPr>
                <p:nvPr/>
              </p:nvSpPr>
              <p:spPr bwMode="auto">
                <a:xfrm flipV="1">
                  <a:off x="3815" y="1146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2" name="Line 402"/>
                <p:cNvSpPr>
                  <a:spLocks noChangeShapeType="1"/>
                </p:cNvSpPr>
                <p:nvPr/>
              </p:nvSpPr>
              <p:spPr bwMode="auto">
                <a:xfrm flipV="1">
                  <a:off x="3823" y="1132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3" name="Line 403"/>
                <p:cNvSpPr>
                  <a:spLocks noChangeShapeType="1"/>
                </p:cNvSpPr>
                <p:nvPr/>
              </p:nvSpPr>
              <p:spPr bwMode="auto">
                <a:xfrm flipV="1">
                  <a:off x="3832" y="1117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4" name="Line 404"/>
                <p:cNvSpPr>
                  <a:spLocks noChangeShapeType="1"/>
                </p:cNvSpPr>
                <p:nvPr/>
              </p:nvSpPr>
              <p:spPr bwMode="auto">
                <a:xfrm flipV="1">
                  <a:off x="3841" y="1103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5" name="Line 405"/>
                <p:cNvSpPr>
                  <a:spLocks noChangeShapeType="1"/>
                </p:cNvSpPr>
                <p:nvPr/>
              </p:nvSpPr>
              <p:spPr bwMode="auto">
                <a:xfrm flipV="1">
                  <a:off x="3849" y="1089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6" name="Line 406"/>
                <p:cNvSpPr>
                  <a:spLocks noChangeShapeType="1"/>
                </p:cNvSpPr>
                <p:nvPr/>
              </p:nvSpPr>
              <p:spPr bwMode="auto">
                <a:xfrm flipV="1">
                  <a:off x="3858" y="1075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7" name="Line 407"/>
                <p:cNvSpPr>
                  <a:spLocks noChangeShapeType="1"/>
                </p:cNvSpPr>
                <p:nvPr/>
              </p:nvSpPr>
              <p:spPr bwMode="auto">
                <a:xfrm flipV="1">
                  <a:off x="3868" y="1062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8" name="Line 408"/>
                <p:cNvSpPr>
                  <a:spLocks noChangeShapeType="1"/>
                </p:cNvSpPr>
                <p:nvPr/>
              </p:nvSpPr>
              <p:spPr bwMode="auto">
                <a:xfrm flipV="1">
                  <a:off x="3875" y="1046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9" name="Line 409"/>
                <p:cNvSpPr>
                  <a:spLocks noChangeShapeType="1"/>
                </p:cNvSpPr>
                <p:nvPr/>
              </p:nvSpPr>
              <p:spPr bwMode="auto">
                <a:xfrm flipV="1">
                  <a:off x="3884" y="1032"/>
                  <a:ext cx="4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0" name="Line 410"/>
                <p:cNvSpPr>
                  <a:spLocks noChangeShapeType="1"/>
                </p:cNvSpPr>
                <p:nvPr/>
              </p:nvSpPr>
              <p:spPr bwMode="auto">
                <a:xfrm flipV="1">
                  <a:off x="3894" y="1018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1" name="Line 411"/>
                <p:cNvSpPr>
                  <a:spLocks noChangeShapeType="1"/>
                </p:cNvSpPr>
                <p:nvPr/>
              </p:nvSpPr>
              <p:spPr bwMode="auto">
                <a:xfrm flipV="1">
                  <a:off x="3903" y="1005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2" name="Line 412"/>
                <p:cNvSpPr>
                  <a:spLocks noChangeShapeType="1"/>
                </p:cNvSpPr>
                <p:nvPr/>
              </p:nvSpPr>
              <p:spPr bwMode="auto">
                <a:xfrm flipV="1">
                  <a:off x="3912" y="991"/>
                  <a:ext cx="3" cy="4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3" name="Line 413"/>
                <p:cNvSpPr>
                  <a:spLocks noChangeShapeType="1"/>
                </p:cNvSpPr>
                <p:nvPr/>
              </p:nvSpPr>
              <p:spPr bwMode="auto">
                <a:xfrm flipV="1">
                  <a:off x="3921" y="977"/>
                  <a:ext cx="3" cy="5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08" name="Line 414"/>
              <p:cNvSpPr>
                <a:spLocks noChangeShapeType="1"/>
              </p:cNvSpPr>
              <p:nvPr/>
            </p:nvSpPr>
            <p:spPr bwMode="auto">
              <a:xfrm flipV="1">
                <a:off x="3931" y="963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9" name="Line 415"/>
              <p:cNvSpPr>
                <a:spLocks noChangeShapeType="1"/>
              </p:cNvSpPr>
              <p:nvPr/>
            </p:nvSpPr>
            <p:spPr bwMode="auto">
              <a:xfrm flipV="1">
                <a:off x="3940" y="949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0" name="Line 416"/>
              <p:cNvSpPr>
                <a:spLocks noChangeShapeType="1"/>
              </p:cNvSpPr>
              <p:nvPr/>
            </p:nvSpPr>
            <p:spPr bwMode="auto">
              <a:xfrm flipV="1">
                <a:off x="3949" y="935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1" name="Line 417"/>
              <p:cNvSpPr>
                <a:spLocks noChangeShapeType="1"/>
              </p:cNvSpPr>
              <p:nvPr/>
            </p:nvSpPr>
            <p:spPr bwMode="auto">
              <a:xfrm flipV="1">
                <a:off x="3969" y="908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2" name="Line 418"/>
              <p:cNvSpPr>
                <a:spLocks noChangeShapeType="1"/>
              </p:cNvSpPr>
              <p:nvPr/>
            </p:nvSpPr>
            <p:spPr bwMode="auto">
              <a:xfrm flipV="1">
                <a:off x="3978" y="894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3" name="Line 419"/>
              <p:cNvSpPr>
                <a:spLocks noChangeShapeType="1"/>
              </p:cNvSpPr>
              <p:nvPr/>
            </p:nvSpPr>
            <p:spPr bwMode="auto">
              <a:xfrm flipV="1">
                <a:off x="3987" y="880"/>
                <a:ext cx="4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4" name="Line 420"/>
              <p:cNvSpPr>
                <a:spLocks noChangeShapeType="1"/>
              </p:cNvSpPr>
              <p:nvPr/>
            </p:nvSpPr>
            <p:spPr bwMode="auto">
              <a:xfrm flipV="1">
                <a:off x="3997" y="866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5" name="Line 421"/>
              <p:cNvSpPr>
                <a:spLocks noChangeShapeType="1"/>
              </p:cNvSpPr>
              <p:nvPr/>
            </p:nvSpPr>
            <p:spPr bwMode="auto">
              <a:xfrm flipV="1">
                <a:off x="4006" y="852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6" name="Line 422"/>
              <p:cNvSpPr>
                <a:spLocks noChangeShapeType="1"/>
              </p:cNvSpPr>
              <p:nvPr/>
            </p:nvSpPr>
            <p:spPr bwMode="auto">
              <a:xfrm flipV="1">
                <a:off x="4015" y="840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7" name="Line 423"/>
              <p:cNvSpPr>
                <a:spLocks noChangeShapeType="1"/>
              </p:cNvSpPr>
              <p:nvPr/>
            </p:nvSpPr>
            <p:spPr bwMode="auto">
              <a:xfrm flipV="1">
                <a:off x="4024" y="826"/>
                <a:ext cx="5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8" name="Line 424"/>
              <p:cNvSpPr>
                <a:spLocks noChangeShapeType="1"/>
              </p:cNvSpPr>
              <p:nvPr/>
            </p:nvSpPr>
            <p:spPr bwMode="auto">
              <a:xfrm flipV="1">
                <a:off x="4035" y="812"/>
                <a:ext cx="3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9" name="Line 425"/>
              <p:cNvSpPr>
                <a:spLocks noChangeShapeType="1"/>
              </p:cNvSpPr>
              <p:nvPr/>
            </p:nvSpPr>
            <p:spPr bwMode="auto">
              <a:xfrm flipV="1">
                <a:off x="4044" y="799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0" name="Line 426"/>
              <p:cNvSpPr>
                <a:spLocks noChangeShapeType="1"/>
              </p:cNvSpPr>
              <p:nvPr/>
            </p:nvSpPr>
            <p:spPr bwMode="auto">
              <a:xfrm flipV="1">
                <a:off x="4055" y="785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1" name="Line 427"/>
              <p:cNvSpPr>
                <a:spLocks noChangeShapeType="1"/>
              </p:cNvSpPr>
              <p:nvPr/>
            </p:nvSpPr>
            <p:spPr bwMode="auto">
              <a:xfrm flipV="1">
                <a:off x="4064" y="772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2" name="Line 428"/>
              <p:cNvSpPr>
                <a:spLocks noChangeShapeType="1"/>
              </p:cNvSpPr>
              <p:nvPr/>
            </p:nvSpPr>
            <p:spPr bwMode="auto">
              <a:xfrm flipV="1">
                <a:off x="4074" y="759"/>
                <a:ext cx="4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3" name="Line 429"/>
              <p:cNvSpPr>
                <a:spLocks noChangeShapeType="1"/>
              </p:cNvSpPr>
              <p:nvPr/>
            </p:nvSpPr>
            <p:spPr bwMode="auto">
              <a:xfrm flipV="1">
                <a:off x="4084" y="745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4" name="Line 430"/>
              <p:cNvSpPr>
                <a:spLocks noChangeShapeType="1"/>
              </p:cNvSpPr>
              <p:nvPr/>
            </p:nvSpPr>
            <p:spPr bwMode="auto">
              <a:xfrm flipV="1">
                <a:off x="4094" y="731"/>
                <a:ext cx="4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5" name="Line 431"/>
              <p:cNvSpPr>
                <a:spLocks noChangeShapeType="1"/>
              </p:cNvSpPr>
              <p:nvPr/>
            </p:nvSpPr>
            <p:spPr bwMode="auto">
              <a:xfrm flipV="1">
                <a:off x="3090" y="2461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6" name="Line 432"/>
              <p:cNvSpPr>
                <a:spLocks noChangeShapeType="1"/>
              </p:cNvSpPr>
              <p:nvPr/>
            </p:nvSpPr>
            <p:spPr bwMode="auto">
              <a:xfrm flipV="1">
                <a:off x="3090" y="2444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" name="Line 433"/>
              <p:cNvSpPr>
                <a:spLocks noChangeShapeType="1"/>
              </p:cNvSpPr>
              <p:nvPr/>
            </p:nvSpPr>
            <p:spPr bwMode="auto">
              <a:xfrm flipV="1">
                <a:off x="3091" y="2428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8" name="Line 434"/>
              <p:cNvSpPr>
                <a:spLocks noChangeShapeType="1"/>
              </p:cNvSpPr>
              <p:nvPr/>
            </p:nvSpPr>
            <p:spPr bwMode="auto">
              <a:xfrm flipV="1">
                <a:off x="3091" y="2411"/>
                <a:ext cx="1" cy="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9" name="Line 435"/>
              <p:cNvSpPr>
                <a:spLocks noChangeShapeType="1"/>
              </p:cNvSpPr>
              <p:nvPr/>
            </p:nvSpPr>
            <p:spPr bwMode="auto">
              <a:xfrm flipV="1">
                <a:off x="3093" y="2396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0" name="Line 436"/>
              <p:cNvSpPr>
                <a:spLocks noChangeShapeType="1"/>
              </p:cNvSpPr>
              <p:nvPr/>
            </p:nvSpPr>
            <p:spPr bwMode="auto">
              <a:xfrm flipV="1">
                <a:off x="3093" y="2379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1" name="Line 437"/>
              <p:cNvSpPr>
                <a:spLocks noChangeShapeType="1"/>
              </p:cNvSpPr>
              <p:nvPr/>
            </p:nvSpPr>
            <p:spPr bwMode="auto">
              <a:xfrm flipV="1">
                <a:off x="3094" y="2362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2" name="Line 438"/>
              <p:cNvSpPr>
                <a:spLocks noChangeShapeType="1"/>
              </p:cNvSpPr>
              <p:nvPr/>
            </p:nvSpPr>
            <p:spPr bwMode="auto">
              <a:xfrm flipV="1">
                <a:off x="3094" y="2347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3" name="Line 439"/>
              <p:cNvSpPr>
                <a:spLocks noChangeShapeType="1"/>
              </p:cNvSpPr>
              <p:nvPr/>
            </p:nvSpPr>
            <p:spPr bwMode="auto">
              <a:xfrm flipV="1">
                <a:off x="3094" y="2330"/>
                <a:ext cx="2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4" name="Line 440"/>
              <p:cNvSpPr>
                <a:spLocks noChangeShapeType="1"/>
              </p:cNvSpPr>
              <p:nvPr/>
            </p:nvSpPr>
            <p:spPr bwMode="auto">
              <a:xfrm flipV="1">
                <a:off x="3096" y="2315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5" name="Line 441"/>
              <p:cNvSpPr>
                <a:spLocks noChangeShapeType="1"/>
              </p:cNvSpPr>
              <p:nvPr/>
            </p:nvSpPr>
            <p:spPr bwMode="auto">
              <a:xfrm flipV="1">
                <a:off x="3096" y="2298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6" name="Line 442"/>
              <p:cNvSpPr>
                <a:spLocks noChangeShapeType="1"/>
              </p:cNvSpPr>
              <p:nvPr/>
            </p:nvSpPr>
            <p:spPr bwMode="auto">
              <a:xfrm flipV="1">
                <a:off x="3097" y="2281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7" name="Line 443"/>
              <p:cNvSpPr>
                <a:spLocks noChangeShapeType="1"/>
              </p:cNvSpPr>
              <p:nvPr/>
            </p:nvSpPr>
            <p:spPr bwMode="auto">
              <a:xfrm flipV="1">
                <a:off x="3097" y="2265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8" name="Line 444"/>
              <p:cNvSpPr>
                <a:spLocks noChangeShapeType="1"/>
              </p:cNvSpPr>
              <p:nvPr/>
            </p:nvSpPr>
            <p:spPr bwMode="auto">
              <a:xfrm flipV="1">
                <a:off x="3099" y="2248"/>
                <a:ext cx="1" cy="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9" name="Line 445"/>
              <p:cNvSpPr>
                <a:spLocks noChangeShapeType="1"/>
              </p:cNvSpPr>
              <p:nvPr/>
            </p:nvSpPr>
            <p:spPr bwMode="auto">
              <a:xfrm flipV="1">
                <a:off x="3099" y="2232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0" name="Line 446"/>
              <p:cNvSpPr>
                <a:spLocks noChangeShapeType="1"/>
              </p:cNvSpPr>
              <p:nvPr/>
            </p:nvSpPr>
            <p:spPr bwMode="auto">
              <a:xfrm flipV="1">
                <a:off x="3099" y="2216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1" name="Line 447"/>
              <p:cNvSpPr>
                <a:spLocks noChangeShapeType="1"/>
              </p:cNvSpPr>
              <p:nvPr/>
            </p:nvSpPr>
            <p:spPr bwMode="auto">
              <a:xfrm flipV="1">
                <a:off x="3100" y="2199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2" name="Line 448"/>
              <p:cNvSpPr>
                <a:spLocks noChangeShapeType="1"/>
              </p:cNvSpPr>
              <p:nvPr/>
            </p:nvSpPr>
            <p:spPr bwMode="auto">
              <a:xfrm flipV="1">
                <a:off x="3100" y="2184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3" name="Line 449"/>
              <p:cNvSpPr>
                <a:spLocks noChangeShapeType="1"/>
              </p:cNvSpPr>
              <p:nvPr/>
            </p:nvSpPr>
            <p:spPr bwMode="auto">
              <a:xfrm flipV="1">
                <a:off x="3102" y="2167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4" name="Line 450"/>
              <p:cNvSpPr>
                <a:spLocks noChangeShapeType="1"/>
              </p:cNvSpPr>
              <p:nvPr/>
            </p:nvSpPr>
            <p:spPr bwMode="auto">
              <a:xfrm flipV="1">
                <a:off x="3102" y="2150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5" name="Line 451"/>
              <p:cNvSpPr>
                <a:spLocks noChangeShapeType="1"/>
              </p:cNvSpPr>
              <p:nvPr/>
            </p:nvSpPr>
            <p:spPr bwMode="auto">
              <a:xfrm flipV="1">
                <a:off x="3103" y="2135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6" name="Line 452"/>
              <p:cNvSpPr>
                <a:spLocks noChangeShapeType="1"/>
              </p:cNvSpPr>
              <p:nvPr/>
            </p:nvSpPr>
            <p:spPr bwMode="auto">
              <a:xfrm flipV="1">
                <a:off x="3103" y="2118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7" name="Line 453"/>
              <p:cNvSpPr>
                <a:spLocks noChangeShapeType="1"/>
              </p:cNvSpPr>
              <p:nvPr/>
            </p:nvSpPr>
            <p:spPr bwMode="auto">
              <a:xfrm flipV="1">
                <a:off x="3103" y="2102"/>
                <a:ext cx="2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8" name="Line 454"/>
              <p:cNvSpPr>
                <a:spLocks noChangeShapeType="1"/>
              </p:cNvSpPr>
              <p:nvPr/>
            </p:nvSpPr>
            <p:spPr bwMode="auto">
              <a:xfrm flipV="1">
                <a:off x="3105" y="2085"/>
                <a:ext cx="1" cy="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9" name="Freeform 455"/>
              <p:cNvSpPr>
                <a:spLocks/>
              </p:cNvSpPr>
              <p:nvPr/>
            </p:nvSpPr>
            <p:spPr bwMode="auto">
              <a:xfrm>
                <a:off x="3105" y="2069"/>
                <a:ext cx="2" cy="6"/>
              </a:xfrm>
              <a:custGeom>
                <a:avLst/>
                <a:gdLst>
                  <a:gd name="T0" fmla="*/ 0 w 2"/>
                  <a:gd name="T1" fmla="*/ 6 h 6"/>
                  <a:gd name="T2" fmla="*/ 0 w 2"/>
                  <a:gd name="T3" fmla="*/ 1 h 6"/>
                  <a:gd name="T4" fmla="*/ 2 w 2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6">
                    <a:moveTo>
                      <a:pt x="0" y="6"/>
                    </a:moveTo>
                    <a:lnTo>
                      <a:pt x="0" y="1"/>
                    </a:lnTo>
                    <a:lnTo>
                      <a:pt x="2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0" name="Line 456"/>
              <p:cNvSpPr>
                <a:spLocks noChangeShapeType="1"/>
              </p:cNvSpPr>
              <p:nvPr/>
            </p:nvSpPr>
            <p:spPr bwMode="auto">
              <a:xfrm flipV="1">
                <a:off x="3107" y="2053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1" name="Line 457"/>
              <p:cNvSpPr>
                <a:spLocks noChangeShapeType="1"/>
              </p:cNvSpPr>
              <p:nvPr/>
            </p:nvSpPr>
            <p:spPr bwMode="auto">
              <a:xfrm flipV="1">
                <a:off x="3107" y="2036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2" name="Line 458"/>
              <p:cNvSpPr>
                <a:spLocks noChangeShapeType="1"/>
              </p:cNvSpPr>
              <p:nvPr/>
            </p:nvSpPr>
            <p:spPr bwMode="auto">
              <a:xfrm flipV="1">
                <a:off x="3108" y="2021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3" name="Line 459"/>
              <p:cNvSpPr>
                <a:spLocks noChangeShapeType="1"/>
              </p:cNvSpPr>
              <p:nvPr/>
            </p:nvSpPr>
            <p:spPr bwMode="auto">
              <a:xfrm flipV="1">
                <a:off x="3108" y="2004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4" name="Line 460"/>
              <p:cNvSpPr>
                <a:spLocks noChangeShapeType="1"/>
              </p:cNvSpPr>
              <p:nvPr/>
            </p:nvSpPr>
            <p:spPr bwMode="auto">
              <a:xfrm flipV="1">
                <a:off x="3110" y="1987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5" name="Line 461"/>
              <p:cNvSpPr>
                <a:spLocks noChangeShapeType="1"/>
              </p:cNvSpPr>
              <p:nvPr/>
            </p:nvSpPr>
            <p:spPr bwMode="auto">
              <a:xfrm flipV="1">
                <a:off x="3110" y="1972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" name="Line 462"/>
              <p:cNvSpPr>
                <a:spLocks noChangeShapeType="1"/>
              </p:cNvSpPr>
              <p:nvPr/>
            </p:nvSpPr>
            <p:spPr bwMode="auto">
              <a:xfrm flipV="1">
                <a:off x="3111" y="1955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7" name="Line 463"/>
              <p:cNvSpPr>
                <a:spLocks noChangeShapeType="1"/>
              </p:cNvSpPr>
              <p:nvPr/>
            </p:nvSpPr>
            <p:spPr bwMode="auto">
              <a:xfrm flipV="1">
                <a:off x="3111" y="1939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8" name="Line 464"/>
              <p:cNvSpPr>
                <a:spLocks noChangeShapeType="1"/>
              </p:cNvSpPr>
              <p:nvPr/>
            </p:nvSpPr>
            <p:spPr bwMode="auto">
              <a:xfrm flipV="1">
                <a:off x="3113" y="1922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9" name="Line 465"/>
              <p:cNvSpPr>
                <a:spLocks noChangeShapeType="1"/>
              </p:cNvSpPr>
              <p:nvPr/>
            </p:nvSpPr>
            <p:spPr bwMode="auto">
              <a:xfrm flipV="1">
                <a:off x="3113" y="1906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0" name="Line 466"/>
              <p:cNvSpPr>
                <a:spLocks noChangeShapeType="1"/>
              </p:cNvSpPr>
              <p:nvPr/>
            </p:nvSpPr>
            <p:spPr bwMode="auto">
              <a:xfrm flipV="1">
                <a:off x="3114" y="1890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1" name="Line 467"/>
              <p:cNvSpPr>
                <a:spLocks noChangeShapeType="1"/>
              </p:cNvSpPr>
              <p:nvPr/>
            </p:nvSpPr>
            <p:spPr bwMode="auto">
              <a:xfrm flipV="1">
                <a:off x="3114" y="1873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2" name="Line 468"/>
              <p:cNvSpPr>
                <a:spLocks noChangeShapeType="1"/>
              </p:cNvSpPr>
              <p:nvPr/>
            </p:nvSpPr>
            <p:spPr bwMode="auto">
              <a:xfrm flipV="1">
                <a:off x="3114" y="1856"/>
                <a:ext cx="2" cy="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3" name="Line 469"/>
              <p:cNvSpPr>
                <a:spLocks noChangeShapeType="1"/>
              </p:cNvSpPr>
              <p:nvPr/>
            </p:nvSpPr>
            <p:spPr bwMode="auto">
              <a:xfrm flipV="1">
                <a:off x="3116" y="1841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4" name="Line 470"/>
              <p:cNvSpPr>
                <a:spLocks noChangeShapeType="1"/>
              </p:cNvSpPr>
              <p:nvPr/>
            </p:nvSpPr>
            <p:spPr bwMode="auto">
              <a:xfrm flipV="1">
                <a:off x="3116" y="1824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5" name="Line 471"/>
              <p:cNvSpPr>
                <a:spLocks noChangeShapeType="1"/>
              </p:cNvSpPr>
              <p:nvPr/>
            </p:nvSpPr>
            <p:spPr bwMode="auto">
              <a:xfrm flipV="1">
                <a:off x="3117" y="1809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6" name="Line 472"/>
              <p:cNvSpPr>
                <a:spLocks noChangeShapeType="1"/>
              </p:cNvSpPr>
              <p:nvPr/>
            </p:nvSpPr>
            <p:spPr bwMode="auto">
              <a:xfrm flipV="1">
                <a:off x="3117" y="1792"/>
                <a:ext cx="2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7" name="Line 473"/>
              <p:cNvSpPr>
                <a:spLocks noChangeShapeType="1"/>
              </p:cNvSpPr>
              <p:nvPr/>
            </p:nvSpPr>
            <p:spPr bwMode="auto">
              <a:xfrm flipV="1">
                <a:off x="3119" y="1775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8" name="Line 474"/>
              <p:cNvSpPr>
                <a:spLocks noChangeShapeType="1"/>
              </p:cNvSpPr>
              <p:nvPr/>
            </p:nvSpPr>
            <p:spPr bwMode="auto">
              <a:xfrm flipV="1">
                <a:off x="3119" y="1760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9" name="Line 475"/>
              <p:cNvSpPr>
                <a:spLocks noChangeShapeType="1"/>
              </p:cNvSpPr>
              <p:nvPr/>
            </p:nvSpPr>
            <p:spPr bwMode="auto">
              <a:xfrm flipV="1">
                <a:off x="3120" y="1743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0" name="Line 476"/>
              <p:cNvSpPr>
                <a:spLocks noChangeShapeType="1"/>
              </p:cNvSpPr>
              <p:nvPr/>
            </p:nvSpPr>
            <p:spPr bwMode="auto">
              <a:xfrm flipV="1">
                <a:off x="3120" y="1727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1" name="Line 477"/>
              <p:cNvSpPr>
                <a:spLocks noChangeShapeType="1"/>
              </p:cNvSpPr>
              <p:nvPr/>
            </p:nvSpPr>
            <p:spPr bwMode="auto">
              <a:xfrm flipV="1">
                <a:off x="3122" y="1710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2" name="Line 478"/>
              <p:cNvSpPr>
                <a:spLocks noChangeShapeType="1"/>
              </p:cNvSpPr>
              <p:nvPr/>
            </p:nvSpPr>
            <p:spPr bwMode="auto">
              <a:xfrm flipV="1">
                <a:off x="3122" y="1693"/>
                <a:ext cx="1" cy="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3" name="Line 479"/>
              <p:cNvSpPr>
                <a:spLocks noChangeShapeType="1"/>
              </p:cNvSpPr>
              <p:nvPr/>
            </p:nvSpPr>
            <p:spPr bwMode="auto">
              <a:xfrm flipV="1">
                <a:off x="3123" y="1678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4" name="Line 480"/>
              <p:cNvSpPr>
                <a:spLocks noChangeShapeType="1"/>
              </p:cNvSpPr>
              <p:nvPr/>
            </p:nvSpPr>
            <p:spPr bwMode="auto">
              <a:xfrm flipV="1">
                <a:off x="3123" y="1661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5" name="Line 481"/>
              <p:cNvSpPr>
                <a:spLocks noChangeShapeType="1"/>
              </p:cNvSpPr>
              <p:nvPr/>
            </p:nvSpPr>
            <p:spPr bwMode="auto">
              <a:xfrm flipV="1">
                <a:off x="3125" y="1646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6" name="Line 482"/>
              <p:cNvSpPr>
                <a:spLocks noChangeShapeType="1"/>
              </p:cNvSpPr>
              <p:nvPr/>
            </p:nvSpPr>
            <p:spPr bwMode="auto">
              <a:xfrm flipV="1">
                <a:off x="3125" y="1629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7" name="Line 483"/>
              <p:cNvSpPr>
                <a:spLocks noChangeShapeType="1"/>
              </p:cNvSpPr>
              <p:nvPr/>
            </p:nvSpPr>
            <p:spPr bwMode="auto">
              <a:xfrm flipV="1">
                <a:off x="3127" y="1612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8" name="Line 484"/>
              <p:cNvSpPr>
                <a:spLocks noChangeShapeType="1"/>
              </p:cNvSpPr>
              <p:nvPr/>
            </p:nvSpPr>
            <p:spPr bwMode="auto">
              <a:xfrm flipV="1">
                <a:off x="3127" y="1597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9" name="Line 485"/>
              <p:cNvSpPr>
                <a:spLocks noChangeShapeType="1"/>
              </p:cNvSpPr>
              <p:nvPr/>
            </p:nvSpPr>
            <p:spPr bwMode="auto">
              <a:xfrm flipV="1">
                <a:off x="3128" y="1580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0" name="Line 486"/>
              <p:cNvSpPr>
                <a:spLocks noChangeShapeType="1"/>
              </p:cNvSpPr>
              <p:nvPr/>
            </p:nvSpPr>
            <p:spPr bwMode="auto">
              <a:xfrm flipV="1">
                <a:off x="3128" y="1564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1" name="Line 487"/>
              <p:cNvSpPr>
                <a:spLocks noChangeShapeType="1"/>
              </p:cNvSpPr>
              <p:nvPr/>
            </p:nvSpPr>
            <p:spPr bwMode="auto">
              <a:xfrm flipV="1">
                <a:off x="3128" y="1547"/>
                <a:ext cx="2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2" name="Line 488"/>
              <p:cNvSpPr>
                <a:spLocks noChangeShapeType="1"/>
              </p:cNvSpPr>
              <p:nvPr/>
            </p:nvSpPr>
            <p:spPr bwMode="auto">
              <a:xfrm flipV="1">
                <a:off x="3130" y="1530"/>
                <a:ext cx="1" cy="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3" name="Line 489"/>
              <p:cNvSpPr>
                <a:spLocks noChangeShapeType="1"/>
              </p:cNvSpPr>
              <p:nvPr/>
            </p:nvSpPr>
            <p:spPr bwMode="auto">
              <a:xfrm flipV="1">
                <a:off x="3130" y="1515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4" name="Line 490"/>
              <p:cNvSpPr>
                <a:spLocks noChangeShapeType="1"/>
              </p:cNvSpPr>
              <p:nvPr/>
            </p:nvSpPr>
            <p:spPr bwMode="auto">
              <a:xfrm flipV="1">
                <a:off x="3131" y="1498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5" name="Line 491"/>
              <p:cNvSpPr>
                <a:spLocks noChangeShapeType="1"/>
              </p:cNvSpPr>
              <p:nvPr/>
            </p:nvSpPr>
            <p:spPr bwMode="auto">
              <a:xfrm flipV="1">
                <a:off x="3131" y="1483"/>
                <a:ext cx="2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6" name="Line 492"/>
              <p:cNvSpPr>
                <a:spLocks noChangeShapeType="1"/>
              </p:cNvSpPr>
              <p:nvPr/>
            </p:nvSpPr>
            <p:spPr bwMode="auto">
              <a:xfrm flipV="1">
                <a:off x="3133" y="1466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7" name="Line 493"/>
              <p:cNvSpPr>
                <a:spLocks noChangeShapeType="1"/>
              </p:cNvSpPr>
              <p:nvPr/>
            </p:nvSpPr>
            <p:spPr bwMode="auto">
              <a:xfrm flipV="1">
                <a:off x="3133" y="1449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8" name="Line 494"/>
              <p:cNvSpPr>
                <a:spLocks noChangeShapeType="1"/>
              </p:cNvSpPr>
              <p:nvPr/>
            </p:nvSpPr>
            <p:spPr bwMode="auto">
              <a:xfrm flipV="1">
                <a:off x="3134" y="1434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9" name="Line 495"/>
              <p:cNvSpPr>
                <a:spLocks noChangeShapeType="1"/>
              </p:cNvSpPr>
              <p:nvPr/>
            </p:nvSpPr>
            <p:spPr bwMode="auto">
              <a:xfrm flipV="1">
                <a:off x="3134" y="1417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0" name="Line 496"/>
              <p:cNvSpPr>
                <a:spLocks noChangeShapeType="1"/>
              </p:cNvSpPr>
              <p:nvPr/>
            </p:nvSpPr>
            <p:spPr bwMode="auto">
              <a:xfrm flipV="1">
                <a:off x="3136" y="1400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1" name="Line 497"/>
              <p:cNvSpPr>
                <a:spLocks noChangeShapeType="1"/>
              </p:cNvSpPr>
              <p:nvPr/>
            </p:nvSpPr>
            <p:spPr bwMode="auto">
              <a:xfrm flipV="1">
                <a:off x="3136" y="1384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2" name="Line 498"/>
              <p:cNvSpPr>
                <a:spLocks noChangeShapeType="1"/>
              </p:cNvSpPr>
              <p:nvPr/>
            </p:nvSpPr>
            <p:spPr bwMode="auto">
              <a:xfrm flipV="1">
                <a:off x="3137" y="1367"/>
                <a:ext cx="1" cy="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3" name="Line 499"/>
              <p:cNvSpPr>
                <a:spLocks noChangeShapeType="1"/>
              </p:cNvSpPr>
              <p:nvPr/>
            </p:nvSpPr>
            <p:spPr bwMode="auto">
              <a:xfrm flipV="1">
                <a:off x="3137" y="1352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4" name="Line 500"/>
              <p:cNvSpPr>
                <a:spLocks noChangeShapeType="1"/>
              </p:cNvSpPr>
              <p:nvPr/>
            </p:nvSpPr>
            <p:spPr bwMode="auto">
              <a:xfrm flipV="1">
                <a:off x="3139" y="1335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5" name="Line 501"/>
              <p:cNvSpPr>
                <a:spLocks noChangeShapeType="1"/>
              </p:cNvSpPr>
              <p:nvPr/>
            </p:nvSpPr>
            <p:spPr bwMode="auto">
              <a:xfrm flipV="1">
                <a:off x="3139" y="1318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6" name="Line 502"/>
              <p:cNvSpPr>
                <a:spLocks noChangeShapeType="1"/>
              </p:cNvSpPr>
              <p:nvPr/>
            </p:nvSpPr>
            <p:spPr bwMode="auto">
              <a:xfrm flipV="1">
                <a:off x="3140" y="1303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" name="Freeform 503"/>
              <p:cNvSpPr>
                <a:spLocks/>
              </p:cNvSpPr>
              <p:nvPr/>
            </p:nvSpPr>
            <p:spPr bwMode="auto">
              <a:xfrm>
                <a:off x="3140" y="1286"/>
                <a:ext cx="1" cy="6"/>
              </a:xfrm>
              <a:custGeom>
                <a:avLst/>
                <a:gdLst>
                  <a:gd name="T0" fmla="*/ 6 h 6"/>
                  <a:gd name="T1" fmla="*/ 0 h 6"/>
                  <a:gd name="T2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8" name="Line 504"/>
              <p:cNvSpPr>
                <a:spLocks noChangeShapeType="1"/>
              </p:cNvSpPr>
              <p:nvPr/>
            </p:nvSpPr>
            <p:spPr bwMode="auto">
              <a:xfrm flipV="1">
                <a:off x="3142" y="1271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9" name="Line 505"/>
              <p:cNvSpPr>
                <a:spLocks noChangeShapeType="1"/>
              </p:cNvSpPr>
              <p:nvPr/>
            </p:nvSpPr>
            <p:spPr bwMode="auto">
              <a:xfrm flipV="1">
                <a:off x="3142" y="1254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0" name="Line 506"/>
              <p:cNvSpPr>
                <a:spLocks noChangeShapeType="1"/>
              </p:cNvSpPr>
              <p:nvPr/>
            </p:nvSpPr>
            <p:spPr bwMode="auto">
              <a:xfrm flipV="1">
                <a:off x="3142" y="1237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1" name="Line 507"/>
              <p:cNvSpPr>
                <a:spLocks noChangeShapeType="1"/>
              </p:cNvSpPr>
              <p:nvPr/>
            </p:nvSpPr>
            <p:spPr bwMode="auto">
              <a:xfrm flipV="1">
                <a:off x="3143" y="1221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2" name="Line 508"/>
              <p:cNvSpPr>
                <a:spLocks noChangeShapeType="1"/>
              </p:cNvSpPr>
              <p:nvPr/>
            </p:nvSpPr>
            <p:spPr bwMode="auto">
              <a:xfrm flipV="1">
                <a:off x="3143" y="1204"/>
                <a:ext cx="1" cy="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3" name="Line 509"/>
              <p:cNvSpPr>
                <a:spLocks noChangeShapeType="1"/>
              </p:cNvSpPr>
              <p:nvPr/>
            </p:nvSpPr>
            <p:spPr bwMode="auto">
              <a:xfrm flipV="1">
                <a:off x="3145" y="1189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4" name="Line 510"/>
              <p:cNvSpPr>
                <a:spLocks noChangeShapeType="1"/>
              </p:cNvSpPr>
              <p:nvPr/>
            </p:nvSpPr>
            <p:spPr bwMode="auto">
              <a:xfrm flipV="1">
                <a:off x="3145" y="1172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5" name="Line 511"/>
              <p:cNvSpPr>
                <a:spLocks noChangeShapeType="1"/>
              </p:cNvSpPr>
              <p:nvPr/>
            </p:nvSpPr>
            <p:spPr bwMode="auto">
              <a:xfrm flipV="1">
                <a:off x="3146" y="1155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6" name="Line 512"/>
              <p:cNvSpPr>
                <a:spLocks noChangeShapeType="1"/>
              </p:cNvSpPr>
              <p:nvPr/>
            </p:nvSpPr>
            <p:spPr bwMode="auto">
              <a:xfrm flipV="1">
                <a:off x="3146" y="1140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7" name="Line 513"/>
              <p:cNvSpPr>
                <a:spLocks noChangeShapeType="1"/>
              </p:cNvSpPr>
              <p:nvPr/>
            </p:nvSpPr>
            <p:spPr bwMode="auto">
              <a:xfrm flipV="1">
                <a:off x="3148" y="1123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" name="Line 514"/>
              <p:cNvSpPr>
                <a:spLocks noChangeShapeType="1"/>
              </p:cNvSpPr>
              <p:nvPr/>
            </p:nvSpPr>
            <p:spPr bwMode="auto">
              <a:xfrm flipV="1">
                <a:off x="3148" y="1108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9" name="Line 515"/>
              <p:cNvSpPr>
                <a:spLocks noChangeShapeType="1"/>
              </p:cNvSpPr>
              <p:nvPr/>
            </p:nvSpPr>
            <p:spPr bwMode="auto">
              <a:xfrm flipV="1">
                <a:off x="3148" y="1091"/>
                <a:ext cx="2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0" name="Line 516"/>
              <p:cNvSpPr>
                <a:spLocks noChangeShapeType="1"/>
              </p:cNvSpPr>
              <p:nvPr/>
            </p:nvSpPr>
            <p:spPr bwMode="auto">
              <a:xfrm flipV="1">
                <a:off x="3150" y="1074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1" name="Line 517"/>
              <p:cNvSpPr>
                <a:spLocks noChangeShapeType="1"/>
              </p:cNvSpPr>
              <p:nvPr/>
            </p:nvSpPr>
            <p:spPr bwMode="auto">
              <a:xfrm flipV="1">
                <a:off x="3150" y="1058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2" name="Line 518"/>
              <p:cNvSpPr>
                <a:spLocks noChangeShapeType="1"/>
              </p:cNvSpPr>
              <p:nvPr/>
            </p:nvSpPr>
            <p:spPr bwMode="auto">
              <a:xfrm flipV="1">
                <a:off x="3151" y="1042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3" name="Line 519"/>
              <p:cNvSpPr>
                <a:spLocks noChangeShapeType="1"/>
              </p:cNvSpPr>
              <p:nvPr/>
            </p:nvSpPr>
            <p:spPr bwMode="auto">
              <a:xfrm flipV="1">
                <a:off x="3151" y="1025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4" name="Line 520"/>
              <p:cNvSpPr>
                <a:spLocks noChangeShapeType="1"/>
              </p:cNvSpPr>
              <p:nvPr/>
            </p:nvSpPr>
            <p:spPr bwMode="auto">
              <a:xfrm flipV="1">
                <a:off x="3153" y="1009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5" name="Line 521"/>
              <p:cNvSpPr>
                <a:spLocks noChangeShapeType="1"/>
              </p:cNvSpPr>
              <p:nvPr/>
            </p:nvSpPr>
            <p:spPr bwMode="auto">
              <a:xfrm flipV="1">
                <a:off x="3153" y="992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6" name="Line 522"/>
              <p:cNvSpPr>
                <a:spLocks noChangeShapeType="1"/>
              </p:cNvSpPr>
              <p:nvPr/>
            </p:nvSpPr>
            <p:spPr bwMode="auto">
              <a:xfrm flipV="1">
                <a:off x="3153" y="977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7" name="Line 523"/>
              <p:cNvSpPr>
                <a:spLocks noChangeShapeType="1"/>
              </p:cNvSpPr>
              <p:nvPr/>
            </p:nvSpPr>
            <p:spPr bwMode="auto">
              <a:xfrm flipV="1">
                <a:off x="3154" y="960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8" name="Line 524"/>
              <p:cNvSpPr>
                <a:spLocks noChangeShapeType="1"/>
              </p:cNvSpPr>
              <p:nvPr/>
            </p:nvSpPr>
            <p:spPr bwMode="auto">
              <a:xfrm flipV="1">
                <a:off x="3154" y="943"/>
                <a:ext cx="2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9" name="Line 525"/>
              <p:cNvSpPr>
                <a:spLocks noChangeShapeType="1"/>
              </p:cNvSpPr>
              <p:nvPr/>
            </p:nvSpPr>
            <p:spPr bwMode="auto">
              <a:xfrm flipV="1">
                <a:off x="3156" y="928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0" name="Line 526"/>
              <p:cNvSpPr>
                <a:spLocks noChangeShapeType="1"/>
              </p:cNvSpPr>
              <p:nvPr/>
            </p:nvSpPr>
            <p:spPr bwMode="auto">
              <a:xfrm flipV="1">
                <a:off x="3156" y="911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1" name="Freeform 527"/>
              <p:cNvSpPr>
                <a:spLocks/>
              </p:cNvSpPr>
              <p:nvPr/>
            </p:nvSpPr>
            <p:spPr bwMode="auto">
              <a:xfrm>
                <a:off x="3157" y="895"/>
                <a:ext cx="1" cy="5"/>
              </a:xfrm>
              <a:custGeom>
                <a:avLst/>
                <a:gdLst>
                  <a:gd name="T0" fmla="*/ 5 h 5"/>
                  <a:gd name="T1" fmla="*/ 4 h 5"/>
                  <a:gd name="T2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">
                    <a:moveTo>
                      <a:pt x="0" y="5"/>
                    </a:moveTo>
                    <a:lnTo>
                      <a:pt x="0" y="4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2" name="Line 528"/>
              <p:cNvSpPr>
                <a:spLocks noChangeShapeType="1"/>
              </p:cNvSpPr>
              <p:nvPr/>
            </p:nvSpPr>
            <p:spPr bwMode="auto">
              <a:xfrm flipV="1">
                <a:off x="3157" y="879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3" name="Line 529"/>
              <p:cNvSpPr>
                <a:spLocks noChangeShapeType="1"/>
              </p:cNvSpPr>
              <p:nvPr/>
            </p:nvSpPr>
            <p:spPr bwMode="auto">
              <a:xfrm flipV="1">
                <a:off x="3159" y="862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4" name="Line 530"/>
              <p:cNvSpPr>
                <a:spLocks noChangeShapeType="1"/>
              </p:cNvSpPr>
              <p:nvPr/>
            </p:nvSpPr>
            <p:spPr bwMode="auto">
              <a:xfrm flipV="1">
                <a:off x="3159" y="846"/>
                <a:ext cx="1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5" name="Line 531"/>
              <p:cNvSpPr>
                <a:spLocks noChangeShapeType="1"/>
              </p:cNvSpPr>
              <p:nvPr/>
            </p:nvSpPr>
            <p:spPr bwMode="auto">
              <a:xfrm flipV="1">
                <a:off x="3160" y="829"/>
                <a:ext cx="1" cy="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6" name="Line 532"/>
              <p:cNvSpPr>
                <a:spLocks noChangeShapeType="1"/>
              </p:cNvSpPr>
              <p:nvPr/>
            </p:nvSpPr>
            <p:spPr bwMode="auto">
              <a:xfrm flipV="1">
                <a:off x="3160" y="814"/>
                <a:ext cx="2" cy="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" name="Line 533"/>
              <p:cNvSpPr>
                <a:spLocks noChangeShapeType="1"/>
              </p:cNvSpPr>
              <p:nvPr/>
            </p:nvSpPr>
            <p:spPr bwMode="auto">
              <a:xfrm flipV="1">
                <a:off x="3162" y="797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8" name="Line 534"/>
              <p:cNvSpPr>
                <a:spLocks noChangeShapeType="1"/>
              </p:cNvSpPr>
              <p:nvPr/>
            </p:nvSpPr>
            <p:spPr bwMode="auto">
              <a:xfrm flipV="1">
                <a:off x="3162" y="780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9" name="Line 535"/>
              <p:cNvSpPr>
                <a:spLocks noChangeShapeType="1"/>
              </p:cNvSpPr>
              <p:nvPr/>
            </p:nvSpPr>
            <p:spPr bwMode="auto">
              <a:xfrm flipV="1">
                <a:off x="3163" y="765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0" name="Line 536"/>
              <p:cNvSpPr>
                <a:spLocks noChangeShapeType="1"/>
              </p:cNvSpPr>
              <p:nvPr/>
            </p:nvSpPr>
            <p:spPr bwMode="auto">
              <a:xfrm flipV="1">
                <a:off x="3163" y="748"/>
                <a:ext cx="2" cy="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1" name="Line 537"/>
              <p:cNvSpPr>
                <a:spLocks noChangeShapeType="1"/>
              </p:cNvSpPr>
              <p:nvPr/>
            </p:nvSpPr>
            <p:spPr bwMode="auto">
              <a:xfrm flipV="1">
                <a:off x="3165" y="733"/>
                <a:ext cx="1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2" name="Freeform 538"/>
              <p:cNvSpPr>
                <a:spLocks/>
              </p:cNvSpPr>
              <p:nvPr/>
            </p:nvSpPr>
            <p:spPr bwMode="auto">
              <a:xfrm>
                <a:off x="3168" y="960"/>
                <a:ext cx="2227" cy="1730"/>
              </a:xfrm>
              <a:custGeom>
                <a:avLst/>
                <a:gdLst>
                  <a:gd name="T0" fmla="*/ 236 w 2227"/>
                  <a:gd name="T1" fmla="*/ 1422 h 1730"/>
                  <a:gd name="T2" fmla="*/ 269 w 2227"/>
                  <a:gd name="T3" fmla="*/ 1385 h 1730"/>
                  <a:gd name="T4" fmla="*/ 382 w 2227"/>
                  <a:gd name="T5" fmla="*/ 1273 h 1730"/>
                  <a:gd name="T6" fmla="*/ 468 w 2227"/>
                  <a:gd name="T7" fmla="*/ 1198 h 1730"/>
                  <a:gd name="T8" fmla="*/ 508 w 2227"/>
                  <a:gd name="T9" fmla="*/ 1168 h 1730"/>
                  <a:gd name="T10" fmla="*/ 654 w 2227"/>
                  <a:gd name="T11" fmla="*/ 1044 h 1730"/>
                  <a:gd name="T12" fmla="*/ 701 w 2227"/>
                  <a:gd name="T13" fmla="*/ 1004 h 1730"/>
                  <a:gd name="T14" fmla="*/ 776 w 2227"/>
                  <a:gd name="T15" fmla="*/ 939 h 1730"/>
                  <a:gd name="T16" fmla="*/ 931 w 2227"/>
                  <a:gd name="T17" fmla="*/ 802 h 1730"/>
                  <a:gd name="T18" fmla="*/ 980 w 2227"/>
                  <a:gd name="T19" fmla="*/ 756 h 1730"/>
                  <a:gd name="T20" fmla="*/ 1048 w 2227"/>
                  <a:gd name="T21" fmla="*/ 695 h 1730"/>
                  <a:gd name="T22" fmla="*/ 1209 w 2227"/>
                  <a:gd name="T23" fmla="*/ 558 h 1730"/>
                  <a:gd name="T24" fmla="*/ 1260 w 2227"/>
                  <a:gd name="T25" fmla="*/ 515 h 1730"/>
                  <a:gd name="T26" fmla="*/ 1312 w 2227"/>
                  <a:gd name="T27" fmla="*/ 475 h 1730"/>
                  <a:gd name="T28" fmla="*/ 1472 w 2227"/>
                  <a:gd name="T29" fmla="*/ 347 h 1730"/>
                  <a:gd name="T30" fmla="*/ 1540 w 2227"/>
                  <a:gd name="T31" fmla="*/ 292 h 1730"/>
                  <a:gd name="T32" fmla="*/ 1591 w 2227"/>
                  <a:gd name="T33" fmla="*/ 252 h 1730"/>
                  <a:gd name="T34" fmla="*/ 1746 w 2227"/>
                  <a:gd name="T35" fmla="*/ 141 h 1730"/>
                  <a:gd name="T36" fmla="*/ 1821 w 2227"/>
                  <a:gd name="T37" fmla="*/ 86 h 1730"/>
                  <a:gd name="T38" fmla="*/ 1869 w 2227"/>
                  <a:gd name="T39" fmla="*/ 57 h 1730"/>
                  <a:gd name="T40" fmla="*/ 2017 w 2227"/>
                  <a:gd name="T41" fmla="*/ 14 h 1730"/>
                  <a:gd name="T42" fmla="*/ 2072 w 2227"/>
                  <a:gd name="T43" fmla="*/ 1 h 1730"/>
                  <a:gd name="T44" fmla="*/ 2133 w 2227"/>
                  <a:gd name="T45" fmla="*/ 21 h 1730"/>
                  <a:gd name="T46" fmla="*/ 2210 w 2227"/>
                  <a:gd name="T47" fmla="*/ 129 h 1730"/>
                  <a:gd name="T48" fmla="*/ 2221 w 2227"/>
                  <a:gd name="T49" fmla="*/ 198 h 1730"/>
                  <a:gd name="T50" fmla="*/ 2227 w 2227"/>
                  <a:gd name="T51" fmla="*/ 324 h 1730"/>
                  <a:gd name="T52" fmla="*/ 2213 w 2227"/>
                  <a:gd name="T53" fmla="*/ 449 h 1730"/>
                  <a:gd name="T54" fmla="*/ 2195 w 2227"/>
                  <a:gd name="T55" fmla="*/ 477 h 1730"/>
                  <a:gd name="T56" fmla="*/ 2113 w 2227"/>
                  <a:gd name="T57" fmla="*/ 639 h 1730"/>
                  <a:gd name="T58" fmla="*/ 2072 w 2227"/>
                  <a:gd name="T59" fmla="*/ 709 h 1730"/>
                  <a:gd name="T60" fmla="*/ 2026 w 2227"/>
                  <a:gd name="T61" fmla="*/ 779 h 1730"/>
                  <a:gd name="T62" fmla="*/ 1915 w 2227"/>
                  <a:gd name="T63" fmla="*/ 938 h 1730"/>
                  <a:gd name="T64" fmla="*/ 1886 w 2227"/>
                  <a:gd name="T65" fmla="*/ 976 h 1730"/>
                  <a:gd name="T66" fmla="*/ 1811 w 2227"/>
                  <a:gd name="T67" fmla="*/ 1058 h 1730"/>
                  <a:gd name="T68" fmla="*/ 1708 w 2227"/>
                  <a:gd name="T69" fmla="*/ 1162 h 1730"/>
                  <a:gd name="T70" fmla="*/ 1686 w 2227"/>
                  <a:gd name="T71" fmla="*/ 1184 h 1730"/>
                  <a:gd name="T72" fmla="*/ 1558 w 2227"/>
                  <a:gd name="T73" fmla="*/ 1285 h 1730"/>
                  <a:gd name="T74" fmla="*/ 1443 w 2227"/>
                  <a:gd name="T75" fmla="*/ 1370 h 1730"/>
                  <a:gd name="T76" fmla="*/ 1402 w 2227"/>
                  <a:gd name="T77" fmla="*/ 1401 h 1730"/>
                  <a:gd name="T78" fmla="*/ 1279 w 2227"/>
                  <a:gd name="T79" fmla="*/ 1476 h 1730"/>
                  <a:gd name="T80" fmla="*/ 1134 w 2227"/>
                  <a:gd name="T81" fmla="*/ 1554 h 1730"/>
                  <a:gd name="T82" fmla="*/ 1099 w 2227"/>
                  <a:gd name="T83" fmla="*/ 1565 h 1730"/>
                  <a:gd name="T84" fmla="*/ 967 w 2227"/>
                  <a:gd name="T85" fmla="*/ 1620 h 1730"/>
                  <a:gd name="T86" fmla="*/ 882 w 2227"/>
                  <a:gd name="T87" fmla="*/ 1666 h 1730"/>
                  <a:gd name="T88" fmla="*/ 828 w 2227"/>
                  <a:gd name="T89" fmla="*/ 1690 h 1730"/>
                  <a:gd name="T90" fmla="*/ 645 w 2227"/>
                  <a:gd name="T91" fmla="*/ 1719 h 1730"/>
                  <a:gd name="T92" fmla="*/ 576 w 2227"/>
                  <a:gd name="T93" fmla="*/ 1719 h 1730"/>
                  <a:gd name="T94" fmla="*/ 462 w 2227"/>
                  <a:gd name="T95" fmla="*/ 1717 h 1730"/>
                  <a:gd name="T96" fmla="*/ 272 w 2227"/>
                  <a:gd name="T97" fmla="*/ 1720 h 1730"/>
                  <a:gd name="T98" fmla="*/ 221 w 2227"/>
                  <a:gd name="T99" fmla="*/ 1720 h 1730"/>
                  <a:gd name="T100" fmla="*/ 96 w 2227"/>
                  <a:gd name="T101" fmla="*/ 1719 h 1730"/>
                  <a:gd name="T102" fmla="*/ 44 w 2227"/>
                  <a:gd name="T103" fmla="*/ 1720 h 1730"/>
                  <a:gd name="T104" fmla="*/ 9 w 2227"/>
                  <a:gd name="T105" fmla="*/ 1717 h 1730"/>
                  <a:gd name="T106" fmla="*/ 1 w 2227"/>
                  <a:gd name="T107" fmla="*/ 1720 h 1730"/>
                  <a:gd name="T108" fmla="*/ 0 w 2227"/>
                  <a:gd name="T109" fmla="*/ 1730 h 1730"/>
                  <a:gd name="T110" fmla="*/ 6 w 2227"/>
                  <a:gd name="T111" fmla="*/ 1723 h 1730"/>
                  <a:gd name="T112" fmla="*/ 43 w 2227"/>
                  <a:gd name="T113" fmla="*/ 1668 h 1730"/>
                  <a:gd name="T114" fmla="*/ 70 w 2227"/>
                  <a:gd name="T115" fmla="*/ 1622 h 1730"/>
                  <a:gd name="T116" fmla="*/ 152 w 2227"/>
                  <a:gd name="T117" fmla="*/ 1520 h 1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7" h="1730">
                    <a:moveTo>
                      <a:pt x="152" y="1520"/>
                    </a:moveTo>
                    <a:lnTo>
                      <a:pt x="164" y="1505"/>
                    </a:lnTo>
                    <a:lnTo>
                      <a:pt x="176" y="1491"/>
                    </a:lnTo>
                    <a:lnTo>
                      <a:pt x="189" y="1477"/>
                    </a:lnTo>
                    <a:lnTo>
                      <a:pt x="199" y="1465"/>
                    </a:lnTo>
                    <a:lnTo>
                      <a:pt x="209" y="1453"/>
                    </a:lnTo>
                    <a:lnTo>
                      <a:pt x="216" y="1444"/>
                    </a:lnTo>
                    <a:lnTo>
                      <a:pt x="224" y="1436"/>
                    </a:lnTo>
                    <a:lnTo>
                      <a:pt x="230" y="1428"/>
                    </a:lnTo>
                    <a:lnTo>
                      <a:pt x="236" y="1422"/>
                    </a:lnTo>
                    <a:lnTo>
                      <a:pt x="239" y="1417"/>
                    </a:lnTo>
                    <a:lnTo>
                      <a:pt x="244" y="1414"/>
                    </a:lnTo>
                    <a:lnTo>
                      <a:pt x="247" y="1410"/>
                    </a:lnTo>
                    <a:lnTo>
                      <a:pt x="250" y="1407"/>
                    </a:lnTo>
                    <a:lnTo>
                      <a:pt x="252" y="1404"/>
                    </a:lnTo>
                    <a:lnTo>
                      <a:pt x="255" y="1402"/>
                    </a:lnTo>
                    <a:lnTo>
                      <a:pt x="258" y="1399"/>
                    </a:lnTo>
                    <a:lnTo>
                      <a:pt x="261" y="1394"/>
                    </a:lnTo>
                    <a:lnTo>
                      <a:pt x="264" y="1391"/>
                    </a:lnTo>
                    <a:lnTo>
                      <a:pt x="269" y="1385"/>
                    </a:lnTo>
                    <a:lnTo>
                      <a:pt x="275" y="1381"/>
                    </a:lnTo>
                    <a:lnTo>
                      <a:pt x="281" y="1373"/>
                    </a:lnTo>
                    <a:lnTo>
                      <a:pt x="290" y="1365"/>
                    </a:lnTo>
                    <a:lnTo>
                      <a:pt x="299" y="1354"/>
                    </a:lnTo>
                    <a:lnTo>
                      <a:pt x="310" y="1344"/>
                    </a:lnTo>
                    <a:lnTo>
                      <a:pt x="322" y="1331"/>
                    </a:lnTo>
                    <a:lnTo>
                      <a:pt x="336" y="1317"/>
                    </a:lnTo>
                    <a:lnTo>
                      <a:pt x="352" y="1304"/>
                    </a:lnTo>
                    <a:lnTo>
                      <a:pt x="367" y="1288"/>
                    </a:lnTo>
                    <a:lnTo>
                      <a:pt x="382" y="1273"/>
                    </a:lnTo>
                    <a:lnTo>
                      <a:pt x="398" y="1258"/>
                    </a:lnTo>
                    <a:lnTo>
                      <a:pt x="413" y="1245"/>
                    </a:lnTo>
                    <a:lnTo>
                      <a:pt x="425" y="1233"/>
                    </a:lnTo>
                    <a:lnTo>
                      <a:pt x="436" y="1224"/>
                    </a:lnTo>
                    <a:lnTo>
                      <a:pt x="445" y="1216"/>
                    </a:lnTo>
                    <a:lnTo>
                      <a:pt x="453" y="1210"/>
                    </a:lnTo>
                    <a:lnTo>
                      <a:pt x="458" y="1205"/>
                    </a:lnTo>
                    <a:lnTo>
                      <a:pt x="462" y="1202"/>
                    </a:lnTo>
                    <a:lnTo>
                      <a:pt x="465" y="1199"/>
                    </a:lnTo>
                    <a:lnTo>
                      <a:pt x="468" y="1198"/>
                    </a:lnTo>
                    <a:lnTo>
                      <a:pt x="470" y="1196"/>
                    </a:lnTo>
                    <a:lnTo>
                      <a:pt x="472" y="1196"/>
                    </a:lnTo>
                    <a:lnTo>
                      <a:pt x="473" y="1194"/>
                    </a:lnTo>
                    <a:lnTo>
                      <a:pt x="475" y="1194"/>
                    </a:lnTo>
                    <a:lnTo>
                      <a:pt x="478" y="1193"/>
                    </a:lnTo>
                    <a:lnTo>
                      <a:pt x="481" y="1190"/>
                    </a:lnTo>
                    <a:lnTo>
                      <a:pt x="485" y="1187"/>
                    </a:lnTo>
                    <a:lnTo>
                      <a:pt x="492" y="1182"/>
                    </a:lnTo>
                    <a:lnTo>
                      <a:pt x="498" y="1176"/>
                    </a:lnTo>
                    <a:lnTo>
                      <a:pt x="508" y="1168"/>
                    </a:lnTo>
                    <a:lnTo>
                      <a:pt x="519" y="1159"/>
                    </a:lnTo>
                    <a:lnTo>
                      <a:pt x="533" y="1148"/>
                    </a:lnTo>
                    <a:lnTo>
                      <a:pt x="547" y="1135"/>
                    </a:lnTo>
                    <a:lnTo>
                      <a:pt x="564" y="1121"/>
                    </a:lnTo>
                    <a:lnTo>
                      <a:pt x="582" y="1107"/>
                    </a:lnTo>
                    <a:lnTo>
                      <a:pt x="598" y="1091"/>
                    </a:lnTo>
                    <a:lnTo>
                      <a:pt x="614" y="1078"/>
                    </a:lnTo>
                    <a:lnTo>
                      <a:pt x="630" y="1065"/>
                    </a:lnTo>
                    <a:lnTo>
                      <a:pt x="642" y="1055"/>
                    </a:lnTo>
                    <a:lnTo>
                      <a:pt x="654" y="1044"/>
                    </a:lnTo>
                    <a:lnTo>
                      <a:pt x="665" y="1035"/>
                    </a:lnTo>
                    <a:lnTo>
                      <a:pt x="673" y="1028"/>
                    </a:lnTo>
                    <a:lnTo>
                      <a:pt x="679" y="1022"/>
                    </a:lnTo>
                    <a:lnTo>
                      <a:pt x="685" y="1018"/>
                    </a:lnTo>
                    <a:lnTo>
                      <a:pt x="690" y="1013"/>
                    </a:lnTo>
                    <a:lnTo>
                      <a:pt x="693" y="1012"/>
                    </a:lnTo>
                    <a:lnTo>
                      <a:pt x="694" y="1008"/>
                    </a:lnTo>
                    <a:lnTo>
                      <a:pt x="698" y="1007"/>
                    </a:lnTo>
                    <a:lnTo>
                      <a:pt x="699" y="1005"/>
                    </a:lnTo>
                    <a:lnTo>
                      <a:pt x="701" y="1004"/>
                    </a:lnTo>
                    <a:lnTo>
                      <a:pt x="704" y="1002"/>
                    </a:lnTo>
                    <a:lnTo>
                      <a:pt x="705" y="999"/>
                    </a:lnTo>
                    <a:lnTo>
                      <a:pt x="710" y="996"/>
                    </a:lnTo>
                    <a:lnTo>
                      <a:pt x="714" y="993"/>
                    </a:lnTo>
                    <a:lnTo>
                      <a:pt x="719" y="987"/>
                    </a:lnTo>
                    <a:lnTo>
                      <a:pt x="727" y="981"/>
                    </a:lnTo>
                    <a:lnTo>
                      <a:pt x="736" y="973"/>
                    </a:lnTo>
                    <a:lnTo>
                      <a:pt x="748" y="962"/>
                    </a:lnTo>
                    <a:lnTo>
                      <a:pt x="761" y="952"/>
                    </a:lnTo>
                    <a:lnTo>
                      <a:pt x="776" y="939"/>
                    </a:lnTo>
                    <a:lnTo>
                      <a:pt x="793" y="924"/>
                    </a:lnTo>
                    <a:lnTo>
                      <a:pt x="811" y="909"/>
                    </a:lnTo>
                    <a:lnTo>
                      <a:pt x="830" y="892"/>
                    </a:lnTo>
                    <a:lnTo>
                      <a:pt x="847" y="876"/>
                    </a:lnTo>
                    <a:lnTo>
                      <a:pt x="864" y="861"/>
                    </a:lnTo>
                    <a:lnTo>
                      <a:pt x="880" y="847"/>
                    </a:lnTo>
                    <a:lnTo>
                      <a:pt x="894" y="833"/>
                    </a:lnTo>
                    <a:lnTo>
                      <a:pt x="908" y="822"/>
                    </a:lnTo>
                    <a:lnTo>
                      <a:pt x="920" y="812"/>
                    </a:lnTo>
                    <a:lnTo>
                      <a:pt x="931" y="802"/>
                    </a:lnTo>
                    <a:lnTo>
                      <a:pt x="940" y="793"/>
                    </a:lnTo>
                    <a:lnTo>
                      <a:pt x="948" y="787"/>
                    </a:lnTo>
                    <a:lnTo>
                      <a:pt x="954" y="781"/>
                    </a:lnTo>
                    <a:lnTo>
                      <a:pt x="960" y="775"/>
                    </a:lnTo>
                    <a:lnTo>
                      <a:pt x="965" y="770"/>
                    </a:lnTo>
                    <a:lnTo>
                      <a:pt x="968" y="767"/>
                    </a:lnTo>
                    <a:lnTo>
                      <a:pt x="971" y="764"/>
                    </a:lnTo>
                    <a:lnTo>
                      <a:pt x="976" y="761"/>
                    </a:lnTo>
                    <a:lnTo>
                      <a:pt x="977" y="758"/>
                    </a:lnTo>
                    <a:lnTo>
                      <a:pt x="980" y="756"/>
                    </a:lnTo>
                    <a:lnTo>
                      <a:pt x="983" y="753"/>
                    </a:lnTo>
                    <a:lnTo>
                      <a:pt x="987" y="750"/>
                    </a:lnTo>
                    <a:lnTo>
                      <a:pt x="991" y="746"/>
                    </a:lnTo>
                    <a:lnTo>
                      <a:pt x="996" y="741"/>
                    </a:lnTo>
                    <a:lnTo>
                      <a:pt x="1002" y="736"/>
                    </a:lnTo>
                    <a:lnTo>
                      <a:pt x="1008" y="730"/>
                    </a:lnTo>
                    <a:lnTo>
                      <a:pt x="1016" y="722"/>
                    </a:lnTo>
                    <a:lnTo>
                      <a:pt x="1025" y="715"/>
                    </a:lnTo>
                    <a:lnTo>
                      <a:pt x="1036" y="706"/>
                    </a:lnTo>
                    <a:lnTo>
                      <a:pt x="1048" y="695"/>
                    </a:lnTo>
                    <a:lnTo>
                      <a:pt x="1062" y="683"/>
                    </a:lnTo>
                    <a:lnTo>
                      <a:pt x="1077" y="670"/>
                    </a:lnTo>
                    <a:lnTo>
                      <a:pt x="1094" y="656"/>
                    </a:lnTo>
                    <a:lnTo>
                      <a:pt x="1111" y="641"/>
                    </a:lnTo>
                    <a:lnTo>
                      <a:pt x="1128" y="626"/>
                    </a:lnTo>
                    <a:lnTo>
                      <a:pt x="1146" y="610"/>
                    </a:lnTo>
                    <a:lnTo>
                      <a:pt x="1165" y="595"/>
                    </a:lnTo>
                    <a:lnTo>
                      <a:pt x="1182" y="581"/>
                    </a:lnTo>
                    <a:lnTo>
                      <a:pt x="1196" y="569"/>
                    </a:lnTo>
                    <a:lnTo>
                      <a:pt x="1209" y="558"/>
                    </a:lnTo>
                    <a:lnTo>
                      <a:pt x="1220" y="549"/>
                    </a:lnTo>
                    <a:lnTo>
                      <a:pt x="1229" y="540"/>
                    </a:lnTo>
                    <a:lnTo>
                      <a:pt x="1237" y="533"/>
                    </a:lnTo>
                    <a:lnTo>
                      <a:pt x="1245" y="529"/>
                    </a:lnTo>
                    <a:lnTo>
                      <a:pt x="1249" y="524"/>
                    </a:lnTo>
                    <a:lnTo>
                      <a:pt x="1253" y="521"/>
                    </a:lnTo>
                    <a:lnTo>
                      <a:pt x="1256" y="520"/>
                    </a:lnTo>
                    <a:lnTo>
                      <a:pt x="1257" y="518"/>
                    </a:lnTo>
                    <a:lnTo>
                      <a:pt x="1259" y="516"/>
                    </a:lnTo>
                    <a:lnTo>
                      <a:pt x="1260" y="515"/>
                    </a:lnTo>
                    <a:lnTo>
                      <a:pt x="1262" y="515"/>
                    </a:lnTo>
                    <a:lnTo>
                      <a:pt x="1263" y="513"/>
                    </a:lnTo>
                    <a:lnTo>
                      <a:pt x="1266" y="512"/>
                    </a:lnTo>
                    <a:lnTo>
                      <a:pt x="1269" y="510"/>
                    </a:lnTo>
                    <a:lnTo>
                      <a:pt x="1272" y="507"/>
                    </a:lnTo>
                    <a:lnTo>
                      <a:pt x="1277" y="503"/>
                    </a:lnTo>
                    <a:lnTo>
                      <a:pt x="1283" y="498"/>
                    </a:lnTo>
                    <a:lnTo>
                      <a:pt x="1291" y="492"/>
                    </a:lnTo>
                    <a:lnTo>
                      <a:pt x="1300" y="484"/>
                    </a:lnTo>
                    <a:lnTo>
                      <a:pt x="1312" y="475"/>
                    </a:lnTo>
                    <a:lnTo>
                      <a:pt x="1325" y="464"/>
                    </a:lnTo>
                    <a:lnTo>
                      <a:pt x="1340" y="452"/>
                    </a:lnTo>
                    <a:lnTo>
                      <a:pt x="1357" y="440"/>
                    </a:lnTo>
                    <a:lnTo>
                      <a:pt x="1375" y="426"/>
                    </a:lnTo>
                    <a:lnTo>
                      <a:pt x="1392" y="410"/>
                    </a:lnTo>
                    <a:lnTo>
                      <a:pt x="1411" y="397"/>
                    </a:lnTo>
                    <a:lnTo>
                      <a:pt x="1428" y="383"/>
                    </a:lnTo>
                    <a:lnTo>
                      <a:pt x="1445" y="370"/>
                    </a:lnTo>
                    <a:lnTo>
                      <a:pt x="1460" y="358"/>
                    </a:lnTo>
                    <a:lnTo>
                      <a:pt x="1472" y="347"/>
                    </a:lnTo>
                    <a:lnTo>
                      <a:pt x="1485" y="338"/>
                    </a:lnTo>
                    <a:lnTo>
                      <a:pt x="1495" y="329"/>
                    </a:lnTo>
                    <a:lnTo>
                      <a:pt x="1505" y="321"/>
                    </a:lnTo>
                    <a:lnTo>
                      <a:pt x="1514" y="315"/>
                    </a:lnTo>
                    <a:lnTo>
                      <a:pt x="1520" y="309"/>
                    </a:lnTo>
                    <a:lnTo>
                      <a:pt x="1526" y="304"/>
                    </a:lnTo>
                    <a:lnTo>
                      <a:pt x="1531" y="301"/>
                    </a:lnTo>
                    <a:lnTo>
                      <a:pt x="1534" y="297"/>
                    </a:lnTo>
                    <a:lnTo>
                      <a:pt x="1537" y="295"/>
                    </a:lnTo>
                    <a:lnTo>
                      <a:pt x="1540" y="292"/>
                    </a:lnTo>
                    <a:lnTo>
                      <a:pt x="1543" y="289"/>
                    </a:lnTo>
                    <a:lnTo>
                      <a:pt x="1546" y="286"/>
                    </a:lnTo>
                    <a:lnTo>
                      <a:pt x="1549" y="284"/>
                    </a:lnTo>
                    <a:lnTo>
                      <a:pt x="1552" y="281"/>
                    </a:lnTo>
                    <a:lnTo>
                      <a:pt x="1557" y="278"/>
                    </a:lnTo>
                    <a:lnTo>
                      <a:pt x="1562" y="274"/>
                    </a:lnTo>
                    <a:lnTo>
                      <a:pt x="1566" y="269"/>
                    </a:lnTo>
                    <a:lnTo>
                      <a:pt x="1574" y="264"/>
                    </a:lnTo>
                    <a:lnTo>
                      <a:pt x="1581" y="258"/>
                    </a:lnTo>
                    <a:lnTo>
                      <a:pt x="1591" y="252"/>
                    </a:lnTo>
                    <a:lnTo>
                      <a:pt x="1600" y="243"/>
                    </a:lnTo>
                    <a:lnTo>
                      <a:pt x="1612" y="235"/>
                    </a:lnTo>
                    <a:lnTo>
                      <a:pt x="1626" y="224"/>
                    </a:lnTo>
                    <a:lnTo>
                      <a:pt x="1641" y="214"/>
                    </a:lnTo>
                    <a:lnTo>
                      <a:pt x="1657" y="203"/>
                    </a:lnTo>
                    <a:lnTo>
                      <a:pt x="1674" y="191"/>
                    </a:lnTo>
                    <a:lnTo>
                      <a:pt x="1691" y="178"/>
                    </a:lnTo>
                    <a:lnTo>
                      <a:pt x="1711" y="166"/>
                    </a:lnTo>
                    <a:lnTo>
                      <a:pt x="1729" y="154"/>
                    </a:lnTo>
                    <a:lnTo>
                      <a:pt x="1746" y="141"/>
                    </a:lnTo>
                    <a:lnTo>
                      <a:pt x="1761" y="131"/>
                    </a:lnTo>
                    <a:lnTo>
                      <a:pt x="1774" y="121"/>
                    </a:lnTo>
                    <a:lnTo>
                      <a:pt x="1786" y="114"/>
                    </a:lnTo>
                    <a:lnTo>
                      <a:pt x="1795" y="108"/>
                    </a:lnTo>
                    <a:lnTo>
                      <a:pt x="1803" y="103"/>
                    </a:lnTo>
                    <a:lnTo>
                      <a:pt x="1809" y="97"/>
                    </a:lnTo>
                    <a:lnTo>
                      <a:pt x="1814" y="94"/>
                    </a:lnTo>
                    <a:lnTo>
                      <a:pt x="1817" y="91"/>
                    </a:lnTo>
                    <a:lnTo>
                      <a:pt x="1820" y="88"/>
                    </a:lnTo>
                    <a:lnTo>
                      <a:pt x="1821" y="86"/>
                    </a:lnTo>
                    <a:lnTo>
                      <a:pt x="1824" y="83"/>
                    </a:lnTo>
                    <a:lnTo>
                      <a:pt x="1826" y="81"/>
                    </a:lnTo>
                    <a:lnTo>
                      <a:pt x="1827" y="80"/>
                    </a:lnTo>
                    <a:lnTo>
                      <a:pt x="1831" y="77"/>
                    </a:lnTo>
                    <a:lnTo>
                      <a:pt x="1834" y="75"/>
                    </a:lnTo>
                    <a:lnTo>
                      <a:pt x="1838" y="72"/>
                    </a:lnTo>
                    <a:lnTo>
                      <a:pt x="1843" y="69"/>
                    </a:lnTo>
                    <a:lnTo>
                      <a:pt x="1851" y="64"/>
                    </a:lnTo>
                    <a:lnTo>
                      <a:pt x="1860" y="61"/>
                    </a:lnTo>
                    <a:lnTo>
                      <a:pt x="1869" y="57"/>
                    </a:lnTo>
                    <a:lnTo>
                      <a:pt x="1881" y="51"/>
                    </a:lnTo>
                    <a:lnTo>
                      <a:pt x="1895" y="46"/>
                    </a:lnTo>
                    <a:lnTo>
                      <a:pt x="1910" y="40"/>
                    </a:lnTo>
                    <a:lnTo>
                      <a:pt x="1926" y="35"/>
                    </a:lnTo>
                    <a:lnTo>
                      <a:pt x="1943" y="29"/>
                    </a:lnTo>
                    <a:lnTo>
                      <a:pt x="1960" y="26"/>
                    </a:lnTo>
                    <a:lnTo>
                      <a:pt x="1977" y="21"/>
                    </a:lnTo>
                    <a:lnTo>
                      <a:pt x="1990" y="18"/>
                    </a:lnTo>
                    <a:lnTo>
                      <a:pt x="2004" y="17"/>
                    </a:lnTo>
                    <a:lnTo>
                      <a:pt x="2017" y="14"/>
                    </a:lnTo>
                    <a:lnTo>
                      <a:pt x="2027" y="12"/>
                    </a:lnTo>
                    <a:lnTo>
                      <a:pt x="2035" y="11"/>
                    </a:lnTo>
                    <a:lnTo>
                      <a:pt x="2043" y="9"/>
                    </a:lnTo>
                    <a:lnTo>
                      <a:pt x="2050" y="8"/>
                    </a:lnTo>
                    <a:lnTo>
                      <a:pt x="2055" y="6"/>
                    </a:lnTo>
                    <a:lnTo>
                      <a:pt x="2060" y="6"/>
                    </a:lnTo>
                    <a:lnTo>
                      <a:pt x="2063" y="5"/>
                    </a:lnTo>
                    <a:lnTo>
                      <a:pt x="2067" y="3"/>
                    </a:lnTo>
                    <a:lnTo>
                      <a:pt x="2069" y="1"/>
                    </a:lnTo>
                    <a:lnTo>
                      <a:pt x="2072" y="1"/>
                    </a:lnTo>
                    <a:lnTo>
                      <a:pt x="2075" y="0"/>
                    </a:lnTo>
                    <a:lnTo>
                      <a:pt x="2080" y="0"/>
                    </a:lnTo>
                    <a:lnTo>
                      <a:pt x="2083" y="0"/>
                    </a:lnTo>
                    <a:lnTo>
                      <a:pt x="2087" y="0"/>
                    </a:lnTo>
                    <a:lnTo>
                      <a:pt x="2093" y="1"/>
                    </a:lnTo>
                    <a:lnTo>
                      <a:pt x="2098" y="5"/>
                    </a:lnTo>
                    <a:lnTo>
                      <a:pt x="2106" y="6"/>
                    </a:lnTo>
                    <a:lnTo>
                      <a:pt x="2113" y="11"/>
                    </a:lnTo>
                    <a:lnTo>
                      <a:pt x="2123" y="15"/>
                    </a:lnTo>
                    <a:lnTo>
                      <a:pt x="2133" y="21"/>
                    </a:lnTo>
                    <a:lnTo>
                      <a:pt x="2143" y="29"/>
                    </a:lnTo>
                    <a:lnTo>
                      <a:pt x="2153" y="38"/>
                    </a:lnTo>
                    <a:lnTo>
                      <a:pt x="2164" y="48"/>
                    </a:lnTo>
                    <a:lnTo>
                      <a:pt x="2173" y="60"/>
                    </a:lnTo>
                    <a:lnTo>
                      <a:pt x="2183" y="72"/>
                    </a:lnTo>
                    <a:lnTo>
                      <a:pt x="2190" y="84"/>
                    </a:lnTo>
                    <a:lnTo>
                      <a:pt x="2196" y="97"/>
                    </a:lnTo>
                    <a:lnTo>
                      <a:pt x="2203" y="109"/>
                    </a:lnTo>
                    <a:lnTo>
                      <a:pt x="2207" y="120"/>
                    </a:lnTo>
                    <a:lnTo>
                      <a:pt x="2210" y="129"/>
                    </a:lnTo>
                    <a:lnTo>
                      <a:pt x="2213" y="138"/>
                    </a:lnTo>
                    <a:lnTo>
                      <a:pt x="2215" y="147"/>
                    </a:lnTo>
                    <a:lnTo>
                      <a:pt x="2216" y="154"/>
                    </a:lnTo>
                    <a:lnTo>
                      <a:pt x="2218" y="161"/>
                    </a:lnTo>
                    <a:lnTo>
                      <a:pt x="2219" y="167"/>
                    </a:lnTo>
                    <a:lnTo>
                      <a:pt x="2219" y="174"/>
                    </a:lnTo>
                    <a:lnTo>
                      <a:pt x="2219" y="178"/>
                    </a:lnTo>
                    <a:lnTo>
                      <a:pt x="2219" y="184"/>
                    </a:lnTo>
                    <a:lnTo>
                      <a:pt x="2219" y="191"/>
                    </a:lnTo>
                    <a:lnTo>
                      <a:pt x="2221" y="198"/>
                    </a:lnTo>
                    <a:lnTo>
                      <a:pt x="2221" y="204"/>
                    </a:lnTo>
                    <a:lnTo>
                      <a:pt x="2221" y="214"/>
                    </a:lnTo>
                    <a:lnTo>
                      <a:pt x="2221" y="223"/>
                    </a:lnTo>
                    <a:lnTo>
                      <a:pt x="2223" y="234"/>
                    </a:lnTo>
                    <a:lnTo>
                      <a:pt x="2223" y="244"/>
                    </a:lnTo>
                    <a:lnTo>
                      <a:pt x="2224" y="258"/>
                    </a:lnTo>
                    <a:lnTo>
                      <a:pt x="2224" y="272"/>
                    </a:lnTo>
                    <a:lnTo>
                      <a:pt x="2226" y="289"/>
                    </a:lnTo>
                    <a:lnTo>
                      <a:pt x="2226" y="306"/>
                    </a:lnTo>
                    <a:lnTo>
                      <a:pt x="2227" y="324"/>
                    </a:lnTo>
                    <a:lnTo>
                      <a:pt x="2227" y="343"/>
                    </a:lnTo>
                    <a:lnTo>
                      <a:pt x="2226" y="364"/>
                    </a:lnTo>
                    <a:lnTo>
                      <a:pt x="2224" y="383"/>
                    </a:lnTo>
                    <a:lnTo>
                      <a:pt x="2223" y="400"/>
                    </a:lnTo>
                    <a:lnTo>
                      <a:pt x="2221" y="413"/>
                    </a:lnTo>
                    <a:lnTo>
                      <a:pt x="2219" y="426"/>
                    </a:lnTo>
                    <a:lnTo>
                      <a:pt x="2218" y="435"/>
                    </a:lnTo>
                    <a:lnTo>
                      <a:pt x="2216" y="441"/>
                    </a:lnTo>
                    <a:lnTo>
                      <a:pt x="2215" y="446"/>
                    </a:lnTo>
                    <a:lnTo>
                      <a:pt x="2213" y="449"/>
                    </a:lnTo>
                    <a:lnTo>
                      <a:pt x="2213" y="450"/>
                    </a:lnTo>
                    <a:lnTo>
                      <a:pt x="2212" y="450"/>
                    </a:lnTo>
                    <a:lnTo>
                      <a:pt x="2212" y="450"/>
                    </a:lnTo>
                    <a:lnTo>
                      <a:pt x="2210" y="450"/>
                    </a:lnTo>
                    <a:lnTo>
                      <a:pt x="2209" y="452"/>
                    </a:lnTo>
                    <a:lnTo>
                      <a:pt x="2207" y="453"/>
                    </a:lnTo>
                    <a:lnTo>
                      <a:pt x="2206" y="457"/>
                    </a:lnTo>
                    <a:lnTo>
                      <a:pt x="2203" y="461"/>
                    </a:lnTo>
                    <a:lnTo>
                      <a:pt x="2198" y="467"/>
                    </a:lnTo>
                    <a:lnTo>
                      <a:pt x="2195" y="477"/>
                    </a:lnTo>
                    <a:lnTo>
                      <a:pt x="2189" y="487"/>
                    </a:lnTo>
                    <a:lnTo>
                      <a:pt x="2183" y="503"/>
                    </a:lnTo>
                    <a:lnTo>
                      <a:pt x="2173" y="520"/>
                    </a:lnTo>
                    <a:lnTo>
                      <a:pt x="2166" y="538"/>
                    </a:lnTo>
                    <a:lnTo>
                      <a:pt x="2155" y="560"/>
                    </a:lnTo>
                    <a:lnTo>
                      <a:pt x="2146" y="576"/>
                    </a:lnTo>
                    <a:lnTo>
                      <a:pt x="2138" y="593"/>
                    </a:lnTo>
                    <a:lnTo>
                      <a:pt x="2129" y="610"/>
                    </a:lnTo>
                    <a:lnTo>
                      <a:pt x="2121" y="626"/>
                    </a:lnTo>
                    <a:lnTo>
                      <a:pt x="2113" y="639"/>
                    </a:lnTo>
                    <a:lnTo>
                      <a:pt x="2107" y="650"/>
                    </a:lnTo>
                    <a:lnTo>
                      <a:pt x="2101" y="661"/>
                    </a:lnTo>
                    <a:lnTo>
                      <a:pt x="2095" y="672"/>
                    </a:lnTo>
                    <a:lnTo>
                      <a:pt x="2090" y="679"/>
                    </a:lnTo>
                    <a:lnTo>
                      <a:pt x="2087" y="686"/>
                    </a:lnTo>
                    <a:lnTo>
                      <a:pt x="2083" y="692"/>
                    </a:lnTo>
                    <a:lnTo>
                      <a:pt x="2080" y="696"/>
                    </a:lnTo>
                    <a:lnTo>
                      <a:pt x="2078" y="701"/>
                    </a:lnTo>
                    <a:lnTo>
                      <a:pt x="2075" y="706"/>
                    </a:lnTo>
                    <a:lnTo>
                      <a:pt x="2072" y="709"/>
                    </a:lnTo>
                    <a:lnTo>
                      <a:pt x="2070" y="713"/>
                    </a:lnTo>
                    <a:lnTo>
                      <a:pt x="2067" y="716"/>
                    </a:lnTo>
                    <a:lnTo>
                      <a:pt x="2064" y="721"/>
                    </a:lnTo>
                    <a:lnTo>
                      <a:pt x="2061" y="726"/>
                    </a:lnTo>
                    <a:lnTo>
                      <a:pt x="2058" y="732"/>
                    </a:lnTo>
                    <a:lnTo>
                      <a:pt x="2053" y="738"/>
                    </a:lnTo>
                    <a:lnTo>
                      <a:pt x="2047" y="747"/>
                    </a:lnTo>
                    <a:lnTo>
                      <a:pt x="2041" y="756"/>
                    </a:lnTo>
                    <a:lnTo>
                      <a:pt x="2033" y="767"/>
                    </a:lnTo>
                    <a:lnTo>
                      <a:pt x="2026" y="779"/>
                    </a:lnTo>
                    <a:lnTo>
                      <a:pt x="2017" y="793"/>
                    </a:lnTo>
                    <a:lnTo>
                      <a:pt x="2007" y="807"/>
                    </a:lnTo>
                    <a:lnTo>
                      <a:pt x="1997" y="824"/>
                    </a:lnTo>
                    <a:lnTo>
                      <a:pt x="1984" y="841"/>
                    </a:lnTo>
                    <a:lnTo>
                      <a:pt x="1972" y="858"/>
                    </a:lnTo>
                    <a:lnTo>
                      <a:pt x="1960" y="878"/>
                    </a:lnTo>
                    <a:lnTo>
                      <a:pt x="1946" y="895"/>
                    </a:lnTo>
                    <a:lnTo>
                      <a:pt x="1934" y="912"/>
                    </a:lnTo>
                    <a:lnTo>
                      <a:pt x="1924" y="925"/>
                    </a:lnTo>
                    <a:lnTo>
                      <a:pt x="1915" y="938"/>
                    </a:lnTo>
                    <a:lnTo>
                      <a:pt x="1907" y="947"/>
                    </a:lnTo>
                    <a:lnTo>
                      <a:pt x="1901" y="955"/>
                    </a:lnTo>
                    <a:lnTo>
                      <a:pt x="1897" y="961"/>
                    </a:lnTo>
                    <a:lnTo>
                      <a:pt x="1894" y="965"/>
                    </a:lnTo>
                    <a:lnTo>
                      <a:pt x="1892" y="968"/>
                    </a:lnTo>
                    <a:lnTo>
                      <a:pt x="1891" y="972"/>
                    </a:lnTo>
                    <a:lnTo>
                      <a:pt x="1889" y="973"/>
                    </a:lnTo>
                    <a:lnTo>
                      <a:pt x="1887" y="973"/>
                    </a:lnTo>
                    <a:lnTo>
                      <a:pt x="1886" y="975"/>
                    </a:lnTo>
                    <a:lnTo>
                      <a:pt x="1886" y="976"/>
                    </a:lnTo>
                    <a:lnTo>
                      <a:pt x="1884" y="978"/>
                    </a:lnTo>
                    <a:lnTo>
                      <a:pt x="1881" y="981"/>
                    </a:lnTo>
                    <a:lnTo>
                      <a:pt x="1877" y="985"/>
                    </a:lnTo>
                    <a:lnTo>
                      <a:pt x="1872" y="990"/>
                    </a:lnTo>
                    <a:lnTo>
                      <a:pt x="1866" y="996"/>
                    </a:lnTo>
                    <a:lnTo>
                      <a:pt x="1858" y="1005"/>
                    </a:lnTo>
                    <a:lnTo>
                      <a:pt x="1849" y="1016"/>
                    </a:lnTo>
                    <a:lnTo>
                      <a:pt x="1838" y="1028"/>
                    </a:lnTo>
                    <a:lnTo>
                      <a:pt x="1824" y="1042"/>
                    </a:lnTo>
                    <a:lnTo>
                      <a:pt x="1811" y="1058"/>
                    </a:lnTo>
                    <a:lnTo>
                      <a:pt x="1797" y="1073"/>
                    </a:lnTo>
                    <a:lnTo>
                      <a:pt x="1781" y="1088"/>
                    </a:lnTo>
                    <a:lnTo>
                      <a:pt x="1768" y="1102"/>
                    </a:lnTo>
                    <a:lnTo>
                      <a:pt x="1755" y="1115"/>
                    </a:lnTo>
                    <a:lnTo>
                      <a:pt x="1744" y="1125"/>
                    </a:lnTo>
                    <a:lnTo>
                      <a:pt x="1734" y="1136"/>
                    </a:lnTo>
                    <a:lnTo>
                      <a:pt x="1724" y="1145"/>
                    </a:lnTo>
                    <a:lnTo>
                      <a:pt x="1718" y="1151"/>
                    </a:lnTo>
                    <a:lnTo>
                      <a:pt x="1712" y="1158"/>
                    </a:lnTo>
                    <a:lnTo>
                      <a:pt x="1708" y="1162"/>
                    </a:lnTo>
                    <a:lnTo>
                      <a:pt x="1704" y="1165"/>
                    </a:lnTo>
                    <a:lnTo>
                      <a:pt x="1701" y="1168"/>
                    </a:lnTo>
                    <a:lnTo>
                      <a:pt x="1700" y="1170"/>
                    </a:lnTo>
                    <a:lnTo>
                      <a:pt x="1698" y="1171"/>
                    </a:lnTo>
                    <a:lnTo>
                      <a:pt x="1697" y="1173"/>
                    </a:lnTo>
                    <a:lnTo>
                      <a:pt x="1695" y="1173"/>
                    </a:lnTo>
                    <a:lnTo>
                      <a:pt x="1694" y="1176"/>
                    </a:lnTo>
                    <a:lnTo>
                      <a:pt x="1692" y="1178"/>
                    </a:lnTo>
                    <a:lnTo>
                      <a:pt x="1689" y="1179"/>
                    </a:lnTo>
                    <a:lnTo>
                      <a:pt x="1686" y="1184"/>
                    </a:lnTo>
                    <a:lnTo>
                      <a:pt x="1680" y="1187"/>
                    </a:lnTo>
                    <a:lnTo>
                      <a:pt x="1674" y="1193"/>
                    </a:lnTo>
                    <a:lnTo>
                      <a:pt x="1665" y="1201"/>
                    </a:lnTo>
                    <a:lnTo>
                      <a:pt x="1654" y="1208"/>
                    </a:lnTo>
                    <a:lnTo>
                      <a:pt x="1641" y="1219"/>
                    </a:lnTo>
                    <a:lnTo>
                      <a:pt x="1628" y="1230"/>
                    </a:lnTo>
                    <a:lnTo>
                      <a:pt x="1612" y="1244"/>
                    </a:lnTo>
                    <a:lnTo>
                      <a:pt x="1594" y="1258"/>
                    </a:lnTo>
                    <a:lnTo>
                      <a:pt x="1575" y="1271"/>
                    </a:lnTo>
                    <a:lnTo>
                      <a:pt x="1558" y="1285"/>
                    </a:lnTo>
                    <a:lnTo>
                      <a:pt x="1542" y="1297"/>
                    </a:lnTo>
                    <a:lnTo>
                      <a:pt x="1526" y="1310"/>
                    </a:lnTo>
                    <a:lnTo>
                      <a:pt x="1511" y="1321"/>
                    </a:lnTo>
                    <a:lnTo>
                      <a:pt x="1497" y="1331"/>
                    </a:lnTo>
                    <a:lnTo>
                      <a:pt x="1485" y="1339"/>
                    </a:lnTo>
                    <a:lnTo>
                      <a:pt x="1474" y="1348"/>
                    </a:lnTo>
                    <a:lnTo>
                      <a:pt x="1465" y="1354"/>
                    </a:lnTo>
                    <a:lnTo>
                      <a:pt x="1455" y="1361"/>
                    </a:lnTo>
                    <a:lnTo>
                      <a:pt x="1449" y="1367"/>
                    </a:lnTo>
                    <a:lnTo>
                      <a:pt x="1443" y="1370"/>
                    </a:lnTo>
                    <a:lnTo>
                      <a:pt x="1437" y="1374"/>
                    </a:lnTo>
                    <a:lnTo>
                      <a:pt x="1434" y="1377"/>
                    </a:lnTo>
                    <a:lnTo>
                      <a:pt x="1429" y="1381"/>
                    </a:lnTo>
                    <a:lnTo>
                      <a:pt x="1426" y="1384"/>
                    </a:lnTo>
                    <a:lnTo>
                      <a:pt x="1423" y="1385"/>
                    </a:lnTo>
                    <a:lnTo>
                      <a:pt x="1419" y="1388"/>
                    </a:lnTo>
                    <a:lnTo>
                      <a:pt x="1415" y="1391"/>
                    </a:lnTo>
                    <a:lnTo>
                      <a:pt x="1411" y="1393"/>
                    </a:lnTo>
                    <a:lnTo>
                      <a:pt x="1406" y="1396"/>
                    </a:lnTo>
                    <a:lnTo>
                      <a:pt x="1402" y="1401"/>
                    </a:lnTo>
                    <a:lnTo>
                      <a:pt x="1395" y="1404"/>
                    </a:lnTo>
                    <a:lnTo>
                      <a:pt x="1388" y="1410"/>
                    </a:lnTo>
                    <a:lnTo>
                      <a:pt x="1379" y="1414"/>
                    </a:lnTo>
                    <a:lnTo>
                      <a:pt x="1369" y="1420"/>
                    </a:lnTo>
                    <a:lnTo>
                      <a:pt x="1357" y="1428"/>
                    </a:lnTo>
                    <a:lnTo>
                      <a:pt x="1345" y="1436"/>
                    </a:lnTo>
                    <a:lnTo>
                      <a:pt x="1331" y="1445"/>
                    </a:lnTo>
                    <a:lnTo>
                      <a:pt x="1314" y="1456"/>
                    </a:lnTo>
                    <a:lnTo>
                      <a:pt x="1297" y="1465"/>
                    </a:lnTo>
                    <a:lnTo>
                      <a:pt x="1279" y="1476"/>
                    </a:lnTo>
                    <a:lnTo>
                      <a:pt x="1260" y="1487"/>
                    </a:lnTo>
                    <a:lnTo>
                      <a:pt x="1240" y="1499"/>
                    </a:lnTo>
                    <a:lnTo>
                      <a:pt x="1220" y="1510"/>
                    </a:lnTo>
                    <a:lnTo>
                      <a:pt x="1202" y="1520"/>
                    </a:lnTo>
                    <a:lnTo>
                      <a:pt x="1185" y="1528"/>
                    </a:lnTo>
                    <a:lnTo>
                      <a:pt x="1171" y="1536"/>
                    </a:lnTo>
                    <a:lnTo>
                      <a:pt x="1159" y="1542"/>
                    </a:lnTo>
                    <a:lnTo>
                      <a:pt x="1149" y="1547"/>
                    </a:lnTo>
                    <a:lnTo>
                      <a:pt x="1140" y="1551"/>
                    </a:lnTo>
                    <a:lnTo>
                      <a:pt x="1134" y="1554"/>
                    </a:lnTo>
                    <a:lnTo>
                      <a:pt x="1128" y="1556"/>
                    </a:lnTo>
                    <a:lnTo>
                      <a:pt x="1125" y="1557"/>
                    </a:lnTo>
                    <a:lnTo>
                      <a:pt x="1120" y="1559"/>
                    </a:lnTo>
                    <a:lnTo>
                      <a:pt x="1119" y="1559"/>
                    </a:lnTo>
                    <a:lnTo>
                      <a:pt x="1116" y="1560"/>
                    </a:lnTo>
                    <a:lnTo>
                      <a:pt x="1114" y="1560"/>
                    </a:lnTo>
                    <a:lnTo>
                      <a:pt x="1111" y="1560"/>
                    </a:lnTo>
                    <a:lnTo>
                      <a:pt x="1108" y="1562"/>
                    </a:lnTo>
                    <a:lnTo>
                      <a:pt x="1105" y="1563"/>
                    </a:lnTo>
                    <a:lnTo>
                      <a:pt x="1099" y="1565"/>
                    </a:lnTo>
                    <a:lnTo>
                      <a:pt x="1093" y="1567"/>
                    </a:lnTo>
                    <a:lnTo>
                      <a:pt x="1085" y="1570"/>
                    </a:lnTo>
                    <a:lnTo>
                      <a:pt x="1076" y="1574"/>
                    </a:lnTo>
                    <a:lnTo>
                      <a:pt x="1065" y="1577"/>
                    </a:lnTo>
                    <a:lnTo>
                      <a:pt x="1053" y="1583"/>
                    </a:lnTo>
                    <a:lnTo>
                      <a:pt x="1037" y="1590"/>
                    </a:lnTo>
                    <a:lnTo>
                      <a:pt x="1022" y="1597"/>
                    </a:lnTo>
                    <a:lnTo>
                      <a:pt x="1003" y="1605"/>
                    </a:lnTo>
                    <a:lnTo>
                      <a:pt x="987" y="1613"/>
                    </a:lnTo>
                    <a:lnTo>
                      <a:pt x="967" y="1620"/>
                    </a:lnTo>
                    <a:lnTo>
                      <a:pt x="948" y="1630"/>
                    </a:lnTo>
                    <a:lnTo>
                      <a:pt x="931" y="1637"/>
                    </a:lnTo>
                    <a:lnTo>
                      <a:pt x="917" y="1643"/>
                    </a:lnTo>
                    <a:lnTo>
                      <a:pt x="905" y="1648"/>
                    </a:lnTo>
                    <a:lnTo>
                      <a:pt x="897" y="1653"/>
                    </a:lnTo>
                    <a:lnTo>
                      <a:pt x="891" y="1657"/>
                    </a:lnTo>
                    <a:lnTo>
                      <a:pt x="887" y="1660"/>
                    </a:lnTo>
                    <a:lnTo>
                      <a:pt x="884" y="1662"/>
                    </a:lnTo>
                    <a:lnTo>
                      <a:pt x="882" y="1665"/>
                    </a:lnTo>
                    <a:lnTo>
                      <a:pt x="882" y="1666"/>
                    </a:lnTo>
                    <a:lnTo>
                      <a:pt x="882" y="1668"/>
                    </a:lnTo>
                    <a:lnTo>
                      <a:pt x="882" y="1670"/>
                    </a:lnTo>
                    <a:lnTo>
                      <a:pt x="882" y="1670"/>
                    </a:lnTo>
                    <a:lnTo>
                      <a:pt x="880" y="1671"/>
                    </a:lnTo>
                    <a:lnTo>
                      <a:pt x="879" y="1674"/>
                    </a:lnTo>
                    <a:lnTo>
                      <a:pt x="874" y="1676"/>
                    </a:lnTo>
                    <a:lnTo>
                      <a:pt x="867" y="1679"/>
                    </a:lnTo>
                    <a:lnTo>
                      <a:pt x="856" y="1682"/>
                    </a:lnTo>
                    <a:lnTo>
                      <a:pt x="844" y="1686"/>
                    </a:lnTo>
                    <a:lnTo>
                      <a:pt x="828" y="1690"/>
                    </a:lnTo>
                    <a:lnTo>
                      <a:pt x="810" y="1694"/>
                    </a:lnTo>
                    <a:lnTo>
                      <a:pt x="788" y="1699"/>
                    </a:lnTo>
                    <a:lnTo>
                      <a:pt x="764" y="1703"/>
                    </a:lnTo>
                    <a:lnTo>
                      <a:pt x="744" y="1708"/>
                    </a:lnTo>
                    <a:lnTo>
                      <a:pt x="725" y="1711"/>
                    </a:lnTo>
                    <a:lnTo>
                      <a:pt x="705" y="1713"/>
                    </a:lnTo>
                    <a:lnTo>
                      <a:pt x="688" y="1716"/>
                    </a:lnTo>
                    <a:lnTo>
                      <a:pt x="671" y="1717"/>
                    </a:lnTo>
                    <a:lnTo>
                      <a:pt x="658" y="1719"/>
                    </a:lnTo>
                    <a:lnTo>
                      <a:pt x="645" y="1719"/>
                    </a:lnTo>
                    <a:lnTo>
                      <a:pt x="633" y="1720"/>
                    </a:lnTo>
                    <a:lnTo>
                      <a:pt x="624" y="1720"/>
                    </a:lnTo>
                    <a:lnTo>
                      <a:pt x="614" y="1720"/>
                    </a:lnTo>
                    <a:lnTo>
                      <a:pt x="608" y="1720"/>
                    </a:lnTo>
                    <a:lnTo>
                      <a:pt x="602" y="1720"/>
                    </a:lnTo>
                    <a:lnTo>
                      <a:pt x="596" y="1720"/>
                    </a:lnTo>
                    <a:lnTo>
                      <a:pt x="591" y="1720"/>
                    </a:lnTo>
                    <a:lnTo>
                      <a:pt x="587" y="1719"/>
                    </a:lnTo>
                    <a:lnTo>
                      <a:pt x="582" y="1719"/>
                    </a:lnTo>
                    <a:lnTo>
                      <a:pt x="576" y="1719"/>
                    </a:lnTo>
                    <a:lnTo>
                      <a:pt x="571" y="1717"/>
                    </a:lnTo>
                    <a:lnTo>
                      <a:pt x="565" y="1717"/>
                    </a:lnTo>
                    <a:lnTo>
                      <a:pt x="558" y="1717"/>
                    </a:lnTo>
                    <a:lnTo>
                      <a:pt x="548" y="1717"/>
                    </a:lnTo>
                    <a:lnTo>
                      <a:pt x="539" y="1717"/>
                    </a:lnTo>
                    <a:lnTo>
                      <a:pt x="527" y="1716"/>
                    </a:lnTo>
                    <a:lnTo>
                      <a:pt x="513" y="1717"/>
                    </a:lnTo>
                    <a:lnTo>
                      <a:pt x="498" y="1717"/>
                    </a:lnTo>
                    <a:lnTo>
                      <a:pt x="481" y="1717"/>
                    </a:lnTo>
                    <a:lnTo>
                      <a:pt x="462" y="1717"/>
                    </a:lnTo>
                    <a:lnTo>
                      <a:pt x="442" y="1717"/>
                    </a:lnTo>
                    <a:lnTo>
                      <a:pt x="421" y="1719"/>
                    </a:lnTo>
                    <a:lnTo>
                      <a:pt x="399" y="1719"/>
                    </a:lnTo>
                    <a:lnTo>
                      <a:pt x="375" y="1719"/>
                    </a:lnTo>
                    <a:lnTo>
                      <a:pt x="352" y="1720"/>
                    </a:lnTo>
                    <a:lnTo>
                      <a:pt x="332" y="1720"/>
                    </a:lnTo>
                    <a:lnTo>
                      <a:pt x="312" y="1720"/>
                    </a:lnTo>
                    <a:lnTo>
                      <a:pt x="296" y="1720"/>
                    </a:lnTo>
                    <a:lnTo>
                      <a:pt x="282" y="1720"/>
                    </a:lnTo>
                    <a:lnTo>
                      <a:pt x="272" y="1720"/>
                    </a:lnTo>
                    <a:lnTo>
                      <a:pt x="262" y="1720"/>
                    </a:lnTo>
                    <a:lnTo>
                      <a:pt x="255" y="1720"/>
                    </a:lnTo>
                    <a:lnTo>
                      <a:pt x="249" y="1720"/>
                    </a:lnTo>
                    <a:lnTo>
                      <a:pt x="244" y="1720"/>
                    </a:lnTo>
                    <a:lnTo>
                      <a:pt x="241" y="1720"/>
                    </a:lnTo>
                    <a:lnTo>
                      <a:pt x="236" y="1720"/>
                    </a:lnTo>
                    <a:lnTo>
                      <a:pt x="233" y="1720"/>
                    </a:lnTo>
                    <a:lnTo>
                      <a:pt x="230" y="1720"/>
                    </a:lnTo>
                    <a:lnTo>
                      <a:pt x="226" y="1720"/>
                    </a:lnTo>
                    <a:lnTo>
                      <a:pt x="221" y="1720"/>
                    </a:lnTo>
                    <a:lnTo>
                      <a:pt x="215" y="1719"/>
                    </a:lnTo>
                    <a:lnTo>
                      <a:pt x="207" y="1719"/>
                    </a:lnTo>
                    <a:lnTo>
                      <a:pt x="198" y="1719"/>
                    </a:lnTo>
                    <a:lnTo>
                      <a:pt x="189" y="1719"/>
                    </a:lnTo>
                    <a:lnTo>
                      <a:pt x="176" y="1719"/>
                    </a:lnTo>
                    <a:lnTo>
                      <a:pt x="163" y="1719"/>
                    </a:lnTo>
                    <a:lnTo>
                      <a:pt x="149" y="1719"/>
                    </a:lnTo>
                    <a:lnTo>
                      <a:pt x="133" y="1719"/>
                    </a:lnTo>
                    <a:lnTo>
                      <a:pt x="118" y="1719"/>
                    </a:lnTo>
                    <a:lnTo>
                      <a:pt x="96" y="1719"/>
                    </a:lnTo>
                    <a:lnTo>
                      <a:pt x="78" y="1719"/>
                    </a:lnTo>
                    <a:lnTo>
                      <a:pt x="64" y="1719"/>
                    </a:lnTo>
                    <a:lnTo>
                      <a:pt x="55" y="1719"/>
                    </a:lnTo>
                    <a:lnTo>
                      <a:pt x="50" y="1719"/>
                    </a:lnTo>
                    <a:lnTo>
                      <a:pt x="46" y="1720"/>
                    </a:lnTo>
                    <a:lnTo>
                      <a:pt x="46" y="1720"/>
                    </a:lnTo>
                    <a:lnTo>
                      <a:pt x="44" y="1720"/>
                    </a:lnTo>
                    <a:lnTo>
                      <a:pt x="46" y="1720"/>
                    </a:lnTo>
                    <a:lnTo>
                      <a:pt x="44" y="1720"/>
                    </a:lnTo>
                    <a:lnTo>
                      <a:pt x="44" y="1720"/>
                    </a:lnTo>
                    <a:lnTo>
                      <a:pt x="41" y="1722"/>
                    </a:lnTo>
                    <a:lnTo>
                      <a:pt x="38" y="1720"/>
                    </a:lnTo>
                    <a:lnTo>
                      <a:pt x="32" y="1720"/>
                    </a:lnTo>
                    <a:lnTo>
                      <a:pt x="26" y="1720"/>
                    </a:lnTo>
                    <a:lnTo>
                      <a:pt x="18" y="1719"/>
                    </a:lnTo>
                    <a:lnTo>
                      <a:pt x="16" y="1719"/>
                    </a:lnTo>
                    <a:lnTo>
                      <a:pt x="15" y="1719"/>
                    </a:lnTo>
                    <a:lnTo>
                      <a:pt x="12" y="1717"/>
                    </a:lnTo>
                    <a:lnTo>
                      <a:pt x="10" y="1717"/>
                    </a:lnTo>
                    <a:lnTo>
                      <a:pt x="9" y="1717"/>
                    </a:lnTo>
                    <a:lnTo>
                      <a:pt x="9" y="1717"/>
                    </a:lnTo>
                    <a:lnTo>
                      <a:pt x="7" y="1717"/>
                    </a:lnTo>
                    <a:lnTo>
                      <a:pt x="6" y="1717"/>
                    </a:lnTo>
                    <a:lnTo>
                      <a:pt x="6" y="1717"/>
                    </a:lnTo>
                    <a:lnTo>
                      <a:pt x="4" y="1717"/>
                    </a:lnTo>
                    <a:lnTo>
                      <a:pt x="4" y="1717"/>
                    </a:lnTo>
                    <a:lnTo>
                      <a:pt x="3" y="1719"/>
                    </a:lnTo>
                    <a:lnTo>
                      <a:pt x="3" y="1719"/>
                    </a:lnTo>
                    <a:lnTo>
                      <a:pt x="1" y="1720"/>
                    </a:lnTo>
                    <a:lnTo>
                      <a:pt x="1" y="1720"/>
                    </a:lnTo>
                    <a:lnTo>
                      <a:pt x="1" y="1722"/>
                    </a:lnTo>
                    <a:lnTo>
                      <a:pt x="1" y="1722"/>
                    </a:lnTo>
                    <a:lnTo>
                      <a:pt x="1" y="1723"/>
                    </a:lnTo>
                    <a:lnTo>
                      <a:pt x="0" y="1723"/>
                    </a:lnTo>
                    <a:lnTo>
                      <a:pt x="0" y="1725"/>
                    </a:lnTo>
                    <a:lnTo>
                      <a:pt x="0" y="1726"/>
                    </a:lnTo>
                    <a:lnTo>
                      <a:pt x="0" y="1726"/>
                    </a:lnTo>
                    <a:lnTo>
                      <a:pt x="0" y="1728"/>
                    </a:lnTo>
                    <a:lnTo>
                      <a:pt x="0" y="1728"/>
                    </a:lnTo>
                    <a:lnTo>
                      <a:pt x="0" y="1730"/>
                    </a:lnTo>
                    <a:lnTo>
                      <a:pt x="0" y="1730"/>
                    </a:lnTo>
                    <a:lnTo>
                      <a:pt x="0" y="1730"/>
                    </a:lnTo>
                    <a:lnTo>
                      <a:pt x="0" y="1730"/>
                    </a:lnTo>
                    <a:lnTo>
                      <a:pt x="0" y="1730"/>
                    </a:lnTo>
                    <a:lnTo>
                      <a:pt x="1" y="1730"/>
                    </a:lnTo>
                    <a:lnTo>
                      <a:pt x="1" y="1730"/>
                    </a:lnTo>
                    <a:lnTo>
                      <a:pt x="1" y="1728"/>
                    </a:lnTo>
                    <a:lnTo>
                      <a:pt x="3" y="1726"/>
                    </a:lnTo>
                    <a:lnTo>
                      <a:pt x="4" y="1725"/>
                    </a:lnTo>
                    <a:lnTo>
                      <a:pt x="6" y="1723"/>
                    </a:lnTo>
                    <a:lnTo>
                      <a:pt x="7" y="1720"/>
                    </a:lnTo>
                    <a:lnTo>
                      <a:pt x="9" y="1719"/>
                    </a:lnTo>
                    <a:lnTo>
                      <a:pt x="10" y="1714"/>
                    </a:lnTo>
                    <a:lnTo>
                      <a:pt x="13" y="1711"/>
                    </a:lnTo>
                    <a:lnTo>
                      <a:pt x="16" y="1706"/>
                    </a:lnTo>
                    <a:lnTo>
                      <a:pt x="18" y="1702"/>
                    </a:lnTo>
                    <a:lnTo>
                      <a:pt x="24" y="1694"/>
                    </a:lnTo>
                    <a:lnTo>
                      <a:pt x="30" y="1685"/>
                    </a:lnTo>
                    <a:lnTo>
                      <a:pt x="36" y="1676"/>
                    </a:lnTo>
                    <a:lnTo>
                      <a:pt x="43" y="1668"/>
                    </a:lnTo>
                    <a:lnTo>
                      <a:pt x="47" y="1660"/>
                    </a:lnTo>
                    <a:lnTo>
                      <a:pt x="52" y="1653"/>
                    </a:lnTo>
                    <a:lnTo>
                      <a:pt x="56" y="1648"/>
                    </a:lnTo>
                    <a:lnTo>
                      <a:pt x="60" y="1643"/>
                    </a:lnTo>
                    <a:lnTo>
                      <a:pt x="61" y="1639"/>
                    </a:lnTo>
                    <a:lnTo>
                      <a:pt x="63" y="1636"/>
                    </a:lnTo>
                    <a:lnTo>
                      <a:pt x="66" y="1633"/>
                    </a:lnTo>
                    <a:lnTo>
                      <a:pt x="67" y="1630"/>
                    </a:lnTo>
                    <a:lnTo>
                      <a:pt x="69" y="1627"/>
                    </a:lnTo>
                    <a:lnTo>
                      <a:pt x="70" y="1622"/>
                    </a:lnTo>
                    <a:lnTo>
                      <a:pt x="73" y="1619"/>
                    </a:lnTo>
                    <a:lnTo>
                      <a:pt x="78" y="1614"/>
                    </a:lnTo>
                    <a:lnTo>
                      <a:pt x="81" y="1608"/>
                    </a:lnTo>
                    <a:lnTo>
                      <a:pt x="87" y="1600"/>
                    </a:lnTo>
                    <a:lnTo>
                      <a:pt x="95" y="1591"/>
                    </a:lnTo>
                    <a:lnTo>
                      <a:pt x="103" y="1580"/>
                    </a:lnTo>
                    <a:lnTo>
                      <a:pt x="113" y="1567"/>
                    </a:lnTo>
                    <a:lnTo>
                      <a:pt x="124" y="1553"/>
                    </a:lnTo>
                    <a:lnTo>
                      <a:pt x="138" y="1537"/>
                    </a:lnTo>
                    <a:lnTo>
                      <a:pt x="152" y="1520"/>
                    </a:lnTo>
                  </a:path>
                </a:pathLst>
              </a:custGeom>
              <a:noFill/>
              <a:ln w="4763">
                <a:solidFill>
                  <a:srgbClr val="FF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3" name="Freeform 539"/>
              <p:cNvSpPr>
                <a:spLocks/>
              </p:cNvSpPr>
              <p:nvPr/>
            </p:nvSpPr>
            <p:spPr bwMode="auto">
              <a:xfrm>
                <a:off x="3090" y="1315"/>
                <a:ext cx="979" cy="1365"/>
              </a:xfrm>
              <a:custGeom>
                <a:avLst/>
                <a:gdLst>
                  <a:gd name="T0" fmla="*/ 3 w 979"/>
                  <a:gd name="T1" fmla="*/ 1012 h 1365"/>
                  <a:gd name="T2" fmla="*/ 7 w 979"/>
                  <a:gd name="T3" fmla="*/ 975 h 1365"/>
                  <a:gd name="T4" fmla="*/ 13 w 979"/>
                  <a:gd name="T5" fmla="*/ 901 h 1365"/>
                  <a:gd name="T6" fmla="*/ 18 w 979"/>
                  <a:gd name="T7" fmla="*/ 757 h 1365"/>
                  <a:gd name="T8" fmla="*/ 15 w 979"/>
                  <a:gd name="T9" fmla="*/ 712 h 1365"/>
                  <a:gd name="T10" fmla="*/ 15 w 979"/>
                  <a:gd name="T11" fmla="*/ 649 h 1365"/>
                  <a:gd name="T12" fmla="*/ 20 w 979"/>
                  <a:gd name="T13" fmla="*/ 517 h 1365"/>
                  <a:gd name="T14" fmla="*/ 24 w 979"/>
                  <a:gd name="T15" fmla="*/ 488 h 1365"/>
                  <a:gd name="T16" fmla="*/ 30 w 979"/>
                  <a:gd name="T17" fmla="*/ 415 h 1365"/>
                  <a:gd name="T18" fmla="*/ 38 w 979"/>
                  <a:gd name="T19" fmla="*/ 317 h 1365"/>
                  <a:gd name="T20" fmla="*/ 33 w 979"/>
                  <a:gd name="T21" fmla="*/ 297 h 1365"/>
                  <a:gd name="T22" fmla="*/ 53 w 979"/>
                  <a:gd name="T23" fmla="*/ 200 h 1365"/>
                  <a:gd name="T24" fmla="*/ 73 w 979"/>
                  <a:gd name="T25" fmla="*/ 114 h 1365"/>
                  <a:gd name="T26" fmla="*/ 80 w 979"/>
                  <a:gd name="T27" fmla="*/ 72 h 1365"/>
                  <a:gd name="T28" fmla="*/ 144 w 979"/>
                  <a:gd name="T29" fmla="*/ 11 h 1365"/>
                  <a:gd name="T30" fmla="*/ 216 w 979"/>
                  <a:gd name="T31" fmla="*/ 3 h 1365"/>
                  <a:gd name="T32" fmla="*/ 253 w 979"/>
                  <a:gd name="T33" fmla="*/ 22 h 1365"/>
                  <a:gd name="T34" fmla="*/ 366 w 979"/>
                  <a:gd name="T35" fmla="*/ 56 h 1365"/>
                  <a:gd name="T36" fmla="*/ 450 w 979"/>
                  <a:gd name="T37" fmla="*/ 89 h 1365"/>
                  <a:gd name="T38" fmla="*/ 478 w 979"/>
                  <a:gd name="T39" fmla="*/ 108 h 1365"/>
                  <a:gd name="T40" fmla="*/ 579 w 979"/>
                  <a:gd name="T41" fmla="*/ 157 h 1365"/>
                  <a:gd name="T42" fmla="*/ 647 w 979"/>
                  <a:gd name="T43" fmla="*/ 186 h 1365"/>
                  <a:gd name="T44" fmla="*/ 668 w 979"/>
                  <a:gd name="T45" fmla="*/ 194 h 1365"/>
                  <a:gd name="T46" fmla="*/ 767 w 979"/>
                  <a:gd name="T47" fmla="*/ 260 h 1365"/>
                  <a:gd name="T48" fmla="*/ 816 w 979"/>
                  <a:gd name="T49" fmla="*/ 288 h 1365"/>
                  <a:gd name="T50" fmla="*/ 848 w 979"/>
                  <a:gd name="T51" fmla="*/ 311 h 1365"/>
                  <a:gd name="T52" fmla="*/ 914 w 979"/>
                  <a:gd name="T53" fmla="*/ 429 h 1365"/>
                  <a:gd name="T54" fmla="*/ 936 w 979"/>
                  <a:gd name="T55" fmla="*/ 514 h 1365"/>
                  <a:gd name="T56" fmla="*/ 937 w 979"/>
                  <a:gd name="T57" fmla="*/ 563 h 1365"/>
                  <a:gd name="T58" fmla="*/ 953 w 979"/>
                  <a:gd name="T59" fmla="*/ 663 h 1365"/>
                  <a:gd name="T60" fmla="*/ 971 w 979"/>
                  <a:gd name="T61" fmla="*/ 758 h 1365"/>
                  <a:gd name="T62" fmla="*/ 973 w 979"/>
                  <a:gd name="T63" fmla="*/ 772 h 1365"/>
                  <a:gd name="T64" fmla="*/ 979 w 979"/>
                  <a:gd name="T65" fmla="*/ 866 h 1365"/>
                  <a:gd name="T66" fmla="*/ 979 w 979"/>
                  <a:gd name="T67" fmla="*/ 883 h 1365"/>
                  <a:gd name="T68" fmla="*/ 976 w 979"/>
                  <a:gd name="T69" fmla="*/ 976 h 1365"/>
                  <a:gd name="T70" fmla="*/ 974 w 979"/>
                  <a:gd name="T71" fmla="*/ 1066 h 1365"/>
                  <a:gd name="T72" fmla="*/ 976 w 979"/>
                  <a:gd name="T73" fmla="*/ 1109 h 1365"/>
                  <a:gd name="T74" fmla="*/ 954 w 979"/>
                  <a:gd name="T75" fmla="*/ 1209 h 1365"/>
                  <a:gd name="T76" fmla="*/ 930 w 979"/>
                  <a:gd name="T77" fmla="*/ 1256 h 1365"/>
                  <a:gd name="T78" fmla="*/ 907 w 979"/>
                  <a:gd name="T79" fmla="*/ 1269 h 1365"/>
                  <a:gd name="T80" fmla="*/ 828 w 979"/>
                  <a:gd name="T81" fmla="*/ 1322 h 1365"/>
                  <a:gd name="T82" fmla="*/ 802 w 979"/>
                  <a:gd name="T83" fmla="*/ 1336 h 1365"/>
                  <a:gd name="T84" fmla="*/ 713 w 979"/>
                  <a:gd name="T85" fmla="*/ 1361 h 1365"/>
                  <a:gd name="T86" fmla="*/ 644 w 979"/>
                  <a:gd name="T87" fmla="*/ 1365 h 1365"/>
                  <a:gd name="T88" fmla="*/ 611 w 979"/>
                  <a:gd name="T89" fmla="*/ 1359 h 1365"/>
                  <a:gd name="T90" fmla="*/ 499 w 979"/>
                  <a:gd name="T91" fmla="*/ 1358 h 1365"/>
                  <a:gd name="T92" fmla="*/ 465 w 979"/>
                  <a:gd name="T93" fmla="*/ 1359 h 1365"/>
                  <a:gd name="T94" fmla="*/ 399 w 979"/>
                  <a:gd name="T95" fmla="*/ 1359 h 1365"/>
                  <a:gd name="T96" fmla="*/ 293 w 979"/>
                  <a:gd name="T97" fmla="*/ 1352 h 1365"/>
                  <a:gd name="T98" fmla="*/ 258 w 979"/>
                  <a:gd name="T99" fmla="*/ 1349 h 1365"/>
                  <a:gd name="T100" fmla="*/ 179 w 979"/>
                  <a:gd name="T101" fmla="*/ 1342 h 1365"/>
                  <a:gd name="T102" fmla="*/ 87 w 979"/>
                  <a:gd name="T103" fmla="*/ 1342 h 1365"/>
                  <a:gd name="T104" fmla="*/ 58 w 979"/>
                  <a:gd name="T105" fmla="*/ 1347 h 1365"/>
                  <a:gd name="T106" fmla="*/ 12 w 979"/>
                  <a:gd name="T107" fmla="*/ 1330 h 1365"/>
                  <a:gd name="T108" fmla="*/ 18 w 979"/>
                  <a:gd name="T109" fmla="*/ 1332 h 1365"/>
                  <a:gd name="T110" fmla="*/ 15 w 979"/>
                  <a:gd name="T111" fmla="*/ 1281 h 1365"/>
                  <a:gd name="T112" fmla="*/ 6 w 979"/>
                  <a:gd name="T113" fmla="*/ 1224 h 1365"/>
                  <a:gd name="T114" fmla="*/ 1 w 979"/>
                  <a:gd name="T115" fmla="*/ 1187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79" h="1365">
                    <a:moveTo>
                      <a:pt x="0" y="1110"/>
                    </a:moveTo>
                    <a:lnTo>
                      <a:pt x="0" y="1092"/>
                    </a:lnTo>
                    <a:lnTo>
                      <a:pt x="0" y="1075"/>
                    </a:lnTo>
                    <a:lnTo>
                      <a:pt x="0" y="1059"/>
                    </a:lnTo>
                    <a:lnTo>
                      <a:pt x="1" y="1046"/>
                    </a:lnTo>
                    <a:lnTo>
                      <a:pt x="1" y="1032"/>
                    </a:lnTo>
                    <a:lnTo>
                      <a:pt x="1" y="1021"/>
                    </a:lnTo>
                    <a:lnTo>
                      <a:pt x="3" y="1012"/>
                    </a:lnTo>
                    <a:lnTo>
                      <a:pt x="3" y="1006"/>
                    </a:lnTo>
                    <a:lnTo>
                      <a:pt x="4" y="998"/>
                    </a:lnTo>
                    <a:lnTo>
                      <a:pt x="4" y="993"/>
                    </a:lnTo>
                    <a:lnTo>
                      <a:pt x="4" y="989"/>
                    </a:lnTo>
                    <a:lnTo>
                      <a:pt x="6" y="986"/>
                    </a:lnTo>
                    <a:lnTo>
                      <a:pt x="6" y="983"/>
                    </a:lnTo>
                    <a:lnTo>
                      <a:pt x="7" y="980"/>
                    </a:lnTo>
                    <a:lnTo>
                      <a:pt x="7" y="975"/>
                    </a:lnTo>
                    <a:lnTo>
                      <a:pt x="9" y="972"/>
                    </a:lnTo>
                    <a:lnTo>
                      <a:pt x="9" y="966"/>
                    </a:lnTo>
                    <a:lnTo>
                      <a:pt x="10" y="960"/>
                    </a:lnTo>
                    <a:lnTo>
                      <a:pt x="10" y="952"/>
                    </a:lnTo>
                    <a:lnTo>
                      <a:pt x="12" y="941"/>
                    </a:lnTo>
                    <a:lnTo>
                      <a:pt x="12" y="930"/>
                    </a:lnTo>
                    <a:lnTo>
                      <a:pt x="13" y="917"/>
                    </a:lnTo>
                    <a:lnTo>
                      <a:pt x="13" y="901"/>
                    </a:lnTo>
                    <a:lnTo>
                      <a:pt x="15" y="883"/>
                    </a:lnTo>
                    <a:lnTo>
                      <a:pt x="15" y="864"/>
                    </a:lnTo>
                    <a:lnTo>
                      <a:pt x="17" y="844"/>
                    </a:lnTo>
                    <a:lnTo>
                      <a:pt x="17" y="824"/>
                    </a:lnTo>
                    <a:lnTo>
                      <a:pt x="17" y="803"/>
                    </a:lnTo>
                    <a:lnTo>
                      <a:pt x="18" y="786"/>
                    </a:lnTo>
                    <a:lnTo>
                      <a:pt x="18" y="769"/>
                    </a:lnTo>
                    <a:lnTo>
                      <a:pt x="18" y="757"/>
                    </a:lnTo>
                    <a:lnTo>
                      <a:pt x="18" y="746"/>
                    </a:lnTo>
                    <a:lnTo>
                      <a:pt x="18" y="737"/>
                    </a:lnTo>
                    <a:lnTo>
                      <a:pt x="18" y="730"/>
                    </a:lnTo>
                    <a:lnTo>
                      <a:pt x="17" y="724"/>
                    </a:lnTo>
                    <a:lnTo>
                      <a:pt x="17" y="721"/>
                    </a:lnTo>
                    <a:lnTo>
                      <a:pt x="17" y="718"/>
                    </a:lnTo>
                    <a:lnTo>
                      <a:pt x="17" y="715"/>
                    </a:lnTo>
                    <a:lnTo>
                      <a:pt x="15" y="712"/>
                    </a:lnTo>
                    <a:lnTo>
                      <a:pt x="15" y="709"/>
                    </a:lnTo>
                    <a:lnTo>
                      <a:pt x="15" y="704"/>
                    </a:lnTo>
                    <a:lnTo>
                      <a:pt x="15" y="700"/>
                    </a:lnTo>
                    <a:lnTo>
                      <a:pt x="15" y="694"/>
                    </a:lnTo>
                    <a:lnTo>
                      <a:pt x="13" y="686"/>
                    </a:lnTo>
                    <a:lnTo>
                      <a:pt x="13" y="675"/>
                    </a:lnTo>
                    <a:lnTo>
                      <a:pt x="13" y="663"/>
                    </a:lnTo>
                    <a:lnTo>
                      <a:pt x="15" y="649"/>
                    </a:lnTo>
                    <a:lnTo>
                      <a:pt x="15" y="632"/>
                    </a:lnTo>
                    <a:lnTo>
                      <a:pt x="15" y="615"/>
                    </a:lnTo>
                    <a:lnTo>
                      <a:pt x="17" y="597"/>
                    </a:lnTo>
                    <a:lnTo>
                      <a:pt x="17" y="577"/>
                    </a:lnTo>
                    <a:lnTo>
                      <a:pt x="18" y="558"/>
                    </a:lnTo>
                    <a:lnTo>
                      <a:pt x="18" y="541"/>
                    </a:lnTo>
                    <a:lnTo>
                      <a:pt x="20" y="528"/>
                    </a:lnTo>
                    <a:lnTo>
                      <a:pt x="20" y="517"/>
                    </a:lnTo>
                    <a:lnTo>
                      <a:pt x="21" y="509"/>
                    </a:lnTo>
                    <a:lnTo>
                      <a:pt x="21" y="503"/>
                    </a:lnTo>
                    <a:lnTo>
                      <a:pt x="21" y="498"/>
                    </a:lnTo>
                    <a:lnTo>
                      <a:pt x="23" y="495"/>
                    </a:lnTo>
                    <a:lnTo>
                      <a:pt x="23" y="494"/>
                    </a:lnTo>
                    <a:lnTo>
                      <a:pt x="23" y="491"/>
                    </a:lnTo>
                    <a:lnTo>
                      <a:pt x="23" y="489"/>
                    </a:lnTo>
                    <a:lnTo>
                      <a:pt x="24" y="488"/>
                    </a:lnTo>
                    <a:lnTo>
                      <a:pt x="24" y="484"/>
                    </a:lnTo>
                    <a:lnTo>
                      <a:pt x="24" y="480"/>
                    </a:lnTo>
                    <a:lnTo>
                      <a:pt x="26" y="475"/>
                    </a:lnTo>
                    <a:lnTo>
                      <a:pt x="26" y="468"/>
                    </a:lnTo>
                    <a:lnTo>
                      <a:pt x="27" y="457"/>
                    </a:lnTo>
                    <a:lnTo>
                      <a:pt x="29" y="445"/>
                    </a:lnTo>
                    <a:lnTo>
                      <a:pt x="29" y="431"/>
                    </a:lnTo>
                    <a:lnTo>
                      <a:pt x="30" y="415"/>
                    </a:lnTo>
                    <a:lnTo>
                      <a:pt x="32" y="397"/>
                    </a:lnTo>
                    <a:lnTo>
                      <a:pt x="33" y="380"/>
                    </a:lnTo>
                    <a:lnTo>
                      <a:pt x="35" y="365"/>
                    </a:lnTo>
                    <a:lnTo>
                      <a:pt x="37" y="351"/>
                    </a:lnTo>
                    <a:lnTo>
                      <a:pt x="38" y="338"/>
                    </a:lnTo>
                    <a:lnTo>
                      <a:pt x="38" y="329"/>
                    </a:lnTo>
                    <a:lnTo>
                      <a:pt x="38" y="322"/>
                    </a:lnTo>
                    <a:lnTo>
                      <a:pt x="38" y="317"/>
                    </a:lnTo>
                    <a:lnTo>
                      <a:pt x="38" y="312"/>
                    </a:lnTo>
                    <a:lnTo>
                      <a:pt x="37" y="309"/>
                    </a:lnTo>
                    <a:lnTo>
                      <a:pt x="37" y="308"/>
                    </a:lnTo>
                    <a:lnTo>
                      <a:pt x="35" y="306"/>
                    </a:lnTo>
                    <a:lnTo>
                      <a:pt x="35" y="305"/>
                    </a:lnTo>
                    <a:lnTo>
                      <a:pt x="33" y="303"/>
                    </a:lnTo>
                    <a:lnTo>
                      <a:pt x="33" y="300"/>
                    </a:lnTo>
                    <a:lnTo>
                      <a:pt x="33" y="297"/>
                    </a:lnTo>
                    <a:lnTo>
                      <a:pt x="33" y="291"/>
                    </a:lnTo>
                    <a:lnTo>
                      <a:pt x="35" y="283"/>
                    </a:lnTo>
                    <a:lnTo>
                      <a:pt x="37" y="274"/>
                    </a:lnTo>
                    <a:lnTo>
                      <a:pt x="38" y="262"/>
                    </a:lnTo>
                    <a:lnTo>
                      <a:pt x="41" y="248"/>
                    </a:lnTo>
                    <a:lnTo>
                      <a:pt x="46" y="232"/>
                    </a:lnTo>
                    <a:lnTo>
                      <a:pt x="49" y="215"/>
                    </a:lnTo>
                    <a:lnTo>
                      <a:pt x="53" y="200"/>
                    </a:lnTo>
                    <a:lnTo>
                      <a:pt x="58" y="185"/>
                    </a:lnTo>
                    <a:lnTo>
                      <a:pt x="61" y="169"/>
                    </a:lnTo>
                    <a:lnTo>
                      <a:pt x="66" y="157"/>
                    </a:lnTo>
                    <a:lnTo>
                      <a:pt x="69" y="146"/>
                    </a:lnTo>
                    <a:lnTo>
                      <a:pt x="70" y="135"/>
                    </a:lnTo>
                    <a:lnTo>
                      <a:pt x="72" y="128"/>
                    </a:lnTo>
                    <a:lnTo>
                      <a:pt x="73" y="120"/>
                    </a:lnTo>
                    <a:lnTo>
                      <a:pt x="73" y="114"/>
                    </a:lnTo>
                    <a:lnTo>
                      <a:pt x="73" y="108"/>
                    </a:lnTo>
                    <a:lnTo>
                      <a:pt x="73" y="103"/>
                    </a:lnTo>
                    <a:lnTo>
                      <a:pt x="73" y="99"/>
                    </a:lnTo>
                    <a:lnTo>
                      <a:pt x="73" y="92"/>
                    </a:lnTo>
                    <a:lnTo>
                      <a:pt x="75" y="89"/>
                    </a:lnTo>
                    <a:lnTo>
                      <a:pt x="75" y="83"/>
                    </a:lnTo>
                    <a:lnTo>
                      <a:pt x="76" y="79"/>
                    </a:lnTo>
                    <a:lnTo>
                      <a:pt x="80" y="72"/>
                    </a:lnTo>
                    <a:lnTo>
                      <a:pt x="83" y="65"/>
                    </a:lnTo>
                    <a:lnTo>
                      <a:pt x="87" y="57"/>
                    </a:lnTo>
                    <a:lnTo>
                      <a:pt x="93" y="49"/>
                    </a:lnTo>
                    <a:lnTo>
                      <a:pt x="100" y="42"/>
                    </a:lnTo>
                    <a:lnTo>
                      <a:pt x="109" y="32"/>
                    </a:lnTo>
                    <a:lnTo>
                      <a:pt x="120" y="25"/>
                    </a:lnTo>
                    <a:lnTo>
                      <a:pt x="132" y="17"/>
                    </a:lnTo>
                    <a:lnTo>
                      <a:pt x="144" y="11"/>
                    </a:lnTo>
                    <a:lnTo>
                      <a:pt x="158" y="6"/>
                    </a:lnTo>
                    <a:lnTo>
                      <a:pt x="169" y="3"/>
                    </a:lnTo>
                    <a:lnTo>
                      <a:pt x="181" y="0"/>
                    </a:lnTo>
                    <a:lnTo>
                      <a:pt x="190" y="0"/>
                    </a:lnTo>
                    <a:lnTo>
                      <a:pt x="199" y="0"/>
                    </a:lnTo>
                    <a:lnTo>
                      <a:pt x="206" y="0"/>
                    </a:lnTo>
                    <a:lnTo>
                      <a:pt x="212" y="2"/>
                    </a:lnTo>
                    <a:lnTo>
                      <a:pt x="216" y="3"/>
                    </a:lnTo>
                    <a:lnTo>
                      <a:pt x="221" y="3"/>
                    </a:lnTo>
                    <a:lnTo>
                      <a:pt x="226" y="6"/>
                    </a:lnTo>
                    <a:lnTo>
                      <a:pt x="229" y="8"/>
                    </a:lnTo>
                    <a:lnTo>
                      <a:pt x="232" y="11"/>
                    </a:lnTo>
                    <a:lnTo>
                      <a:pt x="236" y="12"/>
                    </a:lnTo>
                    <a:lnTo>
                      <a:pt x="241" y="16"/>
                    </a:lnTo>
                    <a:lnTo>
                      <a:pt x="246" y="19"/>
                    </a:lnTo>
                    <a:lnTo>
                      <a:pt x="253" y="22"/>
                    </a:lnTo>
                    <a:lnTo>
                      <a:pt x="261" y="25"/>
                    </a:lnTo>
                    <a:lnTo>
                      <a:pt x="272" y="28"/>
                    </a:lnTo>
                    <a:lnTo>
                      <a:pt x="282" y="31"/>
                    </a:lnTo>
                    <a:lnTo>
                      <a:pt x="296" y="36"/>
                    </a:lnTo>
                    <a:lnTo>
                      <a:pt x="313" y="40"/>
                    </a:lnTo>
                    <a:lnTo>
                      <a:pt x="330" y="45"/>
                    </a:lnTo>
                    <a:lnTo>
                      <a:pt x="347" y="49"/>
                    </a:lnTo>
                    <a:lnTo>
                      <a:pt x="366" y="56"/>
                    </a:lnTo>
                    <a:lnTo>
                      <a:pt x="382" y="62"/>
                    </a:lnTo>
                    <a:lnTo>
                      <a:pt x="398" y="66"/>
                    </a:lnTo>
                    <a:lnTo>
                      <a:pt x="410" y="72"/>
                    </a:lnTo>
                    <a:lnTo>
                      <a:pt x="422" y="76"/>
                    </a:lnTo>
                    <a:lnTo>
                      <a:pt x="432" y="80"/>
                    </a:lnTo>
                    <a:lnTo>
                      <a:pt x="439" y="83"/>
                    </a:lnTo>
                    <a:lnTo>
                      <a:pt x="445" y="86"/>
                    </a:lnTo>
                    <a:lnTo>
                      <a:pt x="450" y="89"/>
                    </a:lnTo>
                    <a:lnTo>
                      <a:pt x="453" y="91"/>
                    </a:lnTo>
                    <a:lnTo>
                      <a:pt x="456" y="94"/>
                    </a:lnTo>
                    <a:lnTo>
                      <a:pt x="459" y="96"/>
                    </a:lnTo>
                    <a:lnTo>
                      <a:pt x="461" y="97"/>
                    </a:lnTo>
                    <a:lnTo>
                      <a:pt x="464" y="99"/>
                    </a:lnTo>
                    <a:lnTo>
                      <a:pt x="469" y="102"/>
                    </a:lnTo>
                    <a:lnTo>
                      <a:pt x="472" y="105"/>
                    </a:lnTo>
                    <a:lnTo>
                      <a:pt x="478" y="108"/>
                    </a:lnTo>
                    <a:lnTo>
                      <a:pt x="485" y="111"/>
                    </a:lnTo>
                    <a:lnTo>
                      <a:pt x="495" y="116"/>
                    </a:lnTo>
                    <a:lnTo>
                      <a:pt x="504" y="122"/>
                    </a:lnTo>
                    <a:lnTo>
                      <a:pt x="518" y="128"/>
                    </a:lnTo>
                    <a:lnTo>
                      <a:pt x="532" y="134"/>
                    </a:lnTo>
                    <a:lnTo>
                      <a:pt x="547" y="142"/>
                    </a:lnTo>
                    <a:lnTo>
                      <a:pt x="562" y="149"/>
                    </a:lnTo>
                    <a:lnTo>
                      <a:pt x="579" y="157"/>
                    </a:lnTo>
                    <a:lnTo>
                      <a:pt x="595" y="165"/>
                    </a:lnTo>
                    <a:lnTo>
                      <a:pt x="608" y="171"/>
                    </a:lnTo>
                    <a:lnTo>
                      <a:pt x="619" y="175"/>
                    </a:lnTo>
                    <a:lnTo>
                      <a:pt x="628" y="180"/>
                    </a:lnTo>
                    <a:lnTo>
                      <a:pt x="636" y="183"/>
                    </a:lnTo>
                    <a:lnTo>
                      <a:pt x="641" y="185"/>
                    </a:lnTo>
                    <a:lnTo>
                      <a:pt x="644" y="186"/>
                    </a:lnTo>
                    <a:lnTo>
                      <a:pt x="647" y="186"/>
                    </a:lnTo>
                    <a:lnTo>
                      <a:pt x="648" y="186"/>
                    </a:lnTo>
                    <a:lnTo>
                      <a:pt x="650" y="186"/>
                    </a:lnTo>
                    <a:lnTo>
                      <a:pt x="650" y="186"/>
                    </a:lnTo>
                    <a:lnTo>
                      <a:pt x="651" y="186"/>
                    </a:lnTo>
                    <a:lnTo>
                      <a:pt x="655" y="186"/>
                    </a:lnTo>
                    <a:lnTo>
                      <a:pt x="658" y="188"/>
                    </a:lnTo>
                    <a:lnTo>
                      <a:pt x="662" y="191"/>
                    </a:lnTo>
                    <a:lnTo>
                      <a:pt x="668" y="194"/>
                    </a:lnTo>
                    <a:lnTo>
                      <a:pt x="676" y="199"/>
                    </a:lnTo>
                    <a:lnTo>
                      <a:pt x="687" y="205"/>
                    </a:lnTo>
                    <a:lnTo>
                      <a:pt x="699" y="212"/>
                    </a:lnTo>
                    <a:lnTo>
                      <a:pt x="713" y="222"/>
                    </a:lnTo>
                    <a:lnTo>
                      <a:pt x="728" y="232"/>
                    </a:lnTo>
                    <a:lnTo>
                      <a:pt x="742" y="242"/>
                    </a:lnTo>
                    <a:lnTo>
                      <a:pt x="754" y="251"/>
                    </a:lnTo>
                    <a:lnTo>
                      <a:pt x="767" y="260"/>
                    </a:lnTo>
                    <a:lnTo>
                      <a:pt x="778" y="268"/>
                    </a:lnTo>
                    <a:lnTo>
                      <a:pt x="787" y="274"/>
                    </a:lnTo>
                    <a:lnTo>
                      <a:pt x="794" y="278"/>
                    </a:lnTo>
                    <a:lnTo>
                      <a:pt x="801" y="282"/>
                    </a:lnTo>
                    <a:lnTo>
                      <a:pt x="805" y="285"/>
                    </a:lnTo>
                    <a:lnTo>
                      <a:pt x="810" y="286"/>
                    </a:lnTo>
                    <a:lnTo>
                      <a:pt x="813" y="288"/>
                    </a:lnTo>
                    <a:lnTo>
                      <a:pt x="816" y="288"/>
                    </a:lnTo>
                    <a:lnTo>
                      <a:pt x="819" y="288"/>
                    </a:lnTo>
                    <a:lnTo>
                      <a:pt x="822" y="289"/>
                    </a:lnTo>
                    <a:lnTo>
                      <a:pt x="825" y="289"/>
                    </a:lnTo>
                    <a:lnTo>
                      <a:pt x="828" y="291"/>
                    </a:lnTo>
                    <a:lnTo>
                      <a:pt x="833" y="294"/>
                    </a:lnTo>
                    <a:lnTo>
                      <a:pt x="836" y="298"/>
                    </a:lnTo>
                    <a:lnTo>
                      <a:pt x="842" y="303"/>
                    </a:lnTo>
                    <a:lnTo>
                      <a:pt x="848" y="311"/>
                    </a:lnTo>
                    <a:lnTo>
                      <a:pt x="856" y="320"/>
                    </a:lnTo>
                    <a:lnTo>
                      <a:pt x="865" y="332"/>
                    </a:lnTo>
                    <a:lnTo>
                      <a:pt x="874" y="346"/>
                    </a:lnTo>
                    <a:lnTo>
                      <a:pt x="884" y="363"/>
                    </a:lnTo>
                    <a:lnTo>
                      <a:pt x="893" y="381"/>
                    </a:lnTo>
                    <a:lnTo>
                      <a:pt x="902" y="397"/>
                    </a:lnTo>
                    <a:lnTo>
                      <a:pt x="908" y="414"/>
                    </a:lnTo>
                    <a:lnTo>
                      <a:pt x="914" y="429"/>
                    </a:lnTo>
                    <a:lnTo>
                      <a:pt x="920" y="445"/>
                    </a:lnTo>
                    <a:lnTo>
                      <a:pt x="925" y="457"/>
                    </a:lnTo>
                    <a:lnTo>
                      <a:pt x="928" y="469"/>
                    </a:lnTo>
                    <a:lnTo>
                      <a:pt x="931" y="481"/>
                    </a:lnTo>
                    <a:lnTo>
                      <a:pt x="933" y="491"/>
                    </a:lnTo>
                    <a:lnTo>
                      <a:pt x="936" y="500"/>
                    </a:lnTo>
                    <a:lnTo>
                      <a:pt x="936" y="508"/>
                    </a:lnTo>
                    <a:lnTo>
                      <a:pt x="936" y="514"/>
                    </a:lnTo>
                    <a:lnTo>
                      <a:pt x="937" y="520"/>
                    </a:lnTo>
                    <a:lnTo>
                      <a:pt x="937" y="526"/>
                    </a:lnTo>
                    <a:lnTo>
                      <a:pt x="937" y="531"/>
                    </a:lnTo>
                    <a:lnTo>
                      <a:pt x="937" y="537"/>
                    </a:lnTo>
                    <a:lnTo>
                      <a:pt x="936" y="543"/>
                    </a:lnTo>
                    <a:lnTo>
                      <a:pt x="936" y="549"/>
                    </a:lnTo>
                    <a:lnTo>
                      <a:pt x="937" y="555"/>
                    </a:lnTo>
                    <a:lnTo>
                      <a:pt x="937" y="563"/>
                    </a:lnTo>
                    <a:lnTo>
                      <a:pt x="937" y="572"/>
                    </a:lnTo>
                    <a:lnTo>
                      <a:pt x="939" y="581"/>
                    </a:lnTo>
                    <a:lnTo>
                      <a:pt x="940" y="592"/>
                    </a:lnTo>
                    <a:lnTo>
                      <a:pt x="942" y="604"/>
                    </a:lnTo>
                    <a:lnTo>
                      <a:pt x="945" y="617"/>
                    </a:lnTo>
                    <a:lnTo>
                      <a:pt x="947" y="632"/>
                    </a:lnTo>
                    <a:lnTo>
                      <a:pt x="950" y="647"/>
                    </a:lnTo>
                    <a:lnTo>
                      <a:pt x="953" y="663"/>
                    </a:lnTo>
                    <a:lnTo>
                      <a:pt x="956" y="678"/>
                    </a:lnTo>
                    <a:lnTo>
                      <a:pt x="960" y="701"/>
                    </a:lnTo>
                    <a:lnTo>
                      <a:pt x="964" y="720"/>
                    </a:lnTo>
                    <a:lnTo>
                      <a:pt x="967" y="735"/>
                    </a:lnTo>
                    <a:lnTo>
                      <a:pt x="968" y="746"/>
                    </a:lnTo>
                    <a:lnTo>
                      <a:pt x="970" y="754"/>
                    </a:lnTo>
                    <a:lnTo>
                      <a:pt x="971" y="757"/>
                    </a:lnTo>
                    <a:lnTo>
                      <a:pt x="971" y="758"/>
                    </a:lnTo>
                    <a:lnTo>
                      <a:pt x="971" y="758"/>
                    </a:lnTo>
                    <a:lnTo>
                      <a:pt x="971" y="758"/>
                    </a:lnTo>
                    <a:lnTo>
                      <a:pt x="971" y="757"/>
                    </a:lnTo>
                    <a:lnTo>
                      <a:pt x="971" y="755"/>
                    </a:lnTo>
                    <a:lnTo>
                      <a:pt x="971" y="757"/>
                    </a:lnTo>
                    <a:lnTo>
                      <a:pt x="971" y="760"/>
                    </a:lnTo>
                    <a:lnTo>
                      <a:pt x="971" y="764"/>
                    </a:lnTo>
                    <a:lnTo>
                      <a:pt x="973" y="772"/>
                    </a:lnTo>
                    <a:lnTo>
                      <a:pt x="974" y="783"/>
                    </a:lnTo>
                    <a:lnTo>
                      <a:pt x="976" y="797"/>
                    </a:lnTo>
                    <a:lnTo>
                      <a:pt x="976" y="812"/>
                    </a:lnTo>
                    <a:lnTo>
                      <a:pt x="977" y="826"/>
                    </a:lnTo>
                    <a:lnTo>
                      <a:pt x="977" y="838"/>
                    </a:lnTo>
                    <a:lnTo>
                      <a:pt x="979" y="849"/>
                    </a:lnTo>
                    <a:lnTo>
                      <a:pt x="979" y="858"/>
                    </a:lnTo>
                    <a:lnTo>
                      <a:pt x="979" y="866"/>
                    </a:lnTo>
                    <a:lnTo>
                      <a:pt x="979" y="870"/>
                    </a:lnTo>
                    <a:lnTo>
                      <a:pt x="979" y="873"/>
                    </a:lnTo>
                    <a:lnTo>
                      <a:pt x="979" y="877"/>
                    </a:lnTo>
                    <a:lnTo>
                      <a:pt x="979" y="877"/>
                    </a:lnTo>
                    <a:lnTo>
                      <a:pt x="979" y="878"/>
                    </a:lnTo>
                    <a:lnTo>
                      <a:pt x="979" y="878"/>
                    </a:lnTo>
                    <a:lnTo>
                      <a:pt x="979" y="880"/>
                    </a:lnTo>
                    <a:lnTo>
                      <a:pt x="979" y="883"/>
                    </a:lnTo>
                    <a:lnTo>
                      <a:pt x="979" y="886"/>
                    </a:lnTo>
                    <a:lnTo>
                      <a:pt x="979" y="892"/>
                    </a:lnTo>
                    <a:lnTo>
                      <a:pt x="979" y="901"/>
                    </a:lnTo>
                    <a:lnTo>
                      <a:pt x="979" y="912"/>
                    </a:lnTo>
                    <a:lnTo>
                      <a:pt x="977" y="926"/>
                    </a:lnTo>
                    <a:lnTo>
                      <a:pt x="977" y="943"/>
                    </a:lnTo>
                    <a:lnTo>
                      <a:pt x="976" y="961"/>
                    </a:lnTo>
                    <a:lnTo>
                      <a:pt x="976" y="976"/>
                    </a:lnTo>
                    <a:lnTo>
                      <a:pt x="974" y="992"/>
                    </a:lnTo>
                    <a:lnTo>
                      <a:pt x="974" y="1007"/>
                    </a:lnTo>
                    <a:lnTo>
                      <a:pt x="974" y="1021"/>
                    </a:lnTo>
                    <a:lnTo>
                      <a:pt x="973" y="1032"/>
                    </a:lnTo>
                    <a:lnTo>
                      <a:pt x="973" y="1043"/>
                    </a:lnTo>
                    <a:lnTo>
                      <a:pt x="973" y="1052"/>
                    </a:lnTo>
                    <a:lnTo>
                      <a:pt x="973" y="1058"/>
                    </a:lnTo>
                    <a:lnTo>
                      <a:pt x="974" y="1066"/>
                    </a:lnTo>
                    <a:lnTo>
                      <a:pt x="974" y="1070"/>
                    </a:lnTo>
                    <a:lnTo>
                      <a:pt x="974" y="1075"/>
                    </a:lnTo>
                    <a:lnTo>
                      <a:pt x="974" y="1081"/>
                    </a:lnTo>
                    <a:lnTo>
                      <a:pt x="976" y="1086"/>
                    </a:lnTo>
                    <a:lnTo>
                      <a:pt x="976" y="1090"/>
                    </a:lnTo>
                    <a:lnTo>
                      <a:pt x="976" y="1095"/>
                    </a:lnTo>
                    <a:lnTo>
                      <a:pt x="976" y="1101"/>
                    </a:lnTo>
                    <a:lnTo>
                      <a:pt x="976" y="1109"/>
                    </a:lnTo>
                    <a:lnTo>
                      <a:pt x="974" y="1118"/>
                    </a:lnTo>
                    <a:lnTo>
                      <a:pt x="973" y="1127"/>
                    </a:lnTo>
                    <a:lnTo>
                      <a:pt x="971" y="1138"/>
                    </a:lnTo>
                    <a:lnTo>
                      <a:pt x="970" y="1150"/>
                    </a:lnTo>
                    <a:lnTo>
                      <a:pt x="967" y="1164"/>
                    </a:lnTo>
                    <a:lnTo>
                      <a:pt x="964" y="1178"/>
                    </a:lnTo>
                    <a:lnTo>
                      <a:pt x="960" y="1192"/>
                    </a:lnTo>
                    <a:lnTo>
                      <a:pt x="954" y="1209"/>
                    </a:lnTo>
                    <a:lnTo>
                      <a:pt x="950" y="1222"/>
                    </a:lnTo>
                    <a:lnTo>
                      <a:pt x="945" y="1233"/>
                    </a:lnTo>
                    <a:lnTo>
                      <a:pt x="940" y="1241"/>
                    </a:lnTo>
                    <a:lnTo>
                      <a:pt x="937" y="1249"/>
                    </a:lnTo>
                    <a:lnTo>
                      <a:pt x="934" y="1252"/>
                    </a:lnTo>
                    <a:lnTo>
                      <a:pt x="933" y="1255"/>
                    </a:lnTo>
                    <a:lnTo>
                      <a:pt x="931" y="1256"/>
                    </a:lnTo>
                    <a:lnTo>
                      <a:pt x="930" y="1256"/>
                    </a:lnTo>
                    <a:lnTo>
                      <a:pt x="930" y="1256"/>
                    </a:lnTo>
                    <a:lnTo>
                      <a:pt x="928" y="1256"/>
                    </a:lnTo>
                    <a:lnTo>
                      <a:pt x="927" y="1256"/>
                    </a:lnTo>
                    <a:lnTo>
                      <a:pt x="925" y="1256"/>
                    </a:lnTo>
                    <a:lnTo>
                      <a:pt x="922" y="1258"/>
                    </a:lnTo>
                    <a:lnTo>
                      <a:pt x="919" y="1259"/>
                    </a:lnTo>
                    <a:lnTo>
                      <a:pt x="913" y="1264"/>
                    </a:lnTo>
                    <a:lnTo>
                      <a:pt x="907" y="1269"/>
                    </a:lnTo>
                    <a:lnTo>
                      <a:pt x="897" y="1275"/>
                    </a:lnTo>
                    <a:lnTo>
                      <a:pt x="888" y="1282"/>
                    </a:lnTo>
                    <a:lnTo>
                      <a:pt x="877" y="1292"/>
                    </a:lnTo>
                    <a:lnTo>
                      <a:pt x="865" y="1299"/>
                    </a:lnTo>
                    <a:lnTo>
                      <a:pt x="854" y="1307"/>
                    </a:lnTo>
                    <a:lnTo>
                      <a:pt x="844" y="1313"/>
                    </a:lnTo>
                    <a:lnTo>
                      <a:pt x="834" y="1318"/>
                    </a:lnTo>
                    <a:lnTo>
                      <a:pt x="828" y="1322"/>
                    </a:lnTo>
                    <a:lnTo>
                      <a:pt x="822" y="1325"/>
                    </a:lnTo>
                    <a:lnTo>
                      <a:pt x="819" y="1329"/>
                    </a:lnTo>
                    <a:lnTo>
                      <a:pt x="816" y="1330"/>
                    </a:lnTo>
                    <a:lnTo>
                      <a:pt x="813" y="1332"/>
                    </a:lnTo>
                    <a:lnTo>
                      <a:pt x="811" y="1333"/>
                    </a:lnTo>
                    <a:lnTo>
                      <a:pt x="808" y="1335"/>
                    </a:lnTo>
                    <a:lnTo>
                      <a:pt x="807" y="1335"/>
                    </a:lnTo>
                    <a:lnTo>
                      <a:pt x="802" y="1336"/>
                    </a:lnTo>
                    <a:lnTo>
                      <a:pt x="798" y="1339"/>
                    </a:lnTo>
                    <a:lnTo>
                      <a:pt x="791" y="1341"/>
                    </a:lnTo>
                    <a:lnTo>
                      <a:pt x="782" y="1344"/>
                    </a:lnTo>
                    <a:lnTo>
                      <a:pt x="771" y="1347"/>
                    </a:lnTo>
                    <a:lnTo>
                      <a:pt x="759" y="1350"/>
                    </a:lnTo>
                    <a:lnTo>
                      <a:pt x="744" y="1355"/>
                    </a:lnTo>
                    <a:lnTo>
                      <a:pt x="728" y="1358"/>
                    </a:lnTo>
                    <a:lnTo>
                      <a:pt x="713" y="1361"/>
                    </a:lnTo>
                    <a:lnTo>
                      <a:pt x="699" y="1362"/>
                    </a:lnTo>
                    <a:lnTo>
                      <a:pt x="685" y="1364"/>
                    </a:lnTo>
                    <a:lnTo>
                      <a:pt x="675" y="1365"/>
                    </a:lnTo>
                    <a:lnTo>
                      <a:pt x="665" y="1365"/>
                    </a:lnTo>
                    <a:lnTo>
                      <a:pt x="658" y="1365"/>
                    </a:lnTo>
                    <a:lnTo>
                      <a:pt x="651" y="1365"/>
                    </a:lnTo>
                    <a:lnTo>
                      <a:pt x="647" y="1365"/>
                    </a:lnTo>
                    <a:lnTo>
                      <a:pt x="644" y="1365"/>
                    </a:lnTo>
                    <a:lnTo>
                      <a:pt x="641" y="1364"/>
                    </a:lnTo>
                    <a:lnTo>
                      <a:pt x="638" y="1364"/>
                    </a:lnTo>
                    <a:lnTo>
                      <a:pt x="636" y="1362"/>
                    </a:lnTo>
                    <a:lnTo>
                      <a:pt x="633" y="1361"/>
                    </a:lnTo>
                    <a:lnTo>
                      <a:pt x="630" y="1361"/>
                    </a:lnTo>
                    <a:lnTo>
                      <a:pt x="625" y="1361"/>
                    </a:lnTo>
                    <a:lnTo>
                      <a:pt x="619" y="1359"/>
                    </a:lnTo>
                    <a:lnTo>
                      <a:pt x="611" y="1359"/>
                    </a:lnTo>
                    <a:lnTo>
                      <a:pt x="601" y="1359"/>
                    </a:lnTo>
                    <a:lnTo>
                      <a:pt x="590" y="1358"/>
                    </a:lnTo>
                    <a:lnTo>
                      <a:pt x="576" y="1358"/>
                    </a:lnTo>
                    <a:lnTo>
                      <a:pt x="562" y="1358"/>
                    </a:lnTo>
                    <a:lnTo>
                      <a:pt x="545" y="1358"/>
                    </a:lnTo>
                    <a:lnTo>
                      <a:pt x="528" y="1358"/>
                    </a:lnTo>
                    <a:lnTo>
                      <a:pt x="513" y="1358"/>
                    </a:lnTo>
                    <a:lnTo>
                      <a:pt x="499" y="1358"/>
                    </a:lnTo>
                    <a:lnTo>
                      <a:pt x="488" y="1358"/>
                    </a:lnTo>
                    <a:lnTo>
                      <a:pt x="481" y="1358"/>
                    </a:lnTo>
                    <a:lnTo>
                      <a:pt x="475" y="1358"/>
                    </a:lnTo>
                    <a:lnTo>
                      <a:pt x="470" y="1359"/>
                    </a:lnTo>
                    <a:lnTo>
                      <a:pt x="469" y="1359"/>
                    </a:lnTo>
                    <a:lnTo>
                      <a:pt x="467" y="1359"/>
                    </a:lnTo>
                    <a:lnTo>
                      <a:pt x="465" y="1359"/>
                    </a:lnTo>
                    <a:lnTo>
                      <a:pt x="465" y="1359"/>
                    </a:lnTo>
                    <a:lnTo>
                      <a:pt x="462" y="1359"/>
                    </a:lnTo>
                    <a:lnTo>
                      <a:pt x="461" y="1359"/>
                    </a:lnTo>
                    <a:lnTo>
                      <a:pt x="456" y="1361"/>
                    </a:lnTo>
                    <a:lnTo>
                      <a:pt x="450" y="1361"/>
                    </a:lnTo>
                    <a:lnTo>
                      <a:pt x="441" y="1359"/>
                    </a:lnTo>
                    <a:lnTo>
                      <a:pt x="430" y="1359"/>
                    </a:lnTo>
                    <a:lnTo>
                      <a:pt x="416" y="1359"/>
                    </a:lnTo>
                    <a:lnTo>
                      <a:pt x="399" y="1359"/>
                    </a:lnTo>
                    <a:lnTo>
                      <a:pt x="381" y="1358"/>
                    </a:lnTo>
                    <a:lnTo>
                      <a:pt x="364" y="1358"/>
                    </a:lnTo>
                    <a:lnTo>
                      <a:pt x="349" y="1356"/>
                    </a:lnTo>
                    <a:lnTo>
                      <a:pt x="335" y="1356"/>
                    </a:lnTo>
                    <a:lnTo>
                      <a:pt x="322" y="1355"/>
                    </a:lnTo>
                    <a:lnTo>
                      <a:pt x="312" y="1353"/>
                    </a:lnTo>
                    <a:lnTo>
                      <a:pt x="301" y="1353"/>
                    </a:lnTo>
                    <a:lnTo>
                      <a:pt x="293" y="1352"/>
                    </a:lnTo>
                    <a:lnTo>
                      <a:pt x="287" y="1352"/>
                    </a:lnTo>
                    <a:lnTo>
                      <a:pt x="281" y="1352"/>
                    </a:lnTo>
                    <a:lnTo>
                      <a:pt x="278" y="1350"/>
                    </a:lnTo>
                    <a:lnTo>
                      <a:pt x="273" y="1350"/>
                    </a:lnTo>
                    <a:lnTo>
                      <a:pt x="270" y="1350"/>
                    </a:lnTo>
                    <a:lnTo>
                      <a:pt x="266" y="1349"/>
                    </a:lnTo>
                    <a:lnTo>
                      <a:pt x="263" y="1349"/>
                    </a:lnTo>
                    <a:lnTo>
                      <a:pt x="258" y="1349"/>
                    </a:lnTo>
                    <a:lnTo>
                      <a:pt x="253" y="1347"/>
                    </a:lnTo>
                    <a:lnTo>
                      <a:pt x="247" y="1347"/>
                    </a:lnTo>
                    <a:lnTo>
                      <a:pt x="239" y="1345"/>
                    </a:lnTo>
                    <a:lnTo>
                      <a:pt x="230" y="1345"/>
                    </a:lnTo>
                    <a:lnTo>
                      <a:pt x="219" y="1344"/>
                    </a:lnTo>
                    <a:lnTo>
                      <a:pt x="207" y="1344"/>
                    </a:lnTo>
                    <a:lnTo>
                      <a:pt x="193" y="1342"/>
                    </a:lnTo>
                    <a:lnTo>
                      <a:pt x="179" y="1342"/>
                    </a:lnTo>
                    <a:lnTo>
                      <a:pt x="166" y="1341"/>
                    </a:lnTo>
                    <a:lnTo>
                      <a:pt x="147" y="1341"/>
                    </a:lnTo>
                    <a:lnTo>
                      <a:pt x="130" y="1339"/>
                    </a:lnTo>
                    <a:lnTo>
                      <a:pt x="116" y="1339"/>
                    </a:lnTo>
                    <a:lnTo>
                      <a:pt x="106" y="1341"/>
                    </a:lnTo>
                    <a:lnTo>
                      <a:pt x="98" y="1341"/>
                    </a:lnTo>
                    <a:lnTo>
                      <a:pt x="92" y="1341"/>
                    </a:lnTo>
                    <a:lnTo>
                      <a:pt x="87" y="1342"/>
                    </a:lnTo>
                    <a:lnTo>
                      <a:pt x="84" y="1342"/>
                    </a:lnTo>
                    <a:lnTo>
                      <a:pt x="83" y="1344"/>
                    </a:lnTo>
                    <a:lnTo>
                      <a:pt x="80" y="1345"/>
                    </a:lnTo>
                    <a:lnTo>
                      <a:pt x="78" y="1345"/>
                    </a:lnTo>
                    <a:lnTo>
                      <a:pt x="75" y="1347"/>
                    </a:lnTo>
                    <a:lnTo>
                      <a:pt x="70" y="1347"/>
                    </a:lnTo>
                    <a:lnTo>
                      <a:pt x="64" y="1347"/>
                    </a:lnTo>
                    <a:lnTo>
                      <a:pt x="58" y="1347"/>
                    </a:lnTo>
                    <a:lnTo>
                      <a:pt x="50" y="1345"/>
                    </a:lnTo>
                    <a:lnTo>
                      <a:pt x="41" y="1344"/>
                    </a:lnTo>
                    <a:lnTo>
                      <a:pt x="32" y="1341"/>
                    </a:lnTo>
                    <a:lnTo>
                      <a:pt x="26" y="1339"/>
                    </a:lnTo>
                    <a:lnTo>
                      <a:pt x="20" y="1336"/>
                    </a:lnTo>
                    <a:lnTo>
                      <a:pt x="17" y="1333"/>
                    </a:lnTo>
                    <a:lnTo>
                      <a:pt x="13" y="1332"/>
                    </a:lnTo>
                    <a:lnTo>
                      <a:pt x="12" y="1330"/>
                    </a:lnTo>
                    <a:lnTo>
                      <a:pt x="12" y="1330"/>
                    </a:lnTo>
                    <a:lnTo>
                      <a:pt x="12" y="1330"/>
                    </a:lnTo>
                    <a:lnTo>
                      <a:pt x="12" y="1330"/>
                    </a:lnTo>
                    <a:lnTo>
                      <a:pt x="13" y="1332"/>
                    </a:lnTo>
                    <a:lnTo>
                      <a:pt x="15" y="1332"/>
                    </a:lnTo>
                    <a:lnTo>
                      <a:pt x="17" y="1332"/>
                    </a:lnTo>
                    <a:lnTo>
                      <a:pt x="18" y="1332"/>
                    </a:lnTo>
                    <a:lnTo>
                      <a:pt x="18" y="1332"/>
                    </a:lnTo>
                    <a:lnTo>
                      <a:pt x="20" y="1330"/>
                    </a:lnTo>
                    <a:lnTo>
                      <a:pt x="20" y="1329"/>
                    </a:lnTo>
                    <a:lnTo>
                      <a:pt x="20" y="1324"/>
                    </a:lnTo>
                    <a:lnTo>
                      <a:pt x="20" y="1319"/>
                    </a:lnTo>
                    <a:lnTo>
                      <a:pt x="20" y="1312"/>
                    </a:lnTo>
                    <a:lnTo>
                      <a:pt x="18" y="1302"/>
                    </a:lnTo>
                    <a:lnTo>
                      <a:pt x="17" y="1292"/>
                    </a:lnTo>
                    <a:lnTo>
                      <a:pt x="15" y="1281"/>
                    </a:lnTo>
                    <a:lnTo>
                      <a:pt x="13" y="1270"/>
                    </a:lnTo>
                    <a:lnTo>
                      <a:pt x="12" y="1259"/>
                    </a:lnTo>
                    <a:lnTo>
                      <a:pt x="10" y="1250"/>
                    </a:lnTo>
                    <a:lnTo>
                      <a:pt x="9" y="1242"/>
                    </a:lnTo>
                    <a:lnTo>
                      <a:pt x="9" y="1236"/>
                    </a:lnTo>
                    <a:lnTo>
                      <a:pt x="7" y="1230"/>
                    </a:lnTo>
                    <a:lnTo>
                      <a:pt x="7" y="1227"/>
                    </a:lnTo>
                    <a:lnTo>
                      <a:pt x="6" y="1224"/>
                    </a:lnTo>
                    <a:lnTo>
                      <a:pt x="6" y="1221"/>
                    </a:lnTo>
                    <a:lnTo>
                      <a:pt x="4" y="1218"/>
                    </a:lnTo>
                    <a:lnTo>
                      <a:pt x="4" y="1216"/>
                    </a:lnTo>
                    <a:lnTo>
                      <a:pt x="4" y="1213"/>
                    </a:lnTo>
                    <a:lnTo>
                      <a:pt x="3" y="1209"/>
                    </a:lnTo>
                    <a:lnTo>
                      <a:pt x="3" y="1204"/>
                    </a:lnTo>
                    <a:lnTo>
                      <a:pt x="3" y="1196"/>
                    </a:lnTo>
                    <a:lnTo>
                      <a:pt x="1" y="1187"/>
                    </a:lnTo>
                    <a:lnTo>
                      <a:pt x="1" y="1176"/>
                    </a:lnTo>
                    <a:lnTo>
                      <a:pt x="0" y="1164"/>
                    </a:lnTo>
                    <a:lnTo>
                      <a:pt x="0" y="1147"/>
                    </a:lnTo>
                    <a:lnTo>
                      <a:pt x="0" y="1129"/>
                    </a:lnTo>
                    <a:lnTo>
                      <a:pt x="0" y="1110"/>
                    </a:lnTo>
                  </a:path>
                </a:pathLst>
              </a:custGeom>
              <a:noFill/>
              <a:ln w="4763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4" name="Freeform 540"/>
              <p:cNvSpPr>
                <a:spLocks/>
              </p:cNvSpPr>
              <p:nvPr/>
            </p:nvSpPr>
            <p:spPr bwMode="auto">
              <a:xfrm>
                <a:off x="3136" y="1893"/>
                <a:ext cx="796" cy="786"/>
              </a:xfrm>
              <a:custGeom>
                <a:avLst/>
                <a:gdLst>
                  <a:gd name="T0" fmla="*/ 184 w 796"/>
                  <a:gd name="T1" fmla="*/ 781 h 786"/>
                  <a:gd name="T2" fmla="*/ 193 w 796"/>
                  <a:gd name="T3" fmla="*/ 780 h 786"/>
                  <a:gd name="T4" fmla="*/ 266 w 796"/>
                  <a:gd name="T5" fmla="*/ 780 h 786"/>
                  <a:gd name="T6" fmla="*/ 324 w 796"/>
                  <a:gd name="T7" fmla="*/ 780 h 786"/>
                  <a:gd name="T8" fmla="*/ 344 w 796"/>
                  <a:gd name="T9" fmla="*/ 780 h 786"/>
                  <a:gd name="T10" fmla="*/ 389 w 796"/>
                  <a:gd name="T11" fmla="*/ 780 h 786"/>
                  <a:gd name="T12" fmla="*/ 481 w 796"/>
                  <a:gd name="T13" fmla="*/ 780 h 786"/>
                  <a:gd name="T14" fmla="*/ 519 w 796"/>
                  <a:gd name="T15" fmla="*/ 783 h 786"/>
                  <a:gd name="T16" fmla="*/ 541 w 796"/>
                  <a:gd name="T17" fmla="*/ 786 h 786"/>
                  <a:gd name="T18" fmla="*/ 615 w 796"/>
                  <a:gd name="T19" fmla="*/ 777 h 786"/>
                  <a:gd name="T20" fmla="*/ 662 w 796"/>
                  <a:gd name="T21" fmla="*/ 766 h 786"/>
                  <a:gd name="T22" fmla="*/ 675 w 796"/>
                  <a:gd name="T23" fmla="*/ 760 h 786"/>
                  <a:gd name="T24" fmla="*/ 724 w 796"/>
                  <a:gd name="T25" fmla="*/ 720 h 786"/>
                  <a:gd name="T26" fmla="*/ 755 w 796"/>
                  <a:gd name="T27" fmla="*/ 686 h 786"/>
                  <a:gd name="T28" fmla="*/ 764 w 796"/>
                  <a:gd name="T29" fmla="*/ 681 h 786"/>
                  <a:gd name="T30" fmla="*/ 779 w 796"/>
                  <a:gd name="T31" fmla="*/ 618 h 786"/>
                  <a:gd name="T32" fmla="*/ 787 w 796"/>
                  <a:gd name="T33" fmla="*/ 521 h 786"/>
                  <a:gd name="T34" fmla="*/ 791 w 796"/>
                  <a:gd name="T35" fmla="*/ 465 h 786"/>
                  <a:gd name="T36" fmla="*/ 796 w 796"/>
                  <a:gd name="T37" fmla="*/ 429 h 786"/>
                  <a:gd name="T38" fmla="*/ 790 w 796"/>
                  <a:gd name="T39" fmla="*/ 369 h 786"/>
                  <a:gd name="T40" fmla="*/ 755 w 796"/>
                  <a:gd name="T41" fmla="*/ 268 h 786"/>
                  <a:gd name="T42" fmla="*/ 705 w 796"/>
                  <a:gd name="T43" fmla="*/ 196 h 786"/>
                  <a:gd name="T44" fmla="*/ 681 w 796"/>
                  <a:gd name="T45" fmla="*/ 177 h 786"/>
                  <a:gd name="T46" fmla="*/ 652 w 796"/>
                  <a:gd name="T47" fmla="*/ 163 h 786"/>
                  <a:gd name="T48" fmla="*/ 581 w 796"/>
                  <a:gd name="T49" fmla="*/ 114 h 786"/>
                  <a:gd name="T50" fmla="*/ 495 w 796"/>
                  <a:gd name="T51" fmla="*/ 56 h 786"/>
                  <a:gd name="T52" fmla="*/ 456 w 796"/>
                  <a:gd name="T53" fmla="*/ 33 h 786"/>
                  <a:gd name="T54" fmla="*/ 432 w 796"/>
                  <a:gd name="T55" fmla="*/ 22 h 786"/>
                  <a:gd name="T56" fmla="*/ 370 w 796"/>
                  <a:gd name="T57" fmla="*/ 3 h 786"/>
                  <a:gd name="T58" fmla="*/ 310 w 796"/>
                  <a:gd name="T59" fmla="*/ 3 h 786"/>
                  <a:gd name="T60" fmla="*/ 301 w 796"/>
                  <a:gd name="T61" fmla="*/ 14 h 786"/>
                  <a:gd name="T62" fmla="*/ 296 w 796"/>
                  <a:gd name="T63" fmla="*/ 31 h 786"/>
                  <a:gd name="T64" fmla="*/ 260 w 796"/>
                  <a:gd name="T65" fmla="*/ 79 h 786"/>
                  <a:gd name="T66" fmla="*/ 235 w 796"/>
                  <a:gd name="T67" fmla="*/ 125 h 786"/>
                  <a:gd name="T68" fmla="*/ 230 w 796"/>
                  <a:gd name="T69" fmla="*/ 146 h 786"/>
                  <a:gd name="T70" fmla="*/ 209 w 796"/>
                  <a:gd name="T71" fmla="*/ 202 h 786"/>
                  <a:gd name="T72" fmla="*/ 177 w 796"/>
                  <a:gd name="T73" fmla="*/ 274 h 786"/>
                  <a:gd name="T74" fmla="*/ 166 w 796"/>
                  <a:gd name="T75" fmla="*/ 291 h 786"/>
                  <a:gd name="T76" fmla="*/ 152 w 796"/>
                  <a:gd name="T77" fmla="*/ 325 h 786"/>
                  <a:gd name="T78" fmla="*/ 121 w 796"/>
                  <a:gd name="T79" fmla="*/ 409 h 786"/>
                  <a:gd name="T80" fmla="*/ 109 w 796"/>
                  <a:gd name="T81" fmla="*/ 449 h 786"/>
                  <a:gd name="T82" fmla="*/ 103 w 796"/>
                  <a:gd name="T83" fmla="*/ 474 h 786"/>
                  <a:gd name="T84" fmla="*/ 81 w 796"/>
                  <a:gd name="T85" fmla="*/ 546 h 786"/>
                  <a:gd name="T86" fmla="*/ 69 w 796"/>
                  <a:gd name="T87" fmla="*/ 594 h 786"/>
                  <a:gd name="T88" fmla="*/ 66 w 796"/>
                  <a:gd name="T89" fmla="*/ 604 h 786"/>
                  <a:gd name="T90" fmla="*/ 47 w 796"/>
                  <a:gd name="T91" fmla="*/ 661 h 786"/>
                  <a:gd name="T92" fmla="*/ 35 w 796"/>
                  <a:gd name="T93" fmla="*/ 695 h 786"/>
                  <a:gd name="T94" fmla="*/ 23 w 796"/>
                  <a:gd name="T95" fmla="*/ 721 h 786"/>
                  <a:gd name="T96" fmla="*/ 7 w 796"/>
                  <a:gd name="T97" fmla="*/ 754 h 786"/>
                  <a:gd name="T98" fmla="*/ 3 w 796"/>
                  <a:gd name="T99" fmla="*/ 764 h 786"/>
                  <a:gd name="T100" fmla="*/ 4 w 796"/>
                  <a:gd name="T101" fmla="*/ 766 h 786"/>
                  <a:gd name="T102" fmla="*/ 3 w 796"/>
                  <a:gd name="T103" fmla="*/ 766 h 786"/>
                  <a:gd name="T104" fmla="*/ 0 w 796"/>
                  <a:gd name="T105" fmla="*/ 764 h 786"/>
                  <a:gd name="T106" fmla="*/ 0 w 796"/>
                  <a:gd name="T107" fmla="*/ 763 h 786"/>
                  <a:gd name="T108" fmla="*/ 1 w 796"/>
                  <a:gd name="T109" fmla="*/ 761 h 786"/>
                  <a:gd name="T110" fmla="*/ 12 w 796"/>
                  <a:gd name="T111" fmla="*/ 763 h 786"/>
                  <a:gd name="T112" fmla="*/ 46 w 796"/>
                  <a:gd name="T113" fmla="*/ 767 h 786"/>
                  <a:gd name="T114" fmla="*/ 72 w 796"/>
                  <a:gd name="T115" fmla="*/ 772 h 786"/>
                  <a:gd name="T116" fmla="*/ 121 w 796"/>
                  <a:gd name="T117" fmla="*/ 778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96" h="786">
                    <a:moveTo>
                      <a:pt x="135" y="780"/>
                    </a:moveTo>
                    <a:lnTo>
                      <a:pt x="149" y="781"/>
                    </a:lnTo>
                    <a:lnTo>
                      <a:pt x="163" y="781"/>
                    </a:lnTo>
                    <a:lnTo>
                      <a:pt x="172" y="781"/>
                    </a:lnTo>
                    <a:lnTo>
                      <a:pt x="180" y="783"/>
                    </a:lnTo>
                    <a:lnTo>
                      <a:pt x="184" y="781"/>
                    </a:lnTo>
                    <a:lnTo>
                      <a:pt x="186" y="781"/>
                    </a:lnTo>
                    <a:lnTo>
                      <a:pt x="187" y="781"/>
                    </a:lnTo>
                    <a:lnTo>
                      <a:pt x="189" y="781"/>
                    </a:lnTo>
                    <a:lnTo>
                      <a:pt x="189" y="781"/>
                    </a:lnTo>
                    <a:lnTo>
                      <a:pt x="190" y="781"/>
                    </a:lnTo>
                    <a:lnTo>
                      <a:pt x="193" y="780"/>
                    </a:lnTo>
                    <a:lnTo>
                      <a:pt x="198" y="780"/>
                    </a:lnTo>
                    <a:lnTo>
                      <a:pt x="207" y="780"/>
                    </a:lnTo>
                    <a:lnTo>
                      <a:pt x="218" y="780"/>
                    </a:lnTo>
                    <a:lnTo>
                      <a:pt x="233" y="780"/>
                    </a:lnTo>
                    <a:lnTo>
                      <a:pt x="252" y="780"/>
                    </a:lnTo>
                    <a:lnTo>
                      <a:pt x="266" y="780"/>
                    </a:lnTo>
                    <a:lnTo>
                      <a:pt x="278" y="780"/>
                    </a:lnTo>
                    <a:lnTo>
                      <a:pt x="290" y="780"/>
                    </a:lnTo>
                    <a:lnTo>
                      <a:pt x="301" y="780"/>
                    </a:lnTo>
                    <a:lnTo>
                      <a:pt x="310" y="780"/>
                    </a:lnTo>
                    <a:lnTo>
                      <a:pt x="318" y="780"/>
                    </a:lnTo>
                    <a:lnTo>
                      <a:pt x="324" y="780"/>
                    </a:lnTo>
                    <a:lnTo>
                      <a:pt x="329" y="780"/>
                    </a:lnTo>
                    <a:lnTo>
                      <a:pt x="332" y="780"/>
                    </a:lnTo>
                    <a:lnTo>
                      <a:pt x="335" y="780"/>
                    </a:lnTo>
                    <a:lnTo>
                      <a:pt x="338" y="780"/>
                    </a:lnTo>
                    <a:lnTo>
                      <a:pt x="341" y="780"/>
                    </a:lnTo>
                    <a:lnTo>
                      <a:pt x="344" y="780"/>
                    </a:lnTo>
                    <a:lnTo>
                      <a:pt x="349" y="780"/>
                    </a:lnTo>
                    <a:lnTo>
                      <a:pt x="353" y="780"/>
                    </a:lnTo>
                    <a:lnTo>
                      <a:pt x="359" y="780"/>
                    </a:lnTo>
                    <a:lnTo>
                      <a:pt x="369" y="780"/>
                    </a:lnTo>
                    <a:lnTo>
                      <a:pt x="378" y="780"/>
                    </a:lnTo>
                    <a:lnTo>
                      <a:pt x="389" y="780"/>
                    </a:lnTo>
                    <a:lnTo>
                      <a:pt x="403" y="780"/>
                    </a:lnTo>
                    <a:lnTo>
                      <a:pt x="418" y="780"/>
                    </a:lnTo>
                    <a:lnTo>
                      <a:pt x="433" y="780"/>
                    </a:lnTo>
                    <a:lnTo>
                      <a:pt x="450" y="780"/>
                    </a:lnTo>
                    <a:lnTo>
                      <a:pt x="467" y="780"/>
                    </a:lnTo>
                    <a:lnTo>
                      <a:pt x="481" y="780"/>
                    </a:lnTo>
                    <a:lnTo>
                      <a:pt x="492" y="781"/>
                    </a:lnTo>
                    <a:lnTo>
                      <a:pt x="501" y="781"/>
                    </a:lnTo>
                    <a:lnTo>
                      <a:pt x="507" y="781"/>
                    </a:lnTo>
                    <a:lnTo>
                      <a:pt x="513" y="783"/>
                    </a:lnTo>
                    <a:lnTo>
                      <a:pt x="516" y="783"/>
                    </a:lnTo>
                    <a:lnTo>
                      <a:pt x="519" y="783"/>
                    </a:lnTo>
                    <a:lnTo>
                      <a:pt x="522" y="784"/>
                    </a:lnTo>
                    <a:lnTo>
                      <a:pt x="524" y="784"/>
                    </a:lnTo>
                    <a:lnTo>
                      <a:pt x="527" y="786"/>
                    </a:lnTo>
                    <a:lnTo>
                      <a:pt x="530" y="786"/>
                    </a:lnTo>
                    <a:lnTo>
                      <a:pt x="535" y="786"/>
                    </a:lnTo>
                    <a:lnTo>
                      <a:pt x="541" y="786"/>
                    </a:lnTo>
                    <a:lnTo>
                      <a:pt x="550" y="786"/>
                    </a:lnTo>
                    <a:lnTo>
                      <a:pt x="559" y="784"/>
                    </a:lnTo>
                    <a:lnTo>
                      <a:pt x="572" y="784"/>
                    </a:lnTo>
                    <a:lnTo>
                      <a:pt x="585" y="783"/>
                    </a:lnTo>
                    <a:lnTo>
                      <a:pt x="599" y="780"/>
                    </a:lnTo>
                    <a:lnTo>
                      <a:pt x="615" y="777"/>
                    </a:lnTo>
                    <a:lnTo>
                      <a:pt x="629" y="774"/>
                    </a:lnTo>
                    <a:lnTo>
                      <a:pt x="639" y="771"/>
                    </a:lnTo>
                    <a:lnTo>
                      <a:pt x="648" y="769"/>
                    </a:lnTo>
                    <a:lnTo>
                      <a:pt x="655" y="767"/>
                    </a:lnTo>
                    <a:lnTo>
                      <a:pt x="659" y="766"/>
                    </a:lnTo>
                    <a:lnTo>
                      <a:pt x="662" y="766"/>
                    </a:lnTo>
                    <a:lnTo>
                      <a:pt x="664" y="764"/>
                    </a:lnTo>
                    <a:lnTo>
                      <a:pt x="665" y="764"/>
                    </a:lnTo>
                    <a:lnTo>
                      <a:pt x="667" y="764"/>
                    </a:lnTo>
                    <a:lnTo>
                      <a:pt x="668" y="764"/>
                    </a:lnTo>
                    <a:lnTo>
                      <a:pt x="672" y="763"/>
                    </a:lnTo>
                    <a:lnTo>
                      <a:pt x="675" y="760"/>
                    </a:lnTo>
                    <a:lnTo>
                      <a:pt x="681" y="757"/>
                    </a:lnTo>
                    <a:lnTo>
                      <a:pt x="687" y="752"/>
                    </a:lnTo>
                    <a:lnTo>
                      <a:pt x="695" y="746"/>
                    </a:lnTo>
                    <a:lnTo>
                      <a:pt x="705" y="738"/>
                    </a:lnTo>
                    <a:lnTo>
                      <a:pt x="715" y="729"/>
                    </a:lnTo>
                    <a:lnTo>
                      <a:pt x="724" y="720"/>
                    </a:lnTo>
                    <a:lnTo>
                      <a:pt x="732" y="711"/>
                    </a:lnTo>
                    <a:lnTo>
                      <a:pt x="739" y="703"/>
                    </a:lnTo>
                    <a:lnTo>
                      <a:pt x="744" y="695"/>
                    </a:lnTo>
                    <a:lnTo>
                      <a:pt x="748" y="691"/>
                    </a:lnTo>
                    <a:lnTo>
                      <a:pt x="752" y="688"/>
                    </a:lnTo>
                    <a:lnTo>
                      <a:pt x="755" y="686"/>
                    </a:lnTo>
                    <a:lnTo>
                      <a:pt x="756" y="684"/>
                    </a:lnTo>
                    <a:lnTo>
                      <a:pt x="758" y="684"/>
                    </a:lnTo>
                    <a:lnTo>
                      <a:pt x="759" y="684"/>
                    </a:lnTo>
                    <a:lnTo>
                      <a:pt x="761" y="684"/>
                    </a:lnTo>
                    <a:lnTo>
                      <a:pt x="762" y="683"/>
                    </a:lnTo>
                    <a:lnTo>
                      <a:pt x="764" y="681"/>
                    </a:lnTo>
                    <a:lnTo>
                      <a:pt x="765" y="678"/>
                    </a:lnTo>
                    <a:lnTo>
                      <a:pt x="767" y="672"/>
                    </a:lnTo>
                    <a:lnTo>
                      <a:pt x="770" y="663"/>
                    </a:lnTo>
                    <a:lnTo>
                      <a:pt x="773" y="652"/>
                    </a:lnTo>
                    <a:lnTo>
                      <a:pt x="776" y="637"/>
                    </a:lnTo>
                    <a:lnTo>
                      <a:pt x="779" y="618"/>
                    </a:lnTo>
                    <a:lnTo>
                      <a:pt x="781" y="598"/>
                    </a:lnTo>
                    <a:lnTo>
                      <a:pt x="782" y="581"/>
                    </a:lnTo>
                    <a:lnTo>
                      <a:pt x="784" y="566"/>
                    </a:lnTo>
                    <a:lnTo>
                      <a:pt x="785" y="549"/>
                    </a:lnTo>
                    <a:lnTo>
                      <a:pt x="785" y="535"/>
                    </a:lnTo>
                    <a:lnTo>
                      <a:pt x="787" y="521"/>
                    </a:lnTo>
                    <a:lnTo>
                      <a:pt x="787" y="508"/>
                    </a:lnTo>
                    <a:lnTo>
                      <a:pt x="788" y="497"/>
                    </a:lnTo>
                    <a:lnTo>
                      <a:pt x="788" y="488"/>
                    </a:lnTo>
                    <a:lnTo>
                      <a:pt x="790" y="478"/>
                    </a:lnTo>
                    <a:lnTo>
                      <a:pt x="790" y="471"/>
                    </a:lnTo>
                    <a:lnTo>
                      <a:pt x="791" y="465"/>
                    </a:lnTo>
                    <a:lnTo>
                      <a:pt x="793" y="458"/>
                    </a:lnTo>
                    <a:lnTo>
                      <a:pt x="793" y="452"/>
                    </a:lnTo>
                    <a:lnTo>
                      <a:pt x="795" y="446"/>
                    </a:lnTo>
                    <a:lnTo>
                      <a:pt x="795" y="442"/>
                    </a:lnTo>
                    <a:lnTo>
                      <a:pt x="796" y="435"/>
                    </a:lnTo>
                    <a:lnTo>
                      <a:pt x="796" y="429"/>
                    </a:lnTo>
                    <a:lnTo>
                      <a:pt x="796" y="422"/>
                    </a:lnTo>
                    <a:lnTo>
                      <a:pt x="796" y="414"/>
                    </a:lnTo>
                    <a:lnTo>
                      <a:pt x="795" y="405"/>
                    </a:lnTo>
                    <a:lnTo>
                      <a:pt x="793" y="395"/>
                    </a:lnTo>
                    <a:lnTo>
                      <a:pt x="791" y="383"/>
                    </a:lnTo>
                    <a:lnTo>
                      <a:pt x="790" y="369"/>
                    </a:lnTo>
                    <a:lnTo>
                      <a:pt x="785" y="355"/>
                    </a:lnTo>
                    <a:lnTo>
                      <a:pt x="782" y="340"/>
                    </a:lnTo>
                    <a:lnTo>
                      <a:pt x="776" y="323"/>
                    </a:lnTo>
                    <a:lnTo>
                      <a:pt x="770" y="305"/>
                    </a:lnTo>
                    <a:lnTo>
                      <a:pt x="762" y="286"/>
                    </a:lnTo>
                    <a:lnTo>
                      <a:pt x="755" y="268"/>
                    </a:lnTo>
                    <a:lnTo>
                      <a:pt x="745" y="251"/>
                    </a:lnTo>
                    <a:lnTo>
                      <a:pt x="736" y="236"/>
                    </a:lnTo>
                    <a:lnTo>
                      <a:pt x="727" y="222"/>
                    </a:lnTo>
                    <a:lnTo>
                      <a:pt x="719" y="211"/>
                    </a:lnTo>
                    <a:lnTo>
                      <a:pt x="712" y="202"/>
                    </a:lnTo>
                    <a:lnTo>
                      <a:pt x="705" y="196"/>
                    </a:lnTo>
                    <a:lnTo>
                      <a:pt x="701" y="189"/>
                    </a:lnTo>
                    <a:lnTo>
                      <a:pt x="696" y="185"/>
                    </a:lnTo>
                    <a:lnTo>
                      <a:pt x="692" y="182"/>
                    </a:lnTo>
                    <a:lnTo>
                      <a:pt x="687" y="180"/>
                    </a:lnTo>
                    <a:lnTo>
                      <a:pt x="684" y="179"/>
                    </a:lnTo>
                    <a:lnTo>
                      <a:pt x="681" y="177"/>
                    </a:lnTo>
                    <a:lnTo>
                      <a:pt x="676" y="177"/>
                    </a:lnTo>
                    <a:lnTo>
                      <a:pt x="673" y="176"/>
                    </a:lnTo>
                    <a:lnTo>
                      <a:pt x="668" y="174"/>
                    </a:lnTo>
                    <a:lnTo>
                      <a:pt x="664" y="171"/>
                    </a:lnTo>
                    <a:lnTo>
                      <a:pt x="658" y="168"/>
                    </a:lnTo>
                    <a:lnTo>
                      <a:pt x="652" y="163"/>
                    </a:lnTo>
                    <a:lnTo>
                      <a:pt x="642" y="159"/>
                    </a:lnTo>
                    <a:lnTo>
                      <a:pt x="633" y="152"/>
                    </a:lnTo>
                    <a:lnTo>
                      <a:pt x="622" y="143"/>
                    </a:lnTo>
                    <a:lnTo>
                      <a:pt x="610" y="134"/>
                    </a:lnTo>
                    <a:lnTo>
                      <a:pt x="596" y="125"/>
                    </a:lnTo>
                    <a:lnTo>
                      <a:pt x="581" y="114"/>
                    </a:lnTo>
                    <a:lnTo>
                      <a:pt x="565" y="103"/>
                    </a:lnTo>
                    <a:lnTo>
                      <a:pt x="549" y="91"/>
                    </a:lnTo>
                    <a:lnTo>
                      <a:pt x="533" y="80"/>
                    </a:lnTo>
                    <a:lnTo>
                      <a:pt x="519" y="71"/>
                    </a:lnTo>
                    <a:lnTo>
                      <a:pt x="506" y="63"/>
                    </a:lnTo>
                    <a:lnTo>
                      <a:pt x="495" y="56"/>
                    </a:lnTo>
                    <a:lnTo>
                      <a:pt x="484" y="49"/>
                    </a:lnTo>
                    <a:lnTo>
                      <a:pt x="476" y="45"/>
                    </a:lnTo>
                    <a:lnTo>
                      <a:pt x="470" y="42"/>
                    </a:lnTo>
                    <a:lnTo>
                      <a:pt x="466" y="39"/>
                    </a:lnTo>
                    <a:lnTo>
                      <a:pt x="461" y="36"/>
                    </a:lnTo>
                    <a:lnTo>
                      <a:pt x="456" y="33"/>
                    </a:lnTo>
                    <a:lnTo>
                      <a:pt x="453" y="31"/>
                    </a:lnTo>
                    <a:lnTo>
                      <a:pt x="450" y="29"/>
                    </a:lnTo>
                    <a:lnTo>
                      <a:pt x="446" y="28"/>
                    </a:lnTo>
                    <a:lnTo>
                      <a:pt x="442" y="25"/>
                    </a:lnTo>
                    <a:lnTo>
                      <a:pt x="438" y="23"/>
                    </a:lnTo>
                    <a:lnTo>
                      <a:pt x="432" y="22"/>
                    </a:lnTo>
                    <a:lnTo>
                      <a:pt x="424" y="19"/>
                    </a:lnTo>
                    <a:lnTo>
                      <a:pt x="416" y="16"/>
                    </a:lnTo>
                    <a:lnTo>
                      <a:pt x="407" y="13"/>
                    </a:lnTo>
                    <a:lnTo>
                      <a:pt x="395" y="9"/>
                    </a:lnTo>
                    <a:lnTo>
                      <a:pt x="384" y="6"/>
                    </a:lnTo>
                    <a:lnTo>
                      <a:pt x="370" y="3"/>
                    </a:lnTo>
                    <a:lnTo>
                      <a:pt x="358" y="2"/>
                    </a:lnTo>
                    <a:lnTo>
                      <a:pt x="346" y="0"/>
                    </a:lnTo>
                    <a:lnTo>
                      <a:pt x="333" y="0"/>
                    </a:lnTo>
                    <a:lnTo>
                      <a:pt x="324" y="2"/>
                    </a:lnTo>
                    <a:lnTo>
                      <a:pt x="316" y="3"/>
                    </a:lnTo>
                    <a:lnTo>
                      <a:pt x="310" y="3"/>
                    </a:lnTo>
                    <a:lnTo>
                      <a:pt x="306" y="5"/>
                    </a:lnTo>
                    <a:lnTo>
                      <a:pt x="304" y="8"/>
                    </a:lnTo>
                    <a:lnTo>
                      <a:pt x="303" y="9"/>
                    </a:lnTo>
                    <a:lnTo>
                      <a:pt x="301" y="11"/>
                    </a:lnTo>
                    <a:lnTo>
                      <a:pt x="301" y="13"/>
                    </a:lnTo>
                    <a:lnTo>
                      <a:pt x="301" y="14"/>
                    </a:lnTo>
                    <a:lnTo>
                      <a:pt x="301" y="16"/>
                    </a:lnTo>
                    <a:lnTo>
                      <a:pt x="301" y="17"/>
                    </a:lnTo>
                    <a:lnTo>
                      <a:pt x="301" y="20"/>
                    </a:lnTo>
                    <a:lnTo>
                      <a:pt x="301" y="23"/>
                    </a:lnTo>
                    <a:lnTo>
                      <a:pt x="300" y="26"/>
                    </a:lnTo>
                    <a:lnTo>
                      <a:pt x="296" y="31"/>
                    </a:lnTo>
                    <a:lnTo>
                      <a:pt x="293" y="36"/>
                    </a:lnTo>
                    <a:lnTo>
                      <a:pt x="287" y="42"/>
                    </a:lnTo>
                    <a:lnTo>
                      <a:pt x="281" y="49"/>
                    </a:lnTo>
                    <a:lnTo>
                      <a:pt x="275" y="59"/>
                    </a:lnTo>
                    <a:lnTo>
                      <a:pt x="269" y="68"/>
                    </a:lnTo>
                    <a:lnTo>
                      <a:pt x="260" y="79"/>
                    </a:lnTo>
                    <a:lnTo>
                      <a:pt x="253" y="89"/>
                    </a:lnTo>
                    <a:lnTo>
                      <a:pt x="247" y="99"/>
                    </a:lnTo>
                    <a:lnTo>
                      <a:pt x="243" y="108"/>
                    </a:lnTo>
                    <a:lnTo>
                      <a:pt x="240" y="116"/>
                    </a:lnTo>
                    <a:lnTo>
                      <a:pt x="236" y="122"/>
                    </a:lnTo>
                    <a:lnTo>
                      <a:pt x="235" y="125"/>
                    </a:lnTo>
                    <a:lnTo>
                      <a:pt x="233" y="129"/>
                    </a:lnTo>
                    <a:lnTo>
                      <a:pt x="233" y="132"/>
                    </a:lnTo>
                    <a:lnTo>
                      <a:pt x="233" y="136"/>
                    </a:lnTo>
                    <a:lnTo>
                      <a:pt x="232" y="139"/>
                    </a:lnTo>
                    <a:lnTo>
                      <a:pt x="232" y="142"/>
                    </a:lnTo>
                    <a:lnTo>
                      <a:pt x="230" y="146"/>
                    </a:lnTo>
                    <a:lnTo>
                      <a:pt x="229" y="151"/>
                    </a:lnTo>
                    <a:lnTo>
                      <a:pt x="227" y="157"/>
                    </a:lnTo>
                    <a:lnTo>
                      <a:pt x="224" y="166"/>
                    </a:lnTo>
                    <a:lnTo>
                      <a:pt x="220" y="177"/>
                    </a:lnTo>
                    <a:lnTo>
                      <a:pt x="215" y="188"/>
                    </a:lnTo>
                    <a:lnTo>
                      <a:pt x="209" y="202"/>
                    </a:lnTo>
                    <a:lnTo>
                      <a:pt x="201" y="217"/>
                    </a:lnTo>
                    <a:lnTo>
                      <a:pt x="195" y="231"/>
                    </a:lnTo>
                    <a:lnTo>
                      <a:pt x="189" y="245"/>
                    </a:lnTo>
                    <a:lnTo>
                      <a:pt x="184" y="257"/>
                    </a:lnTo>
                    <a:lnTo>
                      <a:pt x="180" y="266"/>
                    </a:lnTo>
                    <a:lnTo>
                      <a:pt x="177" y="274"/>
                    </a:lnTo>
                    <a:lnTo>
                      <a:pt x="173" y="280"/>
                    </a:lnTo>
                    <a:lnTo>
                      <a:pt x="170" y="283"/>
                    </a:lnTo>
                    <a:lnTo>
                      <a:pt x="169" y="286"/>
                    </a:lnTo>
                    <a:lnTo>
                      <a:pt x="169" y="289"/>
                    </a:lnTo>
                    <a:lnTo>
                      <a:pt x="167" y="289"/>
                    </a:lnTo>
                    <a:lnTo>
                      <a:pt x="166" y="291"/>
                    </a:lnTo>
                    <a:lnTo>
                      <a:pt x="164" y="294"/>
                    </a:lnTo>
                    <a:lnTo>
                      <a:pt x="164" y="297"/>
                    </a:lnTo>
                    <a:lnTo>
                      <a:pt x="161" y="300"/>
                    </a:lnTo>
                    <a:lnTo>
                      <a:pt x="160" y="306"/>
                    </a:lnTo>
                    <a:lnTo>
                      <a:pt x="155" y="314"/>
                    </a:lnTo>
                    <a:lnTo>
                      <a:pt x="152" y="325"/>
                    </a:lnTo>
                    <a:lnTo>
                      <a:pt x="147" y="337"/>
                    </a:lnTo>
                    <a:lnTo>
                      <a:pt x="141" y="351"/>
                    </a:lnTo>
                    <a:lnTo>
                      <a:pt x="135" y="366"/>
                    </a:lnTo>
                    <a:lnTo>
                      <a:pt x="130" y="382"/>
                    </a:lnTo>
                    <a:lnTo>
                      <a:pt x="124" y="395"/>
                    </a:lnTo>
                    <a:lnTo>
                      <a:pt x="121" y="409"/>
                    </a:lnTo>
                    <a:lnTo>
                      <a:pt x="117" y="420"/>
                    </a:lnTo>
                    <a:lnTo>
                      <a:pt x="113" y="429"/>
                    </a:lnTo>
                    <a:lnTo>
                      <a:pt x="112" y="435"/>
                    </a:lnTo>
                    <a:lnTo>
                      <a:pt x="110" y="442"/>
                    </a:lnTo>
                    <a:lnTo>
                      <a:pt x="109" y="445"/>
                    </a:lnTo>
                    <a:lnTo>
                      <a:pt x="109" y="449"/>
                    </a:lnTo>
                    <a:lnTo>
                      <a:pt x="107" y="452"/>
                    </a:lnTo>
                    <a:lnTo>
                      <a:pt x="107" y="454"/>
                    </a:lnTo>
                    <a:lnTo>
                      <a:pt x="107" y="457"/>
                    </a:lnTo>
                    <a:lnTo>
                      <a:pt x="106" y="462"/>
                    </a:lnTo>
                    <a:lnTo>
                      <a:pt x="104" y="466"/>
                    </a:lnTo>
                    <a:lnTo>
                      <a:pt x="103" y="474"/>
                    </a:lnTo>
                    <a:lnTo>
                      <a:pt x="100" y="481"/>
                    </a:lnTo>
                    <a:lnTo>
                      <a:pt x="98" y="492"/>
                    </a:lnTo>
                    <a:lnTo>
                      <a:pt x="94" y="505"/>
                    </a:lnTo>
                    <a:lnTo>
                      <a:pt x="90" y="517"/>
                    </a:lnTo>
                    <a:lnTo>
                      <a:pt x="86" y="532"/>
                    </a:lnTo>
                    <a:lnTo>
                      <a:pt x="81" y="546"/>
                    </a:lnTo>
                    <a:lnTo>
                      <a:pt x="78" y="560"/>
                    </a:lnTo>
                    <a:lnTo>
                      <a:pt x="75" y="571"/>
                    </a:lnTo>
                    <a:lnTo>
                      <a:pt x="72" y="580"/>
                    </a:lnTo>
                    <a:lnTo>
                      <a:pt x="70" y="586"/>
                    </a:lnTo>
                    <a:lnTo>
                      <a:pt x="69" y="591"/>
                    </a:lnTo>
                    <a:lnTo>
                      <a:pt x="69" y="594"/>
                    </a:lnTo>
                    <a:lnTo>
                      <a:pt x="69" y="595"/>
                    </a:lnTo>
                    <a:lnTo>
                      <a:pt x="67" y="597"/>
                    </a:lnTo>
                    <a:lnTo>
                      <a:pt x="67" y="598"/>
                    </a:lnTo>
                    <a:lnTo>
                      <a:pt x="67" y="600"/>
                    </a:lnTo>
                    <a:lnTo>
                      <a:pt x="67" y="601"/>
                    </a:lnTo>
                    <a:lnTo>
                      <a:pt x="66" y="604"/>
                    </a:lnTo>
                    <a:lnTo>
                      <a:pt x="64" y="611"/>
                    </a:lnTo>
                    <a:lnTo>
                      <a:pt x="63" y="617"/>
                    </a:lnTo>
                    <a:lnTo>
                      <a:pt x="60" y="626"/>
                    </a:lnTo>
                    <a:lnTo>
                      <a:pt x="57" y="637"/>
                    </a:lnTo>
                    <a:lnTo>
                      <a:pt x="52" y="648"/>
                    </a:lnTo>
                    <a:lnTo>
                      <a:pt x="47" y="661"/>
                    </a:lnTo>
                    <a:lnTo>
                      <a:pt x="44" y="672"/>
                    </a:lnTo>
                    <a:lnTo>
                      <a:pt x="41" y="681"/>
                    </a:lnTo>
                    <a:lnTo>
                      <a:pt x="38" y="688"/>
                    </a:lnTo>
                    <a:lnTo>
                      <a:pt x="37" y="691"/>
                    </a:lnTo>
                    <a:lnTo>
                      <a:pt x="35" y="694"/>
                    </a:lnTo>
                    <a:lnTo>
                      <a:pt x="35" y="695"/>
                    </a:lnTo>
                    <a:lnTo>
                      <a:pt x="34" y="697"/>
                    </a:lnTo>
                    <a:lnTo>
                      <a:pt x="34" y="700"/>
                    </a:lnTo>
                    <a:lnTo>
                      <a:pt x="32" y="703"/>
                    </a:lnTo>
                    <a:lnTo>
                      <a:pt x="29" y="707"/>
                    </a:lnTo>
                    <a:lnTo>
                      <a:pt x="26" y="714"/>
                    </a:lnTo>
                    <a:lnTo>
                      <a:pt x="23" y="721"/>
                    </a:lnTo>
                    <a:lnTo>
                      <a:pt x="20" y="731"/>
                    </a:lnTo>
                    <a:lnTo>
                      <a:pt x="15" y="740"/>
                    </a:lnTo>
                    <a:lnTo>
                      <a:pt x="12" y="747"/>
                    </a:lnTo>
                    <a:lnTo>
                      <a:pt x="9" y="752"/>
                    </a:lnTo>
                    <a:lnTo>
                      <a:pt x="9" y="754"/>
                    </a:lnTo>
                    <a:lnTo>
                      <a:pt x="7" y="754"/>
                    </a:lnTo>
                    <a:lnTo>
                      <a:pt x="6" y="754"/>
                    </a:lnTo>
                    <a:lnTo>
                      <a:pt x="6" y="755"/>
                    </a:lnTo>
                    <a:lnTo>
                      <a:pt x="4" y="757"/>
                    </a:lnTo>
                    <a:lnTo>
                      <a:pt x="3" y="760"/>
                    </a:lnTo>
                    <a:lnTo>
                      <a:pt x="3" y="763"/>
                    </a:lnTo>
                    <a:lnTo>
                      <a:pt x="3" y="764"/>
                    </a:lnTo>
                    <a:lnTo>
                      <a:pt x="3" y="764"/>
                    </a:lnTo>
                    <a:lnTo>
                      <a:pt x="3" y="764"/>
                    </a:lnTo>
                    <a:lnTo>
                      <a:pt x="3" y="766"/>
                    </a:lnTo>
                    <a:lnTo>
                      <a:pt x="3" y="766"/>
                    </a:lnTo>
                    <a:lnTo>
                      <a:pt x="3" y="766"/>
                    </a:lnTo>
                    <a:lnTo>
                      <a:pt x="4" y="766"/>
                    </a:lnTo>
                    <a:lnTo>
                      <a:pt x="4" y="767"/>
                    </a:lnTo>
                    <a:lnTo>
                      <a:pt x="3" y="767"/>
                    </a:lnTo>
                    <a:lnTo>
                      <a:pt x="3" y="767"/>
                    </a:lnTo>
                    <a:lnTo>
                      <a:pt x="3" y="766"/>
                    </a:lnTo>
                    <a:lnTo>
                      <a:pt x="3" y="766"/>
                    </a:lnTo>
                    <a:lnTo>
                      <a:pt x="3" y="766"/>
                    </a:lnTo>
                    <a:lnTo>
                      <a:pt x="1" y="766"/>
                    </a:lnTo>
                    <a:lnTo>
                      <a:pt x="1" y="766"/>
                    </a:lnTo>
                    <a:lnTo>
                      <a:pt x="1" y="766"/>
                    </a:lnTo>
                    <a:lnTo>
                      <a:pt x="1" y="764"/>
                    </a:lnTo>
                    <a:lnTo>
                      <a:pt x="0" y="764"/>
                    </a:lnTo>
                    <a:lnTo>
                      <a:pt x="0" y="764"/>
                    </a:lnTo>
                    <a:lnTo>
                      <a:pt x="0" y="764"/>
                    </a:lnTo>
                    <a:lnTo>
                      <a:pt x="0" y="764"/>
                    </a:lnTo>
                    <a:lnTo>
                      <a:pt x="0" y="764"/>
                    </a:lnTo>
                    <a:lnTo>
                      <a:pt x="0" y="763"/>
                    </a:lnTo>
                    <a:lnTo>
                      <a:pt x="0" y="763"/>
                    </a:lnTo>
                    <a:lnTo>
                      <a:pt x="0" y="763"/>
                    </a:lnTo>
                    <a:lnTo>
                      <a:pt x="0" y="763"/>
                    </a:lnTo>
                    <a:lnTo>
                      <a:pt x="0" y="763"/>
                    </a:lnTo>
                    <a:lnTo>
                      <a:pt x="0" y="763"/>
                    </a:lnTo>
                    <a:lnTo>
                      <a:pt x="0" y="761"/>
                    </a:lnTo>
                    <a:lnTo>
                      <a:pt x="1" y="761"/>
                    </a:lnTo>
                    <a:lnTo>
                      <a:pt x="1" y="761"/>
                    </a:lnTo>
                    <a:lnTo>
                      <a:pt x="3" y="761"/>
                    </a:lnTo>
                    <a:lnTo>
                      <a:pt x="4" y="761"/>
                    </a:lnTo>
                    <a:lnTo>
                      <a:pt x="6" y="761"/>
                    </a:lnTo>
                    <a:lnTo>
                      <a:pt x="7" y="761"/>
                    </a:lnTo>
                    <a:lnTo>
                      <a:pt x="9" y="763"/>
                    </a:lnTo>
                    <a:lnTo>
                      <a:pt x="12" y="763"/>
                    </a:lnTo>
                    <a:lnTo>
                      <a:pt x="14" y="763"/>
                    </a:lnTo>
                    <a:lnTo>
                      <a:pt x="17" y="763"/>
                    </a:lnTo>
                    <a:lnTo>
                      <a:pt x="20" y="763"/>
                    </a:lnTo>
                    <a:lnTo>
                      <a:pt x="29" y="764"/>
                    </a:lnTo>
                    <a:lnTo>
                      <a:pt x="37" y="766"/>
                    </a:lnTo>
                    <a:lnTo>
                      <a:pt x="46" y="767"/>
                    </a:lnTo>
                    <a:lnTo>
                      <a:pt x="52" y="767"/>
                    </a:lnTo>
                    <a:lnTo>
                      <a:pt x="58" y="769"/>
                    </a:lnTo>
                    <a:lnTo>
                      <a:pt x="63" y="771"/>
                    </a:lnTo>
                    <a:lnTo>
                      <a:pt x="66" y="771"/>
                    </a:lnTo>
                    <a:lnTo>
                      <a:pt x="69" y="772"/>
                    </a:lnTo>
                    <a:lnTo>
                      <a:pt x="72" y="772"/>
                    </a:lnTo>
                    <a:lnTo>
                      <a:pt x="77" y="774"/>
                    </a:lnTo>
                    <a:lnTo>
                      <a:pt x="83" y="774"/>
                    </a:lnTo>
                    <a:lnTo>
                      <a:pt x="89" y="775"/>
                    </a:lnTo>
                    <a:lnTo>
                      <a:pt x="98" y="777"/>
                    </a:lnTo>
                    <a:lnTo>
                      <a:pt x="109" y="778"/>
                    </a:lnTo>
                    <a:lnTo>
                      <a:pt x="121" y="778"/>
                    </a:lnTo>
                    <a:lnTo>
                      <a:pt x="135" y="780"/>
                    </a:lnTo>
                    <a:close/>
                  </a:path>
                </a:pathLst>
              </a:custGeom>
              <a:solidFill>
                <a:srgbClr val="FF00FF"/>
              </a:solidFill>
              <a:ln w="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5" name="Freeform 541"/>
              <p:cNvSpPr>
                <a:spLocks/>
              </p:cNvSpPr>
              <p:nvPr/>
            </p:nvSpPr>
            <p:spPr bwMode="auto">
              <a:xfrm>
                <a:off x="3136" y="1893"/>
                <a:ext cx="796" cy="786"/>
              </a:xfrm>
              <a:custGeom>
                <a:avLst/>
                <a:gdLst>
                  <a:gd name="T0" fmla="*/ 184 w 796"/>
                  <a:gd name="T1" fmla="*/ 781 h 786"/>
                  <a:gd name="T2" fmla="*/ 193 w 796"/>
                  <a:gd name="T3" fmla="*/ 780 h 786"/>
                  <a:gd name="T4" fmla="*/ 266 w 796"/>
                  <a:gd name="T5" fmla="*/ 780 h 786"/>
                  <a:gd name="T6" fmla="*/ 324 w 796"/>
                  <a:gd name="T7" fmla="*/ 780 h 786"/>
                  <a:gd name="T8" fmla="*/ 344 w 796"/>
                  <a:gd name="T9" fmla="*/ 780 h 786"/>
                  <a:gd name="T10" fmla="*/ 389 w 796"/>
                  <a:gd name="T11" fmla="*/ 780 h 786"/>
                  <a:gd name="T12" fmla="*/ 481 w 796"/>
                  <a:gd name="T13" fmla="*/ 780 h 786"/>
                  <a:gd name="T14" fmla="*/ 519 w 796"/>
                  <a:gd name="T15" fmla="*/ 783 h 786"/>
                  <a:gd name="T16" fmla="*/ 541 w 796"/>
                  <a:gd name="T17" fmla="*/ 786 h 786"/>
                  <a:gd name="T18" fmla="*/ 615 w 796"/>
                  <a:gd name="T19" fmla="*/ 777 h 786"/>
                  <a:gd name="T20" fmla="*/ 662 w 796"/>
                  <a:gd name="T21" fmla="*/ 766 h 786"/>
                  <a:gd name="T22" fmla="*/ 675 w 796"/>
                  <a:gd name="T23" fmla="*/ 760 h 786"/>
                  <a:gd name="T24" fmla="*/ 724 w 796"/>
                  <a:gd name="T25" fmla="*/ 720 h 786"/>
                  <a:gd name="T26" fmla="*/ 755 w 796"/>
                  <a:gd name="T27" fmla="*/ 686 h 786"/>
                  <a:gd name="T28" fmla="*/ 764 w 796"/>
                  <a:gd name="T29" fmla="*/ 681 h 786"/>
                  <a:gd name="T30" fmla="*/ 779 w 796"/>
                  <a:gd name="T31" fmla="*/ 618 h 786"/>
                  <a:gd name="T32" fmla="*/ 787 w 796"/>
                  <a:gd name="T33" fmla="*/ 521 h 786"/>
                  <a:gd name="T34" fmla="*/ 791 w 796"/>
                  <a:gd name="T35" fmla="*/ 465 h 786"/>
                  <a:gd name="T36" fmla="*/ 796 w 796"/>
                  <a:gd name="T37" fmla="*/ 429 h 786"/>
                  <a:gd name="T38" fmla="*/ 790 w 796"/>
                  <a:gd name="T39" fmla="*/ 369 h 786"/>
                  <a:gd name="T40" fmla="*/ 755 w 796"/>
                  <a:gd name="T41" fmla="*/ 268 h 786"/>
                  <a:gd name="T42" fmla="*/ 705 w 796"/>
                  <a:gd name="T43" fmla="*/ 196 h 786"/>
                  <a:gd name="T44" fmla="*/ 681 w 796"/>
                  <a:gd name="T45" fmla="*/ 177 h 786"/>
                  <a:gd name="T46" fmla="*/ 652 w 796"/>
                  <a:gd name="T47" fmla="*/ 163 h 786"/>
                  <a:gd name="T48" fmla="*/ 581 w 796"/>
                  <a:gd name="T49" fmla="*/ 114 h 786"/>
                  <a:gd name="T50" fmla="*/ 495 w 796"/>
                  <a:gd name="T51" fmla="*/ 56 h 786"/>
                  <a:gd name="T52" fmla="*/ 456 w 796"/>
                  <a:gd name="T53" fmla="*/ 33 h 786"/>
                  <a:gd name="T54" fmla="*/ 432 w 796"/>
                  <a:gd name="T55" fmla="*/ 22 h 786"/>
                  <a:gd name="T56" fmla="*/ 370 w 796"/>
                  <a:gd name="T57" fmla="*/ 3 h 786"/>
                  <a:gd name="T58" fmla="*/ 310 w 796"/>
                  <a:gd name="T59" fmla="*/ 3 h 786"/>
                  <a:gd name="T60" fmla="*/ 301 w 796"/>
                  <a:gd name="T61" fmla="*/ 14 h 786"/>
                  <a:gd name="T62" fmla="*/ 296 w 796"/>
                  <a:gd name="T63" fmla="*/ 31 h 786"/>
                  <a:gd name="T64" fmla="*/ 260 w 796"/>
                  <a:gd name="T65" fmla="*/ 79 h 786"/>
                  <a:gd name="T66" fmla="*/ 235 w 796"/>
                  <a:gd name="T67" fmla="*/ 125 h 786"/>
                  <a:gd name="T68" fmla="*/ 230 w 796"/>
                  <a:gd name="T69" fmla="*/ 146 h 786"/>
                  <a:gd name="T70" fmla="*/ 209 w 796"/>
                  <a:gd name="T71" fmla="*/ 202 h 786"/>
                  <a:gd name="T72" fmla="*/ 177 w 796"/>
                  <a:gd name="T73" fmla="*/ 274 h 786"/>
                  <a:gd name="T74" fmla="*/ 166 w 796"/>
                  <a:gd name="T75" fmla="*/ 291 h 786"/>
                  <a:gd name="T76" fmla="*/ 152 w 796"/>
                  <a:gd name="T77" fmla="*/ 325 h 786"/>
                  <a:gd name="T78" fmla="*/ 121 w 796"/>
                  <a:gd name="T79" fmla="*/ 409 h 786"/>
                  <a:gd name="T80" fmla="*/ 109 w 796"/>
                  <a:gd name="T81" fmla="*/ 449 h 786"/>
                  <a:gd name="T82" fmla="*/ 103 w 796"/>
                  <a:gd name="T83" fmla="*/ 474 h 786"/>
                  <a:gd name="T84" fmla="*/ 81 w 796"/>
                  <a:gd name="T85" fmla="*/ 546 h 786"/>
                  <a:gd name="T86" fmla="*/ 69 w 796"/>
                  <a:gd name="T87" fmla="*/ 594 h 786"/>
                  <a:gd name="T88" fmla="*/ 66 w 796"/>
                  <a:gd name="T89" fmla="*/ 604 h 786"/>
                  <a:gd name="T90" fmla="*/ 47 w 796"/>
                  <a:gd name="T91" fmla="*/ 661 h 786"/>
                  <a:gd name="T92" fmla="*/ 35 w 796"/>
                  <a:gd name="T93" fmla="*/ 695 h 786"/>
                  <a:gd name="T94" fmla="*/ 23 w 796"/>
                  <a:gd name="T95" fmla="*/ 721 h 786"/>
                  <a:gd name="T96" fmla="*/ 7 w 796"/>
                  <a:gd name="T97" fmla="*/ 754 h 786"/>
                  <a:gd name="T98" fmla="*/ 3 w 796"/>
                  <a:gd name="T99" fmla="*/ 764 h 786"/>
                  <a:gd name="T100" fmla="*/ 4 w 796"/>
                  <a:gd name="T101" fmla="*/ 766 h 786"/>
                  <a:gd name="T102" fmla="*/ 3 w 796"/>
                  <a:gd name="T103" fmla="*/ 766 h 786"/>
                  <a:gd name="T104" fmla="*/ 0 w 796"/>
                  <a:gd name="T105" fmla="*/ 764 h 786"/>
                  <a:gd name="T106" fmla="*/ 0 w 796"/>
                  <a:gd name="T107" fmla="*/ 763 h 786"/>
                  <a:gd name="T108" fmla="*/ 1 w 796"/>
                  <a:gd name="T109" fmla="*/ 761 h 786"/>
                  <a:gd name="T110" fmla="*/ 12 w 796"/>
                  <a:gd name="T111" fmla="*/ 763 h 786"/>
                  <a:gd name="T112" fmla="*/ 46 w 796"/>
                  <a:gd name="T113" fmla="*/ 767 h 786"/>
                  <a:gd name="T114" fmla="*/ 72 w 796"/>
                  <a:gd name="T115" fmla="*/ 772 h 786"/>
                  <a:gd name="T116" fmla="*/ 121 w 796"/>
                  <a:gd name="T117" fmla="*/ 778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96" h="786">
                    <a:moveTo>
                      <a:pt x="135" y="780"/>
                    </a:moveTo>
                    <a:lnTo>
                      <a:pt x="149" y="781"/>
                    </a:lnTo>
                    <a:lnTo>
                      <a:pt x="163" y="781"/>
                    </a:lnTo>
                    <a:lnTo>
                      <a:pt x="172" y="781"/>
                    </a:lnTo>
                    <a:lnTo>
                      <a:pt x="180" y="783"/>
                    </a:lnTo>
                    <a:lnTo>
                      <a:pt x="184" y="781"/>
                    </a:lnTo>
                    <a:lnTo>
                      <a:pt x="186" y="781"/>
                    </a:lnTo>
                    <a:lnTo>
                      <a:pt x="187" y="781"/>
                    </a:lnTo>
                    <a:lnTo>
                      <a:pt x="189" y="781"/>
                    </a:lnTo>
                    <a:lnTo>
                      <a:pt x="189" y="781"/>
                    </a:lnTo>
                    <a:lnTo>
                      <a:pt x="190" y="781"/>
                    </a:lnTo>
                    <a:lnTo>
                      <a:pt x="193" y="780"/>
                    </a:lnTo>
                    <a:lnTo>
                      <a:pt x="198" y="780"/>
                    </a:lnTo>
                    <a:lnTo>
                      <a:pt x="207" y="780"/>
                    </a:lnTo>
                    <a:lnTo>
                      <a:pt x="218" y="780"/>
                    </a:lnTo>
                    <a:lnTo>
                      <a:pt x="233" y="780"/>
                    </a:lnTo>
                    <a:lnTo>
                      <a:pt x="252" y="780"/>
                    </a:lnTo>
                    <a:lnTo>
                      <a:pt x="266" y="780"/>
                    </a:lnTo>
                    <a:lnTo>
                      <a:pt x="278" y="780"/>
                    </a:lnTo>
                    <a:lnTo>
                      <a:pt x="290" y="780"/>
                    </a:lnTo>
                    <a:lnTo>
                      <a:pt x="301" y="780"/>
                    </a:lnTo>
                    <a:lnTo>
                      <a:pt x="310" y="780"/>
                    </a:lnTo>
                    <a:lnTo>
                      <a:pt x="318" y="780"/>
                    </a:lnTo>
                    <a:lnTo>
                      <a:pt x="324" y="780"/>
                    </a:lnTo>
                    <a:lnTo>
                      <a:pt x="329" y="780"/>
                    </a:lnTo>
                    <a:lnTo>
                      <a:pt x="332" y="780"/>
                    </a:lnTo>
                    <a:lnTo>
                      <a:pt x="335" y="780"/>
                    </a:lnTo>
                    <a:lnTo>
                      <a:pt x="338" y="780"/>
                    </a:lnTo>
                    <a:lnTo>
                      <a:pt x="341" y="780"/>
                    </a:lnTo>
                    <a:lnTo>
                      <a:pt x="344" y="780"/>
                    </a:lnTo>
                    <a:lnTo>
                      <a:pt x="349" y="780"/>
                    </a:lnTo>
                    <a:lnTo>
                      <a:pt x="353" y="780"/>
                    </a:lnTo>
                    <a:lnTo>
                      <a:pt x="359" y="780"/>
                    </a:lnTo>
                    <a:lnTo>
                      <a:pt x="369" y="780"/>
                    </a:lnTo>
                    <a:lnTo>
                      <a:pt x="378" y="780"/>
                    </a:lnTo>
                    <a:lnTo>
                      <a:pt x="389" y="780"/>
                    </a:lnTo>
                    <a:lnTo>
                      <a:pt x="403" y="780"/>
                    </a:lnTo>
                    <a:lnTo>
                      <a:pt x="418" y="780"/>
                    </a:lnTo>
                    <a:lnTo>
                      <a:pt x="433" y="780"/>
                    </a:lnTo>
                    <a:lnTo>
                      <a:pt x="450" y="780"/>
                    </a:lnTo>
                    <a:lnTo>
                      <a:pt x="467" y="780"/>
                    </a:lnTo>
                    <a:lnTo>
                      <a:pt x="481" y="780"/>
                    </a:lnTo>
                    <a:lnTo>
                      <a:pt x="492" y="781"/>
                    </a:lnTo>
                    <a:lnTo>
                      <a:pt x="501" y="781"/>
                    </a:lnTo>
                    <a:lnTo>
                      <a:pt x="507" y="781"/>
                    </a:lnTo>
                    <a:lnTo>
                      <a:pt x="513" y="783"/>
                    </a:lnTo>
                    <a:lnTo>
                      <a:pt x="516" y="783"/>
                    </a:lnTo>
                    <a:lnTo>
                      <a:pt x="519" y="783"/>
                    </a:lnTo>
                    <a:lnTo>
                      <a:pt x="522" y="784"/>
                    </a:lnTo>
                    <a:lnTo>
                      <a:pt x="524" y="784"/>
                    </a:lnTo>
                    <a:lnTo>
                      <a:pt x="527" y="786"/>
                    </a:lnTo>
                    <a:lnTo>
                      <a:pt x="530" y="786"/>
                    </a:lnTo>
                    <a:lnTo>
                      <a:pt x="535" y="786"/>
                    </a:lnTo>
                    <a:lnTo>
                      <a:pt x="541" y="786"/>
                    </a:lnTo>
                    <a:lnTo>
                      <a:pt x="550" y="786"/>
                    </a:lnTo>
                    <a:lnTo>
                      <a:pt x="559" y="784"/>
                    </a:lnTo>
                    <a:lnTo>
                      <a:pt x="572" y="784"/>
                    </a:lnTo>
                    <a:lnTo>
                      <a:pt x="585" y="783"/>
                    </a:lnTo>
                    <a:lnTo>
                      <a:pt x="599" y="780"/>
                    </a:lnTo>
                    <a:lnTo>
                      <a:pt x="615" y="777"/>
                    </a:lnTo>
                    <a:lnTo>
                      <a:pt x="629" y="774"/>
                    </a:lnTo>
                    <a:lnTo>
                      <a:pt x="639" y="771"/>
                    </a:lnTo>
                    <a:lnTo>
                      <a:pt x="648" y="769"/>
                    </a:lnTo>
                    <a:lnTo>
                      <a:pt x="655" y="767"/>
                    </a:lnTo>
                    <a:lnTo>
                      <a:pt x="659" y="766"/>
                    </a:lnTo>
                    <a:lnTo>
                      <a:pt x="662" y="766"/>
                    </a:lnTo>
                    <a:lnTo>
                      <a:pt x="664" y="764"/>
                    </a:lnTo>
                    <a:lnTo>
                      <a:pt x="665" y="764"/>
                    </a:lnTo>
                    <a:lnTo>
                      <a:pt x="667" y="764"/>
                    </a:lnTo>
                    <a:lnTo>
                      <a:pt x="668" y="764"/>
                    </a:lnTo>
                    <a:lnTo>
                      <a:pt x="672" y="763"/>
                    </a:lnTo>
                    <a:lnTo>
                      <a:pt x="675" y="760"/>
                    </a:lnTo>
                    <a:lnTo>
                      <a:pt x="681" y="757"/>
                    </a:lnTo>
                    <a:lnTo>
                      <a:pt x="687" y="752"/>
                    </a:lnTo>
                    <a:lnTo>
                      <a:pt x="695" y="746"/>
                    </a:lnTo>
                    <a:lnTo>
                      <a:pt x="705" y="738"/>
                    </a:lnTo>
                    <a:lnTo>
                      <a:pt x="715" y="729"/>
                    </a:lnTo>
                    <a:lnTo>
                      <a:pt x="724" y="720"/>
                    </a:lnTo>
                    <a:lnTo>
                      <a:pt x="732" y="711"/>
                    </a:lnTo>
                    <a:lnTo>
                      <a:pt x="739" y="703"/>
                    </a:lnTo>
                    <a:lnTo>
                      <a:pt x="744" y="695"/>
                    </a:lnTo>
                    <a:lnTo>
                      <a:pt x="748" y="691"/>
                    </a:lnTo>
                    <a:lnTo>
                      <a:pt x="752" y="688"/>
                    </a:lnTo>
                    <a:lnTo>
                      <a:pt x="755" y="686"/>
                    </a:lnTo>
                    <a:lnTo>
                      <a:pt x="756" y="684"/>
                    </a:lnTo>
                    <a:lnTo>
                      <a:pt x="758" y="684"/>
                    </a:lnTo>
                    <a:lnTo>
                      <a:pt x="759" y="684"/>
                    </a:lnTo>
                    <a:lnTo>
                      <a:pt x="761" y="684"/>
                    </a:lnTo>
                    <a:lnTo>
                      <a:pt x="762" y="683"/>
                    </a:lnTo>
                    <a:lnTo>
                      <a:pt x="764" y="681"/>
                    </a:lnTo>
                    <a:lnTo>
                      <a:pt x="765" y="678"/>
                    </a:lnTo>
                    <a:lnTo>
                      <a:pt x="767" y="672"/>
                    </a:lnTo>
                    <a:lnTo>
                      <a:pt x="770" y="663"/>
                    </a:lnTo>
                    <a:lnTo>
                      <a:pt x="773" y="652"/>
                    </a:lnTo>
                    <a:lnTo>
                      <a:pt x="776" y="637"/>
                    </a:lnTo>
                    <a:lnTo>
                      <a:pt x="779" y="618"/>
                    </a:lnTo>
                    <a:lnTo>
                      <a:pt x="781" y="598"/>
                    </a:lnTo>
                    <a:lnTo>
                      <a:pt x="782" y="581"/>
                    </a:lnTo>
                    <a:lnTo>
                      <a:pt x="784" y="566"/>
                    </a:lnTo>
                    <a:lnTo>
                      <a:pt x="785" y="549"/>
                    </a:lnTo>
                    <a:lnTo>
                      <a:pt x="785" y="535"/>
                    </a:lnTo>
                    <a:lnTo>
                      <a:pt x="787" y="521"/>
                    </a:lnTo>
                    <a:lnTo>
                      <a:pt x="787" y="508"/>
                    </a:lnTo>
                    <a:lnTo>
                      <a:pt x="788" y="497"/>
                    </a:lnTo>
                    <a:lnTo>
                      <a:pt x="788" y="488"/>
                    </a:lnTo>
                    <a:lnTo>
                      <a:pt x="790" y="478"/>
                    </a:lnTo>
                    <a:lnTo>
                      <a:pt x="790" y="471"/>
                    </a:lnTo>
                    <a:lnTo>
                      <a:pt x="791" y="465"/>
                    </a:lnTo>
                    <a:lnTo>
                      <a:pt x="793" y="458"/>
                    </a:lnTo>
                    <a:lnTo>
                      <a:pt x="793" y="452"/>
                    </a:lnTo>
                    <a:lnTo>
                      <a:pt x="795" y="446"/>
                    </a:lnTo>
                    <a:lnTo>
                      <a:pt x="795" y="442"/>
                    </a:lnTo>
                    <a:lnTo>
                      <a:pt x="796" y="435"/>
                    </a:lnTo>
                    <a:lnTo>
                      <a:pt x="796" y="429"/>
                    </a:lnTo>
                    <a:lnTo>
                      <a:pt x="796" y="422"/>
                    </a:lnTo>
                    <a:lnTo>
                      <a:pt x="796" y="414"/>
                    </a:lnTo>
                    <a:lnTo>
                      <a:pt x="795" y="405"/>
                    </a:lnTo>
                    <a:lnTo>
                      <a:pt x="793" y="395"/>
                    </a:lnTo>
                    <a:lnTo>
                      <a:pt x="791" y="383"/>
                    </a:lnTo>
                    <a:lnTo>
                      <a:pt x="790" y="369"/>
                    </a:lnTo>
                    <a:lnTo>
                      <a:pt x="785" y="355"/>
                    </a:lnTo>
                    <a:lnTo>
                      <a:pt x="782" y="340"/>
                    </a:lnTo>
                    <a:lnTo>
                      <a:pt x="776" y="323"/>
                    </a:lnTo>
                    <a:lnTo>
                      <a:pt x="770" y="305"/>
                    </a:lnTo>
                    <a:lnTo>
                      <a:pt x="762" y="286"/>
                    </a:lnTo>
                    <a:lnTo>
                      <a:pt x="755" y="268"/>
                    </a:lnTo>
                    <a:lnTo>
                      <a:pt x="745" y="251"/>
                    </a:lnTo>
                    <a:lnTo>
                      <a:pt x="736" y="236"/>
                    </a:lnTo>
                    <a:lnTo>
                      <a:pt x="727" y="222"/>
                    </a:lnTo>
                    <a:lnTo>
                      <a:pt x="719" y="211"/>
                    </a:lnTo>
                    <a:lnTo>
                      <a:pt x="712" y="202"/>
                    </a:lnTo>
                    <a:lnTo>
                      <a:pt x="705" y="196"/>
                    </a:lnTo>
                    <a:lnTo>
                      <a:pt x="701" y="189"/>
                    </a:lnTo>
                    <a:lnTo>
                      <a:pt x="696" y="185"/>
                    </a:lnTo>
                    <a:lnTo>
                      <a:pt x="692" y="182"/>
                    </a:lnTo>
                    <a:lnTo>
                      <a:pt x="687" y="180"/>
                    </a:lnTo>
                    <a:lnTo>
                      <a:pt x="684" y="179"/>
                    </a:lnTo>
                    <a:lnTo>
                      <a:pt x="681" y="177"/>
                    </a:lnTo>
                    <a:lnTo>
                      <a:pt x="676" y="177"/>
                    </a:lnTo>
                    <a:lnTo>
                      <a:pt x="673" y="176"/>
                    </a:lnTo>
                    <a:lnTo>
                      <a:pt x="668" y="174"/>
                    </a:lnTo>
                    <a:lnTo>
                      <a:pt x="664" y="171"/>
                    </a:lnTo>
                    <a:lnTo>
                      <a:pt x="658" y="168"/>
                    </a:lnTo>
                    <a:lnTo>
                      <a:pt x="652" y="163"/>
                    </a:lnTo>
                    <a:lnTo>
                      <a:pt x="642" y="159"/>
                    </a:lnTo>
                    <a:lnTo>
                      <a:pt x="633" y="152"/>
                    </a:lnTo>
                    <a:lnTo>
                      <a:pt x="622" y="143"/>
                    </a:lnTo>
                    <a:lnTo>
                      <a:pt x="610" y="134"/>
                    </a:lnTo>
                    <a:lnTo>
                      <a:pt x="596" y="125"/>
                    </a:lnTo>
                    <a:lnTo>
                      <a:pt x="581" y="114"/>
                    </a:lnTo>
                    <a:lnTo>
                      <a:pt x="565" y="103"/>
                    </a:lnTo>
                    <a:lnTo>
                      <a:pt x="549" y="91"/>
                    </a:lnTo>
                    <a:lnTo>
                      <a:pt x="533" y="80"/>
                    </a:lnTo>
                    <a:lnTo>
                      <a:pt x="519" y="71"/>
                    </a:lnTo>
                    <a:lnTo>
                      <a:pt x="506" y="63"/>
                    </a:lnTo>
                    <a:lnTo>
                      <a:pt x="495" y="56"/>
                    </a:lnTo>
                    <a:lnTo>
                      <a:pt x="484" y="49"/>
                    </a:lnTo>
                    <a:lnTo>
                      <a:pt x="476" y="45"/>
                    </a:lnTo>
                    <a:lnTo>
                      <a:pt x="470" y="42"/>
                    </a:lnTo>
                    <a:lnTo>
                      <a:pt x="466" y="39"/>
                    </a:lnTo>
                    <a:lnTo>
                      <a:pt x="461" y="36"/>
                    </a:lnTo>
                    <a:lnTo>
                      <a:pt x="456" y="33"/>
                    </a:lnTo>
                    <a:lnTo>
                      <a:pt x="453" y="31"/>
                    </a:lnTo>
                    <a:lnTo>
                      <a:pt x="450" y="29"/>
                    </a:lnTo>
                    <a:lnTo>
                      <a:pt x="446" y="28"/>
                    </a:lnTo>
                    <a:lnTo>
                      <a:pt x="442" y="25"/>
                    </a:lnTo>
                    <a:lnTo>
                      <a:pt x="438" y="23"/>
                    </a:lnTo>
                    <a:lnTo>
                      <a:pt x="432" y="22"/>
                    </a:lnTo>
                    <a:lnTo>
                      <a:pt x="424" y="19"/>
                    </a:lnTo>
                    <a:lnTo>
                      <a:pt x="416" y="16"/>
                    </a:lnTo>
                    <a:lnTo>
                      <a:pt x="407" y="13"/>
                    </a:lnTo>
                    <a:lnTo>
                      <a:pt x="395" y="9"/>
                    </a:lnTo>
                    <a:lnTo>
                      <a:pt x="384" y="6"/>
                    </a:lnTo>
                    <a:lnTo>
                      <a:pt x="370" y="3"/>
                    </a:lnTo>
                    <a:lnTo>
                      <a:pt x="358" y="2"/>
                    </a:lnTo>
                    <a:lnTo>
                      <a:pt x="346" y="0"/>
                    </a:lnTo>
                    <a:lnTo>
                      <a:pt x="333" y="0"/>
                    </a:lnTo>
                    <a:lnTo>
                      <a:pt x="324" y="2"/>
                    </a:lnTo>
                    <a:lnTo>
                      <a:pt x="316" y="3"/>
                    </a:lnTo>
                    <a:lnTo>
                      <a:pt x="310" y="3"/>
                    </a:lnTo>
                    <a:lnTo>
                      <a:pt x="306" y="5"/>
                    </a:lnTo>
                    <a:lnTo>
                      <a:pt x="304" y="8"/>
                    </a:lnTo>
                    <a:lnTo>
                      <a:pt x="303" y="9"/>
                    </a:lnTo>
                    <a:lnTo>
                      <a:pt x="301" y="11"/>
                    </a:lnTo>
                    <a:lnTo>
                      <a:pt x="301" y="13"/>
                    </a:lnTo>
                    <a:lnTo>
                      <a:pt x="301" y="14"/>
                    </a:lnTo>
                    <a:lnTo>
                      <a:pt x="301" y="16"/>
                    </a:lnTo>
                    <a:lnTo>
                      <a:pt x="301" y="17"/>
                    </a:lnTo>
                    <a:lnTo>
                      <a:pt x="301" y="20"/>
                    </a:lnTo>
                    <a:lnTo>
                      <a:pt x="301" y="23"/>
                    </a:lnTo>
                    <a:lnTo>
                      <a:pt x="300" y="26"/>
                    </a:lnTo>
                    <a:lnTo>
                      <a:pt x="296" y="31"/>
                    </a:lnTo>
                    <a:lnTo>
                      <a:pt x="293" y="36"/>
                    </a:lnTo>
                    <a:lnTo>
                      <a:pt x="287" y="42"/>
                    </a:lnTo>
                    <a:lnTo>
                      <a:pt x="281" y="49"/>
                    </a:lnTo>
                    <a:lnTo>
                      <a:pt x="275" y="59"/>
                    </a:lnTo>
                    <a:lnTo>
                      <a:pt x="269" y="68"/>
                    </a:lnTo>
                    <a:lnTo>
                      <a:pt x="260" y="79"/>
                    </a:lnTo>
                    <a:lnTo>
                      <a:pt x="253" y="89"/>
                    </a:lnTo>
                    <a:lnTo>
                      <a:pt x="247" y="99"/>
                    </a:lnTo>
                    <a:lnTo>
                      <a:pt x="243" y="108"/>
                    </a:lnTo>
                    <a:lnTo>
                      <a:pt x="240" y="116"/>
                    </a:lnTo>
                    <a:lnTo>
                      <a:pt x="236" y="122"/>
                    </a:lnTo>
                    <a:lnTo>
                      <a:pt x="235" y="125"/>
                    </a:lnTo>
                    <a:lnTo>
                      <a:pt x="233" y="129"/>
                    </a:lnTo>
                    <a:lnTo>
                      <a:pt x="233" y="132"/>
                    </a:lnTo>
                    <a:lnTo>
                      <a:pt x="233" y="136"/>
                    </a:lnTo>
                    <a:lnTo>
                      <a:pt x="232" y="139"/>
                    </a:lnTo>
                    <a:lnTo>
                      <a:pt x="232" y="142"/>
                    </a:lnTo>
                    <a:lnTo>
                      <a:pt x="230" y="146"/>
                    </a:lnTo>
                    <a:lnTo>
                      <a:pt x="229" y="151"/>
                    </a:lnTo>
                    <a:lnTo>
                      <a:pt x="227" y="157"/>
                    </a:lnTo>
                    <a:lnTo>
                      <a:pt x="224" y="166"/>
                    </a:lnTo>
                    <a:lnTo>
                      <a:pt x="220" y="177"/>
                    </a:lnTo>
                    <a:lnTo>
                      <a:pt x="215" y="188"/>
                    </a:lnTo>
                    <a:lnTo>
                      <a:pt x="209" y="202"/>
                    </a:lnTo>
                    <a:lnTo>
                      <a:pt x="201" y="217"/>
                    </a:lnTo>
                    <a:lnTo>
                      <a:pt x="195" y="231"/>
                    </a:lnTo>
                    <a:lnTo>
                      <a:pt x="189" y="245"/>
                    </a:lnTo>
                    <a:lnTo>
                      <a:pt x="184" y="257"/>
                    </a:lnTo>
                    <a:lnTo>
                      <a:pt x="180" y="266"/>
                    </a:lnTo>
                    <a:lnTo>
                      <a:pt x="177" y="274"/>
                    </a:lnTo>
                    <a:lnTo>
                      <a:pt x="173" y="280"/>
                    </a:lnTo>
                    <a:lnTo>
                      <a:pt x="170" y="283"/>
                    </a:lnTo>
                    <a:lnTo>
                      <a:pt x="169" y="286"/>
                    </a:lnTo>
                    <a:lnTo>
                      <a:pt x="169" y="289"/>
                    </a:lnTo>
                    <a:lnTo>
                      <a:pt x="167" y="289"/>
                    </a:lnTo>
                    <a:lnTo>
                      <a:pt x="166" y="291"/>
                    </a:lnTo>
                    <a:lnTo>
                      <a:pt x="164" y="294"/>
                    </a:lnTo>
                    <a:lnTo>
                      <a:pt x="164" y="297"/>
                    </a:lnTo>
                    <a:lnTo>
                      <a:pt x="161" y="300"/>
                    </a:lnTo>
                    <a:lnTo>
                      <a:pt x="160" y="306"/>
                    </a:lnTo>
                    <a:lnTo>
                      <a:pt x="155" y="314"/>
                    </a:lnTo>
                    <a:lnTo>
                      <a:pt x="152" y="325"/>
                    </a:lnTo>
                    <a:lnTo>
                      <a:pt x="147" y="337"/>
                    </a:lnTo>
                    <a:lnTo>
                      <a:pt x="141" y="351"/>
                    </a:lnTo>
                    <a:lnTo>
                      <a:pt x="135" y="366"/>
                    </a:lnTo>
                    <a:lnTo>
                      <a:pt x="130" y="382"/>
                    </a:lnTo>
                    <a:lnTo>
                      <a:pt x="124" y="395"/>
                    </a:lnTo>
                    <a:lnTo>
                      <a:pt x="121" y="409"/>
                    </a:lnTo>
                    <a:lnTo>
                      <a:pt x="117" y="420"/>
                    </a:lnTo>
                    <a:lnTo>
                      <a:pt x="113" y="429"/>
                    </a:lnTo>
                    <a:lnTo>
                      <a:pt x="112" y="435"/>
                    </a:lnTo>
                    <a:lnTo>
                      <a:pt x="110" y="442"/>
                    </a:lnTo>
                    <a:lnTo>
                      <a:pt x="109" y="445"/>
                    </a:lnTo>
                    <a:lnTo>
                      <a:pt x="109" y="449"/>
                    </a:lnTo>
                    <a:lnTo>
                      <a:pt x="107" y="452"/>
                    </a:lnTo>
                    <a:lnTo>
                      <a:pt x="107" y="454"/>
                    </a:lnTo>
                    <a:lnTo>
                      <a:pt x="107" y="457"/>
                    </a:lnTo>
                    <a:lnTo>
                      <a:pt x="106" y="462"/>
                    </a:lnTo>
                    <a:lnTo>
                      <a:pt x="104" y="466"/>
                    </a:lnTo>
                    <a:lnTo>
                      <a:pt x="103" y="474"/>
                    </a:lnTo>
                    <a:lnTo>
                      <a:pt x="100" y="481"/>
                    </a:lnTo>
                    <a:lnTo>
                      <a:pt x="98" y="492"/>
                    </a:lnTo>
                    <a:lnTo>
                      <a:pt x="94" y="505"/>
                    </a:lnTo>
                    <a:lnTo>
                      <a:pt x="90" y="517"/>
                    </a:lnTo>
                    <a:lnTo>
                      <a:pt x="86" y="532"/>
                    </a:lnTo>
                    <a:lnTo>
                      <a:pt x="81" y="546"/>
                    </a:lnTo>
                    <a:lnTo>
                      <a:pt x="78" y="560"/>
                    </a:lnTo>
                    <a:lnTo>
                      <a:pt x="75" y="571"/>
                    </a:lnTo>
                    <a:lnTo>
                      <a:pt x="72" y="580"/>
                    </a:lnTo>
                    <a:lnTo>
                      <a:pt x="70" y="586"/>
                    </a:lnTo>
                    <a:lnTo>
                      <a:pt x="69" y="591"/>
                    </a:lnTo>
                    <a:lnTo>
                      <a:pt x="69" y="594"/>
                    </a:lnTo>
                    <a:lnTo>
                      <a:pt x="69" y="595"/>
                    </a:lnTo>
                    <a:lnTo>
                      <a:pt x="67" y="597"/>
                    </a:lnTo>
                    <a:lnTo>
                      <a:pt x="67" y="598"/>
                    </a:lnTo>
                    <a:lnTo>
                      <a:pt x="67" y="600"/>
                    </a:lnTo>
                    <a:lnTo>
                      <a:pt x="67" y="601"/>
                    </a:lnTo>
                    <a:lnTo>
                      <a:pt x="66" y="604"/>
                    </a:lnTo>
                    <a:lnTo>
                      <a:pt x="64" y="611"/>
                    </a:lnTo>
                    <a:lnTo>
                      <a:pt x="63" y="617"/>
                    </a:lnTo>
                    <a:lnTo>
                      <a:pt x="60" y="626"/>
                    </a:lnTo>
                    <a:lnTo>
                      <a:pt x="57" y="637"/>
                    </a:lnTo>
                    <a:lnTo>
                      <a:pt x="52" y="648"/>
                    </a:lnTo>
                    <a:lnTo>
                      <a:pt x="47" y="661"/>
                    </a:lnTo>
                    <a:lnTo>
                      <a:pt x="44" y="672"/>
                    </a:lnTo>
                    <a:lnTo>
                      <a:pt x="41" y="681"/>
                    </a:lnTo>
                    <a:lnTo>
                      <a:pt x="38" y="688"/>
                    </a:lnTo>
                    <a:lnTo>
                      <a:pt x="37" y="691"/>
                    </a:lnTo>
                    <a:lnTo>
                      <a:pt x="35" y="694"/>
                    </a:lnTo>
                    <a:lnTo>
                      <a:pt x="35" y="695"/>
                    </a:lnTo>
                    <a:lnTo>
                      <a:pt x="34" y="697"/>
                    </a:lnTo>
                    <a:lnTo>
                      <a:pt x="34" y="700"/>
                    </a:lnTo>
                    <a:lnTo>
                      <a:pt x="32" y="703"/>
                    </a:lnTo>
                    <a:lnTo>
                      <a:pt x="29" y="707"/>
                    </a:lnTo>
                    <a:lnTo>
                      <a:pt x="26" y="714"/>
                    </a:lnTo>
                    <a:lnTo>
                      <a:pt x="23" y="721"/>
                    </a:lnTo>
                    <a:lnTo>
                      <a:pt x="20" y="731"/>
                    </a:lnTo>
                    <a:lnTo>
                      <a:pt x="15" y="740"/>
                    </a:lnTo>
                    <a:lnTo>
                      <a:pt x="12" y="747"/>
                    </a:lnTo>
                    <a:lnTo>
                      <a:pt x="9" y="752"/>
                    </a:lnTo>
                    <a:lnTo>
                      <a:pt x="9" y="754"/>
                    </a:lnTo>
                    <a:lnTo>
                      <a:pt x="7" y="754"/>
                    </a:lnTo>
                    <a:lnTo>
                      <a:pt x="6" y="754"/>
                    </a:lnTo>
                    <a:lnTo>
                      <a:pt x="6" y="755"/>
                    </a:lnTo>
                    <a:lnTo>
                      <a:pt x="4" y="757"/>
                    </a:lnTo>
                    <a:lnTo>
                      <a:pt x="3" y="760"/>
                    </a:lnTo>
                    <a:lnTo>
                      <a:pt x="3" y="763"/>
                    </a:lnTo>
                    <a:lnTo>
                      <a:pt x="3" y="764"/>
                    </a:lnTo>
                    <a:lnTo>
                      <a:pt x="3" y="764"/>
                    </a:lnTo>
                    <a:lnTo>
                      <a:pt x="3" y="764"/>
                    </a:lnTo>
                    <a:lnTo>
                      <a:pt x="3" y="766"/>
                    </a:lnTo>
                    <a:lnTo>
                      <a:pt x="3" y="766"/>
                    </a:lnTo>
                    <a:lnTo>
                      <a:pt x="3" y="766"/>
                    </a:lnTo>
                    <a:lnTo>
                      <a:pt x="4" y="766"/>
                    </a:lnTo>
                    <a:lnTo>
                      <a:pt x="4" y="767"/>
                    </a:lnTo>
                    <a:lnTo>
                      <a:pt x="3" y="767"/>
                    </a:lnTo>
                    <a:lnTo>
                      <a:pt x="3" y="767"/>
                    </a:lnTo>
                    <a:lnTo>
                      <a:pt x="3" y="766"/>
                    </a:lnTo>
                    <a:lnTo>
                      <a:pt x="3" y="766"/>
                    </a:lnTo>
                    <a:lnTo>
                      <a:pt x="3" y="766"/>
                    </a:lnTo>
                    <a:lnTo>
                      <a:pt x="1" y="766"/>
                    </a:lnTo>
                    <a:lnTo>
                      <a:pt x="1" y="766"/>
                    </a:lnTo>
                    <a:lnTo>
                      <a:pt x="1" y="766"/>
                    </a:lnTo>
                    <a:lnTo>
                      <a:pt x="1" y="764"/>
                    </a:lnTo>
                    <a:lnTo>
                      <a:pt x="0" y="764"/>
                    </a:lnTo>
                    <a:lnTo>
                      <a:pt x="0" y="764"/>
                    </a:lnTo>
                    <a:lnTo>
                      <a:pt x="0" y="764"/>
                    </a:lnTo>
                    <a:lnTo>
                      <a:pt x="0" y="764"/>
                    </a:lnTo>
                    <a:lnTo>
                      <a:pt x="0" y="764"/>
                    </a:lnTo>
                    <a:lnTo>
                      <a:pt x="0" y="763"/>
                    </a:lnTo>
                    <a:lnTo>
                      <a:pt x="0" y="763"/>
                    </a:lnTo>
                    <a:lnTo>
                      <a:pt x="0" y="763"/>
                    </a:lnTo>
                    <a:lnTo>
                      <a:pt x="0" y="763"/>
                    </a:lnTo>
                    <a:lnTo>
                      <a:pt x="0" y="763"/>
                    </a:lnTo>
                    <a:lnTo>
                      <a:pt x="0" y="763"/>
                    </a:lnTo>
                    <a:lnTo>
                      <a:pt x="0" y="761"/>
                    </a:lnTo>
                    <a:lnTo>
                      <a:pt x="1" y="761"/>
                    </a:lnTo>
                    <a:lnTo>
                      <a:pt x="1" y="761"/>
                    </a:lnTo>
                    <a:lnTo>
                      <a:pt x="3" y="761"/>
                    </a:lnTo>
                    <a:lnTo>
                      <a:pt x="4" y="761"/>
                    </a:lnTo>
                    <a:lnTo>
                      <a:pt x="6" y="761"/>
                    </a:lnTo>
                    <a:lnTo>
                      <a:pt x="7" y="761"/>
                    </a:lnTo>
                    <a:lnTo>
                      <a:pt x="9" y="763"/>
                    </a:lnTo>
                    <a:lnTo>
                      <a:pt x="12" y="763"/>
                    </a:lnTo>
                    <a:lnTo>
                      <a:pt x="14" y="763"/>
                    </a:lnTo>
                    <a:lnTo>
                      <a:pt x="17" y="763"/>
                    </a:lnTo>
                    <a:lnTo>
                      <a:pt x="20" y="763"/>
                    </a:lnTo>
                    <a:lnTo>
                      <a:pt x="29" y="764"/>
                    </a:lnTo>
                    <a:lnTo>
                      <a:pt x="37" y="766"/>
                    </a:lnTo>
                    <a:lnTo>
                      <a:pt x="46" y="767"/>
                    </a:lnTo>
                    <a:lnTo>
                      <a:pt x="52" y="767"/>
                    </a:lnTo>
                    <a:lnTo>
                      <a:pt x="58" y="769"/>
                    </a:lnTo>
                    <a:lnTo>
                      <a:pt x="63" y="771"/>
                    </a:lnTo>
                    <a:lnTo>
                      <a:pt x="66" y="771"/>
                    </a:lnTo>
                    <a:lnTo>
                      <a:pt x="69" y="772"/>
                    </a:lnTo>
                    <a:lnTo>
                      <a:pt x="72" y="772"/>
                    </a:lnTo>
                    <a:lnTo>
                      <a:pt x="77" y="774"/>
                    </a:lnTo>
                    <a:lnTo>
                      <a:pt x="83" y="774"/>
                    </a:lnTo>
                    <a:lnTo>
                      <a:pt x="89" y="775"/>
                    </a:lnTo>
                    <a:lnTo>
                      <a:pt x="98" y="777"/>
                    </a:lnTo>
                    <a:lnTo>
                      <a:pt x="109" y="778"/>
                    </a:lnTo>
                    <a:lnTo>
                      <a:pt x="121" y="778"/>
                    </a:lnTo>
                    <a:lnTo>
                      <a:pt x="135" y="780"/>
                    </a:lnTo>
                  </a:path>
                </a:pathLst>
              </a:custGeom>
              <a:noFill/>
              <a:ln w="4763">
                <a:solidFill>
                  <a:srgbClr val="FF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6" name="Freeform 542"/>
              <p:cNvSpPr>
                <a:spLocks/>
              </p:cNvSpPr>
              <p:nvPr/>
            </p:nvSpPr>
            <p:spPr bwMode="auto">
              <a:xfrm>
                <a:off x="3374" y="1864"/>
                <a:ext cx="1699" cy="823"/>
              </a:xfrm>
              <a:custGeom>
                <a:avLst/>
                <a:gdLst>
                  <a:gd name="T0" fmla="*/ 332 w 1699"/>
                  <a:gd name="T1" fmla="*/ 809 h 823"/>
                  <a:gd name="T2" fmla="*/ 361 w 1699"/>
                  <a:gd name="T3" fmla="*/ 809 h 823"/>
                  <a:gd name="T4" fmla="*/ 427 w 1699"/>
                  <a:gd name="T5" fmla="*/ 812 h 823"/>
                  <a:gd name="T6" fmla="*/ 423 w 1699"/>
                  <a:gd name="T7" fmla="*/ 823 h 823"/>
                  <a:gd name="T8" fmla="*/ 549 w 1699"/>
                  <a:gd name="T9" fmla="*/ 787 h 823"/>
                  <a:gd name="T10" fmla="*/ 623 w 1699"/>
                  <a:gd name="T11" fmla="*/ 763 h 823"/>
                  <a:gd name="T12" fmla="*/ 678 w 1699"/>
                  <a:gd name="T13" fmla="*/ 741 h 823"/>
                  <a:gd name="T14" fmla="*/ 790 w 1699"/>
                  <a:gd name="T15" fmla="*/ 700 h 823"/>
                  <a:gd name="T16" fmla="*/ 904 w 1699"/>
                  <a:gd name="T17" fmla="*/ 655 h 823"/>
                  <a:gd name="T18" fmla="*/ 906 w 1699"/>
                  <a:gd name="T19" fmla="*/ 655 h 823"/>
                  <a:gd name="T20" fmla="*/ 1007 w 1699"/>
                  <a:gd name="T21" fmla="*/ 601 h 823"/>
                  <a:gd name="T22" fmla="*/ 1101 w 1699"/>
                  <a:gd name="T23" fmla="*/ 546 h 823"/>
                  <a:gd name="T24" fmla="*/ 1136 w 1699"/>
                  <a:gd name="T25" fmla="*/ 521 h 823"/>
                  <a:gd name="T26" fmla="*/ 1210 w 1699"/>
                  <a:gd name="T27" fmla="*/ 474 h 823"/>
                  <a:gd name="T28" fmla="*/ 1328 w 1699"/>
                  <a:gd name="T29" fmla="*/ 397 h 823"/>
                  <a:gd name="T30" fmla="*/ 1348 w 1699"/>
                  <a:gd name="T31" fmla="*/ 384 h 823"/>
                  <a:gd name="T32" fmla="*/ 1407 w 1699"/>
                  <a:gd name="T33" fmla="*/ 340 h 823"/>
                  <a:gd name="T34" fmla="*/ 1493 w 1699"/>
                  <a:gd name="T35" fmla="*/ 269 h 823"/>
                  <a:gd name="T36" fmla="*/ 1517 w 1699"/>
                  <a:gd name="T37" fmla="*/ 246 h 823"/>
                  <a:gd name="T38" fmla="*/ 1576 w 1699"/>
                  <a:gd name="T39" fmla="*/ 191 h 823"/>
                  <a:gd name="T40" fmla="*/ 1643 w 1699"/>
                  <a:gd name="T41" fmla="*/ 120 h 823"/>
                  <a:gd name="T42" fmla="*/ 1660 w 1699"/>
                  <a:gd name="T43" fmla="*/ 100 h 823"/>
                  <a:gd name="T44" fmla="*/ 1697 w 1699"/>
                  <a:gd name="T45" fmla="*/ 42 h 823"/>
                  <a:gd name="T46" fmla="*/ 1697 w 1699"/>
                  <a:gd name="T47" fmla="*/ 28 h 823"/>
                  <a:gd name="T48" fmla="*/ 1683 w 1699"/>
                  <a:gd name="T49" fmla="*/ 12 h 823"/>
                  <a:gd name="T50" fmla="*/ 1677 w 1699"/>
                  <a:gd name="T51" fmla="*/ 5 h 823"/>
                  <a:gd name="T52" fmla="*/ 1685 w 1699"/>
                  <a:gd name="T53" fmla="*/ 0 h 823"/>
                  <a:gd name="T54" fmla="*/ 1674 w 1699"/>
                  <a:gd name="T55" fmla="*/ 3 h 823"/>
                  <a:gd name="T56" fmla="*/ 1597 w 1699"/>
                  <a:gd name="T57" fmla="*/ 26 h 823"/>
                  <a:gd name="T58" fmla="*/ 1530 w 1699"/>
                  <a:gd name="T59" fmla="*/ 51 h 823"/>
                  <a:gd name="T60" fmla="*/ 1480 w 1699"/>
                  <a:gd name="T61" fmla="*/ 71 h 823"/>
                  <a:gd name="T62" fmla="*/ 1351 w 1699"/>
                  <a:gd name="T63" fmla="*/ 122 h 823"/>
                  <a:gd name="T64" fmla="*/ 1259 w 1699"/>
                  <a:gd name="T65" fmla="*/ 157 h 823"/>
                  <a:gd name="T66" fmla="*/ 1242 w 1699"/>
                  <a:gd name="T67" fmla="*/ 161 h 823"/>
                  <a:gd name="T68" fmla="*/ 1144 w 1699"/>
                  <a:gd name="T69" fmla="*/ 203 h 823"/>
                  <a:gd name="T70" fmla="*/ 1015 w 1699"/>
                  <a:gd name="T71" fmla="*/ 261 h 823"/>
                  <a:gd name="T72" fmla="*/ 975 w 1699"/>
                  <a:gd name="T73" fmla="*/ 280 h 823"/>
                  <a:gd name="T74" fmla="*/ 932 w 1699"/>
                  <a:gd name="T75" fmla="*/ 301 h 823"/>
                  <a:gd name="T76" fmla="*/ 787 w 1699"/>
                  <a:gd name="T77" fmla="*/ 372 h 823"/>
                  <a:gd name="T78" fmla="*/ 661 w 1699"/>
                  <a:gd name="T79" fmla="*/ 434 h 823"/>
                  <a:gd name="T80" fmla="*/ 615 w 1699"/>
                  <a:gd name="T81" fmla="*/ 457 h 823"/>
                  <a:gd name="T82" fmla="*/ 558 w 1699"/>
                  <a:gd name="T83" fmla="*/ 484 h 823"/>
                  <a:gd name="T84" fmla="*/ 421 w 1699"/>
                  <a:gd name="T85" fmla="*/ 555 h 823"/>
                  <a:gd name="T86" fmla="*/ 321 w 1699"/>
                  <a:gd name="T87" fmla="*/ 610 h 823"/>
                  <a:gd name="T88" fmla="*/ 306 w 1699"/>
                  <a:gd name="T89" fmla="*/ 621 h 823"/>
                  <a:gd name="T90" fmla="*/ 228 w 1699"/>
                  <a:gd name="T91" fmla="*/ 667 h 823"/>
                  <a:gd name="T92" fmla="*/ 125 w 1699"/>
                  <a:gd name="T93" fmla="*/ 730 h 823"/>
                  <a:gd name="T94" fmla="*/ 94 w 1699"/>
                  <a:gd name="T95" fmla="*/ 750 h 823"/>
                  <a:gd name="T96" fmla="*/ 38 w 1699"/>
                  <a:gd name="T97" fmla="*/ 786 h 823"/>
                  <a:gd name="T98" fmla="*/ 8 w 1699"/>
                  <a:gd name="T99" fmla="*/ 807 h 823"/>
                  <a:gd name="T100" fmla="*/ 0 w 1699"/>
                  <a:gd name="T101" fmla="*/ 812 h 823"/>
                  <a:gd name="T102" fmla="*/ 2 w 1699"/>
                  <a:gd name="T103" fmla="*/ 809 h 823"/>
                  <a:gd name="T104" fmla="*/ 6 w 1699"/>
                  <a:gd name="T105" fmla="*/ 807 h 823"/>
                  <a:gd name="T106" fmla="*/ 11 w 1699"/>
                  <a:gd name="T107" fmla="*/ 807 h 823"/>
                  <a:gd name="T108" fmla="*/ 29 w 1699"/>
                  <a:gd name="T109" fmla="*/ 810 h 823"/>
                  <a:gd name="T110" fmla="*/ 80 w 1699"/>
                  <a:gd name="T111" fmla="*/ 809 h 823"/>
                  <a:gd name="T112" fmla="*/ 152 w 1699"/>
                  <a:gd name="T113" fmla="*/ 809 h 823"/>
                  <a:gd name="T114" fmla="*/ 191 w 1699"/>
                  <a:gd name="T115" fmla="*/ 809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99" h="823">
                    <a:moveTo>
                      <a:pt x="261" y="809"/>
                    </a:moveTo>
                    <a:lnTo>
                      <a:pt x="278" y="809"/>
                    </a:lnTo>
                    <a:lnTo>
                      <a:pt x="294" y="809"/>
                    </a:lnTo>
                    <a:lnTo>
                      <a:pt x="306" y="809"/>
                    </a:lnTo>
                    <a:lnTo>
                      <a:pt x="317" y="809"/>
                    </a:lnTo>
                    <a:lnTo>
                      <a:pt x="324" y="809"/>
                    </a:lnTo>
                    <a:lnTo>
                      <a:pt x="329" y="809"/>
                    </a:lnTo>
                    <a:lnTo>
                      <a:pt x="332" y="809"/>
                    </a:lnTo>
                    <a:lnTo>
                      <a:pt x="335" y="809"/>
                    </a:lnTo>
                    <a:lnTo>
                      <a:pt x="337" y="809"/>
                    </a:lnTo>
                    <a:lnTo>
                      <a:pt x="338" y="809"/>
                    </a:lnTo>
                    <a:lnTo>
                      <a:pt x="340" y="809"/>
                    </a:lnTo>
                    <a:lnTo>
                      <a:pt x="343" y="809"/>
                    </a:lnTo>
                    <a:lnTo>
                      <a:pt x="347" y="809"/>
                    </a:lnTo>
                    <a:lnTo>
                      <a:pt x="354" y="809"/>
                    </a:lnTo>
                    <a:lnTo>
                      <a:pt x="361" y="809"/>
                    </a:lnTo>
                    <a:lnTo>
                      <a:pt x="371" y="809"/>
                    </a:lnTo>
                    <a:lnTo>
                      <a:pt x="383" y="809"/>
                    </a:lnTo>
                    <a:lnTo>
                      <a:pt x="394" y="809"/>
                    </a:lnTo>
                    <a:lnTo>
                      <a:pt x="407" y="809"/>
                    </a:lnTo>
                    <a:lnTo>
                      <a:pt x="417" y="809"/>
                    </a:lnTo>
                    <a:lnTo>
                      <a:pt x="424" y="810"/>
                    </a:lnTo>
                    <a:lnTo>
                      <a:pt x="427" y="812"/>
                    </a:lnTo>
                    <a:lnTo>
                      <a:pt x="427" y="812"/>
                    </a:lnTo>
                    <a:lnTo>
                      <a:pt x="426" y="815"/>
                    </a:lnTo>
                    <a:lnTo>
                      <a:pt x="423" y="816"/>
                    </a:lnTo>
                    <a:lnTo>
                      <a:pt x="420" y="818"/>
                    </a:lnTo>
                    <a:lnTo>
                      <a:pt x="415" y="820"/>
                    </a:lnTo>
                    <a:lnTo>
                      <a:pt x="412" y="823"/>
                    </a:lnTo>
                    <a:lnTo>
                      <a:pt x="412" y="823"/>
                    </a:lnTo>
                    <a:lnTo>
                      <a:pt x="415" y="823"/>
                    </a:lnTo>
                    <a:lnTo>
                      <a:pt x="423" y="823"/>
                    </a:lnTo>
                    <a:lnTo>
                      <a:pt x="435" y="820"/>
                    </a:lnTo>
                    <a:lnTo>
                      <a:pt x="454" y="815"/>
                    </a:lnTo>
                    <a:lnTo>
                      <a:pt x="477" y="809"/>
                    </a:lnTo>
                    <a:lnTo>
                      <a:pt x="492" y="804"/>
                    </a:lnTo>
                    <a:lnTo>
                      <a:pt x="506" y="801"/>
                    </a:lnTo>
                    <a:lnTo>
                      <a:pt x="521" y="796"/>
                    </a:lnTo>
                    <a:lnTo>
                      <a:pt x="535" y="792"/>
                    </a:lnTo>
                    <a:lnTo>
                      <a:pt x="549" y="787"/>
                    </a:lnTo>
                    <a:lnTo>
                      <a:pt x="561" y="783"/>
                    </a:lnTo>
                    <a:lnTo>
                      <a:pt x="572" y="780"/>
                    </a:lnTo>
                    <a:lnTo>
                      <a:pt x="583" y="776"/>
                    </a:lnTo>
                    <a:lnTo>
                      <a:pt x="592" y="773"/>
                    </a:lnTo>
                    <a:lnTo>
                      <a:pt x="601" y="770"/>
                    </a:lnTo>
                    <a:lnTo>
                      <a:pt x="609" y="767"/>
                    </a:lnTo>
                    <a:lnTo>
                      <a:pt x="615" y="764"/>
                    </a:lnTo>
                    <a:lnTo>
                      <a:pt x="623" y="763"/>
                    </a:lnTo>
                    <a:lnTo>
                      <a:pt x="629" y="760"/>
                    </a:lnTo>
                    <a:lnTo>
                      <a:pt x="635" y="758"/>
                    </a:lnTo>
                    <a:lnTo>
                      <a:pt x="641" y="755"/>
                    </a:lnTo>
                    <a:lnTo>
                      <a:pt x="647" y="753"/>
                    </a:lnTo>
                    <a:lnTo>
                      <a:pt x="653" y="750"/>
                    </a:lnTo>
                    <a:lnTo>
                      <a:pt x="661" y="749"/>
                    </a:lnTo>
                    <a:lnTo>
                      <a:pt x="669" y="744"/>
                    </a:lnTo>
                    <a:lnTo>
                      <a:pt x="678" y="741"/>
                    </a:lnTo>
                    <a:lnTo>
                      <a:pt x="689" y="738"/>
                    </a:lnTo>
                    <a:lnTo>
                      <a:pt x="700" y="733"/>
                    </a:lnTo>
                    <a:lnTo>
                      <a:pt x="712" y="729"/>
                    </a:lnTo>
                    <a:lnTo>
                      <a:pt x="726" y="724"/>
                    </a:lnTo>
                    <a:lnTo>
                      <a:pt x="741" y="718"/>
                    </a:lnTo>
                    <a:lnTo>
                      <a:pt x="756" y="712"/>
                    </a:lnTo>
                    <a:lnTo>
                      <a:pt x="773" y="706"/>
                    </a:lnTo>
                    <a:lnTo>
                      <a:pt x="790" y="700"/>
                    </a:lnTo>
                    <a:lnTo>
                      <a:pt x="809" y="693"/>
                    </a:lnTo>
                    <a:lnTo>
                      <a:pt x="830" y="684"/>
                    </a:lnTo>
                    <a:lnTo>
                      <a:pt x="852" y="677"/>
                    </a:lnTo>
                    <a:lnTo>
                      <a:pt x="869" y="669"/>
                    </a:lnTo>
                    <a:lnTo>
                      <a:pt x="881" y="664"/>
                    </a:lnTo>
                    <a:lnTo>
                      <a:pt x="892" y="660"/>
                    </a:lnTo>
                    <a:lnTo>
                      <a:pt x="899" y="657"/>
                    </a:lnTo>
                    <a:lnTo>
                      <a:pt x="904" y="655"/>
                    </a:lnTo>
                    <a:lnTo>
                      <a:pt x="906" y="655"/>
                    </a:lnTo>
                    <a:lnTo>
                      <a:pt x="906" y="655"/>
                    </a:lnTo>
                    <a:lnTo>
                      <a:pt x="906" y="655"/>
                    </a:lnTo>
                    <a:lnTo>
                      <a:pt x="904" y="655"/>
                    </a:lnTo>
                    <a:lnTo>
                      <a:pt x="904" y="657"/>
                    </a:lnTo>
                    <a:lnTo>
                      <a:pt x="904" y="657"/>
                    </a:lnTo>
                    <a:lnTo>
                      <a:pt x="904" y="657"/>
                    </a:lnTo>
                    <a:lnTo>
                      <a:pt x="906" y="655"/>
                    </a:lnTo>
                    <a:lnTo>
                      <a:pt x="910" y="653"/>
                    </a:lnTo>
                    <a:lnTo>
                      <a:pt x="916" y="650"/>
                    </a:lnTo>
                    <a:lnTo>
                      <a:pt x="926" y="646"/>
                    </a:lnTo>
                    <a:lnTo>
                      <a:pt x="938" y="638"/>
                    </a:lnTo>
                    <a:lnTo>
                      <a:pt x="953" y="630"/>
                    </a:lnTo>
                    <a:lnTo>
                      <a:pt x="970" y="621"/>
                    </a:lnTo>
                    <a:lnTo>
                      <a:pt x="990" y="610"/>
                    </a:lnTo>
                    <a:lnTo>
                      <a:pt x="1007" y="601"/>
                    </a:lnTo>
                    <a:lnTo>
                      <a:pt x="1022" y="592"/>
                    </a:lnTo>
                    <a:lnTo>
                      <a:pt x="1038" y="583"/>
                    </a:lnTo>
                    <a:lnTo>
                      <a:pt x="1052" y="575"/>
                    </a:lnTo>
                    <a:lnTo>
                      <a:pt x="1064" y="567"/>
                    </a:lnTo>
                    <a:lnTo>
                      <a:pt x="1075" y="561"/>
                    </a:lnTo>
                    <a:lnTo>
                      <a:pt x="1085" y="555"/>
                    </a:lnTo>
                    <a:lnTo>
                      <a:pt x="1093" y="550"/>
                    </a:lnTo>
                    <a:lnTo>
                      <a:pt x="1101" y="546"/>
                    </a:lnTo>
                    <a:lnTo>
                      <a:pt x="1107" y="543"/>
                    </a:lnTo>
                    <a:lnTo>
                      <a:pt x="1112" y="538"/>
                    </a:lnTo>
                    <a:lnTo>
                      <a:pt x="1116" y="535"/>
                    </a:lnTo>
                    <a:lnTo>
                      <a:pt x="1121" y="534"/>
                    </a:lnTo>
                    <a:lnTo>
                      <a:pt x="1124" y="530"/>
                    </a:lnTo>
                    <a:lnTo>
                      <a:pt x="1128" y="527"/>
                    </a:lnTo>
                    <a:lnTo>
                      <a:pt x="1133" y="524"/>
                    </a:lnTo>
                    <a:lnTo>
                      <a:pt x="1136" y="521"/>
                    </a:lnTo>
                    <a:lnTo>
                      <a:pt x="1142" y="518"/>
                    </a:lnTo>
                    <a:lnTo>
                      <a:pt x="1148" y="514"/>
                    </a:lnTo>
                    <a:lnTo>
                      <a:pt x="1155" y="509"/>
                    </a:lnTo>
                    <a:lnTo>
                      <a:pt x="1164" y="504"/>
                    </a:lnTo>
                    <a:lnTo>
                      <a:pt x="1173" y="498"/>
                    </a:lnTo>
                    <a:lnTo>
                      <a:pt x="1184" y="491"/>
                    </a:lnTo>
                    <a:lnTo>
                      <a:pt x="1196" y="483"/>
                    </a:lnTo>
                    <a:lnTo>
                      <a:pt x="1210" y="474"/>
                    </a:lnTo>
                    <a:lnTo>
                      <a:pt x="1224" y="464"/>
                    </a:lnTo>
                    <a:lnTo>
                      <a:pt x="1241" y="455"/>
                    </a:lnTo>
                    <a:lnTo>
                      <a:pt x="1256" y="444"/>
                    </a:lnTo>
                    <a:lnTo>
                      <a:pt x="1274" y="432"/>
                    </a:lnTo>
                    <a:lnTo>
                      <a:pt x="1291" y="421"/>
                    </a:lnTo>
                    <a:lnTo>
                      <a:pt x="1307" y="411"/>
                    </a:lnTo>
                    <a:lnTo>
                      <a:pt x="1319" y="403"/>
                    </a:lnTo>
                    <a:lnTo>
                      <a:pt x="1328" y="397"/>
                    </a:lnTo>
                    <a:lnTo>
                      <a:pt x="1334" y="392"/>
                    </a:lnTo>
                    <a:lnTo>
                      <a:pt x="1341" y="389"/>
                    </a:lnTo>
                    <a:lnTo>
                      <a:pt x="1344" y="387"/>
                    </a:lnTo>
                    <a:lnTo>
                      <a:pt x="1345" y="386"/>
                    </a:lnTo>
                    <a:lnTo>
                      <a:pt x="1345" y="386"/>
                    </a:lnTo>
                    <a:lnTo>
                      <a:pt x="1347" y="386"/>
                    </a:lnTo>
                    <a:lnTo>
                      <a:pt x="1347" y="384"/>
                    </a:lnTo>
                    <a:lnTo>
                      <a:pt x="1348" y="384"/>
                    </a:lnTo>
                    <a:lnTo>
                      <a:pt x="1350" y="383"/>
                    </a:lnTo>
                    <a:lnTo>
                      <a:pt x="1351" y="381"/>
                    </a:lnTo>
                    <a:lnTo>
                      <a:pt x="1356" y="378"/>
                    </a:lnTo>
                    <a:lnTo>
                      <a:pt x="1362" y="374"/>
                    </a:lnTo>
                    <a:lnTo>
                      <a:pt x="1370" y="369"/>
                    </a:lnTo>
                    <a:lnTo>
                      <a:pt x="1381" y="361"/>
                    </a:lnTo>
                    <a:lnTo>
                      <a:pt x="1393" y="351"/>
                    </a:lnTo>
                    <a:lnTo>
                      <a:pt x="1407" y="340"/>
                    </a:lnTo>
                    <a:lnTo>
                      <a:pt x="1421" y="329"/>
                    </a:lnTo>
                    <a:lnTo>
                      <a:pt x="1434" y="318"/>
                    </a:lnTo>
                    <a:lnTo>
                      <a:pt x="1448" y="308"/>
                    </a:lnTo>
                    <a:lnTo>
                      <a:pt x="1459" y="297"/>
                    </a:lnTo>
                    <a:lnTo>
                      <a:pt x="1470" y="288"/>
                    </a:lnTo>
                    <a:lnTo>
                      <a:pt x="1479" y="281"/>
                    </a:lnTo>
                    <a:lnTo>
                      <a:pt x="1487" y="275"/>
                    </a:lnTo>
                    <a:lnTo>
                      <a:pt x="1493" y="269"/>
                    </a:lnTo>
                    <a:lnTo>
                      <a:pt x="1497" y="265"/>
                    </a:lnTo>
                    <a:lnTo>
                      <a:pt x="1500" y="261"/>
                    </a:lnTo>
                    <a:lnTo>
                      <a:pt x="1504" y="258"/>
                    </a:lnTo>
                    <a:lnTo>
                      <a:pt x="1507" y="257"/>
                    </a:lnTo>
                    <a:lnTo>
                      <a:pt x="1510" y="254"/>
                    </a:lnTo>
                    <a:lnTo>
                      <a:pt x="1511" y="252"/>
                    </a:lnTo>
                    <a:lnTo>
                      <a:pt x="1514" y="249"/>
                    </a:lnTo>
                    <a:lnTo>
                      <a:pt x="1517" y="246"/>
                    </a:lnTo>
                    <a:lnTo>
                      <a:pt x="1520" y="243"/>
                    </a:lnTo>
                    <a:lnTo>
                      <a:pt x="1525" y="240"/>
                    </a:lnTo>
                    <a:lnTo>
                      <a:pt x="1531" y="234"/>
                    </a:lnTo>
                    <a:lnTo>
                      <a:pt x="1537" y="228"/>
                    </a:lnTo>
                    <a:lnTo>
                      <a:pt x="1545" y="220"/>
                    </a:lnTo>
                    <a:lnTo>
                      <a:pt x="1554" y="211"/>
                    </a:lnTo>
                    <a:lnTo>
                      <a:pt x="1565" y="201"/>
                    </a:lnTo>
                    <a:lnTo>
                      <a:pt x="1576" y="191"/>
                    </a:lnTo>
                    <a:lnTo>
                      <a:pt x="1587" y="180"/>
                    </a:lnTo>
                    <a:lnTo>
                      <a:pt x="1599" y="166"/>
                    </a:lnTo>
                    <a:lnTo>
                      <a:pt x="1611" y="155"/>
                    </a:lnTo>
                    <a:lnTo>
                      <a:pt x="1620" y="145"/>
                    </a:lnTo>
                    <a:lnTo>
                      <a:pt x="1628" y="137"/>
                    </a:lnTo>
                    <a:lnTo>
                      <a:pt x="1636" y="129"/>
                    </a:lnTo>
                    <a:lnTo>
                      <a:pt x="1640" y="125"/>
                    </a:lnTo>
                    <a:lnTo>
                      <a:pt x="1643" y="120"/>
                    </a:lnTo>
                    <a:lnTo>
                      <a:pt x="1647" y="117"/>
                    </a:lnTo>
                    <a:lnTo>
                      <a:pt x="1648" y="115"/>
                    </a:lnTo>
                    <a:lnTo>
                      <a:pt x="1650" y="114"/>
                    </a:lnTo>
                    <a:lnTo>
                      <a:pt x="1651" y="111"/>
                    </a:lnTo>
                    <a:lnTo>
                      <a:pt x="1653" y="109"/>
                    </a:lnTo>
                    <a:lnTo>
                      <a:pt x="1656" y="108"/>
                    </a:lnTo>
                    <a:lnTo>
                      <a:pt x="1657" y="103"/>
                    </a:lnTo>
                    <a:lnTo>
                      <a:pt x="1660" y="100"/>
                    </a:lnTo>
                    <a:lnTo>
                      <a:pt x="1665" y="94"/>
                    </a:lnTo>
                    <a:lnTo>
                      <a:pt x="1670" y="88"/>
                    </a:lnTo>
                    <a:lnTo>
                      <a:pt x="1674" y="80"/>
                    </a:lnTo>
                    <a:lnTo>
                      <a:pt x="1680" y="72"/>
                    </a:lnTo>
                    <a:lnTo>
                      <a:pt x="1687" y="63"/>
                    </a:lnTo>
                    <a:lnTo>
                      <a:pt x="1691" y="55"/>
                    </a:lnTo>
                    <a:lnTo>
                      <a:pt x="1694" y="48"/>
                    </a:lnTo>
                    <a:lnTo>
                      <a:pt x="1697" y="42"/>
                    </a:lnTo>
                    <a:lnTo>
                      <a:pt x="1699" y="37"/>
                    </a:lnTo>
                    <a:lnTo>
                      <a:pt x="1699" y="34"/>
                    </a:lnTo>
                    <a:lnTo>
                      <a:pt x="1699" y="32"/>
                    </a:lnTo>
                    <a:lnTo>
                      <a:pt x="1699" y="31"/>
                    </a:lnTo>
                    <a:lnTo>
                      <a:pt x="1699" y="29"/>
                    </a:lnTo>
                    <a:lnTo>
                      <a:pt x="1699" y="29"/>
                    </a:lnTo>
                    <a:lnTo>
                      <a:pt x="1697" y="29"/>
                    </a:lnTo>
                    <a:lnTo>
                      <a:pt x="1697" y="28"/>
                    </a:lnTo>
                    <a:lnTo>
                      <a:pt x="1696" y="28"/>
                    </a:lnTo>
                    <a:lnTo>
                      <a:pt x="1694" y="26"/>
                    </a:lnTo>
                    <a:lnTo>
                      <a:pt x="1693" y="25"/>
                    </a:lnTo>
                    <a:lnTo>
                      <a:pt x="1691" y="23"/>
                    </a:lnTo>
                    <a:lnTo>
                      <a:pt x="1690" y="20"/>
                    </a:lnTo>
                    <a:lnTo>
                      <a:pt x="1688" y="17"/>
                    </a:lnTo>
                    <a:lnTo>
                      <a:pt x="1687" y="14"/>
                    </a:lnTo>
                    <a:lnTo>
                      <a:pt x="1683" y="12"/>
                    </a:lnTo>
                    <a:lnTo>
                      <a:pt x="1682" y="11"/>
                    </a:lnTo>
                    <a:lnTo>
                      <a:pt x="1680" y="9"/>
                    </a:lnTo>
                    <a:lnTo>
                      <a:pt x="1679" y="9"/>
                    </a:lnTo>
                    <a:lnTo>
                      <a:pt x="1679" y="8"/>
                    </a:lnTo>
                    <a:lnTo>
                      <a:pt x="1677" y="8"/>
                    </a:lnTo>
                    <a:lnTo>
                      <a:pt x="1677" y="6"/>
                    </a:lnTo>
                    <a:lnTo>
                      <a:pt x="1677" y="6"/>
                    </a:lnTo>
                    <a:lnTo>
                      <a:pt x="1677" y="5"/>
                    </a:lnTo>
                    <a:lnTo>
                      <a:pt x="1677" y="5"/>
                    </a:lnTo>
                    <a:lnTo>
                      <a:pt x="1679" y="3"/>
                    </a:lnTo>
                    <a:lnTo>
                      <a:pt x="1680" y="3"/>
                    </a:lnTo>
                    <a:lnTo>
                      <a:pt x="1680" y="3"/>
                    </a:lnTo>
                    <a:lnTo>
                      <a:pt x="1682" y="2"/>
                    </a:lnTo>
                    <a:lnTo>
                      <a:pt x="1683" y="2"/>
                    </a:lnTo>
                    <a:lnTo>
                      <a:pt x="1685" y="2"/>
                    </a:lnTo>
                    <a:lnTo>
                      <a:pt x="1685" y="0"/>
                    </a:lnTo>
                    <a:lnTo>
                      <a:pt x="1687" y="0"/>
                    </a:lnTo>
                    <a:lnTo>
                      <a:pt x="1687" y="0"/>
                    </a:lnTo>
                    <a:lnTo>
                      <a:pt x="1687" y="0"/>
                    </a:lnTo>
                    <a:lnTo>
                      <a:pt x="1685" y="0"/>
                    </a:lnTo>
                    <a:lnTo>
                      <a:pt x="1683" y="0"/>
                    </a:lnTo>
                    <a:lnTo>
                      <a:pt x="1682" y="2"/>
                    </a:lnTo>
                    <a:lnTo>
                      <a:pt x="1679" y="2"/>
                    </a:lnTo>
                    <a:lnTo>
                      <a:pt x="1674" y="3"/>
                    </a:lnTo>
                    <a:lnTo>
                      <a:pt x="1670" y="5"/>
                    </a:lnTo>
                    <a:lnTo>
                      <a:pt x="1663" y="6"/>
                    </a:lnTo>
                    <a:lnTo>
                      <a:pt x="1656" y="8"/>
                    </a:lnTo>
                    <a:lnTo>
                      <a:pt x="1647" y="11"/>
                    </a:lnTo>
                    <a:lnTo>
                      <a:pt x="1636" y="14"/>
                    </a:lnTo>
                    <a:lnTo>
                      <a:pt x="1623" y="19"/>
                    </a:lnTo>
                    <a:lnTo>
                      <a:pt x="1611" y="23"/>
                    </a:lnTo>
                    <a:lnTo>
                      <a:pt x="1597" y="26"/>
                    </a:lnTo>
                    <a:lnTo>
                      <a:pt x="1587" y="31"/>
                    </a:lnTo>
                    <a:lnTo>
                      <a:pt x="1574" y="35"/>
                    </a:lnTo>
                    <a:lnTo>
                      <a:pt x="1565" y="38"/>
                    </a:lnTo>
                    <a:lnTo>
                      <a:pt x="1556" y="42"/>
                    </a:lnTo>
                    <a:lnTo>
                      <a:pt x="1548" y="45"/>
                    </a:lnTo>
                    <a:lnTo>
                      <a:pt x="1542" y="48"/>
                    </a:lnTo>
                    <a:lnTo>
                      <a:pt x="1536" y="49"/>
                    </a:lnTo>
                    <a:lnTo>
                      <a:pt x="1530" y="51"/>
                    </a:lnTo>
                    <a:lnTo>
                      <a:pt x="1525" y="54"/>
                    </a:lnTo>
                    <a:lnTo>
                      <a:pt x="1520" y="55"/>
                    </a:lnTo>
                    <a:lnTo>
                      <a:pt x="1516" y="57"/>
                    </a:lnTo>
                    <a:lnTo>
                      <a:pt x="1510" y="58"/>
                    </a:lnTo>
                    <a:lnTo>
                      <a:pt x="1505" y="62"/>
                    </a:lnTo>
                    <a:lnTo>
                      <a:pt x="1497" y="65"/>
                    </a:lnTo>
                    <a:lnTo>
                      <a:pt x="1490" y="68"/>
                    </a:lnTo>
                    <a:lnTo>
                      <a:pt x="1480" y="71"/>
                    </a:lnTo>
                    <a:lnTo>
                      <a:pt x="1470" y="75"/>
                    </a:lnTo>
                    <a:lnTo>
                      <a:pt x="1457" y="80"/>
                    </a:lnTo>
                    <a:lnTo>
                      <a:pt x="1444" y="85"/>
                    </a:lnTo>
                    <a:lnTo>
                      <a:pt x="1428" y="92"/>
                    </a:lnTo>
                    <a:lnTo>
                      <a:pt x="1410" y="98"/>
                    </a:lnTo>
                    <a:lnTo>
                      <a:pt x="1391" y="106"/>
                    </a:lnTo>
                    <a:lnTo>
                      <a:pt x="1371" y="114"/>
                    </a:lnTo>
                    <a:lnTo>
                      <a:pt x="1351" y="122"/>
                    </a:lnTo>
                    <a:lnTo>
                      <a:pt x="1333" y="128"/>
                    </a:lnTo>
                    <a:lnTo>
                      <a:pt x="1316" y="135"/>
                    </a:lnTo>
                    <a:lnTo>
                      <a:pt x="1302" y="140"/>
                    </a:lnTo>
                    <a:lnTo>
                      <a:pt x="1290" y="146"/>
                    </a:lnTo>
                    <a:lnTo>
                      <a:pt x="1279" y="149"/>
                    </a:lnTo>
                    <a:lnTo>
                      <a:pt x="1270" y="152"/>
                    </a:lnTo>
                    <a:lnTo>
                      <a:pt x="1264" y="154"/>
                    </a:lnTo>
                    <a:lnTo>
                      <a:pt x="1259" y="157"/>
                    </a:lnTo>
                    <a:lnTo>
                      <a:pt x="1256" y="157"/>
                    </a:lnTo>
                    <a:lnTo>
                      <a:pt x="1255" y="158"/>
                    </a:lnTo>
                    <a:lnTo>
                      <a:pt x="1253" y="158"/>
                    </a:lnTo>
                    <a:lnTo>
                      <a:pt x="1251" y="158"/>
                    </a:lnTo>
                    <a:lnTo>
                      <a:pt x="1250" y="160"/>
                    </a:lnTo>
                    <a:lnTo>
                      <a:pt x="1248" y="160"/>
                    </a:lnTo>
                    <a:lnTo>
                      <a:pt x="1245" y="160"/>
                    </a:lnTo>
                    <a:lnTo>
                      <a:pt x="1242" y="161"/>
                    </a:lnTo>
                    <a:lnTo>
                      <a:pt x="1238" y="163"/>
                    </a:lnTo>
                    <a:lnTo>
                      <a:pt x="1231" y="166"/>
                    </a:lnTo>
                    <a:lnTo>
                      <a:pt x="1222" y="171"/>
                    </a:lnTo>
                    <a:lnTo>
                      <a:pt x="1211" y="174"/>
                    </a:lnTo>
                    <a:lnTo>
                      <a:pt x="1198" y="180"/>
                    </a:lnTo>
                    <a:lnTo>
                      <a:pt x="1182" y="188"/>
                    </a:lnTo>
                    <a:lnTo>
                      <a:pt x="1164" y="195"/>
                    </a:lnTo>
                    <a:lnTo>
                      <a:pt x="1144" y="203"/>
                    </a:lnTo>
                    <a:lnTo>
                      <a:pt x="1122" y="212"/>
                    </a:lnTo>
                    <a:lnTo>
                      <a:pt x="1104" y="221"/>
                    </a:lnTo>
                    <a:lnTo>
                      <a:pt x="1085" y="229"/>
                    </a:lnTo>
                    <a:lnTo>
                      <a:pt x="1068" y="237"/>
                    </a:lnTo>
                    <a:lnTo>
                      <a:pt x="1053" y="245"/>
                    </a:lnTo>
                    <a:lnTo>
                      <a:pt x="1038" y="251"/>
                    </a:lnTo>
                    <a:lnTo>
                      <a:pt x="1025" y="257"/>
                    </a:lnTo>
                    <a:lnTo>
                      <a:pt x="1015" y="261"/>
                    </a:lnTo>
                    <a:lnTo>
                      <a:pt x="1005" y="266"/>
                    </a:lnTo>
                    <a:lnTo>
                      <a:pt x="998" y="269"/>
                    </a:lnTo>
                    <a:lnTo>
                      <a:pt x="993" y="272"/>
                    </a:lnTo>
                    <a:lnTo>
                      <a:pt x="987" y="274"/>
                    </a:lnTo>
                    <a:lnTo>
                      <a:pt x="984" y="275"/>
                    </a:lnTo>
                    <a:lnTo>
                      <a:pt x="981" y="278"/>
                    </a:lnTo>
                    <a:lnTo>
                      <a:pt x="978" y="278"/>
                    </a:lnTo>
                    <a:lnTo>
                      <a:pt x="975" y="280"/>
                    </a:lnTo>
                    <a:lnTo>
                      <a:pt x="973" y="281"/>
                    </a:lnTo>
                    <a:lnTo>
                      <a:pt x="970" y="283"/>
                    </a:lnTo>
                    <a:lnTo>
                      <a:pt x="967" y="284"/>
                    </a:lnTo>
                    <a:lnTo>
                      <a:pt x="962" y="288"/>
                    </a:lnTo>
                    <a:lnTo>
                      <a:pt x="956" y="289"/>
                    </a:lnTo>
                    <a:lnTo>
                      <a:pt x="950" y="292"/>
                    </a:lnTo>
                    <a:lnTo>
                      <a:pt x="942" y="297"/>
                    </a:lnTo>
                    <a:lnTo>
                      <a:pt x="932" y="301"/>
                    </a:lnTo>
                    <a:lnTo>
                      <a:pt x="921" y="308"/>
                    </a:lnTo>
                    <a:lnTo>
                      <a:pt x="906" y="314"/>
                    </a:lnTo>
                    <a:lnTo>
                      <a:pt x="890" y="321"/>
                    </a:lnTo>
                    <a:lnTo>
                      <a:pt x="872" y="331"/>
                    </a:lnTo>
                    <a:lnTo>
                      <a:pt x="852" y="340"/>
                    </a:lnTo>
                    <a:lnTo>
                      <a:pt x="830" y="351"/>
                    </a:lnTo>
                    <a:lnTo>
                      <a:pt x="809" y="361"/>
                    </a:lnTo>
                    <a:lnTo>
                      <a:pt x="787" y="372"/>
                    </a:lnTo>
                    <a:lnTo>
                      <a:pt x="766" y="383"/>
                    </a:lnTo>
                    <a:lnTo>
                      <a:pt x="747" y="392"/>
                    </a:lnTo>
                    <a:lnTo>
                      <a:pt x="729" y="401"/>
                    </a:lnTo>
                    <a:lnTo>
                      <a:pt x="712" y="409"/>
                    </a:lnTo>
                    <a:lnTo>
                      <a:pt x="696" y="417"/>
                    </a:lnTo>
                    <a:lnTo>
                      <a:pt x="683" y="423"/>
                    </a:lnTo>
                    <a:lnTo>
                      <a:pt x="670" y="429"/>
                    </a:lnTo>
                    <a:lnTo>
                      <a:pt x="661" y="434"/>
                    </a:lnTo>
                    <a:lnTo>
                      <a:pt x="652" y="438"/>
                    </a:lnTo>
                    <a:lnTo>
                      <a:pt x="644" y="441"/>
                    </a:lnTo>
                    <a:lnTo>
                      <a:pt x="638" y="444"/>
                    </a:lnTo>
                    <a:lnTo>
                      <a:pt x="633" y="447"/>
                    </a:lnTo>
                    <a:lnTo>
                      <a:pt x="627" y="451"/>
                    </a:lnTo>
                    <a:lnTo>
                      <a:pt x="624" y="452"/>
                    </a:lnTo>
                    <a:lnTo>
                      <a:pt x="620" y="454"/>
                    </a:lnTo>
                    <a:lnTo>
                      <a:pt x="615" y="457"/>
                    </a:lnTo>
                    <a:lnTo>
                      <a:pt x="610" y="458"/>
                    </a:lnTo>
                    <a:lnTo>
                      <a:pt x="606" y="461"/>
                    </a:lnTo>
                    <a:lnTo>
                      <a:pt x="601" y="463"/>
                    </a:lnTo>
                    <a:lnTo>
                      <a:pt x="595" y="466"/>
                    </a:lnTo>
                    <a:lnTo>
                      <a:pt x="587" y="471"/>
                    </a:lnTo>
                    <a:lnTo>
                      <a:pt x="580" y="474"/>
                    </a:lnTo>
                    <a:lnTo>
                      <a:pt x="569" y="478"/>
                    </a:lnTo>
                    <a:lnTo>
                      <a:pt x="558" y="484"/>
                    </a:lnTo>
                    <a:lnTo>
                      <a:pt x="546" y="491"/>
                    </a:lnTo>
                    <a:lnTo>
                      <a:pt x="532" y="498"/>
                    </a:lnTo>
                    <a:lnTo>
                      <a:pt x="517" y="506"/>
                    </a:lnTo>
                    <a:lnTo>
                      <a:pt x="500" y="515"/>
                    </a:lnTo>
                    <a:lnTo>
                      <a:pt x="481" y="524"/>
                    </a:lnTo>
                    <a:lnTo>
                      <a:pt x="463" y="534"/>
                    </a:lnTo>
                    <a:lnTo>
                      <a:pt x="444" y="544"/>
                    </a:lnTo>
                    <a:lnTo>
                      <a:pt x="421" y="555"/>
                    </a:lnTo>
                    <a:lnTo>
                      <a:pt x="401" y="567"/>
                    </a:lnTo>
                    <a:lnTo>
                      <a:pt x="383" y="577"/>
                    </a:lnTo>
                    <a:lnTo>
                      <a:pt x="366" y="586"/>
                    </a:lnTo>
                    <a:lnTo>
                      <a:pt x="352" y="594"/>
                    </a:lnTo>
                    <a:lnTo>
                      <a:pt x="341" y="600"/>
                    </a:lnTo>
                    <a:lnTo>
                      <a:pt x="332" y="604"/>
                    </a:lnTo>
                    <a:lnTo>
                      <a:pt x="326" y="607"/>
                    </a:lnTo>
                    <a:lnTo>
                      <a:pt x="321" y="610"/>
                    </a:lnTo>
                    <a:lnTo>
                      <a:pt x="318" y="612"/>
                    </a:lnTo>
                    <a:lnTo>
                      <a:pt x="315" y="613"/>
                    </a:lnTo>
                    <a:lnTo>
                      <a:pt x="314" y="615"/>
                    </a:lnTo>
                    <a:lnTo>
                      <a:pt x="314" y="615"/>
                    </a:lnTo>
                    <a:lnTo>
                      <a:pt x="312" y="617"/>
                    </a:lnTo>
                    <a:lnTo>
                      <a:pt x="311" y="618"/>
                    </a:lnTo>
                    <a:lnTo>
                      <a:pt x="309" y="618"/>
                    </a:lnTo>
                    <a:lnTo>
                      <a:pt x="306" y="621"/>
                    </a:lnTo>
                    <a:lnTo>
                      <a:pt x="301" y="623"/>
                    </a:lnTo>
                    <a:lnTo>
                      <a:pt x="297" y="626"/>
                    </a:lnTo>
                    <a:lnTo>
                      <a:pt x="289" y="630"/>
                    </a:lnTo>
                    <a:lnTo>
                      <a:pt x="281" y="635"/>
                    </a:lnTo>
                    <a:lnTo>
                      <a:pt x="271" y="641"/>
                    </a:lnTo>
                    <a:lnTo>
                      <a:pt x="257" y="649"/>
                    </a:lnTo>
                    <a:lnTo>
                      <a:pt x="243" y="658"/>
                    </a:lnTo>
                    <a:lnTo>
                      <a:pt x="228" y="667"/>
                    </a:lnTo>
                    <a:lnTo>
                      <a:pt x="212" y="677"/>
                    </a:lnTo>
                    <a:lnTo>
                      <a:pt x="195" y="687"/>
                    </a:lnTo>
                    <a:lnTo>
                      <a:pt x="180" y="697"/>
                    </a:lnTo>
                    <a:lnTo>
                      <a:pt x="165" y="706"/>
                    </a:lnTo>
                    <a:lnTo>
                      <a:pt x="152" y="713"/>
                    </a:lnTo>
                    <a:lnTo>
                      <a:pt x="141" y="720"/>
                    </a:lnTo>
                    <a:lnTo>
                      <a:pt x="132" y="726"/>
                    </a:lnTo>
                    <a:lnTo>
                      <a:pt x="125" y="730"/>
                    </a:lnTo>
                    <a:lnTo>
                      <a:pt x="118" y="733"/>
                    </a:lnTo>
                    <a:lnTo>
                      <a:pt x="114" y="736"/>
                    </a:lnTo>
                    <a:lnTo>
                      <a:pt x="109" y="740"/>
                    </a:lnTo>
                    <a:lnTo>
                      <a:pt x="106" y="743"/>
                    </a:lnTo>
                    <a:lnTo>
                      <a:pt x="103" y="744"/>
                    </a:lnTo>
                    <a:lnTo>
                      <a:pt x="100" y="746"/>
                    </a:lnTo>
                    <a:lnTo>
                      <a:pt x="97" y="749"/>
                    </a:lnTo>
                    <a:lnTo>
                      <a:pt x="94" y="750"/>
                    </a:lnTo>
                    <a:lnTo>
                      <a:pt x="89" y="753"/>
                    </a:lnTo>
                    <a:lnTo>
                      <a:pt x="85" y="756"/>
                    </a:lnTo>
                    <a:lnTo>
                      <a:pt x="78" y="760"/>
                    </a:lnTo>
                    <a:lnTo>
                      <a:pt x="72" y="764"/>
                    </a:lnTo>
                    <a:lnTo>
                      <a:pt x="65" y="769"/>
                    </a:lnTo>
                    <a:lnTo>
                      <a:pt x="57" y="775"/>
                    </a:lnTo>
                    <a:lnTo>
                      <a:pt x="48" y="781"/>
                    </a:lnTo>
                    <a:lnTo>
                      <a:pt x="38" y="786"/>
                    </a:lnTo>
                    <a:lnTo>
                      <a:pt x="31" y="792"/>
                    </a:lnTo>
                    <a:lnTo>
                      <a:pt x="26" y="795"/>
                    </a:lnTo>
                    <a:lnTo>
                      <a:pt x="22" y="798"/>
                    </a:lnTo>
                    <a:lnTo>
                      <a:pt x="18" y="801"/>
                    </a:lnTo>
                    <a:lnTo>
                      <a:pt x="15" y="803"/>
                    </a:lnTo>
                    <a:lnTo>
                      <a:pt x="12" y="804"/>
                    </a:lnTo>
                    <a:lnTo>
                      <a:pt x="9" y="806"/>
                    </a:lnTo>
                    <a:lnTo>
                      <a:pt x="8" y="807"/>
                    </a:lnTo>
                    <a:lnTo>
                      <a:pt x="5" y="809"/>
                    </a:lnTo>
                    <a:lnTo>
                      <a:pt x="5" y="810"/>
                    </a:lnTo>
                    <a:lnTo>
                      <a:pt x="3" y="810"/>
                    </a:lnTo>
                    <a:lnTo>
                      <a:pt x="2" y="812"/>
                    </a:lnTo>
                    <a:lnTo>
                      <a:pt x="2" y="812"/>
                    </a:lnTo>
                    <a:lnTo>
                      <a:pt x="0" y="812"/>
                    </a:lnTo>
                    <a:lnTo>
                      <a:pt x="0" y="812"/>
                    </a:lnTo>
                    <a:lnTo>
                      <a:pt x="0" y="812"/>
                    </a:lnTo>
                    <a:lnTo>
                      <a:pt x="0" y="812"/>
                    </a:lnTo>
                    <a:lnTo>
                      <a:pt x="0" y="812"/>
                    </a:lnTo>
                    <a:lnTo>
                      <a:pt x="0" y="812"/>
                    </a:lnTo>
                    <a:lnTo>
                      <a:pt x="0" y="812"/>
                    </a:lnTo>
                    <a:lnTo>
                      <a:pt x="0" y="810"/>
                    </a:lnTo>
                    <a:lnTo>
                      <a:pt x="2" y="810"/>
                    </a:lnTo>
                    <a:lnTo>
                      <a:pt x="2" y="810"/>
                    </a:lnTo>
                    <a:lnTo>
                      <a:pt x="2" y="809"/>
                    </a:lnTo>
                    <a:lnTo>
                      <a:pt x="3" y="809"/>
                    </a:lnTo>
                    <a:lnTo>
                      <a:pt x="3" y="809"/>
                    </a:lnTo>
                    <a:lnTo>
                      <a:pt x="3" y="809"/>
                    </a:lnTo>
                    <a:lnTo>
                      <a:pt x="5" y="807"/>
                    </a:lnTo>
                    <a:lnTo>
                      <a:pt x="5" y="807"/>
                    </a:lnTo>
                    <a:lnTo>
                      <a:pt x="5" y="807"/>
                    </a:lnTo>
                    <a:lnTo>
                      <a:pt x="5" y="807"/>
                    </a:lnTo>
                    <a:lnTo>
                      <a:pt x="6" y="807"/>
                    </a:lnTo>
                    <a:lnTo>
                      <a:pt x="6" y="806"/>
                    </a:lnTo>
                    <a:lnTo>
                      <a:pt x="6" y="806"/>
                    </a:lnTo>
                    <a:lnTo>
                      <a:pt x="8" y="806"/>
                    </a:lnTo>
                    <a:lnTo>
                      <a:pt x="8" y="806"/>
                    </a:lnTo>
                    <a:lnTo>
                      <a:pt x="8" y="807"/>
                    </a:lnTo>
                    <a:lnTo>
                      <a:pt x="9" y="807"/>
                    </a:lnTo>
                    <a:lnTo>
                      <a:pt x="9" y="807"/>
                    </a:lnTo>
                    <a:lnTo>
                      <a:pt x="11" y="807"/>
                    </a:lnTo>
                    <a:lnTo>
                      <a:pt x="11" y="807"/>
                    </a:lnTo>
                    <a:lnTo>
                      <a:pt x="12" y="809"/>
                    </a:lnTo>
                    <a:lnTo>
                      <a:pt x="12" y="809"/>
                    </a:lnTo>
                    <a:lnTo>
                      <a:pt x="14" y="809"/>
                    </a:lnTo>
                    <a:lnTo>
                      <a:pt x="18" y="810"/>
                    </a:lnTo>
                    <a:lnTo>
                      <a:pt x="23" y="810"/>
                    </a:lnTo>
                    <a:lnTo>
                      <a:pt x="26" y="812"/>
                    </a:lnTo>
                    <a:lnTo>
                      <a:pt x="29" y="810"/>
                    </a:lnTo>
                    <a:lnTo>
                      <a:pt x="29" y="810"/>
                    </a:lnTo>
                    <a:lnTo>
                      <a:pt x="31" y="810"/>
                    </a:lnTo>
                    <a:lnTo>
                      <a:pt x="31" y="810"/>
                    </a:lnTo>
                    <a:lnTo>
                      <a:pt x="34" y="810"/>
                    </a:lnTo>
                    <a:lnTo>
                      <a:pt x="38" y="809"/>
                    </a:lnTo>
                    <a:lnTo>
                      <a:pt x="48" y="809"/>
                    </a:lnTo>
                    <a:lnTo>
                      <a:pt x="62" y="809"/>
                    </a:lnTo>
                    <a:lnTo>
                      <a:pt x="80" y="809"/>
                    </a:lnTo>
                    <a:lnTo>
                      <a:pt x="91" y="809"/>
                    </a:lnTo>
                    <a:lnTo>
                      <a:pt x="103" y="809"/>
                    </a:lnTo>
                    <a:lnTo>
                      <a:pt x="114" y="809"/>
                    </a:lnTo>
                    <a:lnTo>
                      <a:pt x="125" y="809"/>
                    </a:lnTo>
                    <a:lnTo>
                      <a:pt x="134" y="809"/>
                    </a:lnTo>
                    <a:lnTo>
                      <a:pt x="140" y="809"/>
                    </a:lnTo>
                    <a:lnTo>
                      <a:pt x="148" y="809"/>
                    </a:lnTo>
                    <a:lnTo>
                      <a:pt x="152" y="809"/>
                    </a:lnTo>
                    <a:lnTo>
                      <a:pt x="157" y="809"/>
                    </a:lnTo>
                    <a:lnTo>
                      <a:pt x="161" y="809"/>
                    </a:lnTo>
                    <a:lnTo>
                      <a:pt x="166" y="809"/>
                    </a:lnTo>
                    <a:lnTo>
                      <a:pt x="169" y="809"/>
                    </a:lnTo>
                    <a:lnTo>
                      <a:pt x="174" y="809"/>
                    </a:lnTo>
                    <a:lnTo>
                      <a:pt x="178" y="809"/>
                    </a:lnTo>
                    <a:lnTo>
                      <a:pt x="185" y="809"/>
                    </a:lnTo>
                    <a:lnTo>
                      <a:pt x="191" y="809"/>
                    </a:lnTo>
                    <a:lnTo>
                      <a:pt x="200" y="809"/>
                    </a:lnTo>
                    <a:lnTo>
                      <a:pt x="209" y="809"/>
                    </a:lnTo>
                    <a:lnTo>
                      <a:pt x="221" y="809"/>
                    </a:lnTo>
                    <a:lnTo>
                      <a:pt x="234" y="809"/>
                    </a:lnTo>
                    <a:lnTo>
                      <a:pt x="248" y="809"/>
                    </a:lnTo>
                    <a:lnTo>
                      <a:pt x="261" y="809"/>
                    </a:lnTo>
                    <a:close/>
                  </a:path>
                </a:pathLst>
              </a:custGeom>
              <a:solidFill>
                <a:srgbClr val="87CFFF"/>
              </a:solidFill>
              <a:ln w="0">
                <a:solidFill>
                  <a:srgbClr val="87C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7" name="Freeform 543"/>
              <p:cNvSpPr>
                <a:spLocks/>
              </p:cNvSpPr>
              <p:nvPr/>
            </p:nvSpPr>
            <p:spPr bwMode="auto">
              <a:xfrm>
                <a:off x="3374" y="1864"/>
                <a:ext cx="1699" cy="823"/>
              </a:xfrm>
              <a:custGeom>
                <a:avLst/>
                <a:gdLst>
                  <a:gd name="T0" fmla="*/ 332 w 1699"/>
                  <a:gd name="T1" fmla="*/ 809 h 823"/>
                  <a:gd name="T2" fmla="*/ 361 w 1699"/>
                  <a:gd name="T3" fmla="*/ 809 h 823"/>
                  <a:gd name="T4" fmla="*/ 427 w 1699"/>
                  <a:gd name="T5" fmla="*/ 812 h 823"/>
                  <a:gd name="T6" fmla="*/ 423 w 1699"/>
                  <a:gd name="T7" fmla="*/ 823 h 823"/>
                  <a:gd name="T8" fmla="*/ 549 w 1699"/>
                  <a:gd name="T9" fmla="*/ 787 h 823"/>
                  <a:gd name="T10" fmla="*/ 623 w 1699"/>
                  <a:gd name="T11" fmla="*/ 763 h 823"/>
                  <a:gd name="T12" fmla="*/ 678 w 1699"/>
                  <a:gd name="T13" fmla="*/ 741 h 823"/>
                  <a:gd name="T14" fmla="*/ 790 w 1699"/>
                  <a:gd name="T15" fmla="*/ 700 h 823"/>
                  <a:gd name="T16" fmla="*/ 904 w 1699"/>
                  <a:gd name="T17" fmla="*/ 655 h 823"/>
                  <a:gd name="T18" fmla="*/ 906 w 1699"/>
                  <a:gd name="T19" fmla="*/ 655 h 823"/>
                  <a:gd name="T20" fmla="*/ 1007 w 1699"/>
                  <a:gd name="T21" fmla="*/ 601 h 823"/>
                  <a:gd name="T22" fmla="*/ 1101 w 1699"/>
                  <a:gd name="T23" fmla="*/ 546 h 823"/>
                  <a:gd name="T24" fmla="*/ 1136 w 1699"/>
                  <a:gd name="T25" fmla="*/ 521 h 823"/>
                  <a:gd name="T26" fmla="*/ 1210 w 1699"/>
                  <a:gd name="T27" fmla="*/ 474 h 823"/>
                  <a:gd name="T28" fmla="*/ 1328 w 1699"/>
                  <a:gd name="T29" fmla="*/ 397 h 823"/>
                  <a:gd name="T30" fmla="*/ 1348 w 1699"/>
                  <a:gd name="T31" fmla="*/ 384 h 823"/>
                  <a:gd name="T32" fmla="*/ 1407 w 1699"/>
                  <a:gd name="T33" fmla="*/ 340 h 823"/>
                  <a:gd name="T34" fmla="*/ 1493 w 1699"/>
                  <a:gd name="T35" fmla="*/ 269 h 823"/>
                  <a:gd name="T36" fmla="*/ 1517 w 1699"/>
                  <a:gd name="T37" fmla="*/ 246 h 823"/>
                  <a:gd name="T38" fmla="*/ 1576 w 1699"/>
                  <a:gd name="T39" fmla="*/ 191 h 823"/>
                  <a:gd name="T40" fmla="*/ 1643 w 1699"/>
                  <a:gd name="T41" fmla="*/ 120 h 823"/>
                  <a:gd name="T42" fmla="*/ 1660 w 1699"/>
                  <a:gd name="T43" fmla="*/ 100 h 823"/>
                  <a:gd name="T44" fmla="*/ 1697 w 1699"/>
                  <a:gd name="T45" fmla="*/ 42 h 823"/>
                  <a:gd name="T46" fmla="*/ 1697 w 1699"/>
                  <a:gd name="T47" fmla="*/ 28 h 823"/>
                  <a:gd name="T48" fmla="*/ 1683 w 1699"/>
                  <a:gd name="T49" fmla="*/ 12 h 823"/>
                  <a:gd name="T50" fmla="*/ 1677 w 1699"/>
                  <a:gd name="T51" fmla="*/ 5 h 823"/>
                  <a:gd name="T52" fmla="*/ 1685 w 1699"/>
                  <a:gd name="T53" fmla="*/ 0 h 823"/>
                  <a:gd name="T54" fmla="*/ 1674 w 1699"/>
                  <a:gd name="T55" fmla="*/ 3 h 823"/>
                  <a:gd name="T56" fmla="*/ 1597 w 1699"/>
                  <a:gd name="T57" fmla="*/ 26 h 823"/>
                  <a:gd name="T58" fmla="*/ 1530 w 1699"/>
                  <a:gd name="T59" fmla="*/ 51 h 823"/>
                  <a:gd name="T60" fmla="*/ 1480 w 1699"/>
                  <a:gd name="T61" fmla="*/ 71 h 823"/>
                  <a:gd name="T62" fmla="*/ 1351 w 1699"/>
                  <a:gd name="T63" fmla="*/ 122 h 823"/>
                  <a:gd name="T64" fmla="*/ 1259 w 1699"/>
                  <a:gd name="T65" fmla="*/ 157 h 823"/>
                  <a:gd name="T66" fmla="*/ 1242 w 1699"/>
                  <a:gd name="T67" fmla="*/ 161 h 823"/>
                  <a:gd name="T68" fmla="*/ 1144 w 1699"/>
                  <a:gd name="T69" fmla="*/ 203 h 823"/>
                  <a:gd name="T70" fmla="*/ 1015 w 1699"/>
                  <a:gd name="T71" fmla="*/ 261 h 823"/>
                  <a:gd name="T72" fmla="*/ 975 w 1699"/>
                  <a:gd name="T73" fmla="*/ 280 h 823"/>
                  <a:gd name="T74" fmla="*/ 932 w 1699"/>
                  <a:gd name="T75" fmla="*/ 301 h 823"/>
                  <a:gd name="T76" fmla="*/ 787 w 1699"/>
                  <a:gd name="T77" fmla="*/ 372 h 823"/>
                  <a:gd name="T78" fmla="*/ 661 w 1699"/>
                  <a:gd name="T79" fmla="*/ 434 h 823"/>
                  <a:gd name="T80" fmla="*/ 615 w 1699"/>
                  <a:gd name="T81" fmla="*/ 457 h 823"/>
                  <a:gd name="T82" fmla="*/ 558 w 1699"/>
                  <a:gd name="T83" fmla="*/ 484 h 823"/>
                  <a:gd name="T84" fmla="*/ 421 w 1699"/>
                  <a:gd name="T85" fmla="*/ 555 h 823"/>
                  <a:gd name="T86" fmla="*/ 321 w 1699"/>
                  <a:gd name="T87" fmla="*/ 610 h 823"/>
                  <a:gd name="T88" fmla="*/ 306 w 1699"/>
                  <a:gd name="T89" fmla="*/ 621 h 823"/>
                  <a:gd name="T90" fmla="*/ 228 w 1699"/>
                  <a:gd name="T91" fmla="*/ 667 h 823"/>
                  <a:gd name="T92" fmla="*/ 125 w 1699"/>
                  <a:gd name="T93" fmla="*/ 730 h 823"/>
                  <a:gd name="T94" fmla="*/ 94 w 1699"/>
                  <a:gd name="T95" fmla="*/ 750 h 823"/>
                  <a:gd name="T96" fmla="*/ 38 w 1699"/>
                  <a:gd name="T97" fmla="*/ 786 h 823"/>
                  <a:gd name="T98" fmla="*/ 8 w 1699"/>
                  <a:gd name="T99" fmla="*/ 807 h 823"/>
                  <a:gd name="T100" fmla="*/ 0 w 1699"/>
                  <a:gd name="T101" fmla="*/ 812 h 823"/>
                  <a:gd name="T102" fmla="*/ 2 w 1699"/>
                  <a:gd name="T103" fmla="*/ 809 h 823"/>
                  <a:gd name="T104" fmla="*/ 6 w 1699"/>
                  <a:gd name="T105" fmla="*/ 807 h 823"/>
                  <a:gd name="T106" fmla="*/ 11 w 1699"/>
                  <a:gd name="T107" fmla="*/ 807 h 823"/>
                  <a:gd name="T108" fmla="*/ 29 w 1699"/>
                  <a:gd name="T109" fmla="*/ 810 h 823"/>
                  <a:gd name="T110" fmla="*/ 80 w 1699"/>
                  <a:gd name="T111" fmla="*/ 809 h 823"/>
                  <a:gd name="T112" fmla="*/ 152 w 1699"/>
                  <a:gd name="T113" fmla="*/ 809 h 823"/>
                  <a:gd name="T114" fmla="*/ 191 w 1699"/>
                  <a:gd name="T115" fmla="*/ 809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99" h="823">
                    <a:moveTo>
                      <a:pt x="261" y="809"/>
                    </a:moveTo>
                    <a:lnTo>
                      <a:pt x="278" y="809"/>
                    </a:lnTo>
                    <a:lnTo>
                      <a:pt x="294" y="809"/>
                    </a:lnTo>
                    <a:lnTo>
                      <a:pt x="306" y="809"/>
                    </a:lnTo>
                    <a:lnTo>
                      <a:pt x="317" y="809"/>
                    </a:lnTo>
                    <a:lnTo>
                      <a:pt x="324" y="809"/>
                    </a:lnTo>
                    <a:lnTo>
                      <a:pt x="329" y="809"/>
                    </a:lnTo>
                    <a:lnTo>
                      <a:pt x="332" y="809"/>
                    </a:lnTo>
                    <a:lnTo>
                      <a:pt x="335" y="809"/>
                    </a:lnTo>
                    <a:lnTo>
                      <a:pt x="337" y="809"/>
                    </a:lnTo>
                    <a:lnTo>
                      <a:pt x="338" y="809"/>
                    </a:lnTo>
                    <a:lnTo>
                      <a:pt x="340" y="809"/>
                    </a:lnTo>
                    <a:lnTo>
                      <a:pt x="343" y="809"/>
                    </a:lnTo>
                    <a:lnTo>
                      <a:pt x="347" y="809"/>
                    </a:lnTo>
                    <a:lnTo>
                      <a:pt x="354" y="809"/>
                    </a:lnTo>
                    <a:lnTo>
                      <a:pt x="361" y="809"/>
                    </a:lnTo>
                    <a:lnTo>
                      <a:pt x="371" y="809"/>
                    </a:lnTo>
                    <a:lnTo>
                      <a:pt x="383" y="809"/>
                    </a:lnTo>
                    <a:lnTo>
                      <a:pt x="394" y="809"/>
                    </a:lnTo>
                    <a:lnTo>
                      <a:pt x="407" y="809"/>
                    </a:lnTo>
                    <a:lnTo>
                      <a:pt x="417" y="809"/>
                    </a:lnTo>
                    <a:lnTo>
                      <a:pt x="424" y="810"/>
                    </a:lnTo>
                    <a:lnTo>
                      <a:pt x="427" y="812"/>
                    </a:lnTo>
                    <a:lnTo>
                      <a:pt x="427" y="812"/>
                    </a:lnTo>
                    <a:lnTo>
                      <a:pt x="426" y="815"/>
                    </a:lnTo>
                    <a:lnTo>
                      <a:pt x="423" y="816"/>
                    </a:lnTo>
                    <a:lnTo>
                      <a:pt x="420" y="818"/>
                    </a:lnTo>
                    <a:lnTo>
                      <a:pt x="415" y="820"/>
                    </a:lnTo>
                    <a:lnTo>
                      <a:pt x="412" y="823"/>
                    </a:lnTo>
                    <a:lnTo>
                      <a:pt x="412" y="823"/>
                    </a:lnTo>
                    <a:lnTo>
                      <a:pt x="415" y="823"/>
                    </a:lnTo>
                    <a:lnTo>
                      <a:pt x="423" y="823"/>
                    </a:lnTo>
                    <a:lnTo>
                      <a:pt x="435" y="820"/>
                    </a:lnTo>
                    <a:lnTo>
                      <a:pt x="454" y="815"/>
                    </a:lnTo>
                    <a:lnTo>
                      <a:pt x="477" y="809"/>
                    </a:lnTo>
                    <a:lnTo>
                      <a:pt x="492" y="804"/>
                    </a:lnTo>
                    <a:lnTo>
                      <a:pt x="506" y="801"/>
                    </a:lnTo>
                    <a:lnTo>
                      <a:pt x="521" y="796"/>
                    </a:lnTo>
                    <a:lnTo>
                      <a:pt x="535" y="792"/>
                    </a:lnTo>
                    <a:lnTo>
                      <a:pt x="549" y="787"/>
                    </a:lnTo>
                    <a:lnTo>
                      <a:pt x="561" y="783"/>
                    </a:lnTo>
                    <a:lnTo>
                      <a:pt x="572" y="780"/>
                    </a:lnTo>
                    <a:lnTo>
                      <a:pt x="583" y="776"/>
                    </a:lnTo>
                    <a:lnTo>
                      <a:pt x="592" y="773"/>
                    </a:lnTo>
                    <a:lnTo>
                      <a:pt x="601" y="770"/>
                    </a:lnTo>
                    <a:lnTo>
                      <a:pt x="609" y="767"/>
                    </a:lnTo>
                    <a:lnTo>
                      <a:pt x="615" y="764"/>
                    </a:lnTo>
                    <a:lnTo>
                      <a:pt x="623" y="763"/>
                    </a:lnTo>
                    <a:lnTo>
                      <a:pt x="629" y="760"/>
                    </a:lnTo>
                    <a:lnTo>
                      <a:pt x="635" y="758"/>
                    </a:lnTo>
                    <a:lnTo>
                      <a:pt x="641" y="755"/>
                    </a:lnTo>
                    <a:lnTo>
                      <a:pt x="647" y="753"/>
                    </a:lnTo>
                    <a:lnTo>
                      <a:pt x="653" y="750"/>
                    </a:lnTo>
                    <a:lnTo>
                      <a:pt x="661" y="749"/>
                    </a:lnTo>
                    <a:lnTo>
                      <a:pt x="669" y="744"/>
                    </a:lnTo>
                    <a:lnTo>
                      <a:pt x="678" y="741"/>
                    </a:lnTo>
                    <a:lnTo>
                      <a:pt x="689" y="738"/>
                    </a:lnTo>
                    <a:lnTo>
                      <a:pt x="700" y="733"/>
                    </a:lnTo>
                    <a:lnTo>
                      <a:pt x="712" y="729"/>
                    </a:lnTo>
                    <a:lnTo>
                      <a:pt x="726" y="724"/>
                    </a:lnTo>
                    <a:lnTo>
                      <a:pt x="741" y="718"/>
                    </a:lnTo>
                    <a:lnTo>
                      <a:pt x="756" y="712"/>
                    </a:lnTo>
                    <a:lnTo>
                      <a:pt x="773" y="706"/>
                    </a:lnTo>
                    <a:lnTo>
                      <a:pt x="790" y="700"/>
                    </a:lnTo>
                    <a:lnTo>
                      <a:pt x="809" y="693"/>
                    </a:lnTo>
                    <a:lnTo>
                      <a:pt x="830" y="684"/>
                    </a:lnTo>
                    <a:lnTo>
                      <a:pt x="852" y="677"/>
                    </a:lnTo>
                    <a:lnTo>
                      <a:pt x="869" y="669"/>
                    </a:lnTo>
                    <a:lnTo>
                      <a:pt x="881" y="664"/>
                    </a:lnTo>
                    <a:lnTo>
                      <a:pt x="892" y="660"/>
                    </a:lnTo>
                    <a:lnTo>
                      <a:pt x="899" y="657"/>
                    </a:lnTo>
                    <a:lnTo>
                      <a:pt x="904" y="655"/>
                    </a:lnTo>
                    <a:lnTo>
                      <a:pt x="906" y="655"/>
                    </a:lnTo>
                    <a:lnTo>
                      <a:pt x="906" y="655"/>
                    </a:lnTo>
                    <a:lnTo>
                      <a:pt x="906" y="655"/>
                    </a:lnTo>
                    <a:lnTo>
                      <a:pt x="904" y="655"/>
                    </a:lnTo>
                    <a:lnTo>
                      <a:pt x="904" y="657"/>
                    </a:lnTo>
                    <a:lnTo>
                      <a:pt x="904" y="657"/>
                    </a:lnTo>
                    <a:lnTo>
                      <a:pt x="904" y="657"/>
                    </a:lnTo>
                    <a:lnTo>
                      <a:pt x="906" y="655"/>
                    </a:lnTo>
                    <a:lnTo>
                      <a:pt x="910" y="653"/>
                    </a:lnTo>
                    <a:lnTo>
                      <a:pt x="916" y="650"/>
                    </a:lnTo>
                    <a:lnTo>
                      <a:pt x="926" y="646"/>
                    </a:lnTo>
                    <a:lnTo>
                      <a:pt x="938" y="638"/>
                    </a:lnTo>
                    <a:lnTo>
                      <a:pt x="953" y="630"/>
                    </a:lnTo>
                    <a:lnTo>
                      <a:pt x="970" y="621"/>
                    </a:lnTo>
                    <a:lnTo>
                      <a:pt x="990" y="610"/>
                    </a:lnTo>
                    <a:lnTo>
                      <a:pt x="1007" y="601"/>
                    </a:lnTo>
                    <a:lnTo>
                      <a:pt x="1022" y="592"/>
                    </a:lnTo>
                    <a:lnTo>
                      <a:pt x="1038" y="583"/>
                    </a:lnTo>
                    <a:lnTo>
                      <a:pt x="1052" y="575"/>
                    </a:lnTo>
                    <a:lnTo>
                      <a:pt x="1064" y="567"/>
                    </a:lnTo>
                    <a:lnTo>
                      <a:pt x="1075" y="561"/>
                    </a:lnTo>
                    <a:lnTo>
                      <a:pt x="1085" y="555"/>
                    </a:lnTo>
                    <a:lnTo>
                      <a:pt x="1093" y="550"/>
                    </a:lnTo>
                    <a:lnTo>
                      <a:pt x="1101" y="546"/>
                    </a:lnTo>
                    <a:lnTo>
                      <a:pt x="1107" y="543"/>
                    </a:lnTo>
                    <a:lnTo>
                      <a:pt x="1112" y="538"/>
                    </a:lnTo>
                    <a:lnTo>
                      <a:pt x="1116" y="535"/>
                    </a:lnTo>
                    <a:lnTo>
                      <a:pt x="1121" y="534"/>
                    </a:lnTo>
                    <a:lnTo>
                      <a:pt x="1124" y="530"/>
                    </a:lnTo>
                    <a:lnTo>
                      <a:pt x="1128" y="527"/>
                    </a:lnTo>
                    <a:lnTo>
                      <a:pt x="1133" y="524"/>
                    </a:lnTo>
                    <a:lnTo>
                      <a:pt x="1136" y="521"/>
                    </a:lnTo>
                    <a:lnTo>
                      <a:pt x="1142" y="518"/>
                    </a:lnTo>
                    <a:lnTo>
                      <a:pt x="1148" y="514"/>
                    </a:lnTo>
                    <a:lnTo>
                      <a:pt x="1155" y="509"/>
                    </a:lnTo>
                    <a:lnTo>
                      <a:pt x="1164" y="504"/>
                    </a:lnTo>
                    <a:lnTo>
                      <a:pt x="1173" y="498"/>
                    </a:lnTo>
                    <a:lnTo>
                      <a:pt x="1184" y="491"/>
                    </a:lnTo>
                    <a:lnTo>
                      <a:pt x="1196" y="483"/>
                    </a:lnTo>
                    <a:lnTo>
                      <a:pt x="1210" y="474"/>
                    </a:lnTo>
                    <a:lnTo>
                      <a:pt x="1224" y="464"/>
                    </a:lnTo>
                    <a:lnTo>
                      <a:pt x="1241" y="455"/>
                    </a:lnTo>
                    <a:lnTo>
                      <a:pt x="1256" y="444"/>
                    </a:lnTo>
                    <a:lnTo>
                      <a:pt x="1274" y="432"/>
                    </a:lnTo>
                    <a:lnTo>
                      <a:pt x="1291" y="421"/>
                    </a:lnTo>
                    <a:lnTo>
                      <a:pt x="1307" y="411"/>
                    </a:lnTo>
                    <a:lnTo>
                      <a:pt x="1319" y="403"/>
                    </a:lnTo>
                    <a:lnTo>
                      <a:pt x="1328" y="397"/>
                    </a:lnTo>
                    <a:lnTo>
                      <a:pt x="1334" y="392"/>
                    </a:lnTo>
                    <a:lnTo>
                      <a:pt x="1341" y="389"/>
                    </a:lnTo>
                    <a:lnTo>
                      <a:pt x="1344" y="387"/>
                    </a:lnTo>
                    <a:lnTo>
                      <a:pt x="1345" y="386"/>
                    </a:lnTo>
                    <a:lnTo>
                      <a:pt x="1345" y="386"/>
                    </a:lnTo>
                    <a:lnTo>
                      <a:pt x="1347" y="386"/>
                    </a:lnTo>
                    <a:lnTo>
                      <a:pt x="1347" y="384"/>
                    </a:lnTo>
                    <a:lnTo>
                      <a:pt x="1348" y="384"/>
                    </a:lnTo>
                    <a:lnTo>
                      <a:pt x="1350" y="383"/>
                    </a:lnTo>
                    <a:lnTo>
                      <a:pt x="1351" y="381"/>
                    </a:lnTo>
                    <a:lnTo>
                      <a:pt x="1356" y="378"/>
                    </a:lnTo>
                    <a:lnTo>
                      <a:pt x="1362" y="374"/>
                    </a:lnTo>
                    <a:lnTo>
                      <a:pt x="1370" y="369"/>
                    </a:lnTo>
                    <a:lnTo>
                      <a:pt x="1381" y="361"/>
                    </a:lnTo>
                    <a:lnTo>
                      <a:pt x="1393" y="351"/>
                    </a:lnTo>
                    <a:lnTo>
                      <a:pt x="1407" y="340"/>
                    </a:lnTo>
                    <a:lnTo>
                      <a:pt x="1421" y="329"/>
                    </a:lnTo>
                    <a:lnTo>
                      <a:pt x="1434" y="318"/>
                    </a:lnTo>
                    <a:lnTo>
                      <a:pt x="1448" y="308"/>
                    </a:lnTo>
                    <a:lnTo>
                      <a:pt x="1459" y="297"/>
                    </a:lnTo>
                    <a:lnTo>
                      <a:pt x="1470" y="288"/>
                    </a:lnTo>
                    <a:lnTo>
                      <a:pt x="1479" y="281"/>
                    </a:lnTo>
                    <a:lnTo>
                      <a:pt x="1487" y="275"/>
                    </a:lnTo>
                    <a:lnTo>
                      <a:pt x="1493" y="269"/>
                    </a:lnTo>
                    <a:lnTo>
                      <a:pt x="1497" y="265"/>
                    </a:lnTo>
                    <a:lnTo>
                      <a:pt x="1500" y="261"/>
                    </a:lnTo>
                    <a:lnTo>
                      <a:pt x="1504" y="258"/>
                    </a:lnTo>
                    <a:lnTo>
                      <a:pt x="1507" y="257"/>
                    </a:lnTo>
                    <a:lnTo>
                      <a:pt x="1510" y="254"/>
                    </a:lnTo>
                    <a:lnTo>
                      <a:pt x="1511" y="252"/>
                    </a:lnTo>
                    <a:lnTo>
                      <a:pt x="1514" y="249"/>
                    </a:lnTo>
                    <a:lnTo>
                      <a:pt x="1517" y="246"/>
                    </a:lnTo>
                    <a:lnTo>
                      <a:pt x="1520" y="243"/>
                    </a:lnTo>
                    <a:lnTo>
                      <a:pt x="1525" y="240"/>
                    </a:lnTo>
                    <a:lnTo>
                      <a:pt x="1531" y="234"/>
                    </a:lnTo>
                    <a:lnTo>
                      <a:pt x="1537" y="228"/>
                    </a:lnTo>
                    <a:lnTo>
                      <a:pt x="1545" y="220"/>
                    </a:lnTo>
                    <a:lnTo>
                      <a:pt x="1554" y="211"/>
                    </a:lnTo>
                    <a:lnTo>
                      <a:pt x="1565" y="201"/>
                    </a:lnTo>
                    <a:lnTo>
                      <a:pt x="1576" y="191"/>
                    </a:lnTo>
                    <a:lnTo>
                      <a:pt x="1587" y="180"/>
                    </a:lnTo>
                    <a:lnTo>
                      <a:pt x="1599" y="166"/>
                    </a:lnTo>
                    <a:lnTo>
                      <a:pt x="1611" y="155"/>
                    </a:lnTo>
                    <a:lnTo>
                      <a:pt x="1620" y="145"/>
                    </a:lnTo>
                    <a:lnTo>
                      <a:pt x="1628" y="137"/>
                    </a:lnTo>
                    <a:lnTo>
                      <a:pt x="1636" y="129"/>
                    </a:lnTo>
                    <a:lnTo>
                      <a:pt x="1640" y="125"/>
                    </a:lnTo>
                    <a:lnTo>
                      <a:pt x="1643" y="120"/>
                    </a:lnTo>
                    <a:lnTo>
                      <a:pt x="1647" y="117"/>
                    </a:lnTo>
                    <a:lnTo>
                      <a:pt x="1648" y="115"/>
                    </a:lnTo>
                    <a:lnTo>
                      <a:pt x="1650" y="114"/>
                    </a:lnTo>
                    <a:lnTo>
                      <a:pt x="1651" y="111"/>
                    </a:lnTo>
                    <a:lnTo>
                      <a:pt x="1653" y="109"/>
                    </a:lnTo>
                    <a:lnTo>
                      <a:pt x="1656" y="108"/>
                    </a:lnTo>
                    <a:lnTo>
                      <a:pt x="1657" y="103"/>
                    </a:lnTo>
                    <a:lnTo>
                      <a:pt x="1660" y="100"/>
                    </a:lnTo>
                    <a:lnTo>
                      <a:pt x="1665" y="94"/>
                    </a:lnTo>
                    <a:lnTo>
                      <a:pt x="1670" y="88"/>
                    </a:lnTo>
                    <a:lnTo>
                      <a:pt x="1674" y="80"/>
                    </a:lnTo>
                    <a:lnTo>
                      <a:pt x="1680" y="72"/>
                    </a:lnTo>
                    <a:lnTo>
                      <a:pt x="1687" y="63"/>
                    </a:lnTo>
                    <a:lnTo>
                      <a:pt x="1691" y="55"/>
                    </a:lnTo>
                    <a:lnTo>
                      <a:pt x="1694" y="48"/>
                    </a:lnTo>
                    <a:lnTo>
                      <a:pt x="1697" y="42"/>
                    </a:lnTo>
                    <a:lnTo>
                      <a:pt x="1699" y="37"/>
                    </a:lnTo>
                    <a:lnTo>
                      <a:pt x="1699" y="34"/>
                    </a:lnTo>
                    <a:lnTo>
                      <a:pt x="1699" y="32"/>
                    </a:lnTo>
                    <a:lnTo>
                      <a:pt x="1699" y="31"/>
                    </a:lnTo>
                    <a:lnTo>
                      <a:pt x="1699" y="29"/>
                    </a:lnTo>
                    <a:lnTo>
                      <a:pt x="1699" y="29"/>
                    </a:lnTo>
                    <a:lnTo>
                      <a:pt x="1697" y="29"/>
                    </a:lnTo>
                    <a:lnTo>
                      <a:pt x="1697" y="28"/>
                    </a:lnTo>
                    <a:lnTo>
                      <a:pt x="1696" y="28"/>
                    </a:lnTo>
                    <a:lnTo>
                      <a:pt x="1694" y="26"/>
                    </a:lnTo>
                    <a:lnTo>
                      <a:pt x="1693" y="25"/>
                    </a:lnTo>
                    <a:lnTo>
                      <a:pt x="1691" y="23"/>
                    </a:lnTo>
                    <a:lnTo>
                      <a:pt x="1690" y="20"/>
                    </a:lnTo>
                    <a:lnTo>
                      <a:pt x="1688" y="17"/>
                    </a:lnTo>
                    <a:lnTo>
                      <a:pt x="1687" y="14"/>
                    </a:lnTo>
                    <a:lnTo>
                      <a:pt x="1683" y="12"/>
                    </a:lnTo>
                    <a:lnTo>
                      <a:pt x="1682" y="11"/>
                    </a:lnTo>
                    <a:lnTo>
                      <a:pt x="1680" y="9"/>
                    </a:lnTo>
                    <a:lnTo>
                      <a:pt x="1679" y="9"/>
                    </a:lnTo>
                    <a:lnTo>
                      <a:pt x="1679" y="8"/>
                    </a:lnTo>
                    <a:lnTo>
                      <a:pt x="1677" y="8"/>
                    </a:lnTo>
                    <a:lnTo>
                      <a:pt x="1677" y="6"/>
                    </a:lnTo>
                    <a:lnTo>
                      <a:pt x="1677" y="6"/>
                    </a:lnTo>
                    <a:lnTo>
                      <a:pt x="1677" y="5"/>
                    </a:lnTo>
                    <a:lnTo>
                      <a:pt x="1677" y="5"/>
                    </a:lnTo>
                    <a:lnTo>
                      <a:pt x="1679" y="3"/>
                    </a:lnTo>
                    <a:lnTo>
                      <a:pt x="1680" y="3"/>
                    </a:lnTo>
                    <a:lnTo>
                      <a:pt x="1680" y="3"/>
                    </a:lnTo>
                    <a:lnTo>
                      <a:pt x="1682" y="2"/>
                    </a:lnTo>
                    <a:lnTo>
                      <a:pt x="1683" y="2"/>
                    </a:lnTo>
                    <a:lnTo>
                      <a:pt x="1685" y="2"/>
                    </a:lnTo>
                    <a:lnTo>
                      <a:pt x="1685" y="0"/>
                    </a:lnTo>
                    <a:lnTo>
                      <a:pt x="1687" y="0"/>
                    </a:lnTo>
                    <a:lnTo>
                      <a:pt x="1687" y="0"/>
                    </a:lnTo>
                    <a:lnTo>
                      <a:pt x="1687" y="0"/>
                    </a:lnTo>
                    <a:lnTo>
                      <a:pt x="1685" y="0"/>
                    </a:lnTo>
                    <a:lnTo>
                      <a:pt x="1683" y="0"/>
                    </a:lnTo>
                    <a:lnTo>
                      <a:pt x="1682" y="2"/>
                    </a:lnTo>
                    <a:lnTo>
                      <a:pt x="1679" y="2"/>
                    </a:lnTo>
                    <a:lnTo>
                      <a:pt x="1674" y="3"/>
                    </a:lnTo>
                    <a:lnTo>
                      <a:pt x="1670" y="5"/>
                    </a:lnTo>
                    <a:lnTo>
                      <a:pt x="1663" y="6"/>
                    </a:lnTo>
                    <a:lnTo>
                      <a:pt x="1656" y="8"/>
                    </a:lnTo>
                    <a:lnTo>
                      <a:pt x="1647" y="11"/>
                    </a:lnTo>
                    <a:lnTo>
                      <a:pt x="1636" y="14"/>
                    </a:lnTo>
                    <a:lnTo>
                      <a:pt x="1623" y="19"/>
                    </a:lnTo>
                    <a:lnTo>
                      <a:pt x="1611" y="23"/>
                    </a:lnTo>
                    <a:lnTo>
                      <a:pt x="1597" y="26"/>
                    </a:lnTo>
                    <a:lnTo>
                      <a:pt x="1587" y="31"/>
                    </a:lnTo>
                    <a:lnTo>
                      <a:pt x="1574" y="35"/>
                    </a:lnTo>
                    <a:lnTo>
                      <a:pt x="1565" y="38"/>
                    </a:lnTo>
                    <a:lnTo>
                      <a:pt x="1556" y="42"/>
                    </a:lnTo>
                    <a:lnTo>
                      <a:pt x="1548" y="45"/>
                    </a:lnTo>
                    <a:lnTo>
                      <a:pt x="1542" y="48"/>
                    </a:lnTo>
                    <a:lnTo>
                      <a:pt x="1536" y="49"/>
                    </a:lnTo>
                    <a:lnTo>
                      <a:pt x="1530" y="51"/>
                    </a:lnTo>
                    <a:lnTo>
                      <a:pt x="1525" y="54"/>
                    </a:lnTo>
                    <a:lnTo>
                      <a:pt x="1520" y="55"/>
                    </a:lnTo>
                    <a:lnTo>
                      <a:pt x="1516" y="57"/>
                    </a:lnTo>
                    <a:lnTo>
                      <a:pt x="1510" y="58"/>
                    </a:lnTo>
                    <a:lnTo>
                      <a:pt x="1505" y="62"/>
                    </a:lnTo>
                    <a:lnTo>
                      <a:pt x="1497" y="65"/>
                    </a:lnTo>
                    <a:lnTo>
                      <a:pt x="1490" y="68"/>
                    </a:lnTo>
                    <a:lnTo>
                      <a:pt x="1480" y="71"/>
                    </a:lnTo>
                    <a:lnTo>
                      <a:pt x="1470" y="75"/>
                    </a:lnTo>
                    <a:lnTo>
                      <a:pt x="1457" y="80"/>
                    </a:lnTo>
                    <a:lnTo>
                      <a:pt x="1444" y="85"/>
                    </a:lnTo>
                    <a:lnTo>
                      <a:pt x="1428" y="92"/>
                    </a:lnTo>
                    <a:lnTo>
                      <a:pt x="1410" y="98"/>
                    </a:lnTo>
                    <a:lnTo>
                      <a:pt x="1391" y="106"/>
                    </a:lnTo>
                    <a:lnTo>
                      <a:pt x="1371" y="114"/>
                    </a:lnTo>
                    <a:lnTo>
                      <a:pt x="1351" y="122"/>
                    </a:lnTo>
                    <a:lnTo>
                      <a:pt x="1333" y="128"/>
                    </a:lnTo>
                    <a:lnTo>
                      <a:pt x="1316" y="135"/>
                    </a:lnTo>
                    <a:lnTo>
                      <a:pt x="1302" y="140"/>
                    </a:lnTo>
                    <a:lnTo>
                      <a:pt x="1290" y="146"/>
                    </a:lnTo>
                    <a:lnTo>
                      <a:pt x="1279" y="149"/>
                    </a:lnTo>
                    <a:lnTo>
                      <a:pt x="1270" y="152"/>
                    </a:lnTo>
                    <a:lnTo>
                      <a:pt x="1264" y="154"/>
                    </a:lnTo>
                    <a:lnTo>
                      <a:pt x="1259" y="157"/>
                    </a:lnTo>
                    <a:lnTo>
                      <a:pt x="1256" y="157"/>
                    </a:lnTo>
                    <a:lnTo>
                      <a:pt x="1255" y="158"/>
                    </a:lnTo>
                    <a:lnTo>
                      <a:pt x="1253" y="158"/>
                    </a:lnTo>
                    <a:lnTo>
                      <a:pt x="1251" y="158"/>
                    </a:lnTo>
                    <a:lnTo>
                      <a:pt x="1250" y="160"/>
                    </a:lnTo>
                    <a:lnTo>
                      <a:pt x="1248" y="160"/>
                    </a:lnTo>
                    <a:lnTo>
                      <a:pt x="1245" y="160"/>
                    </a:lnTo>
                    <a:lnTo>
                      <a:pt x="1242" y="161"/>
                    </a:lnTo>
                    <a:lnTo>
                      <a:pt x="1238" y="163"/>
                    </a:lnTo>
                    <a:lnTo>
                      <a:pt x="1231" y="166"/>
                    </a:lnTo>
                    <a:lnTo>
                      <a:pt x="1222" y="171"/>
                    </a:lnTo>
                    <a:lnTo>
                      <a:pt x="1211" y="174"/>
                    </a:lnTo>
                    <a:lnTo>
                      <a:pt x="1198" y="180"/>
                    </a:lnTo>
                    <a:lnTo>
                      <a:pt x="1182" y="188"/>
                    </a:lnTo>
                    <a:lnTo>
                      <a:pt x="1164" y="195"/>
                    </a:lnTo>
                    <a:lnTo>
                      <a:pt x="1144" y="203"/>
                    </a:lnTo>
                    <a:lnTo>
                      <a:pt x="1122" y="212"/>
                    </a:lnTo>
                    <a:lnTo>
                      <a:pt x="1104" y="221"/>
                    </a:lnTo>
                    <a:lnTo>
                      <a:pt x="1085" y="229"/>
                    </a:lnTo>
                    <a:lnTo>
                      <a:pt x="1068" y="237"/>
                    </a:lnTo>
                    <a:lnTo>
                      <a:pt x="1053" y="245"/>
                    </a:lnTo>
                    <a:lnTo>
                      <a:pt x="1038" y="251"/>
                    </a:lnTo>
                    <a:lnTo>
                      <a:pt x="1025" y="257"/>
                    </a:lnTo>
                    <a:lnTo>
                      <a:pt x="1015" y="261"/>
                    </a:lnTo>
                    <a:lnTo>
                      <a:pt x="1005" y="266"/>
                    </a:lnTo>
                    <a:lnTo>
                      <a:pt x="998" y="269"/>
                    </a:lnTo>
                    <a:lnTo>
                      <a:pt x="993" y="272"/>
                    </a:lnTo>
                    <a:lnTo>
                      <a:pt x="987" y="274"/>
                    </a:lnTo>
                    <a:lnTo>
                      <a:pt x="984" y="275"/>
                    </a:lnTo>
                    <a:lnTo>
                      <a:pt x="981" y="278"/>
                    </a:lnTo>
                    <a:lnTo>
                      <a:pt x="978" y="278"/>
                    </a:lnTo>
                    <a:lnTo>
                      <a:pt x="975" y="280"/>
                    </a:lnTo>
                    <a:lnTo>
                      <a:pt x="973" y="281"/>
                    </a:lnTo>
                    <a:lnTo>
                      <a:pt x="970" y="283"/>
                    </a:lnTo>
                    <a:lnTo>
                      <a:pt x="967" y="284"/>
                    </a:lnTo>
                    <a:lnTo>
                      <a:pt x="962" y="288"/>
                    </a:lnTo>
                    <a:lnTo>
                      <a:pt x="956" y="289"/>
                    </a:lnTo>
                    <a:lnTo>
                      <a:pt x="950" y="292"/>
                    </a:lnTo>
                    <a:lnTo>
                      <a:pt x="942" y="297"/>
                    </a:lnTo>
                    <a:lnTo>
                      <a:pt x="932" y="301"/>
                    </a:lnTo>
                    <a:lnTo>
                      <a:pt x="921" y="308"/>
                    </a:lnTo>
                    <a:lnTo>
                      <a:pt x="906" y="314"/>
                    </a:lnTo>
                    <a:lnTo>
                      <a:pt x="890" y="321"/>
                    </a:lnTo>
                    <a:lnTo>
                      <a:pt x="872" y="331"/>
                    </a:lnTo>
                    <a:lnTo>
                      <a:pt x="852" y="340"/>
                    </a:lnTo>
                    <a:lnTo>
                      <a:pt x="830" y="351"/>
                    </a:lnTo>
                    <a:lnTo>
                      <a:pt x="809" y="361"/>
                    </a:lnTo>
                    <a:lnTo>
                      <a:pt x="787" y="372"/>
                    </a:lnTo>
                    <a:lnTo>
                      <a:pt x="766" y="383"/>
                    </a:lnTo>
                    <a:lnTo>
                      <a:pt x="747" y="392"/>
                    </a:lnTo>
                    <a:lnTo>
                      <a:pt x="729" y="401"/>
                    </a:lnTo>
                    <a:lnTo>
                      <a:pt x="712" y="409"/>
                    </a:lnTo>
                    <a:lnTo>
                      <a:pt x="696" y="417"/>
                    </a:lnTo>
                    <a:lnTo>
                      <a:pt x="683" y="423"/>
                    </a:lnTo>
                    <a:lnTo>
                      <a:pt x="670" y="429"/>
                    </a:lnTo>
                    <a:lnTo>
                      <a:pt x="661" y="434"/>
                    </a:lnTo>
                    <a:lnTo>
                      <a:pt x="652" y="438"/>
                    </a:lnTo>
                    <a:lnTo>
                      <a:pt x="644" y="441"/>
                    </a:lnTo>
                    <a:lnTo>
                      <a:pt x="638" y="444"/>
                    </a:lnTo>
                    <a:lnTo>
                      <a:pt x="633" y="447"/>
                    </a:lnTo>
                    <a:lnTo>
                      <a:pt x="627" y="451"/>
                    </a:lnTo>
                    <a:lnTo>
                      <a:pt x="624" y="452"/>
                    </a:lnTo>
                    <a:lnTo>
                      <a:pt x="620" y="454"/>
                    </a:lnTo>
                    <a:lnTo>
                      <a:pt x="615" y="457"/>
                    </a:lnTo>
                    <a:lnTo>
                      <a:pt x="610" y="458"/>
                    </a:lnTo>
                    <a:lnTo>
                      <a:pt x="606" y="461"/>
                    </a:lnTo>
                    <a:lnTo>
                      <a:pt x="601" y="463"/>
                    </a:lnTo>
                    <a:lnTo>
                      <a:pt x="595" y="466"/>
                    </a:lnTo>
                    <a:lnTo>
                      <a:pt x="587" y="471"/>
                    </a:lnTo>
                    <a:lnTo>
                      <a:pt x="580" y="474"/>
                    </a:lnTo>
                    <a:lnTo>
                      <a:pt x="569" y="478"/>
                    </a:lnTo>
                    <a:lnTo>
                      <a:pt x="558" y="484"/>
                    </a:lnTo>
                    <a:lnTo>
                      <a:pt x="546" y="491"/>
                    </a:lnTo>
                    <a:lnTo>
                      <a:pt x="532" y="498"/>
                    </a:lnTo>
                    <a:lnTo>
                      <a:pt x="517" y="506"/>
                    </a:lnTo>
                    <a:lnTo>
                      <a:pt x="500" y="515"/>
                    </a:lnTo>
                    <a:lnTo>
                      <a:pt x="481" y="524"/>
                    </a:lnTo>
                    <a:lnTo>
                      <a:pt x="463" y="534"/>
                    </a:lnTo>
                    <a:lnTo>
                      <a:pt x="444" y="544"/>
                    </a:lnTo>
                    <a:lnTo>
                      <a:pt x="421" y="555"/>
                    </a:lnTo>
                    <a:lnTo>
                      <a:pt x="401" y="567"/>
                    </a:lnTo>
                    <a:lnTo>
                      <a:pt x="383" y="577"/>
                    </a:lnTo>
                    <a:lnTo>
                      <a:pt x="366" y="586"/>
                    </a:lnTo>
                    <a:lnTo>
                      <a:pt x="352" y="594"/>
                    </a:lnTo>
                    <a:lnTo>
                      <a:pt x="341" y="600"/>
                    </a:lnTo>
                    <a:lnTo>
                      <a:pt x="332" y="604"/>
                    </a:lnTo>
                    <a:lnTo>
                      <a:pt x="326" y="607"/>
                    </a:lnTo>
                    <a:lnTo>
                      <a:pt x="321" y="610"/>
                    </a:lnTo>
                    <a:lnTo>
                      <a:pt x="318" y="612"/>
                    </a:lnTo>
                    <a:lnTo>
                      <a:pt x="315" y="613"/>
                    </a:lnTo>
                    <a:lnTo>
                      <a:pt x="314" y="615"/>
                    </a:lnTo>
                    <a:lnTo>
                      <a:pt x="314" y="615"/>
                    </a:lnTo>
                    <a:lnTo>
                      <a:pt x="312" y="617"/>
                    </a:lnTo>
                    <a:lnTo>
                      <a:pt x="311" y="618"/>
                    </a:lnTo>
                    <a:lnTo>
                      <a:pt x="309" y="618"/>
                    </a:lnTo>
                    <a:lnTo>
                      <a:pt x="306" y="621"/>
                    </a:lnTo>
                    <a:lnTo>
                      <a:pt x="301" y="623"/>
                    </a:lnTo>
                    <a:lnTo>
                      <a:pt x="297" y="626"/>
                    </a:lnTo>
                    <a:lnTo>
                      <a:pt x="289" y="630"/>
                    </a:lnTo>
                    <a:lnTo>
                      <a:pt x="281" y="635"/>
                    </a:lnTo>
                    <a:lnTo>
                      <a:pt x="271" y="641"/>
                    </a:lnTo>
                    <a:lnTo>
                      <a:pt x="257" y="649"/>
                    </a:lnTo>
                    <a:lnTo>
                      <a:pt x="243" y="658"/>
                    </a:lnTo>
                    <a:lnTo>
                      <a:pt x="228" y="667"/>
                    </a:lnTo>
                    <a:lnTo>
                      <a:pt x="212" y="677"/>
                    </a:lnTo>
                    <a:lnTo>
                      <a:pt x="195" y="687"/>
                    </a:lnTo>
                    <a:lnTo>
                      <a:pt x="180" y="697"/>
                    </a:lnTo>
                    <a:lnTo>
                      <a:pt x="165" y="706"/>
                    </a:lnTo>
                    <a:lnTo>
                      <a:pt x="152" y="713"/>
                    </a:lnTo>
                    <a:lnTo>
                      <a:pt x="141" y="720"/>
                    </a:lnTo>
                    <a:lnTo>
                      <a:pt x="132" y="726"/>
                    </a:lnTo>
                    <a:lnTo>
                      <a:pt x="125" y="730"/>
                    </a:lnTo>
                    <a:lnTo>
                      <a:pt x="118" y="733"/>
                    </a:lnTo>
                    <a:lnTo>
                      <a:pt x="114" y="736"/>
                    </a:lnTo>
                    <a:lnTo>
                      <a:pt x="109" y="740"/>
                    </a:lnTo>
                    <a:lnTo>
                      <a:pt x="106" y="743"/>
                    </a:lnTo>
                    <a:lnTo>
                      <a:pt x="103" y="744"/>
                    </a:lnTo>
                    <a:lnTo>
                      <a:pt x="100" y="746"/>
                    </a:lnTo>
                    <a:lnTo>
                      <a:pt x="97" y="749"/>
                    </a:lnTo>
                    <a:lnTo>
                      <a:pt x="94" y="750"/>
                    </a:lnTo>
                    <a:lnTo>
                      <a:pt x="89" y="753"/>
                    </a:lnTo>
                    <a:lnTo>
                      <a:pt x="85" y="756"/>
                    </a:lnTo>
                    <a:lnTo>
                      <a:pt x="78" y="760"/>
                    </a:lnTo>
                    <a:lnTo>
                      <a:pt x="72" y="764"/>
                    </a:lnTo>
                    <a:lnTo>
                      <a:pt x="65" y="769"/>
                    </a:lnTo>
                    <a:lnTo>
                      <a:pt x="57" y="775"/>
                    </a:lnTo>
                    <a:lnTo>
                      <a:pt x="48" y="781"/>
                    </a:lnTo>
                    <a:lnTo>
                      <a:pt x="38" y="786"/>
                    </a:lnTo>
                    <a:lnTo>
                      <a:pt x="31" y="792"/>
                    </a:lnTo>
                    <a:lnTo>
                      <a:pt x="26" y="795"/>
                    </a:lnTo>
                    <a:lnTo>
                      <a:pt x="22" y="798"/>
                    </a:lnTo>
                    <a:lnTo>
                      <a:pt x="18" y="801"/>
                    </a:lnTo>
                    <a:lnTo>
                      <a:pt x="15" y="803"/>
                    </a:lnTo>
                    <a:lnTo>
                      <a:pt x="12" y="804"/>
                    </a:lnTo>
                    <a:lnTo>
                      <a:pt x="9" y="806"/>
                    </a:lnTo>
                    <a:lnTo>
                      <a:pt x="8" y="807"/>
                    </a:lnTo>
                    <a:lnTo>
                      <a:pt x="5" y="809"/>
                    </a:lnTo>
                    <a:lnTo>
                      <a:pt x="5" y="810"/>
                    </a:lnTo>
                    <a:lnTo>
                      <a:pt x="3" y="810"/>
                    </a:lnTo>
                    <a:lnTo>
                      <a:pt x="2" y="812"/>
                    </a:lnTo>
                    <a:lnTo>
                      <a:pt x="2" y="812"/>
                    </a:lnTo>
                    <a:lnTo>
                      <a:pt x="0" y="812"/>
                    </a:lnTo>
                    <a:lnTo>
                      <a:pt x="0" y="812"/>
                    </a:lnTo>
                    <a:lnTo>
                      <a:pt x="0" y="812"/>
                    </a:lnTo>
                    <a:lnTo>
                      <a:pt x="0" y="812"/>
                    </a:lnTo>
                    <a:lnTo>
                      <a:pt x="0" y="812"/>
                    </a:lnTo>
                    <a:lnTo>
                      <a:pt x="0" y="812"/>
                    </a:lnTo>
                    <a:lnTo>
                      <a:pt x="0" y="812"/>
                    </a:lnTo>
                    <a:lnTo>
                      <a:pt x="0" y="810"/>
                    </a:lnTo>
                    <a:lnTo>
                      <a:pt x="2" y="810"/>
                    </a:lnTo>
                    <a:lnTo>
                      <a:pt x="2" y="810"/>
                    </a:lnTo>
                    <a:lnTo>
                      <a:pt x="2" y="809"/>
                    </a:lnTo>
                    <a:lnTo>
                      <a:pt x="3" y="809"/>
                    </a:lnTo>
                    <a:lnTo>
                      <a:pt x="3" y="809"/>
                    </a:lnTo>
                    <a:lnTo>
                      <a:pt x="3" y="809"/>
                    </a:lnTo>
                    <a:lnTo>
                      <a:pt x="5" y="807"/>
                    </a:lnTo>
                    <a:lnTo>
                      <a:pt x="5" y="807"/>
                    </a:lnTo>
                    <a:lnTo>
                      <a:pt x="5" y="807"/>
                    </a:lnTo>
                    <a:lnTo>
                      <a:pt x="5" y="807"/>
                    </a:lnTo>
                    <a:lnTo>
                      <a:pt x="6" y="807"/>
                    </a:lnTo>
                    <a:lnTo>
                      <a:pt x="6" y="806"/>
                    </a:lnTo>
                    <a:lnTo>
                      <a:pt x="6" y="806"/>
                    </a:lnTo>
                    <a:lnTo>
                      <a:pt x="8" y="806"/>
                    </a:lnTo>
                    <a:lnTo>
                      <a:pt x="8" y="806"/>
                    </a:lnTo>
                    <a:lnTo>
                      <a:pt x="8" y="807"/>
                    </a:lnTo>
                    <a:lnTo>
                      <a:pt x="9" y="807"/>
                    </a:lnTo>
                    <a:lnTo>
                      <a:pt x="9" y="807"/>
                    </a:lnTo>
                    <a:lnTo>
                      <a:pt x="11" y="807"/>
                    </a:lnTo>
                    <a:lnTo>
                      <a:pt x="11" y="807"/>
                    </a:lnTo>
                    <a:lnTo>
                      <a:pt x="12" y="809"/>
                    </a:lnTo>
                    <a:lnTo>
                      <a:pt x="12" y="809"/>
                    </a:lnTo>
                    <a:lnTo>
                      <a:pt x="14" y="809"/>
                    </a:lnTo>
                    <a:lnTo>
                      <a:pt x="18" y="810"/>
                    </a:lnTo>
                    <a:lnTo>
                      <a:pt x="23" y="810"/>
                    </a:lnTo>
                    <a:lnTo>
                      <a:pt x="26" y="812"/>
                    </a:lnTo>
                    <a:lnTo>
                      <a:pt x="29" y="810"/>
                    </a:lnTo>
                    <a:lnTo>
                      <a:pt x="29" y="810"/>
                    </a:lnTo>
                    <a:lnTo>
                      <a:pt x="31" y="810"/>
                    </a:lnTo>
                    <a:lnTo>
                      <a:pt x="31" y="810"/>
                    </a:lnTo>
                    <a:lnTo>
                      <a:pt x="34" y="810"/>
                    </a:lnTo>
                    <a:lnTo>
                      <a:pt x="38" y="809"/>
                    </a:lnTo>
                    <a:lnTo>
                      <a:pt x="48" y="809"/>
                    </a:lnTo>
                    <a:lnTo>
                      <a:pt x="62" y="809"/>
                    </a:lnTo>
                    <a:lnTo>
                      <a:pt x="80" y="809"/>
                    </a:lnTo>
                    <a:lnTo>
                      <a:pt x="91" y="809"/>
                    </a:lnTo>
                    <a:lnTo>
                      <a:pt x="103" y="809"/>
                    </a:lnTo>
                    <a:lnTo>
                      <a:pt x="114" y="809"/>
                    </a:lnTo>
                    <a:lnTo>
                      <a:pt x="125" y="809"/>
                    </a:lnTo>
                    <a:lnTo>
                      <a:pt x="134" y="809"/>
                    </a:lnTo>
                    <a:lnTo>
                      <a:pt x="140" y="809"/>
                    </a:lnTo>
                    <a:lnTo>
                      <a:pt x="148" y="809"/>
                    </a:lnTo>
                    <a:lnTo>
                      <a:pt x="152" y="809"/>
                    </a:lnTo>
                    <a:lnTo>
                      <a:pt x="157" y="809"/>
                    </a:lnTo>
                    <a:lnTo>
                      <a:pt x="161" y="809"/>
                    </a:lnTo>
                    <a:lnTo>
                      <a:pt x="166" y="809"/>
                    </a:lnTo>
                    <a:lnTo>
                      <a:pt x="169" y="809"/>
                    </a:lnTo>
                    <a:lnTo>
                      <a:pt x="174" y="809"/>
                    </a:lnTo>
                    <a:lnTo>
                      <a:pt x="178" y="809"/>
                    </a:lnTo>
                    <a:lnTo>
                      <a:pt x="185" y="809"/>
                    </a:lnTo>
                    <a:lnTo>
                      <a:pt x="191" y="809"/>
                    </a:lnTo>
                    <a:lnTo>
                      <a:pt x="200" y="809"/>
                    </a:lnTo>
                    <a:lnTo>
                      <a:pt x="209" y="809"/>
                    </a:lnTo>
                    <a:lnTo>
                      <a:pt x="221" y="809"/>
                    </a:lnTo>
                    <a:lnTo>
                      <a:pt x="234" y="809"/>
                    </a:lnTo>
                    <a:lnTo>
                      <a:pt x="248" y="809"/>
                    </a:lnTo>
                    <a:lnTo>
                      <a:pt x="261" y="809"/>
                    </a:lnTo>
                  </a:path>
                </a:pathLst>
              </a:custGeom>
              <a:noFill/>
              <a:ln w="4763">
                <a:solidFill>
                  <a:srgbClr val="87C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8" name="Freeform 544"/>
              <p:cNvSpPr>
                <a:spLocks/>
              </p:cNvSpPr>
              <p:nvPr/>
            </p:nvSpPr>
            <p:spPr bwMode="auto">
              <a:xfrm>
                <a:off x="3957" y="2271"/>
                <a:ext cx="841" cy="280"/>
              </a:xfrm>
              <a:custGeom>
                <a:avLst/>
                <a:gdLst>
                  <a:gd name="T0" fmla="*/ 841 w 841"/>
                  <a:gd name="T1" fmla="*/ 4 h 280"/>
                  <a:gd name="T2" fmla="*/ 838 w 841"/>
                  <a:gd name="T3" fmla="*/ 10 h 280"/>
                  <a:gd name="T4" fmla="*/ 825 w 841"/>
                  <a:gd name="T5" fmla="*/ 19 h 280"/>
                  <a:gd name="T6" fmla="*/ 805 w 841"/>
                  <a:gd name="T7" fmla="*/ 30 h 280"/>
                  <a:gd name="T8" fmla="*/ 778 w 841"/>
                  <a:gd name="T9" fmla="*/ 44 h 280"/>
                  <a:gd name="T10" fmla="*/ 744 w 841"/>
                  <a:gd name="T11" fmla="*/ 59 h 280"/>
                  <a:gd name="T12" fmla="*/ 704 w 841"/>
                  <a:gd name="T13" fmla="*/ 74 h 280"/>
                  <a:gd name="T14" fmla="*/ 658 w 841"/>
                  <a:gd name="T15" fmla="*/ 93 h 280"/>
                  <a:gd name="T16" fmla="*/ 607 w 841"/>
                  <a:gd name="T17" fmla="*/ 111 h 280"/>
                  <a:gd name="T18" fmla="*/ 552 w 841"/>
                  <a:gd name="T19" fmla="*/ 131 h 280"/>
                  <a:gd name="T20" fmla="*/ 493 w 841"/>
                  <a:gd name="T21" fmla="*/ 151 h 280"/>
                  <a:gd name="T22" fmla="*/ 430 w 841"/>
                  <a:gd name="T23" fmla="*/ 173 h 280"/>
                  <a:gd name="T24" fmla="*/ 373 w 841"/>
                  <a:gd name="T25" fmla="*/ 190 h 280"/>
                  <a:gd name="T26" fmla="*/ 318 w 841"/>
                  <a:gd name="T27" fmla="*/ 206 h 280"/>
                  <a:gd name="T28" fmla="*/ 266 w 841"/>
                  <a:gd name="T29" fmla="*/ 223 h 280"/>
                  <a:gd name="T30" fmla="*/ 216 w 841"/>
                  <a:gd name="T31" fmla="*/ 237 h 280"/>
                  <a:gd name="T32" fmla="*/ 172 w 841"/>
                  <a:gd name="T33" fmla="*/ 250 h 280"/>
                  <a:gd name="T34" fmla="*/ 130 w 841"/>
                  <a:gd name="T35" fmla="*/ 259 h 280"/>
                  <a:gd name="T36" fmla="*/ 93 w 841"/>
                  <a:gd name="T37" fmla="*/ 268 h 280"/>
                  <a:gd name="T38" fmla="*/ 63 w 841"/>
                  <a:gd name="T39" fmla="*/ 274 h 280"/>
                  <a:gd name="T40" fmla="*/ 37 w 841"/>
                  <a:gd name="T41" fmla="*/ 279 h 280"/>
                  <a:gd name="T42" fmla="*/ 18 w 841"/>
                  <a:gd name="T43" fmla="*/ 280 h 280"/>
                  <a:gd name="T44" fmla="*/ 6 w 841"/>
                  <a:gd name="T45" fmla="*/ 280 h 280"/>
                  <a:gd name="T46" fmla="*/ 0 w 841"/>
                  <a:gd name="T47" fmla="*/ 277 h 280"/>
                  <a:gd name="T48" fmla="*/ 3 w 841"/>
                  <a:gd name="T49" fmla="*/ 271 h 280"/>
                  <a:gd name="T50" fmla="*/ 15 w 841"/>
                  <a:gd name="T51" fmla="*/ 262 h 280"/>
                  <a:gd name="T52" fmla="*/ 35 w 841"/>
                  <a:gd name="T53" fmla="*/ 251 h 280"/>
                  <a:gd name="T54" fmla="*/ 63 w 841"/>
                  <a:gd name="T55" fmla="*/ 237 h 280"/>
                  <a:gd name="T56" fmla="*/ 97 w 841"/>
                  <a:gd name="T57" fmla="*/ 223 h 280"/>
                  <a:gd name="T58" fmla="*/ 137 w 841"/>
                  <a:gd name="T59" fmla="*/ 206 h 280"/>
                  <a:gd name="T60" fmla="*/ 183 w 841"/>
                  <a:gd name="T61" fmla="*/ 188 h 280"/>
                  <a:gd name="T62" fmla="*/ 233 w 841"/>
                  <a:gd name="T63" fmla="*/ 170 h 280"/>
                  <a:gd name="T64" fmla="*/ 289 w 841"/>
                  <a:gd name="T65" fmla="*/ 150 h 280"/>
                  <a:gd name="T66" fmla="*/ 349 w 841"/>
                  <a:gd name="T67" fmla="*/ 130 h 280"/>
                  <a:gd name="T68" fmla="*/ 410 w 841"/>
                  <a:gd name="T69" fmla="*/ 110 h 280"/>
                  <a:gd name="T70" fmla="*/ 467 w 841"/>
                  <a:gd name="T71" fmla="*/ 91 h 280"/>
                  <a:gd name="T72" fmla="*/ 522 w 841"/>
                  <a:gd name="T73" fmla="*/ 74 h 280"/>
                  <a:gd name="T74" fmla="*/ 575 w 841"/>
                  <a:gd name="T75" fmla="*/ 59 h 280"/>
                  <a:gd name="T76" fmla="*/ 624 w 841"/>
                  <a:gd name="T77" fmla="*/ 45 h 280"/>
                  <a:gd name="T78" fmla="*/ 668 w 841"/>
                  <a:gd name="T79" fmla="*/ 33 h 280"/>
                  <a:gd name="T80" fmla="*/ 710 w 841"/>
                  <a:gd name="T81" fmla="*/ 22 h 280"/>
                  <a:gd name="T82" fmla="*/ 747 w 841"/>
                  <a:gd name="T83" fmla="*/ 13 h 280"/>
                  <a:gd name="T84" fmla="*/ 778 w 841"/>
                  <a:gd name="T85" fmla="*/ 7 h 280"/>
                  <a:gd name="T86" fmla="*/ 804 w 841"/>
                  <a:gd name="T87" fmla="*/ 2 h 280"/>
                  <a:gd name="T88" fmla="*/ 822 w 841"/>
                  <a:gd name="T89" fmla="*/ 0 h 280"/>
                  <a:gd name="T90" fmla="*/ 834 w 841"/>
                  <a:gd name="T91" fmla="*/ 0 h 280"/>
                  <a:gd name="T92" fmla="*/ 841 w 841"/>
                  <a:gd name="T93" fmla="*/ 4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41" h="280">
                    <a:moveTo>
                      <a:pt x="841" y="4"/>
                    </a:moveTo>
                    <a:lnTo>
                      <a:pt x="838" y="10"/>
                    </a:lnTo>
                    <a:lnTo>
                      <a:pt x="825" y="19"/>
                    </a:lnTo>
                    <a:lnTo>
                      <a:pt x="805" y="30"/>
                    </a:lnTo>
                    <a:lnTo>
                      <a:pt x="778" y="44"/>
                    </a:lnTo>
                    <a:lnTo>
                      <a:pt x="744" y="59"/>
                    </a:lnTo>
                    <a:lnTo>
                      <a:pt x="704" y="74"/>
                    </a:lnTo>
                    <a:lnTo>
                      <a:pt x="658" y="93"/>
                    </a:lnTo>
                    <a:lnTo>
                      <a:pt x="607" y="111"/>
                    </a:lnTo>
                    <a:lnTo>
                      <a:pt x="552" y="131"/>
                    </a:lnTo>
                    <a:lnTo>
                      <a:pt x="493" y="151"/>
                    </a:lnTo>
                    <a:lnTo>
                      <a:pt x="430" y="173"/>
                    </a:lnTo>
                    <a:lnTo>
                      <a:pt x="373" y="190"/>
                    </a:lnTo>
                    <a:lnTo>
                      <a:pt x="318" y="206"/>
                    </a:lnTo>
                    <a:lnTo>
                      <a:pt x="266" y="223"/>
                    </a:lnTo>
                    <a:lnTo>
                      <a:pt x="216" y="237"/>
                    </a:lnTo>
                    <a:lnTo>
                      <a:pt x="172" y="250"/>
                    </a:lnTo>
                    <a:lnTo>
                      <a:pt x="130" y="259"/>
                    </a:lnTo>
                    <a:lnTo>
                      <a:pt x="93" y="268"/>
                    </a:lnTo>
                    <a:lnTo>
                      <a:pt x="63" y="274"/>
                    </a:lnTo>
                    <a:lnTo>
                      <a:pt x="37" y="279"/>
                    </a:lnTo>
                    <a:lnTo>
                      <a:pt x="18" y="280"/>
                    </a:lnTo>
                    <a:lnTo>
                      <a:pt x="6" y="280"/>
                    </a:lnTo>
                    <a:lnTo>
                      <a:pt x="0" y="277"/>
                    </a:lnTo>
                    <a:lnTo>
                      <a:pt x="3" y="271"/>
                    </a:lnTo>
                    <a:lnTo>
                      <a:pt x="15" y="262"/>
                    </a:lnTo>
                    <a:lnTo>
                      <a:pt x="35" y="251"/>
                    </a:lnTo>
                    <a:lnTo>
                      <a:pt x="63" y="237"/>
                    </a:lnTo>
                    <a:lnTo>
                      <a:pt x="97" y="223"/>
                    </a:lnTo>
                    <a:lnTo>
                      <a:pt x="137" y="206"/>
                    </a:lnTo>
                    <a:lnTo>
                      <a:pt x="183" y="188"/>
                    </a:lnTo>
                    <a:lnTo>
                      <a:pt x="233" y="170"/>
                    </a:lnTo>
                    <a:lnTo>
                      <a:pt x="289" y="150"/>
                    </a:lnTo>
                    <a:lnTo>
                      <a:pt x="349" y="130"/>
                    </a:lnTo>
                    <a:lnTo>
                      <a:pt x="410" y="110"/>
                    </a:lnTo>
                    <a:lnTo>
                      <a:pt x="467" y="91"/>
                    </a:lnTo>
                    <a:lnTo>
                      <a:pt x="522" y="74"/>
                    </a:lnTo>
                    <a:lnTo>
                      <a:pt x="575" y="59"/>
                    </a:lnTo>
                    <a:lnTo>
                      <a:pt x="624" y="45"/>
                    </a:lnTo>
                    <a:lnTo>
                      <a:pt x="668" y="33"/>
                    </a:lnTo>
                    <a:lnTo>
                      <a:pt x="710" y="22"/>
                    </a:lnTo>
                    <a:lnTo>
                      <a:pt x="747" y="13"/>
                    </a:lnTo>
                    <a:lnTo>
                      <a:pt x="778" y="7"/>
                    </a:lnTo>
                    <a:lnTo>
                      <a:pt x="804" y="2"/>
                    </a:lnTo>
                    <a:lnTo>
                      <a:pt x="822" y="0"/>
                    </a:lnTo>
                    <a:lnTo>
                      <a:pt x="834" y="0"/>
                    </a:lnTo>
                    <a:lnTo>
                      <a:pt x="841" y="4"/>
                    </a:lnTo>
                    <a:close/>
                  </a:path>
                </a:pathLst>
              </a:custGeom>
              <a:solidFill>
                <a:srgbClr val="FFBFBF"/>
              </a:solidFill>
              <a:ln w="0">
                <a:solidFill>
                  <a:srgbClr val="FFBFB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9" name="Freeform 545"/>
              <p:cNvSpPr>
                <a:spLocks/>
              </p:cNvSpPr>
              <p:nvPr/>
            </p:nvSpPr>
            <p:spPr bwMode="auto">
              <a:xfrm>
                <a:off x="4072" y="2159"/>
                <a:ext cx="610" cy="262"/>
              </a:xfrm>
              <a:custGeom>
                <a:avLst/>
                <a:gdLst>
                  <a:gd name="T0" fmla="*/ 610 w 610"/>
                  <a:gd name="T1" fmla="*/ 2 h 262"/>
                  <a:gd name="T2" fmla="*/ 607 w 610"/>
                  <a:gd name="T3" fmla="*/ 6 h 262"/>
                  <a:gd name="T4" fmla="*/ 598 w 610"/>
                  <a:gd name="T5" fmla="*/ 14 h 262"/>
                  <a:gd name="T6" fmla="*/ 580 w 610"/>
                  <a:gd name="T7" fmla="*/ 25 h 262"/>
                  <a:gd name="T8" fmla="*/ 557 w 610"/>
                  <a:gd name="T9" fmla="*/ 39 h 262"/>
                  <a:gd name="T10" fmla="*/ 527 w 610"/>
                  <a:gd name="T11" fmla="*/ 54 h 262"/>
                  <a:gd name="T12" fmla="*/ 492 w 610"/>
                  <a:gd name="T13" fmla="*/ 71 h 262"/>
                  <a:gd name="T14" fmla="*/ 454 w 610"/>
                  <a:gd name="T15" fmla="*/ 89 h 262"/>
                  <a:gd name="T16" fmla="*/ 410 w 610"/>
                  <a:gd name="T17" fmla="*/ 109 h 262"/>
                  <a:gd name="T18" fmla="*/ 363 w 610"/>
                  <a:gd name="T19" fmla="*/ 131 h 262"/>
                  <a:gd name="T20" fmla="*/ 314 w 610"/>
                  <a:gd name="T21" fmla="*/ 151 h 262"/>
                  <a:gd name="T22" fmla="*/ 264 w 610"/>
                  <a:gd name="T23" fmla="*/ 172 h 262"/>
                  <a:gd name="T24" fmla="*/ 217 w 610"/>
                  <a:gd name="T25" fmla="*/ 191 h 262"/>
                  <a:gd name="T26" fmla="*/ 172 w 610"/>
                  <a:gd name="T27" fmla="*/ 209 h 262"/>
                  <a:gd name="T28" fmla="*/ 132 w 610"/>
                  <a:gd name="T29" fmla="*/ 225 h 262"/>
                  <a:gd name="T30" fmla="*/ 95 w 610"/>
                  <a:gd name="T31" fmla="*/ 237 h 262"/>
                  <a:gd name="T32" fmla="*/ 65 w 610"/>
                  <a:gd name="T33" fmla="*/ 248 h 262"/>
                  <a:gd name="T34" fmla="*/ 38 w 610"/>
                  <a:gd name="T35" fmla="*/ 255 h 262"/>
                  <a:gd name="T36" fmla="*/ 18 w 610"/>
                  <a:gd name="T37" fmla="*/ 260 h 262"/>
                  <a:gd name="T38" fmla="*/ 6 w 610"/>
                  <a:gd name="T39" fmla="*/ 262 h 262"/>
                  <a:gd name="T40" fmla="*/ 0 w 610"/>
                  <a:gd name="T41" fmla="*/ 260 h 262"/>
                  <a:gd name="T42" fmla="*/ 3 w 610"/>
                  <a:gd name="T43" fmla="*/ 255 h 262"/>
                  <a:gd name="T44" fmla="*/ 14 w 610"/>
                  <a:gd name="T45" fmla="*/ 248 h 262"/>
                  <a:gd name="T46" fmla="*/ 31 w 610"/>
                  <a:gd name="T47" fmla="*/ 237 h 262"/>
                  <a:gd name="T48" fmla="*/ 54 w 610"/>
                  <a:gd name="T49" fmla="*/ 223 h 262"/>
                  <a:gd name="T50" fmla="*/ 83 w 610"/>
                  <a:gd name="T51" fmla="*/ 208 h 262"/>
                  <a:gd name="T52" fmla="*/ 118 w 610"/>
                  <a:gd name="T53" fmla="*/ 191 h 262"/>
                  <a:gd name="T54" fmla="*/ 157 w 610"/>
                  <a:gd name="T55" fmla="*/ 172 h 262"/>
                  <a:gd name="T56" fmla="*/ 201 w 610"/>
                  <a:gd name="T57" fmla="*/ 152 h 262"/>
                  <a:gd name="T58" fmla="*/ 247 w 610"/>
                  <a:gd name="T59" fmla="*/ 132 h 262"/>
                  <a:gd name="T60" fmla="*/ 297 w 610"/>
                  <a:gd name="T61" fmla="*/ 111 h 262"/>
                  <a:gd name="T62" fmla="*/ 346 w 610"/>
                  <a:gd name="T63" fmla="*/ 89 h 262"/>
                  <a:gd name="T64" fmla="*/ 394 w 610"/>
                  <a:gd name="T65" fmla="*/ 71 h 262"/>
                  <a:gd name="T66" fmla="*/ 438 w 610"/>
                  <a:gd name="T67" fmla="*/ 54 h 262"/>
                  <a:gd name="T68" fmla="*/ 478 w 610"/>
                  <a:gd name="T69" fmla="*/ 39 h 262"/>
                  <a:gd name="T70" fmla="*/ 515 w 610"/>
                  <a:gd name="T71" fmla="*/ 25 h 262"/>
                  <a:gd name="T72" fmla="*/ 546 w 610"/>
                  <a:gd name="T73" fmla="*/ 14 h 262"/>
                  <a:gd name="T74" fmla="*/ 572 w 610"/>
                  <a:gd name="T75" fmla="*/ 6 h 262"/>
                  <a:gd name="T76" fmla="*/ 592 w 610"/>
                  <a:gd name="T77" fmla="*/ 2 h 262"/>
                  <a:gd name="T78" fmla="*/ 604 w 610"/>
                  <a:gd name="T79" fmla="*/ 0 h 262"/>
                  <a:gd name="T80" fmla="*/ 610 w 610"/>
                  <a:gd name="T81" fmla="*/ 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10" h="262">
                    <a:moveTo>
                      <a:pt x="610" y="2"/>
                    </a:moveTo>
                    <a:lnTo>
                      <a:pt x="607" y="6"/>
                    </a:lnTo>
                    <a:lnTo>
                      <a:pt x="598" y="14"/>
                    </a:lnTo>
                    <a:lnTo>
                      <a:pt x="580" y="25"/>
                    </a:lnTo>
                    <a:lnTo>
                      <a:pt x="557" y="39"/>
                    </a:lnTo>
                    <a:lnTo>
                      <a:pt x="527" y="54"/>
                    </a:lnTo>
                    <a:lnTo>
                      <a:pt x="492" y="71"/>
                    </a:lnTo>
                    <a:lnTo>
                      <a:pt x="454" y="89"/>
                    </a:lnTo>
                    <a:lnTo>
                      <a:pt x="410" y="109"/>
                    </a:lnTo>
                    <a:lnTo>
                      <a:pt x="363" y="131"/>
                    </a:lnTo>
                    <a:lnTo>
                      <a:pt x="314" y="151"/>
                    </a:lnTo>
                    <a:lnTo>
                      <a:pt x="264" y="172"/>
                    </a:lnTo>
                    <a:lnTo>
                      <a:pt x="217" y="191"/>
                    </a:lnTo>
                    <a:lnTo>
                      <a:pt x="172" y="209"/>
                    </a:lnTo>
                    <a:lnTo>
                      <a:pt x="132" y="225"/>
                    </a:lnTo>
                    <a:lnTo>
                      <a:pt x="95" y="237"/>
                    </a:lnTo>
                    <a:lnTo>
                      <a:pt x="65" y="248"/>
                    </a:lnTo>
                    <a:lnTo>
                      <a:pt x="38" y="255"/>
                    </a:lnTo>
                    <a:lnTo>
                      <a:pt x="18" y="260"/>
                    </a:lnTo>
                    <a:lnTo>
                      <a:pt x="6" y="262"/>
                    </a:lnTo>
                    <a:lnTo>
                      <a:pt x="0" y="260"/>
                    </a:lnTo>
                    <a:lnTo>
                      <a:pt x="3" y="255"/>
                    </a:lnTo>
                    <a:lnTo>
                      <a:pt x="14" y="248"/>
                    </a:lnTo>
                    <a:lnTo>
                      <a:pt x="31" y="237"/>
                    </a:lnTo>
                    <a:lnTo>
                      <a:pt x="54" y="223"/>
                    </a:lnTo>
                    <a:lnTo>
                      <a:pt x="83" y="208"/>
                    </a:lnTo>
                    <a:lnTo>
                      <a:pt x="118" y="191"/>
                    </a:lnTo>
                    <a:lnTo>
                      <a:pt x="157" y="172"/>
                    </a:lnTo>
                    <a:lnTo>
                      <a:pt x="201" y="152"/>
                    </a:lnTo>
                    <a:lnTo>
                      <a:pt x="247" y="132"/>
                    </a:lnTo>
                    <a:lnTo>
                      <a:pt x="297" y="111"/>
                    </a:lnTo>
                    <a:lnTo>
                      <a:pt x="346" y="89"/>
                    </a:lnTo>
                    <a:lnTo>
                      <a:pt x="394" y="71"/>
                    </a:lnTo>
                    <a:lnTo>
                      <a:pt x="438" y="54"/>
                    </a:lnTo>
                    <a:lnTo>
                      <a:pt x="478" y="39"/>
                    </a:lnTo>
                    <a:lnTo>
                      <a:pt x="515" y="25"/>
                    </a:lnTo>
                    <a:lnTo>
                      <a:pt x="546" y="14"/>
                    </a:lnTo>
                    <a:lnTo>
                      <a:pt x="572" y="6"/>
                    </a:lnTo>
                    <a:lnTo>
                      <a:pt x="592" y="2"/>
                    </a:lnTo>
                    <a:lnTo>
                      <a:pt x="604" y="0"/>
                    </a:lnTo>
                    <a:lnTo>
                      <a:pt x="610" y="2"/>
                    </a:lnTo>
                    <a:close/>
                  </a:path>
                </a:pathLst>
              </a:custGeom>
              <a:solidFill>
                <a:srgbClr val="FFBFBF"/>
              </a:solidFill>
              <a:ln w="0">
                <a:solidFill>
                  <a:srgbClr val="FFBFB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0" name="Freeform 546"/>
              <p:cNvSpPr>
                <a:spLocks/>
              </p:cNvSpPr>
              <p:nvPr/>
            </p:nvSpPr>
            <p:spPr bwMode="auto">
              <a:xfrm>
                <a:off x="3914" y="2419"/>
                <a:ext cx="928" cy="243"/>
              </a:xfrm>
              <a:custGeom>
                <a:avLst/>
                <a:gdLst>
                  <a:gd name="T0" fmla="*/ 928 w 928"/>
                  <a:gd name="T1" fmla="*/ 6 h 243"/>
                  <a:gd name="T2" fmla="*/ 925 w 928"/>
                  <a:gd name="T3" fmla="*/ 12 h 243"/>
                  <a:gd name="T4" fmla="*/ 913 w 928"/>
                  <a:gd name="T5" fmla="*/ 20 h 243"/>
                  <a:gd name="T6" fmla="*/ 894 w 928"/>
                  <a:gd name="T7" fmla="*/ 29 h 243"/>
                  <a:gd name="T8" fmla="*/ 870 w 928"/>
                  <a:gd name="T9" fmla="*/ 42 h 243"/>
                  <a:gd name="T10" fmla="*/ 837 w 928"/>
                  <a:gd name="T11" fmla="*/ 54 h 243"/>
                  <a:gd name="T12" fmla="*/ 799 w 928"/>
                  <a:gd name="T13" fmla="*/ 68 h 243"/>
                  <a:gd name="T14" fmla="*/ 754 w 928"/>
                  <a:gd name="T15" fmla="*/ 82 h 243"/>
                  <a:gd name="T16" fmla="*/ 705 w 928"/>
                  <a:gd name="T17" fmla="*/ 97 h 243"/>
                  <a:gd name="T18" fmla="*/ 653 w 928"/>
                  <a:gd name="T19" fmla="*/ 112 h 243"/>
                  <a:gd name="T20" fmla="*/ 596 w 928"/>
                  <a:gd name="T21" fmla="*/ 129 h 243"/>
                  <a:gd name="T22" fmla="*/ 536 w 928"/>
                  <a:gd name="T23" fmla="*/ 145 h 243"/>
                  <a:gd name="T24" fmla="*/ 473 w 928"/>
                  <a:gd name="T25" fmla="*/ 160 h 243"/>
                  <a:gd name="T26" fmla="*/ 410 w 928"/>
                  <a:gd name="T27" fmla="*/ 175 h 243"/>
                  <a:gd name="T28" fmla="*/ 349 w 928"/>
                  <a:gd name="T29" fmla="*/ 191 h 243"/>
                  <a:gd name="T30" fmla="*/ 292 w 928"/>
                  <a:gd name="T31" fmla="*/ 203 h 243"/>
                  <a:gd name="T32" fmla="*/ 238 w 928"/>
                  <a:gd name="T33" fmla="*/ 214 h 243"/>
                  <a:gd name="T34" fmla="*/ 187 w 928"/>
                  <a:gd name="T35" fmla="*/ 223 h 243"/>
                  <a:gd name="T36" fmla="*/ 143 w 928"/>
                  <a:gd name="T37" fmla="*/ 231 h 243"/>
                  <a:gd name="T38" fmla="*/ 101 w 928"/>
                  <a:gd name="T39" fmla="*/ 237 h 243"/>
                  <a:gd name="T40" fmla="*/ 67 w 928"/>
                  <a:gd name="T41" fmla="*/ 241 h 243"/>
                  <a:gd name="T42" fmla="*/ 40 w 928"/>
                  <a:gd name="T43" fmla="*/ 243 h 243"/>
                  <a:gd name="T44" fmla="*/ 18 w 928"/>
                  <a:gd name="T45" fmla="*/ 243 h 243"/>
                  <a:gd name="T46" fmla="*/ 4 w 928"/>
                  <a:gd name="T47" fmla="*/ 241 h 243"/>
                  <a:gd name="T48" fmla="*/ 0 w 928"/>
                  <a:gd name="T49" fmla="*/ 237 h 243"/>
                  <a:gd name="T50" fmla="*/ 3 w 928"/>
                  <a:gd name="T51" fmla="*/ 231 h 243"/>
                  <a:gd name="T52" fmla="*/ 13 w 928"/>
                  <a:gd name="T53" fmla="*/ 223 h 243"/>
                  <a:gd name="T54" fmla="*/ 32 w 928"/>
                  <a:gd name="T55" fmla="*/ 212 h 243"/>
                  <a:gd name="T56" fmla="*/ 58 w 928"/>
                  <a:gd name="T57" fmla="*/ 201 h 243"/>
                  <a:gd name="T58" fmla="*/ 90 w 928"/>
                  <a:gd name="T59" fmla="*/ 189 h 243"/>
                  <a:gd name="T60" fmla="*/ 129 w 928"/>
                  <a:gd name="T61" fmla="*/ 175 h 243"/>
                  <a:gd name="T62" fmla="*/ 172 w 928"/>
                  <a:gd name="T63" fmla="*/ 162 h 243"/>
                  <a:gd name="T64" fmla="*/ 221 w 928"/>
                  <a:gd name="T65" fmla="*/ 146 h 243"/>
                  <a:gd name="T66" fmla="*/ 273 w 928"/>
                  <a:gd name="T67" fmla="*/ 131 h 243"/>
                  <a:gd name="T68" fmla="*/ 330 w 928"/>
                  <a:gd name="T69" fmla="*/ 114 h 243"/>
                  <a:gd name="T70" fmla="*/ 390 w 928"/>
                  <a:gd name="T71" fmla="*/ 98 h 243"/>
                  <a:gd name="T72" fmla="*/ 453 w 928"/>
                  <a:gd name="T73" fmla="*/ 82 h 243"/>
                  <a:gd name="T74" fmla="*/ 516 w 928"/>
                  <a:gd name="T75" fmla="*/ 66 h 243"/>
                  <a:gd name="T76" fmla="*/ 578 w 928"/>
                  <a:gd name="T77" fmla="*/ 52 h 243"/>
                  <a:gd name="T78" fmla="*/ 635 w 928"/>
                  <a:gd name="T79" fmla="*/ 40 h 243"/>
                  <a:gd name="T80" fmla="*/ 688 w 928"/>
                  <a:gd name="T81" fmla="*/ 29 h 243"/>
                  <a:gd name="T82" fmla="*/ 739 w 928"/>
                  <a:gd name="T83" fmla="*/ 20 h 243"/>
                  <a:gd name="T84" fmla="*/ 785 w 928"/>
                  <a:gd name="T85" fmla="*/ 12 h 243"/>
                  <a:gd name="T86" fmla="*/ 825 w 928"/>
                  <a:gd name="T87" fmla="*/ 6 h 243"/>
                  <a:gd name="T88" fmla="*/ 859 w 928"/>
                  <a:gd name="T89" fmla="*/ 2 h 243"/>
                  <a:gd name="T90" fmla="*/ 887 w 928"/>
                  <a:gd name="T91" fmla="*/ 0 h 243"/>
                  <a:gd name="T92" fmla="*/ 908 w 928"/>
                  <a:gd name="T93" fmla="*/ 0 h 243"/>
                  <a:gd name="T94" fmla="*/ 922 w 928"/>
                  <a:gd name="T95" fmla="*/ 2 h 243"/>
                  <a:gd name="T96" fmla="*/ 928 w 928"/>
                  <a:gd name="T97" fmla="*/ 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28" h="243">
                    <a:moveTo>
                      <a:pt x="928" y="6"/>
                    </a:moveTo>
                    <a:lnTo>
                      <a:pt x="925" y="12"/>
                    </a:lnTo>
                    <a:lnTo>
                      <a:pt x="913" y="20"/>
                    </a:lnTo>
                    <a:lnTo>
                      <a:pt x="894" y="29"/>
                    </a:lnTo>
                    <a:lnTo>
                      <a:pt x="870" y="42"/>
                    </a:lnTo>
                    <a:lnTo>
                      <a:pt x="837" y="54"/>
                    </a:lnTo>
                    <a:lnTo>
                      <a:pt x="799" y="68"/>
                    </a:lnTo>
                    <a:lnTo>
                      <a:pt x="754" y="82"/>
                    </a:lnTo>
                    <a:lnTo>
                      <a:pt x="705" y="97"/>
                    </a:lnTo>
                    <a:lnTo>
                      <a:pt x="653" y="112"/>
                    </a:lnTo>
                    <a:lnTo>
                      <a:pt x="596" y="129"/>
                    </a:lnTo>
                    <a:lnTo>
                      <a:pt x="536" y="145"/>
                    </a:lnTo>
                    <a:lnTo>
                      <a:pt x="473" y="160"/>
                    </a:lnTo>
                    <a:lnTo>
                      <a:pt x="410" y="175"/>
                    </a:lnTo>
                    <a:lnTo>
                      <a:pt x="349" y="191"/>
                    </a:lnTo>
                    <a:lnTo>
                      <a:pt x="292" y="203"/>
                    </a:lnTo>
                    <a:lnTo>
                      <a:pt x="238" y="214"/>
                    </a:lnTo>
                    <a:lnTo>
                      <a:pt x="187" y="223"/>
                    </a:lnTo>
                    <a:lnTo>
                      <a:pt x="143" y="231"/>
                    </a:lnTo>
                    <a:lnTo>
                      <a:pt x="101" y="237"/>
                    </a:lnTo>
                    <a:lnTo>
                      <a:pt x="67" y="241"/>
                    </a:lnTo>
                    <a:lnTo>
                      <a:pt x="40" y="243"/>
                    </a:lnTo>
                    <a:lnTo>
                      <a:pt x="18" y="243"/>
                    </a:lnTo>
                    <a:lnTo>
                      <a:pt x="4" y="241"/>
                    </a:lnTo>
                    <a:lnTo>
                      <a:pt x="0" y="237"/>
                    </a:lnTo>
                    <a:lnTo>
                      <a:pt x="3" y="231"/>
                    </a:lnTo>
                    <a:lnTo>
                      <a:pt x="13" y="223"/>
                    </a:lnTo>
                    <a:lnTo>
                      <a:pt x="32" y="212"/>
                    </a:lnTo>
                    <a:lnTo>
                      <a:pt x="58" y="201"/>
                    </a:lnTo>
                    <a:lnTo>
                      <a:pt x="90" y="189"/>
                    </a:lnTo>
                    <a:lnTo>
                      <a:pt x="129" y="175"/>
                    </a:lnTo>
                    <a:lnTo>
                      <a:pt x="172" y="162"/>
                    </a:lnTo>
                    <a:lnTo>
                      <a:pt x="221" y="146"/>
                    </a:lnTo>
                    <a:lnTo>
                      <a:pt x="273" y="131"/>
                    </a:lnTo>
                    <a:lnTo>
                      <a:pt x="330" y="114"/>
                    </a:lnTo>
                    <a:lnTo>
                      <a:pt x="390" y="98"/>
                    </a:lnTo>
                    <a:lnTo>
                      <a:pt x="453" y="82"/>
                    </a:lnTo>
                    <a:lnTo>
                      <a:pt x="516" y="66"/>
                    </a:lnTo>
                    <a:lnTo>
                      <a:pt x="578" y="52"/>
                    </a:lnTo>
                    <a:lnTo>
                      <a:pt x="635" y="40"/>
                    </a:lnTo>
                    <a:lnTo>
                      <a:pt x="688" y="29"/>
                    </a:lnTo>
                    <a:lnTo>
                      <a:pt x="739" y="20"/>
                    </a:lnTo>
                    <a:lnTo>
                      <a:pt x="785" y="12"/>
                    </a:lnTo>
                    <a:lnTo>
                      <a:pt x="825" y="6"/>
                    </a:lnTo>
                    <a:lnTo>
                      <a:pt x="859" y="2"/>
                    </a:lnTo>
                    <a:lnTo>
                      <a:pt x="887" y="0"/>
                    </a:lnTo>
                    <a:lnTo>
                      <a:pt x="908" y="0"/>
                    </a:lnTo>
                    <a:lnTo>
                      <a:pt x="922" y="2"/>
                    </a:lnTo>
                    <a:lnTo>
                      <a:pt x="928" y="6"/>
                    </a:lnTo>
                    <a:close/>
                  </a:path>
                </a:pathLst>
              </a:custGeom>
              <a:solidFill>
                <a:srgbClr val="FFBFBF"/>
              </a:solidFill>
              <a:ln w="0">
                <a:solidFill>
                  <a:srgbClr val="FFBFB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1" name="Freeform 547"/>
              <p:cNvSpPr>
                <a:spLocks/>
              </p:cNvSpPr>
              <p:nvPr/>
            </p:nvSpPr>
            <p:spPr bwMode="auto">
              <a:xfrm>
                <a:off x="4532" y="1637"/>
                <a:ext cx="75" cy="79"/>
              </a:xfrm>
              <a:custGeom>
                <a:avLst/>
                <a:gdLst>
                  <a:gd name="T0" fmla="*/ 29 w 75"/>
                  <a:gd name="T1" fmla="*/ 16 h 79"/>
                  <a:gd name="T2" fmla="*/ 29 w 75"/>
                  <a:gd name="T3" fmla="*/ 20 h 79"/>
                  <a:gd name="T4" fmla="*/ 24 w 75"/>
                  <a:gd name="T5" fmla="*/ 23 h 79"/>
                  <a:gd name="T6" fmla="*/ 24 w 75"/>
                  <a:gd name="T7" fmla="*/ 26 h 79"/>
                  <a:gd name="T8" fmla="*/ 27 w 75"/>
                  <a:gd name="T9" fmla="*/ 30 h 79"/>
                  <a:gd name="T10" fmla="*/ 46 w 75"/>
                  <a:gd name="T11" fmla="*/ 64 h 79"/>
                  <a:gd name="T12" fmla="*/ 50 w 75"/>
                  <a:gd name="T13" fmla="*/ 69 h 79"/>
                  <a:gd name="T14" fmla="*/ 57 w 75"/>
                  <a:gd name="T15" fmla="*/ 72 h 79"/>
                  <a:gd name="T16" fmla="*/ 64 w 75"/>
                  <a:gd name="T17" fmla="*/ 69 h 79"/>
                  <a:gd name="T18" fmla="*/ 70 w 75"/>
                  <a:gd name="T19" fmla="*/ 63 h 79"/>
                  <a:gd name="T20" fmla="*/ 72 w 75"/>
                  <a:gd name="T21" fmla="*/ 55 h 79"/>
                  <a:gd name="T22" fmla="*/ 69 w 75"/>
                  <a:gd name="T23" fmla="*/ 46 h 79"/>
                  <a:gd name="T24" fmla="*/ 52 w 75"/>
                  <a:gd name="T25" fmla="*/ 16 h 79"/>
                  <a:gd name="T26" fmla="*/ 49 w 75"/>
                  <a:gd name="T27" fmla="*/ 12 h 79"/>
                  <a:gd name="T28" fmla="*/ 46 w 75"/>
                  <a:gd name="T29" fmla="*/ 10 h 79"/>
                  <a:gd name="T30" fmla="*/ 40 w 75"/>
                  <a:gd name="T31" fmla="*/ 13 h 79"/>
                  <a:gd name="T32" fmla="*/ 58 w 75"/>
                  <a:gd name="T33" fmla="*/ 0 h 79"/>
                  <a:gd name="T34" fmla="*/ 58 w 75"/>
                  <a:gd name="T35" fmla="*/ 3 h 79"/>
                  <a:gd name="T36" fmla="*/ 55 w 75"/>
                  <a:gd name="T37" fmla="*/ 6 h 79"/>
                  <a:gd name="T38" fmla="*/ 53 w 75"/>
                  <a:gd name="T39" fmla="*/ 10 h 79"/>
                  <a:gd name="T40" fmla="*/ 55 w 75"/>
                  <a:gd name="T41" fmla="*/ 15 h 79"/>
                  <a:gd name="T42" fmla="*/ 72 w 75"/>
                  <a:gd name="T43" fmla="*/ 43 h 79"/>
                  <a:gd name="T44" fmla="*/ 75 w 75"/>
                  <a:gd name="T45" fmla="*/ 52 h 79"/>
                  <a:gd name="T46" fmla="*/ 73 w 75"/>
                  <a:gd name="T47" fmla="*/ 64 h 79"/>
                  <a:gd name="T48" fmla="*/ 67 w 75"/>
                  <a:gd name="T49" fmla="*/ 72 h 79"/>
                  <a:gd name="T50" fmla="*/ 57 w 75"/>
                  <a:gd name="T51" fmla="*/ 78 h 79"/>
                  <a:gd name="T52" fmla="*/ 44 w 75"/>
                  <a:gd name="T53" fmla="*/ 79 h 79"/>
                  <a:gd name="T54" fmla="*/ 33 w 75"/>
                  <a:gd name="T55" fmla="*/ 73 h 79"/>
                  <a:gd name="T56" fmla="*/ 13 w 75"/>
                  <a:gd name="T57" fmla="*/ 39 h 79"/>
                  <a:gd name="T58" fmla="*/ 10 w 75"/>
                  <a:gd name="T59" fmla="*/ 33 h 79"/>
                  <a:gd name="T60" fmla="*/ 7 w 75"/>
                  <a:gd name="T61" fmla="*/ 33 h 79"/>
                  <a:gd name="T62" fmla="*/ 1 w 75"/>
                  <a:gd name="T63" fmla="*/ 3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5" h="79">
                    <a:moveTo>
                      <a:pt x="0" y="33"/>
                    </a:moveTo>
                    <a:lnTo>
                      <a:pt x="29" y="16"/>
                    </a:lnTo>
                    <a:lnTo>
                      <a:pt x="30" y="18"/>
                    </a:lnTo>
                    <a:lnTo>
                      <a:pt x="29" y="20"/>
                    </a:lnTo>
                    <a:lnTo>
                      <a:pt x="26" y="21"/>
                    </a:lnTo>
                    <a:lnTo>
                      <a:pt x="24" y="23"/>
                    </a:lnTo>
                    <a:lnTo>
                      <a:pt x="24" y="24"/>
                    </a:lnTo>
                    <a:lnTo>
                      <a:pt x="24" y="26"/>
                    </a:lnTo>
                    <a:lnTo>
                      <a:pt x="26" y="27"/>
                    </a:lnTo>
                    <a:lnTo>
                      <a:pt x="27" y="30"/>
                    </a:lnTo>
                    <a:lnTo>
                      <a:pt x="44" y="59"/>
                    </a:lnTo>
                    <a:lnTo>
                      <a:pt x="46" y="64"/>
                    </a:lnTo>
                    <a:lnTo>
                      <a:pt x="49" y="67"/>
                    </a:lnTo>
                    <a:lnTo>
                      <a:pt x="50" y="69"/>
                    </a:lnTo>
                    <a:lnTo>
                      <a:pt x="53" y="70"/>
                    </a:lnTo>
                    <a:lnTo>
                      <a:pt x="57" y="72"/>
                    </a:lnTo>
                    <a:lnTo>
                      <a:pt x="60" y="70"/>
                    </a:lnTo>
                    <a:lnTo>
                      <a:pt x="64" y="69"/>
                    </a:lnTo>
                    <a:lnTo>
                      <a:pt x="67" y="66"/>
                    </a:lnTo>
                    <a:lnTo>
                      <a:pt x="70" y="63"/>
                    </a:lnTo>
                    <a:lnTo>
                      <a:pt x="72" y="58"/>
                    </a:lnTo>
                    <a:lnTo>
                      <a:pt x="72" y="55"/>
                    </a:lnTo>
                    <a:lnTo>
                      <a:pt x="70" y="50"/>
                    </a:lnTo>
                    <a:lnTo>
                      <a:pt x="69" y="46"/>
                    </a:lnTo>
                    <a:lnTo>
                      <a:pt x="66" y="41"/>
                    </a:lnTo>
                    <a:lnTo>
                      <a:pt x="52" y="16"/>
                    </a:lnTo>
                    <a:lnTo>
                      <a:pt x="50" y="13"/>
                    </a:lnTo>
                    <a:lnTo>
                      <a:pt x="49" y="12"/>
                    </a:lnTo>
                    <a:lnTo>
                      <a:pt x="47" y="12"/>
                    </a:lnTo>
                    <a:lnTo>
                      <a:pt x="46" y="10"/>
                    </a:lnTo>
                    <a:lnTo>
                      <a:pt x="43" y="12"/>
                    </a:lnTo>
                    <a:lnTo>
                      <a:pt x="40" y="13"/>
                    </a:lnTo>
                    <a:lnTo>
                      <a:pt x="38" y="12"/>
                    </a:lnTo>
                    <a:lnTo>
                      <a:pt x="58" y="0"/>
                    </a:lnTo>
                    <a:lnTo>
                      <a:pt x="60" y="1"/>
                    </a:lnTo>
                    <a:lnTo>
                      <a:pt x="58" y="3"/>
                    </a:lnTo>
                    <a:lnTo>
                      <a:pt x="57" y="4"/>
                    </a:lnTo>
                    <a:lnTo>
                      <a:pt x="55" y="6"/>
                    </a:lnTo>
                    <a:lnTo>
                      <a:pt x="53" y="7"/>
                    </a:lnTo>
                    <a:lnTo>
                      <a:pt x="53" y="10"/>
                    </a:lnTo>
                    <a:lnTo>
                      <a:pt x="55" y="12"/>
                    </a:lnTo>
                    <a:lnTo>
                      <a:pt x="55" y="15"/>
                    </a:lnTo>
                    <a:lnTo>
                      <a:pt x="69" y="36"/>
                    </a:lnTo>
                    <a:lnTo>
                      <a:pt x="72" y="43"/>
                    </a:lnTo>
                    <a:lnTo>
                      <a:pt x="73" y="47"/>
                    </a:lnTo>
                    <a:lnTo>
                      <a:pt x="75" y="52"/>
                    </a:lnTo>
                    <a:lnTo>
                      <a:pt x="75" y="56"/>
                    </a:lnTo>
                    <a:lnTo>
                      <a:pt x="73" y="64"/>
                    </a:lnTo>
                    <a:lnTo>
                      <a:pt x="72" y="67"/>
                    </a:lnTo>
                    <a:lnTo>
                      <a:pt x="67" y="72"/>
                    </a:lnTo>
                    <a:lnTo>
                      <a:pt x="63" y="75"/>
                    </a:lnTo>
                    <a:lnTo>
                      <a:pt x="57" y="78"/>
                    </a:lnTo>
                    <a:lnTo>
                      <a:pt x="50" y="79"/>
                    </a:lnTo>
                    <a:lnTo>
                      <a:pt x="44" y="79"/>
                    </a:lnTo>
                    <a:lnTo>
                      <a:pt x="38" y="76"/>
                    </a:lnTo>
                    <a:lnTo>
                      <a:pt x="33" y="73"/>
                    </a:lnTo>
                    <a:lnTo>
                      <a:pt x="30" y="67"/>
                    </a:lnTo>
                    <a:lnTo>
                      <a:pt x="13" y="39"/>
                    </a:lnTo>
                    <a:lnTo>
                      <a:pt x="12" y="35"/>
                    </a:lnTo>
                    <a:lnTo>
                      <a:pt x="10" y="33"/>
                    </a:lnTo>
                    <a:lnTo>
                      <a:pt x="9" y="33"/>
                    </a:lnTo>
                    <a:lnTo>
                      <a:pt x="7" y="33"/>
                    </a:lnTo>
                    <a:lnTo>
                      <a:pt x="4" y="33"/>
                    </a:lnTo>
                    <a:lnTo>
                      <a:pt x="1" y="35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2" name="Freeform 548"/>
              <p:cNvSpPr>
                <a:spLocks noEditPoints="1"/>
              </p:cNvSpPr>
              <p:nvPr/>
            </p:nvSpPr>
            <p:spPr bwMode="auto">
              <a:xfrm>
                <a:off x="4607" y="1635"/>
                <a:ext cx="55" cy="75"/>
              </a:xfrm>
              <a:custGeom>
                <a:avLst/>
                <a:gdLst>
                  <a:gd name="T0" fmla="*/ 34 w 55"/>
                  <a:gd name="T1" fmla="*/ 43 h 75"/>
                  <a:gd name="T2" fmla="*/ 43 w 55"/>
                  <a:gd name="T3" fmla="*/ 57 h 75"/>
                  <a:gd name="T4" fmla="*/ 45 w 55"/>
                  <a:gd name="T5" fmla="*/ 60 h 75"/>
                  <a:gd name="T6" fmla="*/ 46 w 55"/>
                  <a:gd name="T7" fmla="*/ 61 h 75"/>
                  <a:gd name="T8" fmla="*/ 48 w 55"/>
                  <a:gd name="T9" fmla="*/ 63 h 75"/>
                  <a:gd name="T10" fmla="*/ 48 w 55"/>
                  <a:gd name="T11" fmla="*/ 63 h 75"/>
                  <a:gd name="T12" fmla="*/ 49 w 55"/>
                  <a:gd name="T13" fmla="*/ 63 h 75"/>
                  <a:gd name="T14" fmla="*/ 52 w 55"/>
                  <a:gd name="T15" fmla="*/ 61 h 75"/>
                  <a:gd name="T16" fmla="*/ 54 w 55"/>
                  <a:gd name="T17" fmla="*/ 63 h 75"/>
                  <a:gd name="T18" fmla="*/ 32 w 55"/>
                  <a:gd name="T19" fmla="*/ 75 h 75"/>
                  <a:gd name="T20" fmla="*/ 31 w 55"/>
                  <a:gd name="T21" fmla="*/ 74 h 75"/>
                  <a:gd name="T22" fmla="*/ 32 w 55"/>
                  <a:gd name="T23" fmla="*/ 72 h 75"/>
                  <a:gd name="T24" fmla="*/ 34 w 55"/>
                  <a:gd name="T25" fmla="*/ 69 h 75"/>
                  <a:gd name="T26" fmla="*/ 32 w 55"/>
                  <a:gd name="T27" fmla="*/ 68 h 75"/>
                  <a:gd name="T28" fmla="*/ 31 w 55"/>
                  <a:gd name="T29" fmla="*/ 65 h 75"/>
                  <a:gd name="T30" fmla="*/ 8 w 55"/>
                  <a:gd name="T31" fmla="*/ 25 h 75"/>
                  <a:gd name="T32" fmla="*/ 6 w 55"/>
                  <a:gd name="T33" fmla="*/ 22 h 75"/>
                  <a:gd name="T34" fmla="*/ 5 w 55"/>
                  <a:gd name="T35" fmla="*/ 18 h 75"/>
                  <a:gd name="T36" fmla="*/ 3 w 55"/>
                  <a:gd name="T37" fmla="*/ 18 h 75"/>
                  <a:gd name="T38" fmla="*/ 0 w 55"/>
                  <a:gd name="T39" fmla="*/ 20 h 75"/>
                  <a:gd name="T40" fmla="*/ 0 w 55"/>
                  <a:gd name="T41" fmla="*/ 17 h 75"/>
                  <a:gd name="T42" fmla="*/ 14 w 55"/>
                  <a:gd name="T43" fmla="*/ 9 h 75"/>
                  <a:gd name="T44" fmla="*/ 17 w 55"/>
                  <a:gd name="T45" fmla="*/ 14 h 75"/>
                  <a:gd name="T46" fmla="*/ 18 w 55"/>
                  <a:gd name="T47" fmla="*/ 11 h 75"/>
                  <a:gd name="T48" fmla="*/ 20 w 55"/>
                  <a:gd name="T49" fmla="*/ 8 h 75"/>
                  <a:gd name="T50" fmla="*/ 22 w 55"/>
                  <a:gd name="T51" fmla="*/ 5 h 75"/>
                  <a:gd name="T52" fmla="*/ 25 w 55"/>
                  <a:gd name="T53" fmla="*/ 2 h 75"/>
                  <a:gd name="T54" fmla="*/ 29 w 55"/>
                  <a:gd name="T55" fmla="*/ 0 h 75"/>
                  <a:gd name="T56" fmla="*/ 34 w 55"/>
                  <a:gd name="T57" fmla="*/ 0 h 75"/>
                  <a:gd name="T58" fmla="*/ 40 w 55"/>
                  <a:gd name="T59" fmla="*/ 2 h 75"/>
                  <a:gd name="T60" fmla="*/ 45 w 55"/>
                  <a:gd name="T61" fmla="*/ 5 h 75"/>
                  <a:gd name="T62" fmla="*/ 48 w 55"/>
                  <a:gd name="T63" fmla="*/ 8 h 75"/>
                  <a:gd name="T64" fmla="*/ 52 w 55"/>
                  <a:gd name="T65" fmla="*/ 12 h 75"/>
                  <a:gd name="T66" fmla="*/ 54 w 55"/>
                  <a:gd name="T67" fmla="*/ 18 h 75"/>
                  <a:gd name="T68" fmla="*/ 55 w 55"/>
                  <a:gd name="T69" fmla="*/ 25 h 75"/>
                  <a:gd name="T70" fmla="*/ 55 w 55"/>
                  <a:gd name="T71" fmla="*/ 31 h 75"/>
                  <a:gd name="T72" fmla="*/ 54 w 55"/>
                  <a:gd name="T73" fmla="*/ 35 h 75"/>
                  <a:gd name="T74" fmla="*/ 52 w 55"/>
                  <a:gd name="T75" fmla="*/ 38 h 75"/>
                  <a:gd name="T76" fmla="*/ 48 w 55"/>
                  <a:gd name="T77" fmla="*/ 41 h 75"/>
                  <a:gd name="T78" fmla="*/ 45 w 55"/>
                  <a:gd name="T79" fmla="*/ 43 h 75"/>
                  <a:gd name="T80" fmla="*/ 41 w 55"/>
                  <a:gd name="T81" fmla="*/ 45 h 75"/>
                  <a:gd name="T82" fmla="*/ 38 w 55"/>
                  <a:gd name="T83" fmla="*/ 45 h 75"/>
                  <a:gd name="T84" fmla="*/ 34 w 55"/>
                  <a:gd name="T85" fmla="*/ 43 h 75"/>
                  <a:gd name="T86" fmla="*/ 32 w 55"/>
                  <a:gd name="T87" fmla="*/ 40 h 75"/>
                  <a:gd name="T88" fmla="*/ 37 w 55"/>
                  <a:gd name="T89" fmla="*/ 41 h 75"/>
                  <a:gd name="T90" fmla="*/ 41 w 55"/>
                  <a:gd name="T91" fmla="*/ 41 h 75"/>
                  <a:gd name="T92" fmla="*/ 45 w 55"/>
                  <a:gd name="T93" fmla="*/ 41 h 75"/>
                  <a:gd name="T94" fmla="*/ 46 w 55"/>
                  <a:gd name="T95" fmla="*/ 38 h 75"/>
                  <a:gd name="T96" fmla="*/ 46 w 55"/>
                  <a:gd name="T97" fmla="*/ 37 h 75"/>
                  <a:gd name="T98" fmla="*/ 46 w 55"/>
                  <a:gd name="T99" fmla="*/ 32 h 75"/>
                  <a:gd name="T100" fmla="*/ 45 w 55"/>
                  <a:gd name="T101" fmla="*/ 28 h 75"/>
                  <a:gd name="T102" fmla="*/ 40 w 55"/>
                  <a:gd name="T103" fmla="*/ 22 h 75"/>
                  <a:gd name="T104" fmla="*/ 37 w 55"/>
                  <a:gd name="T105" fmla="*/ 15 h 75"/>
                  <a:gd name="T106" fmla="*/ 34 w 55"/>
                  <a:gd name="T107" fmla="*/ 11 h 75"/>
                  <a:gd name="T108" fmla="*/ 29 w 55"/>
                  <a:gd name="T109" fmla="*/ 8 h 75"/>
                  <a:gd name="T110" fmla="*/ 26 w 55"/>
                  <a:gd name="T111" fmla="*/ 8 h 75"/>
                  <a:gd name="T112" fmla="*/ 25 w 55"/>
                  <a:gd name="T113" fmla="*/ 8 h 75"/>
                  <a:gd name="T114" fmla="*/ 22 w 55"/>
                  <a:gd name="T115" fmla="*/ 11 h 75"/>
                  <a:gd name="T116" fmla="*/ 20 w 55"/>
                  <a:gd name="T117" fmla="*/ 14 h 75"/>
                  <a:gd name="T118" fmla="*/ 20 w 55"/>
                  <a:gd name="T119" fmla="*/ 18 h 75"/>
                  <a:gd name="T120" fmla="*/ 32 w 55"/>
                  <a:gd name="T121" fmla="*/ 4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5" h="75">
                    <a:moveTo>
                      <a:pt x="34" y="43"/>
                    </a:moveTo>
                    <a:lnTo>
                      <a:pt x="43" y="57"/>
                    </a:lnTo>
                    <a:lnTo>
                      <a:pt x="45" y="60"/>
                    </a:lnTo>
                    <a:lnTo>
                      <a:pt x="46" y="61"/>
                    </a:lnTo>
                    <a:lnTo>
                      <a:pt x="48" y="63"/>
                    </a:lnTo>
                    <a:lnTo>
                      <a:pt x="48" y="63"/>
                    </a:lnTo>
                    <a:lnTo>
                      <a:pt x="49" y="63"/>
                    </a:lnTo>
                    <a:lnTo>
                      <a:pt x="52" y="61"/>
                    </a:lnTo>
                    <a:lnTo>
                      <a:pt x="54" y="63"/>
                    </a:lnTo>
                    <a:lnTo>
                      <a:pt x="32" y="75"/>
                    </a:lnTo>
                    <a:lnTo>
                      <a:pt x="31" y="74"/>
                    </a:lnTo>
                    <a:lnTo>
                      <a:pt x="32" y="72"/>
                    </a:lnTo>
                    <a:lnTo>
                      <a:pt x="34" y="69"/>
                    </a:lnTo>
                    <a:lnTo>
                      <a:pt x="32" y="68"/>
                    </a:lnTo>
                    <a:lnTo>
                      <a:pt x="31" y="65"/>
                    </a:lnTo>
                    <a:lnTo>
                      <a:pt x="8" y="25"/>
                    </a:lnTo>
                    <a:lnTo>
                      <a:pt x="6" y="22"/>
                    </a:lnTo>
                    <a:lnTo>
                      <a:pt x="5" y="18"/>
                    </a:lnTo>
                    <a:lnTo>
                      <a:pt x="3" y="18"/>
                    </a:lnTo>
                    <a:lnTo>
                      <a:pt x="0" y="20"/>
                    </a:lnTo>
                    <a:lnTo>
                      <a:pt x="0" y="17"/>
                    </a:lnTo>
                    <a:lnTo>
                      <a:pt x="14" y="9"/>
                    </a:lnTo>
                    <a:lnTo>
                      <a:pt x="17" y="14"/>
                    </a:lnTo>
                    <a:lnTo>
                      <a:pt x="18" y="11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5" y="2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40" y="2"/>
                    </a:lnTo>
                    <a:lnTo>
                      <a:pt x="45" y="5"/>
                    </a:lnTo>
                    <a:lnTo>
                      <a:pt x="48" y="8"/>
                    </a:lnTo>
                    <a:lnTo>
                      <a:pt x="52" y="12"/>
                    </a:lnTo>
                    <a:lnTo>
                      <a:pt x="54" y="18"/>
                    </a:lnTo>
                    <a:lnTo>
                      <a:pt x="55" y="25"/>
                    </a:lnTo>
                    <a:lnTo>
                      <a:pt x="55" y="31"/>
                    </a:lnTo>
                    <a:lnTo>
                      <a:pt x="54" y="35"/>
                    </a:lnTo>
                    <a:lnTo>
                      <a:pt x="52" y="38"/>
                    </a:lnTo>
                    <a:lnTo>
                      <a:pt x="48" y="41"/>
                    </a:lnTo>
                    <a:lnTo>
                      <a:pt x="45" y="43"/>
                    </a:lnTo>
                    <a:lnTo>
                      <a:pt x="41" y="45"/>
                    </a:lnTo>
                    <a:lnTo>
                      <a:pt x="38" y="45"/>
                    </a:lnTo>
                    <a:lnTo>
                      <a:pt x="34" y="43"/>
                    </a:lnTo>
                    <a:close/>
                    <a:moveTo>
                      <a:pt x="32" y="40"/>
                    </a:moveTo>
                    <a:lnTo>
                      <a:pt x="37" y="41"/>
                    </a:lnTo>
                    <a:lnTo>
                      <a:pt x="41" y="41"/>
                    </a:lnTo>
                    <a:lnTo>
                      <a:pt x="45" y="41"/>
                    </a:lnTo>
                    <a:lnTo>
                      <a:pt x="46" y="38"/>
                    </a:lnTo>
                    <a:lnTo>
                      <a:pt x="46" y="37"/>
                    </a:lnTo>
                    <a:lnTo>
                      <a:pt x="46" y="32"/>
                    </a:lnTo>
                    <a:lnTo>
                      <a:pt x="45" y="28"/>
                    </a:lnTo>
                    <a:lnTo>
                      <a:pt x="40" y="22"/>
                    </a:lnTo>
                    <a:lnTo>
                      <a:pt x="37" y="15"/>
                    </a:lnTo>
                    <a:lnTo>
                      <a:pt x="34" y="11"/>
                    </a:lnTo>
                    <a:lnTo>
                      <a:pt x="29" y="8"/>
                    </a:lnTo>
                    <a:lnTo>
                      <a:pt x="26" y="8"/>
                    </a:lnTo>
                    <a:lnTo>
                      <a:pt x="25" y="8"/>
                    </a:lnTo>
                    <a:lnTo>
                      <a:pt x="22" y="11"/>
                    </a:lnTo>
                    <a:lnTo>
                      <a:pt x="20" y="14"/>
                    </a:lnTo>
                    <a:lnTo>
                      <a:pt x="20" y="18"/>
                    </a:lnTo>
                    <a:lnTo>
                      <a:pt x="32" y="40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3" name="Freeform 549"/>
              <p:cNvSpPr>
                <a:spLocks noEditPoints="1"/>
              </p:cNvSpPr>
              <p:nvPr/>
            </p:nvSpPr>
            <p:spPr bwMode="auto">
              <a:xfrm>
                <a:off x="4658" y="1604"/>
                <a:ext cx="60" cy="74"/>
              </a:xfrm>
              <a:custGeom>
                <a:avLst/>
                <a:gdLst>
                  <a:gd name="T0" fmla="*/ 32 w 60"/>
                  <a:gd name="T1" fmla="*/ 0 h 74"/>
                  <a:gd name="T2" fmla="*/ 27 w 60"/>
                  <a:gd name="T3" fmla="*/ 9 h 74"/>
                  <a:gd name="T4" fmla="*/ 32 w 60"/>
                  <a:gd name="T5" fmla="*/ 11 h 74"/>
                  <a:gd name="T6" fmla="*/ 37 w 60"/>
                  <a:gd name="T7" fmla="*/ 16 h 74"/>
                  <a:gd name="T8" fmla="*/ 38 w 60"/>
                  <a:gd name="T9" fmla="*/ 23 h 74"/>
                  <a:gd name="T10" fmla="*/ 35 w 60"/>
                  <a:gd name="T11" fmla="*/ 33 h 74"/>
                  <a:gd name="T12" fmla="*/ 29 w 60"/>
                  <a:gd name="T13" fmla="*/ 39 h 74"/>
                  <a:gd name="T14" fmla="*/ 26 w 60"/>
                  <a:gd name="T15" fmla="*/ 39 h 74"/>
                  <a:gd name="T16" fmla="*/ 23 w 60"/>
                  <a:gd name="T17" fmla="*/ 42 h 74"/>
                  <a:gd name="T18" fmla="*/ 21 w 60"/>
                  <a:gd name="T19" fmla="*/ 45 h 74"/>
                  <a:gd name="T20" fmla="*/ 23 w 60"/>
                  <a:gd name="T21" fmla="*/ 48 h 74"/>
                  <a:gd name="T22" fmla="*/ 26 w 60"/>
                  <a:gd name="T23" fmla="*/ 49 h 74"/>
                  <a:gd name="T24" fmla="*/ 35 w 60"/>
                  <a:gd name="T25" fmla="*/ 43 h 74"/>
                  <a:gd name="T26" fmla="*/ 46 w 60"/>
                  <a:gd name="T27" fmla="*/ 39 h 74"/>
                  <a:gd name="T28" fmla="*/ 52 w 60"/>
                  <a:gd name="T29" fmla="*/ 39 h 74"/>
                  <a:gd name="T30" fmla="*/ 58 w 60"/>
                  <a:gd name="T31" fmla="*/ 45 h 74"/>
                  <a:gd name="T32" fmla="*/ 60 w 60"/>
                  <a:gd name="T33" fmla="*/ 53 h 74"/>
                  <a:gd name="T34" fmla="*/ 57 w 60"/>
                  <a:gd name="T35" fmla="*/ 60 h 74"/>
                  <a:gd name="T36" fmla="*/ 46 w 60"/>
                  <a:gd name="T37" fmla="*/ 69 h 74"/>
                  <a:gd name="T38" fmla="*/ 35 w 60"/>
                  <a:gd name="T39" fmla="*/ 74 h 74"/>
                  <a:gd name="T40" fmla="*/ 27 w 60"/>
                  <a:gd name="T41" fmla="*/ 74 h 74"/>
                  <a:gd name="T42" fmla="*/ 23 w 60"/>
                  <a:gd name="T43" fmla="*/ 71 h 74"/>
                  <a:gd name="T44" fmla="*/ 23 w 60"/>
                  <a:gd name="T45" fmla="*/ 66 h 74"/>
                  <a:gd name="T46" fmla="*/ 27 w 60"/>
                  <a:gd name="T47" fmla="*/ 60 h 74"/>
                  <a:gd name="T48" fmla="*/ 18 w 60"/>
                  <a:gd name="T49" fmla="*/ 59 h 74"/>
                  <a:gd name="T50" fmla="*/ 15 w 60"/>
                  <a:gd name="T51" fmla="*/ 54 h 74"/>
                  <a:gd name="T52" fmla="*/ 17 w 60"/>
                  <a:gd name="T53" fmla="*/ 46 h 74"/>
                  <a:gd name="T54" fmla="*/ 14 w 60"/>
                  <a:gd name="T55" fmla="*/ 42 h 74"/>
                  <a:gd name="T56" fmla="*/ 6 w 60"/>
                  <a:gd name="T57" fmla="*/ 39 h 74"/>
                  <a:gd name="T58" fmla="*/ 1 w 60"/>
                  <a:gd name="T59" fmla="*/ 31 h 74"/>
                  <a:gd name="T60" fmla="*/ 1 w 60"/>
                  <a:gd name="T61" fmla="*/ 22 h 74"/>
                  <a:gd name="T62" fmla="*/ 6 w 60"/>
                  <a:gd name="T63" fmla="*/ 14 h 74"/>
                  <a:gd name="T64" fmla="*/ 15 w 60"/>
                  <a:gd name="T65" fmla="*/ 9 h 74"/>
                  <a:gd name="T66" fmla="*/ 14 w 60"/>
                  <a:gd name="T67" fmla="*/ 14 h 74"/>
                  <a:gd name="T68" fmla="*/ 10 w 60"/>
                  <a:gd name="T69" fmla="*/ 19 h 74"/>
                  <a:gd name="T70" fmla="*/ 12 w 60"/>
                  <a:gd name="T71" fmla="*/ 25 h 74"/>
                  <a:gd name="T72" fmla="*/ 18 w 60"/>
                  <a:gd name="T73" fmla="*/ 34 h 74"/>
                  <a:gd name="T74" fmla="*/ 23 w 60"/>
                  <a:gd name="T75" fmla="*/ 37 h 74"/>
                  <a:gd name="T76" fmla="*/ 27 w 60"/>
                  <a:gd name="T77" fmla="*/ 34 h 74"/>
                  <a:gd name="T78" fmla="*/ 29 w 60"/>
                  <a:gd name="T79" fmla="*/ 29 h 74"/>
                  <a:gd name="T80" fmla="*/ 26 w 60"/>
                  <a:gd name="T81" fmla="*/ 22 h 74"/>
                  <a:gd name="T82" fmla="*/ 20 w 60"/>
                  <a:gd name="T83" fmla="*/ 16 h 74"/>
                  <a:gd name="T84" fmla="*/ 15 w 60"/>
                  <a:gd name="T85" fmla="*/ 13 h 74"/>
                  <a:gd name="T86" fmla="*/ 35 w 60"/>
                  <a:gd name="T87" fmla="*/ 57 h 74"/>
                  <a:gd name="T88" fmla="*/ 30 w 60"/>
                  <a:gd name="T89" fmla="*/ 60 h 74"/>
                  <a:gd name="T90" fmla="*/ 30 w 60"/>
                  <a:gd name="T91" fmla="*/ 66 h 74"/>
                  <a:gd name="T92" fmla="*/ 35 w 60"/>
                  <a:gd name="T93" fmla="*/ 69 h 74"/>
                  <a:gd name="T94" fmla="*/ 41 w 60"/>
                  <a:gd name="T95" fmla="*/ 68 h 74"/>
                  <a:gd name="T96" fmla="*/ 50 w 60"/>
                  <a:gd name="T97" fmla="*/ 62 h 74"/>
                  <a:gd name="T98" fmla="*/ 54 w 60"/>
                  <a:gd name="T99" fmla="*/ 56 h 74"/>
                  <a:gd name="T100" fmla="*/ 52 w 60"/>
                  <a:gd name="T101" fmla="*/ 51 h 74"/>
                  <a:gd name="T102" fmla="*/ 49 w 60"/>
                  <a:gd name="T103" fmla="*/ 51 h 74"/>
                  <a:gd name="T104" fmla="*/ 44 w 60"/>
                  <a:gd name="T105" fmla="*/ 53 h 74"/>
                  <a:gd name="T106" fmla="*/ 35 w 60"/>
                  <a:gd name="T107" fmla="*/ 5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" h="74">
                    <a:moveTo>
                      <a:pt x="20" y="8"/>
                    </a:moveTo>
                    <a:lnTo>
                      <a:pt x="32" y="0"/>
                    </a:lnTo>
                    <a:lnTo>
                      <a:pt x="35" y="5"/>
                    </a:lnTo>
                    <a:lnTo>
                      <a:pt x="27" y="9"/>
                    </a:lnTo>
                    <a:lnTo>
                      <a:pt x="30" y="9"/>
                    </a:lnTo>
                    <a:lnTo>
                      <a:pt x="32" y="11"/>
                    </a:lnTo>
                    <a:lnTo>
                      <a:pt x="35" y="13"/>
                    </a:lnTo>
                    <a:lnTo>
                      <a:pt x="37" y="16"/>
                    </a:lnTo>
                    <a:lnTo>
                      <a:pt x="38" y="19"/>
                    </a:lnTo>
                    <a:lnTo>
                      <a:pt x="38" y="23"/>
                    </a:lnTo>
                    <a:lnTo>
                      <a:pt x="37" y="28"/>
                    </a:lnTo>
                    <a:lnTo>
                      <a:pt x="35" y="33"/>
                    </a:lnTo>
                    <a:lnTo>
                      <a:pt x="32" y="36"/>
                    </a:lnTo>
                    <a:lnTo>
                      <a:pt x="29" y="39"/>
                    </a:lnTo>
                    <a:lnTo>
                      <a:pt x="27" y="39"/>
                    </a:lnTo>
                    <a:lnTo>
                      <a:pt x="26" y="39"/>
                    </a:lnTo>
                    <a:lnTo>
                      <a:pt x="24" y="40"/>
                    </a:lnTo>
                    <a:lnTo>
                      <a:pt x="23" y="42"/>
                    </a:lnTo>
                    <a:lnTo>
                      <a:pt x="21" y="43"/>
                    </a:lnTo>
                    <a:lnTo>
                      <a:pt x="21" y="45"/>
                    </a:lnTo>
                    <a:lnTo>
                      <a:pt x="21" y="48"/>
                    </a:lnTo>
                    <a:lnTo>
                      <a:pt x="23" y="48"/>
                    </a:lnTo>
                    <a:lnTo>
                      <a:pt x="24" y="49"/>
                    </a:lnTo>
                    <a:lnTo>
                      <a:pt x="26" y="49"/>
                    </a:lnTo>
                    <a:lnTo>
                      <a:pt x="29" y="48"/>
                    </a:lnTo>
                    <a:lnTo>
                      <a:pt x="35" y="43"/>
                    </a:lnTo>
                    <a:lnTo>
                      <a:pt x="41" y="40"/>
                    </a:lnTo>
                    <a:lnTo>
                      <a:pt x="46" y="39"/>
                    </a:lnTo>
                    <a:lnTo>
                      <a:pt x="49" y="39"/>
                    </a:lnTo>
                    <a:lnTo>
                      <a:pt x="52" y="39"/>
                    </a:lnTo>
                    <a:lnTo>
                      <a:pt x="55" y="42"/>
                    </a:lnTo>
                    <a:lnTo>
                      <a:pt x="58" y="45"/>
                    </a:lnTo>
                    <a:lnTo>
                      <a:pt x="60" y="48"/>
                    </a:lnTo>
                    <a:lnTo>
                      <a:pt x="60" y="53"/>
                    </a:lnTo>
                    <a:lnTo>
                      <a:pt x="58" y="56"/>
                    </a:lnTo>
                    <a:lnTo>
                      <a:pt x="57" y="60"/>
                    </a:lnTo>
                    <a:lnTo>
                      <a:pt x="52" y="65"/>
                    </a:lnTo>
                    <a:lnTo>
                      <a:pt x="46" y="69"/>
                    </a:lnTo>
                    <a:lnTo>
                      <a:pt x="40" y="71"/>
                    </a:lnTo>
                    <a:lnTo>
                      <a:pt x="35" y="74"/>
                    </a:lnTo>
                    <a:lnTo>
                      <a:pt x="30" y="74"/>
                    </a:lnTo>
                    <a:lnTo>
                      <a:pt x="27" y="74"/>
                    </a:lnTo>
                    <a:lnTo>
                      <a:pt x="24" y="72"/>
                    </a:lnTo>
                    <a:lnTo>
                      <a:pt x="23" y="71"/>
                    </a:lnTo>
                    <a:lnTo>
                      <a:pt x="23" y="69"/>
                    </a:lnTo>
                    <a:lnTo>
                      <a:pt x="23" y="66"/>
                    </a:lnTo>
                    <a:lnTo>
                      <a:pt x="24" y="63"/>
                    </a:lnTo>
                    <a:lnTo>
                      <a:pt x="27" y="60"/>
                    </a:lnTo>
                    <a:lnTo>
                      <a:pt x="23" y="60"/>
                    </a:lnTo>
                    <a:lnTo>
                      <a:pt x="18" y="59"/>
                    </a:lnTo>
                    <a:lnTo>
                      <a:pt x="17" y="57"/>
                    </a:lnTo>
                    <a:lnTo>
                      <a:pt x="15" y="54"/>
                    </a:lnTo>
                    <a:lnTo>
                      <a:pt x="15" y="49"/>
                    </a:lnTo>
                    <a:lnTo>
                      <a:pt x="17" y="46"/>
                    </a:lnTo>
                    <a:lnTo>
                      <a:pt x="20" y="42"/>
                    </a:lnTo>
                    <a:lnTo>
                      <a:pt x="14" y="42"/>
                    </a:lnTo>
                    <a:lnTo>
                      <a:pt x="9" y="40"/>
                    </a:lnTo>
                    <a:lnTo>
                      <a:pt x="6" y="39"/>
                    </a:lnTo>
                    <a:lnTo>
                      <a:pt x="3" y="34"/>
                    </a:lnTo>
                    <a:lnTo>
                      <a:pt x="1" y="31"/>
                    </a:lnTo>
                    <a:lnTo>
                      <a:pt x="0" y="26"/>
                    </a:lnTo>
                    <a:lnTo>
                      <a:pt x="1" y="22"/>
                    </a:lnTo>
                    <a:lnTo>
                      <a:pt x="3" y="19"/>
                    </a:lnTo>
                    <a:lnTo>
                      <a:pt x="6" y="14"/>
                    </a:lnTo>
                    <a:lnTo>
                      <a:pt x="10" y="11"/>
                    </a:lnTo>
                    <a:lnTo>
                      <a:pt x="15" y="9"/>
                    </a:lnTo>
                    <a:lnTo>
                      <a:pt x="20" y="8"/>
                    </a:lnTo>
                    <a:close/>
                    <a:moveTo>
                      <a:pt x="14" y="14"/>
                    </a:moveTo>
                    <a:lnTo>
                      <a:pt x="12" y="16"/>
                    </a:lnTo>
                    <a:lnTo>
                      <a:pt x="10" y="19"/>
                    </a:lnTo>
                    <a:lnTo>
                      <a:pt x="10" y="20"/>
                    </a:lnTo>
                    <a:lnTo>
                      <a:pt x="12" y="25"/>
                    </a:lnTo>
                    <a:lnTo>
                      <a:pt x="15" y="29"/>
                    </a:lnTo>
                    <a:lnTo>
                      <a:pt x="18" y="34"/>
                    </a:lnTo>
                    <a:lnTo>
                      <a:pt x="21" y="36"/>
                    </a:lnTo>
                    <a:lnTo>
                      <a:pt x="23" y="37"/>
                    </a:lnTo>
                    <a:lnTo>
                      <a:pt x="26" y="36"/>
                    </a:lnTo>
                    <a:lnTo>
                      <a:pt x="27" y="34"/>
                    </a:lnTo>
                    <a:lnTo>
                      <a:pt x="29" y="31"/>
                    </a:lnTo>
                    <a:lnTo>
                      <a:pt x="29" y="29"/>
                    </a:lnTo>
                    <a:lnTo>
                      <a:pt x="27" y="26"/>
                    </a:lnTo>
                    <a:lnTo>
                      <a:pt x="26" y="22"/>
                    </a:lnTo>
                    <a:lnTo>
                      <a:pt x="23" y="19"/>
                    </a:lnTo>
                    <a:lnTo>
                      <a:pt x="20" y="16"/>
                    </a:lnTo>
                    <a:lnTo>
                      <a:pt x="18" y="14"/>
                    </a:lnTo>
                    <a:lnTo>
                      <a:pt x="15" y="13"/>
                    </a:lnTo>
                    <a:lnTo>
                      <a:pt x="14" y="14"/>
                    </a:lnTo>
                    <a:close/>
                    <a:moveTo>
                      <a:pt x="35" y="57"/>
                    </a:moveTo>
                    <a:lnTo>
                      <a:pt x="32" y="59"/>
                    </a:lnTo>
                    <a:lnTo>
                      <a:pt x="30" y="60"/>
                    </a:lnTo>
                    <a:lnTo>
                      <a:pt x="29" y="63"/>
                    </a:lnTo>
                    <a:lnTo>
                      <a:pt x="30" y="66"/>
                    </a:lnTo>
                    <a:lnTo>
                      <a:pt x="32" y="68"/>
                    </a:lnTo>
                    <a:lnTo>
                      <a:pt x="35" y="69"/>
                    </a:lnTo>
                    <a:lnTo>
                      <a:pt x="38" y="69"/>
                    </a:lnTo>
                    <a:lnTo>
                      <a:pt x="41" y="68"/>
                    </a:lnTo>
                    <a:lnTo>
                      <a:pt x="44" y="66"/>
                    </a:lnTo>
                    <a:lnTo>
                      <a:pt x="50" y="62"/>
                    </a:lnTo>
                    <a:lnTo>
                      <a:pt x="54" y="59"/>
                    </a:lnTo>
                    <a:lnTo>
                      <a:pt x="54" y="56"/>
                    </a:lnTo>
                    <a:lnTo>
                      <a:pt x="54" y="53"/>
                    </a:lnTo>
                    <a:lnTo>
                      <a:pt x="52" y="51"/>
                    </a:lnTo>
                    <a:lnTo>
                      <a:pt x="52" y="51"/>
                    </a:lnTo>
                    <a:lnTo>
                      <a:pt x="49" y="51"/>
                    </a:lnTo>
                    <a:lnTo>
                      <a:pt x="47" y="51"/>
                    </a:lnTo>
                    <a:lnTo>
                      <a:pt x="44" y="53"/>
                    </a:lnTo>
                    <a:lnTo>
                      <a:pt x="41" y="54"/>
                    </a:lnTo>
                    <a:lnTo>
                      <a:pt x="35" y="57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4" name="Freeform 550"/>
              <p:cNvSpPr>
                <a:spLocks/>
              </p:cNvSpPr>
              <p:nvPr/>
            </p:nvSpPr>
            <p:spPr bwMode="auto">
              <a:xfrm>
                <a:off x="4698" y="1583"/>
                <a:ext cx="41" cy="55"/>
              </a:xfrm>
              <a:custGeom>
                <a:avLst/>
                <a:gdLst>
                  <a:gd name="T0" fmla="*/ 15 w 41"/>
                  <a:gd name="T1" fmla="*/ 7 h 55"/>
                  <a:gd name="T2" fmla="*/ 20 w 41"/>
                  <a:gd name="T3" fmla="*/ 17 h 55"/>
                  <a:gd name="T4" fmla="*/ 21 w 41"/>
                  <a:gd name="T5" fmla="*/ 12 h 55"/>
                  <a:gd name="T6" fmla="*/ 21 w 41"/>
                  <a:gd name="T7" fmla="*/ 7 h 55"/>
                  <a:gd name="T8" fmla="*/ 23 w 41"/>
                  <a:gd name="T9" fmla="*/ 4 h 55"/>
                  <a:gd name="T10" fmla="*/ 24 w 41"/>
                  <a:gd name="T11" fmla="*/ 1 h 55"/>
                  <a:gd name="T12" fmla="*/ 27 w 41"/>
                  <a:gd name="T13" fmla="*/ 0 h 55"/>
                  <a:gd name="T14" fmla="*/ 29 w 41"/>
                  <a:gd name="T15" fmla="*/ 0 h 55"/>
                  <a:gd name="T16" fmla="*/ 32 w 41"/>
                  <a:gd name="T17" fmla="*/ 0 h 55"/>
                  <a:gd name="T18" fmla="*/ 34 w 41"/>
                  <a:gd name="T19" fmla="*/ 0 h 55"/>
                  <a:gd name="T20" fmla="*/ 35 w 41"/>
                  <a:gd name="T21" fmla="*/ 3 h 55"/>
                  <a:gd name="T22" fmla="*/ 37 w 41"/>
                  <a:gd name="T23" fmla="*/ 6 h 55"/>
                  <a:gd name="T24" fmla="*/ 37 w 41"/>
                  <a:gd name="T25" fmla="*/ 7 h 55"/>
                  <a:gd name="T26" fmla="*/ 35 w 41"/>
                  <a:gd name="T27" fmla="*/ 10 h 55"/>
                  <a:gd name="T28" fmla="*/ 34 w 41"/>
                  <a:gd name="T29" fmla="*/ 12 h 55"/>
                  <a:gd name="T30" fmla="*/ 32 w 41"/>
                  <a:gd name="T31" fmla="*/ 12 h 55"/>
                  <a:gd name="T32" fmla="*/ 29 w 41"/>
                  <a:gd name="T33" fmla="*/ 12 h 55"/>
                  <a:gd name="T34" fmla="*/ 27 w 41"/>
                  <a:gd name="T35" fmla="*/ 12 h 55"/>
                  <a:gd name="T36" fmla="*/ 26 w 41"/>
                  <a:gd name="T37" fmla="*/ 12 h 55"/>
                  <a:gd name="T38" fmla="*/ 26 w 41"/>
                  <a:gd name="T39" fmla="*/ 12 h 55"/>
                  <a:gd name="T40" fmla="*/ 26 w 41"/>
                  <a:gd name="T41" fmla="*/ 12 h 55"/>
                  <a:gd name="T42" fmla="*/ 24 w 41"/>
                  <a:gd name="T43" fmla="*/ 12 h 55"/>
                  <a:gd name="T44" fmla="*/ 24 w 41"/>
                  <a:gd name="T45" fmla="*/ 14 h 55"/>
                  <a:gd name="T46" fmla="*/ 23 w 41"/>
                  <a:gd name="T47" fmla="*/ 17 h 55"/>
                  <a:gd name="T48" fmla="*/ 23 w 41"/>
                  <a:gd name="T49" fmla="*/ 20 h 55"/>
                  <a:gd name="T50" fmla="*/ 24 w 41"/>
                  <a:gd name="T51" fmla="*/ 24 h 55"/>
                  <a:gd name="T52" fmla="*/ 27 w 41"/>
                  <a:gd name="T53" fmla="*/ 29 h 55"/>
                  <a:gd name="T54" fmla="*/ 32 w 41"/>
                  <a:gd name="T55" fmla="*/ 37 h 55"/>
                  <a:gd name="T56" fmla="*/ 34 w 41"/>
                  <a:gd name="T57" fmla="*/ 40 h 55"/>
                  <a:gd name="T58" fmla="*/ 35 w 41"/>
                  <a:gd name="T59" fmla="*/ 41 h 55"/>
                  <a:gd name="T60" fmla="*/ 35 w 41"/>
                  <a:gd name="T61" fmla="*/ 43 h 55"/>
                  <a:gd name="T62" fmla="*/ 37 w 41"/>
                  <a:gd name="T63" fmla="*/ 43 h 55"/>
                  <a:gd name="T64" fmla="*/ 37 w 41"/>
                  <a:gd name="T65" fmla="*/ 43 h 55"/>
                  <a:gd name="T66" fmla="*/ 38 w 41"/>
                  <a:gd name="T67" fmla="*/ 43 h 55"/>
                  <a:gd name="T68" fmla="*/ 40 w 41"/>
                  <a:gd name="T69" fmla="*/ 43 h 55"/>
                  <a:gd name="T70" fmla="*/ 41 w 41"/>
                  <a:gd name="T71" fmla="*/ 44 h 55"/>
                  <a:gd name="T72" fmla="*/ 23 w 41"/>
                  <a:gd name="T73" fmla="*/ 55 h 55"/>
                  <a:gd name="T74" fmla="*/ 21 w 41"/>
                  <a:gd name="T75" fmla="*/ 54 h 55"/>
                  <a:gd name="T76" fmla="*/ 23 w 41"/>
                  <a:gd name="T77" fmla="*/ 52 h 55"/>
                  <a:gd name="T78" fmla="*/ 23 w 41"/>
                  <a:gd name="T79" fmla="*/ 50 h 55"/>
                  <a:gd name="T80" fmla="*/ 23 w 41"/>
                  <a:gd name="T81" fmla="*/ 49 h 55"/>
                  <a:gd name="T82" fmla="*/ 20 w 41"/>
                  <a:gd name="T83" fmla="*/ 44 h 55"/>
                  <a:gd name="T84" fmla="*/ 9 w 41"/>
                  <a:gd name="T85" fmla="*/ 24 h 55"/>
                  <a:gd name="T86" fmla="*/ 7 w 41"/>
                  <a:gd name="T87" fmla="*/ 21 h 55"/>
                  <a:gd name="T88" fmla="*/ 6 w 41"/>
                  <a:gd name="T89" fmla="*/ 20 h 55"/>
                  <a:gd name="T90" fmla="*/ 4 w 41"/>
                  <a:gd name="T91" fmla="*/ 18 h 55"/>
                  <a:gd name="T92" fmla="*/ 4 w 41"/>
                  <a:gd name="T93" fmla="*/ 18 h 55"/>
                  <a:gd name="T94" fmla="*/ 3 w 41"/>
                  <a:gd name="T95" fmla="*/ 18 h 55"/>
                  <a:gd name="T96" fmla="*/ 1 w 41"/>
                  <a:gd name="T97" fmla="*/ 18 h 55"/>
                  <a:gd name="T98" fmla="*/ 0 w 41"/>
                  <a:gd name="T99" fmla="*/ 17 h 55"/>
                  <a:gd name="T100" fmla="*/ 15 w 41"/>
                  <a:gd name="T101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1" h="55">
                    <a:moveTo>
                      <a:pt x="15" y="7"/>
                    </a:moveTo>
                    <a:lnTo>
                      <a:pt x="20" y="17"/>
                    </a:lnTo>
                    <a:lnTo>
                      <a:pt x="21" y="12"/>
                    </a:lnTo>
                    <a:lnTo>
                      <a:pt x="21" y="7"/>
                    </a:lnTo>
                    <a:lnTo>
                      <a:pt x="23" y="4"/>
                    </a:lnTo>
                    <a:lnTo>
                      <a:pt x="24" y="1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32" y="0"/>
                    </a:lnTo>
                    <a:lnTo>
                      <a:pt x="34" y="0"/>
                    </a:lnTo>
                    <a:lnTo>
                      <a:pt x="35" y="3"/>
                    </a:lnTo>
                    <a:lnTo>
                      <a:pt x="37" y="6"/>
                    </a:lnTo>
                    <a:lnTo>
                      <a:pt x="37" y="7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9" y="12"/>
                    </a:lnTo>
                    <a:lnTo>
                      <a:pt x="27" y="12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4" y="12"/>
                    </a:lnTo>
                    <a:lnTo>
                      <a:pt x="24" y="14"/>
                    </a:lnTo>
                    <a:lnTo>
                      <a:pt x="23" y="17"/>
                    </a:lnTo>
                    <a:lnTo>
                      <a:pt x="23" y="20"/>
                    </a:lnTo>
                    <a:lnTo>
                      <a:pt x="24" y="24"/>
                    </a:lnTo>
                    <a:lnTo>
                      <a:pt x="27" y="29"/>
                    </a:lnTo>
                    <a:lnTo>
                      <a:pt x="32" y="37"/>
                    </a:lnTo>
                    <a:lnTo>
                      <a:pt x="34" y="40"/>
                    </a:lnTo>
                    <a:lnTo>
                      <a:pt x="35" y="41"/>
                    </a:lnTo>
                    <a:lnTo>
                      <a:pt x="35" y="43"/>
                    </a:lnTo>
                    <a:lnTo>
                      <a:pt x="37" y="43"/>
                    </a:lnTo>
                    <a:lnTo>
                      <a:pt x="37" y="43"/>
                    </a:lnTo>
                    <a:lnTo>
                      <a:pt x="38" y="43"/>
                    </a:lnTo>
                    <a:lnTo>
                      <a:pt x="40" y="43"/>
                    </a:lnTo>
                    <a:lnTo>
                      <a:pt x="41" y="44"/>
                    </a:lnTo>
                    <a:lnTo>
                      <a:pt x="23" y="55"/>
                    </a:lnTo>
                    <a:lnTo>
                      <a:pt x="21" y="54"/>
                    </a:lnTo>
                    <a:lnTo>
                      <a:pt x="23" y="52"/>
                    </a:lnTo>
                    <a:lnTo>
                      <a:pt x="23" y="50"/>
                    </a:lnTo>
                    <a:lnTo>
                      <a:pt x="23" y="49"/>
                    </a:lnTo>
                    <a:lnTo>
                      <a:pt x="20" y="44"/>
                    </a:lnTo>
                    <a:lnTo>
                      <a:pt x="9" y="24"/>
                    </a:lnTo>
                    <a:lnTo>
                      <a:pt x="7" y="21"/>
                    </a:lnTo>
                    <a:lnTo>
                      <a:pt x="6" y="20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3" y="18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5" name="Freeform 551"/>
              <p:cNvSpPr>
                <a:spLocks noEditPoints="1"/>
              </p:cNvSpPr>
              <p:nvPr/>
            </p:nvSpPr>
            <p:spPr bwMode="auto">
              <a:xfrm>
                <a:off x="4741" y="1564"/>
                <a:ext cx="52" cy="51"/>
              </a:xfrm>
              <a:custGeom>
                <a:avLst/>
                <a:gdLst>
                  <a:gd name="T0" fmla="*/ 32 w 52"/>
                  <a:gd name="T1" fmla="*/ 42 h 51"/>
                  <a:gd name="T2" fmla="*/ 24 w 52"/>
                  <a:gd name="T3" fmla="*/ 49 h 51"/>
                  <a:gd name="T4" fmla="*/ 17 w 52"/>
                  <a:gd name="T5" fmla="*/ 51 h 51"/>
                  <a:gd name="T6" fmla="*/ 12 w 52"/>
                  <a:gd name="T7" fmla="*/ 46 h 51"/>
                  <a:gd name="T8" fmla="*/ 10 w 52"/>
                  <a:gd name="T9" fmla="*/ 36 h 51"/>
                  <a:gd name="T10" fmla="*/ 15 w 52"/>
                  <a:gd name="T11" fmla="*/ 28 h 51"/>
                  <a:gd name="T12" fmla="*/ 23 w 52"/>
                  <a:gd name="T13" fmla="*/ 17 h 51"/>
                  <a:gd name="T14" fmla="*/ 18 w 52"/>
                  <a:gd name="T15" fmla="*/ 9 h 51"/>
                  <a:gd name="T16" fmla="*/ 15 w 52"/>
                  <a:gd name="T17" fmla="*/ 6 h 51"/>
                  <a:gd name="T18" fmla="*/ 12 w 52"/>
                  <a:gd name="T19" fmla="*/ 6 h 51"/>
                  <a:gd name="T20" fmla="*/ 7 w 52"/>
                  <a:gd name="T21" fmla="*/ 9 h 51"/>
                  <a:gd name="T22" fmla="*/ 6 w 52"/>
                  <a:gd name="T23" fmla="*/ 13 h 51"/>
                  <a:gd name="T24" fmla="*/ 7 w 52"/>
                  <a:gd name="T25" fmla="*/ 14 h 51"/>
                  <a:gd name="T26" fmla="*/ 10 w 52"/>
                  <a:gd name="T27" fmla="*/ 16 h 51"/>
                  <a:gd name="T28" fmla="*/ 14 w 52"/>
                  <a:gd name="T29" fmla="*/ 20 h 51"/>
                  <a:gd name="T30" fmla="*/ 12 w 52"/>
                  <a:gd name="T31" fmla="*/ 25 h 51"/>
                  <a:gd name="T32" fmla="*/ 7 w 52"/>
                  <a:gd name="T33" fmla="*/ 26 h 51"/>
                  <a:gd name="T34" fmla="*/ 1 w 52"/>
                  <a:gd name="T35" fmla="*/ 26 h 51"/>
                  <a:gd name="T36" fmla="*/ 0 w 52"/>
                  <a:gd name="T37" fmla="*/ 22 h 51"/>
                  <a:gd name="T38" fmla="*/ 1 w 52"/>
                  <a:gd name="T39" fmla="*/ 13 h 51"/>
                  <a:gd name="T40" fmla="*/ 7 w 52"/>
                  <a:gd name="T41" fmla="*/ 5 h 51"/>
                  <a:gd name="T42" fmla="*/ 18 w 52"/>
                  <a:gd name="T43" fmla="*/ 0 h 51"/>
                  <a:gd name="T44" fmla="*/ 27 w 52"/>
                  <a:gd name="T45" fmla="*/ 0 h 51"/>
                  <a:gd name="T46" fmla="*/ 30 w 52"/>
                  <a:gd name="T47" fmla="*/ 3 h 51"/>
                  <a:gd name="T48" fmla="*/ 35 w 52"/>
                  <a:gd name="T49" fmla="*/ 9 h 51"/>
                  <a:gd name="T50" fmla="*/ 44 w 52"/>
                  <a:gd name="T51" fmla="*/ 26 h 51"/>
                  <a:gd name="T52" fmla="*/ 46 w 52"/>
                  <a:gd name="T53" fmla="*/ 28 h 51"/>
                  <a:gd name="T54" fmla="*/ 47 w 52"/>
                  <a:gd name="T55" fmla="*/ 28 h 51"/>
                  <a:gd name="T56" fmla="*/ 49 w 52"/>
                  <a:gd name="T57" fmla="*/ 28 h 51"/>
                  <a:gd name="T58" fmla="*/ 52 w 52"/>
                  <a:gd name="T59" fmla="*/ 26 h 51"/>
                  <a:gd name="T60" fmla="*/ 49 w 52"/>
                  <a:gd name="T61" fmla="*/ 33 h 51"/>
                  <a:gd name="T62" fmla="*/ 46 w 52"/>
                  <a:gd name="T63" fmla="*/ 37 h 51"/>
                  <a:gd name="T64" fmla="*/ 40 w 52"/>
                  <a:gd name="T65" fmla="*/ 39 h 51"/>
                  <a:gd name="T66" fmla="*/ 34 w 52"/>
                  <a:gd name="T67" fmla="*/ 36 h 51"/>
                  <a:gd name="T68" fmla="*/ 24 w 52"/>
                  <a:gd name="T69" fmla="*/ 19 h 51"/>
                  <a:gd name="T70" fmla="*/ 20 w 52"/>
                  <a:gd name="T71" fmla="*/ 29 h 51"/>
                  <a:gd name="T72" fmla="*/ 21 w 52"/>
                  <a:gd name="T73" fmla="*/ 36 h 51"/>
                  <a:gd name="T74" fmla="*/ 24 w 52"/>
                  <a:gd name="T75" fmla="*/ 39 h 51"/>
                  <a:gd name="T76" fmla="*/ 29 w 52"/>
                  <a:gd name="T77" fmla="*/ 37 h 51"/>
                  <a:gd name="T78" fmla="*/ 32 w 52"/>
                  <a:gd name="T79" fmla="*/ 3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2" h="51">
                    <a:moveTo>
                      <a:pt x="34" y="36"/>
                    </a:moveTo>
                    <a:lnTo>
                      <a:pt x="32" y="42"/>
                    </a:lnTo>
                    <a:lnTo>
                      <a:pt x="27" y="46"/>
                    </a:lnTo>
                    <a:lnTo>
                      <a:pt x="24" y="49"/>
                    </a:lnTo>
                    <a:lnTo>
                      <a:pt x="21" y="51"/>
                    </a:lnTo>
                    <a:lnTo>
                      <a:pt x="17" y="51"/>
                    </a:lnTo>
                    <a:lnTo>
                      <a:pt x="14" y="49"/>
                    </a:lnTo>
                    <a:lnTo>
                      <a:pt x="12" y="46"/>
                    </a:lnTo>
                    <a:lnTo>
                      <a:pt x="10" y="42"/>
                    </a:lnTo>
                    <a:lnTo>
                      <a:pt x="10" y="36"/>
                    </a:lnTo>
                    <a:lnTo>
                      <a:pt x="12" y="33"/>
                    </a:lnTo>
                    <a:lnTo>
                      <a:pt x="15" y="28"/>
                    </a:lnTo>
                    <a:lnTo>
                      <a:pt x="18" y="23"/>
                    </a:lnTo>
                    <a:lnTo>
                      <a:pt x="23" y="17"/>
                    </a:lnTo>
                    <a:lnTo>
                      <a:pt x="21" y="13"/>
                    </a:lnTo>
                    <a:lnTo>
                      <a:pt x="18" y="9"/>
                    </a:lnTo>
                    <a:lnTo>
                      <a:pt x="17" y="6"/>
                    </a:lnTo>
                    <a:lnTo>
                      <a:pt x="15" y="6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0" y="8"/>
                    </a:lnTo>
                    <a:lnTo>
                      <a:pt x="7" y="9"/>
                    </a:lnTo>
                    <a:lnTo>
                      <a:pt x="6" y="11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7" y="14"/>
                    </a:lnTo>
                    <a:lnTo>
                      <a:pt x="9" y="16"/>
                    </a:lnTo>
                    <a:lnTo>
                      <a:pt x="10" y="16"/>
                    </a:lnTo>
                    <a:lnTo>
                      <a:pt x="12" y="17"/>
                    </a:lnTo>
                    <a:lnTo>
                      <a:pt x="14" y="20"/>
                    </a:lnTo>
                    <a:lnTo>
                      <a:pt x="12" y="22"/>
                    </a:lnTo>
                    <a:lnTo>
                      <a:pt x="12" y="25"/>
                    </a:lnTo>
                    <a:lnTo>
                      <a:pt x="9" y="26"/>
                    </a:lnTo>
                    <a:lnTo>
                      <a:pt x="7" y="26"/>
                    </a:lnTo>
                    <a:lnTo>
                      <a:pt x="4" y="26"/>
                    </a:lnTo>
                    <a:lnTo>
                      <a:pt x="1" y="26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4" y="9"/>
                    </a:lnTo>
                    <a:lnTo>
                      <a:pt x="7" y="5"/>
                    </a:lnTo>
                    <a:lnTo>
                      <a:pt x="12" y="3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27" y="0"/>
                    </a:lnTo>
                    <a:lnTo>
                      <a:pt x="30" y="2"/>
                    </a:lnTo>
                    <a:lnTo>
                      <a:pt x="30" y="3"/>
                    </a:lnTo>
                    <a:lnTo>
                      <a:pt x="34" y="6"/>
                    </a:lnTo>
                    <a:lnTo>
                      <a:pt x="35" y="9"/>
                    </a:lnTo>
                    <a:lnTo>
                      <a:pt x="44" y="25"/>
                    </a:lnTo>
                    <a:lnTo>
                      <a:pt x="44" y="26"/>
                    </a:lnTo>
                    <a:lnTo>
                      <a:pt x="46" y="28"/>
                    </a:lnTo>
                    <a:lnTo>
                      <a:pt x="46" y="28"/>
                    </a:lnTo>
                    <a:lnTo>
                      <a:pt x="47" y="29"/>
                    </a:lnTo>
                    <a:lnTo>
                      <a:pt x="47" y="28"/>
                    </a:lnTo>
                    <a:lnTo>
                      <a:pt x="47" y="28"/>
                    </a:lnTo>
                    <a:lnTo>
                      <a:pt x="49" y="28"/>
                    </a:lnTo>
                    <a:lnTo>
                      <a:pt x="49" y="25"/>
                    </a:lnTo>
                    <a:lnTo>
                      <a:pt x="52" y="26"/>
                    </a:lnTo>
                    <a:lnTo>
                      <a:pt x="50" y="29"/>
                    </a:lnTo>
                    <a:lnTo>
                      <a:pt x="49" y="33"/>
                    </a:lnTo>
                    <a:lnTo>
                      <a:pt x="47" y="36"/>
                    </a:lnTo>
                    <a:lnTo>
                      <a:pt x="46" y="37"/>
                    </a:lnTo>
                    <a:lnTo>
                      <a:pt x="43" y="39"/>
                    </a:lnTo>
                    <a:lnTo>
                      <a:pt x="40" y="39"/>
                    </a:lnTo>
                    <a:lnTo>
                      <a:pt x="37" y="37"/>
                    </a:lnTo>
                    <a:lnTo>
                      <a:pt x="34" y="36"/>
                    </a:lnTo>
                    <a:close/>
                    <a:moveTo>
                      <a:pt x="32" y="33"/>
                    </a:moveTo>
                    <a:lnTo>
                      <a:pt x="24" y="19"/>
                    </a:lnTo>
                    <a:lnTo>
                      <a:pt x="21" y="25"/>
                    </a:lnTo>
                    <a:lnTo>
                      <a:pt x="20" y="29"/>
                    </a:lnTo>
                    <a:lnTo>
                      <a:pt x="20" y="33"/>
                    </a:lnTo>
                    <a:lnTo>
                      <a:pt x="21" y="36"/>
                    </a:lnTo>
                    <a:lnTo>
                      <a:pt x="23" y="37"/>
                    </a:lnTo>
                    <a:lnTo>
                      <a:pt x="24" y="39"/>
                    </a:lnTo>
                    <a:lnTo>
                      <a:pt x="26" y="39"/>
                    </a:lnTo>
                    <a:lnTo>
                      <a:pt x="29" y="37"/>
                    </a:lnTo>
                    <a:lnTo>
                      <a:pt x="30" y="36"/>
                    </a:lnTo>
                    <a:lnTo>
                      <a:pt x="32" y="33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6" name="Freeform 552"/>
              <p:cNvSpPr>
                <a:spLocks noEditPoints="1"/>
              </p:cNvSpPr>
              <p:nvPr/>
            </p:nvSpPr>
            <p:spPr bwMode="auto">
              <a:xfrm>
                <a:off x="4785" y="1514"/>
                <a:ext cx="56" cy="72"/>
              </a:xfrm>
              <a:custGeom>
                <a:avLst/>
                <a:gdLst>
                  <a:gd name="T0" fmla="*/ 19 w 56"/>
                  <a:gd name="T1" fmla="*/ 0 h 72"/>
                  <a:gd name="T2" fmla="*/ 46 w 56"/>
                  <a:gd name="T3" fmla="*/ 46 h 72"/>
                  <a:gd name="T4" fmla="*/ 48 w 56"/>
                  <a:gd name="T5" fmla="*/ 49 h 72"/>
                  <a:gd name="T6" fmla="*/ 50 w 56"/>
                  <a:gd name="T7" fmla="*/ 50 h 72"/>
                  <a:gd name="T8" fmla="*/ 50 w 56"/>
                  <a:gd name="T9" fmla="*/ 52 h 72"/>
                  <a:gd name="T10" fmla="*/ 51 w 56"/>
                  <a:gd name="T11" fmla="*/ 52 h 72"/>
                  <a:gd name="T12" fmla="*/ 53 w 56"/>
                  <a:gd name="T13" fmla="*/ 52 h 72"/>
                  <a:gd name="T14" fmla="*/ 54 w 56"/>
                  <a:gd name="T15" fmla="*/ 50 h 72"/>
                  <a:gd name="T16" fmla="*/ 56 w 56"/>
                  <a:gd name="T17" fmla="*/ 53 h 72"/>
                  <a:gd name="T18" fmla="*/ 42 w 56"/>
                  <a:gd name="T19" fmla="*/ 64 h 72"/>
                  <a:gd name="T20" fmla="*/ 37 w 56"/>
                  <a:gd name="T21" fmla="*/ 58 h 72"/>
                  <a:gd name="T22" fmla="*/ 37 w 56"/>
                  <a:gd name="T23" fmla="*/ 63 h 72"/>
                  <a:gd name="T24" fmla="*/ 36 w 56"/>
                  <a:gd name="T25" fmla="*/ 66 h 72"/>
                  <a:gd name="T26" fmla="*/ 33 w 56"/>
                  <a:gd name="T27" fmla="*/ 69 h 72"/>
                  <a:gd name="T28" fmla="*/ 31 w 56"/>
                  <a:gd name="T29" fmla="*/ 70 h 72"/>
                  <a:gd name="T30" fmla="*/ 25 w 56"/>
                  <a:gd name="T31" fmla="*/ 72 h 72"/>
                  <a:gd name="T32" fmla="*/ 20 w 56"/>
                  <a:gd name="T33" fmla="*/ 72 h 72"/>
                  <a:gd name="T34" fmla="*/ 16 w 56"/>
                  <a:gd name="T35" fmla="*/ 70 h 72"/>
                  <a:gd name="T36" fmla="*/ 11 w 56"/>
                  <a:gd name="T37" fmla="*/ 69 h 72"/>
                  <a:gd name="T38" fmla="*/ 6 w 56"/>
                  <a:gd name="T39" fmla="*/ 64 h 72"/>
                  <a:gd name="T40" fmla="*/ 3 w 56"/>
                  <a:gd name="T41" fmla="*/ 59 h 72"/>
                  <a:gd name="T42" fmla="*/ 2 w 56"/>
                  <a:gd name="T43" fmla="*/ 53 h 72"/>
                  <a:gd name="T44" fmla="*/ 0 w 56"/>
                  <a:gd name="T45" fmla="*/ 47 h 72"/>
                  <a:gd name="T46" fmla="*/ 0 w 56"/>
                  <a:gd name="T47" fmla="*/ 41 h 72"/>
                  <a:gd name="T48" fmla="*/ 2 w 56"/>
                  <a:gd name="T49" fmla="*/ 36 h 72"/>
                  <a:gd name="T50" fmla="*/ 5 w 56"/>
                  <a:gd name="T51" fmla="*/ 32 h 72"/>
                  <a:gd name="T52" fmla="*/ 8 w 56"/>
                  <a:gd name="T53" fmla="*/ 29 h 72"/>
                  <a:gd name="T54" fmla="*/ 11 w 56"/>
                  <a:gd name="T55" fmla="*/ 29 h 72"/>
                  <a:gd name="T56" fmla="*/ 14 w 56"/>
                  <a:gd name="T57" fmla="*/ 27 h 72"/>
                  <a:gd name="T58" fmla="*/ 17 w 56"/>
                  <a:gd name="T59" fmla="*/ 29 h 72"/>
                  <a:gd name="T60" fmla="*/ 22 w 56"/>
                  <a:gd name="T61" fmla="*/ 29 h 72"/>
                  <a:gd name="T62" fmla="*/ 13 w 56"/>
                  <a:gd name="T63" fmla="*/ 15 h 72"/>
                  <a:gd name="T64" fmla="*/ 11 w 56"/>
                  <a:gd name="T65" fmla="*/ 12 h 72"/>
                  <a:gd name="T66" fmla="*/ 10 w 56"/>
                  <a:gd name="T67" fmla="*/ 10 h 72"/>
                  <a:gd name="T68" fmla="*/ 8 w 56"/>
                  <a:gd name="T69" fmla="*/ 9 h 72"/>
                  <a:gd name="T70" fmla="*/ 6 w 56"/>
                  <a:gd name="T71" fmla="*/ 9 h 72"/>
                  <a:gd name="T72" fmla="*/ 5 w 56"/>
                  <a:gd name="T73" fmla="*/ 10 h 72"/>
                  <a:gd name="T74" fmla="*/ 3 w 56"/>
                  <a:gd name="T75" fmla="*/ 10 h 72"/>
                  <a:gd name="T76" fmla="*/ 2 w 56"/>
                  <a:gd name="T77" fmla="*/ 9 h 72"/>
                  <a:gd name="T78" fmla="*/ 19 w 56"/>
                  <a:gd name="T79" fmla="*/ 0 h 72"/>
                  <a:gd name="T80" fmla="*/ 25 w 56"/>
                  <a:gd name="T81" fmla="*/ 35 h 72"/>
                  <a:gd name="T82" fmla="*/ 19 w 56"/>
                  <a:gd name="T83" fmla="*/ 32 h 72"/>
                  <a:gd name="T84" fmla="*/ 16 w 56"/>
                  <a:gd name="T85" fmla="*/ 30 h 72"/>
                  <a:gd name="T86" fmla="*/ 11 w 56"/>
                  <a:gd name="T87" fmla="*/ 32 h 72"/>
                  <a:gd name="T88" fmla="*/ 10 w 56"/>
                  <a:gd name="T89" fmla="*/ 32 h 72"/>
                  <a:gd name="T90" fmla="*/ 10 w 56"/>
                  <a:gd name="T91" fmla="*/ 33 h 72"/>
                  <a:gd name="T92" fmla="*/ 10 w 56"/>
                  <a:gd name="T93" fmla="*/ 36 h 72"/>
                  <a:gd name="T94" fmla="*/ 10 w 56"/>
                  <a:gd name="T95" fmla="*/ 39 h 72"/>
                  <a:gd name="T96" fmla="*/ 11 w 56"/>
                  <a:gd name="T97" fmla="*/ 44 h 72"/>
                  <a:gd name="T98" fmla="*/ 14 w 56"/>
                  <a:gd name="T99" fmla="*/ 50 h 72"/>
                  <a:gd name="T100" fmla="*/ 19 w 56"/>
                  <a:gd name="T101" fmla="*/ 56 h 72"/>
                  <a:gd name="T102" fmla="*/ 22 w 56"/>
                  <a:gd name="T103" fmla="*/ 61 h 72"/>
                  <a:gd name="T104" fmla="*/ 25 w 56"/>
                  <a:gd name="T105" fmla="*/ 64 h 72"/>
                  <a:gd name="T106" fmla="*/ 28 w 56"/>
                  <a:gd name="T107" fmla="*/ 64 h 72"/>
                  <a:gd name="T108" fmla="*/ 30 w 56"/>
                  <a:gd name="T109" fmla="*/ 64 h 72"/>
                  <a:gd name="T110" fmla="*/ 31 w 56"/>
                  <a:gd name="T111" fmla="*/ 64 h 72"/>
                  <a:gd name="T112" fmla="*/ 34 w 56"/>
                  <a:gd name="T113" fmla="*/ 63 h 72"/>
                  <a:gd name="T114" fmla="*/ 36 w 56"/>
                  <a:gd name="T115" fmla="*/ 58 h 72"/>
                  <a:gd name="T116" fmla="*/ 36 w 56"/>
                  <a:gd name="T117" fmla="*/ 55 h 72"/>
                  <a:gd name="T118" fmla="*/ 25 w 56"/>
                  <a:gd name="T119" fmla="*/ 3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6" h="72">
                    <a:moveTo>
                      <a:pt x="19" y="0"/>
                    </a:moveTo>
                    <a:lnTo>
                      <a:pt x="46" y="46"/>
                    </a:lnTo>
                    <a:lnTo>
                      <a:pt x="48" y="49"/>
                    </a:lnTo>
                    <a:lnTo>
                      <a:pt x="50" y="50"/>
                    </a:lnTo>
                    <a:lnTo>
                      <a:pt x="50" y="52"/>
                    </a:lnTo>
                    <a:lnTo>
                      <a:pt x="51" y="52"/>
                    </a:lnTo>
                    <a:lnTo>
                      <a:pt x="53" y="52"/>
                    </a:lnTo>
                    <a:lnTo>
                      <a:pt x="54" y="50"/>
                    </a:lnTo>
                    <a:lnTo>
                      <a:pt x="56" y="53"/>
                    </a:lnTo>
                    <a:lnTo>
                      <a:pt x="42" y="64"/>
                    </a:lnTo>
                    <a:lnTo>
                      <a:pt x="37" y="58"/>
                    </a:lnTo>
                    <a:lnTo>
                      <a:pt x="37" y="63"/>
                    </a:lnTo>
                    <a:lnTo>
                      <a:pt x="36" y="66"/>
                    </a:lnTo>
                    <a:lnTo>
                      <a:pt x="33" y="69"/>
                    </a:lnTo>
                    <a:lnTo>
                      <a:pt x="31" y="70"/>
                    </a:lnTo>
                    <a:lnTo>
                      <a:pt x="25" y="72"/>
                    </a:lnTo>
                    <a:lnTo>
                      <a:pt x="20" y="72"/>
                    </a:lnTo>
                    <a:lnTo>
                      <a:pt x="16" y="70"/>
                    </a:lnTo>
                    <a:lnTo>
                      <a:pt x="11" y="69"/>
                    </a:lnTo>
                    <a:lnTo>
                      <a:pt x="6" y="64"/>
                    </a:lnTo>
                    <a:lnTo>
                      <a:pt x="3" y="59"/>
                    </a:lnTo>
                    <a:lnTo>
                      <a:pt x="2" y="53"/>
                    </a:lnTo>
                    <a:lnTo>
                      <a:pt x="0" y="47"/>
                    </a:lnTo>
                    <a:lnTo>
                      <a:pt x="0" y="41"/>
                    </a:lnTo>
                    <a:lnTo>
                      <a:pt x="2" y="36"/>
                    </a:lnTo>
                    <a:lnTo>
                      <a:pt x="5" y="32"/>
                    </a:lnTo>
                    <a:lnTo>
                      <a:pt x="8" y="29"/>
                    </a:lnTo>
                    <a:lnTo>
                      <a:pt x="11" y="29"/>
                    </a:lnTo>
                    <a:lnTo>
                      <a:pt x="14" y="27"/>
                    </a:lnTo>
                    <a:lnTo>
                      <a:pt x="17" y="29"/>
                    </a:lnTo>
                    <a:lnTo>
                      <a:pt x="22" y="29"/>
                    </a:lnTo>
                    <a:lnTo>
                      <a:pt x="13" y="15"/>
                    </a:lnTo>
                    <a:lnTo>
                      <a:pt x="11" y="12"/>
                    </a:lnTo>
                    <a:lnTo>
                      <a:pt x="10" y="10"/>
                    </a:lnTo>
                    <a:lnTo>
                      <a:pt x="8" y="9"/>
                    </a:lnTo>
                    <a:lnTo>
                      <a:pt x="6" y="9"/>
                    </a:lnTo>
                    <a:lnTo>
                      <a:pt x="5" y="10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19" y="0"/>
                    </a:lnTo>
                    <a:close/>
                    <a:moveTo>
                      <a:pt x="25" y="35"/>
                    </a:moveTo>
                    <a:lnTo>
                      <a:pt x="19" y="32"/>
                    </a:lnTo>
                    <a:lnTo>
                      <a:pt x="16" y="30"/>
                    </a:lnTo>
                    <a:lnTo>
                      <a:pt x="11" y="32"/>
                    </a:lnTo>
                    <a:lnTo>
                      <a:pt x="10" y="32"/>
                    </a:lnTo>
                    <a:lnTo>
                      <a:pt x="10" y="33"/>
                    </a:lnTo>
                    <a:lnTo>
                      <a:pt x="10" y="36"/>
                    </a:lnTo>
                    <a:lnTo>
                      <a:pt x="10" y="39"/>
                    </a:lnTo>
                    <a:lnTo>
                      <a:pt x="11" y="44"/>
                    </a:lnTo>
                    <a:lnTo>
                      <a:pt x="14" y="50"/>
                    </a:lnTo>
                    <a:lnTo>
                      <a:pt x="19" y="56"/>
                    </a:lnTo>
                    <a:lnTo>
                      <a:pt x="22" y="61"/>
                    </a:lnTo>
                    <a:lnTo>
                      <a:pt x="25" y="64"/>
                    </a:lnTo>
                    <a:lnTo>
                      <a:pt x="28" y="64"/>
                    </a:lnTo>
                    <a:lnTo>
                      <a:pt x="30" y="64"/>
                    </a:lnTo>
                    <a:lnTo>
                      <a:pt x="31" y="64"/>
                    </a:lnTo>
                    <a:lnTo>
                      <a:pt x="34" y="63"/>
                    </a:lnTo>
                    <a:lnTo>
                      <a:pt x="36" y="58"/>
                    </a:lnTo>
                    <a:lnTo>
                      <a:pt x="36" y="55"/>
                    </a:lnTo>
                    <a:lnTo>
                      <a:pt x="25" y="35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7" name="Freeform 553"/>
              <p:cNvSpPr>
                <a:spLocks noEditPoints="1"/>
              </p:cNvSpPr>
              <p:nvPr/>
            </p:nvSpPr>
            <p:spPr bwMode="auto">
              <a:xfrm>
                <a:off x="4833" y="1512"/>
                <a:ext cx="41" cy="46"/>
              </a:xfrm>
              <a:custGeom>
                <a:avLst/>
                <a:gdLst>
                  <a:gd name="T0" fmla="*/ 37 w 41"/>
                  <a:gd name="T1" fmla="*/ 12 h 46"/>
                  <a:gd name="T2" fmla="*/ 14 w 41"/>
                  <a:gd name="T3" fmla="*/ 26 h 46"/>
                  <a:gd name="T4" fmla="*/ 17 w 41"/>
                  <a:gd name="T5" fmla="*/ 29 h 46"/>
                  <a:gd name="T6" fmla="*/ 21 w 41"/>
                  <a:gd name="T7" fmla="*/ 32 h 46"/>
                  <a:gd name="T8" fmla="*/ 25 w 41"/>
                  <a:gd name="T9" fmla="*/ 34 h 46"/>
                  <a:gd name="T10" fmla="*/ 29 w 41"/>
                  <a:gd name="T11" fmla="*/ 35 h 46"/>
                  <a:gd name="T12" fmla="*/ 34 w 41"/>
                  <a:gd name="T13" fmla="*/ 34 h 46"/>
                  <a:gd name="T14" fmla="*/ 37 w 41"/>
                  <a:gd name="T15" fmla="*/ 31 h 46"/>
                  <a:gd name="T16" fmla="*/ 38 w 41"/>
                  <a:gd name="T17" fmla="*/ 29 h 46"/>
                  <a:gd name="T18" fmla="*/ 38 w 41"/>
                  <a:gd name="T19" fmla="*/ 26 h 46"/>
                  <a:gd name="T20" fmla="*/ 40 w 41"/>
                  <a:gd name="T21" fmla="*/ 22 h 46"/>
                  <a:gd name="T22" fmla="*/ 41 w 41"/>
                  <a:gd name="T23" fmla="*/ 22 h 46"/>
                  <a:gd name="T24" fmla="*/ 41 w 41"/>
                  <a:gd name="T25" fmla="*/ 28 h 46"/>
                  <a:gd name="T26" fmla="*/ 41 w 41"/>
                  <a:gd name="T27" fmla="*/ 32 h 46"/>
                  <a:gd name="T28" fmla="*/ 40 w 41"/>
                  <a:gd name="T29" fmla="*/ 35 h 46"/>
                  <a:gd name="T30" fmla="*/ 37 w 41"/>
                  <a:gd name="T31" fmla="*/ 40 h 46"/>
                  <a:gd name="T32" fmla="*/ 32 w 41"/>
                  <a:gd name="T33" fmla="*/ 43 h 46"/>
                  <a:gd name="T34" fmla="*/ 26 w 41"/>
                  <a:gd name="T35" fmla="*/ 46 h 46"/>
                  <a:gd name="T36" fmla="*/ 20 w 41"/>
                  <a:gd name="T37" fmla="*/ 46 h 46"/>
                  <a:gd name="T38" fmla="*/ 15 w 41"/>
                  <a:gd name="T39" fmla="*/ 45 h 46"/>
                  <a:gd name="T40" fmla="*/ 11 w 41"/>
                  <a:gd name="T41" fmla="*/ 43 h 46"/>
                  <a:gd name="T42" fmla="*/ 6 w 41"/>
                  <a:gd name="T43" fmla="*/ 38 h 46"/>
                  <a:gd name="T44" fmla="*/ 3 w 41"/>
                  <a:gd name="T45" fmla="*/ 34 h 46"/>
                  <a:gd name="T46" fmla="*/ 0 w 41"/>
                  <a:gd name="T47" fmla="*/ 28 h 46"/>
                  <a:gd name="T48" fmla="*/ 0 w 41"/>
                  <a:gd name="T49" fmla="*/ 22 h 46"/>
                  <a:gd name="T50" fmla="*/ 0 w 41"/>
                  <a:gd name="T51" fmla="*/ 15 h 46"/>
                  <a:gd name="T52" fmla="*/ 3 w 41"/>
                  <a:gd name="T53" fmla="*/ 11 h 46"/>
                  <a:gd name="T54" fmla="*/ 6 w 41"/>
                  <a:gd name="T55" fmla="*/ 6 h 46"/>
                  <a:gd name="T56" fmla="*/ 9 w 41"/>
                  <a:gd name="T57" fmla="*/ 3 h 46"/>
                  <a:gd name="T58" fmla="*/ 14 w 41"/>
                  <a:gd name="T59" fmla="*/ 2 h 46"/>
                  <a:gd name="T60" fmla="*/ 18 w 41"/>
                  <a:gd name="T61" fmla="*/ 0 h 46"/>
                  <a:gd name="T62" fmla="*/ 23 w 41"/>
                  <a:gd name="T63" fmla="*/ 2 h 46"/>
                  <a:gd name="T64" fmla="*/ 28 w 41"/>
                  <a:gd name="T65" fmla="*/ 3 h 46"/>
                  <a:gd name="T66" fmla="*/ 32 w 41"/>
                  <a:gd name="T67" fmla="*/ 8 h 46"/>
                  <a:gd name="T68" fmla="*/ 37 w 41"/>
                  <a:gd name="T69" fmla="*/ 12 h 46"/>
                  <a:gd name="T70" fmla="*/ 25 w 41"/>
                  <a:gd name="T71" fmla="*/ 15 h 46"/>
                  <a:gd name="T72" fmla="*/ 21 w 41"/>
                  <a:gd name="T73" fmla="*/ 12 h 46"/>
                  <a:gd name="T74" fmla="*/ 20 w 41"/>
                  <a:gd name="T75" fmla="*/ 9 h 46"/>
                  <a:gd name="T76" fmla="*/ 18 w 41"/>
                  <a:gd name="T77" fmla="*/ 8 h 46"/>
                  <a:gd name="T78" fmla="*/ 15 w 41"/>
                  <a:gd name="T79" fmla="*/ 6 h 46"/>
                  <a:gd name="T80" fmla="*/ 14 w 41"/>
                  <a:gd name="T81" fmla="*/ 5 h 46"/>
                  <a:gd name="T82" fmla="*/ 12 w 41"/>
                  <a:gd name="T83" fmla="*/ 5 h 46"/>
                  <a:gd name="T84" fmla="*/ 11 w 41"/>
                  <a:gd name="T85" fmla="*/ 6 h 46"/>
                  <a:gd name="T86" fmla="*/ 9 w 41"/>
                  <a:gd name="T87" fmla="*/ 8 h 46"/>
                  <a:gd name="T88" fmla="*/ 8 w 41"/>
                  <a:gd name="T89" fmla="*/ 11 h 46"/>
                  <a:gd name="T90" fmla="*/ 9 w 41"/>
                  <a:gd name="T91" fmla="*/ 15 h 46"/>
                  <a:gd name="T92" fmla="*/ 12 w 41"/>
                  <a:gd name="T93" fmla="*/ 22 h 46"/>
                  <a:gd name="T94" fmla="*/ 12 w 41"/>
                  <a:gd name="T95" fmla="*/ 23 h 46"/>
                  <a:gd name="T96" fmla="*/ 25 w 41"/>
                  <a:gd name="T97" fmla="*/ 1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1" h="46">
                    <a:moveTo>
                      <a:pt x="37" y="12"/>
                    </a:moveTo>
                    <a:lnTo>
                      <a:pt x="14" y="26"/>
                    </a:lnTo>
                    <a:lnTo>
                      <a:pt x="17" y="29"/>
                    </a:lnTo>
                    <a:lnTo>
                      <a:pt x="21" y="32"/>
                    </a:lnTo>
                    <a:lnTo>
                      <a:pt x="25" y="34"/>
                    </a:lnTo>
                    <a:lnTo>
                      <a:pt x="29" y="35"/>
                    </a:lnTo>
                    <a:lnTo>
                      <a:pt x="34" y="34"/>
                    </a:lnTo>
                    <a:lnTo>
                      <a:pt x="37" y="31"/>
                    </a:lnTo>
                    <a:lnTo>
                      <a:pt x="38" y="29"/>
                    </a:lnTo>
                    <a:lnTo>
                      <a:pt x="38" y="26"/>
                    </a:lnTo>
                    <a:lnTo>
                      <a:pt x="40" y="22"/>
                    </a:lnTo>
                    <a:lnTo>
                      <a:pt x="41" y="22"/>
                    </a:lnTo>
                    <a:lnTo>
                      <a:pt x="41" y="28"/>
                    </a:lnTo>
                    <a:lnTo>
                      <a:pt x="41" y="32"/>
                    </a:lnTo>
                    <a:lnTo>
                      <a:pt x="40" y="35"/>
                    </a:lnTo>
                    <a:lnTo>
                      <a:pt x="37" y="40"/>
                    </a:lnTo>
                    <a:lnTo>
                      <a:pt x="32" y="43"/>
                    </a:lnTo>
                    <a:lnTo>
                      <a:pt x="26" y="46"/>
                    </a:lnTo>
                    <a:lnTo>
                      <a:pt x="20" y="46"/>
                    </a:lnTo>
                    <a:lnTo>
                      <a:pt x="15" y="45"/>
                    </a:lnTo>
                    <a:lnTo>
                      <a:pt x="11" y="43"/>
                    </a:lnTo>
                    <a:lnTo>
                      <a:pt x="6" y="38"/>
                    </a:lnTo>
                    <a:lnTo>
                      <a:pt x="3" y="34"/>
                    </a:lnTo>
                    <a:lnTo>
                      <a:pt x="0" y="28"/>
                    </a:lnTo>
                    <a:lnTo>
                      <a:pt x="0" y="22"/>
                    </a:lnTo>
                    <a:lnTo>
                      <a:pt x="0" y="15"/>
                    </a:lnTo>
                    <a:lnTo>
                      <a:pt x="3" y="11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4" y="2"/>
                    </a:lnTo>
                    <a:lnTo>
                      <a:pt x="18" y="0"/>
                    </a:lnTo>
                    <a:lnTo>
                      <a:pt x="23" y="2"/>
                    </a:lnTo>
                    <a:lnTo>
                      <a:pt x="28" y="3"/>
                    </a:lnTo>
                    <a:lnTo>
                      <a:pt x="32" y="8"/>
                    </a:lnTo>
                    <a:lnTo>
                      <a:pt x="37" y="12"/>
                    </a:lnTo>
                    <a:close/>
                    <a:moveTo>
                      <a:pt x="25" y="15"/>
                    </a:moveTo>
                    <a:lnTo>
                      <a:pt x="21" y="12"/>
                    </a:lnTo>
                    <a:lnTo>
                      <a:pt x="20" y="9"/>
                    </a:lnTo>
                    <a:lnTo>
                      <a:pt x="18" y="8"/>
                    </a:lnTo>
                    <a:lnTo>
                      <a:pt x="15" y="6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1" y="6"/>
                    </a:lnTo>
                    <a:lnTo>
                      <a:pt x="9" y="8"/>
                    </a:lnTo>
                    <a:lnTo>
                      <a:pt x="8" y="11"/>
                    </a:lnTo>
                    <a:lnTo>
                      <a:pt x="9" y="15"/>
                    </a:lnTo>
                    <a:lnTo>
                      <a:pt x="12" y="22"/>
                    </a:lnTo>
                    <a:lnTo>
                      <a:pt x="12" y="23"/>
                    </a:lnTo>
                    <a:lnTo>
                      <a:pt x="25" y="15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8" name="Freeform 554"/>
              <p:cNvSpPr>
                <a:spLocks noEditPoints="1"/>
              </p:cNvSpPr>
              <p:nvPr/>
            </p:nvSpPr>
            <p:spPr bwMode="auto">
              <a:xfrm>
                <a:off x="4871" y="1463"/>
                <a:ext cx="56" cy="74"/>
              </a:xfrm>
              <a:custGeom>
                <a:avLst/>
                <a:gdLst>
                  <a:gd name="T0" fmla="*/ 19 w 56"/>
                  <a:gd name="T1" fmla="*/ 0 h 74"/>
                  <a:gd name="T2" fmla="*/ 47 w 56"/>
                  <a:gd name="T3" fmla="*/ 47 h 74"/>
                  <a:gd name="T4" fmla="*/ 48 w 56"/>
                  <a:gd name="T5" fmla="*/ 51 h 74"/>
                  <a:gd name="T6" fmla="*/ 50 w 56"/>
                  <a:gd name="T7" fmla="*/ 52 h 74"/>
                  <a:gd name="T8" fmla="*/ 50 w 56"/>
                  <a:gd name="T9" fmla="*/ 52 h 74"/>
                  <a:gd name="T10" fmla="*/ 51 w 56"/>
                  <a:gd name="T11" fmla="*/ 54 h 74"/>
                  <a:gd name="T12" fmla="*/ 53 w 56"/>
                  <a:gd name="T13" fmla="*/ 54 h 74"/>
                  <a:gd name="T14" fmla="*/ 54 w 56"/>
                  <a:gd name="T15" fmla="*/ 52 h 74"/>
                  <a:gd name="T16" fmla="*/ 56 w 56"/>
                  <a:gd name="T17" fmla="*/ 54 h 74"/>
                  <a:gd name="T18" fmla="*/ 42 w 56"/>
                  <a:gd name="T19" fmla="*/ 66 h 74"/>
                  <a:gd name="T20" fmla="*/ 37 w 56"/>
                  <a:gd name="T21" fmla="*/ 60 h 74"/>
                  <a:gd name="T22" fmla="*/ 37 w 56"/>
                  <a:gd name="T23" fmla="*/ 64 h 74"/>
                  <a:gd name="T24" fmla="*/ 36 w 56"/>
                  <a:gd name="T25" fmla="*/ 67 h 74"/>
                  <a:gd name="T26" fmla="*/ 33 w 56"/>
                  <a:gd name="T27" fmla="*/ 69 h 74"/>
                  <a:gd name="T28" fmla="*/ 31 w 56"/>
                  <a:gd name="T29" fmla="*/ 72 h 74"/>
                  <a:gd name="T30" fmla="*/ 25 w 56"/>
                  <a:gd name="T31" fmla="*/ 74 h 74"/>
                  <a:gd name="T32" fmla="*/ 20 w 56"/>
                  <a:gd name="T33" fmla="*/ 74 h 74"/>
                  <a:gd name="T34" fmla="*/ 16 w 56"/>
                  <a:gd name="T35" fmla="*/ 72 h 74"/>
                  <a:gd name="T36" fmla="*/ 11 w 56"/>
                  <a:gd name="T37" fmla="*/ 69 h 74"/>
                  <a:gd name="T38" fmla="*/ 7 w 56"/>
                  <a:gd name="T39" fmla="*/ 66 h 74"/>
                  <a:gd name="T40" fmla="*/ 3 w 56"/>
                  <a:gd name="T41" fmla="*/ 61 h 74"/>
                  <a:gd name="T42" fmla="*/ 2 w 56"/>
                  <a:gd name="T43" fmla="*/ 55 h 74"/>
                  <a:gd name="T44" fmla="*/ 0 w 56"/>
                  <a:gd name="T45" fmla="*/ 49 h 74"/>
                  <a:gd name="T46" fmla="*/ 0 w 56"/>
                  <a:gd name="T47" fmla="*/ 43 h 74"/>
                  <a:gd name="T48" fmla="*/ 2 w 56"/>
                  <a:gd name="T49" fmla="*/ 38 h 74"/>
                  <a:gd name="T50" fmla="*/ 5 w 56"/>
                  <a:gd name="T51" fmla="*/ 34 h 74"/>
                  <a:gd name="T52" fmla="*/ 8 w 56"/>
                  <a:gd name="T53" fmla="*/ 31 h 74"/>
                  <a:gd name="T54" fmla="*/ 11 w 56"/>
                  <a:gd name="T55" fmla="*/ 29 h 74"/>
                  <a:gd name="T56" fmla="*/ 14 w 56"/>
                  <a:gd name="T57" fmla="*/ 29 h 74"/>
                  <a:gd name="T58" fmla="*/ 17 w 56"/>
                  <a:gd name="T59" fmla="*/ 29 h 74"/>
                  <a:gd name="T60" fmla="*/ 20 w 56"/>
                  <a:gd name="T61" fmla="*/ 31 h 74"/>
                  <a:gd name="T62" fmla="*/ 13 w 56"/>
                  <a:gd name="T63" fmla="*/ 17 h 74"/>
                  <a:gd name="T64" fmla="*/ 11 w 56"/>
                  <a:gd name="T65" fmla="*/ 14 h 74"/>
                  <a:gd name="T66" fmla="*/ 10 w 56"/>
                  <a:gd name="T67" fmla="*/ 12 h 74"/>
                  <a:gd name="T68" fmla="*/ 8 w 56"/>
                  <a:gd name="T69" fmla="*/ 11 h 74"/>
                  <a:gd name="T70" fmla="*/ 7 w 56"/>
                  <a:gd name="T71" fmla="*/ 11 h 74"/>
                  <a:gd name="T72" fmla="*/ 5 w 56"/>
                  <a:gd name="T73" fmla="*/ 11 h 74"/>
                  <a:gd name="T74" fmla="*/ 3 w 56"/>
                  <a:gd name="T75" fmla="*/ 12 h 74"/>
                  <a:gd name="T76" fmla="*/ 2 w 56"/>
                  <a:gd name="T77" fmla="*/ 11 h 74"/>
                  <a:gd name="T78" fmla="*/ 19 w 56"/>
                  <a:gd name="T79" fmla="*/ 0 h 74"/>
                  <a:gd name="T80" fmla="*/ 25 w 56"/>
                  <a:gd name="T81" fmla="*/ 37 h 74"/>
                  <a:gd name="T82" fmla="*/ 19 w 56"/>
                  <a:gd name="T83" fmla="*/ 32 h 74"/>
                  <a:gd name="T84" fmla="*/ 16 w 56"/>
                  <a:gd name="T85" fmla="*/ 32 h 74"/>
                  <a:gd name="T86" fmla="*/ 11 w 56"/>
                  <a:gd name="T87" fmla="*/ 32 h 74"/>
                  <a:gd name="T88" fmla="*/ 10 w 56"/>
                  <a:gd name="T89" fmla="*/ 34 h 74"/>
                  <a:gd name="T90" fmla="*/ 10 w 56"/>
                  <a:gd name="T91" fmla="*/ 35 h 74"/>
                  <a:gd name="T92" fmla="*/ 10 w 56"/>
                  <a:gd name="T93" fmla="*/ 38 h 74"/>
                  <a:gd name="T94" fmla="*/ 10 w 56"/>
                  <a:gd name="T95" fmla="*/ 41 h 74"/>
                  <a:gd name="T96" fmla="*/ 11 w 56"/>
                  <a:gd name="T97" fmla="*/ 46 h 74"/>
                  <a:gd name="T98" fmla="*/ 14 w 56"/>
                  <a:gd name="T99" fmla="*/ 52 h 74"/>
                  <a:gd name="T100" fmla="*/ 19 w 56"/>
                  <a:gd name="T101" fmla="*/ 58 h 74"/>
                  <a:gd name="T102" fmla="*/ 22 w 56"/>
                  <a:gd name="T103" fmla="*/ 63 h 74"/>
                  <a:gd name="T104" fmla="*/ 25 w 56"/>
                  <a:gd name="T105" fmla="*/ 64 h 74"/>
                  <a:gd name="T106" fmla="*/ 28 w 56"/>
                  <a:gd name="T107" fmla="*/ 66 h 74"/>
                  <a:gd name="T108" fmla="*/ 30 w 56"/>
                  <a:gd name="T109" fmla="*/ 66 h 74"/>
                  <a:gd name="T110" fmla="*/ 31 w 56"/>
                  <a:gd name="T111" fmla="*/ 66 h 74"/>
                  <a:gd name="T112" fmla="*/ 34 w 56"/>
                  <a:gd name="T113" fmla="*/ 63 h 74"/>
                  <a:gd name="T114" fmla="*/ 34 w 56"/>
                  <a:gd name="T115" fmla="*/ 60 h 74"/>
                  <a:gd name="T116" fmla="*/ 36 w 56"/>
                  <a:gd name="T117" fmla="*/ 55 h 74"/>
                  <a:gd name="T118" fmla="*/ 25 w 56"/>
                  <a:gd name="T119" fmla="*/ 3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6" h="74">
                    <a:moveTo>
                      <a:pt x="19" y="0"/>
                    </a:moveTo>
                    <a:lnTo>
                      <a:pt x="47" y="47"/>
                    </a:lnTo>
                    <a:lnTo>
                      <a:pt x="48" y="51"/>
                    </a:lnTo>
                    <a:lnTo>
                      <a:pt x="50" y="52"/>
                    </a:lnTo>
                    <a:lnTo>
                      <a:pt x="50" y="52"/>
                    </a:lnTo>
                    <a:lnTo>
                      <a:pt x="51" y="54"/>
                    </a:lnTo>
                    <a:lnTo>
                      <a:pt x="53" y="54"/>
                    </a:lnTo>
                    <a:lnTo>
                      <a:pt x="54" y="52"/>
                    </a:lnTo>
                    <a:lnTo>
                      <a:pt x="56" y="54"/>
                    </a:lnTo>
                    <a:lnTo>
                      <a:pt x="42" y="66"/>
                    </a:lnTo>
                    <a:lnTo>
                      <a:pt x="37" y="60"/>
                    </a:lnTo>
                    <a:lnTo>
                      <a:pt x="37" y="64"/>
                    </a:lnTo>
                    <a:lnTo>
                      <a:pt x="36" y="67"/>
                    </a:lnTo>
                    <a:lnTo>
                      <a:pt x="33" y="69"/>
                    </a:lnTo>
                    <a:lnTo>
                      <a:pt x="31" y="72"/>
                    </a:lnTo>
                    <a:lnTo>
                      <a:pt x="25" y="74"/>
                    </a:lnTo>
                    <a:lnTo>
                      <a:pt x="20" y="74"/>
                    </a:lnTo>
                    <a:lnTo>
                      <a:pt x="16" y="72"/>
                    </a:lnTo>
                    <a:lnTo>
                      <a:pt x="11" y="69"/>
                    </a:lnTo>
                    <a:lnTo>
                      <a:pt x="7" y="66"/>
                    </a:lnTo>
                    <a:lnTo>
                      <a:pt x="3" y="61"/>
                    </a:lnTo>
                    <a:lnTo>
                      <a:pt x="2" y="55"/>
                    </a:lnTo>
                    <a:lnTo>
                      <a:pt x="0" y="49"/>
                    </a:lnTo>
                    <a:lnTo>
                      <a:pt x="0" y="43"/>
                    </a:lnTo>
                    <a:lnTo>
                      <a:pt x="2" y="38"/>
                    </a:lnTo>
                    <a:lnTo>
                      <a:pt x="5" y="34"/>
                    </a:lnTo>
                    <a:lnTo>
                      <a:pt x="8" y="31"/>
                    </a:lnTo>
                    <a:lnTo>
                      <a:pt x="11" y="29"/>
                    </a:lnTo>
                    <a:lnTo>
                      <a:pt x="14" y="29"/>
                    </a:lnTo>
                    <a:lnTo>
                      <a:pt x="17" y="29"/>
                    </a:lnTo>
                    <a:lnTo>
                      <a:pt x="20" y="31"/>
                    </a:lnTo>
                    <a:lnTo>
                      <a:pt x="13" y="17"/>
                    </a:lnTo>
                    <a:lnTo>
                      <a:pt x="11" y="14"/>
                    </a:lnTo>
                    <a:lnTo>
                      <a:pt x="10" y="12"/>
                    </a:lnTo>
                    <a:lnTo>
                      <a:pt x="8" y="11"/>
                    </a:lnTo>
                    <a:lnTo>
                      <a:pt x="7" y="11"/>
                    </a:lnTo>
                    <a:lnTo>
                      <a:pt x="5" y="11"/>
                    </a:lnTo>
                    <a:lnTo>
                      <a:pt x="3" y="12"/>
                    </a:lnTo>
                    <a:lnTo>
                      <a:pt x="2" y="11"/>
                    </a:lnTo>
                    <a:lnTo>
                      <a:pt x="19" y="0"/>
                    </a:lnTo>
                    <a:close/>
                    <a:moveTo>
                      <a:pt x="25" y="37"/>
                    </a:moveTo>
                    <a:lnTo>
                      <a:pt x="19" y="32"/>
                    </a:lnTo>
                    <a:lnTo>
                      <a:pt x="16" y="32"/>
                    </a:lnTo>
                    <a:lnTo>
                      <a:pt x="11" y="32"/>
                    </a:lnTo>
                    <a:lnTo>
                      <a:pt x="10" y="34"/>
                    </a:lnTo>
                    <a:lnTo>
                      <a:pt x="10" y="35"/>
                    </a:lnTo>
                    <a:lnTo>
                      <a:pt x="10" y="38"/>
                    </a:lnTo>
                    <a:lnTo>
                      <a:pt x="10" y="41"/>
                    </a:lnTo>
                    <a:lnTo>
                      <a:pt x="11" y="46"/>
                    </a:lnTo>
                    <a:lnTo>
                      <a:pt x="14" y="52"/>
                    </a:lnTo>
                    <a:lnTo>
                      <a:pt x="19" y="58"/>
                    </a:lnTo>
                    <a:lnTo>
                      <a:pt x="22" y="63"/>
                    </a:lnTo>
                    <a:lnTo>
                      <a:pt x="25" y="64"/>
                    </a:lnTo>
                    <a:lnTo>
                      <a:pt x="28" y="66"/>
                    </a:lnTo>
                    <a:lnTo>
                      <a:pt x="30" y="66"/>
                    </a:lnTo>
                    <a:lnTo>
                      <a:pt x="31" y="66"/>
                    </a:lnTo>
                    <a:lnTo>
                      <a:pt x="34" y="63"/>
                    </a:lnTo>
                    <a:lnTo>
                      <a:pt x="34" y="60"/>
                    </a:lnTo>
                    <a:lnTo>
                      <a:pt x="36" y="55"/>
                    </a:lnTo>
                    <a:lnTo>
                      <a:pt x="25" y="37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9" name="Freeform 555"/>
              <p:cNvSpPr>
                <a:spLocks/>
              </p:cNvSpPr>
              <p:nvPr/>
            </p:nvSpPr>
            <p:spPr bwMode="auto">
              <a:xfrm>
                <a:off x="4934" y="1414"/>
                <a:ext cx="70" cy="76"/>
              </a:xfrm>
              <a:custGeom>
                <a:avLst/>
                <a:gdLst>
                  <a:gd name="T0" fmla="*/ 42 w 70"/>
                  <a:gd name="T1" fmla="*/ 0 h 76"/>
                  <a:gd name="T2" fmla="*/ 53 w 70"/>
                  <a:gd name="T3" fmla="*/ 18 h 76"/>
                  <a:gd name="T4" fmla="*/ 51 w 70"/>
                  <a:gd name="T5" fmla="*/ 20 h 76"/>
                  <a:gd name="T6" fmla="*/ 47 w 70"/>
                  <a:gd name="T7" fmla="*/ 17 h 76"/>
                  <a:gd name="T8" fmla="*/ 42 w 70"/>
                  <a:gd name="T9" fmla="*/ 13 h 76"/>
                  <a:gd name="T10" fmla="*/ 37 w 70"/>
                  <a:gd name="T11" fmla="*/ 12 h 76"/>
                  <a:gd name="T12" fmla="*/ 31 w 70"/>
                  <a:gd name="T13" fmla="*/ 12 h 76"/>
                  <a:gd name="T14" fmla="*/ 24 w 70"/>
                  <a:gd name="T15" fmla="*/ 13 h 76"/>
                  <a:gd name="T16" fmla="*/ 19 w 70"/>
                  <a:gd name="T17" fmla="*/ 18 h 76"/>
                  <a:gd name="T18" fmla="*/ 16 w 70"/>
                  <a:gd name="T19" fmla="*/ 23 h 76"/>
                  <a:gd name="T20" fmla="*/ 14 w 70"/>
                  <a:gd name="T21" fmla="*/ 29 h 76"/>
                  <a:gd name="T22" fmla="*/ 14 w 70"/>
                  <a:gd name="T23" fmla="*/ 35 h 76"/>
                  <a:gd name="T24" fmla="*/ 16 w 70"/>
                  <a:gd name="T25" fmla="*/ 43 h 76"/>
                  <a:gd name="T26" fmla="*/ 20 w 70"/>
                  <a:gd name="T27" fmla="*/ 50 h 76"/>
                  <a:gd name="T28" fmla="*/ 25 w 70"/>
                  <a:gd name="T29" fmla="*/ 56 h 76"/>
                  <a:gd name="T30" fmla="*/ 30 w 70"/>
                  <a:gd name="T31" fmla="*/ 63 h 76"/>
                  <a:gd name="T32" fmla="*/ 36 w 70"/>
                  <a:gd name="T33" fmla="*/ 67 h 76"/>
                  <a:gd name="T34" fmla="*/ 42 w 70"/>
                  <a:gd name="T35" fmla="*/ 69 h 76"/>
                  <a:gd name="T36" fmla="*/ 48 w 70"/>
                  <a:gd name="T37" fmla="*/ 69 h 76"/>
                  <a:gd name="T38" fmla="*/ 54 w 70"/>
                  <a:gd name="T39" fmla="*/ 66 h 76"/>
                  <a:gd name="T40" fmla="*/ 59 w 70"/>
                  <a:gd name="T41" fmla="*/ 63 h 76"/>
                  <a:gd name="T42" fmla="*/ 62 w 70"/>
                  <a:gd name="T43" fmla="*/ 58 h 76"/>
                  <a:gd name="T44" fmla="*/ 65 w 70"/>
                  <a:gd name="T45" fmla="*/ 52 h 76"/>
                  <a:gd name="T46" fmla="*/ 67 w 70"/>
                  <a:gd name="T47" fmla="*/ 44 h 76"/>
                  <a:gd name="T48" fmla="*/ 70 w 70"/>
                  <a:gd name="T49" fmla="*/ 49 h 76"/>
                  <a:gd name="T50" fmla="*/ 68 w 70"/>
                  <a:gd name="T51" fmla="*/ 56 h 76"/>
                  <a:gd name="T52" fmla="*/ 63 w 70"/>
                  <a:gd name="T53" fmla="*/ 63 h 76"/>
                  <a:gd name="T54" fmla="*/ 59 w 70"/>
                  <a:gd name="T55" fmla="*/ 67 h 76"/>
                  <a:gd name="T56" fmla="*/ 53 w 70"/>
                  <a:gd name="T57" fmla="*/ 72 h 76"/>
                  <a:gd name="T58" fmla="*/ 43 w 70"/>
                  <a:gd name="T59" fmla="*/ 75 h 76"/>
                  <a:gd name="T60" fmla="*/ 34 w 70"/>
                  <a:gd name="T61" fmla="*/ 76 h 76"/>
                  <a:gd name="T62" fmla="*/ 30 w 70"/>
                  <a:gd name="T63" fmla="*/ 76 h 76"/>
                  <a:gd name="T64" fmla="*/ 24 w 70"/>
                  <a:gd name="T65" fmla="*/ 75 h 76"/>
                  <a:gd name="T66" fmla="*/ 17 w 70"/>
                  <a:gd name="T67" fmla="*/ 73 h 76"/>
                  <a:gd name="T68" fmla="*/ 13 w 70"/>
                  <a:gd name="T69" fmla="*/ 69 h 76"/>
                  <a:gd name="T70" fmla="*/ 10 w 70"/>
                  <a:gd name="T71" fmla="*/ 66 h 76"/>
                  <a:gd name="T72" fmla="*/ 5 w 70"/>
                  <a:gd name="T73" fmla="*/ 61 h 76"/>
                  <a:gd name="T74" fmla="*/ 4 w 70"/>
                  <a:gd name="T75" fmla="*/ 55 h 76"/>
                  <a:gd name="T76" fmla="*/ 2 w 70"/>
                  <a:gd name="T77" fmla="*/ 49 h 76"/>
                  <a:gd name="T78" fmla="*/ 0 w 70"/>
                  <a:gd name="T79" fmla="*/ 43 h 76"/>
                  <a:gd name="T80" fmla="*/ 2 w 70"/>
                  <a:gd name="T81" fmla="*/ 36 h 76"/>
                  <a:gd name="T82" fmla="*/ 4 w 70"/>
                  <a:gd name="T83" fmla="*/ 30 h 76"/>
                  <a:gd name="T84" fmla="*/ 7 w 70"/>
                  <a:gd name="T85" fmla="*/ 26 h 76"/>
                  <a:gd name="T86" fmla="*/ 10 w 70"/>
                  <a:gd name="T87" fmla="*/ 20 h 76"/>
                  <a:gd name="T88" fmla="*/ 14 w 70"/>
                  <a:gd name="T89" fmla="*/ 15 h 76"/>
                  <a:gd name="T90" fmla="*/ 19 w 70"/>
                  <a:gd name="T91" fmla="*/ 12 h 76"/>
                  <a:gd name="T92" fmla="*/ 25 w 70"/>
                  <a:gd name="T93" fmla="*/ 9 h 76"/>
                  <a:gd name="T94" fmla="*/ 33 w 70"/>
                  <a:gd name="T95" fmla="*/ 7 h 76"/>
                  <a:gd name="T96" fmla="*/ 37 w 70"/>
                  <a:gd name="T97" fmla="*/ 6 h 76"/>
                  <a:gd name="T98" fmla="*/ 39 w 70"/>
                  <a:gd name="T99" fmla="*/ 6 h 76"/>
                  <a:gd name="T100" fmla="*/ 40 w 70"/>
                  <a:gd name="T101" fmla="*/ 4 h 76"/>
                  <a:gd name="T102" fmla="*/ 40 w 70"/>
                  <a:gd name="T103" fmla="*/ 4 h 76"/>
                  <a:gd name="T104" fmla="*/ 40 w 70"/>
                  <a:gd name="T105" fmla="*/ 1 h 76"/>
                  <a:gd name="T106" fmla="*/ 40 w 70"/>
                  <a:gd name="T107" fmla="*/ 0 h 76"/>
                  <a:gd name="T108" fmla="*/ 42 w 70"/>
                  <a:gd name="T10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0" h="76">
                    <a:moveTo>
                      <a:pt x="42" y="0"/>
                    </a:moveTo>
                    <a:lnTo>
                      <a:pt x="53" y="18"/>
                    </a:lnTo>
                    <a:lnTo>
                      <a:pt x="51" y="20"/>
                    </a:lnTo>
                    <a:lnTo>
                      <a:pt x="47" y="17"/>
                    </a:lnTo>
                    <a:lnTo>
                      <a:pt x="42" y="13"/>
                    </a:lnTo>
                    <a:lnTo>
                      <a:pt x="37" y="12"/>
                    </a:lnTo>
                    <a:lnTo>
                      <a:pt x="31" y="12"/>
                    </a:lnTo>
                    <a:lnTo>
                      <a:pt x="24" y="13"/>
                    </a:lnTo>
                    <a:lnTo>
                      <a:pt x="19" y="18"/>
                    </a:lnTo>
                    <a:lnTo>
                      <a:pt x="16" y="23"/>
                    </a:lnTo>
                    <a:lnTo>
                      <a:pt x="14" y="29"/>
                    </a:lnTo>
                    <a:lnTo>
                      <a:pt x="14" y="35"/>
                    </a:lnTo>
                    <a:lnTo>
                      <a:pt x="16" y="43"/>
                    </a:lnTo>
                    <a:lnTo>
                      <a:pt x="20" y="50"/>
                    </a:lnTo>
                    <a:lnTo>
                      <a:pt x="25" y="56"/>
                    </a:lnTo>
                    <a:lnTo>
                      <a:pt x="30" y="63"/>
                    </a:lnTo>
                    <a:lnTo>
                      <a:pt x="36" y="67"/>
                    </a:lnTo>
                    <a:lnTo>
                      <a:pt x="42" y="69"/>
                    </a:lnTo>
                    <a:lnTo>
                      <a:pt x="48" y="69"/>
                    </a:lnTo>
                    <a:lnTo>
                      <a:pt x="54" y="66"/>
                    </a:lnTo>
                    <a:lnTo>
                      <a:pt x="59" y="63"/>
                    </a:lnTo>
                    <a:lnTo>
                      <a:pt x="62" y="58"/>
                    </a:lnTo>
                    <a:lnTo>
                      <a:pt x="65" y="52"/>
                    </a:lnTo>
                    <a:lnTo>
                      <a:pt x="67" y="44"/>
                    </a:lnTo>
                    <a:lnTo>
                      <a:pt x="70" y="49"/>
                    </a:lnTo>
                    <a:lnTo>
                      <a:pt x="68" y="56"/>
                    </a:lnTo>
                    <a:lnTo>
                      <a:pt x="63" y="63"/>
                    </a:lnTo>
                    <a:lnTo>
                      <a:pt x="59" y="67"/>
                    </a:lnTo>
                    <a:lnTo>
                      <a:pt x="53" y="72"/>
                    </a:lnTo>
                    <a:lnTo>
                      <a:pt x="43" y="75"/>
                    </a:lnTo>
                    <a:lnTo>
                      <a:pt x="34" y="76"/>
                    </a:lnTo>
                    <a:lnTo>
                      <a:pt x="30" y="76"/>
                    </a:lnTo>
                    <a:lnTo>
                      <a:pt x="24" y="75"/>
                    </a:lnTo>
                    <a:lnTo>
                      <a:pt x="17" y="73"/>
                    </a:lnTo>
                    <a:lnTo>
                      <a:pt x="13" y="69"/>
                    </a:lnTo>
                    <a:lnTo>
                      <a:pt x="10" y="66"/>
                    </a:lnTo>
                    <a:lnTo>
                      <a:pt x="5" y="61"/>
                    </a:lnTo>
                    <a:lnTo>
                      <a:pt x="4" y="55"/>
                    </a:lnTo>
                    <a:lnTo>
                      <a:pt x="2" y="49"/>
                    </a:lnTo>
                    <a:lnTo>
                      <a:pt x="0" y="43"/>
                    </a:lnTo>
                    <a:lnTo>
                      <a:pt x="2" y="36"/>
                    </a:lnTo>
                    <a:lnTo>
                      <a:pt x="4" y="30"/>
                    </a:lnTo>
                    <a:lnTo>
                      <a:pt x="7" y="26"/>
                    </a:lnTo>
                    <a:lnTo>
                      <a:pt x="10" y="20"/>
                    </a:lnTo>
                    <a:lnTo>
                      <a:pt x="14" y="15"/>
                    </a:lnTo>
                    <a:lnTo>
                      <a:pt x="19" y="12"/>
                    </a:lnTo>
                    <a:lnTo>
                      <a:pt x="25" y="9"/>
                    </a:lnTo>
                    <a:lnTo>
                      <a:pt x="33" y="7"/>
                    </a:lnTo>
                    <a:lnTo>
                      <a:pt x="37" y="6"/>
                    </a:lnTo>
                    <a:lnTo>
                      <a:pt x="39" y="6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0" y="1"/>
                    </a:lnTo>
                    <a:lnTo>
                      <a:pt x="40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0" name="Freeform 556"/>
              <p:cNvSpPr>
                <a:spLocks/>
              </p:cNvSpPr>
              <p:nvPr/>
            </p:nvSpPr>
            <p:spPr bwMode="auto">
              <a:xfrm>
                <a:off x="4982" y="1383"/>
                <a:ext cx="83" cy="84"/>
              </a:xfrm>
              <a:custGeom>
                <a:avLst/>
                <a:gdLst>
                  <a:gd name="T0" fmla="*/ 25 w 83"/>
                  <a:gd name="T1" fmla="*/ 18 h 84"/>
                  <a:gd name="T2" fmla="*/ 37 w 83"/>
                  <a:gd name="T3" fmla="*/ 41 h 84"/>
                  <a:gd name="T4" fmla="*/ 39 w 83"/>
                  <a:gd name="T5" fmla="*/ 41 h 84"/>
                  <a:gd name="T6" fmla="*/ 42 w 83"/>
                  <a:gd name="T7" fmla="*/ 38 h 84"/>
                  <a:gd name="T8" fmla="*/ 43 w 83"/>
                  <a:gd name="T9" fmla="*/ 37 h 84"/>
                  <a:gd name="T10" fmla="*/ 45 w 83"/>
                  <a:gd name="T11" fmla="*/ 34 h 84"/>
                  <a:gd name="T12" fmla="*/ 43 w 83"/>
                  <a:gd name="T13" fmla="*/ 28 h 84"/>
                  <a:gd name="T14" fmla="*/ 42 w 83"/>
                  <a:gd name="T15" fmla="*/ 21 h 84"/>
                  <a:gd name="T16" fmla="*/ 43 w 83"/>
                  <a:gd name="T17" fmla="*/ 20 h 84"/>
                  <a:gd name="T18" fmla="*/ 60 w 83"/>
                  <a:gd name="T19" fmla="*/ 51 h 84"/>
                  <a:gd name="T20" fmla="*/ 59 w 83"/>
                  <a:gd name="T21" fmla="*/ 51 h 84"/>
                  <a:gd name="T22" fmla="*/ 55 w 83"/>
                  <a:gd name="T23" fmla="*/ 48 h 84"/>
                  <a:gd name="T24" fmla="*/ 52 w 83"/>
                  <a:gd name="T25" fmla="*/ 44 h 84"/>
                  <a:gd name="T26" fmla="*/ 49 w 83"/>
                  <a:gd name="T27" fmla="*/ 43 h 84"/>
                  <a:gd name="T28" fmla="*/ 46 w 83"/>
                  <a:gd name="T29" fmla="*/ 41 h 84"/>
                  <a:gd name="T30" fmla="*/ 43 w 83"/>
                  <a:gd name="T31" fmla="*/ 43 h 84"/>
                  <a:gd name="T32" fmla="*/ 39 w 83"/>
                  <a:gd name="T33" fmla="*/ 44 h 84"/>
                  <a:gd name="T34" fmla="*/ 49 w 83"/>
                  <a:gd name="T35" fmla="*/ 61 h 84"/>
                  <a:gd name="T36" fmla="*/ 51 w 83"/>
                  <a:gd name="T37" fmla="*/ 64 h 84"/>
                  <a:gd name="T38" fmla="*/ 52 w 83"/>
                  <a:gd name="T39" fmla="*/ 67 h 84"/>
                  <a:gd name="T40" fmla="*/ 54 w 83"/>
                  <a:gd name="T41" fmla="*/ 67 h 84"/>
                  <a:gd name="T42" fmla="*/ 55 w 83"/>
                  <a:gd name="T43" fmla="*/ 67 h 84"/>
                  <a:gd name="T44" fmla="*/ 57 w 83"/>
                  <a:gd name="T45" fmla="*/ 67 h 84"/>
                  <a:gd name="T46" fmla="*/ 59 w 83"/>
                  <a:gd name="T47" fmla="*/ 66 h 84"/>
                  <a:gd name="T48" fmla="*/ 63 w 83"/>
                  <a:gd name="T49" fmla="*/ 64 h 84"/>
                  <a:gd name="T50" fmla="*/ 68 w 83"/>
                  <a:gd name="T51" fmla="*/ 61 h 84"/>
                  <a:gd name="T52" fmla="*/ 71 w 83"/>
                  <a:gd name="T53" fmla="*/ 57 h 84"/>
                  <a:gd name="T54" fmla="*/ 74 w 83"/>
                  <a:gd name="T55" fmla="*/ 54 h 84"/>
                  <a:gd name="T56" fmla="*/ 74 w 83"/>
                  <a:gd name="T57" fmla="*/ 48 h 84"/>
                  <a:gd name="T58" fmla="*/ 74 w 83"/>
                  <a:gd name="T59" fmla="*/ 43 h 84"/>
                  <a:gd name="T60" fmla="*/ 74 w 83"/>
                  <a:gd name="T61" fmla="*/ 37 h 84"/>
                  <a:gd name="T62" fmla="*/ 75 w 83"/>
                  <a:gd name="T63" fmla="*/ 37 h 84"/>
                  <a:gd name="T64" fmla="*/ 83 w 83"/>
                  <a:gd name="T65" fmla="*/ 57 h 84"/>
                  <a:gd name="T66" fmla="*/ 34 w 83"/>
                  <a:gd name="T67" fmla="*/ 84 h 84"/>
                  <a:gd name="T68" fmla="*/ 32 w 83"/>
                  <a:gd name="T69" fmla="*/ 83 h 84"/>
                  <a:gd name="T70" fmla="*/ 34 w 83"/>
                  <a:gd name="T71" fmla="*/ 81 h 84"/>
                  <a:gd name="T72" fmla="*/ 37 w 83"/>
                  <a:gd name="T73" fmla="*/ 80 h 84"/>
                  <a:gd name="T74" fmla="*/ 39 w 83"/>
                  <a:gd name="T75" fmla="*/ 78 h 84"/>
                  <a:gd name="T76" fmla="*/ 39 w 83"/>
                  <a:gd name="T77" fmla="*/ 77 h 84"/>
                  <a:gd name="T78" fmla="*/ 39 w 83"/>
                  <a:gd name="T79" fmla="*/ 75 h 84"/>
                  <a:gd name="T80" fmla="*/ 39 w 83"/>
                  <a:gd name="T81" fmla="*/ 74 h 84"/>
                  <a:gd name="T82" fmla="*/ 35 w 83"/>
                  <a:gd name="T83" fmla="*/ 71 h 84"/>
                  <a:gd name="T84" fmla="*/ 14 w 83"/>
                  <a:gd name="T85" fmla="*/ 32 h 84"/>
                  <a:gd name="T86" fmla="*/ 12 w 83"/>
                  <a:gd name="T87" fmla="*/ 29 h 84"/>
                  <a:gd name="T88" fmla="*/ 11 w 83"/>
                  <a:gd name="T89" fmla="*/ 28 h 84"/>
                  <a:gd name="T90" fmla="*/ 11 w 83"/>
                  <a:gd name="T91" fmla="*/ 28 h 84"/>
                  <a:gd name="T92" fmla="*/ 9 w 83"/>
                  <a:gd name="T93" fmla="*/ 26 h 84"/>
                  <a:gd name="T94" fmla="*/ 6 w 83"/>
                  <a:gd name="T95" fmla="*/ 28 h 84"/>
                  <a:gd name="T96" fmla="*/ 3 w 83"/>
                  <a:gd name="T97" fmla="*/ 28 h 84"/>
                  <a:gd name="T98" fmla="*/ 2 w 83"/>
                  <a:gd name="T99" fmla="*/ 29 h 84"/>
                  <a:gd name="T100" fmla="*/ 0 w 83"/>
                  <a:gd name="T101" fmla="*/ 28 h 84"/>
                  <a:gd name="T102" fmla="*/ 48 w 83"/>
                  <a:gd name="T103" fmla="*/ 0 h 84"/>
                  <a:gd name="T104" fmla="*/ 59 w 83"/>
                  <a:gd name="T105" fmla="*/ 17 h 84"/>
                  <a:gd name="T106" fmla="*/ 55 w 83"/>
                  <a:gd name="T107" fmla="*/ 18 h 84"/>
                  <a:gd name="T108" fmla="*/ 52 w 83"/>
                  <a:gd name="T109" fmla="*/ 14 h 84"/>
                  <a:gd name="T110" fmla="*/ 48 w 83"/>
                  <a:gd name="T111" fmla="*/ 11 h 84"/>
                  <a:gd name="T112" fmla="*/ 43 w 83"/>
                  <a:gd name="T113" fmla="*/ 11 h 84"/>
                  <a:gd name="T114" fmla="*/ 40 w 83"/>
                  <a:gd name="T115" fmla="*/ 11 h 84"/>
                  <a:gd name="T116" fmla="*/ 37 w 83"/>
                  <a:gd name="T117" fmla="*/ 11 h 84"/>
                  <a:gd name="T118" fmla="*/ 34 w 83"/>
                  <a:gd name="T119" fmla="*/ 12 h 84"/>
                  <a:gd name="T120" fmla="*/ 31 w 83"/>
                  <a:gd name="T121" fmla="*/ 15 h 84"/>
                  <a:gd name="T122" fmla="*/ 25 w 83"/>
                  <a:gd name="T123" fmla="*/ 1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3" h="84">
                    <a:moveTo>
                      <a:pt x="25" y="18"/>
                    </a:moveTo>
                    <a:lnTo>
                      <a:pt x="37" y="41"/>
                    </a:lnTo>
                    <a:lnTo>
                      <a:pt x="39" y="41"/>
                    </a:lnTo>
                    <a:lnTo>
                      <a:pt x="42" y="38"/>
                    </a:lnTo>
                    <a:lnTo>
                      <a:pt x="43" y="37"/>
                    </a:lnTo>
                    <a:lnTo>
                      <a:pt x="45" y="34"/>
                    </a:lnTo>
                    <a:lnTo>
                      <a:pt x="43" y="28"/>
                    </a:lnTo>
                    <a:lnTo>
                      <a:pt x="42" y="21"/>
                    </a:lnTo>
                    <a:lnTo>
                      <a:pt x="43" y="20"/>
                    </a:lnTo>
                    <a:lnTo>
                      <a:pt x="60" y="51"/>
                    </a:lnTo>
                    <a:lnTo>
                      <a:pt x="59" y="51"/>
                    </a:lnTo>
                    <a:lnTo>
                      <a:pt x="55" y="48"/>
                    </a:lnTo>
                    <a:lnTo>
                      <a:pt x="52" y="44"/>
                    </a:lnTo>
                    <a:lnTo>
                      <a:pt x="49" y="43"/>
                    </a:lnTo>
                    <a:lnTo>
                      <a:pt x="46" y="41"/>
                    </a:lnTo>
                    <a:lnTo>
                      <a:pt x="43" y="43"/>
                    </a:lnTo>
                    <a:lnTo>
                      <a:pt x="39" y="44"/>
                    </a:lnTo>
                    <a:lnTo>
                      <a:pt x="49" y="61"/>
                    </a:lnTo>
                    <a:lnTo>
                      <a:pt x="51" y="64"/>
                    </a:lnTo>
                    <a:lnTo>
                      <a:pt x="52" y="67"/>
                    </a:lnTo>
                    <a:lnTo>
                      <a:pt x="54" y="67"/>
                    </a:lnTo>
                    <a:lnTo>
                      <a:pt x="55" y="67"/>
                    </a:lnTo>
                    <a:lnTo>
                      <a:pt x="57" y="67"/>
                    </a:lnTo>
                    <a:lnTo>
                      <a:pt x="59" y="66"/>
                    </a:lnTo>
                    <a:lnTo>
                      <a:pt x="63" y="64"/>
                    </a:lnTo>
                    <a:lnTo>
                      <a:pt x="68" y="61"/>
                    </a:lnTo>
                    <a:lnTo>
                      <a:pt x="71" y="57"/>
                    </a:lnTo>
                    <a:lnTo>
                      <a:pt x="74" y="54"/>
                    </a:lnTo>
                    <a:lnTo>
                      <a:pt x="74" y="48"/>
                    </a:lnTo>
                    <a:lnTo>
                      <a:pt x="74" y="43"/>
                    </a:lnTo>
                    <a:lnTo>
                      <a:pt x="74" y="37"/>
                    </a:lnTo>
                    <a:lnTo>
                      <a:pt x="75" y="37"/>
                    </a:lnTo>
                    <a:lnTo>
                      <a:pt x="83" y="57"/>
                    </a:lnTo>
                    <a:lnTo>
                      <a:pt x="34" y="84"/>
                    </a:lnTo>
                    <a:lnTo>
                      <a:pt x="32" y="83"/>
                    </a:lnTo>
                    <a:lnTo>
                      <a:pt x="34" y="81"/>
                    </a:lnTo>
                    <a:lnTo>
                      <a:pt x="37" y="80"/>
                    </a:lnTo>
                    <a:lnTo>
                      <a:pt x="39" y="78"/>
                    </a:lnTo>
                    <a:lnTo>
                      <a:pt x="39" y="77"/>
                    </a:lnTo>
                    <a:lnTo>
                      <a:pt x="39" y="75"/>
                    </a:lnTo>
                    <a:lnTo>
                      <a:pt x="39" y="74"/>
                    </a:lnTo>
                    <a:lnTo>
                      <a:pt x="35" y="71"/>
                    </a:lnTo>
                    <a:lnTo>
                      <a:pt x="14" y="32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9" y="26"/>
                    </a:lnTo>
                    <a:lnTo>
                      <a:pt x="6" y="28"/>
                    </a:lnTo>
                    <a:lnTo>
                      <a:pt x="3" y="28"/>
                    </a:lnTo>
                    <a:lnTo>
                      <a:pt x="2" y="29"/>
                    </a:lnTo>
                    <a:lnTo>
                      <a:pt x="0" y="28"/>
                    </a:lnTo>
                    <a:lnTo>
                      <a:pt x="48" y="0"/>
                    </a:lnTo>
                    <a:lnTo>
                      <a:pt x="59" y="17"/>
                    </a:lnTo>
                    <a:lnTo>
                      <a:pt x="55" y="18"/>
                    </a:lnTo>
                    <a:lnTo>
                      <a:pt x="52" y="14"/>
                    </a:lnTo>
                    <a:lnTo>
                      <a:pt x="48" y="11"/>
                    </a:lnTo>
                    <a:lnTo>
                      <a:pt x="43" y="11"/>
                    </a:lnTo>
                    <a:lnTo>
                      <a:pt x="40" y="11"/>
                    </a:lnTo>
                    <a:lnTo>
                      <a:pt x="37" y="11"/>
                    </a:lnTo>
                    <a:lnTo>
                      <a:pt x="34" y="12"/>
                    </a:lnTo>
                    <a:lnTo>
                      <a:pt x="31" y="15"/>
                    </a:lnTo>
                    <a:lnTo>
                      <a:pt x="25" y="18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1" name="Freeform 557"/>
              <p:cNvSpPr>
                <a:spLocks noEditPoints="1"/>
              </p:cNvSpPr>
              <p:nvPr/>
            </p:nvSpPr>
            <p:spPr bwMode="auto">
              <a:xfrm>
                <a:off x="5041" y="1355"/>
                <a:ext cx="78" cy="80"/>
              </a:xfrm>
              <a:custGeom>
                <a:avLst/>
                <a:gdLst>
                  <a:gd name="T0" fmla="*/ 58 w 78"/>
                  <a:gd name="T1" fmla="*/ 26 h 80"/>
                  <a:gd name="T2" fmla="*/ 66 w 78"/>
                  <a:gd name="T3" fmla="*/ 26 h 80"/>
                  <a:gd name="T4" fmla="*/ 73 w 78"/>
                  <a:gd name="T5" fmla="*/ 29 h 80"/>
                  <a:gd name="T6" fmla="*/ 78 w 78"/>
                  <a:gd name="T7" fmla="*/ 37 h 80"/>
                  <a:gd name="T8" fmla="*/ 76 w 78"/>
                  <a:gd name="T9" fmla="*/ 46 h 80"/>
                  <a:gd name="T10" fmla="*/ 69 w 78"/>
                  <a:gd name="T11" fmla="*/ 57 h 80"/>
                  <a:gd name="T12" fmla="*/ 32 w 78"/>
                  <a:gd name="T13" fmla="*/ 80 h 80"/>
                  <a:gd name="T14" fmla="*/ 35 w 78"/>
                  <a:gd name="T15" fmla="*/ 76 h 80"/>
                  <a:gd name="T16" fmla="*/ 36 w 78"/>
                  <a:gd name="T17" fmla="*/ 72 h 80"/>
                  <a:gd name="T18" fmla="*/ 36 w 78"/>
                  <a:gd name="T19" fmla="*/ 69 h 80"/>
                  <a:gd name="T20" fmla="*/ 13 w 78"/>
                  <a:gd name="T21" fmla="*/ 28 h 80"/>
                  <a:gd name="T22" fmla="*/ 9 w 78"/>
                  <a:gd name="T23" fmla="*/ 22 h 80"/>
                  <a:gd name="T24" fmla="*/ 6 w 78"/>
                  <a:gd name="T25" fmla="*/ 22 h 80"/>
                  <a:gd name="T26" fmla="*/ 0 w 78"/>
                  <a:gd name="T27" fmla="*/ 23 h 80"/>
                  <a:gd name="T28" fmla="*/ 27 w 78"/>
                  <a:gd name="T29" fmla="*/ 6 h 80"/>
                  <a:gd name="T30" fmla="*/ 38 w 78"/>
                  <a:gd name="T31" fmla="*/ 0 h 80"/>
                  <a:gd name="T32" fmla="*/ 47 w 78"/>
                  <a:gd name="T33" fmla="*/ 0 h 80"/>
                  <a:gd name="T34" fmla="*/ 55 w 78"/>
                  <a:gd name="T35" fmla="*/ 3 h 80"/>
                  <a:gd name="T36" fmla="*/ 59 w 78"/>
                  <a:gd name="T37" fmla="*/ 11 h 80"/>
                  <a:gd name="T38" fmla="*/ 58 w 78"/>
                  <a:gd name="T39" fmla="*/ 20 h 80"/>
                  <a:gd name="T40" fmla="*/ 52 w 78"/>
                  <a:gd name="T41" fmla="*/ 28 h 80"/>
                  <a:gd name="T42" fmla="*/ 41 w 78"/>
                  <a:gd name="T43" fmla="*/ 32 h 80"/>
                  <a:gd name="T44" fmla="*/ 46 w 78"/>
                  <a:gd name="T45" fmla="*/ 26 h 80"/>
                  <a:gd name="T46" fmla="*/ 47 w 78"/>
                  <a:gd name="T47" fmla="*/ 19 h 80"/>
                  <a:gd name="T48" fmla="*/ 43 w 78"/>
                  <a:gd name="T49" fmla="*/ 11 h 80"/>
                  <a:gd name="T50" fmla="*/ 36 w 78"/>
                  <a:gd name="T51" fmla="*/ 8 h 80"/>
                  <a:gd name="T52" fmla="*/ 29 w 78"/>
                  <a:gd name="T53" fmla="*/ 9 h 80"/>
                  <a:gd name="T54" fmla="*/ 21 w 78"/>
                  <a:gd name="T55" fmla="*/ 12 h 80"/>
                  <a:gd name="T56" fmla="*/ 36 w 78"/>
                  <a:gd name="T57" fmla="*/ 39 h 80"/>
                  <a:gd name="T58" fmla="*/ 49 w 78"/>
                  <a:gd name="T59" fmla="*/ 60 h 80"/>
                  <a:gd name="T60" fmla="*/ 52 w 78"/>
                  <a:gd name="T61" fmla="*/ 63 h 80"/>
                  <a:gd name="T62" fmla="*/ 56 w 78"/>
                  <a:gd name="T63" fmla="*/ 62 h 80"/>
                  <a:gd name="T64" fmla="*/ 61 w 78"/>
                  <a:gd name="T65" fmla="*/ 57 h 80"/>
                  <a:gd name="T66" fmla="*/ 63 w 78"/>
                  <a:gd name="T67" fmla="*/ 49 h 80"/>
                  <a:gd name="T68" fmla="*/ 61 w 78"/>
                  <a:gd name="T69" fmla="*/ 43 h 80"/>
                  <a:gd name="T70" fmla="*/ 56 w 78"/>
                  <a:gd name="T71" fmla="*/ 36 h 80"/>
                  <a:gd name="T72" fmla="*/ 49 w 78"/>
                  <a:gd name="T73" fmla="*/ 34 h 80"/>
                  <a:gd name="T74" fmla="*/ 41 w 78"/>
                  <a:gd name="T75" fmla="*/ 3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8" h="80">
                    <a:moveTo>
                      <a:pt x="52" y="28"/>
                    </a:moveTo>
                    <a:lnTo>
                      <a:pt x="58" y="26"/>
                    </a:lnTo>
                    <a:lnTo>
                      <a:pt x="63" y="25"/>
                    </a:lnTo>
                    <a:lnTo>
                      <a:pt x="66" y="26"/>
                    </a:lnTo>
                    <a:lnTo>
                      <a:pt x="70" y="28"/>
                    </a:lnTo>
                    <a:lnTo>
                      <a:pt x="73" y="29"/>
                    </a:lnTo>
                    <a:lnTo>
                      <a:pt x="76" y="32"/>
                    </a:lnTo>
                    <a:lnTo>
                      <a:pt x="78" y="37"/>
                    </a:lnTo>
                    <a:lnTo>
                      <a:pt x="78" y="42"/>
                    </a:lnTo>
                    <a:lnTo>
                      <a:pt x="76" y="46"/>
                    </a:lnTo>
                    <a:lnTo>
                      <a:pt x="73" y="52"/>
                    </a:lnTo>
                    <a:lnTo>
                      <a:pt x="69" y="57"/>
                    </a:lnTo>
                    <a:lnTo>
                      <a:pt x="61" y="63"/>
                    </a:lnTo>
                    <a:lnTo>
                      <a:pt x="32" y="80"/>
                    </a:lnTo>
                    <a:lnTo>
                      <a:pt x="32" y="77"/>
                    </a:lnTo>
                    <a:lnTo>
                      <a:pt x="35" y="76"/>
                    </a:lnTo>
                    <a:lnTo>
                      <a:pt x="36" y="74"/>
                    </a:lnTo>
                    <a:lnTo>
                      <a:pt x="36" y="72"/>
                    </a:lnTo>
                    <a:lnTo>
                      <a:pt x="36" y="71"/>
                    </a:lnTo>
                    <a:lnTo>
                      <a:pt x="36" y="69"/>
                    </a:lnTo>
                    <a:lnTo>
                      <a:pt x="35" y="65"/>
                    </a:lnTo>
                    <a:lnTo>
                      <a:pt x="13" y="28"/>
                    </a:lnTo>
                    <a:lnTo>
                      <a:pt x="10" y="23"/>
                    </a:lnTo>
                    <a:lnTo>
                      <a:pt x="9" y="22"/>
                    </a:lnTo>
                    <a:lnTo>
                      <a:pt x="7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3"/>
                    </a:lnTo>
                    <a:lnTo>
                      <a:pt x="0" y="22"/>
                    </a:lnTo>
                    <a:lnTo>
                      <a:pt x="27" y="6"/>
                    </a:lnTo>
                    <a:lnTo>
                      <a:pt x="33" y="3"/>
                    </a:lnTo>
                    <a:lnTo>
                      <a:pt x="38" y="0"/>
                    </a:lnTo>
                    <a:lnTo>
                      <a:pt x="43" y="0"/>
                    </a:lnTo>
                    <a:lnTo>
                      <a:pt x="47" y="0"/>
                    </a:lnTo>
                    <a:lnTo>
                      <a:pt x="52" y="2"/>
                    </a:lnTo>
                    <a:lnTo>
                      <a:pt x="55" y="3"/>
                    </a:lnTo>
                    <a:lnTo>
                      <a:pt x="58" y="6"/>
                    </a:lnTo>
                    <a:lnTo>
                      <a:pt x="59" y="11"/>
                    </a:lnTo>
                    <a:lnTo>
                      <a:pt x="59" y="16"/>
                    </a:lnTo>
                    <a:lnTo>
                      <a:pt x="58" y="20"/>
                    </a:lnTo>
                    <a:lnTo>
                      <a:pt x="56" y="23"/>
                    </a:lnTo>
                    <a:lnTo>
                      <a:pt x="52" y="28"/>
                    </a:lnTo>
                    <a:close/>
                    <a:moveTo>
                      <a:pt x="35" y="36"/>
                    </a:moveTo>
                    <a:lnTo>
                      <a:pt x="41" y="32"/>
                    </a:lnTo>
                    <a:lnTo>
                      <a:pt x="44" y="29"/>
                    </a:lnTo>
                    <a:lnTo>
                      <a:pt x="46" y="26"/>
                    </a:lnTo>
                    <a:lnTo>
                      <a:pt x="47" y="22"/>
                    </a:lnTo>
                    <a:lnTo>
                      <a:pt x="47" y="19"/>
                    </a:lnTo>
                    <a:lnTo>
                      <a:pt x="44" y="14"/>
                    </a:lnTo>
                    <a:lnTo>
                      <a:pt x="43" y="11"/>
                    </a:lnTo>
                    <a:lnTo>
                      <a:pt x="39" y="9"/>
                    </a:lnTo>
                    <a:lnTo>
                      <a:pt x="36" y="8"/>
                    </a:lnTo>
                    <a:lnTo>
                      <a:pt x="32" y="8"/>
                    </a:lnTo>
                    <a:lnTo>
                      <a:pt x="29" y="9"/>
                    </a:lnTo>
                    <a:lnTo>
                      <a:pt x="26" y="11"/>
                    </a:lnTo>
                    <a:lnTo>
                      <a:pt x="21" y="12"/>
                    </a:lnTo>
                    <a:lnTo>
                      <a:pt x="35" y="36"/>
                    </a:lnTo>
                    <a:close/>
                    <a:moveTo>
                      <a:pt x="36" y="39"/>
                    </a:moveTo>
                    <a:lnTo>
                      <a:pt x="47" y="59"/>
                    </a:lnTo>
                    <a:lnTo>
                      <a:pt x="49" y="60"/>
                    </a:lnTo>
                    <a:lnTo>
                      <a:pt x="50" y="62"/>
                    </a:lnTo>
                    <a:lnTo>
                      <a:pt x="52" y="63"/>
                    </a:lnTo>
                    <a:lnTo>
                      <a:pt x="53" y="63"/>
                    </a:lnTo>
                    <a:lnTo>
                      <a:pt x="56" y="62"/>
                    </a:lnTo>
                    <a:lnTo>
                      <a:pt x="59" y="60"/>
                    </a:lnTo>
                    <a:lnTo>
                      <a:pt x="61" y="57"/>
                    </a:lnTo>
                    <a:lnTo>
                      <a:pt x="63" y="54"/>
                    </a:lnTo>
                    <a:lnTo>
                      <a:pt x="63" y="49"/>
                    </a:lnTo>
                    <a:lnTo>
                      <a:pt x="63" y="46"/>
                    </a:lnTo>
                    <a:lnTo>
                      <a:pt x="61" y="43"/>
                    </a:lnTo>
                    <a:lnTo>
                      <a:pt x="58" y="39"/>
                    </a:lnTo>
                    <a:lnTo>
                      <a:pt x="56" y="36"/>
                    </a:lnTo>
                    <a:lnTo>
                      <a:pt x="52" y="34"/>
                    </a:lnTo>
                    <a:lnTo>
                      <a:pt x="49" y="34"/>
                    </a:lnTo>
                    <a:lnTo>
                      <a:pt x="46" y="36"/>
                    </a:lnTo>
                    <a:lnTo>
                      <a:pt x="41" y="37"/>
                    </a:lnTo>
                    <a:lnTo>
                      <a:pt x="36" y="39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2" name="Freeform 558"/>
              <p:cNvSpPr>
                <a:spLocks noEditPoints="1"/>
              </p:cNvSpPr>
              <p:nvPr/>
            </p:nvSpPr>
            <p:spPr bwMode="auto">
              <a:xfrm>
                <a:off x="5127" y="1326"/>
                <a:ext cx="64" cy="75"/>
              </a:xfrm>
              <a:custGeom>
                <a:avLst/>
                <a:gdLst>
                  <a:gd name="T0" fmla="*/ 30 w 64"/>
                  <a:gd name="T1" fmla="*/ 38 h 75"/>
                  <a:gd name="T2" fmla="*/ 9 w 64"/>
                  <a:gd name="T3" fmla="*/ 51 h 75"/>
                  <a:gd name="T4" fmla="*/ 9 w 64"/>
                  <a:gd name="T5" fmla="*/ 58 h 75"/>
                  <a:gd name="T6" fmla="*/ 10 w 64"/>
                  <a:gd name="T7" fmla="*/ 61 h 75"/>
                  <a:gd name="T8" fmla="*/ 10 w 64"/>
                  <a:gd name="T9" fmla="*/ 63 h 75"/>
                  <a:gd name="T10" fmla="*/ 12 w 64"/>
                  <a:gd name="T11" fmla="*/ 65 h 75"/>
                  <a:gd name="T12" fmla="*/ 15 w 64"/>
                  <a:gd name="T13" fmla="*/ 65 h 75"/>
                  <a:gd name="T14" fmla="*/ 17 w 64"/>
                  <a:gd name="T15" fmla="*/ 65 h 75"/>
                  <a:gd name="T16" fmla="*/ 21 w 64"/>
                  <a:gd name="T17" fmla="*/ 63 h 75"/>
                  <a:gd name="T18" fmla="*/ 21 w 64"/>
                  <a:gd name="T19" fmla="*/ 65 h 75"/>
                  <a:gd name="T20" fmla="*/ 3 w 64"/>
                  <a:gd name="T21" fmla="*/ 75 h 75"/>
                  <a:gd name="T22" fmla="*/ 1 w 64"/>
                  <a:gd name="T23" fmla="*/ 74 h 75"/>
                  <a:gd name="T24" fmla="*/ 4 w 64"/>
                  <a:gd name="T25" fmla="*/ 72 h 75"/>
                  <a:gd name="T26" fmla="*/ 6 w 64"/>
                  <a:gd name="T27" fmla="*/ 69 h 75"/>
                  <a:gd name="T28" fmla="*/ 6 w 64"/>
                  <a:gd name="T29" fmla="*/ 66 h 75"/>
                  <a:gd name="T30" fmla="*/ 6 w 64"/>
                  <a:gd name="T31" fmla="*/ 63 h 75"/>
                  <a:gd name="T32" fmla="*/ 6 w 64"/>
                  <a:gd name="T33" fmla="*/ 57 h 75"/>
                  <a:gd name="T34" fmla="*/ 0 w 64"/>
                  <a:gd name="T35" fmla="*/ 0 h 75"/>
                  <a:gd name="T36" fmla="*/ 1 w 64"/>
                  <a:gd name="T37" fmla="*/ 0 h 75"/>
                  <a:gd name="T38" fmla="*/ 49 w 64"/>
                  <a:gd name="T39" fmla="*/ 34 h 75"/>
                  <a:gd name="T40" fmla="*/ 52 w 64"/>
                  <a:gd name="T41" fmla="*/ 37 h 75"/>
                  <a:gd name="T42" fmla="*/ 55 w 64"/>
                  <a:gd name="T43" fmla="*/ 38 h 75"/>
                  <a:gd name="T44" fmla="*/ 58 w 64"/>
                  <a:gd name="T45" fmla="*/ 40 h 75"/>
                  <a:gd name="T46" fmla="*/ 60 w 64"/>
                  <a:gd name="T47" fmla="*/ 40 h 75"/>
                  <a:gd name="T48" fmla="*/ 63 w 64"/>
                  <a:gd name="T49" fmla="*/ 38 h 75"/>
                  <a:gd name="T50" fmla="*/ 64 w 64"/>
                  <a:gd name="T51" fmla="*/ 41 h 75"/>
                  <a:gd name="T52" fmla="*/ 37 w 64"/>
                  <a:gd name="T53" fmla="*/ 57 h 75"/>
                  <a:gd name="T54" fmla="*/ 35 w 64"/>
                  <a:gd name="T55" fmla="*/ 54 h 75"/>
                  <a:gd name="T56" fmla="*/ 37 w 64"/>
                  <a:gd name="T57" fmla="*/ 54 h 75"/>
                  <a:gd name="T58" fmla="*/ 40 w 64"/>
                  <a:gd name="T59" fmla="*/ 52 h 75"/>
                  <a:gd name="T60" fmla="*/ 41 w 64"/>
                  <a:gd name="T61" fmla="*/ 51 h 75"/>
                  <a:gd name="T62" fmla="*/ 41 w 64"/>
                  <a:gd name="T63" fmla="*/ 49 h 75"/>
                  <a:gd name="T64" fmla="*/ 41 w 64"/>
                  <a:gd name="T65" fmla="*/ 48 h 75"/>
                  <a:gd name="T66" fmla="*/ 40 w 64"/>
                  <a:gd name="T67" fmla="*/ 48 h 75"/>
                  <a:gd name="T68" fmla="*/ 40 w 64"/>
                  <a:gd name="T69" fmla="*/ 46 h 75"/>
                  <a:gd name="T70" fmla="*/ 38 w 64"/>
                  <a:gd name="T71" fmla="*/ 46 h 75"/>
                  <a:gd name="T72" fmla="*/ 37 w 64"/>
                  <a:gd name="T73" fmla="*/ 45 h 75"/>
                  <a:gd name="T74" fmla="*/ 30 w 64"/>
                  <a:gd name="T75" fmla="*/ 38 h 75"/>
                  <a:gd name="T76" fmla="*/ 26 w 64"/>
                  <a:gd name="T77" fmla="*/ 35 h 75"/>
                  <a:gd name="T78" fmla="*/ 6 w 64"/>
                  <a:gd name="T79" fmla="*/ 21 h 75"/>
                  <a:gd name="T80" fmla="*/ 9 w 64"/>
                  <a:gd name="T81" fmla="*/ 46 h 75"/>
                  <a:gd name="T82" fmla="*/ 26 w 64"/>
                  <a:gd name="T83" fmla="*/ 3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4" h="75">
                    <a:moveTo>
                      <a:pt x="30" y="38"/>
                    </a:moveTo>
                    <a:lnTo>
                      <a:pt x="9" y="51"/>
                    </a:lnTo>
                    <a:lnTo>
                      <a:pt x="9" y="58"/>
                    </a:lnTo>
                    <a:lnTo>
                      <a:pt x="10" y="61"/>
                    </a:lnTo>
                    <a:lnTo>
                      <a:pt x="10" y="63"/>
                    </a:lnTo>
                    <a:lnTo>
                      <a:pt x="12" y="65"/>
                    </a:lnTo>
                    <a:lnTo>
                      <a:pt x="15" y="65"/>
                    </a:lnTo>
                    <a:lnTo>
                      <a:pt x="17" y="65"/>
                    </a:lnTo>
                    <a:lnTo>
                      <a:pt x="21" y="63"/>
                    </a:lnTo>
                    <a:lnTo>
                      <a:pt x="21" y="65"/>
                    </a:lnTo>
                    <a:lnTo>
                      <a:pt x="3" y="75"/>
                    </a:lnTo>
                    <a:lnTo>
                      <a:pt x="1" y="74"/>
                    </a:lnTo>
                    <a:lnTo>
                      <a:pt x="4" y="72"/>
                    </a:lnTo>
                    <a:lnTo>
                      <a:pt x="6" y="69"/>
                    </a:lnTo>
                    <a:lnTo>
                      <a:pt x="6" y="66"/>
                    </a:lnTo>
                    <a:lnTo>
                      <a:pt x="6" y="63"/>
                    </a:lnTo>
                    <a:lnTo>
                      <a:pt x="6" y="57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49" y="34"/>
                    </a:lnTo>
                    <a:lnTo>
                      <a:pt x="52" y="37"/>
                    </a:lnTo>
                    <a:lnTo>
                      <a:pt x="55" y="38"/>
                    </a:lnTo>
                    <a:lnTo>
                      <a:pt x="58" y="40"/>
                    </a:lnTo>
                    <a:lnTo>
                      <a:pt x="60" y="40"/>
                    </a:lnTo>
                    <a:lnTo>
                      <a:pt x="63" y="38"/>
                    </a:lnTo>
                    <a:lnTo>
                      <a:pt x="64" y="41"/>
                    </a:lnTo>
                    <a:lnTo>
                      <a:pt x="37" y="57"/>
                    </a:lnTo>
                    <a:lnTo>
                      <a:pt x="35" y="54"/>
                    </a:lnTo>
                    <a:lnTo>
                      <a:pt x="37" y="54"/>
                    </a:lnTo>
                    <a:lnTo>
                      <a:pt x="40" y="52"/>
                    </a:lnTo>
                    <a:lnTo>
                      <a:pt x="41" y="51"/>
                    </a:lnTo>
                    <a:lnTo>
                      <a:pt x="41" y="49"/>
                    </a:lnTo>
                    <a:lnTo>
                      <a:pt x="41" y="48"/>
                    </a:lnTo>
                    <a:lnTo>
                      <a:pt x="40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7" y="45"/>
                    </a:lnTo>
                    <a:lnTo>
                      <a:pt x="30" y="38"/>
                    </a:lnTo>
                    <a:close/>
                    <a:moveTo>
                      <a:pt x="26" y="35"/>
                    </a:moveTo>
                    <a:lnTo>
                      <a:pt x="6" y="21"/>
                    </a:lnTo>
                    <a:lnTo>
                      <a:pt x="9" y="46"/>
                    </a:lnTo>
                    <a:lnTo>
                      <a:pt x="26" y="35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3" name="Freeform 559"/>
              <p:cNvSpPr>
                <a:spLocks/>
              </p:cNvSpPr>
              <p:nvPr/>
            </p:nvSpPr>
            <p:spPr bwMode="auto">
              <a:xfrm>
                <a:off x="5159" y="1280"/>
                <a:ext cx="63" cy="86"/>
              </a:xfrm>
              <a:custGeom>
                <a:avLst/>
                <a:gdLst>
                  <a:gd name="T0" fmla="*/ 24 w 63"/>
                  <a:gd name="T1" fmla="*/ 20 h 86"/>
                  <a:gd name="T2" fmla="*/ 37 w 63"/>
                  <a:gd name="T3" fmla="*/ 41 h 86"/>
                  <a:gd name="T4" fmla="*/ 38 w 63"/>
                  <a:gd name="T5" fmla="*/ 41 h 86"/>
                  <a:gd name="T6" fmla="*/ 41 w 63"/>
                  <a:gd name="T7" fmla="*/ 38 h 86"/>
                  <a:gd name="T8" fmla="*/ 43 w 63"/>
                  <a:gd name="T9" fmla="*/ 37 h 86"/>
                  <a:gd name="T10" fmla="*/ 44 w 63"/>
                  <a:gd name="T11" fmla="*/ 34 h 86"/>
                  <a:gd name="T12" fmla="*/ 44 w 63"/>
                  <a:gd name="T13" fmla="*/ 31 h 86"/>
                  <a:gd name="T14" fmla="*/ 44 w 63"/>
                  <a:gd name="T15" fmla="*/ 26 h 86"/>
                  <a:gd name="T16" fmla="*/ 43 w 63"/>
                  <a:gd name="T17" fmla="*/ 21 h 86"/>
                  <a:gd name="T18" fmla="*/ 44 w 63"/>
                  <a:gd name="T19" fmla="*/ 20 h 86"/>
                  <a:gd name="T20" fmla="*/ 61 w 63"/>
                  <a:gd name="T21" fmla="*/ 51 h 86"/>
                  <a:gd name="T22" fmla="*/ 60 w 63"/>
                  <a:gd name="T23" fmla="*/ 51 h 86"/>
                  <a:gd name="T24" fmla="*/ 57 w 63"/>
                  <a:gd name="T25" fmla="*/ 47 h 86"/>
                  <a:gd name="T26" fmla="*/ 54 w 63"/>
                  <a:gd name="T27" fmla="*/ 44 h 86"/>
                  <a:gd name="T28" fmla="*/ 49 w 63"/>
                  <a:gd name="T29" fmla="*/ 43 h 86"/>
                  <a:gd name="T30" fmla="*/ 44 w 63"/>
                  <a:gd name="T31" fmla="*/ 43 h 86"/>
                  <a:gd name="T32" fmla="*/ 40 w 63"/>
                  <a:gd name="T33" fmla="*/ 44 h 86"/>
                  <a:gd name="T34" fmla="*/ 38 w 63"/>
                  <a:gd name="T35" fmla="*/ 46 h 86"/>
                  <a:gd name="T36" fmla="*/ 49 w 63"/>
                  <a:gd name="T37" fmla="*/ 63 h 86"/>
                  <a:gd name="T38" fmla="*/ 51 w 63"/>
                  <a:gd name="T39" fmla="*/ 67 h 86"/>
                  <a:gd name="T40" fmla="*/ 52 w 63"/>
                  <a:gd name="T41" fmla="*/ 69 h 86"/>
                  <a:gd name="T42" fmla="*/ 54 w 63"/>
                  <a:gd name="T43" fmla="*/ 69 h 86"/>
                  <a:gd name="T44" fmla="*/ 55 w 63"/>
                  <a:gd name="T45" fmla="*/ 69 h 86"/>
                  <a:gd name="T46" fmla="*/ 58 w 63"/>
                  <a:gd name="T47" fmla="*/ 69 h 86"/>
                  <a:gd name="T48" fmla="*/ 60 w 63"/>
                  <a:gd name="T49" fmla="*/ 67 h 86"/>
                  <a:gd name="T50" fmla="*/ 61 w 63"/>
                  <a:gd name="T51" fmla="*/ 67 h 86"/>
                  <a:gd name="T52" fmla="*/ 63 w 63"/>
                  <a:gd name="T53" fmla="*/ 69 h 86"/>
                  <a:gd name="T54" fmla="*/ 34 w 63"/>
                  <a:gd name="T55" fmla="*/ 86 h 86"/>
                  <a:gd name="T56" fmla="*/ 32 w 63"/>
                  <a:gd name="T57" fmla="*/ 84 h 86"/>
                  <a:gd name="T58" fmla="*/ 34 w 63"/>
                  <a:gd name="T59" fmla="*/ 83 h 86"/>
                  <a:gd name="T60" fmla="*/ 37 w 63"/>
                  <a:gd name="T61" fmla="*/ 81 h 86"/>
                  <a:gd name="T62" fmla="*/ 38 w 63"/>
                  <a:gd name="T63" fmla="*/ 80 h 86"/>
                  <a:gd name="T64" fmla="*/ 38 w 63"/>
                  <a:gd name="T65" fmla="*/ 78 h 86"/>
                  <a:gd name="T66" fmla="*/ 38 w 63"/>
                  <a:gd name="T67" fmla="*/ 77 h 86"/>
                  <a:gd name="T68" fmla="*/ 38 w 63"/>
                  <a:gd name="T69" fmla="*/ 75 h 86"/>
                  <a:gd name="T70" fmla="*/ 35 w 63"/>
                  <a:gd name="T71" fmla="*/ 71 h 86"/>
                  <a:gd name="T72" fmla="*/ 14 w 63"/>
                  <a:gd name="T73" fmla="*/ 34 h 86"/>
                  <a:gd name="T74" fmla="*/ 12 w 63"/>
                  <a:gd name="T75" fmla="*/ 31 h 86"/>
                  <a:gd name="T76" fmla="*/ 11 w 63"/>
                  <a:gd name="T77" fmla="*/ 29 h 86"/>
                  <a:gd name="T78" fmla="*/ 9 w 63"/>
                  <a:gd name="T79" fmla="*/ 28 h 86"/>
                  <a:gd name="T80" fmla="*/ 8 w 63"/>
                  <a:gd name="T81" fmla="*/ 28 h 86"/>
                  <a:gd name="T82" fmla="*/ 6 w 63"/>
                  <a:gd name="T83" fmla="*/ 28 h 86"/>
                  <a:gd name="T84" fmla="*/ 3 w 63"/>
                  <a:gd name="T85" fmla="*/ 29 h 86"/>
                  <a:gd name="T86" fmla="*/ 1 w 63"/>
                  <a:gd name="T87" fmla="*/ 31 h 86"/>
                  <a:gd name="T88" fmla="*/ 0 w 63"/>
                  <a:gd name="T89" fmla="*/ 29 h 86"/>
                  <a:gd name="T90" fmla="*/ 49 w 63"/>
                  <a:gd name="T91" fmla="*/ 0 h 86"/>
                  <a:gd name="T92" fmla="*/ 58 w 63"/>
                  <a:gd name="T93" fmla="*/ 17 h 86"/>
                  <a:gd name="T94" fmla="*/ 57 w 63"/>
                  <a:gd name="T95" fmla="*/ 18 h 86"/>
                  <a:gd name="T96" fmla="*/ 52 w 63"/>
                  <a:gd name="T97" fmla="*/ 14 h 86"/>
                  <a:gd name="T98" fmla="*/ 49 w 63"/>
                  <a:gd name="T99" fmla="*/ 11 h 86"/>
                  <a:gd name="T100" fmla="*/ 44 w 63"/>
                  <a:gd name="T101" fmla="*/ 11 h 86"/>
                  <a:gd name="T102" fmla="*/ 40 w 63"/>
                  <a:gd name="T103" fmla="*/ 11 h 86"/>
                  <a:gd name="T104" fmla="*/ 37 w 63"/>
                  <a:gd name="T105" fmla="*/ 12 h 86"/>
                  <a:gd name="T106" fmla="*/ 34 w 63"/>
                  <a:gd name="T107" fmla="*/ 14 h 86"/>
                  <a:gd name="T108" fmla="*/ 31 w 63"/>
                  <a:gd name="T109" fmla="*/ 15 h 86"/>
                  <a:gd name="T110" fmla="*/ 24 w 63"/>
                  <a:gd name="T111" fmla="*/ 2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3" h="86">
                    <a:moveTo>
                      <a:pt x="24" y="20"/>
                    </a:moveTo>
                    <a:lnTo>
                      <a:pt x="37" y="41"/>
                    </a:lnTo>
                    <a:lnTo>
                      <a:pt x="38" y="41"/>
                    </a:lnTo>
                    <a:lnTo>
                      <a:pt x="41" y="38"/>
                    </a:lnTo>
                    <a:lnTo>
                      <a:pt x="43" y="37"/>
                    </a:lnTo>
                    <a:lnTo>
                      <a:pt x="44" y="34"/>
                    </a:lnTo>
                    <a:lnTo>
                      <a:pt x="44" y="31"/>
                    </a:lnTo>
                    <a:lnTo>
                      <a:pt x="44" y="26"/>
                    </a:lnTo>
                    <a:lnTo>
                      <a:pt x="43" y="21"/>
                    </a:lnTo>
                    <a:lnTo>
                      <a:pt x="44" y="20"/>
                    </a:lnTo>
                    <a:lnTo>
                      <a:pt x="61" y="51"/>
                    </a:lnTo>
                    <a:lnTo>
                      <a:pt x="60" y="51"/>
                    </a:lnTo>
                    <a:lnTo>
                      <a:pt x="57" y="47"/>
                    </a:lnTo>
                    <a:lnTo>
                      <a:pt x="54" y="44"/>
                    </a:lnTo>
                    <a:lnTo>
                      <a:pt x="49" y="43"/>
                    </a:lnTo>
                    <a:lnTo>
                      <a:pt x="44" y="43"/>
                    </a:lnTo>
                    <a:lnTo>
                      <a:pt x="40" y="44"/>
                    </a:lnTo>
                    <a:lnTo>
                      <a:pt x="38" y="46"/>
                    </a:lnTo>
                    <a:lnTo>
                      <a:pt x="49" y="63"/>
                    </a:lnTo>
                    <a:lnTo>
                      <a:pt x="51" y="67"/>
                    </a:lnTo>
                    <a:lnTo>
                      <a:pt x="52" y="69"/>
                    </a:lnTo>
                    <a:lnTo>
                      <a:pt x="54" y="69"/>
                    </a:lnTo>
                    <a:lnTo>
                      <a:pt x="55" y="69"/>
                    </a:lnTo>
                    <a:lnTo>
                      <a:pt x="58" y="69"/>
                    </a:lnTo>
                    <a:lnTo>
                      <a:pt x="60" y="67"/>
                    </a:lnTo>
                    <a:lnTo>
                      <a:pt x="61" y="67"/>
                    </a:lnTo>
                    <a:lnTo>
                      <a:pt x="63" y="69"/>
                    </a:lnTo>
                    <a:lnTo>
                      <a:pt x="34" y="86"/>
                    </a:lnTo>
                    <a:lnTo>
                      <a:pt x="32" y="84"/>
                    </a:lnTo>
                    <a:lnTo>
                      <a:pt x="34" y="83"/>
                    </a:lnTo>
                    <a:lnTo>
                      <a:pt x="37" y="81"/>
                    </a:lnTo>
                    <a:lnTo>
                      <a:pt x="38" y="80"/>
                    </a:lnTo>
                    <a:lnTo>
                      <a:pt x="38" y="78"/>
                    </a:lnTo>
                    <a:lnTo>
                      <a:pt x="38" y="77"/>
                    </a:lnTo>
                    <a:lnTo>
                      <a:pt x="38" y="75"/>
                    </a:lnTo>
                    <a:lnTo>
                      <a:pt x="35" y="71"/>
                    </a:lnTo>
                    <a:lnTo>
                      <a:pt x="14" y="34"/>
                    </a:lnTo>
                    <a:lnTo>
                      <a:pt x="12" y="31"/>
                    </a:lnTo>
                    <a:lnTo>
                      <a:pt x="11" y="29"/>
                    </a:lnTo>
                    <a:lnTo>
                      <a:pt x="9" y="28"/>
                    </a:lnTo>
                    <a:lnTo>
                      <a:pt x="8" y="28"/>
                    </a:lnTo>
                    <a:lnTo>
                      <a:pt x="6" y="28"/>
                    </a:lnTo>
                    <a:lnTo>
                      <a:pt x="3" y="29"/>
                    </a:lnTo>
                    <a:lnTo>
                      <a:pt x="1" y="31"/>
                    </a:lnTo>
                    <a:lnTo>
                      <a:pt x="0" y="29"/>
                    </a:lnTo>
                    <a:lnTo>
                      <a:pt x="49" y="0"/>
                    </a:lnTo>
                    <a:lnTo>
                      <a:pt x="58" y="17"/>
                    </a:lnTo>
                    <a:lnTo>
                      <a:pt x="57" y="18"/>
                    </a:lnTo>
                    <a:lnTo>
                      <a:pt x="52" y="14"/>
                    </a:lnTo>
                    <a:lnTo>
                      <a:pt x="49" y="11"/>
                    </a:lnTo>
                    <a:lnTo>
                      <a:pt x="44" y="11"/>
                    </a:lnTo>
                    <a:lnTo>
                      <a:pt x="40" y="11"/>
                    </a:lnTo>
                    <a:lnTo>
                      <a:pt x="37" y="12"/>
                    </a:lnTo>
                    <a:lnTo>
                      <a:pt x="34" y="14"/>
                    </a:lnTo>
                    <a:lnTo>
                      <a:pt x="31" y="15"/>
                    </a:lnTo>
                    <a:lnTo>
                      <a:pt x="24" y="20"/>
                    </a:lnTo>
                    <a:close/>
                  </a:path>
                </a:pathLst>
              </a:custGeom>
              <a:solidFill>
                <a:srgbClr val="803000"/>
              </a:solidFill>
              <a:ln w="0">
                <a:solidFill>
                  <a:srgbClr val="803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4" name="Freeform 560"/>
              <p:cNvSpPr>
                <a:spLocks/>
              </p:cNvSpPr>
              <p:nvPr/>
            </p:nvSpPr>
            <p:spPr bwMode="auto">
              <a:xfrm>
                <a:off x="4990" y="2027"/>
                <a:ext cx="72" cy="91"/>
              </a:xfrm>
              <a:custGeom>
                <a:avLst/>
                <a:gdLst>
                  <a:gd name="T0" fmla="*/ 44 w 72"/>
                  <a:gd name="T1" fmla="*/ 91 h 91"/>
                  <a:gd name="T2" fmla="*/ 0 w 72"/>
                  <a:gd name="T3" fmla="*/ 57 h 91"/>
                  <a:gd name="T4" fmla="*/ 4 w 72"/>
                  <a:gd name="T5" fmla="*/ 51 h 91"/>
                  <a:gd name="T6" fmla="*/ 27 w 72"/>
                  <a:gd name="T7" fmla="*/ 68 h 91"/>
                  <a:gd name="T8" fmla="*/ 29 w 72"/>
                  <a:gd name="T9" fmla="*/ 69 h 91"/>
                  <a:gd name="T10" fmla="*/ 31 w 72"/>
                  <a:gd name="T11" fmla="*/ 71 h 91"/>
                  <a:gd name="T12" fmla="*/ 35 w 72"/>
                  <a:gd name="T13" fmla="*/ 74 h 91"/>
                  <a:gd name="T14" fmla="*/ 37 w 72"/>
                  <a:gd name="T15" fmla="*/ 75 h 91"/>
                  <a:gd name="T16" fmla="*/ 38 w 72"/>
                  <a:gd name="T17" fmla="*/ 77 h 91"/>
                  <a:gd name="T18" fmla="*/ 40 w 72"/>
                  <a:gd name="T19" fmla="*/ 77 h 91"/>
                  <a:gd name="T20" fmla="*/ 41 w 72"/>
                  <a:gd name="T21" fmla="*/ 78 h 91"/>
                  <a:gd name="T22" fmla="*/ 38 w 72"/>
                  <a:gd name="T23" fmla="*/ 72 h 91"/>
                  <a:gd name="T24" fmla="*/ 37 w 72"/>
                  <a:gd name="T25" fmla="*/ 68 h 91"/>
                  <a:gd name="T26" fmla="*/ 35 w 72"/>
                  <a:gd name="T27" fmla="*/ 65 h 91"/>
                  <a:gd name="T28" fmla="*/ 21 w 72"/>
                  <a:gd name="T29" fmla="*/ 31 h 91"/>
                  <a:gd name="T30" fmla="*/ 27 w 72"/>
                  <a:gd name="T31" fmla="*/ 25 h 91"/>
                  <a:gd name="T32" fmla="*/ 54 w 72"/>
                  <a:gd name="T33" fmla="*/ 45 h 91"/>
                  <a:gd name="T34" fmla="*/ 58 w 72"/>
                  <a:gd name="T35" fmla="*/ 48 h 91"/>
                  <a:gd name="T36" fmla="*/ 64 w 72"/>
                  <a:gd name="T37" fmla="*/ 52 h 91"/>
                  <a:gd name="T38" fmla="*/ 63 w 72"/>
                  <a:gd name="T39" fmla="*/ 51 h 91"/>
                  <a:gd name="T40" fmla="*/ 61 w 72"/>
                  <a:gd name="T41" fmla="*/ 48 h 91"/>
                  <a:gd name="T42" fmla="*/ 58 w 72"/>
                  <a:gd name="T43" fmla="*/ 42 h 91"/>
                  <a:gd name="T44" fmla="*/ 58 w 72"/>
                  <a:gd name="T45" fmla="*/ 38 h 91"/>
                  <a:gd name="T46" fmla="*/ 43 w 72"/>
                  <a:gd name="T47" fmla="*/ 5 h 91"/>
                  <a:gd name="T48" fmla="*/ 47 w 72"/>
                  <a:gd name="T49" fmla="*/ 0 h 91"/>
                  <a:gd name="T50" fmla="*/ 72 w 72"/>
                  <a:gd name="T51" fmla="*/ 57 h 91"/>
                  <a:gd name="T52" fmla="*/ 67 w 72"/>
                  <a:gd name="T53" fmla="*/ 63 h 91"/>
                  <a:gd name="T54" fmla="*/ 40 w 72"/>
                  <a:gd name="T55" fmla="*/ 43 h 91"/>
                  <a:gd name="T56" fmla="*/ 37 w 72"/>
                  <a:gd name="T57" fmla="*/ 40 h 91"/>
                  <a:gd name="T58" fmla="*/ 31 w 72"/>
                  <a:gd name="T59" fmla="*/ 37 h 91"/>
                  <a:gd name="T60" fmla="*/ 34 w 72"/>
                  <a:gd name="T61" fmla="*/ 42 h 91"/>
                  <a:gd name="T62" fmla="*/ 35 w 72"/>
                  <a:gd name="T63" fmla="*/ 46 h 91"/>
                  <a:gd name="T64" fmla="*/ 51 w 72"/>
                  <a:gd name="T65" fmla="*/ 85 h 91"/>
                  <a:gd name="T66" fmla="*/ 44 w 72"/>
                  <a:gd name="T67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2" h="91">
                    <a:moveTo>
                      <a:pt x="44" y="91"/>
                    </a:moveTo>
                    <a:lnTo>
                      <a:pt x="0" y="57"/>
                    </a:lnTo>
                    <a:lnTo>
                      <a:pt x="4" y="51"/>
                    </a:lnTo>
                    <a:lnTo>
                      <a:pt x="27" y="68"/>
                    </a:lnTo>
                    <a:lnTo>
                      <a:pt x="29" y="69"/>
                    </a:lnTo>
                    <a:lnTo>
                      <a:pt x="31" y="71"/>
                    </a:lnTo>
                    <a:lnTo>
                      <a:pt x="35" y="74"/>
                    </a:lnTo>
                    <a:lnTo>
                      <a:pt x="37" y="75"/>
                    </a:lnTo>
                    <a:lnTo>
                      <a:pt x="38" y="77"/>
                    </a:lnTo>
                    <a:lnTo>
                      <a:pt x="40" y="77"/>
                    </a:lnTo>
                    <a:lnTo>
                      <a:pt x="41" y="78"/>
                    </a:lnTo>
                    <a:lnTo>
                      <a:pt x="38" y="72"/>
                    </a:lnTo>
                    <a:lnTo>
                      <a:pt x="37" y="68"/>
                    </a:lnTo>
                    <a:lnTo>
                      <a:pt x="35" y="65"/>
                    </a:lnTo>
                    <a:lnTo>
                      <a:pt x="21" y="31"/>
                    </a:lnTo>
                    <a:lnTo>
                      <a:pt x="27" y="25"/>
                    </a:lnTo>
                    <a:lnTo>
                      <a:pt x="54" y="45"/>
                    </a:lnTo>
                    <a:lnTo>
                      <a:pt x="58" y="48"/>
                    </a:lnTo>
                    <a:lnTo>
                      <a:pt x="64" y="52"/>
                    </a:lnTo>
                    <a:lnTo>
                      <a:pt x="63" y="51"/>
                    </a:lnTo>
                    <a:lnTo>
                      <a:pt x="61" y="48"/>
                    </a:lnTo>
                    <a:lnTo>
                      <a:pt x="58" y="42"/>
                    </a:lnTo>
                    <a:lnTo>
                      <a:pt x="58" y="38"/>
                    </a:lnTo>
                    <a:lnTo>
                      <a:pt x="43" y="5"/>
                    </a:lnTo>
                    <a:lnTo>
                      <a:pt x="47" y="0"/>
                    </a:lnTo>
                    <a:lnTo>
                      <a:pt x="72" y="57"/>
                    </a:lnTo>
                    <a:lnTo>
                      <a:pt x="67" y="63"/>
                    </a:lnTo>
                    <a:lnTo>
                      <a:pt x="40" y="43"/>
                    </a:lnTo>
                    <a:lnTo>
                      <a:pt x="37" y="40"/>
                    </a:lnTo>
                    <a:lnTo>
                      <a:pt x="31" y="37"/>
                    </a:lnTo>
                    <a:lnTo>
                      <a:pt x="34" y="42"/>
                    </a:lnTo>
                    <a:lnTo>
                      <a:pt x="35" y="46"/>
                    </a:lnTo>
                    <a:lnTo>
                      <a:pt x="51" y="85"/>
                    </a:lnTo>
                    <a:lnTo>
                      <a:pt x="44" y="9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5" name="Freeform 561"/>
              <p:cNvSpPr>
                <a:spLocks/>
              </p:cNvSpPr>
              <p:nvPr/>
            </p:nvSpPr>
            <p:spPr bwMode="auto">
              <a:xfrm>
                <a:off x="5057" y="2001"/>
                <a:ext cx="40" cy="41"/>
              </a:xfrm>
              <a:custGeom>
                <a:avLst/>
                <a:gdLst>
                  <a:gd name="T0" fmla="*/ 40 w 40"/>
                  <a:gd name="T1" fmla="*/ 5 h 41"/>
                  <a:gd name="T2" fmla="*/ 30 w 40"/>
                  <a:gd name="T3" fmla="*/ 41 h 41"/>
                  <a:gd name="T4" fmla="*/ 23 w 40"/>
                  <a:gd name="T5" fmla="*/ 37 h 41"/>
                  <a:gd name="T6" fmla="*/ 34 w 40"/>
                  <a:gd name="T7" fmla="*/ 8 h 41"/>
                  <a:gd name="T8" fmla="*/ 7 w 40"/>
                  <a:gd name="T9" fmla="*/ 23 h 41"/>
                  <a:gd name="T10" fmla="*/ 0 w 40"/>
                  <a:gd name="T11" fmla="*/ 17 h 41"/>
                  <a:gd name="T12" fmla="*/ 36 w 40"/>
                  <a:gd name="T13" fmla="*/ 0 h 41"/>
                  <a:gd name="T14" fmla="*/ 40 w 40"/>
                  <a:gd name="T15" fmla="*/ 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1">
                    <a:moveTo>
                      <a:pt x="40" y="5"/>
                    </a:moveTo>
                    <a:lnTo>
                      <a:pt x="30" y="41"/>
                    </a:lnTo>
                    <a:lnTo>
                      <a:pt x="23" y="37"/>
                    </a:lnTo>
                    <a:lnTo>
                      <a:pt x="34" y="8"/>
                    </a:lnTo>
                    <a:lnTo>
                      <a:pt x="7" y="23"/>
                    </a:lnTo>
                    <a:lnTo>
                      <a:pt x="0" y="17"/>
                    </a:lnTo>
                    <a:lnTo>
                      <a:pt x="36" y="0"/>
                    </a:lnTo>
                    <a:lnTo>
                      <a:pt x="4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6" name="Freeform 562"/>
              <p:cNvSpPr>
                <a:spLocks/>
              </p:cNvSpPr>
              <p:nvPr/>
            </p:nvSpPr>
            <p:spPr bwMode="auto">
              <a:xfrm>
                <a:off x="5102" y="1939"/>
                <a:ext cx="52" cy="60"/>
              </a:xfrm>
              <a:custGeom>
                <a:avLst/>
                <a:gdLst>
                  <a:gd name="T0" fmla="*/ 32 w 52"/>
                  <a:gd name="T1" fmla="*/ 60 h 60"/>
                  <a:gd name="T2" fmla="*/ 29 w 52"/>
                  <a:gd name="T3" fmla="*/ 56 h 60"/>
                  <a:gd name="T4" fmla="*/ 28 w 52"/>
                  <a:gd name="T5" fmla="*/ 53 h 60"/>
                  <a:gd name="T6" fmla="*/ 26 w 52"/>
                  <a:gd name="T7" fmla="*/ 48 h 60"/>
                  <a:gd name="T8" fmla="*/ 26 w 52"/>
                  <a:gd name="T9" fmla="*/ 45 h 60"/>
                  <a:gd name="T10" fmla="*/ 26 w 52"/>
                  <a:gd name="T11" fmla="*/ 40 h 60"/>
                  <a:gd name="T12" fmla="*/ 26 w 52"/>
                  <a:gd name="T13" fmla="*/ 36 h 60"/>
                  <a:gd name="T14" fmla="*/ 26 w 52"/>
                  <a:gd name="T15" fmla="*/ 30 h 60"/>
                  <a:gd name="T16" fmla="*/ 26 w 52"/>
                  <a:gd name="T17" fmla="*/ 23 h 60"/>
                  <a:gd name="T18" fmla="*/ 26 w 52"/>
                  <a:gd name="T19" fmla="*/ 19 h 60"/>
                  <a:gd name="T20" fmla="*/ 26 w 52"/>
                  <a:gd name="T21" fmla="*/ 16 h 60"/>
                  <a:gd name="T22" fmla="*/ 25 w 52"/>
                  <a:gd name="T23" fmla="*/ 13 h 60"/>
                  <a:gd name="T24" fmla="*/ 23 w 52"/>
                  <a:gd name="T25" fmla="*/ 11 h 60"/>
                  <a:gd name="T26" fmla="*/ 22 w 52"/>
                  <a:gd name="T27" fmla="*/ 10 h 60"/>
                  <a:gd name="T28" fmla="*/ 18 w 52"/>
                  <a:gd name="T29" fmla="*/ 8 h 60"/>
                  <a:gd name="T30" fmla="*/ 15 w 52"/>
                  <a:gd name="T31" fmla="*/ 7 h 60"/>
                  <a:gd name="T32" fmla="*/ 12 w 52"/>
                  <a:gd name="T33" fmla="*/ 8 h 60"/>
                  <a:gd name="T34" fmla="*/ 9 w 52"/>
                  <a:gd name="T35" fmla="*/ 11 h 60"/>
                  <a:gd name="T36" fmla="*/ 6 w 52"/>
                  <a:gd name="T37" fmla="*/ 14 h 60"/>
                  <a:gd name="T38" fmla="*/ 6 w 52"/>
                  <a:gd name="T39" fmla="*/ 17 h 60"/>
                  <a:gd name="T40" fmla="*/ 8 w 52"/>
                  <a:gd name="T41" fmla="*/ 22 h 60"/>
                  <a:gd name="T42" fmla="*/ 11 w 52"/>
                  <a:gd name="T43" fmla="*/ 27 h 60"/>
                  <a:gd name="T44" fmla="*/ 5 w 52"/>
                  <a:gd name="T45" fmla="*/ 31 h 60"/>
                  <a:gd name="T46" fmla="*/ 2 w 52"/>
                  <a:gd name="T47" fmla="*/ 25 h 60"/>
                  <a:gd name="T48" fmla="*/ 0 w 52"/>
                  <a:gd name="T49" fmla="*/ 19 h 60"/>
                  <a:gd name="T50" fmla="*/ 0 w 52"/>
                  <a:gd name="T51" fmla="*/ 13 h 60"/>
                  <a:gd name="T52" fmla="*/ 3 w 52"/>
                  <a:gd name="T53" fmla="*/ 7 h 60"/>
                  <a:gd name="T54" fmla="*/ 8 w 52"/>
                  <a:gd name="T55" fmla="*/ 3 h 60"/>
                  <a:gd name="T56" fmla="*/ 11 w 52"/>
                  <a:gd name="T57" fmla="*/ 2 h 60"/>
                  <a:gd name="T58" fmla="*/ 15 w 52"/>
                  <a:gd name="T59" fmla="*/ 0 h 60"/>
                  <a:gd name="T60" fmla="*/ 18 w 52"/>
                  <a:gd name="T61" fmla="*/ 0 h 60"/>
                  <a:gd name="T62" fmla="*/ 23 w 52"/>
                  <a:gd name="T63" fmla="*/ 2 h 60"/>
                  <a:gd name="T64" fmla="*/ 26 w 52"/>
                  <a:gd name="T65" fmla="*/ 3 h 60"/>
                  <a:gd name="T66" fmla="*/ 29 w 52"/>
                  <a:gd name="T67" fmla="*/ 8 h 60"/>
                  <a:gd name="T68" fmla="*/ 31 w 52"/>
                  <a:gd name="T69" fmla="*/ 14 h 60"/>
                  <a:gd name="T70" fmla="*/ 32 w 52"/>
                  <a:gd name="T71" fmla="*/ 17 h 60"/>
                  <a:gd name="T72" fmla="*/ 32 w 52"/>
                  <a:gd name="T73" fmla="*/ 23 h 60"/>
                  <a:gd name="T74" fmla="*/ 32 w 52"/>
                  <a:gd name="T75" fmla="*/ 33 h 60"/>
                  <a:gd name="T76" fmla="*/ 32 w 52"/>
                  <a:gd name="T77" fmla="*/ 39 h 60"/>
                  <a:gd name="T78" fmla="*/ 32 w 52"/>
                  <a:gd name="T79" fmla="*/ 42 h 60"/>
                  <a:gd name="T80" fmla="*/ 32 w 52"/>
                  <a:gd name="T81" fmla="*/ 45 h 60"/>
                  <a:gd name="T82" fmla="*/ 32 w 52"/>
                  <a:gd name="T83" fmla="*/ 48 h 60"/>
                  <a:gd name="T84" fmla="*/ 49 w 52"/>
                  <a:gd name="T85" fmla="*/ 30 h 60"/>
                  <a:gd name="T86" fmla="*/ 52 w 52"/>
                  <a:gd name="T87" fmla="*/ 34 h 60"/>
                  <a:gd name="T88" fmla="*/ 32 w 52"/>
                  <a:gd name="T8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2" h="60">
                    <a:moveTo>
                      <a:pt x="32" y="60"/>
                    </a:moveTo>
                    <a:lnTo>
                      <a:pt x="29" y="56"/>
                    </a:lnTo>
                    <a:lnTo>
                      <a:pt x="28" y="53"/>
                    </a:lnTo>
                    <a:lnTo>
                      <a:pt x="26" y="48"/>
                    </a:lnTo>
                    <a:lnTo>
                      <a:pt x="26" y="45"/>
                    </a:lnTo>
                    <a:lnTo>
                      <a:pt x="26" y="40"/>
                    </a:lnTo>
                    <a:lnTo>
                      <a:pt x="26" y="36"/>
                    </a:lnTo>
                    <a:lnTo>
                      <a:pt x="26" y="30"/>
                    </a:lnTo>
                    <a:lnTo>
                      <a:pt x="26" y="23"/>
                    </a:lnTo>
                    <a:lnTo>
                      <a:pt x="26" y="19"/>
                    </a:lnTo>
                    <a:lnTo>
                      <a:pt x="26" y="16"/>
                    </a:lnTo>
                    <a:lnTo>
                      <a:pt x="25" y="13"/>
                    </a:lnTo>
                    <a:lnTo>
                      <a:pt x="23" y="11"/>
                    </a:lnTo>
                    <a:lnTo>
                      <a:pt x="22" y="10"/>
                    </a:lnTo>
                    <a:lnTo>
                      <a:pt x="18" y="8"/>
                    </a:lnTo>
                    <a:lnTo>
                      <a:pt x="15" y="7"/>
                    </a:lnTo>
                    <a:lnTo>
                      <a:pt x="12" y="8"/>
                    </a:lnTo>
                    <a:lnTo>
                      <a:pt x="9" y="11"/>
                    </a:lnTo>
                    <a:lnTo>
                      <a:pt x="6" y="14"/>
                    </a:lnTo>
                    <a:lnTo>
                      <a:pt x="6" y="17"/>
                    </a:lnTo>
                    <a:lnTo>
                      <a:pt x="8" y="22"/>
                    </a:lnTo>
                    <a:lnTo>
                      <a:pt x="11" y="27"/>
                    </a:lnTo>
                    <a:lnTo>
                      <a:pt x="5" y="31"/>
                    </a:lnTo>
                    <a:lnTo>
                      <a:pt x="2" y="25"/>
                    </a:lnTo>
                    <a:lnTo>
                      <a:pt x="0" y="19"/>
                    </a:lnTo>
                    <a:lnTo>
                      <a:pt x="0" y="13"/>
                    </a:lnTo>
                    <a:lnTo>
                      <a:pt x="3" y="7"/>
                    </a:lnTo>
                    <a:lnTo>
                      <a:pt x="8" y="3"/>
                    </a:lnTo>
                    <a:lnTo>
                      <a:pt x="11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3" y="2"/>
                    </a:lnTo>
                    <a:lnTo>
                      <a:pt x="26" y="3"/>
                    </a:lnTo>
                    <a:lnTo>
                      <a:pt x="29" y="8"/>
                    </a:lnTo>
                    <a:lnTo>
                      <a:pt x="31" y="14"/>
                    </a:lnTo>
                    <a:lnTo>
                      <a:pt x="32" y="17"/>
                    </a:lnTo>
                    <a:lnTo>
                      <a:pt x="32" y="23"/>
                    </a:lnTo>
                    <a:lnTo>
                      <a:pt x="32" y="33"/>
                    </a:lnTo>
                    <a:lnTo>
                      <a:pt x="32" y="39"/>
                    </a:lnTo>
                    <a:lnTo>
                      <a:pt x="32" y="42"/>
                    </a:lnTo>
                    <a:lnTo>
                      <a:pt x="32" y="45"/>
                    </a:lnTo>
                    <a:lnTo>
                      <a:pt x="32" y="48"/>
                    </a:lnTo>
                    <a:lnTo>
                      <a:pt x="49" y="30"/>
                    </a:lnTo>
                    <a:lnTo>
                      <a:pt x="52" y="34"/>
                    </a:lnTo>
                    <a:lnTo>
                      <a:pt x="32" y="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7" name="Freeform 563"/>
              <p:cNvSpPr>
                <a:spLocks/>
              </p:cNvSpPr>
              <p:nvPr/>
            </p:nvSpPr>
            <p:spPr bwMode="auto">
              <a:xfrm>
                <a:off x="5147" y="1878"/>
                <a:ext cx="55" cy="61"/>
              </a:xfrm>
              <a:custGeom>
                <a:avLst/>
                <a:gdLst>
                  <a:gd name="T0" fmla="*/ 29 w 55"/>
                  <a:gd name="T1" fmla="*/ 37 h 61"/>
                  <a:gd name="T2" fmla="*/ 24 w 55"/>
                  <a:gd name="T3" fmla="*/ 32 h 61"/>
                  <a:gd name="T4" fmla="*/ 41 w 55"/>
                  <a:gd name="T5" fmla="*/ 12 h 61"/>
                  <a:gd name="T6" fmla="*/ 55 w 55"/>
                  <a:gd name="T7" fmla="*/ 31 h 61"/>
                  <a:gd name="T8" fmla="*/ 53 w 55"/>
                  <a:gd name="T9" fmla="*/ 35 h 61"/>
                  <a:gd name="T10" fmla="*/ 52 w 55"/>
                  <a:gd name="T11" fmla="*/ 41 h 61"/>
                  <a:gd name="T12" fmla="*/ 49 w 55"/>
                  <a:gd name="T13" fmla="*/ 48 h 61"/>
                  <a:gd name="T14" fmla="*/ 46 w 55"/>
                  <a:gd name="T15" fmla="*/ 52 h 61"/>
                  <a:gd name="T16" fmla="*/ 41 w 55"/>
                  <a:gd name="T17" fmla="*/ 57 h 61"/>
                  <a:gd name="T18" fmla="*/ 35 w 55"/>
                  <a:gd name="T19" fmla="*/ 60 h 61"/>
                  <a:gd name="T20" fmla="*/ 29 w 55"/>
                  <a:gd name="T21" fmla="*/ 61 h 61"/>
                  <a:gd name="T22" fmla="*/ 23 w 55"/>
                  <a:gd name="T23" fmla="*/ 60 h 61"/>
                  <a:gd name="T24" fmla="*/ 18 w 55"/>
                  <a:gd name="T25" fmla="*/ 58 h 61"/>
                  <a:gd name="T26" fmla="*/ 13 w 55"/>
                  <a:gd name="T27" fmla="*/ 55 h 61"/>
                  <a:gd name="T28" fmla="*/ 9 w 55"/>
                  <a:gd name="T29" fmla="*/ 51 h 61"/>
                  <a:gd name="T30" fmla="*/ 6 w 55"/>
                  <a:gd name="T31" fmla="*/ 44 h 61"/>
                  <a:gd name="T32" fmla="*/ 3 w 55"/>
                  <a:gd name="T33" fmla="*/ 40 h 61"/>
                  <a:gd name="T34" fmla="*/ 0 w 55"/>
                  <a:gd name="T35" fmla="*/ 31 h 61"/>
                  <a:gd name="T36" fmla="*/ 0 w 55"/>
                  <a:gd name="T37" fmla="*/ 23 h 61"/>
                  <a:gd name="T38" fmla="*/ 3 w 55"/>
                  <a:gd name="T39" fmla="*/ 15 h 61"/>
                  <a:gd name="T40" fmla="*/ 7 w 55"/>
                  <a:gd name="T41" fmla="*/ 9 h 61"/>
                  <a:gd name="T42" fmla="*/ 10 w 55"/>
                  <a:gd name="T43" fmla="*/ 6 h 61"/>
                  <a:gd name="T44" fmla="*/ 15 w 55"/>
                  <a:gd name="T45" fmla="*/ 3 h 61"/>
                  <a:gd name="T46" fmla="*/ 20 w 55"/>
                  <a:gd name="T47" fmla="*/ 1 h 61"/>
                  <a:gd name="T48" fmla="*/ 24 w 55"/>
                  <a:gd name="T49" fmla="*/ 0 h 61"/>
                  <a:gd name="T50" fmla="*/ 29 w 55"/>
                  <a:gd name="T51" fmla="*/ 1 h 61"/>
                  <a:gd name="T52" fmla="*/ 33 w 55"/>
                  <a:gd name="T53" fmla="*/ 5 h 61"/>
                  <a:gd name="T54" fmla="*/ 30 w 55"/>
                  <a:gd name="T55" fmla="*/ 9 h 61"/>
                  <a:gd name="T56" fmla="*/ 26 w 55"/>
                  <a:gd name="T57" fmla="*/ 8 h 61"/>
                  <a:gd name="T58" fmla="*/ 20 w 55"/>
                  <a:gd name="T59" fmla="*/ 8 h 61"/>
                  <a:gd name="T60" fmla="*/ 17 w 55"/>
                  <a:gd name="T61" fmla="*/ 9 h 61"/>
                  <a:gd name="T62" fmla="*/ 12 w 55"/>
                  <a:gd name="T63" fmla="*/ 14 h 61"/>
                  <a:gd name="T64" fmla="*/ 9 w 55"/>
                  <a:gd name="T65" fmla="*/ 18 h 61"/>
                  <a:gd name="T66" fmla="*/ 7 w 55"/>
                  <a:gd name="T67" fmla="*/ 24 h 61"/>
                  <a:gd name="T68" fmla="*/ 6 w 55"/>
                  <a:gd name="T69" fmla="*/ 31 h 61"/>
                  <a:gd name="T70" fmla="*/ 9 w 55"/>
                  <a:gd name="T71" fmla="*/ 38 h 61"/>
                  <a:gd name="T72" fmla="*/ 12 w 55"/>
                  <a:gd name="T73" fmla="*/ 44 h 61"/>
                  <a:gd name="T74" fmla="*/ 18 w 55"/>
                  <a:gd name="T75" fmla="*/ 49 h 61"/>
                  <a:gd name="T76" fmla="*/ 21 w 55"/>
                  <a:gd name="T77" fmla="*/ 52 h 61"/>
                  <a:gd name="T78" fmla="*/ 26 w 55"/>
                  <a:gd name="T79" fmla="*/ 54 h 61"/>
                  <a:gd name="T80" fmla="*/ 30 w 55"/>
                  <a:gd name="T81" fmla="*/ 54 h 61"/>
                  <a:gd name="T82" fmla="*/ 33 w 55"/>
                  <a:gd name="T83" fmla="*/ 54 h 61"/>
                  <a:gd name="T84" fmla="*/ 38 w 55"/>
                  <a:gd name="T85" fmla="*/ 51 h 61"/>
                  <a:gd name="T86" fmla="*/ 41 w 55"/>
                  <a:gd name="T87" fmla="*/ 48 h 61"/>
                  <a:gd name="T88" fmla="*/ 44 w 55"/>
                  <a:gd name="T89" fmla="*/ 43 h 61"/>
                  <a:gd name="T90" fmla="*/ 46 w 55"/>
                  <a:gd name="T91" fmla="*/ 38 h 61"/>
                  <a:gd name="T92" fmla="*/ 47 w 55"/>
                  <a:gd name="T93" fmla="*/ 32 h 61"/>
                  <a:gd name="T94" fmla="*/ 41 w 55"/>
                  <a:gd name="T95" fmla="*/ 23 h 61"/>
                  <a:gd name="T96" fmla="*/ 29 w 55"/>
                  <a:gd name="T97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" h="61">
                    <a:moveTo>
                      <a:pt x="29" y="37"/>
                    </a:moveTo>
                    <a:lnTo>
                      <a:pt x="24" y="32"/>
                    </a:lnTo>
                    <a:lnTo>
                      <a:pt x="41" y="12"/>
                    </a:lnTo>
                    <a:lnTo>
                      <a:pt x="55" y="31"/>
                    </a:lnTo>
                    <a:lnTo>
                      <a:pt x="53" y="35"/>
                    </a:lnTo>
                    <a:lnTo>
                      <a:pt x="52" y="41"/>
                    </a:lnTo>
                    <a:lnTo>
                      <a:pt x="49" y="48"/>
                    </a:lnTo>
                    <a:lnTo>
                      <a:pt x="46" y="52"/>
                    </a:lnTo>
                    <a:lnTo>
                      <a:pt x="41" y="57"/>
                    </a:lnTo>
                    <a:lnTo>
                      <a:pt x="35" y="60"/>
                    </a:lnTo>
                    <a:lnTo>
                      <a:pt x="29" y="61"/>
                    </a:lnTo>
                    <a:lnTo>
                      <a:pt x="23" y="60"/>
                    </a:lnTo>
                    <a:lnTo>
                      <a:pt x="18" y="58"/>
                    </a:lnTo>
                    <a:lnTo>
                      <a:pt x="13" y="55"/>
                    </a:lnTo>
                    <a:lnTo>
                      <a:pt x="9" y="51"/>
                    </a:lnTo>
                    <a:lnTo>
                      <a:pt x="6" y="44"/>
                    </a:lnTo>
                    <a:lnTo>
                      <a:pt x="3" y="40"/>
                    </a:lnTo>
                    <a:lnTo>
                      <a:pt x="0" y="31"/>
                    </a:lnTo>
                    <a:lnTo>
                      <a:pt x="0" y="23"/>
                    </a:lnTo>
                    <a:lnTo>
                      <a:pt x="3" y="15"/>
                    </a:lnTo>
                    <a:lnTo>
                      <a:pt x="7" y="9"/>
                    </a:lnTo>
                    <a:lnTo>
                      <a:pt x="10" y="6"/>
                    </a:lnTo>
                    <a:lnTo>
                      <a:pt x="15" y="3"/>
                    </a:lnTo>
                    <a:lnTo>
                      <a:pt x="20" y="1"/>
                    </a:lnTo>
                    <a:lnTo>
                      <a:pt x="24" y="0"/>
                    </a:lnTo>
                    <a:lnTo>
                      <a:pt x="29" y="1"/>
                    </a:lnTo>
                    <a:lnTo>
                      <a:pt x="33" y="5"/>
                    </a:lnTo>
                    <a:lnTo>
                      <a:pt x="30" y="9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7" y="9"/>
                    </a:lnTo>
                    <a:lnTo>
                      <a:pt x="12" y="14"/>
                    </a:lnTo>
                    <a:lnTo>
                      <a:pt x="9" y="18"/>
                    </a:lnTo>
                    <a:lnTo>
                      <a:pt x="7" y="24"/>
                    </a:lnTo>
                    <a:lnTo>
                      <a:pt x="6" y="31"/>
                    </a:lnTo>
                    <a:lnTo>
                      <a:pt x="9" y="38"/>
                    </a:lnTo>
                    <a:lnTo>
                      <a:pt x="12" y="44"/>
                    </a:lnTo>
                    <a:lnTo>
                      <a:pt x="18" y="49"/>
                    </a:lnTo>
                    <a:lnTo>
                      <a:pt x="21" y="52"/>
                    </a:lnTo>
                    <a:lnTo>
                      <a:pt x="26" y="54"/>
                    </a:lnTo>
                    <a:lnTo>
                      <a:pt x="30" y="54"/>
                    </a:lnTo>
                    <a:lnTo>
                      <a:pt x="33" y="54"/>
                    </a:lnTo>
                    <a:lnTo>
                      <a:pt x="38" y="51"/>
                    </a:lnTo>
                    <a:lnTo>
                      <a:pt x="41" y="48"/>
                    </a:lnTo>
                    <a:lnTo>
                      <a:pt x="44" y="43"/>
                    </a:lnTo>
                    <a:lnTo>
                      <a:pt x="46" y="38"/>
                    </a:lnTo>
                    <a:lnTo>
                      <a:pt x="47" y="32"/>
                    </a:lnTo>
                    <a:lnTo>
                      <a:pt x="41" y="23"/>
                    </a:lnTo>
                    <a:lnTo>
                      <a:pt x="29" y="3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8" name="Freeform 564"/>
              <p:cNvSpPr>
                <a:spLocks noEditPoints="1"/>
              </p:cNvSpPr>
              <p:nvPr/>
            </p:nvSpPr>
            <p:spPr bwMode="auto">
              <a:xfrm>
                <a:off x="5193" y="1855"/>
                <a:ext cx="37" cy="43"/>
              </a:xfrm>
              <a:custGeom>
                <a:avLst/>
                <a:gdLst>
                  <a:gd name="T0" fmla="*/ 29 w 37"/>
                  <a:gd name="T1" fmla="*/ 18 h 43"/>
                  <a:gd name="T2" fmla="*/ 34 w 37"/>
                  <a:gd name="T3" fmla="*/ 14 h 43"/>
                  <a:gd name="T4" fmla="*/ 35 w 37"/>
                  <a:gd name="T5" fmla="*/ 18 h 43"/>
                  <a:gd name="T6" fmla="*/ 37 w 37"/>
                  <a:gd name="T7" fmla="*/ 24 h 43"/>
                  <a:gd name="T8" fmla="*/ 35 w 37"/>
                  <a:gd name="T9" fmla="*/ 31 h 43"/>
                  <a:gd name="T10" fmla="*/ 32 w 37"/>
                  <a:gd name="T11" fmla="*/ 37 h 43"/>
                  <a:gd name="T12" fmla="*/ 29 w 37"/>
                  <a:gd name="T13" fmla="*/ 40 h 43"/>
                  <a:gd name="T14" fmla="*/ 24 w 37"/>
                  <a:gd name="T15" fmla="*/ 41 h 43"/>
                  <a:gd name="T16" fmla="*/ 21 w 37"/>
                  <a:gd name="T17" fmla="*/ 43 h 43"/>
                  <a:gd name="T18" fmla="*/ 17 w 37"/>
                  <a:gd name="T19" fmla="*/ 41 h 43"/>
                  <a:gd name="T20" fmla="*/ 12 w 37"/>
                  <a:gd name="T21" fmla="*/ 40 h 43"/>
                  <a:gd name="T22" fmla="*/ 9 w 37"/>
                  <a:gd name="T23" fmla="*/ 38 h 43"/>
                  <a:gd name="T24" fmla="*/ 4 w 37"/>
                  <a:gd name="T25" fmla="*/ 34 h 43"/>
                  <a:gd name="T26" fmla="*/ 1 w 37"/>
                  <a:gd name="T27" fmla="*/ 28 h 43"/>
                  <a:gd name="T28" fmla="*/ 0 w 37"/>
                  <a:gd name="T29" fmla="*/ 21 h 43"/>
                  <a:gd name="T30" fmla="*/ 0 w 37"/>
                  <a:gd name="T31" fmla="*/ 15 h 43"/>
                  <a:gd name="T32" fmla="*/ 0 w 37"/>
                  <a:gd name="T33" fmla="*/ 11 h 43"/>
                  <a:gd name="T34" fmla="*/ 3 w 37"/>
                  <a:gd name="T35" fmla="*/ 6 h 43"/>
                  <a:gd name="T36" fmla="*/ 6 w 37"/>
                  <a:gd name="T37" fmla="*/ 3 h 43"/>
                  <a:gd name="T38" fmla="*/ 10 w 37"/>
                  <a:gd name="T39" fmla="*/ 0 h 43"/>
                  <a:gd name="T40" fmla="*/ 14 w 37"/>
                  <a:gd name="T41" fmla="*/ 0 h 43"/>
                  <a:gd name="T42" fmla="*/ 20 w 37"/>
                  <a:gd name="T43" fmla="*/ 0 h 43"/>
                  <a:gd name="T44" fmla="*/ 26 w 37"/>
                  <a:gd name="T45" fmla="*/ 4 h 43"/>
                  <a:gd name="T46" fmla="*/ 29 w 37"/>
                  <a:gd name="T47" fmla="*/ 6 h 43"/>
                  <a:gd name="T48" fmla="*/ 30 w 37"/>
                  <a:gd name="T49" fmla="*/ 8 h 43"/>
                  <a:gd name="T50" fmla="*/ 12 w 37"/>
                  <a:gd name="T51" fmla="*/ 31 h 43"/>
                  <a:gd name="T52" fmla="*/ 12 w 37"/>
                  <a:gd name="T53" fmla="*/ 32 h 43"/>
                  <a:gd name="T54" fmla="*/ 12 w 37"/>
                  <a:gd name="T55" fmla="*/ 32 h 43"/>
                  <a:gd name="T56" fmla="*/ 17 w 37"/>
                  <a:gd name="T57" fmla="*/ 35 h 43"/>
                  <a:gd name="T58" fmla="*/ 21 w 37"/>
                  <a:gd name="T59" fmla="*/ 37 h 43"/>
                  <a:gd name="T60" fmla="*/ 24 w 37"/>
                  <a:gd name="T61" fmla="*/ 35 h 43"/>
                  <a:gd name="T62" fmla="*/ 27 w 37"/>
                  <a:gd name="T63" fmla="*/ 34 h 43"/>
                  <a:gd name="T64" fmla="*/ 29 w 37"/>
                  <a:gd name="T65" fmla="*/ 31 h 43"/>
                  <a:gd name="T66" fmla="*/ 30 w 37"/>
                  <a:gd name="T67" fmla="*/ 26 h 43"/>
                  <a:gd name="T68" fmla="*/ 30 w 37"/>
                  <a:gd name="T69" fmla="*/ 23 h 43"/>
                  <a:gd name="T70" fmla="*/ 29 w 37"/>
                  <a:gd name="T71" fmla="*/ 18 h 43"/>
                  <a:gd name="T72" fmla="*/ 7 w 37"/>
                  <a:gd name="T73" fmla="*/ 26 h 43"/>
                  <a:gd name="T74" fmla="*/ 23 w 37"/>
                  <a:gd name="T75" fmla="*/ 9 h 43"/>
                  <a:gd name="T76" fmla="*/ 21 w 37"/>
                  <a:gd name="T77" fmla="*/ 9 h 43"/>
                  <a:gd name="T78" fmla="*/ 21 w 37"/>
                  <a:gd name="T79" fmla="*/ 8 h 43"/>
                  <a:gd name="T80" fmla="*/ 18 w 37"/>
                  <a:gd name="T81" fmla="*/ 6 h 43"/>
                  <a:gd name="T82" fmla="*/ 14 w 37"/>
                  <a:gd name="T83" fmla="*/ 6 h 43"/>
                  <a:gd name="T84" fmla="*/ 10 w 37"/>
                  <a:gd name="T85" fmla="*/ 6 h 43"/>
                  <a:gd name="T86" fmla="*/ 7 w 37"/>
                  <a:gd name="T87" fmla="*/ 9 h 43"/>
                  <a:gd name="T88" fmla="*/ 6 w 37"/>
                  <a:gd name="T89" fmla="*/ 12 h 43"/>
                  <a:gd name="T90" fmla="*/ 4 w 37"/>
                  <a:gd name="T91" fmla="*/ 17 h 43"/>
                  <a:gd name="T92" fmla="*/ 6 w 37"/>
                  <a:gd name="T93" fmla="*/ 21 h 43"/>
                  <a:gd name="T94" fmla="*/ 7 w 37"/>
                  <a:gd name="T95" fmla="*/ 2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7" h="43">
                    <a:moveTo>
                      <a:pt x="29" y="18"/>
                    </a:moveTo>
                    <a:lnTo>
                      <a:pt x="34" y="14"/>
                    </a:lnTo>
                    <a:lnTo>
                      <a:pt x="35" y="18"/>
                    </a:lnTo>
                    <a:lnTo>
                      <a:pt x="37" y="24"/>
                    </a:lnTo>
                    <a:lnTo>
                      <a:pt x="35" y="31"/>
                    </a:lnTo>
                    <a:lnTo>
                      <a:pt x="32" y="37"/>
                    </a:lnTo>
                    <a:lnTo>
                      <a:pt x="29" y="40"/>
                    </a:lnTo>
                    <a:lnTo>
                      <a:pt x="24" y="41"/>
                    </a:lnTo>
                    <a:lnTo>
                      <a:pt x="21" y="43"/>
                    </a:lnTo>
                    <a:lnTo>
                      <a:pt x="17" y="41"/>
                    </a:lnTo>
                    <a:lnTo>
                      <a:pt x="12" y="40"/>
                    </a:lnTo>
                    <a:lnTo>
                      <a:pt x="9" y="38"/>
                    </a:lnTo>
                    <a:lnTo>
                      <a:pt x="4" y="34"/>
                    </a:lnTo>
                    <a:lnTo>
                      <a:pt x="1" y="28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20" y="0"/>
                    </a:lnTo>
                    <a:lnTo>
                      <a:pt x="26" y="4"/>
                    </a:lnTo>
                    <a:lnTo>
                      <a:pt x="29" y="6"/>
                    </a:lnTo>
                    <a:lnTo>
                      <a:pt x="30" y="8"/>
                    </a:lnTo>
                    <a:lnTo>
                      <a:pt x="12" y="31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7" y="35"/>
                    </a:lnTo>
                    <a:lnTo>
                      <a:pt x="21" y="37"/>
                    </a:lnTo>
                    <a:lnTo>
                      <a:pt x="24" y="35"/>
                    </a:lnTo>
                    <a:lnTo>
                      <a:pt x="27" y="34"/>
                    </a:lnTo>
                    <a:lnTo>
                      <a:pt x="29" y="31"/>
                    </a:lnTo>
                    <a:lnTo>
                      <a:pt x="30" y="26"/>
                    </a:lnTo>
                    <a:lnTo>
                      <a:pt x="30" y="23"/>
                    </a:lnTo>
                    <a:lnTo>
                      <a:pt x="29" y="18"/>
                    </a:lnTo>
                    <a:close/>
                    <a:moveTo>
                      <a:pt x="7" y="26"/>
                    </a:moveTo>
                    <a:lnTo>
                      <a:pt x="23" y="9"/>
                    </a:lnTo>
                    <a:lnTo>
                      <a:pt x="21" y="9"/>
                    </a:lnTo>
                    <a:lnTo>
                      <a:pt x="21" y="8"/>
                    </a:lnTo>
                    <a:lnTo>
                      <a:pt x="18" y="6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7" y="9"/>
                    </a:lnTo>
                    <a:lnTo>
                      <a:pt x="6" y="12"/>
                    </a:lnTo>
                    <a:lnTo>
                      <a:pt x="4" y="17"/>
                    </a:lnTo>
                    <a:lnTo>
                      <a:pt x="6" y="21"/>
                    </a:lnTo>
                    <a:lnTo>
                      <a:pt x="7" y="2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9" name="Freeform 565"/>
              <p:cNvSpPr>
                <a:spLocks/>
              </p:cNvSpPr>
              <p:nvPr/>
            </p:nvSpPr>
            <p:spPr bwMode="auto">
              <a:xfrm>
                <a:off x="5203" y="1793"/>
                <a:ext cx="54" cy="65"/>
              </a:xfrm>
              <a:custGeom>
                <a:avLst/>
                <a:gdLst>
                  <a:gd name="T0" fmla="*/ 50 w 54"/>
                  <a:gd name="T1" fmla="*/ 65 h 65"/>
                  <a:gd name="T2" fmla="*/ 0 w 54"/>
                  <a:gd name="T3" fmla="*/ 37 h 65"/>
                  <a:gd name="T4" fmla="*/ 5 w 54"/>
                  <a:gd name="T5" fmla="*/ 31 h 65"/>
                  <a:gd name="T6" fmla="*/ 34 w 54"/>
                  <a:gd name="T7" fmla="*/ 48 h 65"/>
                  <a:gd name="T8" fmla="*/ 40 w 54"/>
                  <a:gd name="T9" fmla="*/ 53 h 65"/>
                  <a:gd name="T10" fmla="*/ 47 w 54"/>
                  <a:gd name="T11" fmla="*/ 56 h 65"/>
                  <a:gd name="T12" fmla="*/ 44 w 54"/>
                  <a:gd name="T13" fmla="*/ 50 h 65"/>
                  <a:gd name="T14" fmla="*/ 42 w 54"/>
                  <a:gd name="T15" fmla="*/ 45 h 65"/>
                  <a:gd name="T16" fmla="*/ 27 w 54"/>
                  <a:gd name="T17" fmla="*/ 5 h 65"/>
                  <a:gd name="T18" fmla="*/ 31 w 54"/>
                  <a:gd name="T19" fmla="*/ 0 h 65"/>
                  <a:gd name="T20" fmla="*/ 54 w 54"/>
                  <a:gd name="T21" fmla="*/ 59 h 65"/>
                  <a:gd name="T22" fmla="*/ 50 w 54"/>
                  <a:gd name="T2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65">
                    <a:moveTo>
                      <a:pt x="50" y="65"/>
                    </a:moveTo>
                    <a:lnTo>
                      <a:pt x="0" y="37"/>
                    </a:lnTo>
                    <a:lnTo>
                      <a:pt x="5" y="31"/>
                    </a:lnTo>
                    <a:lnTo>
                      <a:pt x="34" y="48"/>
                    </a:lnTo>
                    <a:lnTo>
                      <a:pt x="40" y="53"/>
                    </a:lnTo>
                    <a:lnTo>
                      <a:pt x="47" y="56"/>
                    </a:lnTo>
                    <a:lnTo>
                      <a:pt x="44" y="50"/>
                    </a:lnTo>
                    <a:lnTo>
                      <a:pt x="42" y="45"/>
                    </a:lnTo>
                    <a:lnTo>
                      <a:pt x="27" y="5"/>
                    </a:lnTo>
                    <a:lnTo>
                      <a:pt x="31" y="0"/>
                    </a:lnTo>
                    <a:lnTo>
                      <a:pt x="54" y="59"/>
                    </a:lnTo>
                    <a:lnTo>
                      <a:pt x="50" y="6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0" name="Freeform 566"/>
              <p:cNvSpPr>
                <a:spLocks/>
              </p:cNvSpPr>
              <p:nvPr/>
            </p:nvSpPr>
            <p:spPr bwMode="auto">
              <a:xfrm>
                <a:off x="3166" y="1867"/>
                <a:ext cx="70" cy="79"/>
              </a:xfrm>
              <a:custGeom>
                <a:avLst/>
                <a:gdLst>
                  <a:gd name="T0" fmla="*/ 36 w 70"/>
                  <a:gd name="T1" fmla="*/ 0 h 79"/>
                  <a:gd name="T2" fmla="*/ 48 w 70"/>
                  <a:gd name="T3" fmla="*/ 19 h 79"/>
                  <a:gd name="T4" fmla="*/ 47 w 70"/>
                  <a:gd name="T5" fmla="*/ 20 h 79"/>
                  <a:gd name="T6" fmla="*/ 40 w 70"/>
                  <a:gd name="T7" fmla="*/ 16 h 79"/>
                  <a:gd name="T8" fmla="*/ 33 w 70"/>
                  <a:gd name="T9" fmla="*/ 14 h 79"/>
                  <a:gd name="T10" fmla="*/ 28 w 70"/>
                  <a:gd name="T11" fmla="*/ 14 h 79"/>
                  <a:gd name="T12" fmla="*/ 24 w 70"/>
                  <a:gd name="T13" fmla="*/ 16 h 79"/>
                  <a:gd name="T14" fmla="*/ 19 w 70"/>
                  <a:gd name="T15" fmla="*/ 17 h 79"/>
                  <a:gd name="T16" fmla="*/ 16 w 70"/>
                  <a:gd name="T17" fmla="*/ 22 h 79"/>
                  <a:gd name="T18" fmla="*/ 13 w 70"/>
                  <a:gd name="T19" fmla="*/ 26 h 79"/>
                  <a:gd name="T20" fmla="*/ 11 w 70"/>
                  <a:gd name="T21" fmla="*/ 32 h 79"/>
                  <a:gd name="T22" fmla="*/ 13 w 70"/>
                  <a:gd name="T23" fmla="*/ 39 h 79"/>
                  <a:gd name="T24" fmla="*/ 16 w 70"/>
                  <a:gd name="T25" fmla="*/ 46 h 79"/>
                  <a:gd name="T26" fmla="*/ 19 w 70"/>
                  <a:gd name="T27" fmla="*/ 54 h 79"/>
                  <a:gd name="T28" fmla="*/ 25 w 70"/>
                  <a:gd name="T29" fmla="*/ 60 h 79"/>
                  <a:gd name="T30" fmla="*/ 31 w 70"/>
                  <a:gd name="T31" fmla="*/ 65 h 79"/>
                  <a:gd name="T32" fmla="*/ 37 w 70"/>
                  <a:gd name="T33" fmla="*/ 68 h 79"/>
                  <a:gd name="T34" fmla="*/ 44 w 70"/>
                  <a:gd name="T35" fmla="*/ 69 h 79"/>
                  <a:gd name="T36" fmla="*/ 50 w 70"/>
                  <a:gd name="T37" fmla="*/ 69 h 79"/>
                  <a:gd name="T38" fmla="*/ 56 w 70"/>
                  <a:gd name="T39" fmla="*/ 65 h 79"/>
                  <a:gd name="T40" fmla="*/ 59 w 70"/>
                  <a:gd name="T41" fmla="*/ 62 h 79"/>
                  <a:gd name="T42" fmla="*/ 62 w 70"/>
                  <a:gd name="T43" fmla="*/ 57 h 79"/>
                  <a:gd name="T44" fmla="*/ 65 w 70"/>
                  <a:gd name="T45" fmla="*/ 51 h 79"/>
                  <a:gd name="T46" fmla="*/ 65 w 70"/>
                  <a:gd name="T47" fmla="*/ 42 h 79"/>
                  <a:gd name="T48" fmla="*/ 70 w 70"/>
                  <a:gd name="T49" fmla="*/ 46 h 79"/>
                  <a:gd name="T50" fmla="*/ 68 w 70"/>
                  <a:gd name="T51" fmla="*/ 54 h 79"/>
                  <a:gd name="T52" fmla="*/ 65 w 70"/>
                  <a:gd name="T53" fmla="*/ 60 h 79"/>
                  <a:gd name="T54" fmla="*/ 60 w 70"/>
                  <a:gd name="T55" fmla="*/ 66 h 79"/>
                  <a:gd name="T56" fmla="*/ 56 w 70"/>
                  <a:gd name="T57" fmla="*/ 71 h 79"/>
                  <a:gd name="T58" fmla="*/ 47 w 70"/>
                  <a:gd name="T59" fmla="*/ 75 h 79"/>
                  <a:gd name="T60" fmla="*/ 37 w 70"/>
                  <a:gd name="T61" fmla="*/ 79 h 79"/>
                  <a:gd name="T62" fmla="*/ 28 w 70"/>
                  <a:gd name="T63" fmla="*/ 79 h 79"/>
                  <a:gd name="T64" fmla="*/ 20 w 70"/>
                  <a:gd name="T65" fmla="*/ 77 h 79"/>
                  <a:gd name="T66" fmla="*/ 16 w 70"/>
                  <a:gd name="T67" fmla="*/ 74 h 79"/>
                  <a:gd name="T68" fmla="*/ 11 w 70"/>
                  <a:gd name="T69" fmla="*/ 71 h 79"/>
                  <a:gd name="T70" fmla="*/ 7 w 70"/>
                  <a:gd name="T71" fmla="*/ 66 h 79"/>
                  <a:gd name="T72" fmla="*/ 4 w 70"/>
                  <a:gd name="T73" fmla="*/ 60 h 79"/>
                  <a:gd name="T74" fmla="*/ 2 w 70"/>
                  <a:gd name="T75" fmla="*/ 55 h 79"/>
                  <a:gd name="T76" fmla="*/ 0 w 70"/>
                  <a:gd name="T77" fmla="*/ 49 h 79"/>
                  <a:gd name="T78" fmla="*/ 0 w 70"/>
                  <a:gd name="T79" fmla="*/ 39 h 79"/>
                  <a:gd name="T80" fmla="*/ 2 w 70"/>
                  <a:gd name="T81" fmla="*/ 31 h 79"/>
                  <a:gd name="T82" fmla="*/ 5 w 70"/>
                  <a:gd name="T83" fmla="*/ 25 h 79"/>
                  <a:gd name="T84" fmla="*/ 10 w 70"/>
                  <a:gd name="T85" fmla="*/ 20 h 79"/>
                  <a:gd name="T86" fmla="*/ 14 w 70"/>
                  <a:gd name="T87" fmla="*/ 16 h 79"/>
                  <a:gd name="T88" fmla="*/ 20 w 70"/>
                  <a:gd name="T89" fmla="*/ 12 h 79"/>
                  <a:gd name="T90" fmla="*/ 27 w 70"/>
                  <a:gd name="T91" fmla="*/ 9 h 79"/>
                  <a:gd name="T92" fmla="*/ 31 w 70"/>
                  <a:gd name="T93" fmla="*/ 8 h 79"/>
                  <a:gd name="T94" fmla="*/ 33 w 70"/>
                  <a:gd name="T95" fmla="*/ 8 h 79"/>
                  <a:gd name="T96" fmla="*/ 34 w 70"/>
                  <a:gd name="T97" fmla="*/ 6 h 79"/>
                  <a:gd name="T98" fmla="*/ 34 w 70"/>
                  <a:gd name="T99" fmla="*/ 5 h 79"/>
                  <a:gd name="T100" fmla="*/ 34 w 70"/>
                  <a:gd name="T101" fmla="*/ 3 h 79"/>
                  <a:gd name="T102" fmla="*/ 33 w 70"/>
                  <a:gd name="T103" fmla="*/ 2 h 79"/>
                  <a:gd name="T104" fmla="*/ 36 w 70"/>
                  <a:gd name="T10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0" h="79">
                    <a:moveTo>
                      <a:pt x="36" y="0"/>
                    </a:moveTo>
                    <a:lnTo>
                      <a:pt x="48" y="19"/>
                    </a:lnTo>
                    <a:lnTo>
                      <a:pt x="47" y="20"/>
                    </a:lnTo>
                    <a:lnTo>
                      <a:pt x="40" y="16"/>
                    </a:lnTo>
                    <a:lnTo>
                      <a:pt x="33" y="14"/>
                    </a:lnTo>
                    <a:lnTo>
                      <a:pt x="28" y="14"/>
                    </a:lnTo>
                    <a:lnTo>
                      <a:pt x="24" y="16"/>
                    </a:lnTo>
                    <a:lnTo>
                      <a:pt x="19" y="17"/>
                    </a:lnTo>
                    <a:lnTo>
                      <a:pt x="16" y="22"/>
                    </a:lnTo>
                    <a:lnTo>
                      <a:pt x="13" y="26"/>
                    </a:lnTo>
                    <a:lnTo>
                      <a:pt x="11" y="32"/>
                    </a:lnTo>
                    <a:lnTo>
                      <a:pt x="13" y="39"/>
                    </a:lnTo>
                    <a:lnTo>
                      <a:pt x="16" y="46"/>
                    </a:lnTo>
                    <a:lnTo>
                      <a:pt x="19" y="54"/>
                    </a:lnTo>
                    <a:lnTo>
                      <a:pt x="25" y="60"/>
                    </a:lnTo>
                    <a:lnTo>
                      <a:pt x="31" y="65"/>
                    </a:lnTo>
                    <a:lnTo>
                      <a:pt x="37" y="68"/>
                    </a:lnTo>
                    <a:lnTo>
                      <a:pt x="44" y="69"/>
                    </a:lnTo>
                    <a:lnTo>
                      <a:pt x="50" y="69"/>
                    </a:lnTo>
                    <a:lnTo>
                      <a:pt x="56" y="65"/>
                    </a:lnTo>
                    <a:lnTo>
                      <a:pt x="59" y="62"/>
                    </a:lnTo>
                    <a:lnTo>
                      <a:pt x="62" y="57"/>
                    </a:lnTo>
                    <a:lnTo>
                      <a:pt x="65" y="51"/>
                    </a:lnTo>
                    <a:lnTo>
                      <a:pt x="65" y="42"/>
                    </a:lnTo>
                    <a:lnTo>
                      <a:pt x="70" y="46"/>
                    </a:lnTo>
                    <a:lnTo>
                      <a:pt x="68" y="54"/>
                    </a:lnTo>
                    <a:lnTo>
                      <a:pt x="65" y="60"/>
                    </a:lnTo>
                    <a:lnTo>
                      <a:pt x="60" y="66"/>
                    </a:lnTo>
                    <a:lnTo>
                      <a:pt x="56" y="71"/>
                    </a:lnTo>
                    <a:lnTo>
                      <a:pt x="47" y="75"/>
                    </a:lnTo>
                    <a:lnTo>
                      <a:pt x="37" y="79"/>
                    </a:lnTo>
                    <a:lnTo>
                      <a:pt x="28" y="79"/>
                    </a:lnTo>
                    <a:lnTo>
                      <a:pt x="20" y="77"/>
                    </a:lnTo>
                    <a:lnTo>
                      <a:pt x="16" y="74"/>
                    </a:lnTo>
                    <a:lnTo>
                      <a:pt x="11" y="71"/>
                    </a:lnTo>
                    <a:lnTo>
                      <a:pt x="7" y="66"/>
                    </a:lnTo>
                    <a:lnTo>
                      <a:pt x="4" y="60"/>
                    </a:lnTo>
                    <a:lnTo>
                      <a:pt x="2" y="55"/>
                    </a:lnTo>
                    <a:lnTo>
                      <a:pt x="0" y="49"/>
                    </a:lnTo>
                    <a:lnTo>
                      <a:pt x="0" y="39"/>
                    </a:lnTo>
                    <a:lnTo>
                      <a:pt x="2" y="31"/>
                    </a:lnTo>
                    <a:lnTo>
                      <a:pt x="5" y="25"/>
                    </a:lnTo>
                    <a:lnTo>
                      <a:pt x="10" y="20"/>
                    </a:lnTo>
                    <a:lnTo>
                      <a:pt x="14" y="16"/>
                    </a:lnTo>
                    <a:lnTo>
                      <a:pt x="20" y="12"/>
                    </a:lnTo>
                    <a:lnTo>
                      <a:pt x="27" y="9"/>
                    </a:lnTo>
                    <a:lnTo>
                      <a:pt x="31" y="8"/>
                    </a:lnTo>
                    <a:lnTo>
                      <a:pt x="33" y="8"/>
                    </a:lnTo>
                    <a:lnTo>
                      <a:pt x="34" y="6"/>
                    </a:lnTo>
                    <a:lnTo>
                      <a:pt x="34" y="5"/>
                    </a:lnTo>
                    <a:lnTo>
                      <a:pt x="34" y="3"/>
                    </a:lnTo>
                    <a:lnTo>
                      <a:pt x="33" y="2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F"/>
              </a:solidFill>
              <a:ln w="0">
                <a:solidFill>
                  <a:srgbClr val="00008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1" name="Freeform 567"/>
              <p:cNvSpPr>
                <a:spLocks noEditPoints="1"/>
              </p:cNvSpPr>
              <p:nvPr/>
            </p:nvSpPr>
            <p:spPr bwMode="auto">
              <a:xfrm>
                <a:off x="3242" y="1818"/>
                <a:ext cx="69" cy="69"/>
              </a:xfrm>
              <a:custGeom>
                <a:avLst/>
                <a:gdLst>
                  <a:gd name="T0" fmla="*/ 14 w 69"/>
                  <a:gd name="T1" fmla="*/ 8 h 69"/>
                  <a:gd name="T2" fmla="*/ 26 w 69"/>
                  <a:gd name="T3" fmla="*/ 1 h 69"/>
                  <a:gd name="T4" fmla="*/ 40 w 69"/>
                  <a:gd name="T5" fmla="*/ 0 h 69"/>
                  <a:gd name="T6" fmla="*/ 46 w 69"/>
                  <a:gd name="T7" fmla="*/ 1 h 69"/>
                  <a:gd name="T8" fmla="*/ 52 w 69"/>
                  <a:gd name="T9" fmla="*/ 5 h 69"/>
                  <a:gd name="T10" fmla="*/ 57 w 69"/>
                  <a:gd name="T11" fmla="*/ 9 h 69"/>
                  <a:gd name="T12" fmla="*/ 61 w 69"/>
                  <a:gd name="T13" fmla="*/ 14 h 69"/>
                  <a:gd name="T14" fmla="*/ 66 w 69"/>
                  <a:gd name="T15" fmla="*/ 20 h 69"/>
                  <a:gd name="T16" fmla="*/ 69 w 69"/>
                  <a:gd name="T17" fmla="*/ 28 h 69"/>
                  <a:gd name="T18" fmla="*/ 69 w 69"/>
                  <a:gd name="T19" fmla="*/ 35 h 69"/>
                  <a:gd name="T20" fmla="*/ 66 w 69"/>
                  <a:gd name="T21" fmla="*/ 51 h 69"/>
                  <a:gd name="T22" fmla="*/ 55 w 69"/>
                  <a:gd name="T23" fmla="*/ 61 h 69"/>
                  <a:gd name="T24" fmla="*/ 41 w 69"/>
                  <a:gd name="T25" fmla="*/ 69 h 69"/>
                  <a:gd name="T26" fmla="*/ 26 w 69"/>
                  <a:gd name="T27" fmla="*/ 69 h 69"/>
                  <a:gd name="T28" fmla="*/ 18 w 69"/>
                  <a:gd name="T29" fmla="*/ 66 h 69"/>
                  <a:gd name="T30" fmla="*/ 12 w 69"/>
                  <a:gd name="T31" fmla="*/ 61 h 69"/>
                  <a:gd name="T32" fmla="*/ 6 w 69"/>
                  <a:gd name="T33" fmla="*/ 55 h 69"/>
                  <a:gd name="T34" fmla="*/ 0 w 69"/>
                  <a:gd name="T35" fmla="*/ 43 h 69"/>
                  <a:gd name="T36" fmla="*/ 0 w 69"/>
                  <a:gd name="T37" fmla="*/ 31 h 69"/>
                  <a:gd name="T38" fmla="*/ 1 w 69"/>
                  <a:gd name="T39" fmla="*/ 23 h 69"/>
                  <a:gd name="T40" fmla="*/ 4 w 69"/>
                  <a:gd name="T41" fmla="*/ 18 h 69"/>
                  <a:gd name="T42" fmla="*/ 9 w 69"/>
                  <a:gd name="T43" fmla="*/ 12 h 69"/>
                  <a:gd name="T44" fmla="*/ 14 w 69"/>
                  <a:gd name="T45" fmla="*/ 8 h 69"/>
                  <a:gd name="T46" fmla="*/ 17 w 69"/>
                  <a:gd name="T47" fmla="*/ 11 h 69"/>
                  <a:gd name="T48" fmla="*/ 14 w 69"/>
                  <a:gd name="T49" fmla="*/ 14 h 69"/>
                  <a:gd name="T50" fmla="*/ 11 w 69"/>
                  <a:gd name="T51" fmla="*/ 17 h 69"/>
                  <a:gd name="T52" fmla="*/ 11 w 69"/>
                  <a:gd name="T53" fmla="*/ 21 h 69"/>
                  <a:gd name="T54" fmla="*/ 11 w 69"/>
                  <a:gd name="T55" fmla="*/ 26 h 69"/>
                  <a:gd name="T56" fmla="*/ 12 w 69"/>
                  <a:gd name="T57" fmla="*/ 32 h 69"/>
                  <a:gd name="T58" fmla="*/ 17 w 69"/>
                  <a:gd name="T59" fmla="*/ 38 h 69"/>
                  <a:gd name="T60" fmla="*/ 21 w 69"/>
                  <a:gd name="T61" fmla="*/ 46 h 69"/>
                  <a:gd name="T62" fmla="*/ 27 w 69"/>
                  <a:gd name="T63" fmla="*/ 54 h 69"/>
                  <a:gd name="T64" fmla="*/ 35 w 69"/>
                  <a:gd name="T65" fmla="*/ 58 h 69"/>
                  <a:gd name="T66" fmla="*/ 41 w 69"/>
                  <a:gd name="T67" fmla="*/ 61 h 69"/>
                  <a:gd name="T68" fmla="*/ 46 w 69"/>
                  <a:gd name="T69" fmla="*/ 63 h 69"/>
                  <a:gd name="T70" fmla="*/ 49 w 69"/>
                  <a:gd name="T71" fmla="*/ 61 h 69"/>
                  <a:gd name="T72" fmla="*/ 54 w 69"/>
                  <a:gd name="T73" fmla="*/ 60 h 69"/>
                  <a:gd name="T74" fmla="*/ 57 w 69"/>
                  <a:gd name="T75" fmla="*/ 57 h 69"/>
                  <a:gd name="T76" fmla="*/ 58 w 69"/>
                  <a:gd name="T77" fmla="*/ 52 h 69"/>
                  <a:gd name="T78" fmla="*/ 58 w 69"/>
                  <a:gd name="T79" fmla="*/ 48 h 69"/>
                  <a:gd name="T80" fmla="*/ 58 w 69"/>
                  <a:gd name="T81" fmla="*/ 41 h 69"/>
                  <a:gd name="T82" fmla="*/ 55 w 69"/>
                  <a:gd name="T83" fmla="*/ 37 h 69"/>
                  <a:gd name="T84" fmla="*/ 52 w 69"/>
                  <a:gd name="T85" fmla="*/ 31 h 69"/>
                  <a:gd name="T86" fmla="*/ 49 w 69"/>
                  <a:gd name="T87" fmla="*/ 25 h 69"/>
                  <a:gd name="T88" fmla="*/ 43 w 69"/>
                  <a:gd name="T89" fmla="*/ 18 h 69"/>
                  <a:gd name="T90" fmla="*/ 40 w 69"/>
                  <a:gd name="T91" fmla="*/ 14 h 69"/>
                  <a:gd name="T92" fmla="*/ 35 w 69"/>
                  <a:gd name="T93" fmla="*/ 11 h 69"/>
                  <a:gd name="T94" fmla="*/ 29 w 69"/>
                  <a:gd name="T95" fmla="*/ 8 h 69"/>
                  <a:gd name="T96" fmla="*/ 24 w 69"/>
                  <a:gd name="T97" fmla="*/ 8 h 69"/>
                  <a:gd name="T98" fmla="*/ 20 w 69"/>
                  <a:gd name="T99" fmla="*/ 8 h 69"/>
                  <a:gd name="T100" fmla="*/ 17 w 69"/>
                  <a:gd name="T101" fmla="*/ 1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9" h="69">
                    <a:moveTo>
                      <a:pt x="14" y="8"/>
                    </a:moveTo>
                    <a:lnTo>
                      <a:pt x="26" y="1"/>
                    </a:lnTo>
                    <a:lnTo>
                      <a:pt x="40" y="0"/>
                    </a:lnTo>
                    <a:lnTo>
                      <a:pt x="46" y="1"/>
                    </a:lnTo>
                    <a:lnTo>
                      <a:pt x="52" y="5"/>
                    </a:lnTo>
                    <a:lnTo>
                      <a:pt x="57" y="9"/>
                    </a:lnTo>
                    <a:lnTo>
                      <a:pt x="61" y="14"/>
                    </a:lnTo>
                    <a:lnTo>
                      <a:pt x="66" y="20"/>
                    </a:lnTo>
                    <a:lnTo>
                      <a:pt x="69" y="28"/>
                    </a:lnTo>
                    <a:lnTo>
                      <a:pt x="69" y="35"/>
                    </a:lnTo>
                    <a:lnTo>
                      <a:pt x="66" y="51"/>
                    </a:lnTo>
                    <a:lnTo>
                      <a:pt x="55" y="61"/>
                    </a:lnTo>
                    <a:lnTo>
                      <a:pt x="41" y="69"/>
                    </a:lnTo>
                    <a:lnTo>
                      <a:pt x="26" y="69"/>
                    </a:lnTo>
                    <a:lnTo>
                      <a:pt x="18" y="66"/>
                    </a:lnTo>
                    <a:lnTo>
                      <a:pt x="12" y="61"/>
                    </a:lnTo>
                    <a:lnTo>
                      <a:pt x="6" y="55"/>
                    </a:lnTo>
                    <a:lnTo>
                      <a:pt x="0" y="43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4" y="18"/>
                    </a:lnTo>
                    <a:lnTo>
                      <a:pt x="9" y="12"/>
                    </a:lnTo>
                    <a:lnTo>
                      <a:pt x="14" y="8"/>
                    </a:lnTo>
                    <a:close/>
                    <a:moveTo>
                      <a:pt x="17" y="11"/>
                    </a:moveTo>
                    <a:lnTo>
                      <a:pt x="14" y="14"/>
                    </a:lnTo>
                    <a:lnTo>
                      <a:pt x="11" y="17"/>
                    </a:lnTo>
                    <a:lnTo>
                      <a:pt x="11" y="21"/>
                    </a:lnTo>
                    <a:lnTo>
                      <a:pt x="11" y="26"/>
                    </a:lnTo>
                    <a:lnTo>
                      <a:pt x="12" y="32"/>
                    </a:lnTo>
                    <a:lnTo>
                      <a:pt x="17" y="38"/>
                    </a:lnTo>
                    <a:lnTo>
                      <a:pt x="21" y="46"/>
                    </a:lnTo>
                    <a:lnTo>
                      <a:pt x="27" y="54"/>
                    </a:lnTo>
                    <a:lnTo>
                      <a:pt x="35" y="58"/>
                    </a:lnTo>
                    <a:lnTo>
                      <a:pt x="41" y="61"/>
                    </a:lnTo>
                    <a:lnTo>
                      <a:pt x="46" y="63"/>
                    </a:lnTo>
                    <a:lnTo>
                      <a:pt x="49" y="61"/>
                    </a:lnTo>
                    <a:lnTo>
                      <a:pt x="54" y="60"/>
                    </a:lnTo>
                    <a:lnTo>
                      <a:pt x="57" y="57"/>
                    </a:lnTo>
                    <a:lnTo>
                      <a:pt x="58" y="52"/>
                    </a:lnTo>
                    <a:lnTo>
                      <a:pt x="58" y="48"/>
                    </a:lnTo>
                    <a:lnTo>
                      <a:pt x="58" y="41"/>
                    </a:lnTo>
                    <a:lnTo>
                      <a:pt x="55" y="37"/>
                    </a:lnTo>
                    <a:lnTo>
                      <a:pt x="52" y="31"/>
                    </a:lnTo>
                    <a:lnTo>
                      <a:pt x="49" y="25"/>
                    </a:lnTo>
                    <a:lnTo>
                      <a:pt x="43" y="18"/>
                    </a:lnTo>
                    <a:lnTo>
                      <a:pt x="40" y="14"/>
                    </a:lnTo>
                    <a:lnTo>
                      <a:pt x="35" y="11"/>
                    </a:lnTo>
                    <a:lnTo>
                      <a:pt x="29" y="8"/>
                    </a:lnTo>
                    <a:lnTo>
                      <a:pt x="24" y="8"/>
                    </a:lnTo>
                    <a:lnTo>
                      <a:pt x="20" y="8"/>
                    </a:ln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00008F"/>
              </a:solidFill>
              <a:ln w="0">
                <a:solidFill>
                  <a:srgbClr val="00008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2" name="Freeform 568"/>
              <p:cNvSpPr>
                <a:spLocks/>
              </p:cNvSpPr>
              <p:nvPr/>
            </p:nvSpPr>
            <p:spPr bwMode="auto">
              <a:xfrm>
                <a:off x="3309" y="1733"/>
                <a:ext cx="113" cy="106"/>
              </a:xfrm>
              <a:custGeom>
                <a:avLst/>
                <a:gdLst>
                  <a:gd name="T0" fmla="*/ 62 w 113"/>
                  <a:gd name="T1" fmla="*/ 62 h 106"/>
                  <a:gd name="T2" fmla="*/ 51 w 113"/>
                  <a:gd name="T3" fmla="*/ 16 h 106"/>
                  <a:gd name="T4" fmla="*/ 73 w 113"/>
                  <a:gd name="T5" fmla="*/ 0 h 106"/>
                  <a:gd name="T6" fmla="*/ 73 w 113"/>
                  <a:gd name="T7" fmla="*/ 2 h 106"/>
                  <a:gd name="T8" fmla="*/ 71 w 113"/>
                  <a:gd name="T9" fmla="*/ 3 h 106"/>
                  <a:gd name="T10" fmla="*/ 70 w 113"/>
                  <a:gd name="T11" fmla="*/ 5 h 106"/>
                  <a:gd name="T12" fmla="*/ 68 w 113"/>
                  <a:gd name="T13" fmla="*/ 7 h 106"/>
                  <a:gd name="T14" fmla="*/ 68 w 113"/>
                  <a:gd name="T15" fmla="*/ 8 h 106"/>
                  <a:gd name="T16" fmla="*/ 68 w 113"/>
                  <a:gd name="T17" fmla="*/ 10 h 106"/>
                  <a:gd name="T18" fmla="*/ 70 w 113"/>
                  <a:gd name="T19" fmla="*/ 11 h 106"/>
                  <a:gd name="T20" fmla="*/ 71 w 113"/>
                  <a:gd name="T21" fmla="*/ 14 h 106"/>
                  <a:gd name="T22" fmla="*/ 97 w 113"/>
                  <a:gd name="T23" fmla="*/ 50 h 106"/>
                  <a:gd name="T24" fmla="*/ 100 w 113"/>
                  <a:gd name="T25" fmla="*/ 53 h 106"/>
                  <a:gd name="T26" fmla="*/ 102 w 113"/>
                  <a:gd name="T27" fmla="*/ 54 h 106"/>
                  <a:gd name="T28" fmla="*/ 103 w 113"/>
                  <a:gd name="T29" fmla="*/ 54 h 106"/>
                  <a:gd name="T30" fmla="*/ 105 w 113"/>
                  <a:gd name="T31" fmla="*/ 54 h 106"/>
                  <a:gd name="T32" fmla="*/ 107 w 113"/>
                  <a:gd name="T33" fmla="*/ 54 h 106"/>
                  <a:gd name="T34" fmla="*/ 110 w 113"/>
                  <a:gd name="T35" fmla="*/ 53 h 106"/>
                  <a:gd name="T36" fmla="*/ 111 w 113"/>
                  <a:gd name="T37" fmla="*/ 51 h 106"/>
                  <a:gd name="T38" fmla="*/ 113 w 113"/>
                  <a:gd name="T39" fmla="*/ 53 h 106"/>
                  <a:gd name="T40" fmla="*/ 85 w 113"/>
                  <a:gd name="T41" fmla="*/ 73 h 106"/>
                  <a:gd name="T42" fmla="*/ 83 w 113"/>
                  <a:gd name="T43" fmla="*/ 71 h 106"/>
                  <a:gd name="T44" fmla="*/ 85 w 113"/>
                  <a:gd name="T45" fmla="*/ 71 h 106"/>
                  <a:gd name="T46" fmla="*/ 87 w 113"/>
                  <a:gd name="T47" fmla="*/ 68 h 106"/>
                  <a:gd name="T48" fmla="*/ 88 w 113"/>
                  <a:gd name="T49" fmla="*/ 66 h 106"/>
                  <a:gd name="T50" fmla="*/ 88 w 113"/>
                  <a:gd name="T51" fmla="*/ 65 h 106"/>
                  <a:gd name="T52" fmla="*/ 88 w 113"/>
                  <a:gd name="T53" fmla="*/ 63 h 106"/>
                  <a:gd name="T54" fmla="*/ 88 w 113"/>
                  <a:gd name="T55" fmla="*/ 62 h 106"/>
                  <a:gd name="T56" fmla="*/ 85 w 113"/>
                  <a:gd name="T57" fmla="*/ 59 h 106"/>
                  <a:gd name="T58" fmla="*/ 56 w 113"/>
                  <a:gd name="T59" fmla="*/ 20 h 106"/>
                  <a:gd name="T60" fmla="*/ 71 w 113"/>
                  <a:gd name="T61" fmla="*/ 83 h 106"/>
                  <a:gd name="T62" fmla="*/ 71 w 113"/>
                  <a:gd name="T63" fmla="*/ 83 h 106"/>
                  <a:gd name="T64" fmla="*/ 14 w 113"/>
                  <a:gd name="T65" fmla="*/ 51 h 106"/>
                  <a:gd name="T66" fmla="*/ 44 w 113"/>
                  <a:gd name="T67" fmla="*/ 88 h 106"/>
                  <a:gd name="T68" fmla="*/ 45 w 113"/>
                  <a:gd name="T69" fmla="*/ 91 h 106"/>
                  <a:gd name="T70" fmla="*/ 47 w 113"/>
                  <a:gd name="T71" fmla="*/ 93 h 106"/>
                  <a:gd name="T72" fmla="*/ 48 w 113"/>
                  <a:gd name="T73" fmla="*/ 94 h 106"/>
                  <a:gd name="T74" fmla="*/ 51 w 113"/>
                  <a:gd name="T75" fmla="*/ 94 h 106"/>
                  <a:gd name="T76" fmla="*/ 54 w 113"/>
                  <a:gd name="T77" fmla="*/ 94 h 106"/>
                  <a:gd name="T78" fmla="*/ 57 w 113"/>
                  <a:gd name="T79" fmla="*/ 91 h 106"/>
                  <a:gd name="T80" fmla="*/ 59 w 113"/>
                  <a:gd name="T81" fmla="*/ 93 h 106"/>
                  <a:gd name="T82" fmla="*/ 40 w 113"/>
                  <a:gd name="T83" fmla="*/ 106 h 106"/>
                  <a:gd name="T84" fmla="*/ 39 w 113"/>
                  <a:gd name="T85" fmla="*/ 105 h 106"/>
                  <a:gd name="T86" fmla="*/ 39 w 113"/>
                  <a:gd name="T87" fmla="*/ 105 h 106"/>
                  <a:gd name="T88" fmla="*/ 40 w 113"/>
                  <a:gd name="T89" fmla="*/ 103 h 106"/>
                  <a:gd name="T90" fmla="*/ 42 w 113"/>
                  <a:gd name="T91" fmla="*/ 102 h 106"/>
                  <a:gd name="T92" fmla="*/ 44 w 113"/>
                  <a:gd name="T93" fmla="*/ 100 h 106"/>
                  <a:gd name="T94" fmla="*/ 44 w 113"/>
                  <a:gd name="T95" fmla="*/ 99 h 106"/>
                  <a:gd name="T96" fmla="*/ 44 w 113"/>
                  <a:gd name="T97" fmla="*/ 97 h 106"/>
                  <a:gd name="T98" fmla="*/ 42 w 113"/>
                  <a:gd name="T99" fmla="*/ 94 h 106"/>
                  <a:gd name="T100" fmla="*/ 42 w 113"/>
                  <a:gd name="T101" fmla="*/ 94 h 106"/>
                  <a:gd name="T102" fmla="*/ 39 w 113"/>
                  <a:gd name="T103" fmla="*/ 91 h 106"/>
                  <a:gd name="T104" fmla="*/ 14 w 113"/>
                  <a:gd name="T105" fmla="*/ 57 h 106"/>
                  <a:gd name="T106" fmla="*/ 11 w 113"/>
                  <a:gd name="T107" fmla="*/ 54 h 106"/>
                  <a:gd name="T108" fmla="*/ 10 w 113"/>
                  <a:gd name="T109" fmla="*/ 53 h 106"/>
                  <a:gd name="T110" fmla="*/ 10 w 113"/>
                  <a:gd name="T111" fmla="*/ 53 h 106"/>
                  <a:gd name="T112" fmla="*/ 7 w 113"/>
                  <a:gd name="T113" fmla="*/ 53 h 106"/>
                  <a:gd name="T114" fmla="*/ 5 w 113"/>
                  <a:gd name="T115" fmla="*/ 53 h 106"/>
                  <a:gd name="T116" fmla="*/ 4 w 113"/>
                  <a:gd name="T117" fmla="*/ 54 h 106"/>
                  <a:gd name="T118" fmla="*/ 2 w 113"/>
                  <a:gd name="T119" fmla="*/ 56 h 106"/>
                  <a:gd name="T120" fmla="*/ 0 w 113"/>
                  <a:gd name="T121" fmla="*/ 54 h 106"/>
                  <a:gd name="T122" fmla="*/ 20 w 113"/>
                  <a:gd name="T123" fmla="*/ 39 h 106"/>
                  <a:gd name="T124" fmla="*/ 62 w 113"/>
                  <a:gd name="T125" fmla="*/ 6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3" h="106">
                    <a:moveTo>
                      <a:pt x="62" y="62"/>
                    </a:moveTo>
                    <a:lnTo>
                      <a:pt x="51" y="16"/>
                    </a:lnTo>
                    <a:lnTo>
                      <a:pt x="73" y="0"/>
                    </a:lnTo>
                    <a:lnTo>
                      <a:pt x="73" y="2"/>
                    </a:lnTo>
                    <a:lnTo>
                      <a:pt x="71" y="3"/>
                    </a:lnTo>
                    <a:lnTo>
                      <a:pt x="70" y="5"/>
                    </a:lnTo>
                    <a:lnTo>
                      <a:pt x="68" y="7"/>
                    </a:lnTo>
                    <a:lnTo>
                      <a:pt x="68" y="8"/>
                    </a:lnTo>
                    <a:lnTo>
                      <a:pt x="68" y="10"/>
                    </a:lnTo>
                    <a:lnTo>
                      <a:pt x="70" y="11"/>
                    </a:lnTo>
                    <a:lnTo>
                      <a:pt x="71" y="14"/>
                    </a:lnTo>
                    <a:lnTo>
                      <a:pt x="97" y="50"/>
                    </a:lnTo>
                    <a:lnTo>
                      <a:pt x="100" y="53"/>
                    </a:lnTo>
                    <a:lnTo>
                      <a:pt x="102" y="54"/>
                    </a:lnTo>
                    <a:lnTo>
                      <a:pt x="103" y="54"/>
                    </a:lnTo>
                    <a:lnTo>
                      <a:pt x="105" y="54"/>
                    </a:lnTo>
                    <a:lnTo>
                      <a:pt x="107" y="54"/>
                    </a:lnTo>
                    <a:lnTo>
                      <a:pt x="110" y="53"/>
                    </a:lnTo>
                    <a:lnTo>
                      <a:pt x="111" y="51"/>
                    </a:lnTo>
                    <a:lnTo>
                      <a:pt x="113" y="53"/>
                    </a:lnTo>
                    <a:lnTo>
                      <a:pt x="85" y="73"/>
                    </a:lnTo>
                    <a:lnTo>
                      <a:pt x="83" y="71"/>
                    </a:lnTo>
                    <a:lnTo>
                      <a:pt x="85" y="71"/>
                    </a:lnTo>
                    <a:lnTo>
                      <a:pt x="87" y="68"/>
                    </a:lnTo>
                    <a:lnTo>
                      <a:pt x="88" y="66"/>
                    </a:lnTo>
                    <a:lnTo>
                      <a:pt x="88" y="65"/>
                    </a:lnTo>
                    <a:lnTo>
                      <a:pt x="88" y="63"/>
                    </a:lnTo>
                    <a:lnTo>
                      <a:pt x="88" y="62"/>
                    </a:lnTo>
                    <a:lnTo>
                      <a:pt x="85" y="59"/>
                    </a:lnTo>
                    <a:lnTo>
                      <a:pt x="56" y="20"/>
                    </a:lnTo>
                    <a:lnTo>
                      <a:pt x="71" y="83"/>
                    </a:lnTo>
                    <a:lnTo>
                      <a:pt x="71" y="83"/>
                    </a:lnTo>
                    <a:lnTo>
                      <a:pt x="14" y="51"/>
                    </a:lnTo>
                    <a:lnTo>
                      <a:pt x="44" y="88"/>
                    </a:lnTo>
                    <a:lnTo>
                      <a:pt x="45" y="91"/>
                    </a:lnTo>
                    <a:lnTo>
                      <a:pt x="47" y="93"/>
                    </a:lnTo>
                    <a:lnTo>
                      <a:pt x="48" y="94"/>
                    </a:lnTo>
                    <a:lnTo>
                      <a:pt x="51" y="94"/>
                    </a:lnTo>
                    <a:lnTo>
                      <a:pt x="54" y="94"/>
                    </a:lnTo>
                    <a:lnTo>
                      <a:pt x="57" y="91"/>
                    </a:lnTo>
                    <a:lnTo>
                      <a:pt x="59" y="93"/>
                    </a:lnTo>
                    <a:lnTo>
                      <a:pt x="40" y="106"/>
                    </a:lnTo>
                    <a:lnTo>
                      <a:pt x="39" y="105"/>
                    </a:lnTo>
                    <a:lnTo>
                      <a:pt x="39" y="105"/>
                    </a:lnTo>
                    <a:lnTo>
                      <a:pt x="40" y="103"/>
                    </a:lnTo>
                    <a:lnTo>
                      <a:pt x="42" y="102"/>
                    </a:lnTo>
                    <a:lnTo>
                      <a:pt x="44" y="100"/>
                    </a:lnTo>
                    <a:lnTo>
                      <a:pt x="44" y="99"/>
                    </a:lnTo>
                    <a:lnTo>
                      <a:pt x="44" y="97"/>
                    </a:lnTo>
                    <a:lnTo>
                      <a:pt x="42" y="94"/>
                    </a:lnTo>
                    <a:lnTo>
                      <a:pt x="42" y="94"/>
                    </a:lnTo>
                    <a:lnTo>
                      <a:pt x="39" y="91"/>
                    </a:lnTo>
                    <a:lnTo>
                      <a:pt x="14" y="57"/>
                    </a:lnTo>
                    <a:lnTo>
                      <a:pt x="11" y="54"/>
                    </a:lnTo>
                    <a:lnTo>
                      <a:pt x="10" y="53"/>
                    </a:lnTo>
                    <a:lnTo>
                      <a:pt x="10" y="53"/>
                    </a:lnTo>
                    <a:lnTo>
                      <a:pt x="7" y="53"/>
                    </a:lnTo>
                    <a:lnTo>
                      <a:pt x="5" y="53"/>
                    </a:lnTo>
                    <a:lnTo>
                      <a:pt x="4" y="54"/>
                    </a:lnTo>
                    <a:lnTo>
                      <a:pt x="2" y="56"/>
                    </a:lnTo>
                    <a:lnTo>
                      <a:pt x="0" y="54"/>
                    </a:lnTo>
                    <a:lnTo>
                      <a:pt x="20" y="39"/>
                    </a:lnTo>
                    <a:lnTo>
                      <a:pt x="62" y="62"/>
                    </a:lnTo>
                    <a:close/>
                  </a:path>
                </a:pathLst>
              </a:custGeom>
              <a:solidFill>
                <a:srgbClr val="00008F"/>
              </a:solidFill>
              <a:ln w="0">
                <a:solidFill>
                  <a:srgbClr val="00008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3" name="Freeform 569"/>
              <p:cNvSpPr>
                <a:spLocks noEditPoints="1"/>
              </p:cNvSpPr>
              <p:nvPr/>
            </p:nvSpPr>
            <p:spPr bwMode="auto">
              <a:xfrm>
                <a:off x="3405" y="1689"/>
                <a:ext cx="66" cy="80"/>
              </a:xfrm>
              <a:custGeom>
                <a:avLst/>
                <a:gdLst>
                  <a:gd name="T0" fmla="*/ 40 w 66"/>
                  <a:gd name="T1" fmla="*/ 40 h 80"/>
                  <a:gd name="T2" fmla="*/ 52 w 66"/>
                  <a:gd name="T3" fmla="*/ 55 h 80"/>
                  <a:gd name="T4" fmla="*/ 54 w 66"/>
                  <a:gd name="T5" fmla="*/ 60 h 80"/>
                  <a:gd name="T6" fmla="*/ 55 w 66"/>
                  <a:gd name="T7" fmla="*/ 61 h 80"/>
                  <a:gd name="T8" fmla="*/ 57 w 66"/>
                  <a:gd name="T9" fmla="*/ 61 h 80"/>
                  <a:gd name="T10" fmla="*/ 58 w 66"/>
                  <a:gd name="T11" fmla="*/ 61 h 80"/>
                  <a:gd name="T12" fmla="*/ 61 w 66"/>
                  <a:gd name="T13" fmla="*/ 60 h 80"/>
                  <a:gd name="T14" fmla="*/ 64 w 66"/>
                  <a:gd name="T15" fmla="*/ 58 h 80"/>
                  <a:gd name="T16" fmla="*/ 66 w 66"/>
                  <a:gd name="T17" fmla="*/ 60 h 80"/>
                  <a:gd name="T18" fmla="*/ 40 w 66"/>
                  <a:gd name="T19" fmla="*/ 80 h 80"/>
                  <a:gd name="T20" fmla="*/ 38 w 66"/>
                  <a:gd name="T21" fmla="*/ 78 h 80"/>
                  <a:gd name="T22" fmla="*/ 41 w 66"/>
                  <a:gd name="T23" fmla="*/ 75 h 80"/>
                  <a:gd name="T24" fmla="*/ 43 w 66"/>
                  <a:gd name="T25" fmla="*/ 74 h 80"/>
                  <a:gd name="T26" fmla="*/ 43 w 66"/>
                  <a:gd name="T27" fmla="*/ 72 h 80"/>
                  <a:gd name="T28" fmla="*/ 43 w 66"/>
                  <a:gd name="T29" fmla="*/ 71 h 80"/>
                  <a:gd name="T30" fmla="*/ 43 w 66"/>
                  <a:gd name="T31" fmla="*/ 67 h 80"/>
                  <a:gd name="T32" fmla="*/ 40 w 66"/>
                  <a:gd name="T33" fmla="*/ 64 h 80"/>
                  <a:gd name="T34" fmla="*/ 14 w 66"/>
                  <a:gd name="T35" fmla="*/ 31 h 80"/>
                  <a:gd name="T36" fmla="*/ 11 w 66"/>
                  <a:gd name="T37" fmla="*/ 26 h 80"/>
                  <a:gd name="T38" fmla="*/ 9 w 66"/>
                  <a:gd name="T39" fmla="*/ 26 h 80"/>
                  <a:gd name="T40" fmla="*/ 7 w 66"/>
                  <a:gd name="T41" fmla="*/ 24 h 80"/>
                  <a:gd name="T42" fmla="*/ 6 w 66"/>
                  <a:gd name="T43" fmla="*/ 24 h 80"/>
                  <a:gd name="T44" fmla="*/ 4 w 66"/>
                  <a:gd name="T45" fmla="*/ 26 h 80"/>
                  <a:gd name="T46" fmla="*/ 0 w 66"/>
                  <a:gd name="T47" fmla="*/ 27 h 80"/>
                  <a:gd name="T48" fmla="*/ 0 w 66"/>
                  <a:gd name="T49" fmla="*/ 26 h 80"/>
                  <a:gd name="T50" fmla="*/ 23 w 66"/>
                  <a:gd name="T51" fmla="*/ 9 h 80"/>
                  <a:gd name="T52" fmla="*/ 29 w 66"/>
                  <a:gd name="T53" fmla="*/ 4 h 80"/>
                  <a:gd name="T54" fmla="*/ 37 w 66"/>
                  <a:gd name="T55" fmla="*/ 1 h 80"/>
                  <a:gd name="T56" fmla="*/ 41 w 66"/>
                  <a:gd name="T57" fmla="*/ 0 h 80"/>
                  <a:gd name="T58" fmla="*/ 47 w 66"/>
                  <a:gd name="T59" fmla="*/ 1 h 80"/>
                  <a:gd name="T60" fmla="*/ 51 w 66"/>
                  <a:gd name="T61" fmla="*/ 3 h 80"/>
                  <a:gd name="T62" fmla="*/ 54 w 66"/>
                  <a:gd name="T63" fmla="*/ 6 h 80"/>
                  <a:gd name="T64" fmla="*/ 57 w 66"/>
                  <a:gd name="T65" fmla="*/ 12 h 80"/>
                  <a:gd name="T66" fmla="*/ 58 w 66"/>
                  <a:gd name="T67" fmla="*/ 18 h 80"/>
                  <a:gd name="T68" fmla="*/ 55 w 66"/>
                  <a:gd name="T69" fmla="*/ 23 h 80"/>
                  <a:gd name="T70" fmla="*/ 52 w 66"/>
                  <a:gd name="T71" fmla="*/ 29 h 80"/>
                  <a:gd name="T72" fmla="*/ 49 w 66"/>
                  <a:gd name="T73" fmla="*/ 32 h 80"/>
                  <a:gd name="T74" fmla="*/ 44 w 66"/>
                  <a:gd name="T75" fmla="*/ 35 h 80"/>
                  <a:gd name="T76" fmla="*/ 40 w 66"/>
                  <a:gd name="T77" fmla="*/ 40 h 80"/>
                  <a:gd name="T78" fmla="*/ 20 w 66"/>
                  <a:gd name="T79" fmla="*/ 15 h 80"/>
                  <a:gd name="T80" fmla="*/ 38 w 66"/>
                  <a:gd name="T81" fmla="*/ 38 h 80"/>
                  <a:gd name="T82" fmla="*/ 38 w 66"/>
                  <a:gd name="T83" fmla="*/ 37 h 80"/>
                  <a:gd name="T84" fmla="*/ 40 w 66"/>
                  <a:gd name="T85" fmla="*/ 37 h 80"/>
                  <a:gd name="T86" fmla="*/ 44 w 66"/>
                  <a:gd name="T87" fmla="*/ 32 h 80"/>
                  <a:gd name="T88" fmla="*/ 46 w 66"/>
                  <a:gd name="T89" fmla="*/ 27 h 80"/>
                  <a:gd name="T90" fmla="*/ 46 w 66"/>
                  <a:gd name="T91" fmla="*/ 24 h 80"/>
                  <a:gd name="T92" fmla="*/ 44 w 66"/>
                  <a:gd name="T93" fmla="*/ 20 h 80"/>
                  <a:gd name="T94" fmla="*/ 41 w 66"/>
                  <a:gd name="T95" fmla="*/ 17 h 80"/>
                  <a:gd name="T96" fmla="*/ 37 w 66"/>
                  <a:gd name="T97" fmla="*/ 12 h 80"/>
                  <a:gd name="T98" fmla="*/ 32 w 66"/>
                  <a:gd name="T99" fmla="*/ 9 h 80"/>
                  <a:gd name="T100" fmla="*/ 27 w 66"/>
                  <a:gd name="T101" fmla="*/ 11 h 80"/>
                  <a:gd name="T102" fmla="*/ 21 w 66"/>
                  <a:gd name="T103" fmla="*/ 14 h 80"/>
                  <a:gd name="T104" fmla="*/ 20 w 66"/>
                  <a:gd name="T105" fmla="*/ 1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6" h="80">
                    <a:moveTo>
                      <a:pt x="40" y="40"/>
                    </a:moveTo>
                    <a:lnTo>
                      <a:pt x="52" y="55"/>
                    </a:lnTo>
                    <a:lnTo>
                      <a:pt x="54" y="60"/>
                    </a:lnTo>
                    <a:lnTo>
                      <a:pt x="55" y="61"/>
                    </a:lnTo>
                    <a:lnTo>
                      <a:pt x="57" y="61"/>
                    </a:lnTo>
                    <a:lnTo>
                      <a:pt x="58" y="61"/>
                    </a:lnTo>
                    <a:lnTo>
                      <a:pt x="61" y="60"/>
                    </a:lnTo>
                    <a:lnTo>
                      <a:pt x="64" y="58"/>
                    </a:lnTo>
                    <a:lnTo>
                      <a:pt x="66" y="60"/>
                    </a:lnTo>
                    <a:lnTo>
                      <a:pt x="40" y="80"/>
                    </a:lnTo>
                    <a:lnTo>
                      <a:pt x="38" y="78"/>
                    </a:lnTo>
                    <a:lnTo>
                      <a:pt x="41" y="75"/>
                    </a:lnTo>
                    <a:lnTo>
                      <a:pt x="43" y="74"/>
                    </a:lnTo>
                    <a:lnTo>
                      <a:pt x="43" y="72"/>
                    </a:lnTo>
                    <a:lnTo>
                      <a:pt x="43" y="71"/>
                    </a:lnTo>
                    <a:lnTo>
                      <a:pt x="43" y="67"/>
                    </a:lnTo>
                    <a:lnTo>
                      <a:pt x="40" y="64"/>
                    </a:lnTo>
                    <a:lnTo>
                      <a:pt x="14" y="31"/>
                    </a:lnTo>
                    <a:lnTo>
                      <a:pt x="11" y="26"/>
                    </a:lnTo>
                    <a:lnTo>
                      <a:pt x="9" y="26"/>
                    </a:lnTo>
                    <a:lnTo>
                      <a:pt x="7" y="24"/>
                    </a:lnTo>
                    <a:lnTo>
                      <a:pt x="6" y="24"/>
                    </a:lnTo>
                    <a:lnTo>
                      <a:pt x="4" y="26"/>
                    </a:lnTo>
                    <a:lnTo>
                      <a:pt x="0" y="27"/>
                    </a:lnTo>
                    <a:lnTo>
                      <a:pt x="0" y="26"/>
                    </a:lnTo>
                    <a:lnTo>
                      <a:pt x="23" y="9"/>
                    </a:lnTo>
                    <a:lnTo>
                      <a:pt x="29" y="4"/>
                    </a:lnTo>
                    <a:lnTo>
                      <a:pt x="37" y="1"/>
                    </a:lnTo>
                    <a:lnTo>
                      <a:pt x="41" y="0"/>
                    </a:lnTo>
                    <a:lnTo>
                      <a:pt x="47" y="1"/>
                    </a:lnTo>
                    <a:lnTo>
                      <a:pt x="51" y="3"/>
                    </a:lnTo>
                    <a:lnTo>
                      <a:pt x="54" y="6"/>
                    </a:lnTo>
                    <a:lnTo>
                      <a:pt x="57" y="12"/>
                    </a:lnTo>
                    <a:lnTo>
                      <a:pt x="58" y="18"/>
                    </a:lnTo>
                    <a:lnTo>
                      <a:pt x="55" y="23"/>
                    </a:lnTo>
                    <a:lnTo>
                      <a:pt x="52" y="29"/>
                    </a:lnTo>
                    <a:lnTo>
                      <a:pt x="49" y="32"/>
                    </a:lnTo>
                    <a:lnTo>
                      <a:pt x="44" y="35"/>
                    </a:lnTo>
                    <a:lnTo>
                      <a:pt x="40" y="40"/>
                    </a:lnTo>
                    <a:close/>
                    <a:moveTo>
                      <a:pt x="20" y="15"/>
                    </a:moveTo>
                    <a:lnTo>
                      <a:pt x="38" y="38"/>
                    </a:lnTo>
                    <a:lnTo>
                      <a:pt x="38" y="37"/>
                    </a:lnTo>
                    <a:lnTo>
                      <a:pt x="40" y="37"/>
                    </a:lnTo>
                    <a:lnTo>
                      <a:pt x="44" y="32"/>
                    </a:lnTo>
                    <a:lnTo>
                      <a:pt x="46" y="27"/>
                    </a:lnTo>
                    <a:lnTo>
                      <a:pt x="46" y="24"/>
                    </a:lnTo>
                    <a:lnTo>
                      <a:pt x="44" y="20"/>
                    </a:lnTo>
                    <a:lnTo>
                      <a:pt x="41" y="17"/>
                    </a:lnTo>
                    <a:lnTo>
                      <a:pt x="37" y="12"/>
                    </a:lnTo>
                    <a:lnTo>
                      <a:pt x="32" y="9"/>
                    </a:lnTo>
                    <a:lnTo>
                      <a:pt x="27" y="11"/>
                    </a:lnTo>
                    <a:lnTo>
                      <a:pt x="21" y="14"/>
                    </a:lnTo>
                    <a:lnTo>
                      <a:pt x="20" y="15"/>
                    </a:lnTo>
                    <a:close/>
                  </a:path>
                </a:pathLst>
              </a:custGeom>
              <a:solidFill>
                <a:srgbClr val="00008F"/>
              </a:solidFill>
              <a:ln w="0">
                <a:solidFill>
                  <a:srgbClr val="00008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4" name="Freeform 570"/>
              <p:cNvSpPr>
                <a:spLocks noEditPoints="1"/>
              </p:cNvSpPr>
              <p:nvPr/>
            </p:nvSpPr>
            <p:spPr bwMode="auto">
              <a:xfrm>
                <a:off x="3500" y="1641"/>
                <a:ext cx="68" cy="75"/>
              </a:xfrm>
              <a:custGeom>
                <a:avLst/>
                <a:gdLst>
                  <a:gd name="T0" fmla="*/ 34 w 68"/>
                  <a:gd name="T1" fmla="*/ 35 h 75"/>
                  <a:gd name="T2" fmla="*/ 15 w 68"/>
                  <a:gd name="T3" fmla="*/ 51 h 75"/>
                  <a:gd name="T4" fmla="*/ 17 w 68"/>
                  <a:gd name="T5" fmla="*/ 57 h 75"/>
                  <a:gd name="T6" fmla="*/ 17 w 68"/>
                  <a:gd name="T7" fmla="*/ 60 h 75"/>
                  <a:gd name="T8" fmla="*/ 19 w 68"/>
                  <a:gd name="T9" fmla="*/ 62 h 75"/>
                  <a:gd name="T10" fmla="*/ 20 w 68"/>
                  <a:gd name="T11" fmla="*/ 63 h 75"/>
                  <a:gd name="T12" fmla="*/ 23 w 68"/>
                  <a:gd name="T13" fmla="*/ 65 h 75"/>
                  <a:gd name="T14" fmla="*/ 25 w 68"/>
                  <a:gd name="T15" fmla="*/ 63 h 75"/>
                  <a:gd name="T16" fmla="*/ 28 w 68"/>
                  <a:gd name="T17" fmla="*/ 62 h 75"/>
                  <a:gd name="T18" fmla="*/ 29 w 68"/>
                  <a:gd name="T19" fmla="*/ 63 h 75"/>
                  <a:gd name="T20" fmla="*/ 12 w 68"/>
                  <a:gd name="T21" fmla="*/ 75 h 75"/>
                  <a:gd name="T22" fmla="*/ 11 w 68"/>
                  <a:gd name="T23" fmla="*/ 74 h 75"/>
                  <a:gd name="T24" fmla="*/ 12 w 68"/>
                  <a:gd name="T25" fmla="*/ 72 h 75"/>
                  <a:gd name="T26" fmla="*/ 14 w 68"/>
                  <a:gd name="T27" fmla="*/ 69 h 75"/>
                  <a:gd name="T28" fmla="*/ 14 w 68"/>
                  <a:gd name="T29" fmla="*/ 66 h 75"/>
                  <a:gd name="T30" fmla="*/ 14 w 68"/>
                  <a:gd name="T31" fmla="*/ 62 h 75"/>
                  <a:gd name="T32" fmla="*/ 12 w 68"/>
                  <a:gd name="T33" fmla="*/ 57 h 75"/>
                  <a:gd name="T34" fmla="*/ 0 w 68"/>
                  <a:gd name="T35" fmla="*/ 2 h 75"/>
                  <a:gd name="T36" fmla="*/ 0 w 68"/>
                  <a:gd name="T37" fmla="*/ 0 h 75"/>
                  <a:gd name="T38" fmla="*/ 52 w 68"/>
                  <a:gd name="T39" fmla="*/ 29 h 75"/>
                  <a:gd name="T40" fmla="*/ 57 w 68"/>
                  <a:gd name="T41" fmla="*/ 32 h 75"/>
                  <a:gd name="T42" fmla="*/ 60 w 68"/>
                  <a:gd name="T43" fmla="*/ 32 h 75"/>
                  <a:gd name="T44" fmla="*/ 62 w 68"/>
                  <a:gd name="T45" fmla="*/ 34 h 75"/>
                  <a:gd name="T46" fmla="*/ 65 w 68"/>
                  <a:gd name="T47" fmla="*/ 34 h 75"/>
                  <a:gd name="T48" fmla="*/ 66 w 68"/>
                  <a:gd name="T49" fmla="*/ 32 h 75"/>
                  <a:gd name="T50" fmla="*/ 68 w 68"/>
                  <a:gd name="T51" fmla="*/ 34 h 75"/>
                  <a:gd name="T52" fmla="*/ 43 w 68"/>
                  <a:gd name="T53" fmla="*/ 52 h 75"/>
                  <a:gd name="T54" fmla="*/ 42 w 68"/>
                  <a:gd name="T55" fmla="*/ 51 h 75"/>
                  <a:gd name="T56" fmla="*/ 43 w 68"/>
                  <a:gd name="T57" fmla="*/ 51 h 75"/>
                  <a:gd name="T58" fmla="*/ 46 w 68"/>
                  <a:gd name="T59" fmla="*/ 48 h 75"/>
                  <a:gd name="T60" fmla="*/ 46 w 68"/>
                  <a:gd name="T61" fmla="*/ 46 h 75"/>
                  <a:gd name="T62" fmla="*/ 46 w 68"/>
                  <a:gd name="T63" fmla="*/ 45 h 75"/>
                  <a:gd name="T64" fmla="*/ 46 w 68"/>
                  <a:gd name="T65" fmla="*/ 43 h 75"/>
                  <a:gd name="T66" fmla="*/ 46 w 68"/>
                  <a:gd name="T67" fmla="*/ 43 h 75"/>
                  <a:gd name="T68" fmla="*/ 45 w 68"/>
                  <a:gd name="T69" fmla="*/ 42 h 75"/>
                  <a:gd name="T70" fmla="*/ 45 w 68"/>
                  <a:gd name="T71" fmla="*/ 42 h 75"/>
                  <a:gd name="T72" fmla="*/ 42 w 68"/>
                  <a:gd name="T73" fmla="*/ 40 h 75"/>
                  <a:gd name="T74" fmla="*/ 34 w 68"/>
                  <a:gd name="T75" fmla="*/ 35 h 75"/>
                  <a:gd name="T76" fmla="*/ 31 w 68"/>
                  <a:gd name="T77" fmla="*/ 34 h 75"/>
                  <a:gd name="T78" fmla="*/ 8 w 68"/>
                  <a:gd name="T79" fmla="*/ 22 h 75"/>
                  <a:gd name="T80" fmla="*/ 14 w 68"/>
                  <a:gd name="T81" fmla="*/ 46 h 75"/>
                  <a:gd name="T82" fmla="*/ 31 w 68"/>
                  <a:gd name="T83" fmla="*/ 3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8" h="75">
                    <a:moveTo>
                      <a:pt x="34" y="35"/>
                    </a:moveTo>
                    <a:lnTo>
                      <a:pt x="15" y="51"/>
                    </a:lnTo>
                    <a:lnTo>
                      <a:pt x="17" y="57"/>
                    </a:lnTo>
                    <a:lnTo>
                      <a:pt x="17" y="60"/>
                    </a:lnTo>
                    <a:lnTo>
                      <a:pt x="19" y="62"/>
                    </a:lnTo>
                    <a:lnTo>
                      <a:pt x="20" y="63"/>
                    </a:lnTo>
                    <a:lnTo>
                      <a:pt x="23" y="65"/>
                    </a:lnTo>
                    <a:lnTo>
                      <a:pt x="25" y="63"/>
                    </a:lnTo>
                    <a:lnTo>
                      <a:pt x="28" y="62"/>
                    </a:lnTo>
                    <a:lnTo>
                      <a:pt x="29" y="63"/>
                    </a:lnTo>
                    <a:lnTo>
                      <a:pt x="12" y="75"/>
                    </a:lnTo>
                    <a:lnTo>
                      <a:pt x="11" y="74"/>
                    </a:lnTo>
                    <a:lnTo>
                      <a:pt x="12" y="72"/>
                    </a:lnTo>
                    <a:lnTo>
                      <a:pt x="14" y="69"/>
                    </a:lnTo>
                    <a:lnTo>
                      <a:pt x="14" y="66"/>
                    </a:lnTo>
                    <a:lnTo>
                      <a:pt x="14" y="62"/>
                    </a:lnTo>
                    <a:lnTo>
                      <a:pt x="12" y="57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52" y="29"/>
                    </a:lnTo>
                    <a:lnTo>
                      <a:pt x="57" y="32"/>
                    </a:lnTo>
                    <a:lnTo>
                      <a:pt x="60" y="32"/>
                    </a:lnTo>
                    <a:lnTo>
                      <a:pt x="62" y="34"/>
                    </a:lnTo>
                    <a:lnTo>
                      <a:pt x="65" y="34"/>
                    </a:lnTo>
                    <a:lnTo>
                      <a:pt x="66" y="32"/>
                    </a:lnTo>
                    <a:lnTo>
                      <a:pt x="68" y="34"/>
                    </a:lnTo>
                    <a:lnTo>
                      <a:pt x="43" y="52"/>
                    </a:lnTo>
                    <a:lnTo>
                      <a:pt x="42" y="51"/>
                    </a:lnTo>
                    <a:lnTo>
                      <a:pt x="43" y="51"/>
                    </a:lnTo>
                    <a:lnTo>
                      <a:pt x="46" y="48"/>
                    </a:lnTo>
                    <a:lnTo>
                      <a:pt x="46" y="46"/>
                    </a:lnTo>
                    <a:lnTo>
                      <a:pt x="46" y="45"/>
                    </a:lnTo>
                    <a:lnTo>
                      <a:pt x="46" y="43"/>
                    </a:lnTo>
                    <a:lnTo>
                      <a:pt x="46" y="43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42" y="40"/>
                    </a:lnTo>
                    <a:lnTo>
                      <a:pt x="34" y="35"/>
                    </a:lnTo>
                    <a:close/>
                    <a:moveTo>
                      <a:pt x="31" y="34"/>
                    </a:moveTo>
                    <a:lnTo>
                      <a:pt x="8" y="22"/>
                    </a:lnTo>
                    <a:lnTo>
                      <a:pt x="14" y="46"/>
                    </a:lnTo>
                    <a:lnTo>
                      <a:pt x="31" y="34"/>
                    </a:lnTo>
                    <a:close/>
                  </a:path>
                </a:pathLst>
              </a:custGeom>
              <a:solidFill>
                <a:srgbClr val="00008F"/>
              </a:solidFill>
              <a:ln w="0">
                <a:solidFill>
                  <a:srgbClr val="00008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5" name="Freeform 571"/>
              <p:cNvSpPr>
                <a:spLocks/>
              </p:cNvSpPr>
              <p:nvPr/>
            </p:nvSpPr>
            <p:spPr bwMode="auto">
              <a:xfrm>
                <a:off x="3559" y="1578"/>
                <a:ext cx="61" cy="80"/>
              </a:xfrm>
              <a:custGeom>
                <a:avLst/>
                <a:gdLst>
                  <a:gd name="T0" fmla="*/ 39 w 61"/>
                  <a:gd name="T1" fmla="*/ 17 h 80"/>
                  <a:gd name="T2" fmla="*/ 33 w 61"/>
                  <a:gd name="T3" fmla="*/ 15 h 80"/>
                  <a:gd name="T4" fmla="*/ 24 w 61"/>
                  <a:gd name="T5" fmla="*/ 12 h 80"/>
                  <a:gd name="T6" fmla="*/ 15 w 61"/>
                  <a:gd name="T7" fmla="*/ 12 h 80"/>
                  <a:gd name="T8" fmla="*/ 9 w 61"/>
                  <a:gd name="T9" fmla="*/ 19 h 80"/>
                  <a:gd name="T10" fmla="*/ 7 w 61"/>
                  <a:gd name="T11" fmla="*/ 25 h 80"/>
                  <a:gd name="T12" fmla="*/ 9 w 61"/>
                  <a:gd name="T13" fmla="*/ 29 h 80"/>
                  <a:gd name="T14" fmla="*/ 13 w 61"/>
                  <a:gd name="T15" fmla="*/ 31 h 80"/>
                  <a:gd name="T16" fmla="*/ 19 w 61"/>
                  <a:gd name="T17" fmla="*/ 31 h 80"/>
                  <a:gd name="T18" fmla="*/ 30 w 61"/>
                  <a:gd name="T19" fmla="*/ 29 h 80"/>
                  <a:gd name="T20" fmla="*/ 44 w 61"/>
                  <a:gd name="T21" fmla="*/ 28 h 80"/>
                  <a:gd name="T22" fmla="*/ 53 w 61"/>
                  <a:gd name="T23" fmla="*/ 32 h 80"/>
                  <a:gd name="T24" fmla="*/ 61 w 61"/>
                  <a:gd name="T25" fmla="*/ 40 h 80"/>
                  <a:gd name="T26" fmla="*/ 61 w 61"/>
                  <a:gd name="T27" fmla="*/ 51 h 80"/>
                  <a:gd name="T28" fmla="*/ 56 w 61"/>
                  <a:gd name="T29" fmla="*/ 62 h 80"/>
                  <a:gd name="T30" fmla="*/ 50 w 61"/>
                  <a:gd name="T31" fmla="*/ 68 h 80"/>
                  <a:gd name="T32" fmla="*/ 44 w 61"/>
                  <a:gd name="T33" fmla="*/ 69 h 80"/>
                  <a:gd name="T34" fmla="*/ 38 w 61"/>
                  <a:gd name="T35" fmla="*/ 71 h 80"/>
                  <a:gd name="T36" fmla="*/ 36 w 61"/>
                  <a:gd name="T37" fmla="*/ 74 h 80"/>
                  <a:gd name="T38" fmla="*/ 35 w 61"/>
                  <a:gd name="T39" fmla="*/ 77 h 80"/>
                  <a:gd name="T40" fmla="*/ 33 w 61"/>
                  <a:gd name="T41" fmla="*/ 80 h 80"/>
                  <a:gd name="T42" fmla="*/ 21 w 61"/>
                  <a:gd name="T43" fmla="*/ 59 h 80"/>
                  <a:gd name="T44" fmla="*/ 32 w 61"/>
                  <a:gd name="T45" fmla="*/ 65 h 80"/>
                  <a:gd name="T46" fmla="*/ 43 w 61"/>
                  <a:gd name="T47" fmla="*/ 66 h 80"/>
                  <a:gd name="T48" fmla="*/ 50 w 61"/>
                  <a:gd name="T49" fmla="*/ 63 h 80"/>
                  <a:gd name="T50" fmla="*/ 55 w 61"/>
                  <a:gd name="T51" fmla="*/ 55 h 80"/>
                  <a:gd name="T52" fmla="*/ 53 w 61"/>
                  <a:gd name="T53" fmla="*/ 48 h 80"/>
                  <a:gd name="T54" fmla="*/ 50 w 61"/>
                  <a:gd name="T55" fmla="*/ 45 h 80"/>
                  <a:gd name="T56" fmla="*/ 44 w 61"/>
                  <a:gd name="T57" fmla="*/ 45 h 80"/>
                  <a:gd name="T58" fmla="*/ 35 w 61"/>
                  <a:gd name="T59" fmla="*/ 46 h 80"/>
                  <a:gd name="T60" fmla="*/ 24 w 61"/>
                  <a:gd name="T61" fmla="*/ 48 h 80"/>
                  <a:gd name="T62" fmla="*/ 15 w 61"/>
                  <a:gd name="T63" fmla="*/ 46 h 80"/>
                  <a:gd name="T64" fmla="*/ 7 w 61"/>
                  <a:gd name="T65" fmla="*/ 43 h 80"/>
                  <a:gd name="T66" fmla="*/ 1 w 61"/>
                  <a:gd name="T67" fmla="*/ 35 h 80"/>
                  <a:gd name="T68" fmla="*/ 1 w 61"/>
                  <a:gd name="T69" fmla="*/ 26 h 80"/>
                  <a:gd name="T70" fmla="*/ 4 w 61"/>
                  <a:gd name="T71" fmla="*/ 17 h 80"/>
                  <a:gd name="T72" fmla="*/ 12 w 61"/>
                  <a:gd name="T73" fmla="*/ 11 h 80"/>
                  <a:gd name="T74" fmla="*/ 16 w 61"/>
                  <a:gd name="T75" fmla="*/ 9 h 80"/>
                  <a:gd name="T76" fmla="*/ 23 w 61"/>
                  <a:gd name="T77" fmla="*/ 8 h 80"/>
                  <a:gd name="T78" fmla="*/ 24 w 61"/>
                  <a:gd name="T79" fmla="*/ 6 h 80"/>
                  <a:gd name="T80" fmla="*/ 24 w 61"/>
                  <a:gd name="T81" fmla="*/ 3 h 80"/>
                  <a:gd name="T82" fmla="*/ 26 w 61"/>
                  <a:gd name="T8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1" h="80">
                    <a:moveTo>
                      <a:pt x="26" y="0"/>
                    </a:moveTo>
                    <a:lnTo>
                      <a:pt x="39" y="17"/>
                    </a:lnTo>
                    <a:lnTo>
                      <a:pt x="36" y="19"/>
                    </a:lnTo>
                    <a:lnTo>
                      <a:pt x="33" y="15"/>
                    </a:lnTo>
                    <a:lnTo>
                      <a:pt x="29" y="14"/>
                    </a:lnTo>
                    <a:lnTo>
                      <a:pt x="24" y="12"/>
                    </a:lnTo>
                    <a:lnTo>
                      <a:pt x="19" y="12"/>
                    </a:lnTo>
                    <a:lnTo>
                      <a:pt x="15" y="12"/>
                    </a:lnTo>
                    <a:lnTo>
                      <a:pt x="12" y="15"/>
                    </a:lnTo>
                    <a:lnTo>
                      <a:pt x="9" y="19"/>
                    </a:lnTo>
                    <a:lnTo>
                      <a:pt x="7" y="22"/>
                    </a:lnTo>
                    <a:lnTo>
                      <a:pt x="7" y="25"/>
                    </a:lnTo>
                    <a:lnTo>
                      <a:pt x="9" y="28"/>
                    </a:lnTo>
                    <a:lnTo>
                      <a:pt x="9" y="29"/>
                    </a:lnTo>
                    <a:lnTo>
                      <a:pt x="12" y="31"/>
                    </a:lnTo>
                    <a:lnTo>
                      <a:pt x="13" y="31"/>
                    </a:lnTo>
                    <a:lnTo>
                      <a:pt x="18" y="32"/>
                    </a:lnTo>
                    <a:lnTo>
                      <a:pt x="19" y="31"/>
                    </a:lnTo>
                    <a:lnTo>
                      <a:pt x="24" y="31"/>
                    </a:lnTo>
                    <a:lnTo>
                      <a:pt x="30" y="29"/>
                    </a:lnTo>
                    <a:lnTo>
                      <a:pt x="38" y="29"/>
                    </a:lnTo>
                    <a:lnTo>
                      <a:pt x="44" y="28"/>
                    </a:lnTo>
                    <a:lnTo>
                      <a:pt x="49" y="29"/>
                    </a:lnTo>
                    <a:lnTo>
                      <a:pt x="53" y="32"/>
                    </a:lnTo>
                    <a:lnTo>
                      <a:pt x="58" y="35"/>
                    </a:lnTo>
                    <a:lnTo>
                      <a:pt x="61" y="40"/>
                    </a:lnTo>
                    <a:lnTo>
                      <a:pt x="61" y="46"/>
                    </a:lnTo>
                    <a:lnTo>
                      <a:pt x="61" y="51"/>
                    </a:lnTo>
                    <a:lnTo>
                      <a:pt x="59" y="57"/>
                    </a:lnTo>
                    <a:lnTo>
                      <a:pt x="56" y="62"/>
                    </a:lnTo>
                    <a:lnTo>
                      <a:pt x="52" y="66"/>
                    </a:lnTo>
                    <a:lnTo>
                      <a:pt x="50" y="68"/>
                    </a:lnTo>
                    <a:lnTo>
                      <a:pt x="47" y="69"/>
                    </a:lnTo>
                    <a:lnTo>
                      <a:pt x="44" y="69"/>
                    </a:lnTo>
                    <a:lnTo>
                      <a:pt x="41" y="71"/>
                    </a:lnTo>
                    <a:lnTo>
                      <a:pt x="38" y="71"/>
                    </a:lnTo>
                    <a:lnTo>
                      <a:pt x="36" y="72"/>
                    </a:lnTo>
                    <a:lnTo>
                      <a:pt x="36" y="74"/>
                    </a:lnTo>
                    <a:lnTo>
                      <a:pt x="35" y="74"/>
                    </a:lnTo>
                    <a:lnTo>
                      <a:pt x="35" y="77"/>
                    </a:lnTo>
                    <a:lnTo>
                      <a:pt x="35" y="79"/>
                    </a:lnTo>
                    <a:lnTo>
                      <a:pt x="33" y="80"/>
                    </a:lnTo>
                    <a:lnTo>
                      <a:pt x="19" y="60"/>
                    </a:lnTo>
                    <a:lnTo>
                      <a:pt x="21" y="59"/>
                    </a:lnTo>
                    <a:lnTo>
                      <a:pt x="26" y="63"/>
                    </a:lnTo>
                    <a:lnTo>
                      <a:pt x="32" y="65"/>
                    </a:lnTo>
                    <a:lnTo>
                      <a:pt x="36" y="66"/>
                    </a:lnTo>
                    <a:lnTo>
                      <a:pt x="43" y="66"/>
                    </a:lnTo>
                    <a:lnTo>
                      <a:pt x="47" y="65"/>
                    </a:lnTo>
                    <a:lnTo>
                      <a:pt x="50" y="63"/>
                    </a:lnTo>
                    <a:lnTo>
                      <a:pt x="53" y="60"/>
                    </a:lnTo>
                    <a:lnTo>
                      <a:pt x="55" y="55"/>
                    </a:lnTo>
                    <a:lnTo>
                      <a:pt x="55" y="51"/>
                    </a:lnTo>
                    <a:lnTo>
                      <a:pt x="53" y="48"/>
                    </a:lnTo>
                    <a:lnTo>
                      <a:pt x="52" y="46"/>
                    </a:lnTo>
                    <a:lnTo>
                      <a:pt x="50" y="45"/>
                    </a:lnTo>
                    <a:lnTo>
                      <a:pt x="47" y="45"/>
                    </a:lnTo>
                    <a:lnTo>
                      <a:pt x="44" y="45"/>
                    </a:lnTo>
                    <a:lnTo>
                      <a:pt x="41" y="45"/>
                    </a:lnTo>
                    <a:lnTo>
                      <a:pt x="35" y="46"/>
                    </a:lnTo>
                    <a:lnTo>
                      <a:pt x="29" y="46"/>
                    </a:lnTo>
                    <a:lnTo>
                      <a:pt x="24" y="48"/>
                    </a:lnTo>
                    <a:lnTo>
                      <a:pt x="19" y="48"/>
                    </a:lnTo>
                    <a:lnTo>
                      <a:pt x="15" y="46"/>
                    </a:lnTo>
                    <a:lnTo>
                      <a:pt x="10" y="46"/>
                    </a:lnTo>
                    <a:lnTo>
                      <a:pt x="7" y="43"/>
                    </a:lnTo>
                    <a:lnTo>
                      <a:pt x="4" y="40"/>
                    </a:lnTo>
                    <a:lnTo>
                      <a:pt x="1" y="35"/>
                    </a:lnTo>
                    <a:lnTo>
                      <a:pt x="0" y="31"/>
                    </a:lnTo>
                    <a:lnTo>
                      <a:pt x="1" y="26"/>
                    </a:lnTo>
                    <a:lnTo>
                      <a:pt x="3" y="22"/>
                    </a:lnTo>
                    <a:lnTo>
                      <a:pt x="4" y="17"/>
                    </a:lnTo>
                    <a:lnTo>
                      <a:pt x="9" y="12"/>
                    </a:lnTo>
                    <a:lnTo>
                      <a:pt x="12" y="11"/>
                    </a:lnTo>
                    <a:lnTo>
                      <a:pt x="13" y="9"/>
                    </a:lnTo>
                    <a:lnTo>
                      <a:pt x="16" y="9"/>
                    </a:lnTo>
                    <a:lnTo>
                      <a:pt x="19" y="8"/>
                    </a:lnTo>
                    <a:lnTo>
                      <a:pt x="23" y="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6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8F"/>
              </a:solidFill>
              <a:ln w="0">
                <a:solidFill>
                  <a:srgbClr val="00008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6" name="Freeform 572"/>
              <p:cNvSpPr>
                <a:spLocks/>
              </p:cNvSpPr>
              <p:nvPr/>
            </p:nvSpPr>
            <p:spPr bwMode="auto">
              <a:xfrm>
                <a:off x="3623" y="1530"/>
                <a:ext cx="62" cy="80"/>
              </a:xfrm>
              <a:custGeom>
                <a:avLst/>
                <a:gdLst>
                  <a:gd name="T0" fmla="*/ 39 w 62"/>
                  <a:gd name="T1" fmla="*/ 17 h 80"/>
                  <a:gd name="T2" fmla="*/ 32 w 62"/>
                  <a:gd name="T3" fmla="*/ 16 h 80"/>
                  <a:gd name="T4" fmla="*/ 23 w 62"/>
                  <a:gd name="T5" fmla="*/ 13 h 80"/>
                  <a:gd name="T6" fmla="*/ 14 w 62"/>
                  <a:gd name="T7" fmla="*/ 13 h 80"/>
                  <a:gd name="T8" fmla="*/ 8 w 62"/>
                  <a:gd name="T9" fmla="*/ 19 h 80"/>
                  <a:gd name="T10" fmla="*/ 6 w 62"/>
                  <a:gd name="T11" fmla="*/ 25 h 80"/>
                  <a:gd name="T12" fmla="*/ 9 w 62"/>
                  <a:gd name="T13" fmla="*/ 30 h 80"/>
                  <a:gd name="T14" fmla="*/ 14 w 62"/>
                  <a:gd name="T15" fmla="*/ 31 h 80"/>
                  <a:gd name="T16" fmla="*/ 20 w 62"/>
                  <a:gd name="T17" fmla="*/ 31 h 80"/>
                  <a:gd name="T18" fmla="*/ 29 w 62"/>
                  <a:gd name="T19" fmla="*/ 30 h 80"/>
                  <a:gd name="T20" fmla="*/ 43 w 62"/>
                  <a:gd name="T21" fmla="*/ 28 h 80"/>
                  <a:gd name="T22" fmla="*/ 54 w 62"/>
                  <a:gd name="T23" fmla="*/ 31 h 80"/>
                  <a:gd name="T24" fmla="*/ 60 w 62"/>
                  <a:gd name="T25" fmla="*/ 40 h 80"/>
                  <a:gd name="T26" fmla="*/ 62 w 62"/>
                  <a:gd name="T27" fmla="*/ 51 h 80"/>
                  <a:gd name="T28" fmla="*/ 57 w 62"/>
                  <a:gd name="T29" fmla="*/ 62 h 80"/>
                  <a:gd name="T30" fmla="*/ 49 w 62"/>
                  <a:gd name="T31" fmla="*/ 68 h 80"/>
                  <a:gd name="T32" fmla="*/ 45 w 62"/>
                  <a:gd name="T33" fmla="*/ 70 h 80"/>
                  <a:gd name="T34" fmla="*/ 39 w 62"/>
                  <a:gd name="T35" fmla="*/ 71 h 80"/>
                  <a:gd name="T36" fmla="*/ 35 w 62"/>
                  <a:gd name="T37" fmla="*/ 73 h 80"/>
                  <a:gd name="T38" fmla="*/ 35 w 62"/>
                  <a:gd name="T39" fmla="*/ 76 h 80"/>
                  <a:gd name="T40" fmla="*/ 34 w 62"/>
                  <a:gd name="T41" fmla="*/ 80 h 80"/>
                  <a:gd name="T42" fmla="*/ 20 w 62"/>
                  <a:gd name="T43" fmla="*/ 59 h 80"/>
                  <a:gd name="T44" fmla="*/ 31 w 62"/>
                  <a:gd name="T45" fmla="*/ 65 h 80"/>
                  <a:gd name="T46" fmla="*/ 42 w 62"/>
                  <a:gd name="T47" fmla="*/ 67 h 80"/>
                  <a:gd name="T48" fmla="*/ 51 w 62"/>
                  <a:gd name="T49" fmla="*/ 63 h 80"/>
                  <a:gd name="T50" fmla="*/ 55 w 62"/>
                  <a:gd name="T51" fmla="*/ 56 h 80"/>
                  <a:gd name="T52" fmla="*/ 54 w 62"/>
                  <a:gd name="T53" fmla="*/ 48 h 80"/>
                  <a:gd name="T54" fmla="*/ 49 w 62"/>
                  <a:gd name="T55" fmla="*/ 45 h 80"/>
                  <a:gd name="T56" fmla="*/ 45 w 62"/>
                  <a:gd name="T57" fmla="*/ 43 h 80"/>
                  <a:gd name="T58" fmla="*/ 34 w 62"/>
                  <a:gd name="T59" fmla="*/ 45 h 80"/>
                  <a:gd name="T60" fmla="*/ 23 w 62"/>
                  <a:gd name="T61" fmla="*/ 47 h 80"/>
                  <a:gd name="T62" fmla="*/ 14 w 62"/>
                  <a:gd name="T63" fmla="*/ 47 h 80"/>
                  <a:gd name="T64" fmla="*/ 6 w 62"/>
                  <a:gd name="T65" fmla="*/ 43 h 80"/>
                  <a:gd name="T66" fmla="*/ 2 w 62"/>
                  <a:gd name="T67" fmla="*/ 36 h 80"/>
                  <a:gd name="T68" fmla="*/ 0 w 62"/>
                  <a:gd name="T69" fmla="*/ 27 h 80"/>
                  <a:gd name="T70" fmla="*/ 5 w 62"/>
                  <a:gd name="T71" fmla="*/ 17 h 80"/>
                  <a:gd name="T72" fmla="*/ 11 w 62"/>
                  <a:gd name="T73" fmla="*/ 11 h 80"/>
                  <a:gd name="T74" fmla="*/ 15 w 62"/>
                  <a:gd name="T75" fmla="*/ 10 h 80"/>
                  <a:gd name="T76" fmla="*/ 22 w 62"/>
                  <a:gd name="T77" fmla="*/ 8 h 80"/>
                  <a:gd name="T78" fmla="*/ 25 w 62"/>
                  <a:gd name="T79" fmla="*/ 7 h 80"/>
                  <a:gd name="T80" fmla="*/ 25 w 62"/>
                  <a:gd name="T81" fmla="*/ 4 h 80"/>
                  <a:gd name="T82" fmla="*/ 25 w 62"/>
                  <a:gd name="T8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2" h="80">
                    <a:moveTo>
                      <a:pt x="25" y="0"/>
                    </a:moveTo>
                    <a:lnTo>
                      <a:pt x="39" y="17"/>
                    </a:lnTo>
                    <a:lnTo>
                      <a:pt x="37" y="19"/>
                    </a:lnTo>
                    <a:lnTo>
                      <a:pt x="32" y="16"/>
                    </a:lnTo>
                    <a:lnTo>
                      <a:pt x="28" y="13"/>
                    </a:lnTo>
                    <a:lnTo>
                      <a:pt x="23" y="13"/>
                    </a:lnTo>
                    <a:lnTo>
                      <a:pt x="19" y="13"/>
                    </a:lnTo>
                    <a:lnTo>
                      <a:pt x="14" y="13"/>
                    </a:lnTo>
                    <a:lnTo>
                      <a:pt x="11" y="16"/>
                    </a:lnTo>
                    <a:lnTo>
                      <a:pt x="8" y="19"/>
                    </a:lnTo>
                    <a:lnTo>
                      <a:pt x="6" y="22"/>
                    </a:lnTo>
                    <a:lnTo>
                      <a:pt x="6" y="25"/>
                    </a:lnTo>
                    <a:lnTo>
                      <a:pt x="8" y="28"/>
                    </a:lnTo>
                    <a:lnTo>
                      <a:pt x="9" y="30"/>
                    </a:lnTo>
                    <a:lnTo>
                      <a:pt x="11" y="31"/>
                    </a:lnTo>
                    <a:lnTo>
                      <a:pt x="14" y="31"/>
                    </a:lnTo>
                    <a:lnTo>
                      <a:pt x="17" y="31"/>
                    </a:lnTo>
                    <a:lnTo>
                      <a:pt x="20" y="31"/>
                    </a:lnTo>
                    <a:lnTo>
                      <a:pt x="23" y="31"/>
                    </a:lnTo>
                    <a:lnTo>
                      <a:pt x="29" y="30"/>
                    </a:lnTo>
                    <a:lnTo>
                      <a:pt x="37" y="28"/>
                    </a:lnTo>
                    <a:lnTo>
                      <a:pt x="43" y="28"/>
                    </a:lnTo>
                    <a:lnTo>
                      <a:pt x="48" y="30"/>
                    </a:lnTo>
                    <a:lnTo>
                      <a:pt x="54" y="31"/>
                    </a:lnTo>
                    <a:lnTo>
                      <a:pt x="57" y="36"/>
                    </a:lnTo>
                    <a:lnTo>
                      <a:pt x="60" y="40"/>
                    </a:lnTo>
                    <a:lnTo>
                      <a:pt x="62" y="47"/>
                    </a:lnTo>
                    <a:lnTo>
                      <a:pt x="62" y="51"/>
                    </a:lnTo>
                    <a:lnTo>
                      <a:pt x="60" y="57"/>
                    </a:lnTo>
                    <a:lnTo>
                      <a:pt x="57" y="62"/>
                    </a:lnTo>
                    <a:lnTo>
                      <a:pt x="52" y="65"/>
                    </a:lnTo>
                    <a:lnTo>
                      <a:pt x="49" y="68"/>
                    </a:lnTo>
                    <a:lnTo>
                      <a:pt x="46" y="68"/>
                    </a:lnTo>
                    <a:lnTo>
                      <a:pt x="45" y="70"/>
                    </a:lnTo>
                    <a:lnTo>
                      <a:pt x="40" y="71"/>
                    </a:lnTo>
                    <a:lnTo>
                      <a:pt x="39" y="71"/>
                    </a:lnTo>
                    <a:lnTo>
                      <a:pt x="37" y="73"/>
                    </a:lnTo>
                    <a:lnTo>
                      <a:pt x="35" y="73"/>
                    </a:lnTo>
                    <a:lnTo>
                      <a:pt x="35" y="74"/>
                    </a:lnTo>
                    <a:lnTo>
                      <a:pt x="35" y="76"/>
                    </a:lnTo>
                    <a:lnTo>
                      <a:pt x="35" y="79"/>
                    </a:lnTo>
                    <a:lnTo>
                      <a:pt x="34" y="80"/>
                    </a:lnTo>
                    <a:lnTo>
                      <a:pt x="19" y="60"/>
                    </a:lnTo>
                    <a:lnTo>
                      <a:pt x="20" y="59"/>
                    </a:lnTo>
                    <a:lnTo>
                      <a:pt x="26" y="62"/>
                    </a:lnTo>
                    <a:lnTo>
                      <a:pt x="31" y="65"/>
                    </a:lnTo>
                    <a:lnTo>
                      <a:pt x="37" y="67"/>
                    </a:lnTo>
                    <a:lnTo>
                      <a:pt x="42" y="67"/>
                    </a:lnTo>
                    <a:lnTo>
                      <a:pt x="46" y="65"/>
                    </a:lnTo>
                    <a:lnTo>
                      <a:pt x="51" y="63"/>
                    </a:lnTo>
                    <a:lnTo>
                      <a:pt x="54" y="60"/>
                    </a:lnTo>
                    <a:lnTo>
                      <a:pt x="55" y="56"/>
                    </a:lnTo>
                    <a:lnTo>
                      <a:pt x="55" y="51"/>
                    </a:lnTo>
                    <a:lnTo>
                      <a:pt x="54" y="48"/>
                    </a:lnTo>
                    <a:lnTo>
                      <a:pt x="52" y="47"/>
                    </a:lnTo>
                    <a:lnTo>
                      <a:pt x="49" y="45"/>
                    </a:lnTo>
                    <a:lnTo>
                      <a:pt x="48" y="45"/>
                    </a:lnTo>
                    <a:lnTo>
                      <a:pt x="45" y="43"/>
                    </a:lnTo>
                    <a:lnTo>
                      <a:pt x="40" y="45"/>
                    </a:lnTo>
                    <a:lnTo>
                      <a:pt x="34" y="45"/>
                    </a:lnTo>
                    <a:lnTo>
                      <a:pt x="28" y="47"/>
                    </a:lnTo>
                    <a:lnTo>
                      <a:pt x="23" y="47"/>
                    </a:lnTo>
                    <a:lnTo>
                      <a:pt x="19" y="48"/>
                    </a:lnTo>
                    <a:lnTo>
                      <a:pt x="14" y="47"/>
                    </a:lnTo>
                    <a:lnTo>
                      <a:pt x="11" y="45"/>
                    </a:lnTo>
                    <a:lnTo>
                      <a:pt x="6" y="43"/>
                    </a:lnTo>
                    <a:lnTo>
                      <a:pt x="3" y="40"/>
                    </a:lnTo>
                    <a:lnTo>
                      <a:pt x="2" y="36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2" y="20"/>
                    </a:lnTo>
                    <a:lnTo>
                      <a:pt x="5" y="17"/>
                    </a:lnTo>
                    <a:lnTo>
                      <a:pt x="8" y="13"/>
                    </a:lnTo>
                    <a:lnTo>
                      <a:pt x="11" y="11"/>
                    </a:lnTo>
                    <a:lnTo>
                      <a:pt x="14" y="10"/>
                    </a:lnTo>
                    <a:lnTo>
                      <a:pt x="15" y="10"/>
                    </a:lnTo>
                    <a:lnTo>
                      <a:pt x="19" y="8"/>
                    </a:lnTo>
                    <a:lnTo>
                      <a:pt x="22" y="8"/>
                    </a:lnTo>
                    <a:lnTo>
                      <a:pt x="23" y="7"/>
                    </a:lnTo>
                    <a:lnTo>
                      <a:pt x="25" y="7"/>
                    </a:lnTo>
                    <a:lnTo>
                      <a:pt x="25" y="5"/>
                    </a:lnTo>
                    <a:lnTo>
                      <a:pt x="25" y="4"/>
                    </a:lnTo>
                    <a:lnTo>
                      <a:pt x="23" y="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8F"/>
              </a:solidFill>
              <a:ln w="0">
                <a:solidFill>
                  <a:srgbClr val="00008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7" name="Freeform 573"/>
              <p:cNvSpPr>
                <a:spLocks/>
              </p:cNvSpPr>
              <p:nvPr/>
            </p:nvSpPr>
            <p:spPr bwMode="auto">
              <a:xfrm>
                <a:off x="3938" y="2353"/>
                <a:ext cx="68" cy="77"/>
              </a:xfrm>
              <a:custGeom>
                <a:avLst/>
                <a:gdLst>
                  <a:gd name="T0" fmla="*/ 46 w 68"/>
                  <a:gd name="T1" fmla="*/ 0 h 77"/>
                  <a:gd name="T2" fmla="*/ 56 w 68"/>
                  <a:gd name="T3" fmla="*/ 20 h 77"/>
                  <a:gd name="T4" fmla="*/ 53 w 68"/>
                  <a:gd name="T5" fmla="*/ 21 h 77"/>
                  <a:gd name="T6" fmla="*/ 49 w 68"/>
                  <a:gd name="T7" fmla="*/ 17 h 77"/>
                  <a:gd name="T8" fmla="*/ 45 w 68"/>
                  <a:gd name="T9" fmla="*/ 14 h 77"/>
                  <a:gd name="T10" fmla="*/ 40 w 68"/>
                  <a:gd name="T11" fmla="*/ 12 h 77"/>
                  <a:gd name="T12" fmla="*/ 33 w 68"/>
                  <a:gd name="T13" fmla="*/ 11 h 77"/>
                  <a:gd name="T14" fmla="*/ 26 w 68"/>
                  <a:gd name="T15" fmla="*/ 12 h 77"/>
                  <a:gd name="T16" fmla="*/ 22 w 68"/>
                  <a:gd name="T17" fmla="*/ 15 h 77"/>
                  <a:gd name="T18" fmla="*/ 17 w 68"/>
                  <a:gd name="T19" fmla="*/ 20 h 77"/>
                  <a:gd name="T20" fmla="*/ 16 w 68"/>
                  <a:gd name="T21" fmla="*/ 26 h 77"/>
                  <a:gd name="T22" fmla="*/ 14 w 68"/>
                  <a:gd name="T23" fmla="*/ 32 h 77"/>
                  <a:gd name="T24" fmla="*/ 16 w 68"/>
                  <a:gd name="T25" fmla="*/ 40 h 77"/>
                  <a:gd name="T26" fmla="*/ 19 w 68"/>
                  <a:gd name="T27" fmla="*/ 48 h 77"/>
                  <a:gd name="T28" fmla="*/ 22 w 68"/>
                  <a:gd name="T29" fmla="*/ 55 h 77"/>
                  <a:gd name="T30" fmla="*/ 26 w 68"/>
                  <a:gd name="T31" fmla="*/ 61 h 77"/>
                  <a:gd name="T32" fmla="*/ 33 w 68"/>
                  <a:gd name="T33" fmla="*/ 66 h 77"/>
                  <a:gd name="T34" fmla="*/ 37 w 68"/>
                  <a:gd name="T35" fmla="*/ 69 h 77"/>
                  <a:gd name="T36" fmla="*/ 43 w 68"/>
                  <a:gd name="T37" fmla="*/ 69 h 77"/>
                  <a:gd name="T38" fmla="*/ 51 w 68"/>
                  <a:gd name="T39" fmla="*/ 68 h 77"/>
                  <a:gd name="T40" fmla="*/ 56 w 68"/>
                  <a:gd name="T41" fmla="*/ 65 h 77"/>
                  <a:gd name="T42" fmla="*/ 60 w 68"/>
                  <a:gd name="T43" fmla="*/ 60 h 77"/>
                  <a:gd name="T44" fmla="*/ 63 w 68"/>
                  <a:gd name="T45" fmla="*/ 55 h 77"/>
                  <a:gd name="T46" fmla="*/ 66 w 68"/>
                  <a:gd name="T47" fmla="*/ 48 h 77"/>
                  <a:gd name="T48" fmla="*/ 68 w 68"/>
                  <a:gd name="T49" fmla="*/ 52 h 77"/>
                  <a:gd name="T50" fmla="*/ 65 w 68"/>
                  <a:gd name="T51" fmla="*/ 60 h 77"/>
                  <a:gd name="T52" fmla="*/ 60 w 68"/>
                  <a:gd name="T53" fmla="*/ 65 h 77"/>
                  <a:gd name="T54" fmla="*/ 56 w 68"/>
                  <a:gd name="T55" fmla="*/ 69 h 77"/>
                  <a:gd name="T56" fmla="*/ 49 w 68"/>
                  <a:gd name="T57" fmla="*/ 72 h 77"/>
                  <a:gd name="T58" fmla="*/ 40 w 68"/>
                  <a:gd name="T59" fmla="*/ 75 h 77"/>
                  <a:gd name="T60" fmla="*/ 31 w 68"/>
                  <a:gd name="T61" fmla="*/ 77 h 77"/>
                  <a:gd name="T62" fmla="*/ 25 w 68"/>
                  <a:gd name="T63" fmla="*/ 75 h 77"/>
                  <a:gd name="T64" fmla="*/ 19 w 68"/>
                  <a:gd name="T65" fmla="*/ 74 h 77"/>
                  <a:gd name="T66" fmla="*/ 14 w 68"/>
                  <a:gd name="T67" fmla="*/ 71 h 77"/>
                  <a:gd name="T68" fmla="*/ 9 w 68"/>
                  <a:gd name="T69" fmla="*/ 66 h 77"/>
                  <a:gd name="T70" fmla="*/ 6 w 68"/>
                  <a:gd name="T71" fmla="*/ 63 h 77"/>
                  <a:gd name="T72" fmla="*/ 3 w 68"/>
                  <a:gd name="T73" fmla="*/ 57 h 77"/>
                  <a:gd name="T74" fmla="*/ 0 w 68"/>
                  <a:gd name="T75" fmla="*/ 48 h 77"/>
                  <a:gd name="T76" fmla="*/ 0 w 68"/>
                  <a:gd name="T77" fmla="*/ 38 h 77"/>
                  <a:gd name="T78" fmla="*/ 2 w 68"/>
                  <a:gd name="T79" fmla="*/ 32 h 77"/>
                  <a:gd name="T80" fmla="*/ 3 w 68"/>
                  <a:gd name="T81" fmla="*/ 28 h 77"/>
                  <a:gd name="T82" fmla="*/ 8 w 68"/>
                  <a:gd name="T83" fmla="*/ 21 h 77"/>
                  <a:gd name="T84" fmla="*/ 11 w 68"/>
                  <a:gd name="T85" fmla="*/ 17 h 77"/>
                  <a:gd name="T86" fmla="*/ 16 w 68"/>
                  <a:gd name="T87" fmla="*/ 14 h 77"/>
                  <a:gd name="T88" fmla="*/ 22 w 68"/>
                  <a:gd name="T89" fmla="*/ 11 h 77"/>
                  <a:gd name="T90" fmla="*/ 28 w 68"/>
                  <a:gd name="T91" fmla="*/ 8 h 77"/>
                  <a:gd name="T92" fmla="*/ 36 w 68"/>
                  <a:gd name="T93" fmla="*/ 6 h 77"/>
                  <a:gd name="T94" fmla="*/ 40 w 68"/>
                  <a:gd name="T95" fmla="*/ 6 h 77"/>
                  <a:gd name="T96" fmla="*/ 42 w 68"/>
                  <a:gd name="T97" fmla="*/ 6 h 77"/>
                  <a:gd name="T98" fmla="*/ 43 w 68"/>
                  <a:gd name="T99" fmla="*/ 5 h 77"/>
                  <a:gd name="T100" fmla="*/ 43 w 68"/>
                  <a:gd name="T101" fmla="*/ 5 h 77"/>
                  <a:gd name="T102" fmla="*/ 43 w 68"/>
                  <a:gd name="T103" fmla="*/ 3 h 77"/>
                  <a:gd name="T104" fmla="*/ 43 w 68"/>
                  <a:gd name="T105" fmla="*/ 0 h 77"/>
                  <a:gd name="T106" fmla="*/ 46 w 68"/>
                  <a:gd name="T10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77">
                    <a:moveTo>
                      <a:pt x="46" y="0"/>
                    </a:moveTo>
                    <a:lnTo>
                      <a:pt x="56" y="20"/>
                    </a:lnTo>
                    <a:lnTo>
                      <a:pt x="53" y="21"/>
                    </a:lnTo>
                    <a:lnTo>
                      <a:pt x="49" y="17"/>
                    </a:lnTo>
                    <a:lnTo>
                      <a:pt x="45" y="14"/>
                    </a:lnTo>
                    <a:lnTo>
                      <a:pt x="40" y="12"/>
                    </a:lnTo>
                    <a:lnTo>
                      <a:pt x="33" y="11"/>
                    </a:lnTo>
                    <a:lnTo>
                      <a:pt x="26" y="12"/>
                    </a:lnTo>
                    <a:lnTo>
                      <a:pt x="22" y="15"/>
                    </a:lnTo>
                    <a:lnTo>
                      <a:pt x="17" y="20"/>
                    </a:lnTo>
                    <a:lnTo>
                      <a:pt x="16" y="26"/>
                    </a:lnTo>
                    <a:lnTo>
                      <a:pt x="14" y="32"/>
                    </a:lnTo>
                    <a:lnTo>
                      <a:pt x="16" y="40"/>
                    </a:lnTo>
                    <a:lnTo>
                      <a:pt x="19" y="48"/>
                    </a:lnTo>
                    <a:lnTo>
                      <a:pt x="22" y="55"/>
                    </a:lnTo>
                    <a:lnTo>
                      <a:pt x="26" y="61"/>
                    </a:lnTo>
                    <a:lnTo>
                      <a:pt x="33" y="66"/>
                    </a:lnTo>
                    <a:lnTo>
                      <a:pt x="37" y="69"/>
                    </a:lnTo>
                    <a:lnTo>
                      <a:pt x="43" y="69"/>
                    </a:lnTo>
                    <a:lnTo>
                      <a:pt x="51" y="68"/>
                    </a:lnTo>
                    <a:lnTo>
                      <a:pt x="56" y="65"/>
                    </a:lnTo>
                    <a:lnTo>
                      <a:pt x="60" y="60"/>
                    </a:lnTo>
                    <a:lnTo>
                      <a:pt x="63" y="55"/>
                    </a:lnTo>
                    <a:lnTo>
                      <a:pt x="66" y="48"/>
                    </a:lnTo>
                    <a:lnTo>
                      <a:pt x="68" y="52"/>
                    </a:lnTo>
                    <a:lnTo>
                      <a:pt x="65" y="60"/>
                    </a:lnTo>
                    <a:lnTo>
                      <a:pt x="60" y="65"/>
                    </a:lnTo>
                    <a:lnTo>
                      <a:pt x="56" y="69"/>
                    </a:lnTo>
                    <a:lnTo>
                      <a:pt x="49" y="72"/>
                    </a:lnTo>
                    <a:lnTo>
                      <a:pt x="40" y="75"/>
                    </a:lnTo>
                    <a:lnTo>
                      <a:pt x="31" y="77"/>
                    </a:lnTo>
                    <a:lnTo>
                      <a:pt x="25" y="75"/>
                    </a:lnTo>
                    <a:lnTo>
                      <a:pt x="19" y="74"/>
                    </a:lnTo>
                    <a:lnTo>
                      <a:pt x="14" y="71"/>
                    </a:lnTo>
                    <a:lnTo>
                      <a:pt x="9" y="66"/>
                    </a:lnTo>
                    <a:lnTo>
                      <a:pt x="6" y="63"/>
                    </a:lnTo>
                    <a:lnTo>
                      <a:pt x="3" y="57"/>
                    </a:lnTo>
                    <a:lnTo>
                      <a:pt x="0" y="48"/>
                    </a:lnTo>
                    <a:lnTo>
                      <a:pt x="0" y="38"/>
                    </a:lnTo>
                    <a:lnTo>
                      <a:pt x="2" y="32"/>
                    </a:lnTo>
                    <a:lnTo>
                      <a:pt x="3" y="28"/>
                    </a:lnTo>
                    <a:lnTo>
                      <a:pt x="8" y="21"/>
                    </a:lnTo>
                    <a:lnTo>
                      <a:pt x="11" y="17"/>
                    </a:lnTo>
                    <a:lnTo>
                      <a:pt x="16" y="14"/>
                    </a:lnTo>
                    <a:lnTo>
                      <a:pt x="22" y="11"/>
                    </a:lnTo>
                    <a:lnTo>
                      <a:pt x="28" y="8"/>
                    </a:lnTo>
                    <a:lnTo>
                      <a:pt x="36" y="6"/>
                    </a:lnTo>
                    <a:lnTo>
                      <a:pt x="40" y="6"/>
                    </a:lnTo>
                    <a:lnTo>
                      <a:pt x="42" y="6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3" y="3"/>
                    </a:lnTo>
                    <a:lnTo>
                      <a:pt x="43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8" name="Freeform 574"/>
              <p:cNvSpPr>
                <a:spLocks/>
              </p:cNvSpPr>
              <p:nvPr/>
            </p:nvSpPr>
            <p:spPr bwMode="auto">
              <a:xfrm>
                <a:off x="4172" y="2256"/>
                <a:ext cx="80" cy="74"/>
              </a:xfrm>
              <a:custGeom>
                <a:avLst/>
                <a:gdLst>
                  <a:gd name="T0" fmla="*/ 72 w 80"/>
                  <a:gd name="T1" fmla="*/ 28 h 74"/>
                  <a:gd name="T2" fmla="*/ 80 w 80"/>
                  <a:gd name="T3" fmla="*/ 51 h 74"/>
                  <a:gd name="T4" fmla="*/ 28 w 80"/>
                  <a:gd name="T5" fmla="*/ 74 h 74"/>
                  <a:gd name="T6" fmla="*/ 26 w 80"/>
                  <a:gd name="T7" fmla="*/ 72 h 74"/>
                  <a:gd name="T8" fmla="*/ 28 w 80"/>
                  <a:gd name="T9" fmla="*/ 71 h 74"/>
                  <a:gd name="T10" fmla="*/ 31 w 80"/>
                  <a:gd name="T11" fmla="*/ 71 h 74"/>
                  <a:gd name="T12" fmla="*/ 32 w 80"/>
                  <a:gd name="T13" fmla="*/ 69 h 74"/>
                  <a:gd name="T14" fmla="*/ 32 w 80"/>
                  <a:gd name="T15" fmla="*/ 68 h 74"/>
                  <a:gd name="T16" fmla="*/ 32 w 80"/>
                  <a:gd name="T17" fmla="*/ 66 h 74"/>
                  <a:gd name="T18" fmla="*/ 32 w 80"/>
                  <a:gd name="T19" fmla="*/ 63 h 74"/>
                  <a:gd name="T20" fmla="*/ 31 w 80"/>
                  <a:gd name="T21" fmla="*/ 60 h 74"/>
                  <a:gd name="T22" fmla="*/ 14 w 80"/>
                  <a:gd name="T23" fmla="*/ 20 h 74"/>
                  <a:gd name="T24" fmla="*/ 12 w 80"/>
                  <a:gd name="T25" fmla="*/ 17 h 74"/>
                  <a:gd name="T26" fmla="*/ 11 w 80"/>
                  <a:gd name="T27" fmla="*/ 15 h 74"/>
                  <a:gd name="T28" fmla="*/ 9 w 80"/>
                  <a:gd name="T29" fmla="*/ 14 h 74"/>
                  <a:gd name="T30" fmla="*/ 8 w 80"/>
                  <a:gd name="T31" fmla="*/ 14 h 74"/>
                  <a:gd name="T32" fmla="*/ 6 w 80"/>
                  <a:gd name="T33" fmla="*/ 14 h 74"/>
                  <a:gd name="T34" fmla="*/ 3 w 80"/>
                  <a:gd name="T35" fmla="*/ 15 h 74"/>
                  <a:gd name="T36" fmla="*/ 1 w 80"/>
                  <a:gd name="T37" fmla="*/ 15 h 74"/>
                  <a:gd name="T38" fmla="*/ 0 w 80"/>
                  <a:gd name="T39" fmla="*/ 14 h 74"/>
                  <a:gd name="T40" fmla="*/ 31 w 80"/>
                  <a:gd name="T41" fmla="*/ 0 h 74"/>
                  <a:gd name="T42" fmla="*/ 32 w 80"/>
                  <a:gd name="T43" fmla="*/ 2 h 74"/>
                  <a:gd name="T44" fmla="*/ 29 w 80"/>
                  <a:gd name="T45" fmla="*/ 3 h 74"/>
                  <a:gd name="T46" fmla="*/ 28 w 80"/>
                  <a:gd name="T47" fmla="*/ 5 h 74"/>
                  <a:gd name="T48" fmla="*/ 26 w 80"/>
                  <a:gd name="T49" fmla="*/ 6 h 74"/>
                  <a:gd name="T50" fmla="*/ 26 w 80"/>
                  <a:gd name="T51" fmla="*/ 6 h 74"/>
                  <a:gd name="T52" fmla="*/ 26 w 80"/>
                  <a:gd name="T53" fmla="*/ 8 h 74"/>
                  <a:gd name="T54" fmla="*/ 26 w 80"/>
                  <a:gd name="T55" fmla="*/ 11 h 74"/>
                  <a:gd name="T56" fmla="*/ 28 w 80"/>
                  <a:gd name="T57" fmla="*/ 14 h 74"/>
                  <a:gd name="T58" fmla="*/ 44 w 80"/>
                  <a:gd name="T59" fmla="*/ 52 h 74"/>
                  <a:gd name="T60" fmla="*/ 46 w 80"/>
                  <a:gd name="T61" fmla="*/ 55 h 74"/>
                  <a:gd name="T62" fmla="*/ 48 w 80"/>
                  <a:gd name="T63" fmla="*/ 59 h 74"/>
                  <a:gd name="T64" fmla="*/ 49 w 80"/>
                  <a:gd name="T65" fmla="*/ 59 h 74"/>
                  <a:gd name="T66" fmla="*/ 51 w 80"/>
                  <a:gd name="T67" fmla="*/ 59 h 74"/>
                  <a:gd name="T68" fmla="*/ 52 w 80"/>
                  <a:gd name="T69" fmla="*/ 59 h 74"/>
                  <a:gd name="T70" fmla="*/ 55 w 80"/>
                  <a:gd name="T71" fmla="*/ 57 h 74"/>
                  <a:gd name="T72" fmla="*/ 61 w 80"/>
                  <a:gd name="T73" fmla="*/ 55 h 74"/>
                  <a:gd name="T74" fmla="*/ 64 w 80"/>
                  <a:gd name="T75" fmla="*/ 52 h 74"/>
                  <a:gd name="T76" fmla="*/ 68 w 80"/>
                  <a:gd name="T77" fmla="*/ 49 h 74"/>
                  <a:gd name="T78" fmla="*/ 69 w 80"/>
                  <a:gd name="T79" fmla="*/ 46 h 74"/>
                  <a:gd name="T80" fmla="*/ 71 w 80"/>
                  <a:gd name="T81" fmla="*/ 42 h 74"/>
                  <a:gd name="T82" fmla="*/ 71 w 80"/>
                  <a:gd name="T83" fmla="*/ 35 h 74"/>
                  <a:gd name="T84" fmla="*/ 71 w 80"/>
                  <a:gd name="T85" fmla="*/ 29 h 74"/>
                  <a:gd name="T86" fmla="*/ 72 w 80"/>
                  <a:gd name="T87" fmla="*/ 2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0" h="74">
                    <a:moveTo>
                      <a:pt x="72" y="28"/>
                    </a:moveTo>
                    <a:lnTo>
                      <a:pt x="80" y="51"/>
                    </a:lnTo>
                    <a:lnTo>
                      <a:pt x="28" y="74"/>
                    </a:lnTo>
                    <a:lnTo>
                      <a:pt x="26" y="72"/>
                    </a:lnTo>
                    <a:lnTo>
                      <a:pt x="28" y="71"/>
                    </a:lnTo>
                    <a:lnTo>
                      <a:pt x="31" y="71"/>
                    </a:lnTo>
                    <a:lnTo>
                      <a:pt x="32" y="69"/>
                    </a:lnTo>
                    <a:lnTo>
                      <a:pt x="32" y="68"/>
                    </a:lnTo>
                    <a:lnTo>
                      <a:pt x="32" y="66"/>
                    </a:lnTo>
                    <a:lnTo>
                      <a:pt x="32" y="63"/>
                    </a:lnTo>
                    <a:lnTo>
                      <a:pt x="31" y="60"/>
                    </a:lnTo>
                    <a:lnTo>
                      <a:pt x="14" y="20"/>
                    </a:lnTo>
                    <a:lnTo>
                      <a:pt x="12" y="17"/>
                    </a:lnTo>
                    <a:lnTo>
                      <a:pt x="11" y="15"/>
                    </a:lnTo>
                    <a:lnTo>
                      <a:pt x="9" y="14"/>
                    </a:lnTo>
                    <a:lnTo>
                      <a:pt x="8" y="14"/>
                    </a:lnTo>
                    <a:lnTo>
                      <a:pt x="6" y="14"/>
                    </a:lnTo>
                    <a:lnTo>
                      <a:pt x="3" y="15"/>
                    </a:lnTo>
                    <a:lnTo>
                      <a:pt x="1" y="15"/>
                    </a:lnTo>
                    <a:lnTo>
                      <a:pt x="0" y="14"/>
                    </a:lnTo>
                    <a:lnTo>
                      <a:pt x="31" y="0"/>
                    </a:lnTo>
                    <a:lnTo>
                      <a:pt x="32" y="2"/>
                    </a:lnTo>
                    <a:lnTo>
                      <a:pt x="29" y="3"/>
                    </a:lnTo>
                    <a:lnTo>
                      <a:pt x="28" y="5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6" y="8"/>
                    </a:lnTo>
                    <a:lnTo>
                      <a:pt x="26" y="11"/>
                    </a:lnTo>
                    <a:lnTo>
                      <a:pt x="28" y="14"/>
                    </a:lnTo>
                    <a:lnTo>
                      <a:pt x="44" y="52"/>
                    </a:lnTo>
                    <a:lnTo>
                      <a:pt x="46" y="55"/>
                    </a:lnTo>
                    <a:lnTo>
                      <a:pt x="48" y="59"/>
                    </a:lnTo>
                    <a:lnTo>
                      <a:pt x="49" y="59"/>
                    </a:lnTo>
                    <a:lnTo>
                      <a:pt x="51" y="59"/>
                    </a:lnTo>
                    <a:lnTo>
                      <a:pt x="52" y="59"/>
                    </a:lnTo>
                    <a:lnTo>
                      <a:pt x="55" y="57"/>
                    </a:lnTo>
                    <a:lnTo>
                      <a:pt x="61" y="55"/>
                    </a:lnTo>
                    <a:lnTo>
                      <a:pt x="64" y="52"/>
                    </a:lnTo>
                    <a:lnTo>
                      <a:pt x="68" y="49"/>
                    </a:lnTo>
                    <a:lnTo>
                      <a:pt x="69" y="46"/>
                    </a:lnTo>
                    <a:lnTo>
                      <a:pt x="71" y="42"/>
                    </a:lnTo>
                    <a:lnTo>
                      <a:pt x="71" y="35"/>
                    </a:lnTo>
                    <a:lnTo>
                      <a:pt x="71" y="29"/>
                    </a:lnTo>
                    <a:lnTo>
                      <a:pt x="72" y="2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9" name="Freeform 575"/>
              <p:cNvSpPr>
                <a:spLocks noEditPoints="1"/>
              </p:cNvSpPr>
              <p:nvPr/>
            </p:nvSpPr>
            <p:spPr bwMode="auto">
              <a:xfrm>
                <a:off x="4439" y="2147"/>
                <a:ext cx="65" cy="75"/>
              </a:xfrm>
              <a:custGeom>
                <a:avLst/>
                <a:gdLst>
                  <a:gd name="T0" fmla="*/ 33 w 65"/>
                  <a:gd name="T1" fmla="*/ 41 h 75"/>
                  <a:gd name="T2" fmla="*/ 10 w 65"/>
                  <a:gd name="T3" fmla="*/ 52 h 75"/>
                  <a:gd name="T4" fmla="*/ 10 w 65"/>
                  <a:gd name="T5" fmla="*/ 58 h 75"/>
                  <a:gd name="T6" fmla="*/ 10 w 65"/>
                  <a:gd name="T7" fmla="*/ 61 h 75"/>
                  <a:gd name="T8" fmla="*/ 11 w 65"/>
                  <a:gd name="T9" fmla="*/ 65 h 75"/>
                  <a:gd name="T10" fmla="*/ 13 w 65"/>
                  <a:gd name="T11" fmla="*/ 66 h 75"/>
                  <a:gd name="T12" fmla="*/ 14 w 65"/>
                  <a:gd name="T13" fmla="*/ 66 h 75"/>
                  <a:gd name="T14" fmla="*/ 17 w 65"/>
                  <a:gd name="T15" fmla="*/ 66 h 75"/>
                  <a:gd name="T16" fmla="*/ 20 w 65"/>
                  <a:gd name="T17" fmla="*/ 65 h 75"/>
                  <a:gd name="T18" fmla="*/ 22 w 65"/>
                  <a:gd name="T19" fmla="*/ 68 h 75"/>
                  <a:gd name="T20" fmla="*/ 2 w 65"/>
                  <a:gd name="T21" fmla="*/ 75 h 75"/>
                  <a:gd name="T22" fmla="*/ 0 w 65"/>
                  <a:gd name="T23" fmla="*/ 74 h 75"/>
                  <a:gd name="T24" fmla="*/ 3 w 65"/>
                  <a:gd name="T25" fmla="*/ 72 h 75"/>
                  <a:gd name="T26" fmla="*/ 5 w 65"/>
                  <a:gd name="T27" fmla="*/ 69 h 75"/>
                  <a:gd name="T28" fmla="*/ 5 w 65"/>
                  <a:gd name="T29" fmla="*/ 65 h 75"/>
                  <a:gd name="T30" fmla="*/ 7 w 65"/>
                  <a:gd name="T31" fmla="*/ 58 h 75"/>
                  <a:gd name="T32" fmla="*/ 7 w 65"/>
                  <a:gd name="T33" fmla="*/ 0 h 75"/>
                  <a:gd name="T34" fmla="*/ 7 w 65"/>
                  <a:gd name="T35" fmla="*/ 0 h 75"/>
                  <a:gd name="T36" fmla="*/ 51 w 65"/>
                  <a:gd name="T37" fmla="*/ 40 h 75"/>
                  <a:gd name="T38" fmla="*/ 54 w 65"/>
                  <a:gd name="T39" fmla="*/ 43 h 75"/>
                  <a:gd name="T40" fmla="*/ 57 w 65"/>
                  <a:gd name="T41" fmla="*/ 45 h 75"/>
                  <a:gd name="T42" fmla="*/ 60 w 65"/>
                  <a:gd name="T43" fmla="*/ 46 h 75"/>
                  <a:gd name="T44" fmla="*/ 62 w 65"/>
                  <a:gd name="T45" fmla="*/ 46 h 75"/>
                  <a:gd name="T46" fmla="*/ 65 w 65"/>
                  <a:gd name="T47" fmla="*/ 46 h 75"/>
                  <a:gd name="T48" fmla="*/ 65 w 65"/>
                  <a:gd name="T49" fmla="*/ 48 h 75"/>
                  <a:gd name="T50" fmla="*/ 37 w 65"/>
                  <a:gd name="T51" fmla="*/ 60 h 75"/>
                  <a:gd name="T52" fmla="*/ 36 w 65"/>
                  <a:gd name="T53" fmla="*/ 58 h 75"/>
                  <a:gd name="T54" fmla="*/ 37 w 65"/>
                  <a:gd name="T55" fmla="*/ 57 h 75"/>
                  <a:gd name="T56" fmla="*/ 40 w 65"/>
                  <a:gd name="T57" fmla="*/ 55 h 75"/>
                  <a:gd name="T58" fmla="*/ 42 w 65"/>
                  <a:gd name="T59" fmla="*/ 54 h 75"/>
                  <a:gd name="T60" fmla="*/ 42 w 65"/>
                  <a:gd name="T61" fmla="*/ 54 h 75"/>
                  <a:gd name="T62" fmla="*/ 42 w 65"/>
                  <a:gd name="T63" fmla="*/ 52 h 75"/>
                  <a:gd name="T64" fmla="*/ 42 w 65"/>
                  <a:gd name="T65" fmla="*/ 51 h 75"/>
                  <a:gd name="T66" fmla="*/ 40 w 65"/>
                  <a:gd name="T67" fmla="*/ 51 h 75"/>
                  <a:gd name="T68" fmla="*/ 40 w 65"/>
                  <a:gd name="T69" fmla="*/ 49 h 75"/>
                  <a:gd name="T70" fmla="*/ 39 w 65"/>
                  <a:gd name="T71" fmla="*/ 48 h 75"/>
                  <a:gd name="T72" fmla="*/ 33 w 65"/>
                  <a:gd name="T73" fmla="*/ 41 h 75"/>
                  <a:gd name="T74" fmla="*/ 28 w 65"/>
                  <a:gd name="T75" fmla="*/ 38 h 75"/>
                  <a:gd name="T76" fmla="*/ 10 w 65"/>
                  <a:gd name="T77" fmla="*/ 21 h 75"/>
                  <a:gd name="T78" fmla="*/ 10 w 65"/>
                  <a:gd name="T79" fmla="*/ 48 h 75"/>
                  <a:gd name="T80" fmla="*/ 28 w 65"/>
                  <a:gd name="T81" fmla="*/ 3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5" h="75">
                    <a:moveTo>
                      <a:pt x="33" y="41"/>
                    </a:moveTo>
                    <a:lnTo>
                      <a:pt x="10" y="52"/>
                    </a:lnTo>
                    <a:lnTo>
                      <a:pt x="10" y="58"/>
                    </a:lnTo>
                    <a:lnTo>
                      <a:pt x="10" y="61"/>
                    </a:lnTo>
                    <a:lnTo>
                      <a:pt x="11" y="65"/>
                    </a:lnTo>
                    <a:lnTo>
                      <a:pt x="13" y="66"/>
                    </a:lnTo>
                    <a:lnTo>
                      <a:pt x="14" y="66"/>
                    </a:lnTo>
                    <a:lnTo>
                      <a:pt x="17" y="66"/>
                    </a:lnTo>
                    <a:lnTo>
                      <a:pt x="20" y="65"/>
                    </a:lnTo>
                    <a:lnTo>
                      <a:pt x="22" y="68"/>
                    </a:lnTo>
                    <a:lnTo>
                      <a:pt x="2" y="75"/>
                    </a:lnTo>
                    <a:lnTo>
                      <a:pt x="0" y="74"/>
                    </a:lnTo>
                    <a:lnTo>
                      <a:pt x="3" y="72"/>
                    </a:lnTo>
                    <a:lnTo>
                      <a:pt x="5" y="69"/>
                    </a:lnTo>
                    <a:lnTo>
                      <a:pt x="5" y="65"/>
                    </a:lnTo>
                    <a:lnTo>
                      <a:pt x="7" y="58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1" y="40"/>
                    </a:lnTo>
                    <a:lnTo>
                      <a:pt x="54" y="43"/>
                    </a:lnTo>
                    <a:lnTo>
                      <a:pt x="57" y="45"/>
                    </a:lnTo>
                    <a:lnTo>
                      <a:pt x="60" y="46"/>
                    </a:lnTo>
                    <a:lnTo>
                      <a:pt x="62" y="46"/>
                    </a:lnTo>
                    <a:lnTo>
                      <a:pt x="65" y="46"/>
                    </a:lnTo>
                    <a:lnTo>
                      <a:pt x="65" y="48"/>
                    </a:lnTo>
                    <a:lnTo>
                      <a:pt x="37" y="60"/>
                    </a:lnTo>
                    <a:lnTo>
                      <a:pt x="36" y="58"/>
                    </a:lnTo>
                    <a:lnTo>
                      <a:pt x="37" y="57"/>
                    </a:lnTo>
                    <a:lnTo>
                      <a:pt x="40" y="55"/>
                    </a:lnTo>
                    <a:lnTo>
                      <a:pt x="42" y="54"/>
                    </a:lnTo>
                    <a:lnTo>
                      <a:pt x="42" y="54"/>
                    </a:lnTo>
                    <a:lnTo>
                      <a:pt x="42" y="52"/>
                    </a:lnTo>
                    <a:lnTo>
                      <a:pt x="42" y="51"/>
                    </a:lnTo>
                    <a:lnTo>
                      <a:pt x="40" y="51"/>
                    </a:lnTo>
                    <a:lnTo>
                      <a:pt x="40" y="49"/>
                    </a:lnTo>
                    <a:lnTo>
                      <a:pt x="39" y="48"/>
                    </a:lnTo>
                    <a:lnTo>
                      <a:pt x="33" y="41"/>
                    </a:lnTo>
                    <a:close/>
                    <a:moveTo>
                      <a:pt x="28" y="38"/>
                    </a:moveTo>
                    <a:lnTo>
                      <a:pt x="10" y="21"/>
                    </a:lnTo>
                    <a:lnTo>
                      <a:pt x="10" y="48"/>
                    </a:lnTo>
                    <a:lnTo>
                      <a:pt x="28" y="3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0" name="Freeform 576"/>
              <p:cNvSpPr>
                <a:spLocks/>
              </p:cNvSpPr>
              <p:nvPr/>
            </p:nvSpPr>
            <p:spPr bwMode="auto">
              <a:xfrm>
                <a:off x="4670" y="2033"/>
                <a:ext cx="55" cy="79"/>
              </a:xfrm>
              <a:custGeom>
                <a:avLst/>
                <a:gdLst>
                  <a:gd name="T0" fmla="*/ 40 w 55"/>
                  <a:gd name="T1" fmla="*/ 20 h 79"/>
                  <a:gd name="T2" fmla="*/ 35 w 55"/>
                  <a:gd name="T3" fmla="*/ 17 h 79"/>
                  <a:gd name="T4" fmla="*/ 26 w 55"/>
                  <a:gd name="T5" fmla="*/ 11 h 79"/>
                  <a:gd name="T6" fmla="*/ 17 w 55"/>
                  <a:gd name="T7" fmla="*/ 9 h 79"/>
                  <a:gd name="T8" fmla="*/ 11 w 55"/>
                  <a:gd name="T9" fmla="*/ 14 h 79"/>
                  <a:gd name="T10" fmla="*/ 8 w 55"/>
                  <a:gd name="T11" fmla="*/ 20 h 79"/>
                  <a:gd name="T12" fmla="*/ 9 w 55"/>
                  <a:gd name="T13" fmla="*/ 25 h 79"/>
                  <a:gd name="T14" fmla="*/ 12 w 55"/>
                  <a:gd name="T15" fmla="*/ 28 h 79"/>
                  <a:gd name="T16" fmla="*/ 18 w 55"/>
                  <a:gd name="T17" fmla="*/ 29 h 79"/>
                  <a:gd name="T18" fmla="*/ 28 w 55"/>
                  <a:gd name="T19" fmla="*/ 29 h 79"/>
                  <a:gd name="T20" fmla="*/ 42 w 55"/>
                  <a:gd name="T21" fmla="*/ 31 h 79"/>
                  <a:gd name="T22" fmla="*/ 51 w 55"/>
                  <a:gd name="T23" fmla="*/ 37 h 79"/>
                  <a:gd name="T24" fmla="*/ 55 w 55"/>
                  <a:gd name="T25" fmla="*/ 48 h 79"/>
                  <a:gd name="T26" fmla="*/ 55 w 55"/>
                  <a:gd name="T27" fmla="*/ 59 h 79"/>
                  <a:gd name="T28" fmla="*/ 48 w 55"/>
                  <a:gd name="T29" fmla="*/ 66 h 79"/>
                  <a:gd name="T30" fmla="*/ 40 w 55"/>
                  <a:gd name="T31" fmla="*/ 71 h 79"/>
                  <a:gd name="T32" fmla="*/ 34 w 55"/>
                  <a:gd name="T33" fmla="*/ 72 h 79"/>
                  <a:gd name="T34" fmla="*/ 28 w 55"/>
                  <a:gd name="T35" fmla="*/ 72 h 79"/>
                  <a:gd name="T36" fmla="*/ 25 w 55"/>
                  <a:gd name="T37" fmla="*/ 74 h 79"/>
                  <a:gd name="T38" fmla="*/ 23 w 55"/>
                  <a:gd name="T39" fmla="*/ 77 h 79"/>
                  <a:gd name="T40" fmla="*/ 22 w 55"/>
                  <a:gd name="T41" fmla="*/ 79 h 79"/>
                  <a:gd name="T42" fmla="*/ 12 w 55"/>
                  <a:gd name="T43" fmla="*/ 56 h 79"/>
                  <a:gd name="T44" fmla="*/ 22 w 55"/>
                  <a:gd name="T45" fmla="*/ 65 h 79"/>
                  <a:gd name="T46" fmla="*/ 32 w 55"/>
                  <a:gd name="T47" fmla="*/ 68 h 79"/>
                  <a:gd name="T48" fmla="*/ 42 w 55"/>
                  <a:gd name="T49" fmla="*/ 66 h 79"/>
                  <a:gd name="T50" fmla="*/ 48 w 55"/>
                  <a:gd name="T51" fmla="*/ 60 h 79"/>
                  <a:gd name="T52" fmla="*/ 48 w 55"/>
                  <a:gd name="T53" fmla="*/ 52 h 79"/>
                  <a:gd name="T54" fmla="*/ 45 w 55"/>
                  <a:gd name="T55" fmla="*/ 49 h 79"/>
                  <a:gd name="T56" fmla="*/ 40 w 55"/>
                  <a:gd name="T57" fmla="*/ 48 h 79"/>
                  <a:gd name="T58" fmla="*/ 29 w 55"/>
                  <a:gd name="T59" fmla="*/ 46 h 79"/>
                  <a:gd name="T60" fmla="*/ 18 w 55"/>
                  <a:gd name="T61" fmla="*/ 45 h 79"/>
                  <a:gd name="T62" fmla="*/ 11 w 55"/>
                  <a:gd name="T63" fmla="*/ 43 h 79"/>
                  <a:gd name="T64" fmla="*/ 3 w 55"/>
                  <a:gd name="T65" fmla="*/ 37 h 79"/>
                  <a:gd name="T66" fmla="*/ 0 w 55"/>
                  <a:gd name="T67" fmla="*/ 29 h 79"/>
                  <a:gd name="T68" fmla="*/ 2 w 55"/>
                  <a:gd name="T69" fmla="*/ 20 h 79"/>
                  <a:gd name="T70" fmla="*/ 8 w 55"/>
                  <a:gd name="T71" fmla="*/ 11 h 79"/>
                  <a:gd name="T72" fmla="*/ 14 w 55"/>
                  <a:gd name="T73" fmla="*/ 8 h 79"/>
                  <a:gd name="T74" fmla="*/ 20 w 55"/>
                  <a:gd name="T75" fmla="*/ 6 h 79"/>
                  <a:gd name="T76" fmla="*/ 26 w 55"/>
                  <a:gd name="T77" fmla="*/ 6 h 79"/>
                  <a:gd name="T78" fmla="*/ 29 w 55"/>
                  <a:gd name="T79" fmla="*/ 5 h 79"/>
                  <a:gd name="T80" fmla="*/ 29 w 55"/>
                  <a:gd name="T81" fmla="*/ 3 h 79"/>
                  <a:gd name="T82" fmla="*/ 31 w 55"/>
                  <a:gd name="T8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5" h="79">
                    <a:moveTo>
                      <a:pt x="31" y="0"/>
                    </a:moveTo>
                    <a:lnTo>
                      <a:pt x="40" y="20"/>
                    </a:lnTo>
                    <a:lnTo>
                      <a:pt x="38" y="20"/>
                    </a:lnTo>
                    <a:lnTo>
                      <a:pt x="35" y="17"/>
                    </a:lnTo>
                    <a:lnTo>
                      <a:pt x="31" y="14"/>
                    </a:lnTo>
                    <a:lnTo>
                      <a:pt x="26" y="11"/>
                    </a:lnTo>
                    <a:lnTo>
                      <a:pt x="22" y="9"/>
                    </a:lnTo>
                    <a:lnTo>
                      <a:pt x="17" y="9"/>
                    </a:lnTo>
                    <a:lnTo>
                      <a:pt x="14" y="11"/>
                    </a:lnTo>
                    <a:lnTo>
                      <a:pt x="11" y="14"/>
                    </a:lnTo>
                    <a:lnTo>
                      <a:pt x="8" y="17"/>
                    </a:lnTo>
                    <a:lnTo>
                      <a:pt x="8" y="20"/>
                    </a:lnTo>
                    <a:lnTo>
                      <a:pt x="8" y="23"/>
                    </a:lnTo>
                    <a:lnTo>
                      <a:pt x="9" y="25"/>
                    </a:lnTo>
                    <a:lnTo>
                      <a:pt x="11" y="26"/>
                    </a:lnTo>
                    <a:lnTo>
                      <a:pt x="12" y="28"/>
                    </a:lnTo>
                    <a:lnTo>
                      <a:pt x="17" y="29"/>
                    </a:lnTo>
                    <a:lnTo>
                      <a:pt x="18" y="29"/>
                    </a:lnTo>
                    <a:lnTo>
                      <a:pt x="23" y="29"/>
                    </a:lnTo>
                    <a:lnTo>
                      <a:pt x="28" y="29"/>
                    </a:lnTo>
                    <a:lnTo>
                      <a:pt x="35" y="31"/>
                    </a:lnTo>
                    <a:lnTo>
                      <a:pt x="42" y="31"/>
                    </a:lnTo>
                    <a:lnTo>
                      <a:pt x="46" y="34"/>
                    </a:lnTo>
                    <a:lnTo>
                      <a:pt x="51" y="37"/>
                    </a:lnTo>
                    <a:lnTo>
                      <a:pt x="55" y="43"/>
                    </a:lnTo>
                    <a:lnTo>
                      <a:pt x="55" y="48"/>
                    </a:lnTo>
                    <a:lnTo>
                      <a:pt x="55" y="52"/>
                    </a:lnTo>
                    <a:lnTo>
                      <a:pt x="55" y="59"/>
                    </a:lnTo>
                    <a:lnTo>
                      <a:pt x="52" y="63"/>
                    </a:lnTo>
                    <a:lnTo>
                      <a:pt x="48" y="66"/>
                    </a:lnTo>
                    <a:lnTo>
                      <a:pt x="43" y="69"/>
                    </a:lnTo>
                    <a:lnTo>
                      <a:pt x="40" y="71"/>
                    </a:lnTo>
                    <a:lnTo>
                      <a:pt x="37" y="71"/>
                    </a:lnTo>
                    <a:lnTo>
                      <a:pt x="34" y="72"/>
                    </a:lnTo>
                    <a:lnTo>
                      <a:pt x="29" y="72"/>
                    </a:lnTo>
                    <a:lnTo>
                      <a:pt x="28" y="72"/>
                    </a:lnTo>
                    <a:lnTo>
                      <a:pt x="26" y="72"/>
                    </a:lnTo>
                    <a:lnTo>
                      <a:pt x="25" y="74"/>
                    </a:lnTo>
                    <a:lnTo>
                      <a:pt x="25" y="74"/>
                    </a:lnTo>
                    <a:lnTo>
                      <a:pt x="23" y="77"/>
                    </a:lnTo>
                    <a:lnTo>
                      <a:pt x="23" y="79"/>
                    </a:lnTo>
                    <a:lnTo>
                      <a:pt x="22" y="79"/>
                    </a:lnTo>
                    <a:lnTo>
                      <a:pt x="11" y="57"/>
                    </a:lnTo>
                    <a:lnTo>
                      <a:pt x="12" y="56"/>
                    </a:lnTo>
                    <a:lnTo>
                      <a:pt x="17" y="62"/>
                    </a:lnTo>
                    <a:lnTo>
                      <a:pt x="22" y="65"/>
                    </a:lnTo>
                    <a:lnTo>
                      <a:pt x="28" y="68"/>
                    </a:lnTo>
                    <a:lnTo>
                      <a:pt x="32" y="68"/>
                    </a:lnTo>
                    <a:lnTo>
                      <a:pt x="37" y="68"/>
                    </a:lnTo>
                    <a:lnTo>
                      <a:pt x="42" y="66"/>
                    </a:lnTo>
                    <a:lnTo>
                      <a:pt x="46" y="65"/>
                    </a:lnTo>
                    <a:lnTo>
                      <a:pt x="48" y="60"/>
                    </a:lnTo>
                    <a:lnTo>
                      <a:pt x="49" y="57"/>
                    </a:lnTo>
                    <a:lnTo>
                      <a:pt x="48" y="52"/>
                    </a:lnTo>
                    <a:lnTo>
                      <a:pt x="46" y="51"/>
                    </a:lnTo>
                    <a:lnTo>
                      <a:pt x="45" y="49"/>
                    </a:lnTo>
                    <a:lnTo>
                      <a:pt x="43" y="48"/>
                    </a:lnTo>
                    <a:lnTo>
                      <a:pt x="40" y="48"/>
                    </a:lnTo>
                    <a:lnTo>
                      <a:pt x="35" y="46"/>
                    </a:lnTo>
                    <a:lnTo>
                      <a:pt x="29" y="46"/>
                    </a:lnTo>
                    <a:lnTo>
                      <a:pt x="23" y="46"/>
                    </a:lnTo>
                    <a:lnTo>
                      <a:pt x="18" y="45"/>
                    </a:lnTo>
                    <a:lnTo>
                      <a:pt x="14" y="45"/>
                    </a:lnTo>
                    <a:lnTo>
                      <a:pt x="11" y="43"/>
                    </a:lnTo>
                    <a:lnTo>
                      <a:pt x="6" y="40"/>
                    </a:lnTo>
                    <a:lnTo>
                      <a:pt x="3" y="37"/>
                    </a:lnTo>
                    <a:lnTo>
                      <a:pt x="2" y="34"/>
                    </a:lnTo>
                    <a:lnTo>
                      <a:pt x="0" y="29"/>
                    </a:lnTo>
                    <a:lnTo>
                      <a:pt x="0" y="25"/>
                    </a:lnTo>
                    <a:lnTo>
                      <a:pt x="2" y="20"/>
                    </a:lnTo>
                    <a:lnTo>
                      <a:pt x="3" y="16"/>
                    </a:lnTo>
                    <a:lnTo>
                      <a:pt x="8" y="11"/>
                    </a:lnTo>
                    <a:lnTo>
                      <a:pt x="12" y="9"/>
                    </a:lnTo>
                    <a:lnTo>
                      <a:pt x="14" y="8"/>
                    </a:lnTo>
                    <a:lnTo>
                      <a:pt x="17" y="6"/>
                    </a:lnTo>
                    <a:lnTo>
                      <a:pt x="20" y="6"/>
                    </a:lnTo>
                    <a:lnTo>
                      <a:pt x="23" y="6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9" y="3"/>
                    </a:lnTo>
                    <a:lnTo>
                      <a:pt x="29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1" name="Freeform 577"/>
              <p:cNvSpPr>
                <a:spLocks/>
              </p:cNvSpPr>
              <p:nvPr/>
            </p:nvSpPr>
            <p:spPr bwMode="auto">
              <a:xfrm>
                <a:off x="4775" y="2311"/>
                <a:ext cx="99" cy="96"/>
              </a:xfrm>
              <a:custGeom>
                <a:avLst/>
                <a:gdLst>
                  <a:gd name="T0" fmla="*/ 44 w 99"/>
                  <a:gd name="T1" fmla="*/ 76 h 96"/>
                  <a:gd name="T2" fmla="*/ 47 w 99"/>
                  <a:gd name="T3" fmla="*/ 82 h 96"/>
                  <a:gd name="T4" fmla="*/ 50 w 99"/>
                  <a:gd name="T5" fmla="*/ 83 h 96"/>
                  <a:gd name="T6" fmla="*/ 55 w 99"/>
                  <a:gd name="T7" fmla="*/ 83 h 96"/>
                  <a:gd name="T8" fmla="*/ 58 w 99"/>
                  <a:gd name="T9" fmla="*/ 85 h 96"/>
                  <a:gd name="T10" fmla="*/ 21 w 99"/>
                  <a:gd name="T11" fmla="*/ 94 h 96"/>
                  <a:gd name="T12" fmla="*/ 26 w 99"/>
                  <a:gd name="T13" fmla="*/ 93 h 96"/>
                  <a:gd name="T14" fmla="*/ 29 w 99"/>
                  <a:gd name="T15" fmla="*/ 90 h 96"/>
                  <a:gd name="T16" fmla="*/ 29 w 99"/>
                  <a:gd name="T17" fmla="*/ 85 h 96"/>
                  <a:gd name="T18" fmla="*/ 13 w 99"/>
                  <a:gd name="T19" fmla="*/ 34 h 96"/>
                  <a:gd name="T20" fmla="*/ 10 w 99"/>
                  <a:gd name="T21" fmla="*/ 28 h 96"/>
                  <a:gd name="T22" fmla="*/ 7 w 99"/>
                  <a:gd name="T23" fmla="*/ 27 h 96"/>
                  <a:gd name="T24" fmla="*/ 3 w 99"/>
                  <a:gd name="T25" fmla="*/ 28 h 96"/>
                  <a:gd name="T26" fmla="*/ 0 w 99"/>
                  <a:gd name="T27" fmla="*/ 27 h 96"/>
                  <a:gd name="T28" fmla="*/ 36 w 99"/>
                  <a:gd name="T29" fmla="*/ 17 h 96"/>
                  <a:gd name="T30" fmla="*/ 32 w 99"/>
                  <a:gd name="T31" fmla="*/ 19 h 96"/>
                  <a:gd name="T32" fmla="*/ 29 w 99"/>
                  <a:gd name="T33" fmla="*/ 22 h 96"/>
                  <a:gd name="T34" fmla="*/ 29 w 99"/>
                  <a:gd name="T35" fmla="*/ 25 h 96"/>
                  <a:gd name="T36" fmla="*/ 36 w 99"/>
                  <a:gd name="T37" fmla="*/ 50 h 96"/>
                  <a:gd name="T38" fmla="*/ 55 w 99"/>
                  <a:gd name="T39" fmla="*/ 22 h 96"/>
                  <a:gd name="T40" fmla="*/ 52 w 99"/>
                  <a:gd name="T41" fmla="*/ 16 h 96"/>
                  <a:gd name="T42" fmla="*/ 49 w 99"/>
                  <a:gd name="T43" fmla="*/ 14 h 96"/>
                  <a:gd name="T44" fmla="*/ 44 w 99"/>
                  <a:gd name="T45" fmla="*/ 14 h 96"/>
                  <a:gd name="T46" fmla="*/ 41 w 99"/>
                  <a:gd name="T47" fmla="*/ 13 h 96"/>
                  <a:gd name="T48" fmla="*/ 78 w 99"/>
                  <a:gd name="T49" fmla="*/ 4 h 96"/>
                  <a:gd name="T50" fmla="*/ 73 w 99"/>
                  <a:gd name="T51" fmla="*/ 5 h 96"/>
                  <a:gd name="T52" fmla="*/ 70 w 99"/>
                  <a:gd name="T53" fmla="*/ 8 h 96"/>
                  <a:gd name="T54" fmla="*/ 70 w 99"/>
                  <a:gd name="T55" fmla="*/ 11 h 96"/>
                  <a:gd name="T56" fmla="*/ 86 w 99"/>
                  <a:gd name="T57" fmla="*/ 62 h 96"/>
                  <a:gd name="T58" fmla="*/ 89 w 99"/>
                  <a:gd name="T59" fmla="*/ 68 h 96"/>
                  <a:gd name="T60" fmla="*/ 92 w 99"/>
                  <a:gd name="T61" fmla="*/ 70 h 96"/>
                  <a:gd name="T62" fmla="*/ 96 w 99"/>
                  <a:gd name="T63" fmla="*/ 70 h 96"/>
                  <a:gd name="T64" fmla="*/ 99 w 99"/>
                  <a:gd name="T65" fmla="*/ 71 h 96"/>
                  <a:gd name="T66" fmla="*/ 63 w 99"/>
                  <a:gd name="T67" fmla="*/ 80 h 96"/>
                  <a:gd name="T68" fmla="*/ 67 w 99"/>
                  <a:gd name="T69" fmla="*/ 79 h 96"/>
                  <a:gd name="T70" fmla="*/ 70 w 99"/>
                  <a:gd name="T71" fmla="*/ 76 h 96"/>
                  <a:gd name="T72" fmla="*/ 70 w 99"/>
                  <a:gd name="T73" fmla="*/ 71 h 96"/>
                  <a:gd name="T74" fmla="*/ 63 w 99"/>
                  <a:gd name="T75" fmla="*/ 4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9" h="96">
                    <a:moveTo>
                      <a:pt x="38" y="54"/>
                    </a:moveTo>
                    <a:lnTo>
                      <a:pt x="44" y="76"/>
                    </a:lnTo>
                    <a:lnTo>
                      <a:pt x="46" y="80"/>
                    </a:lnTo>
                    <a:lnTo>
                      <a:pt x="47" y="82"/>
                    </a:lnTo>
                    <a:lnTo>
                      <a:pt x="49" y="83"/>
                    </a:lnTo>
                    <a:lnTo>
                      <a:pt x="50" y="83"/>
                    </a:lnTo>
                    <a:lnTo>
                      <a:pt x="52" y="83"/>
                    </a:lnTo>
                    <a:lnTo>
                      <a:pt x="55" y="83"/>
                    </a:lnTo>
                    <a:lnTo>
                      <a:pt x="58" y="82"/>
                    </a:lnTo>
                    <a:lnTo>
                      <a:pt x="58" y="85"/>
                    </a:lnTo>
                    <a:lnTo>
                      <a:pt x="23" y="96"/>
                    </a:lnTo>
                    <a:lnTo>
                      <a:pt x="21" y="94"/>
                    </a:lnTo>
                    <a:lnTo>
                      <a:pt x="24" y="93"/>
                    </a:lnTo>
                    <a:lnTo>
                      <a:pt x="26" y="93"/>
                    </a:lnTo>
                    <a:lnTo>
                      <a:pt x="29" y="91"/>
                    </a:lnTo>
                    <a:lnTo>
                      <a:pt x="29" y="90"/>
                    </a:lnTo>
                    <a:lnTo>
                      <a:pt x="30" y="88"/>
                    </a:lnTo>
                    <a:lnTo>
                      <a:pt x="29" y="85"/>
                    </a:lnTo>
                    <a:lnTo>
                      <a:pt x="29" y="80"/>
                    </a:lnTo>
                    <a:lnTo>
                      <a:pt x="13" y="34"/>
                    </a:lnTo>
                    <a:lnTo>
                      <a:pt x="12" y="31"/>
                    </a:lnTo>
                    <a:lnTo>
                      <a:pt x="10" y="28"/>
                    </a:lnTo>
                    <a:lnTo>
                      <a:pt x="9" y="28"/>
                    </a:lnTo>
                    <a:lnTo>
                      <a:pt x="7" y="27"/>
                    </a:lnTo>
                    <a:lnTo>
                      <a:pt x="6" y="27"/>
                    </a:lnTo>
                    <a:lnTo>
                      <a:pt x="3" y="28"/>
                    </a:lnTo>
                    <a:lnTo>
                      <a:pt x="0" y="28"/>
                    </a:lnTo>
                    <a:lnTo>
                      <a:pt x="0" y="27"/>
                    </a:lnTo>
                    <a:lnTo>
                      <a:pt x="35" y="14"/>
                    </a:lnTo>
                    <a:lnTo>
                      <a:pt x="36" y="17"/>
                    </a:lnTo>
                    <a:lnTo>
                      <a:pt x="33" y="17"/>
                    </a:lnTo>
                    <a:lnTo>
                      <a:pt x="32" y="19"/>
                    </a:lnTo>
                    <a:lnTo>
                      <a:pt x="29" y="20"/>
                    </a:lnTo>
                    <a:lnTo>
                      <a:pt x="29" y="22"/>
                    </a:lnTo>
                    <a:lnTo>
                      <a:pt x="29" y="24"/>
                    </a:lnTo>
                    <a:lnTo>
                      <a:pt x="29" y="25"/>
                    </a:lnTo>
                    <a:lnTo>
                      <a:pt x="30" y="30"/>
                    </a:lnTo>
                    <a:lnTo>
                      <a:pt x="36" y="50"/>
                    </a:lnTo>
                    <a:lnTo>
                      <a:pt x="61" y="42"/>
                    </a:lnTo>
                    <a:lnTo>
                      <a:pt x="55" y="22"/>
                    </a:lnTo>
                    <a:lnTo>
                      <a:pt x="53" y="17"/>
                    </a:lnTo>
                    <a:lnTo>
                      <a:pt x="52" y="16"/>
                    </a:lnTo>
                    <a:lnTo>
                      <a:pt x="50" y="14"/>
                    </a:lnTo>
                    <a:lnTo>
                      <a:pt x="49" y="14"/>
                    </a:lnTo>
                    <a:lnTo>
                      <a:pt x="47" y="14"/>
                    </a:lnTo>
                    <a:lnTo>
                      <a:pt x="44" y="14"/>
                    </a:lnTo>
                    <a:lnTo>
                      <a:pt x="41" y="14"/>
                    </a:lnTo>
                    <a:lnTo>
                      <a:pt x="41" y="13"/>
                    </a:lnTo>
                    <a:lnTo>
                      <a:pt x="76" y="0"/>
                    </a:lnTo>
                    <a:lnTo>
                      <a:pt x="78" y="4"/>
                    </a:lnTo>
                    <a:lnTo>
                      <a:pt x="75" y="4"/>
                    </a:lnTo>
                    <a:lnTo>
                      <a:pt x="73" y="5"/>
                    </a:lnTo>
                    <a:lnTo>
                      <a:pt x="70" y="7"/>
                    </a:lnTo>
                    <a:lnTo>
                      <a:pt x="70" y="8"/>
                    </a:lnTo>
                    <a:lnTo>
                      <a:pt x="70" y="10"/>
                    </a:lnTo>
                    <a:lnTo>
                      <a:pt x="70" y="11"/>
                    </a:lnTo>
                    <a:lnTo>
                      <a:pt x="72" y="16"/>
                    </a:lnTo>
                    <a:lnTo>
                      <a:pt x="86" y="62"/>
                    </a:lnTo>
                    <a:lnTo>
                      <a:pt x="87" y="67"/>
                    </a:lnTo>
                    <a:lnTo>
                      <a:pt x="89" y="68"/>
                    </a:lnTo>
                    <a:lnTo>
                      <a:pt x="90" y="70"/>
                    </a:lnTo>
                    <a:lnTo>
                      <a:pt x="92" y="70"/>
                    </a:lnTo>
                    <a:lnTo>
                      <a:pt x="95" y="70"/>
                    </a:lnTo>
                    <a:lnTo>
                      <a:pt x="96" y="70"/>
                    </a:lnTo>
                    <a:lnTo>
                      <a:pt x="99" y="68"/>
                    </a:lnTo>
                    <a:lnTo>
                      <a:pt x="99" y="71"/>
                    </a:lnTo>
                    <a:lnTo>
                      <a:pt x="64" y="82"/>
                    </a:lnTo>
                    <a:lnTo>
                      <a:pt x="63" y="80"/>
                    </a:lnTo>
                    <a:lnTo>
                      <a:pt x="66" y="80"/>
                    </a:lnTo>
                    <a:lnTo>
                      <a:pt x="67" y="79"/>
                    </a:lnTo>
                    <a:lnTo>
                      <a:pt x="70" y="77"/>
                    </a:lnTo>
                    <a:lnTo>
                      <a:pt x="70" y="76"/>
                    </a:lnTo>
                    <a:lnTo>
                      <a:pt x="72" y="74"/>
                    </a:lnTo>
                    <a:lnTo>
                      <a:pt x="70" y="71"/>
                    </a:lnTo>
                    <a:lnTo>
                      <a:pt x="70" y="68"/>
                    </a:lnTo>
                    <a:lnTo>
                      <a:pt x="63" y="45"/>
                    </a:lnTo>
                    <a:lnTo>
                      <a:pt x="38" y="54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2" name="Freeform 578"/>
              <p:cNvSpPr>
                <a:spLocks noEditPoints="1"/>
              </p:cNvSpPr>
              <p:nvPr/>
            </p:nvSpPr>
            <p:spPr bwMode="auto">
              <a:xfrm>
                <a:off x="4870" y="2324"/>
                <a:ext cx="55" cy="55"/>
              </a:xfrm>
              <a:custGeom>
                <a:avLst/>
                <a:gdLst>
                  <a:gd name="T0" fmla="*/ 31 w 55"/>
                  <a:gd name="T1" fmla="*/ 47 h 55"/>
                  <a:gd name="T2" fmla="*/ 20 w 55"/>
                  <a:gd name="T3" fmla="*/ 54 h 55"/>
                  <a:gd name="T4" fmla="*/ 12 w 55"/>
                  <a:gd name="T5" fmla="*/ 54 h 55"/>
                  <a:gd name="T6" fmla="*/ 8 w 55"/>
                  <a:gd name="T7" fmla="*/ 47 h 55"/>
                  <a:gd name="T8" fmla="*/ 9 w 55"/>
                  <a:gd name="T9" fmla="*/ 37 h 55"/>
                  <a:gd name="T10" fmla="*/ 15 w 55"/>
                  <a:gd name="T11" fmla="*/ 29 h 55"/>
                  <a:gd name="T12" fmla="*/ 28 w 55"/>
                  <a:gd name="T13" fmla="*/ 18 h 55"/>
                  <a:gd name="T14" fmla="*/ 24 w 55"/>
                  <a:gd name="T15" fmla="*/ 9 h 55"/>
                  <a:gd name="T16" fmla="*/ 21 w 55"/>
                  <a:gd name="T17" fmla="*/ 6 h 55"/>
                  <a:gd name="T18" fmla="*/ 17 w 55"/>
                  <a:gd name="T19" fmla="*/ 4 h 55"/>
                  <a:gd name="T20" fmla="*/ 12 w 55"/>
                  <a:gd name="T21" fmla="*/ 6 h 55"/>
                  <a:gd name="T22" fmla="*/ 9 w 55"/>
                  <a:gd name="T23" fmla="*/ 11 h 55"/>
                  <a:gd name="T24" fmla="*/ 9 w 55"/>
                  <a:gd name="T25" fmla="*/ 12 h 55"/>
                  <a:gd name="T26" fmla="*/ 14 w 55"/>
                  <a:gd name="T27" fmla="*/ 15 h 55"/>
                  <a:gd name="T28" fmla="*/ 15 w 55"/>
                  <a:gd name="T29" fmla="*/ 20 h 55"/>
                  <a:gd name="T30" fmla="*/ 12 w 55"/>
                  <a:gd name="T31" fmla="*/ 24 h 55"/>
                  <a:gd name="T32" fmla="*/ 6 w 55"/>
                  <a:gd name="T33" fmla="*/ 26 h 55"/>
                  <a:gd name="T34" fmla="*/ 1 w 55"/>
                  <a:gd name="T35" fmla="*/ 23 h 55"/>
                  <a:gd name="T36" fmla="*/ 0 w 55"/>
                  <a:gd name="T37" fmla="*/ 17 h 55"/>
                  <a:gd name="T38" fmla="*/ 3 w 55"/>
                  <a:gd name="T39" fmla="*/ 9 h 55"/>
                  <a:gd name="T40" fmla="*/ 12 w 55"/>
                  <a:gd name="T41" fmla="*/ 3 h 55"/>
                  <a:gd name="T42" fmla="*/ 24 w 55"/>
                  <a:gd name="T43" fmla="*/ 0 h 55"/>
                  <a:gd name="T44" fmla="*/ 34 w 55"/>
                  <a:gd name="T45" fmla="*/ 1 h 55"/>
                  <a:gd name="T46" fmla="*/ 38 w 55"/>
                  <a:gd name="T47" fmla="*/ 6 h 55"/>
                  <a:gd name="T48" fmla="*/ 41 w 55"/>
                  <a:gd name="T49" fmla="*/ 14 h 55"/>
                  <a:gd name="T50" fmla="*/ 48 w 55"/>
                  <a:gd name="T51" fmla="*/ 35 h 55"/>
                  <a:gd name="T52" fmla="*/ 49 w 55"/>
                  <a:gd name="T53" fmla="*/ 37 h 55"/>
                  <a:gd name="T54" fmla="*/ 51 w 55"/>
                  <a:gd name="T55" fmla="*/ 37 h 55"/>
                  <a:gd name="T56" fmla="*/ 52 w 55"/>
                  <a:gd name="T57" fmla="*/ 37 h 55"/>
                  <a:gd name="T58" fmla="*/ 55 w 55"/>
                  <a:gd name="T59" fmla="*/ 35 h 55"/>
                  <a:gd name="T60" fmla="*/ 52 w 55"/>
                  <a:gd name="T61" fmla="*/ 41 h 55"/>
                  <a:gd name="T62" fmla="*/ 46 w 55"/>
                  <a:gd name="T63" fmla="*/ 46 h 55"/>
                  <a:gd name="T64" fmla="*/ 40 w 55"/>
                  <a:gd name="T65" fmla="*/ 46 h 55"/>
                  <a:gd name="T66" fmla="*/ 34 w 55"/>
                  <a:gd name="T67" fmla="*/ 41 h 55"/>
                  <a:gd name="T68" fmla="*/ 28 w 55"/>
                  <a:gd name="T69" fmla="*/ 21 h 55"/>
                  <a:gd name="T70" fmla="*/ 20 w 55"/>
                  <a:gd name="T71" fmla="*/ 32 h 55"/>
                  <a:gd name="T72" fmla="*/ 20 w 55"/>
                  <a:gd name="T73" fmla="*/ 38 h 55"/>
                  <a:gd name="T74" fmla="*/ 23 w 55"/>
                  <a:gd name="T75" fmla="*/ 41 h 55"/>
                  <a:gd name="T76" fmla="*/ 28 w 55"/>
                  <a:gd name="T77" fmla="*/ 43 h 55"/>
                  <a:gd name="T78" fmla="*/ 34 w 55"/>
                  <a:gd name="T79" fmla="*/ 3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5" h="55">
                    <a:moveTo>
                      <a:pt x="34" y="41"/>
                    </a:moveTo>
                    <a:lnTo>
                      <a:pt x="31" y="47"/>
                    </a:lnTo>
                    <a:lnTo>
                      <a:pt x="26" y="52"/>
                    </a:lnTo>
                    <a:lnTo>
                      <a:pt x="20" y="54"/>
                    </a:lnTo>
                    <a:lnTo>
                      <a:pt x="17" y="55"/>
                    </a:lnTo>
                    <a:lnTo>
                      <a:pt x="12" y="54"/>
                    </a:lnTo>
                    <a:lnTo>
                      <a:pt x="9" y="52"/>
                    </a:lnTo>
                    <a:lnTo>
                      <a:pt x="8" y="47"/>
                    </a:lnTo>
                    <a:lnTo>
                      <a:pt x="8" y="43"/>
                    </a:lnTo>
                    <a:lnTo>
                      <a:pt x="9" y="37"/>
                    </a:lnTo>
                    <a:lnTo>
                      <a:pt x="12" y="34"/>
                    </a:lnTo>
                    <a:lnTo>
                      <a:pt x="15" y="29"/>
                    </a:lnTo>
                    <a:lnTo>
                      <a:pt x="20" y="2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9"/>
                    </a:lnTo>
                    <a:lnTo>
                      <a:pt x="23" y="6"/>
                    </a:lnTo>
                    <a:lnTo>
                      <a:pt x="21" y="6"/>
                    </a:lnTo>
                    <a:lnTo>
                      <a:pt x="20" y="4"/>
                    </a:lnTo>
                    <a:lnTo>
                      <a:pt x="17" y="4"/>
                    </a:lnTo>
                    <a:lnTo>
                      <a:pt x="15" y="4"/>
                    </a:lnTo>
                    <a:lnTo>
                      <a:pt x="12" y="6"/>
                    </a:lnTo>
                    <a:lnTo>
                      <a:pt x="9" y="9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9" y="12"/>
                    </a:lnTo>
                    <a:lnTo>
                      <a:pt x="11" y="14"/>
                    </a:lnTo>
                    <a:lnTo>
                      <a:pt x="14" y="15"/>
                    </a:lnTo>
                    <a:lnTo>
                      <a:pt x="15" y="17"/>
                    </a:lnTo>
                    <a:lnTo>
                      <a:pt x="15" y="20"/>
                    </a:lnTo>
                    <a:lnTo>
                      <a:pt x="14" y="21"/>
                    </a:lnTo>
                    <a:lnTo>
                      <a:pt x="12" y="24"/>
                    </a:lnTo>
                    <a:lnTo>
                      <a:pt x="9" y="24"/>
                    </a:lnTo>
                    <a:lnTo>
                      <a:pt x="6" y="26"/>
                    </a:lnTo>
                    <a:lnTo>
                      <a:pt x="3" y="24"/>
                    </a:lnTo>
                    <a:lnTo>
                      <a:pt x="1" y="23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1" y="14"/>
                    </a:lnTo>
                    <a:lnTo>
                      <a:pt x="3" y="9"/>
                    </a:lnTo>
                    <a:lnTo>
                      <a:pt x="8" y="6"/>
                    </a:lnTo>
                    <a:lnTo>
                      <a:pt x="12" y="3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31" y="0"/>
                    </a:lnTo>
                    <a:lnTo>
                      <a:pt x="34" y="1"/>
                    </a:lnTo>
                    <a:lnTo>
                      <a:pt x="37" y="4"/>
                    </a:lnTo>
                    <a:lnTo>
                      <a:pt x="38" y="6"/>
                    </a:lnTo>
                    <a:lnTo>
                      <a:pt x="40" y="9"/>
                    </a:lnTo>
                    <a:lnTo>
                      <a:pt x="41" y="14"/>
                    </a:lnTo>
                    <a:lnTo>
                      <a:pt x="48" y="32"/>
                    </a:lnTo>
                    <a:lnTo>
                      <a:pt x="48" y="35"/>
                    </a:lnTo>
                    <a:lnTo>
                      <a:pt x="49" y="35"/>
                    </a:lnTo>
                    <a:lnTo>
                      <a:pt x="49" y="37"/>
                    </a:lnTo>
                    <a:lnTo>
                      <a:pt x="51" y="37"/>
                    </a:lnTo>
                    <a:lnTo>
                      <a:pt x="51" y="37"/>
                    </a:lnTo>
                    <a:lnTo>
                      <a:pt x="51" y="37"/>
                    </a:lnTo>
                    <a:lnTo>
                      <a:pt x="52" y="37"/>
                    </a:lnTo>
                    <a:lnTo>
                      <a:pt x="54" y="34"/>
                    </a:lnTo>
                    <a:lnTo>
                      <a:pt x="55" y="35"/>
                    </a:lnTo>
                    <a:lnTo>
                      <a:pt x="54" y="38"/>
                    </a:lnTo>
                    <a:lnTo>
                      <a:pt x="52" y="41"/>
                    </a:lnTo>
                    <a:lnTo>
                      <a:pt x="49" y="44"/>
                    </a:lnTo>
                    <a:lnTo>
                      <a:pt x="46" y="46"/>
                    </a:lnTo>
                    <a:lnTo>
                      <a:pt x="43" y="46"/>
                    </a:lnTo>
                    <a:lnTo>
                      <a:pt x="40" y="46"/>
                    </a:lnTo>
                    <a:lnTo>
                      <a:pt x="37" y="44"/>
                    </a:lnTo>
                    <a:lnTo>
                      <a:pt x="34" y="41"/>
                    </a:lnTo>
                    <a:close/>
                    <a:moveTo>
                      <a:pt x="34" y="38"/>
                    </a:moveTo>
                    <a:lnTo>
                      <a:pt x="28" y="21"/>
                    </a:lnTo>
                    <a:lnTo>
                      <a:pt x="23" y="27"/>
                    </a:lnTo>
                    <a:lnTo>
                      <a:pt x="20" y="32"/>
                    </a:lnTo>
                    <a:lnTo>
                      <a:pt x="20" y="35"/>
                    </a:lnTo>
                    <a:lnTo>
                      <a:pt x="20" y="38"/>
                    </a:lnTo>
                    <a:lnTo>
                      <a:pt x="21" y="40"/>
                    </a:lnTo>
                    <a:lnTo>
                      <a:pt x="23" y="41"/>
                    </a:lnTo>
                    <a:lnTo>
                      <a:pt x="26" y="43"/>
                    </a:lnTo>
                    <a:lnTo>
                      <a:pt x="28" y="43"/>
                    </a:lnTo>
                    <a:lnTo>
                      <a:pt x="31" y="41"/>
                    </a:lnTo>
                    <a:lnTo>
                      <a:pt x="34" y="38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3" name="Freeform 579"/>
              <p:cNvSpPr>
                <a:spLocks/>
              </p:cNvSpPr>
              <p:nvPr/>
            </p:nvSpPr>
            <p:spPr bwMode="auto">
              <a:xfrm>
                <a:off x="4911" y="2287"/>
                <a:ext cx="47" cy="75"/>
              </a:xfrm>
              <a:custGeom>
                <a:avLst/>
                <a:gdLst>
                  <a:gd name="T0" fmla="*/ 19 w 47"/>
                  <a:gd name="T1" fmla="*/ 0 h 75"/>
                  <a:gd name="T2" fmla="*/ 37 w 47"/>
                  <a:gd name="T3" fmla="*/ 58 h 75"/>
                  <a:gd name="T4" fmla="*/ 40 w 47"/>
                  <a:gd name="T5" fmla="*/ 63 h 75"/>
                  <a:gd name="T6" fmla="*/ 40 w 47"/>
                  <a:gd name="T7" fmla="*/ 66 h 75"/>
                  <a:gd name="T8" fmla="*/ 43 w 47"/>
                  <a:gd name="T9" fmla="*/ 66 h 75"/>
                  <a:gd name="T10" fmla="*/ 45 w 47"/>
                  <a:gd name="T11" fmla="*/ 66 h 75"/>
                  <a:gd name="T12" fmla="*/ 47 w 47"/>
                  <a:gd name="T13" fmla="*/ 69 h 75"/>
                  <a:gd name="T14" fmla="*/ 23 w 47"/>
                  <a:gd name="T15" fmla="*/ 75 h 75"/>
                  <a:gd name="T16" fmla="*/ 22 w 47"/>
                  <a:gd name="T17" fmla="*/ 74 h 75"/>
                  <a:gd name="T18" fmla="*/ 23 w 47"/>
                  <a:gd name="T19" fmla="*/ 72 h 75"/>
                  <a:gd name="T20" fmla="*/ 25 w 47"/>
                  <a:gd name="T21" fmla="*/ 71 h 75"/>
                  <a:gd name="T22" fmla="*/ 25 w 47"/>
                  <a:gd name="T23" fmla="*/ 68 h 75"/>
                  <a:gd name="T24" fmla="*/ 23 w 47"/>
                  <a:gd name="T25" fmla="*/ 63 h 75"/>
                  <a:gd name="T26" fmla="*/ 8 w 47"/>
                  <a:gd name="T27" fmla="*/ 15 h 75"/>
                  <a:gd name="T28" fmla="*/ 7 w 47"/>
                  <a:gd name="T29" fmla="*/ 11 h 75"/>
                  <a:gd name="T30" fmla="*/ 5 w 47"/>
                  <a:gd name="T31" fmla="*/ 9 h 75"/>
                  <a:gd name="T32" fmla="*/ 3 w 47"/>
                  <a:gd name="T33" fmla="*/ 8 h 75"/>
                  <a:gd name="T34" fmla="*/ 0 w 47"/>
                  <a:gd name="T35" fmla="*/ 8 h 75"/>
                  <a:gd name="T36" fmla="*/ 0 w 47"/>
                  <a:gd name="T37" fmla="*/ 6 h 75"/>
                  <a:gd name="T38" fmla="*/ 19 w 47"/>
                  <a:gd name="T3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7" h="75">
                    <a:moveTo>
                      <a:pt x="19" y="0"/>
                    </a:moveTo>
                    <a:lnTo>
                      <a:pt x="37" y="58"/>
                    </a:lnTo>
                    <a:lnTo>
                      <a:pt x="40" y="63"/>
                    </a:lnTo>
                    <a:lnTo>
                      <a:pt x="40" y="66"/>
                    </a:lnTo>
                    <a:lnTo>
                      <a:pt x="43" y="66"/>
                    </a:lnTo>
                    <a:lnTo>
                      <a:pt x="45" y="66"/>
                    </a:lnTo>
                    <a:lnTo>
                      <a:pt x="47" y="69"/>
                    </a:lnTo>
                    <a:lnTo>
                      <a:pt x="23" y="75"/>
                    </a:lnTo>
                    <a:lnTo>
                      <a:pt x="22" y="74"/>
                    </a:lnTo>
                    <a:lnTo>
                      <a:pt x="23" y="72"/>
                    </a:lnTo>
                    <a:lnTo>
                      <a:pt x="25" y="71"/>
                    </a:lnTo>
                    <a:lnTo>
                      <a:pt x="25" y="68"/>
                    </a:lnTo>
                    <a:lnTo>
                      <a:pt x="23" y="63"/>
                    </a:lnTo>
                    <a:lnTo>
                      <a:pt x="8" y="15"/>
                    </a:lnTo>
                    <a:lnTo>
                      <a:pt x="7" y="11"/>
                    </a:lnTo>
                    <a:lnTo>
                      <a:pt x="5" y="9"/>
                    </a:lnTo>
                    <a:lnTo>
                      <a:pt x="3" y="8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4" name="Freeform 580"/>
              <p:cNvSpPr>
                <a:spLocks/>
              </p:cNvSpPr>
              <p:nvPr/>
            </p:nvSpPr>
            <p:spPr bwMode="auto">
              <a:xfrm>
                <a:off x="4941" y="2278"/>
                <a:ext cx="46" cy="75"/>
              </a:xfrm>
              <a:custGeom>
                <a:avLst/>
                <a:gdLst>
                  <a:gd name="T0" fmla="*/ 18 w 46"/>
                  <a:gd name="T1" fmla="*/ 0 h 75"/>
                  <a:gd name="T2" fmla="*/ 38 w 46"/>
                  <a:gd name="T3" fmla="*/ 58 h 75"/>
                  <a:gd name="T4" fmla="*/ 40 w 46"/>
                  <a:gd name="T5" fmla="*/ 63 h 75"/>
                  <a:gd name="T6" fmla="*/ 41 w 46"/>
                  <a:gd name="T7" fmla="*/ 64 h 75"/>
                  <a:gd name="T8" fmla="*/ 43 w 46"/>
                  <a:gd name="T9" fmla="*/ 66 h 75"/>
                  <a:gd name="T10" fmla="*/ 44 w 46"/>
                  <a:gd name="T11" fmla="*/ 66 h 75"/>
                  <a:gd name="T12" fmla="*/ 46 w 46"/>
                  <a:gd name="T13" fmla="*/ 67 h 75"/>
                  <a:gd name="T14" fmla="*/ 23 w 46"/>
                  <a:gd name="T15" fmla="*/ 75 h 75"/>
                  <a:gd name="T16" fmla="*/ 21 w 46"/>
                  <a:gd name="T17" fmla="*/ 73 h 75"/>
                  <a:gd name="T18" fmla="*/ 24 w 46"/>
                  <a:gd name="T19" fmla="*/ 72 h 75"/>
                  <a:gd name="T20" fmla="*/ 24 w 46"/>
                  <a:gd name="T21" fmla="*/ 70 h 75"/>
                  <a:gd name="T22" fmla="*/ 24 w 46"/>
                  <a:gd name="T23" fmla="*/ 67 h 75"/>
                  <a:gd name="T24" fmla="*/ 23 w 46"/>
                  <a:gd name="T25" fmla="*/ 63 h 75"/>
                  <a:gd name="T26" fmla="*/ 7 w 46"/>
                  <a:gd name="T27" fmla="*/ 15 h 75"/>
                  <a:gd name="T28" fmla="*/ 6 w 46"/>
                  <a:gd name="T29" fmla="*/ 10 h 75"/>
                  <a:gd name="T30" fmla="*/ 4 w 46"/>
                  <a:gd name="T31" fmla="*/ 7 h 75"/>
                  <a:gd name="T32" fmla="*/ 3 w 46"/>
                  <a:gd name="T33" fmla="*/ 7 h 75"/>
                  <a:gd name="T34" fmla="*/ 1 w 46"/>
                  <a:gd name="T35" fmla="*/ 7 h 75"/>
                  <a:gd name="T36" fmla="*/ 0 w 46"/>
                  <a:gd name="T37" fmla="*/ 6 h 75"/>
                  <a:gd name="T38" fmla="*/ 18 w 46"/>
                  <a:gd name="T3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" h="75">
                    <a:moveTo>
                      <a:pt x="18" y="0"/>
                    </a:moveTo>
                    <a:lnTo>
                      <a:pt x="38" y="58"/>
                    </a:lnTo>
                    <a:lnTo>
                      <a:pt x="40" y="63"/>
                    </a:lnTo>
                    <a:lnTo>
                      <a:pt x="41" y="64"/>
                    </a:lnTo>
                    <a:lnTo>
                      <a:pt x="43" y="66"/>
                    </a:lnTo>
                    <a:lnTo>
                      <a:pt x="44" y="66"/>
                    </a:lnTo>
                    <a:lnTo>
                      <a:pt x="46" y="67"/>
                    </a:lnTo>
                    <a:lnTo>
                      <a:pt x="23" y="75"/>
                    </a:lnTo>
                    <a:lnTo>
                      <a:pt x="21" y="73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7"/>
                    </a:lnTo>
                    <a:lnTo>
                      <a:pt x="23" y="63"/>
                    </a:lnTo>
                    <a:lnTo>
                      <a:pt x="7" y="15"/>
                    </a:lnTo>
                    <a:lnTo>
                      <a:pt x="6" y="10"/>
                    </a:lnTo>
                    <a:lnTo>
                      <a:pt x="4" y="7"/>
                    </a:lnTo>
                    <a:lnTo>
                      <a:pt x="3" y="7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5" name="Freeform 581"/>
              <p:cNvSpPr>
                <a:spLocks noEditPoints="1"/>
              </p:cNvSpPr>
              <p:nvPr/>
            </p:nvSpPr>
            <p:spPr bwMode="auto">
              <a:xfrm>
                <a:off x="5016" y="2253"/>
                <a:ext cx="74" cy="83"/>
              </a:xfrm>
              <a:custGeom>
                <a:avLst/>
                <a:gdLst>
                  <a:gd name="T0" fmla="*/ 38 w 74"/>
                  <a:gd name="T1" fmla="*/ 49 h 83"/>
                  <a:gd name="T2" fmla="*/ 12 w 74"/>
                  <a:gd name="T3" fmla="*/ 57 h 83"/>
                  <a:gd name="T4" fmla="*/ 12 w 74"/>
                  <a:gd name="T5" fmla="*/ 65 h 83"/>
                  <a:gd name="T6" fmla="*/ 11 w 74"/>
                  <a:gd name="T7" fmla="*/ 68 h 83"/>
                  <a:gd name="T8" fmla="*/ 12 w 74"/>
                  <a:gd name="T9" fmla="*/ 71 h 83"/>
                  <a:gd name="T10" fmla="*/ 14 w 74"/>
                  <a:gd name="T11" fmla="*/ 74 h 83"/>
                  <a:gd name="T12" fmla="*/ 15 w 74"/>
                  <a:gd name="T13" fmla="*/ 74 h 83"/>
                  <a:gd name="T14" fmla="*/ 18 w 74"/>
                  <a:gd name="T15" fmla="*/ 74 h 83"/>
                  <a:gd name="T16" fmla="*/ 23 w 74"/>
                  <a:gd name="T17" fmla="*/ 74 h 83"/>
                  <a:gd name="T18" fmla="*/ 23 w 74"/>
                  <a:gd name="T19" fmla="*/ 75 h 83"/>
                  <a:gd name="T20" fmla="*/ 0 w 74"/>
                  <a:gd name="T21" fmla="*/ 83 h 83"/>
                  <a:gd name="T22" fmla="*/ 0 w 74"/>
                  <a:gd name="T23" fmla="*/ 82 h 83"/>
                  <a:gd name="T24" fmla="*/ 3 w 74"/>
                  <a:gd name="T25" fmla="*/ 78 h 83"/>
                  <a:gd name="T26" fmla="*/ 5 w 74"/>
                  <a:gd name="T27" fmla="*/ 75 h 83"/>
                  <a:gd name="T28" fmla="*/ 6 w 74"/>
                  <a:gd name="T29" fmla="*/ 74 h 83"/>
                  <a:gd name="T30" fmla="*/ 6 w 74"/>
                  <a:gd name="T31" fmla="*/ 69 h 83"/>
                  <a:gd name="T32" fmla="*/ 8 w 74"/>
                  <a:gd name="T33" fmla="*/ 63 h 83"/>
                  <a:gd name="T34" fmla="*/ 14 w 74"/>
                  <a:gd name="T35" fmla="*/ 0 h 83"/>
                  <a:gd name="T36" fmla="*/ 15 w 74"/>
                  <a:gd name="T37" fmla="*/ 0 h 83"/>
                  <a:gd name="T38" fmla="*/ 58 w 74"/>
                  <a:gd name="T39" fmla="*/ 49 h 83"/>
                  <a:gd name="T40" fmla="*/ 63 w 74"/>
                  <a:gd name="T41" fmla="*/ 52 h 83"/>
                  <a:gd name="T42" fmla="*/ 66 w 74"/>
                  <a:gd name="T43" fmla="*/ 55 h 83"/>
                  <a:gd name="T44" fmla="*/ 68 w 74"/>
                  <a:gd name="T45" fmla="*/ 57 h 83"/>
                  <a:gd name="T46" fmla="*/ 71 w 74"/>
                  <a:gd name="T47" fmla="*/ 57 h 83"/>
                  <a:gd name="T48" fmla="*/ 74 w 74"/>
                  <a:gd name="T49" fmla="*/ 57 h 83"/>
                  <a:gd name="T50" fmla="*/ 74 w 74"/>
                  <a:gd name="T51" fmla="*/ 58 h 83"/>
                  <a:gd name="T52" fmla="*/ 41 w 74"/>
                  <a:gd name="T53" fmla="*/ 69 h 83"/>
                  <a:gd name="T54" fmla="*/ 41 w 74"/>
                  <a:gd name="T55" fmla="*/ 68 h 83"/>
                  <a:gd name="T56" fmla="*/ 41 w 74"/>
                  <a:gd name="T57" fmla="*/ 68 h 83"/>
                  <a:gd name="T58" fmla="*/ 46 w 74"/>
                  <a:gd name="T59" fmla="*/ 66 h 83"/>
                  <a:gd name="T60" fmla="*/ 48 w 74"/>
                  <a:gd name="T61" fmla="*/ 65 h 83"/>
                  <a:gd name="T62" fmla="*/ 48 w 74"/>
                  <a:gd name="T63" fmla="*/ 63 h 83"/>
                  <a:gd name="T64" fmla="*/ 48 w 74"/>
                  <a:gd name="T65" fmla="*/ 62 h 83"/>
                  <a:gd name="T66" fmla="*/ 48 w 74"/>
                  <a:gd name="T67" fmla="*/ 60 h 83"/>
                  <a:gd name="T68" fmla="*/ 48 w 74"/>
                  <a:gd name="T69" fmla="*/ 60 h 83"/>
                  <a:gd name="T70" fmla="*/ 46 w 74"/>
                  <a:gd name="T71" fmla="*/ 58 h 83"/>
                  <a:gd name="T72" fmla="*/ 45 w 74"/>
                  <a:gd name="T73" fmla="*/ 55 h 83"/>
                  <a:gd name="T74" fmla="*/ 38 w 74"/>
                  <a:gd name="T75" fmla="*/ 49 h 83"/>
                  <a:gd name="T76" fmla="*/ 34 w 74"/>
                  <a:gd name="T77" fmla="*/ 45 h 83"/>
                  <a:gd name="T78" fmla="*/ 15 w 74"/>
                  <a:gd name="T79" fmla="*/ 25 h 83"/>
                  <a:gd name="T80" fmla="*/ 12 w 74"/>
                  <a:gd name="T81" fmla="*/ 52 h 83"/>
                  <a:gd name="T82" fmla="*/ 34 w 74"/>
                  <a:gd name="T83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4" h="83">
                    <a:moveTo>
                      <a:pt x="38" y="49"/>
                    </a:moveTo>
                    <a:lnTo>
                      <a:pt x="12" y="57"/>
                    </a:lnTo>
                    <a:lnTo>
                      <a:pt x="12" y="65"/>
                    </a:lnTo>
                    <a:lnTo>
                      <a:pt x="11" y="68"/>
                    </a:lnTo>
                    <a:lnTo>
                      <a:pt x="12" y="71"/>
                    </a:lnTo>
                    <a:lnTo>
                      <a:pt x="14" y="74"/>
                    </a:lnTo>
                    <a:lnTo>
                      <a:pt x="15" y="74"/>
                    </a:lnTo>
                    <a:lnTo>
                      <a:pt x="18" y="74"/>
                    </a:lnTo>
                    <a:lnTo>
                      <a:pt x="23" y="74"/>
                    </a:lnTo>
                    <a:lnTo>
                      <a:pt x="23" y="75"/>
                    </a:lnTo>
                    <a:lnTo>
                      <a:pt x="0" y="83"/>
                    </a:lnTo>
                    <a:lnTo>
                      <a:pt x="0" y="82"/>
                    </a:lnTo>
                    <a:lnTo>
                      <a:pt x="3" y="78"/>
                    </a:lnTo>
                    <a:lnTo>
                      <a:pt x="5" y="75"/>
                    </a:lnTo>
                    <a:lnTo>
                      <a:pt x="6" y="74"/>
                    </a:lnTo>
                    <a:lnTo>
                      <a:pt x="6" y="69"/>
                    </a:lnTo>
                    <a:lnTo>
                      <a:pt x="8" y="63"/>
                    </a:lnTo>
                    <a:lnTo>
                      <a:pt x="14" y="0"/>
                    </a:lnTo>
                    <a:lnTo>
                      <a:pt x="15" y="0"/>
                    </a:lnTo>
                    <a:lnTo>
                      <a:pt x="58" y="49"/>
                    </a:lnTo>
                    <a:lnTo>
                      <a:pt x="63" y="52"/>
                    </a:lnTo>
                    <a:lnTo>
                      <a:pt x="66" y="55"/>
                    </a:lnTo>
                    <a:lnTo>
                      <a:pt x="68" y="57"/>
                    </a:lnTo>
                    <a:lnTo>
                      <a:pt x="71" y="57"/>
                    </a:lnTo>
                    <a:lnTo>
                      <a:pt x="74" y="57"/>
                    </a:lnTo>
                    <a:lnTo>
                      <a:pt x="74" y="58"/>
                    </a:lnTo>
                    <a:lnTo>
                      <a:pt x="41" y="69"/>
                    </a:lnTo>
                    <a:lnTo>
                      <a:pt x="41" y="68"/>
                    </a:lnTo>
                    <a:lnTo>
                      <a:pt x="41" y="68"/>
                    </a:lnTo>
                    <a:lnTo>
                      <a:pt x="46" y="66"/>
                    </a:lnTo>
                    <a:lnTo>
                      <a:pt x="48" y="65"/>
                    </a:lnTo>
                    <a:lnTo>
                      <a:pt x="48" y="63"/>
                    </a:lnTo>
                    <a:lnTo>
                      <a:pt x="48" y="62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6" y="58"/>
                    </a:lnTo>
                    <a:lnTo>
                      <a:pt x="45" y="55"/>
                    </a:lnTo>
                    <a:lnTo>
                      <a:pt x="38" y="49"/>
                    </a:lnTo>
                    <a:close/>
                    <a:moveTo>
                      <a:pt x="34" y="45"/>
                    </a:moveTo>
                    <a:lnTo>
                      <a:pt x="15" y="25"/>
                    </a:lnTo>
                    <a:lnTo>
                      <a:pt x="12" y="52"/>
                    </a:lnTo>
                    <a:lnTo>
                      <a:pt x="34" y="45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6" name="Freeform 582"/>
              <p:cNvSpPr>
                <a:spLocks/>
              </p:cNvSpPr>
              <p:nvPr/>
            </p:nvSpPr>
            <p:spPr bwMode="auto">
              <a:xfrm>
                <a:off x="3302" y="2310"/>
                <a:ext cx="98" cy="97"/>
              </a:xfrm>
              <a:custGeom>
                <a:avLst/>
                <a:gdLst>
                  <a:gd name="T0" fmla="*/ 52 w 98"/>
                  <a:gd name="T1" fmla="*/ 74 h 97"/>
                  <a:gd name="T2" fmla="*/ 55 w 98"/>
                  <a:gd name="T3" fmla="*/ 78 h 97"/>
                  <a:gd name="T4" fmla="*/ 58 w 98"/>
                  <a:gd name="T5" fmla="*/ 78 h 97"/>
                  <a:gd name="T6" fmla="*/ 63 w 98"/>
                  <a:gd name="T7" fmla="*/ 77 h 97"/>
                  <a:gd name="T8" fmla="*/ 66 w 98"/>
                  <a:gd name="T9" fmla="*/ 77 h 97"/>
                  <a:gd name="T10" fmla="*/ 37 w 98"/>
                  <a:gd name="T11" fmla="*/ 95 h 97"/>
                  <a:gd name="T12" fmla="*/ 40 w 98"/>
                  <a:gd name="T13" fmla="*/ 92 h 97"/>
                  <a:gd name="T14" fmla="*/ 41 w 98"/>
                  <a:gd name="T15" fmla="*/ 89 h 97"/>
                  <a:gd name="T16" fmla="*/ 41 w 98"/>
                  <a:gd name="T17" fmla="*/ 86 h 97"/>
                  <a:gd name="T18" fmla="*/ 14 w 98"/>
                  <a:gd name="T19" fmla="*/ 46 h 97"/>
                  <a:gd name="T20" fmla="*/ 9 w 98"/>
                  <a:gd name="T21" fmla="*/ 41 h 97"/>
                  <a:gd name="T22" fmla="*/ 6 w 98"/>
                  <a:gd name="T23" fmla="*/ 41 h 97"/>
                  <a:gd name="T24" fmla="*/ 3 w 98"/>
                  <a:gd name="T25" fmla="*/ 43 h 97"/>
                  <a:gd name="T26" fmla="*/ 0 w 98"/>
                  <a:gd name="T27" fmla="*/ 43 h 97"/>
                  <a:gd name="T28" fmla="*/ 29 w 98"/>
                  <a:gd name="T29" fmla="*/ 25 h 97"/>
                  <a:gd name="T30" fmla="*/ 24 w 98"/>
                  <a:gd name="T31" fmla="*/ 28 h 97"/>
                  <a:gd name="T32" fmla="*/ 23 w 98"/>
                  <a:gd name="T33" fmla="*/ 31 h 97"/>
                  <a:gd name="T34" fmla="*/ 24 w 98"/>
                  <a:gd name="T35" fmla="*/ 34 h 97"/>
                  <a:gd name="T36" fmla="*/ 37 w 98"/>
                  <a:gd name="T37" fmla="*/ 52 h 97"/>
                  <a:gd name="T38" fmla="*/ 46 w 98"/>
                  <a:gd name="T39" fmla="*/ 25 h 97"/>
                  <a:gd name="T40" fmla="*/ 41 w 98"/>
                  <a:gd name="T41" fmla="*/ 18 h 97"/>
                  <a:gd name="T42" fmla="*/ 38 w 98"/>
                  <a:gd name="T43" fmla="*/ 18 h 97"/>
                  <a:gd name="T44" fmla="*/ 35 w 98"/>
                  <a:gd name="T45" fmla="*/ 20 h 97"/>
                  <a:gd name="T46" fmla="*/ 32 w 98"/>
                  <a:gd name="T47" fmla="*/ 20 h 97"/>
                  <a:gd name="T48" fmla="*/ 61 w 98"/>
                  <a:gd name="T49" fmla="*/ 1 h 97"/>
                  <a:gd name="T50" fmla="*/ 57 w 98"/>
                  <a:gd name="T51" fmla="*/ 5 h 97"/>
                  <a:gd name="T52" fmla="*/ 55 w 98"/>
                  <a:gd name="T53" fmla="*/ 8 h 97"/>
                  <a:gd name="T54" fmla="*/ 57 w 98"/>
                  <a:gd name="T55" fmla="*/ 12 h 97"/>
                  <a:gd name="T56" fmla="*/ 83 w 98"/>
                  <a:gd name="T57" fmla="*/ 51 h 97"/>
                  <a:gd name="T58" fmla="*/ 87 w 98"/>
                  <a:gd name="T59" fmla="*/ 55 h 97"/>
                  <a:gd name="T60" fmla="*/ 90 w 98"/>
                  <a:gd name="T61" fmla="*/ 55 h 97"/>
                  <a:gd name="T62" fmla="*/ 95 w 98"/>
                  <a:gd name="T63" fmla="*/ 54 h 97"/>
                  <a:gd name="T64" fmla="*/ 98 w 98"/>
                  <a:gd name="T65" fmla="*/ 55 h 97"/>
                  <a:gd name="T66" fmla="*/ 69 w 98"/>
                  <a:gd name="T67" fmla="*/ 72 h 97"/>
                  <a:gd name="T68" fmla="*/ 72 w 98"/>
                  <a:gd name="T69" fmla="*/ 69 h 97"/>
                  <a:gd name="T70" fmla="*/ 74 w 98"/>
                  <a:gd name="T71" fmla="*/ 66 h 97"/>
                  <a:gd name="T72" fmla="*/ 74 w 98"/>
                  <a:gd name="T73" fmla="*/ 63 h 97"/>
                  <a:gd name="T74" fmla="*/ 58 w 98"/>
                  <a:gd name="T75" fmla="*/ 4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8" h="97">
                    <a:moveTo>
                      <a:pt x="40" y="57"/>
                    </a:moveTo>
                    <a:lnTo>
                      <a:pt x="52" y="74"/>
                    </a:lnTo>
                    <a:lnTo>
                      <a:pt x="54" y="77"/>
                    </a:lnTo>
                    <a:lnTo>
                      <a:pt x="55" y="78"/>
                    </a:lnTo>
                    <a:lnTo>
                      <a:pt x="57" y="78"/>
                    </a:lnTo>
                    <a:lnTo>
                      <a:pt x="58" y="78"/>
                    </a:lnTo>
                    <a:lnTo>
                      <a:pt x="60" y="78"/>
                    </a:lnTo>
                    <a:lnTo>
                      <a:pt x="63" y="77"/>
                    </a:lnTo>
                    <a:lnTo>
                      <a:pt x="64" y="75"/>
                    </a:lnTo>
                    <a:lnTo>
                      <a:pt x="66" y="77"/>
                    </a:lnTo>
                    <a:lnTo>
                      <a:pt x="38" y="97"/>
                    </a:lnTo>
                    <a:lnTo>
                      <a:pt x="37" y="95"/>
                    </a:lnTo>
                    <a:lnTo>
                      <a:pt x="38" y="94"/>
                    </a:lnTo>
                    <a:lnTo>
                      <a:pt x="40" y="92"/>
                    </a:lnTo>
                    <a:lnTo>
                      <a:pt x="41" y="91"/>
                    </a:lnTo>
                    <a:lnTo>
                      <a:pt x="41" y="89"/>
                    </a:lnTo>
                    <a:lnTo>
                      <a:pt x="41" y="88"/>
                    </a:lnTo>
                    <a:lnTo>
                      <a:pt x="41" y="86"/>
                    </a:lnTo>
                    <a:lnTo>
                      <a:pt x="38" y="81"/>
                    </a:lnTo>
                    <a:lnTo>
                      <a:pt x="14" y="46"/>
                    </a:lnTo>
                    <a:lnTo>
                      <a:pt x="11" y="43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6" y="41"/>
                    </a:lnTo>
                    <a:lnTo>
                      <a:pt x="4" y="41"/>
                    </a:lnTo>
                    <a:lnTo>
                      <a:pt x="3" y="43"/>
                    </a:lnTo>
                    <a:lnTo>
                      <a:pt x="1" y="45"/>
                    </a:lnTo>
                    <a:lnTo>
                      <a:pt x="0" y="43"/>
                    </a:lnTo>
                    <a:lnTo>
                      <a:pt x="27" y="23"/>
                    </a:lnTo>
                    <a:lnTo>
                      <a:pt x="29" y="25"/>
                    </a:lnTo>
                    <a:lnTo>
                      <a:pt x="27" y="26"/>
                    </a:lnTo>
                    <a:lnTo>
                      <a:pt x="24" y="28"/>
                    </a:lnTo>
                    <a:lnTo>
                      <a:pt x="24" y="29"/>
                    </a:lnTo>
                    <a:lnTo>
                      <a:pt x="23" y="31"/>
                    </a:lnTo>
                    <a:lnTo>
                      <a:pt x="23" y="32"/>
                    </a:lnTo>
                    <a:lnTo>
                      <a:pt x="24" y="34"/>
                    </a:lnTo>
                    <a:lnTo>
                      <a:pt x="26" y="37"/>
                    </a:lnTo>
                    <a:lnTo>
                      <a:pt x="37" y="52"/>
                    </a:lnTo>
                    <a:lnTo>
                      <a:pt x="57" y="40"/>
                    </a:lnTo>
                    <a:lnTo>
                      <a:pt x="46" y="25"/>
                    </a:lnTo>
                    <a:lnTo>
                      <a:pt x="43" y="20"/>
                    </a:lnTo>
                    <a:lnTo>
                      <a:pt x="41" y="18"/>
                    </a:lnTo>
                    <a:lnTo>
                      <a:pt x="41" y="18"/>
                    </a:lnTo>
                    <a:lnTo>
                      <a:pt x="38" y="18"/>
                    </a:lnTo>
                    <a:lnTo>
                      <a:pt x="37" y="18"/>
                    </a:lnTo>
                    <a:lnTo>
                      <a:pt x="35" y="20"/>
                    </a:lnTo>
                    <a:lnTo>
                      <a:pt x="34" y="21"/>
                    </a:lnTo>
                    <a:lnTo>
                      <a:pt x="32" y="20"/>
                    </a:lnTo>
                    <a:lnTo>
                      <a:pt x="60" y="0"/>
                    </a:lnTo>
                    <a:lnTo>
                      <a:pt x="61" y="1"/>
                    </a:lnTo>
                    <a:lnTo>
                      <a:pt x="60" y="3"/>
                    </a:lnTo>
                    <a:lnTo>
                      <a:pt x="57" y="5"/>
                    </a:lnTo>
                    <a:lnTo>
                      <a:pt x="55" y="6"/>
                    </a:lnTo>
                    <a:lnTo>
                      <a:pt x="55" y="8"/>
                    </a:lnTo>
                    <a:lnTo>
                      <a:pt x="55" y="9"/>
                    </a:lnTo>
                    <a:lnTo>
                      <a:pt x="57" y="12"/>
                    </a:lnTo>
                    <a:lnTo>
                      <a:pt x="58" y="15"/>
                    </a:lnTo>
                    <a:lnTo>
                      <a:pt x="83" y="51"/>
                    </a:lnTo>
                    <a:lnTo>
                      <a:pt x="86" y="54"/>
                    </a:lnTo>
                    <a:lnTo>
                      <a:pt x="87" y="55"/>
                    </a:lnTo>
                    <a:lnTo>
                      <a:pt x="89" y="55"/>
                    </a:lnTo>
                    <a:lnTo>
                      <a:pt x="90" y="55"/>
                    </a:lnTo>
                    <a:lnTo>
                      <a:pt x="92" y="55"/>
                    </a:lnTo>
                    <a:lnTo>
                      <a:pt x="95" y="54"/>
                    </a:lnTo>
                    <a:lnTo>
                      <a:pt x="97" y="52"/>
                    </a:lnTo>
                    <a:lnTo>
                      <a:pt x="98" y="55"/>
                    </a:lnTo>
                    <a:lnTo>
                      <a:pt x="69" y="74"/>
                    </a:lnTo>
                    <a:lnTo>
                      <a:pt x="69" y="72"/>
                    </a:lnTo>
                    <a:lnTo>
                      <a:pt x="70" y="71"/>
                    </a:lnTo>
                    <a:lnTo>
                      <a:pt x="72" y="69"/>
                    </a:lnTo>
                    <a:lnTo>
                      <a:pt x="74" y="68"/>
                    </a:lnTo>
                    <a:lnTo>
                      <a:pt x="74" y="66"/>
                    </a:lnTo>
                    <a:lnTo>
                      <a:pt x="74" y="64"/>
                    </a:lnTo>
                    <a:lnTo>
                      <a:pt x="74" y="63"/>
                    </a:lnTo>
                    <a:lnTo>
                      <a:pt x="70" y="60"/>
                    </a:lnTo>
                    <a:lnTo>
                      <a:pt x="58" y="43"/>
                    </a:lnTo>
                    <a:lnTo>
                      <a:pt x="40" y="57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7" name="Freeform 583"/>
              <p:cNvSpPr>
                <a:spLocks/>
              </p:cNvSpPr>
              <p:nvPr/>
            </p:nvSpPr>
            <p:spPr bwMode="auto">
              <a:xfrm>
                <a:off x="3365" y="2276"/>
                <a:ext cx="84" cy="86"/>
              </a:xfrm>
              <a:custGeom>
                <a:avLst/>
                <a:gdLst>
                  <a:gd name="T0" fmla="*/ 23 w 84"/>
                  <a:gd name="T1" fmla="*/ 22 h 86"/>
                  <a:gd name="T2" fmla="*/ 38 w 84"/>
                  <a:gd name="T3" fmla="*/ 43 h 86"/>
                  <a:gd name="T4" fmla="*/ 40 w 84"/>
                  <a:gd name="T5" fmla="*/ 43 h 86"/>
                  <a:gd name="T6" fmla="*/ 41 w 84"/>
                  <a:gd name="T7" fmla="*/ 40 h 86"/>
                  <a:gd name="T8" fmla="*/ 44 w 84"/>
                  <a:gd name="T9" fmla="*/ 37 h 86"/>
                  <a:gd name="T10" fmla="*/ 44 w 84"/>
                  <a:gd name="T11" fmla="*/ 34 h 86"/>
                  <a:gd name="T12" fmla="*/ 43 w 84"/>
                  <a:gd name="T13" fmla="*/ 29 h 86"/>
                  <a:gd name="T14" fmla="*/ 40 w 84"/>
                  <a:gd name="T15" fmla="*/ 23 h 86"/>
                  <a:gd name="T16" fmla="*/ 41 w 84"/>
                  <a:gd name="T17" fmla="*/ 22 h 86"/>
                  <a:gd name="T18" fmla="*/ 61 w 84"/>
                  <a:gd name="T19" fmla="*/ 49 h 86"/>
                  <a:gd name="T20" fmla="*/ 60 w 84"/>
                  <a:gd name="T21" fmla="*/ 51 h 86"/>
                  <a:gd name="T22" fmla="*/ 57 w 84"/>
                  <a:gd name="T23" fmla="*/ 46 h 86"/>
                  <a:gd name="T24" fmla="*/ 52 w 84"/>
                  <a:gd name="T25" fmla="*/ 45 h 86"/>
                  <a:gd name="T26" fmla="*/ 49 w 84"/>
                  <a:gd name="T27" fmla="*/ 43 h 86"/>
                  <a:gd name="T28" fmla="*/ 46 w 84"/>
                  <a:gd name="T29" fmla="*/ 43 h 86"/>
                  <a:gd name="T30" fmla="*/ 43 w 84"/>
                  <a:gd name="T31" fmla="*/ 43 h 86"/>
                  <a:gd name="T32" fmla="*/ 40 w 84"/>
                  <a:gd name="T33" fmla="*/ 46 h 86"/>
                  <a:gd name="T34" fmla="*/ 51 w 84"/>
                  <a:gd name="T35" fmla="*/ 62 h 86"/>
                  <a:gd name="T36" fmla="*/ 54 w 84"/>
                  <a:gd name="T37" fmla="*/ 65 h 86"/>
                  <a:gd name="T38" fmla="*/ 55 w 84"/>
                  <a:gd name="T39" fmla="*/ 66 h 86"/>
                  <a:gd name="T40" fmla="*/ 57 w 84"/>
                  <a:gd name="T41" fmla="*/ 68 h 86"/>
                  <a:gd name="T42" fmla="*/ 58 w 84"/>
                  <a:gd name="T43" fmla="*/ 68 h 86"/>
                  <a:gd name="T44" fmla="*/ 60 w 84"/>
                  <a:gd name="T45" fmla="*/ 68 h 86"/>
                  <a:gd name="T46" fmla="*/ 61 w 84"/>
                  <a:gd name="T47" fmla="*/ 66 h 86"/>
                  <a:gd name="T48" fmla="*/ 64 w 84"/>
                  <a:gd name="T49" fmla="*/ 63 h 86"/>
                  <a:gd name="T50" fmla="*/ 69 w 84"/>
                  <a:gd name="T51" fmla="*/ 60 h 86"/>
                  <a:gd name="T52" fmla="*/ 72 w 84"/>
                  <a:gd name="T53" fmla="*/ 55 h 86"/>
                  <a:gd name="T54" fmla="*/ 75 w 84"/>
                  <a:gd name="T55" fmla="*/ 51 h 86"/>
                  <a:gd name="T56" fmla="*/ 75 w 84"/>
                  <a:gd name="T57" fmla="*/ 46 h 86"/>
                  <a:gd name="T58" fmla="*/ 75 w 84"/>
                  <a:gd name="T59" fmla="*/ 42 h 86"/>
                  <a:gd name="T60" fmla="*/ 74 w 84"/>
                  <a:gd name="T61" fmla="*/ 35 h 86"/>
                  <a:gd name="T62" fmla="*/ 75 w 84"/>
                  <a:gd name="T63" fmla="*/ 34 h 86"/>
                  <a:gd name="T64" fmla="*/ 84 w 84"/>
                  <a:gd name="T65" fmla="*/ 54 h 86"/>
                  <a:gd name="T66" fmla="*/ 38 w 84"/>
                  <a:gd name="T67" fmla="*/ 86 h 86"/>
                  <a:gd name="T68" fmla="*/ 37 w 84"/>
                  <a:gd name="T69" fmla="*/ 85 h 86"/>
                  <a:gd name="T70" fmla="*/ 38 w 84"/>
                  <a:gd name="T71" fmla="*/ 83 h 86"/>
                  <a:gd name="T72" fmla="*/ 41 w 84"/>
                  <a:gd name="T73" fmla="*/ 82 h 86"/>
                  <a:gd name="T74" fmla="*/ 41 w 84"/>
                  <a:gd name="T75" fmla="*/ 80 h 86"/>
                  <a:gd name="T76" fmla="*/ 43 w 84"/>
                  <a:gd name="T77" fmla="*/ 79 h 86"/>
                  <a:gd name="T78" fmla="*/ 43 w 84"/>
                  <a:gd name="T79" fmla="*/ 77 h 86"/>
                  <a:gd name="T80" fmla="*/ 41 w 84"/>
                  <a:gd name="T81" fmla="*/ 75 h 86"/>
                  <a:gd name="T82" fmla="*/ 40 w 84"/>
                  <a:gd name="T83" fmla="*/ 71 h 86"/>
                  <a:gd name="T84" fmla="*/ 14 w 84"/>
                  <a:gd name="T85" fmla="*/ 35 h 86"/>
                  <a:gd name="T86" fmla="*/ 12 w 84"/>
                  <a:gd name="T87" fmla="*/ 32 h 86"/>
                  <a:gd name="T88" fmla="*/ 11 w 84"/>
                  <a:gd name="T89" fmla="*/ 32 h 86"/>
                  <a:gd name="T90" fmla="*/ 9 w 84"/>
                  <a:gd name="T91" fmla="*/ 31 h 86"/>
                  <a:gd name="T92" fmla="*/ 7 w 84"/>
                  <a:gd name="T93" fmla="*/ 31 h 86"/>
                  <a:gd name="T94" fmla="*/ 6 w 84"/>
                  <a:gd name="T95" fmla="*/ 31 h 86"/>
                  <a:gd name="T96" fmla="*/ 3 w 84"/>
                  <a:gd name="T97" fmla="*/ 32 h 86"/>
                  <a:gd name="T98" fmla="*/ 1 w 84"/>
                  <a:gd name="T99" fmla="*/ 34 h 86"/>
                  <a:gd name="T100" fmla="*/ 0 w 84"/>
                  <a:gd name="T101" fmla="*/ 32 h 86"/>
                  <a:gd name="T102" fmla="*/ 44 w 84"/>
                  <a:gd name="T103" fmla="*/ 0 h 86"/>
                  <a:gd name="T104" fmla="*/ 57 w 84"/>
                  <a:gd name="T105" fmla="*/ 17 h 86"/>
                  <a:gd name="T106" fmla="*/ 55 w 84"/>
                  <a:gd name="T107" fmla="*/ 17 h 86"/>
                  <a:gd name="T108" fmla="*/ 49 w 84"/>
                  <a:gd name="T109" fmla="*/ 14 h 86"/>
                  <a:gd name="T110" fmla="*/ 46 w 84"/>
                  <a:gd name="T111" fmla="*/ 12 h 86"/>
                  <a:gd name="T112" fmla="*/ 41 w 84"/>
                  <a:gd name="T113" fmla="*/ 11 h 86"/>
                  <a:gd name="T114" fmla="*/ 37 w 84"/>
                  <a:gd name="T115" fmla="*/ 12 h 86"/>
                  <a:gd name="T116" fmla="*/ 35 w 84"/>
                  <a:gd name="T117" fmla="*/ 12 h 86"/>
                  <a:gd name="T118" fmla="*/ 32 w 84"/>
                  <a:gd name="T119" fmla="*/ 14 h 86"/>
                  <a:gd name="T120" fmla="*/ 29 w 84"/>
                  <a:gd name="T121" fmla="*/ 17 h 86"/>
                  <a:gd name="T122" fmla="*/ 23 w 84"/>
                  <a:gd name="T123" fmla="*/ 2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4" h="86">
                    <a:moveTo>
                      <a:pt x="23" y="22"/>
                    </a:moveTo>
                    <a:lnTo>
                      <a:pt x="38" y="43"/>
                    </a:lnTo>
                    <a:lnTo>
                      <a:pt x="40" y="43"/>
                    </a:lnTo>
                    <a:lnTo>
                      <a:pt x="41" y="40"/>
                    </a:lnTo>
                    <a:lnTo>
                      <a:pt x="44" y="37"/>
                    </a:lnTo>
                    <a:lnTo>
                      <a:pt x="44" y="34"/>
                    </a:lnTo>
                    <a:lnTo>
                      <a:pt x="43" y="29"/>
                    </a:lnTo>
                    <a:lnTo>
                      <a:pt x="40" y="23"/>
                    </a:lnTo>
                    <a:lnTo>
                      <a:pt x="41" y="22"/>
                    </a:lnTo>
                    <a:lnTo>
                      <a:pt x="61" y="49"/>
                    </a:lnTo>
                    <a:lnTo>
                      <a:pt x="60" y="51"/>
                    </a:lnTo>
                    <a:lnTo>
                      <a:pt x="57" y="46"/>
                    </a:lnTo>
                    <a:lnTo>
                      <a:pt x="52" y="45"/>
                    </a:lnTo>
                    <a:lnTo>
                      <a:pt x="49" y="43"/>
                    </a:lnTo>
                    <a:lnTo>
                      <a:pt x="46" y="43"/>
                    </a:lnTo>
                    <a:lnTo>
                      <a:pt x="43" y="43"/>
                    </a:lnTo>
                    <a:lnTo>
                      <a:pt x="40" y="46"/>
                    </a:lnTo>
                    <a:lnTo>
                      <a:pt x="51" y="62"/>
                    </a:lnTo>
                    <a:lnTo>
                      <a:pt x="54" y="65"/>
                    </a:lnTo>
                    <a:lnTo>
                      <a:pt x="55" y="66"/>
                    </a:lnTo>
                    <a:lnTo>
                      <a:pt x="57" y="68"/>
                    </a:lnTo>
                    <a:lnTo>
                      <a:pt x="58" y="68"/>
                    </a:lnTo>
                    <a:lnTo>
                      <a:pt x="60" y="68"/>
                    </a:lnTo>
                    <a:lnTo>
                      <a:pt x="61" y="66"/>
                    </a:lnTo>
                    <a:lnTo>
                      <a:pt x="64" y="63"/>
                    </a:lnTo>
                    <a:lnTo>
                      <a:pt x="69" y="60"/>
                    </a:lnTo>
                    <a:lnTo>
                      <a:pt x="72" y="55"/>
                    </a:lnTo>
                    <a:lnTo>
                      <a:pt x="75" y="51"/>
                    </a:lnTo>
                    <a:lnTo>
                      <a:pt x="75" y="46"/>
                    </a:lnTo>
                    <a:lnTo>
                      <a:pt x="75" y="42"/>
                    </a:lnTo>
                    <a:lnTo>
                      <a:pt x="74" y="35"/>
                    </a:lnTo>
                    <a:lnTo>
                      <a:pt x="75" y="34"/>
                    </a:lnTo>
                    <a:lnTo>
                      <a:pt x="84" y="54"/>
                    </a:lnTo>
                    <a:lnTo>
                      <a:pt x="38" y="86"/>
                    </a:lnTo>
                    <a:lnTo>
                      <a:pt x="37" y="85"/>
                    </a:lnTo>
                    <a:lnTo>
                      <a:pt x="38" y="83"/>
                    </a:lnTo>
                    <a:lnTo>
                      <a:pt x="41" y="82"/>
                    </a:lnTo>
                    <a:lnTo>
                      <a:pt x="41" y="80"/>
                    </a:lnTo>
                    <a:lnTo>
                      <a:pt x="43" y="79"/>
                    </a:lnTo>
                    <a:lnTo>
                      <a:pt x="43" y="77"/>
                    </a:lnTo>
                    <a:lnTo>
                      <a:pt x="41" y="75"/>
                    </a:lnTo>
                    <a:lnTo>
                      <a:pt x="40" y="71"/>
                    </a:lnTo>
                    <a:lnTo>
                      <a:pt x="14" y="35"/>
                    </a:lnTo>
                    <a:lnTo>
                      <a:pt x="12" y="32"/>
                    </a:lnTo>
                    <a:lnTo>
                      <a:pt x="11" y="32"/>
                    </a:lnTo>
                    <a:lnTo>
                      <a:pt x="9" y="31"/>
                    </a:lnTo>
                    <a:lnTo>
                      <a:pt x="7" y="31"/>
                    </a:lnTo>
                    <a:lnTo>
                      <a:pt x="6" y="31"/>
                    </a:lnTo>
                    <a:lnTo>
                      <a:pt x="3" y="32"/>
                    </a:lnTo>
                    <a:lnTo>
                      <a:pt x="1" y="34"/>
                    </a:lnTo>
                    <a:lnTo>
                      <a:pt x="0" y="32"/>
                    </a:lnTo>
                    <a:lnTo>
                      <a:pt x="44" y="0"/>
                    </a:lnTo>
                    <a:lnTo>
                      <a:pt x="57" y="17"/>
                    </a:lnTo>
                    <a:lnTo>
                      <a:pt x="55" y="17"/>
                    </a:lnTo>
                    <a:lnTo>
                      <a:pt x="49" y="14"/>
                    </a:lnTo>
                    <a:lnTo>
                      <a:pt x="46" y="12"/>
                    </a:lnTo>
                    <a:lnTo>
                      <a:pt x="41" y="11"/>
                    </a:lnTo>
                    <a:lnTo>
                      <a:pt x="37" y="12"/>
                    </a:lnTo>
                    <a:lnTo>
                      <a:pt x="35" y="12"/>
                    </a:lnTo>
                    <a:lnTo>
                      <a:pt x="32" y="14"/>
                    </a:lnTo>
                    <a:lnTo>
                      <a:pt x="29" y="17"/>
                    </a:lnTo>
                    <a:lnTo>
                      <a:pt x="23" y="22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8" name="Freeform 584"/>
              <p:cNvSpPr>
                <a:spLocks noEditPoints="1"/>
              </p:cNvSpPr>
              <p:nvPr/>
            </p:nvSpPr>
            <p:spPr bwMode="auto">
              <a:xfrm>
                <a:off x="3419" y="2242"/>
                <a:ext cx="96" cy="82"/>
              </a:xfrm>
              <a:custGeom>
                <a:avLst/>
                <a:gdLst>
                  <a:gd name="T0" fmla="*/ 41 w 96"/>
                  <a:gd name="T1" fmla="*/ 43 h 82"/>
                  <a:gd name="T2" fmla="*/ 52 w 96"/>
                  <a:gd name="T3" fmla="*/ 59 h 82"/>
                  <a:gd name="T4" fmla="*/ 53 w 96"/>
                  <a:gd name="T5" fmla="*/ 62 h 82"/>
                  <a:gd name="T6" fmla="*/ 55 w 96"/>
                  <a:gd name="T7" fmla="*/ 65 h 82"/>
                  <a:gd name="T8" fmla="*/ 56 w 96"/>
                  <a:gd name="T9" fmla="*/ 65 h 82"/>
                  <a:gd name="T10" fmla="*/ 58 w 96"/>
                  <a:gd name="T11" fmla="*/ 65 h 82"/>
                  <a:gd name="T12" fmla="*/ 61 w 96"/>
                  <a:gd name="T13" fmla="*/ 63 h 82"/>
                  <a:gd name="T14" fmla="*/ 64 w 96"/>
                  <a:gd name="T15" fmla="*/ 62 h 82"/>
                  <a:gd name="T16" fmla="*/ 66 w 96"/>
                  <a:gd name="T17" fmla="*/ 63 h 82"/>
                  <a:gd name="T18" fmla="*/ 38 w 96"/>
                  <a:gd name="T19" fmla="*/ 82 h 82"/>
                  <a:gd name="T20" fmla="*/ 37 w 96"/>
                  <a:gd name="T21" fmla="*/ 80 h 82"/>
                  <a:gd name="T22" fmla="*/ 40 w 96"/>
                  <a:gd name="T23" fmla="*/ 79 h 82"/>
                  <a:gd name="T24" fmla="*/ 41 w 96"/>
                  <a:gd name="T25" fmla="*/ 76 h 82"/>
                  <a:gd name="T26" fmla="*/ 43 w 96"/>
                  <a:gd name="T27" fmla="*/ 74 h 82"/>
                  <a:gd name="T28" fmla="*/ 43 w 96"/>
                  <a:gd name="T29" fmla="*/ 73 h 82"/>
                  <a:gd name="T30" fmla="*/ 41 w 96"/>
                  <a:gd name="T31" fmla="*/ 71 h 82"/>
                  <a:gd name="T32" fmla="*/ 40 w 96"/>
                  <a:gd name="T33" fmla="*/ 68 h 82"/>
                  <a:gd name="T34" fmla="*/ 15 w 96"/>
                  <a:gd name="T35" fmla="*/ 33 h 82"/>
                  <a:gd name="T36" fmla="*/ 12 w 96"/>
                  <a:gd name="T37" fmla="*/ 28 h 82"/>
                  <a:gd name="T38" fmla="*/ 10 w 96"/>
                  <a:gd name="T39" fmla="*/ 26 h 82"/>
                  <a:gd name="T40" fmla="*/ 9 w 96"/>
                  <a:gd name="T41" fmla="*/ 26 h 82"/>
                  <a:gd name="T42" fmla="*/ 7 w 96"/>
                  <a:gd name="T43" fmla="*/ 26 h 82"/>
                  <a:gd name="T44" fmla="*/ 4 w 96"/>
                  <a:gd name="T45" fmla="*/ 28 h 82"/>
                  <a:gd name="T46" fmla="*/ 1 w 96"/>
                  <a:gd name="T47" fmla="*/ 29 h 82"/>
                  <a:gd name="T48" fmla="*/ 0 w 96"/>
                  <a:gd name="T49" fmla="*/ 28 h 82"/>
                  <a:gd name="T50" fmla="*/ 26 w 96"/>
                  <a:gd name="T51" fmla="*/ 9 h 82"/>
                  <a:gd name="T52" fmla="*/ 32 w 96"/>
                  <a:gd name="T53" fmla="*/ 6 h 82"/>
                  <a:gd name="T54" fmla="*/ 37 w 96"/>
                  <a:gd name="T55" fmla="*/ 3 h 82"/>
                  <a:gd name="T56" fmla="*/ 41 w 96"/>
                  <a:gd name="T57" fmla="*/ 2 h 82"/>
                  <a:gd name="T58" fmla="*/ 47 w 96"/>
                  <a:gd name="T59" fmla="*/ 0 h 82"/>
                  <a:gd name="T60" fmla="*/ 52 w 96"/>
                  <a:gd name="T61" fmla="*/ 2 h 82"/>
                  <a:gd name="T62" fmla="*/ 56 w 96"/>
                  <a:gd name="T63" fmla="*/ 3 h 82"/>
                  <a:gd name="T64" fmla="*/ 61 w 96"/>
                  <a:gd name="T65" fmla="*/ 8 h 82"/>
                  <a:gd name="T66" fmla="*/ 63 w 96"/>
                  <a:gd name="T67" fmla="*/ 13 h 82"/>
                  <a:gd name="T68" fmla="*/ 64 w 96"/>
                  <a:gd name="T69" fmla="*/ 17 h 82"/>
                  <a:gd name="T70" fmla="*/ 64 w 96"/>
                  <a:gd name="T71" fmla="*/ 22 h 82"/>
                  <a:gd name="T72" fmla="*/ 63 w 96"/>
                  <a:gd name="T73" fmla="*/ 26 h 82"/>
                  <a:gd name="T74" fmla="*/ 58 w 96"/>
                  <a:gd name="T75" fmla="*/ 31 h 82"/>
                  <a:gd name="T76" fmla="*/ 84 w 96"/>
                  <a:gd name="T77" fmla="*/ 39 h 82"/>
                  <a:gd name="T78" fmla="*/ 89 w 96"/>
                  <a:gd name="T79" fmla="*/ 40 h 82"/>
                  <a:gd name="T80" fmla="*/ 90 w 96"/>
                  <a:gd name="T81" fmla="*/ 42 h 82"/>
                  <a:gd name="T82" fmla="*/ 93 w 96"/>
                  <a:gd name="T83" fmla="*/ 42 h 82"/>
                  <a:gd name="T84" fmla="*/ 95 w 96"/>
                  <a:gd name="T85" fmla="*/ 40 h 82"/>
                  <a:gd name="T86" fmla="*/ 96 w 96"/>
                  <a:gd name="T87" fmla="*/ 42 h 82"/>
                  <a:gd name="T88" fmla="*/ 80 w 96"/>
                  <a:gd name="T89" fmla="*/ 53 h 82"/>
                  <a:gd name="T90" fmla="*/ 44 w 96"/>
                  <a:gd name="T91" fmla="*/ 42 h 82"/>
                  <a:gd name="T92" fmla="*/ 41 w 96"/>
                  <a:gd name="T93" fmla="*/ 43 h 82"/>
                  <a:gd name="T94" fmla="*/ 21 w 96"/>
                  <a:gd name="T95" fmla="*/ 17 h 82"/>
                  <a:gd name="T96" fmla="*/ 38 w 96"/>
                  <a:gd name="T97" fmla="*/ 42 h 82"/>
                  <a:gd name="T98" fmla="*/ 41 w 96"/>
                  <a:gd name="T99" fmla="*/ 40 h 82"/>
                  <a:gd name="T100" fmla="*/ 46 w 96"/>
                  <a:gd name="T101" fmla="*/ 36 h 82"/>
                  <a:gd name="T102" fmla="*/ 49 w 96"/>
                  <a:gd name="T103" fmla="*/ 33 h 82"/>
                  <a:gd name="T104" fmla="*/ 52 w 96"/>
                  <a:gd name="T105" fmla="*/ 29 h 82"/>
                  <a:gd name="T106" fmla="*/ 52 w 96"/>
                  <a:gd name="T107" fmla="*/ 25 h 82"/>
                  <a:gd name="T108" fmla="*/ 50 w 96"/>
                  <a:gd name="T109" fmla="*/ 22 h 82"/>
                  <a:gd name="T110" fmla="*/ 49 w 96"/>
                  <a:gd name="T111" fmla="*/ 17 h 82"/>
                  <a:gd name="T112" fmla="*/ 46 w 96"/>
                  <a:gd name="T113" fmla="*/ 13 h 82"/>
                  <a:gd name="T114" fmla="*/ 41 w 96"/>
                  <a:gd name="T115" fmla="*/ 11 h 82"/>
                  <a:gd name="T116" fmla="*/ 38 w 96"/>
                  <a:gd name="T117" fmla="*/ 9 h 82"/>
                  <a:gd name="T118" fmla="*/ 35 w 96"/>
                  <a:gd name="T119" fmla="*/ 9 h 82"/>
                  <a:gd name="T120" fmla="*/ 30 w 96"/>
                  <a:gd name="T121" fmla="*/ 11 h 82"/>
                  <a:gd name="T122" fmla="*/ 26 w 96"/>
                  <a:gd name="T123" fmla="*/ 14 h 82"/>
                  <a:gd name="T124" fmla="*/ 21 w 96"/>
                  <a:gd name="T125" fmla="*/ 1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82">
                    <a:moveTo>
                      <a:pt x="41" y="43"/>
                    </a:moveTo>
                    <a:lnTo>
                      <a:pt x="52" y="59"/>
                    </a:lnTo>
                    <a:lnTo>
                      <a:pt x="53" y="62"/>
                    </a:lnTo>
                    <a:lnTo>
                      <a:pt x="55" y="65"/>
                    </a:lnTo>
                    <a:lnTo>
                      <a:pt x="56" y="65"/>
                    </a:lnTo>
                    <a:lnTo>
                      <a:pt x="58" y="65"/>
                    </a:lnTo>
                    <a:lnTo>
                      <a:pt x="61" y="63"/>
                    </a:lnTo>
                    <a:lnTo>
                      <a:pt x="64" y="62"/>
                    </a:lnTo>
                    <a:lnTo>
                      <a:pt x="66" y="63"/>
                    </a:lnTo>
                    <a:lnTo>
                      <a:pt x="38" y="82"/>
                    </a:lnTo>
                    <a:lnTo>
                      <a:pt x="37" y="80"/>
                    </a:lnTo>
                    <a:lnTo>
                      <a:pt x="40" y="79"/>
                    </a:lnTo>
                    <a:lnTo>
                      <a:pt x="41" y="76"/>
                    </a:lnTo>
                    <a:lnTo>
                      <a:pt x="43" y="74"/>
                    </a:lnTo>
                    <a:lnTo>
                      <a:pt x="43" y="73"/>
                    </a:lnTo>
                    <a:lnTo>
                      <a:pt x="41" y="71"/>
                    </a:lnTo>
                    <a:lnTo>
                      <a:pt x="40" y="68"/>
                    </a:lnTo>
                    <a:lnTo>
                      <a:pt x="15" y="33"/>
                    </a:lnTo>
                    <a:lnTo>
                      <a:pt x="12" y="28"/>
                    </a:lnTo>
                    <a:lnTo>
                      <a:pt x="10" y="26"/>
                    </a:lnTo>
                    <a:lnTo>
                      <a:pt x="9" y="26"/>
                    </a:lnTo>
                    <a:lnTo>
                      <a:pt x="7" y="26"/>
                    </a:lnTo>
                    <a:lnTo>
                      <a:pt x="4" y="28"/>
                    </a:lnTo>
                    <a:lnTo>
                      <a:pt x="1" y="29"/>
                    </a:lnTo>
                    <a:lnTo>
                      <a:pt x="0" y="28"/>
                    </a:lnTo>
                    <a:lnTo>
                      <a:pt x="26" y="9"/>
                    </a:lnTo>
                    <a:lnTo>
                      <a:pt x="32" y="6"/>
                    </a:lnTo>
                    <a:lnTo>
                      <a:pt x="37" y="3"/>
                    </a:lnTo>
                    <a:lnTo>
                      <a:pt x="41" y="2"/>
                    </a:lnTo>
                    <a:lnTo>
                      <a:pt x="47" y="0"/>
                    </a:lnTo>
                    <a:lnTo>
                      <a:pt x="52" y="2"/>
                    </a:lnTo>
                    <a:lnTo>
                      <a:pt x="56" y="3"/>
                    </a:lnTo>
                    <a:lnTo>
                      <a:pt x="61" y="8"/>
                    </a:lnTo>
                    <a:lnTo>
                      <a:pt x="63" y="13"/>
                    </a:lnTo>
                    <a:lnTo>
                      <a:pt x="64" y="17"/>
                    </a:lnTo>
                    <a:lnTo>
                      <a:pt x="64" y="22"/>
                    </a:lnTo>
                    <a:lnTo>
                      <a:pt x="63" y="26"/>
                    </a:lnTo>
                    <a:lnTo>
                      <a:pt x="58" y="31"/>
                    </a:lnTo>
                    <a:lnTo>
                      <a:pt x="84" y="39"/>
                    </a:lnTo>
                    <a:lnTo>
                      <a:pt x="89" y="40"/>
                    </a:lnTo>
                    <a:lnTo>
                      <a:pt x="90" y="42"/>
                    </a:lnTo>
                    <a:lnTo>
                      <a:pt x="93" y="42"/>
                    </a:lnTo>
                    <a:lnTo>
                      <a:pt x="95" y="40"/>
                    </a:lnTo>
                    <a:lnTo>
                      <a:pt x="96" y="42"/>
                    </a:lnTo>
                    <a:lnTo>
                      <a:pt x="80" y="53"/>
                    </a:lnTo>
                    <a:lnTo>
                      <a:pt x="44" y="42"/>
                    </a:lnTo>
                    <a:lnTo>
                      <a:pt x="41" y="43"/>
                    </a:lnTo>
                    <a:close/>
                    <a:moveTo>
                      <a:pt x="21" y="17"/>
                    </a:moveTo>
                    <a:lnTo>
                      <a:pt x="38" y="42"/>
                    </a:lnTo>
                    <a:lnTo>
                      <a:pt x="41" y="40"/>
                    </a:lnTo>
                    <a:lnTo>
                      <a:pt x="46" y="36"/>
                    </a:lnTo>
                    <a:lnTo>
                      <a:pt x="49" y="33"/>
                    </a:lnTo>
                    <a:lnTo>
                      <a:pt x="52" y="29"/>
                    </a:lnTo>
                    <a:lnTo>
                      <a:pt x="52" y="25"/>
                    </a:lnTo>
                    <a:lnTo>
                      <a:pt x="50" y="22"/>
                    </a:lnTo>
                    <a:lnTo>
                      <a:pt x="49" y="17"/>
                    </a:lnTo>
                    <a:lnTo>
                      <a:pt x="46" y="13"/>
                    </a:lnTo>
                    <a:lnTo>
                      <a:pt x="41" y="11"/>
                    </a:lnTo>
                    <a:lnTo>
                      <a:pt x="38" y="9"/>
                    </a:lnTo>
                    <a:lnTo>
                      <a:pt x="35" y="9"/>
                    </a:lnTo>
                    <a:lnTo>
                      <a:pt x="30" y="11"/>
                    </a:lnTo>
                    <a:lnTo>
                      <a:pt x="26" y="14"/>
                    </a:ln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9" name="Freeform 585"/>
              <p:cNvSpPr>
                <a:spLocks/>
              </p:cNvSpPr>
              <p:nvPr/>
            </p:nvSpPr>
            <p:spPr bwMode="auto">
              <a:xfrm>
                <a:off x="3479" y="2178"/>
                <a:ext cx="110" cy="106"/>
              </a:xfrm>
              <a:custGeom>
                <a:avLst/>
                <a:gdLst>
                  <a:gd name="T0" fmla="*/ 61 w 110"/>
                  <a:gd name="T1" fmla="*/ 61 h 106"/>
                  <a:gd name="T2" fmla="*/ 50 w 110"/>
                  <a:gd name="T3" fmla="*/ 15 h 106"/>
                  <a:gd name="T4" fmla="*/ 72 w 110"/>
                  <a:gd name="T5" fmla="*/ 0 h 106"/>
                  <a:gd name="T6" fmla="*/ 73 w 110"/>
                  <a:gd name="T7" fmla="*/ 1 h 106"/>
                  <a:gd name="T8" fmla="*/ 72 w 110"/>
                  <a:gd name="T9" fmla="*/ 3 h 106"/>
                  <a:gd name="T10" fmla="*/ 70 w 110"/>
                  <a:gd name="T11" fmla="*/ 4 h 106"/>
                  <a:gd name="T12" fmla="*/ 69 w 110"/>
                  <a:gd name="T13" fmla="*/ 6 h 106"/>
                  <a:gd name="T14" fmla="*/ 69 w 110"/>
                  <a:gd name="T15" fmla="*/ 7 h 106"/>
                  <a:gd name="T16" fmla="*/ 69 w 110"/>
                  <a:gd name="T17" fmla="*/ 9 h 106"/>
                  <a:gd name="T18" fmla="*/ 69 w 110"/>
                  <a:gd name="T19" fmla="*/ 10 h 106"/>
                  <a:gd name="T20" fmla="*/ 72 w 110"/>
                  <a:gd name="T21" fmla="*/ 14 h 106"/>
                  <a:gd name="T22" fmla="*/ 96 w 110"/>
                  <a:gd name="T23" fmla="*/ 49 h 106"/>
                  <a:gd name="T24" fmla="*/ 99 w 110"/>
                  <a:gd name="T25" fmla="*/ 54 h 106"/>
                  <a:gd name="T26" fmla="*/ 101 w 110"/>
                  <a:gd name="T27" fmla="*/ 55 h 106"/>
                  <a:gd name="T28" fmla="*/ 101 w 110"/>
                  <a:gd name="T29" fmla="*/ 55 h 106"/>
                  <a:gd name="T30" fmla="*/ 104 w 110"/>
                  <a:gd name="T31" fmla="*/ 55 h 106"/>
                  <a:gd name="T32" fmla="*/ 106 w 110"/>
                  <a:gd name="T33" fmla="*/ 55 h 106"/>
                  <a:gd name="T34" fmla="*/ 107 w 110"/>
                  <a:gd name="T35" fmla="*/ 54 h 106"/>
                  <a:gd name="T36" fmla="*/ 109 w 110"/>
                  <a:gd name="T37" fmla="*/ 52 h 106"/>
                  <a:gd name="T38" fmla="*/ 110 w 110"/>
                  <a:gd name="T39" fmla="*/ 54 h 106"/>
                  <a:gd name="T40" fmla="*/ 83 w 110"/>
                  <a:gd name="T41" fmla="*/ 73 h 106"/>
                  <a:gd name="T42" fmla="*/ 81 w 110"/>
                  <a:gd name="T43" fmla="*/ 72 h 106"/>
                  <a:gd name="T44" fmla="*/ 83 w 110"/>
                  <a:gd name="T45" fmla="*/ 70 h 106"/>
                  <a:gd name="T46" fmla="*/ 86 w 110"/>
                  <a:gd name="T47" fmla="*/ 69 h 106"/>
                  <a:gd name="T48" fmla="*/ 86 w 110"/>
                  <a:gd name="T49" fmla="*/ 67 h 106"/>
                  <a:gd name="T50" fmla="*/ 87 w 110"/>
                  <a:gd name="T51" fmla="*/ 66 h 106"/>
                  <a:gd name="T52" fmla="*/ 87 w 110"/>
                  <a:gd name="T53" fmla="*/ 64 h 106"/>
                  <a:gd name="T54" fmla="*/ 86 w 110"/>
                  <a:gd name="T55" fmla="*/ 61 h 106"/>
                  <a:gd name="T56" fmla="*/ 84 w 110"/>
                  <a:gd name="T57" fmla="*/ 58 h 106"/>
                  <a:gd name="T58" fmla="*/ 56 w 110"/>
                  <a:gd name="T59" fmla="*/ 18 h 106"/>
                  <a:gd name="T60" fmla="*/ 69 w 110"/>
                  <a:gd name="T61" fmla="*/ 83 h 106"/>
                  <a:gd name="T62" fmla="*/ 69 w 110"/>
                  <a:gd name="T63" fmla="*/ 83 h 106"/>
                  <a:gd name="T64" fmla="*/ 13 w 110"/>
                  <a:gd name="T65" fmla="*/ 49 h 106"/>
                  <a:gd name="T66" fmla="*/ 40 w 110"/>
                  <a:gd name="T67" fmla="*/ 86 h 106"/>
                  <a:gd name="T68" fmla="*/ 43 w 110"/>
                  <a:gd name="T69" fmla="*/ 90 h 106"/>
                  <a:gd name="T70" fmla="*/ 44 w 110"/>
                  <a:gd name="T71" fmla="*/ 92 h 106"/>
                  <a:gd name="T72" fmla="*/ 46 w 110"/>
                  <a:gd name="T73" fmla="*/ 92 h 106"/>
                  <a:gd name="T74" fmla="*/ 49 w 110"/>
                  <a:gd name="T75" fmla="*/ 93 h 106"/>
                  <a:gd name="T76" fmla="*/ 50 w 110"/>
                  <a:gd name="T77" fmla="*/ 92 h 106"/>
                  <a:gd name="T78" fmla="*/ 55 w 110"/>
                  <a:gd name="T79" fmla="*/ 90 h 106"/>
                  <a:gd name="T80" fmla="*/ 55 w 110"/>
                  <a:gd name="T81" fmla="*/ 92 h 106"/>
                  <a:gd name="T82" fmla="*/ 36 w 110"/>
                  <a:gd name="T83" fmla="*/ 106 h 106"/>
                  <a:gd name="T84" fmla="*/ 35 w 110"/>
                  <a:gd name="T85" fmla="*/ 104 h 106"/>
                  <a:gd name="T86" fmla="*/ 36 w 110"/>
                  <a:gd name="T87" fmla="*/ 103 h 106"/>
                  <a:gd name="T88" fmla="*/ 38 w 110"/>
                  <a:gd name="T89" fmla="*/ 101 h 106"/>
                  <a:gd name="T90" fmla="*/ 40 w 110"/>
                  <a:gd name="T91" fmla="*/ 100 h 106"/>
                  <a:gd name="T92" fmla="*/ 40 w 110"/>
                  <a:gd name="T93" fmla="*/ 98 h 106"/>
                  <a:gd name="T94" fmla="*/ 41 w 110"/>
                  <a:gd name="T95" fmla="*/ 97 h 106"/>
                  <a:gd name="T96" fmla="*/ 40 w 110"/>
                  <a:gd name="T97" fmla="*/ 95 h 106"/>
                  <a:gd name="T98" fmla="*/ 40 w 110"/>
                  <a:gd name="T99" fmla="*/ 93 h 106"/>
                  <a:gd name="T100" fmla="*/ 38 w 110"/>
                  <a:gd name="T101" fmla="*/ 92 h 106"/>
                  <a:gd name="T102" fmla="*/ 36 w 110"/>
                  <a:gd name="T103" fmla="*/ 89 h 106"/>
                  <a:gd name="T104" fmla="*/ 13 w 110"/>
                  <a:gd name="T105" fmla="*/ 55 h 106"/>
                  <a:gd name="T106" fmla="*/ 10 w 110"/>
                  <a:gd name="T107" fmla="*/ 52 h 106"/>
                  <a:gd name="T108" fmla="*/ 9 w 110"/>
                  <a:gd name="T109" fmla="*/ 50 h 106"/>
                  <a:gd name="T110" fmla="*/ 7 w 110"/>
                  <a:gd name="T111" fmla="*/ 50 h 106"/>
                  <a:gd name="T112" fmla="*/ 6 w 110"/>
                  <a:gd name="T113" fmla="*/ 50 h 106"/>
                  <a:gd name="T114" fmla="*/ 4 w 110"/>
                  <a:gd name="T115" fmla="*/ 50 h 106"/>
                  <a:gd name="T116" fmla="*/ 1 w 110"/>
                  <a:gd name="T117" fmla="*/ 52 h 106"/>
                  <a:gd name="T118" fmla="*/ 0 w 110"/>
                  <a:gd name="T119" fmla="*/ 52 h 106"/>
                  <a:gd name="T120" fmla="*/ 0 w 110"/>
                  <a:gd name="T121" fmla="*/ 50 h 106"/>
                  <a:gd name="T122" fmla="*/ 21 w 110"/>
                  <a:gd name="T123" fmla="*/ 37 h 106"/>
                  <a:gd name="T124" fmla="*/ 61 w 110"/>
                  <a:gd name="T125" fmla="*/ 6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0" h="106">
                    <a:moveTo>
                      <a:pt x="61" y="61"/>
                    </a:moveTo>
                    <a:lnTo>
                      <a:pt x="50" y="15"/>
                    </a:lnTo>
                    <a:lnTo>
                      <a:pt x="72" y="0"/>
                    </a:lnTo>
                    <a:lnTo>
                      <a:pt x="73" y="1"/>
                    </a:lnTo>
                    <a:lnTo>
                      <a:pt x="72" y="3"/>
                    </a:lnTo>
                    <a:lnTo>
                      <a:pt x="70" y="4"/>
                    </a:lnTo>
                    <a:lnTo>
                      <a:pt x="69" y="6"/>
                    </a:lnTo>
                    <a:lnTo>
                      <a:pt x="69" y="7"/>
                    </a:lnTo>
                    <a:lnTo>
                      <a:pt x="69" y="9"/>
                    </a:lnTo>
                    <a:lnTo>
                      <a:pt x="69" y="10"/>
                    </a:lnTo>
                    <a:lnTo>
                      <a:pt x="72" y="14"/>
                    </a:lnTo>
                    <a:lnTo>
                      <a:pt x="96" y="49"/>
                    </a:lnTo>
                    <a:lnTo>
                      <a:pt x="99" y="54"/>
                    </a:lnTo>
                    <a:lnTo>
                      <a:pt x="101" y="55"/>
                    </a:lnTo>
                    <a:lnTo>
                      <a:pt x="101" y="55"/>
                    </a:lnTo>
                    <a:lnTo>
                      <a:pt x="104" y="55"/>
                    </a:lnTo>
                    <a:lnTo>
                      <a:pt x="106" y="55"/>
                    </a:lnTo>
                    <a:lnTo>
                      <a:pt x="107" y="54"/>
                    </a:lnTo>
                    <a:lnTo>
                      <a:pt x="109" y="52"/>
                    </a:lnTo>
                    <a:lnTo>
                      <a:pt x="110" y="54"/>
                    </a:lnTo>
                    <a:lnTo>
                      <a:pt x="83" y="73"/>
                    </a:lnTo>
                    <a:lnTo>
                      <a:pt x="81" y="72"/>
                    </a:lnTo>
                    <a:lnTo>
                      <a:pt x="83" y="70"/>
                    </a:lnTo>
                    <a:lnTo>
                      <a:pt x="86" y="69"/>
                    </a:lnTo>
                    <a:lnTo>
                      <a:pt x="86" y="67"/>
                    </a:lnTo>
                    <a:lnTo>
                      <a:pt x="87" y="66"/>
                    </a:lnTo>
                    <a:lnTo>
                      <a:pt x="87" y="64"/>
                    </a:lnTo>
                    <a:lnTo>
                      <a:pt x="86" y="61"/>
                    </a:lnTo>
                    <a:lnTo>
                      <a:pt x="84" y="58"/>
                    </a:lnTo>
                    <a:lnTo>
                      <a:pt x="56" y="18"/>
                    </a:lnTo>
                    <a:lnTo>
                      <a:pt x="69" y="83"/>
                    </a:lnTo>
                    <a:lnTo>
                      <a:pt x="69" y="83"/>
                    </a:lnTo>
                    <a:lnTo>
                      <a:pt x="13" y="49"/>
                    </a:lnTo>
                    <a:lnTo>
                      <a:pt x="40" y="86"/>
                    </a:lnTo>
                    <a:lnTo>
                      <a:pt x="43" y="90"/>
                    </a:lnTo>
                    <a:lnTo>
                      <a:pt x="44" y="92"/>
                    </a:lnTo>
                    <a:lnTo>
                      <a:pt x="46" y="92"/>
                    </a:lnTo>
                    <a:lnTo>
                      <a:pt x="49" y="93"/>
                    </a:lnTo>
                    <a:lnTo>
                      <a:pt x="50" y="92"/>
                    </a:lnTo>
                    <a:lnTo>
                      <a:pt x="55" y="90"/>
                    </a:lnTo>
                    <a:lnTo>
                      <a:pt x="55" y="92"/>
                    </a:lnTo>
                    <a:lnTo>
                      <a:pt x="36" y="106"/>
                    </a:lnTo>
                    <a:lnTo>
                      <a:pt x="35" y="104"/>
                    </a:lnTo>
                    <a:lnTo>
                      <a:pt x="36" y="103"/>
                    </a:lnTo>
                    <a:lnTo>
                      <a:pt x="38" y="101"/>
                    </a:lnTo>
                    <a:lnTo>
                      <a:pt x="40" y="100"/>
                    </a:lnTo>
                    <a:lnTo>
                      <a:pt x="40" y="98"/>
                    </a:lnTo>
                    <a:lnTo>
                      <a:pt x="41" y="97"/>
                    </a:lnTo>
                    <a:lnTo>
                      <a:pt x="40" y="95"/>
                    </a:lnTo>
                    <a:lnTo>
                      <a:pt x="40" y="93"/>
                    </a:lnTo>
                    <a:lnTo>
                      <a:pt x="38" y="92"/>
                    </a:lnTo>
                    <a:lnTo>
                      <a:pt x="36" y="89"/>
                    </a:lnTo>
                    <a:lnTo>
                      <a:pt x="13" y="55"/>
                    </a:lnTo>
                    <a:lnTo>
                      <a:pt x="10" y="52"/>
                    </a:lnTo>
                    <a:lnTo>
                      <a:pt x="9" y="50"/>
                    </a:lnTo>
                    <a:lnTo>
                      <a:pt x="7" y="50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1" y="52"/>
                    </a:lnTo>
                    <a:lnTo>
                      <a:pt x="0" y="52"/>
                    </a:lnTo>
                    <a:lnTo>
                      <a:pt x="0" y="50"/>
                    </a:lnTo>
                    <a:lnTo>
                      <a:pt x="21" y="37"/>
                    </a:lnTo>
                    <a:lnTo>
                      <a:pt x="61" y="61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0" name="Freeform 586"/>
              <p:cNvSpPr>
                <a:spLocks/>
              </p:cNvSpPr>
              <p:nvPr/>
            </p:nvSpPr>
            <p:spPr bwMode="auto">
              <a:xfrm>
                <a:off x="3555" y="2144"/>
                <a:ext cx="85" cy="86"/>
              </a:xfrm>
              <a:custGeom>
                <a:avLst/>
                <a:gdLst>
                  <a:gd name="T0" fmla="*/ 22 w 85"/>
                  <a:gd name="T1" fmla="*/ 20 h 86"/>
                  <a:gd name="T2" fmla="*/ 39 w 85"/>
                  <a:gd name="T3" fmla="*/ 41 h 86"/>
                  <a:gd name="T4" fmla="*/ 39 w 85"/>
                  <a:gd name="T5" fmla="*/ 41 h 86"/>
                  <a:gd name="T6" fmla="*/ 42 w 85"/>
                  <a:gd name="T7" fmla="*/ 38 h 86"/>
                  <a:gd name="T8" fmla="*/ 43 w 85"/>
                  <a:gd name="T9" fmla="*/ 37 h 86"/>
                  <a:gd name="T10" fmla="*/ 43 w 85"/>
                  <a:gd name="T11" fmla="*/ 34 h 86"/>
                  <a:gd name="T12" fmla="*/ 43 w 85"/>
                  <a:gd name="T13" fmla="*/ 28 h 86"/>
                  <a:gd name="T14" fmla="*/ 40 w 85"/>
                  <a:gd name="T15" fmla="*/ 21 h 86"/>
                  <a:gd name="T16" fmla="*/ 42 w 85"/>
                  <a:gd name="T17" fmla="*/ 20 h 86"/>
                  <a:gd name="T18" fmla="*/ 62 w 85"/>
                  <a:gd name="T19" fmla="*/ 49 h 86"/>
                  <a:gd name="T20" fmla="*/ 60 w 85"/>
                  <a:gd name="T21" fmla="*/ 49 h 86"/>
                  <a:gd name="T22" fmla="*/ 56 w 85"/>
                  <a:gd name="T23" fmla="*/ 46 h 86"/>
                  <a:gd name="T24" fmla="*/ 53 w 85"/>
                  <a:gd name="T25" fmla="*/ 43 h 86"/>
                  <a:gd name="T26" fmla="*/ 50 w 85"/>
                  <a:gd name="T27" fmla="*/ 41 h 86"/>
                  <a:gd name="T28" fmla="*/ 47 w 85"/>
                  <a:gd name="T29" fmla="*/ 41 h 86"/>
                  <a:gd name="T30" fmla="*/ 43 w 85"/>
                  <a:gd name="T31" fmla="*/ 43 h 86"/>
                  <a:gd name="T32" fmla="*/ 40 w 85"/>
                  <a:gd name="T33" fmla="*/ 44 h 86"/>
                  <a:gd name="T34" fmla="*/ 51 w 85"/>
                  <a:gd name="T35" fmla="*/ 60 h 86"/>
                  <a:gd name="T36" fmla="*/ 54 w 85"/>
                  <a:gd name="T37" fmla="*/ 64 h 86"/>
                  <a:gd name="T38" fmla="*/ 56 w 85"/>
                  <a:gd name="T39" fmla="*/ 66 h 86"/>
                  <a:gd name="T40" fmla="*/ 56 w 85"/>
                  <a:gd name="T41" fmla="*/ 66 h 86"/>
                  <a:gd name="T42" fmla="*/ 57 w 85"/>
                  <a:gd name="T43" fmla="*/ 66 h 86"/>
                  <a:gd name="T44" fmla="*/ 59 w 85"/>
                  <a:gd name="T45" fmla="*/ 66 h 86"/>
                  <a:gd name="T46" fmla="*/ 62 w 85"/>
                  <a:gd name="T47" fmla="*/ 64 h 86"/>
                  <a:gd name="T48" fmla="*/ 65 w 85"/>
                  <a:gd name="T49" fmla="*/ 63 h 86"/>
                  <a:gd name="T50" fmla="*/ 70 w 85"/>
                  <a:gd name="T51" fmla="*/ 58 h 86"/>
                  <a:gd name="T52" fmla="*/ 73 w 85"/>
                  <a:gd name="T53" fmla="*/ 55 h 86"/>
                  <a:gd name="T54" fmla="*/ 74 w 85"/>
                  <a:gd name="T55" fmla="*/ 51 h 86"/>
                  <a:gd name="T56" fmla="*/ 76 w 85"/>
                  <a:gd name="T57" fmla="*/ 46 h 86"/>
                  <a:gd name="T58" fmla="*/ 74 w 85"/>
                  <a:gd name="T59" fmla="*/ 40 h 86"/>
                  <a:gd name="T60" fmla="*/ 74 w 85"/>
                  <a:gd name="T61" fmla="*/ 35 h 86"/>
                  <a:gd name="T62" fmla="*/ 76 w 85"/>
                  <a:gd name="T63" fmla="*/ 34 h 86"/>
                  <a:gd name="T64" fmla="*/ 85 w 85"/>
                  <a:gd name="T65" fmla="*/ 52 h 86"/>
                  <a:gd name="T66" fmla="*/ 37 w 85"/>
                  <a:gd name="T67" fmla="*/ 86 h 86"/>
                  <a:gd name="T68" fmla="*/ 37 w 85"/>
                  <a:gd name="T69" fmla="*/ 83 h 86"/>
                  <a:gd name="T70" fmla="*/ 39 w 85"/>
                  <a:gd name="T71" fmla="*/ 83 h 86"/>
                  <a:gd name="T72" fmla="*/ 40 w 85"/>
                  <a:gd name="T73" fmla="*/ 80 h 86"/>
                  <a:gd name="T74" fmla="*/ 42 w 85"/>
                  <a:gd name="T75" fmla="*/ 78 h 86"/>
                  <a:gd name="T76" fmla="*/ 42 w 85"/>
                  <a:gd name="T77" fmla="*/ 77 h 86"/>
                  <a:gd name="T78" fmla="*/ 42 w 85"/>
                  <a:gd name="T79" fmla="*/ 75 h 86"/>
                  <a:gd name="T80" fmla="*/ 42 w 85"/>
                  <a:gd name="T81" fmla="*/ 74 h 86"/>
                  <a:gd name="T82" fmla="*/ 39 w 85"/>
                  <a:gd name="T83" fmla="*/ 71 h 86"/>
                  <a:gd name="T84" fmla="*/ 14 w 85"/>
                  <a:gd name="T85" fmla="*/ 35 h 86"/>
                  <a:gd name="T86" fmla="*/ 13 w 85"/>
                  <a:gd name="T87" fmla="*/ 32 h 86"/>
                  <a:gd name="T88" fmla="*/ 11 w 85"/>
                  <a:gd name="T89" fmla="*/ 31 h 86"/>
                  <a:gd name="T90" fmla="*/ 10 w 85"/>
                  <a:gd name="T91" fmla="*/ 29 h 86"/>
                  <a:gd name="T92" fmla="*/ 8 w 85"/>
                  <a:gd name="T93" fmla="*/ 29 h 86"/>
                  <a:gd name="T94" fmla="*/ 5 w 85"/>
                  <a:gd name="T95" fmla="*/ 31 h 86"/>
                  <a:gd name="T96" fmla="*/ 4 w 85"/>
                  <a:gd name="T97" fmla="*/ 31 h 86"/>
                  <a:gd name="T98" fmla="*/ 0 w 85"/>
                  <a:gd name="T99" fmla="*/ 32 h 86"/>
                  <a:gd name="T100" fmla="*/ 0 w 85"/>
                  <a:gd name="T101" fmla="*/ 31 h 86"/>
                  <a:gd name="T102" fmla="*/ 45 w 85"/>
                  <a:gd name="T103" fmla="*/ 0 h 86"/>
                  <a:gd name="T104" fmla="*/ 56 w 85"/>
                  <a:gd name="T105" fmla="*/ 15 h 86"/>
                  <a:gd name="T106" fmla="*/ 54 w 85"/>
                  <a:gd name="T107" fmla="*/ 17 h 86"/>
                  <a:gd name="T108" fmla="*/ 50 w 85"/>
                  <a:gd name="T109" fmla="*/ 12 h 86"/>
                  <a:gd name="T110" fmla="*/ 45 w 85"/>
                  <a:gd name="T111" fmla="*/ 11 h 86"/>
                  <a:gd name="T112" fmla="*/ 42 w 85"/>
                  <a:gd name="T113" fmla="*/ 11 h 86"/>
                  <a:gd name="T114" fmla="*/ 37 w 85"/>
                  <a:gd name="T115" fmla="*/ 11 h 86"/>
                  <a:gd name="T116" fmla="*/ 36 w 85"/>
                  <a:gd name="T117" fmla="*/ 12 h 86"/>
                  <a:gd name="T118" fmla="*/ 33 w 85"/>
                  <a:gd name="T119" fmla="*/ 14 h 86"/>
                  <a:gd name="T120" fmla="*/ 28 w 85"/>
                  <a:gd name="T121" fmla="*/ 15 h 86"/>
                  <a:gd name="T122" fmla="*/ 22 w 85"/>
                  <a:gd name="T123" fmla="*/ 2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5" h="86">
                    <a:moveTo>
                      <a:pt x="22" y="20"/>
                    </a:moveTo>
                    <a:lnTo>
                      <a:pt x="39" y="41"/>
                    </a:lnTo>
                    <a:lnTo>
                      <a:pt x="39" y="41"/>
                    </a:lnTo>
                    <a:lnTo>
                      <a:pt x="42" y="38"/>
                    </a:lnTo>
                    <a:lnTo>
                      <a:pt x="43" y="37"/>
                    </a:lnTo>
                    <a:lnTo>
                      <a:pt x="43" y="34"/>
                    </a:lnTo>
                    <a:lnTo>
                      <a:pt x="43" y="28"/>
                    </a:lnTo>
                    <a:lnTo>
                      <a:pt x="40" y="21"/>
                    </a:lnTo>
                    <a:lnTo>
                      <a:pt x="42" y="20"/>
                    </a:lnTo>
                    <a:lnTo>
                      <a:pt x="62" y="49"/>
                    </a:lnTo>
                    <a:lnTo>
                      <a:pt x="60" y="49"/>
                    </a:lnTo>
                    <a:lnTo>
                      <a:pt x="56" y="46"/>
                    </a:lnTo>
                    <a:lnTo>
                      <a:pt x="53" y="43"/>
                    </a:lnTo>
                    <a:lnTo>
                      <a:pt x="50" y="41"/>
                    </a:lnTo>
                    <a:lnTo>
                      <a:pt x="47" y="41"/>
                    </a:lnTo>
                    <a:lnTo>
                      <a:pt x="43" y="43"/>
                    </a:lnTo>
                    <a:lnTo>
                      <a:pt x="40" y="44"/>
                    </a:lnTo>
                    <a:lnTo>
                      <a:pt x="51" y="60"/>
                    </a:lnTo>
                    <a:lnTo>
                      <a:pt x="54" y="64"/>
                    </a:lnTo>
                    <a:lnTo>
                      <a:pt x="56" y="66"/>
                    </a:lnTo>
                    <a:lnTo>
                      <a:pt x="56" y="66"/>
                    </a:lnTo>
                    <a:lnTo>
                      <a:pt x="57" y="66"/>
                    </a:lnTo>
                    <a:lnTo>
                      <a:pt x="59" y="66"/>
                    </a:lnTo>
                    <a:lnTo>
                      <a:pt x="62" y="64"/>
                    </a:lnTo>
                    <a:lnTo>
                      <a:pt x="65" y="63"/>
                    </a:lnTo>
                    <a:lnTo>
                      <a:pt x="70" y="58"/>
                    </a:lnTo>
                    <a:lnTo>
                      <a:pt x="73" y="55"/>
                    </a:lnTo>
                    <a:lnTo>
                      <a:pt x="74" y="51"/>
                    </a:lnTo>
                    <a:lnTo>
                      <a:pt x="76" y="46"/>
                    </a:lnTo>
                    <a:lnTo>
                      <a:pt x="74" y="40"/>
                    </a:lnTo>
                    <a:lnTo>
                      <a:pt x="74" y="35"/>
                    </a:lnTo>
                    <a:lnTo>
                      <a:pt x="76" y="34"/>
                    </a:lnTo>
                    <a:lnTo>
                      <a:pt x="85" y="52"/>
                    </a:lnTo>
                    <a:lnTo>
                      <a:pt x="37" y="86"/>
                    </a:lnTo>
                    <a:lnTo>
                      <a:pt x="37" y="83"/>
                    </a:lnTo>
                    <a:lnTo>
                      <a:pt x="39" y="83"/>
                    </a:lnTo>
                    <a:lnTo>
                      <a:pt x="40" y="80"/>
                    </a:lnTo>
                    <a:lnTo>
                      <a:pt x="42" y="78"/>
                    </a:lnTo>
                    <a:lnTo>
                      <a:pt x="42" y="77"/>
                    </a:lnTo>
                    <a:lnTo>
                      <a:pt x="42" y="75"/>
                    </a:lnTo>
                    <a:lnTo>
                      <a:pt x="42" y="74"/>
                    </a:lnTo>
                    <a:lnTo>
                      <a:pt x="39" y="71"/>
                    </a:lnTo>
                    <a:lnTo>
                      <a:pt x="14" y="35"/>
                    </a:lnTo>
                    <a:lnTo>
                      <a:pt x="13" y="32"/>
                    </a:lnTo>
                    <a:lnTo>
                      <a:pt x="11" y="31"/>
                    </a:lnTo>
                    <a:lnTo>
                      <a:pt x="10" y="29"/>
                    </a:lnTo>
                    <a:lnTo>
                      <a:pt x="8" y="29"/>
                    </a:lnTo>
                    <a:lnTo>
                      <a:pt x="5" y="31"/>
                    </a:lnTo>
                    <a:lnTo>
                      <a:pt x="4" y="31"/>
                    </a:lnTo>
                    <a:lnTo>
                      <a:pt x="0" y="32"/>
                    </a:lnTo>
                    <a:lnTo>
                      <a:pt x="0" y="31"/>
                    </a:lnTo>
                    <a:lnTo>
                      <a:pt x="45" y="0"/>
                    </a:lnTo>
                    <a:lnTo>
                      <a:pt x="56" y="15"/>
                    </a:lnTo>
                    <a:lnTo>
                      <a:pt x="54" y="17"/>
                    </a:lnTo>
                    <a:lnTo>
                      <a:pt x="50" y="12"/>
                    </a:lnTo>
                    <a:lnTo>
                      <a:pt x="45" y="11"/>
                    </a:lnTo>
                    <a:lnTo>
                      <a:pt x="42" y="11"/>
                    </a:lnTo>
                    <a:lnTo>
                      <a:pt x="37" y="11"/>
                    </a:lnTo>
                    <a:lnTo>
                      <a:pt x="36" y="12"/>
                    </a:lnTo>
                    <a:lnTo>
                      <a:pt x="33" y="14"/>
                    </a:lnTo>
                    <a:lnTo>
                      <a:pt x="28" y="15"/>
                    </a:lnTo>
                    <a:lnTo>
                      <a:pt x="22" y="2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1" name="Freeform 587"/>
              <p:cNvSpPr>
                <a:spLocks/>
              </p:cNvSpPr>
              <p:nvPr/>
            </p:nvSpPr>
            <p:spPr bwMode="auto">
              <a:xfrm>
                <a:off x="3618" y="2110"/>
                <a:ext cx="62" cy="80"/>
              </a:xfrm>
              <a:custGeom>
                <a:avLst/>
                <a:gdLst>
                  <a:gd name="T0" fmla="*/ 39 w 62"/>
                  <a:gd name="T1" fmla="*/ 19 h 80"/>
                  <a:gd name="T2" fmla="*/ 34 w 62"/>
                  <a:gd name="T3" fmla="*/ 15 h 80"/>
                  <a:gd name="T4" fmla="*/ 25 w 62"/>
                  <a:gd name="T5" fmla="*/ 12 h 80"/>
                  <a:gd name="T6" fmla="*/ 16 w 62"/>
                  <a:gd name="T7" fmla="*/ 12 h 80"/>
                  <a:gd name="T8" fmla="*/ 8 w 62"/>
                  <a:gd name="T9" fmla="*/ 19 h 80"/>
                  <a:gd name="T10" fmla="*/ 7 w 62"/>
                  <a:gd name="T11" fmla="*/ 25 h 80"/>
                  <a:gd name="T12" fmla="*/ 10 w 62"/>
                  <a:gd name="T13" fmla="*/ 29 h 80"/>
                  <a:gd name="T14" fmla="*/ 14 w 62"/>
                  <a:gd name="T15" fmla="*/ 31 h 80"/>
                  <a:gd name="T16" fmla="*/ 20 w 62"/>
                  <a:gd name="T17" fmla="*/ 32 h 80"/>
                  <a:gd name="T18" fmla="*/ 30 w 62"/>
                  <a:gd name="T19" fmla="*/ 31 h 80"/>
                  <a:gd name="T20" fmla="*/ 44 w 62"/>
                  <a:gd name="T21" fmla="*/ 29 h 80"/>
                  <a:gd name="T22" fmla="*/ 54 w 62"/>
                  <a:gd name="T23" fmla="*/ 34 h 80"/>
                  <a:gd name="T24" fmla="*/ 60 w 62"/>
                  <a:gd name="T25" fmla="*/ 43 h 80"/>
                  <a:gd name="T26" fmla="*/ 60 w 62"/>
                  <a:gd name="T27" fmla="*/ 52 h 80"/>
                  <a:gd name="T28" fmla="*/ 56 w 62"/>
                  <a:gd name="T29" fmla="*/ 63 h 80"/>
                  <a:gd name="T30" fmla="*/ 48 w 62"/>
                  <a:gd name="T31" fmla="*/ 69 h 80"/>
                  <a:gd name="T32" fmla="*/ 44 w 62"/>
                  <a:gd name="T33" fmla="*/ 71 h 80"/>
                  <a:gd name="T34" fmla="*/ 37 w 62"/>
                  <a:gd name="T35" fmla="*/ 72 h 80"/>
                  <a:gd name="T36" fmla="*/ 34 w 62"/>
                  <a:gd name="T37" fmla="*/ 74 h 80"/>
                  <a:gd name="T38" fmla="*/ 34 w 62"/>
                  <a:gd name="T39" fmla="*/ 77 h 80"/>
                  <a:gd name="T40" fmla="*/ 33 w 62"/>
                  <a:gd name="T41" fmla="*/ 80 h 80"/>
                  <a:gd name="T42" fmla="*/ 20 w 62"/>
                  <a:gd name="T43" fmla="*/ 58 h 80"/>
                  <a:gd name="T44" fmla="*/ 30 w 62"/>
                  <a:gd name="T45" fmla="*/ 66 h 80"/>
                  <a:gd name="T46" fmla="*/ 40 w 62"/>
                  <a:gd name="T47" fmla="*/ 68 h 80"/>
                  <a:gd name="T48" fmla="*/ 50 w 62"/>
                  <a:gd name="T49" fmla="*/ 65 h 80"/>
                  <a:gd name="T50" fmla="*/ 56 w 62"/>
                  <a:gd name="T51" fmla="*/ 57 h 80"/>
                  <a:gd name="T52" fmla="*/ 54 w 62"/>
                  <a:gd name="T53" fmla="*/ 49 h 80"/>
                  <a:gd name="T54" fmla="*/ 50 w 62"/>
                  <a:gd name="T55" fmla="*/ 46 h 80"/>
                  <a:gd name="T56" fmla="*/ 45 w 62"/>
                  <a:gd name="T57" fmla="*/ 45 h 80"/>
                  <a:gd name="T58" fmla="*/ 34 w 62"/>
                  <a:gd name="T59" fmla="*/ 46 h 80"/>
                  <a:gd name="T60" fmla="*/ 24 w 62"/>
                  <a:gd name="T61" fmla="*/ 48 h 80"/>
                  <a:gd name="T62" fmla="*/ 14 w 62"/>
                  <a:gd name="T63" fmla="*/ 46 h 80"/>
                  <a:gd name="T64" fmla="*/ 7 w 62"/>
                  <a:gd name="T65" fmla="*/ 43 h 80"/>
                  <a:gd name="T66" fmla="*/ 2 w 62"/>
                  <a:gd name="T67" fmla="*/ 35 h 80"/>
                  <a:gd name="T68" fmla="*/ 0 w 62"/>
                  <a:gd name="T69" fmla="*/ 26 h 80"/>
                  <a:gd name="T70" fmla="*/ 5 w 62"/>
                  <a:gd name="T71" fmla="*/ 17 h 80"/>
                  <a:gd name="T72" fmla="*/ 13 w 62"/>
                  <a:gd name="T73" fmla="*/ 11 h 80"/>
                  <a:gd name="T74" fmla="*/ 17 w 62"/>
                  <a:gd name="T75" fmla="*/ 9 h 80"/>
                  <a:gd name="T76" fmla="*/ 24 w 62"/>
                  <a:gd name="T77" fmla="*/ 8 h 80"/>
                  <a:gd name="T78" fmla="*/ 27 w 62"/>
                  <a:gd name="T79" fmla="*/ 6 h 80"/>
                  <a:gd name="T80" fmla="*/ 27 w 62"/>
                  <a:gd name="T81" fmla="*/ 5 h 80"/>
                  <a:gd name="T82" fmla="*/ 27 w 62"/>
                  <a:gd name="T8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2" h="80">
                    <a:moveTo>
                      <a:pt x="27" y="0"/>
                    </a:moveTo>
                    <a:lnTo>
                      <a:pt x="39" y="19"/>
                    </a:lnTo>
                    <a:lnTo>
                      <a:pt x="37" y="20"/>
                    </a:lnTo>
                    <a:lnTo>
                      <a:pt x="34" y="15"/>
                    </a:lnTo>
                    <a:lnTo>
                      <a:pt x="30" y="14"/>
                    </a:lnTo>
                    <a:lnTo>
                      <a:pt x="25" y="12"/>
                    </a:lnTo>
                    <a:lnTo>
                      <a:pt x="20" y="12"/>
                    </a:lnTo>
                    <a:lnTo>
                      <a:pt x="16" y="12"/>
                    </a:lnTo>
                    <a:lnTo>
                      <a:pt x="13" y="15"/>
                    </a:lnTo>
                    <a:lnTo>
                      <a:pt x="8" y="19"/>
                    </a:lnTo>
                    <a:lnTo>
                      <a:pt x="7" y="22"/>
                    </a:lnTo>
                    <a:lnTo>
                      <a:pt x="7" y="25"/>
                    </a:lnTo>
                    <a:lnTo>
                      <a:pt x="8" y="28"/>
                    </a:lnTo>
                    <a:lnTo>
                      <a:pt x="10" y="29"/>
                    </a:lnTo>
                    <a:lnTo>
                      <a:pt x="11" y="31"/>
                    </a:lnTo>
                    <a:lnTo>
                      <a:pt x="14" y="31"/>
                    </a:lnTo>
                    <a:lnTo>
                      <a:pt x="17" y="32"/>
                    </a:lnTo>
                    <a:lnTo>
                      <a:pt x="20" y="32"/>
                    </a:lnTo>
                    <a:lnTo>
                      <a:pt x="25" y="31"/>
                    </a:lnTo>
                    <a:lnTo>
                      <a:pt x="30" y="31"/>
                    </a:lnTo>
                    <a:lnTo>
                      <a:pt x="37" y="29"/>
                    </a:lnTo>
                    <a:lnTo>
                      <a:pt x="44" y="29"/>
                    </a:lnTo>
                    <a:lnTo>
                      <a:pt x="48" y="31"/>
                    </a:lnTo>
                    <a:lnTo>
                      <a:pt x="54" y="34"/>
                    </a:lnTo>
                    <a:lnTo>
                      <a:pt x="59" y="38"/>
                    </a:lnTo>
                    <a:lnTo>
                      <a:pt x="60" y="43"/>
                    </a:lnTo>
                    <a:lnTo>
                      <a:pt x="62" y="48"/>
                    </a:lnTo>
                    <a:lnTo>
                      <a:pt x="60" y="52"/>
                    </a:lnTo>
                    <a:lnTo>
                      <a:pt x="59" y="58"/>
                    </a:lnTo>
                    <a:lnTo>
                      <a:pt x="56" y="63"/>
                    </a:lnTo>
                    <a:lnTo>
                      <a:pt x="51" y="68"/>
                    </a:lnTo>
                    <a:lnTo>
                      <a:pt x="48" y="69"/>
                    </a:lnTo>
                    <a:lnTo>
                      <a:pt x="47" y="69"/>
                    </a:lnTo>
                    <a:lnTo>
                      <a:pt x="44" y="71"/>
                    </a:lnTo>
                    <a:lnTo>
                      <a:pt x="39" y="72"/>
                    </a:lnTo>
                    <a:lnTo>
                      <a:pt x="37" y="72"/>
                    </a:lnTo>
                    <a:lnTo>
                      <a:pt x="36" y="72"/>
                    </a:lnTo>
                    <a:lnTo>
                      <a:pt x="34" y="74"/>
                    </a:lnTo>
                    <a:lnTo>
                      <a:pt x="34" y="75"/>
                    </a:lnTo>
                    <a:lnTo>
                      <a:pt x="34" y="77"/>
                    </a:lnTo>
                    <a:lnTo>
                      <a:pt x="34" y="78"/>
                    </a:lnTo>
                    <a:lnTo>
                      <a:pt x="33" y="80"/>
                    </a:lnTo>
                    <a:lnTo>
                      <a:pt x="17" y="60"/>
                    </a:lnTo>
                    <a:lnTo>
                      <a:pt x="20" y="58"/>
                    </a:lnTo>
                    <a:lnTo>
                      <a:pt x="25" y="63"/>
                    </a:lnTo>
                    <a:lnTo>
                      <a:pt x="30" y="66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5" y="66"/>
                    </a:lnTo>
                    <a:lnTo>
                      <a:pt x="50" y="65"/>
                    </a:lnTo>
                    <a:lnTo>
                      <a:pt x="53" y="62"/>
                    </a:lnTo>
                    <a:lnTo>
                      <a:pt x="56" y="57"/>
                    </a:lnTo>
                    <a:lnTo>
                      <a:pt x="56" y="52"/>
                    </a:lnTo>
                    <a:lnTo>
                      <a:pt x="54" y="49"/>
                    </a:lnTo>
                    <a:lnTo>
                      <a:pt x="53" y="48"/>
                    </a:lnTo>
                    <a:lnTo>
                      <a:pt x="50" y="46"/>
                    </a:lnTo>
                    <a:lnTo>
                      <a:pt x="48" y="46"/>
                    </a:lnTo>
                    <a:lnTo>
                      <a:pt x="45" y="45"/>
                    </a:lnTo>
                    <a:lnTo>
                      <a:pt x="40" y="45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24" y="48"/>
                    </a:lnTo>
                    <a:lnTo>
                      <a:pt x="19" y="48"/>
                    </a:lnTo>
                    <a:lnTo>
                      <a:pt x="14" y="46"/>
                    </a:lnTo>
                    <a:lnTo>
                      <a:pt x="10" y="45"/>
                    </a:lnTo>
                    <a:lnTo>
                      <a:pt x="7" y="43"/>
                    </a:lnTo>
                    <a:lnTo>
                      <a:pt x="4" y="40"/>
                    </a:lnTo>
                    <a:lnTo>
                      <a:pt x="2" y="35"/>
                    </a:lnTo>
                    <a:lnTo>
                      <a:pt x="0" y="31"/>
                    </a:lnTo>
                    <a:lnTo>
                      <a:pt x="0" y="26"/>
                    </a:lnTo>
                    <a:lnTo>
                      <a:pt x="2" y="20"/>
                    </a:lnTo>
                    <a:lnTo>
                      <a:pt x="5" y="17"/>
                    </a:lnTo>
                    <a:lnTo>
                      <a:pt x="10" y="12"/>
                    </a:lnTo>
                    <a:lnTo>
                      <a:pt x="13" y="11"/>
                    </a:lnTo>
                    <a:lnTo>
                      <a:pt x="14" y="9"/>
                    </a:lnTo>
                    <a:lnTo>
                      <a:pt x="17" y="9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5" y="8"/>
                    </a:lnTo>
                    <a:lnTo>
                      <a:pt x="27" y="6"/>
                    </a:lnTo>
                    <a:lnTo>
                      <a:pt x="27" y="5"/>
                    </a:lnTo>
                    <a:lnTo>
                      <a:pt x="27" y="5"/>
                    </a:lnTo>
                    <a:lnTo>
                      <a:pt x="25" y="2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2" name="Freeform 588"/>
              <p:cNvSpPr>
                <a:spLocks/>
              </p:cNvSpPr>
              <p:nvPr/>
            </p:nvSpPr>
            <p:spPr bwMode="auto">
              <a:xfrm>
                <a:off x="3638" y="1263"/>
                <a:ext cx="73" cy="81"/>
              </a:xfrm>
              <a:custGeom>
                <a:avLst/>
                <a:gdLst>
                  <a:gd name="T0" fmla="*/ 50 w 73"/>
                  <a:gd name="T1" fmla="*/ 81 h 81"/>
                  <a:gd name="T2" fmla="*/ 0 w 73"/>
                  <a:gd name="T3" fmla="*/ 38 h 81"/>
                  <a:gd name="T4" fmla="*/ 24 w 73"/>
                  <a:gd name="T5" fmla="*/ 0 h 81"/>
                  <a:gd name="T6" fmla="*/ 30 w 73"/>
                  <a:gd name="T7" fmla="*/ 5 h 81"/>
                  <a:gd name="T8" fmla="*/ 10 w 73"/>
                  <a:gd name="T9" fmla="*/ 37 h 81"/>
                  <a:gd name="T10" fmla="*/ 25 w 73"/>
                  <a:gd name="T11" fmla="*/ 51 h 81"/>
                  <a:gd name="T12" fmla="*/ 43 w 73"/>
                  <a:gd name="T13" fmla="*/ 18 h 81"/>
                  <a:gd name="T14" fmla="*/ 48 w 73"/>
                  <a:gd name="T15" fmla="*/ 25 h 81"/>
                  <a:gd name="T16" fmla="*/ 31 w 73"/>
                  <a:gd name="T17" fmla="*/ 55 h 81"/>
                  <a:gd name="T18" fmla="*/ 48 w 73"/>
                  <a:gd name="T19" fmla="*/ 71 h 81"/>
                  <a:gd name="T20" fmla="*/ 68 w 73"/>
                  <a:gd name="T21" fmla="*/ 35 h 81"/>
                  <a:gd name="T22" fmla="*/ 73 w 73"/>
                  <a:gd name="T23" fmla="*/ 40 h 81"/>
                  <a:gd name="T24" fmla="*/ 50 w 73"/>
                  <a:gd name="T2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3" h="81">
                    <a:moveTo>
                      <a:pt x="50" y="81"/>
                    </a:moveTo>
                    <a:lnTo>
                      <a:pt x="0" y="38"/>
                    </a:lnTo>
                    <a:lnTo>
                      <a:pt x="24" y="0"/>
                    </a:lnTo>
                    <a:lnTo>
                      <a:pt x="30" y="5"/>
                    </a:lnTo>
                    <a:lnTo>
                      <a:pt x="10" y="37"/>
                    </a:lnTo>
                    <a:lnTo>
                      <a:pt x="25" y="51"/>
                    </a:lnTo>
                    <a:lnTo>
                      <a:pt x="43" y="18"/>
                    </a:lnTo>
                    <a:lnTo>
                      <a:pt x="48" y="25"/>
                    </a:lnTo>
                    <a:lnTo>
                      <a:pt x="31" y="55"/>
                    </a:lnTo>
                    <a:lnTo>
                      <a:pt x="48" y="71"/>
                    </a:lnTo>
                    <a:lnTo>
                      <a:pt x="68" y="35"/>
                    </a:lnTo>
                    <a:lnTo>
                      <a:pt x="73" y="40"/>
                    </a:lnTo>
                    <a:lnTo>
                      <a:pt x="50" y="8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3" name="Freeform 589"/>
              <p:cNvSpPr>
                <a:spLocks noEditPoints="1"/>
              </p:cNvSpPr>
              <p:nvPr/>
            </p:nvSpPr>
            <p:spPr bwMode="auto">
              <a:xfrm>
                <a:off x="3694" y="1211"/>
                <a:ext cx="41" cy="49"/>
              </a:xfrm>
              <a:custGeom>
                <a:avLst/>
                <a:gdLst>
                  <a:gd name="T0" fmla="*/ 26 w 41"/>
                  <a:gd name="T1" fmla="*/ 4 h 49"/>
                  <a:gd name="T2" fmla="*/ 6 w 41"/>
                  <a:gd name="T3" fmla="*/ 40 h 49"/>
                  <a:gd name="T4" fmla="*/ 0 w 41"/>
                  <a:gd name="T5" fmla="*/ 35 h 49"/>
                  <a:gd name="T6" fmla="*/ 20 w 41"/>
                  <a:gd name="T7" fmla="*/ 0 h 49"/>
                  <a:gd name="T8" fmla="*/ 26 w 41"/>
                  <a:gd name="T9" fmla="*/ 4 h 49"/>
                  <a:gd name="T10" fmla="*/ 41 w 41"/>
                  <a:gd name="T11" fmla="*/ 13 h 49"/>
                  <a:gd name="T12" fmla="*/ 21 w 41"/>
                  <a:gd name="T13" fmla="*/ 49 h 49"/>
                  <a:gd name="T14" fmla="*/ 15 w 41"/>
                  <a:gd name="T15" fmla="*/ 44 h 49"/>
                  <a:gd name="T16" fmla="*/ 35 w 41"/>
                  <a:gd name="T17" fmla="*/ 9 h 49"/>
                  <a:gd name="T18" fmla="*/ 41 w 41"/>
                  <a:gd name="T19" fmla="*/ 1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49">
                    <a:moveTo>
                      <a:pt x="26" y="4"/>
                    </a:moveTo>
                    <a:lnTo>
                      <a:pt x="6" y="40"/>
                    </a:lnTo>
                    <a:lnTo>
                      <a:pt x="0" y="35"/>
                    </a:lnTo>
                    <a:lnTo>
                      <a:pt x="20" y="0"/>
                    </a:lnTo>
                    <a:lnTo>
                      <a:pt x="26" y="4"/>
                    </a:lnTo>
                    <a:close/>
                    <a:moveTo>
                      <a:pt x="41" y="13"/>
                    </a:moveTo>
                    <a:lnTo>
                      <a:pt x="21" y="49"/>
                    </a:lnTo>
                    <a:lnTo>
                      <a:pt x="15" y="44"/>
                    </a:lnTo>
                    <a:lnTo>
                      <a:pt x="35" y="9"/>
                    </a:lnTo>
                    <a:lnTo>
                      <a:pt x="41" y="1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4" name="Freeform 590"/>
              <p:cNvSpPr>
                <a:spLocks/>
              </p:cNvSpPr>
              <p:nvPr/>
            </p:nvSpPr>
            <p:spPr bwMode="auto">
              <a:xfrm>
                <a:off x="3723" y="1141"/>
                <a:ext cx="63" cy="65"/>
              </a:xfrm>
              <a:custGeom>
                <a:avLst/>
                <a:gdLst>
                  <a:gd name="T0" fmla="*/ 45 w 63"/>
                  <a:gd name="T1" fmla="*/ 65 h 65"/>
                  <a:gd name="T2" fmla="*/ 42 w 63"/>
                  <a:gd name="T3" fmla="*/ 60 h 65"/>
                  <a:gd name="T4" fmla="*/ 38 w 63"/>
                  <a:gd name="T5" fmla="*/ 57 h 65"/>
                  <a:gd name="T6" fmla="*/ 37 w 63"/>
                  <a:gd name="T7" fmla="*/ 53 h 65"/>
                  <a:gd name="T8" fmla="*/ 35 w 63"/>
                  <a:gd name="T9" fmla="*/ 48 h 65"/>
                  <a:gd name="T10" fmla="*/ 34 w 63"/>
                  <a:gd name="T11" fmla="*/ 44 h 65"/>
                  <a:gd name="T12" fmla="*/ 34 w 63"/>
                  <a:gd name="T13" fmla="*/ 39 h 65"/>
                  <a:gd name="T14" fmla="*/ 32 w 63"/>
                  <a:gd name="T15" fmla="*/ 31 h 65"/>
                  <a:gd name="T16" fmla="*/ 31 w 63"/>
                  <a:gd name="T17" fmla="*/ 25 h 65"/>
                  <a:gd name="T18" fmla="*/ 31 w 63"/>
                  <a:gd name="T19" fmla="*/ 20 h 65"/>
                  <a:gd name="T20" fmla="*/ 29 w 63"/>
                  <a:gd name="T21" fmla="*/ 16 h 65"/>
                  <a:gd name="T22" fmla="*/ 28 w 63"/>
                  <a:gd name="T23" fmla="*/ 13 h 65"/>
                  <a:gd name="T24" fmla="*/ 26 w 63"/>
                  <a:gd name="T25" fmla="*/ 11 h 65"/>
                  <a:gd name="T26" fmla="*/ 23 w 63"/>
                  <a:gd name="T27" fmla="*/ 10 h 65"/>
                  <a:gd name="T28" fmla="*/ 20 w 63"/>
                  <a:gd name="T29" fmla="*/ 8 h 65"/>
                  <a:gd name="T30" fmla="*/ 15 w 63"/>
                  <a:gd name="T31" fmla="*/ 8 h 65"/>
                  <a:gd name="T32" fmla="*/ 12 w 63"/>
                  <a:gd name="T33" fmla="*/ 11 h 65"/>
                  <a:gd name="T34" fmla="*/ 9 w 63"/>
                  <a:gd name="T35" fmla="*/ 14 h 65"/>
                  <a:gd name="T36" fmla="*/ 8 w 63"/>
                  <a:gd name="T37" fmla="*/ 17 h 65"/>
                  <a:gd name="T38" fmla="*/ 8 w 63"/>
                  <a:gd name="T39" fmla="*/ 22 h 65"/>
                  <a:gd name="T40" fmla="*/ 9 w 63"/>
                  <a:gd name="T41" fmla="*/ 27 h 65"/>
                  <a:gd name="T42" fmla="*/ 14 w 63"/>
                  <a:gd name="T43" fmla="*/ 31 h 65"/>
                  <a:gd name="T44" fmla="*/ 9 w 63"/>
                  <a:gd name="T45" fmla="*/ 37 h 65"/>
                  <a:gd name="T46" fmla="*/ 5 w 63"/>
                  <a:gd name="T47" fmla="*/ 34 h 65"/>
                  <a:gd name="T48" fmla="*/ 2 w 63"/>
                  <a:gd name="T49" fmla="*/ 30 h 65"/>
                  <a:gd name="T50" fmla="*/ 0 w 63"/>
                  <a:gd name="T51" fmla="*/ 25 h 65"/>
                  <a:gd name="T52" fmla="*/ 0 w 63"/>
                  <a:gd name="T53" fmla="*/ 17 h 65"/>
                  <a:gd name="T54" fmla="*/ 3 w 63"/>
                  <a:gd name="T55" fmla="*/ 11 h 65"/>
                  <a:gd name="T56" fmla="*/ 6 w 63"/>
                  <a:gd name="T57" fmla="*/ 7 h 65"/>
                  <a:gd name="T58" fmla="*/ 9 w 63"/>
                  <a:gd name="T59" fmla="*/ 4 h 65"/>
                  <a:gd name="T60" fmla="*/ 14 w 63"/>
                  <a:gd name="T61" fmla="*/ 2 h 65"/>
                  <a:gd name="T62" fmla="*/ 18 w 63"/>
                  <a:gd name="T63" fmla="*/ 0 h 65"/>
                  <a:gd name="T64" fmla="*/ 23 w 63"/>
                  <a:gd name="T65" fmla="*/ 2 h 65"/>
                  <a:gd name="T66" fmla="*/ 26 w 63"/>
                  <a:gd name="T67" fmla="*/ 4 h 65"/>
                  <a:gd name="T68" fmla="*/ 31 w 63"/>
                  <a:gd name="T69" fmla="*/ 5 h 65"/>
                  <a:gd name="T70" fmla="*/ 34 w 63"/>
                  <a:gd name="T71" fmla="*/ 10 h 65"/>
                  <a:gd name="T72" fmla="*/ 35 w 63"/>
                  <a:gd name="T73" fmla="*/ 13 h 65"/>
                  <a:gd name="T74" fmla="*/ 37 w 63"/>
                  <a:gd name="T75" fmla="*/ 17 h 65"/>
                  <a:gd name="T76" fmla="*/ 38 w 63"/>
                  <a:gd name="T77" fmla="*/ 24 h 65"/>
                  <a:gd name="T78" fmla="*/ 40 w 63"/>
                  <a:gd name="T79" fmla="*/ 34 h 65"/>
                  <a:gd name="T80" fmla="*/ 40 w 63"/>
                  <a:gd name="T81" fmla="*/ 40 h 65"/>
                  <a:gd name="T82" fmla="*/ 42 w 63"/>
                  <a:gd name="T83" fmla="*/ 45 h 65"/>
                  <a:gd name="T84" fmla="*/ 43 w 63"/>
                  <a:gd name="T85" fmla="*/ 48 h 65"/>
                  <a:gd name="T86" fmla="*/ 45 w 63"/>
                  <a:gd name="T87" fmla="*/ 51 h 65"/>
                  <a:gd name="T88" fmla="*/ 58 w 63"/>
                  <a:gd name="T89" fmla="*/ 27 h 65"/>
                  <a:gd name="T90" fmla="*/ 63 w 63"/>
                  <a:gd name="T91" fmla="*/ 33 h 65"/>
                  <a:gd name="T92" fmla="*/ 45 w 63"/>
                  <a:gd name="T9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3" h="65">
                    <a:moveTo>
                      <a:pt x="45" y="65"/>
                    </a:moveTo>
                    <a:lnTo>
                      <a:pt x="42" y="60"/>
                    </a:lnTo>
                    <a:lnTo>
                      <a:pt x="38" y="57"/>
                    </a:lnTo>
                    <a:lnTo>
                      <a:pt x="37" y="53"/>
                    </a:lnTo>
                    <a:lnTo>
                      <a:pt x="35" y="48"/>
                    </a:lnTo>
                    <a:lnTo>
                      <a:pt x="34" y="44"/>
                    </a:lnTo>
                    <a:lnTo>
                      <a:pt x="34" y="39"/>
                    </a:lnTo>
                    <a:lnTo>
                      <a:pt x="32" y="31"/>
                    </a:lnTo>
                    <a:lnTo>
                      <a:pt x="31" y="25"/>
                    </a:lnTo>
                    <a:lnTo>
                      <a:pt x="31" y="20"/>
                    </a:lnTo>
                    <a:lnTo>
                      <a:pt x="29" y="16"/>
                    </a:lnTo>
                    <a:lnTo>
                      <a:pt x="28" y="13"/>
                    </a:lnTo>
                    <a:lnTo>
                      <a:pt x="26" y="11"/>
                    </a:lnTo>
                    <a:lnTo>
                      <a:pt x="23" y="10"/>
                    </a:lnTo>
                    <a:lnTo>
                      <a:pt x="20" y="8"/>
                    </a:lnTo>
                    <a:lnTo>
                      <a:pt x="15" y="8"/>
                    </a:lnTo>
                    <a:lnTo>
                      <a:pt x="12" y="11"/>
                    </a:lnTo>
                    <a:lnTo>
                      <a:pt x="9" y="14"/>
                    </a:lnTo>
                    <a:lnTo>
                      <a:pt x="8" y="17"/>
                    </a:lnTo>
                    <a:lnTo>
                      <a:pt x="8" y="22"/>
                    </a:lnTo>
                    <a:lnTo>
                      <a:pt x="9" y="27"/>
                    </a:lnTo>
                    <a:lnTo>
                      <a:pt x="14" y="31"/>
                    </a:lnTo>
                    <a:lnTo>
                      <a:pt x="9" y="37"/>
                    </a:lnTo>
                    <a:lnTo>
                      <a:pt x="5" y="34"/>
                    </a:lnTo>
                    <a:lnTo>
                      <a:pt x="2" y="30"/>
                    </a:lnTo>
                    <a:lnTo>
                      <a:pt x="0" y="25"/>
                    </a:lnTo>
                    <a:lnTo>
                      <a:pt x="0" y="17"/>
                    </a:lnTo>
                    <a:lnTo>
                      <a:pt x="3" y="11"/>
                    </a:lnTo>
                    <a:lnTo>
                      <a:pt x="6" y="7"/>
                    </a:lnTo>
                    <a:lnTo>
                      <a:pt x="9" y="4"/>
                    </a:lnTo>
                    <a:lnTo>
                      <a:pt x="14" y="2"/>
                    </a:lnTo>
                    <a:lnTo>
                      <a:pt x="18" y="0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31" y="5"/>
                    </a:lnTo>
                    <a:lnTo>
                      <a:pt x="34" y="10"/>
                    </a:lnTo>
                    <a:lnTo>
                      <a:pt x="35" y="13"/>
                    </a:lnTo>
                    <a:lnTo>
                      <a:pt x="37" y="17"/>
                    </a:lnTo>
                    <a:lnTo>
                      <a:pt x="38" y="24"/>
                    </a:lnTo>
                    <a:lnTo>
                      <a:pt x="40" y="34"/>
                    </a:lnTo>
                    <a:lnTo>
                      <a:pt x="40" y="40"/>
                    </a:lnTo>
                    <a:lnTo>
                      <a:pt x="42" y="45"/>
                    </a:lnTo>
                    <a:lnTo>
                      <a:pt x="43" y="48"/>
                    </a:lnTo>
                    <a:lnTo>
                      <a:pt x="45" y="51"/>
                    </a:lnTo>
                    <a:lnTo>
                      <a:pt x="58" y="27"/>
                    </a:lnTo>
                    <a:lnTo>
                      <a:pt x="63" y="33"/>
                    </a:lnTo>
                    <a:lnTo>
                      <a:pt x="45" y="6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5" name="Freeform 591"/>
              <p:cNvSpPr>
                <a:spLocks/>
              </p:cNvSpPr>
              <p:nvPr/>
            </p:nvSpPr>
            <p:spPr bwMode="auto">
              <a:xfrm>
                <a:off x="3741" y="1091"/>
                <a:ext cx="59" cy="64"/>
              </a:xfrm>
              <a:custGeom>
                <a:avLst/>
                <a:gdLst>
                  <a:gd name="T0" fmla="*/ 56 w 59"/>
                  <a:gd name="T1" fmla="*/ 64 h 64"/>
                  <a:gd name="T2" fmla="*/ 50 w 59"/>
                  <a:gd name="T3" fmla="*/ 60 h 64"/>
                  <a:gd name="T4" fmla="*/ 43 w 59"/>
                  <a:gd name="T5" fmla="*/ 54 h 64"/>
                  <a:gd name="T6" fmla="*/ 37 w 59"/>
                  <a:gd name="T7" fmla="*/ 44 h 64"/>
                  <a:gd name="T8" fmla="*/ 31 w 59"/>
                  <a:gd name="T9" fmla="*/ 34 h 64"/>
                  <a:gd name="T10" fmla="*/ 25 w 59"/>
                  <a:gd name="T11" fmla="*/ 23 h 64"/>
                  <a:gd name="T12" fmla="*/ 22 w 59"/>
                  <a:gd name="T13" fmla="*/ 12 h 64"/>
                  <a:gd name="T14" fmla="*/ 7 w 59"/>
                  <a:gd name="T15" fmla="*/ 40 h 64"/>
                  <a:gd name="T16" fmla="*/ 0 w 59"/>
                  <a:gd name="T17" fmla="*/ 34 h 64"/>
                  <a:gd name="T18" fmla="*/ 20 w 59"/>
                  <a:gd name="T19" fmla="*/ 0 h 64"/>
                  <a:gd name="T20" fmla="*/ 27 w 59"/>
                  <a:gd name="T21" fmla="*/ 4 h 64"/>
                  <a:gd name="T22" fmla="*/ 31 w 59"/>
                  <a:gd name="T23" fmla="*/ 18 h 64"/>
                  <a:gd name="T24" fmla="*/ 37 w 59"/>
                  <a:gd name="T25" fmla="*/ 32 h 64"/>
                  <a:gd name="T26" fmla="*/ 48 w 59"/>
                  <a:gd name="T27" fmla="*/ 47 h 64"/>
                  <a:gd name="T28" fmla="*/ 59 w 59"/>
                  <a:gd name="T29" fmla="*/ 58 h 64"/>
                  <a:gd name="T30" fmla="*/ 56 w 59"/>
                  <a:gd name="T31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9" h="64">
                    <a:moveTo>
                      <a:pt x="56" y="64"/>
                    </a:moveTo>
                    <a:lnTo>
                      <a:pt x="50" y="60"/>
                    </a:lnTo>
                    <a:lnTo>
                      <a:pt x="43" y="54"/>
                    </a:lnTo>
                    <a:lnTo>
                      <a:pt x="37" y="44"/>
                    </a:lnTo>
                    <a:lnTo>
                      <a:pt x="31" y="34"/>
                    </a:lnTo>
                    <a:lnTo>
                      <a:pt x="25" y="23"/>
                    </a:lnTo>
                    <a:lnTo>
                      <a:pt x="22" y="12"/>
                    </a:lnTo>
                    <a:lnTo>
                      <a:pt x="7" y="40"/>
                    </a:lnTo>
                    <a:lnTo>
                      <a:pt x="0" y="34"/>
                    </a:lnTo>
                    <a:lnTo>
                      <a:pt x="20" y="0"/>
                    </a:lnTo>
                    <a:lnTo>
                      <a:pt x="27" y="4"/>
                    </a:lnTo>
                    <a:lnTo>
                      <a:pt x="31" y="18"/>
                    </a:lnTo>
                    <a:lnTo>
                      <a:pt x="37" y="32"/>
                    </a:lnTo>
                    <a:lnTo>
                      <a:pt x="48" y="47"/>
                    </a:lnTo>
                    <a:lnTo>
                      <a:pt x="59" y="58"/>
                    </a:lnTo>
                    <a:lnTo>
                      <a:pt x="56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6" name="Freeform 592"/>
              <p:cNvSpPr>
                <a:spLocks/>
              </p:cNvSpPr>
              <p:nvPr/>
            </p:nvSpPr>
            <p:spPr bwMode="auto">
              <a:xfrm>
                <a:off x="3788" y="1020"/>
                <a:ext cx="63" cy="68"/>
              </a:xfrm>
              <a:custGeom>
                <a:avLst/>
                <a:gdLst>
                  <a:gd name="T0" fmla="*/ 35 w 63"/>
                  <a:gd name="T1" fmla="*/ 40 h 68"/>
                  <a:gd name="T2" fmla="*/ 29 w 63"/>
                  <a:gd name="T3" fmla="*/ 35 h 68"/>
                  <a:gd name="T4" fmla="*/ 43 w 63"/>
                  <a:gd name="T5" fmla="*/ 11 h 68"/>
                  <a:gd name="T6" fmla="*/ 63 w 63"/>
                  <a:gd name="T7" fmla="*/ 28 h 68"/>
                  <a:gd name="T8" fmla="*/ 63 w 63"/>
                  <a:gd name="T9" fmla="*/ 34 h 68"/>
                  <a:gd name="T10" fmla="*/ 61 w 63"/>
                  <a:gd name="T11" fmla="*/ 42 h 68"/>
                  <a:gd name="T12" fmla="*/ 60 w 63"/>
                  <a:gd name="T13" fmla="*/ 48 h 68"/>
                  <a:gd name="T14" fmla="*/ 56 w 63"/>
                  <a:gd name="T15" fmla="*/ 54 h 68"/>
                  <a:gd name="T16" fmla="*/ 53 w 63"/>
                  <a:gd name="T17" fmla="*/ 58 h 68"/>
                  <a:gd name="T18" fmla="*/ 49 w 63"/>
                  <a:gd name="T19" fmla="*/ 63 h 68"/>
                  <a:gd name="T20" fmla="*/ 44 w 63"/>
                  <a:gd name="T21" fmla="*/ 66 h 68"/>
                  <a:gd name="T22" fmla="*/ 40 w 63"/>
                  <a:gd name="T23" fmla="*/ 68 h 68"/>
                  <a:gd name="T24" fmla="*/ 33 w 63"/>
                  <a:gd name="T25" fmla="*/ 68 h 68"/>
                  <a:gd name="T26" fmla="*/ 27 w 63"/>
                  <a:gd name="T27" fmla="*/ 66 h 68"/>
                  <a:gd name="T28" fmla="*/ 21 w 63"/>
                  <a:gd name="T29" fmla="*/ 63 h 68"/>
                  <a:gd name="T30" fmla="*/ 15 w 63"/>
                  <a:gd name="T31" fmla="*/ 60 h 68"/>
                  <a:gd name="T32" fmla="*/ 10 w 63"/>
                  <a:gd name="T33" fmla="*/ 54 h 68"/>
                  <a:gd name="T34" fmla="*/ 6 w 63"/>
                  <a:gd name="T35" fmla="*/ 49 h 68"/>
                  <a:gd name="T36" fmla="*/ 1 w 63"/>
                  <a:gd name="T37" fmla="*/ 40 h 68"/>
                  <a:gd name="T38" fmla="*/ 0 w 63"/>
                  <a:gd name="T39" fmla="*/ 31 h 68"/>
                  <a:gd name="T40" fmla="*/ 1 w 63"/>
                  <a:gd name="T41" fmla="*/ 22 h 68"/>
                  <a:gd name="T42" fmla="*/ 4 w 63"/>
                  <a:gd name="T43" fmla="*/ 14 h 68"/>
                  <a:gd name="T44" fmla="*/ 9 w 63"/>
                  <a:gd name="T45" fmla="*/ 9 h 68"/>
                  <a:gd name="T46" fmla="*/ 13 w 63"/>
                  <a:gd name="T47" fmla="*/ 5 h 68"/>
                  <a:gd name="T48" fmla="*/ 18 w 63"/>
                  <a:gd name="T49" fmla="*/ 2 h 68"/>
                  <a:gd name="T50" fmla="*/ 23 w 63"/>
                  <a:gd name="T51" fmla="*/ 0 h 68"/>
                  <a:gd name="T52" fmla="*/ 27 w 63"/>
                  <a:gd name="T53" fmla="*/ 2 h 68"/>
                  <a:gd name="T54" fmla="*/ 33 w 63"/>
                  <a:gd name="T55" fmla="*/ 3 h 68"/>
                  <a:gd name="T56" fmla="*/ 30 w 63"/>
                  <a:gd name="T57" fmla="*/ 9 h 68"/>
                  <a:gd name="T58" fmla="*/ 24 w 63"/>
                  <a:gd name="T59" fmla="*/ 8 h 68"/>
                  <a:gd name="T60" fmla="*/ 20 w 63"/>
                  <a:gd name="T61" fmla="*/ 9 h 68"/>
                  <a:gd name="T62" fmla="*/ 15 w 63"/>
                  <a:gd name="T63" fmla="*/ 12 h 68"/>
                  <a:gd name="T64" fmla="*/ 10 w 63"/>
                  <a:gd name="T65" fmla="*/ 18 h 68"/>
                  <a:gd name="T66" fmla="*/ 9 w 63"/>
                  <a:gd name="T67" fmla="*/ 25 h 68"/>
                  <a:gd name="T68" fmla="*/ 7 w 63"/>
                  <a:gd name="T69" fmla="*/ 31 h 68"/>
                  <a:gd name="T70" fmla="*/ 9 w 63"/>
                  <a:gd name="T71" fmla="*/ 38 h 68"/>
                  <a:gd name="T72" fmla="*/ 12 w 63"/>
                  <a:gd name="T73" fmla="*/ 46 h 68"/>
                  <a:gd name="T74" fmla="*/ 18 w 63"/>
                  <a:gd name="T75" fmla="*/ 52 h 68"/>
                  <a:gd name="T76" fmla="*/ 24 w 63"/>
                  <a:gd name="T77" fmla="*/ 57 h 68"/>
                  <a:gd name="T78" fmla="*/ 30 w 63"/>
                  <a:gd name="T79" fmla="*/ 60 h 68"/>
                  <a:gd name="T80" fmla="*/ 35 w 63"/>
                  <a:gd name="T81" fmla="*/ 60 h 68"/>
                  <a:gd name="T82" fmla="*/ 40 w 63"/>
                  <a:gd name="T83" fmla="*/ 60 h 68"/>
                  <a:gd name="T84" fmla="*/ 44 w 63"/>
                  <a:gd name="T85" fmla="*/ 58 h 68"/>
                  <a:gd name="T86" fmla="*/ 47 w 63"/>
                  <a:gd name="T87" fmla="*/ 55 h 68"/>
                  <a:gd name="T88" fmla="*/ 50 w 63"/>
                  <a:gd name="T89" fmla="*/ 51 h 68"/>
                  <a:gd name="T90" fmla="*/ 53 w 63"/>
                  <a:gd name="T91" fmla="*/ 45 h 68"/>
                  <a:gd name="T92" fmla="*/ 55 w 63"/>
                  <a:gd name="T93" fmla="*/ 38 h 68"/>
                  <a:gd name="T94" fmla="*/ 55 w 63"/>
                  <a:gd name="T95" fmla="*/ 31 h 68"/>
                  <a:gd name="T96" fmla="*/ 46 w 63"/>
                  <a:gd name="T97" fmla="*/ 23 h 68"/>
                  <a:gd name="T98" fmla="*/ 35 w 63"/>
                  <a:gd name="T99" fmla="*/ 4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3" h="68">
                    <a:moveTo>
                      <a:pt x="35" y="40"/>
                    </a:moveTo>
                    <a:lnTo>
                      <a:pt x="29" y="35"/>
                    </a:lnTo>
                    <a:lnTo>
                      <a:pt x="43" y="11"/>
                    </a:lnTo>
                    <a:lnTo>
                      <a:pt x="63" y="28"/>
                    </a:lnTo>
                    <a:lnTo>
                      <a:pt x="63" y="34"/>
                    </a:lnTo>
                    <a:lnTo>
                      <a:pt x="61" y="42"/>
                    </a:lnTo>
                    <a:lnTo>
                      <a:pt x="60" y="48"/>
                    </a:lnTo>
                    <a:lnTo>
                      <a:pt x="56" y="54"/>
                    </a:lnTo>
                    <a:lnTo>
                      <a:pt x="53" y="58"/>
                    </a:lnTo>
                    <a:lnTo>
                      <a:pt x="49" y="63"/>
                    </a:lnTo>
                    <a:lnTo>
                      <a:pt x="44" y="66"/>
                    </a:lnTo>
                    <a:lnTo>
                      <a:pt x="40" y="68"/>
                    </a:lnTo>
                    <a:lnTo>
                      <a:pt x="33" y="68"/>
                    </a:lnTo>
                    <a:lnTo>
                      <a:pt x="27" y="66"/>
                    </a:lnTo>
                    <a:lnTo>
                      <a:pt x="21" y="63"/>
                    </a:lnTo>
                    <a:lnTo>
                      <a:pt x="15" y="60"/>
                    </a:lnTo>
                    <a:lnTo>
                      <a:pt x="10" y="54"/>
                    </a:lnTo>
                    <a:lnTo>
                      <a:pt x="6" y="49"/>
                    </a:lnTo>
                    <a:lnTo>
                      <a:pt x="1" y="40"/>
                    </a:lnTo>
                    <a:lnTo>
                      <a:pt x="0" y="31"/>
                    </a:lnTo>
                    <a:lnTo>
                      <a:pt x="1" y="22"/>
                    </a:lnTo>
                    <a:lnTo>
                      <a:pt x="4" y="14"/>
                    </a:lnTo>
                    <a:lnTo>
                      <a:pt x="9" y="9"/>
                    </a:lnTo>
                    <a:lnTo>
                      <a:pt x="13" y="5"/>
                    </a:lnTo>
                    <a:lnTo>
                      <a:pt x="18" y="2"/>
                    </a:lnTo>
                    <a:lnTo>
                      <a:pt x="23" y="0"/>
                    </a:lnTo>
                    <a:lnTo>
                      <a:pt x="27" y="2"/>
                    </a:lnTo>
                    <a:lnTo>
                      <a:pt x="33" y="3"/>
                    </a:lnTo>
                    <a:lnTo>
                      <a:pt x="30" y="9"/>
                    </a:lnTo>
                    <a:lnTo>
                      <a:pt x="24" y="8"/>
                    </a:lnTo>
                    <a:lnTo>
                      <a:pt x="20" y="9"/>
                    </a:lnTo>
                    <a:lnTo>
                      <a:pt x="15" y="12"/>
                    </a:lnTo>
                    <a:lnTo>
                      <a:pt x="10" y="18"/>
                    </a:lnTo>
                    <a:lnTo>
                      <a:pt x="9" y="25"/>
                    </a:lnTo>
                    <a:lnTo>
                      <a:pt x="7" y="31"/>
                    </a:lnTo>
                    <a:lnTo>
                      <a:pt x="9" y="38"/>
                    </a:lnTo>
                    <a:lnTo>
                      <a:pt x="12" y="46"/>
                    </a:lnTo>
                    <a:lnTo>
                      <a:pt x="18" y="52"/>
                    </a:lnTo>
                    <a:lnTo>
                      <a:pt x="24" y="57"/>
                    </a:lnTo>
                    <a:lnTo>
                      <a:pt x="30" y="60"/>
                    </a:lnTo>
                    <a:lnTo>
                      <a:pt x="35" y="60"/>
                    </a:lnTo>
                    <a:lnTo>
                      <a:pt x="40" y="60"/>
                    </a:lnTo>
                    <a:lnTo>
                      <a:pt x="44" y="58"/>
                    </a:lnTo>
                    <a:lnTo>
                      <a:pt x="47" y="55"/>
                    </a:lnTo>
                    <a:lnTo>
                      <a:pt x="50" y="51"/>
                    </a:lnTo>
                    <a:lnTo>
                      <a:pt x="53" y="45"/>
                    </a:lnTo>
                    <a:lnTo>
                      <a:pt x="55" y="38"/>
                    </a:lnTo>
                    <a:lnTo>
                      <a:pt x="55" y="31"/>
                    </a:lnTo>
                    <a:lnTo>
                      <a:pt x="46" y="23"/>
                    </a:lnTo>
                    <a:lnTo>
                      <a:pt x="35" y="4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7" name="Freeform 593"/>
              <p:cNvSpPr>
                <a:spLocks noEditPoints="1"/>
              </p:cNvSpPr>
              <p:nvPr/>
            </p:nvSpPr>
            <p:spPr bwMode="auto">
              <a:xfrm>
                <a:off x="3832" y="986"/>
                <a:ext cx="45" cy="48"/>
              </a:xfrm>
              <a:custGeom>
                <a:avLst/>
                <a:gdLst>
                  <a:gd name="T0" fmla="*/ 34 w 45"/>
                  <a:gd name="T1" fmla="*/ 19 h 48"/>
                  <a:gd name="T2" fmla="*/ 39 w 45"/>
                  <a:gd name="T3" fmla="*/ 12 h 48"/>
                  <a:gd name="T4" fmla="*/ 42 w 45"/>
                  <a:gd name="T5" fmla="*/ 17 h 48"/>
                  <a:gd name="T6" fmla="*/ 43 w 45"/>
                  <a:gd name="T7" fmla="*/ 23 h 48"/>
                  <a:gd name="T8" fmla="*/ 45 w 45"/>
                  <a:gd name="T9" fmla="*/ 31 h 48"/>
                  <a:gd name="T10" fmla="*/ 42 w 45"/>
                  <a:gd name="T11" fmla="*/ 39 h 48"/>
                  <a:gd name="T12" fmla="*/ 39 w 45"/>
                  <a:gd name="T13" fmla="*/ 43 h 48"/>
                  <a:gd name="T14" fmla="*/ 34 w 45"/>
                  <a:gd name="T15" fmla="*/ 45 h 48"/>
                  <a:gd name="T16" fmla="*/ 31 w 45"/>
                  <a:gd name="T17" fmla="*/ 48 h 48"/>
                  <a:gd name="T18" fmla="*/ 25 w 45"/>
                  <a:gd name="T19" fmla="*/ 48 h 48"/>
                  <a:gd name="T20" fmla="*/ 20 w 45"/>
                  <a:gd name="T21" fmla="*/ 46 h 48"/>
                  <a:gd name="T22" fmla="*/ 16 w 45"/>
                  <a:gd name="T23" fmla="*/ 45 h 48"/>
                  <a:gd name="T24" fmla="*/ 9 w 45"/>
                  <a:gd name="T25" fmla="*/ 40 h 48"/>
                  <a:gd name="T26" fmla="*/ 5 w 45"/>
                  <a:gd name="T27" fmla="*/ 34 h 48"/>
                  <a:gd name="T28" fmla="*/ 2 w 45"/>
                  <a:gd name="T29" fmla="*/ 28 h 48"/>
                  <a:gd name="T30" fmla="*/ 0 w 45"/>
                  <a:gd name="T31" fmla="*/ 22 h 48"/>
                  <a:gd name="T32" fmla="*/ 0 w 45"/>
                  <a:gd name="T33" fmla="*/ 16 h 48"/>
                  <a:gd name="T34" fmla="*/ 3 w 45"/>
                  <a:gd name="T35" fmla="*/ 9 h 48"/>
                  <a:gd name="T36" fmla="*/ 6 w 45"/>
                  <a:gd name="T37" fmla="*/ 5 h 48"/>
                  <a:gd name="T38" fmla="*/ 9 w 45"/>
                  <a:gd name="T39" fmla="*/ 2 h 48"/>
                  <a:gd name="T40" fmla="*/ 14 w 45"/>
                  <a:gd name="T41" fmla="*/ 0 h 48"/>
                  <a:gd name="T42" fmla="*/ 19 w 45"/>
                  <a:gd name="T43" fmla="*/ 0 h 48"/>
                  <a:gd name="T44" fmla="*/ 23 w 45"/>
                  <a:gd name="T45" fmla="*/ 0 h 48"/>
                  <a:gd name="T46" fmla="*/ 28 w 45"/>
                  <a:gd name="T47" fmla="*/ 3 h 48"/>
                  <a:gd name="T48" fmla="*/ 31 w 45"/>
                  <a:gd name="T49" fmla="*/ 5 h 48"/>
                  <a:gd name="T50" fmla="*/ 34 w 45"/>
                  <a:gd name="T51" fmla="*/ 6 h 48"/>
                  <a:gd name="T52" fmla="*/ 17 w 45"/>
                  <a:gd name="T53" fmla="*/ 36 h 48"/>
                  <a:gd name="T54" fmla="*/ 19 w 45"/>
                  <a:gd name="T55" fmla="*/ 37 h 48"/>
                  <a:gd name="T56" fmla="*/ 19 w 45"/>
                  <a:gd name="T57" fmla="*/ 39 h 48"/>
                  <a:gd name="T58" fmla="*/ 25 w 45"/>
                  <a:gd name="T59" fmla="*/ 40 h 48"/>
                  <a:gd name="T60" fmla="*/ 29 w 45"/>
                  <a:gd name="T61" fmla="*/ 40 h 48"/>
                  <a:gd name="T62" fmla="*/ 32 w 45"/>
                  <a:gd name="T63" fmla="*/ 39 h 48"/>
                  <a:gd name="T64" fmla="*/ 36 w 45"/>
                  <a:gd name="T65" fmla="*/ 36 h 48"/>
                  <a:gd name="T66" fmla="*/ 37 w 45"/>
                  <a:gd name="T67" fmla="*/ 32 h 48"/>
                  <a:gd name="T68" fmla="*/ 37 w 45"/>
                  <a:gd name="T69" fmla="*/ 28 h 48"/>
                  <a:gd name="T70" fmla="*/ 37 w 45"/>
                  <a:gd name="T71" fmla="*/ 23 h 48"/>
                  <a:gd name="T72" fmla="*/ 34 w 45"/>
                  <a:gd name="T73" fmla="*/ 19 h 48"/>
                  <a:gd name="T74" fmla="*/ 12 w 45"/>
                  <a:gd name="T75" fmla="*/ 31 h 48"/>
                  <a:gd name="T76" fmla="*/ 25 w 45"/>
                  <a:gd name="T77" fmla="*/ 9 h 48"/>
                  <a:gd name="T78" fmla="*/ 25 w 45"/>
                  <a:gd name="T79" fmla="*/ 9 h 48"/>
                  <a:gd name="T80" fmla="*/ 23 w 45"/>
                  <a:gd name="T81" fmla="*/ 9 h 48"/>
                  <a:gd name="T82" fmla="*/ 19 w 45"/>
                  <a:gd name="T83" fmla="*/ 6 h 48"/>
                  <a:gd name="T84" fmla="*/ 16 w 45"/>
                  <a:gd name="T85" fmla="*/ 8 h 48"/>
                  <a:gd name="T86" fmla="*/ 11 w 45"/>
                  <a:gd name="T87" fmla="*/ 9 h 48"/>
                  <a:gd name="T88" fmla="*/ 9 w 45"/>
                  <a:gd name="T89" fmla="*/ 12 h 48"/>
                  <a:gd name="T90" fmla="*/ 8 w 45"/>
                  <a:gd name="T91" fmla="*/ 17 h 48"/>
                  <a:gd name="T92" fmla="*/ 6 w 45"/>
                  <a:gd name="T93" fmla="*/ 22 h 48"/>
                  <a:gd name="T94" fmla="*/ 9 w 45"/>
                  <a:gd name="T95" fmla="*/ 26 h 48"/>
                  <a:gd name="T96" fmla="*/ 12 w 45"/>
                  <a:gd name="T97" fmla="*/ 3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5" h="48">
                    <a:moveTo>
                      <a:pt x="34" y="19"/>
                    </a:moveTo>
                    <a:lnTo>
                      <a:pt x="39" y="12"/>
                    </a:lnTo>
                    <a:lnTo>
                      <a:pt x="42" y="17"/>
                    </a:lnTo>
                    <a:lnTo>
                      <a:pt x="43" y="23"/>
                    </a:lnTo>
                    <a:lnTo>
                      <a:pt x="45" y="31"/>
                    </a:lnTo>
                    <a:lnTo>
                      <a:pt x="42" y="39"/>
                    </a:lnTo>
                    <a:lnTo>
                      <a:pt x="39" y="43"/>
                    </a:lnTo>
                    <a:lnTo>
                      <a:pt x="34" y="45"/>
                    </a:lnTo>
                    <a:lnTo>
                      <a:pt x="31" y="48"/>
                    </a:lnTo>
                    <a:lnTo>
                      <a:pt x="25" y="48"/>
                    </a:lnTo>
                    <a:lnTo>
                      <a:pt x="20" y="46"/>
                    </a:lnTo>
                    <a:lnTo>
                      <a:pt x="16" y="45"/>
                    </a:lnTo>
                    <a:lnTo>
                      <a:pt x="9" y="40"/>
                    </a:lnTo>
                    <a:lnTo>
                      <a:pt x="5" y="34"/>
                    </a:lnTo>
                    <a:lnTo>
                      <a:pt x="2" y="28"/>
                    </a:lnTo>
                    <a:lnTo>
                      <a:pt x="0" y="22"/>
                    </a:lnTo>
                    <a:lnTo>
                      <a:pt x="0" y="16"/>
                    </a:lnTo>
                    <a:lnTo>
                      <a:pt x="3" y="9"/>
                    </a:lnTo>
                    <a:lnTo>
                      <a:pt x="6" y="5"/>
                    </a:lnTo>
                    <a:lnTo>
                      <a:pt x="9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8" y="3"/>
                    </a:lnTo>
                    <a:lnTo>
                      <a:pt x="31" y="5"/>
                    </a:lnTo>
                    <a:lnTo>
                      <a:pt x="34" y="6"/>
                    </a:lnTo>
                    <a:lnTo>
                      <a:pt x="17" y="36"/>
                    </a:lnTo>
                    <a:lnTo>
                      <a:pt x="19" y="37"/>
                    </a:lnTo>
                    <a:lnTo>
                      <a:pt x="19" y="39"/>
                    </a:lnTo>
                    <a:lnTo>
                      <a:pt x="25" y="40"/>
                    </a:lnTo>
                    <a:lnTo>
                      <a:pt x="29" y="40"/>
                    </a:lnTo>
                    <a:lnTo>
                      <a:pt x="32" y="39"/>
                    </a:lnTo>
                    <a:lnTo>
                      <a:pt x="36" y="36"/>
                    </a:lnTo>
                    <a:lnTo>
                      <a:pt x="37" y="32"/>
                    </a:lnTo>
                    <a:lnTo>
                      <a:pt x="37" y="28"/>
                    </a:lnTo>
                    <a:lnTo>
                      <a:pt x="37" y="23"/>
                    </a:lnTo>
                    <a:lnTo>
                      <a:pt x="34" y="19"/>
                    </a:lnTo>
                    <a:close/>
                    <a:moveTo>
                      <a:pt x="12" y="31"/>
                    </a:moveTo>
                    <a:lnTo>
                      <a:pt x="25" y="9"/>
                    </a:lnTo>
                    <a:lnTo>
                      <a:pt x="25" y="9"/>
                    </a:lnTo>
                    <a:lnTo>
                      <a:pt x="23" y="9"/>
                    </a:lnTo>
                    <a:lnTo>
                      <a:pt x="19" y="6"/>
                    </a:lnTo>
                    <a:lnTo>
                      <a:pt x="16" y="8"/>
                    </a:lnTo>
                    <a:lnTo>
                      <a:pt x="11" y="9"/>
                    </a:lnTo>
                    <a:lnTo>
                      <a:pt x="9" y="12"/>
                    </a:lnTo>
                    <a:lnTo>
                      <a:pt x="8" y="17"/>
                    </a:lnTo>
                    <a:lnTo>
                      <a:pt x="6" y="22"/>
                    </a:lnTo>
                    <a:lnTo>
                      <a:pt x="9" y="26"/>
                    </a:lnTo>
                    <a:lnTo>
                      <a:pt x="12" y="3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8" name="Freeform 594"/>
              <p:cNvSpPr>
                <a:spLocks/>
              </p:cNvSpPr>
              <p:nvPr/>
            </p:nvSpPr>
            <p:spPr bwMode="auto">
              <a:xfrm>
                <a:off x="3837" y="912"/>
                <a:ext cx="64" cy="70"/>
              </a:xfrm>
              <a:custGeom>
                <a:avLst/>
                <a:gdLst>
                  <a:gd name="T0" fmla="*/ 60 w 64"/>
                  <a:gd name="T1" fmla="*/ 70 h 70"/>
                  <a:gd name="T2" fmla="*/ 0 w 64"/>
                  <a:gd name="T3" fmla="*/ 47 h 70"/>
                  <a:gd name="T4" fmla="*/ 3 w 64"/>
                  <a:gd name="T5" fmla="*/ 40 h 70"/>
                  <a:gd name="T6" fmla="*/ 40 w 64"/>
                  <a:gd name="T7" fmla="*/ 54 h 70"/>
                  <a:gd name="T8" fmla="*/ 49 w 64"/>
                  <a:gd name="T9" fmla="*/ 57 h 70"/>
                  <a:gd name="T10" fmla="*/ 55 w 64"/>
                  <a:gd name="T11" fmla="*/ 60 h 70"/>
                  <a:gd name="T12" fmla="*/ 51 w 64"/>
                  <a:gd name="T13" fmla="*/ 53 h 70"/>
                  <a:gd name="T14" fmla="*/ 47 w 64"/>
                  <a:gd name="T15" fmla="*/ 48 h 70"/>
                  <a:gd name="T16" fmla="*/ 23 w 64"/>
                  <a:gd name="T17" fmla="*/ 7 h 70"/>
                  <a:gd name="T18" fmla="*/ 27 w 64"/>
                  <a:gd name="T19" fmla="*/ 0 h 70"/>
                  <a:gd name="T20" fmla="*/ 64 w 64"/>
                  <a:gd name="T21" fmla="*/ 62 h 70"/>
                  <a:gd name="T22" fmla="*/ 60 w 64"/>
                  <a:gd name="T23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4" h="70">
                    <a:moveTo>
                      <a:pt x="60" y="70"/>
                    </a:moveTo>
                    <a:lnTo>
                      <a:pt x="0" y="47"/>
                    </a:lnTo>
                    <a:lnTo>
                      <a:pt x="3" y="40"/>
                    </a:lnTo>
                    <a:lnTo>
                      <a:pt x="40" y="54"/>
                    </a:lnTo>
                    <a:lnTo>
                      <a:pt x="49" y="57"/>
                    </a:lnTo>
                    <a:lnTo>
                      <a:pt x="55" y="60"/>
                    </a:lnTo>
                    <a:lnTo>
                      <a:pt x="51" y="53"/>
                    </a:lnTo>
                    <a:lnTo>
                      <a:pt x="47" y="48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64" y="62"/>
                    </a:lnTo>
                    <a:lnTo>
                      <a:pt x="60" y="7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9" name="Freeform 595"/>
              <p:cNvSpPr>
                <a:spLocks/>
              </p:cNvSpPr>
              <p:nvPr/>
            </p:nvSpPr>
            <p:spPr bwMode="auto">
              <a:xfrm>
                <a:off x="4688" y="1145"/>
                <a:ext cx="67" cy="86"/>
              </a:xfrm>
              <a:custGeom>
                <a:avLst/>
                <a:gdLst>
                  <a:gd name="T0" fmla="*/ 27 w 67"/>
                  <a:gd name="T1" fmla="*/ 86 h 86"/>
                  <a:gd name="T2" fmla="*/ 0 w 67"/>
                  <a:gd name="T3" fmla="*/ 26 h 86"/>
                  <a:gd name="T4" fmla="*/ 37 w 67"/>
                  <a:gd name="T5" fmla="*/ 0 h 86"/>
                  <a:gd name="T6" fmla="*/ 40 w 67"/>
                  <a:gd name="T7" fmla="*/ 6 h 86"/>
                  <a:gd name="T8" fmla="*/ 10 w 67"/>
                  <a:gd name="T9" fmla="*/ 29 h 86"/>
                  <a:gd name="T10" fmla="*/ 17 w 67"/>
                  <a:gd name="T11" fmla="*/ 46 h 86"/>
                  <a:gd name="T12" fmla="*/ 47 w 67"/>
                  <a:gd name="T13" fmla="*/ 26 h 86"/>
                  <a:gd name="T14" fmla="*/ 50 w 67"/>
                  <a:gd name="T15" fmla="*/ 32 h 86"/>
                  <a:gd name="T16" fmla="*/ 20 w 67"/>
                  <a:gd name="T17" fmla="*/ 53 h 86"/>
                  <a:gd name="T18" fmla="*/ 30 w 67"/>
                  <a:gd name="T19" fmla="*/ 73 h 86"/>
                  <a:gd name="T20" fmla="*/ 63 w 67"/>
                  <a:gd name="T21" fmla="*/ 50 h 86"/>
                  <a:gd name="T22" fmla="*/ 67 w 67"/>
                  <a:gd name="T23" fmla="*/ 56 h 86"/>
                  <a:gd name="T24" fmla="*/ 27 w 67"/>
                  <a:gd name="T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7" h="86">
                    <a:moveTo>
                      <a:pt x="27" y="86"/>
                    </a:moveTo>
                    <a:lnTo>
                      <a:pt x="0" y="26"/>
                    </a:lnTo>
                    <a:lnTo>
                      <a:pt x="37" y="0"/>
                    </a:lnTo>
                    <a:lnTo>
                      <a:pt x="40" y="6"/>
                    </a:lnTo>
                    <a:lnTo>
                      <a:pt x="10" y="29"/>
                    </a:lnTo>
                    <a:lnTo>
                      <a:pt x="17" y="46"/>
                    </a:lnTo>
                    <a:lnTo>
                      <a:pt x="47" y="26"/>
                    </a:lnTo>
                    <a:lnTo>
                      <a:pt x="50" y="32"/>
                    </a:lnTo>
                    <a:lnTo>
                      <a:pt x="20" y="53"/>
                    </a:lnTo>
                    <a:lnTo>
                      <a:pt x="30" y="73"/>
                    </a:lnTo>
                    <a:lnTo>
                      <a:pt x="63" y="50"/>
                    </a:lnTo>
                    <a:lnTo>
                      <a:pt x="67" y="56"/>
                    </a:lnTo>
                    <a:lnTo>
                      <a:pt x="27" y="8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0" name="Freeform 596"/>
              <p:cNvSpPr>
                <a:spLocks noEditPoints="1"/>
              </p:cNvSpPr>
              <p:nvPr/>
            </p:nvSpPr>
            <p:spPr bwMode="auto">
              <a:xfrm>
                <a:off x="4761" y="1118"/>
                <a:ext cx="47" cy="45"/>
              </a:xfrm>
              <a:custGeom>
                <a:avLst/>
                <a:gdLst>
                  <a:gd name="T0" fmla="*/ 37 w 47"/>
                  <a:gd name="T1" fmla="*/ 7 h 45"/>
                  <a:gd name="T2" fmla="*/ 4 w 47"/>
                  <a:gd name="T3" fmla="*/ 30 h 45"/>
                  <a:gd name="T4" fmla="*/ 0 w 47"/>
                  <a:gd name="T5" fmla="*/ 25 h 45"/>
                  <a:gd name="T6" fmla="*/ 32 w 47"/>
                  <a:gd name="T7" fmla="*/ 0 h 45"/>
                  <a:gd name="T8" fmla="*/ 37 w 47"/>
                  <a:gd name="T9" fmla="*/ 7 h 45"/>
                  <a:gd name="T10" fmla="*/ 47 w 47"/>
                  <a:gd name="T11" fmla="*/ 22 h 45"/>
                  <a:gd name="T12" fmla="*/ 15 w 47"/>
                  <a:gd name="T13" fmla="*/ 45 h 45"/>
                  <a:gd name="T14" fmla="*/ 10 w 47"/>
                  <a:gd name="T15" fmla="*/ 39 h 45"/>
                  <a:gd name="T16" fmla="*/ 43 w 47"/>
                  <a:gd name="T17" fmla="*/ 16 h 45"/>
                  <a:gd name="T18" fmla="*/ 47 w 47"/>
                  <a:gd name="T19" fmla="*/ 2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45">
                    <a:moveTo>
                      <a:pt x="37" y="7"/>
                    </a:moveTo>
                    <a:lnTo>
                      <a:pt x="4" y="30"/>
                    </a:lnTo>
                    <a:lnTo>
                      <a:pt x="0" y="25"/>
                    </a:lnTo>
                    <a:lnTo>
                      <a:pt x="32" y="0"/>
                    </a:lnTo>
                    <a:lnTo>
                      <a:pt x="37" y="7"/>
                    </a:lnTo>
                    <a:close/>
                    <a:moveTo>
                      <a:pt x="47" y="22"/>
                    </a:moveTo>
                    <a:lnTo>
                      <a:pt x="15" y="45"/>
                    </a:lnTo>
                    <a:lnTo>
                      <a:pt x="10" y="39"/>
                    </a:lnTo>
                    <a:lnTo>
                      <a:pt x="43" y="16"/>
                    </a:lnTo>
                    <a:lnTo>
                      <a:pt x="47" y="2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1" name="Freeform 597"/>
              <p:cNvSpPr>
                <a:spLocks/>
              </p:cNvSpPr>
              <p:nvPr/>
            </p:nvSpPr>
            <p:spPr bwMode="auto">
              <a:xfrm>
                <a:off x="4827" y="1062"/>
                <a:ext cx="38" cy="64"/>
              </a:xfrm>
              <a:custGeom>
                <a:avLst/>
                <a:gdLst>
                  <a:gd name="T0" fmla="*/ 32 w 38"/>
                  <a:gd name="T1" fmla="*/ 64 h 64"/>
                  <a:gd name="T2" fmla="*/ 12 w 38"/>
                  <a:gd name="T3" fmla="*/ 20 h 64"/>
                  <a:gd name="T4" fmla="*/ 11 w 38"/>
                  <a:gd name="T5" fmla="*/ 24 h 64"/>
                  <a:gd name="T6" fmla="*/ 6 w 38"/>
                  <a:gd name="T7" fmla="*/ 30 h 64"/>
                  <a:gd name="T8" fmla="*/ 1 w 38"/>
                  <a:gd name="T9" fmla="*/ 36 h 64"/>
                  <a:gd name="T10" fmla="*/ 0 w 38"/>
                  <a:gd name="T11" fmla="*/ 30 h 64"/>
                  <a:gd name="T12" fmla="*/ 3 w 38"/>
                  <a:gd name="T13" fmla="*/ 24 h 64"/>
                  <a:gd name="T14" fmla="*/ 4 w 38"/>
                  <a:gd name="T15" fmla="*/ 18 h 64"/>
                  <a:gd name="T16" fmla="*/ 8 w 38"/>
                  <a:gd name="T17" fmla="*/ 12 h 64"/>
                  <a:gd name="T18" fmla="*/ 8 w 38"/>
                  <a:gd name="T19" fmla="*/ 7 h 64"/>
                  <a:gd name="T20" fmla="*/ 8 w 38"/>
                  <a:gd name="T21" fmla="*/ 6 h 64"/>
                  <a:gd name="T22" fmla="*/ 8 w 38"/>
                  <a:gd name="T23" fmla="*/ 3 h 64"/>
                  <a:gd name="T24" fmla="*/ 12 w 38"/>
                  <a:gd name="T25" fmla="*/ 0 h 64"/>
                  <a:gd name="T26" fmla="*/ 38 w 38"/>
                  <a:gd name="T27" fmla="*/ 59 h 64"/>
                  <a:gd name="T28" fmla="*/ 32 w 38"/>
                  <a:gd name="T2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64">
                    <a:moveTo>
                      <a:pt x="32" y="64"/>
                    </a:moveTo>
                    <a:lnTo>
                      <a:pt x="12" y="20"/>
                    </a:lnTo>
                    <a:lnTo>
                      <a:pt x="11" y="24"/>
                    </a:lnTo>
                    <a:lnTo>
                      <a:pt x="6" y="30"/>
                    </a:lnTo>
                    <a:lnTo>
                      <a:pt x="1" y="36"/>
                    </a:lnTo>
                    <a:lnTo>
                      <a:pt x="0" y="30"/>
                    </a:lnTo>
                    <a:lnTo>
                      <a:pt x="3" y="24"/>
                    </a:lnTo>
                    <a:lnTo>
                      <a:pt x="4" y="18"/>
                    </a:lnTo>
                    <a:lnTo>
                      <a:pt x="8" y="12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12" y="0"/>
                    </a:lnTo>
                    <a:lnTo>
                      <a:pt x="38" y="59"/>
                    </a:lnTo>
                    <a:lnTo>
                      <a:pt x="32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2" name="Freeform 598"/>
              <p:cNvSpPr>
                <a:spLocks/>
              </p:cNvSpPr>
              <p:nvPr/>
            </p:nvSpPr>
            <p:spPr bwMode="auto">
              <a:xfrm>
                <a:off x="4865" y="1034"/>
                <a:ext cx="39" cy="63"/>
              </a:xfrm>
              <a:custGeom>
                <a:avLst/>
                <a:gdLst>
                  <a:gd name="T0" fmla="*/ 33 w 39"/>
                  <a:gd name="T1" fmla="*/ 63 h 63"/>
                  <a:gd name="T2" fmla="*/ 14 w 39"/>
                  <a:gd name="T3" fmla="*/ 18 h 63"/>
                  <a:gd name="T4" fmla="*/ 11 w 39"/>
                  <a:gd name="T5" fmla="*/ 24 h 63"/>
                  <a:gd name="T6" fmla="*/ 8 w 39"/>
                  <a:gd name="T7" fmla="*/ 29 h 63"/>
                  <a:gd name="T8" fmla="*/ 3 w 39"/>
                  <a:gd name="T9" fmla="*/ 35 h 63"/>
                  <a:gd name="T10" fmla="*/ 0 w 39"/>
                  <a:gd name="T11" fmla="*/ 29 h 63"/>
                  <a:gd name="T12" fmla="*/ 3 w 39"/>
                  <a:gd name="T13" fmla="*/ 24 h 63"/>
                  <a:gd name="T14" fmla="*/ 6 w 39"/>
                  <a:gd name="T15" fmla="*/ 18 h 63"/>
                  <a:gd name="T16" fmla="*/ 8 w 39"/>
                  <a:gd name="T17" fmla="*/ 12 h 63"/>
                  <a:gd name="T18" fmla="*/ 9 w 39"/>
                  <a:gd name="T19" fmla="*/ 8 h 63"/>
                  <a:gd name="T20" fmla="*/ 9 w 39"/>
                  <a:gd name="T21" fmla="*/ 4 h 63"/>
                  <a:gd name="T22" fmla="*/ 9 w 39"/>
                  <a:gd name="T23" fmla="*/ 1 h 63"/>
                  <a:gd name="T24" fmla="*/ 13 w 39"/>
                  <a:gd name="T25" fmla="*/ 0 h 63"/>
                  <a:gd name="T26" fmla="*/ 39 w 39"/>
                  <a:gd name="T27" fmla="*/ 58 h 63"/>
                  <a:gd name="T28" fmla="*/ 33 w 39"/>
                  <a:gd name="T2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63">
                    <a:moveTo>
                      <a:pt x="33" y="63"/>
                    </a:moveTo>
                    <a:lnTo>
                      <a:pt x="14" y="18"/>
                    </a:lnTo>
                    <a:lnTo>
                      <a:pt x="11" y="24"/>
                    </a:lnTo>
                    <a:lnTo>
                      <a:pt x="8" y="29"/>
                    </a:lnTo>
                    <a:lnTo>
                      <a:pt x="3" y="35"/>
                    </a:lnTo>
                    <a:lnTo>
                      <a:pt x="0" y="29"/>
                    </a:lnTo>
                    <a:lnTo>
                      <a:pt x="3" y="24"/>
                    </a:lnTo>
                    <a:lnTo>
                      <a:pt x="6" y="18"/>
                    </a:lnTo>
                    <a:lnTo>
                      <a:pt x="8" y="12"/>
                    </a:lnTo>
                    <a:lnTo>
                      <a:pt x="9" y="8"/>
                    </a:lnTo>
                    <a:lnTo>
                      <a:pt x="9" y="4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39" y="58"/>
                    </a:lnTo>
                    <a:lnTo>
                      <a:pt x="33" y="6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3" name="Freeform 599"/>
              <p:cNvSpPr>
                <a:spLocks/>
              </p:cNvSpPr>
              <p:nvPr/>
            </p:nvSpPr>
            <p:spPr bwMode="auto">
              <a:xfrm>
                <a:off x="4924" y="983"/>
                <a:ext cx="61" cy="69"/>
              </a:xfrm>
              <a:custGeom>
                <a:avLst/>
                <a:gdLst>
                  <a:gd name="T0" fmla="*/ 30 w 61"/>
                  <a:gd name="T1" fmla="*/ 42 h 69"/>
                  <a:gd name="T2" fmla="*/ 27 w 61"/>
                  <a:gd name="T3" fmla="*/ 35 h 69"/>
                  <a:gd name="T4" fmla="*/ 50 w 61"/>
                  <a:gd name="T5" fmla="*/ 19 h 69"/>
                  <a:gd name="T6" fmla="*/ 61 w 61"/>
                  <a:gd name="T7" fmla="*/ 42 h 69"/>
                  <a:gd name="T8" fmla="*/ 58 w 61"/>
                  <a:gd name="T9" fmla="*/ 48 h 69"/>
                  <a:gd name="T10" fmla="*/ 55 w 61"/>
                  <a:gd name="T11" fmla="*/ 54 h 69"/>
                  <a:gd name="T12" fmla="*/ 50 w 61"/>
                  <a:gd name="T13" fmla="*/ 59 h 69"/>
                  <a:gd name="T14" fmla="*/ 46 w 61"/>
                  <a:gd name="T15" fmla="*/ 63 h 69"/>
                  <a:gd name="T16" fmla="*/ 38 w 61"/>
                  <a:gd name="T17" fmla="*/ 68 h 69"/>
                  <a:gd name="T18" fmla="*/ 30 w 61"/>
                  <a:gd name="T19" fmla="*/ 69 h 69"/>
                  <a:gd name="T20" fmla="*/ 24 w 61"/>
                  <a:gd name="T21" fmla="*/ 69 h 69"/>
                  <a:gd name="T22" fmla="*/ 18 w 61"/>
                  <a:gd name="T23" fmla="*/ 66 h 69"/>
                  <a:gd name="T24" fmla="*/ 14 w 61"/>
                  <a:gd name="T25" fmla="*/ 63 h 69"/>
                  <a:gd name="T26" fmla="*/ 9 w 61"/>
                  <a:gd name="T27" fmla="*/ 57 h 69"/>
                  <a:gd name="T28" fmla="*/ 4 w 61"/>
                  <a:gd name="T29" fmla="*/ 51 h 69"/>
                  <a:gd name="T30" fmla="*/ 1 w 61"/>
                  <a:gd name="T31" fmla="*/ 45 h 69"/>
                  <a:gd name="T32" fmla="*/ 0 w 61"/>
                  <a:gd name="T33" fmla="*/ 39 h 69"/>
                  <a:gd name="T34" fmla="*/ 0 w 61"/>
                  <a:gd name="T35" fmla="*/ 31 h 69"/>
                  <a:gd name="T36" fmla="*/ 1 w 61"/>
                  <a:gd name="T37" fmla="*/ 25 h 69"/>
                  <a:gd name="T38" fmla="*/ 3 w 61"/>
                  <a:gd name="T39" fmla="*/ 19 h 69"/>
                  <a:gd name="T40" fmla="*/ 6 w 61"/>
                  <a:gd name="T41" fmla="*/ 14 h 69"/>
                  <a:gd name="T42" fmla="*/ 9 w 61"/>
                  <a:gd name="T43" fmla="*/ 9 h 69"/>
                  <a:gd name="T44" fmla="*/ 14 w 61"/>
                  <a:gd name="T45" fmla="*/ 6 h 69"/>
                  <a:gd name="T46" fmla="*/ 20 w 61"/>
                  <a:gd name="T47" fmla="*/ 2 h 69"/>
                  <a:gd name="T48" fmla="*/ 24 w 61"/>
                  <a:gd name="T49" fmla="*/ 0 h 69"/>
                  <a:gd name="T50" fmla="*/ 30 w 61"/>
                  <a:gd name="T51" fmla="*/ 0 h 69"/>
                  <a:gd name="T52" fmla="*/ 35 w 61"/>
                  <a:gd name="T53" fmla="*/ 0 h 69"/>
                  <a:gd name="T54" fmla="*/ 40 w 61"/>
                  <a:gd name="T55" fmla="*/ 3 h 69"/>
                  <a:gd name="T56" fmla="*/ 44 w 61"/>
                  <a:gd name="T57" fmla="*/ 6 h 69"/>
                  <a:gd name="T58" fmla="*/ 40 w 61"/>
                  <a:gd name="T59" fmla="*/ 12 h 69"/>
                  <a:gd name="T60" fmla="*/ 35 w 61"/>
                  <a:gd name="T61" fmla="*/ 9 h 69"/>
                  <a:gd name="T62" fmla="*/ 29 w 61"/>
                  <a:gd name="T63" fmla="*/ 8 h 69"/>
                  <a:gd name="T64" fmla="*/ 24 w 61"/>
                  <a:gd name="T65" fmla="*/ 9 h 69"/>
                  <a:gd name="T66" fmla="*/ 18 w 61"/>
                  <a:gd name="T67" fmla="*/ 12 h 69"/>
                  <a:gd name="T68" fmla="*/ 14 w 61"/>
                  <a:gd name="T69" fmla="*/ 17 h 69"/>
                  <a:gd name="T70" fmla="*/ 9 w 61"/>
                  <a:gd name="T71" fmla="*/ 23 h 69"/>
                  <a:gd name="T72" fmla="*/ 7 w 61"/>
                  <a:gd name="T73" fmla="*/ 29 h 69"/>
                  <a:gd name="T74" fmla="*/ 7 w 61"/>
                  <a:gd name="T75" fmla="*/ 37 h 69"/>
                  <a:gd name="T76" fmla="*/ 10 w 61"/>
                  <a:gd name="T77" fmla="*/ 46 h 69"/>
                  <a:gd name="T78" fmla="*/ 15 w 61"/>
                  <a:gd name="T79" fmla="*/ 54 h 69"/>
                  <a:gd name="T80" fmla="*/ 18 w 61"/>
                  <a:gd name="T81" fmla="*/ 57 h 69"/>
                  <a:gd name="T82" fmla="*/ 23 w 61"/>
                  <a:gd name="T83" fmla="*/ 60 h 69"/>
                  <a:gd name="T84" fmla="*/ 27 w 61"/>
                  <a:gd name="T85" fmla="*/ 62 h 69"/>
                  <a:gd name="T86" fmla="*/ 32 w 61"/>
                  <a:gd name="T87" fmla="*/ 62 h 69"/>
                  <a:gd name="T88" fmla="*/ 37 w 61"/>
                  <a:gd name="T89" fmla="*/ 60 h 69"/>
                  <a:gd name="T90" fmla="*/ 41 w 61"/>
                  <a:gd name="T91" fmla="*/ 57 h 69"/>
                  <a:gd name="T92" fmla="*/ 46 w 61"/>
                  <a:gd name="T93" fmla="*/ 54 h 69"/>
                  <a:gd name="T94" fmla="*/ 49 w 61"/>
                  <a:gd name="T95" fmla="*/ 48 h 69"/>
                  <a:gd name="T96" fmla="*/ 53 w 61"/>
                  <a:gd name="T97" fmla="*/ 42 h 69"/>
                  <a:gd name="T98" fmla="*/ 47 w 61"/>
                  <a:gd name="T99" fmla="*/ 29 h 69"/>
                  <a:gd name="T100" fmla="*/ 30 w 61"/>
                  <a:gd name="T101" fmla="*/ 4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1" h="69">
                    <a:moveTo>
                      <a:pt x="30" y="42"/>
                    </a:moveTo>
                    <a:lnTo>
                      <a:pt x="27" y="35"/>
                    </a:lnTo>
                    <a:lnTo>
                      <a:pt x="50" y="19"/>
                    </a:lnTo>
                    <a:lnTo>
                      <a:pt x="61" y="42"/>
                    </a:lnTo>
                    <a:lnTo>
                      <a:pt x="58" y="48"/>
                    </a:lnTo>
                    <a:lnTo>
                      <a:pt x="55" y="54"/>
                    </a:lnTo>
                    <a:lnTo>
                      <a:pt x="50" y="59"/>
                    </a:lnTo>
                    <a:lnTo>
                      <a:pt x="46" y="63"/>
                    </a:lnTo>
                    <a:lnTo>
                      <a:pt x="38" y="68"/>
                    </a:lnTo>
                    <a:lnTo>
                      <a:pt x="30" y="69"/>
                    </a:lnTo>
                    <a:lnTo>
                      <a:pt x="24" y="69"/>
                    </a:lnTo>
                    <a:lnTo>
                      <a:pt x="18" y="66"/>
                    </a:lnTo>
                    <a:lnTo>
                      <a:pt x="14" y="63"/>
                    </a:lnTo>
                    <a:lnTo>
                      <a:pt x="9" y="57"/>
                    </a:lnTo>
                    <a:lnTo>
                      <a:pt x="4" y="51"/>
                    </a:lnTo>
                    <a:lnTo>
                      <a:pt x="1" y="45"/>
                    </a:lnTo>
                    <a:lnTo>
                      <a:pt x="0" y="39"/>
                    </a:lnTo>
                    <a:lnTo>
                      <a:pt x="0" y="31"/>
                    </a:lnTo>
                    <a:lnTo>
                      <a:pt x="1" y="25"/>
                    </a:lnTo>
                    <a:lnTo>
                      <a:pt x="3" y="19"/>
                    </a:lnTo>
                    <a:lnTo>
                      <a:pt x="6" y="14"/>
                    </a:lnTo>
                    <a:lnTo>
                      <a:pt x="9" y="9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4" y="0"/>
                    </a:lnTo>
                    <a:lnTo>
                      <a:pt x="30" y="0"/>
                    </a:lnTo>
                    <a:lnTo>
                      <a:pt x="35" y="0"/>
                    </a:lnTo>
                    <a:lnTo>
                      <a:pt x="40" y="3"/>
                    </a:lnTo>
                    <a:lnTo>
                      <a:pt x="44" y="6"/>
                    </a:lnTo>
                    <a:lnTo>
                      <a:pt x="40" y="12"/>
                    </a:lnTo>
                    <a:lnTo>
                      <a:pt x="35" y="9"/>
                    </a:lnTo>
                    <a:lnTo>
                      <a:pt x="29" y="8"/>
                    </a:lnTo>
                    <a:lnTo>
                      <a:pt x="24" y="9"/>
                    </a:lnTo>
                    <a:lnTo>
                      <a:pt x="18" y="12"/>
                    </a:lnTo>
                    <a:lnTo>
                      <a:pt x="14" y="17"/>
                    </a:lnTo>
                    <a:lnTo>
                      <a:pt x="9" y="23"/>
                    </a:lnTo>
                    <a:lnTo>
                      <a:pt x="7" y="29"/>
                    </a:lnTo>
                    <a:lnTo>
                      <a:pt x="7" y="37"/>
                    </a:lnTo>
                    <a:lnTo>
                      <a:pt x="10" y="46"/>
                    </a:lnTo>
                    <a:lnTo>
                      <a:pt x="15" y="54"/>
                    </a:lnTo>
                    <a:lnTo>
                      <a:pt x="18" y="57"/>
                    </a:lnTo>
                    <a:lnTo>
                      <a:pt x="23" y="60"/>
                    </a:lnTo>
                    <a:lnTo>
                      <a:pt x="27" y="62"/>
                    </a:lnTo>
                    <a:lnTo>
                      <a:pt x="32" y="62"/>
                    </a:lnTo>
                    <a:lnTo>
                      <a:pt x="37" y="60"/>
                    </a:lnTo>
                    <a:lnTo>
                      <a:pt x="41" y="57"/>
                    </a:lnTo>
                    <a:lnTo>
                      <a:pt x="46" y="54"/>
                    </a:lnTo>
                    <a:lnTo>
                      <a:pt x="49" y="48"/>
                    </a:lnTo>
                    <a:lnTo>
                      <a:pt x="53" y="42"/>
                    </a:lnTo>
                    <a:lnTo>
                      <a:pt x="47" y="29"/>
                    </a:lnTo>
                    <a:lnTo>
                      <a:pt x="30" y="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4" name="Freeform 600"/>
              <p:cNvSpPr>
                <a:spLocks noEditPoints="1"/>
              </p:cNvSpPr>
              <p:nvPr/>
            </p:nvSpPr>
            <p:spPr bwMode="auto">
              <a:xfrm>
                <a:off x="4984" y="966"/>
                <a:ext cx="41" cy="51"/>
              </a:xfrm>
              <a:custGeom>
                <a:avLst/>
                <a:gdLst>
                  <a:gd name="T0" fmla="*/ 33 w 41"/>
                  <a:gd name="T1" fmla="*/ 25 h 51"/>
                  <a:gd name="T2" fmla="*/ 40 w 41"/>
                  <a:gd name="T3" fmla="*/ 22 h 51"/>
                  <a:gd name="T4" fmla="*/ 41 w 41"/>
                  <a:gd name="T5" fmla="*/ 28 h 51"/>
                  <a:gd name="T6" fmla="*/ 40 w 41"/>
                  <a:gd name="T7" fmla="*/ 34 h 51"/>
                  <a:gd name="T8" fmla="*/ 38 w 41"/>
                  <a:gd name="T9" fmla="*/ 40 h 51"/>
                  <a:gd name="T10" fmla="*/ 35 w 41"/>
                  <a:gd name="T11" fmla="*/ 43 h 51"/>
                  <a:gd name="T12" fmla="*/ 32 w 41"/>
                  <a:gd name="T13" fmla="*/ 46 h 51"/>
                  <a:gd name="T14" fmla="*/ 27 w 41"/>
                  <a:gd name="T15" fmla="*/ 49 h 51"/>
                  <a:gd name="T16" fmla="*/ 23 w 41"/>
                  <a:gd name="T17" fmla="*/ 51 h 51"/>
                  <a:gd name="T18" fmla="*/ 18 w 41"/>
                  <a:gd name="T19" fmla="*/ 51 h 51"/>
                  <a:gd name="T20" fmla="*/ 13 w 41"/>
                  <a:gd name="T21" fmla="*/ 49 h 51"/>
                  <a:gd name="T22" fmla="*/ 9 w 41"/>
                  <a:gd name="T23" fmla="*/ 46 h 51"/>
                  <a:gd name="T24" fmla="*/ 6 w 41"/>
                  <a:gd name="T25" fmla="*/ 42 h 51"/>
                  <a:gd name="T26" fmla="*/ 1 w 41"/>
                  <a:gd name="T27" fmla="*/ 36 h 51"/>
                  <a:gd name="T28" fmla="*/ 0 w 41"/>
                  <a:gd name="T29" fmla="*/ 28 h 51"/>
                  <a:gd name="T30" fmla="*/ 0 w 41"/>
                  <a:gd name="T31" fmla="*/ 20 h 51"/>
                  <a:gd name="T32" fmla="*/ 1 w 41"/>
                  <a:gd name="T33" fmla="*/ 14 h 51"/>
                  <a:gd name="T34" fmla="*/ 4 w 41"/>
                  <a:gd name="T35" fmla="*/ 9 h 51"/>
                  <a:gd name="T36" fmla="*/ 9 w 41"/>
                  <a:gd name="T37" fmla="*/ 5 h 51"/>
                  <a:gd name="T38" fmla="*/ 13 w 41"/>
                  <a:gd name="T39" fmla="*/ 2 h 51"/>
                  <a:gd name="T40" fmla="*/ 17 w 41"/>
                  <a:gd name="T41" fmla="*/ 0 h 51"/>
                  <a:gd name="T42" fmla="*/ 21 w 41"/>
                  <a:gd name="T43" fmla="*/ 2 h 51"/>
                  <a:gd name="T44" fmla="*/ 26 w 41"/>
                  <a:gd name="T45" fmla="*/ 2 h 51"/>
                  <a:gd name="T46" fmla="*/ 30 w 41"/>
                  <a:gd name="T47" fmla="*/ 5 h 51"/>
                  <a:gd name="T48" fmla="*/ 33 w 41"/>
                  <a:gd name="T49" fmla="*/ 9 h 51"/>
                  <a:gd name="T50" fmla="*/ 37 w 41"/>
                  <a:gd name="T51" fmla="*/ 12 h 51"/>
                  <a:gd name="T52" fmla="*/ 38 w 41"/>
                  <a:gd name="T53" fmla="*/ 16 h 51"/>
                  <a:gd name="T54" fmla="*/ 10 w 41"/>
                  <a:gd name="T55" fmla="*/ 36 h 51"/>
                  <a:gd name="T56" fmla="*/ 10 w 41"/>
                  <a:gd name="T57" fmla="*/ 36 h 51"/>
                  <a:gd name="T58" fmla="*/ 10 w 41"/>
                  <a:gd name="T59" fmla="*/ 37 h 51"/>
                  <a:gd name="T60" fmla="*/ 15 w 41"/>
                  <a:gd name="T61" fmla="*/ 42 h 51"/>
                  <a:gd name="T62" fmla="*/ 20 w 41"/>
                  <a:gd name="T63" fmla="*/ 43 h 51"/>
                  <a:gd name="T64" fmla="*/ 24 w 41"/>
                  <a:gd name="T65" fmla="*/ 43 h 51"/>
                  <a:gd name="T66" fmla="*/ 27 w 41"/>
                  <a:gd name="T67" fmla="*/ 42 h 51"/>
                  <a:gd name="T68" fmla="*/ 30 w 41"/>
                  <a:gd name="T69" fmla="*/ 39 h 51"/>
                  <a:gd name="T70" fmla="*/ 32 w 41"/>
                  <a:gd name="T71" fmla="*/ 36 h 51"/>
                  <a:gd name="T72" fmla="*/ 33 w 41"/>
                  <a:gd name="T73" fmla="*/ 31 h 51"/>
                  <a:gd name="T74" fmla="*/ 33 w 41"/>
                  <a:gd name="T75" fmla="*/ 25 h 51"/>
                  <a:gd name="T76" fmla="*/ 7 w 41"/>
                  <a:gd name="T77" fmla="*/ 29 h 51"/>
                  <a:gd name="T78" fmla="*/ 29 w 41"/>
                  <a:gd name="T79" fmla="*/ 14 h 51"/>
                  <a:gd name="T80" fmla="*/ 27 w 41"/>
                  <a:gd name="T81" fmla="*/ 12 h 51"/>
                  <a:gd name="T82" fmla="*/ 27 w 41"/>
                  <a:gd name="T83" fmla="*/ 12 h 51"/>
                  <a:gd name="T84" fmla="*/ 24 w 41"/>
                  <a:gd name="T85" fmla="*/ 9 h 51"/>
                  <a:gd name="T86" fmla="*/ 20 w 41"/>
                  <a:gd name="T87" fmla="*/ 8 h 51"/>
                  <a:gd name="T88" fmla="*/ 17 w 41"/>
                  <a:gd name="T89" fmla="*/ 8 h 51"/>
                  <a:gd name="T90" fmla="*/ 12 w 41"/>
                  <a:gd name="T91" fmla="*/ 9 h 51"/>
                  <a:gd name="T92" fmla="*/ 9 w 41"/>
                  <a:gd name="T93" fmla="*/ 12 h 51"/>
                  <a:gd name="T94" fmla="*/ 7 w 41"/>
                  <a:gd name="T95" fmla="*/ 17 h 51"/>
                  <a:gd name="T96" fmla="*/ 6 w 41"/>
                  <a:gd name="T97" fmla="*/ 23 h 51"/>
                  <a:gd name="T98" fmla="*/ 7 w 41"/>
                  <a:gd name="T99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1" h="51">
                    <a:moveTo>
                      <a:pt x="33" y="25"/>
                    </a:moveTo>
                    <a:lnTo>
                      <a:pt x="40" y="22"/>
                    </a:lnTo>
                    <a:lnTo>
                      <a:pt x="41" y="28"/>
                    </a:lnTo>
                    <a:lnTo>
                      <a:pt x="40" y="34"/>
                    </a:lnTo>
                    <a:lnTo>
                      <a:pt x="38" y="40"/>
                    </a:lnTo>
                    <a:lnTo>
                      <a:pt x="35" y="43"/>
                    </a:lnTo>
                    <a:lnTo>
                      <a:pt x="32" y="46"/>
                    </a:lnTo>
                    <a:lnTo>
                      <a:pt x="27" y="49"/>
                    </a:lnTo>
                    <a:lnTo>
                      <a:pt x="23" y="51"/>
                    </a:lnTo>
                    <a:lnTo>
                      <a:pt x="18" y="51"/>
                    </a:lnTo>
                    <a:lnTo>
                      <a:pt x="13" y="49"/>
                    </a:lnTo>
                    <a:lnTo>
                      <a:pt x="9" y="46"/>
                    </a:lnTo>
                    <a:lnTo>
                      <a:pt x="6" y="42"/>
                    </a:lnTo>
                    <a:lnTo>
                      <a:pt x="1" y="36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1" y="14"/>
                    </a:lnTo>
                    <a:lnTo>
                      <a:pt x="4" y="9"/>
                    </a:lnTo>
                    <a:lnTo>
                      <a:pt x="9" y="5"/>
                    </a:lnTo>
                    <a:lnTo>
                      <a:pt x="13" y="2"/>
                    </a:lnTo>
                    <a:lnTo>
                      <a:pt x="17" y="0"/>
                    </a:lnTo>
                    <a:lnTo>
                      <a:pt x="21" y="2"/>
                    </a:lnTo>
                    <a:lnTo>
                      <a:pt x="26" y="2"/>
                    </a:lnTo>
                    <a:lnTo>
                      <a:pt x="30" y="5"/>
                    </a:lnTo>
                    <a:lnTo>
                      <a:pt x="33" y="9"/>
                    </a:lnTo>
                    <a:lnTo>
                      <a:pt x="37" y="12"/>
                    </a:lnTo>
                    <a:lnTo>
                      <a:pt x="38" y="16"/>
                    </a:lnTo>
                    <a:lnTo>
                      <a:pt x="10" y="36"/>
                    </a:lnTo>
                    <a:lnTo>
                      <a:pt x="10" y="36"/>
                    </a:lnTo>
                    <a:lnTo>
                      <a:pt x="10" y="37"/>
                    </a:lnTo>
                    <a:lnTo>
                      <a:pt x="15" y="42"/>
                    </a:lnTo>
                    <a:lnTo>
                      <a:pt x="20" y="43"/>
                    </a:lnTo>
                    <a:lnTo>
                      <a:pt x="24" y="43"/>
                    </a:lnTo>
                    <a:lnTo>
                      <a:pt x="27" y="42"/>
                    </a:lnTo>
                    <a:lnTo>
                      <a:pt x="30" y="39"/>
                    </a:lnTo>
                    <a:lnTo>
                      <a:pt x="32" y="36"/>
                    </a:lnTo>
                    <a:lnTo>
                      <a:pt x="33" y="31"/>
                    </a:lnTo>
                    <a:lnTo>
                      <a:pt x="33" y="25"/>
                    </a:lnTo>
                    <a:close/>
                    <a:moveTo>
                      <a:pt x="7" y="29"/>
                    </a:moveTo>
                    <a:lnTo>
                      <a:pt x="29" y="14"/>
                    </a:lnTo>
                    <a:lnTo>
                      <a:pt x="27" y="12"/>
                    </a:lnTo>
                    <a:lnTo>
                      <a:pt x="27" y="12"/>
                    </a:lnTo>
                    <a:lnTo>
                      <a:pt x="24" y="9"/>
                    </a:lnTo>
                    <a:lnTo>
                      <a:pt x="20" y="8"/>
                    </a:lnTo>
                    <a:lnTo>
                      <a:pt x="17" y="8"/>
                    </a:lnTo>
                    <a:lnTo>
                      <a:pt x="12" y="9"/>
                    </a:lnTo>
                    <a:lnTo>
                      <a:pt x="9" y="12"/>
                    </a:lnTo>
                    <a:lnTo>
                      <a:pt x="7" y="17"/>
                    </a:lnTo>
                    <a:lnTo>
                      <a:pt x="6" y="23"/>
                    </a:lnTo>
                    <a:lnTo>
                      <a:pt x="7" y="2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5" name="Freeform 601"/>
              <p:cNvSpPr>
                <a:spLocks/>
              </p:cNvSpPr>
              <p:nvPr/>
            </p:nvSpPr>
            <p:spPr bwMode="auto">
              <a:xfrm>
                <a:off x="5008" y="906"/>
                <a:ext cx="54" cy="77"/>
              </a:xfrm>
              <a:custGeom>
                <a:avLst/>
                <a:gdLst>
                  <a:gd name="T0" fmla="*/ 46 w 54"/>
                  <a:gd name="T1" fmla="*/ 77 h 77"/>
                  <a:gd name="T2" fmla="*/ 0 w 54"/>
                  <a:gd name="T3" fmla="*/ 33 h 77"/>
                  <a:gd name="T4" fmla="*/ 6 w 54"/>
                  <a:gd name="T5" fmla="*/ 28 h 77"/>
                  <a:gd name="T6" fmla="*/ 34 w 54"/>
                  <a:gd name="T7" fmla="*/ 56 h 77"/>
                  <a:gd name="T8" fmla="*/ 40 w 54"/>
                  <a:gd name="T9" fmla="*/ 62 h 77"/>
                  <a:gd name="T10" fmla="*/ 46 w 54"/>
                  <a:gd name="T11" fmla="*/ 66 h 77"/>
                  <a:gd name="T12" fmla="*/ 45 w 54"/>
                  <a:gd name="T13" fmla="*/ 59 h 77"/>
                  <a:gd name="T14" fmla="*/ 45 w 54"/>
                  <a:gd name="T15" fmla="*/ 53 h 77"/>
                  <a:gd name="T16" fmla="*/ 37 w 54"/>
                  <a:gd name="T17" fmla="*/ 5 h 77"/>
                  <a:gd name="T18" fmla="*/ 45 w 54"/>
                  <a:gd name="T19" fmla="*/ 0 h 77"/>
                  <a:gd name="T20" fmla="*/ 54 w 54"/>
                  <a:gd name="T21" fmla="*/ 72 h 77"/>
                  <a:gd name="T22" fmla="*/ 46 w 54"/>
                  <a:gd name="T2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77">
                    <a:moveTo>
                      <a:pt x="46" y="77"/>
                    </a:moveTo>
                    <a:lnTo>
                      <a:pt x="0" y="33"/>
                    </a:lnTo>
                    <a:lnTo>
                      <a:pt x="6" y="28"/>
                    </a:lnTo>
                    <a:lnTo>
                      <a:pt x="34" y="56"/>
                    </a:lnTo>
                    <a:lnTo>
                      <a:pt x="40" y="62"/>
                    </a:lnTo>
                    <a:lnTo>
                      <a:pt x="46" y="66"/>
                    </a:lnTo>
                    <a:lnTo>
                      <a:pt x="45" y="59"/>
                    </a:lnTo>
                    <a:lnTo>
                      <a:pt x="45" y="53"/>
                    </a:lnTo>
                    <a:lnTo>
                      <a:pt x="37" y="5"/>
                    </a:lnTo>
                    <a:lnTo>
                      <a:pt x="45" y="0"/>
                    </a:lnTo>
                    <a:lnTo>
                      <a:pt x="54" y="72"/>
                    </a:lnTo>
                    <a:lnTo>
                      <a:pt x="46" y="7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6" name="Freeform 602"/>
              <p:cNvSpPr>
                <a:spLocks/>
              </p:cNvSpPr>
              <p:nvPr/>
            </p:nvSpPr>
            <p:spPr bwMode="auto">
              <a:xfrm>
                <a:off x="4604" y="1944"/>
                <a:ext cx="57" cy="81"/>
              </a:xfrm>
              <a:custGeom>
                <a:avLst/>
                <a:gdLst>
                  <a:gd name="T0" fmla="*/ 12 w 57"/>
                  <a:gd name="T1" fmla="*/ 81 h 81"/>
                  <a:gd name="T2" fmla="*/ 0 w 57"/>
                  <a:gd name="T3" fmla="*/ 18 h 81"/>
                  <a:gd name="T4" fmla="*/ 41 w 57"/>
                  <a:gd name="T5" fmla="*/ 0 h 81"/>
                  <a:gd name="T6" fmla="*/ 43 w 57"/>
                  <a:gd name="T7" fmla="*/ 8 h 81"/>
                  <a:gd name="T8" fmla="*/ 8 w 57"/>
                  <a:gd name="T9" fmla="*/ 23 h 81"/>
                  <a:gd name="T10" fmla="*/ 12 w 57"/>
                  <a:gd name="T11" fmla="*/ 42 h 81"/>
                  <a:gd name="T12" fmla="*/ 44 w 57"/>
                  <a:gd name="T13" fmla="*/ 28 h 81"/>
                  <a:gd name="T14" fmla="*/ 46 w 57"/>
                  <a:gd name="T15" fmla="*/ 35 h 81"/>
                  <a:gd name="T16" fmla="*/ 14 w 57"/>
                  <a:gd name="T17" fmla="*/ 49 h 81"/>
                  <a:gd name="T18" fmla="*/ 18 w 57"/>
                  <a:gd name="T19" fmla="*/ 71 h 81"/>
                  <a:gd name="T20" fmla="*/ 55 w 57"/>
                  <a:gd name="T21" fmla="*/ 55 h 81"/>
                  <a:gd name="T22" fmla="*/ 57 w 57"/>
                  <a:gd name="T23" fmla="*/ 63 h 81"/>
                  <a:gd name="T24" fmla="*/ 12 w 57"/>
                  <a:gd name="T2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81">
                    <a:moveTo>
                      <a:pt x="12" y="81"/>
                    </a:moveTo>
                    <a:lnTo>
                      <a:pt x="0" y="18"/>
                    </a:lnTo>
                    <a:lnTo>
                      <a:pt x="41" y="0"/>
                    </a:lnTo>
                    <a:lnTo>
                      <a:pt x="43" y="8"/>
                    </a:lnTo>
                    <a:lnTo>
                      <a:pt x="8" y="23"/>
                    </a:lnTo>
                    <a:lnTo>
                      <a:pt x="12" y="42"/>
                    </a:lnTo>
                    <a:lnTo>
                      <a:pt x="44" y="28"/>
                    </a:lnTo>
                    <a:lnTo>
                      <a:pt x="46" y="35"/>
                    </a:lnTo>
                    <a:lnTo>
                      <a:pt x="14" y="49"/>
                    </a:lnTo>
                    <a:lnTo>
                      <a:pt x="18" y="71"/>
                    </a:lnTo>
                    <a:lnTo>
                      <a:pt x="55" y="55"/>
                    </a:lnTo>
                    <a:lnTo>
                      <a:pt x="57" y="63"/>
                    </a:lnTo>
                    <a:lnTo>
                      <a:pt x="12" y="8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7" name="Freeform 603"/>
              <p:cNvSpPr>
                <a:spLocks noEditPoints="1"/>
              </p:cNvSpPr>
              <p:nvPr/>
            </p:nvSpPr>
            <p:spPr bwMode="auto">
              <a:xfrm>
                <a:off x="4681" y="1935"/>
                <a:ext cx="46" cy="40"/>
              </a:xfrm>
              <a:custGeom>
                <a:avLst/>
                <a:gdLst>
                  <a:gd name="T0" fmla="*/ 40 w 46"/>
                  <a:gd name="T1" fmla="*/ 6 h 40"/>
                  <a:gd name="T2" fmla="*/ 3 w 46"/>
                  <a:gd name="T3" fmla="*/ 23 h 40"/>
                  <a:gd name="T4" fmla="*/ 0 w 46"/>
                  <a:gd name="T5" fmla="*/ 15 h 40"/>
                  <a:gd name="T6" fmla="*/ 37 w 46"/>
                  <a:gd name="T7" fmla="*/ 0 h 40"/>
                  <a:gd name="T8" fmla="*/ 40 w 46"/>
                  <a:gd name="T9" fmla="*/ 6 h 40"/>
                  <a:gd name="T10" fmla="*/ 46 w 46"/>
                  <a:gd name="T11" fmla="*/ 23 h 40"/>
                  <a:gd name="T12" fmla="*/ 9 w 46"/>
                  <a:gd name="T13" fmla="*/ 40 h 40"/>
                  <a:gd name="T14" fmla="*/ 6 w 46"/>
                  <a:gd name="T15" fmla="*/ 32 h 40"/>
                  <a:gd name="T16" fmla="*/ 44 w 46"/>
                  <a:gd name="T17" fmla="*/ 17 h 40"/>
                  <a:gd name="T18" fmla="*/ 46 w 46"/>
                  <a:gd name="T19" fmla="*/ 2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0">
                    <a:moveTo>
                      <a:pt x="40" y="6"/>
                    </a:moveTo>
                    <a:lnTo>
                      <a:pt x="3" y="23"/>
                    </a:lnTo>
                    <a:lnTo>
                      <a:pt x="0" y="15"/>
                    </a:lnTo>
                    <a:lnTo>
                      <a:pt x="37" y="0"/>
                    </a:lnTo>
                    <a:lnTo>
                      <a:pt x="40" y="6"/>
                    </a:lnTo>
                    <a:close/>
                    <a:moveTo>
                      <a:pt x="46" y="23"/>
                    </a:moveTo>
                    <a:lnTo>
                      <a:pt x="9" y="40"/>
                    </a:lnTo>
                    <a:lnTo>
                      <a:pt x="6" y="32"/>
                    </a:lnTo>
                    <a:lnTo>
                      <a:pt x="44" y="17"/>
                    </a:lnTo>
                    <a:lnTo>
                      <a:pt x="46" y="2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8" name="Freeform 604"/>
              <p:cNvSpPr>
                <a:spLocks noEditPoints="1"/>
              </p:cNvSpPr>
              <p:nvPr/>
            </p:nvSpPr>
            <p:spPr bwMode="auto">
              <a:xfrm>
                <a:off x="4755" y="1892"/>
                <a:ext cx="41" cy="64"/>
              </a:xfrm>
              <a:custGeom>
                <a:avLst/>
                <a:gdLst>
                  <a:gd name="T0" fmla="*/ 9 w 41"/>
                  <a:gd name="T1" fmla="*/ 29 h 64"/>
                  <a:gd name="T2" fmla="*/ 13 w 41"/>
                  <a:gd name="T3" fmla="*/ 24 h 64"/>
                  <a:gd name="T4" fmla="*/ 24 w 41"/>
                  <a:gd name="T5" fmla="*/ 21 h 64"/>
                  <a:gd name="T6" fmla="*/ 33 w 41"/>
                  <a:gd name="T7" fmla="*/ 24 h 64"/>
                  <a:gd name="T8" fmla="*/ 40 w 41"/>
                  <a:gd name="T9" fmla="*/ 32 h 64"/>
                  <a:gd name="T10" fmla="*/ 41 w 41"/>
                  <a:gd name="T11" fmla="*/ 46 h 64"/>
                  <a:gd name="T12" fmla="*/ 38 w 41"/>
                  <a:gd name="T13" fmla="*/ 57 h 64"/>
                  <a:gd name="T14" fmla="*/ 29 w 41"/>
                  <a:gd name="T15" fmla="*/ 63 h 64"/>
                  <a:gd name="T16" fmla="*/ 20 w 41"/>
                  <a:gd name="T17" fmla="*/ 64 h 64"/>
                  <a:gd name="T18" fmla="*/ 10 w 41"/>
                  <a:gd name="T19" fmla="*/ 60 h 64"/>
                  <a:gd name="T20" fmla="*/ 4 w 41"/>
                  <a:gd name="T21" fmla="*/ 50 h 64"/>
                  <a:gd name="T22" fmla="*/ 0 w 41"/>
                  <a:gd name="T23" fmla="*/ 30 h 64"/>
                  <a:gd name="T24" fmla="*/ 0 w 41"/>
                  <a:gd name="T25" fmla="*/ 17 h 64"/>
                  <a:gd name="T26" fmla="*/ 4 w 41"/>
                  <a:gd name="T27" fmla="*/ 6 h 64"/>
                  <a:gd name="T28" fmla="*/ 12 w 41"/>
                  <a:gd name="T29" fmla="*/ 1 h 64"/>
                  <a:gd name="T30" fmla="*/ 24 w 41"/>
                  <a:gd name="T31" fmla="*/ 0 h 64"/>
                  <a:gd name="T32" fmla="*/ 30 w 41"/>
                  <a:gd name="T33" fmla="*/ 4 h 64"/>
                  <a:gd name="T34" fmla="*/ 26 w 41"/>
                  <a:gd name="T35" fmla="*/ 12 h 64"/>
                  <a:gd name="T36" fmla="*/ 21 w 41"/>
                  <a:gd name="T37" fmla="*/ 7 h 64"/>
                  <a:gd name="T38" fmla="*/ 15 w 41"/>
                  <a:gd name="T39" fmla="*/ 7 h 64"/>
                  <a:gd name="T40" fmla="*/ 9 w 41"/>
                  <a:gd name="T41" fmla="*/ 14 h 64"/>
                  <a:gd name="T42" fmla="*/ 7 w 41"/>
                  <a:gd name="T43" fmla="*/ 23 h 64"/>
                  <a:gd name="T44" fmla="*/ 7 w 41"/>
                  <a:gd name="T45" fmla="*/ 34 h 64"/>
                  <a:gd name="T46" fmla="*/ 15 w 41"/>
                  <a:gd name="T47" fmla="*/ 54 h 64"/>
                  <a:gd name="T48" fmla="*/ 23 w 41"/>
                  <a:gd name="T49" fmla="*/ 57 h 64"/>
                  <a:gd name="T50" fmla="*/ 29 w 41"/>
                  <a:gd name="T51" fmla="*/ 55 h 64"/>
                  <a:gd name="T52" fmla="*/ 33 w 41"/>
                  <a:gd name="T53" fmla="*/ 49 h 64"/>
                  <a:gd name="T54" fmla="*/ 33 w 41"/>
                  <a:gd name="T55" fmla="*/ 40 h 64"/>
                  <a:gd name="T56" fmla="*/ 30 w 41"/>
                  <a:gd name="T57" fmla="*/ 32 h 64"/>
                  <a:gd name="T58" fmla="*/ 23 w 41"/>
                  <a:gd name="T59" fmla="*/ 29 h 64"/>
                  <a:gd name="T60" fmla="*/ 15 w 41"/>
                  <a:gd name="T61" fmla="*/ 32 h 64"/>
                  <a:gd name="T62" fmla="*/ 12 w 41"/>
                  <a:gd name="T63" fmla="*/ 38 h 64"/>
                  <a:gd name="T64" fmla="*/ 12 w 41"/>
                  <a:gd name="T65" fmla="*/ 5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" h="64">
                    <a:moveTo>
                      <a:pt x="7" y="34"/>
                    </a:moveTo>
                    <a:lnTo>
                      <a:pt x="9" y="29"/>
                    </a:lnTo>
                    <a:lnTo>
                      <a:pt x="12" y="26"/>
                    </a:lnTo>
                    <a:lnTo>
                      <a:pt x="13" y="24"/>
                    </a:lnTo>
                    <a:lnTo>
                      <a:pt x="16" y="23"/>
                    </a:lnTo>
                    <a:lnTo>
                      <a:pt x="24" y="21"/>
                    </a:lnTo>
                    <a:lnTo>
                      <a:pt x="30" y="23"/>
                    </a:lnTo>
                    <a:lnTo>
                      <a:pt x="33" y="24"/>
                    </a:lnTo>
                    <a:lnTo>
                      <a:pt x="36" y="27"/>
                    </a:lnTo>
                    <a:lnTo>
                      <a:pt x="40" y="32"/>
                    </a:lnTo>
                    <a:lnTo>
                      <a:pt x="41" y="38"/>
                    </a:lnTo>
                    <a:lnTo>
                      <a:pt x="41" y="46"/>
                    </a:lnTo>
                    <a:lnTo>
                      <a:pt x="40" y="52"/>
                    </a:lnTo>
                    <a:lnTo>
                      <a:pt x="38" y="57"/>
                    </a:lnTo>
                    <a:lnTo>
                      <a:pt x="33" y="61"/>
                    </a:lnTo>
                    <a:lnTo>
                      <a:pt x="29" y="63"/>
                    </a:lnTo>
                    <a:lnTo>
                      <a:pt x="24" y="64"/>
                    </a:lnTo>
                    <a:lnTo>
                      <a:pt x="20" y="64"/>
                    </a:lnTo>
                    <a:lnTo>
                      <a:pt x="15" y="63"/>
                    </a:lnTo>
                    <a:lnTo>
                      <a:pt x="10" y="60"/>
                    </a:lnTo>
                    <a:lnTo>
                      <a:pt x="7" y="57"/>
                    </a:lnTo>
                    <a:lnTo>
                      <a:pt x="4" y="50"/>
                    </a:lnTo>
                    <a:lnTo>
                      <a:pt x="1" y="41"/>
                    </a:lnTo>
                    <a:lnTo>
                      <a:pt x="0" y="30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1" y="10"/>
                    </a:lnTo>
                    <a:lnTo>
                      <a:pt x="4" y="6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27" y="3"/>
                    </a:lnTo>
                    <a:lnTo>
                      <a:pt x="30" y="4"/>
                    </a:lnTo>
                    <a:lnTo>
                      <a:pt x="32" y="9"/>
                    </a:lnTo>
                    <a:lnTo>
                      <a:pt x="26" y="12"/>
                    </a:lnTo>
                    <a:lnTo>
                      <a:pt x="23" y="9"/>
                    </a:lnTo>
                    <a:lnTo>
                      <a:pt x="21" y="7"/>
                    </a:lnTo>
                    <a:lnTo>
                      <a:pt x="18" y="7"/>
                    </a:lnTo>
                    <a:lnTo>
                      <a:pt x="15" y="7"/>
                    </a:lnTo>
                    <a:lnTo>
                      <a:pt x="12" y="9"/>
                    </a:lnTo>
                    <a:lnTo>
                      <a:pt x="9" y="14"/>
                    </a:lnTo>
                    <a:lnTo>
                      <a:pt x="7" y="17"/>
                    </a:lnTo>
                    <a:lnTo>
                      <a:pt x="7" y="23"/>
                    </a:lnTo>
                    <a:lnTo>
                      <a:pt x="7" y="29"/>
                    </a:lnTo>
                    <a:lnTo>
                      <a:pt x="7" y="34"/>
                    </a:lnTo>
                    <a:close/>
                    <a:moveTo>
                      <a:pt x="12" y="50"/>
                    </a:moveTo>
                    <a:lnTo>
                      <a:pt x="15" y="54"/>
                    </a:lnTo>
                    <a:lnTo>
                      <a:pt x="18" y="57"/>
                    </a:lnTo>
                    <a:lnTo>
                      <a:pt x="23" y="57"/>
                    </a:lnTo>
                    <a:lnTo>
                      <a:pt x="26" y="57"/>
                    </a:lnTo>
                    <a:lnTo>
                      <a:pt x="29" y="55"/>
                    </a:lnTo>
                    <a:lnTo>
                      <a:pt x="30" y="52"/>
                    </a:lnTo>
                    <a:lnTo>
                      <a:pt x="33" y="49"/>
                    </a:lnTo>
                    <a:lnTo>
                      <a:pt x="33" y="44"/>
                    </a:lnTo>
                    <a:lnTo>
                      <a:pt x="33" y="40"/>
                    </a:lnTo>
                    <a:lnTo>
                      <a:pt x="33" y="37"/>
                    </a:lnTo>
                    <a:lnTo>
                      <a:pt x="30" y="32"/>
                    </a:lnTo>
                    <a:lnTo>
                      <a:pt x="27" y="30"/>
                    </a:lnTo>
                    <a:lnTo>
                      <a:pt x="23" y="29"/>
                    </a:lnTo>
                    <a:lnTo>
                      <a:pt x="18" y="30"/>
                    </a:lnTo>
                    <a:lnTo>
                      <a:pt x="15" y="32"/>
                    </a:lnTo>
                    <a:lnTo>
                      <a:pt x="13" y="35"/>
                    </a:lnTo>
                    <a:lnTo>
                      <a:pt x="12" y="38"/>
                    </a:lnTo>
                    <a:lnTo>
                      <a:pt x="10" y="44"/>
                    </a:lnTo>
                    <a:lnTo>
                      <a:pt x="12" y="5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9" name="Freeform 605"/>
              <p:cNvSpPr>
                <a:spLocks/>
              </p:cNvSpPr>
              <p:nvPr/>
            </p:nvSpPr>
            <p:spPr bwMode="auto">
              <a:xfrm>
                <a:off x="4822" y="1856"/>
                <a:ext cx="59" cy="70"/>
              </a:xfrm>
              <a:custGeom>
                <a:avLst/>
                <a:gdLst>
                  <a:gd name="T0" fmla="*/ 29 w 59"/>
                  <a:gd name="T1" fmla="*/ 43 h 70"/>
                  <a:gd name="T2" fmla="*/ 28 w 59"/>
                  <a:gd name="T3" fmla="*/ 36 h 70"/>
                  <a:gd name="T4" fmla="*/ 52 w 59"/>
                  <a:gd name="T5" fmla="*/ 25 h 70"/>
                  <a:gd name="T6" fmla="*/ 59 w 59"/>
                  <a:gd name="T7" fmla="*/ 50 h 70"/>
                  <a:gd name="T8" fmla="*/ 54 w 59"/>
                  <a:gd name="T9" fmla="*/ 56 h 70"/>
                  <a:gd name="T10" fmla="*/ 49 w 59"/>
                  <a:gd name="T11" fmla="*/ 60 h 70"/>
                  <a:gd name="T12" fmla="*/ 45 w 59"/>
                  <a:gd name="T13" fmla="*/ 63 h 70"/>
                  <a:gd name="T14" fmla="*/ 39 w 59"/>
                  <a:gd name="T15" fmla="*/ 66 h 70"/>
                  <a:gd name="T16" fmla="*/ 29 w 59"/>
                  <a:gd name="T17" fmla="*/ 70 h 70"/>
                  <a:gd name="T18" fmla="*/ 23 w 59"/>
                  <a:gd name="T19" fmla="*/ 70 h 70"/>
                  <a:gd name="T20" fmla="*/ 16 w 59"/>
                  <a:gd name="T21" fmla="*/ 68 h 70"/>
                  <a:gd name="T22" fmla="*/ 11 w 59"/>
                  <a:gd name="T23" fmla="*/ 63 h 70"/>
                  <a:gd name="T24" fmla="*/ 6 w 59"/>
                  <a:gd name="T25" fmla="*/ 59 h 70"/>
                  <a:gd name="T26" fmla="*/ 3 w 59"/>
                  <a:gd name="T27" fmla="*/ 53 h 70"/>
                  <a:gd name="T28" fmla="*/ 0 w 59"/>
                  <a:gd name="T29" fmla="*/ 42 h 70"/>
                  <a:gd name="T30" fmla="*/ 0 w 59"/>
                  <a:gd name="T31" fmla="*/ 33 h 70"/>
                  <a:gd name="T32" fmla="*/ 2 w 59"/>
                  <a:gd name="T33" fmla="*/ 25 h 70"/>
                  <a:gd name="T34" fmla="*/ 3 w 59"/>
                  <a:gd name="T35" fmla="*/ 19 h 70"/>
                  <a:gd name="T36" fmla="*/ 6 w 59"/>
                  <a:gd name="T37" fmla="*/ 14 h 70"/>
                  <a:gd name="T38" fmla="*/ 11 w 59"/>
                  <a:gd name="T39" fmla="*/ 10 h 70"/>
                  <a:gd name="T40" fmla="*/ 16 w 59"/>
                  <a:gd name="T41" fmla="*/ 7 h 70"/>
                  <a:gd name="T42" fmla="*/ 20 w 59"/>
                  <a:gd name="T43" fmla="*/ 3 h 70"/>
                  <a:gd name="T44" fmla="*/ 26 w 59"/>
                  <a:gd name="T45" fmla="*/ 2 h 70"/>
                  <a:gd name="T46" fmla="*/ 32 w 59"/>
                  <a:gd name="T47" fmla="*/ 0 h 70"/>
                  <a:gd name="T48" fmla="*/ 39 w 59"/>
                  <a:gd name="T49" fmla="*/ 2 h 70"/>
                  <a:gd name="T50" fmla="*/ 43 w 59"/>
                  <a:gd name="T51" fmla="*/ 3 h 70"/>
                  <a:gd name="T52" fmla="*/ 46 w 59"/>
                  <a:gd name="T53" fmla="*/ 7 h 70"/>
                  <a:gd name="T54" fmla="*/ 51 w 59"/>
                  <a:gd name="T55" fmla="*/ 11 h 70"/>
                  <a:gd name="T56" fmla="*/ 45 w 59"/>
                  <a:gd name="T57" fmla="*/ 16 h 70"/>
                  <a:gd name="T58" fmla="*/ 40 w 59"/>
                  <a:gd name="T59" fmla="*/ 11 h 70"/>
                  <a:gd name="T60" fmla="*/ 36 w 59"/>
                  <a:gd name="T61" fmla="*/ 10 h 70"/>
                  <a:gd name="T62" fmla="*/ 29 w 59"/>
                  <a:gd name="T63" fmla="*/ 8 h 70"/>
                  <a:gd name="T64" fmla="*/ 23 w 59"/>
                  <a:gd name="T65" fmla="*/ 11 h 70"/>
                  <a:gd name="T66" fmla="*/ 17 w 59"/>
                  <a:gd name="T67" fmla="*/ 14 h 70"/>
                  <a:gd name="T68" fmla="*/ 13 w 59"/>
                  <a:gd name="T69" fmla="*/ 19 h 70"/>
                  <a:gd name="T70" fmla="*/ 9 w 59"/>
                  <a:gd name="T71" fmla="*/ 23 h 70"/>
                  <a:gd name="T72" fmla="*/ 8 w 59"/>
                  <a:gd name="T73" fmla="*/ 28 h 70"/>
                  <a:gd name="T74" fmla="*/ 8 w 59"/>
                  <a:gd name="T75" fmla="*/ 33 h 70"/>
                  <a:gd name="T76" fmla="*/ 8 w 59"/>
                  <a:gd name="T77" fmla="*/ 42 h 70"/>
                  <a:gd name="T78" fmla="*/ 11 w 59"/>
                  <a:gd name="T79" fmla="*/ 50 h 70"/>
                  <a:gd name="T80" fmla="*/ 13 w 59"/>
                  <a:gd name="T81" fmla="*/ 56 h 70"/>
                  <a:gd name="T82" fmla="*/ 17 w 59"/>
                  <a:gd name="T83" fmla="*/ 59 h 70"/>
                  <a:gd name="T84" fmla="*/ 20 w 59"/>
                  <a:gd name="T85" fmla="*/ 62 h 70"/>
                  <a:gd name="T86" fmla="*/ 25 w 59"/>
                  <a:gd name="T87" fmla="*/ 62 h 70"/>
                  <a:gd name="T88" fmla="*/ 29 w 59"/>
                  <a:gd name="T89" fmla="*/ 62 h 70"/>
                  <a:gd name="T90" fmla="*/ 36 w 59"/>
                  <a:gd name="T91" fmla="*/ 60 h 70"/>
                  <a:gd name="T92" fmla="*/ 40 w 59"/>
                  <a:gd name="T93" fmla="*/ 57 h 70"/>
                  <a:gd name="T94" fmla="*/ 46 w 59"/>
                  <a:gd name="T95" fmla="*/ 53 h 70"/>
                  <a:gd name="T96" fmla="*/ 51 w 59"/>
                  <a:gd name="T97" fmla="*/ 48 h 70"/>
                  <a:gd name="T98" fmla="*/ 48 w 59"/>
                  <a:gd name="T99" fmla="*/ 34 h 70"/>
                  <a:gd name="T100" fmla="*/ 29 w 59"/>
                  <a:gd name="T101" fmla="*/ 4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9" h="70">
                    <a:moveTo>
                      <a:pt x="29" y="43"/>
                    </a:moveTo>
                    <a:lnTo>
                      <a:pt x="28" y="36"/>
                    </a:lnTo>
                    <a:lnTo>
                      <a:pt x="52" y="25"/>
                    </a:lnTo>
                    <a:lnTo>
                      <a:pt x="59" y="50"/>
                    </a:lnTo>
                    <a:lnTo>
                      <a:pt x="54" y="56"/>
                    </a:lnTo>
                    <a:lnTo>
                      <a:pt x="49" y="60"/>
                    </a:lnTo>
                    <a:lnTo>
                      <a:pt x="45" y="63"/>
                    </a:lnTo>
                    <a:lnTo>
                      <a:pt x="39" y="66"/>
                    </a:lnTo>
                    <a:lnTo>
                      <a:pt x="29" y="70"/>
                    </a:lnTo>
                    <a:lnTo>
                      <a:pt x="23" y="70"/>
                    </a:lnTo>
                    <a:lnTo>
                      <a:pt x="16" y="68"/>
                    </a:lnTo>
                    <a:lnTo>
                      <a:pt x="11" y="63"/>
                    </a:lnTo>
                    <a:lnTo>
                      <a:pt x="6" y="59"/>
                    </a:lnTo>
                    <a:lnTo>
                      <a:pt x="3" y="53"/>
                    </a:lnTo>
                    <a:lnTo>
                      <a:pt x="0" y="42"/>
                    </a:lnTo>
                    <a:lnTo>
                      <a:pt x="0" y="33"/>
                    </a:lnTo>
                    <a:lnTo>
                      <a:pt x="2" y="25"/>
                    </a:lnTo>
                    <a:lnTo>
                      <a:pt x="3" y="19"/>
                    </a:lnTo>
                    <a:lnTo>
                      <a:pt x="6" y="14"/>
                    </a:lnTo>
                    <a:lnTo>
                      <a:pt x="11" y="10"/>
                    </a:lnTo>
                    <a:lnTo>
                      <a:pt x="16" y="7"/>
                    </a:lnTo>
                    <a:lnTo>
                      <a:pt x="20" y="3"/>
                    </a:lnTo>
                    <a:lnTo>
                      <a:pt x="26" y="2"/>
                    </a:lnTo>
                    <a:lnTo>
                      <a:pt x="32" y="0"/>
                    </a:lnTo>
                    <a:lnTo>
                      <a:pt x="39" y="2"/>
                    </a:lnTo>
                    <a:lnTo>
                      <a:pt x="43" y="3"/>
                    </a:lnTo>
                    <a:lnTo>
                      <a:pt x="46" y="7"/>
                    </a:lnTo>
                    <a:lnTo>
                      <a:pt x="51" y="11"/>
                    </a:lnTo>
                    <a:lnTo>
                      <a:pt x="45" y="16"/>
                    </a:lnTo>
                    <a:lnTo>
                      <a:pt x="40" y="11"/>
                    </a:lnTo>
                    <a:lnTo>
                      <a:pt x="36" y="10"/>
                    </a:lnTo>
                    <a:lnTo>
                      <a:pt x="29" y="8"/>
                    </a:lnTo>
                    <a:lnTo>
                      <a:pt x="23" y="11"/>
                    </a:lnTo>
                    <a:lnTo>
                      <a:pt x="17" y="14"/>
                    </a:lnTo>
                    <a:lnTo>
                      <a:pt x="13" y="19"/>
                    </a:lnTo>
                    <a:lnTo>
                      <a:pt x="9" y="23"/>
                    </a:lnTo>
                    <a:lnTo>
                      <a:pt x="8" y="28"/>
                    </a:lnTo>
                    <a:lnTo>
                      <a:pt x="8" y="33"/>
                    </a:lnTo>
                    <a:lnTo>
                      <a:pt x="8" y="42"/>
                    </a:lnTo>
                    <a:lnTo>
                      <a:pt x="11" y="50"/>
                    </a:lnTo>
                    <a:lnTo>
                      <a:pt x="13" y="56"/>
                    </a:lnTo>
                    <a:lnTo>
                      <a:pt x="17" y="59"/>
                    </a:lnTo>
                    <a:lnTo>
                      <a:pt x="20" y="62"/>
                    </a:lnTo>
                    <a:lnTo>
                      <a:pt x="25" y="62"/>
                    </a:lnTo>
                    <a:lnTo>
                      <a:pt x="29" y="62"/>
                    </a:lnTo>
                    <a:lnTo>
                      <a:pt x="36" y="60"/>
                    </a:lnTo>
                    <a:lnTo>
                      <a:pt x="40" y="57"/>
                    </a:lnTo>
                    <a:lnTo>
                      <a:pt x="46" y="53"/>
                    </a:lnTo>
                    <a:lnTo>
                      <a:pt x="51" y="48"/>
                    </a:lnTo>
                    <a:lnTo>
                      <a:pt x="48" y="34"/>
                    </a:lnTo>
                    <a:lnTo>
                      <a:pt x="29" y="4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0" name="Freeform 606"/>
              <p:cNvSpPr>
                <a:spLocks noEditPoints="1"/>
              </p:cNvSpPr>
              <p:nvPr/>
            </p:nvSpPr>
            <p:spPr bwMode="auto">
              <a:xfrm>
                <a:off x="4885" y="1853"/>
                <a:ext cx="42" cy="49"/>
              </a:xfrm>
              <a:custGeom>
                <a:avLst/>
                <a:gdLst>
                  <a:gd name="T0" fmla="*/ 34 w 42"/>
                  <a:gd name="T1" fmla="*/ 26 h 49"/>
                  <a:gd name="T2" fmla="*/ 42 w 42"/>
                  <a:gd name="T3" fmla="*/ 25 h 49"/>
                  <a:gd name="T4" fmla="*/ 40 w 42"/>
                  <a:gd name="T5" fmla="*/ 31 h 49"/>
                  <a:gd name="T6" fmla="*/ 39 w 42"/>
                  <a:gd name="T7" fmla="*/ 37 h 49"/>
                  <a:gd name="T8" fmla="*/ 36 w 42"/>
                  <a:gd name="T9" fmla="*/ 42 h 49"/>
                  <a:gd name="T10" fmla="*/ 33 w 42"/>
                  <a:gd name="T11" fmla="*/ 45 h 49"/>
                  <a:gd name="T12" fmla="*/ 28 w 42"/>
                  <a:gd name="T13" fmla="*/ 48 h 49"/>
                  <a:gd name="T14" fmla="*/ 23 w 42"/>
                  <a:gd name="T15" fmla="*/ 49 h 49"/>
                  <a:gd name="T16" fmla="*/ 19 w 42"/>
                  <a:gd name="T17" fmla="*/ 49 h 49"/>
                  <a:gd name="T18" fmla="*/ 14 w 42"/>
                  <a:gd name="T19" fmla="*/ 48 h 49"/>
                  <a:gd name="T20" fmla="*/ 9 w 42"/>
                  <a:gd name="T21" fmla="*/ 45 h 49"/>
                  <a:gd name="T22" fmla="*/ 6 w 42"/>
                  <a:gd name="T23" fmla="*/ 42 h 49"/>
                  <a:gd name="T24" fmla="*/ 3 w 42"/>
                  <a:gd name="T25" fmla="*/ 37 h 49"/>
                  <a:gd name="T26" fmla="*/ 2 w 42"/>
                  <a:gd name="T27" fmla="*/ 30 h 49"/>
                  <a:gd name="T28" fmla="*/ 0 w 42"/>
                  <a:gd name="T29" fmla="*/ 22 h 49"/>
                  <a:gd name="T30" fmla="*/ 2 w 42"/>
                  <a:gd name="T31" fmla="*/ 16 h 49"/>
                  <a:gd name="T32" fmla="*/ 5 w 42"/>
                  <a:gd name="T33" fmla="*/ 10 h 49"/>
                  <a:gd name="T34" fmla="*/ 9 w 42"/>
                  <a:gd name="T35" fmla="*/ 5 h 49"/>
                  <a:gd name="T36" fmla="*/ 14 w 42"/>
                  <a:gd name="T37" fmla="*/ 2 h 49"/>
                  <a:gd name="T38" fmla="*/ 20 w 42"/>
                  <a:gd name="T39" fmla="*/ 0 h 49"/>
                  <a:gd name="T40" fmla="*/ 25 w 42"/>
                  <a:gd name="T41" fmla="*/ 0 h 49"/>
                  <a:gd name="T42" fmla="*/ 29 w 42"/>
                  <a:gd name="T43" fmla="*/ 0 h 49"/>
                  <a:gd name="T44" fmla="*/ 33 w 42"/>
                  <a:gd name="T45" fmla="*/ 3 h 49"/>
                  <a:gd name="T46" fmla="*/ 36 w 42"/>
                  <a:gd name="T47" fmla="*/ 6 h 49"/>
                  <a:gd name="T48" fmla="*/ 39 w 42"/>
                  <a:gd name="T49" fmla="*/ 11 h 49"/>
                  <a:gd name="T50" fmla="*/ 40 w 42"/>
                  <a:gd name="T51" fmla="*/ 14 h 49"/>
                  <a:gd name="T52" fmla="*/ 40 w 42"/>
                  <a:gd name="T53" fmla="*/ 19 h 49"/>
                  <a:gd name="T54" fmla="*/ 9 w 42"/>
                  <a:gd name="T55" fmla="*/ 31 h 49"/>
                  <a:gd name="T56" fmla="*/ 9 w 42"/>
                  <a:gd name="T57" fmla="*/ 33 h 49"/>
                  <a:gd name="T58" fmla="*/ 9 w 42"/>
                  <a:gd name="T59" fmla="*/ 34 h 49"/>
                  <a:gd name="T60" fmla="*/ 13 w 42"/>
                  <a:gd name="T61" fmla="*/ 39 h 49"/>
                  <a:gd name="T62" fmla="*/ 17 w 42"/>
                  <a:gd name="T63" fmla="*/ 42 h 49"/>
                  <a:gd name="T64" fmla="*/ 20 w 42"/>
                  <a:gd name="T65" fmla="*/ 43 h 49"/>
                  <a:gd name="T66" fmla="*/ 25 w 42"/>
                  <a:gd name="T67" fmla="*/ 42 h 49"/>
                  <a:gd name="T68" fmla="*/ 28 w 42"/>
                  <a:gd name="T69" fmla="*/ 40 h 49"/>
                  <a:gd name="T70" fmla="*/ 31 w 42"/>
                  <a:gd name="T71" fmla="*/ 36 h 49"/>
                  <a:gd name="T72" fmla="*/ 33 w 42"/>
                  <a:gd name="T73" fmla="*/ 33 h 49"/>
                  <a:gd name="T74" fmla="*/ 34 w 42"/>
                  <a:gd name="T75" fmla="*/ 26 h 49"/>
                  <a:gd name="T76" fmla="*/ 8 w 42"/>
                  <a:gd name="T77" fmla="*/ 25 h 49"/>
                  <a:gd name="T78" fmla="*/ 33 w 42"/>
                  <a:gd name="T79" fmla="*/ 16 h 49"/>
                  <a:gd name="T80" fmla="*/ 31 w 42"/>
                  <a:gd name="T81" fmla="*/ 14 h 49"/>
                  <a:gd name="T82" fmla="*/ 31 w 42"/>
                  <a:gd name="T83" fmla="*/ 14 h 49"/>
                  <a:gd name="T84" fmla="*/ 29 w 42"/>
                  <a:gd name="T85" fmla="*/ 10 h 49"/>
                  <a:gd name="T86" fmla="*/ 25 w 42"/>
                  <a:gd name="T87" fmla="*/ 6 h 49"/>
                  <a:gd name="T88" fmla="*/ 22 w 42"/>
                  <a:gd name="T89" fmla="*/ 6 h 49"/>
                  <a:gd name="T90" fmla="*/ 17 w 42"/>
                  <a:gd name="T91" fmla="*/ 6 h 49"/>
                  <a:gd name="T92" fmla="*/ 14 w 42"/>
                  <a:gd name="T93" fmla="*/ 10 h 49"/>
                  <a:gd name="T94" fmla="*/ 11 w 42"/>
                  <a:gd name="T95" fmla="*/ 14 h 49"/>
                  <a:gd name="T96" fmla="*/ 9 w 42"/>
                  <a:gd name="T97" fmla="*/ 19 h 49"/>
                  <a:gd name="T98" fmla="*/ 8 w 42"/>
                  <a:gd name="T99" fmla="*/ 2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2" h="49">
                    <a:moveTo>
                      <a:pt x="34" y="26"/>
                    </a:moveTo>
                    <a:lnTo>
                      <a:pt x="42" y="25"/>
                    </a:lnTo>
                    <a:lnTo>
                      <a:pt x="40" y="31"/>
                    </a:lnTo>
                    <a:lnTo>
                      <a:pt x="39" y="37"/>
                    </a:lnTo>
                    <a:lnTo>
                      <a:pt x="36" y="42"/>
                    </a:lnTo>
                    <a:lnTo>
                      <a:pt x="33" y="45"/>
                    </a:lnTo>
                    <a:lnTo>
                      <a:pt x="28" y="48"/>
                    </a:lnTo>
                    <a:lnTo>
                      <a:pt x="23" y="49"/>
                    </a:lnTo>
                    <a:lnTo>
                      <a:pt x="19" y="49"/>
                    </a:lnTo>
                    <a:lnTo>
                      <a:pt x="14" y="48"/>
                    </a:lnTo>
                    <a:lnTo>
                      <a:pt x="9" y="45"/>
                    </a:lnTo>
                    <a:lnTo>
                      <a:pt x="6" y="42"/>
                    </a:lnTo>
                    <a:lnTo>
                      <a:pt x="3" y="37"/>
                    </a:lnTo>
                    <a:lnTo>
                      <a:pt x="2" y="30"/>
                    </a:lnTo>
                    <a:lnTo>
                      <a:pt x="0" y="22"/>
                    </a:lnTo>
                    <a:lnTo>
                      <a:pt x="2" y="16"/>
                    </a:lnTo>
                    <a:lnTo>
                      <a:pt x="5" y="10"/>
                    </a:lnTo>
                    <a:lnTo>
                      <a:pt x="9" y="5"/>
                    </a:lnTo>
                    <a:lnTo>
                      <a:pt x="14" y="2"/>
                    </a:lnTo>
                    <a:lnTo>
                      <a:pt x="20" y="0"/>
                    </a:lnTo>
                    <a:lnTo>
                      <a:pt x="25" y="0"/>
                    </a:lnTo>
                    <a:lnTo>
                      <a:pt x="29" y="0"/>
                    </a:lnTo>
                    <a:lnTo>
                      <a:pt x="33" y="3"/>
                    </a:lnTo>
                    <a:lnTo>
                      <a:pt x="36" y="6"/>
                    </a:lnTo>
                    <a:lnTo>
                      <a:pt x="39" y="11"/>
                    </a:lnTo>
                    <a:lnTo>
                      <a:pt x="40" y="14"/>
                    </a:lnTo>
                    <a:lnTo>
                      <a:pt x="40" y="19"/>
                    </a:lnTo>
                    <a:lnTo>
                      <a:pt x="9" y="31"/>
                    </a:lnTo>
                    <a:lnTo>
                      <a:pt x="9" y="33"/>
                    </a:lnTo>
                    <a:lnTo>
                      <a:pt x="9" y="34"/>
                    </a:lnTo>
                    <a:lnTo>
                      <a:pt x="13" y="39"/>
                    </a:lnTo>
                    <a:lnTo>
                      <a:pt x="17" y="42"/>
                    </a:lnTo>
                    <a:lnTo>
                      <a:pt x="20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6"/>
                    </a:lnTo>
                    <a:lnTo>
                      <a:pt x="33" y="33"/>
                    </a:lnTo>
                    <a:lnTo>
                      <a:pt x="34" y="26"/>
                    </a:lnTo>
                    <a:close/>
                    <a:moveTo>
                      <a:pt x="8" y="25"/>
                    </a:moveTo>
                    <a:lnTo>
                      <a:pt x="33" y="16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29" y="10"/>
                    </a:lnTo>
                    <a:lnTo>
                      <a:pt x="25" y="6"/>
                    </a:lnTo>
                    <a:lnTo>
                      <a:pt x="22" y="6"/>
                    </a:lnTo>
                    <a:lnTo>
                      <a:pt x="17" y="6"/>
                    </a:lnTo>
                    <a:lnTo>
                      <a:pt x="14" y="10"/>
                    </a:lnTo>
                    <a:lnTo>
                      <a:pt x="11" y="14"/>
                    </a:lnTo>
                    <a:lnTo>
                      <a:pt x="9" y="19"/>
                    </a:ln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1" name="Freeform 607"/>
              <p:cNvSpPr>
                <a:spLocks/>
              </p:cNvSpPr>
              <p:nvPr/>
            </p:nvSpPr>
            <p:spPr bwMode="auto">
              <a:xfrm>
                <a:off x="4922" y="1806"/>
                <a:ext cx="51" cy="75"/>
              </a:xfrm>
              <a:custGeom>
                <a:avLst/>
                <a:gdLst>
                  <a:gd name="T0" fmla="*/ 36 w 51"/>
                  <a:gd name="T1" fmla="*/ 75 h 75"/>
                  <a:gd name="T2" fmla="*/ 0 w 51"/>
                  <a:gd name="T3" fmla="*/ 21 h 75"/>
                  <a:gd name="T4" fmla="*/ 8 w 51"/>
                  <a:gd name="T5" fmla="*/ 18 h 75"/>
                  <a:gd name="T6" fmla="*/ 28 w 51"/>
                  <a:gd name="T7" fmla="*/ 50 h 75"/>
                  <a:gd name="T8" fmla="*/ 34 w 51"/>
                  <a:gd name="T9" fmla="*/ 58 h 75"/>
                  <a:gd name="T10" fmla="*/ 37 w 51"/>
                  <a:gd name="T11" fmla="*/ 64 h 75"/>
                  <a:gd name="T12" fmla="*/ 39 w 51"/>
                  <a:gd name="T13" fmla="*/ 57 h 75"/>
                  <a:gd name="T14" fmla="*/ 39 w 51"/>
                  <a:gd name="T15" fmla="*/ 50 h 75"/>
                  <a:gd name="T16" fmla="*/ 43 w 51"/>
                  <a:gd name="T17" fmla="*/ 3 h 75"/>
                  <a:gd name="T18" fmla="*/ 51 w 51"/>
                  <a:gd name="T19" fmla="*/ 0 h 75"/>
                  <a:gd name="T20" fmla="*/ 45 w 51"/>
                  <a:gd name="T21" fmla="*/ 70 h 75"/>
                  <a:gd name="T22" fmla="*/ 36 w 51"/>
                  <a:gd name="T2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75">
                    <a:moveTo>
                      <a:pt x="36" y="75"/>
                    </a:moveTo>
                    <a:lnTo>
                      <a:pt x="0" y="21"/>
                    </a:lnTo>
                    <a:lnTo>
                      <a:pt x="8" y="18"/>
                    </a:lnTo>
                    <a:lnTo>
                      <a:pt x="28" y="50"/>
                    </a:lnTo>
                    <a:lnTo>
                      <a:pt x="34" y="58"/>
                    </a:lnTo>
                    <a:lnTo>
                      <a:pt x="37" y="64"/>
                    </a:lnTo>
                    <a:lnTo>
                      <a:pt x="39" y="57"/>
                    </a:lnTo>
                    <a:lnTo>
                      <a:pt x="39" y="50"/>
                    </a:lnTo>
                    <a:lnTo>
                      <a:pt x="43" y="3"/>
                    </a:lnTo>
                    <a:lnTo>
                      <a:pt x="51" y="0"/>
                    </a:lnTo>
                    <a:lnTo>
                      <a:pt x="45" y="70"/>
                    </a:lnTo>
                    <a:lnTo>
                      <a:pt x="36" y="7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2" name="Line 608"/>
              <p:cNvSpPr>
                <a:spLocks noChangeShapeType="1"/>
              </p:cNvSpPr>
              <p:nvPr/>
            </p:nvSpPr>
            <p:spPr bwMode="auto">
              <a:xfrm flipV="1">
                <a:off x="3958" y="922"/>
                <a:ext cx="3" cy="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604" name="Rectangle 52"/>
          <p:cNvSpPr>
            <a:spLocks noChangeArrowheads="1"/>
          </p:cNvSpPr>
          <p:nvPr/>
        </p:nvSpPr>
        <p:spPr bwMode="auto">
          <a:xfrm>
            <a:off x="1692275" y="306388"/>
            <a:ext cx="6075363" cy="647700"/>
          </a:xfrm>
          <a:prstGeom prst="rect">
            <a:avLst/>
          </a:prstGeom>
          <a:solidFill>
            <a:srgbClr val="A1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 smtClean="0">
                <a:latin typeface="Bookman Old Style" pitchFamily="18" charset="0"/>
              </a:rPr>
              <a:t>DVCS au </a:t>
            </a:r>
            <a:r>
              <a:rPr lang="en-GB" altLang="fr-FR" sz="2000" i="1" dirty="0" err="1" smtClean="0">
                <a:latin typeface="Bookman Old Style" pitchFamily="18" charset="0"/>
              </a:rPr>
              <a:t>SPhN</a:t>
            </a:r>
            <a:endParaRPr lang="en-GB" altLang="fr-FR" sz="2000" i="1" dirty="0">
              <a:latin typeface="Bookman Old Style" pitchFamily="18" charset="0"/>
            </a:endParaRPr>
          </a:p>
        </p:txBody>
      </p:sp>
      <p:sp>
        <p:nvSpPr>
          <p:cNvPr id="605" name="Text Box 5"/>
          <p:cNvSpPr txBox="1">
            <a:spLocks noChangeArrowheads="1"/>
          </p:cNvSpPr>
          <p:nvPr/>
        </p:nvSpPr>
        <p:spPr bwMode="auto">
          <a:xfrm>
            <a:off x="4526995" y="5674643"/>
            <a:ext cx="609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fr-FR" sz="1200" b="0" dirty="0">
                <a:latin typeface="Bookman Old Style" pitchFamily="18" charset="0"/>
                <a:sym typeface="Symbol" pitchFamily="18" charset="2"/>
              </a:rPr>
              <a:t>( ξ)</a:t>
            </a:r>
            <a:endParaRPr lang="en-GB" altLang="fr-FR" sz="1200" b="0" dirty="0">
              <a:latin typeface="Bookman Old Style" pitchFamily="18" charset="0"/>
            </a:endParaRPr>
          </a:p>
        </p:txBody>
      </p:sp>
      <p:sp>
        <p:nvSpPr>
          <p:cNvPr id="606" name="ZoneTexte 605"/>
          <p:cNvSpPr txBox="1"/>
          <p:nvPr/>
        </p:nvSpPr>
        <p:spPr>
          <a:xfrm>
            <a:off x="2681790" y="6039290"/>
            <a:ext cx="4724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Gluons</a:t>
            </a:r>
            <a:r>
              <a:rPr lang="fr-FR" dirty="0" smtClean="0"/>
              <a:t>                        </a:t>
            </a:r>
            <a:r>
              <a:rPr lang="fr-FR" dirty="0" smtClean="0">
                <a:solidFill>
                  <a:srgbClr val="0070C0"/>
                </a:solidFill>
              </a:rPr>
              <a:t>Quarks</a:t>
            </a:r>
          </a:p>
          <a:p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</a:rPr>
              <a:t>                  de la mer                 de valence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607" name="Line 610"/>
          <p:cNvSpPr>
            <a:spLocks noChangeShapeType="1"/>
          </p:cNvSpPr>
          <p:nvPr/>
        </p:nvSpPr>
        <p:spPr bwMode="auto">
          <a:xfrm flipV="1">
            <a:off x="3536885" y="2087330"/>
            <a:ext cx="0" cy="936625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70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2"/>
          <p:cNvSpPr>
            <a:spLocks noChangeArrowheads="1"/>
          </p:cNvSpPr>
          <p:nvPr/>
        </p:nvSpPr>
        <p:spPr bwMode="auto">
          <a:xfrm>
            <a:off x="1692275" y="306388"/>
            <a:ext cx="6075363" cy="647700"/>
          </a:xfrm>
          <a:prstGeom prst="rect">
            <a:avLst/>
          </a:prstGeom>
          <a:solidFill>
            <a:srgbClr val="A1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>
                <a:latin typeface="Bookman Old Style" pitchFamily="18" charset="0"/>
              </a:rPr>
              <a:t>e</a:t>
            </a:r>
            <a:r>
              <a:rPr lang="en-GB" altLang="fr-FR" sz="2000" i="1" dirty="0" smtClean="0">
                <a:latin typeface="Bookman Old Style" pitchFamily="18" charset="0"/>
              </a:rPr>
              <a:t>1-dvcs à CLAS: </a:t>
            </a:r>
            <a:r>
              <a:rPr lang="en-GB" altLang="fr-FR" sz="2000" i="1" dirty="0" err="1" smtClean="0">
                <a:latin typeface="Bookman Old Style" pitchFamily="18" charset="0"/>
              </a:rPr>
              <a:t>chronologie</a:t>
            </a:r>
            <a:endParaRPr lang="en-GB" altLang="fr-FR" sz="2000" i="1" dirty="0">
              <a:latin typeface="Bookman Old Style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1500" y="1538790"/>
            <a:ext cx="90725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+mn-lt"/>
              </a:rPr>
              <a:t>Proposition d’expérience 01-113</a:t>
            </a:r>
            <a:r>
              <a:rPr lang="fr-FR" b="0" dirty="0" smtClean="0">
                <a:latin typeface="+mn-lt"/>
              </a:rPr>
              <a:t> (V. </a:t>
            </a:r>
            <a:r>
              <a:rPr lang="fr-FR" b="0" dirty="0" err="1" smtClean="0">
                <a:latin typeface="+mn-lt"/>
              </a:rPr>
              <a:t>Burkert</a:t>
            </a:r>
            <a:r>
              <a:rPr lang="fr-FR" b="0" dirty="0" smtClean="0">
                <a:latin typeface="+mn-lt"/>
              </a:rPr>
              <a:t>, L. </a:t>
            </a:r>
            <a:r>
              <a:rPr lang="fr-FR" b="0" dirty="0" err="1" smtClean="0">
                <a:latin typeface="+mn-lt"/>
              </a:rPr>
              <a:t>Elouadrhiri</a:t>
            </a:r>
            <a:r>
              <a:rPr lang="fr-FR" b="0" dirty="0" smtClean="0">
                <a:latin typeface="+mn-lt"/>
              </a:rPr>
              <a:t>, M.G., S. </a:t>
            </a:r>
            <a:r>
              <a:rPr lang="fr-FR" b="0" dirty="0" err="1" smtClean="0">
                <a:latin typeface="+mn-lt"/>
              </a:rPr>
              <a:t>Stepanyan</a:t>
            </a:r>
            <a:r>
              <a:rPr lang="fr-FR" b="0" dirty="0" smtClean="0">
                <a:latin typeface="+mn-lt"/>
              </a:rPr>
              <a:t> </a:t>
            </a:r>
            <a:r>
              <a:rPr lang="fr-FR" b="0" dirty="0" err="1" smtClean="0">
                <a:latin typeface="+mn-lt"/>
              </a:rPr>
              <a:t>spokespersons</a:t>
            </a:r>
            <a:r>
              <a:rPr lang="fr-FR" b="0" dirty="0" smtClean="0">
                <a:latin typeface="+mn-lt"/>
              </a:rPr>
              <a:t>)</a:t>
            </a:r>
          </a:p>
          <a:p>
            <a:endParaRPr lang="fr-FR" dirty="0">
              <a:latin typeface="+mn-lt"/>
            </a:endParaRPr>
          </a:p>
          <a:p>
            <a:r>
              <a:rPr lang="fr-FR" u="sng" dirty="0" smtClean="0">
                <a:latin typeface="+mn-lt"/>
              </a:rPr>
              <a:t>Construction d’un nouvel appareillage </a:t>
            </a:r>
            <a:r>
              <a:rPr lang="fr-FR" dirty="0" smtClean="0">
                <a:latin typeface="+mn-lt"/>
              </a:rPr>
              <a:t>(solénoïde supra + calorimètre) à insérer dans CLAS</a:t>
            </a:r>
          </a:p>
          <a:p>
            <a:endParaRPr lang="fr-FR" dirty="0">
              <a:latin typeface="+mn-lt"/>
            </a:endParaRPr>
          </a:p>
          <a:p>
            <a:r>
              <a:rPr lang="fr-FR" u="sng" dirty="0" smtClean="0">
                <a:latin typeface="+mn-lt"/>
              </a:rPr>
              <a:t>Première prise de données printemps 2005</a:t>
            </a:r>
          </a:p>
          <a:p>
            <a:r>
              <a:rPr lang="fr-FR" dirty="0">
                <a:latin typeface="+mn-lt"/>
              </a:rPr>
              <a:t>	</a:t>
            </a:r>
            <a:endParaRPr lang="fr-FR" dirty="0" smtClean="0">
              <a:latin typeface="+mn-lt"/>
            </a:endParaRPr>
          </a:p>
          <a:p>
            <a:r>
              <a:rPr lang="fr-FR" u="sng" dirty="0" smtClean="0">
                <a:latin typeface="+mn-lt"/>
              </a:rPr>
              <a:t>Publications</a:t>
            </a:r>
            <a:r>
              <a:rPr lang="fr-FR" dirty="0" smtClean="0">
                <a:latin typeface="+mn-lt"/>
              </a:rPr>
              <a:t>	</a:t>
            </a:r>
            <a:r>
              <a:rPr lang="fr-FR" b="0" i="1" dirty="0" err="1" smtClean="0">
                <a:latin typeface="+mn-lt"/>
              </a:rPr>
              <a:t>Beam</a:t>
            </a:r>
            <a:r>
              <a:rPr lang="fr-FR" b="0" i="1" dirty="0" smtClean="0">
                <a:latin typeface="+mn-lt"/>
              </a:rPr>
              <a:t>-spin </a:t>
            </a:r>
            <a:r>
              <a:rPr lang="fr-FR" b="0" i="1" dirty="0" err="1" smtClean="0">
                <a:latin typeface="+mn-lt"/>
              </a:rPr>
              <a:t>asymmetries</a:t>
            </a:r>
            <a:r>
              <a:rPr lang="fr-FR" b="0" i="1" dirty="0" smtClean="0">
                <a:latin typeface="+mn-lt"/>
              </a:rPr>
              <a:t> </a:t>
            </a:r>
            <a:r>
              <a:rPr lang="fr-FR" b="0" dirty="0" smtClean="0">
                <a:latin typeface="+mn-lt"/>
              </a:rPr>
              <a:t>DVCS 	Thèse </a:t>
            </a:r>
            <a:r>
              <a:rPr lang="fr-FR" b="0" dirty="0" err="1" smtClean="0">
                <a:latin typeface="+mn-lt"/>
              </a:rPr>
              <a:t>SPhN</a:t>
            </a:r>
            <a:r>
              <a:rPr lang="fr-FR" b="0" dirty="0" smtClean="0">
                <a:latin typeface="+mn-lt"/>
              </a:rPr>
              <a:t> 2006 (F.-X. Girod) 	PRL 2008</a:t>
            </a:r>
          </a:p>
          <a:p>
            <a:r>
              <a:rPr lang="fr-FR" b="0" dirty="0">
                <a:latin typeface="+mn-lt"/>
              </a:rPr>
              <a:t>	</a:t>
            </a:r>
            <a:r>
              <a:rPr lang="fr-FR" b="0" dirty="0" smtClean="0">
                <a:latin typeface="+mn-lt"/>
              </a:rPr>
              <a:t>	BSA pour </a:t>
            </a:r>
            <a:r>
              <a:rPr lang="fr-FR" b="0" dirty="0" err="1" smtClean="0">
                <a:latin typeface="+mn-lt"/>
              </a:rPr>
              <a:t>ep→ep</a:t>
            </a:r>
            <a:r>
              <a:rPr lang="el-GR" b="0" dirty="0" smtClean="0">
                <a:latin typeface="+mn-lt"/>
              </a:rPr>
              <a:t>π</a:t>
            </a:r>
            <a:r>
              <a:rPr lang="fr-FR" b="0" baseline="30000" dirty="0" smtClean="0">
                <a:latin typeface="+mn-lt"/>
              </a:rPr>
              <a:t>0</a:t>
            </a:r>
            <a:r>
              <a:rPr lang="fr-FR" b="0" dirty="0" smtClean="0">
                <a:latin typeface="+mn-lt"/>
              </a:rPr>
              <a:t>		</a:t>
            </a:r>
            <a:r>
              <a:rPr lang="fr-FR" b="0" dirty="0" err="1" smtClean="0">
                <a:latin typeface="+mn-lt"/>
              </a:rPr>
              <a:t>Post-doc</a:t>
            </a:r>
            <a:r>
              <a:rPr lang="fr-FR" b="0" dirty="0" smtClean="0">
                <a:latin typeface="+mn-lt"/>
              </a:rPr>
              <a:t> </a:t>
            </a:r>
            <a:r>
              <a:rPr lang="fr-FR" b="0" dirty="0" err="1" smtClean="0">
                <a:latin typeface="+mn-lt"/>
              </a:rPr>
              <a:t>SPhN</a:t>
            </a:r>
            <a:r>
              <a:rPr lang="fr-FR" b="0" dirty="0" smtClean="0">
                <a:latin typeface="+mn-lt"/>
              </a:rPr>
              <a:t> (R. De Masi)	PRC 2008</a:t>
            </a:r>
          </a:p>
          <a:p>
            <a:r>
              <a:rPr lang="fr-FR" b="0" dirty="0">
                <a:latin typeface="+mn-lt"/>
              </a:rPr>
              <a:t>	</a:t>
            </a:r>
            <a:r>
              <a:rPr lang="fr-FR" b="0" dirty="0" smtClean="0">
                <a:latin typeface="+mn-lt"/>
              </a:rPr>
              <a:t>	BSA </a:t>
            </a:r>
            <a:r>
              <a:rPr lang="fr-FR" b="0" dirty="0">
                <a:latin typeface="+mn-lt"/>
              </a:rPr>
              <a:t>pour </a:t>
            </a:r>
            <a:r>
              <a:rPr lang="fr-FR" b="0" dirty="0" err="1">
                <a:latin typeface="+mn-lt"/>
              </a:rPr>
              <a:t>ep→</a:t>
            </a:r>
            <a:r>
              <a:rPr lang="fr-FR" b="0" dirty="0" err="1" smtClean="0">
                <a:latin typeface="+mn-lt"/>
              </a:rPr>
              <a:t>e</a:t>
            </a:r>
            <a:r>
              <a:rPr lang="el-GR" b="0" dirty="0" smtClean="0">
                <a:latin typeface="+mn-lt"/>
              </a:rPr>
              <a:t>Δγ</a:t>
            </a:r>
            <a:r>
              <a:rPr lang="fr-FR" b="0" dirty="0">
                <a:latin typeface="+mn-lt"/>
              </a:rPr>
              <a:t>	</a:t>
            </a:r>
            <a:r>
              <a:rPr lang="fr-FR" b="0" dirty="0" smtClean="0">
                <a:latin typeface="+mn-lt"/>
              </a:rPr>
              <a:t>	Thèse IPNO 2009 (B. Moreno)	-</a:t>
            </a:r>
          </a:p>
          <a:p>
            <a:r>
              <a:rPr lang="fr-FR" b="0" dirty="0">
                <a:latin typeface="+mn-lt"/>
              </a:rPr>
              <a:t>	</a:t>
            </a:r>
            <a:r>
              <a:rPr lang="fr-FR" b="0" dirty="0" smtClean="0">
                <a:latin typeface="+mn-lt"/>
              </a:rPr>
              <a:t>	</a:t>
            </a:r>
            <a:r>
              <a:rPr lang="fr-FR" b="0" dirty="0" err="1" smtClean="0">
                <a:latin typeface="+mn-lt"/>
              </a:rPr>
              <a:t>ep</a:t>
            </a:r>
            <a:r>
              <a:rPr lang="fr-FR" b="0" dirty="0" err="1">
                <a:latin typeface="+mn-lt"/>
              </a:rPr>
              <a:t>→</a:t>
            </a:r>
            <a:r>
              <a:rPr lang="fr-FR" b="0" dirty="0" err="1" smtClean="0">
                <a:latin typeface="+mn-lt"/>
              </a:rPr>
              <a:t>en</a:t>
            </a:r>
            <a:r>
              <a:rPr lang="el-GR" b="0" dirty="0" smtClean="0">
                <a:latin typeface="+mn-lt"/>
              </a:rPr>
              <a:t>ρ</a:t>
            </a:r>
            <a:r>
              <a:rPr lang="fr-FR" b="0" baseline="30000" dirty="0" smtClean="0">
                <a:latin typeface="+mn-lt"/>
              </a:rPr>
              <a:t>+			</a:t>
            </a:r>
            <a:r>
              <a:rPr lang="fr-FR" b="0" dirty="0" smtClean="0">
                <a:latin typeface="+mn-lt"/>
              </a:rPr>
              <a:t>Thèse </a:t>
            </a:r>
            <a:r>
              <a:rPr lang="fr-FR" b="0" dirty="0">
                <a:latin typeface="+mn-lt"/>
              </a:rPr>
              <a:t>IPNO 2009 </a:t>
            </a:r>
            <a:r>
              <a:rPr lang="fr-FR" b="0" dirty="0" smtClean="0">
                <a:latin typeface="+mn-lt"/>
              </a:rPr>
              <a:t>(A. </a:t>
            </a:r>
            <a:r>
              <a:rPr lang="fr-FR" b="0" dirty="0" err="1" smtClean="0">
                <a:latin typeface="+mn-lt"/>
              </a:rPr>
              <a:t>Fradi</a:t>
            </a:r>
            <a:r>
              <a:rPr lang="fr-FR" b="0" dirty="0" smtClean="0">
                <a:latin typeface="+mn-lt"/>
              </a:rPr>
              <a:t>) 	-	</a:t>
            </a:r>
          </a:p>
          <a:p>
            <a:r>
              <a:rPr lang="fr-FR" b="0" dirty="0">
                <a:latin typeface="+mn-lt"/>
              </a:rPr>
              <a:t>	</a:t>
            </a:r>
            <a:r>
              <a:rPr lang="fr-FR" b="0" dirty="0" smtClean="0">
                <a:latin typeface="+mn-lt"/>
              </a:rPr>
              <a:t>	BSA-SIDIS </a:t>
            </a:r>
            <a:r>
              <a:rPr lang="fr-FR" b="0" dirty="0" err="1" smtClean="0">
                <a:latin typeface="+mn-lt"/>
              </a:rPr>
              <a:t>ep→e</a:t>
            </a:r>
            <a:r>
              <a:rPr lang="el-GR" b="0" dirty="0" smtClean="0">
                <a:latin typeface="+mn-lt"/>
              </a:rPr>
              <a:t>π</a:t>
            </a:r>
            <a:r>
              <a:rPr lang="fr-FR" b="0" baseline="30000" dirty="0" smtClean="0">
                <a:latin typeface="+mn-lt"/>
              </a:rPr>
              <a:t>0</a:t>
            </a:r>
            <a:r>
              <a:rPr lang="fr-FR" b="0" dirty="0" smtClean="0">
                <a:latin typeface="+mn-lt"/>
              </a:rPr>
              <a:t>X					PLB 2011</a:t>
            </a:r>
          </a:p>
          <a:p>
            <a:r>
              <a:rPr lang="fr-FR" b="0" dirty="0">
                <a:latin typeface="+mn-lt"/>
              </a:rPr>
              <a:t>	</a:t>
            </a:r>
            <a:r>
              <a:rPr lang="fr-FR" b="0" dirty="0" smtClean="0">
                <a:latin typeface="+mn-lt"/>
              </a:rPr>
              <a:t>	Sections efficaces </a:t>
            </a:r>
            <a:r>
              <a:rPr lang="fr-FR" b="0" dirty="0" err="1">
                <a:latin typeface="+mn-lt"/>
              </a:rPr>
              <a:t>ep→</a:t>
            </a:r>
            <a:r>
              <a:rPr lang="fr-FR" b="0" dirty="0" err="1" smtClean="0">
                <a:latin typeface="+mn-lt"/>
              </a:rPr>
              <a:t>ep</a:t>
            </a:r>
            <a:r>
              <a:rPr lang="el-GR" b="0" dirty="0" smtClean="0">
                <a:latin typeface="+mn-lt"/>
              </a:rPr>
              <a:t>π</a:t>
            </a:r>
            <a:r>
              <a:rPr lang="fr-FR" b="0" baseline="30000" dirty="0">
                <a:latin typeface="+mn-lt"/>
              </a:rPr>
              <a:t>0</a:t>
            </a:r>
            <a:r>
              <a:rPr lang="fr-FR" b="0" dirty="0" smtClean="0">
                <a:latin typeface="+mn-lt"/>
              </a:rPr>
              <a:t> 	Thèse ITEP 2013 (I. </a:t>
            </a:r>
            <a:r>
              <a:rPr lang="fr-FR" b="0" dirty="0" err="1" smtClean="0">
                <a:latin typeface="+mn-lt"/>
              </a:rPr>
              <a:t>Bedlinski</a:t>
            </a:r>
            <a:r>
              <a:rPr lang="fr-FR" b="0" dirty="0" smtClean="0">
                <a:latin typeface="+mn-lt"/>
              </a:rPr>
              <a:t>)	PRL 2012, PRC 2014</a:t>
            </a:r>
          </a:p>
          <a:p>
            <a:r>
              <a:rPr lang="fr-FR" b="0" dirty="0">
                <a:latin typeface="+mn-lt"/>
              </a:rPr>
              <a:t>	</a:t>
            </a:r>
            <a:r>
              <a:rPr lang="fr-FR" b="0" dirty="0" smtClean="0">
                <a:latin typeface="+mn-lt"/>
              </a:rPr>
              <a:t>	Sections </a:t>
            </a:r>
            <a:r>
              <a:rPr lang="fr-FR" b="0" dirty="0">
                <a:latin typeface="+mn-lt"/>
              </a:rPr>
              <a:t>efficaces </a:t>
            </a:r>
            <a:r>
              <a:rPr lang="fr-FR" b="0" dirty="0" err="1">
                <a:latin typeface="+mn-lt"/>
              </a:rPr>
              <a:t>ep→</a:t>
            </a:r>
            <a:r>
              <a:rPr lang="fr-FR" b="0" dirty="0" err="1" smtClean="0">
                <a:latin typeface="+mn-lt"/>
              </a:rPr>
              <a:t>ep</a:t>
            </a:r>
            <a:r>
              <a:rPr lang="el-GR" b="0" dirty="0" smtClean="0">
                <a:latin typeface="+mn-lt"/>
              </a:rPr>
              <a:t>η</a:t>
            </a:r>
            <a:r>
              <a:rPr lang="fr-FR" b="0" dirty="0" smtClean="0">
                <a:latin typeface="+mn-lt"/>
              </a:rPr>
              <a:t>				en préparation</a:t>
            </a:r>
          </a:p>
          <a:p>
            <a:r>
              <a:rPr lang="fr-FR" b="0" dirty="0">
                <a:latin typeface="+mn-lt"/>
              </a:rPr>
              <a:t>	</a:t>
            </a:r>
            <a:r>
              <a:rPr lang="fr-FR" b="0" dirty="0" smtClean="0">
                <a:latin typeface="+mn-lt"/>
              </a:rPr>
              <a:t>	</a:t>
            </a:r>
            <a:r>
              <a:rPr lang="fr-FR" b="0" dirty="0" smtClean="0">
                <a:solidFill>
                  <a:srgbClr val="FF0000"/>
                </a:solidFill>
                <a:latin typeface="+mn-lt"/>
              </a:rPr>
              <a:t>Sections efficaces DVCS	</a:t>
            </a:r>
            <a:r>
              <a:rPr lang="fr-FR" b="0" dirty="0" smtClean="0">
                <a:latin typeface="+mn-lt"/>
              </a:rPr>
              <a:t>	Thèse IPNO 2007 (H.-S. Jo)	</a:t>
            </a:r>
            <a:r>
              <a:rPr lang="fr-FR" b="0" dirty="0" smtClean="0">
                <a:solidFill>
                  <a:srgbClr val="FF0000"/>
                </a:solidFill>
                <a:latin typeface="+mn-lt"/>
              </a:rPr>
              <a:t>soumis</a:t>
            </a:r>
          </a:p>
          <a:p>
            <a:endParaRPr lang="fr-FR" dirty="0">
              <a:latin typeface="+mn-lt"/>
            </a:endParaRPr>
          </a:p>
          <a:p>
            <a:r>
              <a:rPr lang="fr-FR" u="sng" dirty="0" smtClean="0">
                <a:latin typeface="+mn-lt"/>
              </a:rPr>
              <a:t>Proposition complément d’expérience 06-003</a:t>
            </a:r>
          </a:p>
          <a:p>
            <a:endParaRPr lang="fr-FR" dirty="0">
              <a:latin typeface="+mn-lt"/>
            </a:endParaRPr>
          </a:p>
          <a:p>
            <a:r>
              <a:rPr lang="fr-FR" u="sng" dirty="0" smtClean="0">
                <a:latin typeface="+mn-lt"/>
              </a:rPr>
              <a:t>Deuxième prise de données hiver 2008-2009</a:t>
            </a:r>
          </a:p>
          <a:p>
            <a:endParaRPr lang="fr-FR" dirty="0">
              <a:latin typeface="+mn-lt"/>
            </a:endParaRPr>
          </a:p>
          <a:p>
            <a:r>
              <a:rPr lang="fr-FR" dirty="0" smtClean="0">
                <a:latin typeface="+mn-lt"/>
              </a:rPr>
              <a:t>		</a:t>
            </a:r>
            <a:r>
              <a:rPr lang="fr-FR" b="0" dirty="0" smtClean="0">
                <a:latin typeface="+mn-lt"/>
              </a:rPr>
              <a:t>BSA – DVCS		Thèse </a:t>
            </a:r>
            <a:r>
              <a:rPr lang="fr-FR" b="0" dirty="0" err="1" smtClean="0">
                <a:latin typeface="+mn-lt"/>
              </a:rPr>
              <a:t>SPhN</a:t>
            </a:r>
            <a:r>
              <a:rPr lang="fr-FR" b="0" dirty="0" smtClean="0">
                <a:latin typeface="+mn-lt"/>
              </a:rPr>
              <a:t> 2010 (P. </a:t>
            </a:r>
            <a:r>
              <a:rPr lang="fr-FR" b="0" dirty="0" err="1" smtClean="0">
                <a:latin typeface="+mn-lt"/>
              </a:rPr>
              <a:t>Konczykowski</a:t>
            </a:r>
            <a:r>
              <a:rPr lang="fr-FR" b="0" dirty="0" smtClean="0">
                <a:latin typeface="+mn-lt"/>
              </a:rPr>
              <a:t>)</a:t>
            </a:r>
          </a:p>
          <a:p>
            <a:r>
              <a:rPr lang="fr-FR" b="0" dirty="0">
                <a:latin typeface="+mn-lt"/>
              </a:rPr>
              <a:t>	</a:t>
            </a:r>
            <a:r>
              <a:rPr lang="fr-FR" b="0" dirty="0" smtClean="0">
                <a:latin typeface="+mn-lt"/>
              </a:rPr>
              <a:t>	Sections efficaces DVCS		Thèses IPNO (B. </a:t>
            </a:r>
            <a:r>
              <a:rPr lang="fr-FR" b="0" dirty="0" err="1" smtClean="0">
                <a:latin typeface="+mn-lt"/>
              </a:rPr>
              <a:t>Guégan</a:t>
            </a:r>
            <a:r>
              <a:rPr lang="fr-FR" b="0" dirty="0" smtClean="0">
                <a:latin typeface="+mn-lt"/>
              </a:rPr>
              <a:t>) et RPI (N. Saylor) 2013</a:t>
            </a:r>
          </a:p>
          <a:p>
            <a:r>
              <a:rPr lang="fr-FR" b="0" dirty="0">
                <a:latin typeface="+mn-lt"/>
              </a:rPr>
              <a:t>	</a:t>
            </a:r>
            <a:r>
              <a:rPr lang="fr-FR" b="0" dirty="0" smtClean="0">
                <a:latin typeface="+mn-lt"/>
              </a:rPr>
              <a:t>	(compléments d’analyse</a:t>
            </a:r>
            <a:r>
              <a:rPr lang="fr-FR" b="0" dirty="0">
                <a:latin typeface="+mn-lt"/>
              </a:rPr>
              <a:t> </a:t>
            </a:r>
            <a:r>
              <a:rPr lang="fr-FR" b="0" dirty="0" smtClean="0">
                <a:latin typeface="+mn-lt"/>
              </a:rPr>
              <a:t>MG)</a:t>
            </a:r>
            <a:endParaRPr lang="fr-FR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602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423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5" y="997778"/>
            <a:ext cx="8386762" cy="571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01424" name="Rectangle 16"/>
          <p:cNvSpPr>
            <a:spLocks noChangeArrowheads="1"/>
          </p:cNvSpPr>
          <p:nvPr/>
        </p:nvSpPr>
        <p:spPr bwMode="auto">
          <a:xfrm>
            <a:off x="476250" y="6354763"/>
            <a:ext cx="3195638" cy="314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01412" name="Rectangle 4"/>
          <p:cNvSpPr>
            <a:spLocks noChangeArrowheads="1"/>
          </p:cNvSpPr>
          <p:nvPr/>
        </p:nvSpPr>
        <p:spPr bwMode="auto">
          <a:xfrm>
            <a:off x="792163" y="115888"/>
            <a:ext cx="7696200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>
                <a:latin typeface="Bookman Old Style" pitchFamily="18" charset="0"/>
              </a:rPr>
              <a:t>CLAS/DVCS: 3-particle detection improves exclusivity</a:t>
            </a:r>
          </a:p>
        </p:txBody>
      </p:sp>
      <p:sp>
        <p:nvSpPr>
          <p:cNvPr id="401427" name="Line 19"/>
          <p:cNvSpPr>
            <a:spLocks noChangeShapeType="1"/>
          </p:cNvSpPr>
          <p:nvPr/>
        </p:nvSpPr>
        <p:spPr bwMode="auto">
          <a:xfrm flipH="1" flipV="1">
            <a:off x="7407275" y="3249613"/>
            <a:ext cx="179388" cy="989012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01429" name="Rectangle 21"/>
          <p:cNvSpPr>
            <a:spLocks noChangeArrowheads="1"/>
          </p:cNvSpPr>
          <p:nvPr/>
        </p:nvSpPr>
        <p:spPr bwMode="auto">
          <a:xfrm>
            <a:off x="5427095" y="863715"/>
            <a:ext cx="3600450" cy="3421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01430" name="Line 22"/>
          <p:cNvSpPr>
            <a:spLocks noChangeShapeType="1"/>
          </p:cNvSpPr>
          <p:nvPr/>
        </p:nvSpPr>
        <p:spPr bwMode="auto">
          <a:xfrm>
            <a:off x="5661025" y="2898775"/>
            <a:ext cx="1081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01431" name="Freeform 23"/>
          <p:cNvSpPr>
            <a:spLocks/>
          </p:cNvSpPr>
          <p:nvPr/>
        </p:nvSpPr>
        <p:spPr bwMode="auto">
          <a:xfrm>
            <a:off x="6742113" y="2466975"/>
            <a:ext cx="1871662" cy="420688"/>
          </a:xfrm>
          <a:custGeom>
            <a:avLst/>
            <a:gdLst>
              <a:gd name="T0" fmla="*/ 0 w 1179"/>
              <a:gd name="T1" fmla="*/ 265 h 265"/>
              <a:gd name="T2" fmla="*/ 771 w 1179"/>
              <a:gd name="T3" fmla="*/ 38 h 265"/>
              <a:gd name="T4" fmla="*/ 1179 w 1179"/>
              <a:gd name="T5" fmla="*/ 38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79" h="265">
                <a:moveTo>
                  <a:pt x="0" y="265"/>
                </a:moveTo>
                <a:cubicBezTo>
                  <a:pt x="287" y="170"/>
                  <a:pt x="575" y="76"/>
                  <a:pt x="771" y="38"/>
                </a:cubicBezTo>
                <a:cubicBezTo>
                  <a:pt x="967" y="0"/>
                  <a:pt x="1073" y="19"/>
                  <a:pt x="1179" y="3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01432" name="Line 24"/>
          <p:cNvSpPr>
            <a:spLocks noChangeShapeType="1"/>
          </p:cNvSpPr>
          <p:nvPr/>
        </p:nvSpPr>
        <p:spPr bwMode="auto">
          <a:xfrm>
            <a:off x="6742113" y="2898775"/>
            <a:ext cx="107950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01433" name="Text Box 25"/>
          <p:cNvSpPr txBox="1">
            <a:spLocks noChangeArrowheads="1"/>
          </p:cNvSpPr>
          <p:nvPr/>
        </p:nvSpPr>
        <p:spPr bwMode="auto">
          <a:xfrm>
            <a:off x="5876925" y="2538413"/>
            <a:ext cx="285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r-FR" sz="1800">
                <a:solidFill>
                  <a:schemeClr val="accent2"/>
                </a:solidFill>
              </a:rPr>
              <a:t>e</a:t>
            </a:r>
            <a:endParaRPr lang="fr-FR" altLang="fr-FR" sz="1800">
              <a:solidFill>
                <a:schemeClr val="accent2"/>
              </a:solidFill>
            </a:endParaRPr>
          </a:p>
        </p:txBody>
      </p:sp>
      <p:sp>
        <p:nvSpPr>
          <p:cNvPr id="401434" name="Text Box 26"/>
          <p:cNvSpPr txBox="1">
            <a:spLocks noChangeArrowheads="1"/>
          </p:cNvSpPr>
          <p:nvPr/>
        </p:nvSpPr>
        <p:spPr bwMode="auto">
          <a:xfrm>
            <a:off x="8181975" y="217805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r-FR" sz="1800">
                <a:solidFill>
                  <a:schemeClr val="accent2"/>
                </a:solidFill>
              </a:rPr>
              <a:t>e’</a:t>
            </a:r>
            <a:endParaRPr lang="fr-FR" altLang="fr-FR" sz="1800">
              <a:solidFill>
                <a:schemeClr val="accent2"/>
              </a:solidFill>
            </a:endParaRPr>
          </a:p>
        </p:txBody>
      </p:sp>
      <p:sp>
        <p:nvSpPr>
          <p:cNvPr id="401435" name="Text Box 27"/>
          <p:cNvSpPr txBox="1">
            <a:spLocks noChangeArrowheads="1"/>
          </p:cNvSpPr>
          <p:nvPr/>
        </p:nvSpPr>
        <p:spPr bwMode="auto">
          <a:xfrm>
            <a:off x="6958013" y="203358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r-FR" sz="1800">
                <a:solidFill>
                  <a:schemeClr val="accent2"/>
                </a:solidFill>
              </a:rPr>
              <a:t>p</a:t>
            </a:r>
            <a:endParaRPr lang="fr-FR" altLang="fr-FR" sz="1800">
              <a:solidFill>
                <a:schemeClr val="accent2"/>
              </a:solidFill>
            </a:endParaRPr>
          </a:p>
        </p:txBody>
      </p:sp>
      <p:sp>
        <p:nvSpPr>
          <p:cNvPr id="401436" name="Text Box 28"/>
          <p:cNvSpPr txBox="1">
            <a:spLocks noChangeArrowheads="1"/>
          </p:cNvSpPr>
          <p:nvPr/>
        </p:nvSpPr>
        <p:spPr bwMode="auto">
          <a:xfrm>
            <a:off x="7534275" y="2608263"/>
            <a:ext cx="2905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 altLang="fr-FR" sz="1800">
                <a:solidFill>
                  <a:schemeClr val="accent2"/>
                </a:solidFill>
                <a:cs typeface="Times New Roman" pitchFamily="18" charset="0"/>
              </a:rPr>
              <a:t>γ</a:t>
            </a:r>
          </a:p>
        </p:txBody>
      </p:sp>
      <p:sp>
        <p:nvSpPr>
          <p:cNvPr id="401437" name="Freeform 29"/>
          <p:cNvSpPr>
            <a:spLocks/>
          </p:cNvSpPr>
          <p:nvPr/>
        </p:nvSpPr>
        <p:spPr bwMode="auto">
          <a:xfrm>
            <a:off x="6742113" y="2033588"/>
            <a:ext cx="239712" cy="865187"/>
          </a:xfrm>
          <a:custGeom>
            <a:avLst/>
            <a:gdLst>
              <a:gd name="T0" fmla="*/ 0 w 151"/>
              <a:gd name="T1" fmla="*/ 545 h 545"/>
              <a:gd name="T2" fmla="*/ 136 w 151"/>
              <a:gd name="T3" fmla="*/ 273 h 545"/>
              <a:gd name="T4" fmla="*/ 91 w 151"/>
              <a:gd name="T5" fmla="*/ 0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1" h="545">
                <a:moveTo>
                  <a:pt x="0" y="545"/>
                </a:moveTo>
                <a:cubicBezTo>
                  <a:pt x="60" y="454"/>
                  <a:pt x="121" y="364"/>
                  <a:pt x="136" y="273"/>
                </a:cubicBezTo>
                <a:cubicBezTo>
                  <a:pt x="151" y="182"/>
                  <a:pt x="121" y="91"/>
                  <a:pt x="91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Rectangle 1"/>
          <p:cNvSpPr/>
          <p:nvPr/>
        </p:nvSpPr>
        <p:spPr bwMode="auto">
          <a:xfrm>
            <a:off x="386535" y="6669088"/>
            <a:ext cx="8641010" cy="457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8831643" y="4284778"/>
            <a:ext cx="60837" cy="24295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8712460" y="4248000"/>
            <a:ext cx="269615" cy="58553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8667455" y="6649200"/>
            <a:ext cx="269615" cy="58553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215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4" r="9506"/>
          <a:stretch>
            <a:fillRect/>
          </a:stretch>
        </p:blipFill>
        <p:spPr bwMode="auto">
          <a:xfrm>
            <a:off x="209550" y="1403350"/>
            <a:ext cx="5105400" cy="472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5404" r="9506"/>
                  <a:stretch>
                    <a:fillRect/>
                  </a:stretch>
                </a:blipFill>
              </a14:hiddenFill>
            </a:ext>
          </a:extLst>
        </p:spPr>
      </p:pic>
      <p:grpSp>
        <p:nvGrpSpPr>
          <p:cNvPr id="435216" name="Group 16"/>
          <p:cNvGrpSpPr>
            <a:grpSpLocks/>
          </p:cNvGrpSpPr>
          <p:nvPr/>
        </p:nvGrpSpPr>
        <p:grpSpPr bwMode="auto">
          <a:xfrm>
            <a:off x="2209800" y="2643188"/>
            <a:ext cx="5665788" cy="1395412"/>
            <a:chOff x="1392" y="1665"/>
            <a:chExt cx="3569" cy="879"/>
          </a:xfrm>
        </p:grpSpPr>
        <p:sp>
          <p:nvSpPr>
            <p:cNvPr id="435217" name="Oval 17"/>
            <p:cNvSpPr>
              <a:spLocks noChangeArrowheads="1"/>
            </p:cNvSpPr>
            <p:nvPr/>
          </p:nvSpPr>
          <p:spPr bwMode="auto">
            <a:xfrm>
              <a:off x="1392" y="2208"/>
              <a:ext cx="384" cy="336"/>
            </a:xfrm>
            <a:prstGeom prst="ellipse">
              <a:avLst/>
            </a:prstGeom>
            <a:noFill/>
            <a:ln w="5724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35218" name="Line 18"/>
            <p:cNvSpPr>
              <a:spLocks noChangeShapeType="1"/>
            </p:cNvSpPr>
            <p:nvPr/>
          </p:nvSpPr>
          <p:spPr bwMode="auto">
            <a:xfrm flipV="1">
              <a:off x="1776" y="1871"/>
              <a:ext cx="1680" cy="482"/>
            </a:xfrm>
            <a:prstGeom prst="line">
              <a:avLst/>
            </a:prstGeom>
            <a:noFill/>
            <a:ln w="5724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5219" name="AutoShape 19"/>
            <p:cNvSpPr>
              <a:spLocks noChangeArrowheads="1"/>
            </p:cNvSpPr>
            <p:nvPr/>
          </p:nvSpPr>
          <p:spPr bwMode="auto">
            <a:xfrm>
              <a:off x="3456" y="1665"/>
              <a:ext cx="1505" cy="578"/>
            </a:xfrm>
            <a:prstGeom prst="roundRect">
              <a:avLst>
                <a:gd name="adj" fmla="val 245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0" hangingPunct="0">
                <a:buClr>
                  <a:srgbClr val="FFFFFF"/>
                </a:buClr>
                <a:buSzPct val="100000"/>
                <a:buFont typeface="Times New Roman" pitchFamily="18" charset="0"/>
                <a:buNone/>
              </a:pPr>
              <a:r>
                <a:rPr lang="en-GB" altLang="fr-FR" sz="1800" b="0">
                  <a:solidFill>
                    <a:srgbClr val="FF0000"/>
                  </a:solidFill>
                  <a:latin typeface="Comic Sans MS" pitchFamily="66" charset="0"/>
                </a:rPr>
                <a:t>Inner calorimeter</a:t>
              </a:r>
            </a:p>
            <a:p>
              <a:pPr algn="ctr" eaLnBrk="0" hangingPunct="0">
                <a:buClr>
                  <a:srgbClr val="FFFFFF"/>
                </a:buClr>
                <a:buSzPct val="100000"/>
                <a:buFont typeface="Times New Roman" pitchFamily="18" charset="0"/>
                <a:buNone/>
              </a:pPr>
              <a:r>
                <a:rPr lang="en-GB" altLang="fr-FR" sz="1800" b="0">
                  <a:solidFill>
                    <a:srgbClr val="FF0000"/>
                  </a:solidFill>
                  <a:latin typeface="Comic Sans MS" pitchFamily="66" charset="0"/>
                </a:rPr>
                <a:t>(PbWO</a:t>
              </a:r>
              <a:r>
                <a:rPr lang="en-GB" altLang="fr-FR" sz="1800" b="0" baseline="-25000">
                  <a:solidFill>
                    <a:srgbClr val="FF0000"/>
                  </a:solidFill>
                  <a:latin typeface="Comic Sans MS" pitchFamily="66" charset="0"/>
                </a:rPr>
                <a:t>4</a:t>
              </a:r>
              <a:r>
                <a:rPr lang="en-GB" altLang="fr-FR" sz="1800" b="0">
                  <a:solidFill>
                    <a:srgbClr val="FF0000"/>
                  </a:solidFill>
                  <a:latin typeface="Comic Sans MS" pitchFamily="66" charset="0"/>
                </a:rPr>
                <a:t>)</a:t>
              </a:r>
            </a:p>
            <a:p>
              <a:pPr algn="ctr" eaLnBrk="0" hangingPunct="0">
                <a:buClr>
                  <a:srgbClr val="FFFFFF"/>
                </a:buClr>
                <a:buSzPct val="100000"/>
                <a:buFont typeface="Times New Roman" pitchFamily="18" charset="0"/>
                <a:buNone/>
              </a:pPr>
              <a:r>
                <a:rPr lang="en-GB" altLang="fr-FR" sz="1800" b="0" i="1">
                  <a:solidFill>
                    <a:srgbClr val="FF0000"/>
                  </a:solidFill>
                  <a:latin typeface="Comic Sans MS" pitchFamily="66" charset="0"/>
                </a:rPr>
                <a:t>Small angle coverage</a:t>
              </a:r>
            </a:p>
          </p:txBody>
        </p:sp>
      </p:grpSp>
      <p:sp>
        <p:nvSpPr>
          <p:cNvPr id="435221" name="Oval 21"/>
          <p:cNvSpPr>
            <a:spLocks noChangeArrowheads="1"/>
          </p:cNvSpPr>
          <p:nvPr/>
        </p:nvSpPr>
        <p:spPr bwMode="auto">
          <a:xfrm>
            <a:off x="520700" y="3330575"/>
            <a:ext cx="1890713" cy="863600"/>
          </a:xfrm>
          <a:prstGeom prst="ellipse">
            <a:avLst/>
          </a:prstGeom>
          <a:noFill/>
          <a:ln w="5724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5222" name="Line 22"/>
          <p:cNvSpPr>
            <a:spLocks noChangeShapeType="1"/>
          </p:cNvSpPr>
          <p:nvPr/>
        </p:nvSpPr>
        <p:spPr bwMode="auto">
          <a:xfrm>
            <a:off x="2205038" y="4037013"/>
            <a:ext cx="3402012" cy="1057275"/>
          </a:xfrm>
          <a:prstGeom prst="line">
            <a:avLst/>
          </a:prstGeom>
          <a:noFill/>
          <a:ln w="57240">
            <a:solidFill>
              <a:srgbClr val="66FF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5223" name="Text Box 23"/>
          <p:cNvSpPr txBox="1">
            <a:spLocks noChangeArrowheads="1"/>
          </p:cNvSpPr>
          <p:nvPr/>
        </p:nvSpPr>
        <p:spPr bwMode="auto">
          <a:xfrm>
            <a:off x="5472113" y="4959350"/>
            <a:ext cx="3365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hangingPunct="0">
              <a:buClr>
                <a:srgbClr val="FFFFFF"/>
              </a:buClr>
              <a:buSzPct val="100000"/>
              <a:buFont typeface="Times New Roman" pitchFamily="18" charset="0"/>
              <a:buNone/>
            </a:pPr>
            <a:r>
              <a:rPr lang="en-GB" altLang="fr-FR" sz="1800" b="0">
                <a:solidFill>
                  <a:srgbClr val="66FF33"/>
                </a:solidFill>
                <a:latin typeface="Comic Sans MS" pitchFamily="66" charset="0"/>
              </a:rPr>
              <a:t>Supraconducting magnet</a:t>
            </a:r>
          </a:p>
          <a:p>
            <a:pPr algn="ctr" eaLnBrk="0" hangingPunct="0">
              <a:buClr>
                <a:srgbClr val="FFFFFF"/>
              </a:buClr>
              <a:buSzPct val="100000"/>
              <a:buFont typeface="Times New Roman" pitchFamily="18" charset="0"/>
              <a:buNone/>
            </a:pPr>
            <a:r>
              <a:rPr lang="en-GB" altLang="fr-FR" sz="1800" b="0" i="1">
                <a:solidFill>
                  <a:srgbClr val="66FF33"/>
                </a:solidFill>
                <a:latin typeface="Comic Sans MS" pitchFamily="66" charset="0"/>
              </a:rPr>
              <a:t>M</a:t>
            </a:r>
            <a:r>
              <a:rPr lang="en-GB" altLang="fr-FR" sz="1800" b="0" i="1">
                <a:solidFill>
                  <a:srgbClr val="66FF33"/>
                </a:solidFill>
                <a:latin typeface="Comic Sans MS" pitchFamily="66" charset="0"/>
                <a:cs typeface="Tahoma" pitchFamily="34" charset="0"/>
              </a:rPr>
              <a:t>øller shield</a:t>
            </a:r>
          </a:p>
        </p:txBody>
      </p:sp>
      <p:sp>
        <p:nvSpPr>
          <p:cNvPr id="435224" name="Text Box 24"/>
          <p:cNvSpPr txBox="1">
            <a:spLocks noChangeArrowheads="1"/>
          </p:cNvSpPr>
          <p:nvPr/>
        </p:nvSpPr>
        <p:spPr bwMode="auto">
          <a:xfrm>
            <a:off x="254000" y="6084888"/>
            <a:ext cx="5372100" cy="403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lnSpc>
                <a:spcPct val="102000"/>
              </a:lnSpc>
              <a:buClr>
                <a:srgbClr val="FFFFFF"/>
              </a:buClr>
              <a:buSzPct val="70000"/>
              <a:buFont typeface="Tahoma" pitchFamily="34" charset="0"/>
              <a:buNone/>
            </a:pPr>
            <a:r>
              <a:rPr lang="en-GB" altLang="fr-FR" sz="2000" b="0">
                <a:latin typeface="Tahoma" pitchFamily="34" charset="0"/>
              </a:rPr>
              <a:t> </a:t>
            </a:r>
            <a:r>
              <a:rPr lang="en-GB" altLang="fr-FR" sz="1800" b="0">
                <a:solidFill>
                  <a:srgbClr val="000080"/>
                </a:solidFill>
                <a:latin typeface="Tahoma" pitchFamily="34" charset="0"/>
              </a:rPr>
              <a:t>Collaboration ITEP/JLab/Orsay/Saclay + CLAS</a:t>
            </a:r>
          </a:p>
        </p:txBody>
      </p:sp>
      <p:sp>
        <p:nvSpPr>
          <p:cNvPr id="435225" name="Line 25"/>
          <p:cNvSpPr>
            <a:spLocks noChangeShapeType="1"/>
          </p:cNvSpPr>
          <p:nvPr/>
        </p:nvSpPr>
        <p:spPr bwMode="auto">
          <a:xfrm>
            <a:off x="5427663" y="2089150"/>
            <a:ext cx="1081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5226" name="Freeform 26"/>
          <p:cNvSpPr>
            <a:spLocks/>
          </p:cNvSpPr>
          <p:nvPr/>
        </p:nvSpPr>
        <p:spPr bwMode="auto">
          <a:xfrm>
            <a:off x="6508750" y="1657350"/>
            <a:ext cx="1871663" cy="420688"/>
          </a:xfrm>
          <a:custGeom>
            <a:avLst/>
            <a:gdLst>
              <a:gd name="T0" fmla="*/ 0 w 1179"/>
              <a:gd name="T1" fmla="*/ 265 h 265"/>
              <a:gd name="T2" fmla="*/ 771 w 1179"/>
              <a:gd name="T3" fmla="*/ 38 h 265"/>
              <a:gd name="T4" fmla="*/ 1179 w 1179"/>
              <a:gd name="T5" fmla="*/ 38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79" h="265">
                <a:moveTo>
                  <a:pt x="0" y="265"/>
                </a:moveTo>
                <a:cubicBezTo>
                  <a:pt x="287" y="170"/>
                  <a:pt x="575" y="76"/>
                  <a:pt x="771" y="38"/>
                </a:cubicBezTo>
                <a:cubicBezTo>
                  <a:pt x="967" y="0"/>
                  <a:pt x="1073" y="19"/>
                  <a:pt x="1179" y="3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5227" name="Line 27"/>
          <p:cNvSpPr>
            <a:spLocks noChangeShapeType="1"/>
          </p:cNvSpPr>
          <p:nvPr/>
        </p:nvSpPr>
        <p:spPr bwMode="auto">
          <a:xfrm>
            <a:off x="6508750" y="2089150"/>
            <a:ext cx="107950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5228" name="Text Box 28"/>
          <p:cNvSpPr txBox="1">
            <a:spLocks noChangeArrowheads="1"/>
          </p:cNvSpPr>
          <p:nvPr/>
        </p:nvSpPr>
        <p:spPr bwMode="auto">
          <a:xfrm>
            <a:off x="5643563" y="1728788"/>
            <a:ext cx="285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r-FR" sz="1800">
                <a:solidFill>
                  <a:schemeClr val="accent2"/>
                </a:solidFill>
              </a:rPr>
              <a:t>e</a:t>
            </a:r>
            <a:endParaRPr lang="fr-FR" altLang="fr-FR" sz="1800">
              <a:solidFill>
                <a:schemeClr val="accent2"/>
              </a:solidFill>
            </a:endParaRPr>
          </a:p>
        </p:txBody>
      </p:sp>
      <p:sp>
        <p:nvSpPr>
          <p:cNvPr id="435229" name="Text Box 29"/>
          <p:cNvSpPr txBox="1">
            <a:spLocks noChangeArrowheads="1"/>
          </p:cNvSpPr>
          <p:nvPr/>
        </p:nvSpPr>
        <p:spPr bwMode="auto">
          <a:xfrm>
            <a:off x="7948613" y="1368425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r-FR" sz="1800">
                <a:solidFill>
                  <a:schemeClr val="accent2"/>
                </a:solidFill>
              </a:rPr>
              <a:t>e’</a:t>
            </a:r>
            <a:endParaRPr lang="fr-FR" altLang="fr-FR" sz="1800">
              <a:solidFill>
                <a:schemeClr val="accent2"/>
              </a:solidFill>
            </a:endParaRPr>
          </a:p>
        </p:txBody>
      </p:sp>
      <p:sp>
        <p:nvSpPr>
          <p:cNvPr id="435230" name="Text Box 30"/>
          <p:cNvSpPr txBox="1">
            <a:spLocks noChangeArrowheads="1"/>
          </p:cNvSpPr>
          <p:nvPr/>
        </p:nvSpPr>
        <p:spPr bwMode="auto">
          <a:xfrm>
            <a:off x="6724650" y="122396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r-FR" sz="1800">
                <a:solidFill>
                  <a:schemeClr val="accent2"/>
                </a:solidFill>
              </a:rPr>
              <a:t>p</a:t>
            </a:r>
            <a:endParaRPr lang="fr-FR" altLang="fr-FR" sz="1800">
              <a:solidFill>
                <a:schemeClr val="accent2"/>
              </a:solidFill>
            </a:endParaRPr>
          </a:p>
        </p:txBody>
      </p:sp>
      <p:sp>
        <p:nvSpPr>
          <p:cNvPr id="435231" name="Text Box 31"/>
          <p:cNvSpPr txBox="1">
            <a:spLocks noChangeArrowheads="1"/>
          </p:cNvSpPr>
          <p:nvPr/>
        </p:nvSpPr>
        <p:spPr bwMode="auto">
          <a:xfrm>
            <a:off x="7300913" y="1798638"/>
            <a:ext cx="2905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 altLang="fr-FR" sz="1800">
                <a:solidFill>
                  <a:schemeClr val="accent2"/>
                </a:solidFill>
                <a:cs typeface="Times New Roman" pitchFamily="18" charset="0"/>
              </a:rPr>
              <a:t>γ</a:t>
            </a:r>
          </a:p>
        </p:txBody>
      </p:sp>
      <p:sp>
        <p:nvSpPr>
          <p:cNvPr id="435232" name="Freeform 32"/>
          <p:cNvSpPr>
            <a:spLocks/>
          </p:cNvSpPr>
          <p:nvPr/>
        </p:nvSpPr>
        <p:spPr bwMode="auto">
          <a:xfrm>
            <a:off x="6508750" y="1223963"/>
            <a:ext cx="239713" cy="865187"/>
          </a:xfrm>
          <a:custGeom>
            <a:avLst/>
            <a:gdLst>
              <a:gd name="T0" fmla="*/ 0 w 151"/>
              <a:gd name="T1" fmla="*/ 545 h 545"/>
              <a:gd name="T2" fmla="*/ 136 w 151"/>
              <a:gd name="T3" fmla="*/ 273 h 545"/>
              <a:gd name="T4" fmla="*/ 91 w 151"/>
              <a:gd name="T5" fmla="*/ 0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1" h="545">
                <a:moveTo>
                  <a:pt x="0" y="545"/>
                </a:moveTo>
                <a:cubicBezTo>
                  <a:pt x="60" y="454"/>
                  <a:pt x="121" y="364"/>
                  <a:pt x="136" y="273"/>
                </a:cubicBezTo>
                <a:cubicBezTo>
                  <a:pt x="151" y="182"/>
                  <a:pt x="121" y="91"/>
                  <a:pt x="91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5234" name="Rectangle 34"/>
          <p:cNvSpPr>
            <a:spLocks noChangeArrowheads="1"/>
          </p:cNvSpPr>
          <p:nvPr/>
        </p:nvSpPr>
        <p:spPr bwMode="auto">
          <a:xfrm>
            <a:off x="1422400" y="115888"/>
            <a:ext cx="6389688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>
                <a:latin typeface="Bookman Old Style" pitchFamily="18" charset="0"/>
              </a:rPr>
              <a:t>CLAS/DVCS: new equipment added</a:t>
            </a:r>
          </a:p>
        </p:txBody>
      </p:sp>
      <p:sp>
        <p:nvSpPr>
          <p:cNvPr id="435236" name="Text Box 36"/>
          <p:cNvSpPr txBox="1">
            <a:spLocks noChangeArrowheads="1"/>
          </p:cNvSpPr>
          <p:nvPr/>
        </p:nvSpPr>
        <p:spPr bwMode="auto">
          <a:xfrm>
            <a:off x="5381625" y="3833813"/>
            <a:ext cx="34210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fr-FR" sz="1600" b="0" i="1">
                <a:solidFill>
                  <a:schemeClr val="accent2"/>
                </a:solidFill>
                <a:latin typeface="Comic Sans MS" pitchFamily="66" charset="0"/>
              </a:rPr>
              <a:t>Together, allow operation </a:t>
            </a:r>
          </a:p>
          <a:p>
            <a:pPr algn="ctr"/>
            <a:r>
              <a:rPr lang="en-US" altLang="fr-FR" sz="1600" b="0" i="1">
                <a:solidFill>
                  <a:schemeClr val="accent2"/>
                </a:solidFill>
                <a:latin typeface="Comic Sans MS" pitchFamily="66" charset="0"/>
              </a:rPr>
              <a:t>at record luminosity (for CLAS)</a:t>
            </a:r>
          </a:p>
          <a:p>
            <a:pPr algn="ctr"/>
            <a:r>
              <a:rPr lang="en-US" altLang="fr-FR" sz="1600" b="0" i="1">
                <a:solidFill>
                  <a:schemeClr val="accent2"/>
                </a:solidFill>
                <a:latin typeface="Comic Sans MS" pitchFamily="66" charset="0"/>
              </a:rPr>
              <a:t> of </a:t>
            </a:r>
            <a:r>
              <a:rPr lang="en-US" altLang="fr-FR" sz="1600" i="1">
                <a:solidFill>
                  <a:schemeClr val="accent2"/>
                </a:solidFill>
                <a:latin typeface="Comic Sans MS" pitchFamily="66" charset="0"/>
              </a:rPr>
              <a:t>2×10</a:t>
            </a:r>
            <a:r>
              <a:rPr lang="en-US" altLang="fr-FR" sz="1600" i="1" baseline="30000">
                <a:solidFill>
                  <a:schemeClr val="accent2"/>
                </a:solidFill>
                <a:latin typeface="Comic Sans MS" pitchFamily="66" charset="0"/>
              </a:rPr>
              <a:t>34</a:t>
            </a:r>
            <a:r>
              <a:rPr lang="en-US" altLang="fr-FR" sz="1600" i="1">
                <a:solidFill>
                  <a:schemeClr val="accent2"/>
                </a:solidFill>
                <a:latin typeface="Comic Sans MS" pitchFamily="66" charset="0"/>
              </a:rPr>
              <a:t> cm</a:t>
            </a:r>
            <a:r>
              <a:rPr lang="en-US" altLang="fr-FR" sz="1600" i="1" baseline="30000">
                <a:solidFill>
                  <a:schemeClr val="accent2"/>
                </a:solidFill>
                <a:latin typeface="Comic Sans MS" pitchFamily="66" charset="0"/>
              </a:rPr>
              <a:t>-2</a:t>
            </a:r>
            <a:r>
              <a:rPr lang="en-US" altLang="fr-FR" sz="1600" i="1">
                <a:solidFill>
                  <a:schemeClr val="accent2"/>
                </a:solidFill>
                <a:latin typeface="Comic Sans MS" pitchFamily="66" charset="0"/>
              </a:rPr>
              <a:t>s</a:t>
            </a:r>
            <a:r>
              <a:rPr lang="en-US" altLang="fr-FR" sz="1600" i="1" baseline="30000">
                <a:solidFill>
                  <a:schemeClr val="accent2"/>
                </a:solidFill>
                <a:latin typeface="Comic Sans MS" pitchFamily="66" charset="0"/>
              </a:rPr>
              <a:t>-1</a:t>
            </a:r>
            <a:endParaRPr lang="fr-FR" altLang="fr-FR" sz="1600" i="1" baseline="3000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5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21" grpId="0" animBg="1"/>
      <p:bldP spid="435222" grpId="0" animBg="1"/>
      <p:bldP spid="435223" grpId="0"/>
      <p:bldP spid="4352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659" name="Rectangle 3"/>
          <p:cNvSpPr>
            <a:spLocks noGrp="1" noChangeArrowheads="1"/>
          </p:cNvSpPr>
          <p:nvPr>
            <p:ph type="title"/>
          </p:nvPr>
        </p:nvSpPr>
        <p:spPr>
          <a:xfrm>
            <a:off x="825500" y="769175"/>
            <a:ext cx="8229600" cy="409575"/>
          </a:xfrm>
        </p:spPr>
        <p:txBody>
          <a:bodyPr/>
          <a:lstStyle/>
          <a:p>
            <a:r>
              <a:rPr lang="en-GB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 from </a:t>
            </a:r>
            <a:r>
              <a:rPr lang="en-US" sz="20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Møller</a:t>
            </a: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electrons </a:t>
            </a: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magnetic shielding</a:t>
            </a:r>
            <a:endParaRPr lang="en-GB" sz="32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62660" name="Rectangle 4"/>
          <p:cNvSpPr>
            <a:spLocks noChangeArrowheads="1"/>
          </p:cNvSpPr>
          <p:nvPr/>
        </p:nvSpPr>
        <p:spPr bwMode="auto">
          <a:xfrm>
            <a:off x="685800" y="1295400"/>
            <a:ext cx="8077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SzPct val="70000"/>
              <a:buFontTx/>
              <a:buChar char="•"/>
            </a:pPr>
            <a:endParaRPr lang="fr-FR" sz="280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1862661" name="Picture 5" descr="TotalCalo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293938"/>
            <a:ext cx="3330575" cy="2354262"/>
          </a:xfrm>
          <a:prstGeom prst="rect">
            <a:avLst/>
          </a:prstGeom>
          <a:noFill/>
        </p:spPr>
      </p:pic>
      <p:sp>
        <p:nvSpPr>
          <p:cNvPr id="1862662" name="Text Box 6"/>
          <p:cNvSpPr txBox="1">
            <a:spLocks noChangeArrowheads="1"/>
          </p:cNvSpPr>
          <p:nvPr/>
        </p:nvSpPr>
        <p:spPr bwMode="auto">
          <a:xfrm>
            <a:off x="5715000" y="5092700"/>
            <a:ext cx="2757488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600">
                <a:solidFill>
                  <a:schemeClr val="tx1"/>
                </a:solidFill>
                <a:latin typeface="Tahoma" pitchFamily="34" charset="0"/>
              </a:rPr>
              <a:t>Distance target - IC :  55 cm</a:t>
            </a:r>
          </a:p>
        </p:txBody>
      </p:sp>
      <p:grpSp>
        <p:nvGrpSpPr>
          <p:cNvPr id="1862663" name="Group 7"/>
          <p:cNvGrpSpPr>
            <a:grpSpLocks/>
          </p:cNvGrpSpPr>
          <p:nvPr/>
        </p:nvGrpSpPr>
        <p:grpSpPr bwMode="auto">
          <a:xfrm>
            <a:off x="395288" y="1323975"/>
            <a:ext cx="4600575" cy="4687888"/>
            <a:chOff x="249" y="1026"/>
            <a:chExt cx="2898" cy="2953"/>
          </a:xfrm>
        </p:grpSpPr>
        <p:sp>
          <p:nvSpPr>
            <p:cNvPr id="1862664" name="Line 8"/>
            <p:cNvSpPr>
              <a:spLocks noChangeShapeType="1"/>
            </p:cNvSpPr>
            <p:nvPr/>
          </p:nvSpPr>
          <p:spPr bwMode="auto">
            <a:xfrm flipH="1">
              <a:off x="1661" y="2982"/>
              <a:ext cx="737" cy="28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/>
            </a:p>
          </p:txBody>
        </p:sp>
        <p:pic>
          <p:nvPicPr>
            <p:cNvPr id="1862665" name="Picture 9" descr="new_jan2006_moller_sol_ic_nofiel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9" y="1026"/>
              <a:ext cx="2898" cy="2903"/>
            </a:xfrm>
            <a:prstGeom prst="rect">
              <a:avLst/>
            </a:prstGeom>
            <a:noFill/>
          </p:spPr>
        </p:pic>
        <p:sp>
          <p:nvSpPr>
            <p:cNvPr id="1862666" name="Text Box 10"/>
            <p:cNvSpPr txBox="1">
              <a:spLocks noChangeArrowheads="1"/>
            </p:cNvSpPr>
            <p:nvPr/>
          </p:nvSpPr>
          <p:spPr bwMode="auto">
            <a:xfrm>
              <a:off x="567" y="3748"/>
              <a:ext cx="24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i="1">
                  <a:solidFill>
                    <a:schemeClr val="bg2"/>
                  </a:solidFill>
                </a:rPr>
                <a:t>Without magnetic field</a:t>
              </a:r>
              <a:endParaRPr lang="fr-FR" sz="1800" b="1" i="1">
                <a:solidFill>
                  <a:schemeClr val="bg2"/>
                </a:solidFill>
              </a:endParaRPr>
            </a:p>
          </p:txBody>
        </p:sp>
      </p:grpSp>
      <p:grpSp>
        <p:nvGrpSpPr>
          <p:cNvPr id="1862667" name="Group 11"/>
          <p:cNvGrpSpPr>
            <a:grpSpLocks/>
          </p:cNvGrpSpPr>
          <p:nvPr/>
        </p:nvGrpSpPr>
        <p:grpSpPr bwMode="auto">
          <a:xfrm>
            <a:off x="395288" y="1323975"/>
            <a:ext cx="4600575" cy="4608513"/>
            <a:chOff x="1338" y="1417"/>
            <a:chExt cx="2898" cy="2903"/>
          </a:xfrm>
        </p:grpSpPr>
        <p:pic>
          <p:nvPicPr>
            <p:cNvPr id="1862668" name="Picture 12" descr="new_jan2006_moller_sol_ic_fiel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8" y="1417"/>
              <a:ext cx="2898" cy="2903"/>
            </a:xfrm>
            <a:prstGeom prst="rect">
              <a:avLst/>
            </a:prstGeom>
            <a:noFill/>
          </p:spPr>
        </p:pic>
        <p:sp>
          <p:nvSpPr>
            <p:cNvPr id="1862669" name="Text Box 13"/>
            <p:cNvSpPr txBox="1">
              <a:spLocks noChangeArrowheads="1"/>
            </p:cNvSpPr>
            <p:nvPr/>
          </p:nvSpPr>
          <p:spPr bwMode="auto">
            <a:xfrm>
              <a:off x="1655" y="4072"/>
              <a:ext cx="24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i="1" dirty="0">
                  <a:solidFill>
                    <a:schemeClr val="bg2"/>
                  </a:solidFill>
                </a:rPr>
                <a:t>     With magnetic field</a:t>
              </a:r>
              <a:endParaRPr lang="fr-FR" sz="1800" b="1" i="1" dirty="0">
                <a:solidFill>
                  <a:schemeClr val="bg2"/>
                </a:solidFill>
              </a:endParaRPr>
            </a:p>
          </p:txBody>
        </p:sp>
      </p:grp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1827213" y="115888"/>
            <a:ext cx="5849937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>
                <a:latin typeface="Bookman Old Style" pitchFamily="18" charset="0"/>
              </a:rPr>
              <a:t>CLAS/DVCS: the </a:t>
            </a:r>
            <a:r>
              <a:rPr lang="en-GB" altLang="fr-FR" sz="2000" i="1" dirty="0" smtClean="0">
                <a:latin typeface="Bookman Old Style" pitchFamily="18" charset="0"/>
              </a:rPr>
              <a:t>solenoid</a:t>
            </a:r>
            <a:endParaRPr lang="en-GB" altLang="fr-FR" sz="2000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11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4706" name="Picture 2" descr="ca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2787650"/>
            <a:ext cx="2622550" cy="2533650"/>
          </a:xfrm>
          <a:prstGeom prst="rect">
            <a:avLst/>
          </a:prstGeom>
          <a:noFill/>
        </p:spPr>
      </p:pic>
      <p:pic>
        <p:nvPicPr>
          <p:cNvPr id="1864707" name="Picture 3" descr="calo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97538" y="825500"/>
            <a:ext cx="3217862" cy="3217863"/>
          </a:xfrm>
          <a:prstGeom prst="rect">
            <a:avLst/>
          </a:prstGeom>
          <a:noFill/>
        </p:spPr>
      </p:pic>
      <p:sp>
        <p:nvSpPr>
          <p:cNvPr id="1864709" name="Text Box 5"/>
          <p:cNvSpPr txBox="1">
            <a:spLocks noChangeArrowheads="1"/>
          </p:cNvSpPr>
          <p:nvPr/>
        </p:nvSpPr>
        <p:spPr bwMode="auto">
          <a:xfrm>
            <a:off x="2951820" y="4749440"/>
            <a:ext cx="631454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00" dirty="0">
                <a:solidFill>
                  <a:schemeClr val="tx1"/>
                </a:solidFill>
                <a:latin typeface="Tahoma" pitchFamily="34" charset="0"/>
              </a:rPr>
              <a:t>424 PbWO</a:t>
            </a:r>
            <a:r>
              <a:rPr lang="en-US" sz="1800" baseline="-25000" dirty="0">
                <a:solidFill>
                  <a:schemeClr val="tx1"/>
                </a:solidFill>
                <a:latin typeface="Tahoma" pitchFamily="34" charset="0"/>
              </a:rPr>
              <a:t>4</a:t>
            </a:r>
            <a:r>
              <a:rPr lang="en-US" sz="1800" dirty="0">
                <a:solidFill>
                  <a:schemeClr val="tx1"/>
                </a:solidFill>
                <a:latin typeface="Tahoma" pitchFamily="34" charset="0"/>
              </a:rPr>
              <a:t> tapered crystals, 16 cm long,</a:t>
            </a:r>
          </a:p>
          <a:p>
            <a:pPr algn="ctr">
              <a:spcBef>
                <a:spcPct val="0"/>
              </a:spcBef>
            </a:pPr>
            <a:r>
              <a:rPr lang="en-US" sz="1800" dirty="0">
                <a:solidFill>
                  <a:schemeClr val="tx1"/>
                </a:solidFill>
                <a:latin typeface="Tahoma" pitchFamily="34" charset="0"/>
              </a:rPr>
              <a:t>1.3 cm </a:t>
            </a:r>
            <a:r>
              <a:rPr lang="en-US" sz="1800" dirty="0" smtClean="0">
                <a:solidFill>
                  <a:schemeClr val="tx1"/>
                </a:solidFill>
                <a:latin typeface="Tahoma" pitchFamily="34" charset="0"/>
              </a:rPr>
              <a:t>x 1.3 </a:t>
            </a:r>
            <a:r>
              <a:rPr lang="en-US" sz="1800" dirty="0">
                <a:solidFill>
                  <a:schemeClr val="tx1"/>
                </a:solidFill>
                <a:latin typeface="Tahoma" pitchFamily="34" charset="0"/>
              </a:rPr>
              <a:t>cm on front face (~ 1.4 degree/crystal),</a:t>
            </a:r>
          </a:p>
          <a:p>
            <a:pPr algn="ctr">
              <a:spcBef>
                <a:spcPct val="0"/>
              </a:spcBef>
            </a:pPr>
            <a:r>
              <a:rPr lang="en-US" sz="1800" dirty="0">
                <a:solidFill>
                  <a:schemeClr val="tx1"/>
                </a:solidFill>
                <a:latin typeface="Tahoma" pitchFamily="34" charset="0"/>
              </a:rPr>
              <a:t>avalanche photodiode (APD) readout,</a:t>
            </a:r>
          </a:p>
          <a:p>
            <a:pPr algn="ctr">
              <a:spcBef>
                <a:spcPct val="0"/>
              </a:spcBef>
            </a:pPr>
            <a:r>
              <a:rPr lang="en-US" sz="1800" dirty="0">
                <a:solidFill>
                  <a:schemeClr val="tx1"/>
                </a:solidFill>
                <a:latin typeface="Tahoma" pitchFamily="34" charset="0"/>
              </a:rPr>
              <a:t>temperature stabilization,</a:t>
            </a:r>
          </a:p>
          <a:p>
            <a:pPr algn="ctr">
              <a:spcBef>
                <a:spcPct val="0"/>
              </a:spcBef>
            </a:pPr>
            <a:r>
              <a:rPr lang="en-US" sz="1800" dirty="0">
                <a:solidFill>
                  <a:schemeClr val="tx1"/>
                </a:solidFill>
                <a:latin typeface="Tahoma" pitchFamily="34" charset="0"/>
              </a:rPr>
              <a:t>low-noise preamplifiers,</a:t>
            </a:r>
          </a:p>
          <a:p>
            <a:pPr algn="ctr">
              <a:spcBef>
                <a:spcPct val="0"/>
              </a:spcBef>
            </a:pPr>
            <a:r>
              <a:rPr lang="en-US" sz="1800" dirty="0">
                <a:solidFill>
                  <a:schemeClr val="tx1"/>
                </a:solidFill>
                <a:latin typeface="Tahoma" pitchFamily="34" charset="0"/>
              </a:rPr>
              <a:t>laser monitoring</a:t>
            </a:r>
            <a:endParaRPr lang="fr-FR" sz="1800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864710" name="Text Box 6"/>
          <p:cNvSpPr txBox="1">
            <a:spLocks noChangeArrowheads="1"/>
          </p:cNvSpPr>
          <p:nvPr/>
        </p:nvSpPr>
        <p:spPr bwMode="auto">
          <a:xfrm>
            <a:off x="371475" y="1755775"/>
            <a:ext cx="4657725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spcBef>
                <a:spcPct val="0"/>
              </a:spcBef>
              <a:buFont typeface="Symbol" pitchFamily="18" charset="2"/>
              <a:buNone/>
            </a:pPr>
            <a:r>
              <a:rPr lang="en-US" sz="2400">
                <a:solidFill>
                  <a:schemeClr val="tx1"/>
                </a:solidFill>
                <a:latin typeface="Tahoma" pitchFamily="34" charset="0"/>
              </a:rPr>
              <a:t>photon detection at small angles </a:t>
            </a:r>
          </a:p>
          <a:p>
            <a:pPr algn="ctr" eaLnBrk="0" hangingPunct="0">
              <a:spcBef>
                <a:spcPct val="0"/>
              </a:spcBef>
              <a:buFont typeface="Symbol" pitchFamily="18" charset="2"/>
              <a:buNone/>
            </a:pPr>
            <a:r>
              <a:rPr lang="en-US" sz="2400">
                <a:solidFill>
                  <a:schemeClr val="tx1"/>
                </a:solidFill>
                <a:latin typeface="Tahoma" pitchFamily="34" charset="0"/>
              </a:rPr>
              <a:t>(5</a:t>
            </a:r>
            <a:r>
              <a:rPr lang="en-US" sz="2400">
                <a:solidFill>
                  <a:schemeClr val="tx1"/>
                </a:solidFill>
                <a:latin typeface="Tahoma" pitchFamily="34" charset="0"/>
                <a:sym typeface="Symbol" pitchFamily="18" charset="2"/>
              </a:rPr>
              <a:t>-15; 1-5 GeV</a:t>
            </a:r>
            <a:r>
              <a:rPr lang="en-US" sz="2400">
                <a:solidFill>
                  <a:schemeClr val="tx1"/>
                </a:solidFill>
                <a:latin typeface="Tahoma" pitchFamily="34" charset="0"/>
              </a:rPr>
              <a:t>)</a:t>
            </a:r>
          </a:p>
        </p:txBody>
      </p:sp>
      <p:sp>
        <p:nvSpPr>
          <p:cNvPr id="1864711" name="Text Box 7"/>
          <p:cNvSpPr txBox="1">
            <a:spLocks noChangeArrowheads="1"/>
          </p:cNvSpPr>
          <p:nvPr/>
        </p:nvSpPr>
        <p:spPr bwMode="auto">
          <a:xfrm>
            <a:off x="5832475" y="3814763"/>
            <a:ext cx="28543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spcBef>
                <a:spcPct val="0"/>
              </a:spcBef>
              <a:buFont typeface="Symbol" pitchFamily="18" charset="2"/>
              <a:buNone/>
            </a:pPr>
            <a:r>
              <a:rPr lang="en-US" sz="1800" i="1">
                <a:solidFill>
                  <a:schemeClr val="tx1"/>
                </a:solidFill>
                <a:latin typeface="Tahoma" pitchFamily="34" charset="0"/>
              </a:rPr>
              <a:t>Front view from the target</a:t>
            </a:r>
          </a:p>
        </p:txBody>
      </p:sp>
      <p:sp>
        <p:nvSpPr>
          <p:cNvPr id="1864712" name="Line 8"/>
          <p:cNvSpPr>
            <a:spLocks noChangeShapeType="1"/>
          </p:cNvSpPr>
          <p:nvPr/>
        </p:nvSpPr>
        <p:spPr bwMode="auto">
          <a:xfrm flipH="1">
            <a:off x="2051050" y="2159000"/>
            <a:ext cx="5187950" cy="9350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864713" name="Line 9"/>
          <p:cNvSpPr>
            <a:spLocks noChangeShapeType="1"/>
          </p:cNvSpPr>
          <p:nvPr/>
        </p:nvSpPr>
        <p:spPr bwMode="auto">
          <a:xfrm flipH="1">
            <a:off x="2843213" y="2735263"/>
            <a:ext cx="4327525" cy="25241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864714" name="Text Box 10"/>
          <p:cNvSpPr txBox="1">
            <a:spLocks noChangeArrowheads="1"/>
          </p:cNvSpPr>
          <p:nvPr/>
        </p:nvSpPr>
        <p:spPr bwMode="auto">
          <a:xfrm>
            <a:off x="8029575" y="2511425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chemeClr val="bg1"/>
                </a:solidFill>
              </a:rPr>
              <a:t>(EC)</a:t>
            </a:r>
            <a:endParaRPr lang="fr-FR" sz="1800" i="1">
              <a:solidFill>
                <a:schemeClr val="bg1"/>
              </a:solidFill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1827213" y="115888"/>
            <a:ext cx="5849937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>
                <a:latin typeface="Bookman Old Style" pitchFamily="18" charset="0"/>
              </a:rPr>
              <a:t>CLAS/DVCS: the inner calorimeter</a:t>
            </a:r>
          </a:p>
        </p:txBody>
      </p:sp>
    </p:spTree>
    <p:extLst>
      <p:ext uri="{BB962C8B-B14F-4D97-AF65-F5344CB8AC3E}">
        <p14:creationId xmlns:p14="http://schemas.microsoft.com/office/powerpoint/2010/main" val="88676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75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866755" name="Rectangle 3"/>
          <p:cNvSpPr>
            <a:spLocks noGrp="1" noChangeArrowheads="1"/>
          </p:cNvSpPr>
          <p:nvPr>
            <p:ph type="title"/>
          </p:nvPr>
        </p:nvSpPr>
        <p:spPr>
          <a:xfrm>
            <a:off x="901700" y="1043735"/>
            <a:ext cx="2387600" cy="469900"/>
          </a:xfrm>
          <a:ln/>
        </p:spPr>
        <p:txBody>
          <a:bodyPr/>
          <a:lstStyle/>
          <a:p>
            <a:r>
              <a:rPr lang="en-US" sz="2000" b="1" dirty="0">
                <a:solidFill>
                  <a:schemeClr val="accent2"/>
                </a:solidFill>
              </a:rPr>
              <a:t>Crystal + APD</a:t>
            </a:r>
            <a:endParaRPr lang="en-US" sz="3200" b="1" dirty="0">
              <a:solidFill>
                <a:schemeClr val="accent2"/>
              </a:solidFill>
            </a:endParaRPr>
          </a:p>
        </p:txBody>
      </p:sp>
      <p:pic>
        <p:nvPicPr>
          <p:cNvPr id="1866757" name="Picture 5" descr="crystal+AP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844675"/>
            <a:ext cx="5375275" cy="3560763"/>
          </a:xfrm>
          <a:prstGeom prst="rect">
            <a:avLst/>
          </a:prstGeom>
          <a:noFill/>
        </p:spPr>
      </p:pic>
      <p:pic>
        <p:nvPicPr>
          <p:cNvPr id="1866759" name="Picture 7" descr="glueing_AP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963" y="2489718"/>
            <a:ext cx="4913312" cy="3684587"/>
          </a:xfrm>
          <a:prstGeom prst="rect">
            <a:avLst/>
          </a:prstGeom>
          <a:noFill/>
        </p:spPr>
      </p:pic>
      <p:pic>
        <p:nvPicPr>
          <p:cNvPr id="1866760" name="Picture 8" descr="DSCF02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663" y="3141663"/>
            <a:ext cx="4608512" cy="3455987"/>
          </a:xfrm>
          <a:prstGeom prst="rect">
            <a:avLst/>
          </a:prstGeom>
          <a:noFill/>
        </p:spPr>
      </p:pic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827213" y="115888"/>
            <a:ext cx="5849937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>
                <a:latin typeface="Bookman Old Style" pitchFamily="18" charset="0"/>
              </a:rPr>
              <a:t>CLAS/DVCS: the inner calorimeter</a:t>
            </a:r>
          </a:p>
        </p:txBody>
      </p:sp>
    </p:spTree>
    <p:extLst>
      <p:ext uri="{BB962C8B-B14F-4D97-AF65-F5344CB8AC3E}">
        <p14:creationId xmlns:p14="http://schemas.microsoft.com/office/powerpoint/2010/main" val="285899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778" name="Rectangle 2"/>
          <p:cNvSpPr>
            <a:spLocks noChangeArrowheads="1"/>
          </p:cNvSpPr>
          <p:nvPr/>
        </p:nvSpPr>
        <p:spPr bwMode="auto">
          <a:xfrm>
            <a:off x="53975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867779" name="Rectangle 3"/>
          <p:cNvSpPr>
            <a:spLocks noGrp="1" noChangeArrowheads="1"/>
          </p:cNvSpPr>
          <p:nvPr>
            <p:ph type="title"/>
          </p:nvPr>
        </p:nvSpPr>
        <p:spPr>
          <a:xfrm>
            <a:off x="723900" y="818465"/>
            <a:ext cx="2908300" cy="495300"/>
          </a:xfrm>
          <a:ln/>
        </p:spPr>
        <p:txBody>
          <a:bodyPr/>
          <a:lstStyle/>
          <a:p>
            <a:r>
              <a:rPr lang="en-US" sz="2000" b="1" dirty="0">
                <a:solidFill>
                  <a:schemeClr val="accent2"/>
                </a:solidFill>
              </a:rPr>
              <a:t>Mechanical structure</a:t>
            </a:r>
            <a:endParaRPr lang="en-US" sz="3200" b="1" dirty="0">
              <a:solidFill>
                <a:schemeClr val="accent2"/>
              </a:solidFill>
            </a:endParaRPr>
          </a:p>
        </p:txBody>
      </p:sp>
      <p:pic>
        <p:nvPicPr>
          <p:cNvPr id="1867781" name="Picture 5" descr="two_frames_with_dummy_crysta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0" y="1628775"/>
            <a:ext cx="4876800" cy="3657600"/>
          </a:xfrm>
          <a:prstGeom prst="rect">
            <a:avLst/>
          </a:prstGeom>
          <a:noFill/>
        </p:spPr>
      </p:pic>
      <p:pic>
        <p:nvPicPr>
          <p:cNvPr id="1867782" name="Picture 6" descr="Top_view_gener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2133600"/>
            <a:ext cx="4876800" cy="3657600"/>
          </a:xfrm>
          <a:prstGeom prst="rect">
            <a:avLst/>
          </a:prstGeom>
          <a:noFill/>
        </p:spPr>
      </p:pic>
      <p:pic>
        <p:nvPicPr>
          <p:cNvPr id="1867783" name="Picture 7" descr="middle_load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713" y="2636838"/>
            <a:ext cx="4876800" cy="3657600"/>
          </a:xfrm>
          <a:prstGeom prst="rect">
            <a:avLst/>
          </a:prstGeom>
          <a:noFill/>
        </p:spPr>
      </p:pic>
      <p:pic>
        <p:nvPicPr>
          <p:cNvPr id="1867784" name="Picture 8" descr="simulated_mounting_motherboard-connexion_boar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4925" y="3011488"/>
            <a:ext cx="4876800" cy="3657600"/>
          </a:xfrm>
          <a:prstGeom prst="rect">
            <a:avLst/>
          </a:prstGeom>
          <a:noFill/>
        </p:spPr>
      </p:pic>
      <p:pic>
        <p:nvPicPr>
          <p:cNvPr id="1867785" name="Picture 9" descr="view_of_the_calorimeter-covers_from_the_bac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1557338"/>
            <a:ext cx="4219575" cy="5143500"/>
          </a:xfrm>
          <a:prstGeom prst="rect">
            <a:avLst/>
          </a:prstGeom>
          <a:noFill/>
        </p:spPr>
      </p:pic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827213" y="115888"/>
            <a:ext cx="5849937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>
                <a:latin typeface="Bookman Old Style" pitchFamily="18" charset="0"/>
              </a:rPr>
              <a:t>CLAS/DVCS: the inner calorimeter</a:t>
            </a:r>
          </a:p>
        </p:txBody>
      </p:sp>
    </p:spTree>
    <p:extLst>
      <p:ext uri="{BB962C8B-B14F-4D97-AF65-F5344CB8AC3E}">
        <p14:creationId xmlns:p14="http://schemas.microsoft.com/office/powerpoint/2010/main" val="74500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826" name="Rectangle 2"/>
          <p:cNvSpPr>
            <a:spLocks noRot="1" noChangeArrowheads="1"/>
          </p:cNvSpPr>
          <p:nvPr/>
        </p:nvSpPr>
        <p:spPr bwMode="auto">
          <a:xfrm>
            <a:off x="206515" y="443505"/>
            <a:ext cx="82296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GB" sz="2000" b="1" dirty="0">
                <a:solidFill>
                  <a:schemeClr val="accent2"/>
                </a:solidFill>
              </a:rPr>
              <a:t>Final assembly</a:t>
            </a:r>
          </a:p>
        </p:txBody>
      </p:sp>
      <p:pic>
        <p:nvPicPr>
          <p:cNvPr id="1869827" name="Picture 3" descr="dec10_2004_0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4488" y="1077913"/>
            <a:ext cx="6959600" cy="4991100"/>
          </a:xfrm>
          <a:prstGeom prst="rect">
            <a:avLst/>
          </a:prstGeom>
          <a:noFill/>
        </p:spPr>
      </p:pic>
      <p:pic>
        <p:nvPicPr>
          <p:cNvPr id="1869828" name="Picture 4" descr="dscf04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3550" y="1077913"/>
            <a:ext cx="6781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69829" name="Picture 5" descr="calo-ready-to-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0313" y="1006475"/>
            <a:ext cx="7543800" cy="5105400"/>
          </a:xfrm>
          <a:prstGeom prst="rect">
            <a:avLst/>
          </a:prstGeom>
          <a:noFill/>
        </p:spPr>
      </p:pic>
      <p:pic>
        <p:nvPicPr>
          <p:cNvPr id="18698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6525" y="759470"/>
            <a:ext cx="8547915" cy="6044906"/>
          </a:xfrm>
          <a:prstGeom prst="rect">
            <a:avLst/>
          </a:prstGeom>
          <a:noFill/>
        </p:spPr>
      </p:pic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2276745" y="115888"/>
            <a:ext cx="4680325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>
                <a:latin typeface="Bookman Old Style" pitchFamily="18" charset="0"/>
              </a:rPr>
              <a:t>CLAS/DVCS: </a:t>
            </a:r>
            <a:r>
              <a:rPr lang="en-GB" altLang="fr-FR" sz="2000" i="1" dirty="0" smtClean="0">
                <a:latin typeface="Bookman Old Style" pitchFamily="18" charset="0"/>
              </a:rPr>
              <a:t>solenoid &amp; IC</a:t>
            </a:r>
            <a:endParaRPr lang="en-GB" altLang="fr-FR" sz="2000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5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24" name="Rectangle 4"/>
          <p:cNvSpPr>
            <a:spLocks noChangeArrowheads="1"/>
          </p:cNvSpPr>
          <p:nvPr/>
        </p:nvSpPr>
        <p:spPr bwMode="auto">
          <a:xfrm>
            <a:off x="1403350" y="1052513"/>
            <a:ext cx="215900" cy="58054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1873925" name="Picture 5" descr="IM_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871538"/>
            <a:ext cx="6588125" cy="4378325"/>
          </a:xfrm>
          <a:prstGeom prst="rect">
            <a:avLst/>
          </a:prstGeom>
          <a:noFill/>
        </p:spPr>
      </p:pic>
      <p:pic>
        <p:nvPicPr>
          <p:cNvPr id="1873926" name="Picture 6" descr="clu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59488" y="3087688"/>
            <a:ext cx="1671637" cy="1587500"/>
          </a:xfrm>
          <a:prstGeom prst="rect">
            <a:avLst/>
          </a:prstGeom>
          <a:noFill/>
        </p:spPr>
      </p:pic>
      <p:sp>
        <p:nvSpPr>
          <p:cNvPr id="1873928" name="Rectangle 8"/>
          <p:cNvSpPr>
            <a:spLocks noChangeArrowheads="1"/>
          </p:cNvSpPr>
          <p:nvPr/>
        </p:nvSpPr>
        <p:spPr bwMode="auto">
          <a:xfrm>
            <a:off x="1038225" y="5280025"/>
            <a:ext cx="6759575" cy="9477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aphicFrame>
        <p:nvGraphicFramePr>
          <p:cNvPr id="1873929" name="Object 9"/>
          <p:cNvGraphicFramePr>
            <a:graphicFrameLocks noGrp="1" noChangeAspect="1"/>
          </p:cNvGraphicFramePr>
          <p:nvPr>
            <p:ph idx="4294967295"/>
          </p:nvPr>
        </p:nvGraphicFramePr>
        <p:xfrm>
          <a:off x="1558925" y="5302250"/>
          <a:ext cx="5719763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7521" name="Equation" r:id="rId5" imgW="2603160" imgH="393480" progId="Equation.3">
                  <p:embed/>
                </p:oleObj>
              </mc:Choice>
              <mc:Fallback>
                <p:oleObj name="Equation" r:id="rId5" imgW="2603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8925" y="5302250"/>
                        <a:ext cx="5719763" cy="860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827213" y="115888"/>
            <a:ext cx="5849937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>
                <a:latin typeface="Bookman Old Style" pitchFamily="18" charset="0"/>
              </a:rPr>
              <a:t>CLAS/DVCS: </a:t>
            </a:r>
            <a:r>
              <a:rPr lang="en-GB" altLang="fr-FR" sz="2000" i="1" dirty="0" smtClean="0">
                <a:latin typeface="Bookman Old Style" pitchFamily="18" charset="0"/>
              </a:rPr>
              <a:t>IC energy calibration</a:t>
            </a:r>
            <a:endParaRPr lang="en-GB" altLang="fr-FR" sz="2000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60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827213" y="115888"/>
            <a:ext cx="5849937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>
                <a:latin typeface="Bookman Old Style" pitchFamily="18" charset="0"/>
              </a:rPr>
              <a:t>CLAS/DVCS: </a:t>
            </a:r>
            <a:r>
              <a:rPr lang="en-GB" altLang="fr-FR" sz="2000" i="1" dirty="0" smtClean="0">
                <a:latin typeface="Bookman Old Style" pitchFamily="18" charset="0"/>
              </a:rPr>
              <a:t> plan </a:t>
            </a:r>
            <a:r>
              <a:rPr lang="en-GB" altLang="fr-FR" sz="2000" i="1" dirty="0" err="1" smtClean="0">
                <a:latin typeface="Bookman Old Style" pitchFamily="18" charset="0"/>
              </a:rPr>
              <a:t>d’analyse</a:t>
            </a:r>
            <a:r>
              <a:rPr lang="en-GB" altLang="fr-FR" sz="2000" i="1" dirty="0" smtClean="0">
                <a:latin typeface="Bookman Old Style" pitchFamily="18" charset="0"/>
              </a:rPr>
              <a:t> des </a:t>
            </a:r>
            <a:r>
              <a:rPr lang="en-GB" altLang="fr-FR" sz="2000" i="1" dirty="0" err="1" smtClean="0">
                <a:latin typeface="Bookman Old Style" pitchFamily="18" charset="0"/>
              </a:rPr>
              <a:t>données</a:t>
            </a:r>
            <a:endParaRPr lang="en-GB" altLang="fr-FR" sz="2000" i="1" dirty="0">
              <a:latin typeface="Bookman Old Style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736685" y="1095998"/>
            <a:ext cx="2790310" cy="30777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Identification des particules e, p, </a:t>
            </a:r>
            <a:r>
              <a:rPr lang="el-GR" dirty="0" smtClean="0"/>
              <a:t>γ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809209" y="1996098"/>
            <a:ext cx="4617886" cy="52322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Corrections de perte d’énergie (MC)</a:t>
            </a:r>
          </a:p>
          <a:p>
            <a:pPr algn="ctr"/>
            <a:r>
              <a:rPr lang="fr-FR" dirty="0" smtClean="0"/>
              <a:t>Corrections empiriques angle et énergie (</a:t>
            </a:r>
            <a:r>
              <a:rPr lang="fr-FR" dirty="0" err="1" smtClean="0"/>
              <a:t>ep</a:t>
            </a:r>
            <a:r>
              <a:rPr lang="fr-FR" dirty="0" smtClean="0"/>
              <a:t> élastique)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362957" y="3068960"/>
            <a:ext cx="3479073" cy="52322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Sélection des événements </a:t>
            </a:r>
            <a:r>
              <a:rPr lang="fr-FR" dirty="0" err="1" smtClean="0"/>
              <a:t>ep</a:t>
            </a:r>
            <a:r>
              <a:rPr lang="fr-FR" dirty="0" smtClean="0"/>
              <a:t> </a:t>
            </a:r>
            <a:r>
              <a:rPr lang="fr-FR" dirty="0">
                <a:latin typeface="Calibri"/>
              </a:rPr>
              <a:t>→</a:t>
            </a:r>
            <a:r>
              <a:rPr lang="fr-FR" dirty="0" smtClean="0"/>
              <a:t> </a:t>
            </a:r>
            <a:r>
              <a:rPr lang="fr-FR" dirty="0" err="1" smtClean="0"/>
              <a:t>ep</a:t>
            </a:r>
            <a:r>
              <a:rPr lang="el-GR" dirty="0" smtClean="0"/>
              <a:t>γ</a:t>
            </a:r>
            <a:endParaRPr lang="fr-FR" dirty="0" smtClean="0"/>
          </a:p>
          <a:p>
            <a:pPr algn="ctr"/>
            <a:r>
              <a:rPr lang="fr-FR" dirty="0" smtClean="0"/>
              <a:t>(coupures d’exclusivité) 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6057165" y="2262930"/>
            <a:ext cx="1890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1" dirty="0" smtClean="0"/>
              <a:t>Événement par événement</a:t>
            </a:r>
          </a:p>
        </p:txBody>
      </p:sp>
      <p:sp>
        <p:nvSpPr>
          <p:cNvPr id="4" name="Accolade fermante 3"/>
          <p:cNvSpPr/>
          <p:nvPr/>
        </p:nvSpPr>
        <p:spPr bwMode="auto">
          <a:xfrm>
            <a:off x="5652120" y="953725"/>
            <a:ext cx="270030" cy="2925325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Accolade fermante 12"/>
          <p:cNvSpPr/>
          <p:nvPr/>
        </p:nvSpPr>
        <p:spPr bwMode="auto">
          <a:xfrm>
            <a:off x="5652120" y="4104075"/>
            <a:ext cx="270030" cy="1683769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Flèche en arc 4"/>
          <p:cNvSpPr/>
          <p:nvPr/>
        </p:nvSpPr>
        <p:spPr bwMode="auto">
          <a:xfrm rot="16429436">
            <a:off x="-70232" y="1267500"/>
            <a:ext cx="2369845" cy="2080684"/>
          </a:xfrm>
          <a:prstGeom prst="circularArrow">
            <a:avLst>
              <a:gd name="adj1" fmla="val 4089"/>
              <a:gd name="adj2" fmla="val 1142319"/>
              <a:gd name="adj3" fmla="val 20553560"/>
              <a:gd name="adj4" fmla="val 10563799"/>
              <a:gd name="adj5" fmla="val 4373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92303" y="4194085"/>
            <a:ext cx="3404722" cy="52322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Soustraction des événements </a:t>
            </a:r>
          </a:p>
          <a:p>
            <a:pPr algn="ctr"/>
            <a:r>
              <a:rPr lang="fr-FR" dirty="0" err="1" smtClean="0"/>
              <a:t>ep</a:t>
            </a:r>
            <a:r>
              <a:rPr lang="fr-FR" dirty="0" smtClean="0"/>
              <a:t> </a:t>
            </a:r>
            <a:r>
              <a:rPr lang="fr-FR" dirty="0" smtClean="0">
                <a:latin typeface="Calibri"/>
              </a:rPr>
              <a:t>→</a:t>
            </a:r>
            <a:r>
              <a:rPr lang="fr-FR" dirty="0" smtClean="0"/>
              <a:t> </a:t>
            </a:r>
            <a:r>
              <a:rPr lang="fr-FR" dirty="0" err="1" smtClean="0"/>
              <a:t>ep</a:t>
            </a:r>
            <a:r>
              <a:rPr lang="el-GR" dirty="0" smtClean="0"/>
              <a:t>π</a:t>
            </a:r>
            <a:r>
              <a:rPr lang="fr-FR" baseline="30000" dirty="0" smtClean="0"/>
              <a:t>0</a:t>
            </a:r>
            <a:r>
              <a:rPr lang="fr-FR" dirty="0" smtClean="0"/>
              <a:t> </a:t>
            </a:r>
            <a:r>
              <a:rPr lang="fr-FR" dirty="0" smtClean="0">
                <a:latin typeface="Calibri"/>
              </a:rPr>
              <a:t>→</a:t>
            </a:r>
            <a:r>
              <a:rPr lang="fr-FR" dirty="0" smtClean="0"/>
              <a:t> </a:t>
            </a:r>
            <a:r>
              <a:rPr lang="fr-FR" dirty="0" err="1"/>
              <a:t>ep</a:t>
            </a:r>
            <a:r>
              <a:rPr lang="el-GR" dirty="0" smtClean="0"/>
              <a:t>γ</a:t>
            </a:r>
            <a:r>
              <a:rPr lang="fr-FR" dirty="0" smtClean="0"/>
              <a:t> (+ 1</a:t>
            </a:r>
            <a:r>
              <a:rPr lang="el-GR" dirty="0" smtClean="0"/>
              <a:t>γ</a:t>
            </a:r>
            <a:r>
              <a:rPr lang="fr-FR" dirty="0" smtClean="0"/>
              <a:t> non détecté)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1736685" y="5049180"/>
            <a:ext cx="2790310" cy="73866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Normalisation: </a:t>
            </a:r>
            <a:r>
              <a:rPr lang="fr-FR" dirty="0" err="1" smtClean="0"/>
              <a:t>acceptance</a:t>
            </a:r>
            <a:r>
              <a:rPr lang="fr-FR" dirty="0" smtClean="0"/>
              <a:t>, corrections radiatives, espace de phase, correction de taille finie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511660" y="5975701"/>
            <a:ext cx="3240360" cy="73866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Normalisation globale: luminosité, polarisation du faisceau, </a:t>
            </a:r>
          </a:p>
          <a:p>
            <a:pPr algn="ctr"/>
            <a:r>
              <a:rPr lang="fr-FR" dirty="0" smtClean="0"/>
              <a:t>correction venant de </a:t>
            </a:r>
            <a:r>
              <a:rPr lang="fr-FR" dirty="0" err="1" smtClean="0"/>
              <a:t>ep</a:t>
            </a:r>
            <a:r>
              <a:rPr lang="fr-FR" dirty="0" smtClean="0"/>
              <a:t> élastique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6102170" y="4779150"/>
            <a:ext cx="1890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1" dirty="0" smtClean="0"/>
              <a:t>Bin par bin</a:t>
            </a:r>
            <a:endParaRPr lang="fr-FR" sz="1200" b="0" i="1" dirty="0"/>
          </a:p>
        </p:txBody>
      </p:sp>
    </p:spTree>
    <p:extLst>
      <p:ext uri="{BB962C8B-B14F-4D97-AF65-F5344CB8AC3E}">
        <p14:creationId xmlns:p14="http://schemas.microsoft.com/office/powerpoint/2010/main" val="260083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882" name="Rectangle 10"/>
          <p:cNvSpPr>
            <a:spLocks noChangeArrowheads="1"/>
          </p:cNvSpPr>
          <p:nvPr/>
        </p:nvSpPr>
        <p:spPr bwMode="auto">
          <a:xfrm>
            <a:off x="1646238" y="142875"/>
            <a:ext cx="5851525" cy="531813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sz="2000" i="1" dirty="0" err="1" smtClean="0">
                <a:solidFill>
                  <a:schemeClr val="tx2"/>
                </a:solidFill>
                <a:latin typeface="Bookman Old Style" pitchFamily="18" charset="0"/>
              </a:rPr>
              <a:t>Sé</a:t>
            </a:r>
            <a:r>
              <a:rPr lang="en-US" sz="2000" b="1" i="1" dirty="0" err="1" smtClean="0">
                <a:solidFill>
                  <a:schemeClr val="tx2"/>
                </a:solidFill>
                <a:latin typeface="Bookman Old Style" pitchFamily="18" charset="0"/>
              </a:rPr>
              <a:t>lection</a:t>
            </a:r>
            <a:r>
              <a:rPr lang="en-US" sz="2000" b="1" i="1" dirty="0" smtClean="0">
                <a:solidFill>
                  <a:schemeClr val="tx2"/>
                </a:solidFill>
                <a:latin typeface="Bookman Old Style" pitchFamily="18" charset="0"/>
              </a:rPr>
              <a:t> des </a:t>
            </a:r>
            <a:r>
              <a:rPr lang="en-US" sz="2000" b="1" i="1" dirty="0" err="1" smtClean="0">
                <a:solidFill>
                  <a:schemeClr val="tx2"/>
                </a:solidFill>
                <a:latin typeface="Bookman Old Style" pitchFamily="18" charset="0"/>
              </a:rPr>
              <a:t>événements</a:t>
            </a:r>
            <a:r>
              <a:rPr lang="en-US" sz="2000" b="1" i="1" dirty="0" smtClean="0">
                <a:solidFill>
                  <a:schemeClr val="tx2"/>
                </a:solidFill>
                <a:latin typeface="Bookman Old Style" pitchFamily="18" charset="0"/>
              </a:rPr>
              <a:t> ep</a:t>
            </a:r>
            <a:r>
              <a:rPr lang="el-GR" sz="2000" b="1" i="1" dirty="0">
                <a:solidFill>
                  <a:schemeClr val="tx2"/>
                </a:solidFill>
                <a:latin typeface="Bookman Old Style" pitchFamily="18" charset="0"/>
              </a:rPr>
              <a:t>γ</a:t>
            </a:r>
            <a:r>
              <a:rPr lang="en-US" sz="2000" b="1" i="1" dirty="0" smtClean="0">
                <a:solidFill>
                  <a:schemeClr val="tx2"/>
                </a:solidFill>
                <a:latin typeface="Bookman Old Style" pitchFamily="18" charset="0"/>
              </a:rPr>
              <a:t>X</a:t>
            </a:r>
            <a:endParaRPr lang="en-GB" sz="2000" b="1" i="1" dirty="0">
              <a:solidFill>
                <a:schemeClr val="tx2"/>
              </a:solidFill>
              <a:latin typeface="Bookman Old Style" pitchFamily="18" charset="0"/>
            </a:endParaRPr>
          </a:p>
        </p:txBody>
      </p:sp>
      <p:pic>
        <p:nvPicPr>
          <p:cNvPr id="488733" name="Picture 2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" y="1223755"/>
            <a:ext cx="7353300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71883" name="Line 11"/>
          <p:cNvSpPr>
            <a:spLocks noChangeShapeType="1"/>
          </p:cNvSpPr>
          <p:nvPr/>
        </p:nvSpPr>
        <p:spPr bwMode="auto">
          <a:xfrm flipH="1">
            <a:off x="6192178" y="2618910"/>
            <a:ext cx="1575176" cy="121513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871884" name="Text Box 12"/>
          <p:cNvSpPr txBox="1">
            <a:spLocks noChangeArrowheads="1"/>
          </p:cNvSpPr>
          <p:nvPr/>
        </p:nvSpPr>
        <p:spPr bwMode="auto">
          <a:xfrm>
            <a:off x="7238390" y="1920605"/>
            <a:ext cx="15190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FR" sz="1800" dirty="0" smtClean="0">
                <a:solidFill>
                  <a:schemeClr val="tx1"/>
                </a:solidFill>
                <a:latin typeface="Comic Sans MS" pitchFamily="66" charset="0"/>
              </a:rPr>
              <a:t>Tous les événements  </a:t>
            </a:r>
            <a:r>
              <a:rPr lang="fr-FR" sz="1800" dirty="0" err="1">
                <a:solidFill>
                  <a:schemeClr val="tx1"/>
                </a:solidFill>
                <a:latin typeface="Comic Sans MS" pitchFamily="66" charset="0"/>
              </a:rPr>
              <a:t>ep</a:t>
            </a:r>
            <a:r>
              <a:rPr lang="el-GR" sz="1800" dirty="0">
                <a:solidFill>
                  <a:schemeClr val="tx1"/>
                </a:solidFill>
                <a:latin typeface="Comic Sans MS" pitchFamily="66" charset="0"/>
              </a:rPr>
              <a:t>γ</a:t>
            </a:r>
            <a:r>
              <a:rPr lang="fr-FR" sz="1800" dirty="0" smtClean="0">
                <a:solidFill>
                  <a:schemeClr val="tx1"/>
                </a:solidFill>
                <a:latin typeface="Comic Sans MS" pitchFamily="66" charset="0"/>
              </a:rPr>
              <a:t>X</a:t>
            </a:r>
            <a:endParaRPr lang="el-GR" sz="1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871885" name="Line 13"/>
          <p:cNvSpPr>
            <a:spLocks noChangeShapeType="1"/>
          </p:cNvSpPr>
          <p:nvPr/>
        </p:nvSpPr>
        <p:spPr bwMode="auto">
          <a:xfrm flipH="1">
            <a:off x="5832138" y="3752850"/>
            <a:ext cx="1597361" cy="306220"/>
          </a:xfrm>
          <a:prstGeom prst="line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7027477"/>
              </p:ext>
            </p:extLst>
          </p:nvPr>
        </p:nvGraphicFramePr>
        <p:xfrm>
          <a:off x="836585" y="4719638"/>
          <a:ext cx="2427288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8840" name="Equation" r:id="rId4" imgW="1193760" imgH="228600" progId="Equation.3">
                  <p:embed/>
                </p:oleObj>
              </mc:Choice>
              <mc:Fallback>
                <p:oleObj name="Equation" r:id="rId4" imgW="119376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585" y="4719638"/>
                        <a:ext cx="2427288" cy="4651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943894028"/>
              </p:ext>
            </p:extLst>
          </p:nvPr>
        </p:nvGraphicFramePr>
        <p:xfrm>
          <a:off x="5227638" y="4771445"/>
          <a:ext cx="11112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8841" name="Equation" r:id="rId6" imgW="634680" imgH="253800" progId="Equation.3">
                  <p:embed/>
                </p:oleObj>
              </mc:Choice>
              <mc:Fallback>
                <p:oleObj name="Equation" r:id="rId6" imgW="634680" imgH="253800" progId="Equation.3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7638" y="4771445"/>
                        <a:ext cx="1111250" cy="4127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1886" name="Text Box 14"/>
          <p:cNvSpPr txBox="1">
            <a:spLocks noChangeArrowheads="1"/>
          </p:cNvSpPr>
          <p:nvPr/>
        </p:nvSpPr>
        <p:spPr bwMode="auto">
          <a:xfrm>
            <a:off x="6777245" y="3319863"/>
            <a:ext cx="23764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FR" sz="1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Après 3 coupures cinématiques</a:t>
            </a:r>
            <a:endParaRPr lang="fr-FR" sz="1800" dirty="0">
              <a:solidFill>
                <a:schemeClr val="accent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64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882" name="Rectangle 10"/>
          <p:cNvSpPr>
            <a:spLocks noChangeArrowheads="1"/>
          </p:cNvSpPr>
          <p:nvPr/>
        </p:nvSpPr>
        <p:spPr bwMode="auto">
          <a:xfrm>
            <a:off x="1646238" y="142875"/>
            <a:ext cx="5851525" cy="531813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fr-FR" sz="2000" i="1" dirty="0" err="1" smtClean="0">
                <a:solidFill>
                  <a:schemeClr val="tx2"/>
                </a:solidFill>
                <a:latin typeface="Bookman Old Style" pitchFamily="18" charset="0"/>
              </a:rPr>
              <a:t>Binning</a:t>
            </a:r>
            <a:endParaRPr lang="en-GB" sz="2000" b="1" i="1" dirty="0">
              <a:solidFill>
                <a:schemeClr val="tx2"/>
              </a:solidFill>
              <a:latin typeface="Bookman Old Style" pitchFamily="18" charset="0"/>
            </a:endParaRPr>
          </a:p>
        </p:txBody>
      </p:sp>
      <p:pic>
        <p:nvPicPr>
          <p:cNvPr id="5027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724025"/>
            <a:ext cx="74295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061610" y="5499230"/>
            <a:ext cx="76323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>
                <a:latin typeface="+mn-lt"/>
              </a:rPr>
              <a:t>Petits </a:t>
            </a:r>
            <a:r>
              <a:rPr lang="fr-FR" dirty="0" err="1" smtClean="0">
                <a:latin typeface="+mn-lt"/>
              </a:rPr>
              <a:t>bins</a:t>
            </a:r>
            <a:r>
              <a:rPr lang="fr-FR" dirty="0" smtClean="0">
                <a:latin typeface="+mn-lt"/>
              </a:rPr>
              <a:t> en </a:t>
            </a:r>
            <a:r>
              <a:rPr lang="fr-FR" dirty="0" err="1" smtClean="0">
                <a:latin typeface="+mn-lt"/>
              </a:rPr>
              <a:t>x</a:t>
            </a:r>
            <a:r>
              <a:rPr lang="fr-FR" baseline="-25000" dirty="0" err="1" smtClean="0">
                <a:latin typeface="+mn-lt"/>
              </a:rPr>
              <a:t>B</a:t>
            </a:r>
            <a:r>
              <a:rPr lang="fr-FR" dirty="0" smtClean="0">
                <a:latin typeface="+mn-lt"/>
              </a:rPr>
              <a:t> (</a:t>
            </a:r>
            <a:r>
              <a:rPr lang="el-GR" dirty="0" smtClean="0">
                <a:latin typeface="+mn-lt"/>
              </a:rPr>
              <a:t>ξ</a:t>
            </a:r>
            <a:r>
              <a:rPr lang="fr-FR" dirty="0" smtClean="0">
                <a:latin typeface="+mn-lt"/>
              </a:rPr>
              <a:t>) car la section efficace varie très rapidement en fonction de cette variable</a:t>
            </a:r>
          </a:p>
          <a:p>
            <a:pPr marL="285750" indent="-285750">
              <a:buFontTx/>
              <a:buChar char="-"/>
            </a:pPr>
            <a:r>
              <a:rPr lang="fr-FR" dirty="0" smtClean="0">
                <a:latin typeface="+mn-lt"/>
              </a:rPr>
              <a:t>Données à plus grand t analysées, mais pas encore publiées</a:t>
            </a:r>
          </a:p>
          <a:p>
            <a:pPr marL="285750" indent="-285750">
              <a:buFontTx/>
              <a:buChar char="-"/>
            </a:pPr>
            <a:r>
              <a:rPr lang="fr-FR" dirty="0" smtClean="0">
                <a:latin typeface="+mn-lt"/>
              </a:rPr>
              <a:t>+ 24 </a:t>
            </a:r>
            <a:r>
              <a:rPr lang="fr-FR" dirty="0" err="1" smtClean="0">
                <a:latin typeface="+mn-lt"/>
              </a:rPr>
              <a:t>bins</a:t>
            </a:r>
            <a:r>
              <a:rPr lang="fr-FR" dirty="0" smtClean="0">
                <a:latin typeface="+mn-lt"/>
              </a:rPr>
              <a:t> en </a:t>
            </a:r>
            <a:r>
              <a:rPr lang="el-GR" dirty="0" smtClean="0">
                <a:latin typeface="Calibri"/>
              </a:rPr>
              <a:t>Φ</a:t>
            </a:r>
            <a:r>
              <a:rPr lang="fr-FR" dirty="0" smtClean="0">
                <a:latin typeface="Calibri"/>
              </a:rPr>
              <a:t>.</a:t>
            </a:r>
            <a:endParaRPr lang="fr-FR" dirty="0">
              <a:latin typeface="+mn-lt"/>
            </a:endParaRPr>
          </a:p>
        </p:txBody>
      </p:sp>
      <p:sp>
        <p:nvSpPr>
          <p:cNvPr id="5" name="Ellipse 4"/>
          <p:cNvSpPr/>
          <p:nvPr/>
        </p:nvSpPr>
        <p:spPr bwMode="auto">
          <a:xfrm>
            <a:off x="2231740" y="3564015"/>
            <a:ext cx="157518" cy="360040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31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5923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522288" y="1089025"/>
          <a:ext cx="3644900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408" name="Equation" r:id="rId3" imgW="1904760" imgH="558720" progId="Equation.3">
                  <p:embed/>
                </p:oleObj>
              </mc:Choice>
              <mc:Fallback>
                <p:oleObj name="Equation" r:id="rId3" imgW="1904760" imgH="5587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1089025"/>
                        <a:ext cx="3644900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5924" name="Text Box 4"/>
          <p:cNvSpPr txBox="1">
            <a:spLocks noChangeArrowheads="1"/>
          </p:cNvSpPr>
          <p:nvPr/>
        </p:nvSpPr>
        <p:spPr bwMode="auto">
          <a:xfrm>
            <a:off x="4213225" y="1487488"/>
            <a:ext cx="68849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fr-FR" b="0" dirty="0" smtClean="0">
                <a:latin typeface="Comic Sans MS" pitchFamily="66" charset="0"/>
              </a:rPr>
              <a:t>pour </a:t>
            </a:r>
            <a:r>
              <a:rPr lang="en-US" altLang="fr-FR" b="0" dirty="0" err="1" smtClean="0">
                <a:latin typeface="Comic Sans MS" pitchFamily="66" charset="0"/>
              </a:rPr>
              <a:t>chaque</a:t>
            </a:r>
            <a:r>
              <a:rPr lang="en-US" altLang="fr-FR" b="0" dirty="0" smtClean="0">
                <a:latin typeface="Comic Sans MS" pitchFamily="66" charset="0"/>
              </a:rPr>
              <a:t> bin (4D) et pour </a:t>
            </a:r>
            <a:r>
              <a:rPr lang="en-US" altLang="fr-FR" b="0" dirty="0" err="1" smtClean="0">
                <a:latin typeface="Comic Sans MS" pitchFamily="66" charset="0"/>
              </a:rPr>
              <a:t>chaque</a:t>
            </a:r>
            <a:r>
              <a:rPr lang="en-US" altLang="fr-FR" b="0" dirty="0" smtClean="0">
                <a:latin typeface="Comic Sans MS" pitchFamily="66" charset="0"/>
              </a:rPr>
              <a:t> </a:t>
            </a:r>
            <a:r>
              <a:rPr lang="en-US" altLang="fr-FR" b="0" dirty="0" err="1" smtClean="0">
                <a:latin typeface="Comic Sans MS" pitchFamily="66" charset="0"/>
              </a:rPr>
              <a:t>hélicité</a:t>
            </a:r>
            <a:r>
              <a:rPr lang="en-US" altLang="fr-FR" b="0" dirty="0" smtClean="0">
                <a:latin typeface="Comic Sans MS" pitchFamily="66" charset="0"/>
              </a:rPr>
              <a:t> de </a:t>
            </a:r>
            <a:r>
              <a:rPr lang="en-US" altLang="fr-FR" b="0" dirty="0" err="1" smtClean="0">
                <a:latin typeface="Comic Sans MS" pitchFamily="66" charset="0"/>
              </a:rPr>
              <a:t>faisceau</a:t>
            </a:r>
            <a:endParaRPr lang="fr-FR" altLang="fr-FR" b="0" dirty="0">
              <a:latin typeface="Comic Sans MS" pitchFamily="66" charset="0"/>
            </a:endParaRPr>
          </a:p>
        </p:txBody>
      </p:sp>
      <p:sp>
        <p:nvSpPr>
          <p:cNvPr id="465925" name="Rectangle 5"/>
          <p:cNvSpPr>
            <a:spLocks noChangeArrowheads="1"/>
          </p:cNvSpPr>
          <p:nvPr/>
        </p:nvSpPr>
        <p:spPr bwMode="auto">
          <a:xfrm>
            <a:off x="1646238" y="188913"/>
            <a:ext cx="5851525" cy="531812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fr-FR" sz="2000" i="1" dirty="0">
                <a:solidFill>
                  <a:schemeClr val="tx2"/>
                </a:solidFill>
                <a:latin typeface="Bookman Old Style" pitchFamily="18" charset="0"/>
              </a:rPr>
              <a:t>CLAS/DVCS: </a:t>
            </a:r>
            <a:r>
              <a:rPr lang="en-US" altLang="fr-FR" sz="2000" i="1" dirty="0" err="1" smtClean="0">
                <a:solidFill>
                  <a:schemeClr val="tx2"/>
                </a:solidFill>
                <a:latin typeface="Bookman Old Style" pitchFamily="18" charset="0"/>
              </a:rPr>
              <a:t>soustraction</a:t>
            </a:r>
            <a:r>
              <a:rPr lang="en-US" altLang="fr-FR" sz="2000" i="1" dirty="0" smtClean="0">
                <a:solidFill>
                  <a:schemeClr val="tx2"/>
                </a:solidFill>
                <a:latin typeface="Bookman Old Style" pitchFamily="18" charset="0"/>
              </a:rPr>
              <a:t> de fond</a:t>
            </a:r>
            <a:endParaRPr lang="en-GB" altLang="fr-FR" sz="2000" i="1" dirty="0">
              <a:solidFill>
                <a:schemeClr val="tx2"/>
              </a:solidFill>
              <a:latin typeface="Bookman Old Style" pitchFamily="18" charset="0"/>
            </a:endParaRPr>
          </a:p>
        </p:txBody>
      </p:sp>
      <p:pic>
        <p:nvPicPr>
          <p:cNvPr id="466358" name="Picture 4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2348880"/>
            <a:ext cx="8886825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avec flèche 4"/>
          <p:cNvCxnSpPr/>
          <p:nvPr/>
        </p:nvCxnSpPr>
        <p:spPr bwMode="auto">
          <a:xfrm flipH="1">
            <a:off x="1421650" y="1853825"/>
            <a:ext cx="224588" cy="16651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necteur droit avec flèche 14"/>
          <p:cNvCxnSpPr/>
          <p:nvPr/>
        </p:nvCxnSpPr>
        <p:spPr bwMode="auto">
          <a:xfrm flipH="1">
            <a:off x="2411760" y="1853825"/>
            <a:ext cx="1215136" cy="207023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5923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522288" y="1089025"/>
          <a:ext cx="3644900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59" name="Equation" r:id="rId3" imgW="1904760" imgH="558720" progId="Equation.3">
                  <p:embed/>
                </p:oleObj>
              </mc:Choice>
              <mc:Fallback>
                <p:oleObj name="Equation" r:id="rId3" imgW="190476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1089025"/>
                        <a:ext cx="3644900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5924" name="Text Box 4"/>
          <p:cNvSpPr txBox="1">
            <a:spLocks noChangeArrowheads="1"/>
          </p:cNvSpPr>
          <p:nvPr/>
        </p:nvSpPr>
        <p:spPr bwMode="auto">
          <a:xfrm>
            <a:off x="4213225" y="1487488"/>
            <a:ext cx="68849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fr-FR" b="0" dirty="0" smtClean="0">
                <a:latin typeface="Comic Sans MS" pitchFamily="66" charset="0"/>
              </a:rPr>
              <a:t>pour </a:t>
            </a:r>
            <a:r>
              <a:rPr lang="en-US" altLang="fr-FR" b="0" dirty="0" err="1" smtClean="0">
                <a:latin typeface="Comic Sans MS" pitchFamily="66" charset="0"/>
              </a:rPr>
              <a:t>chaque</a:t>
            </a:r>
            <a:r>
              <a:rPr lang="en-US" altLang="fr-FR" b="0" dirty="0" smtClean="0">
                <a:latin typeface="Comic Sans MS" pitchFamily="66" charset="0"/>
              </a:rPr>
              <a:t> bin (4D) et pour </a:t>
            </a:r>
            <a:r>
              <a:rPr lang="en-US" altLang="fr-FR" b="0" dirty="0" err="1" smtClean="0">
                <a:latin typeface="Comic Sans MS" pitchFamily="66" charset="0"/>
              </a:rPr>
              <a:t>chaque</a:t>
            </a:r>
            <a:r>
              <a:rPr lang="en-US" altLang="fr-FR" b="0" dirty="0" smtClean="0">
                <a:latin typeface="Comic Sans MS" pitchFamily="66" charset="0"/>
              </a:rPr>
              <a:t> </a:t>
            </a:r>
            <a:r>
              <a:rPr lang="en-US" altLang="fr-FR" b="0" dirty="0" err="1" smtClean="0">
                <a:latin typeface="Comic Sans MS" pitchFamily="66" charset="0"/>
              </a:rPr>
              <a:t>hélicité</a:t>
            </a:r>
            <a:r>
              <a:rPr lang="en-US" altLang="fr-FR" b="0" dirty="0" smtClean="0">
                <a:latin typeface="Comic Sans MS" pitchFamily="66" charset="0"/>
              </a:rPr>
              <a:t> de </a:t>
            </a:r>
            <a:r>
              <a:rPr lang="en-US" altLang="fr-FR" b="0" dirty="0" err="1" smtClean="0">
                <a:latin typeface="Comic Sans MS" pitchFamily="66" charset="0"/>
              </a:rPr>
              <a:t>faisceau</a:t>
            </a:r>
            <a:endParaRPr lang="fr-FR" altLang="fr-FR" b="0" dirty="0">
              <a:latin typeface="Comic Sans MS" pitchFamily="66" charset="0"/>
            </a:endParaRPr>
          </a:p>
        </p:txBody>
      </p:sp>
      <p:sp>
        <p:nvSpPr>
          <p:cNvPr id="465925" name="Rectangle 5"/>
          <p:cNvSpPr>
            <a:spLocks noChangeArrowheads="1"/>
          </p:cNvSpPr>
          <p:nvPr/>
        </p:nvSpPr>
        <p:spPr bwMode="auto">
          <a:xfrm>
            <a:off x="1646238" y="188913"/>
            <a:ext cx="5851525" cy="531812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fr-FR" sz="2000" i="1" dirty="0">
                <a:solidFill>
                  <a:schemeClr val="tx2"/>
                </a:solidFill>
                <a:latin typeface="Bookman Old Style" pitchFamily="18" charset="0"/>
              </a:rPr>
              <a:t>CLAS/DVCS: </a:t>
            </a:r>
            <a:r>
              <a:rPr lang="en-US" altLang="fr-FR" sz="2000" i="1" dirty="0" err="1" smtClean="0">
                <a:solidFill>
                  <a:schemeClr val="tx2"/>
                </a:solidFill>
                <a:latin typeface="Bookman Old Style" pitchFamily="18" charset="0"/>
              </a:rPr>
              <a:t>soustraction</a:t>
            </a:r>
            <a:r>
              <a:rPr lang="en-US" altLang="fr-FR" sz="2000" i="1" dirty="0" smtClean="0">
                <a:solidFill>
                  <a:schemeClr val="tx2"/>
                </a:solidFill>
                <a:latin typeface="Bookman Old Style" pitchFamily="18" charset="0"/>
              </a:rPr>
              <a:t> de fond</a:t>
            </a:r>
            <a:endParaRPr lang="en-GB" altLang="fr-FR" sz="2000" i="1" dirty="0">
              <a:solidFill>
                <a:schemeClr val="tx2"/>
              </a:solidFill>
              <a:latin typeface="Bookman Old Style" pitchFamily="18" charset="0"/>
            </a:endParaRPr>
          </a:p>
        </p:txBody>
      </p:sp>
      <p:pic>
        <p:nvPicPr>
          <p:cNvPr id="5038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2502895"/>
            <a:ext cx="89058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Connecteur droit avec flèche 14"/>
          <p:cNvCxnSpPr/>
          <p:nvPr/>
        </p:nvCxnSpPr>
        <p:spPr bwMode="auto">
          <a:xfrm flipH="1">
            <a:off x="1736686" y="1467780"/>
            <a:ext cx="585064" cy="2591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Connecteur droit avec flèche 4"/>
          <p:cNvCxnSpPr/>
          <p:nvPr/>
        </p:nvCxnSpPr>
        <p:spPr bwMode="auto">
          <a:xfrm flipH="1">
            <a:off x="2321750" y="2033845"/>
            <a:ext cx="292314" cy="16651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4609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5" name="Rectangle 9"/>
          <p:cNvSpPr>
            <a:spLocks noChangeArrowheads="1"/>
          </p:cNvSpPr>
          <p:nvPr/>
        </p:nvSpPr>
        <p:spPr bwMode="auto">
          <a:xfrm>
            <a:off x="1263927" y="128588"/>
            <a:ext cx="6661150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 smtClean="0">
                <a:latin typeface="Bookman Old Style" pitchFamily="18" charset="0"/>
              </a:rPr>
              <a:t>Sections </a:t>
            </a:r>
            <a:r>
              <a:rPr lang="en-GB" altLang="fr-FR" sz="2000" i="1" dirty="0" err="1" smtClean="0">
                <a:latin typeface="Bookman Old Style" pitchFamily="18" charset="0"/>
              </a:rPr>
              <a:t>efficaces</a:t>
            </a:r>
            <a:endParaRPr lang="en-GB" altLang="fr-FR" sz="2000" i="1" dirty="0">
              <a:latin typeface="Bookman Old Style" pitchFamily="18" charset="0"/>
            </a:endParaRPr>
          </a:p>
        </p:txBody>
      </p:sp>
      <p:pic>
        <p:nvPicPr>
          <p:cNvPr id="480510" name="Picture 25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2711050"/>
            <a:ext cx="59626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1148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5" name="Rectangle 9"/>
          <p:cNvSpPr>
            <a:spLocks noChangeArrowheads="1"/>
          </p:cNvSpPr>
          <p:nvPr/>
        </p:nvSpPr>
        <p:spPr bwMode="auto">
          <a:xfrm>
            <a:off x="1263927" y="128588"/>
            <a:ext cx="6661150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 smtClean="0">
                <a:latin typeface="Bookman Old Style" pitchFamily="18" charset="0"/>
              </a:rPr>
              <a:t>Acceptances et Monte-Carlo</a:t>
            </a:r>
            <a:endParaRPr lang="en-GB" altLang="fr-FR" sz="2000" i="1" dirty="0">
              <a:latin typeface="Bookman Old Style" pitchFamily="18" charset="0"/>
            </a:endParaRPr>
          </a:p>
        </p:txBody>
      </p:sp>
      <p:pic>
        <p:nvPicPr>
          <p:cNvPr id="5058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757363"/>
            <a:ext cx="84201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81590" y="5407285"/>
            <a:ext cx="72908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2"/>
                </a:solidFill>
                <a:latin typeface="+mn-lt"/>
              </a:rPr>
              <a:t>Données </a:t>
            </a:r>
            <a:r>
              <a:rPr lang="fr-FR" dirty="0" err="1" smtClean="0">
                <a:solidFill>
                  <a:schemeClr val="accent2"/>
                </a:solidFill>
                <a:latin typeface="+mn-lt"/>
              </a:rPr>
              <a:t>N</a:t>
            </a:r>
            <a:r>
              <a:rPr lang="fr-FR" baseline="-25000" dirty="0" err="1" smtClean="0">
                <a:solidFill>
                  <a:schemeClr val="accent2"/>
                </a:solidFill>
                <a:latin typeface="+mn-lt"/>
              </a:rPr>
              <a:t>ep</a:t>
            </a:r>
            <a:r>
              <a:rPr lang="el-GR" baseline="-25000" dirty="0" smtClean="0">
                <a:solidFill>
                  <a:schemeClr val="accent2"/>
                </a:solidFill>
                <a:latin typeface="+mn-lt"/>
              </a:rPr>
              <a:t>γ</a:t>
            </a:r>
            <a:r>
              <a:rPr lang="fr-FR" baseline="-2500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fr-FR" dirty="0" smtClean="0">
                <a:latin typeface="+mn-lt"/>
              </a:rPr>
              <a:t>et </a:t>
            </a:r>
            <a:r>
              <a:rPr lang="fr-FR" dirty="0" smtClean="0">
                <a:solidFill>
                  <a:srgbClr val="FF0000"/>
                </a:solidFill>
                <a:latin typeface="+mn-lt"/>
              </a:rPr>
              <a:t>simulation</a:t>
            </a:r>
            <a:r>
              <a:rPr lang="fr-FR" dirty="0" smtClean="0">
                <a:latin typeface="+mn-lt"/>
              </a:rPr>
              <a:t>:</a:t>
            </a:r>
          </a:p>
          <a:p>
            <a:endParaRPr lang="fr-FR" dirty="0" smtClean="0">
              <a:latin typeface="+mn-lt"/>
            </a:endParaRPr>
          </a:p>
          <a:p>
            <a:r>
              <a:rPr lang="fr-FR" dirty="0">
                <a:latin typeface="+mn-lt"/>
              </a:rPr>
              <a:t> </a:t>
            </a:r>
            <a:r>
              <a:rPr lang="fr-FR" dirty="0" smtClean="0">
                <a:latin typeface="+mn-lt"/>
              </a:rPr>
              <a:t>     → bon générateur d’événements simulés et bonne connaissance de l’</a:t>
            </a:r>
            <a:r>
              <a:rPr lang="fr-FR" dirty="0" err="1" smtClean="0">
                <a:latin typeface="+mn-lt"/>
              </a:rPr>
              <a:t>acceptance</a:t>
            </a:r>
            <a:endParaRPr lang="fr-FR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1530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5" name="Rectangle 9"/>
          <p:cNvSpPr>
            <a:spLocks noChangeArrowheads="1"/>
          </p:cNvSpPr>
          <p:nvPr/>
        </p:nvSpPr>
        <p:spPr bwMode="auto">
          <a:xfrm>
            <a:off x="1263927" y="128588"/>
            <a:ext cx="6661150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 err="1" smtClean="0">
                <a:latin typeface="Bookman Old Style" pitchFamily="18" charset="0"/>
              </a:rPr>
              <a:t>Quelques</a:t>
            </a:r>
            <a:r>
              <a:rPr lang="en-GB" altLang="fr-FR" sz="2000" i="1" dirty="0" smtClean="0">
                <a:latin typeface="Bookman Old Style" pitchFamily="18" charset="0"/>
              </a:rPr>
              <a:t> </a:t>
            </a:r>
            <a:r>
              <a:rPr lang="en-GB" altLang="fr-FR" sz="2000" i="1" dirty="0" err="1" smtClean="0">
                <a:latin typeface="Bookman Old Style" pitchFamily="18" charset="0"/>
              </a:rPr>
              <a:t>problèmes</a:t>
            </a:r>
            <a:r>
              <a:rPr lang="en-GB" altLang="fr-FR" sz="2000" i="1" dirty="0" smtClean="0">
                <a:latin typeface="Bookman Old Style" pitchFamily="18" charset="0"/>
              </a:rPr>
              <a:t> </a:t>
            </a:r>
            <a:r>
              <a:rPr lang="en-GB" altLang="fr-FR" sz="2000" i="1" dirty="0" err="1" smtClean="0">
                <a:latin typeface="Bookman Old Style" pitchFamily="18" charset="0"/>
              </a:rPr>
              <a:t>rencontrés</a:t>
            </a:r>
            <a:endParaRPr lang="en-GB" altLang="fr-FR" sz="2000" i="1" dirty="0">
              <a:latin typeface="Bookman Old Style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41530" y="1178750"/>
            <a:ext cx="873097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Dépendances en fonction du secteur (usuel pour CLAS)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r>
              <a:rPr lang="fr-FR" dirty="0" smtClean="0"/>
              <a:t>                                                              </a:t>
            </a:r>
            <a:r>
              <a:rPr lang="fr-FR" sz="1200" b="0" dirty="0" smtClean="0"/>
              <a:t>par exemple </a:t>
            </a:r>
            <a:r>
              <a:rPr lang="fr-FR" sz="1200" b="0" dirty="0" err="1" smtClean="0"/>
              <a:t>z</a:t>
            </a:r>
            <a:r>
              <a:rPr lang="fr-FR" sz="1200" b="0" baseline="-25000" dirty="0" err="1" smtClean="0"/>
              <a:t>vertex</a:t>
            </a:r>
            <a:r>
              <a:rPr lang="fr-FR" sz="1200" b="0" dirty="0" smtClean="0"/>
              <a:t>:</a:t>
            </a:r>
            <a:endParaRPr lang="fr-FR" sz="12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Coupures fiducielles (usuel pour CLAS, mais IC en plus)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r>
              <a:rPr lang="fr-FR" sz="1200" b="0" dirty="0"/>
              <a:t>p</a:t>
            </a:r>
            <a:r>
              <a:rPr lang="fr-FR" sz="1200" b="0" dirty="0" smtClean="0"/>
              <a:t>ar exemple DC                                                                                                                      et 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Résolutions pas vraiment comprises </a:t>
            </a:r>
            <a:r>
              <a:rPr lang="fr-FR" b="0" dirty="0" smtClean="0"/>
              <a:t>(au niveau de précision souhaité)</a:t>
            </a:r>
            <a:r>
              <a:rPr lang="fr-FR" dirty="0" smtClean="0"/>
              <a:t>, mais effet pris en compte dans le choix des coupures d’exclusivité </a:t>
            </a:r>
            <a:r>
              <a:rPr lang="fr-FR" b="0" dirty="0" smtClean="0"/>
              <a:t>(simulations vs données)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latin typeface="+mn-lt"/>
              </a:rPr>
              <a:t>Effets de taille finie des </a:t>
            </a:r>
            <a:r>
              <a:rPr lang="fr-FR" dirty="0" err="1" smtClean="0">
                <a:latin typeface="+mn-lt"/>
              </a:rPr>
              <a:t>bins</a:t>
            </a:r>
            <a:r>
              <a:rPr lang="fr-FR" dirty="0" smtClean="0">
                <a:latin typeface="+mn-lt"/>
              </a:rPr>
              <a:t> → analyse limitée à « petits » t pour l’instant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latin typeface="+mn-lt"/>
              </a:rPr>
              <a:t>Discussions sans fin sur l’énergie du faisceau → maximisation de l’erreur systématique correspondante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latin typeface="+mn-lt"/>
              </a:rPr>
              <a:t>Facteur de (</a:t>
            </a:r>
            <a:r>
              <a:rPr lang="fr-FR" dirty="0" err="1" smtClean="0">
                <a:latin typeface="+mn-lt"/>
              </a:rPr>
              <a:t>re</a:t>
            </a:r>
            <a:r>
              <a:rPr lang="fr-FR" dirty="0" smtClean="0">
                <a:latin typeface="+mn-lt"/>
              </a:rPr>
              <a:t>)normalisation absolue extrait de la section efficace élastique </a:t>
            </a:r>
            <a:r>
              <a:rPr lang="fr-FR" dirty="0" err="1" smtClean="0">
                <a:latin typeface="+mn-lt"/>
              </a:rPr>
              <a:t>ep</a:t>
            </a:r>
            <a:r>
              <a:rPr lang="fr-FR" dirty="0" smtClean="0">
                <a:latin typeface="+mn-lt"/>
              </a:rPr>
              <a:t> </a:t>
            </a:r>
          </a:p>
          <a:p>
            <a:r>
              <a:rPr lang="fr-FR" b="0" dirty="0">
                <a:latin typeface="+mn-lt"/>
              </a:rPr>
              <a:t> </a:t>
            </a:r>
            <a:r>
              <a:rPr lang="fr-FR" b="0" dirty="0" smtClean="0">
                <a:latin typeface="+mn-lt"/>
              </a:rPr>
              <a:t>                                                               (source d’erreur systématique prise en compte)</a:t>
            </a:r>
            <a:endParaRPr lang="fr-FR" b="0" dirty="0">
              <a:latin typeface="+mn-lt"/>
            </a:endParaRPr>
          </a:p>
        </p:txBody>
      </p:sp>
      <p:pic>
        <p:nvPicPr>
          <p:cNvPr id="5079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37" y="1358770"/>
            <a:ext cx="3606633" cy="144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790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755" y="3158970"/>
            <a:ext cx="2450705" cy="114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790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7" y="3338990"/>
            <a:ext cx="1702870" cy="844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791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954" y="3000582"/>
            <a:ext cx="3095883" cy="151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avec flèche 4"/>
          <p:cNvCxnSpPr/>
          <p:nvPr/>
        </p:nvCxnSpPr>
        <p:spPr bwMode="auto">
          <a:xfrm>
            <a:off x="1783023" y="3757317"/>
            <a:ext cx="358707" cy="3744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onnecteur droit avec flèche 12"/>
          <p:cNvCxnSpPr/>
          <p:nvPr/>
        </p:nvCxnSpPr>
        <p:spPr bwMode="auto">
          <a:xfrm>
            <a:off x="7407315" y="3744035"/>
            <a:ext cx="235243" cy="3744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1393642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5" name="Rectangle 9"/>
          <p:cNvSpPr>
            <a:spLocks noChangeArrowheads="1"/>
          </p:cNvSpPr>
          <p:nvPr/>
        </p:nvSpPr>
        <p:spPr bwMode="auto">
          <a:xfrm>
            <a:off x="1263927" y="128588"/>
            <a:ext cx="6661150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 err="1" smtClean="0">
                <a:latin typeface="Bookman Old Style" pitchFamily="18" charset="0"/>
              </a:rPr>
              <a:t>Erreurs</a:t>
            </a:r>
            <a:r>
              <a:rPr lang="en-GB" altLang="fr-FR" sz="2000" i="1" dirty="0" smtClean="0">
                <a:latin typeface="Bookman Old Style" pitchFamily="18" charset="0"/>
              </a:rPr>
              <a:t> </a:t>
            </a:r>
            <a:r>
              <a:rPr lang="en-GB" altLang="fr-FR" sz="2000" i="1" dirty="0" err="1" smtClean="0">
                <a:latin typeface="Bookman Old Style" pitchFamily="18" charset="0"/>
              </a:rPr>
              <a:t>systématiques</a:t>
            </a:r>
            <a:endParaRPr lang="en-GB" altLang="fr-FR" sz="2000" i="1" dirty="0">
              <a:latin typeface="Bookman Old Style" pitchFamily="18" charset="0"/>
            </a:endParaRPr>
          </a:p>
        </p:txBody>
      </p:sp>
      <p:pic>
        <p:nvPicPr>
          <p:cNvPr id="5089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866" y="3979838"/>
            <a:ext cx="7253564" cy="2869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76458" y="1403775"/>
            <a:ext cx="77259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Etudiées, quantifiées, bin par bin: 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/>
              <a:t>E</a:t>
            </a:r>
            <a:r>
              <a:rPr lang="fr-FR" dirty="0" smtClean="0"/>
              <a:t>n moyenne:</a:t>
            </a:r>
            <a:endParaRPr lang="fr-FR" dirty="0"/>
          </a:p>
        </p:txBody>
      </p:sp>
      <p:pic>
        <p:nvPicPr>
          <p:cNvPr id="5089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804" y="1228981"/>
            <a:ext cx="6345705" cy="260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5968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3" name="Rectangle 7"/>
          <p:cNvSpPr>
            <a:spLocks noChangeArrowheads="1"/>
          </p:cNvSpPr>
          <p:nvPr/>
        </p:nvSpPr>
        <p:spPr bwMode="auto">
          <a:xfrm>
            <a:off x="7297738" y="3338513"/>
            <a:ext cx="90487" cy="225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80265" name="Rectangle 9"/>
          <p:cNvSpPr>
            <a:spLocks noChangeArrowheads="1"/>
          </p:cNvSpPr>
          <p:nvPr/>
        </p:nvSpPr>
        <p:spPr bwMode="auto">
          <a:xfrm>
            <a:off x="1263927" y="128588"/>
            <a:ext cx="6661150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 smtClean="0">
                <a:latin typeface="Bookman Old Style" pitchFamily="18" charset="0"/>
              </a:rPr>
              <a:t>Sections </a:t>
            </a:r>
            <a:r>
              <a:rPr lang="en-GB" altLang="fr-FR" sz="2000" i="1" dirty="0" err="1" smtClean="0">
                <a:latin typeface="Bookman Old Style" pitchFamily="18" charset="0"/>
              </a:rPr>
              <a:t>efficaces</a:t>
            </a:r>
            <a:r>
              <a:rPr lang="en-GB" altLang="fr-FR" sz="2000" i="1" dirty="0" smtClean="0">
                <a:latin typeface="Bookman Old Style" pitchFamily="18" charset="0"/>
              </a:rPr>
              <a:t> non </a:t>
            </a:r>
            <a:r>
              <a:rPr lang="en-GB" altLang="fr-FR" sz="2000" i="1" dirty="0" err="1" smtClean="0">
                <a:latin typeface="Bookman Old Style" pitchFamily="18" charset="0"/>
              </a:rPr>
              <a:t>polarisées</a:t>
            </a:r>
            <a:endParaRPr lang="en-GB" altLang="fr-FR" sz="2000" i="1" dirty="0">
              <a:latin typeface="Bookman Old Style" pitchFamily="18" charset="0"/>
            </a:endParaRPr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372808"/>
              </p:ext>
            </p:extLst>
          </p:nvPr>
        </p:nvGraphicFramePr>
        <p:xfrm>
          <a:off x="26495" y="953725"/>
          <a:ext cx="1956728" cy="536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936" name="Equation" r:id="rId5" imgW="1524000" imgH="419100" progId="Equation.3">
                  <p:embed/>
                </p:oleObj>
              </mc:Choice>
              <mc:Fallback>
                <p:oleObj name="Equation" r:id="rId5" imgW="1524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5" y="953725"/>
                        <a:ext cx="1956728" cy="53647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6600311" y="5781743"/>
            <a:ext cx="67198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 flipV="1">
            <a:off x="6600311" y="6599384"/>
            <a:ext cx="671989" cy="0"/>
          </a:xfrm>
          <a:prstGeom prst="line">
            <a:avLst/>
          </a:prstGeom>
          <a:noFill/>
          <a:ln w="19050">
            <a:solidFill>
              <a:srgbClr val="FF0174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6600311" y="6186788"/>
            <a:ext cx="671989" cy="0"/>
          </a:xfrm>
          <a:prstGeom prst="line">
            <a:avLst/>
          </a:prstGeom>
          <a:noFill/>
          <a:ln w="19050">
            <a:solidFill>
              <a:srgbClr val="FF0174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6600311" y="6006768"/>
            <a:ext cx="671989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7407314" y="5601723"/>
            <a:ext cx="1665186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BH</a:t>
            </a:r>
          </a:p>
          <a:p>
            <a:r>
              <a:rPr lang="fr-FR" dirty="0" smtClean="0">
                <a:solidFill>
                  <a:schemeClr val="accent2"/>
                </a:solidFill>
              </a:rPr>
              <a:t>VGG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KM10</a:t>
            </a:r>
          </a:p>
          <a:p>
            <a:r>
              <a:rPr lang="fr-FR" sz="1100" b="0" dirty="0" smtClean="0">
                <a:solidFill>
                  <a:srgbClr val="FF0000"/>
                </a:solidFill>
              </a:rPr>
              <a:t>(H large) 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KM10a</a:t>
            </a:r>
          </a:p>
          <a:p>
            <a:r>
              <a:rPr lang="fr-FR" sz="1100" b="0" dirty="0" smtClean="0">
                <a:solidFill>
                  <a:srgbClr val="FF0000"/>
                </a:solidFill>
              </a:rPr>
              <a:t>(</a:t>
            </a:r>
            <a:r>
              <a:rPr lang="fr-FR" sz="1100" b="0" dirty="0" err="1" smtClean="0">
                <a:solidFill>
                  <a:srgbClr val="FF0000"/>
                </a:solidFill>
              </a:rPr>
              <a:t>without</a:t>
            </a:r>
            <a:r>
              <a:rPr lang="fr-FR" sz="1100" b="0" dirty="0" smtClean="0">
                <a:solidFill>
                  <a:srgbClr val="FF0000"/>
                </a:solidFill>
              </a:rPr>
              <a:t> Hall A </a:t>
            </a:r>
            <a:r>
              <a:rPr lang="el-GR" sz="1100" b="0" dirty="0" smtClean="0">
                <a:solidFill>
                  <a:srgbClr val="FF0000"/>
                </a:solidFill>
                <a:latin typeface="Calibri"/>
              </a:rPr>
              <a:t>σ</a:t>
            </a:r>
            <a:r>
              <a:rPr lang="fr-FR" sz="1100" b="0" dirty="0" smtClean="0">
                <a:solidFill>
                  <a:srgbClr val="FF0000"/>
                </a:solidFill>
                <a:latin typeface="Calibri"/>
              </a:rPr>
              <a:t>, H=0)</a:t>
            </a:r>
            <a:endParaRPr lang="fr-FR" sz="1100" b="0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452320" y="6149334"/>
            <a:ext cx="292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~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8487435" y="6547410"/>
            <a:ext cx="292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~</a:t>
            </a:r>
            <a:endParaRPr lang="fr-FR" sz="1200" dirty="0">
              <a:solidFill>
                <a:srgbClr val="FF0000"/>
              </a:solidFill>
            </a:endParaRPr>
          </a:p>
        </p:txBody>
      </p:sp>
      <p:pic>
        <p:nvPicPr>
          <p:cNvPr id="480507" name="Picture 25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5" y="1760280"/>
            <a:ext cx="8877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6327195" y="5859270"/>
            <a:ext cx="2745305" cy="103511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907563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3" name="Rectangle 7"/>
          <p:cNvSpPr>
            <a:spLocks noChangeArrowheads="1"/>
          </p:cNvSpPr>
          <p:nvPr/>
        </p:nvSpPr>
        <p:spPr bwMode="auto">
          <a:xfrm>
            <a:off x="7297738" y="3338513"/>
            <a:ext cx="90487" cy="225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80265" name="Rectangle 9"/>
          <p:cNvSpPr>
            <a:spLocks noChangeArrowheads="1"/>
          </p:cNvSpPr>
          <p:nvPr/>
        </p:nvSpPr>
        <p:spPr bwMode="auto">
          <a:xfrm>
            <a:off x="1263927" y="128588"/>
            <a:ext cx="6661150" cy="612775"/>
          </a:xfrm>
          <a:prstGeom prst="rect">
            <a:avLst/>
          </a:prstGeom>
          <a:solidFill>
            <a:srgbClr val="E4F3A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 smtClean="0">
                <a:latin typeface="Bookman Old Style" pitchFamily="18" charset="0"/>
              </a:rPr>
              <a:t>Sections </a:t>
            </a:r>
            <a:r>
              <a:rPr lang="en-GB" altLang="fr-FR" sz="2000" i="1" dirty="0" err="1" smtClean="0">
                <a:latin typeface="Bookman Old Style" pitchFamily="18" charset="0"/>
              </a:rPr>
              <a:t>efficaces</a:t>
            </a:r>
            <a:r>
              <a:rPr lang="en-GB" altLang="fr-FR" sz="2000" i="1" dirty="0" smtClean="0">
                <a:latin typeface="Bookman Old Style" pitchFamily="18" charset="0"/>
              </a:rPr>
              <a:t> </a:t>
            </a:r>
            <a:r>
              <a:rPr lang="en-GB" altLang="fr-FR" sz="2000" i="1" dirty="0" err="1" smtClean="0">
                <a:latin typeface="Bookman Old Style" pitchFamily="18" charset="0"/>
              </a:rPr>
              <a:t>polarisées</a:t>
            </a:r>
            <a:endParaRPr lang="en-GB" altLang="fr-FR" sz="2000" i="1" dirty="0">
              <a:latin typeface="Bookman Old Style" pitchFamily="18" charset="0"/>
            </a:endParaRPr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429133"/>
              </p:ext>
            </p:extLst>
          </p:nvPr>
        </p:nvGraphicFramePr>
        <p:xfrm>
          <a:off x="341530" y="998730"/>
          <a:ext cx="2281521" cy="540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882" name="Equation" r:id="rId5" imgW="1765300" imgH="419100" progId="Equation.3">
                  <p:embed/>
                </p:oleObj>
              </mc:Choice>
              <mc:Fallback>
                <p:oleObj name="Equation" r:id="rId5" imgW="17653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530" y="998730"/>
                        <a:ext cx="2281521" cy="54006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483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700213"/>
            <a:ext cx="877252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979546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5" name="Rectangle 9"/>
          <p:cNvSpPr>
            <a:spLocks noChangeArrowheads="1"/>
          </p:cNvSpPr>
          <p:nvPr/>
        </p:nvSpPr>
        <p:spPr bwMode="auto">
          <a:xfrm>
            <a:off x="1331230" y="115888"/>
            <a:ext cx="6661150" cy="612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>
                <a:latin typeface="Bookman Old Style" pitchFamily="18" charset="0"/>
              </a:rPr>
              <a:t>CLAS/DVCS : </a:t>
            </a:r>
            <a:r>
              <a:rPr lang="en-GB" altLang="fr-FR" sz="2000" i="1" dirty="0" smtClean="0">
                <a:latin typeface="Bookman Old Style" pitchFamily="18" charset="0"/>
              </a:rPr>
              <a:t>impact</a:t>
            </a:r>
            <a:endParaRPr lang="en-GB" altLang="fr-FR" sz="2000" i="1" dirty="0">
              <a:latin typeface="Bookman Old Style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66554" y="2348880"/>
            <a:ext cx="85059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 smtClean="0"/>
              <a:t>Input nécessaire à tout fit global </a:t>
            </a:r>
            <a:r>
              <a:rPr lang="fr-FR" sz="1800" dirty="0" smtClean="0">
                <a:latin typeface="+mn-lt"/>
              </a:rPr>
              <a:t>→ cet impact apparaîtra plus tard</a:t>
            </a:r>
          </a:p>
          <a:p>
            <a:r>
              <a:rPr lang="fr-FR" sz="1800" dirty="0">
                <a:latin typeface="+mn-lt"/>
              </a:rPr>
              <a:t>	</a:t>
            </a:r>
            <a:r>
              <a:rPr lang="fr-FR" sz="1800" dirty="0" smtClean="0">
                <a:latin typeface="+mn-lt"/>
              </a:rPr>
              <a:t>	</a:t>
            </a:r>
            <a:r>
              <a:rPr lang="fr-FR" sz="1600" b="0" i="1" dirty="0" smtClean="0">
                <a:latin typeface="+mn-lt"/>
              </a:rPr>
              <a:t>« New </a:t>
            </a:r>
            <a:r>
              <a:rPr lang="fr-FR" sz="1600" b="0" i="1" dirty="0" err="1" smtClean="0">
                <a:latin typeface="+mn-lt"/>
              </a:rPr>
              <a:t>precise</a:t>
            </a:r>
            <a:r>
              <a:rPr lang="fr-FR" sz="1600" b="0" i="1" dirty="0" smtClean="0">
                <a:latin typeface="+mn-lt"/>
              </a:rPr>
              <a:t> </a:t>
            </a:r>
            <a:r>
              <a:rPr lang="fr-FR" sz="1600" b="0" i="1" dirty="0" err="1" smtClean="0">
                <a:latin typeface="+mn-lt"/>
              </a:rPr>
              <a:t>JLab</a:t>
            </a:r>
            <a:r>
              <a:rPr lang="fr-FR" sz="1600" b="0" i="1" dirty="0" smtClean="0">
                <a:latin typeface="+mn-lt"/>
              </a:rPr>
              <a:t> data </a:t>
            </a:r>
            <a:r>
              <a:rPr lang="fr-FR" sz="1600" b="0" i="1" dirty="0" err="1" smtClean="0">
                <a:latin typeface="+mn-lt"/>
              </a:rPr>
              <a:t>just</a:t>
            </a:r>
            <a:r>
              <a:rPr lang="fr-FR" sz="1600" b="0" i="1" dirty="0" smtClean="0">
                <a:latin typeface="+mn-lt"/>
              </a:rPr>
              <a:t> </a:t>
            </a:r>
            <a:r>
              <a:rPr lang="fr-FR" sz="1600" b="0" i="1" dirty="0" err="1" smtClean="0">
                <a:latin typeface="+mn-lt"/>
              </a:rPr>
              <a:t>reported</a:t>
            </a:r>
            <a:r>
              <a:rPr lang="fr-FR" sz="1600" b="0" i="1" dirty="0" smtClean="0">
                <a:latin typeface="+mn-lt"/>
              </a:rPr>
              <a:t>:</a:t>
            </a:r>
          </a:p>
          <a:p>
            <a:r>
              <a:rPr lang="fr-FR" sz="1600" b="0" i="1" dirty="0">
                <a:latin typeface="+mn-lt"/>
              </a:rPr>
              <a:t>	</a:t>
            </a:r>
            <a:r>
              <a:rPr lang="fr-FR" sz="1600" b="0" i="1" dirty="0" smtClean="0">
                <a:latin typeface="+mn-lt"/>
              </a:rPr>
              <a:t>	   </a:t>
            </a:r>
            <a:r>
              <a:rPr lang="fr-FR" sz="1600" b="0" i="1" dirty="0" err="1" smtClean="0">
                <a:latin typeface="+mn-lt"/>
              </a:rPr>
              <a:t>exciting</a:t>
            </a:r>
            <a:r>
              <a:rPr lang="fr-FR" sz="1600" b="0" i="1" dirty="0" smtClean="0">
                <a:latin typeface="+mn-lt"/>
              </a:rPr>
              <a:t> time for GPD extraction! »</a:t>
            </a:r>
            <a:endParaRPr lang="fr-FR" sz="1600" b="0" i="1" dirty="0">
              <a:latin typeface="+mn-lt"/>
            </a:endParaRPr>
          </a:p>
          <a:p>
            <a:r>
              <a:rPr lang="fr-FR" sz="1600" b="0" i="1" dirty="0" smtClean="0">
                <a:latin typeface="+mn-lt"/>
              </a:rPr>
              <a:t>			</a:t>
            </a:r>
            <a:r>
              <a:rPr lang="fr-FR" sz="1200" b="0" i="1" dirty="0" smtClean="0">
                <a:latin typeface="+mn-lt"/>
              </a:rPr>
              <a:t>A. </a:t>
            </a:r>
            <a:r>
              <a:rPr lang="fr-FR" sz="1200" b="0" i="1" dirty="0" err="1" smtClean="0">
                <a:latin typeface="+mn-lt"/>
              </a:rPr>
              <a:t>Radyushkin</a:t>
            </a:r>
            <a:r>
              <a:rPr lang="fr-FR" sz="1200" b="0" i="1" dirty="0" smtClean="0">
                <a:latin typeface="+mn-lt"/>
              </a:rPr>
              <a:t>, </a:t>
            </a:r>
            <a:r>
              <a:rPr lang="fr-FR" sz="1200" b="0" i="1" dirty="0" err="1" smtClean="0">
                <a:latin typeface="+mn-lt"/>
              </a:rPr>
              <a:t>JLab</a:t>
            </a:r>
            <a:r>
              <a:rPr lang="fr-FR" sz="1200" b="0" i="1" dirty="0" smtClean="0">
                <a:latin typeface="+mn-lt"/>
              </a:rPr>
              <a:t> </a:t>
            </a:r>
            <a:r>
              <a:rPr lang="fr-FR" sz="1200" b="0" i="1" dirty="0" err="1" smtClean="0">
                <a:latin typeface="+mn-lt"/>
              </a:rPr>
              <a:t>Users</a:t>
            </a:r>
            <a:r>
              <a:rPr lang="fr-FR" sz="1200" b="0" i="1" dirty="0" smtClean="0">
                <a:latin typeface="+mn-lt"/>
              </a:rPr>
              <a:t> Group Meeting, 2 juin</a:t>
            </a:r>
            <a:endParaRPr lang="fr-FR" sz="1600" b="0" i="1" dirty="0" smtClean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800" dirty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 smtClean="0">
                <a:latin typeface="+mn-lt"/>
              </a:rPr>
              <a:t>Clarification par rapport aux modèles </a:t>
            </a:r>
            <a:r>
              <a:rPr lang="fr-FR" sz="1800" dirty="0" err="1" smtClean="0">
                <a:latin typeface="+mn-lt"/>
              </a:rPr>
              <a:t>GPDs</a:t>
            </a:r>
            <a:r>
              <a:rPr lang="fr-FR" sz="1800" dirty="0" smtClean="0">
                <a:latin typeface="+mn-lt"/>
              </a:rPr>
              <a:t> (et aux données antérieures)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800" dirty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800" dirty="0" smtClean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800" dirty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 smtClean="0">
                <a:latin typeface="+mn-lt"/>
              </a:rPr>
              <a:t>Extraction de facteurs de forme Compton – CFF(GPD):</a:t>
            </a:r>
          </a:p>
          <a:p>
            <a:r>
              <a:rPr lang="fr-FR" sz="1800" dirty="0">
                <a:latin typeface="+mn-lt"/>
              </a:rPr>
              <a:t>	</a:t>
            </a:r>
            <a:r>
              <a:rPr lang="fr-FR" sz="1800" dirty="0" smtClean="0">
                <a:latin typeface="+mn-lt"/>
              </a:rPr>
              <a:t>moyennant plusieurs approximations, quelques enseignements qualitatifs </a:t>
            </a:r>
            <a:endParaRPr lang="fr-FR" sz="1800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02020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9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150" y="138113"/>
            <a:ext cx="5267325" cy="658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884676" y="3834045"/>
            <a:ext cx="67198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V="1">
            <a:off x="884676" y="4651686"/>
            <a:ext cx="671989" cy="0"/>
          </a:xfrm>
          <a:prstGeom prst="line">
            <a:avLst/>
          </a:prstGeom>
          <a:noFill/>
          <a:ln w="19050">
            <a:solidFill>
              <a:srgbClr val="FF0174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884676" y="4239090"/>
            <a:ext cx="671989" cy="0"/>
          </a:xfrm>
          <a:prstGeom prst="line">
            <a:avLst/>
          </a:prstGeom>
          <a:noFill/>
          <a:ln w="19050">
            <a:solidFill>
              <a:srgbClr val="FF0174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884676" y="4059070"/>
            <a:ext cx="671989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1691679" y="3654025"/>
            <a:ext cx="1665186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BH</a:t>
            </a:r>
          </a:p>
          <a:p>
            <a:r>
              <a:rPr lang="fr-FR" dirty="0" smtClean="0">
                <a:solidFill>
                  <a:schemeClr val="accent2"/>
                </a:solidFill>
              </a:rPr>
              <a:t>VGG</a:t>
            </a:r>
            <a:endParaRPr lang="fr-FR" b="0" dirty="0" smtClean="0">
              <a:solidFill>
                <a:schemeClr val="accent3">
                  <a:lumMod val="65000"/>
                </a:schemeClr>
              </a:solidFill>
            </a:endParaRPr>
          </a:p>
          <a:p>
            <a:r>
              <a:rPr lang="fr-FR" dirty="0" smtClean="0">
                <a:solidFill>
                  <a:srgbClr val="FF0000"/>
                </a:solidFill>
              </a:rPr>
              <a:t>KM10</a:t>
            </a:r>
          </a:p>
          <a:p>
            <a:r>
              <a:rPr lang="fr-FR" sz="1100" b="0" dirty="0" smtClean="0">
                <a:solidFill>
                  <a:srgbClr val="FF0000"/>
                </a:solidFill>
              </a:rPr>
              <a:t>(H grand) 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KM10a</a:t>
            </a:r>
          </a:p>
          <a:p>
            <a:r>
              <a:rPr lang="fr-FR" sz="1100" b="0" dirty="0" smtClean="0">
                <a:solidFill>
                  <a:srgbClr val="FF0000"/>
                </a:solidFill>
              </a:rPr>
              <a:t>(sans Hall A </a:t>
            </a:r>
            <a:r>
              <a:rPr lang="el-GR" sz="1100" b="0" dirty="0" smtClean="0">
                <a:solidFill>
                  <a:srgbClr val="FF0000"/>
                </a:solidFill>
                <a:latin typeface="Calibri"/>
              </a:rPr>
              <a:t>σ</a:t>
            </a:r>
            <a:r>
              <a:rPr lang="fr-FR" sz="1100" b="0" dirty="0" smtClean="0">
                <a:solidFill>
                  <a:srgbClr val="FF0000"/>
                </a:solidFill>
                <a:latin typeface="Calibri"/>
              </a:rPr>
              <a:t>, H=0)</a:t>
            </a:r>
          </a:p>
          <a:p>
            <a:r>
              <a:rPr lang="fr-FR" dirty="0" smtClean="0">
                <a:solidFill>
                  <a:srgbClr val="00FFFF"/>
                </a:solidFill>
                <a:latin typeface="+mn-lt"/>
              </a:rPr>
              <a:t>KMS</a:t>
            </a:r>
            <a:endParaRPr lang="fr-FR" dirty="0">
              <a:solidFill>
                <a:srgbClr val="00FFFF"/>
              </a:solidFill>
              <a:latin typeface="+mn-lt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736685" y="4201636"/>
            <a:ext cx="292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~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569483" y="4599712"/>
            <a:ext cx="292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~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 flipV="1">
            <a:off x="881590" y="5004175"/>
            <a:ext cx="671989" cy="0"/>
          </a:xfrm>
          <a:prstGeom prst="line">
            <a:avLst/>
          </a:prstGeom>
          <a:noFill/>
          <a:ln w="19050">
            <a:solidFill>
              <a:srgbClr val="00FFFF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" name="Étoile à 5 branches 2"/>
          <p:cNvSpPr/>
          <p:nvPr/>
        </p:nvSpPr>
        <p:spPr bwMode="auto">
          <a:xfrm>
            <a:off x="476545" y="3969060"/>
            <a:ext cx="135015" cy="112513"/>
          </a:xfrm>
          <a:prstGeom prst="star5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Étoile à 5 branches 17"/>
          <p:cNvSpPr/>
          <p:nvPr/>
        </p:nvSpPr>
        <p:spPr bwMode="auto">
          <a:xfrm>
            <a:off x="476545" y="4576627"/>
            <a:ext cx="135015" cy="112513"/>
          </a:xfrm>
          <a:prstGeom prst="star5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Étoile à 5 branches 18"/>
          <p:cNvSpPr/>
          <p:nvPr/>
        </p:nvSpPr>
        <p:spPr bwMode="auto">
          <a:xfrm>
            <a:off x="476545" y="4936667"/>
            <a:ext cx="135015" cy="112513"/>
          </a:xfrm>
          <a:prstGeom prst="star5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80265" name="Rectangle 9"/>
          <p:cNvSpPr>
            <a:spLocks noChangeArrowheads="1"/>
          </p:cNvSpPr>
          <p:nvPr/>
        </p:nvSpPr>
        <p:spPr bwMode="auto">
          <a:xfrm>
            <a:off x="274228" y="278650"/>
            <a:ext cx="3037632" cy="612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 err="1" smtClean="0">
                <a:latin typeface="Bookman Old Style" pitchFamily="18" charset="0"/>
              </a:rPr>
              <a:t>Comparaison</a:t>
            </a:r>
            <a:r>
              <a:rPr lang="en-GB" altLang="fr-FR" sz="2000" i="1" dirty="0" smtClean="0">
                <a:latin typeface="Bookman Old Style" pitchFamily="18" charset="0"/>
              </a:rPr>
              <a:t> </a:t>
            </a:r>
          </a:p>
          <a:p>
            <a:pPr algn="ctr"/>
            <a:r>
              <a:rPr lang="en-GB" altLang="fr-FR" sz="2000" i="1" dirty="0" smtClean="0">
                <a:latin typeface="Bookman Old Style" pitchFamily="18" charset="0"/>
              </a:rPr>
              <a:t>aux </a:t>
            </a:r>
            <a:r>
              <a:rPr lang="en-GB" altLang="fr-FR" sz="2000" i="1" dirty="0" err="1" smtClean="0">
                <a:latin typeface="Bookman Old Style" pitchFamily="18" charset="0"/>
              </a:rPr>
              <a:t>modèles</a:t>
            </a:r>
            <a:r>
              <a:rPr lang="en-GB" altLang="fr-FR" sz="2000" i="1" dirty="0" smtClean="0">
                <a:latin typeface="Bookman Old Style" pitchFamily="18" charset="0"/>
              </a:rPr>
              <a:t> GPD</a:t>
            </a:r>
            <a:endParaRPr lang="en-GB" altLang="fr-FR" sz="2000" i="1" dirty="0">
              <a:latin typeface="Bookman Old Style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231740" y="3895200"/>
            <a:ext cx="1642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0" dirty="0">
                <a:solidFill>
                  <a:schemeClr val="accent3">
                    <a:lumMod val="50000"/>
                  </a:schemeClr>
                </a:solidFill>
              </a:rPr>
              <a:t>(sauf les + petits </a:t>
            </a:r>
            <a:r>
              <a:rPr lang="fr-FR" sz="1100" b="0" dirty="0" err="1">
                <a:solidFill>
                  <a:schemeClr val="accent3">
                    <a:lumMod val="50000"/>
                  </a:schemeClr>
                </a:solidFill>
              </a:rPr>
              <a:t>x</a:t>
            </a:r>
            <a:r>
              <a:rPr lang="fr-FR" sz="1100" b="0" baseline="-25000" dirty="0" err="1">
                <a:solidFill>
                  <a:schemeClr val="accent3">
                    <a:lumMod val="50000"/>
                  </a:schemeClr>
                </a:solidFill>
              </a:rPr>
              <a:t>B</a:t>
            </a:r>
            <a:r>
              <a:rPr lang="fr-FR" sz="1100" b="0" dirty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fr-FR" sz="11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9101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19" grpId="0" animBg="1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5" name="Rectangle 9"/>
          <p:cNvSpPr>
            <a:spLocks noChangeArrowheads="1"/>
          </p:cNvSpPr>
          <p:nvPr/>
        </p:nvSpPr>
        <p:spPr bwMode="auto">
          <a:xfrm>
            <a:off x="1331230" y="115888"/>
            <a:ext cx="6661150" cy="612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>
                <a:latin typeface="Bookman Old Style" pitchFamily="18" charset="0"/>
              </a:rPr>
              <a:t>CLAS/DVCS : </a:t>
            </a:r>
            <a:r>
              <a:rPr lang="en-GB" altLang="fr-FR" sz="2000" i="1" dirty="0" smtClean="0">
                <a:latin typeface="Bookman Old Style" pitchFamily="18" charset="0"/>
              </a:rPr>
              <a:t>towards nucleon imaging</a:t>
            </a:r>
            <a:endParaRPr lang="en-GB" altLang="fr-FR" sz="2000" i="1" dirty="0">
              <a:latin typeface="Bookman Old Style" pitchFamily="18" charset="0"/>
            </a:endParaRPr>
          </a:p>
        </p:txBody>
      </p:sp>
      <p:pic>
        <p:nvPicPr>
          <p:cNvPr id="5120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690" y="2213865"/>
            <a:ext cx="52959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86535" y="1043735"/>
            <a:ext cx="517481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Fit des distributions en </a:t>
            </a:r>
            <a:r>
              <a:rPr lang="el-GR" dirty="0" smtClean="0">
                <a:latin typeface="Calibri"/>
              </a:rPr>
              <a:t>Φ</a:t>
            </a:r>
            <a:r>
              <a:rPr lang="fr-FR" dirty="0" smtClean="0"/>
              <a:t> de </a:t>
            </a:r>
            <a:r>
              <a:rPr lang="el-GR" dirty="0" smtClean="0">
                <a:latin typeface="+mn-lt"/>
              </a:rPr>
              <a:t>σ</a:t>
            </a:r>
            <a:r>
              <a:rPr lang="fr-FR" dirty="0" smtClean="0">
                <a:latin typeface="+mn-lt"/>
              </a:rPr>
              <a:t> et </a:t>
            </a:r>
            <a:r>
              <a:rPr lang="el-GR" dirty="0" smtClean="0">
                <a:latin typeface="+mn-lt"/>
              </a:rPr>
              <a:t>Δσ</a:t>
            </a:r>
            <a:r>
              <a:rPr lang="fr-FR" baseline="-25000" dirty="0" smtClean="0">
                <a:latin typeface="+mn-lt"/>
              </a:rPr>
              <a:t>LU</a:t>
            </a:r>
            <a:r>
              <a:rPr lang="fr-FR" dirty="0" smtClean="0">
                <a:latin typeface="+mn-lt"/>
              </a:rPr>
              <a:t> </a:t>
            </a:r>
            <a:r>
              <a:rPr lang="fr-FR" dirty="0" smtClean="0"/>
              <a:t>à 4 paramètres, </a:t>
            </a:r>
          </a:p>
          <a:p>
            <a:r>
              <a:rPr lang="fr-FR" dirty="0"/>
              <a:t> </a:t>
            </a:r>
            <a:r>
              <a:rPr lang="fr-FR" dirty="0" smtClean="0"/>
              <a:t>                                        </a:t>
            </a:r>
            <a:r>
              <a:rPr lang="fr-FR" dirty="0" err="1" smtClean="0"/>
              <a:t>Re</a:t>
            </a:r>
            <a:r>
              <a:rPr lang="fr-FR" dirty="0" smtClean="0"/>
              <a:t> et Im des CFF de </a:t>
            </a:r>
            <a:r>
              <a:rPr lang="fr-FR" i="1" dirty="0" smtClean="0"/>
              <a:t>H</a:t>
            </a:r>
            <a:r>
              <a:rPr lang="fr-FR" dirty="0" smtClean="0"/>
              <a:t> et </a:t>
            </a:r>
            <a:r>
              <a:rPr lang="fr-FR" i="1" dirty="0" err="1" smtClean="0"/>
              <a:t>H</a:t>
            </a:r>
            <a:r>
              <a:rPr lang="fr-FR" dirty="0" err="1" smtClean="0"/>
              <a:t>_tilde</a:t>
            </a:r>
            <a:r>
              <a:rPr lang="fr-FR" dirty="0" smtClean="0"/>
              <a:t>, </a:t>
            </a:r>
          </a:p>
          <a:p>
            <a:r>
              <a:rPr lang="fr-FR" dirty="0"/>
              <a:t> </a:t>
            </a:r>
            <a:r>
              <a:rPr lang="fr-FR" dirty="0" smtClean="0"/>
              <a:t>                                                                    à chaque point </a:t>
            </a:r>
            <a:r>
              <a:rPr lang="fr-FR" dirty="0" err="1" smtClean="0"/>
              <a:t>x</a:t>
            </a:r>
            <a:r>
              <a:rPr lang="fr-FR" baseline="-25000" dirty="0" err="1" smtClean="0"/>
              <a:t>B</a:t>
            </a:r>
            <a:r>
              <a:rPr lang="fr-FR" dirty="0" smtClean="0"/>
              <a:t>, Q</a:t>
            </a:r>
            <a:r>
              <a:rPr lang="fr-FR" baseline="30000" dirty="0" smtClean="0"/>
              <a:t>2</a:t>
            </a:r>
            <a:r>
              <a:rPr lang="fr-FR" dirty="0" smtClean="0"/>
              <a:t>, t 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06515" y="3744035"/>
            <a:ext cx="8775560" cy="16927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</a:rPr>
              <a:t>                                   </a:t>
            </a: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→ Im(CFF(</a:t>
            </a:r>
            <a:r>
              <a:rPr lang="fr-FR" sz="1800" i="1" dirty="0" smtClean="0">
                <a:solidFill>
                  <a:srgbClr val="0070C0"/>
                </a:solidFill>
                <a:latin typeface="+mn-lt"/>
              </a:rPr>
              <a:t>H</a:t>
            </a: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)) </a:t>
            </a:r>
            <a:r>
              <a:rPr lang="fr-FR" sz="1800" dirty="0">
                <a:solidFill>
                  <a:srgbClr val="0070C0"/>
                </a:solidFill>
              </a:rPr>
              <a:t>→</a:t>
            </a: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fr-FR" sz="1800" i="1" dirty="0" smtClean="0">
                <a:solidFill>
                  <a:srgbClr val="0070C0"/>
                </a:solidFill>
                <a:latin typeface="+mn-lt"/>
              </a:rPr>
              <a:t>H</a:t>
            </a: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(</a:t>
            </a:r>
            <a:r>
              <a:rPr lang="el-GR" sz="1800" dirty="0" smtClean="0">
                <a:solidFill>
                  <a:srgbClr val="0070C0"/>
                </a:solidFill>
                <a:latin typeface="+mn-lt"/>
              </a:rPr>
              <a:t>ξ</a:t>
            </a: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el-GR" sz="1800" dirty="0" smtClean="0">
                <a:solidFill>
                  <a:srgbClr val="0070C0"/>
                </a:solidFill>
                <a:latin typeface="+mn-lt"/>
              </a:rPr>
              <a:t>ξ</a:t>
            </a: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, t) → </a:t>
            </a:r>
            <a:r>
              <a:rPr lang="fr-FR" sz="1800" i="1" dirty="0" smtClean="0">
                <a:solidFill>
                  <a:srgbClr val="0070C0"/>
                </a:solidFill>
                <a:latin typeface="+mn-lt"/>
              </a:rPr>
              <a:t>H</a:t>
            </a: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(</a:t>
            </a:r>
            <a:r>
              <a:rPr lang="el-GR" sz="1800" dirty="0" smtClean="0">
                <a:solidFill>
                  <a:srgbClr val="0070C0"/>
                </a:solidFill>
                <a:latin typeface="+mn-lt"/>
              </a:rPr>
              <a:t>ξ</a:t>
            </a: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, 0, t)</a:t>
            </a:r>
          </a:p>
          <a:p>
            <a:endParaRPr lang="fr-FR" sz="1800" dirty="0" smtClean="0">
              <a:solidFill>
                <a:srgbClr val="0070C0"/>
              </a:solidFill>
              <a:latin typeface="+mn-lt"/>
            </a:endParaRPr>
          </a:p>
          <a:p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      Pente </a:t>
            </a:r>
            <a:r>
              <a:rPr lang="fr-FR" sz="1800" dirty="0" err="1" smtClean="0">
                <a:solidFill>
                  <a:srgbClr val="0070C0"/>
                </a:solidFill>
                <a:latin typeface="+mn-lt"/>
              </a:rPr>
              <a:t>b</a:t>
            </a:r>
            <a:r>
              <a:rPr lang="fr-FR" sz="1800" baseline="-25000" dirty="0" err="1" smtClean="0">
                <a:solidFill>
                  <a:srgbClr val="0070C0"/>
                </a:solidFill>
                <a:latin typeface="+mn-lt"/>
              </a:rPr>
              <a:t>T</a:t>
            </a: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 et normalisation A</a:t>
            </a:r>
            <a:r>
              <a:rPr lang="fr-FR" sz="1800" baseline="-25000" dirty="0" smtClean="0">
                <a:solidFill>
                  <a:srgbClr val="0070C0"/>
                </a:solidFill>
                <a:latin typeface="+mn-lt"/>
              </a:rPr>
              <a:t>T</a:t>
            </a: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 augmentent à petit </a:t>
            </a:r>
            <a:r>
              <a:rPr lang="fr-FR" sz="1800" dirty="0" err="1" smtClean="0">
                <a:solidFill>
                  <a:srgbClr val="0070C0"/>
                </a:solidFill>
                <a:latin typeface="+mn-lt"/>
              </a:rPr>
              <a:t>x</a:t>
            </a:r>
            <a:r>
              <a:rPr lang="fr-FR" sz="1800" baseline="-25000" dirty="0" err="1" smtClean="0">
                <a:solidFill>
                  <a:srgbClr val="0070C0"/>
                </a:solidFill>
                <a:latin typeface="+mn-lt"/>
              </a:rPr>
              <a:t>B</a:t>
            </a: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 </a:t>
            </a:r>
          </a:p>
          <a:p>
            <a:r>
              <a:rPr lang="fr-FR" sz="1800" dirty="0">
                <a:solidFill>
                  <a:srgbClr val="0070C0"/>
                </a:solidFill>
                <a:latin typeface="+mn-lt"/>
              </a:rPr>
              <a:t>	</a:t>
            </a:r>
            <a:r>
              <a:rPr lang="fr-FR" sz="1800" dirty="0" smtClean="0">
                <a:solidFill>
                  <a:srgbClr val="0070C0"/>
                </a:solidFill>
              </a:rPr>
              <a:t>→ taille et contenu </a:t>
            </a:r>
            <a:r>
              <a:rPr lang="fr-FR" sz="1800" dirty="0" err="1" smtClean="0">
                <a:solidFill>
                  <a:srgbClr val="0070C0"/>
                </a:solidFill>
              </a:rPr>
              <a:t>partonique</a:t>
            </a:r>
            <a:r>
              <a:rPr lang="fr-FR" sz="1800" dirty="0" smtClean="0">
                <a:solidFill>
                  <a:srgbClr val="0070C0"/>
                </a:solidFill>
              </a:rPr>
              <a:t> plus grands à petit </a:t>
            </a:r>
            <a:r>
              <a:rPr lang="fr-FR" sz="1800" dirty="0" err="1" smtClean="0">
                <a:solidFill>
                  <a:srgbClr val="0070C0"/>
                </a:solidFill>
              </a:rPr>
              <a:t>x</a:t>
            </a:r>
            <a:r>
              <a:rPr lang="fr-FR" sz="1800" baseline="-25000" dirty="0" err="1" smtClean="0">
                <a:solidFill>
                  <a:srgbClr val="0070C0"/>
                </a:solidFill>
              </a:rPr>
              <a:t>B</a:t>
            </a:r>
            <a:r>
              <a:rPr lang="fr-FR" sz="1800" baseline="-25000" dirty="0">
                <a:solidFill>
                  <a:srgbClr val="0070C0"/>
                </a:solidFill>
              </a:rPr>
              <a:t> </a:t>
            </a:r>
            <a:r>
              <a:rPr lang="fr-FR" sz="1800" dirty="0" smtClean="0">
                <a:solidFill>
                  <a:srgbClr val="0070C0"/>
                </a:solidFill>
              </a:rPr>
              <a:t>,</a:t>
            </a:r>
          </a:p>
          <a:p>
            <a:r>
              <a:rPr lang="fr-FR" sz="1800" dirty="0">
                <a:solidFill>
                  <a:srgbClr val="0070C0"/>
                </a:solidFill>
              </a:rPr>
              <a:t>	</a:t>
            </a:r>
            <a:r>
              <a:rPr lang="fr-FR" sz="1800" dirty="0" smtClean="0">
                <a:solidFill>
                  <a:srgbClr val="0070C0"/>
                </a:solidFill>
              </a:rPr>
              <a:t>     (corrélativement) quarks de valence plus concentrés au centre du nucléon</a:t>
            </a:r>
            <a:endParaRPr lang="fr-FR" dirty="0" smtClean="0">
              <a:latin typeface="Calibri"/>
            </a:endParaRPr>
          </a:p>
          <a:p>
            <a:r>
              <a:rPr lang="fr-FR" dirty="0" smtClean="0">
                <a:latin typeface="Calibri"/>
              </a:rPr>
              <a:t>  </a:t>
            </a:r>
            <a:endParaRPr lang="fr-FR" dirty="0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7587335" y="2971399"/>
            <a:ext cx="671989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587335" y="2791379"/>
            <a:ext cx="671989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8397424" y="2386334"/>
            <a:ext cx="166518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 smtClean="0">
              <a:solidFill>
                <a:srgbClr val="00B050"/>
              </a:solidFill>
            </a:endParaRPr>
          </a:p>
          <a:p>
            <a:r>
              <a:rPr lang="fr-FR" dirty="0" smtClean="0">
                <a:solidFill>
                  <a:schemeClr val="accent2"/>
                </a:solidFill>
              </a:rPr>
              <a:t>VGG</a:t>
            </a:r>
            <a:endParaRPr lang="fr-FR" b="0" dirty="0" smtClean="0">
              <a:solidFill>
                <a:schemeClr val="accent3">
                  <a:lumMod val="65000"/>
                </a:schemeClr>
              </a:solidFill>
            </a:endParaRPr>
          </a:p>
          <a:p>
            <a:r>
              <a:rPr lang="fr-FR" dirty="0" smtClean="0">
                <a:latin typeface="+mn-lt"/>
              </a:rPr>
              <a:t>Fit</a:t>
            </a:r>
            <a:endParaRPr lang="fr-FR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4215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5" name="Rectangle 9"/>
          <p:cNvSpPr>
            <a:spLocks noChangeArrowheads="1"/>
          </p:cNvSpPr>
          <p:nvPr/>
        </p:nvSpPr>
        <p:spPr bwMode="auto">
          <a:xfrm>
            <a:off x="1331230" y="115888"/>
            <a:ext cx="6661150" cy="612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>
                <a:latin typeface="Bookman Old Style" pitchFamily="18" charset="0"/>
              </a:rPr>
              <a:t>CLAS/DVCS : </a:t>
            </a:r>
            <a:r>
              <a:rPr lang="en-GB" altLang="fr-FR" sz="2000" i="1" dirty="0" smtClean="0">
                <a:latin typeface="Bookman Old Style" pitchFamily="18" charset="0"/>
              </a:rPr>
              <a:t>towards nucleon imaging</a:t>
            </a:r>
            <a:endParaRPr lang="en-GB" altLang="fr-FR" sz="2000" i="1" dirty="0">
              <a:latin typeface="Bookman Old Style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31540" y="1268760"/>
            <a:ext cx="8190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0" dirty="0" smtClean="0"/>
              <a:t>Fourier </a:t>
            </a:r>
            <a:r>
              <a:rPr lang="fr-FR" b="0" dirty="0" err="1" smtClean="0"/>
              <a:t>transform</a:t>
            </a:r>
            <a:r>
              <a:rPr lang="fr-FR" b="0" dirty="0" smtClean="0"/>
              <a:t> </a:t>
            </a:r>
            <a:r>
              <a:rPr lang="fr-FR" b="0" dirty="0" err="1" smtClean="0"/>
              <a:t>gives</a:t>
            </a:r>
            <a:r>
              <a:rPr lang="fr-FR" b="0" dirty="0" smtClean="0"/>
              <a:t> the transverse profile at a </a:t>
            </a:r>
            <a:r>
              <a:rPr lang="fr-FR" b="0" dirty="0" err="1" smtClean="0"/>
              <a:t>given</a:t>
            </a:r>
            <a:r>
              <a:rPr lang="fr-FR" b="0" dirty="0" smtClean="0"/>
              <a:t> </a:t>
            </a:r>
            <a:r>
              <a:rPr lang="fr-FR" b="0" dirty="0" err="1" smtClean="0"/>
              <a:t>x</a:t>
            </a:r>
            <a:r>
              <a:rPr lang="fr-FR" b="0" baseline="-25000" dirty="0" err="1" smtClean="0"/>
              <a:t>B</a:t>
            </a:r>
            <a:r>
              <a:rPr lang="fr-FR" b="0" dirty="0" smtClean="0"/>
              <a:t>: </a:t>
            </a:r>
            <a:endParaRPr lang="fr-FR" b="0" i="1" dirty="0"/>
          </a:p>
        </p:txBody>
      </p:sp>
      <p:sp>
        <p:nvSpPr>
          <p:cNvPr id="2" name="Rectangle 1"/>
          <p:cNvSpPr/>
          <p:nvPr/>
        </p:nvSpPr>
        <p:spPr bwMode="auto">
          <a:xfrm>
            <a:off x="701570" y="2078850"/>
            <a:ext cx="3960235" cy="49505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4843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615" y="2208134"/>
            <a:ext cx="6480945" cy="441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43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05" y="1583795"/>
            <a:ext cx="49149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202070" y="6489313"/>
            <a:ext cx="3797835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r-FR" sz="1200" b="0" dirty="0" smtClean="0">
                <a:solidFill>
                  <a:srgbClr val="FF00FF"/>
                </a:solidFill>
              </a:rPr>
              <a:t>B. </a:t>
            </a:r>
            <a:r>
              <a:rPr lang="en-US" altLang="fr-FR" sz="1200" b="0" dirty="0" err="1" smtClean="0">
                <a:solidFill>
                  <a:srgbClr val="FF00FF"/>
                </a:solidFill>
              </a:rPr>
              <a:t>Guégan</a:t>
            </a:r>
            <a:r>
              <a:rPr lang="en-US" altLang="fr-FR" sz="1200" b="0" dirty="0" smtClean="0">
                <a:solidFill>
                  <a:srgbClr val="FF00FF"/>
                </a:solidFill>
                <a:cs typeface="Times New Roman" pitchFamily="18" charset="0"/>
              </a:rPr>
              <a:t>, PhD thesis and contribution to HADRON2013</a:t>
            </a:r>
            <a:endParaRPr lang="en-US" altLang="fr-FR" sz="1200" b="0" dirty="0">
              <a:solidFill>
                <a:srgbClr val="FF00FF"/>
              </a:solidFill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061610" y="5184195"/>
            <a:ext cx="585065" cy="4050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15429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7" name="Rectangle 3"/>
          <p:cNvSpPr>
            <a:spLocks noChangeArrowheads="1"/>
          </p:cNvSpPr>
          <p:nvPr/>
        </p:nvSpPr>
        <p:spPr bwMode="auto">
          <a:xfrm>
            <a:off x="1646238" y="152400"/>
            <a:ext cx="6210300" cy="4572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GB" altLang="fr-FR" sz="2000" i="1" dirty="0" smtClean="0">
                <a:latin typeface="Bookman Old Style" pitchFamily="18" charset="0"/>
              </a:rPr>
              <a:t>Conclusion</a:t>
            </a:r>
            <a:endParaRPr lang="en-GB" altLang="fr-FR" sz="2000" i="1" dirty="0">
              <a:latin typeface="Bookman Old Style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6535" y="998730"/>
            <a:ext cx="8550536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Après 10 années d’efforts, 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premières sections efficaces DVCS à CLAS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Dans une analyse préliminaire au premier ordre,</a:t>
            </a:r>
          </a:p>
          <a:p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            Δ</a:t>
            </a:r>
            <a:r>
              <a:rPr lang="el-G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σ</a:t>
            </a:r>
            <a:r>
              <a:rPr lang="fr-FR" sz="2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LU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sensible surtout à </a:t>
            </a:r>
            <a:r>
              <a:rPr lang="fr-FR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(</a:t>
            </a:r>
            <a:r>
              <a:rPr lang="el-G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ξ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el-G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ξ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t) </a:t>
            </a:r>
          </a:p>
          <a:p>
            <a:r>
              <a:rPr lang="fr-FR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dont on peut extraire l’extension spatiale des quarks selon leur (fraction d’)impulsion longitudinale</a:t>
            </a:r>
            <a:endParaRPr lang="fr-FR" sz="20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	</a:t>
            </a:r>
            <a:r>
              <a:rPr lang="el-G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σ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sensible aux parties réelles des CFF de </a:t>
            </a:r>
            <a:r>
              <a:rPr lang="fr-FR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et </a:t>
            </a:r>
            <a:r>
              <a:rPr lang="fr-FR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</a:t>
            </a:r>
            <a:r>
              <a:rPr lang="fr-F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_tilde</a:t>
            </a:r>
            <a:endParaRPr lang="fr-FR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fr-FR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Une analyse plus fine des différents termes </a:t>
            </a:r>
            <a:r>
              <a:rPr lang="fr-FR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(incluant des termes d’ordre supérieur)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accompagne les nouveaux résultats du Hall 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fr-FR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Une fois l’analyse bien ancrée sur les points du Hall A, les dépendances cinématiques </a:t>
            </a:r>
            <a:r>
              <a:rPr lang="fr-FR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(surtout à </a:t>
            </a:r>
            <a:r>
              <a:rPr lang="fr-FR" sz="20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x</a:t>
            </a:r>
            <a:r>
              <a:rPr lang="fr-FR" sz="2000" b="0" baseline="-25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</a:t>
            </a:r>
            <a:r>
              <a:rPr lang="fr-FR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plus petit ou plus grand, mais aussi Q</a:t>
            </a:r>
            <a:r>
              <a:rPr lang="fr-FR" sz="2000" b="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fr-FR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et t plus grands)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seront données par ces résultats de CLAS.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Au-delà des </a:t>
            </a:r>
            <a:r>
              <a:rPr lang="fr-F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fits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« locaux » publiés par CLAS, un fit global incluant toutes les données publiées en 2014-2015 reste à faire ! Une extraction des GPD </a:t>
            </a:r>
            <a:r>
              <a:rPr lang="fr-FR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fr-FR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</a:t>
            </a:r>
            <a:r>
              <a:rPr lang="fr-F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_tilde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(et de leurs dépendances cinématiques)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devrait être possible.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 rot="588868">
            <a:off x="6966025" y="6291875"/>
            <a:ext cx="23876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 dirty="0" smtClean="0">
                <a:solidFill>
                  <a:srgbClr val="FF00FF"/>
                </a:solidFill>
              </a:rPr>
              <a:t>Merci</a:t>
            </a:r>
            <a:r>
              <a:rPr lang="fr-FR" sz="3200" b="1" dirty="0" smtClean="0">
                <a:solidFill>
                  <a:srgbClr val="FF00FF"/>
                </a:solidFill>
              </a:rPr>
              <a:t> </a:t>
            </a:r>
            <a:r>
              <a:rPr lang="fr-FR" sz="3200" b="1" dirty="0">
                <a:solidFill>
                  <a:srgbClr val="FF00FF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2826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4"/>
</p:tagLst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fr-FR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fr-FR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32175</TotalTime>
  <Words>1887</Words>
  <Application>Microsoft Office PowerPoint</Application>
  <PresentationFormat>Affichage à l'écran (4:3)</PresentationFormat>
  <Paragraphs>340</Paragraphs>
  <Slides>31</Slides>
  <Notes>18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3" baseType="lpstr">
      <vt:lpstr>Modèle par défaut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Background from Møller electrons → magnetic shielding</vt:lpstr>
      <vt:lpstr>Présentation PowerPoint</vt:lpstr>
      <vt:lpstr>Crystal + APD</vt:lpstr>
      <vt:lpstr>Mechanical structure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CEA/DSM/DAPNIA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garcon</dc:creator>
  <cp:lastModifiedBy>Admin-local</cp:lastModifiedBy>
  <cp:revision>894</cp:revision>
  <dcterms:created xsi:type="dcterms:W3CDTF">2002-10-03T09:42:12Z</dcterms:created>
  <dcterms:modified xsi:type="dcterms:W3CDTF">2015-06-08T12:43:16Z</dcterms:modified>
</cp:coreProperties>
</file>