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9"/>
  </p:notesMasterIdLst>
  <p:sldIdLst>
    <p:sldId id="256" r:id="rId2"/>
    <p:sldId id="267" r:id="rId3"/>
    <p:sldId id="268" r:id="rId4"/>
    <p:sldId id="269" r:id="rId5"/>
    <p:sldId id="270" r:id="rId6"/>
    <p:sldId id="271" r:id="rId7"/>
    <p:sldId id="260" r:id="rId8"/>
  </p:sldIdLst>
  <p:sldSz cx="9144000" cy="6858000" type="screen4x3"/>
  <p:notesSz cx="6858000" cy="9144000"/>
  <p:defaultTextStyle>
    <a:defPPr>
      <a:defRPr lang="fr-FR"/>
    </a:defPPr>
    <a:lvl1pPr marL="0" algn="l" defTabSz="9142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39" algn="l" defTabSz="9142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78" algn="l" defTabSz="9142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17" algn="l" defTabSz="9142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55" algn="l" defTabSz="9142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694" algn="l" defTabSz="9142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33" algn="l" defTabSz="9142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972" algn="l" defTabSz="9142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11" algn="l" defTabSz="9142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0A1B5D5-9B99-4C35-A422-299274C87663}" styleName="Style moyen 1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80" d="100"/>
          <a:sy n="80" d="100"/>
        </p:scale>
        <p:origin x="-1493" y="-3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9B05C5-4260-4566-86D7-0666C58B28A6}" type="datetimeFigureOut">
              <a:rPr lang="fr-FR" smtClean="0"/>
              <a:t>07/10/2015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C840CC-6FCA-44A1-B442-8C2D3ACC3D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6578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9" algn="l" defTabSz="9142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78" algn="l" defTabSz="9142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17" algn="l" defTabSz="9142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55" algn="l" defTabSz="9142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94" algn="l" defTabSz="9142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33" algn="l" defTabSz="9142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72" algn="l" defTabSz="9142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11" algn="l" defTabSz="9142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9" descr="bandeau_titr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31029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>
            <a:spLocks noChangeArrowheads="1"/>
          </p:cNvSpPr>
          <p:nvPr/>
        </p:nvSpPr>
        <p:spPr bwMode="auto">
          <a:xfrm>
            <a:off x="1109405" y="4581071"/>
            <a:ext cx="1302020" cy="1118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8" tIns="45714" rIns="91428" bIns="45714">
            <a:spAutoFit/>
          </a:bodyPr>
          <a:lstStyle/>
          <a:p>
            <a:pPr defTabSz="914098" eaLnBrk="1" hangingPunct="1">
              <a:defRPr/>
            </a:pPr>
            <a:r>
              <a:rPr lang="fr-FR" sz="6600" b="1">
                <a:solidFill>
                  <a:srgbClr val="FFFFFF"/>
                </a:solidFill>
                <a:latin typeface="Arial Narrow" pitchFamily="34" charset="0"/>
              </a:rPr>
              <a:t>Irfu</a:t>
            </a:r>
          </a:p>
        </p:txBody>
      </p:sp>
      <p:pic>
        <p:nvPicPr>
          <p:cNvPr id="7" name="Image 11" descr="irfulogoversion4.jpg"/>
          <p:cNvPicPr>
            <a:picLocks noChangeAspect="1"/>
          </p:cNvPicPr>
          <p:nvPr/>
        </p:nvPicPr>
        <p:blipFill>
          <a:blip r:embed="rId3" cstate="print"/>
          <a:srcRect r="1781" b="41484"/>
          <a:stretch>
            <a:fillRect/>
          </a:stretch>
        </p:blipFill>
        <p:spPr bwMode="auto">
          <a:xfrm>
            <a:off x="1240802" y="5589512"/>
            <a:ext cx="1058637" cy="1062869"/>
          </a:xfrm>
          <a:prstGeom prst="rect">
            <a:avLst/>
          </a:prstGeom>
          <a:solidFill>
            <a:srgbClr val="A80000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60000" y="1855288"/>
            <a:ext cx="4788464" cy="2653832"/>
          </a:xfrm>
        </p:spPr>
        <p:txBody>
          <a:bodyPr anchor="t"/>
          <a:lstStyle>
            <a:lvl1pPr>
              <a:lnSpc>
                <a:spcPts val="3800"/>
              </a:lnSpc>
              <a:defRPr sz="28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60000" y="5805264"/>
            <a:ext cx="4788464" cy="504056"/>
          </a:xfrm>
        </p:spPr>
        <p:txBody>
          <a:bodyPr anchor="b"/>
          <a:lstStyle>
            <a:lvl1pPr marL="0" indent="0" algn="l">
              <a:buNone/>
              <a:defRPr sz="1500" cap="all" baseline="0">
                <a:solidFill>
                  <a:srgbClr val="666666"/>
                </a:solidFill>
              </a:defRPr>
            </a:lvl1pPr>
            <a:lvl2pPr marL="457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3960000" y="4509121"/>
            <a:ext cx="4788464" cy="1224136"/>
          </a:xfrm>
        </p:spPr>
        <p:txBody>
          <a:bodyPr anchor="b"/>
          <a:lstStyle>
            <a:lvl1pPr marL="0" indent="0">
              <a:buFont typeface="Arial" pitchFamily="34" charset="0"/>
              <a:buNone/>
              <a:defRPr sz="90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Espace réservé de la date 10"/>
          <p:cNvSpPr>
            <a:spLocks noGrp="1"/>
          </p:cNvSpPr>
          <p:nvPr>
            <p:ph type="dt" sz="half" idx="14"/>
          </p:nvPr>
        </p:nvSpPr>
        <p:spPr>
          <a:xfrm>
            <a:off x="3959812" y="6304643"/>
            <a:ext cx="1451334" cy="365881"/>
          </a:xfrm>
        </p:spPr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fld id="{FFA5CB4F-5C20-48AB-B35D-E134ACEFD23F}" type="datetimeFigureOut">
              <a:rPr lang="fr-FR" smtClean="0"/>
              <a:t>07/10/2015</a:t>
            </a:fld>
            <a:endParaRPr lang="fr-FR"/>
          </a:p>
        </p:txBody>
      </p:sp>
      <p:sp>
        <p:nvSpPr>
          <p:cNvPr id="10" name="Espace réservé du numéro de diapositive 1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fld id="{F1368613-312C-4F4B-9CCB-01413B68B140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pied de page 12"/>
          <p:cNvSpPr>
            <a:spLocks noGrp="1"/>
          </p:cNvSpPr>
          <p:nvPr>
            <p:ph type="ftr" sz="quarter" idx="16"/>
          </p:nvPr>
        </p:nvSpPr>
        <p:spPr>
          <a:xfrm>
            <a:off x="5436530" y="6304643"/>
            <a:ext cx="2554765" cy="365881"/>
          </a:xfrm>
        </p:spPr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1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9" descr="bandeau_titr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31029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/>
          <p:cNvSpPr txBox="1">
            <a:spLocks noChangeArrowheads="1"/>
          </p:cNvSpPr>
          <p:nvPr/>
        </p:nvSpPr>
        <p:spPr bwMode="auto">
          <a:xfrm>
            <a:off x="1109405" y="4581071"/>
            <a:ext cx="1302020" cy="1118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8" tIns="45714" rIns="91428" bIns="45714">
            <a:spAutoFit/>
          </a:bodyPr>
          <a:lstStyle/>
          <a:p>
            <a:pPr defTabSz="914098" eaLnBrk="1" hangingPunct="1">
              <a:defRPr/>
            </a:pPr>
            <a:r>
              <a:rPr lang="fr-FR" sz="6600" b="1" dirty="0" err="1">
                <a:solidFill>
                  <a:srgbClr val="FFFFFF"/>
                </a:solidFill>
                <a:latin typeface="Arial Narrow" pitchFamily="34" charset="0"/>
              </a:rPr>
              <a:t>Irfu</a:t>
            </a:r>
            <a:endParaRPr lang="fr-FR" sz="6600" b="1" dirty="0">
              <a:solidFill>
                <a:srgbClr val="FFFFFF"/>
              </a:solidFill>
              <a:latin typeface="Arial Narrow" pitchFamily="34" charset="0"/>
            </a:endParaRPr>
          </a:p>
        </p:txBody>
      </p:sp>
      <p:pic>
        <p:nvPicPr>
          <p:cNvPr id="8" name="Image 11" descr="irfulogoversion4.jpg"/>
          <p:cNvPicPr>
            <a:picLocks noChangeAspect="1"/>
          </p:cNvPicPr>
          <p:nvPr/>
        </p:nvPicPr>
        <p:blipFill>
          <a:blip r:embed="rId3" cstate="print"/>
          <a:srcRect r="1781" b="41484"/>
          <a:stretch>
            <a:fillRect/>
          </a:stretch>
        </p:blipFill>
        <p:spPr bwMode="auto">
          <a:xfrm>
            <a:off x="1240802" y="5589512"/>
            <a:ext cx="1058637" cy="1062869"/>
          </a:xfrm>
          <a:prstGeom prst="rect">
            <a:avLst/>
          </a:prstGeom>
          <a:solidFill>
            <a:srgbClr val="A80000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60000" y="1855288"/>
            <a:ext cx="4788464" cy="1429696"/>
          </a:xfrm>
        </p:spPr>
        <p:txBody>
          <a:bodyPr anchor="t"/>
          <a:lstStyle>
            <a:lvl1pPr>
              <a:lnSpc>
                <a:spcPts val="3800"/>
              </a:lnSpc>
              <a:defRPr sz="28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60000" y="5805264"/>
            <a:ext cx="4788464" cy="504056"/>
          </a:xfrm>
        </p:spPr>
        <p:txBody>
          <a:bodyPr anchor="b"/>
          <a:lstStyle>
            <a:lvl1pPr marL="0" indent="0" algn="l">
              <a:buNone/>
              <a:defRPr sz="1500" cap="all" baseline="0">
                <a:solidFill>
                  <a:srgbClr val="666666"/>
                </a:solidFill>
              </a:defRPr>
            </a:lvl1pPr>
            <a:lvl2pPr marL="457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3960000" y="5445224"/>
            <a:ext cx="4788464" cy="288032"/>
          </a:xfrm>
        </p:spPr>
        <p:txBody>
          <a:bodyPr anchor="b"/>
          <a:lstStyle>
            <a:lvl1pPr marL="0" indent="0">
              <a:buFont typeface="Arial" pitchFamily="34" charset="0"/>
              <a:buNone/>
              <a:defRPr sz="90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Espace réservé pour une image  11"/>
          <p:cNvSpPr>
            <a:spLocks noGrp="1"/>
          </p:cNvSpPr>
          <p:nvPr>
            <p:ph type="pic" sz="quarter" idx="14"/>
          </p:nvPr>
        </p:nvSpPr>
        <p:spPr>
          <a:xfrm>
            <a:off x="3311999" y="3311999"/>
            <a:ext cx="5832000" cy="2124000"/>
          </a:xfrm>
          <a:solidFill>
            <a:srgbClr val="666666"/>
          </a:solidFill>
        </p:spPr>
        <p:txBody>
          <a:bodyPr rtlCol="0" anchor="ctr">
            <a:noAutofit/>
          </a:bodyPr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 dirty="0"/>
          </a:p>
        </p:txBody>
      </p:sp>
      <p:sp>
        <p:nvSpPr>
          <p:cNvPr id="10" name="Espace réservé de la date 12"/>
          <p:cNvSpPr>
            <a:spLocks noGrp="1"/>
          </p:cNvSpPr>
          <p:nvPr>
            <p:ph type="dt" sz="half" idx="15"/>
          </p:nvPr>
        </p:nvSpPr>
        <p:spPr>
          <a:xfrm>
            <a:off x="3959812" y="6304643"/>
            <a:ext cx="1451334" cy="365881"/>
          </a:xfrm>
        </p:spPr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fld id="{FFA5CB4F-5C20-48AB-B35D-E134ACEFD23F}" type="datetimeFigureOut">
              <a:rPr lang="fr-FR" smtClean="0"/>
              <a:t>07/10/2015</a:t>
            </a:fld>
            <a:endParaRPr lang="fr-FR"/>
          </a:p>
        </p:txBody>
      </p:sp>
      <p:sp>
        <p:nvSpPr>
          <p:cNvPr id="11" name="Espace réservé du numéro de diapositive 13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fld id="{F1368613-312C-4F4B-9CCB-01413B68B140}" type="slidenum">
              <a:rPr lang="fr-FR" smtClean="0"/>
              <a:t>‹N°›</a:t>
            </a:fld>
            <a:endParaRPr lang="fr-FR"/>
          </a:p>
        </p:txBody>
      </p:sp>
      <p:sp>
        <p:nvSpPr>
          <p:cNvPr id="13" name="Espace réservé du pied de page 14"/>
          <p:cNvSpPr>
            <a:spLocks noGrp="1"/>
          </p:cNvSpPr>
          <p:nvPr>
            <p:ph type="ftr" sz="quarter" idx="17"/>
          </p:nvPr>
        </p:nvSpPr>
        <p:spPr>
          <a:xfrm>
            <a:off x="5436530" y="6304643"/>
            <a:ext cx="2554765" cy="365881"/>
          </a:xfrm>
        </p:spPr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3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9" descr="bandeau_titr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31029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1109405" y="4581071"/>
            <a:ext cx="1302020" cy="1118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8" tIns="45714" rIns="91428" bIns="45714">
            <a:spAutoFit/>
          </a:bodyPr>
          <a:lstStyle/>
          <a:p>
            <a:pPr defTabSz="914098" eaLnBrk="1" hangingPunct="1">
              <a:defRPr/>
            </a:pPr>
            <a:r>
              <a:rPr lang="fr-FR" sz="6600" b="1">
                <a:solidFill>
                  <a:srgbClr val="FFFFFF"/>
                </a:solidFill>
                <a:latin typeface="Arial Narrow" pitchFamily="34" charset="0"/>
              </a:rPr>
              <a:t>Irfu</a:t>
            </a:r>
          </a:p>
        </p:txBody>
      </p:sp>
      <p:pic>
        <p:nvPicPr>
          <p:cNvPr id="11" name="Image 11" descr="irfulogoversion4.jpg"/>
          <p:cNvPicPr>
            <a:picLocks noChangeAspect="1"/>
          </p:cNvPicPr>
          <p:nvPr/>
        </p:nvPicPr>
        <p:blipFill>
          <a:blip r:embed="rId3" cstate="print"/>
          <a:srcRect r="1781" b="41484"/>
          <a:stretch>
            <a:fillRect/>
          </a:stretch>
        </p:blipFill>
        <p:spPr bwMode="auto">
          <a:xfrm>
            <a:off x="1240802" y="5589512"/>
            <a:ext cx="1058637" cy="1062869"/>
          </a:xfrm>
          <a:prstGeom prst="rect">
            <a:avLst/>
          </a:prstGeom>
          <a:solidFill>
            <a:srgbClr val="A80000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60000" y="1855288"/>
            <a:ext cx="4788464" cy="1429696"/>
          </a:xfrm>
        </p:spPr>
        <p:txBody>
          <a:bodyPr anchor="t"/>
          <a:lstStyle>
            <a:lvl1pPr>
              <a:lnSpc>
                <a:spcPts val="3800"/>
              </a:lnSpc>
              <a:defRPr sz="28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60000" y="5805264"/>
            <a:ext cx="4788464" cy="504056"/>
          </a:xfrm>
        </p:spPr>
        <p:txBody>
          <a:bodyPr anchor="b"/>
          <a:lstStyle>
            <a:lvl1pPr marL="0" indent="0" algn="l">
              <a:buNone/>
              <a:defRPr sz="1500" cap="all" baseline="0">
                <a:solidFill>
                  <a:srgbClr val="666666"/>
                </a:solidFill>
              </a:defRPr>
            </a:lvl1pPr>
            <a:lvl2pPr marL="457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3960000" y="5445224"/>
            <a:ext cx="4788464" cy="288032"/>
          </a:xfrm>
        </p:spPr>
        <p:txBody>
          <a:bodyPr anchor="b"/>
          <a:lstStyle>
            <a:lvl1pPr marL="0" indent="0">
              <a:buFont typeface="Arial" pitchFamily="34" charset="0"/>
              <a:buNone/>
              <a:defRPr sz="90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1" name="Espace réservé du contenu 20"/>
          <p:cNvSpPr>
            <a:spLocks noGrp="1"/>
          </p:cNvSpPr>
          <p:nvPr>
            <p:ph sz="quarter" idx="20"/>
          </p:nvPr>
        </p:nvSpPr>
        <p:spPr>
          <a:xfrm>
            <a:off x="3312000" y="3312000"/>
            <a:ext cx="1944000" cy="2124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2" name="Espace réservé du contenu 20"/>
          <p:cNvSpPr>
            <a:spLocks noGrp="1"/>
          </p:cNvSpPr>
          <p:nvPr>
            <p:ph sz="quarter" idx="21"/>
          </p:nvPr>
        </p:nvSpPr>
        <p:spPr>
          <a:xfrm>
            <a:off x="5256000" y="3312000"/>
            <a:ext cx="1944000" cy="2124000"/>
          </a:xfrm>
          <a:solidFill>
            <a:srgbClr val="808080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3" name="Espace réservé du contenu 20"/>
          <p:cNvSpPr>
            <a:spLocks noGrp="1"/>
          </p:cNvSpPr>
          <p:nvPr>
            <p:ph sz="quarter" idx="22"/>
          </p:nvPr>
        </p:nvSpPr>
        <p:spPr>
          <a:xfrm>
            <a:off x="7200000" y="3312000"/>
            <a:ext cx="1944000" cy="2124000"/>
          </a:xfrm>
          <a:solidFill>
            <a:srgbClr val="B2B2B2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Espace réservé de la date 13"/>
          <p:cNvSpPr>
            <a:spLocks noGrp="1"/>
          </p:cNvSpPr>
          <p:nvPr>
            <p:ph type="dt" sz="half" idx="23"/>
          </p:nvPr>
        </p:nvSpPr>
        <p:spPr>
          <a:xfrm>
            <a:off x="3959812" y="6304643"/>
            <a:ext cx="1451334" cy="365881"/>
          </a:xfrm>
        </p:spPr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fld id="{FFA5CB4F-5C20-48AB-B35D-E134ACEFD23F}" type="datetimeFigureOut">
              <a:rPr lang="fr-FR" smtClean="0"/>
              <a:t>07/10/2015</a:t>
            </a:fld>
            <a:endParaRPr lang="fr-FR"/>
          </a:p>
        </p:txBody>
      </p:sp>
      <p:sp>
        <p:nvSpPr>
          <p:cNvPr id="13" name="Espace réservé du numéro de diapositive 14"/>
          <p:cNvSpPr>
            <a:spLocks noGrp="1"/>
          </p:cNvSpPr>
          <p:nvPr>
            <p:ph type="sldNum" sz="quarter" idx="24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fld id="{F1368613-312C-4F4B-9CCB-01413B68B140}" type="slidenum">
              <a:rPr lang="fr-FR" smtClean="0"/>
              <a:t>‹N°›</a:t>
            </a:fld>
            <a:endParaRPr lang="fr-FR"/>
          </a:p>
        </p:txBody>
      </p:sp>
      <p:sp>
        <p:nvSpPr>
          <p:cNvPr id="14" name="Espace réservé du pied de page 15"/>
          <p:cNvSpPr>
            <a:spLocks noGrp="1"/>
          </p:cNvSpPr>
          <p:nvPr>
            <p:ph type="ftr" sz="quarter" idx="25"/>
          </p:nvPr>
        </p:nvSpPr>
        <p:spPr>
          <a:xfrm>
            <a:off x="5436530" y="6304643"/>
            <a:ext cx="2554765" cy="365881"/>
          </a:xfrm>
        </p:spPr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rcalai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9" descr="bandeau_intercalair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10296" y="0"/>
            <a:ext cx="583370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e 10"/>
          <p:cNvGrpSpPr>
            <a:grpSpLocks/>
          </p:cNvGrpSpPr>
          <p:nvPr/>
        </p:nvGrpSpPr>
        <p:grpSpPr bwMode="auto">
          <a:xfrm>
            <a:off x="5724705" y="4626429"/>
            <a:ext cx="1302020" cy="2071310"/>
            <a:chOff x="1109801" y="4581128"/>
            <a:chExt cx="1301959" cy="2070750"/>
          </a:xfrm>
        </p:grpSpPr>
        <p:sp>
          <p:nvSpPr>
            <p:cNvPr id="6" name="ZoneTexte 5"/>
            <p:cNvSpPr txBox="1">
              <a:spLocks noChangeArrowheads="1"/>
            </p:cNvSpPr>
            <p:nvPr userDrawn="1"/>
          </p:nvSpPr>
          <p:spPr bwMode="auto">
            <a:xfrm>
              <a:off x="1109801" y="4581128"/>
              <a:ext cx="1301959" cy="11079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098" eaLnBrk="1" hangingPunct="1">
                <a:defRPr/>
              </a:pPr>
              <a:r>
                <a:rPr lang="fr-FR" sz="6600" b="1">
                  <a:solidFill>
                    <a:srgbClr val="FFFFFF"/>
                  </a:solidFill>
                  <a:latin typeface="Arial Narrow" pitchFamily="34" charset="0"/>
                </a:rPr>
                <a:t>Irfu</a:t>
              </a:r>
            </a:p>
          </p:txBody>
        </p:sp>
        <p:pic>
          <p:nvPicPr>
            <p:cNvPr id="7" name="Image 12" descr="irfulogoversion4.jpg"/>
            <p:cNvPicPr>
              <a:picLocks noChangeAspect="1"/>
            </p:cNvPicPr>
            <p:nvPr userDrawn="1"/>
          </p:nvPicPr>
          <p:blipFill>
            <a:blip r:embed="rId3" cstate="print"/>
            <a:srcRect r="1781" b="41484"/>
            <a:stretch>
              <a:fillRect/>
            </a:stretch>
          </p:blipFill>
          <p:spPr bwMode="auto">
            <a:xfrm>
              <a:off x="1240853" y="5589240"/>
              <a:ext cx="1058094" cy="1062638"/>
            </a:xfrm>
            <a:prstGeom prst="rect">
              <a:avLst/>
            </a:prstGeom>
            <a:solidFill>
              <a:srgbClr val="A8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672000" y="1949599"/>
            <a:ext cx="5364496" cy="4719761"/>
          </a:xfrm>
        </p:spPr>
        <p:txBody>
          <a:bodyPr anchor="t"/>
          <a:lstStyle>
            <a:lvl1pPr algn="l">
              <a:lnSpc>
                <a:spcPts val="2800"/>
              </a:lnSpc>
              <a:defRPr sz="2200" b="1" cap="all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672000" y="260649"/>
            <a:ext cx="5292488" cy="1584176"/>
          </a:xfrm>
        </p:spPr>
        <p:txBody>
          <a:bodyPr/>
          <a:lstStyle>
            <a:lvl1pPr marL="0" indent="0">
              <a:lnSpc>
                <a:spcPts val="1200"/>
              </a:lnSpc>
              <a:spcAft>
                <a:spcPts val="0"/>
              </a:spcAft>
              <a:buNone/>
              <a:defRPr sz="900">
                <a:solidFill>
                  <a:schemeClr val="bg1"/>
                </a:solidFill>
              </a:defRPr>
            </a:lvl1pPr>
            <a:lvl2pPr marL="45713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5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6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9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1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fld id="{FFA5CB4F-5C20-48AB-B35D-E134ACEFD23F}" type="datetimeFigureOut">
              <a:rPr lang="fr-FR" smtClean="0"/>
              <a:t>07/10/2015</a:t>
            </a:fld>
            <a:endParaRPr lang="fr-FR"/>
          </a:p>
        </p:txBody>
      </p:sp>
      <p:sp>
        <p:nvSpPr>
          <p:cNvPr id="9" name="Espace réservé du numéro de diapositive 7"/>
          <p:cNvSpPr>
            <a:spLocks noGrp="1"/>
          </p:cNvSpPr>
          <p:nvPr>
            <p:ph type="sldNum" sz="quarter" idx="11"/>
          </p:nvPr>
        </p:nvSpPr>
        <p:spPr>
          <a:xfrm>
            <a:off x="576353" y="5876775"/>
            <a:ext cx="2699600" cy="365881"/>
          </a:xfrm>
        </p:spPr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fld id="{F1368613-312C-4F4B-9CCB-01413B68B140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pied de page 8"/>
          <p:cNvSpPr>
            <a:spLocks noGrp="1"/>
          </p:cNvSpPr>
          <p:nvPr>
            <p:ph type="ftr" sz="quarter" idx="12"/>
          </p:nvPr>
        </p:nvSpPr>
        <p:spPr>
          <a:xfrm>
            <a:off x="576353" y="5445881"/>
            <a:ext cx="2699600" cy="364370"/>
          </a:xfrm>
        </p:spPr>
        <p:txBody>
          <a:bodyPr rtlCol="0"/>
          <a:lstStyle>
            <a:lvl1pPr algn="l"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2000"/>
              </a:spcBef>
              <a:spcAft>
                <a:spcPts val="1500"/>
              </a:spcAft>
              <a:defRPr/>
            </a:lvl1pPr>
            <a:lvl2pPr marL="361901" indent="0">
              <a:lnSpc>
                <a:spcPts val="2800"/>
              </a:lnSpc>
              <a:buFont typeface="Arial" pitchFamily="34" charset="0"/>
              <a:buNone/>
              <a:tabLst>
                <a:tab pos="8076120" algn="r"/>
              </a:tabLst>
              <a:defRPr sz="2200"/>
            </a:lvl2pPr>
            <a:lvl3pPr marL="361901" indent="0">
              <a:lnSpc>
                <a:spcPts val="2800"/>
              </a:lnSpc>
              <a:buFont typeface="Arial" pitchFamily="34" charset="0"/>
              <a:buNone/>
              <a:tabLst>
                <a:tab pos="8076120" algn="r"/>
              </a:tabLst>
              <a:defRPr sz="2200"/>
            </a:lvl3pPr>
            <a:lvl4pPr marL="361901" indent="0">
              <a:lnSpc>
                <a:spcPts val="2800"/>
              </a:lnSpc>
              <a:buFont typeface="Arial" pitchFamily="34" charset="0"/>
              <a:buNone/>
              <a:tabLst>
                <a:tab pos="8076120" algn="r"/>
              </a:tabLst>
              <a:defRPr sz="2200"/>
            </a:lvl4pPr>
            <a:lvl5pPr marL="361901" indent="0">
              <a:lnSpc>
                <a:spcPts val="2800"/>
              </a:lnSpc>
              <a:buNone/>
              <a:tabLst>
                <a:tab pos="8076120" algn="r"/>
              </a:tabLst>
              <a:defRPr sz="22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fld id="{FFA5CB4F-5C20-48AB-B35D-E134ACEFD23F}" type="datetimeFigureOut">
              <a:rPr lang="fr-FR" smtClean="0"/>
              <a:t>07/10/2015</a:t>
            </a:fld>
            <a:endParaRPr lang="fr-FR"/>
          </a:p>
        </p:txBody>
      </p:sp>
      <p:sp>
        <p:nvSpPr>
          <p:cNvPr id="5" name="Espace réservé du numéro de diapositive 10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fld id="{F1368613-312C-4F4B-9CCB-01413B68B140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Espace réservé du pied de page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fld id="{FFA5CB4F-5C20-48AB-B35D-E134ACEFD23F}" type="datetimeFigureOut">
              <a:rPr lang="fr-FR" smtClean="0"/>
              <a:t>07/10/2015</a:t>
            </a:fld>
            <a:endParaRPr lang="fr-FR"/>
          </a:p>
        </p:txBody>
      </p:sp>
      <p:sp>
        <p:nvSpPr>
          <p:cNvPr id="5" name="Espace réservé du numéro de diapositive 10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fld id="{F1368613-312C-4F4B-9CCB-01413B68B140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Espace réservé du pied de page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 1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9592" y="1268760"/>
            <a:ext cx="4104456" cy="496855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1" name="Espace réservé du contenu 20"/>
          <p:cNvSpPr>
            <a:spLocks noGrp="1"/>
          </p:cNvSpPr>
          <p:nvPr>
            <p:ph sz="quarter" idx="20"/>
          </p:nvPr>
        </p:nvSpPr>
        <p:spPr>
          <a:xfrm>
            <a:off x="5148000" y="2016000"/>
            <a:ext cx="3492000" cy="3690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11"/>
          <p:cNvSpPr>
            <a:spLocks noGrp="1"/>
          </p:cNvSpPr>
          <p:nvPr>
            <p:ph type="dt" sz="half" idx="21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fld id="{FFA5CB4F-5C20-48AB-B35D-E134ACEFD23F}" type="datetimeFigureOut">
              <a:rPr lang="fr-FR" smtClean="0"/>
              <a:t>07/10/2015</a:t>
            </a:fld>
            <a:endParaRPr lang="fr-FR"/>
          </a:p>
        </p:txBody>
      </p:sp>
      <p:sp>
        <p:nvSpPr>
          <p:cNvPr id="6" name="Espace réservé du numéro de diapositive 12"/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fld id="{F1368613-312C-4F4B-9CCB-01413B68B140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Espace réservé du pied de page 13"/>
          <p:cNvSpPr>
            <a:spLocks noGrp="1"/>
          </p:cNvSpPr>
          <p:nvPr>
            <p:ph type="ftr" sz="quarter" idx="23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 3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9592" y="1268760"/>
            <a:ext cx="4104456" cy="496855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5" name="Espace réservé du contenu 20"/>
          <p:cNvSpPr>
            <a:spLocks noGrp="1"/>
          </p:cNvSpPr>
          <p:nvPr>
            <p:ph sz="quarter" idx="21"/>
          </p:nvPr>
        </p:nvSpPr>
        <p:spPr>
          <a:xfrm>
            <a:off x="5148000" y="2016000"/>
            <a:ext cx="3492000" cy="1980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contenu 20"/>
          <p:cNvSpPr>
            <a:spLocks noGrp="1"/>
          </p:cNvSpPr>
          <p:nvPr>
            <p:ph sz="quarter" idx="22"/>
          </p:nvPr>
        </p:nvSpPr>
        <p:spPr>
          <a:xfrm>
            <a:off x="5148000" y="3999600"/>
            <a:ext cx="1746000" cy="1695600"/>
          </a:xfrm>
          <a:solidFill>
            <a:srgbClr val="808080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7" name="Espace réservé du contenu 20"/>
          <p:cNvSpPr>
            <a:spLocks noGrp="1"/>
          </p:cNvSpPr>
          <p:nvPr>
            <p:ph sz="quarter" idx="23"/>
          </p:nvPr>
        </p:nvSpPr>
        <p:spPr>
          <a:xfrm>
            <a:off x="6894000" y="3999600"/>
            <a:ext cx="1746000" cy="1695600"/>
          </a:xfrm>
          <a:solidFill>
            <a:srgbClr val="B2B2B2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Espace réservé de la date 11"/>
          <p:cNvSpPr>
            <a:spLocks noGrp="1"/>
          </p:cNvSpPr>
          <p:nvPr>
            <p:ph type="dt" sz="half" idx="24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fld id="{FFA5CB4F-5C20-48AB-B35D-E134ACEFD23F}" type="datetimeFigureOut">
              <a:rPr lang="fr-FR" smtClean="0"/>
              <a:t>07/10/2015</a:t>
            </a:fld>
            <a:endParaRPr lang="fr-FR"/>
          </a:p>
        </p:txBody>
      </p:sp>
      <p:sp>
        <p:nvSpPr>
          <p:cNvPr id="8" name="Espace réservé du numéro de diapositive 12"/>
          <p:cNvSpPr>
            <a:spLocks noGrp="1"/>
          </p:cNvSpPr>
          <p:nvPr>
            <p:ph type="sldNum" sz="quarter" idx="25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fld id="{F1368613-312C-4F4B-9CCB-01413B68B140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pied de page 13"/>
          <p:cNvSpPr>
            <a:spLocks noGrp="1"/>
          </p:cNvSpPr>
          <p:nvPr>
            <p:ph type="ftr" sz="quarter" idx="26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9592" y="3707507"/>
            <a:ext cx="8064896" cy="252980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9" name="Espace réservé du contenu 20"/>
          <p:cNvSpPr>
            <a:spLocks noGrp="1"/>
          </p:cNvSpPr>
          <p:nvPr>
            <p:ph sz="quarter" idx="21"/>
          </p:nvPr>
        </p:nvSpPr>
        <p:spPr>
          <a:xfrm>
            <a:off x="900488" y="1458000"/>
            <a:ext cx="8064000" cy="1908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9"/>
          <p:cNvSpPr>
            <a:spLocks noGrp="1"/>
          </p:cNvSpPr>
          <p:nvPr>
            <p:ph type="dt" sz="half" idx="22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fld id="{FFA5CB4F-5C20-48AB-B35D-E134ACEFD23F}" type="datetimeFigureOut">
              <a:rPr lang="fr-FR" smtClean="0"/>
              <a:t>07/10/2015</a:t>
            </a:fld>
            <a:endParaRPr lang="fr-FR"/>
          </a:p>
        </p:txBody>
      </p:sp>
      <p:sp>
        <p:nvSpPr>
          <p:cNvPr id="6" name="Espace réservé du numéro de diapositive 10"/>
          <p:cNvSpPr>
            <a:spLocks noGrp="1"/>
          </p:cNvSpPr>
          <p:nvPr>
            <p:ph type="sldNum" sz="quarter" idx="23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fld id="{F1368613-312C-4F4B-9CCB-01413B68B140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Espace réservé du pied de page 11"/>
          <p:cNvSpPr>
            <a:spLocks noGrp="1"/>
          </p:cNvSpPr>
          <p:nvPr>
            <p:ph type="ftr" sz="quarter" idx="24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g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9" descr="bandeau_page_cart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250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Espace réservé du contenu 15"/>
          <p:cNvSpPr>
            <a:spLocks noGrp="1"/>
          </p:cNvSpPr>
          <p:nvPr>
            <p:ph sz="quarter" idx="15"/>
          </p:nvPr>
        </p:nvSpPr>
        <p:spPr>
          <a:xfrm>
            <a:off x="378000" y="836613"/>
            <a:ext cx="8460000" cy="518477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5"/>
          <p:cNvSpPr>
            <a:spLocks noGrp="1"/>
          </p:cNvSpPr>
          <p:nvPr>
            <p:ph type="dt" sz="half" idx="16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fld id="{FFA5CB4F-5C20-48AB-B35D-E134ACEFD23F}" type="datetimeFigureOut">
              <a:rPr lang="fr-FR" smtClean="0"/>
              <a:t>07/10/2015</a:t>
            </a:fld>
            <a:endParaRPr lang="fr-FR"/>
          </a:p>
        </p:txBody>
      </p:sp>
      <p:sp>
        <p:nvSpPr>
          <p:cNvPr id="5" name="Espace réservé du numéro de diapositive 6"/>
          <p:cNvSpPr>
            <a:spLocks noGrp="1"/>
          </p:cNvSpPr>
          <p:nvPr>
            <p:ph type="sldNum" sz="quarter" idx="17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fld id="{F1368613-312C-4F4B-9CCB-01413B68B140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Espace réservé du pied de page 7"/>
          <p:cNvSpPr>
            <a:spLocks noGrp="1"/>
          </p:cNvSpPr>
          <p:nvPr>
            <p:ph type="ftr" sz="quarter" idx="18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9" descr="cart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72" y="846666"/>
            <a:ext cx="8460141" cy="4156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age 10" descr="bandeau_page_carte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250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Espace réservé du graphique 32"/>
          <p:cNvSpPr>
            <a:spLocks noGrp="1"/>
          </p:cNvSpPr>
          <p:nvPr>
            <p:ph type="chart" sz="quarter" idx="13"/>
          </p:nvPr>
        </p:nvSpPr>
        <p:spPr>
          <a:xfrm>
            <a:off x="899592" y="5157788"/>
            <a:ext cx="3240360" cy="863600"/>
          </a:xfrm>
        </p:spPr>
        <p:txBody>
          <a:bodyPr rtlCol="0" anchor="ctr">
            <a:noAutofit/>
          </a:bodyPr>
          <a:lstStyle>
            <a:lvl1pPr marL="0" indent="0" algn="ctr">
              <a:defRPr sz="1200"/>
            </a:lvl1pPr>
          </a:lstStyle>
          <a:p>
            <a:pPr lvl="0"/>
            <a:r>
              <a:rPr lang="fr-FR" noProof="0" smtClean="0"/>
              <a:t>Cliquez sur l'icône pour ajouter un graphique</a:t>
            </a:r>
            <a:endParaRPr lang="fr-FR" noProof="0" dirty="0"/>
          </a:p>
        </p:txBody>
      </p:sp>
      <p:sp>
        <p:nvSpPr>
          <p:cNvPr id="5" name="Espace réservé de la date 5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fld id="{FFA5CB4F-5C20-48AB-B35D-E134ACEFD23F}" type="datetimeFigureOut">
              <a:rPr lang="fr-FR" smtClean="0"/>
              <a:t>07/10/2015</a:t>
            </a:fld>
            <a:endParaRPr lang="fr-FR"/>
          </a:p>
        </p:txBody>
      </p:sp>
      <p:sp>
        <p:nvSpPr>
          <p:cNvPr id="6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fld id="{F1368613-312C-4F4B-9CCB-01413B68B140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Espace réservé du pied de page 7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9" descr="bandeau_intercalair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10296" y="0"/>
            <a:ext cx="583370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 10" descr="bandeau_dernière.png"/>
          <p:cNvPicPr>
            <a:picLocks noChangeAspect="1"/>
          </p:cNvPicPr>
          <p:nvPr/>
        </p:nvPicPr>
        <p:blipFill>
          <a:blip r:embed="rId3" cstate="print"/>
          <a:srcRect b="15350"/>
          <a:stretch>
            <a:fillRect/>
          </a:stretch>
        </p:blipFill>
        <p:spPr bwMode="auto">
          <a:xfrm>
            <a:off x="3310296" y="0"/>
            <a:ext cx="5833704" cy="5805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 11" descr="irfulogoversion4.jpg"/>
          <p:cNvPicPr>
            <a:picLocks noChangeAspect="1"/>
          </p:cNvPicPr>
          <p:nvPr/>
        </p:nvPicPr>
        <p:blipFill>
          <a:blip r:embed="rId4" cstate="print"/>
          <a:srcRect b="41484"/>
          <a:stretch>
            <a:fillRect/>
          </a:stretch>
        </p:blipFill>
        <p:spPr bwMode="auto">
          <a:xfrm>
            <a:off x="8245129" y="116418"/>
            <a:ext cx="719694" cy="7105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ZoneTexte 6"/>
          <p:cNvSpPr txBox="1">
            <a:spLocks noChangeArrowheads="1"/>
          </p:cNvSpPr>
          <p:nvPr/>
        </p:nvSpPr>
        <p:spPr bwMode="auto">
          <a:xfrm>
            <a:off x="7249204" y="77108"/>
            <a:ext cx="995925" cy="840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8" tIns="45714" rIns="91428" bIns="45714">
            <a:spAutoFit/>
          </a:bodyPr>
          <a:lstStyle/>
          <a:p>
            <a:pPr algn="r" defTabSz="914098" eaLnBrk="1" hangingPunct="1">
              <a:defRPr/>
            </a:pPr>
            <a:r>
              <a:rPr lang="fr-FR" sz="4800" b="1">
                <a:solidFill>
                  <a:srgbClr val="FFFFFF"/>
                </a:solidFill>
                <a:latin typeface="Arial Narrow" pitchFamily="34" charset="0"/>
              </a:rPr>
              <a:t>Irfu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38800" y="5799600"/>
            <a:ext cx="1897200" cy="943200"/>
          </a:xfrm>
        </p:spPr>
        <p:txBody>
          <a:bodyPr anchor="t"/>
          <a:lstStyle>
            <a:lvl1pPr>
              <a:lnSpc>
                <a:spcPts val="1200"/>
              </a:lnSpc>
              <a:defRPr sz="900" b="0" cap="none" baseline="0">
                <a:solidFill>
                  <a:schemeClr val="bg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39506" y="5799600"/>
            <a:ext cx="3552775" cy="943200"/>
          </a:xfrm>
        </p:spPr>
        <p:txBody>
          <a:bodyPr/>
          <a:lstStyle>
            <a:lvl1pPr marL="0" indent="0">
              <a:lnSpc>
                <a:spcPts val="1200"/>
              </a:lnSpc>
              <a:spcAft>
                <a:spcPts val="0"/>
              </a:spcAft>
              <a:buFont typeface="Arial" pitchFamily="34" charset="0"/>
              <a:buNone/>
              <a:defRPr sz="800">
                <a:solidFill>
                  <a:schemeClr val="bg1"/>
                </a:solidFill>
              </a:defRPr>
            </a:lvl1pPr>
            <a:lvl2pPr marL="0" indent="0">
              <a:lnSpc>
                <a:spcPts val="1200"/>
              </a:lnSpc>
              <a:spcBef>
                <a:spcPts val="800"/>
              </a:spcBef>
              <a:buFont typeface="Arial" pitchFamily="34" charset="0"/>
              <a:buNone/>
              <a:defRPr sz="700">
                <a:solidFill>
                  <a:schemeClr val="bg1"/>
                </a:solidFill>
              </a:defRPr>
            </a:lvl2pPr>
            <a:lvl3pPr marL="0" indent="0">
              <a:lnSpc>
                <a:spcPts val="1200"/>
              </a:lnSpc>
              <a:buFont typeface="Arial" pitchFamily="34" charset="0"/>
              <a:buNone/>
              <a:defRPr sz="700">
                <a:solidFill>
                  <a:schemeClr val="bg1"/>
                </a:solidFill>
              </a:defRPr>
            </a:lvl3pPr>
            <a:lvl4pPr marL="0" indent="0">
              <a:lnSpc>
                <a:spcPts val="1200"/>
              </a:lnSpc>
              <a:buFont typeface="Arial" pitchFamily="34" charset="0"/>
              <a:buNone/>
              <a:defRPr sz="700">
                <a:solidFill>
                  <a:schemeClr val="bg1"/>
                </a:solidFill>
              </a:defRPr>
            </a:lvl4pPr>
            <a:lvl5pPr marL="0" indent="0">
              <a:lnSpc>
                <a:spcPts val="1200"/>
              </a:lnSpc>
              <a:buFont typeface="Arial" pitchFamily="34" charset="0"/>
              <a:buNone/>
              <a:defRPr sz="7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8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864565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fld id="{FFA5CB4F-5C20-48AB-B35D-E134ACEFD23F}" type="datetimeFigureOut">
              <a:rPr lang="fr-FR" smtClean="0"/>
              <a:t>07/10/2015</a:t>
            </a:fld>
            <a:endParaRPr lang="fr-FR"/>
          </a:p>
        </p:txBody>
      </p:sp>
      <p:sp>
        <p:nvSpPr>
          <p:cNvPr id="9" name="Espace réservé du numéro de diapositive 10"/>
          <p:cNvSpPr>
            <a:spLocks noGrp="1"/>
          </p:cNvSpPr>
          <p:nvPr>
            <p:ph type="sldNum" sz="quarter" idx="11"/>
          </p:nvPr>
        </p:nvSpPr>
        <p:spPr>
          <a:xfrm>
            <a:off x="576353" y="5445881"/>
            <a:ext cx="1118364" cy="364370"/>
          </a:xfrm>
        </p:spPr>
        <p:txBody>
          <a:bodyPr rtlCol="0"/>
          <a:lstStyle>
            <a:lvl1pPr algn="l"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fld id="{F1368613-312C-4F4B-9CCB-01413B68B140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pied de page 11"/>
          <p:cNvSpPr>
            <a:spLocks noGrp="1"/>
          </p:cNvSpPr>
          <p:nvPr>
            <p:ph type="ftr" sz="quarter" idx="12"/>
          </p:nvPr>
        </p:nvSpPr>
        <p:spPr>
          <a:xfrm>
            <a:off x="576353" y="5876775"/>
            <a:ext cx="2663765" cy="365881"/>
          </a:xfrm>
        </p:spPr>
        <p:txBody>
          <a:bodyPr rtlCol="0"/>
          <a:lstStyle>
            <a:lvl1pPr algn="l" defTabSz="86456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 7" descr="bandeau_text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955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512554" y="52918"/>
            <a:ext cx="5579870" cy="908654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102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98871" y="1268489"/>
            <a:ext cx="7849447" cy="4968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98871" y="6304643"/>
            <a:ext cx="1451334" cy="365881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rgbClr val="FFFFFF"/>
                </a:solidFill>
                <a:latin typeface="Arial" charset="0"/>
              </a:defRPr>
            </a:lvl1pPr>
          </a:lstStyle>
          <a:p>
            <a:fld id="{FFA5CB4F-5C20-48AB-B35D-E134ACEFD23F}" type="datetimeFigureOut">
              <a:rPr lang="fr-FR" smtClean="0"/>
              <a:t>07/10/2015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411425" y="6304643"/>
            <a:ext cx="5579870" cy="365881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666666"/>
                </a:solidFill>
                <a:latin typeface="Arial" charset="0"/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025638" y="6303132"/>
            <a:ext cx="1118363" cy="365881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rgbClr val="666666"/>
                </a:solidFill>
                <a:latin typeface="Arial" charset="0"/>
              </a:defRPr>
            </a:lvl1pPr>
          </a:lstStyle>
          <a:p>
            <a:fld id="{F1368613-312C-4F4B-9CCB-01413B68B140}" type="slidenum">
              <a:rPr lang="fr-FR" smtClean="0"/>
              <a:t>‹N°›</a:t>
            </a:fld>
            <a:endParaRPr lang="fr-FR"/>
          </a:p>
        </p:txBody>
      </p:sp>
      <p:pic>
        <p:nvPicPr>
          <p:cNvPr id="1032" name="Image 8" descr="irfulogoversion4.jpg"/>
          <p:cNvPicPr>
            <a:picLocks noChangeAspect="1"/>
          </p:cNvPicPr>
          <p:nvPr/>
        </p:nvPicPr>
        <p:blipFill>
          <a:blip r:embed="rId15" cstate="print"/>
          <a:srcRect b="41484"/>
          <a:stretch>
            <a:fillRect/>
          </a:stretch>
        </p:blipFill>
        <p:spPr bwMode="auto">
          <a:xfrm>
            <a:off x="8245129" y="116418"/>
            <a:ext cx="719694" cy="7105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33" name="ZoneTexte 20"/>
          <p:cNvSpPr txBox="1">
            <a:spLocks noChangeArrowheads="1"/>
          </p:cNvSpPr>
          <p:nvPr/>
        </p:nvSpPr>
        <p:spPr bwMode="auto">
          <a:xfrm>
            <a:off x="7249204" y="77108"/>
            <a:ext cx="995925" cy="840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8" tIns="45714" rIns="91428" bIns="45714">
            <a:spAutoFit/>
          </a:bodyPr>
          <a:lstStyle/>
          <a:p>
            <a:pPr algn="r" defTabSz="914098" eaLnBrk="1" hangingPunct="1">
              <a:defRPr/>
            </a:pPr>
            <a:r>
              <a:rPr lang="fr-FR" sz="4800" b="1">
                <a:solidFill>
                  <a:srgbClr val="FFFFFF"/>
                </a:solidFill>
                <a:latin typeface="Arial Narrow" pitchFamily="34" charset="0"/>
              </a:rPr>
              <a:t>Irfu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iming>
    <p:tnLst>
      <p:par>
        <p:cTn id="1" dur="indefinite" restart="never" nodeType="tmRoot"/>
      </p:par>
    </p:tnLst>
  </p:timing>
  <p:txStyles>
    <p:titleStyle>
      <a:lvl1pPr algn="l" defTabSz="914098" rtl="0" eaLnBrk="1" fontAlgn="base" hangingPunct="1">
        <a:spcBef>
          <a:spcPct val="0"/>
        </a:spcBef>
        <a:spcAft>
          <a:spcPct val="0"/>
        </a:spcAft>
        <a:defRPr sz="2200" b="1" kern="1200" cap="all">
          <a:solidFill>
            <a:srgbClr val="FFFF00"/>
          </a:solidFill>
          <a:latin typeface="+mj-lt"/>
          <a:ea typeface="+mj-ea"/>
          <a:cs typeface="+mj-cs"/>
        </a:defRPr>
      </a:lvl1pPr>
      <a:lvl2pPr algn="l" defTabSz="914098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FFFF00"/>
          </a:solidFill>
          <a:latin typeface="Arial" charset="0"/>
        </a:defRPr>
      </a:lvl2pPr>
      <a:lvl3pPr algn="l" defTabSz="914098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FFFF00"/>
          </a:solidFill>
          <a:latin typeface="Arial" charset="0"/>
        </a:defRPr>
      </a:lvl3pPr>
      <a:lvl4pPr algn="l" defTabSz="914098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FFFF00"/>
          </a:solidFill>
          <a:latin typeface="Arial" charset="0"/>
        </a:defRPr>
      </a:lvl4pPr>
      <a:lvl5pPr algn="l" defTabSz="914098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FFFF00"/>
          </a:solidFill>
          <a:latin typeface="Arial" charset="0"/>
        </a:defRPr>
      </a:lvl5pPr>
      <a:lvl6pPr marL="432283" algn="l" defTabSz="914098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FFFF00"/>
          </a:solidFill>
          <a:latin typeface="Arial" charset="0"/>
        </a:defRPr>
      </a:lvl6pPr>
      <a:lvl7pPr marL="864565" algn="l" defTabSz="914098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FFFF00"/>
          </a:solidFill>
          <a:latin typeface="Arial" charset="0"/>
        </a:defRPr>
      </a:lvl7pPr>
      <a:lvl8pPr marL="1296848" algn="l" defTabSz="914098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FFFF00"/>
          </a:solidFill>
          <a:latin typeface="Arial" charset="0"/>
        </a:defRPr>
      </a:lvl8pPr>
      <a:lvl9pPr marL="1729130" algn="l" defTabSz="914098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FFFF00"/>
          </a:solidFill>
          <a:latin typeface="Arial" charset="0"/>
        </a:defRPr>
      </a:lvl9pPr>
    </p:titleStyle>
    <p:bodyStyle>
      <a:lvl1pPr marL="923104" algn="l" defTabSz="914098" rtl="0" eaLnBrk="1" fontAlgn="base" hangingPunct="1">
        <a:spcBef>
          <a:spcPct val="0"/>
        </a:spcBef>
        <a:spcAft>
          <a:spcPts val="402"/>
        </a:spcAft>
        <a:buFont typeface="Arial" charset="0"/>
        <a:defRPr sz="2200" kern="1200">
          <a:solidFill>
            <a:schemeClr val="tx2"/>
          </a:solidFill>
          <a:latin typeface="+mn-lt"/>
          <a:ea typeface="+mn-ea"/>
          <a:cs typeface="+mn-cs"/>
        </a:defRPr>
      </a:lvl1pPr>
      <a:lvl2pPr marL="360236" indent="-360236" algn="l" defTabSz="914098" rtl="0" eaLnBrk="1" fontAlgn="base" hangingPunct="1">
        <a:lnSpc>
          <a:spcPts val="1998"/>
        </a:lnSpc>
        <a:spcBef>
          <a:spcPct val="0"/>
        </a:spcBef>
        <a:spcAft>
          <a:spcPct val="0"/>
        </a:spcAft>
        <a:buSzPct val="90000"/>
        <a:buBlip>
          <a:blip r:embed="rId16"/>
        </a:buBlip>
        <a:defRPr sz="1600" kern="1200">
          <a:solidFill>
            <a:srgbClr val="666666"/>
          </a:solidFill>
          <a:latin typeface="+mn-lt"/>
          <a:ea typeface="+mn-ea"/>
          <a:cs typeface="+mn-cs"/>
        </a:defRPr>
      </a:lvl2pPr>
      <a:lvl3pPr marL="361737" algn="l" defTabSz="914098" rtl="0" eaLnBrk="1" fontAlgn="base" hangingPunct="1">
        <a:lnSpc>
          <a:spcPts val="1998"/>
        </a:lnSpc>
        <a:spcBef>
          <a:spcPct val="0"/>
        </a:spcBef>
        <a:spcAft>
          <a:spcPct val="0"/>
        </a:spcAft>
        <a:buSzPct val="36000"/>
        <a:buFont typeface="Arial" charset="0"/>
        <a:defRPr sz="1600" kern="1200">
          <a:solidFill>
            <a:srgbClr val="666666"/>
          </a:solidFill>
          <a:latin typeface="+mn-lt"/>
          <a:ea typeface="+mn-ea"/>
          <a:cs typeface="+mn-cs"/>
        </a:defRPr>
      </a:lvl3pPr>
      <a:lvl4pPr marL="1008659" indent="-237155" algn="l" defTabSz="914098" rtl="0" eaLnBrk="1" fontAlgn="base" hangingPunct="1">
        <a:lnSpc>
          <a:spcPts val="1998"/>
        </a:lnSpc>
        <a:spcBef>
          <a:spcPct val="0"/>
        </a:spcBef>
        <a:spcAft>
          <a:spcPct val="0"/>
        </a:spcAft>
        <a:buClr>
          <a:srgbClr val="666666"/>
        </a:buClr>
        <a:buSzPct val="36000"/>
        <a:buBlip>
          <a:blip r:embed="rId17"/>
        </a:buBlip>
        <a:defRPr sz="1600" kern="1200">
          <a:solidFill>
            <a:srgbClr val="666666"/>
          </a:solidFill>
          <a:latin typeface="+mn-lt"/>
          <a:ea typeface="+mn-ea"/>
          <a:cs typeface="+mn-cs"/>
        </a:defRPr>
      </a:lvl4pPr>
      <a:lvl5pPr marL="1133241" indent="-114075" algn="l" defTabSz="914098" rtl="0" eaLnBrk="1" fontAlgn="base" hangingPunct="1">
        <a:lnSpc>
          <a:spcPts val="1998"/>
        </a:lnSpc>
        <a:spcBef>
          <a:spcPct val="0"/>
        </a:spcBef>
        <a:spcAft>
          <a:spcPct val="0"/>
        </a:spcAft>
        <a:buClr>
          <a:srgbClr val="666666"/>
        </a:buClr>
        <a:buFont typeface="Arial" charset="0"/>
        <a:buChar char="-"/>
        <a:defRPr sz="1600" kern="1200">
          <a:solidFill>
            <a:srgbClr val="666666"/>
          </a:solidFill>
          <a:latin typeface="+mn-lt"/>
          <a:ea typeface="+mn-ea"/>
          <a:cs typeface="+mn-cs"/>
        </a:defRPr>
      </a:lvl5pPr>
      <a:lvl6pPr marL="2514264" indent="-228570" algn="l" defTabSz="9142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03" indent="-228570" algn="l" defTabSz="9142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42" indent="-228570" algn="l" defTabSz="9142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81" indent="-228570" algn="l" defTabSz="9142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2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9" algn="l" defTabSz="9142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78" algn="l" defTabSz="9142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17" algn="l" defTabSz="9142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55" algn="l" defTabSz="9142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94" algn="l" defTabSz="9142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33" algn="l" defTabSz="9142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72" algn="l" defTabSz="9142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11" algn="l" defTabSz="9142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7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3524250" y="2493463"/>
            <a:ext cx="5475749" cy="2126162"/>
          </a:xfrm>
        </p:spPr>
        <p:txBody>
          <a:bodyPr/>
          <a:lstStyle/>
          <a:p>
            <a:pPr algn="ctr"/>
            <a:r>
              <a:rPr lang="fr-FR" dirty="0" smtClean="0"/>
              <a:t>Simulation des sources d’ions légers obtenus par résonance électronique </a:t>
            </a:r>
            <a:r>
              <a:rPr lang="fr-FR" dirty="0" err="1" smtClean="0"/>
              <a:t>cyclotronique</a:t>
            </a:r>
            <a:endParaRPr lang="fr-FR" dirty="0"/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b="1" dirty="0" smtClean="0"/>
              <a:t>Forum Industrie-Recherche</a:t>
            </a:r>
            <a:r>
              <a:rPr lang="fr-FR" dirty="0" smtClean="0"/>
              <a:t> | </a:t>
            </a:r>
            <a:r>
              <a:rPr lang="fr-FR" i="1" dirty="0" smtClean="0"/>
              <a:t>Rémi de </a:t>
            </a:r>
            <a:r>
              <a:rPr lang="fr-FR" i="1" dirty="0" err="1" smtClean="0"/>
              <a:t>Guiran</a:t>
            </a:r>
            <a:r>
              <a:rPr lang="fr-FR" dirty="0" smtClean="0"/>
              <a:t> remi.de-guiran@cea.fr</a:t>
            </a:r>
            <a:endParaRPr lang="fr-FR" dirty="0"/>
          </a:p>
        </p:txBody>
      </p:sp>
      <p:pic>
        <p:nvPicPr>
          <p:cNvPr id="8" name="Image 6"/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4968000" y="144000"/>
            <a:ext cx="4031999" cy="43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755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bg1"/>
                </a:solidFill>
              </a:rPr>
              <a:t>Pourquoi une source ECR ?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914400" y="971550"/>
            <a:ext cx="67913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Une source d’ions fabrique un plasma et en extrait les ions</a:t>
            </a:r>
            <a:endParaRPr lang="fr-FR" sz="24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74" y="3541050"/>
            <a:ext cx="2651125" cy="2687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150" y="1802547"/>
            <a:ext cx="2750951" cy="185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626" y="2181224"/>
            <a:ext cx="2501900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6451" y="4633383"/>
            <a:ext cx="2905125" cy="1872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ZoneTexte 15"/>
          <p:cNvSpPr txBox="1"/>
          <p:nvPr/>
        </p:nvSpPr>
        <p:spPr>
          <a:xfrm>
            <a:off x="122236" y="6257150"/>
            <a:ext cx="28955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/>
              <a:t>Accélérateurs de particules</a:t>
            </a:r>
            <a:endParaRPr lang="fr-FR" sz="1200" b="1" dirty="0"/>
          </a:p>
        </p:txBody>
      </p:sp>
      <p:sp>
        <p:nvSpPr>
          <p:cNvPr id="17" name="ZoneTexte 16"/>
          <p:cNvSpPr txBox="1"/>
          <p:nvPr/>
        </p:nvSpPr>
        <p:spPr>
          <a:xfrm>
            <a:off x="3032825" y="3665575"/>
            <a:ext cx="28955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/>
              <a:t>Proton-thérapie</a:t>
            </a:r>
            <a:endParaRPr lang="fr-FR" sz="1200" b="1" dirty="0"/>
          </a:p>
        </p:txBody>
      </p:sp>
      <p:sp>
        <p:nvSpPr>
          <p:cNvPr id="18" name="ZoneTexte 17"/>
          <p:cNvSpPr txBox="1"/>
          <p:nvPr/>
        </p:nvSpPr>
        <p:spPr>
          <a:xfrm>
            <a:off x="4616451" y="6504025"/>
            <a:ext cx="28955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/>
              <a:t>Propulsion plasma</a:t>
            </a:r>
            <a:endParaRPr lang="fr-FR" sz="1200" b="1" dirty="0"/>
          </a:p>
        </p:txBody>
      </p:sp>
      <p:sp>
        <p:nvSpPr>
          <p:cNvPr id="19" name="ZoneTexte 18"/>
          <p:cNvSpPr txBox="1"/>
          <p:nvPr/>
        </p:nvSpPr>
        <p:spPr>
          <a:xfrm>
            <a:off x="6073776" y="4057649"/>
            <a:ext cx="28955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/>
              <a:t>Industrie microélectronique</a:t>
            </a:r>
            <a:endParaRPr lang="fr-FR" sz="1200" b="1" dirty="0"/>
          </a:p>
        </p:txBody>
      </p:sp>
    </p:spTree>
    <p:extLst>
      <p:ext uri="{BB962C8B-B14F-4D97-AF65-F5344CB8AC3E}">
        <p14:creationId xmlns:p14="http://schemas.microsoft.com/office/powerpoint/2010/main" val="310338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512553" y="52918"/>
            <a:ext cx="5767035" cy="908654"/>
          </a:xfrm>
        </p:spPr>
        <p:txBody>
          <a:bodyPr/>
          <a:lstStyle/>
          <a:p>
            <a:r>
              <a:rPr lang="fr-FR" dirty="0" smtClean="0">
                <a:solidFill>
                  <a:schemeClr val="bg1"/>
                </a:solidFill>
              </a:rPr>
              <a:t>Principe d’une source ECR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9262754" y="1710047"/>
            <a:ext cx="1246909" cy="369332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endParaRPr lang="fr-FR" dirty="0"/>
          </a:p>
        </p:txBody>
      </p:sp>
      <p:sp>
        <p:nvSpPr>
          <p:cNvPr id="37" name="ZoneTexte 36"/>
          <p:cNvSpPr txBox="1"/>
          <p:nvPr/>
        </p:nvSpPr>
        <p:spPr>
          <a:xfrm>
            <a:off x="495300" y="1371600"/>
            <a:ext cx="5562600" cy="1231106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317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dirty="0" smtClean="0"/>
              <a:t>Basée sur le principe de la résonance </a:t>
            </a:r>
            <a:r>
              <a:rPr lang="fr-FR" dirty="0" err="1" smtClean="0"/>
              <a:t>cyclotronique</a:t>
            </a:r>
            <a:endParaRPr lang="fr-FR" dirty="0" smtClean="0"/>
          </a:p>
          <a:p>
            <a:pPr marL="742889" lvl="1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Les électrons tournent dans un champ magnétique à la fréquence dite « cyclotron »</a:t>
            </a:r>
          </a:p>
          <a:p>
            <a:pPr marL="742889" lvl="1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On envoie une onde à la même fréquence qui va exciter les électrons</a:t>
            </a:r>
            <a:endParaRPr lang="fr-FR" sz="1400" dirty="0"/>
          </a:p>
        </p:txBody>
      </p:sp>
      <p:pic>
        <p:nvPicPr>
          <p:cNvPr id="2051" name="Picture 3" descr="G:\ZZremiZZ\ForumRechercheIndus\spin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62" r="48917"/>
          <a:stretch/>
        </p:blipFill>
        <p:spPr bwMode="auto">
          <a:xfrm>
            <a:off x="7008075" y="1085850"/>
            <a:ext cx="1728000" cy="440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" name="ZoneTexte 135"/>
          <p:cNvSpPr txBox="1"/>
          <p:nvPr/>
        </p:nvSpPr>
        <p:spPr>
          <a:xfrm>
            <a:off x="495300" y="3295650"/>
            <a:ext cx="5562600" cy="646331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317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Les électrons excités vont ioniser le gaz et générer un plasma</a:t>
            </a:r>
          </a:p>
        </p:txBody>
      </p:sp>
      <p:sp>
        <p:nvSpPr>
          <p:cNvPr id="137" name="ZoneTexte 136"/>
          <p:cNvSpPr txBox="1"/>
          <p:nvPr/>
        </p:nvSpPr>
        <p:spPr>
          <a:xfrm>
            <a:off x="504825" y="4648200"/>
            <a:ext cx="5562600" cy="646331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9999">
                <a:schemeClr val="accent3">
                  <a:lumMod val="40000"/>
                  <a:lumOff val="60000"/>
                </a:schemeClr>
              </a:gs>
              <a:gs pos="70000">
                <a:schemeClr val="accent3">
                  <a:lumMod val="20000"/>
                  <a:lumOff val="80000"/>
                </a:schemeClr>
              </a:gs>
              <a:gs pos="100000">
                <a:srgbClr val="FFEBFA"/>
              </a:gs>
            </a:gsLst>
            <a:lin ang="5400000" scaled="0"/>
          </a:gradFill>
          <a:ln w="317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Les ions sont extraits </a:t>
            </a:r>
            <a:r>
              <a:rPr lang="fr-FR" dirty="0" smtClean="0"/>
              <a:t>grâce </a:t>
            </a:r>
            <a:r>
              <a:rPr lang="fr-FR" dirty="0" smtClean="0"/>
              <a:t>à un système d’électrodes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11" t="18513" r="29642" b="27369"/>
          <a:stretch/>
        </p:blipFill>
        <p:spPr bwMode="auto">
          <a:xfrm>
            <a:off x="4359223" y="5387483"/>
            <a:ext cx="1212902" cy="1399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24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512553" y="52918"/>
            <a:ext cx="5767035" cy="908654"/>
          </a:xfrm>
        </p:spPr>
        <p:txBody>
          <a:bodyPr/>
          <a:lstStyle/>
          <a:p>
            <a:r>
              <a:rPr lang="fr-FR" dirty="0" smtClean="0">
                <a:solidFill>
                  <a:schemeClr val="bg1"/>
                </a:solidFill>
              </a:rPr>
              <a:t>Principe d’une source ECR</a:t>
            </a:r>
            <a:endParaRPr lang="fr-FR" dirty="0">
              <a:solidFill>
                <a:schemeClr val="bg1"/>
              </a:solidFill>
            </a:endParaRPr>
          </a:p>
        </p:txBody>
      </p:sp>
      <p:grpSp>
        <p:nvGrpSpPr>
          <p:cNvPr id="2" name="Groupe 1"/>
          <p:cNvGrpSpPr/>
          <p:nvPr/>
        </p:nvGrpSpPr>
        <p:grpSpPr>
          <a:xfrm>
            <a:off x="0" y="1203325"/>
            <a:ext cx="8991600" cy="4664074"/>
            <a:chOff x="0" y="1127125"/>
            <a:chExt cx="8991600" cy="4664074"/>
          </a:xfrm>
        </p:grpSpPr>
        <p:sp>
          <p:nvSpPr>
            <p:cNvPr id="9" name="Rectangle 10"/>
            <p:cNvSpPr>
              <a:spLocks noChangeArrowheads="1"/>
            </p:cNvSpPr>
            <p:nvPr/>
          </p:nvSpPr>
          <p:spPr bwMode="auto">
            <a:xfrm>
              <a:off x="2209800" y="2727325"/>
              <a:ext cx="80963" cy="26701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dirty="0"/>
            </a:p>
          </p:txBody>
        </p:sp>
        <p:sp>
          <p:nvSpPr>
            <p:cNvPr id="10" name="Rectangle 125"/>
            <p:cNvSpPr>
              <a:spLocks noChangeArrowheads="1"/>
            </p:cNvSpPr>
            <p:nvPr/>
          </p:nvSpPr>
          <p:spPr bwMode="auto">
            <a:xfrm>
              <a:off x="2286000" y="2819400"/>
              <a:ext cx="1752600" cy="76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dirty="0"/>
            </a:p>
          </p:txBody>
        </p:sp>
        <p:sp>
          <p:nvSpPr>
            <p:cNvPr id="11" name="Rectangle 126"/>
            <p:cNvSpPr>
              <a:spLocks noChangeArrowheads="1"/>
            </p:cNvSpPr>
            <p:nvPr/>
          </p:nvSpPr>
          <p:spPr bwMode="auto">
            <a:xfrm>
              <a:off x="2286000" y="5181600"/>
              <a:ext cx="1752600" cy="76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dirty="0"/>
            </a:p>
          </p:txBody>
        </p:sp>
        <p:sp>
          <p:nvSpPr>
            <p:cNvPr id="12" name="Rectangle 127"/>
            <p:cNvSpPr>
              <a:spLocks noChangeArrowheads="1"/>
            </p:cNvSpPr>
            <p:nvPr/>
          </p:nvSpPr>
          <p:spPr bwMode="auto">
            <a:xfrm>
              <a:off x="4038600" y="2667000"/>
              <a:ext cx="80963" cy="26701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dirty="0"/>
            </a:p>
          </p:txBody>
        </p:sp>
        <p:sp>
          <p:nvSpPr>
            <p:cNvPr id="13" name="Rectangle 6"/>
            <p:cNvSpPr>
              <a:spLocks noChangeArrowheads="1"/>
            </p:cNvSpPr>
            <p:nvPr/>
          </p:nvSpPr>
          <p:spPr bwMode="auto">
            <a:xfrm>
              <a:off x="1752600" y="3609975"/>
              <a:ext cx="2749550" cy="80803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dirty="0"/>
            </a:p>
          </p:txBody>
        </p:sp>
        <p:grpSp>
          <p:nvGrpSpPr>
            <p:cNvPr id="14" name="Group 108"/>
            <p:cNvGrpSpPr>
              <a:grpSpLocks/>
            </p:cNvGrpSpPr>
            <p:nvPr/>
          </p:nvGrpSpPr>
          <p:grpSpPr bwMode="auto">
            <a:xfrm>
              <a:off x="4502150" y="1839913"/>
              <a:ext cx="1898650" cy="2336800"/>
              <a:chOff x="2740" y="1361"/>
              <a:chExt cx="1196" cy="1472"/>
            </a:xfrm>
          </p:grpSpPr>
          <p:sp>
            <p:nvSpPr>
              <p:cNvPr id="15" name="Rectangle 14"/>
              <p:cNvSpPr>
                <a:spLocks noChangeArrowheads="1"/>
              </p:cNvSpPr>
              <p:nvPr/>
            </p:nvSpPr>
            <p:spPr bwMode="auto">
              <a:xfrm>
                <a:off x="2740" y="2629"/>
                <a:ext cx="306" cy="204"/>
              </a:xfrm>
              <a:prstGeom prst="rect">
                <a:avLst/>
              </a:prstGeom>
              <a:solidFill>
                <a:srgbClr val="FFCC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 dirty="0"/>
              </a:p>
            </p:txBody>
          </p:sp>
          <p:sp>
            <p:nvSpPr>
              <p:cNvPr id="16" name="Rectangle 15"/>
              <p:cNvSpPr>
                <a:spLocks noChangeArrowheads="1"/>
              </p:cNvSpPr>
              <p:nvPr/>
            </p:nvSpPr>
            <p:spPr bwMode="auto">
              <a:xfrm rot="5400000">
                <a:off x="2561" y="1995"/>
                <a:ext cx="1071" cy="203"/>
              </a:xfrm>
              <a:prstGeom prst="rect">
                <a:avLst/>
              </a:prstGeom>
              <a:solidFill>
                <a:srgbClr val="FFCC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 dirty="0"/>
              </a:p>
            </p:txBody>
          </p:sp>
          <p:sp>
            <p:nvSpPr>
              <p:cNvPr id="17" name="Arc 16"/>
              <p:cNvSpPr>
                <a:spLocks/>
              </p:cNvSpPr>
              <p:nvPr/>
            </p:nvSpPr>
            <p:spPr bwMode="auto">
              <a:xfrm flipV="1">
                <a:off x="2995" y="2629"/>
                <a:ext cx="203" cy="204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FFCC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 dirty="0"/>
              </a:p>
            </p:txBody>
          </p:sp>
          <p:sp>
            <p:nvSpPr>
              <p:cNvPr id="18" name="Rectangle 17"/>
              <p:cNvSpPr>
                <a:spLocks noChangeArrowheads="1"/>
              </p:cNvSpPr>
              <p:nvPr/>
            </p:nvSpPr>
            <p:spPr bwMode="auto">
              <a:xfrm>
                <a:off x="3195" y="1361"/>
                <a:ext cx="741" cy="204"/>
              </a:xfrm>
              <a:prstGeom prst="rect">
                <a:avLst/>
              </a:prstGeom>
              <a:solidFill>
                <a:srgbClr val="FFCC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 dirty="0"/>
              </a:p>
            </p:txBody>
          </p:sp>
          <p:sp>
            <p:nvSpPr>
              <p:cNvPr id="19" name="Arc 18"/>
              <p:cNvSpPr>
                <a:spLocks/>
              </p:cNvSpPr>
              <p:nvPr/>
            </p:nvSpPr>
            <p:spPr bwMode="auto">
              <a:xfrm flipH="1">
                <a:off x="2995" y="1361"/>
                <a:ext cx="203" cy="204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FFCC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 dirty="0"/>
              </a:p>
            </p:txBody>
          </p:sp>
        </p:grpSp>
        <p:sp>
          <p:nvSpPr>
            <p:cNvPr id="20" name="Rectangle 29"/>
            <p:cNvSpPr>
              <a:spLocks noChangeArrowheads="1"/>
            </p:cNvSpPr>
            <p:nvPr/>
          </p:nvSpPr>
          <p:spPr bwMode="auto">
            <a:xfrm>
              <a:off x="4824413" y="2438400"/>
              <a:ext cx="484187" cy="80963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dirty="0"/>
            </a:p>
          </p:txBody>
        </p:sp>
        <p:sp>
          <p:nvSpPr>
            <p:cNvPr id="21" name="Oval 111"/>
            <p:cNvSpPr>
              <a:spLocks noChangeArrowheads="1"/>
            </p:cNvSpPr>
            <p:nvPr/>
          </p:nvSpPr>
          <p:spPr bwMode="auto">
            <a:xfrm>
              <a:off x="2286000" y="3870325"/>
              <a:ext cx="1524000" cy="304800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7999">
                  <a:srgbClr val="99CCFF"/>
                </a:gs>
                <a:gs pos="39000">
                  <a:srgbClr val="CC99FF"/>
                </a:gs>
                <a:gs pos="64000">
                  <a:srgbClr val="9966FF"/>
                </a:gs>
                <a:gs pos="82001">
                  <a:srgbClr val="99CCFF"/>
                </a:gs>
                <a:gs pos="100000">
                  <a:srgbClr val="CCCC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dirty="0"/>
            </a:p>
          </p:txBody>
        </p:sp>
        <p:sp>
          <p:nvSpPr>
            <p:cNvPr id="22" name="Text Box 30"/>
            <p:cNvSpPr txBox="1">
              <a:spLocks noChangeArrowheads="1"/>
            </p:cNvSpPr>
            <p:nvPr/>
          </p:nvSpPr>
          <p:spPr bwMode="auto">
            <a:xfrm>
              <a:off x="3124200" y="1600200"/>
              <a:ext cx="117211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2000" dirty="0" smtClean="0"/>
                <a:t>Insulator</a:t>
              </a:r>
              <a:endParaRPr lang="fr-FR" sz="2000" dirty="0"/>
            </a:p>
          </p:txBody>
        </p:sp>
        <p:sp>
          <p:nvSpPr>
            <p:cNvPr id="23" name="Text Box 31"/>
            <p:cNvSpPr txBox="1">
              <a:spLocks noChangeArrowheads="1"/>
            </p:cNvSpPr>
            <p:nvPr/>
          </p:nvSpPr>
          <p:spPr bwMode="auto">
            <a:xfrm>
              <a:off x="6216301" y="4540220"/>
              <a:ext cx="1639141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2000" dirty="0" smtClean="0"/>
                <a:t>High Voltage</a:t>
              </a:r>
              <a:endParaRPr lang="fr-FR" sz="2000" dirty="0"/>
            </a:p>
          </p:txBody>
        </p:sp>
        <p:sp>
          <p:nvSpPr>
            <p:cNvPr id="24" name="Text Box 32"/>
            <p:cNvSpPr txBox="1">
              <a:spLocks noChangeArrowheads="1"/>
            </p:cNvSpPr>
            <p:nvPr/>
          </p:nvSpPr>
          <p:spPr bwMode="auto">
            <a:xfrm>
              <a:off x="568461" y="1592664"/>
              <a:ext cx="210889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2000" dirty="0" smtClean="0"/>
                <a:t>Magnetic system</a:t>
              </a:r>
              <a:endParaRPr lang="fr-FR" sz="2000" dirty="0"/>
            </a:p>
          </p:txBody>
        </p:sp>
        <p:sp>
          <p:nvSpPr>
            <p:cNvPr id="25" name="Line 87"/>
            <p:cNvSpPr>
              <a:spLocks noChangeShapeType="1"/>
            </p:cNvSpPr>
            <p:nvPr/>
          </p:nvSpPr>
          <p:spPr bwMode="auto">
            <a:xfrm>
              <a:off x="4191000" y="1905000"/>
              <a:ext cx="609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6" name="Line 92"/>
            <p:cNvSpPr>
              <a:spLocks noChangeShapeType="1"/>
            </p:cNvSpPr>
            <p:nvPr/>
          </p:nvSpPr>
          <p:spPr bwMode="auto">
            <a:xfrm flipH="1" flipV="1">
              <a:off x="5486400" y="4724400"/>
              <a:ext cx="685800" cy="158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7" name="Rectangle 7"/>
            <p:cNvSpPr>
              <a:spLocks noChangeArrowheads="1"/>
            </p:cNvSpPr>
            <p:nvPr/>
          </p:nvSpPr>
          <p:spPr bwMode="auto">
            <a:xfrm>
              <a:off x="5473700" y="1354138"/>
              <a:ext cx="646113" cy="80803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FR" sz="1400" dirty="0" smtClean="0"/>
                <a:t>RF</a:t>
              </a:r>
              <a:endParaRPr lang="fr-FR" sz="1400" dirty="0"/>
            </a:p>
            <a:p>
              <a:pPr algn="ctr"/>
              <a:r>
                <a:rPr lang="fr-FR" sz="1400" dirty="0"/>
                <a:t>Adap</a:t>
              </a:r>
            </a:p>
          </p:txBody>
        </p:sp>
        <p:sp>
          <p:nvSpPr>
            <p:cNvPr id="28" name="Rectangle 12"/>
            <p:cNvSpPr>
              <a:spLocks noChangeArrowheads="1"/>
            </p:cNvSpPr>
            <p:nvPr/>
          </p:nvSpPr>
          <p:spPr bwMode="auto">
            <a:xfrm>
              <a:off x="6362700" y="1354138"/>
              <a:ext cx="1374775" cy="808037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FR" sz="1400" dirty="0" smtClean="0"/>
                <a:t>RF Generator</a:t>
              </a:r>
              <a:endParaRPr lang="fr-FR" sz="1400" dirty="0"/>
            </a:p>
          </p:txBody>
        </p:sp>
        <p:sp>
          <p:nvSpPr>
            <p:cNvPr id="29" name="Line 109"/>
            <p:cNvSpPr>
              <a:spLocks noChangeShapeType="1"/>
            </p:cNvSpPr>
            <p:nvPr/>
          </p:nvSpPr>
          <p:spPr bwMode="auto">
            <a:xfrm flipH="1" flipV="1">
              <a:off x="5105400" y="3565524"/>
              <a:ext cx="1447800" cy="2444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0" name="Text Box 110"/>
            <p:cNvSpPr txBox="1">
              <a:spLocks noChangeArrowheads="1"/>
            </p:cNvSpPr>
            <p:nvPr/>
          </p:nvSpPr>
          <p:spPr bwMode="auto">
            <a:xfrm>
              <a:off x="6817119" y="3456057"/>
              <a:ext cx="1529560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fr-FR" sz="2000" dirty="0" smtClean="0"/>
                <a:t>Wave guide</a:t>
              </a:r>
            </a:p>
            <a:p>
              <a:pPr algn="ctr"/>
              <a:r>
                <a:rPr lang="fr-FR" sz="2000" dirty="0" smtClean="0"/>
                <a:t>2,45GHz</a:t>
              </a:r>
              <a:endParaRPr lang="en-US" sz="2000" dirty="0"/>
            </a:p>
          </p:txBody>
        </p:sp>
        <p:sp>
          <p:nvSpPr>
            <p:cNvPr id="31" name="Rectangle 8"/>
            <p:cNvSpPr>
              <a:spLocks noChangeArrowheads="1"/>
            </p:cNvSpPr>
            <p:nvPr/>
          </p:nvSpPr>
          <p:spPr bwMode="auto">
            <a:xfrm>
              <a:off x="3208338" y="3043238"/>
              <a:ext cx="322262" cy="202406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dirty="0"/>
            </a:p>
          </p:txBody>
        </p:sp>
        <p:sp>
          <p:nvSpPr>
            <p:cNvPr id="32" name="Rectangle 9"/>
            <p:cNvSpPr>
              <a:spLocks noChangeArrowheads="1"/>
            </p:cNvSpPr>
            <p:nvPr/>
          </p:nvSpPr>
          <p:spPr bwMode="auto">
            <a:xfrm>
              <a:off x="2560638" y="3043238"/>
              <a:ext cx="325437" cy="202406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dirty="0"/>
            </a:p>
          </p:txBody>
        </p:sp>
        <p:sp>
          <p:nvSpPr>
            <p:cNvPr id="33" name="AutoShape 112"/>
            <p:cNvSpPr>
              <a:spLocks noChangeArrowheads="1"/>
            </p:cNvSpPr>
            <p:nvPr/>
          </p:nvSpPr>
          <p:spPr bwMode="auto">
            <a:xfrm>
              <a:off x="914400" y="3929063"/>
              <a:ext cx="762000" cy="152400"/>
            </a:xfrm>
            <a:prstGeom prst="leftArrow">
              <a:avLst>
                <a:gd name="adj1" fmla="val 50000"/>
                <a:gd name="adj2" fmla="val 125000"/>
              </a:avLst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dirty="0"/>
            </a:p>
          </p:txBody>
        </p:sp>
        <p:sp>
          <p:nvSpPr>
            <p:cNvPr id="34" name="Line 33"/>
            <p:cNvSpPr>
              <a:spLocks noChangeShapeType="1"/>
            </p:cNvSpPr>
            <p:nvPr/>
          </p:nvSpPr>
          <p:spPr bwMode="auto">
            <a:xfrm>
              <a:off x="2362200" y="1981200"/>
              <a:ext cx="1008063" cy="1384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5" name="Line 34"/>
            <p:cNvSpPr>
              <a:spLocks noChangeShapeType="1"/>
            </p:cNvSpPr>
            <p:nvPr/>
          </p:nvSpPr>
          <p:spPr bwMode="auto">
            <a:xfrm>
              <a:off x="2362200" y="1981200"/>
              <a:ext cx="442913" cy="13049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6" name="Text Box 113"/>
            <p:cNvSpPr txBox="1">
              <a:spLocks noChangeArrowheads="1"/>
            </p:cNvSpPr>
            <p:nvPr/>
          </p:nvSpPr>
          <p:spPr bwMode="auto">
            <a:xfrm>
              <a:off x="7086600" y="1127125"/>
              <a:ext cx="682625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1000" dirty="0"/>
                <a:t>2.45GHz</a:t>
              </a:r>
            </a:p>
          </p:txBody>
        </p:sp>
        <p:graphicFrame>
          <p:nvGraphicFramePr>
            <p:cNvPr id="38" name="Object 12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22364476"/>
                </p:ext>
              </p:extLst>
            </p:nvPr>
          </p:nvGraphicFramePr>
          <p:xfrm>
            <a:off x="0" y="3657600"/>
            <a:ext cx="760413" cy="739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11" name="Equation" r:id="rId3" imgW="469800" imgH="457200" progId="Equation.3">
                    <p:embed/>
                  </p:oleObj>
                </mc:Choice>
                <mc:Fallback>
                  <p:oleObj name="Equation" r:id="rId3" imgW="469800" imgH="457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3657600"/>
                          <a:ext cx="760413" cy="739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9" name="Line 91"/>
            <p:cNvSpPr>
              <a:spLocks noChangeShapeType="1"/>
            </p:cNvSpPr>
            <p:nvPr/>
          </p:nvSpPr>
          <p:spPr bwMode="auto">
            <a:xfrm flipV="1">
              <a:off x="2290762" y="5257799"/>
              <a:ext cx="300037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40" name="Rectangle 128"/>
            <p:cNvSpPr>
              <a:spLocks noChangeArrowheads="1"/>
            </p:cNvSpPr>
            <p:nvPr/>
          </p:nvSpPr>
          <p:spPr bwMode="auto">
            <a:xfrm>
              <a:off x="6172200" y="2209800"/>
              <a:ext cx="2819400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fr-FR" sz="1600" dirty="0" err="1" smtClean="0"/>
                <a:t>Pulsed</a:t>
              </a:r>
              <a:r>
                <a:rPr lang="fr-FR" sz="1600" dirty="0" smtClean="0"/>
                <a:t> or CW</a:t>
              </a:r>
              <a:endParaRPr lang="fr-FR" sz="1600" dirty="0"/>
            </a:p>
            <a:p>
              <a:r>
                <a:rPr lang="fr-FR" sz="1600" dirty="0" err="1" smtClean="0"/>
                <a:t>P</a:t>
              </a:r>
              <a:r>
                <a:rPr lang="fr-FR" sz="1600" baseline="-25000" dirty="0" err="1" smtClean="0"/>
                <a:t>crète</a:t>
              </a:r>
              <a:r>
                <a:rPr lang="fr-FR" sz="1600" dirty="0" smtClean="0"/>
                <a:t>=2 </a:t>
              </a:r>
              <a:r>
                <a:rPr lang="fr-FR" sz="1600" dirty="0"/>
                <a:t>kW</a:t>
              </a:r>
            </a:p>
          </p:txBody>
        </p:sp>
        <p:sp>
          <p:nvSpPr>
            <p:cNvPr id="41" name="Text Box 130"/>
            <p:cNvSpPr txBox="1">
              <a:spLocks noChangeArrowheads="1"/>
            </p:cNvSpPr>
            <p:nvPr/>
          </p:nvSpPr>
          <p:spPr bwMode="auto">
            <a:xfrm>
              <a:off x="4190999" y="2815213"/>
              <a:ext cx="633413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fr-FR" dirty="0" smtClean="0"/>
                <a:t>H</a:t>
              </a:r>
              <a:r>
                <a:rPr lang="fr-FR" baseline="-25000" dirty="0" smtClean="0"/>
                <a:t>2</a:t>
              </a:r>
            </a:p>
            <a:p>
              <a:r>
                <a:rPr lang="fr-FR" dirty="0" smtClean="0"/>
                <a:t>D</a:t>
              </a:r>
              <a:r>
                <a:rPr lang="fr-FR" baseline="-25000" dirty="0" smtClean="0"/>
                <a:t>2</a:t>
              </a:r>
              <a:endParaRPr lang="fr-FR" baseline="-25000" dirty="0"/>
            </a:p>
          </p:txBody>
        </p:sp>
        <p:sp>
          <p:nvSpPr>
            <p:cNvPr id="42" name="AutoShape 131"/>
            <p:cNvSpPr>
              <a:spLocks noChangeArrowheads="1"/>
            </p:cNvSpPr>
            <p:nvPr/>
          </p:nvSpPr>
          <p:spPr bwMode="auto">
            <a:xfrm>
              <a:off x="4343400" y="3429000"/>
              <a:ext cx="76200" cy="381000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43" name="Group 136"/>
            <p:cNvGrpSpPr>
              <a:grpSpLocks/>
            </p:cNvGrpSpPr>
            <p:nvPr/>
          </p:nvGrpSpPr>
          <p:grpSpPr bwMode="auto">
            <a:xfrm>
              <a:off x="1600200" y="3810000"/>
              <a:ext cx="152400" cy="381000"/>
              <a:chOff x="480" y="2976"/>
              <a:chExt cx="144" cy="336"/>
            </a:xfrm>
          </p:grpSpPr>
          <p:sp>
            <p:nvSpPr>
              <p:cNvPr id="44" name="AutoShape 134"/>
              <p:cNvSpPr>
                <a:spLocks noChangeArrowheads="1"/>
              </p:cNvSpPr>
              <p:nvPr/>
            </p:nvSpPr>
            <p:spPr bwMode="auto">
              <a:xfrm flipH="1">
                <a:off x="480" y="3168"/>
                <a:ext cx="144" cy="144"/>
              </a:xfrm>
              <a:prstGeom prst="rtTriangl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5" name="AutoShape 135"/>
              <p:cNvSpPr>
                <a:spLocks noChangeArrowheads="1"/>
              </p:cNvSpPr>
              <p:nvPr/>
            </p:nvSpPr>
            <p:spPr bwMode="auto">
              <a:xfrm flipH="1" flipV="1">
                <a:off x="480" y="2976"/>
                <a:ext cx="144" cy="144"/>
              </a:xfrm>
              <a:prstGeom prst="rtTriangl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sp>
          <p:nvSpPr>
            <p:cNvPr id="46" name="Line 137"/>
            <p:cNvSpPr>
              <a:spLocks noChangeShapeType="1"/>
            </p:cNvSpPr>
            <p:nvPr/>
          </p:nvSpPr>
          <p:spPr bwMode="auto">
            <a:xfrm>
              <a:off x="1143000" y="2895600"/>
              <a:ext cx="45720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Text Box 138"/>
            <p:cNvSpPr txBox="1">
              <a:spLocks noChangeArrowheads="1"/>
            </p:cNvSpPr>
            <p:nvPr/>
          </p:nvSpPr>
          <p:spPr bwMode="auto">
            <a:xfrm>
              <a:off x="228600" y="2133600"/>
              <a:ext cx="1219200" cy="923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fr-FR" dirty="0" smtClean="0"/>
                <a:t>Adapted extraction system</a:t>
              </a:r>
              <a:endParaRPr lang="fr-FR" dirty="0"/>
            </a:p>
          </p:txBody>
        </p:sp>
        <p:sp>
          <p:nvSpPr>
            <p:cNvPr id="48" name="Rectangle 139"/>
            <p:cNvSpPr>
              <a:spLocks noChangeArrowheads="1"/>
            </p:cNvSpPr>
            <p:nvPr/>
          </p:nvSpPr>
          <p:spPr bwMode="auto">
            <a:xfrm>
              <a:off x="1752600" y="2514600"/>
              <a:ext cx="3733800" cy="29718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49" name="Group 146"/>
            <p:cNvGrpSpPr>
              <a:grpSpLocks/>
            </p:cNvGrpSpPr>
            <p:nvPr/>
          </p:nvGrpSpPr>
          <p:grpSpPr bwMode="auto">
            <a:xfrm>
              <a:off x="1143000" y="4191000"/>
              <a:ext cx="533400" cy="381000"/>
              <a:chOff x="192" y="3456"/>
              <a:chExt cx="336" cy="240"/>
            </a:xfrm>
          </p:grpSpPr>
          <p:sp>
            <p:nvSpPr>
              <p:cNvPr id="50" name="Line 140"/>
              <p:cNvSpPr>
                <a:spLocks noChangeShapeType="1"/>
              </p:cNvSpPr>
              <p:nvPr/>
            </p:nvSpPr>
            <p:spPr bwMode="auto">
              <a:xfrm flipH="1">
                <a:off x="336" y="3456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" name="Line 141"/>
              <p:cNvSpPr>
                <a:spLocks noChangeShapeType="1"/>
              </p:cNvSpPr>
              <p:nvPr/>
            </p:nvSpPr>
            <p:spPr bwMode="auto">
              <a:xfrm>
                <a:off x="336" y="3456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" name="Line 142"/>
              <p:cNvSpPr>
                <a:spLocks noChangeShapeType="1"/>
              </p:cNvSpPr>
              <p:nvPr/>
            </p:nvSpPr>
            <p:spPr bwMode="auto">
              <a:xfrm>
                <a:off x="240" y="3648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3" name="Line 143"/>
              <p:cNvSpPr>
                <a:spLocks noChangeShapeType="1"/>
              </p:cNvSpPr>
              <p:nvPr/>
            </p:nvSpPr>
            <p:spPr bwMode="auto">
              <a:xfrm flipH="1">
                <a:off x="192" y="3648"/>
                <a:ext cx="48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4" name="Line 144"/>
              <p:cNvSpPr>
                <a:spLocks noChangeShapeType="1"/>
              </p:cNvSpPr>
              <p:nvPr/>
            </p:nvSpPr>
            <p:spPr bwMode="auto">
              <a:xfrm flipH="1">
                <a:off x="288" y="3648"/>
                <a:ext cx="48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5" name="Line 145"/>
              <p:cNvSpPr>
                <a:spLocks noChangeShapeType="1"/>
              </p:cNvSpPr>
              <p:nvPr/>
            </p:nvSpPr>
            <p:spPr bwMode="auto">
              <a:xfrm flipH="1">
                <a:off x="384" y="3648"/>
                <a:ext cx="48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6" name="AutoShape 147"/>
            <p:cNvSpPr>
              <a:spLocks/>
            </p:cNvSpPr>
            <p:nvPr/>
          </p:nvSpPr>
          <p:spPr bwMode="auto">
            <a:xfrm>
              <a:off x="685800" y="3505200"/>
              <a:ext cx="152400" cy="1066800"/>
            </a:xfrm>
            <a:prstGeom prst="rightBrace">
              <a:avLst>
                <a:gd name="adj1" fmla="val 58333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aphicFrame>
        <p:nvGraphicFramePr>
          <p:cNvPr id="3" name="Obje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2283883"/>
              </p:ext>
            </p:extLst>
          </p:nvPr>
        </p:nvGraphicFramePr>
        <p:xfrm>
          <a:off x="4267200" y="5765800"/>
          <a:ext cx="3409950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2" name="…quation" r:id="rId5" imgW="2258280" imgH="639720" progId="Equation.3">
                  <p:embed/>
                </p:oleObj>
              </mc:Choice>
              <mc:Fallback>
                <p:oleObj name="…quation" r:id="rId5" imgW="2258280" imgH="639720" progId="Equation.3">
                  <p:embed/>
                  <p:pic>
                    <p:nvPicPr>
                      <p:cNvPr id="0" name="Object 1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5765800"/>
                        <a:ext cx="3409950" cy="971550"/>
                      </a:xfrm>
                      <a:prstGeom prst="rect">
                        <a:avLst/>
                      </a:prstGeom>
                      <a:solidFill>
                        <a:schemeClr val="bg2">
                          <a:alpha val="21960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2345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512553" y="52918"/>
            <a:ext cx="5767035" cy="908654"/>
          </a:xfrm>
        </p:spPr>
        <p:txBody>
          <a:bodyPr/>
          <a:lstStyle/>
          <a:p>
            <a:r>
              <a:rPr lang="fr-FR" dirty="0" err="1" smtClean="0">
                <a:solidFill>
                  <a:schemeClr val="bg1"/>
                </a:solidFill>
              </a:rPr>
              <a:t>Problematique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9262754" y="1710047"/>
            <a:ext cx="1246909" cy="369332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endParaRPr lang="fr-FR" dirty="0"/>
          </a:p>
        </p:txBody>
      </p:sp>
      <p:grpSp>
        <p:nvGrpSpPr>
          <p:cNvPr id="3" name="Groupe 2"/>
          <p:cNvGrpSpPr/>
          <p:nvPr/>
        </p:nvGrpSpPr>
        <p:grpSpPr>
          <a:xfrm>
            <a:off x="1771650" y="1894713"/>
            <a:ext cx="5562600" cy="4028480"/>
            <a:chOff x="1866900" y="1463826"/>
            <a:chExt cx="5562600" cy="4028480"/>
          </a:xfrm>
        </p:grpSpPr>
        <p:sp>
          <p:nvSpPr>
            <p:cNvPr id="37" name="ZoneTexte 36"/>
            <p:cNvSpPr txBox="1"/>
            <p:nvPr/>
          </p:nvSpPr>
          <p:spPr>
            <a:xfrm>
              <a:off x="1866900" y="1463826"/>
              <a:ext cx="5562600" cy="861774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317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Le CEA développe des sources ECR depuis les années 90</a:t>
              </a:r>
            </a:p>
            <a:p>
              <a:pPr lvl="1" algn="ctr"/>
              <a:r>
                <a:rPr lang="fr-FR" sz="1400" dirty="0" smtClean="0"/>
                <a:t>Accords commerciaux avec </a:t>
              </a:r>
              <a:r>
                <a:rPr lang="fr-FR" sz="1400" dirty="0" err="1" smtClean="0">
                  <a:solidFill>
                    <a:srgbClr val="FF0000"/>
                  </a:solidFill>
                </a:rPr>
                <a:t>Pantechnik</a:t>
              </a:r>
              <a:endParaRPr lang="fr-FR" sz="1400" dirty="0" smtClean="0">
                <a:solidFill>
                  <a:srgbClr val="FF0000"/>
                </a:solidFill>
              </a:endParaRP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1866900" y="3111651"/>
              <a:ext cx="5562600" cy="646331"/>
            </a:xfrm>
            <a:prstGeom prst="rect">
              <a:avLst/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39999">
                  <a:schemeClr val="accent3">
                    <a:lumMod val="40000"/>
                    <a:lumOff val="60000"/>
                  </a:schemeClr>
                </a:gs>
                <a:gs pos="70000">
                  <a:schemeClr val="accent3">
                    <a:lumMod val="20000"/>
                    <a:lumOff val="80000"/>
                  </a:schemeClr>
                </a:gs>
                <a:gs pos="100000">
                  <a:srgbClr val="FFEBFA"/>
                </a:gs>
              </a:gsLst>
              <a:lin ang="5400000" scaled="0"/>
            </a:gradFill>
            <a:ln w="317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Expertise reconnue mais certains mécanismes restent à comprendre</a:t>
              </a:r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1866900" y="4568976"/>
              <a:ext cx="5562600" cy="923330"/>
            </a:xfrm>
            <a:prstGeom prst="rect">
              <a:avLst/>
            </a:prstGeom>
            <a:gradFill>
              <a:gsLst>
                <a:gs pos="0">
                  <a:schemeClr val="accent4">
                    <a:lumMod val="20000"/>
                    <a:lumOff val="80000"/>
                  </a:schemeClr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17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>
                  <a:solidFill>
                    <a:srgbClr val="FF0000"/>
                  </a:solidFill>
                </a:rPr>
                <a:t>Il faut modéliser/simuler le plasma de la source pour gagner en compréhension et proposer des améliorations</a:t>
              </a:r>
            </a:p>
          </p:txBody>
        </p:sp>
        <p:sp>
          <p:nvSpPr>
            <p:cNvPr id="2" name="Flèche vers le bas 1"/>
            <p:cNvSpPr/>
            <p:nvPr/>
          </p:nvSpPr>
          <p:spPr>
            <a:xfrm>
              <a:off x="4381500" y="3968901"/>
              <a:ext cx="342900" cy="523875"/>
            </a:xfrm>
            <a:prstGeom prst="downArrow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195457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512553" y="52918"/>
            <a:ext cx="5767035" cy="908654"/>
          </a:xfrm>
        </p:spPr>
        <p:txBody>
          <a:bodyPr/>
          <a:lstStyle/>
          <a:p>
            <a:r>
              <a:rPr lang="fr-FR" dirty="0" smtClean="0">
                <a:solidFill>
                  <a:schemeClr val="bg1"/>
                </a:solidFill>
              </a:rPr>
              <a:t>réalisations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4213" y="1191613"/>
            <a:ext cx="1938337" cy="258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4419600"/>
            <a:ext cx="32512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188" y="3837679"/>
            <a:ext cx="4424362" cy="3020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390525" y="1076325"/>
            <a:ext cx="6181726" cy="646331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317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Étude du plasma via des simulations sur un calculateur du CEA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390525" y="1868077"/>
            <a:ext cx="6181726" cy="646331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9999">
                <a:schemeClr val="accent3">
                  <a:lumMod val="40000"/>
                  <a:lumOff val="60000"/>
                </a:schemeClr>
              </a:gs>
              <a:gs pos="70000">
                <a:schemeClr val="accent3">
                  <a:lumMod val="20000"/>
                  <a:lumOff val="80000"/>
                </a:schemeClr>
              </a:gs>
              <a:gs pos="100000">
                <a:srgbClr val="FFEBFA"/>
              </a:gs>
            </a:gsLst>
            <a:lin ang="5400000" scaled="0"/>
          </a:gradFill>
          <a:ln w="317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Modélisation de la chimie Plasma et implémentation dans un code de calcul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390525" y="2619375"/>
            <a:ext cx="6181726" cy="646331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317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dirty="0" smtClean="0"/>
              <a:t>Développement de méthodes numériques adaptées au problème</a:t>
            </a:r>
            <a:endParaRPr lang="fr-FR" sz="1400" dirty="0"/>
          </a:p>
        </p:txBody>
      </p:sp>
      <p:sp>
        <p:nvSpPr>
          <p:cNvPr id="15" name="ZoneTexte 14"/>
          <p:cNvSpPr txBox="1"/>
          <p:nvPr/>
        </p:nvSpPr>
        <p:spPr>
          <a:xfrm>
            <a:off x="390525" y="3420158"/>
            <a:ext cx="6181726" cy="369332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317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Étude de l’interaction onde-plasma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390525" y="3955670"/>
            <a:ext cx="4267200" cy="369332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9999">
                <a:schemeClr val="accent3">
                  <a:lumMod val="40000"/>
                  <a:lumOff val="60000"/>
                </a:schemeClr>
              </a:gs>
              <a:gs pos="70000">
                <a:schemeClr val="accent3">
                  <a:lumMod val="20000"/>
                  <a:lumOff val="80000"/>
                </a:schemeClr>
              </a:gs>
              <a:gs pos="100000">
                <a:srgbClr val="FFEBFA"/>
              </a:gs>
            </a:gsLst>
            <a:lin ang="5400000" scaled="0"/>
          </a:gradFill>
          <a:ln w="317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Comparaison expérimentale</a:t>
            </a:r>
          </a:p>
        </p:txBody>
      </p:sp>
    </p:spTree>
    <p:extLst>
      <p:ext uri="{BB962C8B-B14F-4D97-AF65-F5344CB8AC3E}">
        <p14:creationId xmlns:p14="http://schemas.microsoft.com/office/powerpoint/2010/main" val="966942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5"/>
          </p:nvPr>
        </p:nvSpPr>
        <p:spPr>
          <a:xfrm>
            <a:off x="235125" y="2819400"/>
            <a:ext cx="8460000" cy="1057275"/>
          </a:xfrm>
        </p:spPr>
        <p:txBody>
          <a:bodyPr anchor="ctr"/>
          <a:lstStyle/>
          <a:p>
            <a:pPr algn="ctr"/>
            <a:r>
              <a:rPr lang="fr-FR" sz="3600" b="1" dirty="0"/>
              <a:t>Merci de votre attention</a:t>
            </a:r>
          </a:p>
        </p:txBody>
      </p:sp>
    </p:spTree>
    <p:extLst>
      <p:ext uri="{BB962C8B-B14F-4D97-AF65-F5344CB8AC3E}">
        <p14:creationId xmlns:p14="http://schemas.microsoft.com/office/powerpoint/2010/main" val="145348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ea">
  <a:themeElements>
    <a:clrScheme name="CEA">
      <a:dk1>
        <a:sysClr val="windowText" lastClr="000000"/>
      </a:dk1>
      <a:lt1>
        <a:sysClr val="window" lastClr="FFFFFF"/>
      </a:lt1>
      <a:dk2>
        <a:srgbClr val="DC0528"/>
      </a:dk2>
      <a:lt2>
        <a:srgbClr val="96C31E"/>
      </a:lt2>
      <a:accent1>
        <a:srgbClr val="781469"/>
      </a:accent1>
      <a:accent2>
        <a:srgbClr val="F08728"/>
      </a:accent2>
      <a:accent3>
        <a:srgbClr val="FAB45F"/>
      </a:accent3>
      <a:accent4>
        <a:srgbClr val="0091C3"/>
      </a:accent4>
      <a:accent5>
        <a:srgbClr val="006937"/>
      </a:accent5>
      <a:accent6>
        <a:srgbClr val="87000A"/>
      </a:accent6>
      <a:hlink>
        <a:srgbClr val="0000FF"/>
      </a:hlink>
      <a:folHlink>
        <a:srgbClr val="800080"/>
      </a:folHlink>
    </a:clrScheme>
    <a:fontScheme name="CE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Modele PPT CEA IRFU</Template>
  <TotalTime>708</TotalTime>
  <Words>192</Words>
  <Application>Microsoft Office PowerPoint</Application>
  <PresentationFormat>Affichage à l'écran (4:3)</PresentationFormat>
  <Paragraphs>41</Paragraphs>
  <Slides>7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7</vt:i4>
      </vt:variant>
    </vt:vector>
  </HeadingPairs>
  <TitlesOfParts>
    <vt:vector size="10" baseType="lpstr">
      <vt:lpstr>cea</vt:lpstr>
      <vt:lpstr>Equation</vt:lpstr>
      <vt:lpstr>…quation</vt:lpstr>
      <vt:lpstr>Simulation des sources d’ions légers obtenus par résonance électronique cyclotronique</vt:lpstr>
      <vt:lpstr>Pourquoi une source ECR ?</vt:lpstr>
      <vt:lpstr>Principe d’une source ECR</vt:lpstr>
      <vt:lpstr>Principe d’une source ECR</vt:lpstr>
      <vt:lpstr>Problematique</vt:lpstr>
      <vt:lpstr>réalisations</vt:lpstr>
      <vt:lpstr>Présentation PowerPoint</vt:lpstr>
    </vt:vector>
  </TitlesOfParts>
  <Company>CEA Saclay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MOLLARD Antoine</dc:creator>
  <cp:lastModifiedBy>flibidou7 cl210</cp:lastModifiedBy>
  <cp:revision>65</cp:revision>
  <dcterms:created xsi:type="dcterms:W3CDTF">2015-10-02T08:23:38Z</dcterms:created>
  <dcterms:modified xsi:type="dcterms:W3CDTF">2015-10-07T09:57:56Z</dcterms:modified>
</cp:coreProperties>
</file>