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tif" ContentType="image/tif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78" r:id="rId4"/>
    <p:sldId id="279" r:id="rId5"/>
    <p:sldId id="277" r:id="rId6"/>
    <p:sldId id="257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80" r:id="rId20"/>
    <p:sldId id="274" r:id="rId21"/>
    <p:sldId id="282" r:id="rId22"/>
    <p:sldId id="283" r:id="rId23"/>
  </p:sldIdLst>
  <p:sldSz cx="9144000" cy="5715000" type="screen16x10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561" autoAdjust="0"/>
  </p:normalViewPr>
  <p:slideViewPr>
    <p:cSldViewPr snapToGrid="0" snapToObjects="1">
      <p:cViewPr varScale="1">
        <p:scale>
          <a:sx n="157" d="100"/>
          <a:sy n="157" d="100"/>
        </p:scale>
        <p:origin x="-792" y="-96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C0B58-572A-9C4F-8D49-CB4E6FFDC235}" type="datetimeFigureOut">
              <a:t>04/12/15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72A97-C73F-C443-A264-9FCFF50EF26A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1712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C0B58-572A-9C4F-8D49-CB4E6FFDC235}" type="datetimeFigureOut">
              <a:t>04/12/15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72A97-C73F-C443-A264-9FCFF50EF26A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065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C0B58-572A-9C4F-8D49-CB4E6FFDC235}" type="datetimeFigureOut">
              <a:t>04/12/15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72A97-C73F-C443-A264-9FCFF50EF26A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5401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C0B58-572A-9C4F-8D49-CB4E6FFDC235}" type="datetimeFigureOut">
              <a:t>04/12/15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72A97-C73F-C443-A264-9FCFF50EF26A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4211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C0B58-572A-9C4F-8D49-CB4E6FFDC235}" type="datetimeFigureOut">
              <a:t>04/12/15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72A97-C73F-C443-A264-9FCFF50EF26A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9313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C0B58-572A-9C4F-8D49-CB4E6FFDC235}" type="datetimeFigureOut">
              <a:t>04/12/15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72A97-C73F-C443-A264-9FCFF50EF26A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6403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C0B58-572A-9C4F-8D49-CB4E6FFDC235}" type="datetimeFigureOut">
              <a:t>04/12/15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72A97-C73F-C443-A264-9FCFF50EF26A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2123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C0B58-572A-9C4F-8D49-CB4E6FFDC235}" type="datetimeFigureOut">
              <a:t>04/12/15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72A97-C73F-C443-A264-9FCFF50EF26A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1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C0B58-572A-9C4F-8D49-CB4E6FFDC235}" type="datetimeFigureOut">
              <a:t>04/12/15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72A97-C73F-C443-A264-9FCFF50EF26A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5497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C0B58-572A-9C4F-8D49-CB4E6FFDC235}" type="datetimeFigureOut">
              <a:t>04/12/15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72A97-C73F-C443-A264-9FCFF50EF26A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8937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C0B58-572A-9C4F-8D49-CB4E6FFDC235}" type="datetimeFigureOut">
              <a:t>04/12/15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72A97-C73F-C443-A264-9FCFF50EF26A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682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C0B58-572A-9C4F-8D49-CB4E6FFDC235}" type="datetimeFigureOut">
              <a:t>04/12/15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72A97-C73F-C443-A264-9FCFF50EF26A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106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t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jpeg"/><Relationship Id="rId5" Type="http://schemas.openxmlformats.org/officeDocument/2006/relationships/image" Target="../media/image3.png"/><Relationship Id="rId6" Type="http://schemas.openxmlformats.org/officeDocument/2006/relationships/image" Target="../media/image27.jpg"/><Relationship Id="rId7" Type="http://schemas.openxmlformats.org/officeDocument/2006/relationships/image" Target="../media/image23.png"/><Relationship Id="rId8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t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A_New_View_of_an_Icon_-_Zoom_in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73" b="16172"/>
          <a:stretch/>
        </p:blipFill>
        <p:spPr>
          <a:xfrm>
            <a:off x="0" y="-1"/>
            <a:ext cx="9144000" cy="571500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-31485" y="-253654"/>
            <a:ext cx="877676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0">
                <a:solidFill>
                  <a:schemeClr val="bg1">
                    <a:lumMod val="95000"/>
                  </a:schemeClr>
                </a:solidFill>
                <a:latin typeface="Helvetica Neue UltraLight"/>
                <a:cs typeface="Helvetica Neue UltraLight"/>
              </a:rPr>
              <a:t>LABO HERSCHEL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753328" y="5125094"/>
            <a:ext cx="3390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>
                <a:solidFill>
                  <a:schemeClr val="bg1">
                    <a:lumMod val="95000"/>
                  </a:schemeClr>
                </a:solidFill>
                <a:latin typeface="Helvetica Neue UltraLight"/>
                <a:cs typeface="Helvetica Neue UltraLight"/>
              </a:rPr>
              <a:t>Vincent Revéret</a:t>
            </a:r>
          </a:p>
        </p:txBody>
      </p:sp>
    </p:spTree>
    <p:extLst>
      <p:ext uri="{BB962C8B-B14F-4D97-AF65-F5344CB8AC3E}">
        <p14:creationId xmlns:p14="http://schemas.microsoft.com/office/powerpoint/2010/main" val="1567029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87871main_Orion_vis-ir_l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385913" cy="5715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87611" y="0"/>
            <a:ext cx="4198302" cy="571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5634340" y="4391561"/>
            <a:ext cx="350966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>
                <a:solidFill>
                  <a:schemeClr val="tx2">
                    <a:lumMod val="40000"/>
                    <a:lumOff val="60000"/>
                  </a:schemeClr>
                </a:solidFill>
                <a:latin typeface="Helvetica Neue UltraLight"/>
                <a:cs typeface="Helvetica Neue UltraLight"/>
              </a:rPr>
              <a:t>Science</a:t>
            </a:r>
          </a:p>
        </p:txBody>
      </p:sp>
    </p:spTree>
    <p:extLst>
      <p:ext uri="{BB962C8B-B14F-4D97-AF65-F5344CB8AC3E}">
        <p14:creationId xmlns:p14="http://schemas.microsoft.com/office/powerpoint/2010/main" val="1893553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634340" y="4391561"/>
            <a:ext cx="350966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>
                <a:solidFill>
                  <a:schemeClr val="tx2">
                    <a:lumMod val="40000"/>
                    <a:lumOff val="60000"/>
                  </a:schemeClr>
                </a:solidFill>
                <a:latin typeface="Helvetica Neue UltraLight"/>
                <a:cs typeface="Helvetica Neue UltraLight"/>
              </a:rPr>
              <a:t>Science</a:t>
            </a:r>
          </a:p>
        </p:txBody>
      </p:sp>
      <p:pic>
        <p:nvPicPr>
          <p:cNvPr id="5" name="Image 4" descr="CMB_planck_2013_03_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8475" cy="460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398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634340" y="4391561"/>
            <a:ext cx="350966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>
                <a:solidFill>
                  <a:schemeClr val="tx2">
                    <a:lumMod val="40000"/>
                    <a:lumOff val="60000"/>
                  </a:schemeClr>
                </a:solidFill>
                <a:latin typeface="Helvetica Neue UltraLight"/>
                <a:cs typeface="Helvetica Neue UltraLight"/>
              </a:rPr>
              <a:t>Science</a:t>
            </a:r>
          </a:p>
        </p:txBody>
      </p:sp>
      <p:pic>
        <p:nvPicPr>
          <p:cNvPr id="5" name="Image 4" descr="CMB_planck_2013_03_21.png"/>
          <p:cNvPicPr>
            <a:picLocks noChangeAspect="1"/>
          </p:cNvPicPr>
          <p:nvPr/>
        </p:nvPicPr>
        <p:blipFill>
          <a:blip r:embed="rId2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8475" cy="4604830"/>
          </a:xfrm>
          <a:prstGeom prst="rect">
            <a:avLst/>
          </a:prstGeom>
        </p:spPr>
      </p:pic>
      <p:pic>
        <p:nvPicPr>
          <p:cNvPr id="6" name="Image 5" descr="LIC_3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843" y="239219"/>
            <a:ext cx="4266338" cy="426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272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LaboClou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4" t="3236" r="5875" b="6691"/>
          <a:stretch/>
        </p:blipFill>
        <p:spPr>
          <a:xfrm>
            <a:off x="0" y="918475"/>
            <a:ext cx="9096362" cy="4819197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-31485" y="-253654"/>
            <a:ext cx="877676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0">
                <a:solidFill>
                  <a:schemeClr val="bg1">
                    <a:lumMod val="75000"/>
                  </a:schemeClr>
                </a:solidFill>
                <a:latin typeface="Helvetica Neue UltraLight"/>
                <a:cs typeface="Helvetica Neue UltraLight"/>
              </a:rPr>
              <a:t>LABO HERSCHEL</a:t>
            </a:r>
          </a:p>
        </p:txBody>
      </p:sp>
    </p:spTree>
    <p:extLst>
      <p:ext uri="{BB962C8B-B14F-4D97-AF65-F5344CB8AC3E}">
        <p14:creationId xmlns:p14="http://schemas.microsoft.com/office/powerpoint/2010/main" val="96698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657080" y="4444041"/>
            <a:ext cx="75393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>
                <a:solidFill>
                  <a:schemeClr val="tx2">
                    <a:lumMod val="40000"/>
                    <a:lumOff val="60000"/>
                  </a:schemeClr>
                </a:solidFill>
                <a:latin typeface="Helvetica Neue UltraLight"/>
                <a:cs typeface="Helvetica Neue UltraLight"/>
              </a:rPr>
              <a:t>Submillimétrique ?</a:t>
            </a:r>
          </a:p>
        </p:txBody>
      </p:sp>
      <p:pic>
        <p:nvPicPr>
          <p:cNvPr id="5" name="Image 4" descr="SubmmTransmission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9"/>
          <a:stretch/>
        </p:blipFill>
        <p:spPr>
          <a:xfrm>
            <a:off x="79377" y="2213135"/>
            <a:ext cx="9151017" cy="187166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81534" y="500136"/>
            <a:ext cx="47884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fr-FR" sz="4000">
                <a:latin typeface="Helvetica Neue UltraLight"/>
                <a:cs typeface="Helvetica Neue UltraLight"/>
              </a:rPr>
              <a:t>De ~50 µm à 1mm</a:t>
            </a:r>
          </a:p>
        </p:txBody>
      </p:sp>
    </p:spTree>
    <p:extLst>
      <p:ext uri="{BB962C8B-B14F-4D97-AF65-F5344CB8AC3E}">
        <p14:creationId xmlns:p14="http://schemas.microsoft.com/office/powerpoint/2010/main" val="821354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otw1252a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99974"/>
            <a:ext cx="9144000" cy="2432304"/>
          </a:xfrm>
          <a:prstGeom prst="rect">
            <a:avLst/>
          </a:prstGeom>
        </p:spPr>
      </p:pic>
      <p:pic>
        <p:nvPicPr>
          <p:cNvPr id="3" name="Image 2" descr="SOFIA_ED10-0182-01_full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71" b="31772"/>
          <a:stretch/>
        </p:blipFill>
        <p:spPr>
          <a:xfrm>
            <a:off x="0" y="2787866"/>
            <a:ext cx="9143999" cy="2130661"/>
          </a:xfrm>
          <a:prstGeom prst="rect">
            <a:avLst/>
          </a:prstGeom>
        </p:spPr>
      </p:pic>
      <p:pic>
        <p:nvPicPr>
          <p:cNvPr id="4" name="Image 3" descr="p7830_a2fa690331f41617f30924ebd93bc4361000x600_27juin-ballon-cn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6" b="20841"/>
          <a:stretch/>
        </p:blipFill>
        <p:spPr>
          <a:xfrm>
            <a:off x="0" y="0"/>
            <a:ext cx="9157727" cy="3853197"/>
          </a:xfrm>
          <a:prstGeom prst="rect">
            <a:avLst/>
          </a:prstGeom>
        </p:spPr>
      </p:pic>
      <p:pic>
        <p:nvPicPr>
          <p:cNvPr id="6" name="Image 5" descr="Herschel_and_Vela_C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7" b="31560"/>
          <a:stretch/>
        </p:blipFill>
        <p:spPr>
          <a:xfrm>
            <a:off x="-1" y="0"/>
            <a:ext cx="9144000" cy="266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300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 descr="spiderwedJPL_co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87123" cy="5121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924167" y="4444041"/>
            <a:ext cx="52198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>
                <a:solidFill>
                  <a:schemeClr val="tx2">
                    <a:lumMod val="40000"/>
                    <a:lumOff val="60000"/>
                  </a:schemeClr>
                </a:solidFill>
                <a:latin typeface="Helvetica Neue UltraLight"/>
                <a:cs typeface="Helvetica Neue UltraLight"/>
              </a:rPr>
              <a:t>La détection</a:t>
            </a:r>
          </a:p>
        </p:txBody>
      </p:sp>
    </p:spTree>
    <p:extLst>
      <p:ext uri="{BB962C8B-B14F-4D97-AF65-F5344CB8AC3E}">
        <p14:creationId xmlns:p14="http://schemas.microsoft.com/office/powerpoint/2010/main" val="1238015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3924167" y="4444041"/>
            <a:ext cx="52198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>
                <a:solidFill>
                  <a:schemeClr val="tx2">
                    <a:lumMod val="40000"/>
                    <a:lumOff val="60000"/>
                  </a:schemeClr>
                </a:solidFill>
                <a:latin typeface="Helvetica Neue UltraLight"/>
                <a:cs typeface="Helvetica Neue UltraLight"/>
              </a:rPr>
              <a:t>La détection</a:t>
            </a:r>
          </a:p>
        </p:txBody>
      </p:sp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241300" y="20040"/>
            <a:ext cx="8805619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3200" b="1">
                <a:latin typeface="Helvetica Neue Thin"/>
                <a:cs typeface="Helvetica Neue Thin"/>
              </a:rPr>
              <a:t>BOLOMÈTRE.....?</a:t>
            </a:r>
          </a:p>
          <a:p>
            <a:endParaRPr lang="fr-FR" sz="3200">
              <a:latin typeface="Helvetica Neue Thin"/>
              <a:cs typeface="Helvetica Neue Thin"/>
            </a:endParaRPr>
          </a:p>
          <a:p>
            <a:r>
              <a:rPr lang="fr-FR" sz="3200">
                <a:latin typeface="Helvetica Neue Thin"/>
                <a:cs typeface="Helvetica Neue Thin"/>
              </a:rPr>
              <a:t>- UN THERMOMÈTRE ULTRA SENSIBLE:</a:t>
            </a:r>
          </a:p>
          <a:p>
            <a:endParaRPr lang="fr-FR" sz="3200">
              <a:latin typeface="Helvetica Neue Thin"/>
              <a:cs typeface="Helvetica Neue Thin"/>
            </a:endParaRPr>
          </a:p>
          <a:p>
            <a:r>
              <a:rPr lang="fr-FR" sz="3200">
                <a:latin typeface="Helvetica Neue Thin"/>
                <a:cs typeface="Helvetica Neue Thin"/>
              </a:rPr>
              <a:t>- DÉTECTE UNE AMPOULE DE 100W SUR LA LUNE DEPUIS LA TERRE.... </a:t>
            </a:r>
          </a:p>
          <a:p>
            <a:endParaRPr lang="fr-FR" sz="3200">
              <a:latin typeface="Helvetica Neue Thin"/>
              <a:cs typeface="Helvetica Neue Thin"/>
            </a:endParaRPr>
          </a:p>
          <a:p>
            <a:r>
              <a:rPr lang="fr-FR" sz="3200">
                <a:latin typeface="Helvetica Neue Thin"/>
                <a:cs typeface="Helvetica Neue Thin"/>
              </a:rPr>
              <a:t>- CORRESPOND À  0.0000000000000001 WATT </a:t>
            </a:r>
          </a:p>
        </p:txBody>
      </p:sp>
    </p:spTree>
    <p:extLst>
      <p:ext uri="{BB962C8B-B14F-4D97-AF65-F5344CB8AC3E}">
        <p14:creationId xmlns:p14="http://schemas.microsoft.com/office/powerpoint/2010/main" val="4057634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pix_resistanc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94" b="15861"/>
          <a:stretch/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63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 descr="pixzoom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997"/>
            <a:ext cx="9083675" cy="498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180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3" descr="pix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" b="11184"/>
          <a:stretch/>
        </p:blipFill>
        <p:spPr bwMode="auto">
          <a:xfrm>
            <a:off x="0" y="-1"/>
            <a:ext cx="9145082" cy="571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403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8" t="19872" r="7086" b="17794"/>
          <a:stretch/>
        </p:blipFill>
        <p:spPr bwMode="auto">
          <a:xfrm>
            <a:off x="11340" y="0"/>
            <a:ext cx="9120188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837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1267642_10151796742528567_382193085_o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7" b="9590"/>
          <a:stretch/>
        </p:blipFill>
        <p:spPr>
          <a:xfrm>
            <a:off x="0" y="-1"/>
            <a:ext cx="9144000" cy="571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446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025960_10151633259053567_1161437893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43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artemis_installation_snow_eso1341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97" y="125412"/>
            <a:ext cx="4064000" cy="541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 descr="9242486569_63ae343d28_h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34" r="9061"/>
          <a:stretch/>
        </p:blipFill>
        <p:spPr>
          <a:xfrm>
            <a:off x="4458065" y="125411"/>
            <a:ext cx="4596299" cy="54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46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eso1341a-bi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619" y="0"/>
            <a:ext cx="573409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87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gc_spiral_artemis_sep201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28" y="220662"/>
            <a:ext cx="6488113" cy="549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5337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p05-100x5-22.t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66"/>
          <a:stretch/>
        </p:blipFill>
        <p:spPr>
          <a:xfrm>
            <a:off x="0" y="1"/>
            <a:ext cx="9144000" cy="5715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543773" y="4409485"/>
            <a:ext cx="66002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>
                <a:solidFill>
                  <a:schemeClr val="tx2">
                    <a:lumMod val="40000"/>
                    <a:lumOff val="60000"/>
                  </a:schemeClr>
                </a:solidFill>
                <a:latin typeface="Helvetica Neue UltraLight"/>
                <a:cs typeface="Helvetica Neue UltraLight"/>
              </a:rPr>
              <a:t>What’s Next</a:t>
            </a:r>
            <a:r>
              <a:rPr lang="is-IS" sz="8000">
                <a:solidFill>
                  <a:schemeClr val="tx2">
                    <a:lumMod val="40000"/>
                    <a:lumOff val="60000"/>
                  </a:schemeClr>
                </a:solidFill>
                <a:latin typeface="Helvetica Neue UltraLight"/>
                <a:cs typeface="Helvetica Neue UltraLight"/>
              </a:rPr>
              <a:t>…?</a:t>
            </a:r>
            <a:endParaRPr lang="fr-FR" sz="8000">
              <a:solidFill>
                <a:schemeClr val="tx2">
                  <a:lumMod val="40000"/>
                  <a:lumOff val="60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  <p:extLst>
      <p:ext uri="{BB962C8B-B14F-4D97-AF65-F5344CB8AC3E}">
        <p14:creationId xmlns:p14="http://schemas.microsoft.com/office/powerpoint/2010/main" val="517631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64154" y="93825"/>
            <a:ext cx="891613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rgbClr val="FF0000"/>
                </a:solidFill>
              </a:rPr>
              <a:t>Sujet de thèse pour sept. 2016 : </a:t>
            </a:r>
            <a:r>
              <a:rPr lang="fr-FR" sz="2400" b="1"/>
              <a:t>Etude d'un spectromètre imageur compact (sub)millimétrique pour la cosmologie observationnelle. </a:t>
            </a:r>
            <a:endParaRPr lang="fr-FR" sz="2400"/>
          </a:p>
          <a:p>
            <a:endParaRPr lang="fr-FR" sz="2400">
              <a:solidFill>
                <a:srgbClr val="FF0000"/>
              </a:solidFill>
            </a:endParaRPr>
          </a:p>
        </p:txBody>
      </p:sp>
      <p:grpSp>
        <p:nvGrpSpPr>
          <p:cNvPr id="25" name="Grouper 24"/>
          <p:cNvGrpSpPr/>
          <p:nvPr/>
        </p:nvGrpSpPr>
        <p:grpSpPr>
          <a:xfrm>
            <a:off x="346463" y="1244080"/>
            <a:ext cx="3278304" cy="1270001"/>
            <a:chOff x="346463" y="1244080"/>
            <a:chExt cx="3278304" cy="1270001"/>
          </a:xfrm>
        </p:grpSpPr>
        <p:pic>
          <p:nvPicPr>
            <p:cNvPr id="4" name="Image 3" descr="CMB_planck_2013_03_2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463" y="1244080"/>
              <a:ext cx="2514853" cy="1270001"/>
            </a:xfrm>
            <a:prstGeom prst="rect">
              <a:avLst/>
            </a:prstGeom>
          </p:spPr>
        </p:pic>
        <p:sp>
          <p:nvSpPr>
            <p:cNvPr id="22" name="ZoneTexte 21"/>
            <p:cNvSpPr txBox="1"/>
            <p:nvPr/>
          </p:nvSpPr>
          <p:spPr>
            <a:xfrm>
              <a:off x="2991260" y="1666780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/>
                <a:t>CMB</a:t>
              </a:r>
            </a:p>
          </p:txBody>
        </p:sp>
      </p:grpSp>
      <p:grpSp>
        <p:nvGrpSpPr>
          <p:cNvPr id="26" name="Grouper 25"/>
          <p:cNvGrpSpPr/>
          <p:nvPr/>
        </p:nvGrpSpPr>
        <p:grpSpPr>
          <a:xfrm>
            <a:off x="596136" y="2073469"/>
            <a:ext cx="3297858" cy="3641531"/>
            <a:chOff x="596136" y="2073469"/>
            <a:chExt cx="3297858" cy="3641531"/>
          </a:xfrm>
        </p:grpSpPr>
        <p:grpSp>
          <p:nvGrpSpPr>
            <p:cNvPr id="19" name="Grouper 18"/>
            <p:cNvGrpSpPr/>
            <p:nvPr/>
          </p:nvGrpSpPr>
          <p:grpSpPr>
            <a:xfrm>
              <a:off x="596136" y="2073469"/>
              <a:ext cx="1805689" cy="3641531"/>
              <a:chOff x="596136" y="2073469"/>
              <a:chExt cx="1805689" cy="3641531"/>
            </a:xfrm>
          </p:grpSpPr>
          <p:pic>
            <p:nvPicPr>
              <p:cNvPr id="6" name="Image 5" descr="main-qimg-bcbc5c665e788b3b228c7feabd7821a7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6136" y="4020662"/>
                <a:ext cx="1805689" cy="1694338"/>
              </a:xfrm>
              <a:prstGeom prst="rect">
                <a:avLst/>
              </a:prstGeom>
            </p:spPr>
          </p:pic>
          <p:sp>
            <p:nvSpPr>
              <p:cNvPr id="7" name="Rectangle 6"/>
              <p:cNvSpPr/>
              <p:nvPr/>
            </p:nvSpPr>
            <p:spPr>
              <a:xfrm>
                <a:off x="1304589" y="2073469"/>
                <a:ext cx="95036" cy="95034"/>
              </a:xfrm>
              <a:prstGeom prst="rect">
                <a:avLst/>
              </a:prstGeom>
              <a:noFill/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9" name="Connecteur droit 8"/>
              <p:cNvCxnSpPr/>
              <p:nvPr/>
            </p:nvCxnSpPr>
            <p:spPr>
              <a:xfrm flipH="1">
                <a:off x="813837" y="2073469"/>
                <a:ext cx="490752" cy="2063102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/>
              <p:cNvCxnSpPr/>
              <p:nvPr/>
            </p:nvCxnSpPr>
            <p:spPr>
              <a:xfrm>
                <a:off x="1399625" y="2073469"/>
                <a:ext cx="943395" cy="2063102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ZoneTexte 22"/>
            <p:cNvSpPr txBox="1"/>
            <p:nvPr/>
          </p:nvSpPr>
          <p:spPr>
            <a:xfrm>
              <a:off x="2578145" y="4521505"/>
              <a:ext cx="13158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/>
                <a:t>Polarisation du CMB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5549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64154" y="93825"/>
            <a:ext cx="891613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rgbClr val="FF0000"/>
                </a:solidFill>
              </a:rPr>
              <a:t>Sujet de thèse pour sept. 2016 : </a:t>
            </a:r>
            <a:r>
              <a:rPr lang="fr-FR" sz="2400" b="1"/>
              <a:t>Etude d'un spectromètre imageur compact (sub)millimétrique pour la cosmologie observationnelle. </a:t>
            </a:r>
            <a:endParaRPr lang="fr-FR" sz="2400"/>
          </a:p>
          <a:p>
            <a:endParaRPr lang="fr-FR" sz="2400">
              <a:solidFill>
                <a:srgbClr val="FF0000"/>
              </a:solidFill>
            </a:endParaRPr>
          </a:p>
        </p:txBody>
      </p:sp>
      <p:grpSp>
        <p:nvGrpSpPr>
          <p:cNvPr id="28" name="Grouper 27"/>
          <p:cNvGrpSpPr/>
          <p:nvPr/>
        </p:nvGrpSpPr>
        <p:grpSpPr>
          <a:xfrm>
            <a:off x="4590169" y="1092332"/>
            <a:ext cx="4369905" cy="4527253"/>
            <a:chOff x="4590169" y="1092332"/>
            <a:chExt cx="4369905" cy="4527253"/>
          </a:xfrm>
        </p:grpSpPr>
        <p:sp>
          <p:nvSpPr>
            <p:cNvPr id="18" name="Rectangle à coins arrondis 17"/>
            <p:cNvSpPr/>
            <p:nvPr/>
          </p:nvSpPr>
          <p:spPr>
            <a:xfrm>
              <a:off x="4590169" y="1092332"/>
              <a:ext cx="4261208" cy="4527253"/>
            </a:xfrm>
            <a:prstGeom prst="roundRect">
              <a:avLst>
                <a:gd name="adj" fmla="val 3586"/>
              </a:avLst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4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40000"/>
                  </a:schemeClr>
                </a:gs>
              </a:gsLst>
              <a:lin ang="162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" name="Image 12" descr="p05-100x5-20.ti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22" t="27186" r="15964" b="30645"/>
            <a:stretch/>
          </p:blipFill>
          <p:spPr>
            <a:xfrm>
              <a:off x="4833062" y="3168379"/>
              <a:ext cx="2126710" cy="858864"/>
            </a:xfrm>
            <a:prstGeom prst="rect">
              <a:avLst/>
            </a:prstGeom>
          </p:spPr>
        </p:pic>
        <p:pic>
          <p:nvPicPr>
            <p:cNvPr id="14" name="Image 25" descr="core_render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0728" y="1428727"/>
              <a:ext cx="1317024" cy="989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Image 14" descr="potw1216a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49"/>
            <a:stretch/>
          </p:blipFill>
          <p:spPr>
            <a:xfrm>
              <a:off x="6959772" y="1365297"/>
              <a:ext cx="1480657" cy="1110493"/>
            </a:xfrm>
            <a:prstGeom prst="rect">
              <a:avLst/>
            </a:prstGeom>
          </p:spPr>
        </p:pic>
        <p:sp>
          <p:nvSpPr>
            <p:cNvPr id="16" name="ZoneTexte 15"/>
            <p:cNvSpPr txBox="1"/>
            <p:nvPr/>
          </p:nvSpPr>
          <p:spPr>
            <a:xfrm>
              <a:off x="5324383" y="4242808"/>
              <a:ext cx="302688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fr-FR"/>
                <a:t>Modélisation EM</a:t>
              </a:r>
            </a:p>
            <a:p>
              <a:pPr marL="285750" indent="-285750">
                <a:buFontTx/>
                <a:buChar char="-"/>
              </a:pPr>
              <a:r>
                <a:rPr lang="fr-FR"/>
                <a:t>Tests en laboratoire</a:t>
              </a:r>
            </a:p>
            <a:p>
              <a:pPr marL="285750" indent="-285750">
                <a:buFontTx/>
                <a:buChar char="-"/>
              </a:pPr>
              <a:r>
                <a:rPr lang="fr-FR"/>
                <a:t>Traitement de données</a:t>
              </a:r>
            </a:p>
            <a:p>
              <a:pPr marL="285750" indent="-285750">
                <a:buFontTx/>
                <a:buChar char="-"/>
              </a:pPr>
              <a:r>
                <a:rPr lang="fr-FR"/>
                <a:t>Tests sur télescope (?)</a:t>
              </a: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6367752" y="2408658"/>
              <a:ext cx="4145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/>
                <a:t>+</a:t>
              </a: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7139306" y="3266959"/>
              <a:ext cx="18207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>
                  <a:solidFill>
                    <a:srgbClr val="FF0000"/>
                  </a:solidFill>
                </a:rPr>
                <a:t>Détecteur Hyperspectral</a:t>
              </a:r>
            </a:p>
          </p:txBody>
        </p:sp>
      </p:grpSp>
      <p:grpSp>
        <p:nvGrpSpPr>
          <p:cNvPr id="25" name="Grouper 24"/>
          <p:cNvGrpSpPr/>
          <p:nvPr/>
        </p:nvGrpSpPr>
        <p:grpSpPr>
          <a:xfrm>
            <a:off x="346463" y="1244080"/>
            <a:ext cx="3278304" cy="1270001"/>
            <a:chOff x="346463" y="1244080"/>
            <a:chExt cx="3278304" cy="1270001"/>
          </a:xfrm>
        </p:grpSpPr>
        <p:pic>
          <p:nvPicPr>
            <p:cNvPr id="4" name="Image 3" descr="CMB_planck_2013_03_2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463" y="1244080"/>
              <a:ext cx="2514853" cy="1270001"/>
            </a:xfrm>
            <a:prstGeom prst="rect">
              <a:avLst/>
            </a:prstGeom>
          </p:spPr>
        </p:pic>
        <p:sp>
          <p:nvSpPr>
            <p:cNvPr id="22" name="ZoneTexte 21"/>
            <p:cNvSpPr txBox="1"/>
            <p:nvPr/>
          </p:nvSpPr>
          <p:spPr>
            <a:xfrm>
              <a:off x="2991260" y="1666780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/>
                <a:t>CMB</a:t>
              </a:r>
            </a:p>
          </p:txBody>
        </p:sp>
      </p:grpSp>
      <p:grpSp>
        <p:nvGrpSpPr>
          <p:cNvPr id="27" name="Grouper 26"/>
          <p:cNvGrpSpPr/>
          <p:nvPr/>
        </p:nvGrpSpPr>
        <p:grpSpPr>
          <a:xfrm>
            <a:off x="346463" y="2694505"/>
            <a:ext cx="3875801" cy="1257041"/>
            <a:chOff x="346463" y="2694505"/>
            <a:chExt cx="3875801" cy="1257041"/>
          </a:xfrm>
        </p:grpSpPr>
        <p:pic>
          <p:nvPicPr>
            <p:cNvPr id="5" name="Image 4" descr="esa-polarised_emission_from_milky_way_dust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463" y="2694505"/>
              <a:ext cx="2514081" cy="1257041"/>
            </a:xfrm>
            <a:prstGeom prst="rect">
              <a:avLst/>
            </a:prstGeom>
          </p:spPr>
        </p:pic>
        <p:sp>
          <p:nvSpPr>
            <p:cNvPr id="24" name="ZoneTexte 23"/>
            <p:cNvSpPr txBox="1"/>
            <p:nvPr/>
          </p:nvSpPr>
          <p:spPr>
            <a:xfrm>
              <a:off x="2782470" y="2844330"/>
              <a:ext cx="14397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/>
                <a:t>Avant-plans galactiques </a:t>
              </a:r>
              <a:r>
                <a:rPr lang="fr-FR" b="1" i="1">
                  <a:solidFill>
                    <a:srgbClr val="660066"/>
                  </a:solidFill>
                </a:rPr>
                <a:t>polarisés</a:t>
              </a:r>
            </a:p>
          </p:txBody>
        </p:sp>
      </p:grpSp>
      <p:grpSp>
        <p:nvGrpSpPr>
          <p:cNvPr id="26" name="Grouper 25"/>
          <p:cNvGrpSpPr/>
          <p:nvPr/>
        </p:nvGrpSpPr>
        <p:grpSpPr>
          <a:xfrm>
            <a:off x="596136" y="2073469"/>
            <a:ext cx="3297858" cy="3641531"/>
            <a:chOff x="596136" y="2073469"/>
            <a:chExt cx="3297858" cy="3641531"/>
          </a:xfrm>
        </p:grpSpPr>
        <p:grpSp>
          <p:nvGrpSpPr>
            <p:cNvPr id="19" name="Grouper 18"/>
            <p:cNvGrpSpPr/>
            <p:nvPr/>
          </p:nvGrpSpPr>
          <p:grpSpPr>
            <a:xfrm>
              <a:off x="596136" y="2073469"/>
              <a:ext cx="1805689" cy="3641531"/>
              <a:chOff x="596136" y="2073469"/>
              <a:chExt cx="1805689" cy="3641531"/>
            </a:xfrm>
          </p:grpSpPr>
          <p:pic>
            <p:nvPicPr>
              <p:cNvPr id="6" name="Image 5" descr="main-qimg-bcbc5c665e788b3b228c7feabd7821a7.pn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6136" y="4020662"/>
                <a:ext cx="1805689" cy="1694338"/>
              </a:xfrm>
              <a:prstGeom prst="rect">
                <a:avLst/>
              </a:prstGeom>
            </p:spPr>
          </p:pic>
          <p:sp>
            <p:nvSpPr>
              <p:cNvPr id="7" name="Rectangle 6"/>
              <p:cNvSpPr/>
              <p:nvPr/>
            </p:nvSpPr>
            <p:spPr>
              <a:xfrm>
                <a:off x="1304589" y="2073469"/>
                <a:ext cx="95036" cy="95034"/>
              </a:xfrm>
              <a:prstGeom prst="rect">
                <a:avLst/>
              </a:prstGeom>
              <a:noFill/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9" name="Connecteur droit 8"/>
              <p:cNvCxnSpPr/>
              <p:nvPr/>
            </p:nvCxnSpPr>
            <p:spPr>
              <a:xfrm flipH="1">
                <a:off x="813837" y="2073469"/>
                <a:ext cx="490752" cy="2063102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/>
              <p:cNvCxnSpPr/>
              <p:nvPr/>
            </p:nvCxnSpPr>
            <p:spPr>
              <a:xfrm>
                <a:off x="1399625" y="2073469"/>
                <a:ext cx="943395" cy="2063102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ZoneTexte 22"/>
            <p:cNvSpPr txBox="1"/>
            <p:nvPr/>
          </p:nvSpPr>
          <p:spPr>
            <a:xfrm>
              <a:off x="2578145" y="4521505"/>
              <a:ext cx="13158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/>
                <a:t>Polarisation du CMB</a:t>
              </a:r>
            </a:p>
          </p:txBody>
        </p:sp>
      </p:grpSp>
      <p:sp>
        <p:nvSpPr>
          <p:cNvPr id="29" name="Rectangle 28"/>
          <p:cNvSpPr/>
          <p:nvPr/>
        </p:nvSpPr>
        <p:spPr>
          <a:xfrm>
            <a:off x="813837" y="4136571"/>
            <a:ext cx="1529183" cy="637405"/>
          </a:xfrm>
          <a:prstGeom prst="rect">
            <a:avLst/>
          </a:prstGeom>
          <a:blipFill dpi="0" rotWithShape="1">
            <a:blip r:embed="rId8">
              <a:alphaModFix amt="63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/>
          <p:cNvSpPr/>
          <p:nvPr/>
        </p:nvSpPr>
        <p:spPr>
          <a:xfrm>
            <a:off x="813837" y="4899610"/>
            <a:ext cx="1529183" cy="637405"/>
          </a:xfrm>
          <a:prstGeom prst="rect">
            <a:avLst/>
          </a:prstGeom>
          <a:blipFill dpi="0" rotWithShape="1">
            <a:blip r:embed="rId8">
              <a:alphaModFix amt="63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7573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ALMA-000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8528" cy="571500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208750" y="-107114"/>
            <a:ext cx="79091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3200" b="1" u="sng">
                <a:solidFill>
                  <a:schemeClr val="bg1"/>
                </a:solidFill>
              </a:rPr>
              <a:t>Contacts</a:t>
            </a:r>
          </a:p>
          <a:p>
            <a:pPr algn="r"/>
            <a:r>
              <a:rPr lang="fr-FR" sz="3200">
                <a:solidFill>
                  <a:schemeClr val="bg1"/>
                </a:solidFill>
              </a:rPr>
              <a:t>Vincent Revéret / Louis Rodriguez</a:t>
            </a:r>
          </a:p>
          <a:p>
            <a:pPr algn="r"/>
            <a:r>
              <a:rPr lang="fr-FR" sz="3200">
                <a:solidFill>
                  <a:schemeClr val="bg1"/>
                </a:solidFill>
              </a:rPr>
              <a:t>Chercheurs, Service d’Astrophysique </a:t>
            </a:r>
          </a:p>
          <a:p>
            <a:pPr algn="r"/>
            <a:r>
              <a:rPr lang="fr-FR" sz="3200">
                <a:solidFill>
                  <a:schemeClr val="bg1"/>
                </a:solidFill>
              </a:rPr>
              <a:t>CEA Saclay</a:t>
            </a:r>
          </a:p>
          <a:p>
            <a:pPr algn="r"/>
            <a:r>
              <a:rPr lang="fr-FR" sz="3200" i="1">
                <a:solidFill>
                  <a:srgbClr val="FFFFFF"/>
                </a:solidFill>
              </a:rPr>
              <a:t>vincent.reveret@cea.fr</a:t>
            </a:r>
          </a:p>
          <a:p>
            <a:pPr algn="r"/>
            <a:r>
              <a:rPr lang="fr-FR" sz="3200">
                <a:solidFill>
                  <a:schemeClr val="bg1"/>
                </a:solidFill>
              </a:rPr>
              <a:t>www.facebook.com/camera.artemis</a:t>
            </a:r>
          </a:p>
        </p:txBody>
      </p:sp>
      <p:pic>
        <p:nvPicPr>
          <p:cNvPr id="10" name="Image 9" descr="fb_icon_325x32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474" y="2547649"/>
            <a:ext cx="258208" cy="25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958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5584</TotalTime>
  <Words>151</Words>
  <Application>Microsoft Macintosh PowerPoint</Application>
  <PresentationFormat>Présentation à l'écran (16:10)</PresentationFormat>
  <Paragraphs>37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Vincent REVERET</dc:creator>
  <cp:lastModifiedBy>Vincent REVERET</cp:lastModifiedBy>
  <cp:revision>49</cp:revision>
  <dcterms:created xsi:type="dcterms:W3CDTF">2014-01-31T13:38:55Z</dcterms:created>
  <dcterms:modified xsi:type="dcterms:W3CDTF">2015-12-07T10:54:40Z</dcterms:modified>
</cp:coreProperties>
</file>