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6" r:id="rId3"/>
    <p:sldId id="270" r:id="rId4"/>
    <p:sldId id="269" r:id="rId5"/>
    <p:sldId id="266" r:id="rId6"/>
    <p:sldId id="275" r:id="rId7"/>
    <p:sldId id="272" r:id="rId8"/>
    <p:sldId id="273" r:id="rId9"/>
    <p:sldId id="274" r:id="rId10"/>
    <p:sldId id="271" r:id="rId11"/>
    <p:sldId id="283" r:id="rId12"/>
    <p:sldId id="281" r:id="rId13"/>
    <p:sldId id="265" r:id="rId14"/>
    <p:sldId id="278" r:id="rId15"/>
    <p:sldId id="279" r:id="rId16"/>
    <p:sldId id="277" r:id="rId17"/>
    <p:sldId id="261" r:id="rId18"/>
    <p:sldId id="280" r:id="rId19"/>
    <p:sldId id="257" r:id="rId20"/>
    <p:sldId id="262" r:id="rId21"/>
    <p:sldId id="282" r:id="rId2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31" autoAdjust="0"/>
    <p:restoredTop sz="94660"/>
  </p:normalViewPr>
  <p:slideViewPr>
    <p:cSldViewPr snapToGrid="0" snapToObjects="1">
      <p:cViewPr>
        <p:scale>
          <a:sx n="100" d="100"/>
          <a:sy n="100" d="100"/>
        </p:scale>
        <p:origin x="-2680" y="-10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8" d="100"/>
        <a:sy n="9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1" Type="http://schemas.openxmlformats.org/officeDocument/2006/relationships/image" Target="../media/image11.emf"/><Relationship Id="rId2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image" Target="../media/image3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9303-4350-6C4B-8531-D0645948361B}" type="datetimeFigureOut">
              <a:rPr lang="fr-FR" smtClean="0"/>
              <a:t>06/10/16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F1B0-3905-5141-B147-560AD29BEA5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5253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9303-4350-6C4B-8531-D0645948361B}" type="datetimeFigureOut">
              <a:rPr lang="fr-FR" smtClean="0"/>
              <a:t>06/10/16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F1B0-3905-5141-B147-560AD29BEA5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0165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9303-4350-6C4B-8531-D0645948361B}" type="datetimeFigureOut">
              <a:rPr lang="fr-FR" smtClean="0"/>
              <a:t>06/10/16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F1B0-3905-5141-B147-560AD29BEA5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8155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9303-4350-6C4B-8531-D0645948361B}" type="datetimeFigureOut">
              <a:rPr lang="fr-FR" smtClean="0"/>
              <a:t>06/10/16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F1B0-3905-5141-B147-560AD29BEA5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261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9303-4350-6C4B-8531-D0645948361B}" type="datetimeFigureOut">
              <a:rPr lang="fr-FR" smtClean="0"/>
              <a:t>06/10/16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F1B0-3905-5141-B147-560AD29BEA5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5178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9303-4350-6C4B-8531-D0645948361B}" type="datetimeFigureOut">
              <a:rPr lang="fr-FR" smtClean="0"/>
              <a:t>06/10/16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F1B0-3905-5141-B147-560AD29BEA5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200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9303-4350-6C4B-8531-D0645948361B}" type="datetimeFigureOut">
              <a:rPr lang="fr-FR" smtClean="0"/>
              <a:t>06/10/16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F1B0-3905-5141-B147-560AD29BEA5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4253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9303-4350-6C4B-8531-D0645948361B}" type="datetimeFigureOut">
              <a:rPr lang="fr-FR" smtClean="0"/>
              <a:t>06/10/16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F1B0-3905-5141-B147-560AD29BEA5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017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9303-4350-6C4B-8531-D0645948361B}" type="datetimeFigureOut">
              <a:rPr lang="fr-FR" smtClean="0"/>
              <a:t>06/10/16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F1B0-3905-5141-B147-560AD29BEA5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7729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9303-4350-6C4B-8531-D0645948361B}" type="datetimeFigureOut">
              <a:rPr lang="fr-FR" smtClean="0"/>
              <a:t>06/10/16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F1B0-3905-5141-B147-560AD29BEA5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723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9303-4350-6C4B-8531-D0645948361B}" type="datetimeFigureOut">
              <a:rPr lang="fr-FR" smtClean="0"/>
              <a:t>06/10/16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0F1B0-3905-5141-B147-560AD29BEA5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893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59303-4350-6C4B-8531-D0645948361B}" type="datetimeFigureOut">
              <a:rPr lang="fr-FR" smtClean="0"/>
              <a:t>06/10/16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0F1B0-3905-5141-B147-560AD29BEA5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5230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7.emf"/><Relationship Id="rId6" Type="http://schemas.openxmlformats.org/officeDocument/2006/relationships/image" Target="../media/image9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emf"/><Relationship Id="rId12" Type="http://schemas.openxmlformats.org/officeDocument/2006/relationships/oleObject" Target="../embeddings/oleObject6.bin"/><Relationship Id="rId13" Type="http://schemas.openxmlformats.org/officeDocument/2006/relationships/image" Target="../media/image15.emf"/><Relationship Id="rId14" Type="http://schemas.openxmlformats.org/officeDocument/2006/relationships/image" Target="../media/image17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12.e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13.emf"/><Relationship Id="rId9" Type="http://schemas.openxmlformats.org/officeDocument/2006/relationships/image" Target="../media/image16.png"/><Relationship Id="rId10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18.emf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oleObject" Target="../embeddings/oleObject8.bin"/><Relationship Id="rId5" Type="http://schemas.openxmlformats.org/officeDocument/2006/relationships/image" Target="../media/image35.emf"/><Relationship Id="rId6" Type="http://schemas.openxmlformats.org/officeDocument/2006/relationships/oleObject" Target="../embeddings/oleObject9.bin"/><Relationship Id="rId7" Type="http://schemas.openxmlformats.org/officeDocument/2006/relationships/image" Target="../media/image36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9331" y="1757769"/>
            <a:ext cx="7772400" cy="1470025"/>
          </a:xfrm>
        </p:spPr>
        <p:txBody>
          <a:bodyPr>
            <a:noAutofit/>
          </a:bodyPr>
          <a:lstStyle/>
          <a:p>
            <a:r>
              <a:rPr lang="fr-FR" sz="2800" b="1" dirty="0" smtClean="0">
                <a:solidFill>
                  <a:srgbClr val="3366FF"/>
                </a:solidFill>
              </a:rPr>
              <a:t>The </a:t>
            </a:r>
            <a:r>
              <a:rPr lang="fr-FR" sz="2800" b="1" dirty="0" err="1" smtClean="0">
                <a:solidFill>
                  <a:srgbClr val="3366FF"/>
                </a:solidFill>
              </a:rPr>
              <a:t>clustering</a:t>
            </a:r>
            <a:r>
              <a:rPr lang="fr-FR" sz="2800" b="1" dirty="0" smtClean="0">
                <a:solidFill>
                  <a:srgbClr val="3366FF"/>
                </a:solidFill>
              </a:rPr>
              <a:t> of galaxies in the </a:t>
            </a:r>
            <a:r>
              <a:rPr lang="fr-FR" sz="2800" b="1" dirty="0" err="1" smtClean="0">
                <a:solidFill>
                  <a:srgbClr val="008000"/>
                </a:solidFill>
              </a:rPr>
              <a:t>completed</a:t>
            </a:r>
            <a:r>
              <a:rPr lang="fr-FR" sz="2800" b="1" dirty="0" smtClean="0">
                <a:solidFill>
                  <a:srgbClr val="3366FF"/>
                </a:solidFill>
              </a:rPr>
              <a:t> SDSS-III Baryon Oscillation </a:t>
            </a:r>
            <a:r>
              <a:rPr lang="fr-FR" sz="2800" b="1" dirty="0" err="1" smtClean="0">
                <a:solidFill>
                  <a:srgbClr val="3366FF"/>
                </a:solidFill>
              </a:rPr>
              <a:t>Spectroscopic</a:t>
            </a:r>
            <a:r>
              <a:rPr lang="fr-FR" sz="2800" b="1" dirty="0" smtClean="0">
                <a:solidFill>
                  <a:srgbClr val="3366FF"/>
                </a:solidFill>
              </a:rPr>
              <a:t> Survey : </a:t>
            </a:r>
            <a:br>
              <a:rPr lang="fr-FR" sz="2800" b="1" dirty="0" smtClean="0">
                <a:solidFill>
                  <a:srgbClr val="3366FF"/>
                </a:solidFill>
              </a:rPr>
            </a:br>
            <a:r>
              <a:rPr lang="fr-FR" sz="2800" b="1" dirty="0" err="1" smtClean="0">
                <a:solidFill>
                  <a:srgbClr val="FF6600"/>
                </a:solidFill>
              </a:rPr>
              <a:t>cosmological</a:t>
            </a:r>
            <a:r>
              <a:rPr lang="fr-FR" sz="2800" b="1" dirty="0" smtClean="0">
                <a:solidFill>
                  <a:srgbClr val="FF6600"/>
                </a:solidFill>
              </a:rPr>
              <a:t> </a:t>
            </a:r>
            <a:r>
              <a:rPr lang="fr-FR" sz="2800" b="1" dirty="0" err="1" smtClean="0">
                <a:solidFill>
                  <a:srgbClr val="FF6600"/>
                </a:solidFill>
              </a:rPr>
              <a:t>analysis</a:t>
            </a:r>
            <a:r>
              <a:rPr lang="fr-FR" sz="2800" b="1" dirty="0" smtClean="0">
                <a:solidFill>
                  <a:srgbClr val="FF6600"/>
                </a:solidFill>
              </a:rPr>
              <a:t> of the DR12 </a:t>
            </a:r>
            <a:r>
              <a:rPr lang="fr-FR" sz="2800" b="1" dirty="0" err="1" smtClean="0">
                <a:solidFill>
                  <a:srgbClr val="FF6600"/>
                </a:solidFill>
              </a:rPr>
              <a:t>galaxy</a:t>
            </a:r>
            <a:r>
              <a:rPr lang="fr-FR" sz="2800" b="1" dirty="0" smtClean="0">
                <a:solidFill>
                  <a:srgbClr val="FF6600"/>
                </a:solidFill>
              </a:rPr>
              <a:t> </a:t>
            </a:r>
            <a:r>
              <a:rPr lang="fr-FR" sz="2800" b="1" dirty="0" err="1" smtClean="0">
                <a:solidFill>
                  <a:srgbClr val="FF6600"/>
                </a:solidFill>
              </a:rPr>
              <a:t>sample</a:t>
            </a:r>
            <a:r>
              <a:rPr lang="fr-FR" sz="2800" b="1" dirty="0" smtClean="0">
                <a:solidFill>
                  <a:srgbClr val="FF6600"/>
                </a:solidFill>
              </a:rPr>
              <a:t/>
            </a:r>
            <a:br>
              <a:rPr lang="fr-FR" sz="2800" b="1" dirty="0" smtClean="0">
                <a:solidFill>
                  <a:srgbClr val="FF6600"/>
                </a:solidFill>
              </a:rPr>
            </a:br>
            <a:r>
              <a:rPr lang="fr-FR" sz="2800" i="1" dirty="0" smtClean="0"/>
              <a:t>arXiv:1607.03155 </a:t>
            </a:r>
            <a:endParaRPr lang="fr-FR" sz="2800" i="1" dirty="0"/>
          </a:p>
        </p:txBody>
      </p:sp>
      <p:sp>
        <p:nvSpPr>
          <p:cNvPr id="4" name="ZoneTexte 3"/>
          <p:cNvSpPr txBox="1"/>
          <p:nvPr/>
        </p:nvSpPr>
        <p:spPr>
          <a:xfrm>
            <a:off x="2867066" y="3909080"/>
            <a:ext cx="3468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E. Burtin, Cosmo-Club, Oct. 6, 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638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8403" y="20638"/>
            <a:ext cx="8229600" cy="75406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SDSS-BOSS</a:t>
            </a:r>
            <a:endParaRPr lang="fr-FR" dirty="0"/>
          </a:p>
        </p:txBody>
      </p:sp>
      <p:pic>
        <p:nvPicPr>
          <p:cNvPr id="4" name="Image 3" descr="cc2-footpr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56000"/>
            <a:ext cx="8230803" cy="320508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172200" y="1110587"/>
            <a:ext cx="288004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Multi-</a:t>
            </a:r>
            <a:r>
              <a:rPr lang="fr-FR" dirty="0" err="1" smtClean="0"/>
              <a:t>object</a:t>
            </a:r>
            <a:r>
              <a:rPr lang="fr-FR" dirty="0" smtClean="0"/>
              <a:t> </a:t>
            </a:r>
            <a:r>
              <a:rPr lang="fr-FR" dirty="0" err="1" smtClean="0"/>
              <a:t>spectrograph</a:t>
            </a:r>
            <a:endParaRPr lang="fr-FR" dirty="0"/>
          </a:p>
          <a:p>
            <a:r>
              <a:rPr lang="fr-FR" dirty="0"/>
              <a:t>o</a:t>
            </a:r>
            <a:r>
              <a:rPr lang="fr-FR" dirty="0" smtClean="0"/>
              <a:t>n the 2.5m </a:t>
            </a:r>
            <a:r>
              <a:rPr lang="fr-FR" dirty="0" err="1" smtClean="0"/>
              <a:t>Sloan</a:t>
            </a:r>
            <a:r>
              <a:rPr lang="fr-FR" dirty="0" smtClean="0"/>
              <a:t> </a:t>
            </a:r>
            <a:r>
              <a:rPr lang="fr-FR" dirty="0" err="1" smtClean="0"/>
              <a:t>Telescope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3 </a:t>
            </a:r>
            <a:r>
              <a:rPr lang="fr-FR" dirty="0" err="1" smtClean="0"/>
              <a:t>deg</a:t>
            </a:r>
            <a:r>
              <a:rPr lang="fr-FR" dirty="0" smtClean="0"/>
              <a:t>. </a:t>
            </a:r>
            <a:r>
              <a:rPr lang="fr-FR" dirty="0" err="1" smtClean="0"/>
              <a:t>diameter</a:t>
            </a:r>
            <a:r>
              <a:rPr lang="fr-FR" dirty="0" smtClean="0"/>
              <a:t> plates </a:t>
            </a:r>
          </a:p>
          <a:p>
            <a:r>
              <a:rPr lang="fr-FR" dirty="0" smtClean="0"/>
              <a:t>1000 </a:t>
            </a:r>
            <a:r>
              <a:rPr lang="fr-FR" dirty="0" err="1" smtClean="0"/>
              <a:t>fibers</a:t>
            </a:r>
            <a:r>
              <a:rPr lang="fr-FR" dirty="0" smtClean="0"/>
              <a:t> per plate</a:t>
            </a:r>
          </a:p>
          <a:p>
            <a:r>
              <a:rPr lang="fr-FR" dirty="0" err="1" smtClean="0"/>
              <a:t>Run</a:t>
            </a:r>
            <a:r>
              <a:rPr lang="fr-FR" dirty="0" smtClean="0"/>
              <a:t> 2009 – 2014 </a:t>
            </a:r>
            <a:br>
              <a:rPr lang="fr-FR" dirty="0" smtClean="0"/>
            </a:br>
            <a:r>
              <a:rPr lang="fr-FR" dirty="0" err="1" smtClean="0"/>
              <a:t>paper</a:t>
            </a:r>
            <a:r>
              <a:rPr lang="fr-FR" dirty="0" smtClean="0"/>
              <a:t> on DR12 (full data set)</a:t>
            </a:r>
          </a:p>
        </p:txBody>
      </p:sp>
      <p:pic>
        <p:nvPicPr>
          <p:cNvPr id="7" name="Image 6" descr="sds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03" y="966520"/>
            <a:ext cx="3429000" cy="2282648"/>
          </a:xfrm>
          <a:prstGeom prst="rect">
            <a:avLst/>
          </a:prstGeom>
        </p:spPr>
      </p:pic>
      <p:pic>
        <p:nvPicPr>
          <p:cNvPr id="8" name="Image 7" descr="eBOSS-plat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900" y="1072487"/>
            <a:ext cx="1962199" cy="198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241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25500"/>
          </a:xfrm>
        </p:spPr>
        <p:txBody>
          <a:bodyPr/>
          <a:lstStyle/>
          <a:p>
            <a:r>
              <a:rPr lang="fr-FR" dirty="0" smtClean="0"/>
              <a:t>Redshift distribution</a:t>
            </a:r>
            <a:endParaRPr lang="fr-FR" dirty="0"/>
          </a:p>
        </p:txBody>
      </p:sp>
      <p:pic>
        <p:nvPicPr>
          <p:cNvPr id="5" name="Image 4" descr="cc2-redshif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0" b="15813"/>
          <a:stretch/>
        </p:blipFill>
        <p:spPr>
          <a:xfrm>
            <a:off x="0" y="1270000"/>
            <a:ext cx="9144000" cy="4216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515100" y="4648200"/>
            <a:ext cx="990600" cy="1397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7023100" y="4787900"/>
            <a:ext cx="1193800" cy="139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2044700" y="5905500"/>
            <a:ext cx="528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3 redshifts </a:t>
            </a:r>
            <a:r>
              <a:rPr lang="fr-FR" dirty="0" err="1" smtClean="0"/>
              <a:t>bins</a:t>
            </a:r>
            <a:r>
              <a:rPr lang="fr-FR" dirty="0" smtClean="0"/>
              <a:t> – marginal gain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overlapping</a:t>
            </a:r>
            <a:r>
              <a:rPr lang="fr-FR" dirty="0" smtClean="0"/>
              <a:t> bin</a:t>
            </a:r>
            <a:r>
              <a:rPr lang="is-IS" dirty="0" smtClean="0"/>
              <a:t>…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5473700" y="4787900"/>
            <a:ext cx="1549400" cy="1397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0278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25500"/>
          </a:xfrm>
        </p:spPr>
        <p:txBody>
          <a:bodyPr/>
          <a:lstStyle/>
          <a:p>
            <a:r>
              <a:rPr lang="fr-FR" dirty="0" smtClean="0"/>
              <a:t>Redshift distribution</a:t>
            </a:r>
            <a:endParaRPr lang="fr-FR" dirty="0"/>
          </a:p>
        </p:txBody>
      </p:sp>
      <p:pic>
        <p:nvPicPr>
          <p:cNvPr id="9" name="Image 8" descr="corre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939800"/>
            <a:ext cx="7975600" cy="2410602"/>
          </a:xfrm>
          <a:prstGeom prst="rect">
            <a:avLst/>
          </a:prstGeom>
        </p:spPr>
      </p:pic>
      <p:pic>
        <p:nvPicPr>
          <p:cNvPr id="10" name="Image 9" descr="comp-2-3-bi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3170412"/>
            <a:ext cx="8581303" cy="3535188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8241959" y="3320206"/>
            <a:ext cx="720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/>
              <a:t>-&gt; 2 </a:t>
            </a:r>
            <a:r>
              <a:rPr lang="fr-FR" sz="1200" b="1" dirty="0" err="1" smtClean="0"/>
              <a:t>bins</a:t>
            </a:r>
            <a:endParaRPr lang="fr-FR" sz="1200" b="1" dirty="0" smtClean="0"/>
          </a:p>
          <a:p>
            <a:r>
              <a:rPr lang="fr-FR" sz="1200" b="1" dirty="0" smtClean="0"/>
              <a:t>-&gt; 3 </a:t>
            </a:r>
            <a:r>
              <a:rPr lang="fr-FR" sz="1200" b="1" dirty="0" err="1" smtClean="0"/>
              <a:t>bins</a:t>
            </a:r>
            <a:endParaRPr lang="fr-FR" sz="1200" b="1" dirty="0"/>
          </a:p>
        </p:txBody>
      </p:sp>
      <p:cxnSp>
        <p:nvCxnSpPr>
          <p:cNvPr id="4" name="Connecteur droit 3"/>
          <p:cNvCxnSpPr/>
          <p:nvPr/>
        </p:nvCxnSpPr>
        <p:spPr>
          <a:xfrm>
            <a:off x="2781300" y="1955800"/>
            <a:ext cx="5054600" cy="0"/>
          </a:xfrm>
          <a:prstGeom prst="line">
            <a:avLst/>
          </a:prstGeom>
          <a:ln w="127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4546600" y="1358900"/>
            <a:ext cx="0" cy="1786112"/>
          </a:xfrm>
          <a:prstGeom prst="line">
            <a:avLst/>
          </a:prstGeom>
          <a:ln w="127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6235700" y="1358900"/>
            <a:ext cx="0" cy="1760712"/>
          </a:xfrm>
          <a:prstGeom prst="line">
            <a:avLst/>
          </a:prstGeom>
          <a:ln w="127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2781300" y="2476500"/>
            <a:ext cx="5054600" cy="0"/>
          </a:xfrm>
          <a:prstGeom prst="line">
            <a:avLst/>
          </a:prstGeom>
          <a:ln w="127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1533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88901" y="63500"/>
            <a:ext cx="9525000" cy="1143000"/>
          </a:xfrm>
        </p:spPr>
        <p:txBody>
          <a:bodyPr>
            <a:normAutofit/>
          </a:bodyPr>
          <a:lstStyle/>
          <a:p>
            <a:r>
              <a:rPr lang="fr-FR" sz="3200" dirty="0" smtClean="0"/>
              <a:t>2D </a:t>
            </a:r>
            <a:r>
              <a:rPr lang="fr-FR" sz="3200" dirty="0" err="1" smtClean="0"/>
              <a:t>clustering</a:t>
            </a:r>
            <a:r>
              <a:rPr lang="fr-FR" sz="3200" dirty="0" smtClean="0"/>
              <a:t> </a:t>
            </a:r>
            <a:r>
              <a:rPr lang="fr-FR" sz="3200" dirty="0" err="1" smtClean="0"/>
              <a:t>pre</a:t>
            </a:r>
            <a:r>
              <a:rPr lang="fr-FR" sz="3200" dirty="0" smtClean="0"/>
              <a:t>-reconstruction: </a:t>
            </a:r>
            <a:br>
              <a:rPr lang="fr-FR" sz="3200" dirty="0" smtClean="0"/>
            </a:br>
            <a:r>
              <a:rPr lang="fr-FR" sz="3200" dirty="0" err="1" smtClean="0"/>
              <a:t>correlation</a:t>
            </a:r>
            <a:r>
              <a:rPr lang="fr-FR" sz="3200" dirty="0" smtClean="0"/>
              <a:t> </a:t>
            </a:r>
            <a:r>
              <a:rPr lang="fr-FR" sz="3200" dirty="0" err="1" smtClean="0"/>
              <a:t>function</a:t>
            </a:r>
            <a:r>
              <a:rPr lang="fr-FR" sz="3200" dirty="0" smtClean="0"/>
              <a:t> and power </a:t>
            </a:r>
            <a:r>
              <a:rPr lang="fr-FR" sz="3200" dirty="0" err="1" smtClean="0"/>
              <a:t>spectrum</a:t>
            </a:r>
            <a:endParaRPr lang="fr-FR" sz="3200" dirty="0"/>
          </a:p>
        </p:txBody>
      </p:sp>
      <p:pic>
        <p:nvPicPr>
          <p:cNvPr id="6" name="Espace réservé du contenu 5" descr="cc2-xi2d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9"/>
          <a:stretch/>
        </p:blipFill>
        <p:spPr>
          <a:xfrm>
            <a:off x="-88901" y="1574800"/>
            <a:ext cx="9375991" cy="4648200"/>
          </a:xfrm>
        </p:spPr>
      </p:pic>
      <p:cxnSp>
        <p:nvCxnSpPr>
          <p:cNvPr id="7" name="Connecteur droit 6"/>
          <p:cNvCxnSpPr/>
          <p:nvPr/>
        </p:nvCxnSpPr>
        <p:spPr>
          <a:xfrm>
            <a:off x="622300" y="2908300"/>
            <a:ext cx="1943100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V="1">
            <a:off x="1581150" y="1423934"/>
            <a:ext cx="1098550" cy="1497066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1960833"/>
              </p:ext>
            </p:extLst>
          </p:nvPr>
        </p:nvGraphicFramePr>
        <p:xfrm>
          <a:off x="1633629" y="1423934"/>
          <a:ext cx="842871" cy="233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Équation" r:id="rId4" imgW="596900" imgH="165100" progId="Equation.3">
                  <p:embed/>
                </p:oleObj>
              </mc:Choice>
              <mc:Fallback>
                <p:oleObj name="Équation" r:id="rId4" imgW="5969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33629" y="1423934"/>
                        <a:ext cx="842871" cy="233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Connecteur droit 11"/>
          <p:cNvCxnSpPr/>
          <p:nvPr/>
        </p:nvCxnSpPr>
        <p:spPr>
          <a:xfrm flipV="1">
            <a:off x="1581150" y="1423934"/>
            <a:ext cx="0" cy="3008367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er 14"/>
          <p:cNvGrpSpPr/>
          <p:nvPr/>
        </p:nvGrpSpPr>
        <p:grpSpPr>
          <a:xfrm rot="17440997">
            <a:off x="1291292" y="4142025"/>
            <a:ext cx="972965" cy="1126397"/>
            <a:chOff x="172028" y="359547"/>
            <a:chExt cx="6329518" cy="6396853"/>
          </a:xfrm>
        </p:grpSpPr>
        <p:pic>
          <p:nvPicPr>
            <p:cNvPr id="16" name="Image 15" descr="scope.pn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028" y="359547"/>
              <a:ext cx="6329518" cy="6396853"/>
            </a:xfrm>
            <a:prstGeom prst="rect">
              <a:avLst/>
            </a:prstGeom>
          </p:spPr>
        </p:pic>
        <p:sp>
          <p:nvSpPr>
            <p:cNvPr id="17" name="Ellipse 16"/>
            <p:cNvSpPr/>
            <p:nvPr/>
          </p:nvSpPr>
          <p:spPr>
            <a:xfrm>
              <a:off x="2384819" y="2773777"/>
              <a:ext cx="611909" cy="390098"/>
            </a:xfrm>
            <a:prstGeom prst="ellipse">
              <a:avLst/>
            </a:prstGeom>
            <a:solidFill>
              <a:srgbClr val="FFD1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2597726" y="2851730"/>
              <a:ext cx="404594" cy="184727"/>
            </a:xfrm>
            <a:custGeom>
              <a:avLst/>
              <a:gdLst>
                <a:gd name="connsiteX0" fmla="*/ 0 w 404594"/>
                <a:gd name="connsiteY0" fmla="*/ 57727 h 184727"/>
                <a:gd name="connsiteX1" fmla="*/ 184727 w 404594"/>
                <a:gd name="connsiteY1" fmla="*/ 184727 h 184727"/>
                <a:gd name="connsiteX2" fmla="*/ 392545 w 404594"/>
                <a:gd name="connsiteY2" fmla="*/ 57727 h 184727"/>
                <a:gd name="connsiteX3" fmla="*/ 381000 w 404594"/>
                <a:gd name="connsiteY3" fmla="*/ 0 h 184727"/>
                <a:gd name="connsiteX4" fmla="*/ 381000 w 404594"/>
                <a:gd name="connsiteY4" fmla="*/ 0 h 18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94" h="184727">
                  <a:moveTo>
                    <a:pt x="0" y="57727"/>
                  </a:moveTo>
                  <a:cubicBezTo>
                    <a:pt x="59651" y="121227"/>
                    <a:pt x="119303" y="184727"/>
                    <a:pt x="184727" y="184727"/>
                  </a:cubicBezTo>
                  <a:cubicBezTo>
                    <a:pt x="250151" y="184727"/>
                    <a:pt x="359833" y="88515"/>
                    <a:pt x="392545" y="57727"/>
                  </a:cubicBezTo>
                  <a:cubicBezTo>
                    <a:pt x="425257" y="26939"/>
                    <a:pt x="381000" y="0"/>
                    <a:pt x="381000" y="0"/>
                  </a:cubicBezTo>
                  <a:lnTo>
                    <a:pt x="381000" y="0"/>
                  </a:lnTo>
                </a:path>
              </a:pathLst>
            </a:custGeom>
            <a:solidFill>
              <a:srgbClr val="FFD1C9"/>
            </a:solidFill>
            <a:ln w="381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365233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1500" y="-2667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err="1" smtClean="0"/>
              <a:t>Anisotropic</a:t>
            </a:r>
            <a:r>
              <a:rPr lang="fr-FR" dirty="0" smtClean="0"/>
              <a:t> BAO - post reconstruction</a:t>
            </a:r>
            <a:endParaRPr lang="fr-FR" dirty="0"/>
          </a:p>
        </p:txBody>
      </p:sp>
      <p:pic>
        <p:nvPicPr>
          <p:cNvPr id="4" name="Image 3" descr="cc2-beaux-plot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416" y="749300"/>
            <a:ext cx="5336895" cy="654480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19708" y="1168400"/>
            <a:ext cx="349326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Reconstruction :</a:t>
            </a:r>
          </a:p>
          <a:p>
            <a:pPr marL="285750" indent="-285750">
              <a:buFontTx/>
              <a:buChar char="-"/>
            </a:pPr>
            <a:r>
              <a:rPr lang="fr-FR" dirty="0" err="1" smtClean="0"/>
              <a:t>Measure</a:t>
            </a:r>
            <a:r>
              <a:rPr lang="fr-FR" dirty="0" smtClean="0"/>
              <a:t> </a:t>
            </a:r>
            <a:r>
              <a:rPr lang="fr-FR" dirty="0" err="1" smtClean="0"/>
              <a:t>smoothed</a:t>
            </a:r>
            <a:r>
              <a:rPr lang="fr-FR" dirty="0" smtClean="0"/>
              <a:t> </a:t>
            </a:r>
            <a:r>
              <a:rPr lang="fr-FR" dirty="0" err="1" smtClean="0"/>
              <a:t>density</a:t>
            </a:r>
            <a:r>
              <a:rPr lang="fr-FR" dirty="0" smtClean="0"/>
              <a:t> </a:t>
            </a:r>
            <a:r>
              <a:rPr lang="fr-FR" dirty="0" err="1" smtClean="0"/>
              <a:t>field</a:t>
            </a:r>
            <a:r>
              <a:rPr lang="fr-FR" dirty="0" smtClean="0"/>
              <a:t>  </a:t>
            </a:r>
          </a:p>
          <a:p>
            <a:r>
              <a:rPr lang="fr-FR" dirty="0" smtClean="0"/>
              <a:t>      </a:t>
            </a:r>
            <a:r>
              <a:rPr lang="fr-FR" dirty="0" err="1" smtClean="0"/>
              <a:t>with</a:t>
            </a:r>
            <a:r>
              <a:rPr lang="fr-FR" dirty="0" smtClean="0"/>
              <a:t> the galaxies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Move galaxies back to original </a:t>
            </a:r>
          </a:p>
          <a:p>
            <a:r>
              <a:rPr lang="fr-FR" dirty="0" smtClean="0"/>
              <a:t>     positions</a:t>
            </a:r>
          </a:p>
          <a:p>
            <a:endParaRPr lang="fr-FR" dirty="0"/>
          </a:p>
          <a:p>
            <a:pPr marL="285750" indent="-285750">
              <a:buFont typeface="Symbol" charset="0"/>
              <a:buChar char=""/>
            </a:pPr>
            <a:r>
              <a:rPr lang="fr-FR" dirty="0" err="1" smtClean="0"/>
              <a:t>Narrows</a:t>
            </a:r>
            <a:r>
              <a:rPr lang="fr-FR" dirty="0" smtClean="0"/>
              <a:t> BAO </a:t>
            </a:r>
            <a:r>
              <a:rPr lang="fr-FR" dirty="0" err="1" smtClean="0"/>
              <a:t>peak</a:t>
            </a:r>
            <a:endParaRPr lang="fr-FR" dirty="0" smtClean="0"/>
          </a:p>
          <a:p>
            <a:pPr marL="285750" indent="-285750">
              <a:buFont typeface="Symbol" charset="0"/>
              <a:buChar char=""/>
            </a:pPr>
            <a:r>
              <a:rPr lang="fr-FR" dirty="0" smtClean="0"/>
              <a:t>Cancels RSD </a:t>
            </a:r>
            <a:r>
              <a:rPr lang="fr-FR" dirty="0" err="1" smtClean="0"/>
              <a:t>at</a:t>
            </a:r>
            <a:r>
              <a:rPr lang="fr-FR" dirty="0" smtClean="0"/>
              <a:t> large </a:t>
            </a:r>
            <a:r>
              <a:rPr lang="fr-FR" dirty="0" err="1" smtClean="0"/>
              <a:t>scales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2547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8466091"/>
              </p:ext>
            </p:extLst>
          </p:nvPr>
        </p:nvGraphicFramePr>
        <p:xfrm>
          <a:off x="307975" y="1143000"/>
          <a:ext cx="3436938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1" name="Équation" r:id="rId3" imgW="1841500" imgH="393700" progId="Equation.3">
                  <p:embed/>
                </p:oleObj>
              </mc:Choice>
              <mc:Fallback>
                <p:oleObj name="Équation" r:id="rId3" imgW="18415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7975" y="1143000"/>
                        <a:ext cx="3436938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9841875"/>
              </p:ext>
            </p:extLst>
          </p:nvPr>
        </p:nvGraphicFramePr>
        <p:xfrm>
          <a:off x="479426" y="3690738"/>
          <a:ext cx="3370262" cy="433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2" name="Équation" r:id="rId5" imgW="1879600" imgH="241300" progId="Equation.3">
                  <p:embed/>
                </p:oleObj>
              </mc:Choice>
              <mc:Fallback>
                <p:oleObj name="Équation" r:id="rId5" imgW="18796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9426" y="3690738"/>
                        <a:ext cx="3370262" cy="4331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4486237"/>
              </p:ext>
            </p:extLst>
          </p:nvPr>
        </p:nvGraphicFramePr>
        <p:xfrm>
          <a:off x="436563" y="4626039"/>
          <a:ext cx="2992437" cy="439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3" name="Équation" r:id="rId7" imgW="1651000" imgH="241300" progId="Equation.3">
                  <p:embed/>
                </p:oleObj>
              </mc:Choice>
              <mc:Fallback>
                <p:oleObj name="Équation" r:id="rId7" imgW="16510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36563" y="4626039"/>
                        <a:ext cx="2992437" cy="4391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416901" y="3325257"/>
            <a:ext cx="1899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</a:rPr>
              <a:t>Monopole</a:t>
            </a:r>
            <a:r>
              <a:rPr lang="fr-FR" sz="2000" b="1" dirty="0" smtClean="0">
                <a:solidFill>
                  <a:srgbClr val="3366FF"/>
                </a:solidFill>
              </a:rPr>
              <a:t> (l=0):</a:t>
            </a:r>
            <a:endParaRPr lang="fr-FR" sz="2000" b="1" dirty="0">
              <a:solidFill>
                <a:srgbClr val="3366FF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03713" y="4240038"/>
            <a:ext cx="2068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err="1" smtClean="0">
                <a:solidFill>
                  <a:srgbClr val="3366FF"/>
                </a:solidFill>
              </a:rPr>
              <a:t>Quadrupole</a:t>
            </a:r>
            <a:r>
              <a:rPr lang="fr-FR" sz="2000" b="1" dirty="0" smtClean="0">
                <a:solidFill>
                  <a:srgbClr val="3366FF"/>
                </a:solidFill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</a:rPr>
              <a:t>(l=2)</a:t>
            </a:r>
            <a:r>
              <a:rPr lang="fr-FR" sz="2000" b="1" dirty="0" smtClean="0">
                <a:solidFill>
                  <a:srgbClr val="3366FF"/>
                </a:solidFill>
              </a:rPr>
              <a:t>:</a:t>
            </a:r>
            <a:endParaRPr lang="fr-FR" sz="2000" b="1" dirty="0">
              <a:solidFill>
                <a:srgbClr val="3366FF"/>
              </a:solidFill>
            </a:endParaRPr>
          </a:p>
        </p:txBody>
      </p:sp>
      <p:grpSp>
        <p:nvGrpSpPr>
          <p:cNvPr id="23" name="Grouper 22"/>
          <p:cNvGrpSpPr/>
          <p:nvPr/>
        </p:nvGrpSpPr>
        <p:grpSpPr>
          <a:xfrm>
            <a:off x="4957454" y="3761343"/>
            <a:ext cx="4192725" cy="3096657"/>
            <a:chOff x="4957454" y="3761343"/>
            <a:chExt cx="4192725" cy="3096657"/>
          </a:xfrm>
        </p:grpSpPr>
        <p:pic>
          <p:nvPicPr>
            <p:cNvPr id="7" name="Image 6" descr="cc2-ps-multipoles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7454" y="3761343"/>
              <a:ext cx="4192725" cy="3096657"/>
            </a:xfrm>
            <a:prstGeom prst="rect">
              <a:avLst/>
            </a:prstGeom>
          </p:spPr>
        </p:pic>
        <p:sp>
          <p:nvSpPr>
            <p:cNvPr id="5" name="ZoneTexte 4"/>
            <p:cNvSpPr txBox="1"/>
            <p:nvPr/>
          </p:nvSpPr>
          <p:spPr>
            <a:xfrm>
              <a:off x="7122013" y="6100763"/>
              <a:ext cx="16634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err="1" smtClean="0"/>
                <a:t>Beutler</a:t>
              </a:r>
              <a:r>
                <a:rPr lang="fr-FR" sz="1400" b="1" dirty="0" smtClean="0"/>
                <a:t> et al. (2016)</a:t>
              </a:r>
            </a:p>
          </p:txBody>
        </p:sp>
      </p:grpSp>
      <p:graphicFrame>
        <p:nvGraphicFramePr>
          <p:cNvPr id="17" name="Obje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2927331"/>
              </p:ext>
            </p:extLst>
          </p:nvPr>
        </p:nvGraphicFramePr>
        <p:xfrm>
          <a:off x="505801" y="2761732"/>
          <a:ext cx="1801813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4" name="Équation" r:id="rId10" imgW="965200" imgH="241300" progId="Equation.3">
                  <p:embed/>
                </p:oleObj>
              </mc:Choice>
              <mc:Fallback>
                <p:oleObj name="Équation" r:id="rId10" imgW="9652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5801" y="2761732"/>
                        <a:ext cx="1801813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416901" y="2406924"/>
            <a:ext cx="2600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Biased</a:t>
            </a:r>
            <a:r>
              <a:rPr lang="fr-FR" b="1" dirty="0" smtClean="0"/>
              <a:t> </a:t>
            </a:r>
            <a:r>
              <a:rPr lang="fr-FR" b="1" dirty="0" err="1" smtClean="0"/>
              <a:t>tracers</a:t>
            </a:r>
            <a:r>
              <a:rPr lang="fr-FR" b="1" dirty="0" smtClean="0"/>
              <a:t> of </a:t>
            </a:r>
            <a:r>
              <a:rPr lang="fr-FR" b="1" dirty="0" err="1" smtClean="0"/>
              <a:t>matter</a:t>
            </a:r>
            <a:r>
              <a:rPr lang="fr-FR" b="1" dirty="0" smtClean="0"/>
              <a:t> :</a:t>
            </a:r>
            <a:endParaRPr lang="fr-FR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124801" y="1834634"/>
            <a:ext cx="4021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Only</a:t>
            </a:r>
            <a:r>
              <a:rPr lang="fr-FR" i="1" dirty="0" smtClean="0"/>
              <a:t> l</a:t>
            </a:r>
            <a:r>
              <a:rPr lang="fr-FR" dirty="0" smtClean="0"/>
              <a:t>=0,2,4 are non </a:t>
            </a:r>
            <a:r>
              <a:rPr lang="fr-FR" dirty="0" err="1" smtClean="0"/>
              <a:t>zero</a:t>
            </a:r>
            <a:r>
              <a:rPr lang="fr-FR" dirty="0" smtClean="0"/>
              <a:t> in </a:t>
            </a:r>
            <a:r>
              <a:rPr lang="fr-FR" dirty="0" err="1" smtClean="0"/>
              <a:t>linear</a:t>
            </a:r>
            <a:r>
              <a:rPr lang="fr-FR" dirty="0" smtClean="0"/>
              <a:t> </a:t>
            </a:r>
            <a:r>
              <a:rPr lang="fr-FR" dirty="0" err="1" smtClean="0"/>
              <a:t>theory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403713" y="5203173"/>
            <a:ext cx="22976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err="1" smtClean="0"/>
              <a:t>Hexadecapole</a:t>
            </a:r>
            <a:r>
              <a:rPr lang="fr-FR" sz="2000" b="1" dirty="0" smtClean="0"/>
              <a:t> (l=4):</a:t>
            </a:r>
          </a:p>
          <a:p>
            <a:endParaRPr lang="fr-FR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22" name="Obje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9821094"/>
              </p:ext>
            </p:extLst>
          </p:nvPr>
        </p:nvGraphicFramePr>
        <p:xfrm>
          <a:off x="480401" y="5661025"/>
          <a:ext cx="2255837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5" name="Équation" r:id="rId12" imgW="1244600" imgH="241300" progId="Equation.3">
                  <p:embed/>
                </p:oleObj>
              </mc:Choice>
              <mc:Fallback>
                <p:oleObj name="Équation" r:id="rId12" imgW="12446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80401" y="5661025"/>
                        <a:ext cx="2255837" cy="439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er 15"/>
          <p:cNvGrpSpPr/>
          <p:nvPr/>
        </p:nvGrpSpPr>
        <p:grpSpPr>
          <a:xfrm>
            <a:off x="4567536" y="450660"/>
            <a:ext cx="4474864" cy="3473639"/>
            <a:chOff x="4567536" y="450660"/>
            <a:chExt cx="4474864" cy="3473639"/>
          </a:xfrm>
        </p:grpSpPr>
        <p:pic>
          <p:nvPicPr>
            <p:cNvPr id="3" name="Image 2" descr="cc2-xi2D-multipoles.png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7536" y="450660"/>
              <a:ext cx="4474864" cy="3473639"/>
            </a:xfrm>
            <a:prstGeom prst="rect">
              <a:avLst/>
            </a:prstGeom>
          </p:spPr>
        </p:pic>
        <p:sp>
          <p:nvSpPr>
            <p:cNvPr id="6" name="ZoneTexte 5"/>
            <p:cNvSpPr txBox="1"/>
            <p:nvPr/>
          </p:nvSpPr>
          <p:spPr>
            <a:xfrm>
              <a:off x="7067837" y="3058693"/>
              <a:ext cx="17798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err="1" smtClean="0"/>
                <a:t>Satpathy</a:t>
              </a:r>
              <a:r>
                <a:rPr lang="fr-FR" sz="1400" b="1" dirty="0" smtClean="0"/>
                <a:t> et al. (2016)</a:t>
              </a:r>
              <a:endParaRPr lang="fr-FR" sz="1400" b="1" dirty="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-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Legendre </a:t>
            </a:r>
            <a:r>
              <a:rPr lang="fr-FR" dirty="0" err="1" smtClean="0"/>
              <a:t>multipoles</a:t>
            </a:r>
            <a:r>
              <a:rPr lang="fr-FR" dirty="0" smtClean="0"/>
              <a:t> </a:t>
            </a:r>
            <a:r>
              <a:rPr lang="fr-FR" dirty="0" err="1" smtClean="0"/>
              <a:t>decomposition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6758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7235716"/>
              </p:ext>
            </p:extLst>
          </p:nvPr>
        </p:nvGraphicFramePr>
        <p:xfrm>
          <a:off x="1258888" y="892969"/>
          <a:ext cx="2701925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Équation" r:id="rId3" imgW="1447800" imgH="330200" progId="Equation.3">
                  <p:embed/>
                </p:oleObj>
              </mc:Choice>
              <mc:Fallback>
                <p:oleObj name="Équation" r:id="rId3" imgW="14478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8888" y="892969"/>
                        <a:ext cx="2701925" cy="617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ZoneTexte 18"/>
          <p:cNvSpPr txBox="1"/>
          <p:nvPr/>
        </p:nvSpPr>
        <p:spPr>
          <a:xfrm>
            <a:off x="522288" y="1510506"/>
            <a:ext cx="41906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Performed</a:t>
            </a:r>
            <a:r>
              <a:rPr lang="fr-FR" dirty="0" smtClean="0"/>
              <a:t> by a </a:t>
            </a:r>
            <a:r>
              <a:rPr lang="fr-FR" dirty="0" err="1" smtClean="0"/>
              <a:t>different</a:t>
            </a:r>
            <a:r>
              <a:rPr lang="fr-FR" dirty="0" smtClean="0"/>
              <a:t> group.</a:t>
            </a:r>
          </a:p>
          <a:p>
            <a:r>
              <a:rPr lang="fr-FR" dirty="0" err="1" smtClean="0"/>
              <a:t>Filtering</a:t>
            </a:r>
            <a:r>
              <a:rPr lang="fr-FR" dirty="0" smtClean="0"/>
              <a:t> out l&gt;4 </a:t>
            </a:r>
            <a:r>
              <a:rPr lang="fr-FR" dirty="0" err="1" smtClean="0"/>
              <a:t>multipoles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Configuration </a:t>
            </a:r>
            <a:r>
              <a:rPr lang="fr-FR" dirty="0" err="1" smtClean="0"/>
              <a:t>space</a:t>
            </a:r>
            <a:r>
              <a:rPr lang="fr-FR" dirty="0" smtClean="0"/>
              <a:t> : </a:t>
            </a:r>
            <a:r>
              <a:rPr lang="fr-FR" b="1" dirty="0" smtClean="0"/>
              <a:t>Sanchez et al. (2016)</a:t>
            </a:r>
            <a:endParaRPr lang="fr-FR" b="1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2288" y="-228600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 smtClean="0"/>
              <a:t>« </a:t>
            </a:r>
            <a:r>
              <a:rPr lang="fr-FR" dirty="0" err="1" smtClean="0"/>
              <a:t>wedges</a:t>
            </a:r>
            <a:r>
              <a:rPr lang="fr-FR" dirty="0" smtClean="0"/>
              <a:t> » </a:t>
            </a:r>
            <a:r>
              <a:rPr lang="fr-FR" dirty="0" err="1" smtClean="0"/>
              <a:t>analysis</a:t>
            </a:r>
            <a:endParaRPr lang="fr-FR" dirty="0"/>
          </a:p>
        </p:txBody>
      </p:sp>
      <p:pic>
        <p:nvPicPr>
          <p:cNvPr id="4" name="Image 3" descr="cc2-xi-wedge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2921000"/>
            <a:ext cx="2819399" cy="3468181"/>
          </a:xfrm>
          <a:prstGeom prst="rect">
            <a:avLst/>
          </a:prstGeom>
        </p:spPr>
      </p:pic>
      <p:pic>
        <p:nvPicPr>
          <p:cNvPr id="10" name="Image 9" descr="cc2-ps-wedges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051" y="2159000"/>
            <a:ext cx="3949700" cy="4699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293540" y="1631434"/>
            <a:ext cx="3338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Fourier </a:t>
            </a:r>
            <a:r>
              <a:rPr lang="fr-FR" dirty="0" err="1"/>
              <a:t>space</a:t>
            </a:r>
            <a:r>
              <a:rPr lang="fr-FR" dirty="0"/>
              <a:t> : </a:t>
            </a:r>
            <a:r>
              <a:rPr lang="fr-FR" b="1" dirty="0" err="1"/>
              <a:t>Grieb</a:t>
            </a:r>
            <a:r>
              <a:rPr lang="fr-FR" b="1" dirty="0"/>
              <a:t> et al. (2016)</a:t>
            </a:r>
          </a:p>
        </p:txBody>
      </p:sp>
    </p:spTree>
    <p:extLst>
      <p:ext uri="{BB962C8B-B14F-4D97-AF65-F5344CB8AC3E}">
        <p14:creationId xmlns:p14="http://schemas.microsoft.com/office/powerpoint/2010/main" val="2823679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229600" cy="1143000"/>
          </a:xfrm>
        </p:spPr>
        <p:txBody>
          <a:bodyPr/>
          <a:lstStyle/>
          <a:p>
            <a:r>
              <a:rPr lang="fr-FR" dirty="0" err="1" smtClean="0"/>
              <a:t>Companion</a:t>
            </a:r>
            <a:r>
              <a:rPr lang="fr-FR" dirty="0" smtClean="0"/>
              <a:t> </a:t>
            </a:r>
            <a:r>
              <a:rPr lang="fr-FR" dirty="0" err="1" smtClean="0"/>
              <a:t>papers</a:t>
            </a:r>
            <a:r>
              <a:rPr lang="fr-FR" dirty="0" smtClean="0"/>
              <a:t> :</a:t>
            </a:r>
            <a:endParaRPr lang="fr-FR" dirty="0"/>
          </a:p>
        </p:txBody>
      </p:sp>
      <p:pic>
        <p:nvPicPr>
          <p:cNvPr id="4" name="Image 3" descr="cc2-pape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1742000"/>
            <a:ext cx="7835900" cy="37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86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766762"/>
          </a:xfrm>
        </p:spPr>
        <p:txBody>
          <a:bodyPr>
            <a:normAutofit/>
          </a:bodyPr>
          <a:lstStyle/>
          <a:p>
            <a:r>
              <a:rPr lang="fr-FR" sz="3200" dirty="0" smtClean="0"/>
              <a:t>Performance of </a:t>
            </a:r>
            <a:r>
              <a:rPr lang="fr-FR" sz="3200" dirty="0" err="1" smtClean="0"/>
              <a:t>analysis</a:t>
            </a:r>
            <a:r>
              <a:rPr lang="fr-FR" sz="3200" dirty="0" smtClean="0"/>
              <a:t> </a:t>
            </a:r>
            <a:r>
              <a:rPr lang="fr-FR" sz="3200" dirty="0" err="1" smtClean="0"/>
              <a:t>methods</a:t>
            </a:r>
            <a:r>
              <a:rPr lang="fr-FR" sz="3200" dirty="0" smtClean="0"/>
              <a:t> on </a:t>
            </a:r>
            <a:r>
              <a:rPr lang="fr-FR" sz="3200" dirty="0" err="1" smtClean="0"/>
              <a:t>mocks</a:t>
            </a:r>
            <a:endParaRPr lang="fr-FR" sz="3200" dirty="0"/>
          </a:p>
        </p:txBody>
      </p:sp>
      <p:sp>
        <p:nvSpPr>
          <p:cNvPr id="4" name="Rectangle 3"/>
          <p:cNvSpPr/>
          <p:nvPr/>
        </p:nvSpPr>
        <p:spPr>
          <a:xfrm>
            <a:off x="647700" y="5179844"/>
            <a:ext cx="7493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/>
              <a:t>What</a:t>
            </a:r>
            <a:r>
              <a:rPr lang="fr-FR" dirty="0" smtClean="0"/>
              <a:t> the </a:t>
            </a:r>
            <a:r>
              <a:rPr lang="fr-FR" dirty="0" err="1" smtClean="0"/>
              <a:t>paper</a:t>
            </a:r>
            <a:r>
              <a:rPr lang="fr-FR" dirty="0" smtClean="0"/>
              <a:t> </a:t>
            </a:r>
            <a:r>
              <a:rPr lang="fr-FR" dirty="0" err="1" smtClean="0"/>
              <a:t>says</a:t>
            </a:r>
            <a:r>
              <a:rPr lang="fr-FR" dirty="0" smtClean="0"/>
              <a:t> about </a:t>
            </a:r>
            <a:r>
              <a:rPr lang="fr-FR" dirty="0" err="1" smtClean="0"/>
              <a:t>it</a:t>
            </a:r>
            <a:r>
              <a:rPr lang="fr-FR" dirty="0" smtClean="0"/>
              <a:t> :</a:t>
            </a:r>
          </a:p>
          <a:p>
            <a:r>
              <a:rPr lang="fr-FR" dirty="0" smtClean="0"/>
              <a:t>« In all cases the µ-</a:t>
            </a:r>
            <a:r>
              <a:rPr lang="fr-FR" dirty="0" err="1" smtClean="0"/>
              <a:t>wedges</a:t>
            </a:r>
            <a:r>
              <a:rPr lang="fr-FR" dirty="0" smtClean="0"/>
              <a:t> analyses </a:t>
            </a:r>
            <a:r>
              <a:rPr lang="fr-FR" dirty="0" err="1" smtClean="0"/>
              <a:t>give</a:t>
            </a:r>
            <a:r>
              <a:rPr lang="fr-FR" dirty="0" smtClean="0"/>
              <a:t> </a:t>
            </a:r>
            <a:r>
              <a:rPr lang="fr-FR" dirty="0" err="1" smtClean="0"/>
              <a:t>significantly</a:t>
            </a:r>
            <a:r>
              <a:rPr lang="fr-FR" dirty="0"/>
              <a:t> </a:t>
            </a:r>
            <a:r>
              <a:rPr lang="fr-FR" dirty="0" err="1" smtClean="0"/>
              <a:t>tighter</a:t>
            </a:r>
            <a:r>
              <a:rPr lang="fr-FR" dirty="0" smtClean="0"/>
              <a:t> </a:t>
            </a:r>
          </a:p>
          <a:p>
            <a:r>
              <a:rPr lang="fr-FR" dirty="0" err="1" smtClean="0"/>
              <a:t>constraints</a:t>
            </a:r>
            <a:r>
              <a:rPr lang="fr-FR" dirty="0" smtClean="0"/>
              <a:t> </a:t>
            </a:r>
            <a:r>
              <a:rPr lang="fr-FR" dirty="0" err="1" smtClean="0"/>
              <a:t>than</a:t>
            </a:r>
            <a:r>
              <a:rPr lang="fr-FR" dirty="0" smtClean="0"/>
              <a:t> the </a:t>
            </a:r>
            <a:r>
              <a:rPr lang="fr-FR" dirty="0" err="1" smtClean="0"/>
              <a:t>multipole</a:t>
            </a:r>
            <a:r>
              <a:rPr lang="fr-FR" dirty="0" smtClean="0"/>
              <a:t> analyses, in </a:t>
            </a:r>
            <a:r>
              <a:rPr lang="fr-FR" dirty="0" err="1" smtClean="0"/>
              <a:t>both</a:t>
            </a:r>
            <a:r>
              <a:rPr lang="fr-FR" dirty="0" smtClean="0"/>
              <a:t> configuration </a:t>
            </a:r>
          </a:p>
          <a:p>
            <a:r>
              <a:rPr lang="fr-FR" dirty="0" err="1" smtClean="0"/>
              <a:t>space</a:t>
            </a:r>
            <a:r>
              <a:rPr lang="fr-FR" dirty="0" smtClean="0"/>
              <a:t> and Fourier </a:t>
            </a:r>
            <a:r>
              <a:rPr lang="fr-FR" dirty="0" err="1" smtClean="0"/>
              <a:t>space</a:t>
            </a:r>
            <a:r>
              <a:rPr lang="fr-FR" dirty="0" smtClean="0"/>
              <a:t> </a:t>
            </a:r>
            <a:r>
              <a:rPr lang="fr-FR" dirty="0" smtClean="0"/>
              <a:t>»</a:t>
            </a:r>
            <a:endParaRPr lang="fr-FR" dirty="0"/>
          </a:p>
        </p:txBody>
      </p:sp>
      <p:pic>
        <p:nvPicPr>
          <p:cNvPr id="5" name="Image 4" descr="cc2-prerecon-com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395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59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err="1" smtClean="0"/>
              <a:t>Comparison</a:t>
            </a:r>
            <a:r>
              <a:rPr lang="fr-FR" dirty="0" smtClean="0"/>
              <a:t> of analyses - consensus</a:t>
            </a:r>
            <a:endParaRPr lang="fr-FR" dirty="0"/>
          </a:p>
        </p:txBody>
      </p:sp>
      <p:pic>
        <p:nvPicPr>
          <p:cNvPr id="4" name="Image 3" descr="cc2-consensu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100" y="970192"/>
            <a:ext cx="5981699" cy="569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202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131762"/>
            <a:ext cx="8229600" cy="1143000"/>
          </a:xfrm>
        </p:spPr>
        <p:txBody>
          <a:bodyPr/>
          <a:lstStyle/>
          <a:p>
            <a:r>
              <a:rPr lang="fr-FR" dirty="0" smtClean="0"/>
              <a:t>BAO « Hubble </a:t>
            </a:r>
            <a:r>
              <a:rPr lang="fr-FR" dirty="0" err="1" smtClean="0"/>
              <a:t>diagram</a:t>
            </a:r>
            <a:r>
              <a:rPr lang="fr-FR" dirty="0" smtClean="0"/>
              <a:t> »</a:t>
            </a:r>
            <a:endParaRPr lang="fr-FR" dirty="0"/>
          </a:p>
        </p:txBody>
      </p:sp>
      <p:pic>
        <p:nvPicPr>
          <p:cNvPr id="4" name="Image 3" descr="cc2-hubble-diagr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" y="668188"/>
            <a:ext cx="7912100" cy="478096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714500" y="5488969"/>
            <a:ext cx="59917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Angular</a:t>
            </a:r>
            <a:r>
              <a:rPr lang="fr-FR" dirty="0" smtClean="0"/>
              <a:t> </a:t>
            </a:r>
            <a:r>
              <a:rPr lang="fr-FR" dirty="0" err="1" smtClean="0"/>
              <a:t>diameter</a:t>
            </a:r>
            <a:r>
              <a:rPr lang="fr-FR" dirty="0" smtClean="0"/>
              <a:t> distance : D</a:t>
            </a:r>
            <a:r>
              <a:rPr lang="fr-FR" baseline="-25000" dirty="0" smtClean="0"/>
              <a:t>A</a:t>
            </a:r>
            <a:r>
              <a:rPr lang="fr-FR" dirty="0" smtClean="0"/>
              <a:t>(z)= (transverse BAO size)/angle</a:t>
            </a:r>
          </a:p>
          <a:p>
            <a:r>
              <a:rPr lang="fr-FR" dirty="0" err="1" smtClean="0"/>
              <a:t>Comoving</a:t>
            </a:r>
            <a:r>
              <a:rPr lang="fr-FR" dirty="0" smtClean="0"/>
              <a:t> </a:t>
            </a:r>
            <a:r>
              <a:rPr lang="fr-FR" dirty="0" err="1" smtClean="0"/>
              <a:t>diameter</a:t>
            </a:r>
            <a:r>
              <a:rPr lang="fr-FR" dirty="0" smtClean="0"/>
              <a:t> distance : D</a:t>
            </a:r>
            <a:r>
              <a:rPr lang="fr-FR" baseline="-25000" dirty="0" smtClean="0"/>
              <a:t>M</a:t>
            </a:r>
            <a:r>
              <a:rPr lang="fr-FR" dirty="0" smtClean="0"/>
              <a:t>(z) = (1+z)D</a:t>
            </a:r>
            <a:r>
              <a:rPr lang="fr-FR" baseline="-25000" dirty="0" smtClean="0"/>
              <a:t>A</a:t>
            </a:r>
            <a:r>
              <a:rPr lang="fr-FR" dirty="0" smtClean="0"/>
              <a:t>(z)</a:t>
            </a:r>
          </a:p>
          <a:p>
            <a:r>
              <a:rPr lang="fr-FR" dirty="0" smtClean="0"/>
              <a:t>Angle </a:t>
            </a:r>
            <a:r>
              <a:rPr lang="fr-FR" dirty="0" err="1" smtClean="0"/>
              <a:t>averaged</a:t>
            </a:r>
            <a:r>
              <a:rPr lang="fr-FR" dirty="0" smtClean="0"/>
              <a:t> BAO -&gt;  D</a:t>
            </a:r>
            <a:r>
              <a:rPr lang="fr-FR" baseline="-25000" dirty="0" smtClean="0"/>
              <a:t>V</a:t>
            </a:r>
            <a:r>
              <a:rPr lang="fr-FR" dirty="0" smtClean="0"/>
              <a:t>(z) = [ czD</a:t>
            </a:r>
            <a:r>
              <a:rPr lang="fr-FR" baseline="-25000" dirty="0" smtClean="0"/>
              <a:t>M</a:t>
            </a:r>
            <a:r>
              <a:rPr lang="fr-FR" baseline="30000" dirty="0" smtClean="0"/>
              <a:t>2</a:t>
            </a:r>
            <a:r>
              <a:rPr lang="fr-FR" dirty="0" smtClean="0"/>
              <a:t>(z)/H(z) ]</a:t>
            </a:r>
            <a:r>
              <a:rPr lang="fr-FR" baseline="30000" dirty="0" smtClean="0"/>
              <a:t>1/3</a:t>
            </a:r>
            <a:endParaRPr lang="fr-FR" baseline="30000" dirty="0"/>
          </a:p>
        </p:txBody>
      </p:sp>
    </p:spTree>
    <p:extLst>
      <p:ext uri="{BB962C8B-B14F-4D97-AF65-F5344CB8AC3E}">
        <p14:creationId xmlns:p14="http://schemas.microsoft.com/office/powerpoint/2010/main" val="274851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3338"/>
            <a:ext cx="8229600" cy="1143000"/>
          </a:xfrm>
        </p:spPr>
        <p:txBody>
          <a:bodyPr/>
          <a:lstStyle/>
          <a:p>
            <a:r>
              <a:rPr lang="fr-FR" dirty="0" err="1" smtClean="0"/>
              <a:t>Cosmological</a:t>
            </a:r>
            <a:r>
              <a:rPr lang="fr-FR" dirty="0" smtClean="0"/>
              <a:t> </a:t>
            </a:r>
            <a:r>
              <a:rPr lang="fr-FR" dirty="0" err="1" smtClean="0"/>
              <a:t>constraints</a:t>
            </a:r>
            <a:r>
              <a:rPr lang="fr-FR" dirty="0" smtClean="0"/>
              <a:t> :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047064" y="3432115"/>
            <a:ext cx="66929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I</a:t>
            </a:r>
            <a:r>
              <a:rPr lang="is-IS" dirty="0" smtClean="0"/>
              <a:t>n o-CDM :</a:t>
            </a:r>
          </a:p>
          <a:p>
            <a:r>
              <a:rPr lang="is-IS" dirty="0" smtClean="0"/>
              <a:t>Ω</a:t>
            </a:r>
            <a:r>
              <a:rPr lang="is-IS" baseline="-25000" dirty="0" smtClean="0"/>
              <a:t>K</a:t>
            </a:r>
            <a:r>
              <a:rPr lang="is-IS" dirty="0" smtClean="0"/>
              <a:t> </a:t>
            </a:r>
            <a:r>
              <a:rPr lang="is-IS" dirty="0"/>
              <a:t>=   0.000   ± 0.005   (95%, Planck TT,TE,EE+lowP+</a:t>
            </a:r>
            <a:r>
              <a:rPr lang="is-IS" b="1" dirty="0"/>
              <a:t>lensing</a:t>
            </a:r>
            <a:r>
              <a:rPr lang="is-IS" dirty="0"/>
              <a:t>+BAO</a:t>
            </a:r>
            <a:r>
              <a:rPr lang="is-IS" dirty="0" smtClean="0"/>
              <a:t>)</a:t>
            </a:r>
          </a:p>
          <a:p>
            <a:r>
              <a:rPr lang="is-IS" dirty="0" smtClean="0"/>
              <a:t>Ω</a:t>
            </a:r>
            <a:r>
              <a:rPr lang="is-IS" baseline="-25000" dirty="0" smtClean="0"/>
              <a:t>K</a:t>
            </a:r>
            <a:r>
              <a:rPr lang="is-IS" dirty="0" smtClean="0"/>
              <a:t> </a:t>
            </a:r>
            <a:r>
              <a:rPr lang="is-IS" dirty="0"/>
              <a:t>= </a:t>
            </a:r>
            <a:r>
              <a:rPr lang="is-IS" dirty="0" smtClean="0"/>
              <a:t>+0.0004 </a:t>
            </a:r>
            <a:r>
              <a:rPr lang="is-IS" dirty="0"/>
              <a:t>± </a:t>
            </a:r>
            <a:r>
              <a:rPr lang="is-IS" dirty="0" smtClean="0"/>
              <a:t>0.0020 (</a:t>
            </a:r>
            <a:r>
              <a:rPr lang="is-IS" b="1" dirty="0" smtClean="0">
                <a:solidFill>
                  <a:srgbClr val="FF0000"/>
                </a:solidFill>
              </a:rPr>
              <a:t>68%</a:t>
            </a:r>
            <a:r>
              <a:rPr lang="is-IS" dirty="0" smtClean="0"/>
              <a:t>, </a:t>
            </a:r>
            <a:r>
              <a:rPr lang="is-IS" dirty="0"/>
              <a:t>Planck </a:t>
            </a:r>
            <a:r>
              <a:rPr lang="is-IS" dirty="0" smtClean="0"/>
              <a:t>TT,TE,EE</a:t>
            </a:r>
            <a:r>
              <a:rPr lang="is-IS" dirty="0"/>
              <a:t>+lowP+</a:t>
            </a:r>
            <a:r>
              <a:rPr lang="is-IS" b="1" dirty="0" smtClean="0">
                <a:solidFill>
                  <a:srgbClr val="FF0000"/>
                </a:solidFill>
              </a:rPr>
              <a:t>DR12</a:t>
            </a:r>
            <a:r>
              <a:rPr lang="is-IS" dirty="0" smtClean="0"/>
              <a:t>)</a:t>
            </a:r>
          </a:p>
          <a:p>
            <a:endParaRPr lang="is-IS" dirty="0" smtClean="0"/>
          </a:p>
          <a:p>
            <a:r>
              <a:rPr lang="fr-FR" dirty="0"/>
              <a:t>I</a:t>
            </a:r>
            <a:r>
              <a:rPr lang="is-IS" dirty="0"/>
              <a:t>n </a:t>
            </a:r>
            <a:r>
              <a:rPr lang="is-IS" dirty="0" smtClean="0"/>
              <a:t>w-CDM :</a:t>
            </a:r>
            <a:endParaRPr lang="is-IS" dirty="0"/>
          </a:p>
          <a:p>
            <a:r>
              <a:rPr lang="is-IS" dirty="0" smtClean="0"/>
              <a:t>w =  -1.006 </a:t>
            </a:r>
            <a:r>
              <a:rPr lang="is-IS" baseline="30000" dirty="0" smtClean="0"/>
              <a:t>+0.085 </a:t>
            </a:r>
            <a:r>
              <a:rPr lang="is-IS" baseline="-25000" dirty="0" smtClean="0"/>
              <a:t>-0.091        </a:t>
            </a:r>
            <a:r>
              <a:rPr lang="is-IS" dirty="0"/>
              <a:t>(95%, Planck TT,TE,EE+lowP+</a:t>
            </a:r>
            <a:r>
              <a:rPr lang="is-IS" b="1" dirty="0"/>
              <a:t>lensing</a:t>
            </a:r>
            <a:r>
              <a:rPr lang="is-IS" dirty="0"/>
              <a:t>+BAO)</a:t>
            </a:r>
            <a:endParaRPr lang="is-IS" dirty="0" smtClean="0"/>
          </a:p>
          <a:p>
            <a:r>
              <a:rPr lang="fr-FR" dirty="0" smtClean="0"/>
              <a:t>w =  -1.01   </a:t>
            </a:r>
            <a:r>
              <a:rPr lang="is-IS" dirty="0" smtClean="0"/>
              <a:t>± </a:t>
            </a:r>
            <a:r>
              <a:rPr lang="is-IS" dirty="0" smtClean="0"/>
              <a:t>0.05           </a:t>
            </a:r>
            <a:r>
              <a:rPr lang="is-IS" dirty="0" smtClean="0"/>
              <a:t>(</a:t>
            </a:r>
            <a:r>
              <a:rPr lang="is-IS" b="1" dirty="0">
                <a:solidFill>
                  <a:srgbClr val="FF0000"/>
                </a:solidFill>
              </a:rPr>
              <a:t>68%</a:t>
            </a:r>
            <a:r>
              <a:rPr lang="is-IS" dirty="0"/>
              <a:t>, Planck TT,TE,EE+lowP+</a:t>
            </a:r>
            <a:r>
              <a:rPr lang="is-IS" b="1" dirty="0">
                <a:solidFill>
                  <a:srgbClr val="FF0000"/>
                </a:solidFill>
              </a:rPr>
              <a:t>DR12</a:t>
            </a:r>
            <a:r>
              <a:rPr lang="is-IS" dirty="0" smtClean="0"/>
              <a:t>)</a:t>
            </a:r>
          </a:p>
        </p:txBody>
      </p:sp>
      <p:pic>
        <p:nvPicPr>
          <p:cNvPr id="9" name="Image 8" descr="cc2-planck-omegam-h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800" y="1769485"/>
            <a:ext cx="4584700" cy="10795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047064" y="1956590"/>
            <a:ext cx="21818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dirty="0" smtClean="0"/>
              <a:t>In </a:t>
            </a:r>
            <a:r>
              <a:rPr lang="is-IS" dirty="0" smtClean="0">
                <a:latin typeface="Symbol" charset="2"/>
                <a:cs typeface="Symbol" charset="2"/>
              </a:rPr>
              <a:t>L</a:t>
            </a:r>
            <a:r>
              <a:rPr lang="is-IS" dirty="0" smtClean="0"/>
              <a:t>-CDM : </a:t>
            </a:r>
            <a:r>
              <a:rPr lang="is-IS" b="1" dirty="0" smtClean="0">
                <a:solidFill>
                  <a:srgbClr val="FF0000"/>
                </a:solidFill>
              </a:rPr>
              <a:t>DR12</a:t>
            </a:r>
          </a:p>
          <a:p>
            <a:r>
              <a:rPr lang="is-IS" dirty="0" smtClean="0"/>
              <a:t>H</a:t>
            </a:r>
            <a:r>
              <a:rPr lang="is-IS" baseline="-25000" dirty="0" smtClean="0"/>
              <a:t>0</a:t>
            </a:r>
            <a:r>
              <a:rPr lang="is-IS" dirty="0" smtClean="0"/>
              <a:t> = 67.6 +/- 0.5</a:t>
            </a:r>
          </a:p>
          <a:p>
            <a:r>
              <a:rPr lang="is-IS" dirty="0" smtClean="0"/>
              <a:t>Ω</a:t>
            </a:r>
            <a:r>
              <a:rPr lang="is-IS" baseline="-25000" dirty="0" smtClean="0"/>
              <a:t>m</a:t>
            </a:r>
            <a:r>
              <a:rPr lang="is-IS" dirty="0" smtClean="0"/>
              <a:t> = 0.311 +/- 0.006 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5283200" y="1389102"/>
            <a:ext cx="2606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Planck </a:t>
            </a:r>
            <a:r>
              <a:rPr lang="fr-FR" dirty="0" err="1" smtClean="0"/>
              <a:t>Results</a:t>
            </a:r>
            <a:r>
              <a:rPr lang="fr-FR" dirty="0" smtClean="0"/>
              <a:t> (June2016)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4306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1143000"/>
          </a:xfrm>
        </p:spPr>
        <p:txBody>
          <a:bodyPr/>
          <a:lstStyle/>
          <a:p>
            <a:r>
              <a:rPr lang="fr-FR" dirty="0" err="1" smtClean="0"/>
              <a:t>Cosmological</a:t>
            </a:r>
            <a:r>
              <a:rPr lang="fr-FR" dirty="0" smtClean="0"/>
              <a:t> </a:t>
            </a:r>
            <a:r>
              <a:rPr lang="fr-FR" dirty="0" err="1" smtClean="0"/>
              <a:t>constraints</a:t>
            </a:r>
            <a:r>
              <a:rPr lang="fr-FR" dirty="0" smtClean="0"/>
              <a:t> :</a:t>
            </a:r>
            <a:endParaRPr lang="fr-FR" dirty="0"/>
          </a:p>
        </p:txBody>
      </p:sp>
      <p:pic>
        <p:nvPicPr>
          <p:cNvPr id="7" name="Image 6" descr="comp-2-3-bins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50"/>
          <a:stretch/>
        </p:blipFill>
        <p:spPr>
          <a:xfrm>
            <a:off x="342900" y="1954768"/>
            <a:ext cx="8581303" cy="277336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889000" y="1585436"/>
            <a:ext cx="1350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In </a:t>
            </a:r>
            <a:r>
              <a:rPr lang="fr-FR" dirty="0" err="1" smtClean="0"/>
              <a:t>ow</a:t>
            </a:r>
            <a:r>
              <a:rPr lang="fr-FR" dirty="0" smtClean="0"/>
              <a:t>-CDM 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1073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fr-FR" dirty="0" err="1" smtClean="0"/>
              <a:t>Cosmological</a:t>
            </a:r>
            <a:r>
              <a:rPr lang="fr-FR" dirty="0" smtClean="0"/>
              <a:t> </a:t>
            </a:r>
            <a:r>
              <a:rPr lang="fr-FR" dirty="0" err="1" smtClean="0"/>
              <a:t>constraints</a:t>
            </a:r>
            <a:endParaRPr lang="fr-FR" dirty="0"/>
          </a:p>
        </p:txBody>
      </p:sp>
      <p:pic>
        <p:nvPicPr>
          <p:cNvPr id="4" name="Image 3" descr="cc2-w0wa-bos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00" y="1771650"/>
            <a:ext cx="4229100" cy="3945267"/>
          </a:xfrm>
          <a:prstGeom prst="rect">
            <a:avLst/>
          </a:prstGeom>
        </p:spPr>
      </p:pic>
      <p:pic>
        <p:nvPicPr>
          <p:cNvPr id="5" name="Image 4" descr="cc2-w0wa-planck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600" y="2383167"/>
            <a:ext cx="2286000" cy="37973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066800" y="1238766"/>
            <a:ext cx="558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Time </a:t>
            </a:r>
            <a:r>
              <a:rPr lang="fr-FR" dirty="0" err="1" smtClean="0"/>
              <a:t>varying</a:t>
            </a:r>
            <a:r>
              <a:rPr lang="fr-FR" dirty="0"/>
              <a:t> </a:t>
            </a:r>
            <a:r>
              <a:rPr lang="fr-FR" dirty="0" err="1" smtClean="0"/>
              <a:t>Dark</a:t>
            </a:r>
            <a:r>
              <a:rPr lang="fr-FR" dirty="0" smtClean="0"/>
              <a:t> </a:t>
            </a:r>
            <a:r>
              <a:rPr lang="fr-FR" dirty="0" err="1" smtClean="0"/>
              <a:t>Energy</a:t>
            </a:r>
            <a:r>
              <a:rPr lang="fr-FR" dirty="0" smtClean="0"/>
              <a:t> </a:t>
            </a:r>
            <a:r>
              <a:rPr lang="fr-FR" dirty="0" err="1" smtClean="0"/>
              <a:t>eq</a:t>
            </a:r>
            <a:r>
              <a:rPr lang="fr-FR" dirty="0" smtClean="0"/>
              <a:t> of state : w = w</a:t>
            </a:r>
            <a:r>
              <a:rPr lang="fr-FR" baseline="-25000" dirty="0" smtClean="0"/>
              <a:t>0</a:t>
            </a:r>
            <a:r>
              <a:rPr lang="fr-FR" dirty="0" smtClean="0"/>
              <a:t> + ( 1 - a ) </a:t>
            </a:r>
            <a:r>
              <a:rPr lang="fr-FR" dirty="0" err="1" smtClean="0"/>
              <a:t>w</a:t>
            </a:r>
            <a:r>
              <a:rPr lang="fr-FR" baseline="-25000" dirty="0" err="1" smtClean="0"/>
              <a:t>a</a:t>
            </a:r>
            <a:r>
              <a:rPr lang="fr-FR" baseline="-25000" dirty="0" smtClean="0"/>
              <a:t> </a:t>
            </a:r>
            <a:endParaRPr lang="fr-FR" baseline="-25000" dirty="0"/>
          </a:p>
        </p:txBody>
      </p:sp>
    </p:spTree>
    <p:extLst>
      <p:ext uri="{BB962C8B-B14F-4D97-AF65-F5344CB8AC3E}">
        <p14:creationId xmlns:p14="http://schemas.microsoft.com/office/powerpoint/2010/main" val="6607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c2-nulike-plan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100" y="2527097"/>
            <a:ext cx="3251200" cy="262910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8978" y="-195262"/>
            <a:ext cx="8229600" cy="1143000"/>
          </a:xfrm>
        </p:spPr>
        <p:txBody>
          <a:bodyPr/>
          <a:lstStyle/>
          <a:p>
            <a:r>
              <a:rPr lang="fr-FR" dirty="0" err="1" smtClean="0"/>
              <a:t>Constraint</a:t>
            </a:r>
            <a:r>
              <a:rPr lang="fr-FR" dirty="0" smtClean="0"/>
              <a:t> on neutrino mass </a:t>
            </a:r>
            <a:endParaRPr lang="fr-FR" dirty="0"/>
          </a:p>
        </p:txBody>
      </p:sp>
      <p:grpSp>
        <p:nvGrpSpPr>
          <p:cNvPr id="8" name="Grouper 7"/>
          <p:cNvGrpSpPr/>
          <p:nvPr/>
        </p:nvGrpSpPr>
        <p:grpSpPr>
          <a:xfrm>
            <a:off x="270078" y="1917700"/>
            <a:ext cx="3889578" cy="3175000"/>
            <a:chOff x="584200" y="1727200"/>
            <a:chExt cx="3889578" cy="3175000"/>
          </a:xfrm>
        </p:grpSpPr>
        <p:pic>
          <p:nvPicPr>
            <p:cNvPr id="4" name="Image 3" descr="cc2-nu-mass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200" y="1727200"/>
              <a:ext cx="3889578" cy="3175000"/>
            </a:xfrm>
            <a:prstGeom prst="rect">
              <a:avLst/>
            </a:prstGeom>
          </p:spPr>
        </p:pic>
        <p:cxnSp>
          <p:nvCxnSpPr>
            <p:cNvPr id="6" name="Connecteur droit 5"/>
            <p:cNvCxnSpPr/>
            <p:nvPr/>
          </p:nvCxnSpPr>
          <p:spPr>
            <a:xfrm flipV="1">
              <a:off x="1498600" y="3898900"/>
              <a:ext cx="0" cy="406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 flipV="1">
              <a:off x="1828800" y="3898900"/>
              <a:ext cx="0" cy="406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Image 8" descr="cc2-numass-re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6200"/>
            <a:ext cx="9144000" cy="1520964"/>
          </a:xfrm>
          <a:prstGeom prst="rect">
            <a:avLst/>
          </a:prstGeom>
        </p:spPr>
      </p:pic>
      <p:pic>
        <p:nvPicPr>
          <p:cNvPr id="10" name="Image 9" descr="cc2-numass-planck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900" y="1612900"/>
            <a:ext cx="4483100" cy="109220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5829300" y="1134070"/>
            <a:ext cx="2606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Planck </a:t>
            </a:r>
            <a:r>
              <a:rPr lang="fr-FR" dirty="0" err="1" smtClean="0"/>
              <a:t>Results</a:t>
            </a:r>
            <a:r>
              <a:rPr lang="fr-FR" dirty="0" smtClean="0"/>
              <a:t> (June2016)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762000" y="1401802"/>
            <a:ext cx="31054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/>
              <a:t>BOSS – DR12</a:t>
            </a:r>
          </a:p>
          <a:p>
            <a:r>
              <a:rPr lang="fr-FR" dirty="0" smtClean="0"/>
              <a:t>Power </a:t>
            </a:r>
            <a:r>
              <a:rPr lang="fr-FR" dirty="0" err="1" smtClean="0"/>
              <a:t>spectrum</a:t>
            </a:r>
            <a:r>
              <a:rPr lang="fr-FR" dirty="0" smtClean="0"/>
              <a:t> + CMB </a:t>
            </a:r>
            <a:r>
              <a:rPr lang="fr-FR" dirty="0" err="1" smtClean="0"/>
              <a:t>lensing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4584700" y="1134070"/>
            <a:ext cx="4483100" cy="402213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445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cc2-gamm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0" y="4203700"/>
            <a:ext cx="2825256" cy="274912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6700" y="-254000"/>
            <a:ext cx="8229600" cy="1143000"/>
          </a:xfrm>
        </p:spPr>
        <p:txBody>
          <a:bodyPr/>
          <a:lstStyle/>
          <a:p>
            <a:r>
              <a:rPr lang="fr-FR" dirty="0" err="1" smtClean="0"/>
              <a:t>Growth</a:t>
            </a:r>
            <a:r>
              <a:rPr lang="fr-FR" dirty="0" smtClean="0"/>
              <a:t> of structures</a:t>
            </a:r>
            <a:endParaRPr lang="fr-FR" dirty="0"/>
          </a:p>
        </p:txBody>
      </p:sp>
      <p:pic>
        <p:nvPicPr>
          <p:cNvPr id="4" name="Image 3" descr="CC-fs8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82" r="-1"/>
          <a:stretch/>
        </p:blipFill>
        <p:spPr>
          <a:xfrm>
            <a:off x="266700" y="889000"/>
            <a:ext cx="7827557" cy="294270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66700" y="3697743"/>
            <a:ext cx="52874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BOSS z=0.5 point </a:t>
            </a:r>
            <a:r>
              <a:rPr lang="fr-FR" dirty="0" err="1" smtClean="0"/>
              <a:t>highly</a:t>
            </a:r>
            <a:r>
              <a:rPr lang="fr-FR" dirty="0" smtClean="0"/>
              <a:t> </a:t>
            </a:r>
            <a:r>
              <a:rPr lang="fr-FR" dirty="0" err="1" smtClean="0"/>
              <a:t>correlated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the </a:t>
            </a:r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two</a:t>
            </a:r>
            <a:r>
              <a:rPr lang="fr-FR" dirty="0" smtClean="0"/>
              <a:t>.</a:t>
            </a:r>
          </a:p>
          <a:p>
            <a:r>
              <a:rPr lang="fr-FR" dirty="0" smtClean="0"/>
              <a:t>Tension </a:t>
            </a:r>
            <a:r>
              <a:rPr lang="fr-FR" dirty="0" err="1" smtClean="0"/>
              <a:t>growth</a:t>
            </a:r>
            <a:r>
              <a:rPr lang="fr-FR" dirty="0" smtClean="0"/>
              <a:t> / </a:t>
            </a:r>
            <a:r>
              <a:rPr lang="fr-FR" dirty="0" smtClean="0">
                <a:latin typeface="Symbol" charset="2"/>
                <a:cs typeface="Symbol" charset="2"/>
              </a:rPr>
              <a:t>L</a:t>
            </a:r>
            <a:r>
              <a:rPr lang="fr-FR" dirty="0" smtClean="0"/>
              <a:t>CDM ?  </a:t>
            </a:r>
            <a:r>
              <a:rPr lang="fr-FR" dirty="0" err="1" smtClean="0"/>
              <a:t>They</a:t>
            </a:r>
            <a:r>
              <a:rPr lang="fr-FR" dirty="0" smtClean="0"/>
              <a:t> </a:t>
            </a:r>
            <a:r>
              <a:rPr lang="fr-FR" dirty="0" err="1" smtClean="0"/>
              <a:t>say</a:t>
            </a:r>
            <a:r>
              <a:rPr lang="fr-FR" dirty="0" smtClean="0"/>
              <a:t> no.</a:t>
            </a:r>
          </a:p>
          <a:p>
            <a:endParaRPr lang="fr-FR" dirty="0"/>
          </a:p>
        </p:txBody>
      </p:sp>
      <p:pic>
        <p:nvPicPr>
          <p:cNvPr id="5" name="Image 4" descr="cc2-growth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438" y="4330699"/>
            <a:ext cx="3221266" cy="2282301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003016" y="4067075"/>
            <a:ext cx="2756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f</a:t>
            </a:r>
            <a:r>
              <a:rPr lang="fr-FR" sz="1600" dirty="0" smtClean="0">
                <a:latin typeface="Symbol" charset="2"/>
                <a:cs typeface="Symbol" charset="2"/>
              </a:rPr>
              <a:t>s</a:t>
            </a:r>
            <a:r>
              <a:rPr lang="fr-FR" sz="1600" baseline="-25000" dirty="0" smtClean="0"/>
              <a:t>8</a:t>
            </a:r>
            <a:r>
              <a:rPr lang="fr-FR" sz="1600" dirty="0" smtClean="0"/>
              <a:t> -&gt;  f</a:t>
            </a:r>
            <a:r>
              <a:rPr lang="fr-FR" sz="1600" dirty="0" smtClean="0">
                <a:latin typeface="Symbol" charset="2"/>
                <a:cs typeface="Symbol" charset="2"/>
              </a:rPr>
              <a:t>s</a:t>
            </a:r>
            <a:r>
              <a:rPr lang="fr-FR" sz="1600" baseline="-25000" dirty="0" smtClean="0"/>
              <a:t>8</a:t>
            </a:r>
            <a:r>
              <a:rPr lang="fr-FR" sz="1600" dirty="0" smtClean="0"/>
              <a:t> [ A</a:t>
            </a:r>
            <a:r>
              <a:rPr lang="fr-FR" sz="1600" baseline="-25000" dirty="0" smtClean="0"/>
              <a:t>f</a:t>
            </a:r>
            <a:r>
              <a:rPr lang="fr-FR" sz="1600" baseline="-25000" dirty="0" smtClean="0">
                <a:latin typeface="Symbol" charset="2"/>
                <a:cs typeface="Symbol" charset="2"/>
              </a:rPr>
              <a:t>s</a:t>
            </a:r>
            <a:r>
              <a:rPr lang="fr-FR" sz="1600" baseline="-25000" dirty="0" smtClean="0"/>
              <a:t>8</a:t>
            </a:r>
            <a:r>
              <a:rPr lang="fr-FR" sz="1600" dirty="0" smtClean="0"/>
              <a:t> + B</a:t>
            </a:r>
            <a:r>
              <a:rPr lang="fr-FR" sz="1600" baseline="-25000" dirty="0" smtClean="0"/>
              <a:t>f</a:t>
            </a:r>
            <a:r>
              <a:rPr lang="fr-FR" sz="1600" baseline="-25000" dirty="0" smtClean="0">
                <a:latin typeface="Symbol" charset="2"/>
                <a:cs typeface="Symbol" charset="2"/>
              </a:rPr>
              <a:t>s</a:t>
            </a:r>
            <a:r>
              <a:rPr lang="fr-FR" sz="1600" baseline="-25000" dirty="0" smtClean="0"/>
              <a:t>8</a:t>
            </a:r>
            <a:r>
              <a:rPr lang="fr-FR" sz="1600" dirty="0" smtClean="0"/>
              <a:t> (z-0.51) ]</a:t>
            </a:r>
            <a:endParaRPr lang="fr-FR" sz="1600" dirty="0"/>
          </a:p>
        </p:txBody>
      </p:sp>
      <p:sp>
        <p:nvSpPr>
          <p:cNvPr id="9" name="ZoneTexte 8"/>
          <p:cNvSpPr txBox="1"/>
          <p:nvPr/>
        </p:nvSpPr>
        <p:spPr>
          <a:xfrm>
            <a:off x="5964916" y="3697743"/>
            <a:ext cx="3107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Time </a:t>
            </a:r>
            <a:r>
              <a:rPr lang="fr-FR" sz="1600" dirty="0" err="1" smtClean="0"/>
              <a:t>varying</a:t>
            </a:r>
            <a:r>
              <a:rPr lang="fr-FR" sz="1600" dirty="0" smtClean="0"/>
              <a:t> </a:t>
            </a:r>
            <a:r>
              <a:rPr lang="fr-FR" sz="1600" dirty="0" err="1" smtClean="0"/>
              <a:t>growth</a:t>
            </a:r>
            <a:r>
              <a:rPr lang="fr-FR" sz="1600" dirty="0" smtClean="0"/>
              <a:t> of structures :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965200" y="5244068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f=</a:t>
            </a:r>
            <a:r>
              <a:rPr lang="fr-FR" dirty="0" err="1" smtClean="0">
                <a:latin typeface="Symbol" charset="2"/>
                <a:cs typeface="Symbol" charset="2"/>
              </a:rPr>
              <a:t>W</a:t>
            </a:r>
            <a:r>
              <a:rPr lang="fr-FR" baseline="-25000" dirty="0" err="1" smtClean="0"/>
              <a:t>m</a:t>
            </a:r>
            <a:r>
              <a:rPr lang="fr-FR" dirty="0" smtClean="0"/>
              <a:t>(z)</a:t>
            </a:r>
            <a:r>
              <a:rPr lang="fr-FR" baseline="30000" dirty="0" smtClean="0">
                <a:latin typeface="Symbol" charset="2"/>
                <a:cs typeface="Symbol" charset="2"/>
              </a:rPr>
              <a:t>g</a:t>
            </a:r>
            <a:endParaRPr lang="fr-FR" baseline="30000" dirty="0">
              <a:latin typeface="Symbol" charset="2"/>
              <a:cs typeface="Symbol" charset="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73100" y="4925536"/>
            <a:ext cx="17186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Sanchez et al. (2016)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96595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Conclusions </a:t>
            </a:r>
            <a:r>
              <a:rPr lang="fr-FR" dirty="0" err="1" smtClean="0"/>
              <a:t>from</a:t>
            </a:r>
            <a:r>
              <a:rPr lang="fr-FR" dirty="0" smtClean="0"/>
              <a:t> the </a:t>
            </a:r>
            <a:r>
              <a:rPr lang="fr-FR" dirty="0" err="1" smtClean="0"/>
              <a:t>paper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7 data analyses consistent – </a:t>
            </a:r>
            <a:r>
              <a:rPr lang="fr-FR" sz="1800" dirty="0" err="1" smtClean="0"/>
              <a:t>statistically</a:t>
            </a:r>
            <a:r>
              <a:rPr lang="fr-FR" sz="1800" dirty="0" smtClean="0"/>
              <a:t> </a:t>
            </a:r>
            <a:r>
              <a:rPr lang="fr-FR" sz="1800" dirty="0" err="1" smtClean="0"/>
              <a:t>limited</a:t>
            </a:r>
            <a:endParaRPr lang="fr-FR" sz="1800" dirty="0" smtClean="0"/>
          </a:p>
          <a:p>
            <a:r>
              <a:rPr lang="fr-FR" sz="1800" dirty="0" smtClean="0"/>
              <a:t>Hubble </a:t>
            </a:r>
            <a:r>
              <a:rPr lang="fr-FR" sz="1800" dirty="0" err="1" smtClean="0"/>
              <a:t>parameter</a:t>
            </a:r>
            <a:r>
              <a:rPr lang="fr-FR" sz="1800" dirty="0" smtClean="0"/>
              <a:t> </a:t>
            </a:r>
            <a:r>
              <a:rPr lang="fr-FR" sz="1800" dirty="0" err="1" smtClean="0"/>
              <a:t>measured</a:t>
            </a:r>
            <a:r>
              <a:rPr lang="fr-FR" sz="1800" dirty="0" smtClean="0"/>
              <a:t> to 2.4%, </a:t>
            </a:r>
            <a:r>
              <a:rPr lang="fr-FR" sz="1800" dirty="0" err="1" smtClean="0"/>
              <a:t>angular</a:t>
            </a:r>
            <a:r>
              <a:rPr lang="fr-FR" sz="1800" dirty="0" smtClean="0"/>
              <a:t> </a:t>
            </a:r>
            <a:r>
              <a:rPr lang="fr-FR" sz="1800" dirty="0" err="1" smtClean="0"/>
              <a:t>diameter</a:t>
            </a:r>
            <a:r>
              <a:rPr lang="fr-FR" sz="1800" dirty="0" smtClean="0"/>
              <a:t> distance to 1.5%</a:t>
            </a:r>
          </a:p>
          <a:p>
            <a:r>
              <a:rPr lang="fr-FR" sz="1800" dirty="0" err="1" smtClean="0"/>
              <a:t>growth</a:t>
            </a:r>
            <a:r>
              <a:rPr lang="fr-FR" sz="1800" dirty="0" smtClean="0"/>
              <a:t> of structures </a:t>
            </a:r>
            <a:r>
              <a:rPr lang="fr-FR" sz="1800" dirty="0" err="1" smtClean="0"/>
              <a:t>measured</a:t>
            </a:r>
            <a:r>
              <a:rPr lang="fr-FR" sz="1800" dirty="0" smtClean="0"/>
              <a:t> to 9.2%</a:t>
            </a:r>
          </a:p>
          <a:p>
            <a:r>
              <a:rPr lang="fr-FR" sz="1800" dirty="0" err="1" smtClean="0"/>
              <a:t>vanilla</a:t>
            </a:r>
            <a:r>
              <a:rPr lang="fr-FR" sz="1800" dirty="0" smtClean="0"/>
              <a:t> </a:t>
            </a:r>
            <a:r>
              <a:rPr lang="fr-FR" sz="1800" dirty="0" err="1" smtClean="0"/>
              <a:t>spatially</a:t>
            </a:r>
            <a:r>
              <a:rPr lang="fr-FR" sz="1800" dirty="0" smtClean="0"/>
              <a:t> flat L-CDM </a:t>
            </a:r>
            <a:r>
              <a:rPr lang="fr-FR" sz="1800" dirty="0" err="1" smtClean="0"/>
              <a:t>is</a:t>
            </a:r>
            <a:r>
              <a:rPr lang="fr-FR" sz="1800" dirty="0" smtClean="0"/>
              <a:t> </a:t>
            </a:r>
            <a:r>
              <a:rPr lang="fr-FR" sz="1800" dirty="0" err="1" smtClean="0"/>
              <a:t>enough</a:t>
            </a:r>
            <a:endParaRPr lang="fr-FR" sz="1800" dirty="0" smtClean="0"/>
          </a:p>
          <a:p>
            <a:r>
              <a:rPr lang="is-IS" sz="1800" dirty="0" smtClean="0"/>
              <a:t>H</a:t>
            </a:r>
            <a:r>
              <a:rPr lang="is-IS" sz="1800" baseline="-25000" dirty="0" smtClean="0"/>
              <a:t>0</a:t>
            </a:r>
            <a:r>
              <a:rPr lang="is-IS" sz="1800" dirty="0" smtClean="0"/>
              <a:t> </a:t>
            </a:r>
            <a:r>
              <a:rPr lang="is-IS" sz="1800" dirty="0"/>
              <a:t>= 67.6 +/- </a:t>
            </a:r>
            <a:r>
              <a:rPr lang="is-IS" sz="1800" dirty="0" smtClean="0"/>
              <a:t>0.5, Ω</a:t>
            </a:r>
            <a:r>
              <a:rPr lang="is-IS" sz="1800" baseline="-25000" dirty="0" smtClean="0"/>
              <a:t>m</a:t>
            </a:r>
            <a:r>
              <a:rPr lang="is-IS" sz="1800" dirty="0" smtClean="0"/>
              <a:t> </a:t>
            </a:r>
            <a:r>
              <a:rPr lang="is-IS" sz="1800" dirty="0"/>
              <a:t>= 0.311 +/- 0.006 </a:t>
            </a:r>
            <a:endParaRPr lang="is-IS" sz="1800" dirty="0" smtClean="0"/>
          </a:p>
          <a:p>
            <a:pPr marL="0" indent="0">
              <a:buNone/>
            </a:pPr>
            <a:r>
              <a:rPr lang="is-IS" sz="1800" dirty="0" smtClean="0"/>
              <a:t>       H</a:t>
            </a:r>
            <a:r>
              <a:rPr lang="is-IS" sz="1800" baseline="-25000" dirty="0" smtClean="0"/>
              <a:t>0</a:t>
            </a:r>
            <a:r>
              <a:rPr lang="is-IS" sz="1800" dirty="0" smtClean="0"/>
              <a:t> </a:t>
            </a:r>
            <a:r>
              <a:rPr lang="is-IS" sz="1800" dirty="0"/>
              <a:t>= </a:t>
            </a:r>
            <a:r>
              <a:rPr lang="is-IS" sz="1800" dirty="0" smtClean="0"/>
              <a:t>67.5 </a:t>
            </a:r>
            <a:r>
              <a:rPr lang="is-IS" sz="1800" dirty="0"/>
              <a:t>+/- </a:t>
            </a:r>
            <a:r>
              <a:rPr lang="is-IS" sz="1800" dirty="0" smtClean="0"/>
              <a:t>1.2, Ω</a:t>
            </a:r>
            <a:r>
              <a:rPr lang="is-IS" sz="1800" baseline="-25000" dirty="0" smtClean="0"/>
              <a:t>m</a:t>
            </a:r>
            <a:r>
              <a:rPr lang="is-IS" sz="1800" dirty="0" smtClean="0"/>
              <a:t> </a:t>
            </a:r>
            <a:r>
              <a:rPr lang="is-IS" sz="1800" dirty="0"/>
              <a:t>= 0.311 +/- </a:t>
            </a:r>
            <a:r>
              <a:rPr lang="is-IS" sz="1800" dirty="0" smtClean="0"/>
              <a:t>0.007, Neff=3.03+/-0.18 (Planck+DR12)</a:t>
            </a:r>
            <a:endParaRPr lang="fr-FR" sz="1800" dirty="0" smtClean="0"/>
          </a:p>
          <a:p>
            <a:r>
              <a:rPr lang="fr-FR" sz="1800" dirty="0" err="1" smtClean="0"/>
              <a:t>tight</a:t>
            </a:r>
            <a:r>
              <a:rPr lang="fr-FR" sz="1800" dirty="0" smtClean="0"/>
              <a:t> </a:t>
            </a:r>
            <a:r>
              <a:rPr lang="fr-FR" sz="1800" dirty="0" err="1" smtClean="0"/>
              <a:t>limits</a:t>
            </a:r>
            <a:r>
              <a:rPr lang="fr-FR" sz="1800" dirty="0" smtClean="0"/>
              <a:t> on </a:t>
            </a:r>
            <a:r>
              <a:rPr lang="fr-FR" sz="1800" dirty="0" err="1" smtClean="0"/>
              <a:t>owCDM</a:t>
            </a:r>
            <a:endParaRPr lang="fr-FR" sz="1800" dirty="0" smtClean="0"/>
          </a:p>
          <a:p>
            <a:r>
              <a:rPr lang="fr-FR" sz="1800" dirty="0" err="1" smtClean="0"/>
              <a:t>w</a:t>
            </a:r>
            <a:r>
              <a:rPr lang="fr-FR" sz="1800" baseline="-25000" dirty="0" err="1" smtClean="0"/>
              <a:t>a</a:t>
            </a:r>
            <a:r>
              <a:rPr lang="fr-FR" sz="1800" dirty="0" smtClean="0"/>
              <a:t> = -0.39+/-0.34 </a:t>
            </a:r>
            <a:r>
              <a:rPr lang="fr-FR" sz="1800" dirty="0" err="1" smtClean="0"/>
              <a:t>including</a:t>
            </a:r>
            <a:r>
              <a:rPr lang="fr-FR" sz="1800" dirty="0" smtClean="0"/>
              <a:t> </a:t>
            </a:r>
            <a:r>
              <a:rPr lang="fr-FR" sz="1800" dirty="0" err="1" smtClean="0"/>
              <a:t>SNe</a:t>
            </a:r>
            <a:endParaRPr lang="fr-FR" sz="1800" dirty="0" smtClean="0"/>
          </a:p>
          <a:p>
            <a:r>
              <a:rPr lang="fr-FR" sz="1800" dirty="0" smtClean="0"/>
              <a:t>Stable </a:t>
            </a:r>
            <a:r>
              <a:rPr lang="fr-FR" sz="1800" dirty="0" err="1" smtClean="0"/>
              <a:t>limits</a:t>
            </a:r>
            <a:r>
              <a:rPr lang="fr-FR" sz="1800" dirty="0" smtClean="0"/>
              <a:t> on H</a:t>
            </a:r>
            <a:r>
              <a:rPr lang="fr-FR" sz="1800" baseline="-25000" dirty="0" smtClean="0"/>
              <a:t>0</a:t>
            </a:r>
            <a:r>
              <a:rPr lang="fr-FR" sz="1800" dirty="0" smtClean="0"/>
              <a:t> – </a:t>
            </a:r>
            <a:r>
              <a:rPr lang="fr-FR" sz="1800" dirty="0" err="1" smtClean="0"/>
              <a:t>still</a:t>
            </a:r>
            <a:r>
              <a:rPr lang="fr-FR" sz="1800" dirty="0" smtClean="0"/>
              <a:t> in tension </a:t>
            </a:r>
            <a:r>
              <a:rPr lang="fr-FR" sz="1800" dirty="0" err="1" smtClean="0"/>
              <a:t>with</a:t>
            </a:r>
            <a:r>
              <a:rPr lang="fr-FR" sz="1800" dirty="0" smtClean="0"/>
              <a:t> distance </a:t>
            </a:r>
            <a:r>
              <a:rPr lang="fr-FR" sz="1800" dirty="0" err="1" smtClean="0"/>
              <a:t>ladder</a:t>
            </a:r>
            <a:r>
              <a:rPr lang="fr-FR" sz="1800" dirty="0" smtClean="0"/>
              <a:t> ( </a:t>
            </a:r>
            <a:r>
              <a:rPr lang="fr-FR" sz="1800" dirty="0" err="1" smtClean="0"/>
              <a:t>Riess</a:t>
            </a:r>
            <a:r>
              <a:rPr lang="fr-FR" sz="1800" dirty="0" smtClean="0"/>
              <a:t> et al. (2016) )</a:t>
            </a:r>
            <a:endParaRPr lang="fr-FR" sz="1800" baseline="-25000" dirty="0" smtClean="0"/>
          </a:p>
          <a:p>
            <a:r>
              <a:rPr lang="fr-FR" sz="1800" dirty="0" err="1" smtClean="0">
                <a:latin typeface="Symbol" charset="2"/>
                <a:cs typeface="Symbol" charset="2"/>
              </a:rPr>
              <a:t>S</a:t>
            </a:r>
            <a:r>
              <a:rPr lang="fr-FR" sz="1800" dirty="0" err="1" smtClean="0"/>
              <a:t>M</a:t>
            </a:r>
            <a:r>
              <a:rPr lang="fr-FR" sz="1800" baseline="-25000" dirty="0" err="1" smtClean="0">
                <a:latin typeface="Symbol" charset="2"/>
                <a:cs typeface="Symbol" charset="2"/>
              </a:rPr>
              <a:t>n</a:t>
            </a:r>
            <a:r>
              <a:rPr lang="fr-FR" sz="1800" dirty="0" smtClean="0"/>
              <a:t>&lt;0.16 eV (95%)  -&gt;  </a:t>
            </a:r>
            <a:r>
              <a:rPr lang="fr-FR" sz="1800" dirty="0" err="1">
                <a:latin typeface="Symbol" charset="2"/>
                <a:cs typeface="Symbol" charset="2"/>
              </a:rPr>
              <a:t>S</a:t>
            </a:r>
            <a:r>
              <a:rPr lang="fr-FR" sz="1800" dirty="0" err="1"/>
              <a:t>M</a:t>
            </a:r>
            <a:r>
              <a:rPr lang="fr-FR" sz="1800" baseline="-25000" dirty="0" err="1">
                <a:latin typeface="Symbol" charset="2"/>
                <a:cs typeface="Symbol" charset="2"/>
              </a:rPr>
              <a:t>n</a:t>
            </a:r>
            <a:r>
              <a:rPr lang="fr-FR" sz="1800" dirty="0"/>
              <a:t>&lt;</a:t>
            </a:r>
            <a:r>
              <a:rPr lang="fr-FR" sz="1800" dirty="0" smtClean="0"/>
              <a:t>0.25 </a:t>
            </a:r>
            <a:r>
              <a:rPr lang="fr-FR" sz="1800" dirty="0"/>
              <a:t>eV (95%) </a:t>
            </a:r>
            <a:r>
              <a:rPr lang="fr-FR" sz="1800" dirty="0" smtClean="0"/>
              <a:t>releasing </a:t>
            </a:r>
            <a:r>
              <a:rPr lang="fr-FR" sz="1800" dirty="0" err="1" smtClean="0"/>
              <a:t>growth</a:t>
            </a:r>
            <a:r>
              <a:rPr lang="fr-FR" sz="1800" dirty="0" smtClean="0"/>
              <a:t> of structure</a:t>
            </a:r>
          </a:p>
          <a:p>
            <a:r>
              <a:rPr lang="fr-FR" sz="1800" dirty="0" err="1" smtClean="0"/>
              <a:t>growth</a:t>
            </a:r>
            <a:r>
              <a:rPr lang="fr-FR" sz="1800" dirty="0" smtClean="0"/>
              <a:t> consistent </a:t>
            </a:r>
            <a:r>
              <a:rPr lang="fr-FR" sz="1800" dirty="0" err="1" smtClean="0"/>
              <a:t>with</a:t>
            </a:r>
            <a:r>
              <a:rPr lang="fr-FR" sz="1800" dirty="0" smtClean="0"/>
              <a:t> GR. </a:t>
            </a:r>
            <a:r>
              <a:rPr lang="fr-FR" sz="1800" dirty="0" err="1" smtClean="0"/>
              <a:t>mild</a:t>
            </a:r>
            <a:r>
              <a:rPr lang="fr-FR" sz="1800" dirty="0" smtClean="0"/>
              <a:t> (1.5 </a:t>
            </a:r>
            <a:r>
              <a:rPr lang="fr-FR" sz="1800" dirty="0" smtClean="0">
                <a:latin typeface="Symbol" charset="2"/>
                <a:cs typeface="Symbol" charset="2"/>
              </a:rPr>
              <a:t>s</a:t>
            </a:r>
            <a:r>
              <a:rPr lang="fr-FR" sz="1800" dirty="0" smtClean="0"/>
              <a:t>) </a:t>
            </a:r>
            <a:r>
              <a:rPr lang="fr-FR" sz="1800" dirty="0" err="1" smtClean="0"/>
              <a:t>evolution</a:t>
            </a:r>
            <a:r>
              <a:rPr lang="fr-FR" sz="1800" dirty="0" smtClean="0"/>
              <a:t> possible.</a:t>
            </a:r>
          </a:p>
        </p:txBody>
      </p:sp>
    </p:spTree>
    <p:extLst>
      <p:ext uri="{BB962C8B-B14F-4D97-AF65-F5344CB8AC3E}">
        <p14:creationId xmlns:p14="http://schemas.microsoft.com/office/powerpoint/2010/main" val="2854861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8459" y="-142755"/>
            <a:ext cx="7923453" cy="926985"/>
          </a:xfrm>
        </p:spPr>
        <p:txBody>
          <a:bodyPr>
            <a:normAutofit/>
          </a:bodyPr>
          <a:lstStyle/>
          <a:p>
            <a:r>
              <a:rPr lang="fr-FR" sz="2800" b="1" dirty="0" err="1" smtClean="0"/>
              <a:t>Almost</a:t>
            </a:r>
            <a:r>
              <a:rPr lang="fr-FR" sz="2800" b="1" dirty="0"/>
              <a:t> f</a:t>
            </a:r>
            <a:r>
              <a:rPr lang="fr-FR" sz="2800" b="1" dirty="0" smtClean="0"/>
              <a:t>ull set of </a:t>
            </a:r>
            <a:r>
              <a:rPr lang="fr-FR" sz="2800" b="1" dirty="0" err="1"/>
              <a:t>c</a:t>
            </a:r>
            <a:r>
              <a:rPr lang="fr-FR" sz="2800" b="1" dirty="0" err="1" smtClean="0"/>
              <a:t>ompanions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papers</a:t>
            </a:r>
            <a:endParaRPr lang="fr-FR" sz="28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122584" y="763147"/>
            <a:ext cx="9021416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2016arXiv160703154W, Wang, </a:t>
            </a:r>
            <a:r>
              <a:rPr lang="fr-FR" sz="1000" dirty="0" err="1" smtClean="0"/>
              <a:t>Yuting</a:t>
            </a:r>
            <a:r>
              <a:rPr lang="fr-FR" sz="1000" dirty="0" smtClean="0"/>
              <a:t> et al.,	</a:t>
            </a:r>
          </a:p>
          <a:p>
            <a:r>
              <a:rPr lang="fr-FR" sz="1000" dirty="0" smtClean="0"/>
              <a:t>The </a:t>
            </a:r>
            <a:r>
              <a:rPr lang="fr-FR" sz="1000" dirty="0" err="1" smtClean="0"/>
              <a:t>clustering</a:t>
            </a:r>
            <a:r>
              <a:rPr lang="fr-FR" sz="1000" dirty="0" smtClean="0"/>
              <a:t> of galaxies in the </a:t>
            </a:r>
            <a:r>
              <a:rPr lang="fr-FR" sz="1000" dirty="0" err="1" smtClean="0"/>
              <a:t>completed</a:t>
            </a:r>
            <a:r>
              <a:rPr lang="fr-FR" sz="1000" dirty="0" smtClean="0"/>
              <a:t> SDSS-III Baryon Oscillation </a:t>
            </a:r>
            <a:r>
              <a:rPr lang="fr-FR" sz="1000" dirty="0" err="1" smtClean="0"/>
              <a:t>Spectroscopic</a:t>
            </a:r>
            <a:r>
              <a:rPr lang="fr-FR" sz="1000" dirty="0" smtClean="0"/>
              <a:t> Survey: </a:t>
            </a:r>
            <a:r>
              <a:rPr lang="fr-FR" sz="1000" b="1" dirty="0" err="1" smtClean="0"/>
              <a:t>tomographic</a:t>
            </a:r>
            <a:r>
              <a:rPr lang="fr-FR" sz="1000" b="1" dirty="0" smtClean="0"/>
              <a:t> BAO </a:t>
            </a:r>
            <a:r>
              <a:rPr lang="fr-FR" sz="1000" b="1" dirty="0" err="1" smtClean="0"/>
              <a:t>analysis</a:t>
            </a:r>
            <a:r>
              <a:rPr lang="fr-FR" sz="1000" b="1" dirty="0" smtClean="0"/>
              <a:t> of DR12 </a:t>
            </a:r>
            <a:r>
              <a:rPr lang="fr-FR" sz="1000" b="1" dirty="0" err="1" smtClean="0"/>
              <a:t>combined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sample</a:t>
            </a:r>
            <a:r>
              <a:rPr lang="fr-FR" sz="1000" b="1" dirty="0" smtClean="0"/>
              <a:t> in configuration </a:t>
            </a:r>
            <a:r>
              <a:rPr lang="fr-FR" sz="1000" b="1" dirty="0" err="1" smtClean="0"/>
              <a:t>space</a:t>
            </a:r>
            <a:endParaRPr lang="fr-FR" sz="1000" b="1" dirty="0" smtClean="0"/>
          </a:p>
          <a:p>
            <a:endParaRPr lang="fr-FR" sz="1000" dirty="0" smtClean="0"/>
          </a:p>
          <a:p>
            <a:r>
              <a:rPr lang="fr-FR" sz="1000" dirty="0" smtClean="0"/>
              <a:t>2016arXiv160703153Z,   Zhao, Gong-Bo et al.,	</a:t>
            </a:r>
          </a:p>
          <a:p>
            <a:r>
              <a:rPr lang="fr-FR" sz="1000" dirty="0" smtClean="0"/>
              <a:t>The </a:t>
            </a:r>
            <a:r>
              <a:rPr lang="fr-FR" sz="1000" dirty="0" err="1" smtClean="0"/>
              <a:t>clustering</a:t>
            </a:r>
            <a:r>
              <a:rPr lang="fr-FR" sz="1000" dirty="0" smtClean="0"/>
              <a:t> of galaxies in the </a:t>
            </a:r>
            <a:r>
              <a:rPr lang="fr-FR" sz="1000" dirty="0" err="1" smtClean="0"/>
              <a:t>completed</a:t>
            </a:r>
            <a:r>
              <a:rPr lang="fr-FR" sz="1000" dirty="0" smtClean="0"/>
              <a:t> SDSS-III Baryon Oscillation </a:t>
            </a:r>
            <a:r>
              <a:rPr lang="fr-FR" sz="1000" dirty="0" err="1" smtClean="0"/>
              <a:t>Spectroscopic</a:t>
            </a:r>
            <a:r>
              <a:rPr lang="fr-FR" sz="1000" dirty="0" smtClean="0"/>
              <a:t> Survey: </a:t>
            </a:r>
            <a:r>
              <a:rPr lang="fr-FR" sz="1000" b="1" dirty="0" err="1" smtClean="0">
                <a:solidFill>
                  <a:srgbClr val="000000"/>
                </a:solidFill>
              </a:rPr>
              <a:t>tomographic</a:t>
            </a:r>
            <a:r>
              <a:rPr lang="fr-FR" sz="1000" b="1" dirty="0" smtClean="0">
                <a:solidFill>
                  <a:srgbClr val="000000"/>
                </a:solidFill>
              </a:rPr>
              <a:t> BAO </a:t>
            </a:r>
            <a:r>
              <a:rPr lang="fr-FR" sz="1000" b="1" dirty="0" err="1" smtClean="0">
                <a:solidFill>
                  <a:srgbClr val="000000"/>
                </a:solidFill>
              </a:rPr>
              <a:t>analysis</a:t>
            </a:r>
            <a:r>
              <a:rPr lang="fr-FR" sz="1000" b="1" dirty="0" smtClean="0">
                <a:solidFill>
                  <a:srgbClr val="000000"/>
                </a:solidFill>
              </a:rPr>
              <a:t> of DR12 </a:t>
            </a:r>
            <a:r>
              <a:rPr lang="fr-FR" sz="1000" b="1" dirty="0" err="1" smtClean="0">
                <a:solidFill>
                  <a:srgbClr val="000000"/>
                </a:solidFill>
              </a:rPr>
              <a:t>combined</a:t>
            </a:r>
            <a:r>
              <a:rPr lang="fr-FR" sz="1000" b="1" dirty="0" smtClean="0">
                <a:solidFill>
                  <a:srgbClr val="000000"/>
                </a:solidFill>
              </a:rPr>
              <a:t> </a:t>
            </a:r>
            <a:r>
              <a:rPr lang="fr-FR" sz="1000" b="1" dirty="0" err="1" smtClean="0">
                <a:solidFill>
                  <a:srgbClr val="000000"/>
                </a:solidFill>
              </a:rPr>
              <a:t>sample</a:t>
            </a:r>
            <a:r>
              <a:rPr lang="fr-FR" sz="1000" b="1" dirty="0" smtClean="0">
                <a:solidFill>
                  <a:srgbClr val="000000"/>
                </a:solidFill>
              </a:rPr>
              <a:t> in Fourier </a:t>
            </a:r>
            <a:r>
              <a:rPr lang="fr-FR" sz="1000" b="1" dirty="0" err="1" smtClean="0">
                <a:solidFill>
                  <a:srgbClr val="000000"/>
                </a:solidFill>
              </a:rPr>
              <a:t>space</a:t>
            </a:r>
            <a:endParaRPr lang="fr-FR" sz="1000" b="1" dirty="0" smtClean="0">
              <a:solidFill>
                <a:srgbClr val="000000"/>
              </a:solidFill>
            </a:endParaRPr>
          </a:p>
          <a:p>
            <a:endParaRPr lang="fr-FR" sz="1000" dirty="0" smtClean="0"/>
          </a:p>
          <a:p>
            <a:r>
              <a:rPr lang="fr-FR" sz="1000" dirty="0" smtClean="0"/>
              <a:t>2016arXiv160703152P,</a:t>
            </a:r>
            <a:r>
              <a:rPr lang="fr-FR" sz="1000" dirty="0"/>
              <a:t> </a:t>
            </a:r>
            <a:r>
              <a:rPr lang="fr-FR" sz="1000" dirty="0" err="1" smtClean="0"/>
              <a:t>Pellejero-Ibanez</a:t>
            </a:r>
            <a:r>
              <a:rPr lang="fr-FR" sz="1000" dirty="0" smtClean="0"/>
              <a:t>, Marcos et al.,	</a:t>
            </a:r>
          </a:p>
          <a:p>
            <a:r>
              <a:rPr lang="fr-FR" sz="1000" dirty="0" smtClean="0"/>
              <a:t>The </a:t>
            </a:r>
            <a:r>
              <a:rPr lang="fr-FR" sz="1000" dirty="0" err="1" smtClean="0"/>
              <a:t>clustering</a:t>
            </a:r>
            <a:r>
              <a:rPr lang="fr-FR" sz="1000" dirty="0" smtClean="0"/>
              <a:t> of galaxies in the </a:t>
            </a:r>
            <a:r>
              <a:rPr lang="fr-FR" sz="1000" dirty="0" err="1" smtClean="0"/>
              <a:t>completed</a:t>
            </a:r>
            <a:r>
              <a:rPr lang="fr-FR" sz="1000" dirty="0" smtClean="0"/>
              <a:t> SDSS-III Baryon Oscillation </a:t>
            </a:r>
            <a:r>
              <a:rPr lang="fr-FR" sz="1000" dirty="0" err="1" smtClean="0"/>
              <a:t>Spectroscopic</a:t>
            </a:r>
            <a:r>
              <a:rPr lang="fr-FR" sz="1000" dirty="0" smtClean="0"/>
              <a:t> Survey: </a:t>
            </a:r>
            <a:r>
              <a:rPr lang="fr-FR" sz="1000" b="1" dirty="0" smtClean="0"/>
              <a:t>double-probe </a:t>
            </a:r>
            <a:r>
              <a:rPr lang="fr-FR" sz="1000" b="1" dirty="0" err="1" smtClean="0"/>
              <a:t>measurements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from</a:t>
            </a:r>
            <a:r>
              <a:rPr lang="fr-FR" sz="1000" b="1" dirty="0" smtClean="0"/>
              <a:t> BOSS </a:t>
            </a:r>
            <a:r>
              <a:rPr lang="fr-FR" sz="1000" b="1" dirty="0" err="1" smtClean="0"/>
              <a:t>galaxy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clustering</a:t>
            </a:r>
            <a:r>
              <a:rPr lang="fr-FR" sz="1000" b="1" dirty="0" smtClean="0"/>
              <a:t> &amp; Planck data -- </a:t>
            </a:r>
            <a:r>
              <a:rPr lang="fr-FR" sz="1000" b="1" dirty="0" err="1" smtClean="0"/>
              <a:t>towards</a:t>
            </a:r>
            <a:r>
              <a:rPr lang="fr-FR" sz="1000" b="1" dirty="0" smtClean="0"/>
              <a:t> an </a:t>
            </a:r>
            <a:r>
              <a:rPr lang="fr-FR" sz="1000" b="1" dirty="0" err="1" smtClean="0"/>
              <a:t>analysis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without</a:t>
            </a:r>
            <a:r>
              <a:rPr lang="fr-FR" sz="1000" b="1" dirty="0" smtClean="0"/>
              <a:t> informative </a:t>
            </a:r>
            <a:r>
              <a:rPr lang="fr-FR" sz="1000" b="1" dirty="0" err="1" smtClean="0"/>
              <a:t>priors</a:t>
            </a:r>
            <a:endParaRPr lang="fr-FR" sz="1000" b="1" dirty="0" smtClean="0"/>
          </a:p>
          <a:p>
            <a:endParaRPr lang="fr-FR" sz="1000" dirty="0"/>
          </a:p>
          <a:p>
            <a:r>
              <a:rPr lang="fr-FR" sz="1000" dirty="0" smtClean="0"/>
              <a:t>2016arXiv160703150B, </a:t>
            </a:r>
            <a:r>
              <a:rPr lang="fr-FR" sz="1000" dirty="0" err="1" smtClean="0"/>
              <a:t>Beutler</a:t>
            </a:r>
            <a:r>
              <a:rPr lang="fr-FR" sz="1000" dirty="0" smtClean="0"/>
              <a:t>, Florian et al.,	</a:t>
            </a:r>
          </a:p>
          <a:p>
            <a:r>
              <a:rPr lang="fr-FR" sz="1000" dirty="0" smtClean="0"/>
              <a:t>The </a:t>
            </a:r>
            <a:r>
              <a:rPr lang="fr-FR" sz="1000" dirty="0" err="1" smtClean="0"/>
              <a:t>clustering</a:t>
            </a:r>
            <a:r>
              <a:rPr lang="fr-FR" sz="1000" dirty="0" smtClean="0"/>
              <a:t> of galaxies in the </a:t>
            </a:r>
            <a:r>
              <a:rPr lang="fr-FR" sz="1000" dirty="0" err="1" smtClean="0"/>
              <a:t>completed</a:t>
            </a:r>
            <a:r>
              <a:rPr lang="fr-FR" sz="1000" dirty="0" smtClean="0"/>
              <a:t> SDSS-III Baryon Oscillation </a:t>
            </a:r>
            <a:r>
              <a:rPr lang="fr-FR" sz="1000" dirty="0" err="1" smtClean="0"/>
              <a:t>Spectroscopic</a:t>
            </a:r>
            <a:r>
              <a:rPr lang="fr-FR" sz="1000" dirty="0" smtClean="0"/>
              <a:t> Survey: </a:t>
            </a:r>
            <a:r>
              <a:rPr lang="fr-FR" sz="1000" b="1" dirty="0" err="1" smtClean="0"/>
              <a:t>Anisotropic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galaxy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clustering</a:t>
            </a:r>
            <a:r>
              <a:rPr lang="fr-FR" sz="1000" b="1" dirty="0" smtClean="0"/>
              <a:t> in </a:t>
            </a:r>
            <a:r>
              <a:rPr lang="fr-FR" sz="1000" b="1" dirty="0" smtClean="0">
                <a:solidFill>
                  <a:srgbClr val="008000"/>
                </a:solidFill>
              </a:rPr>
              <a:t>Fourier</a:t>
            </a:r>
            <a:r>
              <a:rPr lang="fr-FR" sz="1000" b="1" dirty="0" smtClean="0"/>
              <a:t>-</a:t>
            </a:r>
            <a:r>
              <a:rPr lang="fr-FR" sz="1000" b="1" dirty="0" err="1" smtClean="0"/>
              <a:t>space</a:t>
            </a:r>
            <a:endParaRPr lang="fr-FR" sz="1000" b="1" dirty="0" smtClean="0"/>
          </a:p>
          <a:p>
            <a:endParaRPr lang="fr-FR" sz="1000" dirty="0"/>
          </a:p>
          <a:p>
            <a:r>
              <a:rPr lang="fr-FR" sz="1000" dirty="0" smtClean="0"/>
              <a:t>2016arXiv160703149B, </a:t>
            </a:r>
            <a:r>
              <a:rPr lang="fr-FR" sz="1000" dirty="0" err="1" smtClean="0"/>
              <a:t>Beutler</a:t>
            </a:r>
            <a:r>
              <a:rPr lang="fr-FR" sz="1000" dirty="0" smtClean="0"/>
              <a:t>, Florian et al.,	</a:t>
            </a:r>
          </a:p>
          <a:p>
            <a:r>
              <a:rPr lang="fr-FR" sz="1000" dirty="0" smtClean="0"/>
              <a:t>The </a:t>
            </a:r>
            <a:r>
              <a:rPr lang="fr-FR" sz="1000" dirty="0" err="1" smtClean="0"/>
              <a:t>clustering</a:t>
            </a:r>
            <a:r>
              <a:rPr lang="fr-FR" sz="1000" dirty="0" smtClean="0"/>
              <a:t> of galaxies in the </a:t>
            </a:r>
            <a:r>
              <a:rPr lang="fr-FR" sz="1000" dirty="0" err="1" smtClean="0"/>
              <a:t>completed</a:t>
            </a:r>
            <a:r>
              <a:rPr lang="fr-FR" sz="1000" dirty="0" smtClean="0"/>
              <a:t> SDSS-III Baryon Oscillation </a:t>
            </a:r>
            <a:r>
              <a:rPr lang="fr-FR" sz="1000" dirty="0" err="1" smtClean="0"/>
              <a:t>Spectroscopic</a:t>
            </a:r>
            <a:r>
              <a:rPr lang="fr-FR" sz="1000" dirty="0" smtClean="0"/>
              <a:t> Survey: </a:t>
            </a:r>
            <a:r>
              <a:rPr lang="fr-FR" sz="1000" b="1" dirty="0" smtClean="0"/>
              <a:t>Baryon </a:t>
            </a:r>
            <a:r>
              <a:rPr lang="fr-FR" sz="1000" b="1" dirty="0" err="1" smtClean="0"/>
              <a:t>Acoustic</a:t>
            </a:r>
            <a:r>
              <a:rPr lang="fr-FR" sz="1000" b="1" dirty="0" smtClean="0"/>
              <a:t> Oscillations in </a:t>
            </a:r>
            <a:r>
              <a:rPr lang="fr-FR" sz="1000" b="1" dirty="0" smtClean="0">
                <a:solidFill>
                  <a:srgbClr val="008000"/>
                </a:solidFill>
              </a:rPr>
              <a:t>Fourier</a:t>
            </a:r>
            <a:r>
              <a:rPr lang="fr-FR" sz="1000" b="1" dirty="0" smtClean="0"/>
              <a:t>-</a:t>
            </a:r>
            <a:r>
              <a:rPr lang="fr-FR" sz="1000" b="1" dirty="0" err="1" smtClean="0"/>
              <a:t>space</a:t>
            </a:r>
            <a:endParaRPr lang="fr-FR" sz="1000" b="1" dirty="0" smtClean="0"/>
          </a:p>
          <a:p>
            <a:endParaRPr lang="fr-FR" sz="1000" dirty="0" smtClean="0"/>
          </a:p>
          <a:p>
            <a:r>
              <a:rPr lang="fr-FR" sz="1000" dirty="0" smtClean="0"/>
              <a:t>2016arXiv160703148S, </a:t>
            </a:r>
            <a:r>
              <a:rPr lang="fr-FR" sz="1000" dirty="0" err="1" smtClean="0"/>
              <a:t>Satpathy</a:t>
            </a:r>
            <a:r>
              <a:rPr lang="fr-FR" sz="1000" dirty="0" smtClean="0"/>
              <a:t>, </a:t>
            </a:r>
            <a:r>
              <a:rPr lang="fr-FR" sz="1000" dirty="0" err="1" smtClean="0"/>
              <a:t>Siddharth</a:t>
            </a:r>
            <a:r>
              <a:rPr lang="fr-FR" sz="1000" dirty="0" smtClean="0"/>
              <a:t> et al.,	</a:t>
            </a:r>
          </a:p>
          <a:p>
            <a:r>
              <a:rPr lang="fr-FR" sz="1000" dirty="0" smtClean="0"/>
              <a:t>The </a:t>
            </a:r>
            <a:r>
              <a:rPr lang="fr-FR" sz="1000" dirty="0" err="1" smtClean="0"/>
              <a:t>clustering</a:t>
            </a:r>
            <a:r>
              <a:rPr lang="fr-FR" sz="1000" dirty="0" smtClean="0"/>
              <a:t> of galaxies in the </a:t>
            </a:r>
            <a:r>
              <a:rPr lang="fr-FR" sz="1000" dirty="0" err="1" smtClean="0"/>
              <a:t>completed</a:t>
            </a:r>
            <a:r>
              <a:rPr lang="fr-FR" sz="1000" dirty="0" smtClean="0"/>
              <a:t> SDSS-III Baryon Oscillation </a:t>
            </a:r>
            <a:r>
              <a:rPr lang="fr-FR" sz="1000" dirty="0" err="1" smtClean="0"/>
              <a:t>Spectroscopic</a:t>
            </a:r>
            <a:r>
              <a:rPr lang="fr-FR" sz="1000" dirty="0" smtClean="0"/>
              <a:t> Survey: </a:t>
            </a:r>
            <a:r>
              <a:rPr lang="fr-FR" sz="1000" b="1" dirty="0" smtClean="0"/>
              <a:t>On the </a:t>
            </a:r>
            <a:r>
              <a:rPr lang="fr-FR" sz="1000" b="1" dirty="0" err="1" smtClean="0"/>
              <a:t>measurement</a:t>
            </a:r>
            <a:r>
              <a:rPr lang="fr-FR" sz="1000" b="1" dirty="0" smtClean="0"/>
              <a:t> of </a:t>
            </a:r>
            <a:r>
              <a:rPr lang="fr-FR" sz="1000" b="1" dirty="0" err="1" smtClean="0"/>
              <a:t>growth</a:t>
            </a:r>
            <a:r>
              <a:rPr lang="fr-FR" sz="1000" b="1" dirty="0" smtClean="0"/>
              <a:t> rate </a:t>
            </a:r>
            <a:r>
              <a:rPr lang="fr-FR" sz="1000" b="1" dirty="0" err="1" smtClean="0"/>
              <a:t>using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galaxy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correlation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functions</a:t>
            </a:r>
            <a:endParaRPr lang="fr-FR" sz="1000" b="1" dirty="0" smtClean="0"/>
          </a:p>
          <a:p>
            <a:endParaRPr lang="fr-FR" sz="1000" dirty="0" smtClean="0"/>
          </a:p>
          <a:p>
            <a:r>
              <a:rPr lang="fr-FR" sz="1000" dirty="0" smtClean="0"/>
              <a:t>2016arXiv160703147S, Sanchez, Ariel G. et al.,	</a:t>
            </a:r>
          </a:p>
          <a:p>
            <a:r>
              <a:rPr lang="fr-FR" sz="1000" dirty="0" smtClean="0"/>
              <a:t>The </a:t>
            </a:r>
            <a:r>
              <a:rPr lang="fr-FR" sz="1000" dirty="0" err="1" smtClean="0"/>
              <a:t>clustering</a:t>
            </a:r>
            <a:r>
              <a:rPr lang="fr-FR" sz="1000" dirty="0" smtClean="0"/>
              <a:t> of galaxies in the </a:t>
            </a:r>
            <a:r>
              <a:rPr lang="fr-FR" sz="1000" dirty="0" err="1" smtClean="0"/>
              <a:t>completed</a:t>
            </a:r>
            <a:r>
              <a:rPr lang="fr-FR" sz="1000" dirty="0" smtClean="0"/>
              <a:t> SDSS-III Baryon Oscillation </a:t>
            </a:r>
            <a:r>
              <a:rPr lang="fr-FR" sz="1000" dirty="0" err="1" smtClean="0"/>
              <a:t>Spectroscopic</a:t>
            </a:r>
            <a:r>
              <a:rPr lang="fr-FR" sz="1000" dirty="0" smtClean="0"/>
              <a:t> Survey: </a:t>
            </a:r>
            <a:r>
              <a:rPr lang="fr-FR" sz="1000" b="1" dirty="0" err="1" smtClean="0"/>
              <a:t>cosmological</a:t>
            </a:r>
            <a:r>
              <a:rPr lang="fr-FR" sz="1000" b="1" dirty="0" smtClean="0"/>
              <a:t> implications of the </a:t>
            </a:r>
            <a:r>
              <a:rPr lang="fr-FR" sz="1000" b="1" dirty="0" smtClean="0">
                <a:solidFill>
                  <a:srgbClr val="008000"/>
                </a:solidFill>
              </a:rPr>
              <a:t>configuration</a:t>
            </a:r>
            <a:r>
              <a:rPr lang="fr-FR" sz="1000" b="1" dirty="0" smtClean="0"/>
              <a:t>-</a:t>
            </a:r>
            <a:r>
              <a:rPr lang="fr-FR" sz="1000" b="1" dirty="0" err="1" smtClean="0"/>
              <a:t>space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clustering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wedges</a:t>
            </a:r>
            <a:endParaRPr lang="fr-FR" sz="1000" b="1" dirty="0" smtClean="0"/>
          </a:p>
          <a:p>
            <a:endParaRPr lang="fr-FR" sz="1000" dirty="0" smtClean="0"/>
          </a:p>
          <a:p>
            <a:r>
              <a:rPr lang="fr-FR" sz="1000" dirty="0" smtClean="0"/>
              <a:t>2016arXiv160703146S,</a:t>
            </a:r>
            <a:r>
              <a:rPr lang="fr-FR" sz="1000" dirty="0"/>
              <a:t> </a:t>
            </a:r>
            <a:r>
              <a:rPr lang="fr-FR" sz="1000" dirty="0" smtClean="0"/>
              <a:t>Sanchez, Ariel G. et al.,	</a:t>
            </a:r>
          </a:p>
          <a:p>
            <a:r>
              <a:rPr lang="fr-FR" sz="1000" dirty="0" smtClean="0"/>
              <a:t>The </a:t>
            </a:r>
            <a:r>
              <a:rPr lang="fr-FR" sz="1000" dirty="0" err="1" smtClean="0"/>
              <a:t>clustering</a:t>
            </a:r>
            <a:r>
              <a:rPr lang="fr-FR" sz="1000" dirty="0" smtClean="0"/>
              <a:t> of galaxies in the </a:t>
            </a:r>
            <a:r>
              <a:rPr lang="fr-FR" sz="1000" dirty="0" err="1" smtClean="0"/>
              <a:t>completed</a:t>
            </a:r>
            <a:r>
              <a:rPr lang="fr-FR" sz="1000" dirty="0" smtClean="0"/>
              <a:t> SDSS-III Baryon Oscillation </a:t>
            </a:r>
            <a:r>
              <a:rPr lang="fr-FR" sz="1000" dirty="0" err="1" smtClean="0"/>
              <a:t>Spectroscopic</a:t>
            </a:r>
            <a:r>
              <a:rPr lang="fr-FR" sz="1000" dirty="0" smtClean="0"/>
              <a:t> Survey: </a:t>
            </a:r>
            <a:r>
              <a:rPr lang="fr-FR" sz="1000" b="1" dirty="0" err="1" smtClean="0"/>
              <a:t>combining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correlated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Gaussian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posterior</a:t>
            </a:r>
            <a:r>
              <a:rPr lang="fr-FR" sz="1000" b="1" dirty="0" smtClean="0"/>
              <a:t> distributions</a:t>
            </a:r>
          </a:p>
          <a:p>
            <a:endParaRPr lang="fr-FR" sz="1000" dirty="0" smtClean="0"/>
          </a:p>
          <a:p>
            <a:r>
              <a:rPr lang="fr-FR" sz="1000" dirty="0" smtClean="0"/>
              <a:t>2016arXiv160703145R, Ross, Ashley J. et al.,	</a:t>
            </a:r>
          </a:p>
          <a:p>
            <a:r>
              <a:rPr lang="fr-FR" sz="1000" dirty="0" smtClean="0"/>
              <a:t>The </a:t>
            </a:r>
            <a:r>
              <a:rPr lang="fr-FR" sz="1000" dirty="0" err="1" smtClean="0"/>
              <a:t>clustering</a:t>
            </a:r>
            <a:r>
              <a:rPr lang="fr-FR" sz="1000" dirty="0" smtClean="0"/>
              <a:t> of galaxies in the </a:t>
            </a:r>
            <a:r>
              <a:rPr lang="fr-FR" sz="1000" dirty="0" err="1" smtClean="0"/>
              <a:t>completed</a:t>
            </a:r>
            <a:r>
              <a:rPr lang="fr-FR" sz="1000" dirty="0" smtClean="0"/>
              <a:t> SDSS-III Baryon Oscillation </a:t>
            </a:r>
            <a:r>
              <a:rPr lang="fr-FR" sz="1000" dirty="0" err="1" smtClean="0"/>
              <a:t>Spectroscopic</a:t>
            </a:r>
            <a:r>
              <a:rPr lang="fr-FR" sz="1000" dirty="0" smtClean="0"/>
              <a:t> Survey: </a:t>
            </a:r>
            <a:r>
              <a:rPr lang="fr-FR" sz="1000" b="1" dirty="0" err="1" smtClean="0"/>
              <a:t>Observational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systematics</a:t>
            </a:r>
            <a:r>
              <a:rPr lang="fr-FR" sz="1000" b="1" dirty="0" smtClean="0"/>
              <a:t> and baryon </a:t>
            </a:r>
            <a:r>
              <a:rPr lang="fr-FR" sz="1000" b="1" dirty="0" err="1" smtClean="0"/>
              <a:t>acoustic</a:t>
            </a:r>
            <a:r>
              <a:rPr lang="fr-FR" sz="1000" b="1" dirty="0" smtClean="0"/>
              <a:t> oscillations in the </a:t>
            </a:r>
            <a:r>
              <a:rPr lang="fr-FR" sz="1000" b="1" dirty="0" err="1" smtClean="0">
                <a:solidFill>
                  <a:srgbClr val="008000"/>
                </a:solidFill>
              </a:rPr>
              <a:t>correlation</a:t>
            </a:r>
            <a:r>
              <a:rPr lang="fr-FR" sz="1000" b="1" dirty="0" smtClean="0">
                <a:solidFill>
                  <a:srgbClr val="008000"/>
                </a:solidFill>
              </a:rPr>
              <a:t> </a:t>
            </a:r>
            <a:r>
              <a:rPr lang="fr-FR" sz="1000" b="1" dirty="0" err="1" smtClean="0">
                <a:solidFill>
                  <a:srgbClr val="008000"/>
                </a:solidFill>
              </a:rPr>
              <a:t>function</a:t>
            </a:r>
            <a:endParaRPr lang="fr-FR" sz="1000" b="1" dirty="0" smtClean="0">
              <a:solidFill>
                <a:srgbClr val="008000"/>
              </a:solidFill>
            </a:endParaRPr>
          </a:p>
          <a:p>
            <a:endParaRPr lang="fr-FR" sz="1000" b="1" dirty="0">
              <a:solidFill>
                <a:srgbClr val="008000"/>
              </a:solidFill>
            </a:endParaRPr>
          </a:p>
          <a:p>
            <a:r>
              <a:rPr lang="fr-FR" sz="1000" dirty="0" smtClean="0"/>
              <a:t>2016arXiv160509745A, Ata, </a:t>
            </a:r>
            <a:r>
              <a:rPr lang="fr-FR" sz="1000" dirty="0" err="1" smtClean="0"/>
              <a:t>Metin</a:t>
            </a:r>
            <a:r>
              <a:rPr lang="fr-FR" sz="1000" dirty="0" smtClean="0"/>
              <a:t>; et al.,		</a:t>
            </a:r>
          </a:p>
          <a:p>
            <a:r>
              <a:rPr lang="fr-FR" sz="1000" dirty="0" smtClean="0"/>
              <a:t>The </a:t>
            </a:r>
            <a:r>
              <a:rPr lang="fr-FR" sz="1000" dirty="0" err="1" smtClean="0"/>
              <a:t>Clustering</a:t>
            </a:r>
            <a:r>
              <a:rPr lang="fr-FR" sz="1000" dirty="0" smtClean="0"/>
              <a:t> of Galaxies in the </a:t>
            </a:r>
            <a:r>
              <a:rPr lang="fr-FR" sz="1000" dirty="0" err="1" smtClean="0"/>
              <a:t>Completed</a:t>
            </a:r>
            <a:r>
              <a:rPr lang="fr-FR" sz="1000" dirty="0" smtClean="0"/>
              <a:t> SDSS-III Baryon Oscillation </a:t>
            </a:r>
            <a:r>
              <a:rPr lang="fr-FR" sz="1000" dirty="0" err="1" smtClean="0"/>
              <a:t>Spectroscopic</a:t>
            </a:r>
            <a:r>
              <a:rPr lang="fr-FR" sz="1000" dirty="0" smtClean="0"/>
              <a:t> Survey: </a:t>
            </a:r>
            <a:r>
              <a:rPr lang="fr-FR" sz="1000" b="1" dirty="0" err="1" smtClean="0"/>
              <a:t>Cosmic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Flows</a:t>
            </a:r>
            <a:r>
              <a:rPr lang="fr-FR" sz="1000" b="1" dirty="0" smtClean="0"/>
              <a:t> and </a:t>
            </a:r>
            <a:r>
              <a:rPr lang="fr-FR" sz="1000" b="1" dirty="0" err="1" smtClean="0"/>
              <a:t>Cosmic</a:t>
            </a:r>
            <a:r>
              <a:rPr lang="fr-FR" sz="1000" b="1" dirty="0" smtClean="0"/>
              <a:t> Web </a:t>
            </a:r>
            <a:r>
              <a:rPr lang="fr-FR" sz="1000" b="1" dirty="0" err="1" smtClean="0"/>
              <a:t>from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Luminous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Red</a:t>
            </a:r>
            <a:r>
              <a:rPr lang="fr-FR" sz="1000" b="1" dirty="0" smtClean="0"/>
              <a:t> Galaxies</a:t>
            </a:r>
          </a:p>
          <a:p>
            <a:endParaRPr lang="fr-FR" sz="1000" dirty="0" smtClean="0"/>
          </a:p>
          <a:p>
            <a:r>
              <a:rPr lang="fr-FR" sz="1000" dirty="0" smtClean="0"/>
              <a:t>2016arXiv160703144S, Salazar-Albornoz, Salvador et al.,	</a:t>
            </a:r>
          </a:p>
          <a:p>
            <a:r>
              <a:rPr lang="fr-FR" sz="1000" dirty="0" smtClean="0"/>
              <a:t>The </a:t>
            </a:r>
            <a:r>
              <a:rPr lang="fr-FR" sz="1000" dirty="0" err="1" smtClean="0"/>
              <a:t>clustering</a:t>
            </a:r>
            <a:r>
              <a:rPr lang="fr-FR" sz="1000" dirty="0" smtClean="0"/>
              <a:t> of galaxies in the </a:t>
            </a:r>
            <a:r>
              <a:rPr lang="fr-FR" sz="1000" dirty="0" err="1" smtClean="0"/>
              <a:t>completed</a:t>
            </a:r>
            <a:r>
              <a:rPr lang="fr-FR" sz="1000" dirty="0" smtClean="0"/>
              <a:t> SDSS-III Baryon Oscillation </a:t>
            </a:r>
            <a:r>
              <a:rPr lang="fr-FR" sz="1000" dirty="0" err="1" smtClean="0"/>
              <a:t>Spectroscopic</a:t>
            </a:r>
            <a:r>
              <a:rPr lang="fr-FR" sz="1000" dirty="0" smtClean="0"/>
              <a:t> Survey: </a:t>
            </a:r>
            <a:r>
              <a:rPr lang="fr-FR" sz="1000" b="1" dirty="0" err="1" smtClean="0"/>
              <a:t>Angular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clustering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tomography</a:t>
            </a:r>
            <a:r>
              <a:rPr lang="fr-FR" sz="1000" b="1" dirty="0" smtClean="0"/>
              <a:t> and </a:t>
            </a:r>
            <a:r>
              <a:rPr lang="fr-FR" sz="1000" b="1" dirty="0" err="1" smtClean="0"/>
              <a:t>its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cosmological</a:t>
            </a:r>
            <a:r>
              <a:rPr lang="fr-FR" sz="1000" b="1" dirty="0" smtClean="0"/>
              <a:t> implications</a:t>
            </a:r>
          </a:p>
          <a:p>
            <a:endParaRPr lang="fr-FR" sz="1000" b="1" dirty="0" smtClean="0"/>
          </a:p>
          <a:p>
            <a:r>
              <a:rPr lang="fr-FR" sz="1000" dirty="0" smtClean="0"/>
              <a:t>2016arXiv160703143G, </a:t>
            </a:r>
            <a:r>
              <a:rPr lang="fr-FR" sz="1000" dirty="0" err="1" smtClean="0"/>
              <a:t>Grieb</a:t>
            </a:r>
            <a:r>
              <a:rPr lang="fr-FR" sz="1000" dirty="0" smtClean="0"/>
              <a:t>, Jan </a:t>
            </a:r>
            <a:r>
              <a:rPr lang="fr-FR" sz="1000" dirty="0" err="1" smtClean="0"/>
              <a:t>Niklas</a:t>
            </a:r>
            <a:r>
              <a:rPr lang="fr-FR" sz="1000" dirty="0" smtClean="0"/>
              <a:t> et al.,	</a:t>
            </a:r>
          </a:p>
          <a:p>
            <a:r>
              <a:rPr lang="fr-FR" sz="1000" dirty="0" smtClean="0"/>
              <a:t>The </a:t>
            </a:r>
            <a:r>
              <a:rPr lang="fr-FR" sz="1000" dirty="0" err="1" smtClean="0"/>
              <a:t>clustering</a:t>
            </a:r>
            <a:r>
              <a:rPr lang="fr-FR" sz="1000" dirty="0" smtClean="0"/>
              <a:t> of galaxies in the </a:t>
            </a:r>
            <a:r>
              <a:rPr lang="fr-FR" sz="1000" dirty="0" err="1" smtClean="0"/>
              <a:t>completed</a:t>
            </a:r>
            <a:r>
              <a:rPr lang="fr-FR" sz="1000" dirty="0" smtClean="0"/>
              <a:t> SDSS-III Baryon Oscillation </a:t>
            </a:r>
            <a:r>
              <a:rPr lang="fr-FR" sz="1000" dirty="0" err="1" smtClean="0"/>
              <a:t>Spectroscopic</a:t>
            </a:r>
            <a:r>
              <a:rPr lang="fr-FR" sz="1000" dirty="0" smtClean="0"/>
              <a:t> Survey: </a:t>
            </a:r>
            <a:r>
              <a:rPr lang="fr-FR" sz="1000" b="1" dirty="0" err="1" smtClean="0"/>
              <a:t>Cosmological</a:t>
            </a:r>
            <a:r>
              <a:rPr lang="fr-FR" sz="1000" b="1" dirty="0" smtClean="0"/>
              <a:t> implications of the </a:t>
            </a:r>
            <a:r>
              <a:rPr lang="fr-FR" sz="1000" b="1" dirty="0" smtClean="0">
                <a:solidFill>
                  <a:srgbClr val="008000"/>
                </a:solidFill>
              </a:rPr>
              <a:t>Fourier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space</a:t>
            </a:r>
            <a:r>
              <a:rPr lang="fr-FR" sz="1000" b="1" dirty="0" smtClean="0"/>
              <a:t> </a:t>
            </a:r>
            <a:r>
              <a:rPr lang="fr-FR" sz="1000" b="1" dirty="0" err="1" smtClean="0"/>
              <a:t>wedges</a:t>
            </a:r>
            <a:r>
              <a:rPr lang="fr-FR" sz="1000" b="1" dirty="0" smtClean="0"/>
              <a:t> of the final </a:t>
            </a:r>
            <a:r>
              <a:rPr lang="fr-FR" sz="1000" b="1" dirty="0" err="1" smtClean="0"/>
              <a:t>sample</a:t>
            </a:r>
            <a:endParaRPr lang="fr-FR" sz="1000" b="1" dirty="0" smtClean="0"/>
          </a:p>
          <a:p>
            <a:endParaRPr lang="fr-FR" sz="1000" dirty="0" smtClean="0"/>
          </a:p>
        </p:txBody>
      </p:sp>
    </p:spTree>
    <p:extLst>
      <p:ext uri="{BB962C8B-B14F-4D97-AF65-F5344CB8AC3E}">
        <p14:creationId xmlns:p14="http://schemas.microsoft.com/office/powerpoint/2010/main" val="2224525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C-fs8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89"/>
          <a:stretch/>
        </p:blipFill>
        <p:spPr>
          <a:xfrm>
            <a:off x="2247900" y="1241951"/>
            <a:ext cx="4445000" cy="359516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668440" y="2579684"/>
            <a:ext cx="45719" cy="427567"/>
          </a:xfrm>
          <a:prstGeom prst="rect">
            <a:avLst/>
          </a:prstGeom>
          <a:solidFill>
            <a:srgbClr val="F7964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233340" y="1906584"/>
            <a:ext cx="45719" cy="537634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5054606" y="2406117"/>
            <a:ext cx="45719" cy="469901"/>
          </a:xfrm>
          <a:prstGeom prst="rect">
            <a:avLst/>
          </a:prstGeom>
          <a:solidFill>
            <a:srgbClr val="F7964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2667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98951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 err="1"/>
              <a:t>Growth</a:t>
            </a:r>
            <a:r>
              <a:rPr lang="fr-FR" dirty="0"/>
              <a:t> of </a:t>
            </a:r>
            <a:r>
              <a:rPr lang="fr-FR" dirty="0" smtClean="0"/>
              <a:t>structures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9040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9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err="1" smtClean="0"/>
              <a:t>Other</a:t>
            </a:r>
            <a:r>
              <a:rPr lang="fr-FR" dirty="0" smtClean="0"/>
              <a:t> sources of </a:t>
            </a:r>
            <a:r>
              <a:rPr lang="fr-FR" dirty="0" err="1" smtClean="0"/>
              <a:t>distortions</a:t>
            </a:r>
            <a:r>
              <a:rPr lang="fr-FR" dirty="0" smtClean="0"/>
              <a:t> :</a:t>
            </a:r>
            <a:br>
              <a:rPr lang="fr-FR" dirty="0" smtClean="0"/>
            </a:br>
            <a:r>
              <a:rPr lang="fr-FR" sz="4000" dirty="0" err="1" smtClean="0"/>
              <a:t>Alcock-Paczinski</a:t>
            </a:r>
            <a:r>
              <a:rPr lang="fr-FR" sz="4000" dirty="0" smtClean="0"/>
              <a:t> </a:t>
            </a:r>
            <a:r>
              <a:rPr lang="fr-FR" sz="4000" dirty="0" err="1" smtClean="0"/>
              <a:t>Effect</a:t>
            </a:r>
            <a:endParaRPr lang="fr-FR" sz="4000" dirty="0"/>
          </a:p>
        </p:txBody>
      </p:sp>
      <p:grpSp>
        <p:nvGrpSpPr>
          <p:cNvPr id="12" name="Grouper 11"/>
          <p:cNvGrpSpPr/>
          <p:nvPr/>
        </p:nvGrpSpPr>
        <p:grpSpPr>
          <a:xfrm>
            <a:off x="624379" y="2197100"/>
            <a:ext cx="5027121" cy="3889965"/>
            <a:chOff x="2554779" y="2208778"/>
            <a:chExt cx="5700221" cy="4284687"/>
          </a:xfrm>
        </p:grpSpPr>
        <p:pic>
          <p:nvPicPr>
            <p:cNvPr id="4" name="Image 3" descr="cc-reid-fig6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4779" y="2208778"/>
              <a:ext cx="5700221" cy="4284687"/>
            </a:xfrm>
            <a:prstGeom prst="rect">
              <a:avLst/>
            </a:prstGeom>
          </p:spPr>
        </p:pic>
        <p:sp>
          <p:nvSpPr>
            <p:cNvPr id="5" name="Forme libre 4"/>
            <p:cNvSpPr/>
            <p:nvPr/>
          </p:nvSpPr>
          <p:spPr>
            <a:xfrm>
              <a:off x="3289300" y="2728977"/>
              <a:ext cx="4749800" cy="915923"/>
            </a:xfrm>
            <a:custGeom>
              <a:avLst/>
              <a:gdLst>
                <a:gd name="connsiteX0" fmla="*/ 0 w 4749800"/>
                <a:gd name="connsiteY0" fmla="*/ 407923 h 915923"/>
                <a:gd name="connsiteX1" fmla="*/ 1282700 w 4749800"/>
                <a:gd name="connsiteY1" fmla="*/ 65023 h 915923"/>
                <a:gd name="connsiteX2" fmla="*/ 2133600 w 4749800"/>
                <a:gd name="connsiteY2" fmla="*/ 1523 h 915923"/>
                <a:gd name="connsiteX3" fmla="*/ 2730500 w 4749800"/>
                <a:gd name="connsiteY3" fmla="*/ 90423 h 915923"/>
                <a:gd name="connsiteX4" fmla="*/ 3048000 w 4749800"/>
                <a:gd name="connsiteY4" fmla="*/ 395223 h 915923"/>
                <a:gd name="connsiteX5" fmla="*/ 3302000 w 4749800"/>
                <a:gd name="connsiteY5" fmla="*/ 700023 h 915923"/>
                <a:gd name="connsiteX6" fmla="*/ 3416300 w 4749800"/>
                <a:gd name="connsiteY6" fmla="*/ 725423 h 915923"/>
                <a:gd name="connsiteX7" fmla="*/ 3530600 w 4749800"/>
                <a:gd name="connsiteY7" fmla="*/ 636523 h 915923"/>
                <a:gd name="connsiteX8" fmla="*/ 3733800 w 4749800"/>
                <a:gd name="connsiteY8" fmla="*/ 268223 h 915923"/>
                <a:gd name="connsiteX9" fmla="*/ 3898900 w 4749800"/>
                <a:gd name="connsiteY9" fmla="*/ 103123 h 915923"/>
                <a:gd name="connsiteX10" fmla="*/ 4102100 w 4749800"/>
                <a:gd name="connsiteY10" fmla="*/ 230123 h 915923"/>
                <a:gd name="connsiteX11" fmla="*/ 4305300 w 4749800"/>
                <a:gd name="connsiteY11" fmla="*/ 458723 h 915923"/>
                <a:gd name="connsiteX12" fmla="*/ 4749800 w 4749800"/>
                <a:gd name="connsiteY12" fmla="*/ 915923 h 915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49800" h="915923">
                  <a:moveTo>
                    <a:pt x="0" y="407923"/>
                  </a:moveTo>
                  <a:cubicBezTo>
                    <a:pt x="463550" y="270339"/>
                    <a:pt x="927100" y="132756"/>
                    <a:pt x="1282700" y="65023"/>
                  </a:cubicBezTo>
                  <a:cubicBezTo>
                    <a:pt x="1638300" y="-2710"/>
                    <a:pt x="1892300" y="-2710"/>
                    <a:pt x="2133600" y="1523"/>
                  </a:cubicBezTo>
                  <a:cubicBezTo>
                    <a:pt x="2374900" y="5756"/>
                    <a:pt x="2578100" y="24806"/>
                    <a:pt x="2730500" y="90423"/>
                  </a:cubicBezTo>
                  <a:cubicBezTo>
                    <a:pt x="2882900" y="156040"/>
                    <a:pt x="2952750" y="293623"/>
                    <a:pt x="3048000" y="395223"/>
                  </a:cubicBezTo>
                  <a:cubicBezTo>
                    <a:pt x="3143250" y="496823"/>
                    <a:pt x="3240617" y="644990"/>
                    <a:pt x="3302000" y="700023"/>
                  </a:cubicBezTo>
                  <a:cubicBezTo>
                    <a:pt x="3363383" y="755056"/>
                    <a:pt x="3378200" y="736006"/>
                    <a:pt x="3416300" y="725423"/>
                  </a:cubicBezTo>
                  <a:cubicBezTo>
                    <a:pt x="3454400" y="714840"/>
                    <a:pt x="3477683" y="712723"/>
                    <a:pt x="3530600" y="636523"/>
                  </a:cubicBezTo>
                  <a:cubicBezTo>
                    <a:pt x="3583517" y="560323"/>
                    <a:pt x="3672417" y="357123"/>
                    <a:pt x="3733800" y="268223"/>
                  </a:cubicBezTo>
                  <a:cubicBezTo>
                    <a:pt x="3795183" y="179323"/>
                    <a:pt x="3837517" y="109473"/>
                    <a:pt x="3898900" y="103123"/>
                  </a:cubicBezTo>
                  <a:cubicBezTo>
                    <a:pt x="3960283" y="96773"/>
                    <a:pt x="4034367" y="170856"/>
                    <a:pt x="4102100" y="230123"/>
                  </a:cubicBezTo>
                  <a:cubicBezTo>
                    <a:pt x="4169833" y="289390"/>
                    <a:pt x="4197350" y="344423"/>
                    <a:pt x="4305300" y="458723"/>
                  </a:cubicBezTo>
                  <a:cubicBezTo>
                    <a:pt x="4413250" y="573023"/>
                    <a:pt x="4749800" y="915923"/>
                    <a:pt x="4749800" y="915923"/>
                  </a:cubicBezTo>
                </a:path>
              </a:pathLst>
            </a:custGeom>
            <a:ln>
              <a:solidFill>
                <a:srgbClr val="FF66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Forme libre 5"/>
            <p:cNvSpPr/>
            <p:nvPr/>
          </p:nvSpPr>
          <p:spPr>
            <a:xfrm>
              <a:off x="3289300" y="3166324"/>
              <a:ext cx="4775200" cy="849848"/>
            </a:xfrm>
            <a:custGeom>
              <a:avLst/>
              <a:gdLst>
                <a:gd name="connsiteX0" fmla="*/ 0 w 4775200"/>
                <a:gd name="connsiteY0" fmla="*/ 774700 h 853872"/>
                <a:gd name="connsiteX1" fmla="*/ 1485900 w 4775200"/>
                <a:gd name="connsiteY1" fmla="*/ 368300 h 853872"/>
                <a:gd name="connsiteX2" fmla="*/ 2565400 w 4775200"/>
                <a:gd name="connsiteY2" fmla="*/ 139700 h 853872"/>
                <a:gd name="connsiteX3" fmla="*/ 3175000 w 4775200"/>
                <a:gd name="connsiteY3" fmla="*/ 139700 h 853872"/>
                <a:gd name="connsiteX4" fmla="*/ 3289300 w 4775200"/>
                <a:gd name="connsiteY4" fmla="*/ 0 h 853872"/>
                <a:gd name="connsiteX5" fmla="*/ 3530600 w 4775200"/>
                <a:gd name="connsiteY5" fmla="*/ 76200 h 853872"/>
                <a:gd name="connsiteX6" fmla="*/ 3670300 w 4775200"/>
                <a:gd name="connsiteY6" fmla="*/ 368300 h 853872"/>
                <a:gd name="connsiteX7" fmla="*/ 3860800 w 4775200"/>
                <a:gd name="connsiteY7" fmla="*/ 825500 h 853872"/>
                <a:gd name="connsiteX8" fmla="*/ 4114800 w 4775200"/>
                <a:gd name="connsiteY8" fmla="*/ 749300 h 853872"/>
                <a:gd name="connsiteX9" fmla="*/ 4356100 w 4775200"/>
                <a:gd name="connsiteY9" fmla="*/ 292100 h 853872"/>
                <a:gd name="connsiteX10" fmla="*/ 4584700 w 4775200"/>
                <a:gd name="connsiteY10" fmla="*/ 190500 h 853872"/>
                <a:gd name="connsiteX11" fmla="*/ 4775200 w 4775200"/>
                <a:gd name="connsiteY11" fmla="*/ 254000 h 853872"/>
                <a:gd name="connsiteX0" fmla="*/ 0 w 4775200"/>
                <a:gd name="connsiteY0" fmla="*/ 776700 h 855872"/>
                <a:gd name="connsiteX1" fmla="*/ 1485900 w 4775200"/>
                <a:gd name="connsiteY1" fmla="*/ 370300 h 855872"/>
                <a:gd name="connsiteX2" fmla="*/ 2565400 w 4775200"/>
                <a:gd name="connsiteY2" fmla="*/ 141700 h 855872"/>
                <a:gd name="connsiteX3" fmla="*/ 3124200 w 4775200"/>
                <a:gd name="connsiteY3" fmla="*/ 135350 h 855872"/>
                <a:gd name="connsiteX4" fmla="*/ 3289300 w 4775200"/>
                <a:gd name="connsiteY4" fmla="*/ 2000 h 855872"/>
                <a:gd name="connsiteX5" fmla="*/ 3530600 w 4775200"/>
                <a:gd name="connsiteY5" fmla="*/ 78200 h 855872"/>
                <a:gd name="connsiteX6" fmla="*/ 3670300 w 4775200"/>
                <a:gd name="connsiteY6" fmla="*/ 370300 h 855872"/>
                <a:gd name="connsiteX7" fmla="*/ 3860800 w 4775200"/>
                <a:gd name="connsiteY7" fmla="*/ 827500 h 855872"/>
                <a:gd name="connsiteX8" fmla="*/ 4114800 w 4775200"/>
                <a:gd name="connsiteY8" fmla="*/ 751300 h 855872"/>
                <a:gd name="connsiteX9" fmla="*/ 4356100 w 4775200"/>
                <a:gd name="connsiteY9" fmla="*/ 294100 h 855872"/>
                <a:gd name="connsiteX10" fmla="*/ 4584700 w 4775200"/>
                <a:gd name="connsiteY10" fmla="*/ 192500 h 855872"/>
                <a:gd name="connsiteX11" fmla="*/ 4775200 w 4775200"/>
                <a:gd name="connsiteY11" fmla="*/ 256000 h 855872"/>
                <a:gd name="connsiteX0" fmla="*/ 0 w 4775200"/>
                <a:gd name="connsiteY0" fmla="*/ 770676 h 849848"/>
                <a:gd name="connsiteX1" fmla="*/ 1485900 w 4775200"/>
                <a:gd name="connsiteY1" fmla="*/ 364276 h 849848"/>
                <a:gd name="connsiteX2" fmla="*/ 2565400 w 4775200"/>
                <a:gd name="connsiteY2" fmla="*/ 135676 h 849848"/>
                <a:gd name="connsiteX3" fmla="*/ 3124200 w 4775200"/>
                <a:gd name="connsiteY3" fmla="*/ 129326 h 849848"/>
                <a:gd name="connsiteX4" fmla="*/ 3333750 w 4775200"/>
                <a:gd name="connsiteY4" fmla="*/ 2326 h 849848"/>
                <a:gd name="connsiteX5" fmla="*/ 3530600 w 4775200"/>
                <a:gd name="connsiteY5" fmla="*/ 72176 h 849848"/>
                <a:gd name="connsiteX6" fmla="*/ 3670300 w 4775200"/>
                <a:gd name="connsiteY6" fmla="*/ 364276 h 849848"/>
                <a:gd name="connsiteX7" fmla="*/ 3860800 w 4775200"/>
                <a:gd name="connsiteY7" fmla="*/ 821476 h 849848"/>
                <a:gd name="connsiteX8" fmla="*/ 4114800 w 4775200"/>
                <a:gd name="connsiteY8" fmla="*/ 745276 h 849848"/>
                <a:gd name="connsiteX9" fmla="*/ 4356100 w 4775200"/>
                <a:gd name="connsiteY9" fmla="*/ 288076 h 849848"/>
                <a:gd name="connsiteX10" fmla="*/ 4584700 w 4775200"/>
                <a:gd name="connsiteY10" fmla="*/ 186476 h 849848"/>
                <a:gd name="connsiteX11" fmla="*/ 4775200 w 4775200"/>
                <a:gd name="connsiteY11" fmla="*/ 249976 h 849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75200" h="849848">
                  <a:moveTo>
                    <a:pt x="0" y="770676"/>
                  </a:moveTo>
                  <a:cubicBezTo>
                    <a:pt x="529166" y="620392"/>
                    <a:pt x="1058333" y="470109"/>
                    <a:pt x="1485900" y="364276"/>
                  </a:cubicBezTo>
                  <a:cubicBezTo>
                    <a:pt x="1913467" y="258443"/>
                    <a:pt x="2292350" y="174834"/>
                    <a:pt x="2565400" y="135676"/>
                  </a:cubicBezTo>
                  <a:cubicBezTo>
                    <a:pt x="2838450" y="96518"/>
                    <a:pt x="2996142" y="151551"/>
                    <a:pt x="3124200" y="129326"/>
                  </a:cubicBezTo>
                  <a:cubicBezTo>
                    <a:pt x="3252258" y="107101"/>
                    <a:pt x="3266017" y="11851"/>
                    <a:pt x="3333750" y="2326"/>
                  </a:cubicBezTo>
                  <a:cubicBezTo>
                    <a:pt x="3401483" y="-7199"/>
                    <a:pt x="3474508" y="11851"/>
                    <a:pt x="3530600" y="72176"/>
                  </a:cubicBezTo>
                  <a:cubicBezTo>
                    <a:pt x="3586692" y="132501"/>
                    <a:pt x="3615267" y="239393"/>
                    <a:pt x="3670300" y="364276"/>
                  </a:cubicBezTo>
                  <a:cubicBezTo>
                    <a:pt x="3725333" y="489159"/>
                    <a:pt x="3786717" y="757976"/>
                    <a:pt x="3860800" y="821476"/>
                  </a:cubicBezTo>
                  <a:cubicBezTo>
                    <a:pt x="3934883" y="884976"/>
                    <a:pt x="4032250" y="834176"/>
                    <a:pt x="4114800" y="745276"/>
                  </a:cubicBezTo>
                  <a:cubicBezTo>
                    <a:pt x="4197350" y="656376"/>
                    <a:pt x="4277783" y="381209"/>
                    <a:pt x="4356100" y="288076"/>
                  </a:cubicBezTo>
                  <a:cubicBezTo>
                    <a:pt x="4434417" y="194943"/>
                    <a:pt x="4514850" y="192826"/>
                    <a:pt x="4584700" y="186476"/>
                  </a:cubicBezTo>
                  <a:cubicBezTo>
                    <a:pt x="4654550" y="180126"/>
                    <a:pt x="4775200" y="249976"/>
                    <a:pt x="4775200" y="249976"/>
                  </a:cubicBezTo>
                </a:path>
              </a:pathLst>
            </a:custGeom>
            <a:ln>
              <a:solidFill>
                <a:schemeClr val="accent6">
                  <a:lumMod val="75000"/>
                </a:schemeClr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ZoneTexte 6"/>
          <p:cNvSpPr txBox="1"/>
          <p:nvPr/>
        </p:nvSpPr>
        <p:spPr>
          <a:xfrm>
            <a:off x="624379" y="1372432"/>
            <a:ext cx="7037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When</a:t>
            </a:r>
            <a:r>
              <a:rPr lang="fr-FR" b="1" dirty="0" smtClean="0"/>
              <a:t> the data </a:t>
            </a:r>
            <a:r>
              <a:rPr lang="fr-FR" b="1" dirty="0" err="1" smtClean="0"/>
              <a:t>is</a:t>
            </a:r>
            <a:r>
              <a:rPr lang="fr-FR" b="1" dirty="0" smtClean="0"/>
              <a:t> </a:t>
            </a:r>
            <a:r>
              <a:rPr lang="fr-FR" b="1" dirty="0" err="1" smtClean="0"/>
              <a:t>analyzed</a:t>
            </a:r>
            <a:r>
              <a:rPr lang="fr-FR" b="1" dirty="0" smtClean="0"/>
              <a:t> </a:t>
            </a:r>
            <a:r>
              <a:rPr lang="fr-FR" b="1" dirty="0" err="1" smtClean="0"/>
              <a:t>with</a:t>
            </a:r>
            <a:r>
              <a:rPr lang="fr-FR" b="1" dirty="0" smtClean="0"/>
              <a:t> a </a:t>
            </a:r>
            <a:r>
              <a:rPr lang="fr-FR" b="1" dirty="0" err="1" smtClean="0"/>
              <a:t>different</a:t>
            </a:r>
            <a:r>
              <a:rPr lang="fr-FR" b="1" dirty="0" smtClean="0"/>
              <a:t> </a:t>
            </a:r>
            <a:r>
              <a:rPr lang="fr-FR" b="1" dirty="0" err="1" smtClean="0"/>
              <a:t>cosmology</a:t>
            </a:r>
            <a:r>
              <a:rPr lang="fr-FR" b="1" dirty="0" smtClean="0"/>
              <a:t> </a:t>
            </a:r>
            <a:r>
              <a:rPr lang="fr-FR" b="1" dirty="0" err="1" smtClean="0"/>
              <a:t>than</a:t>
            </a:r>
            <a:r>
              <a:rPr lang="fr-FR" b="1" dirty="0" smtClean="0"/>
              <a:t> the real one</a:t>
            </a:r>
            <a:endParaRPr lang="fr-FR" b="1" dirty="0"/>
          </a:p>
        </p:txBody>
      </p:sp>
      <p:grpSp>
        <p:nvGrpSpPr>
          <p:cNvPr id="13" name="Grouper 12"/>
          <p:cNvGrpSpPr/>
          <p:nvPr/>
        </p:nvGrpSpPr>
        <p:grpSpPr>
          <a:xfrm>
            <a:off x="5835576" y="2435070"/>
            <a:ext cx="3308424" cy="1887582"/>
            <a:chOff x="5010518" y="2632852"/>
            <a:chExt cx="3308424" cy="1887582"/>
          </a:xfrm>
        </p:grpSpPr>
        <p:sp>
          <p:nvSpPr>
            <p:cNvPr id="14" name="ZoneTexte 13"/>
            <p:cNvSpPr txBox="1"/>
            <p:nvPr/>
          </p:nvSpPr>
          <p:spPr>
            <a:xfrm>
              <a:off x="5010518" y="2632852"/>
              <a:ext cx="2597361" cy="1754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/>
                <a:t>BAO </a:t>
              </a:r>
              <a:r>
                <a:rPr lang="fr-FR" b="1" dirty="0" err="1" smtClean="0"/>
                <a:t>peak</a:t>
              </a:r>
              <a:r>
                <a:rPr lang="fr-FR" b="1" dirty="0" smtClean="0"/>
                <a:t> sensitive to :</a:t>
              </a:r>
            </a:p>
            <a:p>
              <a:endParaRPr lang="fr-FR" b="1" dirty="0"/>
            </a:p>
            <a:p>
              <a:endParaRPr lang="fr-FR" dirty="0" smtClean="0"/>
            </a:p>
            <a:p>
              <a:endParaRPr lang="fr-FR" dirty="0"/>
            </a:p>
            <a:p>
              <a:r>
                <a:rPr lang="fr-FR" b="1" dirty="0" err="1" smtClean="0"/>
                <a:t>Quadrupole</a:t>
              </a:r>
              <a:r>
                <a:rPr lang="fr-FR" b="1" dirty="0" smtClean="0"/>
                <a:t> sensitive to :</a:t>
              </a:r>
            </a:p>
            <a:p>
              <a:endParaRPr lang="fr-FR" dirty="0"/>
            </a:p>
          </p:txBody>
        </p:sp>
        <p:graphicFrame>
          <p:nvGraphicFramePr>
            <p:cNvPr id="15" name="Obje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12031224"/>
                </p:ext>
              </p:extLst>
            </p:nvPr>
          </p:nvGraphicFramePr>
          <p:xfrm>
            <a:off x="5499542" y="2978047"/>
            <a:ext cx="2819400" cy="723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8" name="Équation" r:id="rId4" imgW="1879600" imgH="482600" progId="Equation.3">
                    <p:embed/>
                  </p:oleObj>
                </mc:Choice>
                <mc:Fallback>
                  <p:oleObj name="Équation" r:id="rId4" imgW="1879600" imgH="482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499542" y="2978047"/>
                          <a:ext cx="2819400" cy="723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92940030"/>
                </p:ext>
              </p:extLst>
            </p:nvPr>
          </p:nvGraphicFramePr>
          <p:xfrm>
            <a:off x="5576584" y="4215634"/>
            <a:ext cx="2457450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9" name="Équation" r:id="rId6" imgW="1638300" imgH="203200" progId="Equation.3">
                    <p:embed/>
                  </p:oleObj>
                </mc:Choice>
                <mc:Fallback>
                  <p:oleObj name="Équation" r:id="rId6" imgW="16383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5576584" y="4215634"/>
                          <a:ext cx="2457450" cy="3048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17" name="Connecteur droit 16"/>
          <p:cNvCxnSpPr/>
          <p:nvPr/>
        </p:nvCxnSpPr>
        <p:spPr>
          <a:xfrm>
            <a:off x="1244600" y="4965700"/>
            <a:ext cx="4238894" cy="0"/>
          </a:xfrm>
          <a:prstGeom prst="line">
            <a:avLst/>
          </a:prstGeom>
          <a:ln w="63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>
            <a:off x="1917700" y="3187700"/>
            <a:ext cx="0" cy="1778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917700" y="4431268"/>
            <a:ext cx="831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f*</a:t>
            </a:r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latin typeface="Symbol" charset="2"/>
                <a:cs typeface="Symbol" charset="2"/>
              </a:rPr>
              <a:t>s</a:t>
            </a:r>
            <a:r>
              <a:rPr lang="fr-FR" b="1" baseline="-25000" dirty="0">
                <a:solidFill>
                  <a:schemeClr val="tx2">
                    <a:lumMod val="60000"/>
                    <a:lumOff val="40000"/>
                  </a:schemeClr>
                </a:solidFill>
                <a:latin typeface="Symbol" charset="2"/>
                <a:cs typeface="Symbol" charset="2"/>
              </a:rPr>
              <a:t>8</a:t>
            </a:r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latin typeface="Symbol" charset="2"/>
                <a:cs typeface="Symbol" charset="2"/>
              </a:rPr>
              <a:t>(</a:t>
            </a:r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cs typeface="Symbol" charset="2"/>
              </a:rPr>
              <a:t>z</a:t>
            </a:r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latin typeface="Symbol" charset="2"/>
                <a:cs typeface="Symbol" charset="2"/>
              </a:rPr>
              <a:t>)</a:t>
            </a:r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cs typeface="Symbol" charset="2"/>
              </a:rPr>
              <a:t> </a:t>
            </a:r>
            <a:endParaRPr lang="fr-FR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552700" y="2300044"/>
            <a:ext cx="1617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6600"/>
                </a:solidFill>
              </a:rPr>
              <a:t>+/- 10% on F(z)</a:t>
            </a:r>
            <a:endParaRPr lang="fr-FR" b="1" dirty="0">
              <a:solidFill>
                <a:srgbClr val="FF6600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6324600" y="4965700"/>
            <a:ext cx="2534492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Full RSD </a:t>
            </a:r>
            <a:r>
              <a:rPr lang="fr-FR" b="1" dirty="0" err="1" smtClean="0"/>
              <a:t>analysis</a:t>
            </a:r>
            <a:r>
              <a:rPr lang="fr-FR" b="1" dirty="0" smtClean="0"/>
              <a:t> :</a:t>
            </a:r>
          </a:p>
          <a:p>
            <a:pPr marL="285750" indent="-285750">
              <a:buFont typeface="Symbol" charset="0"/>
              <a:buChar char=""/>
            </a:pPr>
            <a:r>
              <a:rPr lang="fr-FR" b="1" dirty="0" err="1" smtClean="0"/>
              <a:t>Recognized</a:t>
            </a:r>
            <a:r>
              <a:rPr lang="fr-FR" b="1" dirty="0" smtClean="0"/>
              <a:t> as a </a:t>
            </a:r>
            <a:r>
              <a:rPr lang="fr-FR" b="1" dirty="0" err="1" smtClean="0"/>
              <a:t>key</a:t>
            </a:r>
            <a:r>
              <a:rPr lang="fr-FR" b="1" dirty="0" smtClean="0"/>
              <a:t> probe of </a:t>
            </a:r>
            <a:r>
              <a:rPr lang="fr-FR" b="1" dirty="0" err="1" smtClean="0"/>
              <a:t>cosmology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3487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29898</TotalTime>
  <Words>733</Words>
  <Application>Microsoft Macintosh PowerPoint</Application>
  <PresentationFormat>Présentation à l'écran (4:3)</PresentationFormat>
  <Paragraphs>136</Paragraphs>
  <Slides>21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3" baseType="lpstr">
      <vt:lpstr>Thème Office</vt:lpstr>
      <vt:lpstr>Équation</vt:lpstr>
      <vt:lpstr>The clustering of galaxies in the completed SDSS-III Baryon Oscillation Spectroscopic Survey :  cosmological analysis of the DR12 galaxy sample arXiv:1607.03155 </vt:lpstr>
      <vt:lpstr>SDSS-BOSS</vt:lpstr>
      <vt:lpstr>Redshift distribution</vt:lpstr>
      <vt:lpstr>Redshift distribution</vt:lpstr>
      <vt:lpstr>2D clustering pre-reconstruction:  correlation function and power spectrum</vt:lpstr>
      <vt:lpstr>Anisotropic BAO - post reconstruction</vt:lpstr>
      <vt:lpstr>Legendre multipoles decomposition</vt:lpstr>
      <vt:lpstr>« wedges » analysis</vt:lpstr>
      <vt:lpstr>Companion papers :</vt:lpstr>
      <vt:lpstr>Performance of analysis methods on mocks</vt:lpstr>
      <vt:lpstr>Comparison of analyses - consensus</vt:lpstr>
      <vt:lpstr>BAO « Hubble diagram »</vt:lpstr>
      <vt:lpstr>Cosmological constraints :</vt:lpstr>
      <vt:lpstr>Cosmological constraints :</vt:lpstr>
      <vt:lpstr>Cosmological constraints</vt:lpstr>
      <vt:lpstr>Constraint on neutrino mass </vt:lpstr>
      <vt:lpstr>Growth of structures</vt:lpstr>
      <vt:lpstr>Conclusions from the paper</vt:lpstr>
      <vt:lpstr>Almost full set of companions papers</vt:lpstr>
      <vt:lpstr>Growth of structures</vt:lpstr>
      <vt:lpstr>Other sources of distortions : Alcock-Paczinski Effect</vt:lpstr>
    </vt:vector>
  </TitlesOfParts>
  <Company>CEA-Saclay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clustering of galaxies in the completed SDSS-III Baruon Oscillation Spectroscopic Survey :  cosmological analysis of the DR12 galaxy sample arXiv:1607.03155 </dc:title>
  <dc:creator>etienne burtin</dc:creator>
  <cp:lastModifiedBy>etienne burtin</cp:lastModifiedBy>
  <cp:revision>62</cp:revision>
  <dcterms:created xsi:type="dcterms:W3CDTF">2016-09-13T13:15:58Z</dcterms:created>
  <dcterms:modified xsi:type="dcterms:W3CDTF">2016-10-06T09:09:30Z</dcterms:modified>
</cp:coreProperties>
</file>