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77" r:id="rId5"/>
    <p:sldId id="273" r:id="rId6"/>
    <p:sldId id="274" r:id="rId7"/>
    <p:sldId id="275" r:id="rId8"/>
    <p:sldId id="276" r:id="rId9"/>
    <p:sldId id="279" r:id="rId10"/>
    <p:sldId id="280" r:id="rId11"/>
    <p:sldId id="288" r:id="rId12"/>
    <p:sldId id="281" r:id="rId13"/>
    <p:sldId id="284" r:id="rId14"/>
    <p:sldId id="285" r:id="rId15"/>
    <p:sldId id="286" r:id="rId16"/>
    <p:sldId id="290" r:id="rId17"/>
    <p:sldId id="258" r:id="rId18"/>
    <p:sldId id="270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68" r:id="rId28"/>
    <p:sldId id="289" r:id="rId29"/>
    <p:sldId id="282" r:id="rId30"/>
    <p:sldId id="278" r:id="rId3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62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E81-0BDC-4913-B7F1-A2176E03F44E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1BF6-87B6-4946-AFCD-A6F98B0C63BF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E81-0BDC-4913-B7F1-A2176E03F44E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1BF6-87B6-4946-AFCD-A6F98B0C63B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E81-0BDC-4913-B7F1-A2176E03F44E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1BF6-87B6-4946-AFCD-A6F98B0C63BF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E81-0BDC-4913-B7F1-A2176E03F44E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1BF6-87B6-4946-AFCD-A6F98B0C63B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E81-0BDC-4913-B7F1-A2176E03F44E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1BF6-87B6-4946-AFCD-A6F98B0C63B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E81-0BDC-4913-B7F1-A2176E03F44E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1BF6-87B6-4946-AFCD-A6F98B0C63B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E81-0BDC-4913-B7F1-A2176E03F44E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1BF6-87B6-4946-AFCD-A6F98B0C63B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E81-0BDC-4913-B7F1-A2176E03F44E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1BF6-87B6-4946-AFCD-A6F98B0C63B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E81-0BDC-4913-B7F1-A2176E03F44E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BB81BF6-87B6-4946-AFCD-A6F98B0C63BF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E81-0BDC-4913-B7F1-A2176E03F44E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1BF6-87B6-4946-AFCD-A6F98B0C63B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E81-0BDC-4913-B7F1-A2176E03F44E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1BF6-87B6-4946-AFCD-A6F98B0C63B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à coins arrondi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0" name="Sous-titr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6977F-D325-4494-A996-6F5F215B9256}" type="datetimeFigureOut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06/06/2014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F5D7E2-D982-42E9-8AB3-8F4ED0A6685B}" type="slidenum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‹N°›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656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6977F-D325-4494-A996-6F5F215B9256}" type="datetimeFigureOut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06/06/2014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F5D7E2-D982-42E9-8AB3-8F4ED0A6685B}" type="slidenum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‹N°›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355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à coins arrondis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6977F-D325-4494-A996-6F5F215B9256}" type="datetimeFigureOut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06/06/2014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F5D7E2-D982-42E9-8AB3-8F4ED0A6685B}" type="slidenum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‹N°›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657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6977F-D325-4494-A996-6F5F215B9256}" type="datetimeFigureOut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06/06/2014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F5D7E2-D982-42E9-8AB3-8F4ED0A6685B}" type="slidenum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‹N°›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953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6977F-D325-4494-A996-6F5F215B9256}" type="datetimeFigureOut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06/06/2014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F5D7E2-D982-42E9-8AB3-8F4ED0A6685B}" type="slidenum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‹N°›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116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6977F-D325-4494-A996-6F5F215B9256}" type="datetimeFigureOut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06/06/2014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F5D7E2-D982-42E9-8AB3-8F4ED0A6685B}" type="slidenum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‹N°›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064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6977F-D325-4494-A996-6F5F215B9256}" type="datetimeFigureOut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06/06/2014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F5D7E2-D982-42E9-8AB3-8F4ED0A6685B}" type="slidenum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‹N°›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118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6977F-D325-4494-A996-6F5F215B9256}" type="datetimeFigureOut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06/06/2014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F5D7E2-D982-42E9-8AB3-8F4ED0A6685B}" type="slidenum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‹N°›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3365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à coins arrondi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Arrondir un rectangle à un seul coin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6977F-D325-4494-A996-6F5F215B9256}" type="datetimeFigureOut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06/06/2014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F5D7E2-D982-42E9-8AB3-8F4ED0A6685B}" type="slidenum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‹N°›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42212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6977F-D325-4494-A996-6F5F215B9256}" type="datetimeFigureOut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06/06/2014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F5D7E2-D982-42E9-8AB3-8F4ED0A6685B}" type="slidenum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‹N°›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1367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6977F-D325-4494-A996-6F5F215B9256}" type="datetimeFigureOut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06/06/2014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F5D7E2-D982-42E9-8AB3-8F4ED0A6685B}" type="slidenum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‹N°›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670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FBBBE81-0BDC-4913-B7F1-A2176E03F44E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BB81BF6-87B6-4946-AFCD-A6F98B0C63BF}" type="slidenum">
              <a:rPr lang="fr-FR" smtClean="0"/>
              <a:t>‹N°›</a:t>
            </a:fld>
            <a:endParaRPr lang="fr-F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Espace réservé du titre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36977F-D325-4494-A996-6F5F215B9256}" type="datetimeFigureOut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06/06/2014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9F5D7E2-D982-42E9-8AB3-8F4ED0A6685B}" type="slidenum">
              <a:rPr lang="fr-FR" smtClean="0">
                <a:solidFill>
                  <a:srgbClr val="E3DED1">
                    <a:shade val="50000"/>
                  </a:srgbClr>
                </a:solidFill>
              </a:rPr>
              <a:pPr/>
              <a:t>‹N°›</a:t>
            </a:fld>
            <a:endParaRPr lang="fr-FR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641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CSTS/SPP sur les futurs collisionneurs: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9552" y="3212976"/>
            <a:ext cx="7854696" cy="1752600"/>
          </a:xfrm>
        </p:spPr>
        <p:txBody>
          <a:bodyPr>
            <a:normAutofit fontScale="77500" lnSpcReduction="20000"/>
          </a:bodyPr>
          <a:lstStyle/>
          <a:p>
            <a:r>
              <a:rPr lang="fr-FR" sz="16600" dirty="0" smtClean="0"/>
              <a:t>ILC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7164288" y="558924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Paul Colas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5057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Historique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89864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1981 Proposition par B. Richter</a:t>
            </a:r>
          </a:p>
          <a:p>
            <a:r>
              <a:rPr lang="fr-FR" dirty="0" smtClean="0"/>
              <a:t>1991 1</a:t>
            </a:r>
            <a:r>
              <a:rPr lang="fr-FR" baseline="30000" dirty="0" smtClean="0"/>
              <a:t>er</a:t>
            </a:r>
            <a:r>
              <a:rPr lang="fr-FR" dirty="0" smtClean="0"/>
              <a:t> workshop à </a:t>
            </a:r>
            <a:r>
              <a:rPr lang="fr-FR" dirty="0" err="1" smtClean="0"/>
              <a:t>Sarisälka</a:t>
            </a:r>
            <a:r>
              <a:rPr lang="fr-FR" dirty="0" smtClean="0"/>
              <a:t>. </a:t>
            </a:r>
          </a:p>
          <a:p>
            <a:r>
              <a:rPr lang="fr-FR" dirty="0" smtClean="0"/>
              <a:t>1996-1997 </a:t>
            </a:r>
            <a:r>
              <a:rPr lang="fr-FR" dirty="0" err="1" smtClean="0"/>
              <a:t>Conceptual</a:t>
            </a:r>
            <a:r>
              <a:rPr lang="fr-FR" dirty="0" smtClean="0"/>
              <a:t> Design Report TESLA</a:t>
            </a:r>
          </a:p>
          <a:p>
            <a:r>
              <a:rPr lang="fr-FR" dirty="0" smtClean="0"/>
              <a:t>2001 TESLA+XFEL</a:t>
            </a:r>
          </a:p>
          <a:p>
            <a:r>
              <a:rPr lang="fr-FR" dirty="0" smtClean="0"/>
              <a:t>2003 : 1700 scientifiques signent pour l’ILC</a:t>
            </a:r>
          </a:p>
          <a:p>
            <a:r>
              <a:rPr lang="fr-FR" dirty="0" smtClean="0"/>
              <a:t>2004 Beijing </a:t>
            </a:r>
            <a:r>
              <a:rPr lang="fr-FR" dirty="0" err="1" smtClean="0"/>
              <a:t>Technical</a:t>
            </a:r>
            <a:r>
              <a:rPr lang="fr-FR" dirty="0" smtClean="0"/>
              <a:t> </a:t>
            </a:r>
            <a:r>
              <a:rPr lang="fr-FR" dirty="0" err="1" smtClean="0"/>
              <a:t>Review</a:t>
            </a:r>
            <a:r>
              <a:rPr lang="fr-FR" dirty="0" smtClean="0"/>
              <a:t> </a:t>
            </a:r>
            <a:r>
              <a:rPr lang="fr-FR" dirty="0" err="1" smtClean="0"/>
              <a:t>Committee</a:t>
            </a:r>
            <a:r>
              <a:rPr lang="fr-FR" dirty="0" smtClean="0"/>
              <a:t> : recommande la solution ‘froide’ supraconductrice TESLA</a:t>
            </a:r>
          </a:p>
          <a:p>
            <a:r>
              <a:rPr lang="fr-FR" dirty="0" smtClean="0"/>
              <a:t>2005 Création du Global Design Effort (</a:t>
            </a:r>
            <a:r>
              <a:rPr lang="fr-FR" dirty="0" err="1" smtClean="0"/>
              <a:t>dir</a:t>
            </a:r>
            <a:r>
              <a:rPr lang="fr-FR" dirty="0" smtClean="0"/>
              <a:t>.: B. </a:t>
            </a:r>
            <a:r>
              <a:rPr lang="fr-FR" dirty="0" err="1" smtClean="0"/>
              <a:t>Barish</a:t>
            </a:r>
            <a:r>
              <a:rPr lang="fr-FR" dirty="0" smtClean="0"/>
              <a:t>)</a:t>
            </a:r>
          </a:p>
          <a:p>
            <a:r>
              <a:rPr lang="fr-FR" dirty="0" smtClean="0"/>
              <a:t>2009 : IDAG sélectionne ILD et </a:t>
            </a:r>
            <a:r>
              <a:rPr lang="fr-FR" dirty="0" err="1" smtClean="0"/>
              <a:t>SiD</a:t>
            </a:r>
            <a:endParaRPr lang="fr-FR" dirty="0" smtClean="0"/>
          </a:p>
          <a:p>
            <a:r>
              <a:rPr lang="fr-FR" dirty="0" smtClean="0"/>
              <a:t>2012: </a:t>
            </a:r>
            <a:r>
              <a:rPr lang="fr-FR" dirty="0" err="1" smtClean="0"/>
              <a:t>Linear</a:t>
            </a:r>
            <a:r>
              <a:rPr lang="fr-FR" dirty="0" smtClean="0"/>
              <a:t> </a:t>
            </a:r>
            <a:r>
              <a:rPr lang="fr-FR" dirty="0" err="1" smtClean="0"/>
              <a:t>Collider</a:t>
            </a:r>
            <a:r>
              <a:rPr lang="fr-FR" dirty="0" smtClean="0"/>
              <a:t> Collaboration (machine et détecteurs)  </a:t>
            </a:r>
            <a:r>
              <a:rPr lang="fr-FR" dirty="0" err="1" smtClean="0"/>
              <a:t>Dir</a:t>
            </a:r>
            <a:r>
              <a:rPr lang="fr-FR" dirty="0" smtClean="0"/>
              <a:t>: L. Evans – Proposition japonaise</a:t>
            </a:r>
          </a:p>
        </p:txBody>
      </p:sp>
    </p:spTree>
    <p:extLst>
      <p:ext uri="{BB962C8B-B14F-4D97-AF65-F5344CB8AC3E}">
        <p14:creationId xmlns:p14="http://schemas.microsoft.com/office/powerpoint/2010/main" val="3832582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0"/>
            <a:ext cx="9035197" cy="677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5718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934"/>
            <a:ext cx="8712968" cy="657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101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3550"/>
            <a:ext cx="8712968" cy="657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rganigramme : Bande perforée 1"/>
          <p:cNvSpPr/>
          <p:nvPr/>
        </p:nvSpPr>
        <p:spPr>
          <a:xfrm>
            <a:off x="2555776" y="6165304"/>
            <a:ext cx="1296144" cy="476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rganigramme : Bande perforée 3"/>
          <p:cNvSpPr/>
          <p:nvPr/>
        </p:nvSpPr>
        <p:spPr>
          <a:xfrm>
            <a:off x="6948264" y="5733256"/>
            <a:ext cx="1296144" cy="476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Bande perforée 4"/>
          <p:cNvSpPr/>
          <p:nvPr/>
        </p:nvSpPr>
        <p:spPr>
          <a:xfrm>
            <a:off x="7596336" y="1988840"/>
            <a:ext cx="1296144" cy="476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7380312" y="2051556"/>
            <a:ext cx="1692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F. Le </a:t>
            </a:r>
            <a:r>
              <a:rPr lang="fr-FR" dirty="0" err="1" smtClean="0">
                <a:solidFill>
                  <a:schemeClr val="bg1"/>
                </a:solidFill>
              </a:rPr>
              <a:t>Diberder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092280" y="5807005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M. </a:t>
            </a:r>
            <a:r>
              <a:rPr lang="fr-FR" dirty="0" err="1" smtClean="0">
                <a:solidFill>
                  <a:schemeClr val="bg1"/>
                </a:solidFill>
              </a:rPr>
              <a:t>Titov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555776" y="622802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O. </a:t>
            </a:r>
            <a:r>
              <a:rPr lang="fr-FR" dirty="0" err="1" smtClean="0">
                <a:solidFill>
                  <a:schemeClr val="bg1"/>
                </a:solidFill>
              </a:rPr>
              <a:t>Napoly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117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9676"/>
            <a:ext cx="8928992" cy="6698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7189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9001000" cy="6752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0651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389120"/>
          </a:xfrm>
        </p:spPr>
        <p:txBody>
          <a:bodyPr/>
          <a:lstStyle/>
          <a:p>
            <a:r>
              <a:rPr lang="fr-FR" dirty="0" smtClean="0"/>
              <a:t>Evolution rapide de la situation politique en faveur de l’ILC (2</a:t>
            </a:r>
            <a:r>
              <a:rPr lang="fr-FR" baseline="30000" dirty="0" smtClean="0"/>
              <a:t>ème</a:t>
            </a:r>
            <a:r>
              <a:rPr lang="fr-FR" dirty="0" smtClean="0"/>
              <a:t> priorité pour la stratégie européenne: </a:t>
            </a:r>
            <a:r>
              <a:rPr lang="fr-FR" dirty="0" err="1" smtClean="0"/>
              <a:t>e+e</a:t>
            </a:r>
            <a:r>
              <a:rPr lang="fr-FR" dirty="0" smtClean="0"/>
              <a:t>- </a:t>
            </a:r>
            <a:r>
              <a:rPr lang="fr-FR" dirty="0" err="1" smtClean="0"/>
              <a:t>upgradable</a:t>
            </a:r>
            <a:r>
              <a:rPr lang="fr-FR" dirty="0" smtClean="0"/>
              <a:t> à haute énergie, proposition japonaise, recommandation P5)</a:t>
            </a:r>
          </a:p>
          <a:p>
            <a:r>
              <a:rPr lang="fr-FR" dirty="0" smtClean="0"/>
              <a:t>Bon positionnement de Saclay et de la France dans les R&amp;D et dans les structures</a:t>
            </a:r>
          </a:p>
          <a:p>
            <a:r>
              <a:rPr lang="fr-FR" dirty="0" smtClean="0"/>
              <a:t>Bon positionnement de Saclay sur le XFEL et sur les techno SRF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4476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389120"/>
          </a:xfrm>
        </p:spPr>
        <p:txBody>
          <a:bodyPr/>
          <a:lstStyle/>
          <a:p>
            <a:r>
              <a:rPr lang="fr-FR" dirty="0" smtClean="0"/>
              <a:t>Evolution rapide de la situation politique en faveur de l’ILC (2</a:t>
            </a:r>
            <a:r>
              <a:rPr lang="fr-FR" baseline="30000" dirty="0" smtClean="0"/>
              <a:t>ème</a:t>
            </a:r>
            <a:r>
              <a:rPr lang="fr-FR" dirty="0" smtClean="0"/>
              <a:t> priorité pour la stratégie européenne: </a:t>
            </a:r>
            <a:r>
              <a:rPr lang="fr-FR" dirty="0" err="1" smtClean="0"/>
              <a:t>e+e</a:t>
            </a:r>
            <a:r>
              <a:rPr lang="fr-FR" dirty="0" smtClean="0"/>
              <a:t>- </a:t>
            </a:r>
            <a:r>
              <a:rPr lang="fr-FR" dirty="0" err="1" smtClean="0"/>
              <a:t>upgradable</a:t>
            </a:r>
            <a:r>
              <a:rPr lang="fr-FR" dirty="0" smtClean="0"/>
              <a:t> à haute énergie, proposition japonaise, recommandation P5)</a:t>
            </a:r>
          </a:p>
          <a:p>
            <a:r>
              <a:rPr lang="fr-FR" dirty="0" smtClean="0"/>
              <a:t>Bon positionnement de Saclay et de la France dans les R&amp;D et dans les structures</a:t>
            </a:r>
          </a:p>
          <a:p>
            <a:r>
              <a:rPr lang="fr-FR" dirty="0" smtClean="0"/>
              <a:t>Bon positionnement de Saclay sur le XFEL et sur les techno SRF</a:t>
            </a:r>
          </a:p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755576" y="5157192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smtClean="0">
                <a:solidFill>
                  <a:schemeClr val="accent2"/>
                </a:solidFill>
              </a:rPr>
              <a:t>Il ne faut pas disperser nos efforts</a:t>
            </a:r>
            <a:endParaRPr lang="fr-FR" sz="3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71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72816"/>
            <a:ext cx="3813151" cy="283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749" y="764704"/>
            <a:ext cx="7157473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693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ILC Saclay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M. Besançon, P. Colas, S. </a:t>
            </a:r>
            <a:r>
              <a:rPr lang="fr-FR" sz="2400" dirty="0" err="1" smtClean="0"/>
              <a:t>Ganjour</a:t>
            </a:r>
            <a:r>
              <a:rPr lang="fr-FR" sz="2400" dirty="0" smtClean="0"/>
              <a:t>, Ch. Royon, M. </a:t>
            </a:r>
            <a:r>
              <a:rPr lang="fr-FR" sz="2400" dirty="0" err="1" smtClean="0"/>
              <a:t>Titov</a:t>
            </a:r>
            <a:r>
              <a:rPr lang="fr-FR" sz="2400" dirty="0" smtClean="0"/>
              <a:t> au SPP (et Pierre Lutz, retraité)</a:t>
            </a:r>
          </a:p>
          <a:p>
            <a:r>
              <a:rPr lang="fr-FR" sz="2400" dirty="0" smtClean="0"/>
              <a:t>Etudiants:</a:t>
            </a:r>
          </a:p>
          <a:p>
            <a:pPr lvl="1"/>
            <a:r>
              <a:rPr lang="fr-FR" sz="2000" dirty="0" smtClean="0"/>
              <a:t>W. Wang (soutenance juin 2013, R&amp;D TPC)</a:t>
            </a:r>
          </a:p>
          <a:p>
            <a:pPr lvl="1"/>
            <a:r>
              <a:rPr lang="fr-FR" sz="2000" dirty="0" smtClean="0"/>
              <a:t>A. </a:t>
            </a:r>
            <a:r>
              <a:rPr lang="fr-FR" sz="2000" dirty="0" err="1" smtClean="0"/>
              <a:t>Chaus</a:t>
            </a:r>
            <a:r>
              <a:rPr lang="fr-FR" sz="2000" dirty="0" smtClean="0"/>
              <a:t> (soutenance septembre 2014, TPC pixels et matière noire)</a:t>
            </a:r>
          </a:p>
          <a:p>
            <a:pPr lvl="1"/>
            <a:r>
              <a:rPr lang="fr-FR" sz="2000" dirty="0" smtClean="0"/>
              <a:t> D.S. </a:t>
            </a:r>
            <a:r>
              <a:rPr lang="fr-FR" sz="2000" dirty="0" err="1" smtClean="0"/>
              <a:t>Bhattacharya</a:t>
            </a:r>
            <a:r>
              <a:rPr lang="fr-FR" sz="2000" dirty="0" smtClean="0"/>
              <a:t> (soutenance janvier 2016, R&amp;D TPC et couplages du </a:t>
            </a:r>
            <a:r>
              <a:rPr lang="fr-FR" sz="2000" dirty="0" err="1" smtClean="0"/>
              <a:t>Higgs</a:t>
            </a:r>
            <a:r>
              <a:rPr lang="fr-FR" sz="2000" dirty="0" smtClean="0"/>
              <a:t>)</a:t>
            </a:r>
          </a:p>
          <a:p>
            <a:r>
              <a:rPr lang="fr-FR" sz="2400" dirty="0" smtClean="0"/>
              <a:t>D. </a:t>
            </a:r>
            <a:r>
              <a:rPr lang="fr-FR" sz="2400" dirty="0" err="1" smtClean="0"/>
              <a:t>Attié</a:t>
            </a:r>
            <a:r>
              <a:rPr lang="fr-FR" sz="2400" dirty="0" smtClean="0"/>
              <a:t> (chef de projet, SEDI) et I. Giomataris, D. Calvet, I. </a:t>
            </a:r>
            <a:r>
              <a:rPr lang="fr-FR" sz="2400" dirty="0" err="1" smtClean="0"/>
              <a:t>Mandjavidze</a:t>
            </a:r>
            <a:r>
              <a:rPr lang="fr-FR" sz="2400" dirty="0" smtClean="0"/>
              <a:t>, A. Le </a:t>
            </a:r>
            <a:r>
              <a:rPr lang="fr-FR" sz="2400" dirty="0" err="1" smtClean="0"/>
              <a:t>Coguie</a:t>
            </a:r>
            <a:r>
              <a:rPr lang="fr-FR" sz="2400" dirty="0" smtClean="0"/>
              <a:t>, X. </a:t>
            </a:r>
            <a:r>
              <a:rPr lang="fr-FR" sz="2400" dirty="0" err="1" smtClean="0"/>
              <a:t>Coppolani</a:t>
            </a:r>
            <a:r>
              <a:rPr lang="fr-FR" sz="2400" dirty="0" smtClean="0"/>
              <a:t> (SEDI),…</a:t>
            </a:r>
          </a:p>
          <a:p>
            <a:r>
              <a:rPr lang="fr-FR" sz="2400" dirty="0" smtClean="0"/>
              <a:t>Avis d’experts E. Delagnes, P. Baron,…</a:t>
            </a:r>
          </a:p>
        </p:txBody>
      </p:sp>
    </p:spTree>
    <p:extLst>
      <p:ext uri="{BB962C8B-B14F-4D97-AF65-F5344CB8AC3E}">
        <p14:creationId xmlns:p14="http://schemas.microsoft.com/office/powerpoint/2010/main" val="3123371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ILC Saclay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R&amp;D TPC: collaboration LC-TPC. </a:t>
            </a:r>
            <a:r>
              <a:rPr lang="fr-FR" sz="2400" dirty="0" err="1" smtClean="0"/>
              <a:t>Micromegas</a:t>
            </a:r>
            <a:r>
              <a:rPr lang="fr-FR" sz="2400" dirty="0" smtClean="0"/>
              <a:t> avec revêtement résistif-capacitif</a:t>
            </a:r>
            <a:r>
              <a:rPr lang="fr-FR" sz="2400" dirty="0" smtClean="0"/>
              <a:t>.</a:t>
            </a:r>
          </a:p>
          <a:p>
            <a:r>
              <a:rPr lang="fr-FR" sz="2400" dirty="0" smtClean="0"/>
              <a:t>Reprise MAPS? (actuellement dans ALICE avec AIDA)</a:t>
            </a:r>
          </a:p>
          <a:p>
            <a:r>
              <a:rPr lang="fr-FR" sz="2400" dirty="0" smtClean="0"/>
              <a:t>Animation scientifique, étude du </a:t>
            </a:r>
            <a:r>
              <a:rPr lang="fr-FR" sz="2400" dirty="0" err="1" smtClean="0"/>
              <a:t>physics</a:t>
            </a:r>
            <a:r>
              <a:rPr lang="fr-FR" sz="2400" dirty="0" smtClean="0"/>
              <a:t> case</a:t>
            </a:r>
          </a:p>
          <a:p>
            <a:pPr lvl="1"/>
            <a:r>
              <a:rPr lang="fr-FR" sz="2200" dirty="0" smtClean="0"/>
              <a:t>LC </a:t>
            </a:r>
            <a:r>
              <a:rPr lang="fr-FR" sz="2200" dirty="0" err="1" smtClean="0"/>
              <a:t>days</a:t>
            </a:r>
            <a:r>
              <a:rPr lang="fr-FR" sz="2200" dirty="0" smtClean="0"/>
              <a:t> Nov. 2013</a:t>
            </a:r>
          </a:p>
          <a:p>
            <a:pPr lvl="1"/>
            <a:r>
              <a:rPr lang="fr-FR" sz="2200" dirty="0" smtClean="0"/>
              <a:t>Thèses</a:t>
            </a:r>
          </a:p>
          <a:p>
            <a:pPr lvl="1"/>
            <a:r>
              <a:rPr lang="fr-FR" sz="2200" dirty="0" smtClean="0"/>
              <a:t>4 réunions du Club </a:t>
            </a:r>
            <a:r>
              <a:rPr lang="fr-FR" sz="2200" dirty="0" err="1" smtClean="0"/>
              <a:t>Physics</a:t>
            </a:r>
            <a:r>
              <a:rPr lang="fr-FR" sz="2200" dirty="0" smtClean="0"/>
              <a:t> case (matière noire, couplages du </a:t>
            </a:r>
            <a:r>
              <a:rPr lang="fr-FR" sz="2200" dirty="0" err="1" smtClean="0"/>
              <a:t>Higgs</a:t>
            </a:r>
            <a:r>
              <a:rPr lang="fr-FR" sz="2200" dirty="0" smtClean="0"/>
              <a:t>)</a:t>
            </a:r>
          </a:p>
          <a:p>
            <a:pPr marL="393192" lvl="1" indent="0">
              <a:buNone/>
            </a:pPr>
            <a:endParaRPr lang="fr-FR" sz="2200" dirty="0" smtClean="0"/>
          </a:p>
        </p:txBody>
      </p:sp>
    </p:spTree>
    <p:extLst>
      <p:ext uri="{BB962C8B-B14F-4D97-AF65-F5344CB8AC3E}">
        <p14:creationId xmlns:p14="http://schemas.microsoft.com/office/powerpoint/2010/main" val="2610432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476672"/>
            <a:ext cx="4186808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2002-2005</a:t>
            </a:r>
            <a:r>
              <a:rPr lang="fr-FR" dirty="0" smtClean="0"/>
              <a:t> : </a:t>
            </a:r>
            <a:r>
              <a:rPr lang="fr-FR" dirty="0" err="1" smtClean="0"/>
              <a:t>feasibility</a:t>
            </a:r>
            <a:r>
              <a:rPr lang="fr-FR" dirty="0" smtClean="0"/>
              <a:t> </a:t>
            </a:r>
            <a:r>
              <a:rPr lang="fr-FR" dirty="0" err="1" smtClean="0"/>
              <a:t>study</a:t>
            </a:r>
            <a:r>
              <a:rPr lang="fr-FR" dirty="0" smtClean="0"/>
              <a:t>, 1000 </a:t>
            </a:r>
            <a:r>
              <a:rPr lang="fr-FR" dirty="0" err="1" smtClean="0"/>
              <a:t>channel</a:t>
            </a:r>
            <a:r>
              <a:rPr lang="fr-FR" dirty="0" smtClean="0"/>
              <a:t> TPC in 2T </a:t>
            </a:r>
            <a:r>
              <a:rPr lang="fr-FR" dirty="0" err="1" smtClean="0"/>
              <a:t>at</a:t>
            </a:r>
            <a:r>
              <a:rPr lang="fr-FR" dirty="0" smtClean="0"/>
              <a:t> Saclay</a:t>
            </a:r>
          </a:p>
          <a:p>
            <a:pPr marL="0" indent="0">
              <a:buNone/>
            </a:pPr>
            <a:r>
              <a:rPr lang="fr-FR" b="1" dirty="0" smtClean="0"/>
              <a:t>2005-2007</a:t>
            </a:r>
            <a:r>
              <a:rPr lang="fr-FR" dirty="0" smtClean="0"/>
              <a:t>: </a:t>
            </a:r>
            <a:r>
              <a:rPr lang="fr-FR" dirty="0" err="1" smtClean="0"/>
              <a:t>beam</a:t>
            </a:r>
            <a:r>
              <a:rPr lang="fr-FR" dirty="0" smtClean="0"/>
              <a:t> tests </a:t>
            </a:r>
            <a:r>
              <a:rPr lang="fr-FR" dirty="0" err="1" smtClean="0"/>
              <a:t>at</a:t>
            </a:r>
            <a:r>
              <a:rPr lang="fr-FR" dirty="0" smtClean="0"/>
              <a:t> KEK, </a:t>
            </a:r>
            <a:r>
              <a:rPr lang="fr-FR" dirty="0" err="1" smtClean="0"/>
              <a:t>with</a:t>
            </a:r>
            <a:r>
              <a:rPr lang="fr-FR" dirty="0" smtClean="0"/>
              <a:t> and </a:t>
            </a:r>
            <a:r>
              <a:rPr lang="fr-FR" dirty="0" err="1" smtClean="0"/>
              <a:t>without</a:t>
            </a:r>
            <a:r>
              <a:rPr lang="fr-FR" dirty="0" smtClean="0"/>
              <a:t> </a:t>
            </a:r>
            <a:r>
              <a:rPr lang="fr-FR" dirty="0" err="1" smtClean="0"/>
              <a:t>resistive</a:t>
            </a:r>
            <a:r>
              <a:rPr lang="fr-FR" dirty="0" smtClean="0"/>
              <a:t> foil</a:t>
            </a:r>
          </a:p>
          <a:p>
            <a:pPr marL="0" indent="0">
              <a:buNone/>
            </a:pPr>
            <a:r>
              <a:rPr lang="fr-FR" b="1" dirty="0" smtClean="0"/>
              <a:t>2008-2011</a:t>
            </a:r>
            <a:r>
              <a:rPr lang="fr-FR" dirty="0" smtClean="0"/>
              <a:t>: Large Prototype, 1 module </a:t>
            </a:r>
            <a:r>
              <a:rPr lang="fr-FR" dirty="0" err="1" smtClean="0"/>
              <a:t>at</a:t>
            </a:r>
            <a:r>
              <a:rPr lang="fr-FR" dirty="0" smtClean="0"/>
              <a:t> a time </a:t>
            </a:r>
            <a:r>
              <a:rPr lang="fr-FR" dirty="0" err="1" smtClean="0"/>
              <a:t>at</a:t>
            </a:r>
            <a:r>
              <a:rPr lang="fr-FR" dirty="0" smtClean="0"/>
              <a:t> the center</a:t>
            </a:r>
          </a:p>
          <a:p>
            <a:pPr marL="0" indent="0">
              <a:buNone/>
            </a:pPr>
            <a:r>
              <a:rPr lang="fr-FR" b="1" dirty="0" smtClean="0"/>
              <a:t>2012-2013</a:t>
            </a:r>
            <a:r>
              <a:rPr lang="fr-FR" dirty="0" smtClean="0"/>
              <a:t>: 6 and 7 modules </a:t>
            </a:r>
            <a:r>
              <a:rPr lang="fr-FR" dirty="0" err="1" smtClean="0"/>
              <a:t>covering</a:t>
            </a:r>
            <a:r>
              <a:rPr lang="fr-FR" dirty="0" smtClean="0"/>
              <a:t> the TPC. </a:t>
            </a:r>
            <a:endParaRPr lang="fr-FR" dirty="0"/>
          </a:p>
        </p:txBody>
      </p:sp>
      <p:pic>
        <p:nvPicPr>
          <p:cNvPr id="1026" name="Picture 2" descr="D:\Paul\ilc\proto\26118_Felic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57200"/>
            <a:ext cx="1905089" cy="314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Paul\ilc\KEK Testbeam\Oct_beam_test\proto\PA04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554" y="423794"/>
            <a:ext cx="2228942" cy="1781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 descr="TPCinPCMA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7554" y="2276872"/>
            <a:ext cx="2228941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653136"/>
            <a:ext cx="1994372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05064"/>
            <a:ext cx="2590841" cy="238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4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 err="1" smtClean="0"/>
              <a:t>February</a:t>
            </a:r>
            <a:r>
              <a:rPr lang="fr-FR" sz="2800" dirty="0" smtClean="0"/>
              <a:t> 2014: 2-phase CO2 </a:t>
            </a:r>
            <a:r>
              <a:rPr lang="fr-FR" sz="2800" dirty="0" err="1" smtClean="0"/>
              <a:t>cooling</a:t>
            </a:r>
            <a:r>
              <a:rPr lang="fr-FR" sz="2800" dirty="0" smtClean="0"/>
              <a:t> (</a:t>
            </a:r>
            <a:r>
              <a:rPr lang="fr-FR" sz="2800" dirty="0" err="1" smtClean="0"/>
              <a:t>see</a:t>
            </a:r>
            <a:r>
              <a:rPr lang="fr-FR" sz="2800" dirty="0" smtClean="0"/>
              <a:t> D. </a:t>
            </a:r>
            <a:r>
              <a:rPr lang="fr-FR" sz="2800" dirty="0" err="1" smtClean="0"/>
              <a:t>Attié’s</a:t>
            </a:r>
            <a:r>
              <a:rPr lang="fr-FR" sz="2800" dirty="0" smtClean="0"/>
              <a:t> talk) </a:t>
            </a:r>
          </a:p>
          <a:p>
            <a:pPr marL="0" indent="0">
              <a:buNone/>
            </a:pPr>
            <a:r>
              <a:rPr lang="fr-FR" sz="2800" dirty="0" err="1" smtClean="0"/>
              <a:t>Improved</a:t>
            </a:r>
            <a:r>
              <a:rPr lang="fr-FR" sz="2800" dirty="0" smtClean="0"/>
              <a:t> pad </a:t>
            </a:r>
            <a:r>
              <a:rPr lang="fr-FR" sz="2800" dirty="0" err="1" smtClean="0"/>
              <a:t>connection</a:t>
            </a:r>
            <a:endParaRPr lang="fr-FR" sz="2800" dirty="0" smtClean="0"/>
          </a:p>
          <a:p>
            <a:pPr marL="0" indent="0">
              <a:buNone/>
            </a:pPr>
            <a:r>
              <a:rPr lang="fr-FR" sz="2800" dirty="0" err="1" smtClean="0"/>
              <a:t>Improved</a:t>
            </a:r>
            <a:r>
              <a:rPr lang="fr-FR" sz="2800" dirty="0" smtClean="0"/>
              <a:t> </a:t>
            </a:r>
            <a:r>
              <a:rPr lang="fr-FR" sz="2800" dirty="0" err="1" smtClean="0"/>
              <a:t>zero</a:t>
            </a:r>
            <a:r>
              <a:rPr lang="fr-FR" sz="2800" dirty="0" smtClean="0"/>
              <a:t> suppression</a:t>
            </a:r>
          </a:p>
        </p:txBody>
      </p:sp>
      <p:pic>
        <p:nvPicPr>
          <p:cNvPr id="5" name="Picture 3" descr="K:\2012-04-16_20-SaclayTestBench\Benchtest photos\DSC003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674" r="5783" b="-674"/>
          <a:stretch>
            <a:fillRect/>
          </a:stretch>
        </p:blipFill>
        <p:spPr bwMode="auto">
          <a:xfrm>
            <a:off x="755576" y="3388548"/>
            <a:ext cx="3322637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213600" y="3834302"/>
            <a:ext cx="2882900" cy="2012950"/>
            <a:chOff x="899592" y="548680"/>
            <a:chExt cx="8205303" cy="5544616"/>
          </a:xfrm>
        </p:grpSpPr>
        <p:pic>
          <p:nvPicPr>
            <p:cNvPr id="7" name="Picture 2" descr="D:\PROJETS\TPC\MESURES\081208-11_LP_BeamTestsMagnet_DESY\Pictures\081209_LowDrift_500ns_Animation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548680"/>
              <a:ext cx="8205303" cy="5544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ounded Rectangle 7"/>
            <p:cNvSpPr/>
            <p:nvPr/>
          </p:nvSpPr>
          <p:spPr>
            <a:xfrm>
              <a:off x="7957237" y="1414480"/>
              <a:ext cx="216880" cy="188029"/>
            </a:xfrm>
            <a:prstGeom prst="roundRect">
              <a:avLst/>
            </a:prstGeom>
            <a:solidFill>
              <a:srgbClr val="FF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12"/>
          <p:cNvGrpSpPr>
            <a:grpSpLocks/>
          </p:cNvGrpSpPr>
          <p:nvPr/>
        </p:nvGrpSpPr>
        <p:grpSpPr bwMode="auto">
          <a:xfrm>
            <a:off x="4527288" y="3253277"/>
            <a:ext cx="4133850" cy="3055938"/>
            <a:chOff x="899592" y="548680"/>
            <a:chExt cx="8205303" cy="5544616"/>
          </a:xfrm>
        </p:grpSpPr>
        <p:pic>
          <p:nvPicPr>
            <p:cNvPr id="10" name="Picture 2" descr="D:\PROJETS\TPC\MESURES\081208-11_LP_BeamTestsMagnet_DESY\Pictures\081209_LowDrift_500ns_Animation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548680"/>
              <a:ext cx="8205303" cy="5544616"/>
            </a:xfrm>
            <a:prstGeom prst="rect">
              <a:avLst/>
            </a:prstGeom>
            <a:noFill/>
            <a:ln>
              <a:noFill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ounded Rectangle 14"/>
            <p:cNvSpPr/>
            <p:nvPr/>
          </p:nvSpPr>
          <p:spPr>
            <a:xfrm>
              <a:off x="7957917" y="1412776"/>
              <a:ext cx="214271" cy="190101"/>
            </a:xfrm>
            <a:prstGeom prst="roundRect">
              <a:avLst/>
            </a:prstGeom>
            <a:solidFill>
              <a:srgbClr val="FF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823571" y="2176059"/>
            <a:ext cx="286970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indent="0" eaLnBrk="1" hangingPunct="1"/>
            <a:r>
              <a:rPr lang="en-US" sz="1600" b="1" dirty="0">
                <a:solidFill>
                  <a:srgbClr val="000000"/>
                </a:solidFill>
                <a:latin typeface="Constantia" pitchFamily="18" charset="0"/>
              </a:rPr>
              <a:t>Module size: 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sz="1600" b="1" dirty="0">
                <a:solidFill>
                  <a:srgbClr val="000000"/>
                </a:solidFill>
                <a:latin typeface="Constantia" pitchFamily="18" charset="0"/>
              </a:rPr>
              <a:t> cm × 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en-US" sz="1600" b="1" dirty="0">
                <a:solidFill>
                  <a:srgbClr val="000000"/>
                </a:solidFill>
                <a:latin typeface="Constantia" pitchFamily="18" charset="0"/>
              </a:rPr>
              <a:t> cm</a:t>
            </a:r>
          </a:p>
          <a:p>
            <a:pPr marL="0" indent="0" eaLnBrk="1" hangingPunct="1"/>
            <a:r>
              <a:rPr lang="en-US" sz="1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en-US" sz="1600" b="1" dirty="0">
                <a:solidFill>
                  <a:srgbClr val="0000CC"/>
                </a:solidFill>
                <a:latin typeface="Constantia" pitchFamily="18" charset="0"/>
              </a:rPr>
              <a:t> rows </a:t>
            </a:r>
            <a:r>
              <a:rPr lang="en-US" sz="1600" b="1" dirty="0">
                <a:solidFill>
                  <a:srgbClr val="000000"/>
                </a:solidFill>
                <a:latin typeface="Constantia" pitchFamily="18" charset="0"/>
              </a:rPr>
              <a:t>× </a:t>
            </a:r>
            <a:r>
              <a:rPr lang="en-US" sz="1600" b="1" dirty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72</a:t>
            </a:r>
            <a:r>
              <a:rPr lang="en-US" sz="1600" b="1" dirty="0">
                <a:solidFill>
                  <a:srgbClr val="FF9900"/>
                </a:solidFill>
                <a:latin typeface="Constantia" pitchFamily="18" charset="0"/>
              </a:rPr>
              <a:t> columns</a:t>
            </a:r>
          </a:p>
          <a:p>
            <a:pPr marL="0" indent="0" eaLnBrk="1" hangingPunct="1"/>
            <a:r>
              <a:rPr lang="en-US" sz="1600" b="1" dirty="0">
                <a:solidFill>
                  <a:srgbClr val="000000"/>
                </a:solidFill>
                <a:latin typeface="Constantia" pitchFamily="18" charset="0"/>
              </a:rPr>
              <a:t>Readout:  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1726 </a:t>
            </a:r>
            <a:r>
              <a:rPr lang="en-US" sz="1600" b="1" dirty="0">
                <a:solidFill>
                  <a:srgbClr val="008000"/>
                </a:solidFill>
                <a:latin typeface="Constantia" pitchFamily="18" charset="0"/>
              </a:rPr>
              <a:t>Pads</a:t>
            </a:r>
          </a:p>
          <a:p>
            <a:pPr marL="0" indent="0" eaLnBrk="1" hangingPunct="1"/>
            <a:r>
              <a:rPr lang="en-US" sz="1600" b="1" dirty="0">
                <a:solidFill>
                  <a:srgbClr val="000000"/>
                </a:solidFill>
                <a:latin typeface="Constantia" pitchFamily="18" charset="0"/>
              </a:rPr>
              <a:t>Pad size:  ~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600" b="1" dirty="0">
                <a:solidFill>
                  <a:srgbClr val="000000"/>
                </a:solidFill>
                <a:latin typeface="Constantia" pitchFamily="18" charset="0"/>
              </a:rPr>
              <a:t> mm × 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1600" b="1" dirty="0">
                <a:solidFill>
                  <a:srgbClr val="000000"/>
                </a:solidFill>
                <a:latin typeface="Constantia" pitchFamily="18" charset="0"/>
              </a:rPr>
              <a:t> mm</a:t>
            </a:r>
          </a:p>
        </p:txBody>
      </p:sp>
    </p:spTree>
    <p:extLst>
      <p:ext uri="{BB962C8B-B14F-4D97-AF65-F5344CB8AC3E}">
        <p14:creationId xmlns:p14="http://schemas.microsoft.com/office/powerpoint/2010/main" val="312915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23225E-6 L 0.41736 0.13972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68" y="6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Intégration de l’électronique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Protection enlevées</a:t>
            </a:r>
          </a:p>
          <a:p>
            <a:r>
              <a:rPr lang="fr-FR" dirty="0" smtClean="0"/>
              <a:t>Chips ‘</a:t>
            </a:r>
            <a:r>
              <a:rPr lang="fr-FR" dirty="0" err="1" smtClean="0"/>
              <a:t>wire-bonded</a:t>
            </a:r>
            <a:r>
              <a:rPr lang="fr-FR" dirty="0" smtClean="0"/>
              <a:t>’, sans packaging</a:t>
            </a:r>
          </a:p>
          <a:p>
            <a:r>
              <a:rPr lang="fr-FR" dirty="0" smtClean="0"/>
              <a:t>Nouveau </a:t>
            </a:r>
            <a:r>
              <a:rPr lang="fr-FR" dirty="0" err="1" smtClean="0"/>
              <a:t>backend</a:t>
            </a:r>
            <a:endParaRPr lang="fr-FR" dirty="0" smtClean="0"/>
          </a:p>
          <a:p>
            <a:r>
              <a:rPr lang="fr-FR" dirty="0" smtClean="0"/>
              <a:t>0.25 X0, 3 connections (HV, LV, Signal)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0214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1672" y="5814392"/>
            <a:ext cx="7024744" cy="71095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Events in the Large Prototype</a:t>
            </a:r>
            <a:endParaRPr lang="fr-FR" dirty="0"/>
          </a:p>
        </p:txBody>
      </p:sp>
      <p:pic>
        <p:nvPicPr>
          <p:cNvPr id="4" name="Pictur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814860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52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Distortions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the Large Prototype</a:t>
            </a:r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192" y="620688"/>
            <a:ext cx="5151080" cy="43078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98089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358063" cy="1152128"/>
          </a:xfrm>
        </p:spPr>
        <p:txBody>
          <a:bodyPr/>
          <a:lstStyle/>
          <a:p>
            <a:r>
              <a:rPr kumimoji="1" lang="en-US" altLang="ja-JP" sz="2400" u="sng" dirty="0" smtClean="0"/>
              <a:t>A Possible Schedule of ILC in Japan </a:t>
            </a:r>
            <a:br>
              <a:rPr kumimoji="1" lang="en-US" altLang="ja-JP" sz="2400" u="sng" dirty="0" smtClean="0"/>
            </a:br>
            <a:r>
              <a:rPr kumimoji="1" lang="en-US" altLang="ja-JP" sz="2000" dirty="0" smtClean="0"/>
              <a:t>As presented in the 2013 ILD meeting in Cracow</a:t>
            </a:r>
            <a:endParaRPr kumimoji="1" lang="ja-JP" altLang="en-US" sz="2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C29318-37C9-4DAD-9E86-37DCB4E96665}" type="slidenum">
              <a:rPr lang="en-US" altLang="ja-JP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 altLang="ja-JP">
              <a:solidFill>
                <a:srgbClr val="000000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40769"/>
            <a:ext cx="8208912" cy="5112548"/>
          </a:xfrm>
          <a:prstGeom prst="rect">
            <a:avLst/>
          </a:prstGeom>
        </p:spPr>
      </p:pic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26/05/2014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Final Design of ILD TPC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792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26/05/2014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Final Design of ILD TPC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07EFE-3F9D-4506-9498-CA2D48221724}" type="slidenum">
              <a:rPr lang="fr-FR" smtClean="0"/>
              <a:t>19</a:t>
            </a:fld>
            <a:endParaRPr lang="fr-FR"/>
          </a:p>
        </p:txBody>
      </p:sp>
      <p:pic>
        <p:nvPicPr>
          <p:cNvPr id="1026" name="Picture 2" descr="D:\Paul\ilc\France-India\ScientifiCouncil2014\so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764704"/>
            <a:ext cx="6805240" cy="5103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71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379592"/>
            <a:ext cx="5904656" cy="817160"/>
          </a:xfrm>
        </p:spPr>
        <p:txBody>
          <a:bodyPr/>
          <a:lstStyle/>
          <a:p>
            <a:r>
              <a:rPr lang="fr-FR" dirty="0" smtClean="0"/>
              <a:t>2-phase CO</a:t>
            </a:r>
            <a:r>
              <a:rPr lang="fr-FR" baseline="-25000" dirty="0" smtClean="0"/>
              <a:t>2</a:t>
            </a:r>
            <a:r>
              <a:rPr lang="fr-FR" dirty="0" smtClean="0"/>
              <a:t> </a:t>
            </a:r>
            <a:r>
              <a:rPr lang="fr-FR" dirty="0" err="1" smtClean="0"/>
              <a:t>cooling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56592" y="1340768"/>
            <a:ext cx="8047856" cy="1152128"/>
          </a:xfrm>
        </p:spPr>
        <p:txBody>
          <a:bodyPr>
            <a:normAutofit fontScale="77500" lnSpcReduction="20000"/>
          </a:bodyPr>
          <a:lstStyle/>
          <a:p>
            <a:r>
              <a:rPr lang="fr-FR" dirty="0" err="1" smtClean="0"/>
              <a:t>Principle</a:t>
            </a:r>
            <a:r>
              <a:rPr lang="fr-FR" dirty="0" smtClean="0"/>
              <a:t> : CO</a:t>
            </a:r>
            <a:r>
              <a:rPr lang="fr-FR" baseline="-25000" dirty="0" smtClean="0"/>
              <a:t>2</a:t>
            </a:r>
            <a:r>
              <a:rPr lang="fr-FR" dirty="0" smtClean="0"/>
              <a:t> has a </a:t>
            </a:r>
            <a:r>
              <a:rPr lang="fr-FR" dirty="0" err="1" smtClean="0"/>
              <a:t>much</a:t>
            </a:r>
            <a:r>
              <a:rPr lang="fr-FR" dirty="0" smtClean="0"/>
              <a:t> </a:t>
            </a:r>
            <a:r>
              <a:rPr lang="fr-FR" dirty="0" err="1" smtClean="0"/>
              <a:t>lower</a:t>
            </a:r>
            <a:r>
              <a:rPr lang="fr-FR" dirty="0" smtClean="0"/>
              <a:t> </a:t>
            </a:r>
            <a:r>
              <a:rPr lang="fr-FR" dirty="0" err="1" smtClean="0"/>
              <a:t>viscosity</a:t>
            </a:r>
            <a:r>
              <a:rPr lang="fr-FR" dirty="0" smtClean="0"/>
              <a:t> and a </a:t>
            </a:r>
            <a:r>
              <a:rPr lang="fr-FR" dirty="0" err="1" smtClean="0"/>
              <a:t>much</a:t>
            </a:r>
            <a:r>
              <a:rPr lang="fr-FR" dirty="0" smtClean="0"/>
              <a:t> </a:t>
            </a:r>
            <a:r>
              <a:rPr lang="fr-FR" dirty="0" err="1" smtClean="0"/>
              <a:t>larger</a:t>
            </a:r>
            <a:r>
              <a:rPr lang="fr-FR" dirty="0" smtClean="0"/>
              <a:t> latent </a:t>
            </a:r>
            <a:r>
              <a:rPr lang="fr-FR" dirty="0" err="1" smtClean="0"/>
              <a:t>heat</a:t>
            </a:r>
            <a:r>
              <a:rPr lang="fr-FR" dirty="0" smtClean="0"/>
              <a:t> </a:t>
            </a:r>
            <a:r>
              <a:rPr lang="fr-FR" dirty="0" err="1" smtClean="0"/>
              <a:t>than</a:t>
            </a:r>
            <a:r>
              <a:rPr lang="fr-FR" dirty="0" smtClean="0"/>
              <a:t> all </a:t>
            </a:r>
            <a:r>
              <a:rPr lang="fr-FR" dirty="0" err="1" smtClean="0"/>
              <a:t>usual</a:t>
            </a:r>
            <a:r>
              <a:rPr lang="fr-FR" dirty="0" smtClean="0"/>
              <a:t> </a:t>
            </a:r>
            <a:r>
              <a:rPr lang="fr-FR" dirty="0" err="1" smtClean="0"/>
              <a:t>refrigerants</a:t>
            </a:r>
            <a:r>
              <a:rPr lang="fr-FR" dirty="0" smtClean="0"/>
              <a:t>. The </a:t>
            </a:r>
            <a:r>
              <a:rPr lang="fr-FR" dirty="0" err="1" smtClean="0"/>
              <a:t>two</a:t>
            </a:r>
            <a:r>
              <a:rPr lang="fr-FR" dirty="0" smtClean="0"/>
              <a:t> phases (</a:t>
            </a:r>
            <a:r>
              <a:rPr lang="fr-FR" dirty="0" err="1" smtClean="0"/>
              <a:t>liquid</a:t>
            </a:r>
            <a:r>
              <a:rPr lang="fr-FR" dirty="0" smtClean="0"/>
              <a:t> and </a:t>
            </a:r>
            <a:r>
              <a:rPr lang="fr-FR" dirty="0" err="1" smtClean="0"/>
              <a:t>gas</a:t>
            </a:r>
            <a:r>
              <a:rPr lang="fr-FR" dirty="0" smtClean="0"/>
              <a:t>)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co-exist</a:t>
            </a:r>
            <a:r>
              <a:rPr lang="fr-FR" dirty="0" smtClean="0"/>
              <a:t> a room </a:t>
            </a:r>
            <a:r>
              <a:rPr lang="fr-FR" dirty="0" err="1" smtClean="0"/>
              <a:t>temperature</a:t>
            </a:r>
            <a:r>
              <a:rPr lang="fr-FR" dirty="0" smtClean="0"/>
              <a:t> (10-20°C at P=45-57 bar).</a:t>
            </a:r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765276"/>
            <a:ext cx="4907419" cy="332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611560" y="2348880"/>
            <a:ext cx="7632848" cy="57606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7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err="1" smtClean="0"/>
              <a:t>Very</a:t>
            </a:r>
            <a:r>
              <a:rPr lang="fr-FR" dirty="0" smtClean="0"/>
              <a:t> </a:t>
            </a:r>
            <a:r>
              <a:rPr lang="fr-FR" dirty="0" err="1" smtClean="0"/>
              <a:t>small</a:t>
            </a:r>
            <a:r>
              <a:rPr lang="fr-FR" dirty="0" smtClean="0"/>
              <a:t> pipes </a:t>
            </a:r>
            <a:r>
              <a:rPr lang="fr-FR" dirty="0" err="1" smtClean="0"/>
              <a:t>suffice</a:t>
            </a:r>
            <a:r>
              <a:rPr lang="fr-FR" dirty="0" smtClean="0"/>
              <a:t> and </a:t>
            </a:r>
            <a:r>
              <a:rPr lang="fr-FR" dirty="0" err="1" smtClean="0"/>
              <a:t>hold</a:t>
            </a:r>
            <a:r>
              <a:rPr lang="fr-FR" dirty="0" smtClean="0"/>
              <a:t> high pressure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low</a:t>
            </a:r>
            <a:r>
              <a:rPr lang="fr-FR" dirty="0" smtClean="0"/>
              <a:t> charge </a:t>
            </a:r>
            <a:r>
              <a:rPr lang="fr-FR" dirty="0" err="1" smtClean="0"/>
              <a:t>loss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562183" y="3110077"/>
            <a:ext cx="3538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Results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a test at </a:t>
            </a:r>
            <a:r>
              <a:rPr lang="fr-FR" dirty="0" err="1" smtClean="0"/>
              <a:t>Nikhef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26/05/2014</a:t>
            </a:r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Final Design of ILD TPC</a:t>
            </a:r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B68E1-9483-4805-AC7B-11F35EE5EB20}" type="slidenum">
              <a:rPr lang="fr-FR" smtClean="0"/>
              <a:t>20</a:t>
            </a:fld>
            <a:endParaRPr lang="fr-FR"/>
          </a:p>
        </p:txBody>
      </p:sp>
      <p:pic>
        <p:nvPicPr>
          <p:cNvPr id="1026" name="Picture 2" descr="D:\Paul\ilc\France-India\ScientifiCouncil2014\TRAC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93" y="3139760"/>
            <a:ext cx="3073952" cy="230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611561" y="5445224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300 W </a:t>
            </a:r>
            <a:r>
              <a:rPr lang="fr-FR" sz="1600" dirty="0" err="1" smtClean="0"/>
              <a:t>compressor</a:t>
            </a:r>
            <a:r>
              <a:rPr lang="fr-FR" sz="1600" dirty="0" smtClean="0"/>
              <a:t> </a:t>
            </a:r>
            <a:r>
              <a:rPr lang="fr-FR" sz="1600" dirty="0" err="1" smtClean="0"/>
              <a:t>purchased</a:t>
            </a:r>
            <a:r>
              <a:rPr lang="fr-FR" sz="1600" dirty="0" smtClean="0"/>
              <a:t> by KEK at </a:t>
            </a:r>
            <a:r>
              <a:rPr lang="fr-FR" sz="1600" dirty="0" err="1" smtClean="0"/>
              <a:t>Nikhef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8689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26/05/2014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644008" y="5949280"/>
            <a:ext cx="3502152" cy="365125"/>
          </a:xfrm>
        </p:spPr>
        <p:txBody>
          <a:bodyPr/>
          <a:lstStyle/>
          <a:p>
            <a:r>
              <a:rPr lang="en-US" dirty="0" smtClean="0"/>
              <a:t>Final Design of ILD TPC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07EFE-3F9D-4506-9498-CA2D48221724}" type="slidenum">
              <a:rPr lang="fr-FR" smtClean="0"/>
              <a:t>21</a:t>
            </a:fld>
            <a:endParaRPr lang="fr-FR"/>
          </a:p>
        </p:txBody>
      </p:sp>
      <p:pic>
        <p:nvPicPr>
          <p:cNvPr id="1026" name="Picture 2" descr="D:\Paul\ilc\France-India\ScientifiCouncil2014\coolmodu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28700"/>
            <a:ext cx="7056784" cy="529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844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1205880"/>
            <a:ext cx="7024744" cy="1143000"/>
          </a:xfrm>
        </p:spPr>
        <p:txBody>
          <a:bodyPr/>
          <a:lstStyle/>
          <a:p>
            <a:r>
              <a:rPr lang="fr-FR" dirty="0" smtClean="0"/>
              <a:t>2-phase CO</a:t>
            </a:r>
            <a:r>
              <a:rPr lang="fr-FR" baseline="-25000" dirty="0" smtClean="0"/>
              <a:t>2</a:t>
            </a:r>
            <a:r>
              <a:rPr lang="fr-FR" dirty="0" smtClean="0"/>
              <a:t> </a:t>
            </a:r>
            <a:r>
              <a:rPr lang="fr-FR" dirty="0" err="1" smtClean="0"/>
              <a:t>cooling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620688"/>
            <a:ext cx="7543800" cy="11521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 smtClean="0"/>
              <a:t>Tests </a:t>
            </a:r>
            <a:r>
              <a:rPr lang="fr-FR" dirty="0" err="1" smtClean="0"/>
              <a:t>with</a:t>
            </a:r>
            <a:r>
              <a:rPr lang="fr-FR" dirty="0" smtClean="0"/>
              <a:t> 1 module </a:t>
            </a:r>
            <a:r>
              <a:rPr lang="fr-FR" dirty="0" err="1" smtClean="0"/>
              <a:t>were</a:t>
            </a:r>
            <a:r>
              <a:rPr lang="fr-FR" dirty="0" smtClean="0"/>
              <a:t> </a:t>
            </a:r>
            <a:r>
              <a:rPr lang="fr-FR" dirty="0" err="1" smtClean="0"/>
              <a:t>performed</a:t>
            </a:r>
            <a:r>
              <a:rPr lang="fr-FR" dirty="0" smtClean="0"/>
              <a:t> at </a:t>
            </a:r>
            <a:r>
              <a:rPr lang="fr-FR" dirty="0" err="1" smtClean="0"/>
              <a:t>Nikhef</a:t>
            </a:r>
            <a:r>
              <a:rPr lang="fr-FR" dirty="0" smtClean="0"/>
              <a:t> in </a:t>
            </a:r>
            <a:r>
              <a:rPr lang="fr-FR" dirty="0" err="1" smtClean="0"/>
              <a:t>December</a:t>
            </a:r>
            <a:r>
              <a:rPr lang="fr-FR" dirty="0" smtClean="0"/>
              <a:t> 2013, and tests </a:t>
            </a:r>
            <a:r>
              <a:rPr lang="fr-FR" dirty="0" err="1" smtClean="0"/>
              <a:t>with</a:t>
            </a:r>
            <a:r>
              <a:rPr lang="fr-FR" dirty="0" smtClean="0"/>
              <a:t> 7 modules  at DESY in </a:t>
            </a:r>
            <a:r>
              <a:rPr lang="fr-FR" dirty="0" err="1" smtClean="0"/>
              <a:t>February</a:t>
            </a:r>
            <a:r>
              <a:rPr lang="fr-FR" dirty="0" smtClean="0"/>
              <a:t> 2014</a:t>
            </a:r>
            <a:endParaRPr lang="fr-FR" dirty="0"/>
          </a:p>
        </p:txBody>
      </p:sp>
      <p:pic>
        <p:nvPicPr>
          <p:cNvPr id="6146" name="Picture 2" descr="D:\Paul\ilc\2PCO2doc\EndpwCool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48880"/>
            <a:ext cx="4572992" cy="342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077073"/>
            <a:ext cx="2304255" cy="1728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376880"/>
            <a:ext cx="2304256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26/05/2014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Final Design of ILD TPC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B68E1-9483-4805-AC7B-11F35EE5EB20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61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Analysis</a:t>
            </a:r>
            <a:r>
              <a:rPr lang="fr-FR" dirty="0" smtClean="0"/>
              <a:t> and software</a:t>
            </a:r>
            <a:endParaRPr lang="fr-FR" dirty="0"/>
          </a:p>
        </p:txBody>
      </p:sp>
      <p:pic>
        <p:nvPicPr>
          <p:cNvPr id="1026" name="Picture 2" descr="D:\Paul\ilc\France-India\ScientifiCouncil2014\softIndoFrench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204864"/>
            <a:ext cx="5583766" cy="418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23528" y="2167696"/>
            <a:ext cx="2520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‘Software </a:t>
            </a:r>
            <a:r>
              <a:rPr lang="fr-FR" dirty="0" err="1" smtClean="0"/>
              <a:t>week</a:t>
            </a:r>
            <a:r>
              <a:rPr lang="fr-FR" dirty="0" smtClean="0"/>
              <a:t>’ in Saclay, </a:t>
            </a:r>
            <a:r>
              <a:rPr lang="fr-FR" dirty="0" err="1" smtClean="0"/>
              <a:t>where</a:t>
            </a:r>
            <a:r>
              <a:rPr lang="fr-FR" dirty="0" smtClean="0"/>
              <a:t>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work</a:t>
            </a:r>
            <a:r>
              <a:rPr lang="fr-FR" dirty="0" smtClean="0"/>
              <a:t> on the </a:t>
            </a:r>
            <a:r>
              <a:rPr lang="fr-FR" dirty="0" err="1" smtClean="0"/>
              <a:t>track</a:t>
            </a:r>
            <a:r>
              <a:rPr lang="fr-FR" dirty="0" smtClean="0"/>
              <a:t> reconstruction and </a:t>
            </a:r>
            <a:r>
              <a:rPr lang="fr-FR" dirty="0" err="1" smtClean="0"/>
              <a:t>analysis</a:t>
            </a:r>
            <a:r>
              <a:rPr lang="fr-FR" dirty="0" smtClean="0"/>
              <a:t>. 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(</a:t>
            </a:r>
            <a:r>
              <a:rPr lang="fr-FR" dirty="0" err="1" smtClean="0"/>
              <a:t>Kalman</a:t>
            </a:r>
            <a:r>
              <a:rPr lang="fr-FR" dirty="0" smtClean="0"/>
              <a:t> </a:t>
            </a:r>
            <a:r>
              <a:rPr lang="fr-FR" dirty="0" err="1" smtClean="0"/>
              <a:t>filter</a:t>
            </a:r>
            <a:r>
              <a:rPr lang="fr-FR" dirty="0" smtClean="0"/>
              <a:t> in multi-module configuration)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02954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9932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err="1" smtClean="0"/>
              <a:t>Distortions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the Large Prototype</a:t>
            </a:r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628" y="1844824"/>
            <a:ext cx="5151080" cy="43078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98089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28535" y="2271588"/>
            <a:ext cx="316835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Inhomogeneity</a:t>
            </a:r>
            <a:r>
              <a:rPr lang="fr-FR" dirty="0" smtClean="0"/>
              <a:t> of the Electric </a:t>
            </a:r>
            <a:r>
              <a:rPr lang="fr-FR" dirty="0" err="1" smtClean="0"/>
              <a:t>field</a:t>
            </a:r>
            <a:r>
              <a:rPr lang="fr-FR" dirty="0" smtClean="0"/>
              <a:t> </a:t>
            </a:r>
            <a:r>
              <a:rPr lang="fr-FR" dirty="0" err="1" smtClean="0"/>
              <a:t>near</a:t>
            </a:r>
            <a:r>
              <a:rPr lang="fr-FR" dirty="0" smtClean="0"/>
              <a:t> the </a:t>
            </a:r>
            <a:r>
              <a:rPr lang="fr-FR" dirty="0" err="1" smtClean="0"/>
              <a:t>edges</a:t>
            </a:r>
            <a:r>
              <a:rPr lang="fr-FR" dirty="0" smtClean="0"/>
              <a:t> of the modules </a:t>
            </a:r>
            <a:r>
              <a:rPr lang="fr-FR" dirty="0" err="1" smtClean="0"/>
              <a:t>induces</a:t>
            </a:r>
            <a:r>
              <a:rPr lang="fr-FR" dirty="0" smtClean="0"/>
              <a:t> </a:t>
            </a:r>
            <a:r>
              <a:rPr lang="fr-FR" dirty="0" err="1" smtClean="0"/>
              <a:t>distortions</a:t>
            </a:r>
            <a:r>
              <a:rPr lang="fr-FR" dirty="0" smtClean="0"/>
              <a:t> (</a:t>
            </a:r>
            <a:r>
              <a:rPr lang="fr-FR" dirty="0" err="1" smtClean="0"/>
              <a:t>even</a:t>
            </a:r>
            <a:r>
              <a:rPr lang="fr-FR" dirty="0"/>
              <a:t> </a:t>
            </a:r>
            <a:r>
              <a:rPr lang="fr-FR" dirty="0" smtClean="0"/>
              <a:t>at B=0)</a:t>
            </a:r>
          </a:p>
          <a:p>
            <a:endParaRPr lang="fr-FR" dirty="0"/>
          </a:p>
          <a:p>
            <a:r>
              <a:rPr lang="fr-FR" dirty="0" err="1" smtClean="0"/>
              <a:t>Also</a:t>
            </a:r>
            <a:r>
              <a:rPr lang="fr-FR" dirty="0" smtClean="0"/>
              <a:t> </a:t>
            </a:r>
            <a:r>
              <a:rPr lang="fr-FR" dirty="0" err="1" smtClean="0"/>
              <a:t>induces</a:t>
            </a:r>
            <a:r>
              <a:rPr lang="fr-FR" dirty="0" smtClean="0"/>
              <a:t> </a:t>
            </a:r>
            <a:r>
              <a:rPr lang="fr-FR" dirty="0" err="1" smtClean="0"/>
              <a:t>ExB</a:t>
            </a:r>
            <a:r>
              <a:rPr lang="fr-FR" dirty="0" smtClean="0"/>
              <a:t> </a:t>
            </a:r>
            <a:r>
              <a:rPr lang="fr-FR" dirty="0" err="1" smtClean="0"/>
              <a:t>effects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Changes in E </a:t>
            </a:r>
            <a:r>
              <a:rPr lang="fr-FR" dirty="0" err="1" smtClean="0"/>
              <a:t>also</a:t>
            </a:r>
            <a:r>
              <a:rPr lang="fr-FR" dirty="0" smtClean="0"/>
              <a:t> changes the drift </a:t>
            </a:r>
            <a:r>
              <a:rPr lang="fr-FR" dirty="0" err="1" smtClean="0"/>
              <a:t>velocity</a:t>
            </a:r>
            <a:endParaRPr lang="fr-FR" dirty="0" smtClean="0"/>
          </a:p>
          <a:p>
            <a:endParaRPr lang="fr-FR" dirty="0"/>
          </a:p>
          <a:p>
            <a:r>
              <a:rPr lang="fr-FR" dirty="0" err="1" smtClean="0"/>
              <a:t>Add</a:t>
            </a:r>
            <a:r>
              <a:rPr lang="fr-FR" dirty="0" smtClean="0"/>
              <a:t> up to </a:t>
            </a:r>
            <a:r>
              <a:rPr lang="fr-FR" dirty="0" err="1" smtClean="0"/>
              <a:t>mechanical</a:t>
            </a:r>
            <a:r>
              <a:rPr lang="fr-FR" dirty="0" smtClean="0"/>
              <a:t> </a:t>
            </a:r>
            <a:r>
              <a:rPr lang="fr-FR" dirty="0" err="1" smtClean="0"/>
              <a:t>misalignment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4283968" y="6150145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Detailed</a:t>
            </a:r>
            <a:r>
              <a:rPr lang="fr-FR" dirty="0" smtClean="0"/>
              <a:t> module </a:t>
            </a:r>
            <a:r>
              <a:rPr lang="fr-FR" dirty="0" err="1" smtClean="0"/>
              <a:t>edge</a:t>
            </a:r>
            <a:r>
              <a:rPr lang="fr-FR" dirty="0" smtClean="0"/>
              <a:t> </a:t>
            </a:r>
            <a:r>
              <a:rPr lang="fr-FR" dirty="0" err="1" smtClean="0"/>
              <a:t>layout</a:t>
            </a:r>
            <a:endParaRPr lang="fr-FR" dirty="0"/>
          </a:p>
        </p:txBody>
      </p:sp>
      <p:pic>
        <p:nvPicPr>
          <p:cNvPr id="9" name="Picture 1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792813"/>
            <a:ext cx="4680520" cy="418782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4000" dirty="0" err="1" smtClean="0"/>
              <a:t>Distortions</a:t>
            </a:r>
            <a:r>
              <a:rPr lang="fr-FR" sz="4000" dirty="0" smtClean="0"/>
              <a:t> </a:t>
            </a:r>
            <a:r>
              <a:rPr lang="fr-FR" sz="4000" dirty="0" err="1" smtClean="0"/>
              <a:t>from</a:t>
            </a:r>
            <a:r>
              <a:rPr lang="fr-FR" sz="4000" dirty="0" smtClean="0"/>
              <a:t> the Large Prototype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3716017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76672"/>
            <a:ext cx="5308848" cy="446449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39552" y="2111945"/>
            <a:ext cx="316835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Inhomogeneity</a:t>
            </a:r>
            <a:r>
              <a:rPr lang="fr-FR" dirty="0" smtClean="0"/>
              <a:t> of the Electric </a:t>
            </a:r>
            <a:r>
              <a:rPr lang="fr-FR" dirty="0" err="1" smtClean="0"/>
              <a:t>field</a:t>
            </a:r>
            <a:r>
              <a:rPr lang="fr-FR" dirty="0" smtClean="0"/>
              <a:t> </a:t>
            </a:r>
            <a:r>
              <a:rPr lang="fr-FR" dirty="0" err="1" smtClean="0"/>
              <a:t>near</a:t>
            </a:r>
            <a:r>
              <a:rPr lang="fr-FR" dirty="0" smtClean="0"/>
              <a:t> the </a:t>
            </a:r>
            <a:r>
              <a:rPr lang="fr-FR" dirty="0" err="1" smtClean="0"/>
              <a:t>edges</a:t>
            </a:r>
            <a:r>
              <a:rPr lang="fr-FR" dirty="0" smtClean="0"/>
              <a:t> of the modules </a:t>
            </a:r>
            <a:r>
              <a:rPr lang="fr-FR" dirty="0" err="1" smtClean="0"/>
              <a:t>induces</a:t>
            </a:r>
            <a:r>
              <a:rPr lang="fr-FR" dirty="0" smtClean="0"/>
              <a:t> </a:t>
            </a:r>
            <a:r>
              <a:rPr lang="fr-FR" dirty="0" err="1" smtClean="0"/>
              <a:t>distortions</a:t>
            </a:r>
            <a:r>
              <a:rPr lang="fr-FR" dirty="0" smtClean="0"/>
              <a:t> (</a:t>
            </a:r>
            <a:r>
              <a:rPr lang="fr-FR" dirty="0" err="1" smtClean="0"/>
              <a:t>even</a:t>
            </a:r>
            <a:r>
              <a:rPr lang="fr-FR" dirty="0"/>
              <a:t> </a:t>
            </a:r>
            <a:r>
              <a:rPr lang="fr-FR" dirty="0" smtClean="0"/>
              <a:t>at B=0)</a:t>
            </a:r>
          </a:p>
          <a:p>
            <a:endParaRPr lang="fr-FR" dirty="0"/>
          </a:p>
          <a:p>
            <a:r>
              <a:rPr lang="fr-FR" dirty="0" err="1" smtClean="0"/>
              <a:t>Also</a:t>
            </a:r>
            <a:r>
              <a:rPr lang="fr-FR" dirty="0" smtClean="0"/>
              <a:t> </a:t>
            </a:r>
            <a:r>
              <a:rPr lang="fr-FR" dirty="0" err="1" smtClean="0"/>
              <a:t>induces</a:t>
            </a:r>
            <a:r>
              <a:rPr lang="fr-FR" dirty="0" smtClean="0"/>
              <a:t> </a:t>
            </a:r>
            <a:r>
              <a:rPr lang="fr-FR" dirty="0" err="1" smtClean="0"/>
              <a:t>ExB</a:t>
            </a:r>
            <a:r>
              <a:rPr lang="fr-FR" dirty="0" smtClean="0"/>
              <a:t> </a:t>
            </a:r>
            <a:r>
              <a:rPr lang="fr-FR" dirty="0" err="1" smtClean="0"/>
              <a:t>effects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Changes in E </a:t>
            </a:r>
            <a:r>
              <a:rPr lang="fr-FR" dirty="0" err="1" smtClean="0"/>
              <a:t>also</a:t>
            </a:r>
            <a:r>
              <a:rPr lang="fr-FR" dirty="0" smtClean="0"/>
              <a:t> changes the drift </a:t>
            </a:r>
            <a:r>
              <a:rPr lang="fr-FR" dirty="0" err="1" smtClean="0"/>
              <a:t>velocity</a:t>
            </a:r>
            <a:endParaRPr lang="fr-FR" dirty="0" smtClean="0"/>
          </a:p>
          <a:p>
            <a:endParaRPr lang="fr-FR" dirty="0"/>
          </a:p>
          <a:p>
            <a:r>
              <a:rPr lang="fr-FR" dirty="0" err="1" smtClean="0"/>
              <a:t>Add</a:t>
            </a:r>
            <a:r>
              <a:rPr lang="fr-FR" dirty="0" smtClean="0"/>
              <a:t> up to </a:t>
            </a:r>
            <a:r>
              <a:rPr lang="fr-FR" dirty="0" err="1" smtClean="0"/>
              <a:t>mechanical</a:t>
            </a:r>
            <a:r>
              <a:rPr lang="fr-FR" dirty="0" smtClean="0"/>
              <a:t> </a:t>
            </a:r>
            <a:r>
              <a:rPr lang="fr-FR" dirty="0" err="1" smtClean="0"/>
              <a:t>misalignment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4283968" y="450912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Calculations</a:t>
            </a:r>
            <a:r>
              <a:rPr lang="fr-FR" dirty="0" smtClean="0"/>
              <a:t> by S. </a:t>
            </a:r>
            <a:r>
              <a:rPr lang="fr-FR" dirty="0" err="1" smtClean="0"/>
              <a:t>Mukhopadhyay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Autofit/>
          </a:bodyPr>
          <a:lstStyle/>
          <a:p>
            <a:r>
              <a:rPr lang="fr-FR" sz="4000" dirty="0" err="1" smtClean="0"/>
              <a:t>Distortions</a:t>
            </a:r>
            <a:r>
              <a:rPr lang="fr-FR" sz="4000" dirty="0" smtClean="0"/>
              <a:t> </a:t>
            </a:r>
            <a:r>
              <a:rPr lang="fr-FR" sz="4000" dirty="0" err="1" smtClean="0"/>
              <a:t>from</a:t>
            </a:r>
            <a:r>
              <a:rPr lang="fr-FR" sz="4000" dirty="0" smtClean="0"/>
              <a:t> the Large Prototype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34677654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Longer </a:t>
            </a:r>
            <a:r>
              <a:rPr lang="fr-FR" dirty="0" err="1" smtClean="0"/>
              <a:t>term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err="1" smtClean="0"/>
              <a:t>Prepare</a:t>
            </a:r>
            <a:r>
              <a:rPr lang="fr-FR" dirty="0" smtClean="0"/>
              <a:t> for the </a:t>
            </a:r>
            <a:r>
              <a:rPr lang="fr-FR" dirty="0" err="1" smtClean="0"/>
              <a:t>technology</a:t>
            </a:r>
            <a:r>
              <a:rPr lang="fr-FR" dirty="0" smtClean="0"/>
              <a:t> </a:t>
            </a:r>
            <a:r>
              <a:rPr lang="fr-FR" dirty="0" err="1" smtClean="0"/>
              <a:t>choice</a:t>
            </a:r>
            <a:r>
              <a:rPr lang="fr-FR" dirty="0" smtClean="0"/>
              <a:t> in 2-3 </a:t>
            </a:r>
            <a:r>
              <a:rPr lang="fr-FR" dirty="0" err="1" smtClean="0"/>
              <a:t>years</a:t>
            </a:r>
            <a:r>
              <a:rPr lang="fr-FR" dirty="0"/>
              <a:t> </a:t>
            </a:r>
            <a:r>
              <a:rPr lang="fr-FR" dirty="0" smtClean="0"/>
              <a:t>(</a:t>
            </a:r>
            <a:r>
              <a:rPr lang="fr-FR" dirty="0" err="1" smtClean="0"/>
              <a:t>Micromegas</a:t>
            </a:r>
            <a:r>
              <a:rPr lang="fr-FR" dirty="0" smtClean="0"/>
              <a:t> / double GEM / triple GEM…)</a:t>
            </a:r>
          </a:p>
          <a:p>
            <a:r>
              <a:rPr lang="fr-FR" dirty="0" smtClean="0"/>
              <a:t>Simulations for the case: 2-track </a:t>
            </a:r>
            <a:r>
              <a:rPr lang="fr-FR" dirty="0" err="1" smtClean="0"/>
              <a:t>separation</a:t>
            </a:r>
            <a:r>
              <a:rPr lang="fr-FR" dirty="0" smtClean="0"/>
              <a:t>, pad size </a:t>
            </a:r>
            <a:r>
              <a:rPr lang="fr-FR" dirty="0" err="1" smtClean="0"/>
              <a:t>optimization</a:t>
            </a:r>
            <a:r>
              <a:rPr lang="fr-FR" dirty="0" smtClean="0"/>
              <a:t>, </a:t>
            </a:r>
            <a:r>
              <a:rPr lang="fr-FR" dirty="0" err="1" smtClean="0"/>
              <a:t>effect</a:t>
            </a:r>
            <a:r>
              <a:rPr lang="fr-FR" dirty="0" smtClean="0"/>
              <a:t> of </a:t>
            </a:r>
            <a:r>
              <a:rPr lang="fr-FR" dirty="0" err="1" smtClean="0"/>
              <a:t>resistive</a:t>
            </a:r>
            <a:r>
              <a:rPr lang="fr-FR" dirty="0" smtClean="0"/>
              <a:t> foil</a:t>
            </a:r>
          </a:p>
          <a:p>
            <a:r>
              <a:rPr lang="fr-FR" dirty="0" err="1" smtClean="0"/>
              <a:t>Complement</a:t>
            </a:r>
            <a:r>
              <a:rPr lang="fr-FR" dirty="0" smtClean="0"/>
              <a:t> ILD design</a:t>
            </a:r>
          </a:p>
          <a:p>
            <a:r>
              <a:rPr lang="fr-FR" dirty="0" smtClean="0"/>
              <a:t>Continue R&amp;D </a:t>
            </a:r>
            <a:r>
              <a:rPr lang="fr-FR" dirty="0" err="1" smtClean="0"/>
              <a:t>toward</a:t>
            </a:r>
            <a:r>
              <a:rPr lang="fr-FR" dirty="0" smtClean="0"/>
              <a:t> </a:t>
            </a:r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/>
              <a:t>resistive</a:t>
            </a:r>
            <a:r>
              <a:rPr lang="fr-FR" dirty="0" smtClean="0"/>
              <a:t> </a:t>
            </a:r>
            <a:r>
              <a:rPr lang="fr-FR" dirty="0" err="1" smtClean="0"/>
              <a:t>coatings</a:t>
            </a:r>
            <a:r>
              <a:rPr lang="fr-FR" dirty="0" smtClean="0"/>
              <a:t>, </a:t>
            </a:r>
            <a:r>
              <a:rPr lang="fr-FR" dirty="0" err="1" smtClean="0"/>
              <a:t>make</a:t>
            </a:r>
            <a:r>
              <a:rPr lang="fr-FR" dirty="0" smtClean="0"/>
              <a:t> a </a:t>
            </a:r>
            <a:r>
              <a:rPr lang="fr-FR" dirty="0" err="1" smtClean="0"/>
              <a:t>larger</a:t>
            </a:r>
            <a:r>
              <a:rPr lang="fr-FR" dirty="0" smtClean="0"/>
              <a:t> prototype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smaller</a:t>
            </a:r>
            <a:r>
              <a:rPr lang="fr-FR" dirty="0" smtClean="0"/>
              <a:t> pads (but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which</a:t>
            </a:r>
            <a:r>
              <a:rPr lang="fr-FR" dirty="0" smtClean="0"/>
              <a:t> </a:t>
            </a:r>
            <a:r>
              <a:rPr lang="fr-FR" dirty="0" err="1" smtClean="0"/>
              <a:t>electronics</a:t>
            </a:r>
            <a:r>
              <a:rPr lang="fr-FR" dirty="0" smtClean="0"/>
              <a:t>?)</a:t>
            </a:r>
          </a:p>
          <a:p>
            <a:r>
              <a:rPr lang="fr-FR" dirty="0" err="1" smtClean="0"/>
              <a:t>prepare</a:t>
            </a:r>
            <a:r>
              <a:rPr lang="fr-FR" dirty="0" smtClean="0"/>
              <a:t> for an ion </a:t>
            </a:r>
            <a:r>
              <a:rPr lang="fr-FR" dirty="0" err="1" smtClean="0"/>
              <a:t>backflow</a:t>
            </a:r>
            <a:r>
              <a:rPr lang="fr-FR" dirty="0" smtClean="0"/>
              <a:t> </a:t>
            </a:r>
            <a:r>
              <a:rPr lang="fr-FR" dirty="0" err="1" smtClean="0"/>
              <a:t>distortion</a:t>
            </a:r>
            <a:r>
              <a:rPr lang="fr-FR" dirty="0" smtClean="0"/>
              <a:t> test (UV </a:t>
            </a:r>
            <a:r>
              <a:rPr lang="fr-FR" dirty="0" err="1" smtClean="0"/>
              <a:t>lamp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nominal time structure)</a:t>
            </a:r>
          </a:p>
          <a:p>
            <a:r>
              <a:rPr lang="fr-FR" dirty="0" err="1" smtClean="0"/>
              <a:t>Work</a:t>
            </a:r>
            <a:r>
              <a:rPr lang="fr-FR" dirty="0" smtClean="0"/>
              <a:t> on ILD TPC </a:t>
            </a:r>
            <a:r>
              <a:rPr lang="fr-FR" dirty="0" err="1" smtClean="0"/>
              <a:t>electronics</a:t>
            </a:r>
            <a:r>
              <a:rPr lang="fr-FR" dirty="0" smtClean="0"/>
              <a:t> design (65 nm?)</a:t>
            </a:r>
          </a:p>
        </p:txBody>
      </p:sp>
    </p:spTree>
    <p:extLst>
      <p:ext uri="{BB962C8B-B14F-4D97-AF65-F5344CB8AC3E}">
        <p14:creationId xmlns:p14="http://schemas.microsoft.com/office/powerpoint/2010/main" val="58833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LD-and-SiD-1024x65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836713"/>
            <a:ext cx="6203732" cy="39742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ZoneTexte 1"/>
          <p:cNvSpPr txBox="1"/>
          <p:nvPr/>
        </p:nvSpPr>
        <p:spPr>
          <a:xfrm>
            <a:off x="467544" y="5229200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Il est temps de choisir un concept pour participer au montage des proto-collaborations</a:t>
            </a:r>
            <a:endParaRPr lang="fr-FR" sz="2400" dirty="0"/>
          </a:p>
        </p:txBody>
      </p:sp>
      <p:sp>
        <p:nvSpPr>
          <p:cNvPr id="3" name="ZoneTexte 2"/>
          <p:cNvSpPr txBox="1"/>
          <p:nvPr/>
        </p:nvSpPr>
        <p:spPr>
          <a:xfrm>
            <a:off x="467544" y="1412776"/>
            <a:ext cx="16561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SID ou ILD?</a:t>
            </a:r>
            <a:endParaRPr lang="fr-FR" sz="4000" b="1" dirty="0"/>
          </a:p>
        </p:txBody>
      </p:sp>
    </p:spTree>
    <p:extLst>
      <p:ext uri="{BB962C8B-B14F-4D97-AF65-F5344CB8AC3E}">
        <p14:creationId xmlns:p14="http://schemas.microsoft.com/office/powerpoint/2010/main" val="41616543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Nous demandons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Des forces pour des études de physique, des encadrants pour un ou deux </a:t>
            </a:r>
            <a:r>
              <a:rPr lang="fr-FR" dirty="0" err="1" smtClean="0"/>
              <a:t>postdocs</a:t>
            </a:r>
            <a:r>
              <a:rPr lang="fr-FR" dirty="0" smtClean="0"/>
              <a:t>/étudiants</a:t>
            </a:r>
          </a:p>
          <a:p>
            <a:endParaRPr lang="fr-FR" dirty="0"/>
          </a:p>
          <a:p>
            <a:r>
              <a:rPr lang="fr-FR" dirty="0" smtClean="0"/>
              <a:t>Environ 60 k€ par </a:t>
            </a:r>
            <a:r>
              <a:rPr lang="fr-FR" dirty="0" err="1" smtClean="0"/>
              <a:t>an,voire</a:t>
            </a:r>
            <a:r>
              <a:rPr lang="fr-FR" dirty="0" smtClean="0"/>
              <a:t> un peu plus</a:t>
            </a:r>
          </a:p>
          <a:p>
            <a:endParaRPr lang="fr-FR" dirty="0" smtClean="0"/>
          </a:p>
          <a:p>
            <a:r>
              <a:rPr lang="fr-FR" dirty="0" smtClean="0"/>
              <a:t>Des missions en croissance avec le groupe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25962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348</TotalTime>
  <Words>902</Words>
  <Application>Microsoft Office PowerPoint</Application>
  <PresentationFormat>Affichage à l'écran (4:3)</PresentationFormat>
  <Paragraphs>117</Paragraphs>
  <Slides>29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29</vt:i4>
      </vt:variant>
    </vt:vector>
  </HeadingPairs>
  <TitlesOfParts>
    <vt:vector size="31" baseType="lpstr">
      <vt:lpstr>Débit</vt:lpstr>
      <vt:lpstr>Aspect</vt:lpstr>
      <vt:lpstr>CSTS/SPP sur les futurs collisionneurs:</vt:lpstr>
      <vt:lpstr>Historique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ILC Saclay</vt:lpstr>
      <vt:lpstr>ILC Saclay</vt:lpstr>
      <vt:lpstr>Présentation PowerPoint</vt:lpstr>
      <vt:lpstr>Présentation PowerPoint</vt:lpstr>
      <vt:lpstr>Intégration de l’électronique </vt:lpstr>
      <vt:lpstr>Events in the Large Prototype</vt:lpstr>
      <vt:lpstr>Distortions from the Large Prototype</vt:lpstr>
      <vt:lpstr>A Possible Schedule of ILC in Japan  As presented in the 2013 ILD meeting in Cracow</vt:lpstr>
      <vt:lpstr>Présentation PowerPoint</vt:lpstr>
      <vt:lpstr>2-phase CO2 cooling</vt:lpstr>
      <vt:lpstr>Présentation PowerPoint</vt:lpstr>
      <vt:lpstr>2-phase CO2 cooling</vt:lpstr>
      <vt:lpstr>Analysis and software</vt:lpstr>
      <vt:lpstr>Distortions from the Large Prototype</vt:lpstr>
      <vt:lpstr>Distortions from the Large Prototype</vt:lpstr>
      <vt:lpstr>Distortions from the Large Prototype</vt:lpstr>
      <vt:lpstr>Longer term</vt:lpstr>
      <vt:lpstr>Présentation PowerPoint</vt:lpstr>
      <vt:lpstr>Nous demandons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CSTS/SPP sur les futurs collisionneurs</dc:title>
  <dc:creator>Colas Paul</dc:creator>
  <cp:lastModifiedBy>Colas Paul</cp:lastModifiedBy>
  <cp:revision>23</cp:revision>
  <dcterms:created xsi:type="dcterms:W3CDTF">2014-06-05T14:11:55Z</dcterms:created>
  <dcterms:modified xsi:type="dcterms:W3CDTF">2014-06-06T06:48:51Z</dcterms:modified>
</cp:coreProperties>
</file>