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6"/>
  </p:notesMasterIdLst>
  <p:sldIdLst>
    <p:sldId id="256" r:id="rId5"/>
    <p:sldId id="257" r:id="rId6"/>
    <p:sldId id="3795" r:id="rId7"/>
    <p:sldId id="3803" r:id="rId8"/>
    <p:sldId id="3808" r:id="rId9"/>
    <p:sldId id="3809" r:id="rId10"/>
    <p:sldId id="3827" r:id="rId11"/>
    <p:sldId id="3810" r:id="rId12"/>
    <p:sldId id="3811" r:id="rId13"/>
    <p:sldId id="3812" r:id="rId14"/>
    <p:sldId id="3828" r:id="rId15"/>
    <p:sldId id="3829" r:id="rId16"/>
    <p:sldId id="3830" r:id="rId17"/>
    <p:sldId id="3815" r:id="rId18"/>
    <p:sldId id="3831" r:id="rId19"/>
    <p:sldId id="3832" r:id="rId20"/>
    <p:sldId id="3833" r:id="rId21"/>
    <p:sldId id="3818" r:id="rId22"/>
    <p:sldId id="3819" r:id="rId23"/>
    <p:sldId id="3834" r:id="rId24"/>
    <p:sldId id="3826" r:id="rId25"/>
    <p:sldId id="3835" r:id="rId26"/>
    <p:sldId id="3820" r:id="rId27"/>
    <p:sldId id="3823" r:id="rId28"/>
    <p:sldId id="3824" r:id="rId29"/>
    <p:sldId id="3825" r:id="rId30"/>
    <p:sldId id="3836" r:id="rId31"/>
    <p:sldId id="3837" r:id="rId32"/>
    <p:sldId id="3838" r:id="rId33"/>
    <p:sldId id="3839" r:id="rId34"/>
    <p:sldId id="3840" r:id="rId35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nuka Rajput-Ghoshal" initials="RR" lastIdx="1" clrIdx="0">
    <p:extLst>
      <p:ext uri="{19B8F6BF-5375-455C-9EA6-DF929625EA0E}">
        <p15:presenceInfo xmlns:p15="http://schemas.microsoft.com/office/powerpoint/2012/main" userId="S-1-5-21-1097014734-140981682-1849977318-31869" providerId="AD"/>
      </p:ext>
    </p:extLst>
  </p:cmAuthor>
  <p:cmAuthor id="2" name="Elke-Caroline Aschenauer" initials="EA" lastIdx="5" clrIdx="1">
    <p:extLst>
      <p:ext uri="{19B8F6BF-5375-455C-9EA6-DF929625EA0E}">
        <p15:presenceInfo xmlns:p15="http://schemas.microsoft.com/office/powerpoint/2012/main" userId="Elke-Caroline Aschenau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7F"/>
    <a:srgbClr val="24407B"/>
    <a:srgbClr val="3051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0" autoAdjust="0"/>
    <p:restoredTop sz="94646"/>
  </p:normalViewPr>
  <p:slideViewPr>
    <p:cSldViewPr snapToGrid="0" snapToObjects="1">
      <p:cViewPr varScale="1">
        <p:scale>
          <a:sx n="116" d="100"/>
          <a:sy n="116" d="100"/>
        </p:scale>
        <p:origin x="1710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002_PROJECT_EIC_K\001_MARCO\Definition%20conducteur%20Marco%206%20couches_base_donne%20V5_1.5T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DAPDC5\Manip\Sol&#233;no&#239;de-EIC\MARCO\3000%20-%20Mechanical%20Design\3300%20-%20Calculations\Mechanical_resul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DAPDC5\Manip\Sol&#233;no&#239;de-EIC\MARCO\3000%20-%20Mechanical%20Design\3300%20-%20Calculations\Mechanical_resul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DAPDC5\Manip\Sol&#233;no&#239;de-EIC\MARCO\3000%20-%20Mechanical%20Design\3300%20-%20Calculations\Mechanical_resul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DAPDC5\Manip\Sol&#233;no&#239;de-EIC\MARCO\3000%20-%20Mechanical%20Design\3300%20-%20Calculations\Mechanical_resul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Feuil1!$C$1</c:f>
              <c:strCache>
                <c:ptCount val="1"/>
                <c:pt idx="0">
                  <c:v>B (T)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Feuil1!$B$2:$B$1002</c:f>
              <c:numCache>
                <c:formatCode>General</c:formatCode>
                <c:ptCount val="1001"/>
                <c:pt idx="0">
                  <c:v>-1000</c:v>
                </c:pt>
                <c:pt idx="1">
                  <c:v>-998</c:v>
                </c:pt>
                <c:pt idx="2">
                  <c:v>-996</c:v>
                </c:pt>
                <c:pt idx="3">
                  <c:v>-994</c:v>
                </c:pt>
                <c:pt idx="4">
                  <c:v>-992</c:v>
                </c:pt>
                <c:pt idx="5">
                  <c:v>-990</c:v>
                </c:pt>
                <c:pt idx="6">
                  <c:v>-988</c:v>
                </c:pt>
                <c:pt idx="7">
                  <c:v>-986</c:v>
                </c:pt>
                <c:pt idx="8">
                  <c:v>-984</c:v>
                </c:pt>
                <c:pt idx="9">
                  <c:v>-982</c:v>
                </c:pt>
                <c:pt idx="10">
                  <c:v>-980</c:v>
                </c:pt>
                <c:pt idx="11">
                  <c:v>-978</c:v>
                </c:pt>
                <c:pt idx="12">
                  <c:v>-976</c:v>
                </c:pt>
                <c:pt idx="13">
                  <c:v>-974</c:v>
                </c:pt>
                <c:pt idx="14">
                  <c:v>-972</c:v>
                </c:pt>
                <c:pt idx="15">
                  <c:v>-970</c:v>
                </c:pt>
                <c:pt idx="16">
                  <c:v>-968</c:v>
                </c:pt>
                <c:pt idx="17">
                  <c:v>-966</c:v>
                </c:pt>
                <c:pt idx="18">
                  <c:v>-964</c:v>
                </c:pt>
                <c:pt idx="19">
                  <c:v>-962</c:v>
                </c:pt>
                <c:pt idx="20">
                  <c:v>-960</c:v>
                </c:pt>
                <c:pt idx="21">
                  <c:v>-958</c:v>
                </c:pt>
                <c:pt idx="22">
                  <c:v>-956</c:v>
                </c:pt>
                <c:pt idx="23">
                  <c:v>-954</c:v>
                </c:pt>
                <c:pt idx="24">
                  <c:v>-952</c:v>
                </c:pt>
                <c:pt idx="25">
                  <c:v>-950</c:v>
                </c:pt>
                <c:pt idx="26">
                  <c:v>-948</c:v>
                </c:pt>
                <c:pt idx="27">
                  <c:v>-946</c:v>
                </c:pt>
                <c:pt idx="28">
                  <c:v>-944</c:v>
                </c:pt>
                <c:pt idx="29">
                  <c:v>-942</c:v>
                </c:pt>
                <c:pt idx="30">
                  <c:v>-940</c:v>
                </c:pt>
                <c:pt idx="31">
                  <c:v>-938</c:v>
                </c:pt>
                <c:pt idx="32">
                  <c:v>-936</c:v>
                </c:pt>
                <c:pt idx="33">
                  <c:v>-934</c:v>
                </c:pt>
                <c:pt idx="34">
                  <c:v>-932</c:v>
                </c:pt>
                <c:pt idx="35">
                  <c:v>-930</c:v>
                </c:pt>
                <c:pt idx="36">
                  <c:v>-928</c:v>
                </c:pt>
                <c:pt idx="37">
                  <c:v>-926</c:v>
                </c:pt>
                <c:pt idx="38">
                  <c:v>-924</c:v>
                </c:pt>
                <c:pt idx="39">
                  <c:v>-922</c:v>
                </c:pt>
                <c:pt idx="40">
                  <c:v>-920</c:v>
                </c:pt>
                <c:pt idx="41">
                  <c:v>-918</c:v>
                </c:pt>
                <c:pt idx="42">
                  <c:v>-916</c:v>
                </c:pt>
                <c:pt idx="43">
                  <c:v>-914</c:v>
                </c:pt>
                <c:pt idx="44">
                  <c:v>-912</c:v>
                </c:pt>
                <c:pt idx="45">
                  <c:v>-910</c:v>
                </c:pt>
                <c:pt idx="46">
                  <c:v>-908</c:v>
                </c:pt>
                <c:pt idx="47">
                  <c:v>-906</c:v>
                </c:pt>
                <c:pt idx="48">
                  <c:v>-904</c:v>
                </c:pt>
                <c:pt idx="49">
                  <c:v>-902</c:v>
                </c:pt>
                <c:pt idx="50">
                  <c:v>-900</c:v>
                </c:pt>
                <c:pt idx="51">
                  <c:v>-898</c:v>
                </c:pt>
                <c:pt idx="52">
                  <c:v>-896</c:v>
                </c:pt>
                <c:pt idx="53">
                  <c:v>-894</c:v>
                </c:pt>
                <c:pt idx="54">
                  <c:v>-892</c:v>
                </c:pt>
                <c:pt idx="55">
                  <c:v>-890</c:v>
                </c:pt>
                <c:pt idx="56">
                  <c:v>-888</c:v>
                </c:pt>
                <c:pt idx="57">
                  <c:v>-886</c:v>
                </c:pt>
                <c:pt idx="58">
                  <c:v>-884</c:v>
                </c:pt>
                <c:pt idx="59">
                  <c:v>-882</c:v>
                </c:pt>
                <c:pt idx="60">
                  <c:v>-880</c:v>
                </c:pt>
                <c:pt idx="61">
                  <c:v>-878</c:v>
                </c:pt>
                <c:pt idx="62">
                  <c:v>-876</c:v>
                </c:pt>
                <c:pt idx="63">
                  <c:v>-874</c:v>
                </c:pt>
                <c:pt idx="64">
                  <c:v>-872</c:v>
                </c:pt>
                <c:pt idx="65">
                  <c:v>-870</c:v>
                </c:pt>
                <c:pt idx="66">
                  <c:v>-868</c:v>
                </c:pt>
                <c:pt idx="67">
                  <c:v>-866</c:v>
                </c:pt>
                <c:pt idx="68">
                  <c:v>-864</c:v>
                </c:pt>
                <c:pt idx="69">
                  <c:v>-862</c:v>
                </c:pt>
                <c:pt idx="70">
                  <c:v>-860</c:v>
                </c:pt>
                <c:pt idx="71">
                  <c:v>-858</c:v>
                </c:pt>
                <c:pt idx="72">
                  <c:v>-856</c:v>
                </c:pt>
                <c:pt idx="73">
                  <c:v>-854</c:v>
                </c:pt>
                <c:pt idx="74">
                  <c:v>-852</c:v>
                </c:pt>
                <c:pt idx="75">
                  <c:v>-850</c:v>
                </c:pt>
                <c:pt idx="76">
                  <c:v>-848</c:v>
                </c:pt>
                <c:pt idx="77">
                  <c:v>-846</c:v>
                </c:pt>
                <c:pt idx="78">
                  <c:v>-844</c:v>
                </c:pt>
                <c:pt idx="79">
                  <c:v>-842</c:v>
                </c:pt>
                <c:pt idx="80">
                  <c:v>-840</c:v>
                </c:pt>
                <c:pt idx="81">
                  <c:v>-838</c:v>
                </c:pt>
                <c:pt idx="82">
                  <c:v>-836</c:v>
                </c:pt>
                <c:pt idx="83">
                  <c:v>-834</c:v>
                </c:pt>
                <c:pt idx="84">
                  <c:v>-832</c:v>
                </c:pt>
                <c:pt idx="85">
                  <c:v>-830</c:v>
                </c:pt>
                <c:pt idx="86">
                  <c:v>-828</c:v>
                </c:pt>
                <c:pt idx="87">
                  <c:v>-826</c:v>
                </c:pt>
                <c:pt idx="88">
                  <c:v>-824</c:v>
                </c:pt>
                <c:pt idx="89">
                  <c:v>-822</c:v>
                </c:pt>
                <c:pt idx="90">
                  <c:v>-820</c:v>
                </c:pt>
                <c:pt idx="91">
                  <c:v>-818</c:v>
                </c:pt>
                <c:pt idx="92">
                  <c:v>-816</c:v>
                </c:pt>
                <c:pt idx="93">
                  <c:v>-814</c:v>
                </c:pt>
                <c:pt idx="94">
                  <c:v>-812</c:v>
                </c:pt>
                <c:pt idx="95">
                  <c:v>-810</c:v>
                </c:pt>
                <c:pt idx="96">
                  <c:v>-808</c:v>
                </c:pt>
                <c:pt idx="97">
                  <c:v>-806</c:v>
                </c:pt>
                <c:pt idx="98">
                  <c:v>-804</c:v>
                </c:pt>
                <c:pt idx="99">
                  <c:v>-802</c:v>
                </c:pt>
                <c:pt idx="100">
                  <c:v>-800</c:v>
                </c:pt>
                <c:pt idx="101">
                  <c:v>-798</c:v>
                </c:pt>
                <c:pt idx="102">
                  <c:v>-796</c:v>
                </c:pt>
                <c:pt idx="103">
                  <c:v>-794</c:v>
                </c:pt>
                <c:pt idx="104">
                  <c:v>-792</c:v>
                </c:pt>
                <c:pt idx="105">
                  <c:v>-790</c:v>
                </c:pt>
                <c:pt idx="106">
                  <c:v>-788</c:v>
                </c:pt>
                <c:pt idx="107">
                  <c:v>-786</c:v>
                </c:pt>
                <c:pt idx="108">
                  <c:v>-784</c:v>
                </c:pt>
                <c:pt idx="109">
                  <c:v>-782</c:v>
                </c:pt>
                <c:pt idx="110">
                  <c:v>-780</c:v>
                </c:pt>
                <c:pt idx="111">
                  <c:v>-778</c:v>
                </c:pt>
                <c:pt idx="112">
                  <c:v>-776</c:v>
                </c:pt>
                <c:pt idx="113">
                  <c:v>-774</c:v>
                </c:pt>
                <c:pt idx="114">
                  <c:v>-772</c:v>
                </c:pt>
                <c:pt idx="115">
                  <c:v>-770</c:v>
                </c:pt>
                <c:pt idx="116">
                  <c:v>-768</c:v>
                </c:pt>
                <c:pt idx="117">
                  <c:v>-766</c:v>
                </c:pt>
                <c:pt idx="118">
                  <c:v>-764</c:v>
                </c:pt>
                <c:pt idx="119">
                  <c:v>-762</c:v>
                </c:pt>
                <c:pt idx="120">
                  <c:v>-760</c:v>
                </c:pt>
                <c:pt idx="121">
                  <c:v>-758</c:v>
                </c:pt>
                <c:pt idx="122">
                  <c:v>-756</c:v>
                </c:pt>
                <c:pt idx="123">
                  <c:v>-754</c:v>
                </c:pt>
                <c:pt idx="124">
                  <c:v>-752</c:v>
                </c:pt>
                <c:pt idx="125">
                  <c:v>-750</c:v>
                </c:pt>
                <c:pt idx="126">
                  <c:v>-748</c:v>
                </c:pt>
                <c:pt idx="127">
                  <c:v>-746</c:v>
                </c:pt>
                <c:pt idx="128">
                  <c:v>-744</c:v>
                </c:pt>
                <c:pt idx="129">
                  <c:v>-742</c:v>
                </c:pt>
                <c:pt idx="130">
                  <c:v>-740</c:v>
                </c:pt>
                <c:pt idx="131">
                  <c:v>-738</c:v>
                </c:pt>
                <c:pt idx="132">
                  <c:v>-736</c:v>
                </c:pt>
                <c:pt idx="133">
                  <c:v>-734</c:v>
                </c:pt>
                <c:pt idx="134">
                  <c:v>-732</c:v>
                </c:pt>
                <c:pt idx="135">
                  <c:v>-730</c:v>
                </c:pt>
                <c:pt idx="136">
                  <c:v>-728</c:v>
                </c:pt>
                <c:pt idx="137">
                  <c:v>-726</c:v>
                </c:pt>
                <c:pt idx="138">
                  <c:v>-724</c:v>
                </c:pt>
                <c:pt idx="139">
                  <c:v>-722</c:v>
                </c:pt>
                <c:pt idx="140">
                  <c:v>-720</c:v>
                </c:pt>
                <c:pt idx="141">
                  <c:v>-718</c:v>
                </c:pt>
                <c:pt idx="142">
                  <c:v>-716</c:v>
                </c:pt>
                <c:pt idx="143">
                  <c:v>-714</c:v>
                </c:pt>
                <c:pt idx="144">
                  <c:v>-712</c:v>
                </c:pt>
                <c:pt idx="145">
                  <c:v>-710</c:v>
                </c:pt>
                <c:pt idx="146">
                  <c:v>-708</c:v>
                </c:pt>
                <c:pt idx="147">
                  <c:v>-706</c:v>
                </c:pt>
                <c:pt idx="148">
                  <c:v>-704</c:v>
                </c:pt>
                <c:pt idx="149">
                  <c:v>-702</c:v>
                </c:pt>
                <c:pt idx="150">
                  <c:v>-700</c:v>
                </c:pt>
                <c:pt idx="151">
                  <c:v>-698</c:v>
                </c:pt>
                <c:pt idx="152">
                  <c:v>-696</c:v>
                </c:pt>
                <c:pt idx="153">
                  <c:v>-694</c:v>
                </c:pt>
                <c:pt idx="154">
                  <c:v>-692</c:v>
                </c:pt>
                <c:pt idx="155">
                  <c:v>-690</c:v>
                </c:pt>
                <c:pt idx="156">
                  <c:v>-688</c:v>
                </c:pt>
                <c:pt idx="157">
                  <c:v>-686</c:v>
                </c:pt>
                <c:pt idx="158">
                  <c:v>-684</c:v>
                </c:pt>
                <c:pt idx="159">
                  <c:v>-682</c:v>
                </c:pt>
                <c:pt idx="160">
                  <c:v>-680</c:v>
                </c:pt>
                <c:pt idx="161">
                  <c:v>-678</c:v>
                </c:pt>
                <c:pt idx="162">
                  <c:v>-676</c:v>
                </c:pt>
                <c:pt idx="163">
                  <c:v>-674</c:v>
                </c:pt>
                <c:pt idx="164">
                  <c:v>-672</c:v>
                </c:pt>
                <c:pt idx="165">
                  <c:v>-670</c:v>
                </c:pt>
                <c:pt idx="166">
                  <c:v>-668</c:v>
                </c:pt>
                <c:pt idx="167">
                  <c:v>-666</c:v>
                </c:pt>
                <c:pt idx="168">
                  <c:v>-664</c:v>
                </c:pt>
                <c:pt idx="169">
                  <c:v>-662</c:v>
                </c:pt>
                <c:pt idx="170">
                  <c:v>-660</c:v>
                </c:pt>
                <c:pt idx="171">
                  <c:v>-658</c:v>
                </c:pt>
                <c:pt idx="172">
                  <c:v>-656</c:v>
                </c:pt>
                <c:pt idx="173">
                  <c:v>-654</c:v>
                </c:pt>
                <c:pt idx="174">
                  <c:v>-652</c:v>
                </c:pt>
                <c:pt idx="175">
                  <c:v>-650</c:v>
                </c:pt>
                <c:pt idx="176">
                  <c:v>-648</c:v>
                </c:pt>
                <c:pt idx="177">
                  <c:v>-646</c:v>
                </c:pt>
                <c:pt idx="178">
                  <c:v>-644</c:v>
                </c:pt>
                <c:pt idx="179">
                  <c:v>-642</c:v>
                </c:pt>
                <c:pt idx="180">
                  <c:v>-640</c:v>
                </c:pt>
                <c:pt idx="181">
                  <c:v>-638</c:v>
                </c:pt>
                <c:pt idx="182">
                  <c:v>-636</c:v>
                </c:pt>
                <c:pt idx="183">
                  <c:v>-634</c:v>
                </c:pt>
                <c:pt idx="184">
                  <c:v>-632</c:v>
                </c:pt>
                <c:pt idx="185">
                  <c:v>-630</c:v>
                </c:pt>
                <c:pt idx="186">
                  <c:v>-628</c:v>
                </c:pt>
                <c:pt idx="187">
                  <c:v>-626</c:v>
                </c:pt>
                <c:pt idx="188">
                  <c:v>-624</c:v>
                </c:pt>
                <c:pt idx="189">
                  <c:v>-622</c:v>
                </c:pt>
                <c:pt idx="190">
                  <c:v>-620</c:v>
                </c:pt>
                <c:pt idx="191">
                  <c:v>-618</c:v>
                </c:pt>
                <c:pt idx="192">
                  <c:v>-616</c:v>
                </c:pt>
                <c:pt idx="193">
                  <c:v>-614</c:v>
                </c:pt>
                <c:pt idx="194">
                  <c:v>-612</c:v>
                </c:pt>
                <c:pt idx="195">
                  <c:v>-610</c:v>
                </c:pt>
                <c:pt idx="196">
                  <c:v>-608</c:v>
                </c:pt>
                <c:pt idx="197">
                  <c:v>-606</c:v>
                </c:pt>
                <c:pt idx="198">
                  <c:v>-604</c:v>
                </c:pt>
                <c:pt idx="199">
                  <c:v>-602</c:v>
                </c:pt>
                <c:pt idx="200">
                  <c:v>-600</c:v>
                </c:pt>
                <c:pt idx="201">
                  <c:v>-598</c:v>
                </c:pt>
                <c:pt idx="202">
                  <c:v>-596</c:v>
                </c:pt>
                <c:pt idx="203">
                  <c:v>-594</c:v>
                </c:pt>
                <c:pt idx="204">
                  <c:v>-592</c:v>
                </c:pt>
                <c:pt idx="205">
                  <c:v>-590</c:v>
                </c:pt>
                <c:pt idx="206">
                  <c:v>-588</c:v>
                </c:pt>
                <c:pt idx="207">
                  <c:v>-586</c:v>
                </c:pt>
                <c:pt idx="208">
                  <c:v>-584</c:v>
                </c:pt>
                <c:pt idx="209">
                  <c:v>-582</c:v>
                </c:pt>
                <c:pt idx="210">
                  <c:v>-580</c:v>
                </c:pt>
                <c:pt idx="211">
                  <c:v>-578</c:v>
                </c:pt>
                <c:pt idx="212">
                  <c:v>-576</c:v>
                </c:pt>
                <c:pt idx="213">
                  <c:v>-574</c:v>
                </c:pt>
                <c:pt idx="214">
                  <c:v>-572</c:v>
                </c:pt>
                <c:pt idx="215">
                  <c:v>-570</c:v>
                </c:pt>
                <c:pt idx="216">
                  <c:v>-568</c:v>
                </c:pt>
                <c:pt idx="217">
                  <c:v>-566</c:v>
                </c:pt>
                <c:pt idx="218">
                  <c:v>-564</c:v>
                </c:pt>
                <c:pt idx="219">
                  <c:v>-562</c:v>
                </c:pt>
                <c:pt idx="220">
                  <c:v>-560</c:v>
                </c:pt>
                <c:pt idx="221">
                  <c:v>-558</c:v>
                </c:pt>
                <c:pt idx="222">
                  <c:v>-556</c:v>
                </c:pt>
                <c:pt idx="223">
                  <c:v>-554</c:v>
                </c:pt>
                <c:pt idx="224">
                  <c:v>-552</c:v>
                </c:pt>
                <c:pt idx="225">
                  <c:v>-550</c:v>
                </c:pt>
                <c:pt idx="226">
                  <c:v>-548</c:v>
                </c:pt>
                <c:pt idx="227">
                  <c:v>-546</c:v>
                </c:pt>
                <c:pt idx="228">
                  <c:v>-544</c:v>
                </c:pt>
                <c:pt idx="229">
                  <c:v>-542</c:v>
                </c:pt>
                <c:pt idx="230">
                  <c:v>-540</c:v>
                </c:pt>
                <c:pt idx="231">
                  <c:v>-538</c:v>
                </c:pt>
                <c:pt idx="232">
                  <c:v>-536</c:v>
                </c:pt>
                <c:pt idx="233">
                  <c:v>-534</c:v>
                </c:pt>
                <c:pt idx="234">
                  <c:v>-532</c:v>
                </c:pt>
                <c:pt idx="235">
                  <c:v>-530</c:v>
                </c:pt>
                <c:pt idx="236">
                  <c:v>-528</c:v>
                </c:pt>
                <c:pt idx="237">
                  <c:v>-526</c:v>
                </c:pt>
                <c:pt idx="238">
                  <c:v>-524</c:v>
                </c:pt>
                <c:pt idx="239">
                  <c:v>-522</c:v>
                </c:pt>
                <c:pt idx="240">
                  <c:v>-520</c:v>
                </c:pt>
                <c:pt idx="241">
                  <c:v>-518</c:v>
                </c:pt>
                <c:pt idx="242">
                  <c:v>-516</c:v>
                </c:pt>
                <c:pt idx="243">
                  <c:v>-514</c:v>
                </c:pt>
                <c:pt idx="244">
                  <c:v>-512</c:v>
                </c:pt>
                <c:pt idx="245">
                  <c:v>-510</c:v>
                </c:pt>
                <c:pt idx="246">
                  <c:v>-508</c:v>
                </c:pt>
                <c:pt idx="247">
                  <c:v>-506</c:v>
                </c:pt>
                <c:pt idx="248">
                  <c:v>-504</c:v>
                </c:pt>
                <c:pt idx="249">
                  <c:v>-502</c:v>
                </c:pt>
                <c:pt idx="250">
                  <c:v>-500</c:v>
                </c:pt>
                <c:pt idx="251">
                  <c:v>-498</c:v>
                </c:pt>
                <c:pt idx="252">
                  <c:v>-496</c:v>
                </c:pt>
                <c:pt idx="253">
                  <c:v>-494</c:v>
                </c:pt>
                <c:pt idx="254">
                  <c:v>-492</c:v>
                </c:pt>
                <c:pt idx="255">
                  <c:v>-490</c:v>
                </c:pt>
                <c:pt idx="256">
                  <c:v>-488</c:v>
                </c:pt>
                <c:pt idx="257">
                  <c:v>-486</c:v>
                </c:pt>
                <c:pt idx="258">
                  <c:v>-484</c:v>
                </c:pt>
                <c:pt idx="259">
                  <c:v>-482</c:v>
                </c:pt>
                <c:pt idx="260">
                  <c:v>-480</c:v>
                </c:pt>
                <c:pt idx="261">
                  <c:v>-478</c:v>
                </c:pt>
                <c:pt idx="262">
                  <c:v>-476</c:v>
                </c:pt>
                <c:pt idx="263">
                  <c:v>-474</c:v>
                </c:pt>
                <c:pt idx="264">
                  <c:v>-472</c:v>
                </c:pt>
                <c:pt idx="265">
                  <c:v>-470</c:v>
                </c:pt>
                <c:pt idx="266">
                  <c:v>-468</c:v>
                </c:pt>
                <c:pt idx="267">
                  <c:v>-466</c:v>
                </c:pt>
                <c:pt idx="268">
                  <c:v>-464</c:v>
                </c:pt>
                <c:pt idx="269">
                  <c:v>-462</c:v>
                </c:pt>
                <c:pt idx="270">
                  <c:v>-460</c:v>
                </c:pt>
                <c:pt idx="271">
                  <c:v>-458</c:v>
                </c:pt>
                <c:pt idx="272">
                  <c:v>-456</c:v>
                </c:pt>
                <c:pt idx="273">
                  <c:v>-454</c:v>
                </c:pt>
                <c:pt idx="274">
                  <c:v>-452</c:v>
                </c:pt>
                <c:pt idx="275">
                  <c:v>-450</c:v>
                </c:pt>
                <c:pt idx="276">
                  <c:v>-448</c:v>
                </c:pt>
                <c:pt idx="277">
                  <c:v>-446</c:v>
                </c:pt>
                <c:pt idx="278">
                  <c:v>-444</c:v>
                </c:pt>
                <c:pt idx="279">
                  <c:v>-442</c:v>
                </c:pt>
                <c:pt idx="280">
                  <c:v>-440</c:v>
                </c:pt>
                <c:pt idx="281">
                  <c:v>-438</c:v>
                </c:pt>
                <c:pt idx="282">
                  <c:v>-436</c:v>
                </c:pt>
                <c:pt idx="283">
                  <c:v>-434</c:v>
                </c:pt>
                <c:pt idx="284">
                  <c:v>-432</c:v>
                </c:pt>
                <c:pt idx="285">
                  <c:v>-430</c:v>
                </c:pt>
                <c:pt idx="286">
                  <c:v>-428</c:v>
                </c:pt>
                <c:pt idx="287">
                  <c:v>-426</c:v>
                </c:pt>
                <c:pt idx="288">
                  <c:v>-424</c:v>
                </c:pt>
                <c:pt idx="289">
                  <c:v>-422</c:v>
                </c:pt>
                <c:pt idx="290">
                  <c:v>-420</c:v>
                </c:pt>
                <c:pt idx="291">
                  <c:v>-418</c:v>
                </c:pt>
                <c:pt idx="292">
                  <c:v>-416</c:v>
                </c:pt>
                <c:pt idx="293">
                  <c:v>-414</c:v>
                </c:pt>
                <c:pt idx="294">
                  <c:v>-412</c:v>
                </c:pt>
                <c:pt idx="295">
                  <c:v>-410</c:v>
                </c:pt>
                <c:pt idx="296">
                  <c:v>-408</c:v>
                </c:pt>
                <c:pt idx="297">
                  <c:v>-406</c:v>
                </c:pt>
                <c:pt idx="298">
                  <c:v>-404</c:v>
                </c:pt>
                <c:pt idx="299">
                  <c:v>-402</c:v>
                </c:pt>
                <c:pt idx="300">
                  <c:v>-400</c:v>
                </c:pt>
                <c:pt idx="301">
                  <c:v>-398</c:v>
                </c:pt>
                <c:pt idx="302">
                  <c:v>-396</c:v>
                </c:pt>
                <c:pt idx="303">
                  <c:v>-394</c:v>
                </c:pt>
                <c:pt idx="304">
                  <c:v>-392</c:v>
                </c:pt>
                <c:pt idx="305">
                  <c:v>-390</c:v>
                </c:pt>
                <c:pt idx="306">
                  <c:v>-388</c:v>
                </c:pt>
                <c:pt idx="307">
                  <c:v>-386</c:v>
                </c:pt>
                <c:pt idx="308">
                  <c:v>-384</c:v>
                </c:pt>
                <c:pt idx="309">
                  <c:v>-382</c:v>
                </c:pt>
                <c:pt idx="310">
                  <c:v>-380</c:v>
                </c:pt>
                <c:pt idx="311">
                  <c:v>-378</c:v>
                </c:pt>
                <c:pt idx="312">
                  <c:v>-376</c:v>
                </c:pt>
                <c:pt idx="313">
                  <c:v>-374</c:v>
                </c:pt>
                <c:pt idx="314">
                  <c:v>-372</c:v>
                </c:pt>
                <c:pt idx="315">
                  <c:v>-370</c:v>
                </c:pt>
                <c:pt idx="316">
                  <c:v>-368</c:v>
                </c:pt>
                <c:pt idx="317">
                  <c:v>-366</c:v>
                </c:pt>
                <c:pt idx="318">
                  <c:v>-364</c:v>
                </c:pt>
                <c:pt idx="319">
                  <c:v>-362</c:v>
                </c:pt>
                <c:pt idx="320">
                  <c:v>-360</c:v>
                </c:pt>
                <c:pt idx="321">
                  <c:v>-358</c:v>
                </c:pt>
                <c:pt idx="322">
                  <c:v>-356</c:v>
                </c:pt>
                <c:pt idx="323">
                  <c:v>-354</c:v>
                </c:pt>
                <c:pt idx="324">
                  <c:v>-352</c:v>
                </c:pt>
                <c:pt idx="325">
                  <c:v>-350</c:v>
                </c:pt>
                <c:pt idx="326">
                  <c:v>-348</c:v>
                </c:pt>
                <c:pt idx="327">
                  <c:v>-346</c:v>
                </c:pt>
                <c:pt idx="328">
                  <c:v>-344</c:v>
                </c:pt>
                <c:pt idx="329">
                  <c:v>-342</c:v>
                </c:pt>
                <c:pt idx="330">
                  <c:v>-340</c:v>
                </c:pt>
                <c:pt idx="331">
                  <c:v>-338</c:v>
                </c:pt>
                <c:pt idx="332">
                  <c:v>-336</c:v>
                </c:pt>
                <c:pt idx="333">
                  <c:v>-334</c:v>
                </c:pt>
                <c:pt idx="334">
                  <c:v>-332</c:v>
                </c:pt>
                <c:pt idx="335">
                  <c:v>-330</c:v>
                </c:pt>
                <c:pt idx="336">
                  <c:v>-328</c:v>
                </c:pt>
                <c:pt idx="337">
                  <c:v>-326</c:v>
                </c:pt>
                <c:pt idx="338">
                  <c:v>-324</c:v>
                </c:pt>
                <c:pt idx="339">
                  <c:v>-322</c:v>
                </c:pt>
                <c:pt idx="340">
                  <c:v>-320</c:v>
                </c:pt>
                <c:pt idx="341">
                  <c:v>-318</c:v>
                </c:pt>
                <c:pt idx="342">
                  <c:v>-316</c:v>
                </c:pt>
                <c:pt idx="343">
                  <c:v>-314</c:v>
                </c:pt>
                <c:pt idx="344">
                  <c:v>-312</c:v>
                </c:pt>
                <c:pt idx="345">
                  <c:v>-310</c:v>
                </c:pt>
                <c:pt idx="346">
                  <c:v>-308</c:v>
                </c:pt>
                <c:pt idx="347">
                  <c:v>-306</c:v>
                </c:pt>
                <c:pt idx="348">
                  <c:v>-304</c:v>
                </c:pt>
                <c:pt idx="349">
                  <c:v>-302</c:v>
                </c:pt>
                <c:pt idx="350">
                  <c:v>-300</c:v>
                </c:pt>
                <c:pt idx="351">
                  <c:v>-298</c:v>
                </c:pt>
                <c:pt idx="352">
                  <c:v>-296</c:v>
                </c:pt>
                <c:pt idx="353">
                  <c:v>-294</c:v>
                </c:pt>
                <c:pt idx="354">
                  <c:v>-292</c:v>
                </c:pt>
                <c:pt idx="355">
                  <c:v>-290</c:v>
                </c:pt>
                <c:pt idx="356">
                  <c:v>-288</c:v>
                </c:pt>
                <c:pt idx="357">
                  <c:v>-286</c:v>
                </c:pt>
                <c:pt idx="358">
                  <c:v>-284</c:v>
                </c:pt>
                <c:pt idx="359">
                  <c:v>-282</c:v>
                </c:pt>
                <c:pt idx="360">
                  <c:v>-280</c:v>
                </c:pt>
                <c:pt idx="361">
                  <c:v>-278</c:v>
                </c:pt>
                <c:pt idx="362">
                  <c:v>-276</c:v>
                </c:pt>
                <c:pt idx="363">
                  <c:v>-274</c:v>
                </c:pt>
                <c:pt idx="364">
                  <c:v>-272</c:v>
                </c:pt>
                <c:pt idx="365">
                  <c:v>-270</c:v>
                </c:pt>
                <c:pt idx="366">
                  <c:v>-268</c:v>
                </c:pt>
                <c:pt idx="367">
                  <c:v>-266</c:v>
                </c:pt>
                <c:pt idx="368">
                  <c:v>-264</c:v>
                </c:pt>
                <c:pt idx="369">
                  <c:v>-262</c:v>
                </c:pt>
                <c:pt idx="370">
                  <c:v>-260</c:v>
                </c:pt>
                <c:pt idx="371">
                  <c:v>-258</c:v>
                </c:pt>
                <c:pt idx="372">
                  <c:v>-256</c:v>
                </c:pt>
                <c:pt idx="373">
                  <c:v>-254</c:v>
                </c:pt>
                <c:pt idx="374">
                  <c:v>-252</c:v>
                </c:pt>
                <c:pt idx="375">
                  <c:v>-250</c:v>
                </c:pt>
                <c:pt idx="376">
                  <c:v>-248</c:v>
                </c:pt>
                <c:pt idx="377">
                  <c:v>-246</c:v>
                </c:pt>
                <c:pt idx="378">
                  <c:v>-244</c:v>
                </c:pt>
                <c:pt idx="379">
                  <c:v>-242</c:v>
                </c:pt>
                <c:pt idx="380">
                  <c:v>-240</c:v>
                </c:pt>
                <c:pt idx="381">
                  <c:v>-238</c:v>
                </c:pt>
                <c:pt idx="382">
                  <c:v>-236</c:v>
                </c:pt>
                <c:pt idx="383">
                  <c:v>-234</c:v>
                </c:pt>
                <c:pt idx="384">
                  <c:v>-232</c:v>
                </c:pt>
                <c:pt idx="385">
                  <c:v>-230</c:v>
                </c:pt>
                <c:pt idx="386">
                  <c:v>-228</c:v>
                </c:pt>
                <c:pt idx="387">
                  <c:v>-226</c:v>
                </c:pt>
                <c:pt idx="388">
                  <c:v>-224</c:v>
                </c:pt>
                <c:pt idx="389">
                  <c:v>-222</c:v>
                </c:pt>
                <c:pt idx="390">
                  <c:v>-220</c:v>
                </c:pt>
                <c:pt idx="391">
                  <c:v>-218</c:v>
                </c:pt>
                <c:pt idx="392">
                  <c:v>-216</c:v>
                </c:pt>
                <c:pt idx="393">
                  <c:v>-214</c:v>
                </c:pt>
                <c:pt idx="394">
                  <c:v>-212</c:v>
                </c:pt>
                <c:pt idx="395">
                  <c:v>-210</c:v>
                </c:pt>
                <c:pt idx="396">
                  <c:v>-208</c:v>
                </c:pt>
                <c:pt idx="397">
                  <c:v>-206</c:v>
                </c:pt>
                <c:pt idx="398">
                  <c:v>-204</c:v>
                </c:pt>
                <c:pt idx="399">
                  <c:v>-202</c:v>
                </c:pt>
                <c:pt idx="400">
                  <c:v>-200</c:v>
                </c:pt>
                <c:pt idx="401">
                  <c:v>-198</c:v>
                </c:pt>
                <c:pt idx="402">
                  <c:v>-196</c:v>
                </c:pt>
                <c:pt idx="403">
                  <c:v>-194</c:v>
                </c:pt>
                <c:pt idx="404">
                  <c:v>-192</c:v>
                </c:pt>
                <c:pt idx="405">
                  <c:v>-190</c:v>
                </c:pt>
                <c:pt idx="406">
                  <c:v>-188</c:v>
                </c:pt>
                <c:pt idx="407">
                  <c:v>-186</c:v>
                </c:pt>
                <c:pt idx="408">
                  <c:v>-184</c:v>
                </c:pt>
                <c:pt idx="409">
                  <c:v>-182</c:v>
                </c:pt>
                <c:pt idx="410">
                  <c:v>-180</c:v>
                </c:pt>
                <c:pt idx="411">
                  <c:v>-178</c:v>
                </c:pt>
                <c:pt idx="412">
                  <c:v>-176</c:v>
                </c:pt>
                <c:pt idx="413">
                  <c:v>-174</c:v>
                </c:pt>
                <c:pt idx="414">
                  <c:v>-172</c:v>
                </c:pt>
                <c:pt idx="415">
                  <c:v>-170</c:v>
                </c:pt>
                <c:pt idx="416">
                  <c:v>-168</c:v>
                </c:pt>
                <c:pt idx="417">
                  <c:v>-166</c:v>
                </c:pt>
                <c:pt idx="418">
                  <c:v>-164</c:v>
                </c:pt>
                <c:pt idx="419">
                  <c:v>-162</c:v>
                </c:pt>
                <c:pt idx="420">
                  <c:v>-160</c:v>
                </c:pt>
                <c:pt idx="421">
                  <c:v>-158</c:v>
                </c:pt>
                <c:pt idx="422">
                  <c:v>-156</c:v>
                </c:pt>
                <c:pt idx="423">
                  <c:v>-154</c:v>
                </c:pt>
                <c:pt idx="424">
                  <c:v>-152</c:v>
                </c:pt>
                <c:pt idx="425">
                  <c:v>-150</c:v>
                </c:pt>
                <c:pt idx="426">
                  <c:v>-148</c:v>
                </c:pt>
                <c:pt idx="427">
                  <c:v>-146</c:v>
                </c:pt>
                <c:pt idx="428">
                  <c:v>-144</c:v>
                </c:pt>
                <c:pt idx="429">
                  <c:v>-142</c:v>
                </c:pt>
                <c:pt idx="430">
                  <c:v>-140</c:v>
                </c:pt>
                <c:pt idx="431">
                  <c:v>-138</c:v>
                </c:pt>
                <c:pt idx="432">
                  <c:v>-136</c:v>
                </c:pt>
                <c:pt idx="433">
                  <c:v>-134</c:v>
                </c:pt>
                <c:pt idx="434">
                  <c:v>-132</c:v>
                </c:pt>
                <c:pt idx="435">
                  <c:v>-130</c:v>
                </c:pt>
                <c:pt idx="436">
                  <c:v>-128</c:v>
                </c:pt>
                <c:pt idx="437">
                  <c:v>-126</c:v>
                </c:pt>
                <c:pt idx="438">
                  <c:v>-124</c:v>
                </c:pt>
                <c:pt idx="439">
                  <c:v>-122</c:v>
                </c:pt>
                <c:pt idx="440">
                  <c:v>-120</c:v>
                </c:pt>
                <c:pt idx="441">
                  <c:v>-118</c:v>
                </c:pt>
                <c:pt idx="442">
                  <c:v>-116</c:v>
                </c:pt>
                <c:pt idx="443">
                  <c:v>-114</c:v>
                </c:pt>
                <c:pt idx="444">
                  <c:v>-112</c:v>
                </c:pt>
                <c:pt idx="445">
                  <c:v>-110</c:v>
                </c:pt>
                <c:pt idx="446">
                  <c:v>-108</c:v>
                </c:pt>
                <c:pt idx="447">
                  <c:v>-106</c:v>
                </c:pt>
                <c:pt idx="448">
                  <c:v>-104</c:v>
                </c:pt>
                <c:pt idx="449">
                  <c:v>-102</c:v>
                </c:pt>
                <c:pt idx="450">
                  <c:v>-100</c:v>
                </c:pt>
                <c:pt idx="451">
                  <c:v>-98</c:v>
                </c:pt>
                <c:pt idx="452">
                  <c:v>-96</c:v>
                </c:pt>
                <c:pt idx="453">
                  <c:v>-94</c:v>
                </c:pt>
                <c:pt idx="454">
                  <c:v>-92</c:v>
                </c:pt>
                <c:pt idx="455">
                  <c:v>-90</c:v>
                </c:pt>
                <c:pt idx="456">
                  <c:v>-88</c:v>
                </c:pt>
                <c:pt idx="457">
                  <c:v>-86</c:v>
                </c:pt>
                <c:pt idx="458">
                  <c:v>-84</c:v>
                </c:pt>
                <c:pt idx="459">
                  <c:v>-82</c:v>
                </c:pt>
                <c:pt idx="460">
                  <c:v>-80</c:v>
                </c:pt>
                <c:pt idx="461">
                  <c:v>-78</c:v>
                </c:pt>
                <c:pt idx="462">
                  <c:v>-76</c:v>
                </c:pt>
                <c:pt idx="463">
                  <c:v>-74</c:v>
                </c:pt>
                <c:pt idx="464">
                  <c:v>-72</c:v>
                </c:pt>
                <c:pt idx="465">
                  <c:v>-70</c:v>
                </c:pt>
                <c:pt idx="466">
                  <c:v>-68</c:v>
                </c:pt>
                <c:pt idx="467">
                  <c:v>-66</c:v>
                </c:pt>
                <c:pt idx="468">
                  <c:v>-64</c:v>
                </c:pt>
                <c:pt idx="469">
                  <c:v>-62</c:v>
                </c:pt>
                <c:pt idx="470">
                  <c:v>-60</c:v>
                </c:pt>
                <c:pt idx="471">
                  <c:v>-58</c:v>
                </c:pt>
                <c:pt idx="472">
                  <c:v>-56</c:v>
                </c:pt>
                <c:pt idx="473">
                  <c:v>-54</c:v>
                </c:pt>
                <c:pt idx="474">
                  <c:v>-52</c:v>
                </c:pt>
                <c:pt idx="475">
                  <c:v>-50</c:v>
                </c:pt>
                <c:pt idx="476">
                  <c:v>-48</c:v>
                </c:pt>
                <c:pt idx="477">
                  <c:v>-46</c:v>
                </c:pt>
                <c:pt idx="478">
                  <c:v>-44</c:v>
                </c:pt>
                <c:pt idx="479">
                  <c:v>-42</c:v>
                </c:pt>
                <c:pt idx="480">
                  <c:v>-40</c:v>
                </c:pt>
                <c:pt idx="481">
                  <c:v>-38</c:v>
                </c:pt>
                <c:pt idx="482">
                  <c:v>-36</c:v>
                </c:pt>
                <c:pt idx="483">
                  <c:v>-34</c:v>
                </c:pt>
                <c:pt idx="484">
                  <c:v>-32</c:v>
                </c:pt>
                <c:pt idx="485">
                  <c:v>-30</c:v>
                </c:pt>
                <c:pt idx="486">
                  <c:v>-28</c:v>
                </c:pt>
                <c:pt idx="487">
                  <c:v>-26</c:v>
                </c:pt>
                <c:pt idx="488">
                  <c:v>-24</c:v>
                </c:pt>
                <c:pt idx="489">
                  <c:v>-22</c:v>
                </c:pt>
                <c:pt idx="490">
                  <c:v>-20</c:v>
                </c:pt>
                <c:pt idx="491">
                  <c:v>-18</c:v>
                </c:pt>
                <c:pt idx="492">
                  <c:v>-16</c:v>
                </c:pt>
                <c:pt idx="493">
                  <c:v>-14</c:v>
                </c:pt>
                <c:pt idx="494">
                  <c:v>-12</c:v>
                </c:pt>
                <c:pt idx="495">
                  <c:v>-10</c:v>
                </c:pt>
                <c:pt idx="496">
                  <c:v>-8</c:v>
                </c:pt>
                <c:pt idx="497">
                  <c:v>-6</c:v>
                </c:pt>
                <c:pt idx="498">
                  <c:v>-4</c:v>
                </c:pt>
                <c:pt idx="499">
                  <c:v>-2</c:v>
                </c:pt>
                <c:pt idx="500">
                  <c:v>0</c:v>
                </c:pt>
                <c:pt idx="501">
                  <c:v>2</c:v>
                </c:pt>
                <c:pt idx="502">
                  <c:v>4</c:v>
                </c:pt>
                <c:pt idx="503">
                  <c:v>6</c:v>
                </c:pt>
                <c:pt idx="504">
                  <c:v>8</c:v>
                </c:pt>
                <c:pt idx="505">
                  <c:v>10</c:v>
                </c:pt>
                <c:pt idx="506">
                  <c:v>12</c:v>
                </c:pt>
                <c:pt idx="507">
                  <c:v>14</c:v>
                </c:pt>
                <c:pt idx="508">
                  <c:v>16</c:v>
                </c:pt>
                <c:pt idx="509">
                  <c:v>18</c:v>
                </c:pt>
                <c:pt idx="510">
                  <c:v>20</c:v>
                </c:pt>
                <c:pt idx="511">
                  <c:v>22</c:v>
                </c:pt>
                <c:pt idx="512">
                  <c:v>24</c:v>
                </c:pt>
                <c:pt idx="513">
                  <c:v>26</c:v>
                </c:pt>
                <c:pt idx="514">
                  <c:v>28</c:v>
                </c:pt>
                <c:pt idx="515">
                  <c:v>30</c:v>
                </c:pt>
                <c:pt idx="516">
                  <c:v>32</c:v>
                </c:pt>
                <c:pt idx="517">
                  <c:v>34</c:v>
                </c:pt>
                <c:pt idx="518">
                  <c:v>36</c:v>
                </c:pt>
                <c:pt idx="519">
                  <c:v>38</c:v>
                </c:pt>
                <c:pt idx="520">
                  <c:v>40</c:v>
                </c:pt>
                <c:pt idx="521">
                  <c:v>42</c:v>
                </c:pt>
                <c:pt idx="522">
                  <c:v>44</c:v>
                </c:pt>
                <c:pt idx="523">
                  <c:v>46</c:v>
                </c:pt>
                <c:pt idx="524">
                  <c:v>48</c:v>
                </c:pt>
                <c:pt idx="525">
                  <c:v>50</c:v>
                </c:pt>
                <c:pt idx="526">
                  <c:v>52</c:v>
                </c:pt>
                <c:pt idx="527">
                  <c:v>54</c:v>
                </c:pt>
                <c:pt idx="528">
                  <c:v>56</c:v>
                </c:pt>
                <c:pt idx="529">
                  <c:v>58</c:v>
                </c:pt>
                <c:pt idx="530">
                  <c:v>60</c:v>
                </c:pt>
                <c:pt idx="531">
                  <c:v>62</c:v>
                </c:pt>
                <c:pt idx="532">
                  <c:v>64</c:v>
                </c:pt>
                <c:pt idx="533">
                  <c:v>66</c:v>
                </c:pt>
                <c:pt idx="534">
                  <c:v>68</c:v>
                </c:pt>
                <c:pt idx="535">
                  <c:v>70</c:v>
                </c:pt>
                <c:pt idx="536">
                  <c:v>72</c:v>
                </c:pt>
                <c:pt idx="537">
                  <c:v>74</c:v>
                </c:pt>
                <c:pt idx="538">
                  <c:v>76</c:v>
                </c:pt>
                <c:pt idx="539">
                  <c:v>78</c:v>
                </c:pt>
                <c:pt idx="540">
                  <c:v>80</c:v>
                </c:pt>
                <c:pt idx="541">
                  <c:v>82</c:v>
                </c:pt>
                <c:pt idx="542">
                  <c:v>84</c:v>
                </c:pt>
                <c:pt idx="543">
                  <c:v>86</c:v>
                </c:pt>
                <c:pt idx="544">
                  <c:v>88</c:v>
                </c:pt>
                <c:pt idx="545">
                  <c:v>90</c:v>
                </c:pt>
                <c:pt idx="546">
                  <c:v>92</c:v>
                </c:pt>
                <c:pt idx="547">
                  <c:v>94</c:v>
                </c:pt>
                <c:pt idx="548">
                  <c:v>96</c:v>
                </c:pt>
                <c:pt idx="549">
                  <c:v>98</c:v>
                </c:pt>
                <c:pt idx="550">
                  <c:v>100</c:v>
                </c:pt>
                <c:pt idx="551">
                  <c:v>102</c:v>
                </c:pt>
                <c:pt idx="552">
                  <c:v>104</c:v>
                </c:pt>
                <c:pt idx="553">
                  <c:v>106</c:v>
                </c:pt>
                <c:pt idx="554">
                  <c:v>108</c:v>
                </c:pt>
                <c:pt idx="555">
                  <c:v>110</c:v>
                </c:pt>
                <c:pt idx="556">
                  <c:v>112</c:v>
                </c:pt>
                <c:pt idx="557">
                  <c:v>114</c:v>
                </c:pt>
                <c:pt idx="558">
                  <c:v>116</c:v>
                </c:pt>
                <c:pt idx="559">
                  <c:v>118</c:v>
                </c:pt>
                <c:pt idx="560">
                  <c:v>120</c:v>
                </c:pt>
                <c:pt idx="561">
                  <c:v>122</c:v>
                </c:pt>
                <c:pt idx="562">
                  <c:v>124</c:v>
                </c:pt>
                <c:pt idx="563">
                  <c:v>126</c:v>
                </c:pt>
                <c:pt idx="564">
                  <c:v>128</c:v>
                </c:pt>
                <c:pt idx="565">
                  <c:v>130</c:v>
                </c:pt>
                <c:pt idx="566">
                  <c:v>132</c:v>
                </c:pt>
                <c:pt idx="567">
                  <c:v>134</c:v>
                </c:pt>
                <c:pt idx="568">
                  <c:v>136</c:v>
                </c:pt>
                <c:pt idx="569">
                  <c:v>138</c:v>
                </c:pt>
                <c:pt idx="570">
                  <c:v>140</c:v>
                </c:pt>
                <c:pt idx="571">
                  <c:v>142</c:v>
                </c:pt>
                <c:pt idx="572">
                  <c:v>144</c:v>
                </c:pt>
                <c:pt idx="573">
                  <c:v>146</c:v>
                </c:pt>
                <c:pt idx="574">
                  <c:v>148</c:v>
                </c:pt>
                <c:pt idx="575">
                  <c:v>150</c:v>
                </c:pt>
                <c:pt idx="576">
                  <c:v>152</c:v>
                </c:pt>
                <c:pt idx="577">
                  <c:v>154</c:v>
                </c:pt>
                <c:pt idx="578">
                  <c:v>156</c:v>
                </c:pt>
                <c:pt idx="579">
                  <c:v>158</c:v>
                </c:pt>
                <c:pt idx="580">
                  <c:v>160</c:v>
                </c:pt>
                <c:pt idx="581">
                  <c:v>162</c:v>
                </c:pt>
                <c:pt idx="582">
                  <c:v>164</c:v>
                </c:pt>
                <c:pt idx="583">
                  <c:v>166</c:v>
                </c:pt>
                <c:pt idx="584">
                  <c:v>168</c:v>
                </c:pt>
                <c:pt idx="585">
                  <c:v>170</c:v>
                </c:pt>
                <c:pt idx="586">
                  <c:v>172</c:v>
                </c:pt>
                <c:pt idx="587">
                  <c:v>174</c:v>
                </c:pt>
                <c:pt idx="588">
                  <c:v>176</c:v>
                </c:pt>
                <c:pt idx="589">
                  <c:v>178</c:v>
                </c:pt>
                <c:pt idx="590">
                  <c:v>180</c:v>
                </c:pt>
                <c:pt idx="591">
                  <c:v>182</c:v>
                </c:pt>
                <c:pt idx="592">
                  <c:v>184</c:v>
                </c:pt>
                <c:pt idx="593">
                  <c:v>186</c:v>
                </c:pt>
                <c:pt idx="594">
                  <c:v>188</c:v>
                </c:pt>
                <c:pt idx="595">
                  <c:v>190</c:v>
                </c:pt>
                <c:pt idx="596">
                  <c:v>192</c:v>
                </c:pt>
                <c:pt idx="597">
                  <c:v>194</c:v>
                </c:pt>
                <c:pt idx="598">
                  <c:v>196</c:v>
                </c:pt>
                <c:pt idx="599">
                  <c:v>198</c:v>
                </c:pt>
                <c:pt idx="600">
                  <c:v>200</c:v>
                </c:pt>
                <c:pt idx="601">
                  <c:v>202</c:v>
                </c:pt>
                <c:pt idx="602">
                  <c:v>204</c:v>
                </c:pt>
                <c:pt idx="603">
                  <c:v>206</c:v>
                </c:pt>
                <c:pt idx="604">
                  <c:v>208</c:v>
                </c:pt>
                <c:pt idx="605">
                  <c:v>210</c:v>
                </c:pt>
                <c:pt idx="606">
                  <c:v>212</c:v>
                </c:pt>
                <c:pt idx="607">
                  <c:v>214</c:v>
                </c:pt>
                <c:pt idx="608">
                  <c:v>216</c:v>
                </c:pt>
                <c:pt idx="609">
                  <c:v>218</c:v>
                </c:pt>
                <c:pt idx="610">
                  <c:v>220</c:v>
                </c:pt>
                <c:pt idx="611">
                  <c:v>222</c:v>
                </c:pt>
                <c:pt idx="612">
                  <c:v>224</c:v>
                </c:pt>
                <c:pt idx="613">
                  <c:v>226</c:v>
                </c:pt>
                <c:pt idx="614">
                  <c:v>228</c:v>
                </c:pt>
                <c:pt idx="615">
                  <c:v>230</c:v>
                </c:pt>
                <c:pt idx="616">
                  <c:v>232</c:v>
                </c:pt>
                <c:pt idx="617">
                  <c:v>234</c:v>
                </c:pt>
                <c:pt idx="618">
                  <c:v>236</c:v>
                </c:pt>
                <c:pt idx="619">
                  <c:v>238</c:v>
                </c:pt>
                <c:pt idx="620">
                  <c:v>240</c:v>
                </c:pt>
                <c:pt idx="621">
                  <c:v>242</c:v>
                </c:pt>
                <c:pt idx="622">
                  <c:v>244</c:v>
                </c:pt>
                <c:pt idx="623">
                  <c:v>246</c:v>
                </c:pt>
                <c:pt idx="624">
                  <c:v>248</c:v>
                </c:pt>
                <c:pt idx="625">
                  <c:v>250</c:v>
                </c:pt>
                <c:pt idx="626">
                  <c:v>252</c:v>
                </c:pt>
                <c:pt idx="627">
                  <c:v>254</c:v>
                </c:pt>
                <c:pt idx="628">
                  <c:v>256</c:v>
                </c:pt>
                <c:pt idx="629">
                  <c:v>258</c:v>
                </c:pt>
                <c:pt idx="630">
                  <c:v>260</c:v>
                </c:pt>
                <c:pt idx="631">
                  <c:v>262</c:v>
                </c:pt>
                <c:pt idx="632">
                  <c:v>264</c:v>
                </c:pt>
                <c:pt idx="633">
                  <c:v>266</c:v>
                </c:pt>
                <c:pt idx="634">
                  <c:v>268</c:v>
                </c:pt>
                <c:pt idx="635">
                  <c:v>270</c:v>
                </c:pt>
                <c:pt idx="636">
                  <c:v>272</c:v>
                </c:pt>
                <c:pt idx="637">
                  <c:v>274</c:v>
                </c:pt>
                <c:pt idx="638">
                  <c:v>276</c:v>
                </c:pt>
                <c:pt idx="639">
                  <c:v>278</c:v>
                </c:pt>
                <c:pt idx="640">
                  <c:v>280</c:v>
                </c:pt>
                <c:pt idx="641">
                  <c:v>282</c:v>
                </c:pt>
                <c:pt idx="642">
                  <c:v>284</c:v>
                </c:pt>
                <c:pt idx="643">
                  <c:v>286</c:v>
                </c:pt>
                <c:pt idx="644">
                  <c:v>288</c:v>
                </c:pt>
                <c:pt idx="645">
                  <c:v>290</c:v>
                </c:pt>
                <c:pt idx="646">
                  <c:v>292</c:v>
                </c:pt>
                <c:pt idx="647">
                  <c:v>294</c:v>
                </c:pt>
                <c:pt idx="648">
                  <c:v>296</c:v>
                </c:pt>
                <c:pt idx="649">
                  <c:v>298</c:v>
                </c:pt>
                <c:pt idx="650">
                  <c:v>300</c:v>
                </c:pt>
                <c:pt idx="651">
                  <c:v>302</c:v>
                </c:pt>
                <c:pt idx="652">
                  <c:v>304</c:v>
                </c:pt>
                <c:pt idx="653">
                  <c:v>306</c:v>
                </c:pt>
                <c:pt idx="654">
                  <c:v>308</c:v>
                </c:pt>
                <c:pt idx="655">
                  <c:v>310</c:v>
                </c:pt>
                <c:pt idx="656">
                  <c:v>312</c:v>
                </c:pt>
                <c:pt idx="657">
                  <c:v>314</c:v>
                </c:pt>
                <c:pt idx="658">
                  <c:v>316</c:v>
                </c:pt>
                <c:pt idx="659">
                  <c:v>318</c:v>
                </c:pt>
                <c:pt idx="660">
                  <c:v>320</c:v>
                </c:pt>
                <c:pt idx="661">
                  <c:v>322</c:v>
                </c:pt>
                <c:pt idx="662">
                  <c:v>324</c:v>
                </c:pt>
                <c:pt idx="663">
                  <c:v>326</c:v>
                </c:pt>
                <c:pt idx="664">
                  <c:v>328</c:v>
                </c:pt>
                <c:pt idx="665">
                  <c:v>330</c:v>
                </c:pt>
                <c:pt idx="666">
                  <c:v>332</c:v>
                </c:pt>
                <c:pt idx="667">
                  <c:v>334</c:v>
                </c:pt>
                <c:pt idx="668">
                  <c:v>336</c:v>
                </c:pt>
                <c:pt idx="669">
                  <c:v>338</c:v>
                </c:pt>
                <c:pt idx="670">
                  <c:v>340</c:v>
                </c:pt>
                <c:pt idx="671">
                  <c:v>342</c:v>
                </c:pt>
                <c:pt idx="672">
                  <c:v>344</c:v>
                </c:pt>
                <c:pt idx="673">
                  <c:v>346</c:v>
                </c:pt>
                <c:pt idx="674">
                  <c:v>348</c:v>
                </c:pt>
                <c:pt idx="675">
                  <c:v>350</c:v>
                </c:pt>
                <c:pt idx="676">
                  <c:v>352</c:v>
                </c:pt>
                <c:pt idx="677">
                  <c:v>354</c:v>
                </c:pt>
                <c:pt idx="678">
                  <c:v>356</c:v>
                </c:pt>
                <c:pt idx="679">
                  <c:v>358</c:v>
                </c:pt>
                <c:pt idx="680">
                  <c:v>360</c:v>
                </c:pt>
                <c:pt idx="681">
                  <c:v>362</c:v>
                </c:pt>
                <c:pt idx="682">
                  <c:v>364</c:v>
                </c:pt>
                <c:pt idx="683">
                  <c:v>366</c:v>
                </c:pt>
                <c:pt idx="684">
                  <c:v>368</c:v>
                </c:pt>
                <c:pt idx="685">
                  <c:v>370</c:v>
                </c:pt>
                <c:pt idx="686">
                  <c:v>372</c:v>
                </c:pt>
                <c:pt idx="687">
                  <c:v>374</c:v>
                </c:pt>
                <c:pt idx="688">
                  <c:v>376</c:v>
                </c:pt>
                <c:pt idx="689">
                  <c:v>378</c:v>
                </c:pt>
                <c:pt idx="690">
                  <c:v>380</c:v>
                </c:pt>
                <c:pt idx="691">
                  <c:v>382</c:v>
                </c:pt>
                <c:pt idx="692">
                  <c:v>384</c:v>
                </c:pt>
                <c:pt idx="693">
                  <c:v>386</c:v>
                </c:pt>
                <c:pt idx="694">
                  <c:v>388</c:v>
                </c:pt>
                <c:pt idx="695">
                  <c:v>390</c:v>
                </c:pt>
                <c:pt idx="696">
                  <c:v>392</c:v>
                </c:pt>
                <c:pt idx="697">
                  <c:v>394</c:v>
                </c:pt>
                <c:pt idx="698">
                  <c:v>396</c:v>
                </c:pt>
                <c:pt idx="699">
                  <c:v>398</c:v>
                </c:pt>
                <c:pt idx="700">
                  <c:v>400</c:v>
                </c:pt>
                <c:pt idx="701">
                  <c:v>402</c:v>
                </c:pt>
                <c:pt idx="702">
                  <c:v>404</c:v>
                </c:pt>
                <c:pt idx="703">
                  <c:v>406</c:v>
                </c:pt>
                <c:pt idx="704">
                  <c:v>408</c:v>
                </c:pt>
                <c:pt idx="705">
                  <c:v>410</c:v>
                </c:pt>
                <c:pt idx="706">
                  <c:v>412</c:v>
                </c:pt>
                <c:pt idx="707">
                  <c:v>414</c:v>
                </c:pt>
                <c:pt idx="708">
                  <c:v>416</c:v>
                </c:pt>
                <c:pt idx="709">
                  <c:v>418</c:v>
                </c:pt>
                <c:pt idx="710">
                  <c:v>420</c:v>
                </c:pt>
                <c:pt idx="711">
                  <c:v>422</c:v>
                </c:pt>
                <c:pt idx="712">
                  <c:v>424</c:v>
                </c:pt>
                <c:pt idx="713">
                  <c:v>426</c:v>
                </c:pt>
                <c:pt idx="714">
                  <c:v>428</c:v>
                </c:pt>
                <c:pt idx="715">
                  <c:v>430</c:v>
                </c:pt>
                <c:pt idx="716">
                  <c:v>432</c:v>
                </c:pt>
                <c:pt idx="717">
                  <c:v>434</c:v>
                </c:pt>
                <c:pt idx="718">
                  <c:v>436</c:v>
                </c:pt>
                <c:pt idx="719">
                  <c:v>438</c:v>
                </c:pt>
                <c:pt idx="720">
                  <c:v>440</c:v>
                </c:pt>
                <c:pt idx="721">
                  <c:v>442</c:v>
                </c:pt>
                <c:pt idx="722">
                  <c:v>444</c:v>
                </c:pt>
                <c:pt idx="723">
                  <c:v>446</c:v>
                </c:pt>
                <c:pt idx="724">
                  <c:v>448</c:v>
                </c:pt>
                <c:pt idx="725">
                  <c:v>450</c:v>
                </c:pt>
                <c:pt idx="726">
                  <c:v>452</c:v>
                </c:pt>
                <c:pt idx="727">
                  <c:v>454</c:v>
                </c:pt>
                <c:pt idx="728">
                  <c:v>456</c:v>
                </c:pt>
                <c:pt idx="729">
                  <c:v>458</c:v>
                </c:pt>
                <c:pt idx="730">
                  <c:v>460</c:v>
                </c:pt>
                <c:pt idx="731">
                  <c:v>462</c:v>
                </c:pt>
                <c:pt idx="732">
                  <c:v>464</c:v>
                </c:pt>
                <c:pt idx="733">
                  <c:v>466</c:v>
                </c:pt>
                <c:pt idx="734">
                  <c:v>468</c:v>
                </c:pt>
                <c:pt idx="735">
                  <c:v>470</c:v>
                </c:pt>
                <c:pt idx="736">
                  <c:v>472</c:v>
                </c:pt>
                <c:pt idx="737">
                  <c:v>474</c:v>
                </c:pt>
                <c:pt idx="738">
                  <c:v>476</c:v>
                </c:pt>
                <c:pt idx="739">
                  <c:v>478</c:v>
                </c:pt>
                <c:pt idx="740">
                  <c:v>480</c:v>
                </c:pt>
                <c:pt idx="741">
                  <c:v>482</c:v>
                </c:pt>
                <c:pt idx="742">
                  <c:v>484</c:v>
                </c:pt>
                <c:pt idx="743">
                  <c:v>486</c:v>
                </c:pt>
                <c:pt idx="744">
                  <c:v>488</c:v>
                </c:pt>
                <c:pt idx="745">
                  <c:v>490</c:v>
                </c:pt>
                <c:pt idx="746">
                  <c:v>492</c:v>
                </c:pt>
                <c:pt idx="747">
                  <c:v>494</c:v>
                </c:pt>
                <c:pt idx="748">
                  <c:v>496</c:v>
                </c:pt>
                <c:pt idx="749">
                  <c:v>498</c:v>
                </c:pt>
                <c:pt idx="750">
                  <c:v>500</c:v>
                </c:pt>
                <c:pt idx="751">
                  <c:v>502</c:v>
                </c:pt>
                <c:pt idx="752">
                  <c:v>504</c:v>
                </c:pt>
                <c:pt idx="753">
                  <c:v>506</c:v>
                </c:pt>
                <c:pt idx="754">
                  <c:v>508</c:v>
                </c:pt>
                <c:pt idx="755">
                  <c:v>510</c:v>
                </c:pt>
                <c:pt idx="756">
                  <c:v>512</c:v>
                </c:pt>
                <c:pt idx="757">
                  <c:v>514</c:v>
                </c:pt>
                <c:pt idx="758">
                  <c:v>516</c:v>
                </c:pt>
                <c:pt idx="759">
                  <c:v>518</c:v>
                </c:pt>
                <c:pt idx="760">
                  <c:v>520</c:v>
                </c:pt>
                <c:pt idx="761">
                  <c:v>522</c:v>
                </c:pt>
                <c:pt idx="762">
                  <c:v>524</c:v>
                </c:pt>
                <c:pt idx="763">
                  <c:v>526</c:v>
                </c:pt>
                <c:pt idx="764">
                  <c:v>528</c:v>
                </c:pt>
                <c:pt idx="765">
                  <c:v>530</c:v>
                </c:pt>
                <c:pt idx="766">
                  <c:v>532</c:v>
                </c:pt>
                <c:pt idx="767">
                  <c:v>534</c:v>
                </c:pt>
                <c:pt idx="768">
                  <c:v>536</c:v>
                </c:pt>
                <c:pt idx="769">
                  <c:v>538</c:v>
                </c:pt>
                <c:pt idx="770">
                  <c:v>540</c:v>
                </c:pt>
                <c:pt idx="771">
                  <c:v>542</c:v>
                </c:pt>
                <c:pt idx="772">
                  <c:v>544</c:v>
                </c:pt>
                <c:pt idx="773">
                  <c:v>546</c:v>
                </c:pt>
                <c:pt idx="774">
                  <c:v>548</c:v>
                </c:pt>
                <c:pt idx="775">
                  <c:v>550</c:v>
                </c:pt>
                <c:pt idx="776">
                  <c:v>552</c:v>
                </c:pt>
                <c:pt idx="777">
                  <c:v>554</c:v>
                </c:pt>
                <c:pt idx="778">
                  <c:v>556</c:v>
                </c:pt>
                <c:pt idx="779">
                  <c:v>558</c:v>
                </c:pt>
                <c:pt idx="780">
                  <c:v>560</c:v>
                </c:pt>
                <c:pt idx="781">
                  <c:v>562</c:v>
                </c:pt>
                <c:pt idx="782">
                  <c:v>564</c:v>
                </c:pt>
                <c:pt idx="783">
                  <c:v>566</c:v>
                </c:pt>
                <c:pt idx="784">
                  <c:v>568</c:v>
                </c:pt>
                <c:pt idx="785">
                  <c:v>570</c:v>
                </c:pt>
                <c:pt idx="786">
                  <c:v>572</c:v>
                </c:pt>
                <c:pt idx="787">
                  <c:v>574</c:v>
                </c:pt>
                <c:pt idx="788">
                  <c:v>576</c:v>
                </c:pt>
                <c:pt idx="789">
                  <c:v>578</c:v>
                </c:pt>
                <c:pt idx="790">
                  <c:v>580</c:v>
                </c:pt>
                <c:pt idx="791">
                  <c:v>582</c:v>
                </c:pt>
                <c:pt idx="792">
                  <c:v>584</c:v>
                </c:pt>
                <c:pt idx="793">
                  <c:v>586</c:v>
                </c:pt>
                <c:pt idx="794">
                  <c:v>588</c:v>
                </c:pt>
                <c:pt idx="795">
                  <c:v>590</c:v>
                </c:pt>
                <c:pt idx="796">
                  <c:v>592</c:v>
                </c:pt>
                <c:pt idx="797">
                  <c:v>594</c:v>
                </c:pt>
                <c:pt idx="798">
                  <c:v>596</c:v>
                </c:pt>
                <c:pt idx="799">
                  <c:v>598</c:v>
                </c:pt>
                <c:pt idx="800">
                  <c:v>600</c:v>
                </c:pt>
                <c:pt idx="801">
                  <c:v>602</c:v>
                </c:pt>
                <c:pt idx="802">
                  <c:v>604</c:v>
                </c:pt>
                <c:pt idx="803">
                  <c:v>606</c:v>
                </c:pt>
                <c:pt idx="804">
                  <c:v>608</c:v>
                </c:pt>
                <c:pt idx="805">
                  <c:v>610</c:v>
                </c:pt>
                <c:pt idx="806">
                  <c:v>612</c:v>
                </c:pt>
                <c:pt idx="807">
                  <c:v>614</c:v>
                </c:pt>
                <c:pt idx="808">
                  <c:v>616</c:v>
                </c:pt>
                <c:pt idx="809">
                  <c:v>618</c:v>
                </c:pt>
                <c:pt idx="810">
                  <c:v>620</c:v>
                </c:pt>
                <c:pt idx="811">
                  <c:v>622</c:v>
                </c:pt>
                <c:pt idx="812">
                  <c:v>624</c:v>
                </c:pt>
                <c:pt idx="813">
                  <c:v>626</c:v>
                </c:pt>
                <c:pt idx="814">
                  <c:v>628</c:v>
                </c:pt>
                <c:pt idx="815">
                  <c:v>630</c:v>
                </c:pt>
                <c:pt idx="816">
                  <c:v>632</c:v>
                </c:pt>
                <c:pt idx="817">
                  <c:v>634</c:v>
                </c:pt>
                <c:pt idx="818">
                  <c:v>636</c:v>
                </c:pt>
                <c:pt idx="819">
                  <c:v>638</c:v>
                </c:pt>
                <c:pt idx="820">
                  <c:v>640</c:v>
                </c:pt>
                <c:pt idx="821">
                  <c:v>642</c:v>
                </c:pt>
                <c:pt idx="822">
                  <c:v>644</c:v>
                </c:pt>
                <c:pt idx="823">
                  <c:v>646</c:v>
                </c:pt>
                <c:pt idx="824">
                  <c:v>648</c:v>
                </c:pt>
                <c:pt idx="825">
                  <c:v>650</c:v>
                </c:pt>
                <c:pt idx="826">
                  <c:v>652</c:v>
                </c:pt>
                <c:pt idx="827">
                  <c:v>654</c:v>
                </c:pt>
                <c:pt idx="828">
                  <c:v>656</c:v>
                </c:pt>
                <c:pt idx="829">
                  <c:v>658</c:v>
                </c:pt>
                <c:pt idx="830">
                  <c:v>660</c:v>
                </c:pt>
                <c:pt idx="831">
                  <c:v>662</c:v>
                </c:pt>
                <c:pt idx="832">
                  <c:v>664</c:v>
                </c:pt>
                <c:pt idx="833">
                  <c:v>666</c:v>
                </c:pt>
                <c:pt idx="834">
                  <c:v>668</c:v>
                </c:pt>
                <c:pt idx="835">
                  <c:v>670</c:v>
                </c:pt>
                <c:pt idx="836">
                  <c:v>672</c:v>
                </c:pt>
                <c:pt idx="837">
                  <c:v>674</c:v>
                </c:pt>
                <c:pt idx="838">
                  <c:v>676</c:v>
                </c:pt>
                <c:pt idx="839">
                  <c:v>678</c:v>
                </c:pt>
                <c:pt idx="840">
                  <c:v>680</c:v>
                </c:pt>
                <c:pt idx="841">
                  <c:v>682</c:v>
                </c:pt>
                <c:pt idx="842">
                  <c:v>684</c:v>
                </c:pt>
                <c:pt idx="843">
                  <c:v>686</c:v>
                </c:pt>
                <c:pt idx="844">
                  <c:v>688</c:v>
                </c:pt>
                <c:pt idx="845">
                  <c:v>690</c:v>
                </c:pt>
                <c:pt idx="846">
                  <c:v>692</c:v>
                </c:pt>
                <c:pt idx="847">
                  <c:v>694</c:v>
                </c:pt>
                <c:pt idx="848">
                  <c:v>696</c:v>
                </c:pt>
                <c:pt idx="849">
                  <c:v>698</c:v>
                </c:pt>
                <c:pt idx="850">
                  <c:v>700</c:v>
                </c:pt>
                <c:pt idx="851">
                  <c:v>702</c:v>
                </c:pt>
                <c:pt idx="852">
                  <c:v>704</c:v>
                </c:pt>
                <c:pt idx="853">
                  <c:v>706</c:v>
                </c:pt>
                <c:pt idx="854">
                  <c:v>708</c:v>
                </c:pt>
                <c:pt idx="855">
                  <c:v>710</c:v>
                </c:pt>
                <c:pt idx="856">
                  <c:v>712</c:v>
                </c:pt>
                <c:pt idx="857">
                  <c:v>714</c:v>
                </c:pt>
                <c:pt idx="858">
                  <c:v>716</c:v>
                </c:pt>
                <c:pt idx="859">
                  <c:v>718</c:v>
                </c:pt>
                <c:pt idx="860">
                  <c:v>720</c:v>
                </c:pt>
                <c:pt idx="861">
                  <c:v>722</c:v>
                </c:pt>
                <c:pt idx="862">
                  <c:v>724</c:v>
                </c:pt>
                <c:pt idx="863">
                  <c:v>726</c:v>
                </c:pt>
                <c:pt idx="864">
                  <c:v>728</c:v>
                </c:pt>
                <c:pt idx="865">
                  <c:v>730</c:v>
                </c:pt>
                <c:pt idx="866">
                  <c:v>732</c:v>
                </c:pt>
                <c:pt idx="867">
                  <c:v>734</c:v>
                </c:pt>
                <c:pt idx="868">
                  <c:v>736</c:v>
                </c:pt>
                <c:pt idx="869">
                  <c:v>738</c:v>
                </c:pt>
                <c:pt idx="870">
                  <c:v>740</c:v>
                </c:pt>
                <c:pt idx="871">
                  <c:v>742</c:v>
                </c:pt>
                <c:pt idx="872">
                  <c:v>744</c:v>
                </c:pt>
                <c:pt idx="873">
                  <c:v>746</c:v>
                </c:pt>
                <c:pt idx="874">
                  <c:v>748</c:v>
                </c:pt>
                <c:pt idx="875">
                  <c:v>750</c:v>
                </c:pt>
                <c:pt idx="876">
                  <c:v>752</c:v>
                </c:pt>
                <c:pt idx="877">
                  <c:v>754</c:v>
                </c:pt>
                <c:pt idx="878">
                  <c:v>756</c:v>
                </c:pt>
                <c:pt idx="879">
                  <c:v>758</c:v>
                </c:pt>
                <c:pt idx="880">
                  <c:v>760</c:v>
                </c:pt>
                <c:pt idx="881">
                  <c:v>762</c:v>
                </c:pt>
                <c:pt idx="882">
                  <c:v>764</c:v>
                </c:pt>
                <c:pt idx="883">
                  <c:v>766</c:v>
                </c:pt>
                <c:pt idx="884">
                  <c:v>768</c:v>
                </c:pt>
                <c:pt idx="885">
                  <c:v>770</c:v>
                </c:pt>
                <c:pt idx="886">
                  <c:v>772</c:v>
                </c:pt>
                <c:pt idx="887">
                  <c:v>774</c:v>
                </c:pt>
                <c:pt idx="888">
                  <c:v>776</c:v>
                </c:pt>
                <c:pt idx="889">
                  <c:v>778</c:v>
                </c:pt>
                <c:pt idx="890">
                  <c:v>780</c:v>
                </c:pt>
                <c:pt idx="891">
                  <c:v>782</c:v>
                </c:pt>
                <c:pt idx="892">
                  <c:v>784</c:v>
                </c:pt>
                <c:pt idx="893">
                  <c:v>786</c:v>
                </c:pt>
                <c:pt idx="894">
                  <c:v>788</c:v>
                </c:pt>
                <c:pt idx="895">
                  <c:v>790</c:v>
                </c:pt>
                <c:pt idx="896">
                  <c:v>792</c:v>
                </c:pt>
                <c:pt idx="897">
                  <c:v>794</c:v>
                </c:pt>
                <c:pt idx="898">
                  <c:v>796</c:v>
                </c:pt>
                <c:pt idx="899">
                  <c:v>798</c:v>
                </c:pt>
                <c:pt idx="900">
                  <c:v>800</c:v>
                </c:pt>
                <c:pt idx="901">
                  <c:v>802</c:v>
                </c:pt>
                <c:pt idx="902">
                  <c:v>804</c:v>
                </c:pt>
                <c:pt idx="903">
                  <c:v>806</c:v>
                </c:pt>
                <c:pt idx="904">
                  <c:v>808</c:v>
                </c:pt>
                <c:pt idx="905">
                  <c:v>810</c:v>
                </c:pt>
                <c:pt idx="906">
                  <c:v>812</c:v>
                </c:pt>
                <c:pt idx="907">
                  <c:v>814</c:v>
                </c:pt>
                <c:pt idx="908">
                  <c:v>816</c:v>
                </c:pt>
                <c:pt idx="909">
                  <c:v>818</c:v>
                </c:pt>
                <c:pt idx="910">
                  <c:v>820</c:v>
                </c:pt>
                <c:pt idx="911">
                  <c:v>822</c:v>
                </c:pt>
                <c:pt idx="912">
                  <c:v>824</c:v>
                </c:pt>
                <c:pt idx="913">
                  <c:v>826</c:v>
                </c:pt>
                <c:pt idx="914">
                  <c:v>828</c:v>
                </c:pt>
                <c:pt idx="915">
                  <c:v>830</c:v>
                </c:pt>
                <c:pt idx="916">
                  <c:v>832</c:v>
                </c:pt>
                <c:pt idx="917">
                  <c:v>834</c:v>
                </c:pt>
                <c:pt idx="918">
                  <c:v>836</c:v>
                </c:pt>
                <c:pt idx="919">
                  <c:v>838</c:v>
                </c:pt>
                <c:pt idx="920">
                  <c:v>840</c:v>
                </c:pt>
                <c:pt idx="921">
                  <c:v>842</c:v>
                </c:pt>
                <c:pt idx="922">
                  <c:v>844</c:v>
                </c:pt>
                <c:pt idx="923">
                  <c:v>846</c:v>
                </c:pt>
                <c:pt idx="924">
                  <c:v>848</c:v>
                </c:pt>
                <c:pt idx="925">
                  <c:v>850</c:v>
                </c:pt>
                <c:pt idx="926">
                  <c:v>852</c:v>
                </c:pt>
                <c:pt idx="927">
                  <c:v>854</c:v>
                </c:pt>
                <c:pt idx="928">
                  <c:v>856</c:v>
                </c:pt>
                <c:pt idx="929">
                  <c:v>858</c:v>
                </c:pt>
                <c:pt idx="930">
                  <c:v>860</c:v>
                </c:pt>
                <c:pt idx="931">
                  <c:v>862</c:v>
                </c:pt>
                <c:pt idx="932">
                  <c:v>864</c:v>
                </c:pt>
                <c:pt idx="933">
                  <c:v>866</c:v>
                </c:pt>
                <c:pt idx="934">
                  <c:v>868</c:v>
                </c:pt>
                <c:pt idx="935">
                  <c:v>870</c:v>
                </c:pt>
                <c:pt idx="936">
                  <c:v>872</c:v>
                </c:pt>
                <c:pt idx="937">
                  <c:v>874</c:v>
                </c:pt>
                <c:pt idx="938">
                  <c:v>876</c:v>
                </c:pt>
                <c:pt idx="939">
                  <c:v>878</c:v>
                </c:pt>
                <c:pt idx="940">
                  <c:v>880</c:v>
                </c:pt>
                <c:pt idx="941">
                  <c:v>882</c:v>
                </c:pt>
                <c:pt idx="942">
                  <c:v>884</c:v>
                </c:pt>
                <c:pt idx="943">
                  <c:v>886</c:v>
                </c:pt>
                <c:pt idx="944">
                  <c:v>888</c:v>
                </c:pt>
                <c:pt idx="945">
                  <c:v>890</c:v>
                </c:pt>
                <c:pt idx="946">
                  <c:v>892</c:v>
                </c:pt>
                <c:pt idx="947">
                  <c:v>894</c:v>
                </c:pt>
                <c:pt idx="948">
                  <c:v>896</c:v>
                </c:pt>
                <c:pt idx="949">
                  <c:v>898</c:v>
                </c:pt>
                <c:pt idx="950">
                  <c:v>900</c:v>
                </c:pt>
                <c:pt idx="951">
                  <c:v>902</c:v>
                </c:pt>
                <c:pt idx="952">
                  <c:v>904</c:v>
                </c:pt>
                <c:pt idx="953">
                  <c:v>906</c:v>
                </c:pt>
                <c:pt idx="954">
                  <c:v>908</c:v>
                </c:pt>
                <c:pt idx="955">
                  <c:v>910</c:v>
                </c:pt>
                <c:pt idx="956">
                  <c:v>912</c:v>
                </c:pt>
                <c:pt idx="957">
                  <c:v>914</c:v>
                </c:pt>
                <c:pt idx="958">
                  <c:v>916</c:v>
                </c:pt>
                <c:pt idx="959">
                  <c:v>918</c:v>
                </c:pt>
                <c:pt idx="960">
                  <c:v>920</c:v>
                </c:pt>
                <c:pt idx="961">
                  <c:v>922</c:v>
                </c:pt>
                <c:pt idx="962">
                  <c:v>924</c:v>
                </c:pt>
                <c:pt idx="963">
                  <c:v>926</c:v>
                </c:pt>
                <c:pt idx="964">
                  <c:v>928</c:v>
                </c:pt>
                <c:pt idx="965">
                  <c:v>930</c:v>
                </c:pt>
                <c:pt idx="966">
                  <c:v>932</c:v>
                </c:pt>
                <c:pt idx="967">
                  <c:v>934</c:v>
                </c:pt>
                <c:pt idx="968">
                  <c:v>936</c:v>
                </c:pt>
                <c:pt idx="969">
                  <c:v>938</c:v>
                </c:pt>
                <c:pt idx="970">
                  <c:v>940</c:v>
                </c:pt>
                <c:pt idx="971">
                  <c:v>942</c:v>
                </c:pt>
                <c:pt idx="972">
                  <c:v>944</c:v>
                </c:pt>
                <c:pt idx="973">
                  <c:v>946</c:v>
                </c:pt>
                <c:pt idx="974">
                  <c:v>948</c:v>
                </c:pt>
                <c:pt idx="975">
                  <c:v>950</c:v>
                </c:pt>
                <c:pt idx="976">
                  <c:v>952</c:v>
                </c:pt>
                <c:pt idx="977">
                  <c:v>954</c:v>
                </c:pt>
                <c:pt idx="978">
                  <c:v>956</c:v>
                </c:pt>
                <c:pt idx="979">
                  <c:v>958</c:v>
                </c:pt>
                <c:pt idx="980">
                  <c:v>960</c:v>
                </c:pt>
                <c:pt idx="981">
                  <c:v>962</c:v>
                </c:pt>
                <c:pt idx="982">
                  <c:v>964</c:v>
                </c:pt>
                <c:pt idx="983">
                  <c:v>966</c:v>
                </c:pt>
                <c:pt idx="984">
                  <c:v>968</c:v>
                </c:pt>
                <c:pt idx="985">
                  <c:v>970</c:v>
                </c:pt>
                <c:pt idx="986">
                  <c:v>972</c:v>
                </c:pt>
                <c:pt idx="987">
                  <c:v>974</c:v>
                </c:pt>
                <c:pt idx="988">
                  <c:v>976</c:v>
                </c:pt>
                <c:pt idx="989">
                  <c:v>978</c:v>
                </c:pt>
                <c:pt idx="990">
                  <c:v>980</c:v>
                </c:pt>
                <c:pt idx="991">
                  <c:v>982</c:v>
                </c:pt>
                <c:pt idx="992">
                  <c:v>984</c:v>
                </c:pt>
                <c:pt idx="993">
                  <c:v>986</c:v>
                </c:pt>
                <c:pt idx="994">
                  <c:v>988</c:v>
                </c:pt>
                <c:pt idx="995">
                  <c:v>990</c:v>
                </c:pt>
                <c:pt idx="996">
                  <c:v>992</c:v>
                </c:pt>
                <c:pt idx="997">
                  <c:v>994</c:v>
                </c:pt>
                <c:pt idx="998">
                  <c:v>996</c:v>
                </c:pt>
                <c:pt idx="999">
                  <c:v>998</c:v>
                </c:pt>
                <c:pt idx="1000">
                  <c:v>1000</c:v>
                </c:pt>
              </c:numCache>
            </c:numRef>
          </c:xVal>
          <c:yVal>
            <c:numRef>
              <c:f>Feuil1!$C$2:$C$1002</c:f>
              <c:numCache>
                <c:formatCode>General</c:formatCode>
                <c:ptCount val="1001"/>
                <c:pt idx="0">
                  <c:v>1.7209893977199999</c:v>
                </c:pt>
                <c:pt idx="1">
                  <c:v>1.7221191958099999</c:v>
                </c:pt>
                <c:pt idx="2">
                  <c:v>1.7232467156</c:v>
                </c:pt>
                <c:pt idx="3">
                  <c:v>1.72437195708</c:v>
                </c:pt>
                <c:pt idx="4">
                  <c:v>1.7254949202500001</c:v>
                </c:pt>
                <c:pt idx="5">
                  <c:v>1.7266156051199999</c:v>
                </c:pt>
                <c:pt idx="6">
                  <c:v>1.72773401167</c:v>
                </c:pt>
                <c:pt idx="7">
                  <c:v>1.72885013992</c:v>
                </c:pt>
                <c:pt idx="8">
                  <c:v>1.7299639898600001</c:v>
                </c:pt>
                <c:pt idx="9">
                  <c:v>1.7310754986600001</c:v>
                </c:pt>
                <c:pt idx="10">
                  <c:v>1.7321845154</c:v>
                </c:pt>
                <c:pt idx="11">
                  <c:v>1.7332911983999999</c:v>
                </c:pt>
                <c:pt idx="12">
                  <c:v>1.7343955476799999</c:v>
                </c:pt>
                <c:pt idx="13">
                  <c:v>1.73549756323</c:v>
                </c:pt>
                <c:pt idx="14">
                  <c:v>1.73659724504</c:v>
                </c:pt>
                <c:pt idx="15">
                  <c:v>1.7376945931300001</c:v>
                </c:pt>
                <c:pt idx="16">
                  <c:v>1.73878960748</c:v>
                </c:pt>
                <c:pt idx="17">
                  <c:v>1.73988228811</c:v>
                </c:pt>
                <c:pt idx="18">
                  <c:v>1.7409726350000001</c:v>
                </c:pt>
                <c:pt idx="19">
                  <c:v>1.7420606481700001</c:v>
                </c:pt>
                <c:pt idx="20">
                  <c:v>1.7431463276000001</c:v>
                </c:pt>
                <c:pt idx="21">
                  <c:v>1.7442296733</c:v>
                </c:pt>
                <c:pt idx="22">
                  <c:v>1.74531068527</c:v>
                </c:pt>
                <c:pt idx="23">
                  <c:v>1.7463893635100001</c:v>
                </c:pt>
                <c:pt idx="24">
                  <c:v>1.74746570802</c:v>
                </c:pt>
                <c:pt idx="25">
                  <c:v>1.7485397188</c:v>
                </c:pt>
                <c:pt idx="26">
                  <c:v>1.7496113958499999</c:v>
                </c:pt>
                <c:pt idx="27">
                  <c:v>1.7506807391700001</c:v>
                </c:pt>
                <c:pt idx="28">
                  <c:v>1.7517477487599999</c:v>
                </c:pt>
                <c:pt idx="29">
                  <c:v>1.7528124246200001</c:v>
                </c:pt>
                <c:pt idx="30">
                  <c:v>1.7538747667400001</c:v>
                </c:pt>
                <c:pt idx="31">
                  <c:v>1.75493477514</c:v>
                </c:pt>
                <c:pt idx="32">
                  <c:v>1.7559924497999999</c:v>
                </c:pt>
                <c:pt idx="33">
                  <c:v>1.7570477907399999</c:v>
                </c:pt>
                <c:pt idx="34">
                  <c:v>1.7581007979400001</c:v>
                </c:pt>
                <c:pt idx="35">
                  <c:v>1.7591514714200001</c:v>
                </c:pt>
                <c:pt idx="36">
                  <c:v>1.7601998111599999</c:v>
                </c:pt>
                <c:pt idx="37">
                  <c:v>1.7612458171700001</c:v>
                </c:pt>
                <c:pt idx="38">
                  <c:v>1.7622894894500001</c:v>
                </c:pt>
                <c:pt idx="39">
                  <c:v>1.76333082801</c:v>
                </c:pt>
                <c:pt idx="40">
                  <c:v>1.7643698328299999</c:v>
                </c:pt>
                <c:pt idx="41">
                  <c:v>1.76540650392</c:v>
                </c:pt>
                <c:pt idx="42">
                  <c:v>1.7664408412799999</c:v>
                </c:pt>
                <c:pt idx="43">
                  <c:v>1.7674728448999999</c:v>
                </c:pt>
                <c:pt idx="44">
                  <c:v>1.76850248072</c:v>
                </c:pt>
                <c:pt idx="45">
                  <c:v>1.7695295983599999</c:v>
                </c:pt>
                <c:pt idx="46">
                  <c:v>1.77055435149</c:v>
                </c:pt>
                <c:pt idx="47">
                  <c:v>1.77157674012</c:v>
                </c:pt>
                <c:pt idx="48">
                  <c:v>1.77259676423</c:v>
                </c:pt>
                <c:pt idx="49">
                  <c:v>1.77361442383</c:v>
                </c:pt>
                <c:pt idx="50">
                  <c:v>1.77462971893</c:v>
                </c:pt>
                <c:pt idx="51">
                  <c:v>1.7756426495099999</c:v>
                </c:pt>
                <c:pt idx="52">
                  <c:v>1.7766532155899999</c:v>
                </c:pt>
                <c:pt idx="53">
                  <c:v>1.77766141715</c:v>
                </c:pt>
                <c:pt idx="54">
                  <c:v>1.7786672542099999</c:v>
                </c:pt>
                <c:pt idx="55">
                  <c:v>1.77967072675</c:v>
                </c:pt>
                <c:pt idx="56">
                  <c:v>1.7806718347799999</c:v>
                </c:pt>
                <c:pt idx="57">
                  <c:v>1.78167057831</c:v>
                </c:pt>
                <c:pt idx="58">
                  <c:v>1.78266695732</c:v>
                </c:pt>
                <c:pt idx="59">
                  <c:v>1.7836609718300001</c:v>
                </c:pt>
                <c:pt idx="60">
                  <c:v>1.7846526218200001</c:v>
                </c:pt>
                <c:pt idx="61">
                  <c:v>1.7856419073100001</c:v>
                </c:pt>
                <c:pt idx="62">
                  <c:v>1.78662882828</c:v>
                </c:pt>
                <c:pt idx="63">
                  <c:v>1.78761338475</c:v>
                </c:pt>
                <c:pt idx="64">
                  <c:v>1.7885955766999999</c:v>
                </c:pt>
                <c:pt idx="65">
                  <c:v>1.78957540415</c:v>
                </c:pt>
                <c:pt idx="66">
                  <c:v>1.7905528670799999</c:v>
                </c:pt>
                <c:pt idx="67">
                  <c:v>1.79152796551</c:v>
                </c:pt>
                <c:pt idx="68">
                  <c:v>1.7925006994199999</c:v>
                </c:pt>
                <c:pt idx="69">
                  <c:v>1.79347106883</c:v>
                </c:pt>
                <c:pt idx="70">
                  <c:v>1.79443907372</c:v>
                </c:pt>
                <c:pt idx="71">
                  <c:v>1.79540471411</c:v>
                </c:pt>
                <c:pt idx="72">
                  <c:v>1.79636798998</c:v>
                </c:pt>
                <c:pt idx="73">
                  <c:v>1.79732890135</c:v>
                </c:pt>
                <c:pt idx="74">
                  <c:v>1.7982874482</c:v>
                </c:pt>
                <c:pt idx="75">
                  <c:v>1.7992436305499999</c:v>
                </c:pt>
                <c:pt idx="76">
                  <c:v>1.8001974483800001</c:v>
                </c:pt>
                <c:pt idx="77">
                  <c:v>1.80114890171</c:v>
                </c:pt>
                <c:pt idx="78">
                  <c:v>1.8020979905300001</c:v>
                </c:pt>
                <c:pt idx="79">
                  <c:v>1.80304470196</c:v>
                </c:pt>
                <c:pt idx="80">
                  <c:v>1.8039888952500001</c:v>
                </c:pt>
                <c:pt idx="81">
                  <c:v>1.8049307136899999</c:v>
                </c:pt>
                <c:pt idx="82">
                  <c:v>1.80587015726</c:v>
                </c:pt>
                <c:pt idx="83">
                  <c:v>1.8068072259700001</c:v>
                </c:pt>
                <c:pt idx="84">
                  <c:v>1.80774191981</c:v>
                </c:pt>
                <c:pt idx="85">
                  <c:v>1.8086742387999999</c:v>
                </c:pt>
                <c:pt idx="86">
                  <c:v>1.80960418292</c:v>
                </c:pt>
                <c:pt idx="87">
                  <c:v>1.81053175219</c:v>
                </c:pt>
                <c:pt idx="88">
                  <c:v>1.8114569465899999</c:v>
                </c:pt>
                <c:pt idx="89">
                  <c:v>1.8123797661200001</c:v>
                </c:pt>
                <c:pt idx="90">
                  <c:v>1.8133002108</c:v>
                </c:pt>
                <c:pt idx="91">
                  <c:v>1.81421828061</c:v>
                </c:pt>
                <c:pt idx="92">
                  <c:v>1.81513397557</c:v>
                </c:pt>
                <c:pt idx="93">
                  <c:v>1.81604729566</c:v>
                </c:pt>
                <c:pt idx="94">
                  <c:v>1.81695824088</c:v>
                </c:pt>
                <c:pt idx="95">
                  <c:v>1.81786681125</c:v>
                </c:pt>
                <c:pt idx="96">
                  <c:v>1.8187730067600001</c:v>
                </c:pt>
                <c:pt idx="97">
                  <c:v>1.8196768273999999</c:v>
                </c:pt>
                <c:pt idx="98">
                  <c:v>1.82057827318</c:v>
                </c:pt>
                <c:pt idx="99">
                  <c:v>1.8214773441000001</c:v>
                </c:pt>
                <c:pt idx="100">
                  <c:v>1.8223740401499999</c:v>
                </c:pt>
                <c:pt idx="101">
                  <c:v>1.82326836135</c:v>
                </c:pt>
                <c:pt idx="102">
                  <c:v>1.8241603076799999</c:v>
                </c:pt>
                <c:pt idx="103">
                  <c:v>1.8250498791500001</c:v>
                </c:pt>
                <c:pt idx="104">
                  <c:v>1.82593707576</c:v>
                </c:pt>
                <c:pt idx="105">
                  <c:v>1.8268218975099999</c:v>
                </c:pt>
                <c:pt idx="106">
                  <c:v>1.8277043443900001</c:v>
                </c:pt>
                <c:pt idx="107">
                  <c:v>1.82858441642</c:v>
                </c:pt>
                <c:pt idx="108">
                  <c:v>1.82946211358</c:v>
                </c:pt>
                <c:pt idx="109">
                  <c:v>1.83033743588</c:v>
                </c:pt>
                <c:pt idx="110">
                  <c:v>1.83121038332</c:v>
                </c:pt>
                <c:pt idx="111">
                  <c:v>1.83208095589</c:v>
                </c:pt>
                <c:pt idx="112">
                  <c:v>1.83294915361</c:v>
                </c:pt>
                <c:pt idx="113">
                  <c:v>1.83381497646</c:v>
                </c:pt>
                <c:pt idx="114">
                  <c:v>1.8346784244500001</c:v>
                </c:pt>
                <c:pt idx="115">
                  <c:v>1.83553937769</c:v>
                </c:pt>
                <c:pt idx="116">
                  <c:v>1.8363979606900001</c:v>
                </c:pt>
                <c:pt idx="117">
                  <c:v>1.83725417469</c:v>
                </c:pt>
                <c:pt idx="118">
                  <c:v>1.8381080196899999</c:v>
                </c:pt>
                <c:pt idx="119">
                  <c:v>1.8389594956899999</c:v>
                </c:pt>
                <c:pt idx="120">
                  <c:v>1.8398086027</c:v>
                </c:pt>
                <c:pt idx="121">
                  <c:v>1.8406553406999999</c:v>
                </c:pt>
                <c:pt idx="122">
                  <c:v>1.8414997097100001</c:v>
                </c:pt>
                <c:pt idx="123">
                  <c:v>1.8423417097200001</c:v>
                </c:pt>
                <c:pt idx="124">
                  <c:v>1.84318134074</c:v>
                </c:pt>
                <c:pt idx="125">
                  <c:v>1.8440186027500001</c:v>
                </c:pt>
                <c:pt idx="126">
                  <c:v>1.84485349576</c:v>
                </c:pt>
                <c:pt idx="127">
                  <c:v>1.84568601978</c:v>
                </c:pt>
                <c:pt idx="128">
                  <c:v>1.8465161748000001</c:v>
                </c:pt>
                <c:pt idx="129">
                  <c:v>1.84734396082</c:v>
                </c:pt>
                <c:pt idx="130">
                  <c:v>1.8481693778399999</c:v>
                </c:pt>
                <c:pt idx="131">
                  <c:v>1.8489924258599999</c:v>
                </c:pt>
                <c:pt idx="132">
                  <c:v>1.8498131048799999</c:v>
                </c:pt>
                <c:pt idx="133">
                  <c:v>1.85063141491</c:v>
                </c:pt>
                <c:pt idx="134">
                  <c:v>1.85144735594</c:v>
                </c:pt>
                <c:pt idx="135">
                  <c:v>1.85226092797</c:v>
                </c:pt>
                <c:pt idx="136">
                  <c:v>1.853072131</c:v>
                </c:pt>
                <c:pt idx="137">
                  <c:v>1.8538809650300001</c:v>
                </c:pt>
                <c:pt idx="138">
                  <c:v>1.85468743006</c:v>
                </c:pt>
                <c:pt idx="139">
                  <c:v>1.8554915261</c:v>
                </c:pt>
                <c:pt idx="140">
                  <c:v>1.85629325314</c:v>
                </c:pt>
                <c:pt idx="141">
                  <c:v>1.8570926111699999</c:v>
                </c:pt>
                <c:pt idx="142">
                  <c:v>1.85788960021</c:v>
                </c:pt>
                <c:pt idx="143">
                  <c:v>1.85868422026</c:v>
                </c:pt>
                <c:pt idx="144">
                  <c:v>1.8594764713</c:v>
                </c:pt>
                <c:pt idx="145">
                  <c:v>1.8602663533399999</c:v>
                </c:pt>
                <c:pt idx="146">
                  <c:v>1.86105386639</c:v>
                </c:pt>
                <c:pt idx="147">
                  <c:v>1.86183901044</c:v>
                </c:pt>
                <c:pt idx="148">
                  <c:v>1.86262178549</c:v>
                </c:pt>
                <c:pt idx="149">
                  <c:v>1.8634021915400001</c:v>
                </c:pt>
                <c:pt idx="150">
                  <c:v>1.8641801551599999</c:v>
                </c:pt>
                <c:pt idx="151">
                  <c:v>1.8649557587700001</c:v>
                </c:pt>
                <c:pt idx="152">
                  <c:v>1.86572901142</c:v>
                </c:pt>
                <c:pt idx="153">
                  <c:v>1.86649991312</c:v>
                </c:pt>
                <c:pt idx="154">
                  <c:v>1.8672684638699999</c:v>
                </c:pt>
                <c:pt idx="155">
                  <c:v>1.86803466366</c:v>
                </c:pt>
                <c:pt idx="156">
                  <c:v>1.8687985125</c:v>
                </c:pt>
                <c:pt idx="157">
                  <c:v>1.8695600103800001</c:v>
                </c:pt>
                <c:pt idx="158">
                  <c:v>1.87031915731</c:v>
                </c:pt>
                <c:pt idx="159">
                  <c:v>1.8710759532800001</c:v>
                </c:pt>
                <c:pt idx="160">
                  <c:v>1.87183039831</c:v>
                </c:pt>
                <c:pt idx="161">
                  <c:v>1.8725824923700001</c:v>
                </c:pt>
                <c:pt idx="162">
                  <c:v>1.8733322354799999</c:v>
                </c:pt>
                <c:pt idx="163">
                  <c:v>1.87407962764</c:v>
                </c:pt>
                <c:pt idx="164">
                  <c:v>1.8748246688500001</c:v>
                </c:pt>
                <c:pt idx="165">
                  <c:v>1.8755673590999999</c:v>
                </c:pt>
                <c:pt idx="166">
                  <c:v>1.87630769839</c:v>
                </c:pt>
                <c:pt idx="167">
                  <c:v>1.8770456867300001</c:v>
                </c:pt>
                <c:pt idx="168">
                  <c:v>1.8777813241200001</c:v>
                </c:pt>
                <c:pt idx="169">
                  <c:v>1.8785146105499999</c:v>
                </c:pt>
                <c:pt idx="170">
                  <c:v>1.8792455460299999</c:v>
                </c:pt>
                <c:pt idx="171">
                  <c:v>1.87997413056</c:v>
                </c:pt>
                <c:pt idx="172">
                  <c:v>1.88070036413</c:v>
                </c:pt>
                <c:pt idx="173">
                  <c:v>1.88142424674</c:v>
                </c:pt>
                <c:pt idx="174">
                  <c:v>1.88214577841</c:v>
                </c:pt>
                <c:pt idx="175">
                  <c:v>1.88286495911</c:v>
                </c:pt>
                <c:pt idx="176">
                  <c:v>1.8835817888699999</c:v>
                </c:pt>
                <c:pt idx="177">
                  <c:v>1.8842962676699999</c:v>
                </c:pt>
                <c:pt idx="178">
                  <c:v>1.8850083955100001</c:v>
                </c:pt>
                <c:pt idx="179">
                  <c:v>1.8857181724000001</c:v>
                </c:pt>
                <c:pt idx="180">
                  <c:v>1.88642559834</c:v>
                </c:pt>
                <c:pt idx="181">
                  <c:v>1.88713067332</c:v>
                </c:pt>
                <c:pt idx="182">
                  <c:v>1.8878333973500001</c:v>
                </c:pt>
                <c:pt idx="183">
                  <c:v>1.88853377043</c:v>
                </c:pt>
                <c:pt idx="184">
                  <c:v>1.88923179255</c:v>
                </c:pt>
                <c:pt idx="185">
                  <c:v>1.88992742505</c:v>
                </c:pt>
                <c:pt idx="186">
                  <c:v>1.8906207215099999</c:v>
                </c:pt>
                <c:pt idx="187">
                  <c:v>1.8913116935000001</c:v>
                </c:pt>
                <c:pt idx="188">
                  <c:v>1.8920003410299999</c:v>
                </c:pt>
                <c:pt idx="189">
                  <c:v>1.89268666409</c:v>
                </c:pt>
                <c:pt idx="190">
                  <c:v>1.89337066268</c:v>
                </c:pt>
                <c:pt idx="191">
                  <c:v>1.89405233681</c:v>
                </c:pt>
                <c:pt idx="192">
                  <c:v>1.8947316864799999</c:v>
                </c:pt>
                <c:pt idx="193">
                  <c:v>1.89540871168</c:v>
                </c:pt>
                <c:pt idx="194">
                  <c:v>1.8960834124099999</c:v>
                </c:pt>
                <c:pt idx="195">
                  <c:v>1.8967557886799999</c:v>
                </c:pt>
                <c:pt idx="196">
                  <c:v>1.89742584049</c:v>
                </c:pt>
                <c:pt idx="197">
                  <c:v>1.8980935678299999</c:v>
                </c:pt>
                <c:pt idx="198">
                  <c:v>1.8987589707000001</c:v>
                </c:pt>
                <c:pt idx="199">
                  <c:v>1.89942204911</c:v>
                </c:pt>
                <c:pt idx="200">
                  <c:v>1.9000828030600001</c:v>
                </c:pt>
                <c:pt idx="201">
                  <c:v>1.9007412325399999</c:v>
                </c:pt>
                <c:pt idx="202">
                  <c:v>1.90139733755</c:v>
                </c:pt>
                <c:pt idx="203">
                  <c:v>1.9020511180999999</c:v>
                </c:pt>
                <c:pt idx="204">
                  <c:v>1.9027025741800001</c:v>
                </c:pt>
                <c:pt idx="205">
                  <c:v>1.9033517058</c:v>
                </c:pt>
                <c:pt idx="206">
                  <c:v>1.9039985129599999</c:v>
                </c:pt>
                <c:pt idx="207">
                  <c:v>1.9046429956499999</c:v>
                </c:pt>
                <c:pt idx="208">
                  <c:v>1.90528515387</c:v>
                </c:pt>
                <c:pt idx="209">
                  <c:v>1.90592498763</c:v>
                </c:pt>
                <c:pt idx="210">
                  <c:v>1.9065624969199999</c:v>
                </c:pt>
                <c:pt idx="211">
                  <c:v>1.90719768175</c:v>
                </c:pt>
                <c:pt idx="212">
                  <c:v>1.9078305421099999</c:v>
                </c:pt>
                <c:pt idx="213">
                  <c:v>1.90846107801</c:v>
                </c:pt>
                <c:pt idx="214">
                  <c:v>1.90908928945</c:v>
                </c:pt>
                <c:pt idx="215">
                  <c:v>1.90971517641</c:v>
                </c:pt>
                <c:pt idx="216">
                  <c:v>1.9103387389199999</c:v>
                </c:pt>
                <c:pt idx="217">
                  <c:v>1.9109599769500001</c:v>
                </c:pt>
                <c:pt idx="218">
                  <c:v>1.91157889053</c:v>
                </c:pt>
                <c:pt idx="219">
                  <c:v>1.91219547964</c:v>
                </c:pt>
                <c:pt idx="220">
                  <c:v>1.91280973034</c:v>
                </c:pt>
                <c:pt idx="221">
                  <c:v>1.91342167831</c:v>
                </c:pt>
                <c:pt idx="222">
                  <c:v>1.9140313333900001</c:v>
                </c:pt>
                <c:pt idx="223">
                  <c:v>1.9146386955700001</c:v>
                </c:pt>
                <c:pt idx="224">
                  <c:v>1.91524376486</c:v>
                </c:pt>
                <c:pt idx="225">
                  <c:v>1.9158465412600001</c:v>
                </c:pt>
                <c:pt idx="226">
                  <c:v>1.9164470247700001</c:v>
                </c:pt>
                <c:pt idx="227">
                  <c:v>1.9170452153799999</c:v>
                </c:pt>
                <c:pt idx="228">
                  <c:v>1.9176411131</c:v>
                </c:pt>
                <c:pt idx="229">
                  <c:v>1.9182347179200001</c:v>
                </c:pt>
                <c:pt idx="230">
                  <c:v>1.9188260298599999</c:v>
                </c:pt>
                <c:pt idx="231">
                  <c:v>1.9194150488999999</c:v>
                </c:pt>
                <c:pt idx="232">
                  <c:v>1.92000177505</c:v>
                </c:pt>
                <c:pt idx="233">
                  <c:v>1.9205862083</c:v>
                </c:pt>
                <c:pt idx="234">
                  <c:v>1.92116834866</c:v>
                </c:pt>
                <c:pt idx="235">
                  <c:v>1.92174819613</c:v>
                </c:pt>
                <c:pt idx="236">
                  <c:v>1.92232575071</c:v>
                </c:pt>
                <c:pt idx="237">
                  <c:v>1.9229010123900001</c:v>
                </c:pt>
                <c:pt idx="238">
                  <c:v>1.9234739811799999</c:v>
                </c:pt>
                <c:pt idx="239">
                  <c:v>1.9240446570700001</c:v>
                </c:pt>
                <c:pt idx="240">
                  <c:v>1.9246130400799999</c:v>
                </c:pt>
                <c:pt idx="241">
                  <c:v>1.9251791301900001</c:v>
                </c:pt>
                <c:pt idx="242">
                  <c:v>1.92574292741</c:v>
                </c:pt>
                <c:pt idx="243">
                  <c:v>1.92630443173</c:v>
                </c:pt>
                <c:pt idx="244">
                  <c:v>1.9268636431599999</c:v>
                </c:pt>
                <c:pt idx="245">
                  <c:v>1.9274205617</c:v>
                </c:pt>
                <c:pt idx="246">
                  <c:v>1.92797518735</c:v>
                </c:pt>
                <c:pt idx="247">
                  <c:v>1.9285275201000001</c:v>
                </c:pt>
                <c:pt idx="248">
                  <c:v>1.9290775599600001</c:v>
                </c:pt>
                <c:pt idx="249">
                  <c:v>1.92962530692</c:v>
                </c:pt>
                <c:pt idx="250">
                  <c:v>1.9301707610000001</c:v>
                </c:pt>
                <c:pt idx="251">
                  <c:v>1.93071392218</c:v>
                </c:pt>
                <c:pt idx="252">
                  <c:v>1.9312547904599999</c:v>
                </c:pt>
                <c:pt idx="253">
                  <c:v>1.9317933658599999</c:v>
                </c:pt>
                <c:pt idx="254">
                  <c:v>1.9323296483600001</c:v>
                </c:pt>
                <c:pt idx="255">
                  <c:v>1.9328636404299999</c:v>
                </c:pt>
                <c:pt idx="256">
                  <c:v>1.93339536853</c:v>
                </c:pt>
                <c:pt idx="257">
                  <c:v>1.93392483744</c:v>
                </c:pt>
                <c:pt idx="258">
                  <c:v>1.93445204716</c:v>
                </c:pt>
                <c:pt idx="259">
                  <c:v>1.9349769977</c:v>
                </c:pt>
                <c:pt idx="260">
                  <c:v>1.93549968905</c:v>
                </c:pt>
                <c:pt idx="261">
                  <c:v>1.9360201212099999</c:v>
                </c:pt>
                <c:pt idx="262">
                  <c:v>1.93653829418</c:v>
                </c:pt>
                <c:pt idx="263">
                  <c:v>1.9370542079599999</c:v>
                </c:pt>
                <c:pt idx="264">
                  <c:v>1.9375678625599999</c:v>
                </c:pt>
                <c:pt idx="265">
                  <c:v>1.9380792579699999</c:v>
                </c:pt>
                <c:pt idx="266">
                  <c:v>1.93858839419</c:v>
                </c:pt>
                <c:pt idx="267">
                  <c:v>1.93909527123</c:v>
                </c:pt>
                <c:pt idx="268">
                  <c:v>1.9395998890799999</c:v>
                </c:pt>
                <c:pt idx="269">
                  <c:v>1.9401022477400001</c:v>
                </c:pt>
                <c:pt idx="270">
                  <c:v>1.94060234721</c:v>
                </c:pt>
                <c:pt idx="271">
                  <c:v>1.94110018749</c:v>
                </c:pt>
                <c:pt idx="272">
                  <c:v>1.94159576859</c:v>
                </c:pt>
                <c:pt idx="273">
                  <c:v>1.9420890904999999</c:v>
                </c:pt>
                <c:pt idx="274">
                  <c:v>1.94258015322</c:v>
                </c:pt>
                <c:pt idx="275">
                  <c:v>1.9430689567599999</c:v>
                </c:pt>
                <c:pt idx="276">
                  <c:v>1.9435555011100001</c:v>
                </c:pt>
                <c:pt idx="277">
                  <c:v>1.9440397862600001</c:v>
                </c:pt>
                <c:pt idx="278">
                  <c:v>1.9445218122400001</c:v>
                </c:pt>
                <c:pt idx="279">
                  <c:v>1.9450015790199999</c:v>
                </c:pt>
                <c:pt idx="280">
                  <c:v>1.94547908662</c:v>
                </c:pt>
                <c:pt idx="281">
                  <c:v>1.9459543350299999</c:v>
                </c:pt>
                <c:pt idx="282">
                  <c:v>1.9464273242500001</c:v>
                </c:pt>
                <c:pt idx="283">
                  <c:v>1.9468980542900001</c:v>
                </c:pt>
                <c:pt idx="284">
                  <c:v>1.9473665251300001</c:v>
                </c:pt>
                <c:pt idx="285">
                  <c:v>1.9478327367999999</c:v>
                </c:pt>
                <c:pt idx="286">
                  <c:v>1.94829668927</c:v>
                </c:pt>
                <c:pt idx="287">
                  <c:v>1.9487583825499999</c:v>
                </c:pt>
                <c:pt idx="288">
                  <c:v>1.94921781665</c:v>
                </c:pt>
                <c:pt idx="289">
                  <c:v>1.94967499156</c:v>
                </c:pt>
                <c:pt idx="290">
                  <c:v>1.9501299194699999</c:v>
                </c:pt>
                <c:pt idx="291">
                  <c:v>1.9505826242199999</c:v>
                </c:pt>
                <c:pt idx="292">
                  <c:v>1.9510331031000001</c:v>
                </c:pt>
                <c:pt idx="293">
                  <c:v>1.9514813561</c:v>
                </c:pt>
                <c:pt idx="294">
                  <c:v>1.9519273832399999</c:v>
                </c:pt>
                <c:pt idx="295">
                  <c:v>1.95237118449</c:v>
                </c:pt>
                <c:pt idx="296">
                  <c:v>1.95281275988</c:v>
                </c:pt>
                <c:pt idx="297">
                  <c:v>1.9532521093899999</c:v>
                </c:pt>
                <c:pt idx="298">
                  <c:v>1.95368923303</c:v>
                </c:pt>
                <c:pt idx="299">
                  <c:v>1.9541241307999999</c:v>
                </c:pt>
                <c:pt idx="300">
                  <c:v>1.95455680269</c:v>
                </c:pt>
                <c:pt idx="301">
                  <c:v>1.95498724871</c:v>
                </c:pt>
                <c:pt idx="302">
                  <c:v>1.9554154688500001</c:v>
                </c:pt>
                <c:pt idx="303">
                  <c:v>1.9558414631300001</c:v>
                </c:pt>
                <c:pt idx="304">
                  <c:v>1.95626523153</c:v>
                </c:pt>
                <c:pt idx="305">
                  <c:v>1.95668677405</c:v>
                </c:pt>
                <c:pt idx="306">
                  <c:v>1.95710609071</c:v>
                </c:pt>
                <c:pt idx="307">
                  <c:v>1.95752318149</c:v>
                </c:pt>
                <c:pt idx="308">
                  <c:v>1.95793804639</c:v>
                </c:pt>
                <c:pt idx="309">
                  <c:v>1.9583506854299999</c:v>
                </c:pt>
                <c:pt idx="310">
                  <c:v>1.9587610985899999</c:v>
                </c:pt>
                <c:pt idx="311">
                  <c:v>1.9591692858700001</c:v>
                </c:pt>
                <c:pt idx="312">
                  <c:v>1.9595752472900001</c:v>
                </c:pt>
                <c:pt idx="313">
                  <c:v>1.95997898283</c:v>
                </c:pt>
                <c:pt idx="314">
                  <c:v>1.9603804924899999</c:v>
                </c:pt>
                <c:pt idx="315">
                  <c:v>1.9607797762900001</c:v>
                </c:pt>
                <c:pt idx="316">
                  <c:v>1.96117683421</c:v>
                </c:pt>
                <c:pt idx="317">
                  <c:v>1.96157166626</c:v>
                </c:pt>
                <c:pt idx="318">
                  <c:v>1.9619642724299999</c:v>
                </c:pt>
                <c:pt idx="319">
                  <c:v>1.96235465273</c:v>
                </c:pt>
                <c:pt idx="320">
                  <c:v>1.9627428071599999</c:v>
                </c:pt>
                <c:pt idx="321">
                  <c:v>1.96312873571</c:v>
                </c:pt>
                <c:pt idx="322">
                  <c:v>1.96351243839</c:v>
                </c:pt>
                <c:pt idx="323">
                  <c:v>1.9638939151999999</c:v>
                </c:pt>
                <c:pt idx="324">
                  <c:v>1.9642731661399999</c:v>
                </c:pt>
                <c:pt idx="325">
                  <c:v>1.9646502079299999</c:v>
                </c:pt>
                <c:pt idx="326">
                  <c:v>1.96502506664</c:v>
                </c:pt>
                <c:pt idx="327">
                  <c:v>1.9653977302900001</c:v>
                </c:pt>
                <c:pt idx="328">
                  <c:v>1.96576819889</c:v>
                </c:pt>
                <c:pt idx="329">
                  <c:v>1.9661364724299999</c:v>
                </c:pt>
                <c:pt idx="330">
                  <c:v>1.96650255091</c:v>
                </c:pt>
                <c:pt idx="331">
                  <c:v>1.96686643434</c:v>
                </c:pt>
                <c:pt idx="332">
                  <c:v>1.9672281227099999</c:v>
                </c:pt>
                <c:pt idx="333">
                  <c:v>1.9675876160300001</c:v>
                </c:pt>
                <c:pt idx="334">
                  <c:v>1.9679449142900001</c:v>
                </c:pt>
                <c:pt idx="335">
                  <c:v>1.9683000174900001</c:v>
                </c:pt>
                <c:pt idx="336">
                  <c:v>1.9686529256300001</c:v>
                </c:pt>
                <c:pt idx="337">
                  <c:v>1.9690036387200001</c:v>
                </c:pt>
                <c:pt idx="338">
                  <c:v>1.9693521567600001</c:v>
                </c:pt>
                <c:pt idx="339">
                  <c:v>1.9696984797399999</c:v>
                </c:pt>
                <c:pt idx="340">
                  <c:v>1.9700426076599999</c:v>
                </c:pt>
                <c:pt idx="341">
                  <c:v>1.97038454052</c:v>
                </c:pt>
                <c:pt idx="342">
                  <c:v>1.9707242783300001</c:v>
                </c:pt>
                <c:pt idx="343">
                  <c:v>1.9710618210799999</c:v>
                </c:pt>
                <c:pt idx="344">
                  <c:v>1.97139716878</c:v>
                </c:pt>
                <c:pt idx="345">
                  <c:v>1.9717303214199999</c:v>
                </c:pt>
                <c:pt idx="346">
                  <c:v>1.9720612790100001</c:v>
                </c:pt>
                <c:pt idx="347">
                  <c:v>1.97239004153</c:v>
                </c:pt>
                <c:pt idx="348">
                  <c:v>1.9727166089999999</c:v>
                </c:pt>
                <c:pt idx="349">
                  <c:v>1.9730409814200001</c:v>
                </c:pt>
                <c:pt idx="350">
                  <c:v>1.97336315878</c:v>
                </c:pt>
                <c:pt idx="351">
                  <c:v>1.97368314108</c:v>
                </c:pt>
                <c:pt idx="352">
                  <c:v>1.97400092833</c:v>
                </c:pt>
                <c:pt idx="353">
                  <c:v>1.97431652052</c:v>
                </c:pt>
                <c:pt idx="354">
                  <c:v>1.97462991765</c:v>
                </c:pt>
                <c:pt idx="355">
                  <c:v>1.97494111973</c:v>
                </c:pt>
                <c:pt idx="356">
                  <c:v>1.97525012675</c:v>
                </c:pt>
                <c:pt idx="357">
                  <c:v>1.97555693872</c:v>
                </c:pt>
                <c:pt idx="358">
                  <c:v>1.9758615556300001</c:v>
                </c:pt>
                <c:pt idx="359">
                  <c:v>1.9761639774799999</c:v>
                </c:pt>
                <c:pt idx="360">
                  <c:v>1.9764642216599999</c:v>
                </c:pt>
                <c:pt idx="361">
                  <c:v>1.9767623197699999</c:v>
                </c:pt>
                <c:pt idx="362">
                  <c:v>1.97705824945</c:v>
                </c:pt>
                <c:pt idx="363">
                  <c:v>1.97735201068</c:v>
                </c:pt>
                <c:pt idx="364">
                  <c:v>1.97764360347</c:v>
                </c:pt>
                <c:pt idx="365">
                  <c:v>1.97793302782</c:v>
                </c:pt>
                <c:pt idx="366">
                  <c:v>1.97822028373</c:v>
                </c:pt>
                <c:pt idx="367">
                  <c:v>1.97850537119</c:v>
                </c:pt>
                <c:pt idx="368">
                  <c:v>1.97878829022</c:v>
                </c:pt>
                <c:pt idx="369">
                  <c:v>1.9790690408</c:v>
                </c:pt>
                <c:pt idx="370">
                  <c:v>1.97934762294</c:v>
                </c:pt>
                <c:pt idx="371">
                  <c:v>1.97962403664</c:v>
                </c:pt>
                <c:pt idx="372">
                  <c:v>1.9798982818899999</c:v>
                </c:pt>
                <c:pt idx="373">
                  <c:v>1.9801703587099999</c:v>
                </c:pt>
                <c:pt idx="374">
                  <c:v>1.9804402670800001</c:v>
                </c:pt>
                <c:pt idx="375">
                  <c:v>1.98070800702</c:v>
                </c:pt>
                <c:pt idx="376">
                  <c:v>1.98097357851</c:v>
                </c:pt>
                <c:pt idx="377">
                  <c:v>1.9812369815599999</c:v>
                </c:pt>
                <c:pt idx="378">
                  <c:v>1.9814982161600001</c:v>
                </c:pt>
                <c:pt idx="379">
                  <c:v>1.98175728233</c:v>
                </c:pt>
                <c:pt idx="380">
                  <c:v>1.98201418005</c:v>
                </c:pt>
                <c:pt idx="381">
                  <c:v>1.9822689093400001</c:v>
                </c:pt>
                <c:pt idx="382">
                  <c:v>1.98252147018</c:v>
                </c:pt>
                <c:pt idx="383">
                  <c:v>1.9827718625799999</c:v>
                </c:pt>
                <c:pt idx="384">
                  <c:v>1.9830200865300001</c:v>
                </c:pt>
                <c:pt idx="385">
                  <c:v>1.98326614205</c:v>
                </c:pt>
                <c:pt idx="386">
                  <c:v>1.9835100291200001</c:v>
                </c:pt>
                <c:pt idx="387">
                  <c:v>1.98375174776</c:v>
                </c:pt>
                <c:pt idx="388">
                  <c:v>1.9839912979500001</c:v>
                </c:pt>
                <c:pt idx="389">
                  <c:v>1.9842286796999999</c:v>
                </c:pt>
                <c:pt idx="390">
                  <c:v>1.984463893</c:v>
                </c:pt>
                <c:pt idx="391">
                  <c:v>1.9846969378699999</c:v>
                </c:pt>
                <c:pt idx="392">
                  <c:v>1.98492781429</c:v>
                </c:pt>
                <c:pt idx="393">
                  <c:v>1.9851565222800001</c:v>
                </c:pt>
                <c:pt idx="394">
                  <c:v>1.9853830618199999</c:v>
                </c:pt>
                <c:pt idx="395">
                  <c:v>1.9856074481299999</c:v>
                </c:pt>
                <c:pt idx="396">
                  <c:v>1.98582972054</c:v>
                </c:pt>
                <c:pt idx="397">
                  <c:v>1.98604984558</c:v>
                </c:pt>
                <c:pt idx="398">
                  <c:v>1.98626782328</c:v>
                </c:pt>
                <c:pt idx="399">
                  <c:v>1.9864836536099999</c:v>
                </c:pt>
                <c:pt idx="400">
                  <c:v>1.98669733659</c:v>
                </c:pt>
                <c:pt idx="401">
                  <c:v>1.9869088722199999</c:v>
                </c:pt>
                <c:pt idx="402">
                  <c:v>1.98711826049</c:v>
                </c:pt>
                <c:pt idx="403">
                  <c:v>1.98732550141</c:v>
                </c:pt>
                <c:pt idx="404">
                  <c:v>1.98753059497</c:v>
                </c:pt>
                <c:pt idx="405">
                  <c:v>1.9877335411699999</c:v>
                </c:pt>
                <c:pt idx="406">
                  <c:v>1.98793434002</c:v>
                </c:pt>
                <c:pt idx="407">
                  <c:v>1.9881329915099999</c:v>
                </c:pt>
                <c:pt idx="408">
                  <c:v>1.9883294956499999</c:v>
                </c:pt>
                <c:pt idx="409">
                  <c:v>1.98852385243</c:v>
                </c:pt>
                <c:pt idx="410">
                  <c:v>1.9887160618599999</c:v>
                </c:pt>
                <c:pt idx="411">
                  <c:v>1.9889061239300001</c:v>
                </c:pt>
                <c:pt idx="412">
                  <c:v>1.98909403864</c:v>
                </c:pt>
                <c:pt idx="413">
                  <c:v>1.9892798060000001</c:v>
                </c:pt>
                <c:pt idx="414">
                  <c:v>1.9894634260099999</c:v>
                </c:pt>
                <c:pt idx="415">
                  <c:v>1.9896448986499999</c:v>
                </c:pt>
                <c:pt idx="416">
                  <c:v>1.9898242239499999</c:v>
                </c:pt>
                <c:pt idx="417">
                  <c:v>1.9900014018800001</c:v>
                </c:pt>
                <c:pt idx="418">
                  <c:v>1.99017643247</c:v>
                </c:pt>
                <c:pt idx="419">
                  <c:v>1.9903493156900001</c:v>
                </c:pt>
                <c:pt idx="420">
                  <c:v>1.9905200515599999</c:v>
                </c:pt>
                <c:pt idx="421">
                  <c:v>1.9906886400799999</c:v>
                </c:pt>
                <c:pt idx="422">
                  <c:v>1.9908550812400001</c:v>
                </c:pt>
                <c:pt idx="423">
                  <c:v>1.99101937504</c:v>
                </c:pt>
                <c:pt idx="424">
                  <c:v>1.9911815214899999</c:v>
                </c:pt>
                <c:pt idx="425">
                  <c:v>1.99134152059</c:v>
                </c:pt>
                <c:pt idx="426">
                  <c:v>1.9914993723300001</c:v>
                </c:pt>
                <c:pt idx="427">
                  <c:v>1.9916550767100001</c:v>
                </c:pt>
                <c:pt idx="428">
                  <c:v>1.9918086337300001</c:v>
                </c:pt>
                <c:pt idx="429">
                  <c:v>1.99196004341</c:v>
                </c:pt>
                <c:pt idx="430">
                  <c:v>1.9921093168499999</c:v>
                </c:pt>
                <c:pt idx="431">
                  <c:v>1.9922565022300001</c:v>
                </c:pt>
                <c:pt idx="432">
                  <c:v>1.99240155484</c:v>
                </c:pt>
                <c:pt idx="433">
                  <c:v>1.9925444746900001</c:v>
                </c:pt>
                <c:pt idx="434">
                  <c:v>1.9926852617599999</c:v>
                </c:pt>
                <c:pt idx="435">
                  <c:v>1.9928239160700001</c:v>
                </c:pt>
                <c:pt idx="436">
                  <c:v>1.9929604376200001</c:v>
                </c:pt>
                <c:pt idx="437">
                  <c:v>1.9930948263899999</c:v>
                </c:pt>
                <c:pt idx="438">
                  <c:v>1.9932270824</c:v>
                </c:pt>
                <c:pt idx="439">
                  <c:v>1.99335720564</c:v>
                </c:pt>
                <c:pt idx="440">
                  <c:v>1.99348519611</c:v>
                </c:pt>
                <c:pt idx="441">
                  <c:v>1.99361105382</c:v>
                </c:pt>
                <c:pt idx="442">
                  <c:v>1.9937347787499999</c:v>
                </c:pt>
                <c:pt idx="443">
                  <c:v>1.9938563709299999</c:v>
                </c:pt>
                <c:pt idx="444">
                  <c:v>1.9939758303299999</c:v>
                </c:pt>
                <c:pt idx="445">
                  <c:v>1.99409315696</c:v>
                </c:pt>
                <c:pt idx="446">
                  <c:v>1.9942083508299999</c:v>
                </c:pt>
                <c:pt idx="447">
                  <c:v>1.9943214119299999</c:v>
                </c:pt>
                <c:pt idx="448">
                  <c:v>1.9944323402599999</c:v>
                </c:pt>
                <c:pt idx="449">
                  <c:v>1.99454113583</c:v>
                </c:pt>
                <c:pt idx="450">
                  <c:v>1.99464779863</c:v>
                </c:pt>
                <c:pt idx="451">
                  <c:v>1.99475232866</c:v>
                </c:pt>
                <c:pt idx="452">
                  <c:v>1.99485472592</c:v>
                </c:pt>
                <c:pt idx="453">
                  <c:v>1.9949549904199999</c:v>
                </c:pt>
                <c:pt idx="454">
                  <c:v>1.9950531221500001</c:v>
                </c:pt>
                <c:pt idx="455">
                  <c:v>1.9951491211100001</c:v>
                </c:pt>
                <c:pt idx="456">
                  <c:v>1.9952429872999999</c:v>
                </c:pt>
                <c:pt idx="457">
                  <c:v>1.9953347207300001</c:v>
                </c:pt>
                <c:pt idx="458">
                  <c:v>1.99542432139</c:v>
                </c:pt>
                <c:pt idx="459">
                  <c:v>1.9955117892800001</c:v>
                </c:pt>
                <c:pt idx="460">
                  <c:v>1.9955971243999999</c:v>
                </c:pt>
                <c:pt idx="461">
                  <c:v>1.9956803267600001</c:v>
                </c:pt>
                <c:pt idx="462">
                  <c:v>1.99576139635</c:v>
                </c:pt>
                <c:pt idx="463">
                  <c:v>1.9958403331700001</c:v>
                </c:pt>
                <c:pt idx="464">
                  <c:v>1.99591713722</c:v>
                </c:pt>
                <c:pt idx="465">
                  <c:v>1.9959917501</c:v>
                </c:pt>
                <c:pt idx="466">
                  <c:v>1.99606366598</c:v>
                </c:pt>
                <c:pt idx="467">
                  <c:v>1.99613349734</c:v>
                </c:pt>
                <c:pt idx="468">
                  <c:v>1.9962012441899999</c:v>
                </c:pt>
                <c:pt idx="469">
                  <c:v>1.99626690651</c:v>
                </c:pt>
                <c:pt idx="470">
                  <c:v>1.99633048432</c:v>
                </c:pt>
                <c:pt idx="471">
                  <c:v>1.9963919776200001</c:v>
                </c:pt>
                <c:pt idx="472">
                  <c:v>1.99645138639</c:v>
                </c:pt>
                <c:pt idx="473">
                  <c:v>1.9965087106499999</c:v>
                </c:pt>
                <c:pt idx="474">
                  <c:v>1.9965639503899999</c:v>
                </c:pt>
                <c:pt idx="475">
                  <c:v>1.9966171056199999</c:v>
                </c:pt>
                <c:pt idx="476">
                  <c:v>1.99666817633</c:v>
                </c:pt>
                <c:pt idx="477">
                  <c:v>1.99671716252</c:v>
                </c:pt>
                <c:pt idx="478">
                  <c:v>1.9967640642</c:v>
                </c:pt>
                <c:pt idx="479">
                  <c:v>1.99680888136</c:v>
                </c:pt>
                <c:pt idx="480">
                  <c:v>1.9968516140000001</c:v>
                </c:pt>
                <c:pt idx="481">
                  <c:v>1.99689226213</c:v>
                </c:pt>
                <c:pt idx="482">
                  <c:v>1.99693082573</c:v>
                </c:pt>
                <c:pt idx="483">
                  <c:v>1.9969673048300001</c:v>
                </c:pt>
                <c:pt idx="484">
                  <c:v>1.9970016993999999</c:v>
                </c:pt>
                <c:pt idx="485">
                  <c:v>1.9970340094600001</c:v>
                </c:pt>
                <c:pt idx="486">
                  <c:v>1.9970642350000001</c:v>
                </c:pt>
                <c:pt idx="487">
                  <c:v>1.9970923760299999</c:v>
                </c:pt>
                <c:pt idx="488">
                  <c:v>1.99711843254</c:v>
                </c:pt>
                <c:pt idx="489">
                  <c:v>1.9971424045299999</c:v>
                </c:pt>
                <c:pt idx="490">
                  <c:v>1.9971642919999999</c:v>
                </c:pt>
                <c:pt idx="491">
                  <c:v>1.9971840949599999</c:v>
                </c:pt>
                <c:pt idx="492">
                  <c:v>1.9972018134</c:v>
                </c:pt>
                <c:pt idx="493">
                  <c:v>1.99721744733</c:v>
                </c:pt>
                <c:pt idx="494">
                  <c:v>1.9972309967299999</c:v>
                </c:pt>
                <c:pt idx="495">
                  <c:v>1.99724246162</c:v>
                </c:pt>
                <c:pt idx="496">
                  <c:v>1.9972518420000001</c:v>
                </c:pt>
                <c:pt idx="497">
                  <c:v>1.99725913786</c:v>
                </c:pt>
                <c:pt idx="498">
                  <c:v>1.9972643492</c:v>
                </c:pt>
                <c:pt idx="499">
                  <c:v>1.99726747602</c:v>
                </c:pt>
                <c:pt idx="500">
                  <c:v>1.9972685183300001</c:v>
                </c:pt>
                <c:pt idx="501">
                  <c:v>1.9972668059500001</c:v>
                </c:pt>
                <c:pt idx="502">
                  <c:v>1.99726296827</c:v>
                </c:pt>
                <c:pt idx="503">
                  <c:v>1.9972570053100001</c:v>
                </c:pt>
                <c:pt idx="504">
                  <c:v>1.9972489170500001</c:v>
                </c:pt>
                <c:pt idx="505">
                  <c:v>1.9972387035100001</c:v>
                </c:pt>
                <c:pt idx="506">
                  <c:v>1.9972263646699999</c:v>
                </c:pt>
                <c:pt idx="507">
                  <c:v>1.99721190055</c:v>
                </c:pt>
                <c:pt idx="508">
                  <c:v>1.99719531113</c:v>
                </c:pt>
                <c:pt idx="509">
                  <c:v>1.9971765964299999</c:v>
                </c:pt>
                <c:pt idx="510">
                  <c:v>1.99715575643</c:v>
                </c:pt>
                <c:pt idx="511">
                  <c:v>1.9971327911400001</c:v>
                </c:pt>
                <c:pt idx="512">
                  <c:v>1.99710770057</c:v>
                </c:pt>
                <c:pt idx="513">
                  <c:v>1.9970804847000001</c:v>
                </c:pt>
                <c:pt idx="514">
                  <c:v>1.99705114354</c:v>
                </c:pt>
                <c:pt idx="515">
                  <c:v>1.9970196770899999</c:v>
                </c:pt>
                <c:pt idx="516">
                  <c:v>1.9969860853600001</c:v>
                </c:pt>
                <c:pt idx="517">
                  <c:v>1.9969503683300001</c:v>
                </c:pt>
                <c:pt idx="518">
                  <c:v>1.99691252601</c:v>
                </c:pt>
                <c:pt idx="519">
                  <c:v>1.9968725584</c:v>
                </c:pt>
                <c:pt idx="520">
                  <c:v>1.9968304655</c:v>
                </c:pt>
                <c:pt idx="521">
                  <c:v>1.99678624731</c:v>
                </c:pt>
                <c:pt idx="522">
                  <c:v>1.99673990383</c:v>
                </c:pt>
                <c:pt idx="523">
                  <c:v>1.99669143507</c:v>
                </c:pt>
                <c:pt idx="524">
                  <c:v>1.9966408410100001</c:v>
                </c:pt>
                <c:pt idx="525">
                  <c:v>1.9965881216600001</c:v>
                </c:pt>
                <c:pt idx="526">
                  <c:v>1.9965332770199999</c:v>
                </c:pt>
                <c:pt idx="527">
                  <c:v>1.99647630708</c:v>
                </c:pt>
                <c:pt idx="528">
                  <c:v>1.9964172118600001</c:v>
                </c:pt>
                <c:pt idx="529">
                  <c:v>1.99635599135</c:v>
                </c:pt>
                <c:pt idx="530">
                  <c:v>1.9962926455500001</c:v>
                </c:pt>
                <c:pt idx="531">
                  <c:v>1.99622717446</c:v>
                </c:pt>
                <c:pt idx="532">
                  <c:v>1.9961595780800001</c:v>
                </c:pt>
                <c:pt idx="533">
                  <c:v>1.99608985641</c:v>
                </c:pt>
                <c:pt idx="534">
                  <c:v>1.99601800944</c:v>
                </c:pt>
                <c:pt idx="535">
                  <c:v>1.9959440371899999</c:v>
                </c:pt>
                <c:pt idx="536">
                  <c:v>1.99586799527</c:v>
                </c:pt>
                <c:pt idx="537">
                  <c:v>1.99578982647</c:v>
                </c:pt>
                <c:pt idx="538">
                  <c:v>1.9957095249700001</c:v>
                </c:pt>
                <c:pt idx="539">
                  <c:v>1.99562709076</c:v>
                </c:pt>
                <c:pt idx="540">
                  <c:v>1.99554252386</c:v>
                </c:pt>
                <c:pt idx="541">
                  <c:v>1.99545582424</c:v>
                </c:pt>
                <c:pt idx="542">
                  <c:v>1.9953669919299999</c:v>
                </c:pt>
                <c:pt idx="543">
                  <c:v>1.9952760269100001</c:v>
                </c:pt>
                <c:pt idx="544">
                  <c:v>1.9951829291800001</c:v>
                </c:pt>
                <c:pt idx="545">
                  <c:v>1.9950876987499999</c:v>
                </c:pt>
                <c:pt idx="546">
                  <c:v>1.9949903356200001</c:v>
                </c:pt>
                <c:pt idx="547">
                  <c:v>1.99489083979</c:v>
                </c:pt>
                <c:pt idx="548">
                  <c:v>1.9947892112500001</c:v>
                </c:pt>
                <c:pt idx="549">
                  <c:v>1.99468545</c:v>
                </c:pt>
                <c:pt idx="550">
                  <c:v>1.9945795560599999</c:v>
                </c:pt>
                <c:pt idx="551">
                  <c:v>1.9944715293999999</c:v>
                </c:pt>
                <c:pt idx="552">
                  <c:v>1.99436137005</c:v>
                </c:pt>
                <c:pt idx="553">
                  <c:v>1.99424907799</c:v>
                </c:pt>
                <c:pt idx="554">
                  <c:v>1.9941346532299999</c:v>
                </c:pt>
                <c:pt idx="555">
                  <c:v>1.99401809576</c:v>
                </c:pt>
                <c:pt idx="556">
                  <c:v>1.9938994055899999</c:v>
                </c:pt>
                <c:pt idx="557">
                  <c:v>1.9937785827100001</c:v>
                </c:pt>
                <c:pt idx="558">
                  <c:v>1.9936556271300001</c:v>
                </c:pt>
                <c:pt idx="559">
                  <c:v>1.99353053885</c:v>
                </c:pt>
                <c:pt idx="560">
                  <c:v>1.9934033178699999</c:v>
                </c:pt>
                <c:pt idx="561">
                  <c:v>1.9932739641699999</c:v>
                </c:pt>
                <c:pt idx="562">
                  <c:v>1.99314247778</c:v>
                </c:pt>
                <c:pt idx="563">
                  <c:v>1.9930088586800001</c:v>
                </c:pt>
                <c:pt idx="564">
                  <c:v>1.9928731068800001</c:v>
                </c:pt>
                <c:pt idx="565">
                  <c:v>1.9927352223699999</c:v>
                </c:pt>
                <c:pt idx="566">
                  <c:v>1.99259520517</c:v>
                </c:pt>
                <c:pt idx="567">
                  <c:v>1.9924530552499999</c:v>
                </c:pt>
                <c:pt idx="568">
                  <c:v>1.9923087726299999</c:v>
                </c:pt>
                <c:pt idx="569">
                  <c:v>1.99216235731</c:v>
                </c:pt>
                <c:pt idx="570">
                  <c:v>1.9920138092899999</c:v>
                </c:pt>
                <c:pt idx="571">
                  <c:v>1.99186317309</c:v>
                </c:pt>
                <c:pt idx="572">
                  <c:v>1.9917104007499999</c:v>
                </c:pt>
                <c:pt idx="573">
                  <c:v>1.99155548119</c:v>
                </c:pt>
                <c:pt idx="574">
                  <c:v>1.9913984143900001</c:v>
                </c:pt>
                <c:pt idx="575">
                  <c:v>1.9912392003699999</c:v>
                </c:pt>
                <c:pt idx="576">
                  <c:v>1.9910778391099999</c:v>
                </c:pt>
                <c:pt idx="577">
                  <c:v>1.9909143306299999</c:v>
                </c:pt>
                <c:pt idx="578">
                  <c:v>1.9907486749300001</c:v>
                </c:pt>
                <c:pt idx="579">
                  <c:v>1.99058087199</c:v>
                </c:pt>
                <c:pt idx="580">
                  <c:v>1.9904109218199999</c:v>
                </c:pt>
                <c:pt idx="581">
                  <c:v>1.99023882443</c:v>
                </c:pt>
                <c:pt idx="582">
                  <c:v>1.9900645798100001</c:v>
                </c:pt>
                <c:pt idx="583">
                  <c:v>1.9898881879600001</c:v>
                </c:pt>
                <c:pt idx="584">
                  <c:v>1.9897096488899999</c:v>
                </c:pt>
                <c:pt idx="585">
                  <c:v>1.9895289625799999</c:v>
                </c:pt>
                <c:pt idx="586">
                  <c:v>1.9893461290500001</c:v>
                </c:pt>
                <c:pt idx="587">
                  <c:v>1.98916114829</c:v>
                </c:pt>
                <c:pt idx="588">
                  <c:v>1.9889740202999999</c:v>
                </c:pt>
                <c:pt idx="589">
                  <c:v>1.98878474508</c:v>
                </c:pt>
                <c:pt idx="590">
                  <c:v>1.9885933226400001</c:v>
                </c:pt>
                <c:pt idx="591">
                  <c:v>1.9883997529599999</c:v>
                </c:pt>
                <c:pt idx="592">
                  <c:v>1.98820403606</c:v>
                </c:pt>
                <c:pt idx="593">
                  <c:v>1.98800617193</c:v>
                </c:pt>
                <c:pt idx="594">
                  <c:v>1.9878061605799999</c:v>
                </c:pt>
                <c:pt idx="595">
                  <c:v>1.9876040019900001</c:v>
                </c:pt>
                <c:pt idx="596">
                  <c:v>1.98739969618</c:v>
                </c:pt>
                <c:pt idx="597">
                  <c:v>1.9871932431399999</c:v>
                </c:pt>
                <c:pt idx="598">
                  <c:v>1.98698464287</c:v>
                </c:pt>
                <c:pt idx="599">
                  <c:v>1.98677389537</c:v>
                </c:pt>
                <c:pt idx="600">
                  <c:v>1.9865610006500001</c:v>
                </c:pt>
                <c:pt idx="601">
                  <c:v>1.9863459587000001</c:v>
                </c:pt>
                <c:pt idx="602">
                  <c:v>1.9861287695100001</c:v>
                </c:pt>
                <c:pt idx="603">
                  <c:v>1.98590943311</c:v>
                </c:pt>
                <c:pt idx="604">
                  <c:v>1.9856879494699999</c:v>
                </c:pt>
                <c:pt idx="605">
                  <c:v>1.9854643186000001</c:v>
                </c:pt>
                <c:pt idx="606">
                  <c:v>1.98523857373</c:v>
                </c:pt>
                <c:pt idx="607">
                  <c:v>1.9850106757599999</c:v>
                </c:pt>
                <c:pt idx="608">
                  <c:v>1.98478060957</c:v>
                </c:pt>
                <c:pt idx="609">
                  <c:v>1.9845483751599999</c:v>
                </c:pt>
                <c:pt idx="610">
                  <c:v>1.9843139725400001</c:v>
                </c:pt>
                <c:pt idx="611">
                  <c:v>1.9840774017</c:v>
                </c:pt>
                <c:pt idx="612">
                  <c:v>1.98383866264</c:v>
                </c:pt>
                <c:pt idx="613">
                  <c:v>1.9835977553599999</c:v>
                </c:pt>
                <c:pt idx="614">
                  <c:v>1.9833546798699999</c:v>
                </c:pt>
                <c:pt idx="615">
                  <c:v>1.9831094361599999</c:v>
                </c:pt>
                <c:pt idx="616">
                  <c:v>1.9828620242299999</c:v>
                </c:pt>
                <c:pt idx="617">
                  <c:v>1.9826124440899999</c:v>
                </c:pt>
                <c:pt idx="618">
                  <c:v>1.98236069572</c:v>
                </c:pt>
                <c:pt idx="619">
                  <c:v>1.98210677914</c:v>
                </c:pt>
                <c:pt idx="620">
                  <c:v>1.9818506943500001</c:v>
                </c:pt>
                <c:pt idx="621">
                  <c:v>1.9815924413299999</c:v>
                </c:pt>
                <c:pt idx="622">
                  <c:v>1.9813320201</c:v>
                </c:pt>
                <c:pt idx="623">
                  <c:v>1.9810694306500001</c:v>
                </c:pt>
                <c:pt idx="624">
                  <c:v>1.98080467299</c:v>
                </c:pt>
                <c:pt idx="625">
                  <c:v>1.9805377471000001</c:v>
                </c:pt>
                <c:pt idx="626">
                  <c:v>1.980268653</c:v>
                </c:pt>
                <c:pt idx="627">
                  <c:v>1.9799973906899999</c:v>
                </c:pt>
                <c:pt idx="628">
                  <c:v>1.9797239601500001</c:v>
                </c:pt>
                <c:pt idx="629">
                  <c:v>1.9794483614</c:v>
                </c:pt>
                <c:pt idx="630">
                  <c:v>1.97917059443</c:v>
                </c:pt>
                <c:pt idx="631">
                  <c:v>1.97889065924</c:v>
                </c:pt>
                <c:pt idx="632">
                  <c:v>1.9786085558399999</c:v>
                </c:pt>
                <c:pt idx="633">
                  <c:v>1.97832428422</c:v>
                </c:pt>
                <c:pt idx="634">
                  <c:v>1.97803784438</c:v>
                </c:pt>
                <c:pt idx="635">
                  <c:v>1.97774923632</c:v>
                </c:pt>
                <c:pt idx="636">
                  <c:v>1.97745846005</c:v>
                </c:pt>
                <c:pt idx="637">
                  <c:v>1.9771655155600001</c:v>
                </c:pt>
                <c:pt idx="638">
                  <c:v>1.9768704028499999</c:v>
                </c:pt>
                <c:pt idx="639">
                  <c:v>1.97657312193</c:v>
                </c:pt>
                <c:pt idx="640">
                  <c:v>1.9762736727900001</c:v>
                </c:pt>
                <c:pt idx="641">
                  <c:v>1.97597207755</c:v>
                </c:pt>
                <c:pt idx="642">
                  <c:v>1.9756683048399999</c:v>
                </c:pt>
                <c:pt idx="643">
                  <c:v>1.97536233743</c:v>
                </c:pt>
                <c:pt idx="644">
                  <c:v>1.9750541753299999</c:v>
                </c:pt>
                <c:pt idx="645">
                  <c:v>1.9747438185499999</c:v>
                </c:pt>
                <c:pt idx="646">
                  <c:v>1.9744312670699999</c:v>
                </c:pt>
                <c:pt idx="647">
                  <c:v>1.97411652091</c:v>
                </c:pt>
                <c:pt idx="648">
                  <c:v>1.9737995800499999</c:v>
                </c:pt>
                <c:pt idx="649">
                  <c:v>1.97348044451</c:v>
                </c:pt>
                <c:pt idx="650">
                  <c:v>1.97315911427</c:v>
                </c:pt>
                <c:pt idx="651">
                  <c:v>1.97283558935</c:v>
                </c:pt>
                <c:pt idx="652">
                  <c:v>1.9725098697400001</c:v>
                </c:pt>
                <c:pt idx="653">
                  <c:v>1.97218195543</c:v>
                </c:pt>
                <c:pt idx="654">
                  <c:v>1.9718518464399999</c:v>
                </c:pt>
                <c:pt idx="655">
                  <c:v>1.9715195427600001</c:v>
                </c:pt>
                <c:pt idx="656">
                  <c:v>1.9711850443800001</c:v>
                </c:pt>
                <c:pt idx="657">
                  <c:v>1.9708483513199999</c:v>
                </c:pt>
                <c:pt idx="658">
                  <c:v>1.97050946357</c:v>
                </c:pt>
                <c:pt idx="659">
                  <c:v>1.9701683811299999</c:v>
                </c:pt>
                <c:pt idx="660">
                  <c:v>1.9698251040000001</c:v>
                </c:pt>
                <c:pt idx="661">
                  <c:v>1.9694796321700001</c:v>
                </c:pt>
                <c:pt idx="662">
                  <c:v>1.9691319656599999</c:v>
                </c:pt>
                <c:pt idx="663">
                  <c:v>1.96878210446</c:v>
                </c:pt>
                <c:pt idx="664">
                  <c:v>1.9684300485699999</c:v>
                </c:pt>
                <c:pt idx="665">
                  <c:v>1.9680757980000001</c:v>
                </c:pt>
                <c:pt idx="666">
                  <c:v>1.9677193527300001</c:v>
                </c:pt>
                <c:pt idx="667">
                  <c:v>1.9673607127699999</c:v>
                </c:pt>
                <c:pt idx="668">
                  <c:v>1.96699987812</c:v>
                </c:pt>
                <c:pt idx="669">
                  <c:v>1.9666368487799999</c:v>
                </c:pt>
                <c:pt idx="670">
                  <c:v>1.9662716247500001</c:v>
                </c:pt>
                <c:pt idx="671">
                  <c:v>1.96590420604</c:v>
                </c:pt>
                <c:pt idx="672">
                  <c:v>1.9655345926300001</c:v>
                </c:pt>
                <c:pt idx="673">
                  <c:v>1.9651627845399999</c:v>
                </c:pt>
                <c:pt idx="674">
                  <c:v>1.96478878175</c:v>
                </c:pt>
                <c:pt idx="675">
                  <c:v>1.96441258428</c:v>
                </c:pt>
                <c:pt idx="676">
                  <c:v>1.96403420381</c:v>
                </c:pt>
                <c:pt idx="677">
                  <c:v>1.9636536144900001</c:v>
                </c:pt>
                <c:pt idx="678">
                  <c:v>1.9632707998700001</c:v>
                </c:pt>
                <c:pt idx="679">
                  <c:v>1.96288575994</c:v>
                </c:pt>
                <c:pt idx="680">
                  <c:v>1.9624984947099999</c:v>
                </c:pt>
                <c:pt idx="681">
                  <c:v>1.96210900416</c:v>
                </c:pt>
                <c:pt idx="682">
                  <c:v>1.96171728831</c:v>
                </c:pt>
                <c:pt idx="683">
                  <c:v>1.96132334716</c:v>
                </c:pt>
                <c:pt idx="684">
                  <c:v>1.9609271806899999</c:v>
                </c:pt>
                <c:pt idx="685">
                  <c:v>1.96052878892</c:v>
                </c:pt>
                <c:pt idx="686">
                  <c:v>1.9601281718400001</c:v>
                </c:pt>
                <c:pt idx="687">
                  <c:v>1.9597253294500001</c:v>
                </c:pt>
                <c:pt idx="688">
                  <c:v>1.9593202617600001</c:v>
                </c:pt>
                <c:pt idx="689">
                  <c:v>1.95891296876</c:v>
                </c:pt>
                <c:pt idx="690">
                  <c:v>1.9585034504500001</c:v>
                </c:pt>
                <c:pt idx="691">
                  <c:v>1.9580917068399999</c:v>
                </c:pt>
                <c:pt idx="692">
                  <c:v>1.9576777379200001</c:v>
                </c:pt>
                <c:pt idx="693">
                  <c:v>1.95726154369</c:v>
                </c:pt>
                <c:pt idx="694">
                  <c:v>1.9568431241499999</c:v>
                </c:pt>
                <c:pt idx="695">
                  <c:v>1.95642247931</c:v>
                </c:pt>
                <c:pt idx="696">
                  <c:v>1.95599960916</c:v>
                </c:pt>
                <c:pt idx="697">
                  <c:v>1.9555745137</c:v>
                </c:pt>
                <c:pt idx="698">
                  <c:v>1.9551471929399999</c:v>
                </c:pt>
                <c:pt idx="699">
                  <c:v>1.95471764687</c:v>
                </c:pt>
                <c:pt idx="700">
                  <c:v>1.9542858754900001</c:v>
                </c:pt>
                <c:pt idx="701">
                  <c:v>1.9538518788000001</c:v>
                </c:pt>
                <c:pt idx="702">
                  <c:v>1.9534156568100001</c:v>
                </c:pt>
                <c:pt idx="703">
                  <c:v>1.95297720951</c:v>
                </c:pt>
                <c:pt idx="704">
                  <c:v>1.9525365369000001</c:v>
                </c:pt>
                <c:pt idx="705">
                  <c:v>1.9520936389900001</c:v>
                </c:pt>
                <c:pt idx="706">
                  <c:v>1.9516485157700001</c:v>
                </c:pt>
                <c:pt idx="707">
                  <c:v>1.95120116724</c:v>
                </c:pt>
                <c:pt idx="708">
                  <c:v>1.9507515934099999</c:v>
                </c:pt>
                <c:pt idx="709">
                  <c:v>1.95029979427</c:v>
                </c:pt>
                <c:pt idx="710">
                  <c:v>1.94984576982</c:v>
                </c:pt>
                <c:pt idx="711">
                  <c:v>1.94938952251</c:v>
                </c:pt>
                <c:pt idx="712">
                  <c:v>1.9489310286499999</c:v>
                </c:pt>
                <c:pt idx="713">
                  <c:v>1.9484702764199999</c:v>
                </c:pt>
                <c:pt idx="714">
                  <c:v>1.9480072658500001</c:v>
                </c:pt>
                <c:pt idx="715">
                  <c:v>1.9475419969200001</c:v>
                </c:pt>
                <c:pt idx="716">
                  <c:v>1.94707446964</c:v>
                </c:pt>
                <c:pt idx="717">
                  <c:v>1.94660468401</c:v>
                </c:pt>
                <c:pt idx="718">
                  <c:v>1.9461326400300001</c:v>
                </c:pt>
                <c:pt idx="719">
                  <c:v>1.9456583376900001</c:v>
                </c:pt>
                <c:pt idx="720">
                  <c:v>1.9451817769999999</c:v>
                </c:pt>
                <c:pt idx="721">
                  <c:v>1.9447029579499999</c:v>
                </c:pt>
                <c:pt idx="722">
                  <c:v>1.94422188055</c:v>
                </c:pt>
                <c:pt idx="723">
                  <c:v>1.9437385448</c:v>
                </c:pt>
                <c:pt idx="724">
                  <c:v>1.9432529507</c:v>
                </c:pt>
                <c:pt idx="725">
                  <c:v>1.94276509825</c:v>
                </c:pt>
                <c:pt idx="726">
                  <c:v>1.94227498744</c:v>
                </c:pt>
                <c:pt idx="727">
                  <c:v>1.94178261828</c:v>
                </c:pt>
                <c:pt idx="728">
                  <c:v>1.94128799076</c:v>
                </c:pt>
                <c:pt idx="729">
                  <c:v>1.94079110489</c:v>
                </c:pt>
                <c:pt idx="730">
                  <c:v>1.94029196067</c:v>
                </c:pt>
                <c:pt idx="731">
                  <c:v>1.9397905580999999</c:v>
                </c:pt>
                <c:pt idx="732">
                  <c:v>1.9392868971799999</c:v>
                </c:pt>
                <c:pt idx="733">
                  <c:v>1.9387809779</c:v>
                </c:pt>
                <c:pt idx="734">
                  <c:v>1.93827280027</c:v>
                </c:pt>
                <c:pt idx="735">
                  <c:v>1.9377623642799999</c:v>
                </c:pt>
                <c:pt idx="736">
                  <c:v>1.9372496699499999</c:v>
                </c:pt>
                <c:pt idx="737">
                  <c:v>1.93673471726</c:v>
                </c:pt>
                <c:pt idx="738">
                  <c:v>1.93621750622</c:v>
                </c:pt>
                <c:pt idx="739">
                  <c:v>1.9356980368200001</c:v>
                </c:pt>
                <c:pt idx="740">
                  <c:v>1.93517630908</c:v>
                </c:pt>
                <c:pt idx="741">
                  <c:v>1.9346523229799999</c:v>
                </c:pt>
                <c:pt idx="742">
                  <c:v>1.9341260785200001</c:v>
                </c:pt>
                <c:pt idx="743">
                  <c:v>1.9335975757199999</c:v>
                </c:pt>
                <c:pt idx="744">
                  <c:v>1.9330668145600001</c:v>
                </c:pt>
                <c:pt idx="745">
                  <c:v>1.9325337950499999</c:v>
                </c:pt>
                <c:pt idx="746">
                  <c:v>1.9319985121500001</c:v>
                </c:pt>
                <c:pt idx="747">
                  <c:v>1.93146093947</c:v>
                </c:pt>
                <c:pt idx="748">
                  <c:v>1.9309210750800001</c:v>
                </c:pt>
                <c:pt idx="749">
                  <c:v>1.93037891898</c:v>
                </c:pt>
                <c:pt idx="750">
                  <c:v>1.92983447117</c:v>
                </c:pt>
                <c:pt idx="751">
                  <c:v>1.9292877316399999</c:v>
                </c:pt>
                <c:pt idx="752">
                  <c:v>1.9287387004100001</c:v>
                </c:pt>
                <c:pt idx="753">
                  <c:v>1.92818737747</c:v>
                </c:pt>
                <c:pt idx="754">
                  <c:v>1.92763376281</c:v>
                </c:pt>
                <c:pt idx="755">
                  <c:v>1.92707785645</c:v>
                </c:pt>
                <c:pt idx="756">
                  <c:v>1.9265196583699999</c:v>
                </c:pt>
                <c:pt idx="757">
                  <c:v>1.9259591685899999</c:v>
                </c:pt>
                <c:pt idx="758">
                  <c:v>1.9253963870899999</c:v>
                </c:pt>
                <c:pt idx="759">
                  <c:v>1.9248313138799999</c:v>
                </c:pt>
                <c:pt idx="760">
                  <c:v>1.92426394896</c:v>
                </c:pt>
                <c:pt idx="761">
                  <c:v>1.92369429233</c:v>
                </c:pt>
                <c:pt idx="762">
                  <c:v>1.92312234399</c:v>
                </c:pt>
                <c:pt idx="763">
                  <c:v>1.9225481039400001</c:v>
                </c:pt>
                <c:pt idx="764">
                  <c:v>1.9219715721799999</c:v>
                </c:pt>
                <c:pt idx="765">
                  <c:v>1.92139274871</c:v>
                </c:pt>
                <c:pt idx="766">
                  <c:v>1.9208116335300001</c:v>
                </c:pt>
                <c:pt idx="767">
                  <c:v>1.9202282266399999</c:v>
                </c:pt>
                <c:pt idx="768">
                  <c:v>1.91964252804</c:v>
                </c:pt>
                <c:pt idx="769">
                  <c:v>1.9190545377299999</c:v>
                </c:pt>
                <c:pt idx="770">
                  <c:v>1.9184642557</c:v>
                </c:pt>
                <c:pt idx="771">
                  <c:v>1.9178716819699999</c:v>
                </c:pt>
                <c:pt idx="772">
                  <c:v>1.91727681652</c:v>
                </c:pt>
                <c:pt idx="773">
                  <c:v>1.91667965937</c:v>
                </c:pt>
                <c:pt idx="774">
                  <c:v>1.9160802105100001</c:v>
                </c:pt>
                <c:pt idx="775">
                  <c:v>1.91547846993</c:v>
                </c:pt>
                <c:pt idx="776">
                  <c:v>1.91487443765</c:v>
                </c:pt>
                <c:pt idx="777">
                  <c:v>1.9142681136499999</c:v>
                </c:pt>
                <c:pt idx="778">
                  <c:v>1.9136594979399999</c:v>
                </c:pt>
                <c:pt idx="779">
                  <c:v>1.9130485905300001</c:v>
                </c:pt>
                <c:pt idx="780">
                  <c:v>1.9124353914000001</c:v>
                </c:pt>
                <c:pt idx="781">
                  <c:v>1.9118198905199999</c:v>
                </c:pt>
                <c:pt idx="782">
                  <c:v>1.9112020521499999</c:v>
                </c:pt>
                <c:pt idx="783">
                  <c:v>1.9105818909500001</c:v>
                </c:pt>
                <c:pt idx="784">
                  <c:v>1.9099594068900001</c:v>
                </c:pt>
                <c:pt idx="785">
                  <c:v>1.90933459999</c:v>
                </c:pt>
                <c:pt idx="786">
                  <c:v>1.90870747023</c:v>
                </c:pt>
                <c:pt idx="787">
                  <c:v>1.9080780176400001</c:v>
                </c:pt>
                <c:pt idx="788">
                  <c:v>1.90744624219</c:v>
                </c:pt>
                <c:pt idx="789">
                  <c:v>1.9068121439000001</c:v>
                </c:pt>
                <c:pt idx="790">
                  <c:v>1.90617572276</c:v>
                </c:pt>
                <c:pt idx="791">
                  <c:v>1.9055369787800001</c:v>
                </c:pt>
                <c:pt idx="792">
                  <c:v>1.90489591194</c:v>
                </c:pt>
                <c:pt idx="793">
                  <c:v>1.90425252226</c:v>
                </c:pt>
                <c:pt idx="794">
                  <c:v>1.9036068097300001</c:v>
                </c:pt>
                <c:pt idx="795">
                  <c:v>1.90295877436</c:v>
                </c:pt>
                <c:pt idx="796">
                  <c:v>1.9023084161399999</c:v>
                </c:pt>
                <c:pt idx="797">
                  <c:v>1.9016557350700001</c:v>
                </c:pt>
                <c:pt idx="798">
                  <c:v>1.9010007311599999</c:v>
                </c:pt>
                <c:pt idx="799">
                  <c:v>1.90034340439</c:v>
                </c:pt>
                <c:pt idx="800">
                  <c:v>1.8996837547800001</c:v>
                </c:pt>
                <c:pt idx="801">
                  <c:v>1.89902178233</c:v>
                </c:pt>
                <c:pt idx="802">
                  <c:v>1.89835748703</c:v>
                </c:pt>
                <c:pt idx="803">
                  <c:v>1.89769086888</c:v>
                </c:pt>
                <c:pt idx="804">
                  <c:v>1.89702192788</c:v>
                </c:pt>
                <c:pt idx="805">
                  <c:v>1.8963506640400001</c:v>
                </c:pt>
                <c:pt idx="806">
                  <c:v>1.89567707735</c:v>
                </c:pt>
                <c:pt idx="807">
                  <c:v>1.8950011678100001</c:v>
                </c:pt>
                <c:pt idx="808">
                  <c:v>1.89432293543</c:v>
                </c:pt>
                <c:pt idx="809">
                  <c:v>1.8936423802</c:v>
                </c:pt>
                <c:pt idx="810">
                  <c:v>1.8929595021200001</c:v>
                </c:pt>
                <c:pt idx="811">
                  <c:v>1.8922743012000001</c:v>
                </c:pt>
                <c:pt idx="812">
                  <c:v>1.8915867774299999</c:v>
                </c:pt>
                <c:pt idx="813">
                  <c:v>1.8908969308100001</c:v>
                </c:pt>
                <c:pt idx="814">
                  <c:v>1.8902047613399999</c:v>
                </c:pt>
                <c:pt idx="815">
                  <c:v>1.8895102690300001</c:v>
                </c:pt>
                <c:pt idx="816">
                  <c:v>1.88881344214</c:v>
                </c:pt>
                <c:pt idx="817">
                  <c:v>1.88811422693</c:v>
                </c:pt>
                <c:pt idx="818">
                  <c:v>1.8874126629100001</c:v>
                </c:pt>
                <c:pt idx="819">
                  <c:v>1.8867087500799999</c:v>
                </c:pt>
                <c:pt idx="820">
                  <c:v>1.88600248844</c:v>
                </c:pt>
                <c:pt idx="821">
                  <c:v>1.8852938779999999</c:v>
                </c:pt>
                <c:pt idx="822">
                  <c:v>1.8845829187500001</c:v>
                </c:pt>
                <c:pt idx="823">
                  <c:v>1.8838696106999999</c:v>
                </c:pt>
                <c:pt idx="824">
                  <c:v>1.88315395384</c:v>
                </c:pt>
                <c:pt idx="825">
                  <c:v>1.8824359481699999</c:v>
                </c:pt>
                <c:pt idx="826">
                  <c:v>1.8817155936900001</c:v>
                </c:pt>
                <c:pt idx="827">
                  <c:v>1.88099289041</c:v>
                </c:pt>
                <c:pt idx="828">
                  <c:v>1.88026783832</c:v>
                </c:pt>
                <c:pt idx="829">
                  <c:v>1.87954043743</c:v>
                </c:pt>
                <c:pt idx="830">
                  <c:v>1.8788106877299999</c:v>
                </c:pt>
                <c:pt idx="831">
                  <c:v>1.87807858922</c:v>
                </c:pt>
                <c:pt idx="832">
                  <c:v>1.8773441419100001</c:v>
                </c:pt>
                <c:pt idx="833">
                  <c:v>1.8766073457900001</c:v>
                </c:pt>
                <c:pt idx="834">
                  <c:v>1.8758682008600001</c:v>
                </c:pt>
                <c:pt idx="835">
                  <c:v>1.87512670713</c:v>
                </c:pt>
                <c:pt idx="836">
                  <c:v>1.87438286459</c:v>
                </c:pt>
                <c:pt idx="837">
                  <c:v>1.8736366732400001</c:v>
                </c:pt>
                <c:pt idx="838">
                  <c:v>1.87288813309</c:v>
                </c:pt>
                <c:pt idx="839">
                  <c:v>1.8721372441299999</c:v>
                </c:pt>
                <c:pt idx="840">
                  <c:v>1.87138400637</c:v>
                </c:pt>
                <c:pt idx="841">
                  <c:v>1.8706284198000001</c:v>
                </c:pt>
                <c:pt idx="842">
                  <c:v>1.86987048442</c:v>
                </c:pt>
                <c:pt idx="843">
                  <c:v>1.86911020024</c:v>
                </c:pt>
                <c:pt idx="844">
                  <c:v>1.8683475672500001</c:v>
                </c:pt>
                <c:pt idx="845">
                  <c:v>1.8675825854500001</c:v>
                </c:pt>
                <c:pt idx="846">
                  <c:v>1.8668152548500001</c:v>
                </c:pt>
                <c:pt idx="847">
                  <c:v>1.86604557544</c:v>
                </c:pt>
                <c:pt idx="848">
                  <c:v>1.8652735472299999</c:v>
                </c:pt>
                <c:pt idx="849">
                  <c:v>1.86449917021</c:v>
                </c:pt>
                <c:pt idx="850">
                  <c:v>1.86372244438</c:v>
                </c:pt>
                <c:pt idx="851">
                  <c:v>1.8629433606000001</c:v>
                </c:pt>
                <c:pt idx="852">
                  <c:v>1.8621618361500001</c:v>
                </c:pt>
                <c:pt idx="853">
                  <c:v>1.8613779454699999</c:v>
                </c:pt>
                <c:pt idx="854">
                  <c:v>1.86059168857</c:v>
                </c:pt>
                <c:pt idx="855">
                  <c:v>1.85980306545</c:v>
                </c:pt>
                <c:pt idx="856">
                  <c:v>1.85901207609</c:v>
                </c:pt>
                <c:pt idx="857">
                  <c:v>1.85821872052</c:v>
                </c:pt>
                <c:pt idx="858">
                  <c:v>1.8574229987199999</c:v>
                </c:pt>
                <c:pt idx="859">
                  <c:v>1.8566249106899999</c:v>
                </c:pt>
                <c:pt idx="860">
                  <c:v>1.8558244564499999</c:v>
                </c:pt>
                <c:pt idx="861">
                  <c:v>1.85502163597</c:v>
                </c:pt>
                <c:pt idx="862">
                  <c:v>1.85421644928</c:v>
                </c:pt>
                <c:pt idx="863">
                  <c:v>1.8534088963499999</c:v>
                </c:pt>
                <c:pt idx="864">
                  <c:v>1.85259897721</c:v>
                </c:pt>
                <c:pt idx="865">
                  <c:v>1.8517866918400001</c:v>
                </c:pt>
                <c:pt idx="866">
                  <c:v>1.8509720402400001</c:v>
                </c:pt>
                <c:pt idx="867">
                  <c:v>1.8501550224300001</c:v>
                </c:pt>
                <c:pt idx="868">
                  <c:v>1.8493356383799999</c:v>
                </c:pt>
                <c:pt idx="869">
                  <c:v>1.8485138881200001</c:v>
                </c:pt>
                <c:pt idx="870">
                  <c:v>1.84768977163</c:v>
                </c:pt>
                <c:pt idx="871">
                  <c:v>1.8468632889100001</c:v>
                </c:pt>
                <c:pt idx="872">
                  <c:v>1.8460344399699999</c:v>
                </c:pt>
                <c:pt idx="873">
                  <c:v>1.8452032248100001</c:v>
                </c:pt>
                <c:pt idx="874">
                  <c:v>1.8443696434200001</c:v>
                </c:pt>
                <c:pt idx="875">
                  <c:v>1.8435336958099999</c:v>
                </c:pt>
                <c:pt idx="876">
                  <c:v>1.84269538198</c:v>
                </c:pt>
                <c:pt idx="877">
                  <c:v>1.84185470192</c:v>
                </c:pt>
                <c:pt idx="878">
                  <c:v>1.84101165564</c:v>
                </c:pt>
                <c:pt idx="879">
                  <c:v>1.8401662431300001</c:v>
                </c:pt>
                <c:pt idx="880">
                  <c:v>1.8393184644</c:v>
                </c:pt>
                <c:pt idx="881">
                  <c:v>1.83846831945</c:v>
                </c:pt>
                <c:pt idx="882">
                  <c:v>1.83761580827</c:v>
                </c:pt>
                <c:pt idx="883">
                  <c:v>1.8367609308699999</c:v>
                </c:pt>
                <c:pt idx="884">
                  <c:v>1.8359036872400001</c:v>
                </c:pt>
                <c:pt idx="885">
                  <c:v>1.8350440774000001</c:v>
                </c:pt>
                <c:pt idx="886">
                  <c:v>1.83418210008</c:v>
                </c:pt>
                <c:pt idx="887">
                  <c:v>1.8333176303200001</c:v>
                </c:pt>
                <c:pt idx="888">
                  <c:v>1.8324507891899999</c:v>
                </c:pt>
                <c:pt idx="889">
                  <c:v>1.8315815767100001</c:v>
                </c:pt>
                <c:pt idx="890">
                  <c:v>1.8307099928499999</c:v>
                </c:pt>
                <c:pt idx="891">
                  <c:v>1.82983603764</c:v>
                </c:pt>
                <c:pt idx="892">
                  <c:v>1.82895971105</c:v>
                </c:pt>
                <c:pt idx="893">
                  <c:v>1.82808101311</c:v>
                </c:pt>
                <c:pt idx="894">
                  <c:v>1.8271999437999999</c:v>
                </c:pt>
                <c:pt idx="895">
                  <c:v>1.8263165031199999</c:v>
                </c:pt>
                <c:pt idx="896">
                  <c:v>1.82543069108</c:v>
                </c:pt>
                <c:pt idx="897">
                  <c:v>1.8245425076699999</c:v>
                </c:pt>
                <c:pt idx="898">
                  <c:v>1.8236519528999999</c:v>
                </c:pt>
                <c:pt idx="899">
                  <c:v>1.82275902677</c:v>
                </c:pt>
                <c:pt idx="900">
                  <c:v>1.82186372927</c:v>
                </c:pt>
                <c:pt idx="901">
                  <c:v>1.82096606041</c:v>
                </c:pt>
                <c:pt idx="902">
                  <c:v>1.8200660201800001</c:v>
                </c:pt>
                <c:pt idx="903">
                  <c:v>1.81916360858</c:v>
                </c:pt>
                <c:pt idx="904">
                  <c:v>1.8182588256300001</c:v>
                </c:pt>
                <c:pt idx="905">
                  <c:v>1.81735167131</c:v>
                </c:pt>
                <c:pt idx="906">
                  <c:v>1.8164421456199999</c:v>
                </c:pt>
                <c:pt idx="907">
                  <c:v>1.81553024857</c:v>
                </c:pt>
                <c:pt idx="908">
                  <c:v>1.8146159801599999</c:v>
                </c:pt>
                <c:pt idx="909">
                  <c:v>1.8136993403799999</c:v>
                </c:pt>
                <c:pt idx="910">
                  <c:v>1.81278032924</c:v>
                </c:pt>
                <c:pt idx="911">
                  <c:v>1.8118589467299999</c:v>
                </c:pt>
                <c:pt idx="912">
                  <c:v>1.8109351928599999</c:v>
                </c:pt>
                <c:pt idx="913">
                  <c:v>1.81000906762</c:v>
                </c:pt>
                <c:pt idx="914">
                  <c:v>1.80908057103</c:v>
                </c:pt>
                <c:pt idx="915">
                  <c:v>1.80814970306</c:v>
                </c:pt>
                <c:pt idx="916">
                  <c:v>1.8072164637399999</c:v>
                </c:pt>
                <c:pt idx="917">
                  <c:v>1.8062808530500001</c:v>
                </c:pt>
                <c:pt idx="918">
                  <c:v>1.8053428709899999</c:v>
                </c:pt>
                <c:pt idx="919">
                  <c:v>1.80440251757</c:v>
                </c:pt>
                <c:pt idx="920">
                  <c:v>1.80345979279</c:v>
                </c:pt>
                <c:pt idx="921">
                  <c:v>1.8025146966400001</c:v>
                </c:pt>
                <c:pt idx="922">
                  <c:v>1.8015670855100001</c:v>
                </c:pt>
                <c:pt idx="923">
                  <c:v>1.8006171012500001</c:v>
                </c:pt>
                <c:pt idx="924">
                  <c:v>1.7996647567799999</c:v>
                </c:pt>
                <c:pt idx="925">
                  <c:v>1.7987100521199999</c:v>
                </c:pt>
                <c:pt idx="926">
                  <c:v>1.79775298726</c:v>
                </c:pt>
                <c:pt idx="927">
                  <c:v>1.7967935622</c:v>
                </c:pt>
                <c:pt idx="928">
                  <c:v>1.7958317769300001</c:v>
                </c:pt>
                <c:pt idx="929">
                  <c:v>1.7948676314700001</c:v>
                </c:pt>
                <c:pt idx="930">
                  <c:v>1.7939011258199999</c:v>
                </c:pt>
                <c:pt idx="931">
                  <c:v>1.7929322599599999</c:v>
                </c:pt>
                <c:pt idx="932">
                  <c:v>1.7919610339000001</c:v>
                </c:pt>
                <c:pt idx="933">
                  <c:v>1.7909874476500001</c:v>
                </c:pt>
                <c:pt idx="934">
                  <c:v>1.79001150119</c:v>
                </c:pt>
                <c:pt idx="935">
                  <c:v>1.78903319454</c:v>
                </c:pt>
                <c:pt idx="936">
                  <c:v>1.7880525276899999</c:v>
                </c:pt>
                <c:pt idx="937">
                  <c:v>1.7870695006399999</c:v>
                </c:pt>
                <c:pt idx="938">
                  <c:v>1.7860841133900001</c:v>
                </c:pt>
                <c:pt idx="939">
                  <c:v>1.7850963659400001</c:v>
                </c:pt>
                <c:pt idx="940">
                  <c:v>1.78410625829</c:v>
                </c:pt>
                <c:pt idx="941">
                  <c:v>1.7831137904500001</c:v>
                </c:pt>
                <c:pt idx="942">
                  <c:v>1.7821189624</c:v>
                </c:pt>
                <c:pt idx="943">
                  <c:v>1.7811217741600001</c:v>
                </c:pt>
                <c:pt idx="944">
                  <c:v>1.78012222572</c:v>
                </c:pt>
                <c:pt idx="945">
                  <c:v>1.7791203170800001</c:v>
                </c:pt>
                <c:pt idx="946">
                  <c:v>1.77811604825</c:v>
                </c:pt>
                <c:pt idx="947">
                  <c:v>1.7771094192100001</c:v>
                </c:pt>
                <c:pt idx="948">
                  <c:v>1.7761004299800001</c:v>
                </c:pt>
                <c:pt idx="949">
                  <c:v>1.7750890805499999</c:v>
                </c:pt>
                <c:pt idx="950">
                  <c:v>1.7740753709199999</c:v>
                </c:pt>
                <c:pt idx="951">
                  <c:v>1.77305930109</c:v>
                </c:pt>
                <c:pt idx="952">
                  <c:v>1.77204087106</c:v>
                </c:pt>
                <c:pt idx="953">
                  <c:v>1.7710200808400001</c:v>
                </c:pt>
                <c:pt idx="954">
                  <c:v>1.7699969304200001</c:v>
                </c:pt>
                <c:pt idx="955">
                  <c:v>1.7689714197999999</c:v>
                </c:pt>
                <c:pt idx="956">
                  <c:v>1.7679435489799999</c:v>
                </c:pt>
                <c:pt idx="957">
                  <c:v>1.76691316409</c:v>
                </c:pt>
                <c:pt idx="958">
                  <c:v>1.7658804164599999</c:v>
                </c:pt>
                <c:pt idx="959">
                  <c:v>1.7648453403</c:v>
                </c:pt>
                <c:pt idx="960">
                  <c:v>1.76380793561</c:v>
                </c:pt>
                <c:pt idx="961">
                  <c:v>1.7627682024</c:v>
                </c:pt>
                <c:pt idx="962">
                  <c:v>1.76172614067</c:v>
                </c:pt>
                <c:pt idx="963">
                  <c:v>1.7606817504000001</c:v>
                </c:pt>
                <c:pt idx="964">
                  <c:v>1.75963503161</c:v>
                </c:pt>
                <c:pt idx="965">
                  <c:v>1.75858598429</c:v>
                </c:pt>
                <c:pt idx="966">
                  <c:v>1.7575346084500001</c:v>
                </c:pt>
                <c:pt idx="967">
                  <c:v>1.75648090408</c:v>
                </c:pt>
                <c:pt idx="968">
                  <c:v>1.75542487118</c:v>
                </c:pt>
                <c:pt idx="969">
                  <c:v>1.7543665097600001</c:v>
                </c:pt>
                <c:pt idx="970">
                  <c:v>1.75330581981</c:v>
                </c:pt>
                <c:pt idx="971">
                  <c:v>1.75224280133</c:v>
                </c:pt>
                <c:pt idx="972">
                  <c:v>1.75117745433</c:v>
                </c:pt>
                <c:pt idx="973">
                  <c:v>1.7501097788</c:v>
                </c:pt>
                <c:pt idx="974">
                  <c:v>1.7490397747399999</c:v>
                </c:pt>
                <c:pt idx="975">
                  <c:v>1.74796744216</c:v>
                </c:pt>
                <c:pt idx="976">
                  <c:v>1.7468927810499999</c:v>
                </c:pt>
                <c:pt idx="977">
                  <c:v>1.7458157914200001</c:v>
                </c:pt>
                <c:pt idx="978">
                  <c:v>1.7447364732599999</c:v>
                </c:pt>
                <c:pt idx="979">
                  <c:v>1.74365482657</c:v>
                </c:pt>
                <c:pt idx="980">
                  <c:v>1.74257085136</c:v>
                </c:pt>
                <c:pt idx="981">
                  <c:v>1.74148454762</c:v>
                </c:pt>
                <c:pt idx="982">
                  <c:v>1.7403959153599999</c:v>
                </c:pt>
                <c:pt idx="983">
                  <c:v>1.7393049545699999</c:v>
                </c:pt>
                <c:pt idx="984">
                  <c:v>1.7382116652599999</c:v>
                </c:pt>
                <c:pt idx="985">
                  <c:v>1.73711604741</c:v>
                </c:pt>
                <c:pt idx="986">
                  <c:v>1.73601810105</c:v>
                </c:pt>
                <c:pt idx="987">
                  <c:v>1.73491782616</c:v>
                </c:pt>
                <c:pt idx="988">
                  <c:v>1.7338152227400001</c:v>
                </c:pt>
                <c:pt idx="989">
                  <c:v>1.7327102907900001</c:v>
                </c:pt>
                <c:pt idx="990">
                  <c:v>1.7316030303300001</c:v>
                </c:pt>
                <c:pt idx="991">
                  <c:v>1.7304934413299999</c:v>
                </c:pt>
                <c:pt idx="992">
                  <c:v>1.7293813654100001</c:v>
                </c:pt>
                <c:pt idx="993">
                  <c:v>1.72826695435</c:v>
                </c:pt>
                <c:pt idx="994">
                  <c:v>1.72715027114</c:v>
                </c:pt>
                <c:pt idx="995">
                  <c:v>1.72603131578</c:v>
                </c:pt>
                <c:pt idx="996">
                  <c:v>1.7249100882799999</c:v>
                </c:pt>
                <c:pt idx="997">
                  <c:v>1.7237865886199999</c:v>
                </c:pt>
                <c:pt idx="998">
                  <c:v>1.7226608168199999</c:v>
                </c:pt>
                <c:pt idx="999">
                  <c:v>1.7215327728700001</c:v>
                </c:pt>
                <c:pt idx="1000">
                  <c:v>1.72040245677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742-41A9-93F0-F9B33DA76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0511976"/>
        <c:axId val="530518864"/>
      </c:scatterChart>
      <c:valAx>
        <c:axId val="530511976"/>
        <c:scaling>
          <c:orientation val="minMax"/>
          <c:max val="1000"/>
          <c:min val="-1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Z (mm)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18864"/>
        <c:crosses val="autoZero"/>
        <c:crossBetween val="midCat"/>
      </c:valAx>
      <c:valAx>
        <c:axId val="53051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 along</a:t>
                </a:r>
                <a:r>
                  <a:rPr lang="en-US" baseline="0"/>
                  <a:t> Z axis (T)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11976"/>
        <c:crossesAt val="-1000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84015996237816"/>
          <c:y val="5.5435073504305057E-2"/>
          <c:w val="0.72281416130378551"/>
          <c:h val="0.78148437695691797"/>
        </c:manualLayout>
      </c:layout>
      <c:scatterChart>
        <c:scatterStyle val="smoothMarker"/>
        <c:varyColors val="0"/>
        <c:ser>
          <c:idx val="1"/>
          <c:order val="0"/>
          <c:tx>
            <c:v>Jc @ 4.7K</c:v>
          </c:tx>
          <c:spPr>
            <a:ln w="9525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Supra!$R$33:$R$42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Supra!$T$33:$T$42</c:f>
              <c:numCache>
                <c:formatCode>0</c:formatCode>
                <c:ptCount val="10"/>
                <c:pt idx="0">
                  <c:v>7360.1711420416113</c:v>
                </c:pt>
                <c:pt idx="1">
                  <c:v>4905.6453135529446</c:v>
                </c:pt>
                <c:pt idx="2">
                  <c:v>3646.4253694460363</c:v>
                </c:pt>
                <c:pt idx="3">
                  <c:v>2796.8281242610919</c:v>
                </c:pt>
                <c:pt idx="4">
                  <c:v>2147.8738461161938</c:v>
                </c:pt>
                <c:pt idx="5">
                  <c:v>1614.8925533122942</c:v>
                </c:pt>
                <c:pt idx="6">
                  <c:v>1154.8952093444034</c:v>
                </c:pt>
                <c:pt idx="7">
                  <c:v>741.71399135345314</c:v>
                </c:pt>
                <c:pt idx="8">
                  <c:v>354.29962103667913</c:v>
                </c:pt>
                <c:pt idx="9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357-432B-9153-971E8635EF73}"/>
            </c:ext>
          </c:extLst>
        </c:ser>
        <c:ser>
          <c:idx val="2"/>
          <c:order val="1"/>
          <c:tx>
            <c:v>Load line</c:v>
          </c:tx>
          <c:spPr>
            <a:ln w="9525">
              <a:solidFill>
                <a:srgbClr val="FF0000"/>
              </a:solidFill>
              <a:prstDash val="dash"/>
            </a:ln>
          </c:spPr>
          <c:marker>
            <c:symbol val="none"/>
          </c:marker>
          <c:xVal>
            <c:numRef>
              <c:f>Supra!$O$23:$O$26</c:f>
              <c:numCache>
                <c:formatCode>0.00</c:formatCode>
                <c:ptCount val="4"/>
                <c:pt idx="0" formatCode="General">
                  <c:v>0</c:v>
                </c:pt>
                <c:pt idx="1">
                  <c:v>1.925</c:v>
                </c:pt>
                <c:pt idx="2">
                  <c:v>4.9000000000001904</c:v>
                </c:pt>
                <c:pt idx="3" formatCode="General">
                  <c:v>14</c:v>
                </c:pt>
              </c:numCache>
            </c:numRef>
          </c:xVal>
          <c:yVal>
            <c:numRef>
              <c:f>Supra!$Q$23:$Q$26</c:f>
              <c:numCache>
                <c:formatCode>0</c:formatCode>
                <c:ptCount val="4"/>
                <c:pt idx="0" formatCode="General">
                  <c:v>0</c:v>
                </c:pt>
                <c:pt idx="1">
                  <c:v>870.10620259746622</c:v>
                </c:pt>
                <c:pt idx="2">
                  <c:v>2206.605838356747</c:v>
                </c:pt>
                <c:pt idx="3">
                  <c:v>6328.0451097997548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357-432B-9153-971E8635EF73}"/>
            </c:ext>
          </c:extLst>
        </c:ser>
        <c:ser>
          <c:idx val="0"/>
          <c:order val="2"/>
          <c:tx>
            <c:v>B0 = 2T</c:v>
          </c:tx>
          <c:spPr>
            <a:ln>
              <a:noFill/>
            </a:ln>
          </c:spPr>
          <c:marker>
            <c:symbol val="square"/>
            <c:size val="5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5-2357-432B-9153-971E8635EF73}"/>
              </c:ext>
            </c:extLst>
          </c:dPt>
          <c:xVal>
            <c:numLit>
              <c:formatCode>General</c:formatCode>
              <c:ptCount val="1"/>
              <c:pt idx="0">
                <c:v>2.6</c:v>
              </c:pt>
            </c:numLit>
          </c:xVal>
          <c:yVal>
            <c:numLit>
              <c:formatCode>General</c:formatCode>
              <c:ptCount val="1"/>
              <c:pt idx="0">
                <c:v>1175</c:v>
              </c:pt>
            </c:numLit>
          </c:yVal>
          <c:smooth val="1"/>
          <c:extLst>
            <c:ext xmlns:c16="http://schemas.microsoft.com/office/drawing/2014/chart" uri="{C3380CC4-5D6E-409C-BE32-E72D297353CC}">
              <c16:uniqueId val="{00000002-2357-432B-9153-971E8635EF73}"/>
            </c:ext>
          </c:extLst>
        </c:ser>
        <c:ser>
          <c:idx val="3"/>
          <c:order val="3"/>
          <c:tx>
            <c:v>B0 = 1.7T</c:v>
          </c:tx>
          <c:spPr>
            <a:ln>
              <a:noFill/>
            </a:ln>
          </c:spPr>
          <c:marker>
            <c:symbol val="square"/>
            <c:size val="5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</c:spPr>
          </c:marker>
          <c:xVal>
            <c:numLit>
              <c:formatCode>General</c:formatCode>
              <c:ptCount val="1"/>
              <c:pt idx="0">
                <c:v>2.19</c:v>
              </c:pt>
            </c:numLit>
          </c:xVal>
          <c:yVal>
            <c:numLit>
              <c:formatCode>General</c:formatCode>
              <c:ptCount val="1"/>
              <c:pt idx="0">
                <c:v>987</c:v>
              </c:pt>
            </c:numLit>
          </c:yVal>
          <c:smooth val="1"/>
          <c:extLst>
            <c:ext xmlns:c16="http://schemas.microsoft.com/office/drawing/2014/chart" uri="{C3380CC4-5D6E-409C-BE32-E72D297353CC}">
              <c16:uniqueId val="{00000003-2357-432B-9153-971E8635EF73}"/>
            </c:ext>
          </c:extLst>
        </c:ser>
        <c:ser>
          <c:idx val="4"/>
          <c:order val="4"/>
          <c:tx>
            <c:v>B0 = 1.5T</c:v>
          </c:tx>
          <c:spPr>
            <a:ln>
              <a:noFill/>
            </a:ln>
          </c:spPr>
          <c:marker>
            <c:symbol val="square"/>
            <c:size val="5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marker>
          <c:xVal>
            <c:numLit>
              <c:formatCode>General</c:formatCode>
              <c:ptCount val="1"/>
              <c:pt idx="0">
                <c:v>1.93</c:v>
              </c:pt>
            </c:numLit>
          </c:xVal>
          <c:yVal>
            <c:numLit>
              <c:formatCode>General</c:formatCode>
              <c:ptCount val="1"/>
              <c:pt idx="0">
                <c:v>870</c:v>
              </c:pt>
            </c:numLit>
          </c:yVal>
          <c:smooth val="1"/>
          <c:extLst>
            <c:ext xmlns:c16="http://schemas.microsoft.com/office/drawing/2014/chart" uri="{C3380CC4-5D6E-409C-BE32-E72D297353CC}">
              <c16:uniqueId val="{00000004-2357-432B-9153-971E8635E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776104"/>
        <c:axId val="1"/>
      </c:scatterChart>
      <c:valAx>
        <c:axId val="396776104"/>
        <c:scaling>
          <c:orientation val="minMax"/>
          <c:max val="9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 sz="1400" dirty="0" err="1" smtClean="0"/>
                  <a:t>B</a:t>
                </a:r>
                <a:r>
                  <a:rPr lang="fr-FR" sz="1400" baseline="-25000" dirty="0" err="1" smtClean="0"/>
                  <a:t>peak</a:t>
                </a:r>
                <a:r>
                  <a:rPr lang="fr-FR" sz="1400" dirty="0" smtClean="0"/>
                  <a:t> </a:t>
                </a:r>
                <a:r>
                  <a:rPr lang="fr-FR" sz="1400" dirty="0"/>
                  <a:t>[T]</a:t>
                </a:r>
              </a:p>
            </c:rich>
          </c:tx>
          <c:layout>
            <c:manualLayout>
              <c:xMode val="edge"/>
              <c:yMode val="edge"/>
              <c:x val="0.46961158572109607"/>
              <c:y val="0.9284572516338445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crossBetween val="midCat"/>
        <c:majorUnit val="1"/>
      </c:valAx>
      <c:valAx>
        <c:axId val="1"/>
        <c:scaling>
          <c:orientation val="minMax"/>
          <c:max val="50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 sz="1400" dirty="0" err="1" smtClean="0"/>
                  <a:t>J</a:t>
                </a:r>
                <a:r>
                  <a:rPr lang="fr-FR" sz="1400" baseline="-25000" dirty="0" err="1" smtClean="0"/>
                  <a:t>c</a:t>
                </a:r>
                <a:r>
                  <a:rPr lang="fr-FR" sz="1400" dirty="0" smtClean="0"/>
                  <a:t> </a:t>
                </a:r>
                <a:r>
                  <a:rPr lang="fr-FR" sz="1400" dirty="0"/>
                  <a:t>[A/mm2]</a:t>
                </a:r>
              </a:p>
            </c:rich>
          </c:tx>
          <c:layout>
            <c:manualLayout>
              <c:xMode val="edge"/>
              <c:yMode val="edge"/>
              <c:x val="7.3923308522189719E-4"/>
              <c:y val="0.28060108605230927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6776104"/>
        <c:crosses val="autoZero"/>
        <c:crossBetween val="midCat"/>
      </c:valAx>
      <c:spPr>
        <a:solidFill>
          <a:schemeClr val="bg1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9675875754107732"/>
          <c:y val="7.975605547733039E-2"/>
          <c:w val="0.31063099934838495"/>
          <c:h val="0.31669077040105365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Normal stress as a functions of the different load cases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525970962038879"/>
          <c:y val="0.21687777030543851"/>
          <c:w val="0.56215721730085766"/>
          <c:h val="0.71782428001919807"/>
        </c:manualLayout>
      </c:layout>
      <c:barChart>
        <c:barDir val="col"/>
        <c:grouping val="clustered"/>
        <c:varyColors val="0"/>
        <c:ser>
          <c:idx val="3"/>
          <c:order val="0"/>
          <c:tx>
            <c:v>COIL Normal stress X</c:v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numRef>
              <c:f>'Summary graphs'!$E$9:$H$9</c:f>
              <c:numCache>
                <c:formatCode>General</c:formatCode>
                <c:ptCount val="4"/>
                <c:pt idx="0">
                  <c:v>4</c:v>
                </c:pt>
                <c:pt idx="1">
                  <c:v>54</c:v>
                </c:pt>
                <c:pt idx="2">
                  <c:v>104</c:v>
                </c:pt>
                <c:pt idx="3">
                  <c:v>154</c:v>
                </c:pt>
              </c:numCache>
            </c:numRef>
          </c:cat>
          <c:val>
            <c:numRef>
              <c:f>'Summary graphs'!$E$8:$H$8</c:f>
              <c:numCache>
                <c:formatCode>General</c:formatCode>
                <c:ptCount val="4"/>
                <c:pt idx="0">
                  <c:v>25</c:v>
                </c:pt>
                <c:pt idx="1">
                  <c:v>43</c:v>
                </c:pt>
                <c:pt idx="2">
                  <c:v>50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C3-4951-9A96-30A90FE0DCAB}"/>
            </c:ext>
          </c:extLst>
        </c:ser>
        <c:ser>
          <c:idx val="7"/>
          <c:order val="1"/>
          <c:tx>
            <c:v>G10 Normal stress Y</c:v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cat>
            <c:numRef>
              <c:f>'Summary graphs'!$E$17:$H$17</c:f>
              <c:numCache>
                <c:formatCode>General</c:formatCode>
                <c:ptCount val="4"/>
                <c:pt idx="0">
                  <c:v>8</c:v>
                </c:pt>
                <c:pt idx="1">
                  <c:v>58</c:v>
                </c:pt>
                <c:pt idx="2">
                  <c:v>108</c:v>
                </c:pt>
                <c:pt idx="3">
                  <c:v>158</c:v>
                </c:pt>
              </c:numCache>
            </c:numRef>
          </c:cat>
          <c:val>
            <c:numRef>
              <c:f>'Summary graphs'!$E$16:$H$16</c:f>
              <c:numCache>
                <c:formatCode>General</c:formatCode>
                <c:ptCount val="4"/>
                <c:pt idx="0">
                  <c:v>2</c:v>
                </c:pt>
                <c:pt idx="1">
                  <c:v>46</c:v>
                </c:pt>
                <c:pt idx="2">
                  <c:v>15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C3-4951-9A96-30A90FE0DCAB}"/>
            </c:ext>
          </c:extLst>
        </c:ser>
        <c:ser>
          <c:idx val="2"/>
          <c:order val="2"/>
          <c:tx>
            <c:v>BRASS Normal stress Y</c:v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cat>
            <c:numRef>
              <c:f>'Summary graphs'!$E$23:$H$23</c:f>
              <c:numCache>
                <c:formatCode>General</c:formatCode>
                <c:ptCount val="4"/>
                <c:pt idx="0">
                  <c:v>11</c:v>
                </c:pt>
                <c:pt idx="1">
                  <c:v>61</c:v>
                </c:pt>
                <c:pt idx="2">
                  <c:v>111</c:v>
                </c:pt>
                <c:pt idx="3">
                  <c:v>161</c:v>
                </c:pt>
              </c:numCache>
            </c:numRef>
          </c:cat>
          <c:val>
            <c:numRef>
              <c:f>'Summary graphs'!$E$22:$H$22</c:f>
              <c:numCache>
                <c:formatCode>General</c:formatCode>
                <c:ptCount val="4"/>
                <c:pt idx="0">
                  <c:v>11</c:v>
                </c:pt>
                <c:pt idx="1">
                  <c:v>66</c:v>
                </c:pt>
                <c:pt idx="2">
                  <c:v>51</c:v>
                </c:pt>
                <c:pt idx="3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C3-4951-9A96-30A90FE0D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7980368"/>
        <c:axId val="647982992"/>
      </c:barChart>
      <c:lineChart>
        <c:grouping val="standard"/>
        <c:varyColors val="0"/>
        <c:ser>
          <c:idx val="9"/>
          <c:order val="3"/>
          <c:tx>
            <c:v>Limit COIL</c:v>
          </c:tx>
          <c:spPr>
            <a:ln w="19050" cap="rnd">
              <a:solidFill>
                <a:srgbClr val="FFC00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'Summary graphs'!$C$52:$C$55</c:f>
              <c:numCache>
                <c:formatCode>General</c:formatCode>
                <c:ptCount val="4"/>
                <c:pt idx="0">
                  <c:v>1</c:v>
                </c:pt>
                <c:pt idx="1">
                  <c:v>26</c:v>
                </c:pt>
                <c:pt idx="2">
                  <c:v>27</c:v>
                </c:pt>
                <c:pt idx="3">
                  <c:v>151</c:v>
                </c:pt>
              </c:numCache>
            </c:numRef>
          </c:cat>
          <c:val>
            <c:numRef>
              <c:f>'Summary graphs'!$B$52:$B$55</c:f>
              <c:numCache>
                <c:formatCode>0</c:formatCode>
                <c:ptCount val="4"/>
                <c:pt idx="0">
                  <c:v>110</c:v>
                </c:pt>
                <c:pt idx="1">
                  <c:v>133.33333333333331</c:v>
                </c:pt>
                <c:pt idx="2">
                  <c:v>133.33333333333331</c:v>
                </c:pt>
                <c:pt idx="3">
                  <c:v>133.33333333333331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C3-4951-9A96-30A90FE0DCAB}"/>
            </c:ext>
          </c:extLst>
        </c:ser>
        <c:ser>
          <c:idx val="10"/>
          <c:order val="4"/>
          <c:tx>
            <c:v>Limit G10</c:v>
          </c:tx>
          <c:spPr>
            <a:ln w="19050" cap="rnd">
              <a:solidFill>
                <a:srgbClr val="00B05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'Summary graphs'!$C$56:$C$59</c:f>
              <c:numCache>
                <c:formatCode>General</c:formatCode>
                <c:ptCount val="4"/>
                <c:pt idx="0">
                  <c:v>2</c:v>
                </c:pt>
                <c:pt idx="1">
                  <c:v>27</c:v>
                </c:pt>
                <c:pt idx="2">
                  <c:v>28</c:v>
                </c:pt>
                <c:pt idx="3">
                  <c:v>152</c:v>
                </c:pt>
              </c:numCache>
            </c:numRef>
          </c:cat>
          <c:val>
            <c:numRef>
              <c:f>'Summary graphs'!$B$56:$B$59</c:f>
              <c:numCache>
                <c:formatCode>0</c:formatCode>
                <c:ptCount val="4"/>
                <c:pt idx="0">
                  <c:v>102.8</c:v>
                </c:pt>
                <c:pt idx="1">
                  <c:v>198.4</c:v>
                </c:pt>
                <c:pt idx="2">
                  <c:v>198.4</c:v>
                </c:pt>
                <c:pt idx="3">
                  <c:v>198.4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C3-4951-9A96-30A90FE0DCAB}"/>
            </c:ext>
          </c:extLst>
        </c:ser>
        <c:ser>
          <c:idx val="11"/>
          <c:order val="5"/>
          <c:tx>
            <c:v>Limit BRASS</c:v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'Summary graphs'!$C$60:$C$63</c:f>
              <c:numCache>
                <c:formatCode>General</c:formatCode>
                <c:ptCount val="4"/>
                <c:pt idx="0">
                  <c:v>3</c:v>
                </c:pt>
                <c:pt idx="1">
                  <c:v>28</c:v>
                </c:pt>
                <c:pt idx="2">
                  <c:v>29</c:v>
                </c:pt>
                <c:pt idx="3">
                  <c:v>154</c:v>
                </c:pt>
              </c:numCache>
            </c:numRef>
          </c:cat>
          <c:val>
            <c:numRef>
              <c:f>'Summary graphs'!$B$60:$B$63</c:f>
              <c:numCache>
                <c:formatCode>0</c:formatCode>
                <c:ptCount val="4"/>
                <c:pt idx="0">
                  <c:v>275.33333333333331</c:v>
                </c:pt>
                <c:pt idx="1">
                  <c:v>344.66666666666663</c:v>
                </c:pt>
                <c:pt idx="2">
                  <c:v>344.66666666666663</c:v>
                </c:pt>
                <c:pt idx="3">
                  <c:v>344.66666666666663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DC3-4951-9A96-30A90FE0D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7980368"/>
        <c:axId val="647982992"/>
      </c:lineChart>
      <c:catAx>
        <c:axId val="6479803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Load cases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647982992"/>
        <c:crosses val="autoZero"/>
        <c:auto val="1"/>
        <c:lblAlgn val="ctr"/>
        <c:lblOffset val="100"/>
        <c:noMultiLvlLbl val="1"/>
      </c:catAx>
      <c:valAx>
        <c:axId val="647982992"/>
        <c:scaling>
          <c:orientation val="minMax"/>
          <c:max val="3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MPa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98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Von-Mises equivalent stress as a functions of the different load cases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006267420721167"/>
          <c:y val="0.24148130262879908"/>
          <c:w val="0.6131575921320348"/>
          <c:h val="0.67737848656471911"/>
        </c:manualLayout>
      </c:layout>
      <c:barChart>
        <c:barDir val="col"/>
        <c:grouping val="clustered"/>
        <c:varyColors val="0"/>
        <c:ser>
          <c:idx val="0"/>
          <c:order val="0"/>
          <c:tx>
            <c:v>COIL Von-Mises eq. stress</c:v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numRef>
              <c:f>'Summary graphs'!$E$3:$H$3</c:f>
              <c:numCache>
                <c:formatCode>General</c:formatCode>
                <c:ptCount val="4"/>
                <c:pt idx="0">
                  <c:v>1</c:v>
                </c:pt>
                <c:pt idx="1">
                  <c:v>51</c:v>
                </c:pt>
                <c:pt idx="2">
                  <c:v>101</c:v>
                </c:pt>
                <c:pt idx="3">
                  <c:v>151</c:v>
                </c:pt>
              </c:numCache>
            </c:numRef>
          </c:cat>
          <c:val>
            <c:numRef>
              <c:f>'Summary graphs'!$E$2:$H$2</c:f>
              <c:numCache>
                <c:formatCode>General</c:formatCode>
                <c:ptCount val="4"/>
                <c:pt idx="0">
                  <c:v>23</c:v>
                </c:pt>
                <c:pt idx="1">
                  <c:v>38</c:v>
                </c:pt>
                <c:pt idx="2">
                  <c:v>68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5B-4D0B-B5B2-2D0B318230EA}"/>
            </c:ext>
          </c:extLst>
        </c:ser>
        <c:ser>
          <c:idx val="1"/>
          <c:order val="1"/>
          <c:tx>
            <c:v>G10 Von-Mises eq. stress</c:v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cat>
            <c:numRef>
              <c:f>'Summary graphs'!$E$5:$H$5</c:f>
              <c:numCache>
                <c:formatCode>General</c:formatCode>
                <c:ptCount val="4"/>
                <c:pt idx="0">
                  <c:v>2</c:v>
                </c:pt>
                <c:pt idx="1">
                  <c:v>52</c:v>
                </c:pt>
                <c:pt idx="2">
                  <c:v>102</c:v>
                </c:pt>
                <c:pt idx="3">
                  <c:v>152</c:v>
                </c:pt>
              </c:numCache>
            </c:numRef>
          </c:cat>
          <c:val>
            <c:numRef>
              <c:f>'Summary graphs'!$E$4:$H$4</c:f>
              <c:numCache>
                <c:formatCode>General</c:formatCode>
                <c:ptCount val="4"/>
                <c:pt idx="0">
                  <c:v>2</c:v>
                </c:pt>
                <c:pt idx="1">
                  <c:v>44</c:v>
                </c:pt>
                <c:pt idx="2">
                  <c:v>20</c:v>
                </c:pt>
                <c:pt idx="3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5B-4D0B-B5B2-2D0B318230EA}"/>
            </c:ext>
          </c:extLst>
        </c:ser>
        <c:ser>
          <c:idx val="2"/>
          <c:order val="2"/>
          <c:tx>
            <c:v>BRASS Von-Mises eq. stress</c:v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cat>
            <c:numRef>
              <c:f>'Summary graphs'!$E$7:$H$7</c:f>
              <c:numCache>
                <c:formatCode>General</c:formatCode>
                <c:ptCount val="4"/>
                <c:pt idx="0">
                  <c:v>3</c:v>
                </c:pt>
                <c:pt idx="1">
                  <c:v>53</c:v>
                </c:pt>
                <c:pt idx="2">
                  <c:v>103</c:v>
                </c:pt>
                <c:pt idx="3">
                  <c:v>153</c:v>
                </c:pt>
              </c:numCache>
            </c:numRef>
          </c:cat>
          <c:val>
            <c:numRef>
              <c:f>'Summary graphs'!$E$6:$H$6</c:f>
              <c:numCache>
                <c:formatCode>General</c:formatCode>
                <c:ptCount val="4"/>
                <c:pt idx="0">
                  <c:v>27</c:v>
                </c:pt>
                <c:pt idx="1">
                  <c:v>64</c:v>
                </c:pt>
                <c:pt idx="2">
                  <c:v>69</c:v>
                </c:pt>
                <c:pt idx="3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5B-4D0B-B5B2-2D0B31823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7980368"/>
        <c:axId val="647982992"/>
      </c:barChart>
      <c:lineChart>
        <c:grouping val="standard"/>
        <c:varyColors val="0"/>
        <c:ser>
          <c:idx val="3"/>
          <c:order val="3"/>
          <c:tx>
            <c:v>Limit COIL</c:v>
          </c:tx>
          <c:spPr>
            <a:ln w="19050" cap="rnd">
              <a:solidFill>
                <a:schemeClr val="accent4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'Summary graphs'!$C$52:$C$55</c:f>
              <c:numCache>
                <c:formatCode>General</c:formatCode>
                <c:ptCount val="4"/>
                <c:pt idx="0">
                  <c:v>1</c:v>
                </c:pt>
                <c:pt idx="1">
                  <c:v>26</c:v>
                </c:pt>
                <c:pt idx="2">
                  <c:v>27</c:v>
                </c:pt>
                <c:pt idx="3">
                  <c:v>151</c:v>
                </c:pt>
              </c:numCache>
            </c:numRef>
          </c:cat>
          <c:val>
            <c:numRef>
              <c:f>'Summary graphs'!$B$52:$B$55</c:f>
              <c:numCache>
                <c:formatCode>0</c:formatCode>
                <c:ptCount val="4"/>
                <c:pt idx="0">
                  <c:v>110</c:v>
                </c:pt>
                <c:pt idx="1">
                  <c:v>133.33333333333331</c:v>
                </c:pt>
                <c:pt idx="2">
                  <c:v>133.33333333333331</c:v>
                </c:pt>
                <c:pt idx="3">
                  <c:v>133.33333333333331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5B-4D0B-B5B2-2D0B318230EA}"/>
            </c:ext>
          </c:extLst>
        </c:ser>
        <c:ser>
          <c:idx val="4"/>
          <c:order val="4"/>
          <c:tx>
            <c:v>Limit G10</c:v>
          </c:tx>
          <c:spPr>
            <a:ln w="19050" cap="rnd">
              <a:solidFill>
                <a:srgbClr val="00B05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'Summary graphs'!$C$52:$C$55</c:f>
              <c:numCache>
                <c:formatCode>General</c:formatCode>
                <c:ptCount val="4"/>
                <c:pt idx="0">
                  <c:v>1</c:v>
                </c:pt>
                <c:pt idx="1">
                  <c:v>26</c:v>
                </c:pt>
                <c:pt idx="2">
                  <c:v>27</c:v>
                </c:pt>
                <c:pt idx="3">
                  <c:v>151</c:v>
                </c:pt>
              </c:numCache>
            </c:numRef>
          </c:cat>
          <c:val>
            <c:numRef>
              <c:f>'Summary graphs'!$B$56:$B$59</c:f>
              <c:numCache>
                <c:formatCode>0</c:formatCode>
                <c:ptCount val="4"/>
                <c:pt idx="0">
                  <c:v>102.8</c:v>
                </c:pt>
                <c:pt idx="1">
                  <c:v>198.4</c:v>
                </c:pt>
                <c:pt idx="2">
                  <c:v>198.4</c:v>
                </c:pt>
                <c:pt idx="3">
                  <c:v>198.4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55B-4D0B-B5B2-2D0B318230EA}"/>
            </c:ext>
          </c:extLst>
        </c:ser>
        <c:ser>
          <c:idx val="5"/>
          <c:order val="5"/>
          <c:tx>
            <c:v>Limit BRASS</c:v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'Summary graphs'!$C$52:$C$55</c:f>
              <c:numCache>
                <c:formatCode>General</c:formatCode>
                <c:ptCount val="4"/>
                <c:pt idx="0">
                  <c:v>1</c:v>
                </c:pt>
                <c:pt idx="1">
                  <c:v>26</c:v>
                </c:pt>
                <c:pt idx="2">
                  <c:v>27</c:v>
                </c:pt>
                <c:pt idx="3">
                  <c:v>151</c:v>
                </c:pt>
              </c:numCache>
            </c:numRef>
          </c:cat>
          <c:val>
            <c:numRef>
              <c:f>'Summary graphs'!$B$60:$B$63</c:f>
              <c:numCache>
                <c:formatCode>0</c:formatCode>
                <c:ptCount val="4"/>
                <c:pt idx="0">
                  <c:v>275.33333333333331</c:v>
                </c:pt>
                <c:pt idx="1">
                  <c:v>344.66666666666663</c:v>
                </c:pt>
                <c:pt idx="2">
                  <c:v>344.66666666666663</c:v>
                </c:pt>
                <c:pt idx="3">
                  <c:v>344.66666666666663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55B-4D0B-B5B2-2D0B31823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7980368"/>
        <c:axId val="647982992"/>
      </c:lineChart>
      <c:catAx>
        <c:axId val="6479803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Load cases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647982992"/>
        <c:crosses val="autoZero"/>
        <c:auto val="1"/>
        <c:lblAlgn val="ctr"/>
        <c:lblOffset val="100"/>
        <c:noMultiLvlLbl val="1"/>
      </c:catAx>
      <c:valAx>
        <c:axId val="647982992"/>
        <c:scaling>
          <c:orientation val="minMax"/>
          <c:max val="3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MPa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98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200908837881776"/>
          <c:y val="0.39719055555555555"/>
          <c:w val="0.21850153828719301"/>
          <c:h val="0.308241666666666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Hoop stress as a functions of the different load cases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477622178565262"/>
          <c:y val="0.19952200290809419"/>
          <c:w val="0.53162783426739524"/>
          <c:h val="0.709229696413884"/>
        </c:manualLayout>
      </c:layout>
      <c:barChart>
        <c:barDir val="col"/>
        <c:grouping val="clustered"/>
        <c:varyColors val="0"/>
        <c:ser>
          <c:idx val="0"/>
          <c:order val="0"/>
          <c:tx>
            <c:v>COIL Hoop stress θ</c:v>
          </c:tx>
          <c:spPr>
            <a:solidFill>
              <a:srgbClr val="FFC000"/>
            </a:solidFill>
            <a:ln w="12700">
              <a:solidFill>
                <a:srgbClr val="FFC000"/>
              </a:solidFill>
            </a:ln>
            <a:effectLst/>
          </c:spPr>
          <c:invertIfNegative val="0"/>
          <c:cat>
            <c:numRef>
              <c:f>'Summary graphs'!$E$45:$H$45</c:f>
              <c:numCache>
                <c:formatCode>General</c:formatCode>
                <c:ptCount val="4"/>
                <c:pt idx="0">
                  <c:v>21</c:v>
                </c:pt>
                <c:pt idx="1">
                  <c:v>71</c:v>
                </c:pt>
                <c:pt idx="2">
                  <c:v>121</c:v>
                </c:pt>
                <c:pt idx="3">
                  <c:v>171</c:v>
                </c:pt>
              </c:numCache>
            </c:numRef>
          </c:cat>
          <c:val>
            <c:numRef>
              <c:f>'Summary graphs'!$E$44:$H$44</c:f>
              <c:numCache>
                <c:formatCode>General</c:formatCode>
                <c:ptCount val="4"/>
                <c:pt idx="0">
                  <c:v>25</c:v>
                </c:pt>
                <c:pt idx="1">
                  <c:v>45</c:v>
                </c:pt>
                <c:pt idx="2">
                  <c:v>50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E3-407A-AF37-ED7200D4CC04}"/>
            </c:ext>
          </c:extLst>
        </c:ser>
        <c:ser>
          <c:idx val="1"/>
          <c:order val="1"/>
          <c:tx>
            <c:v>G10 Hoop stress θ</c:v>
          </c:tx>
          <c:spPr>
            <a:solidFill>
              <a:srgbClr val="00B050"/>
            </a:solidFill>
            <a:ln w="12700">
              <a:solidFill>
                <a:srgbClr val="00B050"/>
              </a:solidFill>
            </a:ln>
            <a:effectLst/>
          </c:spPr>
          <c:invertIfNegative val="0"/>
          <c:cat>
            <c:numRef>
              <c:f>'Summary graphs'!$E$47:$H$47</c:f>
              <c:numCache>
                <c:formatCode>General</c:formatCode>
                <c:ptCount val="4"/>
                <c:pt idx="0">
                  <c:v>22</c:v>
                </c:pt>
                <c:pt idx="1">
                  <c:v>72</c:v>
                </c:pt>
                <c:pt idx="2">
                  <c:v>122</c:v>
                </c:pt>
                <c:pt idx="3">
                  <c:v>172</c:v>
                </c:pt>
              </c:numCache>
            </c:numRef>
          </c:cat>
          <c:val>
            <c:numRef>
              <c:f>'Summary graphs'!$E$46:$H$46</c:f>
              <c:numCache>
                <c:formatCode>General</c:formatCode>
                <c:ptCount val="4"/>
                <c:pt idx="0">
                  <c:v>1</c:v>
                </c:pt>
                <c:pt idx="1">
                  <c:v>46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E3-407A-AF37-ED7200D4CC04}"/>
            </c:ext>
          </c:extLst>
        </c:ser>
        <c:ser>
          <c:idx val="2"/>
          <c:order val="2"/>
          <c:tx>
            <c:v>BRASS Hoope stress θ</c:v>
          </c:tx>
          <c:spPr>
            <a:solidFill>
              <a:schemeClr val="tx1">
                <a:lumMod val="65000"/>
                <a:lumOff val="3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cat>
            <c:numRef>
              <c:f>'Summary graphs'!$E$49:$H$49</c:f>
              <c:numCache>
                <c:formatCode>General</c:formatCode>
                <c:ptCount val="4"/>
                <c:pt idx="0">
                  <c:v>23</c:v>
                </c:pt>
                <c:pt idx="1">
                  <c:v>73</c:v>
                </c:pt>
                <c:pt idx="2">
                  <c:v>123</c:v>
                </c:pt>
                <c:pt idx="3">
                  <c:v>173</c:v>
                </c:pt>
              </c:numCache>
            </c:numRef>
          </c:cat>
          <c:val>
            <c:numRef>
              <c:f>'Summary graphs'!$E$48:$H$48</c:f>
              <c:numCache>
                <c:formatCode>General</c:formatCode>
                <c:ptCount val="4"/>
                <c:pt idx="0">
                  <c:v>30</c:v>
                </c:pt>
                <c:pt idx="1">
                  <c:v>66</c:v>
                </c:pt>
                <c:pt idx="2">
                  <c:v>51</c:v>
                </c:pt>
                <c:pt idx="3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E3-407A-AF37-ED7200D4C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7980368"/>
        <c:axId val="647982992"/>
      </c:barChart>
      <c:lineChart>
        <c:grouping val="standard"/>
        <c:varyColors val="0"/>
        <c:ser>
          <c:idx val="3"/>
          <c:order val="3"/>
          <c:tx>
            <c:v>Limit COIL</c:v>
          </c:tx>
          <c:spPr>
            <a:ln w="19050" cap="rnd">
              <a:solidFill>
                <a:srgbClr val="FFC00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'Summary graphs'!$C$76:$C$79</c:f>
              <c:numCache>
                <c:formatCode>General</c:formatCode>
                <c:ptCount val="4"/>
                <c:pt idx="0">
                  <c:v>21</c:v>
                </c:pt>
                <c:pt idx="1">
                  <c:v>46</c:v>
                </c:pt>
                <c:pt idx="2">
                  <c:v>47</c:v>
                </c:pt>
                <c:pt idx="3">
                  <c:v>171</c:v>
                </c:pt>
              </c:numCache>
            </c:numRef>
          </c:cat>
          <c:val>
            <c:numRef>
              <c:f>'Summary graphs'!$B$76:$B$79</c:f>
              <c:numCache>
                <c:formatCode>0</c:formatCode>
                <c:ptCount val="4"/>
                <c:pt idx="0">
                  <c:v>110</c:v>
                </c:pt>
                <c:pt idx="1">
                  <c:v>133.33333333333331</c:v>
                </c:pt>
                <c:pt idx="2">
                  <c:v>133.33333333333331</c:v>
                </c:pt>
                <c:pt idx="3">
                  <c:v>133.33333333333331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E3-407A-AF37-ED7200D4CC04}"/>
            </c:ext>
          </c:extLst>
        </c:ser>
        <c:ser>
          <c:idx val="4"/>
          <c:order val="4"/>
          <c:tx>
            <c:v>Limit G10</c:v>
          </c:tx>
          <c:spPr>
            <a:ln w="19050" cap="rnd">
              <a:solidFill>
                <a:srgbClr val="00B05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'Summary graphs'!$C$80:$C$83</c:f>
              <c:numCache>
                <c:formatCode>General</c:formatCode>
                <c:ptCount val="4"/>
                <c:pt idx="0">
                  <c:v>23</c:v>
                </c:pt>
                <c:pt idx="1">
                  <c:v>48</c:v>
                </c:pt>
                <c:pt idx="2">
                  <c:v>49</c:v>
                </c:pt>
                <c:pt idx="3">
                  <c:v>173</c:v>
                </c:pt>
              </c:numCache>
            </c:numRef>
          </c:cat>
          <c:val>
            <c:numRef>
              <c:f>'Summary graphs'!$B$80:$B$83</c:f>
              <c:numCache>
                <c:formatCode>0</c:formatCode>
                <c:ptCount val="4"/>
                <c:pt idx="0">
                  <c:v>102.8</c:v>
                </c:pt>
                <c:pt idx="1">
                  <c:v>198.4</c:v>
                </c:pt>
                <c:pt idx="2">
                  <c:v>198.4</c:v>
                </c:pt>
                <c:pt idx="3">
                  <c:v>198.4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E3-407A-AF37-ED7200D4CC04}"/>
            </c:ext>
          </c:extLst>
        </c:ser>
        <c:ser>
          <c:idx val="5"/>
          <c:order val="5"/>
          <c:tx>
            <c:v>Limit BRASS</c:v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'Summary graphs'!$C$84:$C$87</c:f>
              <c:numCache>
                <c:formatCode>General</c:formatCode>
                <c:ptCount val="4"/>
                <c:pt idx="0">
                  <c:v>23</c:v>
                </c:pt>
                <c:pt idx="1">
                  <c:v>48</c:v>
                </c:pt>
                <c:pt idx="2">
                  <c:v>49</c:v>
                </c:pt>
                <c:pt idx="3">
                  <c:v>173</c:v>
                </c:pt>
              </c:numCache>
            </c:numRef>
          </c:cat>
          <c:val>
            <c:numRef>
              <c:f>'Summary graphs'!$B$84:$B$87</c:f>
              <c:numCache>
                <c:formatCode>0</c:formatCode>
                <c:ptCount val="4"/>
                <c:pt idx="0">
                  <c:v>198.4</c:v>
                </c:pt>
                <c:pt idx="1">
                  <c:v>275.33333333333331</c:v>
                </c:pt>
                <c:pt idx="2">
                  <c:v>275.33333333333331</c:v>
                </c:pt>
                <c:pt idx="3">
                  <c:v>275.33333333333331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BE3-407A-AF37-ED7200D4C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7980368"/>
        <c:axId val="647982992"/>
      </c:lineChart>
      <c:catAx>
        <c:axId val="6479803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Load cases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647982992"/>
        <c:crosses val="autoZero"/>
        <c:auto val="1"/>
        <c:lblAlgn val="ctr"/>
        <c:lblOffset val="100"/>
        <c:noMultiLvlLbl val="1"/>
      </c:catAx>
      <c:valAx>
        <c:axId val="64798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MPa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98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233041059837515"/>
          <c:y val="0.24608955920219078"/>
          <c:w val="0.34470641212896119"/>
          <c:h val="0.598955745975233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Shear stress as a functions of the different load cases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0787639811299725E-2"/>
          <c:y val="0.1762799699437029"/>
          <c:w val="0.56355563197623892"/>
          <c:h val="0.70581743810808306"/>
        </c:manualLayout>
      </c:layout>
      <c:barChart>
        <c:barDir val="col"/>
        <c:grouping val="clustered"/>
        <c:varyColors val="0"/>
        <c:ser>
          <c:idx val="2"/>
          <c:order val="0"/>
          <c:tx>
            <c:v>COIL Shear stress RZ</c:v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numRef>
              <c:f>'Summary graphs'!$E$31:$H$31</c:f>
              <c:numCache>
                <c:formatCode>General</c:formatCode>
                <c:ptCount val="4"/>
                <c:pt idx="0">
                  <c:v>15</c:v>
                </c:pt>
                <c:pt idx="1">
                  <c:v>65</c:v>
                </c:pt>
                <c:pt idx="2">
                  <c:v>115</c:v>
                </c:pt>
                <c:pt idx="3">
                  <c:v>165</c:v>
                </c:pt>
              </c:numCache>
            </c:numRef>
          </c:cat>
          <c:val>
            <c:numRef>
              <c:f>'Summary graphs'!$E$30:$H$30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8C-4090-9AFF-A1A61F1B235C}"/>
            </c:ext>
          </c:extLst>
        </c:ser>
        <c:ser>
          <c:idx val="5"/>
          <c:order val="1"/>
          <c:tx>
            <c:v>G10 Shear stress RZ</c:v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cat>
            <c:numRef>
              <c:f>'Summary graphs'!$E$37:$H$37</c:f>
              <c:numCache>
                <c:formatCode>General</c:formatCode>
                <c:ptCount val="4"/>
                <c:pt idx="0">
                  <c:v>17</c:v>
                </c:pt>
                <c:pt idx="1">
                  <c:v>67</c:v>
                </c:pt>
                <c:pt idx="2">
                  <c:v>117</c:v>
                </c:pt>
                <c:pt idx="3">
                  <c:v>167</c:v>
                </c:pt>
              </c:numCache>
            </c:numRef>
          </c:cat>
          <c:val>
            <c:numRef>
              <c:f>'Summary graphs'!$E$36:$H$36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8C-4090-9AFF-A1A61F1B235C}"/>
            </c:ext>
          </c:extLst>
        </c:ser>
        <c:ser>
          <c:idx val="8"/>
          <c:order val="2"/>
          <c:tx>
            <c:v>BRASS Shear stress RZ</c:v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cat>
            <c:numRef>
              <c:f>'Summary graphs'!$E$43:$H$43</c:f>
              <c:numCache>
                <c:formatCode>General</c:formatCode>
                <c:ptCount val="4"/>
                <c:pt idx="0">
                  <c:v>20</c:v>
                </c:pt>
                <c:pt idx="1">
                  <c:v>70</c:v>
                </c:pt>
                <c:pt idx="2">
                  <c:v>120</c:v>
                </c:pt>
                <c:pt idx="3">
                  <c:v>170</c:v>
                </c:pt>
              </c:numCache>
            </c:numRef>
          </c:cat>
          <c:val>
            <c:numRef>
              <c:f>'Summary graphs'!$E$42:$H$42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8C-4090-9AFF-A1A61F1B2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7980368"/>
        <c:axId val="647982992"/>
      </c:barChart>
      <c:lineChart>
        <c:grouping val="standard"/>
        <c:varyColors val="0"/>
        <c:ser>
          <c:idx val="9"/>
          <c:order val="3"/>
          <c:tx>
            <c:v>Limit COIL</c:v>
          </c:tx>
          <c:spPr>
            <a:ln w="19050" cap="rnd">
              <a:solidFill>
                <a:srgbClr val="FFC00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'Summary graphs'!$C$64:$C$67</c:f>
              <c:numCache>
                <c:formatCode>General</c:formatCode>
                <c:ptCount val="4"/>
                <c:pt idx="0">
                  <c:v>13</c:v>
                </c:pt>
                <c:pt idx="1">
                  <c:v>38</c:v>
                </c:pt>
                <c:pt idx="2">
                  <c:v>39</c:v>
                </c:pt>
                <c:pt idx="3">
                  <c:v>163</c:v>
                </c:pt>
              </c:numCache>
            </c:numRef>
          </c:cat>
          <c:val>
            <c:numRef>
              <c:f>'Summary graphs'!$B$64:$B$67</c:f>
              <c:numCache>
                <c:formatCode>0</c:formatCode>
                <c:ptCount val="4"/>
                <c:pt idx="0">
                  <c:v>8.4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8C-4090-9AFF-A1A61F1B235C}"/>
            </c:ext>
          </c:extLst>
        </c:ser>
        <c:ser>
          <c:idx val="10"/>
          <c:order val="4"/>
          <c:tx>
            <c:v>Limit G10</c:v>
          </c:tx>
          <c:spPr>
            <a:ln w="19050" cap="rnd">
              <a:solidFill>
                <a:srgbClr val="00B050"/>
              </a:solidFill>
              <a:prstDash val="dash"/>
              <a:round/>
            </a:ln>
            <a:effectLst/>
          </c:spPr>
          <c:marker>
            <c:symbol val="none"/>
          </c:marker>
          <c:val>
            <c:numRef>
              <c:f>'Summary graphs'!$B$68:$B$71</c:f>
              <c:numCache>
                <c:formatCode>0</c:formatCode>
                <c:ptCount val="4"/>
                <c:pt idx="0">
                  <c:v>16.919999999999998</c:v>
                </c:pt>
                <c:pt idx="1">
                  <c:v>29.04</c:v>
                </c:pt>
                <c:pt idx="2">
                  <c:v>29.04</c:v>
                </c:pt>
                <c:pt idx="3">
                  <c:v>29.04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48C-4090-9AFF-A1A61F1B235C}"/>
            </c:ext>
          </c:extLst>
        </c:ser>
        <c:ser>
          <c:idx val="11"/>
          <c:order val="5"/>
          <c:tx>
            <c:v>Limit BRASS</c:v>
          </c:tx>
          <c:spPr>
            <a:ln w="19050" cap="rnd">
              <a:solidFill>
                <a:sysClr val="windowText" lastClr="000000"/>
              </a:solidFill>
              <a:prstDash val="dash"/>
              <a:round/>
            </a:ln>
            <a:effectLst/>
          </c:spPr>
          <c:marker>
            <c:symbol val="none"/>
          </c:marker>
          <c:val>
            <c:numRef>
              <c:f>'Summary graphs'!$B$72:$B$75</c:f>
              <c:numCache>
                <c:formatCode>0</c:formatCode>
                <c:ptCount val="4"/>
                <c:pt idx="0">
                  <c:v>88</c:v>
                </c:pt>
                <c:pt idx="1">
                  <c:v>105.6</c:v>
                </c:pt>
                <c:pt idx="2">
                  <c:v>105.6</c:v>
                </c:pt>
                <c:pt idx="3">
                  <c:v>105.6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48C-4090-9AFF-A1A61F1B2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7980368"/>
        <c:axId val="647982992"/>
      </c:lineChart>
      <c:catAx>
        <c:axId val="6479803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Load cases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647982992"/>
        <c:crosses val="autoZero"/>
        <c:auto val="1"/>
        <c:lblAlgn val="ctr"/>
        <c:lblOffset val="100"/>
        <c:noMultiLvlLbl val="1"/>
      </c:catAx>
      <c:valAx>
        <c:axId val="64798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MPa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98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017945114721665"/>
          <c:y val="0.3489141436417505"/>
          <c:w val="0.30803703434103163"/>
          <c:h val="0.455550583961543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200" dirty="0"/>
              <a:t>Cool-down </a:t>
            </a:r>
            <a:r>
              <a:rPr lang="fr-FR" sz="1200" dirty="0" err="1"/>
              <a:t>with</a:t>
            </a:r>
            <a:r>
              <a:rPr lang="fr-FR" sz="1200" dirty="0"/>
              <a:t> 10 g/s and </a:t>
            </a:r>
            <a:r>
              <a:rPr lang="fr-FR" sz="1200" dirty="0">
                <a:latin typeface="Symbol" panose="05050102010706020507" pitchFamily="18" charset="2"/>
              </a:rPr>
              <a:t>D</a:t>
            </a:r>
            <a:r>
              <a:rPr lang="fr-FR" sz="1200" dirty="0"/>
              <a:t>T=40 K</a:t>
            </a:r>
          </a:p>
        </c:rich>
      </c:tx>
      <c:layout>
        <c:manualLayout>
          <c:xMode val="edge"/>
          <c:yMode val="edge"/>
          <c:x val="0.14278751777264109"/>
          <c:y val="3.18456164634314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Feuil1!$M$6:$M$22</c:f>
              <c:numCache>
                <c:formatCode>General</c:formatCode>
                <c:ptCount val="17"/>
                <c:pt idx="0">
                  <c:v>0</c:v>
                </c:pt>
                <c:pt idx="1">
                  <c:v>0.75862268518518472</c:v>
                </c:pt>
                <c:pt idx="2">
                  <c:v>1.516493055555554</c:v>
                </c:pt>
                <c:pt idx="3">
                  <c:v>2.2637731481481471</c:v>
                </c:pt>
                <c:pt idx="4">
                  <c:v>2.9906249999999983</c:v>
                </c:pt>
                <c:pt idx="5">
                  <c:v>3.7068865740740726</c:v>
                </c:pt>
                <c:pt idx="6">
                  <c:v>4.4124999999999988</c:v>
                </c:pt>
                <c:pt idx="7">
                  <c:v>5.0877893518518498</c:v>
                </c:pt>
                <c:pt idx="8">
                  <c:v>5.7230324074074046</c:v>
                </c:pt>
                <c:pt idx="9">
                  <c:v>6.3181134259259233</c:v>
                </c:pt>
                <c:pt idx="10">
                  <c:v>6.8632812499999982</c:v>
                </c:pt>
                <c:pt idx="11">
                  <c:v>7.0991666666666653</c:v>
                </c:pt>
                <c:pt idx="12">
                  <c:v>7.317129629629628</c:v>
                </c:pt>
                <c:pt idx="13">
                  <c:v>7.6570601851851832</c:v>
                </c:pt>
                <c:pt idx="14">
                  <c:v>7.8531828703703681</c:v>
                </c:pt>
                <c:pt idx="15">
                  <c:v>7.9115883235622535</c:v>
                </c:pt>
                <c:pt idx="16">
                  <c:v>7.9189727009243098</c:v>
                </c:pt>
              </c:numCache>
            </c:numRef>
          </c:xVal>
          <c:yVal>
            <c:numRef>
              <c:f>Feuil1!$N$6:$N$22</c:f>
              <c:numCache>
                <c:formatCode>General</c:formatCode>
                <c:ptCount val="17"/>
                <c:pt idx="0">
                  <c:v>300</c:v>
                </c:pt>
                <c:pt idx="1">
                  <c:v>280</c:v>
                </c:pt>
                <c:pt idx="2">
                  <c:v>260</c:v>
                </c:pt>
                <c:pt idx="3">
                  <c:v>240</c:v>
                </c:pt>
                <c:pt idx="4">
                  <c:v>220</c:v>
                </c:pt>
                <c:pt idx="5">
                  <c:v>200</c:v>
                </c:pt>
                <c:pt idx="6">
                  <c:v>180</c:v>
                </c:pt>
                <c:pt idx="7">
                  <c:v>160</c:v>
                </c:pt>
                <c:pt idx="8">
                  <c:v>140</c:v>
                </c:pt>
                <c:pt idx="9">
                  <c:v>120</c:v>
                </c:pt>
                <c:pt idx="10">
                  <c:v>100</c:v>
                </c:pt>
                <c:pt idx="11">
                  <c:v>90</c:v>
                </c:pt>
                <c:pt idx="12">
                  <c:v>80</c:v>
                </c:pt>
                <c:pt idx="13">
                  <c:v>60</c:v>
                </c:pt>
                <c:pt idx="14">
                  <c:v>40</c:v>
                </c:pt>
                <c:pt idx="15">
                  <c:v>20</c:v>
                </c:pt>
                <c:pt idx="16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2EE-4C5A-939A-708F66FD6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5681176"/>
        <c:axId val="745677568"/>
      </c:scatterChart>
      <c:valAx>
        <c:axId val="745681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Time (days)</a:t>
                </a:r>
              </a:p>
            </c:rich>
          </c:tx>
          <c:layout>
            <c:manualLayout>
              <c:xMode val="edge"/>
              <c:yMode val="edge"/>
              <c:x val="0.46962379702537183"/>
              <c:y val="0.892569262175561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5677568"/>
        <c:crosses val="autoZero"/>
        <c:crossBetween val="midCat"/>
      </c:valAx>
      <c:valAx>
        <c:axId val="7456775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Temperature (K)</a:t>
                </a:r>
              </a:p>
            </c:rich>
          </c:tx>
          <c:layout>
            <c:manualLayout>
              <c:xMode val="edge"/>
              <c:yMode val="edge"/>
              <c:x val="1.9444444444444445E-2"/>
              <c:y val="0.348059565470982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56811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ECFAD0DF-F63F-4951-88B8-7E7D2CB1BA02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8010FB5-4D6F-42F5-A809-7A1093A9D7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42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10FB5-4D6F-42F5-A809-7A1093A9D77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95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6185" y="2790092"/>
            <a:ext cx="4741984" cy="1774948"/>
          </a:xfrm>
        </p:spPr>
        <p:txBody>
          <a:bodyPr anchor="b">
            <a:normAutofit/>
          </a:bodyPr>
          <a:lstStyle>
            <a:lvl1pPr algn="r">
              <a:defRPr sz="4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6185" y="4642339"/>
            <a:ext cx="4741984" cy="58029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8624" y="6139182"/>
            <a:ext cx="582760" cy="475680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1160" y="6458257"/>
            <a:ext cx="2057400" cy="365125"/>
          </a:xfrm>
        </p:spPr>
        <p:txBody>
          <a:bodyPr/>
          <a:lstStyle/>
          <a:p>
            <a:fld id="{B7300236-7FFA-2C4C-9DC3-0D04F3CC4D61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2891" y="645432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721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7902" r="13894" b="25443"/>
          <a:stretch/>
        </p:blipFill>
        <p:spPr>
          <a:xfrm>
            <a:off x="7515385" y="109669"/>
            <a:ext cx="1539227" cy="575096"/>
          </a:xfrm>
          <a:prstGeom prst="rect">
            <a:avLst/>
          </a:prstGeom>
        </p:spPr>
      </p:pic>
      <p:pic>
        <p:nvPicPr>
          <p:cNvPr id="11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" y="6429829"/>
            <a:ext cx="478058" cy="39021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721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67679" y="6458257"/>
            <a:ext cx="2057400" cy="365125"/>
          </a:xfrm>
        </p:spPr>
        <p:txBody>
          <a:bodyPr/>
          <a:lstStyle/>
          <a:p>
            <a:fld id="{B7300236-7FFA-2C4C-9DC3-0D04F3CC4D61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2891" y="645432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" y="6429829"/>
            <a:ext cx="478058" cy="39021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721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7902" r="13894" b="25443"/>
          <a:stretch/>
        </p:blipFill>
        <p:spPr>
          <a:xfrm>
            <a:off x="7515385" y="109669"/>
            <a:ext cx="1539227" cy="575096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867679" y="6458257"/>
            <a:ext cx="2057400" cy="365125"/>
          </a:xfrm>
        </p:spPr>
        <p:txBody>
          <a:bodyPr/>
          <a:lstStyle/>
          <a:p>
            <a:fld id="{B7300236-7FFA-2C4C-9DC3-0D04F3CC4D61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2891" y="645432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5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" y="6429829"/>
            <a:ext cx="478058" cy="39021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721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7902" r="13894" b="25443"/>
          <a:stretch/>
        </p:blipFill>
        <p:spPr>
          <a:xfrm>
            <a:off x="7515385" y="109669"/>
            <a:ext cx="1539227" cy="575096"/>
          </a:xfrm>
          <a:prstGeom prst="rect">
            <a:avLst/>
          </a:prstGeom>
        </p:spPr>
      </p:pic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867679" y="6458257"/>
            <a:ext cx="2057400" cy="365125"/>
          </a:xfrm>
        </p:spPr>
        <p:txBody>
          <a:bodyPr/>
          <a:lstStyle/>
          <a:p>
            <a:fld id="{B7300236-7FFA-2C4C-9DC3-0D04F3CC4D61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2891" y="645432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7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" y="6429829"/>
            <a:ext cx="478058" cy="39021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721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7902" r="13894" b="25443"/>
          <a:stretch/>
        </p:blipFill>
        <p:spPr>
          <a:xfrm>
            <a:off x="7515385" y="109669"/>
            <a:ext cx="1539227" cy="575096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867679" y="6458257"/>
            <a:ext cx="2057400" cy="365125"/>
          </a:xfrm>
        </p:spPr>
        <p:txBody>
          <a:bodyPr/>
          <a:lstStyle/>
          <a:p>
            <a:fld id="{B7300236-7FFA-2C4C-9DC3-0D04F3CC4D61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2891" y="645432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" y="6429829"/>
            <a:ext cx="478058" cy="39021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721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7902" r="13894" b="25443"/>
          <a:stretch/>
        </p:blipFill>
        <p:spPr>
          <a:xfrm>
            <a:off x="7515385" y="109669"/>
            <a:ext cx="1539227" cy="575096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67679" y="6458257"/>
            <a:ext cx="2057400" cy="365125"/>
          </a:xfrm>
        </p:spPr>
        <p:txBody>
          <a:bodyPr/>
          <a:lstStyle/>
          <a:p>
            <a:fld id="{B7300236-7FFA-2C4C-9DC3-0D04F3CC4D61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2891" y="645432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" y="6429829"/>
            <a:ext cx="478058" cy="39021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721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7902" r="13894" b="25443"/>
          <a:stretch/>
        </p:blipFill>
        <p:spPr>
          <a:xfrm>
            <a:off x="7515385" y="109669"/>
            <a:ext cx="1539227" cy="575096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67679" y="6458257"/>
            <a:ext cx="2057400" cy="365125"/>
          </a:xfrm>
        </p:spPr>
        <p:txBody>
          <a:bodyPr/>
          <a:lstStyle/>
          <a:p>
            <a:fld id="{B7300236-7FFA-2C4C-9DC3-0D04F3CC4D61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2891" y="645432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4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" y="6429829"/>
            <a:ext cx="478058" cy="39021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721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7902" r="13894" b="25443"/>
          <a:stretch/>
        </p:blipFill>
        <p:spPr>
          <a:xfrm>
            <a:off x="7515385" y="109669"/>
            <a:ext cx="1539227" cy="575096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67679" y="6458257"/>
            <a:ext cx="2057400" cy="365125"/>
          </a:xfrm>
        </p:spPr>
        <p:txBody>
          <a:bodyPr/>
          <a:lstStyle/>
          <a:p>
            <a:fld id="{B7300236-7FFA-2C4C-9DC3-0D04F3CC4D61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2891" y="645432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4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" y="6429829"/>
            <a:ext cx="478058" cy="39021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721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7902" r="13894" b="25443"/>
          <a:stretch/>
        </p:blipFill>
        <p:spPr>
          <a:xfrm>
            <a:off x="7515385" y="109669"/>
            <a:ext cx="1539227" cy="575096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67679" y="6458257"/>
            <a:ext cx="2057400" cy="365125"/>
          </a:xfrm>
        </p:spPr>
        <p:txBody>
          <a:bodyPr/>
          <a:lstStyle/>
          <a:p>
            <a:fld id="{B7300236-7FFA-2C4C-9DC3-0D04F3CC4D61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2891" y="645432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3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" y="6429829"/>
            <a:ext cx="478058" cy="39021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721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7902" r="13894" b="25443"/>
          <a:stretch/>
        </p:blipFill>
        <p:spPr>
          <a:xfrm rot="5400000">
            <a:off x="7989333" y="740358"/>
            <a:ext cx="1539227" cy="575096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867679" y="6458257"/>
            <a:ext cx="2057400" cy="365125"/>
          </a:xfrm>
        </p:spPr>
        <p:txBody>
          <a:bodyPr/>
          <a:lstStyle/>
          <a:p>
            <a:fld id="{B7300236-7FFA-2C4C-9DC3-0D04F3CC4D61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2891" y="645432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" y="6429829"/>
            <a:ext cx="478058" cy="39021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48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7300236-7FFA-2C4C-9DC3-0D04F3CC4D61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212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93C5830-40F3-F04E-B2E3-10E6672BA8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6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0519D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2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56.png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56.png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245E5-B96D-4C8D-947E-45F782E41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9518" y="1174459"/>
            <a:ext cx="6866257" cy="2254541"/>
          </a:xfrm>
        </p:spPr>
        <p:txBody>
          <a:bodyPr>
            <a:normAutofit/>
          </a:bodyPr>
          <a:lstStyle/>
          <a:p>
            <a:r>
              <a:rPr lang="fr-FR" sz="4000" dirty="0"/>
              <a:t>MARCO, the </a:t>
            </a:r>
            <a:r>
              <a:rPr lang="en-US" sz="4000" dirty="0"/>
              <a:t>solenoid for the </a:t>
            </a:r>
            <a:r>
              <a:rPr lang="en-US" sz="4000" dirty="0" err="1"/>
              <a:t>ePIC</a:t>
            </a:r>
            <a:r>
              <a:rPr lang="en-US" sz="4000" dirty="0"/>
              <a:t> detector at </a:t>
            </a:r>
            <a:r>
              <a:rPr lang="en-US" sz="4000" dirty="0" smtClean="0"/>
              <a:t>EIC </a:t>
            </a:r>
            <a:r>
              <a:rPr lang="en-US" dirty="0"/>
              <a:t/>
            </a:r>
            <a:br>
              <a:rPr lang="en-US" dirty="0"/>
            </a:br>
            <a:endParaRPr lang="en-US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F1F55E-30EE-4C1A-8892-83A289C0D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6864" y="3842158"/>
            <a:ext cx="5230906" cy="15674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Valerio CALVELLI (CEA/IRFU) </a:t>
            </a:r>
            <a:br>
              <a:rPr lang="en-US" sz="2000" dirty="0"/>
            </a:br>
            <a:r>
              <a:rPr lang="en-US" sz="2000" dirty="0"/>
              <a:t>On Behalf of EIC Detector Magnet team</a:t>
            </a:r>
            <a:endParaRPr lang="en-US" sz="2000" dirty="0">
              <a:latin typeface="Arial"/>
              <a:cs typeface="Arial"/>
            </a:endParaRPr>
          </a:p>
          <a:p>
            <a:r>
              <a:rPr lang="en-US" sz="1800" dirty="0" smtClean="0"/>
              <a:t>2022-10-14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9204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0923"/>
            <a:ext cx="7886700" cy="52331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050FF-D63E-456B-92F0-D0DE01332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62" y="595223"/>
            <a:ext cx="7886700" cy="6126253"/>
          </a:xfrm>
        </p:spPr>
        <p:txBody>
          <a:bodyPr>
            <a:noAutofit/>
          </a:bodyPr>
          <a:lstStyle/>
          <a:p>
            <a:pPr lvl="0"/>
            <a:endParaRPr lang="en-US" sz="1400" dirty="0"/>
          </a:p>
          <a:p>
            <a:pPr lvl="0"/>
            <a:endParaRPr lang="en-US" sz="1600" dirty="0"/>
          </a:p>
          <a:p>
            <a:pPr lvl="0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93630" y="1104181"/>
            <a:ext cx="3706592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The EIC and the Detectors </a:t>
            </a:r>
            <a:r>
              <a:rPr lang="en-US" dirty="0" smtClean="0"/>
              <a:t>forecast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Why MARCO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Design </a:t>
            </a:r>
            <a:r>
              <a:rPr lang="en-US" dirty="0" smtClean="0"/>
              <a:t>Requirements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Magnetic</a:t>
            </a:r>
            <a:r>
              <a:rPr lang="fr-FR" dirty="0" smtClean="0"/>
              <a:t> Design</a:t>
            </a:r>
            <a:br>
              <a:rPr lang="fr-FR" dirty="0" smtClean="0"/>
            </a:b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Conductor</a:t>
            </a:r>
            <a:r>
              <a:rPr lang="fr-FR" dirty="0" smtClean="0"/>
              <a:t> Design</a:t>
            </a:r>
            <a:r>
              <a:rPr lang="fr-FR" dirty="0"/>
              <a:t/>
            </a:r>
            <a:br>
              <a:rPr lang="fr-FR" dirty="0"/>
            </a:b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Mechanical</a:t>
            </a:r>
            <a:r>
              <a:rPr lang="fr-FR" dirty="0" smtClean="0"/>
              <a:t> Design</a:t>
            </a:r>
            <a:br>
              <a:rPr lang="fr-FR" dirty="0" smtClean="0"/>
            </a:b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Cryogenics</a:t>
            </a:r>
            <a:r>
              <a:rPr lang="fr-FR" dirty="0" smtClean="0"/>
              <a:t> Design</a:t>
            </a:r>
            <a:br>
              <a:rPr lang="fr-FR" dirty="0" smtClean="0"/>
            </a:b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Protection </a:t>
            </a:r>
            <a:r>
              <a:rPr lang="fr-FR" dirty="0" err="1" smtClean="0"/>
              <a:t>Studies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Conclusions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15142" y="1102528"/>
            <a:ext cx="370145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TEAMS &amp; CONTRIBUTORS</a:t>
            </a:r>
          </a:p>
          <a:p>
            <a:pPr algn="l"/>
            <a:endParaRPr lang="fr-FR" b="1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6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</p:txBody>
      </p:sp>
      <p:pic>
        <p:nvPicPr>
          <p:cNvPr id="7" name="Image 5" descr="Fichier:CEA logo nouveau.svg — Wikipédia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4206" y="1843707"/>
            <a:ext cx="582785" cy="491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https://www.jlab.org/div_dept/dir_off/public_affairs/logo/JLab_logo_white2.jp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9157" y="3480463"/>
            <a:ext cx="1158401" cy="3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157" y="5035536"/>
            <a:ext cx="1215460" cy="29664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886609" y="3970068"/>
            <a:ext cx="26569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R. Rajput-Ghoshal, S. Gopinath, P. Ghoshal, E. Sun, D. Young, K. Hall, R. Ent, M. </a:t>
            </a:r>
            <a:r>
              <a:rPr lang="fr-FR" sz="1200" dirty="0" err="1"/>
              <a:t>Lainey</a:t>
            </a:r>
            <a:r>
              <a:rPr lang="fr-FR" sz="1200" dirty="0"/>
              <a:t>, J. </a:t>
            </a:r>
            <a:r>
              <a:rPr lang="fr-FR" sz="1200" dirty="0" err="1"/>
              <a:t>Tenbusch</a:t>
            </a:r>
            <a:endParaRPr lang="fr-FR" sz="1200" dirty="0"/>
          </a:p>
        </p:txBody>
      </p:sp>
      <p:sp>
        <p:nvSpPr>
          <p:cNvPr id="11" name="Rectangle 10"/>
          <p:cNvSpPr/>
          <p:nvPr/>
        </p:nvSpPr>
        <p:spPr>
          <a:xfrm>
            <a:off x="5999386" y="5494875"/>
            <a:ext cx="2215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/>
              <a:t>E. Aschenauer,  R. Sharma, R. Wimmer, T. Lewis, R. </a:t>
            </a:r>
            <a:r>
              <a:rPr lang="de-DE" sz="1200" dirty="0" err="1"/>
              <a:t>Than</a:t>
            </a:r>
            <a:endParaRPr lang="de-DE" sz="1200" dirty="0"/>
          </a:p>
        </p:txBody>
      </p:sp>
      <p:sp>
        <p:nvSpPr>
          <p:cNvPr id="12" name="Rectangle 11"/>
          <p:cNvSpPr/>
          <p:nvPr/>
        </p:nvSpPr>
        <p:spPr>
          <a:xfrm>
            <a:off x="5672216" y="2439241"/>
            <a:ext cx="2705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V. </a:t>
            </a:r>
            <a:r>
              <a:rPr lang="fr-FR" sz="1200" dirty="0" err="1"/>
              <a:t>Calvelli</a:t>
            </a:r>
            <a:r>
              <a:rPr lang="fr-FR" sz="1200" dirty="0"/>
              <a:t>, H. Reymond, F. </a:t>
            </a:r>
            <a:r>
              <a:rPr lang="fr-FR" sz="1200" dirty="0" err="1"/>
              <a:t>Stacchi</a:t>
            </a:r>
            <a:r>
              <a:rPr lang="fr-FR" sz="1200" dirty="0"/>
              <a:t>,  F.P. </a:t>
            </a:r>
            <a:r>
              <a:rPr lang="fr-FR" sz="1200" dirty="0" err="1"/>
              <a:t>Juster</a:t>
            </a:r>
            <a:r>
              <a:rPr lang="fr-FR" sz="1200" dirty="0"/>
              <a:t>, M. </a:t>
            </a:r>
            <a:r>
              <a:rPr lang="fr-FR" sz="1200" dirty="0" err="1"/>
              <a:t>Segreti</a:t>
            </a:r>
            <a:r>
              <a:rPr lang="fr-FR" sz="1200" dirty="0"/>
              <a:t>, </a:t>
            </a:r>
            <a:r>
              <a:rPr lang="fr-FR" sz="1200" dirty="0" err="1"/>
              <a:t>C.Berriaud</a:t>
            </a:r>
            <a:r>
              <a:rPr lang="fr-FR" sz="1200" dirty="0"/>
              <a:t>, D. Simon, J.P. </a:t>
            </a:r>
            <a:r>
              <a:rPr lang="fr-FR" sz="1200" dirty="0" err="1"/>
              <a:t>Lottin</a:t>
            </a:r>
            <a:r>
              <a:rPr lang="fr-FR" sz="1200" dirty="0"/>
              <a:t>, L. </a:t>
            </a:r>
            <a:r>
              <a:rPr lang="fr-FR" sz="1200" dirty="0" err="1"/>
              <a:t>Boccardo</a:t>
            </a:r>
            <a:r>
              <a:rPr lang="fr-FR" sz="1200" dirty="0"/>
              <a:t>, L. </a:t>
            </a:r>
            <a:r>
              <a:rPr lang="fr-FR" sz="1200" dirty="0" err="1"/>
              <a:t>Quettier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38768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The </a:t>
            </a:r>
            <a:r>
              <a:rPr lang="en-US" dirty="0"/>
              <a:t>Electron – Ion Collider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BD3748-36FE-4151-BC0E-16C070BD8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491" y="987766"/>
            <a:ext cx="4397132" cy="5313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BC38B6-1CD9-42D8-98F2-008862739E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7965" y="4432700"/>
            <a:ext cx="2768069" cy="18264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B2ACC8-9A94-4289-987D-586AA3B8C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656" y="2814441"/>
            <a:ext cx="2774852" cy="28160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913F6D-0E2E-4B57-A525-FBBE0A7BA439}"/>
              </a:ext>
            </a:extLst>
          </p:cNvPr>
          <p:cNvSpPr txBox="1"/>
          <p:nvPr/>
        </p:nvSpPr>
        <p:spPr>
          <a:xfrm>
            <a:off x="4707856" y="1141116"/>
            <a:ext cx="4397358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Design based on </a:t>
            </a:r>
            <a:r>
              <a:rPr lang="en-US" sz="1600" b="1" dirty="0"/>
              <a:t>existing</a:t>
            </a:r>
            <a:r>
              <a:rPr lang="en-US" sz="1600" dirty="0"/>
              <a:t> RHIC</a:t>
            </a:r>
            <a:endParaRPr lang="en-US" sz="1600" dirty="0"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libri" panose="020F0502020204030204" pitchFamily="34" charset="0"/>
              </a:rPr>
              <a:t>Hadron storage ring 40-275 GeV (</a:t>
            </a:r>
            <a:r>
              <a:rPr lang="en-US" sz="1600" dirty="0">
                <a:highlight>
                  <a:srgbClr val="CCFF99"/>
                </a:highlight>
                <a:cs typeface="Calibri" panose="020F0502020204030204" pitchFamily="34" charset="0"/>
              </a:rPr>
              <a:t>existing)</a:t>
            </a:r>
            <a:r>
              <a:rPr lang="en-US" sz="1600" dirty="0"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libri" panose="020F0502020204030204" pitchFamily="34" charset="0"/>
              </a:rPr>
              <a:t>Electron storage ring (2.5–18 GeV (</a:t>
            </a:r>
            <a:r>
              <a:rPr lang="en-US" sz="1600" dirty="0">
                <a:highlight>
                  <a:srgbClr val="CCFF99"/>
                </a:highlight>
                <a:cs typeface="Calibri" panose="020F0502020204030204" pitchFamily="34" charset="0"/>
              </a:rPr>
              <a:t>new</a:t>
            </a:r>
            <a:r>
              <a:rPr lang="en-US" sz="1600" dirty="0">
                <a:cs typeface="Calibri" panose="020F0502020204030204" pitchFamily="34" charset="0"/>
              </a:rPr>
              <a:t>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libri" panose="020F0502020204030204" pitchFamily="34" charset="0"/>
              </a:rPr>
              <a:t>Electron rapid cycling synchrotron (</a:t>
            </a:r>
            <a:r>
              <a:rPr lang="en-US" sz="1600" dirty="0">
                <a:highlight>
                  <a:srgbClr val="CCFF99"/>
                </a:highlight>
                <a:cs typeface="Calibri" panose="020F0502020204030204" pitchFamily="34" charset="0"/>
              </a:rPr>
              <a:t>new</a:t>
            </a:r>
            <a:r>
              <a:rPr lang="en-US" sz="1600" dirty="0">
                <a:cs typeface="Calibri" panose="020F0502020204030204" pitchFamily="34" charset="0"/>
              </a:rPr>
              <a:t>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libri" panose="020F0502020204030204" pitchFamily="34" charset="0"/>
              </a:rPr>
              <a:t>High luminosity interaction region(s) (</a:t>
            </a:r>
            <a:r>
              <a:rPr lang="en-US" sz="1600" dirty="0">
                <a:highlight>
                  <a:srgbClr val="CCFF99"/>
                </a:highlight>
                <a:cs typeface="Calibri" panose="020F0502020204030204" pitchFamily="34" charset="0"/>
              </a:rPr>
              <a:t>new</a:t>
            </a:r>
            <a:r>
              <a:rPr lang="en-US" sz="1600" dirty="0" smtClean="0">
                <a:cs typeface="Calibri" panose="020F0502020204030204" pitchFamily="34" charset="0"/>
              </a:rPr>
              <a:t>)</a:t>
            </a:r>
            <a:endParaRPr 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17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err="1" smtClean="0"/>
              <a:t>ePIC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44A8BA-A066-4CBA-AEAD-941CEDF524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07" y="1701112"/>
            <a:ext cx="2066240" cy="15825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A389A0-E87D-47BA-BD06-F08669380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992" y="1641872"/>
            <a:ext cx="2043514" cy="14100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38318" y="941918"/>
            <a:ext cx="7968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i="1" dirty="0" smtClean="0"/>
              <a:t>ATHENA</a:t>
            </a:r>
            <a:endParaRPr lang="en-US" sz="12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24286" y="941917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i="1" dirty="0" smtClean="0"/>
              <a:t>ECCE</a:t>
            </a:r>
            <a:endParaRPr lang="en-US" sz="1200" i="1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F36692F-CD7F-4E1F-9596-F692C856B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643281"/>
              </p:ext>
            </p:extLst>
          </p:nvPr>
        </p:nvGraphicFramePr>
        <p:xfrm>
          <a:off x="330613" y="4417487"/>
          <a:ext cx="1931433" cy="1692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49655">
                  <a:extLst>
                    <a:ext uri="{9D8B030D-6E8A-4147-A177-3AD203B41FA5}">
                      <a16:colId xmlns:a16="http://schemas.microsoft.com/office/drawing/2014/main" val="205031826"/>
                    </a:ext>
                  </a:extLst>
                </a:gridCol>
                <a:gridCol w="881778">
                  <a:extLst>
                    <a:ext uri="{9D8B030D-6E8A-4147-A177-3AD203B41FA5}">
                      <a16:colId xmlns:a16="http://schemas.microsoft.com/office/drawing/2014/main" val="1997668559"/>
                    </a:ext>
                  </a:extLst>
                </a:gridCol>
              </a:tblGrid>
              <a:tr h="2940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ATHENA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327551"/>
                  </a:ext>
                </a:extLst>
              </a:tr>
              <a:tr h="294080">
                <a:tc>
                  <a:txBody>
                    <a:bodyPr/>
                    <a:lstStyle/>
                    <a:p>
                      <a:r>
                        <a:rPr lang="en-US" sz="1000" dirty="0"/>
                        <a:t>Location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IP6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626739"/>
                  </a:ext>
                </a:extLst>
              </a:tr>
              <a:tr h="294080">
                <a:tc>
                  <a:txBody>
                    <a:bodyPr/>
                    <a:lstStyle/>
                    <a:p>
                      <a:r>
                        <a:rPr lang="en-US" sz="1000" dirty="0"/>
                        <a:t>Detector Length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 meter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972882"/>
                  </a:ext>
                </a:extLst>
              </a:tr>
              <a:tr h="294080">
                <a:tc>
                  <a:txBody>
                    <a:bodyPr/>
                    <a:lstStyle/>
                    <a:p>
                      <a:r>
                        <a:rPr lang="en-US" sz="1000" dirty="0"/>
                        <a:t>Magnet Field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 Tesla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007758"/>
                  </a:ext>
                </a:extLst>
              </a:tr>
              <a:tr h="257840">
                <a:tc>
                  <a:txBody>
                    <a:bodyPr/>
                    <a:lstStyle/>
                    <a:p>
                      <a:r>
                        <a:rPr lang="en-US" sz="1000"/>
                        <a:t>Magnet Bore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3.2 meter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018105"/>
                  </a:ext>
                </a:extLst>
              </a:tr>
              <a:tr h="257840">
                <a:tc>
                  <a:txBody>
                    <a:bodyPr/>
                    <a:lstStyle/>
                    <a:p>
                      <a:r>
                        <a:rPr lang="en-US" sz="1000" dirty="0"/>
                        <a:t>Magnet Length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3.6 meter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035034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5140591-2CCE-4A3C-AD95-7B8DD6DD62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790329"/>
              </p:ext>
            </p:extLst>
          </p:nvPr>
        </p:nvGraphicFramePr>
        <p:xfrm>
          <a:off x="3254992" y="4417487"/>
          <a:ext cx="1949655" cy="169200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49655">
                  <a:extLst>
                    <a:ext uri="{9D8B030D-6E8A-4147-A177-3AD203B41FA5}">
                      <a16:colId xmlns:a16="http://schemas.microsoft.com/office/drawing/2014/main" val="2050318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97668559"/>
                    </a:ext>
                  </a:extLst>
                </a:gridCol>
              </a:tblGrid>
              <a:tr h="29527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ECCE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327551"/>
                  </a:ext>
                </a:extLst>
              </a:tr>
              <a:tr h="279346">
                <a:tc>
                  <a:txBody>
                    <a:bodyPr/>
                    <a:lstStyle/>
                    <a:p>
                      <a:r>
                        <a:rPr lang="en-US" sz="1000" dirty="0"/>
                        <a:t>Location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IP6 (or IP8)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626739"/>
                  </a:ext>
                </a:extLst>
              </a:tr>
              <a:tr h="279346">
                <a:tc>
                  <a:txBody>
                    <a:bodyPr/>
                    <a:lstStyle/>
                    <a:p>
                      <a:r>
                        <a:rPr lang="en-US" sz="1000" dirty="0"/>
                        <a:t>Detector Length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8.5 meter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972882"/>
                  </a:ext>
                </a:extLst>
              </a:tr>
              <a:tr h="279346">
                <a:tc>
                  <a:txBody>
                    <a:bodyPr/>
                    <a:lstStyle/>
                    <a:p>
                      <a:r>
                        <a:rPr lang="en-US" sz="1000" dirty="0"/>
                        <a:t>Magnet Field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1.5 Tesla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007758"/>
                  </a:ext>
                </a:extLst>
              </a:tr>
              <a:tr h="279346">
                <a:tc>
                  <a:txBody>
                    <a:bodyPr/>
                    <a:lstStyle/>
                    <a:p>
                      <a:r>
                        <a:rPr lang="en-US" sz="1000"/>
                        <a:t>Magnet Bore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2.8 meter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018105"/>
                  </a:ext>
                </a:extLst>
              </a:tr>
              <a:tr h="279346">
                <a:tc>
                  <a:txBody>
                    <a:bodyPr/>
                    <a:lstStyle/>
                    <a:p>
                      <a:r>
                        <a:rPr lang="en-US" sz="1000" dirty="0"/>
                        <a:t>Magnet Length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3.51 meter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880741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E392437-65E6-4583-8D09-C00024A53EE3}"/>
              </a:ext>
            </a:extLst>
          </p:cNvPr>
          <p:cNvSpPr txBox="1"/>
          <p:nvPr/>
        </p:nvSpPr>
        <p:spPr>
          <a:xfrm>
            <a:off x="451378" y="4074323"/>
            <a:ext cx="20056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94 </a:t>
            </a:r>
            <a:r>
              <a:rPr lang="en-US" sz="1000" b="1" dirty="0" smtClean="0"/>
              <a:t>institutions (CEA included)</a:t>
            </a:r>
            <a:endParaRPr lang="en-US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DA1805-DF51-4D8D-96A7-679488115626}"/>
              </a:ext>
            </a:extLst>
          </p:cNvPr>
          <p:cNvSpPr txBox="1"/>
          <p:nvPr/>
        </p:nvSpPr>
        <p:spPr>
          <a:xfrm>
            <a:off x="3686239" y="4066803"/>
            <a:ext cx="10871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96 </a:t>
            </a:r>
            <a:r>
              <a:rPr lang="en-US" sz="1000" b="1" dirty="0" smtClean="0"/>
              <a:t>institutions</a:t>
            </a:r>
            <a:endParaRPr lang="en-US" sz="1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95807" y="3396773"/>
            <a:ext cx="2261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i="1" dirty="0" smtClean="0"/>
              <a:t>Not recommended due to the high costs but discussions are ongoing </a:t>
            </a:r>
          </a:p>
          <a:p>
            <a:pPr marL="171450" indent="-171450" algn="l">
              <a:buFontTx/>
              <a:buChar char="-"/>
            </a:pPr>
            <a:r>
              <a:rPr lang="en-US" sz="900" i="1" dirty="0" smtClean="0"/>
              <a:t>it has the best performances</a:t>
            </a:r>
          </a:p>
          <a:p>
            <a:pPr marL="171450" indent="-171450" algn="l">
              <a:buFontTx/>
              <a:buChar char="-"/>
            </a:pPr>
            <a:r>
              <a:rPr lang="en-US" sz="900" i="1" dirty="0" smtClean="0"/>
              <a:t>UE countries contribute for 1/3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57621" y="3480776"/>
            <a:ext cx="191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i="1" dirty="0" smtClean="0"/>
              <a:t>Approved in March 2022</a:t>
            </a:r>
          </a:p>
          <a:p>
            <a:r>
              <a:rPr lang="en-US" sz="900" i="1" dirty="0" smtClean="0"/>
              <a:t>Only US &amp; Asia countries + </a:t>
            </a:r>
            <a:r>
              <a:rPr lang="en-US" sz="900" i="1" dirty="0" err="1" smtClean="0"/>
              <a:t>Orsay</a:t>
            </a:r>
            <a:endParaRPr lang="en-US" sz="900" i="1" dirty="0"/>
          </a:p>
        </p:txBody>
      </p:sp>
      <p:sp>
        <p:nvSpPr>
          <p:cNvPr id="2" name="Plus 1"/>
          <p:cNvSpPr/>
          <p:nvPr/>
        </p:nvSpPr>
        <p:spPr>
          <a:xfrm>
            <a:off x="2301319" y="1889684"/>
            <a:ext cx="914400" cy="914400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qual 2"/>
          <p:cNvSpPr/>
          <p:nvPr/>
        </p:nvSpPr>
        <p:spPr>
          <a:xfrm>
            <a:off x="5377051" y="1889684"/>
            <a:ext cx="914400" cy="914400"/>
          </a:xfrm>
          <a:prstGeom prst="mathEqua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99784" y="939882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i="1" dirty="0" err="1" smtClean="0"/>
              <a:t>ePIC</a:t>
            </a:r>
            <a:endParaRPr lang="en-US" sz="1200" i="1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9996" y="1407812"/>
            <a:ext cx="2675189" cy="2072964"/>
          </a:xfrm>
          <a:prstGeom prst="rect">
            <a:avLst/>
          </a:prstGeom>
        </p:spPr>
      </p:pic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55140591-2CCE-4A3C-AD95-7B8DD6DD62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046015"/>
              </p:ext>
            </p:extLst>
          </p:nvPr>
        </p:nvGraphicFramePr>
        <p:xfrm>
          <a:off x="6717520" y="4394308"/>
          <a:ext cx="1949655" cy="169200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49655">
                  <a:extLst>
                    <a:ext uri="{9D8B030D-6E8A-4147-A177-3AD203B41FA5}">
                      <a16:colId xmlns:a16="http://schemas.microsoft.com/office/drawing/2014/main" val="2050318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97668559"/>
                    </a:ext>
                  </a:extLst>
                </a:gridCol>
              </a:tblGrid>
              <a:tr h="295271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ePIC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327551"/>
                  </a:ext>
                </a:extLst>
              </a:tr>
              <a:tr h="279346">
                <a:tc>
                  <a:txBody>
                    <a:bodyPr/>
                    <a:lstStyle/>
                    <a:p>
                      <a:r>
                        <a:rPr lang="en-US" sz="1000" dirty="0"/>
                        <a:t>Location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IP6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626739"/>
                  </a:ext>
                </a:extLst>
              </a:tr>
              <a:tr h="279346">
                <a:tc>
                  <a:txBody>
                    <a:bodyPr/>
                    <a:lstStyle/>
                    <a:p>
                      <a:r>
                        <a:rPr lang="en-US" sz="1000" dirty="0"/>
                        <a:t>Detector Length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8.5 meter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972882"/>
                  </a:ext>
                </a:extLst>
              </a:tr>
              <a:tr h="279346">
                <a:tc>
                  <a:txBody>
                    <a:bodyPr/>
                    <a:lstStyle/>
                    <a:p>
                      <a:r>
                        <a:rPr lang="en-US" sz="1000" dirty="0"/>
                        <a:t>Magnet Field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1.7 </a:t>
                      </a:r>
                      <a:r>
                        <a:rPr lang="en-US" sz="1000" dirty="0"/>
                        <a:t>Tesla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007758"/>
                  </a:ext>
                </a:extLst>
              </a:tr>
              <a:tr h="279346">
                <a:tc>
                  <a:txBody>
                    <a:bodyPr/>
                    <a:lstStyle/>
                    <a:p>
                      <a:r>
                        <a:rPr lang="en-US" sz="1000"/>
                        <a:t>Magnet Bore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2.8 meter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018105"/>
                  </a:ext>
                </a:extLst>
              </a:tr>
              <a:tr h="279346">
                <a:tc>
                  <a:txBody>
                    <a:bodyPr/>
                    <a:lstStyle/>
                    <a:p>
                      <a:r>
                        <a:rPr lang="en-US" sz="1000" dirty="0"/>
                        <a:t>Magnet Length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3.51 meter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88074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00DA1805-DF51-4D8D-96A7-679488115626}"/>
              </a:ext>
            </a:extLst>
          </p:cNvPr>
          <p:cNvSpPr txBox="1"/>
          <p:nvPr/>
        </p:nvSpPr>
        <p:spPr>
          <a:xfrm>
            <a:off x="6826794" y="4067444"/>
            <a:ext cx="18213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160</a:t>
            </a:r>
            <a:r>
              <a:rPr lang="en-US" sz="1000" b="1" dirty="0"/>
              <a:t> institutions (CEA included</a:t>
            </a:r>
            <a:r>
              <a:rPr lang="en-US" sz="1000" b="1" dirty="0" smtClean="0"/>
              <a:t>)</a:t>
            </a:r>
            <a:endParaRPr lang="en-US" sz="1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680944" y="3594383"/>
            <a:ext cx="21659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i="1" dirty="0" smtClean="0"/>
              <a:t>Approved and financed in September 2022</a:t>
            </a:r>
          </a:p>
        </p:txBody>
      </p:sp>
    </p:spTree>
    <p:extLst>
      <p:ext uri="{BB962C8B-B14F-4D97-AF65-F5344CB8AC3E}">
        <p14:creationId xmlns:p14="http://schemas.microsoft.com/office/powerpoint/2010/main" val="14034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 err="1" smtClean="0"/>
              <a:t>Why</a:t>
            </a:r>
            <a:r>
              <a:rPr lang="fr-FR" dirty="0" smtClean="0"/>
              <a:t> MARCO?</a:t>
            </a:r>
            <a:endParaRPr lang="en-US" dirty="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50A389A0-E87D-47BA-BD06-F08669380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252" y="1294400"/>
            <a:ext cx="2043514" cy="1410024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658664" y="941917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i="1" dirty="0" smtClean="0"/>
              <a:t>ECCE</a:t>
            </a:r>
            <a:endParaRPr lang="en-US" sz="1200" i="1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3073422" y="1894623"/>
            <a:ext cx="3657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439182" y="1413753"/>
            <a:ext cx="0" cy="9727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419727" y="1413753"/>
            <a:ext cx="40648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419727" y="2386519"/>
            <a:ext cx="40648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47599" y="977548"/>
            <a:ext cx="4203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Reuse of </a:t>
            </a:r>
            <a:r>
              <a:rPr lang="en-US" sz="1600" dirty="0" err="1" smtClean="0"/>
              <a:t>BaBar</a:t>
            </a:r>
            <a:r>
              <a:rPr lang="en-US" sz="1600" dirty="0" smtClean="0"/>
              <a:t> @ 1.4 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 smtClean="0"/>
              <a:t>25y operative life + 30y of operation forecast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 smtClean="0"/>
              <a:t>Sensors problems </a:t>
            </a:r>
            <a:endParaRPr lang="en-US" sz="1600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3947599" y="2204936"/>
            <a:ext cx="4203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New solenoidal magnet @ 1.5 T for replacement as contingency plan</a:t>
            </a:r>
            <a:endParaRPr lang="en-US" sz="1600" dirty="0"/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1862079" y="2779908"/>
            <a:ext cx="1" cy="1104671"/>
          </a:xfrm>
          <a:prstGeom prst="straightConnector1">
            <a:avLst/>
          </a:prstGeom>
          <a:ln w="38100">
            <a:gradFill>
              <a:gsLst>
                <a:gs pos="0">
                  <a:schemeClr val="accent1"/>
                </a:gs>
                <a:gs pos="77000">
                  <a:schemeClr val="accent4">
                    <a:lumMod val="60000"/>
                    <a:lumOff val="40000"/>
                  </a:schemeClr>
                </a:gs>
                <a:gs pos="27000">
                  <a:schemeClr val="accent1">
                    <a:lumMod val="45000"/>
                    <a:lumOff val="55000"/>
                  </a:schemeClr>
                </a:gs>
                <a:gs pos="57000">
                  <a:schemeClr val="accent4">
                    <a:lumMod val="20000"/>
                    <a:lumOff val="80000"/>
                  </a:schemeClr>
                </a:gs>
                <a:gs pos="100000">
                  <a:schemeClr val="accent4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2" name="Pictur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4202890"/>
            <a:ext cx="2675189" cy="2072964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658664" y="394062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i="1" dirty="0" err="1" smtClean="0"/>
              <a:t>ePIC</a:t>
            </a:r>
            <a:endParaRPr lang="en-US" sz="1200" i="1" dirty="0"/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3439182" y="5395014"/>
            <a:ext cx="58158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077343" y="5219252"/>
            <a:ext cx="5274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New solenoidal magnet @ 1.5 T (minimum), possibly 2.0 T</a:t>
            </a:r>
          </a:p>
          <a:p>
            <a:r>
              <a:rPr lang="fr-FR" sz="1600" b="1" dirty="0" err="1" smtClean="0">
                <a:solidFill>
                  <a:srgbClr val="00B050"/>
                </a:solidFill>
              </a:rPr>
              <a:t>Waiting</a:t>
            </a:r>
            <a:r>
              <a:rPr lang="fr-FR" sz="1600" b="1" dirty="0" smtClean="0">
                <a:solidFill>
                  <a:srgbClr val="00B050"/>
                </a:solidFill>
              </a:rPr>
              <a:t> for </a:t>
            </a:r>
            <a:r>
              <a:rPr lang="fr-FR" sz="1600" b="1" dirty="0" err="1" smtClean="0">
                <a:solidFill>
                  <a:srgbClr val="00B050"/>
                </a:solidFill>
              </a:rPr>
              <a:t>approval</a:t>
            </a:r>
            <a:endParaRPr lang="en-US" sz="1600" b="1" dirty="0">
              <a:solidFill>
                <a:srgbClr val="00B050"/>
              </a:solidFill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374" y="3170306"/>
            <a:ext cx="2650639" cy="110510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>
            <a:off x="6340659" y="2658894"/>
            <a:ext cx="0" cy="5489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6340659" y="4605758"/>
            <a:ext cx="0" cy="5498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360262" y="4238086"/>
            <a:ext cx="19607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 err="1"/>
              <a:t>MA</a:t>
            </a:r>
            <a:r>
              <a:rPr lang="en-US" sz="1200" i="1" dirty="0" err="1"/>
              <a:t>gnet</a:t>
            </a:r>
            <a:r>
              <a:rPr lang="en-US" sz="1200" i="1" dirty="0"/>
              <a:t> with </a:t>
            </a:r>
            <a:r>
              <a:rPr lang="en-US" sz="1200" b="1" i="1" dirty="0"/>
              <a:t>R</a:t>
            </a:r>
            <a:r>
              <a:rPr lang="en-US" sz="1200" i="1" dirty="0"/>
              <a:t>enewed </a:t>
            </a:r>
            <a:r>
              <a:rPr lang="en-US" sz="1200" b="1" i="1" dirty="0" err="1"/>
              <a:t>CO</a:t>
            </a:r>
            <a:r>
              <a:rPr lang="en-US" sz="1200" i="1" dirty="0" err="1"/>
              <a:t>ils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92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0923"/>
            <a:ext cx="7886700" cy="523311"/>
          </a:xfrm>
        </p:spPr>
        <p:txBody>
          <a:bodyPr>
            <a:noAutofit/>
          </a:bodyPr>
          <a:lstStyle/>
          <a:p>
            <a:r>
              <a:rPr lang="en-US" sz="3200" dirty="0" smtClean="0"/>
              <a:t>The Requirements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050FF-D63E-456B-92F0-D0DE01332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62" y="595223"/>
            <a:ext cx="7886700" cy="6126253"/>
          </a:xfrm>
        </p:spPr>
        <p:txBody>
          <a:bodyPr>
            <a:noAutofit/>
          </a:bodyPr>
          <a:lstStyle/>
          <a:p>
            <a:pPr lvl="0"/>
            <a:endParaRPr lang="en-US" sz="1400" dirty="0"/>
          </a:p>
          <a:p>
            <a:pPr lvl="0"/>
            <a:endParaRPr lang="en-US" sz="1600" dirty="0"/>
          </a:p>
          <a:p>
            <a:pPr lvl="0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89094" y="1310023"/>
            <a:ext cx="2965812" cy="646331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b="1" dirty="0" err="1" smtClean="0"/>
              <a:t>Geometric</a:t>
            </a:r>
            <a:endParaRPr lang="fr-FR" b="1" dirty="0" smtClean="0"/>
          </a:p>
          <a:p>
            <a:r>
              <a:rPr lang="fr-FR" dirty="0" smtClean="0"/>
              <a:t>- Must fit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BaBar’s</a:t>
            </a:r>
            <a:r>
              <a:rPr lang="fr-FR" dirty="0" smtClean="0"/>
              <a:t> volume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91589" y="2735018"/>
            <a:ext cx="2893997" cy="1200329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b="1" dirty="0" err="1" smtClean="0"/>
              <a:t>Magnetic</a:t>
            </a:r>
            <a:endParaRPr lang="fr-FR" b="1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B @ IP = 1.5 T to 2.0 T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Field </a:t>
            </a:r>
            <a:r>
              <a:rPr lang="fr-FR" dirty="0" err="1" smtClean="0"/>
              <a:t>Uniformity</a:t>
            </a:r>
            <a:r>
              <a:rPr lang="fr-FR" dirty="0" smtClean="0"/>
              <a:t> &lt; 12.5%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Projectivity &lt; 10 T/Amm</a:t>
            </a:r>
            <a:r>
              <a:rPr lang="fr-FR" baseline="30000" dirty="0" smtClean="0"/>
              <a:t>-</a:t>
            </a:r>
            <a:r>
              <a:rPr lang="fr-FR" dirty="0" smtClean="0"/>
              <a:t>²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350670" y="2943532"/>
            <a:ext cx="3414717" cy="64633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b="1" dirty="0" err="1" smtClean="0"/>
              <a:t>Transparency</a:t>
            </a:r>
            <a:endParaRPr lang="fr-FR" b="1" dirty="0" smtClean="0"/>
          </a:p>
          <a:p>
            <a:r>
              <a:rPr lang="fr-FR" dirty="0" smtClean="0"/>
              <a:t>- </a:t>
            </a:r>
            <a:r>
              <a:rPr lang="fr-FR" dirty="0" err="1" smtClean="0"/>
              <a:t>Thickness</a:t>
            </a:r>
            <a:r>
              <a:rPr lang="fr-FR" dirty="0" smtClean="0"/>
              <a:t> / interaction </a:t>
            </a:r>
            <a:r>
              <a:rPr lang="fr-FR" dirty="0" err="1" smtClean="0"/>
              <a:t>length</a:t>
            </a:r>
            <a:r>
              <a:rPr lang="fr-FR" dirty="0" smtClean="0"/>
              <a:t> &lt;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50843" y="4577823"/>
            <a:ext cx="2741664" cy="923330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err="1" smtClean="0"/>
              <a:t>Stray</a:t>
            </a:r>
            <a:r>
              <a:rPr lang="fr-FR" b="1" dirty="0" smtClean="0"/>
              <a:t> </a:t>
            </a:r>
            <a:r>
              <a:rPr lang="fr-FR" b="1" dirty="0" err="1" smtClean="0"/>
              <a:t>field</a:t>
            </a:r>
            <a:r>
              <a:rPr lang="fr-FR" b="1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B &lt; 10 G in the </a:t>
            </a:r>
            <a:r>
              <a:rPr lang="fr-FR" dirty="0" err="1" smtClean="0"/>
              <a:t>focalising</a:t>
            </a:r>
            <a:r>
              <a:rPr lang="fr-FR" dirty="0" smtClean="0"/>
              <a:t> </a:t>
            </a:r>
            <a:r>
              <a:rPr lang="fr-FR" dirty="0" err="1" smtClean="0"/>
              <a:t>magnets</a:t>
            </a:r>
            <a:r>
              <a:rPr lang="fr-FR" dirty="0" smtClean="0"/>
              <a:t> zone</a:t>
            </a:r>
          </a:p>
        </p:txBody>
      </p:sp>
      <p:sp>
        <p:nvSpPr>
          <p:cNvPr id="17" name="Bent Arrow 16"/>
          <p:cNvSpPr/>
          <p:nvPr/>
        </p:nvSpPr>
        <p:spPr>
          <a:xfrm>
            <a:off x="1811154" y="1522014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Bent Arrow 17"/>
          <p:cNvSpPr/>
          <p:nvPr/>
        </p:nvSpPr>
        <p:spPr>
          <a:xfrm rot="5400000">
            <a:off x="6529276" y="1702392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Bent Arrow 18"/>
          <p:cNvSpPr/>
          <p:nvPr/>
        </p:nvSpPr>
        <p:spPr>
          <a:xfrm rot="16200000">
            <a:off x="1811155" y="4362215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Bent Arrow 19"/>
          <p:cNvSpPr/>
          <p:nvPr/>
        </p:nvSpPr>
        <p:spPr>
          <a:xfrm rot="10800000">
            <a:off x="6546461" y="4389647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48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05" y="3236767"/>
            <a:ext cx="2944527" cy="28470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0923"/>
            <a:ext cx="7886700" cy="523311"/>
          </a:xfrm>
        </p:spPr>
        <p:txBody>
          <a:bodyPr>
            <a:noAutofit/>
          </a:bodyPr>
          <a:lstStyle/>
          <a:p>
            <a:r>
              <a:rPr lang="en-US" sz="3200" dirty="0"/>
              <a:t>Geometric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050FF-D63E-456B-92F0-D0DE01332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62" y="595223"/>
            <a:ext cx="7886700" cy="6126253"/>
          </a:xfrm>
        </p:spPr>
        <p:txBody>
          <a:bodyPr>
            <a:noAutofit/>
          </a:bodyPr>
          <a:lstStyle/>
          <a:p>
            <a:pPr lvl="0"/>
            <a:endParaRPr lang="en-US" sz="1400" dirty="0"/>
          </a:p>
          <a:p>
            <a:pPr lvl="0"/>
            <a:endParaRPr lang="en-US" sz="1600" dirty="0"/>
          </a:p>
          <a:p>
            <a:pPr lvl="0"/>
            <a:endParaRPr lang="en-US" sz="16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8442" y="645432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88412"/>
              </p:ext>
            </p:extLst>
          </p:nvPr>
        </p:nvGraphicFramePr>
        <p:xfrm>
          <a:off x="628650" y="1043657"/>
          <a:ext cx="3103239" cy="18542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998345">
                  <a:extLst>
                    <a:ext uri="{9D8B030D-6E8A-4147-A177-3AD203B41FA5}">
                      <a16:colId xmlns:a16="http://schemas.microsoft.com/office/drawing/2014/main" val="3093565117"/>
                    </a:ext>
                  </a:extLst>
                </a:gridCol>
                <a:gridCol w="1104894">
                  <a:extLst>
                    <a:ext uri="{9D8B030D-6E8A-4147-A177-3AD203B41FA5}">
                      <a16:colId xmlns:a16="http://schemas.microsoft.com/office/drawing/2014/main" val="429131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Parameter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Value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567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 smtClean="0"/>
                        <a:t>Coil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err="1" smtClean="0"/>
                        <a:t>length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3512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703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Warm bore diameter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2840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150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Cryostat length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&lt; 3850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843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Cryostat outer diameter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&lt; 3540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7957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32812" y="1317854"/>
            <a:ext cx="37635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MARCO must fit </a:t>
            </a:r>
            <a:r>
              <a:rPr lang="fr-FR" sz="1600" b="1" dirty="0" err="1" smtClean="0"/>
              <a:t>into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BaBar’s</a:t>
            </a:r>
            <a:r>
              <a:rPr lang="fr-FR" sz="1600" b="1" dirty="0" smtClean="0"/>
              <a:t> Volume</a:t>
            </a:r>
          </a:p>
          <a:p>
            <a:endParaRPr lang="fr-FR" sz="1600" dirty="0" smtClean="0"/>
          </a:p>
          <a:p>
            <a:r>
              <a:rPr lang="fr-FR" sz="1600" dirty="0" err="1" smtClean="0"/>
              <a:t>We</a:t>
            </a:r>
            <a:r>
              <a:rPr lang="fr-FR" sz="1600" dirty="0" smtClean="0"/>
              <a:t> </a:t>
            </a:r>
            <a:r>
              <a:rPr lang="fr-FR" sz="1600" dirty="0" err="1" smtClean="0"/>
              <a:t>adopted</a:t>
            </a:r>
            <a:r>
              <a:rPr lang="fr-FR" sz="1600" dirty="0" smtClean="0"/>
              <a:t> </a:t>
            </a:r>
            <a:r>
              <a:rPr lang="fr-FR" sz="1600" dirty="0" err="1" smtClean="0"/>
              <a:t>BaBar’s</a:t>
            </a:r>
            <a:r>
              <a:rPr lang="fr-FR" sz="1600" dirty="0" smtClean="0"/>
              <a:t> cryostat dimensions as </a:t>
            </a:r>
            <a:r>
              <a:rPr lang="fr-FR" sz="1600" dirty="0" err="1" smtClean="0"/>
              <a:t>reference</a:t>
            </a:r>
            <a:endParaRPr lang="en-US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346" y="3334737"/>
            <a:ext cx="3290638" cy="31195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68311" y="3069292"/>
            <a:ext cx="24078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MARCO Cryostat </a:t>
            </a:r>
            <a:r>
              <a:rPr lang="fr-FR" sz="1200" i="1" dirty="0" err="1" smtClean="0"/>
              <a:t>preliminary</a:t>
            </a:r>
            <a:r>
              <a:rPr lang="fr-FR" sz="1200" i="1" dirty="0" smtClean="0"/>
              <a:t> design</a:t>
            </a:r>
            <a:endParaRPr lang="en-US" sz="12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5750" y="6046687"/>
            <a:ext cx="489941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MARCO Cryostat </a:t>
            </a:r>
            <a:r>
              <a:rPr lang="fr-FR" sz="1200" i="1" dirty="0" err="1" smtClean="0"/>
              <a:t>surrounded</a:t>
            </a:r>
            <a:r>
              <a:rPr lang="fr-FR" sz="1200" i="1" dirty="0" smtClean="0"/>
              <a:t> by the </a:t>
            </a:r>
            <a:r>
              <a:rPr lang="fr-FR" sz="1200" i="1" dirty="0" err="1" smtClean="0"/>
              <a:t>supporting</a:t>
            </a:r>
            <a:r>
              <a:rPr lang="fr-FR" sz="1200" i="1" dirty="0" smtClean="0"/>
              <a:t> </a:t>
            </a:r>
            <a:r>
              <a:rPr lang="fr-FR" sz="1200" i="1" dirty="0" err="1" smtClean="0"/>
              <a:t>mechanical</a:t>
            </a:r>
            <a:r>
              <a:rPr lang="fr-FR" sz="1200" i="1" dirty="0" smtClean="0"/>
              <a:t> structure of </a:t>
            </a:r>
            <a:r>
              <a:rPr lang="fr-FR" sz="1200" i="1" dirty="0" err="1" smtClean="0"/>
              <a:t>ePIC</a:t>
            </a:r>
            <a:r>
              <a:rPr lang="fr-FR" sz="1200" i="1" dirty="0" smtClean="0"/>
              <a:t> 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404674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5143970" y="3853798"/>
            <a:ext cx="3924000" cy="266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0923"/>
            <a:ext cx="7886700" cy="523311"/>
          </a:xfrm>
        </p:spPr>
        <p:txBody>
          <a:bodyPr>
            <a:noAutofit/>
          </a:bodyPr>
          <a:lstStyle/>
          <a:p>
            <a:r>
              <a:rPr lang="en-US" sz="3200" dirty="0" smtClean="0"/>
              <a:t>Magnetic Field </a:t>
            </a:r>
            <a:r>
              <a:rPr lang="en-US" sz="3200" dirty="0"/>
              <a:t>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050FF-D63E-456B-92F0-D0DE01332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62" y="595223"/>
            <a:ext cx="7886700" cy="6126253"/>
          </a:xfrm>
        </p:spPr>
        <p:txBody>
          <a:bodyPr>
            <a:noAutofit/>
          </a:bodyPr>
          <a:lstStyle/>
          <a:p>
            <a:pPr lvl="0"/>
            <a:endParaRPr lang="en-US" sz="1400" dirty="0"/>
          </a:p>
          <a:p>
            <a:pPr lvl="0"/>
            <a:endParaRPr lang="en-US" sz="1600" dirty="0"/>
          </a:p>
          <a:p>
            <a:pPr lvl="0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7212" y="6411191"/>
            <a:ext cx="2057400" cy="365125"/>
          </a:xfrm>
        </p:spPr>
        <p:txBody>
          <a:bodyPr/>
          <a:lstStyle/>
          <a:p>
            <a:fld id="{893C5830-40F3-F04E-B2E3-10E6672BA8FF}" type="slidenum">
              <a:rPr lang="en-US" smtClean="0"/>
              <a:pPr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8576107"/>
                  </p:ext>
                </p:extLst>
              </p:nvPr>
            </p:nvGraphicFramePr>
            <p:xfrm>
              <a:off x="111106" y="1737362"/>
              <a:ext cx="4875629" cy="3505200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1368518">
                      <a:extLst>
                        <a:ext uri="{9D8B030D-6E8A-4147-A177-3AD203B41FA5}">
                          <a16:colId xmlns:a16="http://schemas.microsoft.com/office/drawing/2014/main" val="3093565117"/>
                        </a:ext>
                      </a:extLst>
                    </a:gridCol>
                    <a:gridCol w="1651296">
                      <a:extLst>
                        <a:ext uri="{9D8B030D-6E8A-4147-A177-3AD203B41FA5}">
                          <a16:colId xmlns:a16="http://schemas.microsoft.com/office/drawing/2014/main" val="429131151"/>
                        </a:ext>
                      </a:extLst>
                    </a:gridCol>
                    <a:gridCol w="1855815">
                      <a:extLst>
                        <a:ext uri="{9D8B030D-6E8A-4147-A177-3AD203B41FA5}">
                          <a16:colId xmlns:a16="http://schemas.microsoft.com/office/drawing/2014/main" val="26199797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fr-FR" sz="1400" b="1" kern="1200" dirty="0" err="1" smtClean="0">
                              <a:solidFill>
                                <a:schemeClr val="bg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Parameter</a:t>
                          </a:r>
                          <a:endParaRPr lang="en-US" sz="1400" b="1" kern="1200" dirty="0">
                            <a:solidFill>
                              <a:schemeClr val="bg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400" b="1" kern="1200" dirty="0" smtClean="0">
                              <a:solidFill>
                                <a:schemeClr val="bg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Value</a:t>
                          </a:r>
                          <a:endParaRPr lang="en-US" sz="1400" b="1" kern="1200" dirty="0" smtClean="0">
                            <a:solidFill>
                              <a:schemeClr val="bg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400" b="1" kern="1200" dirty="0" smtClean="0">
                              <a:solidFill>
                                <a:schemeClr val="bg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Comment</a:t>
                          </a:r>
                          <a:endParaRPr lang="en-US" sz="1400" b="1" kern="1200" dirty="0" smtClean="0">
                            <a:solidFill>
                              <a:schemeClr val="bg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1567567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200" dirty="0" smtClean="0"/>
                            <a:t>Central Field B</a:t>
                          </a:r>
                          <a:r>
                            <a:rPr lang="fr-FR" sz="1200" baseline="-25000" dirty="0" smtClean="0"/>
                            <a:t>0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sz="1200" dirty="0" smtClean="0"/>
                        </a:p>
                        <a:p>
                          <a:pPr algn="ctr"/>
                          <a:r>
                            <a:rPr lang="fr-FR" sz="1200" dirty="0" smtClean="0"/>
                            <a:t>0.5 T</a:t>
                          </a:r>
                        </a:p>
                        <a:p>
                          <a:pPr algn="ctr"/>
                          <a:r>
                            <a:rPr lang="fr-FR" sz="1200" dirty="0" smtClean="0"/>
                            <a:t>1.5 T</a:t>
                          </a:r>
                        </a:p>
                        <a:p>
                          <a:pPr algn="ctr"/>
                          <a:r>
                            <a:rPr lang="fr-FR" sz="1200" dirty="0" smtClean="0"/>
                            <a:t>1.7 T</a:t>
                          </a:r>
                        </a:p>
                        <a:p>
                          <a:pPr algn="ctr"/>
                          <a:r>
                            <a:rPr lang="fr-FR" sz="1200" dirty="0" smtClean="0"/>
                            <a:t>2.0 T</a:t>
                          </a:r>
                        </a:p>
                        <a:p>
                          <a:pPr algn="ctr"/>
                          <a:endParaRPr lang="en-US" sz="1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fr-FR" sz="1200" b="1" dirty="0" err="1" smtClean="0"/>
                            <a:t>Lowest</a:t>
                          </a:r>
                          <a:endParaRPr lang="fr-FR" sz="1200" b="1" dirty="0" smtClean="0"/>
                        </a:p>
                        <a:p>
                          <a:pPr algn="l"/>
                          <a:r>
                            <a:rPr lang="fr-FR" sz="1200" b="1" dirty="0" err="1" smtClean="0"/>
                            <a:t>Safe</a:t>
                          </a:r>
                          <a:r>
                            <a:rPr lang="fr-FR" sz="1200" b="1" dirty="0" smtClean="0"/>
                            <a:t> </a:t>
                          </a:r>
                          <a:r>
                            <a:rPr lang="fr-FR" sz="1200" b="1" dirty="0" err="1" smtClean="0"/>
                            <a:t>operation</a:t>
                          </a:r>
                          <a:endParaRPr lang="fr-FR" sz="1200" b="1" dirty="0" smtClean="0"/>
                        </a:p>
                        <a:p>
                          <a:pPr algn="l"/>
                          <a:r>
                            <a:rPr lang="fr-FR" sz="1200" b="1" dirty="0" smtClean="0"/>
                            <a:t>Optimal </a:t>
                          </a:r>
                        </a:p>
                        <a:p>
                          <a:pPr algn="l"/>
                          <a:r>
                            <a:rPr lang="fr-FR" sz="1200" b="1" dirty="0" err="1" smtClean="0"/>
                            <a:t>Reachable</a:t>
                          </a:r>
                          <a:endParaRPr lang="en-US" sz="12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8703577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200" dirty="0" smtClean="0"/>
                            <a:t>Field </a:t>
                          </a:r>
                          <a:r>
                            <a:rPr lang="fr-FR" sz="1200" dirty="0" err="1" smtClean="0"/>
                            <a:t>Uniformity</a:t>
                          </a:r>
                          <a:r>
                            <a:rPr lang="fr-FR" sz="1200" dirty="0" smtClean="0"/>
                            <a:t> in FFA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sz="1200" dirty="0" smtClean="0"/>
                        </a:p>
                        <a:p>
                          <a:pPr algn="ctr"/>
                          <a:r>
                            <a:rPr lang="fr-FR" sz="1200" dirty="0" smtClean="0"/>
                            <a:t>12.5 %</a:t>
                          </a:r>
                        </a:p>
                        <a:p>
                          <a:pPr algn="ctr"/>
                          <a:r>
                            <a:rPr lang="fr-FR" sz="1200" dirty="0" smtClean="0"/>
                            <a:t>± 100 cm </a:t>
                          </a:r>
                          <a:r>
                            <a:rPr lang="fr-FR" sz="1200" dirty="0" err="1" smtClean="0"/>
                            <a:t>around</a:t>
                          </a:r>
                          <a:r>
                            <a:rPr lang="fr-FR" sz="1200" dirty="0" smtClean="0"/>
                            <a:t> center</a:t>
                          </a:r>
                        </a:p>
                        <a:p>
                          <a:pPr algn="ctr"/>
                          <a:r>
                            <a:rPr lang="fr-FR" sz="1200" dirty="0" smtClean="0"/>
                            <a:t>80 cm radius</a:t>
                          </a:r>
                        </a:p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fr-FR" sz="120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fr-FR" sz="120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150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  <m:t>𝑚𝑎𝑥</m:t>
                                        </m:r>
                                      </m:sub>
                                    </m:sSub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  <m:t>𝑚𝑖𝑛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1843187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200" dirty="0" smtClean="0"/>
                            <a:t>Projectivity in RICH Area</a:t>
                          </a:r>
                          <a:endParaRPr lang="en-US" sz="1200" dirty="0" smtClean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200" dirty="0" smtClean="0"/>
                            <a:t>&lt; 0.1 (mrad@30GeV/c) </a:t>
                          </a:r>
                          <a:endParaRPr lang="fr-FR" sz="1200" baseline="0" dirty="0" smtClean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200" dirty="0" smtClean="0"/>
                            <a:t>&lt; 10 T/A/mm²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200" dirty="0" err="1" smtClean="0"/>
                            <a:t>From</a:t>
                          </a:r>
                          <a:r>
                            <a:rPr lang="fr-FR" sz="1200" dirty="0" smtClean="0"/>
                            <a:t> Z = 180 cm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200" dirty="0" smtClean="0"/>
                            <a:t>To Z = 280</a:t>
                          </a:r>
                          <a:r>
                            <a:rPr lang="fr-FR" sz="1200" baseline="0" dirty="0" smtClean="0"/>
                            <a:t> cm</a:t>
                          </a:r>
                          <a:endParaRPr lang="en-US" sz="1200" dirty="0" smtClean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1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fr-FR" sz="1100" i="1">
                                    <a:latin typeface="Cambria Math" panose="02040503050406030204" pitchFamily="18" charset="0"/>
                                  </a:rPr>
                                  <m:t>𝑟𝑜𝑗</m:t>
                                </m:r>
                                <m:r>
                                  <a:rPr lang="fr-FR" sz="11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11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fr-FR" sz="110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den>
                                </m:f>
                                <m:nary>
                                  <m:naryPr>
                                    <m:limLoc m:val="undOvr"/>
                                    <m:ctrlPr>
                                      <a:rPr lang="en-US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fr-FR" sz="110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sub>
                                  <m:sup/>
                                  <m:e>
                                    <m:f>
                                      <m:fPr>
                                        <m:ctrlPr>
                                          <a:rPr lang="en-US" sz="1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d>
                                          <m:dPr>
                                            <m:begChr m:val="|"/>
                                            <m:endChr m:val="|"/>
                                            <m:ctrlPr>
                                              <a:rPr lang="en-US" sz="11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1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100" i="1">
                                                    <a:latin typeface="Cambria Math" panose="02040503050406030204" pitchFamily="18" charset="0"/>
                                                  </a:rPr>
                                                  <m:t>𝐵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100" i="1">
                                                    <a:latin typeface="Cambria Math" panose="02040503050406030204" pitchFamily="18" charset="0"/>
                                                  </a:rPr>
                                                  <m:t>𝑟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fr-FR" sz="11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d>
                                          <m:dPr>
                                            <m:begChr m:val="|"/>
                                            <m:endChr m:val="|"/>
                                            <m:ctrlPr>
                                              <a:rPr lang="en-US" sz="11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11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fr-FR" sz="1100" i="1">
                                                    <a:latin typeface="Cambria Math" panose="02040503050406030204" pitchFamily="18" charset="0"/>
                                                  </a:rPr>
                                                  <m:t>𝑟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fr-FR" sz="1100" i="1"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</m:den>
                                            </m:f>
                                            <m:sSub>
                                              <m:sSubPr>
                                                <m:ctrlPr>
                                                  <a:rPr lang="en-US" sz="11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100" i="1">
                                                    <a:latin typeface="Cambria Math" panose="02040503050406030204" pitchFamily="18" charset="0"/>
                                                  </a:rPr>
                                                  <m:t>𝐵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100" i="1"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1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r-FR" sz="1100" i="1">
                                                <a:latin typeface="Cambria Math" panose="02040503050406030204" pitchFamily="18" charset="0"/>
                                              </a:rPr>
                                              <m:t>𝐽</m:t>
                                            </m:r>
                                          </m:e>
                                          <m:sub>
                                            <m:r>
                                              <a:rPr lang="fr-FR" sz="1100" i="1"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nary>
                                <m:r>
                                  <a:rPr lang="fr-FR" sz="11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110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oMath>
                            </m:oMathPara>
                          </a14:m>
                          <a:endParaRPr lang="en-US" sz="9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734782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8576107"/>
                  </p:ext>
                </p:extLst>
              </p:nvPr>
            </p:nvGraphicFramePr>
            <p:xfrm>
              <a:off x="111106" y="1737362"/>
              <a:ext cx="4875629" cy="3505200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1368518">
                      <a:extLst>
                        <a:ext uri="{9D8B030D-6E8A-4147-A177-3AD203B41FA5}">
                          <a16:colId xmlns:a16="http://schemas.microsoft.com/office/drawing/2014/main" val="3093565117"/>
                        </a:ext>
                      </a:extLst>
                    </a:gridCol>
                    <a:gridCol w="1651296">
                      <a:extLst>
                        <a:ext uri="{9D8B030D-6E8A-4147-A177-3AD203B41FA5}">
                          <a16:colId xmlns:a16="http://schemas.microsoft.com/office/drawing/2014/main" val="429131151"/>
                        </a:ext>
                      </a:extLst>
                    </a:gridCol>
                    <a:gridCol w="1855815">
                      <a:extLst>
                        <a:ext uri="{9D8B030D-6E8A-4147-A177-3AD203B41FA5}">
                          <a16:colId xmlns:a16="http://schemas.microsoft.com/office/drawing/2014/main" val="261997973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fr-FR" sz="1400" b="1" kern="1200" dirty="0" err="1" smtClean="0">
                              <a:solidFill>
                                <a:schemeClr val="bg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Parameter</a:t>
                          </a:r>
                          <a:endParaRPr lang="en-US" sz="1400" b="1" kern="1200" dirty="0">
                            <a:solidFill>
                              <a:schemeClr val="bg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400" b="1" kern="1200" dirty="0" smtClean="0">
                              <a:solidFill>
                                <a:schemeClr val="bg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Value</a:t>
                          </a:r>
                          <a:endParaRPr lang="en-US" sz="1400" b="1" kern="1200" dirty="0" smtClean="0">
                            <a:solidFill>
                              <a:schemeClr val="bg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400" b="1" kern="1200" dirty="0" smtClean="0">
                              <a:solidFill>
                                <a:schemeClr val="bg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Comment</a:t>
                          </a:r>
                          <a:endParaRPr lang="en-US" sz="1400" b="1" kern="1200" dirty="0" smtClean="0">
                            <a:solidFill>
                              <a:schemeClr val="bg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15675671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200" dirty="0" smtClean="0"/>
                            <a:t>Central Field B</a:t>
                          </a:r>
                          <a:r>
                            <a:rPr lang="fr-FR" sz="1200" baseline="-25000" dirty="0" smtClean="0"/>
                            <a:t>0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sz="1200" dirty="0" smtClean="0"/>
                        </a:p>
                        <a:p>
                          <a:pPr algn="ctr"/>
                          <a:r>
                            <a:rPr lang="fr-FR" sz="1200" dirty="0" smtClean="0"/>
                            <a:t>0.5 T</a:t>
                          </a:r>
                        </a:p>
                        <a:p>
                          <a:pPr algn="ctr"/>
                          <a:r>
                            <a:rPr lang="fr-FR" sz="1200" dirty="0" smtClean="0"/>
                            <a:t>1.5 </a:t>
                          </a:r>
                          <a:r>
                            <a:rPr lang="fr-FR" sz="1200" dirty="0" smtClean="0"/>
                            <a:t>T</a:t>
                          </a:r>
                        </a:p>
                        <a:p>
                          <a:pPr algn="ctr"/>
                          <a:r>
                            <a:rPr lang="fr-FR" sz="1200" dirty="0" smtClean="0"/>
                            <a:t>1.7 T</a:t>
                          </a:r>
                        </a:p>
                        <a:p>
                          <a:pPr algn="ctr"/>
                          <a:r>
                            <a:rPr lang="fr-FR" sz="1200" dirty="0" smtClean="0"/>
                            <a:t>2.0 </a:t>
                          </a:r>
                          <a:r>
                            <a:rPr lang="fr-FR" sz="1200" dirty="0" smtClean="0"/>
                            <a:t>T</a:t>
                          </a:r>
                        </a:p>
                        <a:p>
                          <a:pPr algn="ctr"/>
                          <a:endParaRPr lang="en-US" sz="1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fr-FR" sz="1200" b="1" dirty="0" err="1" smtClean="0"/>
                            <a:t>Lowest</a:t>
                          </a:r>
                          <a:endParaRPr lang="fr-FR" sz="1200" b="1" dirty="0" smtClean="0"/>
                        </a:p>
                        <a:p>
                          <a:pPr algn="l"/>
                          <a:r>
                            <a:rPr lang="fr-FR" sz="1200" b="1" dirty="0" err="1" smtClean="0"/>
                            <a:t>Safe</a:t>
                          </a:r>
                          <a:r>
                            <a:rPr lang="fr-FR" sz="1200" b="1" dirty="0" smtClean="0"/>
                            <a:t> </a:t>
                          </a:r>
                          <a:r>
                            <a:rPr lang="fr-FR" sz="1200" b="1" dirty="0" err="1" smtClean="0"/>
                            <a:t>operation</a:t>
                          </a:r>
                          <a:endParaRPr lang="fr-FR" sz="1200" b="1" dirty="0" smtClean="0"/>
                        </a:p>
                        <a:p>
                          <a:pPr algn="l"/>
                          <a:r>
                            <a:rPr lang="fr-FR" sz="1200" b="1" dirty="0" smtClean="0"/>
                            <a:t>Optimal </a:t>
                          </a:r>
                        </a:p>
                        <a:p>
                          <a:pPr algn="l"/>
                          <a:r>
                            <a:rPr lang="fr-FR" sz="1200" b="1" dirty="0" err="1" smtClean="0"/>
                            <a:t>Reachable</a:t>
                          </a:r>
                          <a:endParaRPr lang="en-US" sz="12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87035771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200" dirty="0" smtClean="0"/>
                            <a:t>Field </a:t>
                          </a:r>
                          <a:r>
                            <a:rPr lang="fr-FR" sz="1200" dirty="0" err="1" smtClean="0"/>
                            <a:t>Uniformity</a:t>
                          </a:r>
                          <a:r>
                            <a:rPr lang="fr-FR" sz="1200" dirty="0" smtClean="0"/>
                            <a:t> in FFA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sz="1200" dirty="0" smtClean="0"/>
                        </a:p>
                        <a:p>
                          <a:pPr algn="ctr"/>
                          <a:r>
                            <a:rPr lang="fr-FR" sz="1200" dirty="0" smtClean="0"/>
                            <a:t>12.5 </a:t>
                          </a:r>
                          <a:r>
                            <a:rPr lang="fr-FR" sz="1200" dirty="0" smtClean="0"/>
                            <a:t>%</a:t>
                          </a:r>
                        </a:p>
                        <a:p>
                          <a:pPr algn="ctr"/>
                          <a:r>
                            <a:rPr lang="fr-FR" sz="1200" dirty="0" smtClean="0"/>
                            <a:t>± 100 cm </a:t>
                          </a:r>
                          <a:r>
                            <a:rPr lang="fr-FR" sz="1200" dirty="0" err="1" smtClean="0"/>
                            <a:t>around</a:t>
                          </a:r>
                          <a:r>
                            <a:rPr lang="fr-FR" sz="1200" dirty="0" smtClean="0"/>
                            <a:t> center</a:t>
                          </a:r>
                        </a:p>
                        <a:p>
                          <a:pPr algn="ctr"/>
                          <a:r>
                            <a:rPr lang="fr-FR" sz="1200" dirty="0" smtClean="0"/>
                            <a:t>80 cm </a:t>
                          </a:r>
                          <a:r>
                            <a:rPr lang="fr-FR" sz="1200" dirty="0" smtClean="0"/>
                            <a:t>radius</a:t>
                          </a:r>
                        </a:p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62951" t="-126020" r="-328" b="-724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8431879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200" dirty="0" smtClean="0"/>
                            <a:t>Projectivity in RICH Area</a:t>
                          </a:r>
                          <a:endParaRPr lang="en-US" sz="1200" dirty="0" smtClean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200" dirty="0" smtClean="0"/>
                            <a:t>&lt; 0.1 (mrad@30GeV/c) </a:t>
                          </a:r>
                          <a:endParaRPr lang="fr-FR" sz="1200" baseline="0" dirty="0" smtClean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200" dirty="0" smtClean="0"/>
                            <a:t>&lt; 10 T/A/mm²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200" dirty="0" err="1" smtClean="0"/>
                            <a:t>From</a:t>
                          </a:r>
                          <a:r>
                            <a:rPr lang="fr-FR" sz="1200" dirty="0" smtClean="0"/>
                            <a:t> Z = 180 cm </a:t>
                          </a:r>
                          <a:endParaRPr lang="fr-FR" sz="1200" dirty="0" smtClean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200" dirty="0" smtClean="0"/>
                            <a:t>To Z = </a:t>
                          </a:r>
                          <a:r>
                            <a:rPr lang="fr-FR" sz="1200" dirty="0" smtClean="0"/>
                            <a:t>280</a:t>
                          </a:r>
                          <a:r>
                            <a:rPr lang="fr-FR" sz="1200" baseline="0" dirty="0" smtClean="0"/>
                            <a:t> cm</a:t>
                          </a:r>
                          <a:endParaRPr lang="en-US" sz="1200" dirty="0" smtClean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62951" t="-328148" r="-328" b="-51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7347820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21519" r="4145" b="11431"/>
          <a:stretch/>
        </p:blipFill>
        <p:spPr>
          <a:xfrm>
            <a:off x="5214011" y="1108496"/>
            <a:ext cx="3840601" cy="245297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83406" y="1152160"/>
            <a:ext cx="918841" cy="2616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100" dirty="0" smtClean="0"/>
              <a:t>Lepton HCAL</a:t>
            </a:r>
            <a:endParaRPr lang="en-US" sz="11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8087149" y="2294726"/>
            <a:ext cx="947695" cy="2616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100" dirty="0" smtClean="0"/>
              <a:t>Hadron HCAL</a:t>
            </a:r>
            <a:endParaRPr 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6462238" y="3228352"/>
            <a:ext cx="867545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100" dirty="0" smtClean="0"/>
              <a:t>Barrel HCAL</a:t>
            </a:r>
            <a:endParaRPr lang="en-US" sz="1100" dirty="0"/>
          </a:p>
        </p:txBody>
      </p:sp>
      <p:sp>
        <p:nvSpPr>
          <p:cNvPr id="36" name="TextBox 35"/>
          <p:cNvSpPr txBox="1"/>
          <p:nvPr/>
        </p:nvSpPr>
        <p:spPr>
          <a:xfrm>
            <a:off x="7390483" y="1057647"/>
            <a:ext cx="1170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 err="1" smtClean="0"/>
              <a:t>sPhenix</a:t>
            </a:r>
            <a:r>
              <a:rPr lang="fr-FR" sz="1050" i="1" dirty="0" smtClean="0"/>
              <a:t> </a:t>
            </a:r>
            <a:r>
              <a:rPr lang="fr-FR" sz="1050" i="1" dirty="0" err="1" smtClean="0"/>
              <a:t>iron</a:t>
            </a:r>
            <a:r>
              <a:rPr lang="fr-FR" sz="1050" i="1" dirty="0" smtClean="0"/>
              <a:t> </a:t>
            </a:r>
            <a:r>
              <a:rPr lang="fr-FR" sz="1050" i="1" dirty="0" err="1" smtClean="0"/>
              <a:t>yoke</a:t>
            </a:r>
            <a:endParaRPr lang="en-US" sz="1050" i="1" dirty="0"/>
          </a:p>
        </p:txBody>
      </p:sp>
      <p:sp>
        <p:nvSpPr>
          <p:cNvPr id="30" name="Rectangle 29"/>
          <p:cNvSpPr/>
          <p:nvPr/>
        </p:nvSpPr>
        <p:spPr>
          <a:xfrm>
            <a:off x="7704951" y="2637661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900" dirty="0"/>
              <a:t>FFA</a:t>
            </a:r>
            <a:endParaRPr lang="en-US" sz="900" dirty="0"/>
          </a:p>
        </p:txBody>
      </p:sp>
      <p:cxnSp>
        <p:nvCxnSpPr>
          <p:cNvPr id="34" name="Straight Arrow Connector 33"/>
          <p:cNvCxnSpPr/>
          <p:nvPr/>
        </p:nvCxnSpPr>
        <p:spPr>
          <a:xfrm flipH="1" flipV="1">
            <a:off x="7390483" y="2637661"/>
            <a:ext cx="314468" cy="115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828" y="3820798"/>
            <a:ext cx="3106926" cy="27044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7237845" y="4236853"/>
                <a:ext cx="181614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800" b="0" i="1" smtClean="0">
                        <a:latin typeface="Cambria Math" panose="02040503050406030204" pitchFamily="18" charset="0"/>
                      </a:rPr>
                      <m:t>𝑃𝑟𝑜𝑗</m:t>
                    </m:r>
                    <m:r>
                      <a:rPr lang="en-US" sz="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≅1</m:t>
                    </m:r>
                    <m:r>
                      <a:rPr lang="en-US" sz="800" b="0" i="1" smtClean="0"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800" b="0" i="1" smtClean="0">
                        <a:latin typeface="Cambria Math" panose="02040503050406030204" pitchFamily="18" charset="0"/>
                      </a:rPr>
                      <m:t>𝐴𝑚𝑚</m:t>
                    </m:r>
                    <m:r>
                      <a:rPr lang="en-US" sz="800" b="0" i="1" smtClean="0">
                        <a:latin typeface="Cambria Math" panose="02040503050406030204" pitchFamily="18" charset="0"/>
                      </a:rPr>
                      <m:t>² </m:t>
                    </m:r>
                  </m:oMath>
                </a14:m>
                <a:r>
                  <a:rPr lang="en-US" sz="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protons of 30 GeV/c stay within a cone of 1 </a:t>
                </a:r>
                <a:r>
                  <a:rPr lang="en-US" sz="800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mrad</a:t>
                </a:r>
                <a:r>
                  <a:rPr lang="en-US" sz="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(plus </a:t>
                </a:r>
                <a:r>
                  <a:rPr lang="en-US" sz="800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incertainties</a:t>
                </a:r>
                <a:r>
                  <a:rPr lang="en-US" sz="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 </a:t>
                </a:r>
                <a:endParaRPr lang="en-US" sz="8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845" y="4236853"/>
                <a:ext cx="1816147" cy="461665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5143969" y="1057648"/>
            <a:ext cx="3924000" cy="26651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078437" y="5002404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1 </a:t>
            </a:r>
            <a:r>
              <a:rPr lang="fr-FR" sz="1000" dirty="0" err="1" smtClean="0"/>
              <a:t>mrad</a:t>
            </a:r>
            <a:endParaRPr lang="en-US" sz="10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935475" y="5211676"/>
            <a:ext cx="247209" cy="214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9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0923"/>
            <a:ext cx="7886700" cy="523311"/>
          </a:xfrm>
        </p:spPr>
        <p:txBody>
          <a:bodyPr>
            <a:noAutofit/>
          </a:bodyPr>
          <a:lstStyle/>
          <a:p>
            <a:r>
              <a:rPr lang="en-US" sz="3200" dirty="0" smtClean="0"/>
              <a:t>Stray Field </a:t>
            </a:r>
            <a:r>
              <a:rPr lang="en-US" sz="3200" dirty="0"/>
              <a:t>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050FF-D63E-456B-92F0-D0DE01332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62" y="595223"/>
            <a:ext cx="7886700" cy="6126253"/>
          </a:xfrm>
        </p:spPr>
        <p:txBody>
          <a:bodyPr>
            <a:noAutofit/>
          </a:bodyPr>
          <a:lstStyle/>
          <a:p>
            <a:pPr lvl="0"/>
            <a:endParaRPr lang="en-US" sz="1400" dirty="0"/>
          </a:p>
          <a:p>
            <a:pPr lvl="0"/>
            <a:endParaRPr lang="en-US" sz="1600" dirty="0"/>
          </a:p>
          <a:p>
            <a:pPr lvl="0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759" y="2061315"/>
            <a:ext cx="4272978" cy="243960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763281" y="1811482"/>
            <a:ext cx="918841" cy="2616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100" dirty="0" smtClean="0"/>
              <a:t>Lepton HCAL</a:t>
            </a:r>
            <a:endParaRPr lang="en-US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7999579" y="4010923"/>
            <a:ext cx="1014124" cy="2769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Hadron HCAL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473493" y="4338723"/>
            <a:ext cx="867545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100" dirty="0" smtClean="0"/>
              <a:t>Barrel HCAL</a:t>
            </a:r>
            <a:endParaRPr lang="en-US" sz="11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80848" y="2148065"/>
            <a:ext cx="0" cy="199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375962" y="4162866"/>
            <a:ext cx="633645" cy="306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7897926" y="3665539"/>
            <a:ext cx="360336" cy="313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8722886" y="3445191"/>
            <a:ext cx="81419" cy="8141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26921" y="2107356"/>
            <a:ext cx="81419" cy="8141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611887" y="3112537"/>
            <a:ext cx="81419" cy="8141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8504549" y="3202798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B7400</a:t>
            </a:r>
            <a:endParaRPr lang="en-US" sz="1000" dirty="0"/>
          </a:p>
        </p:txBody>
      </p:sp>
      <p:sp>
        <p:nvSpPr>
          <p:cNvPr id="26" name="TextBox 25"/>
          <p:cNvSpPr txBox="1"/>
          <p:nvPr/>
        </p:nvSpPr>
        <p:spPr>
          <a:xfrm>
            <a:off x="5883861" y="1911815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B3400</a:t>
            </a:r>
            <a:endParaRPr lang="en-US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4504235" y="2878991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B5300</a:t>
            </a:r>
            <a:endParaRPr lang="en-US" sz="1000" dirty="0"/>
          </a:p>
        </p:txBody>
      </p:sp>
      <p:sp>
        <p:nvSpPr>
          <p:cNvPr id="36" name="TextBox 35"/>
          <p:cNvSpPr txBox="1"/>
          <p:nvPr/>
        </p:nvSpPr>
        <p:spPr>
          <a:xfrm>
            <a:off x="7261321" y="1932225"/>
            <a:ext cx="1170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 err="1" smtClean="0"/>
              <a:t>sPhenix</a:t>
            </a:r>
            <a:r>
              <a:rPr lang="fr-FR" sz="1050" i="1" dirty="0" smtClean="0"/>
              <a:t> </a:t>
            </a:r>
            <a:r>
              <a:rPr lang="fr-FR" sz="1050" i="1" dirty="0" err="1" smtClean="0"/>
              <a:t>iron</a:t>
            </a:r>
            <a:r>
              <a:rPr lang="fr-FR" sz="1050" i="1" dirty="0" smtClean="0"/>
              <a:t> </a:t>
            </a:r>
            <a:r>
              <a:rPr lang="fr-FR" sz="1050" i="1" dirty="0" err="1" smtClean="0"/>
              <a:t>yoke</a:t>
            </a:r>
            <a:endParaRPr lang="en-US" sz="105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35480" y="2124868"/>
          <a:ext cx="3928297" cy="192532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623223">
                  <a:extLst>
                    <a:ext uri="{9D8B030D-6E8A-4147-A177-3AD203B41FA5}">
                      <a16:colId xmlns:a16="http://schemas.microsoft.com/office/drawing/2014/main" val="3423631088"/>
                    </a:ext>
                  </a:extLst>
                </a:gridCol>
                <a:gridCol w="937260">
                  <a:extLst>
                    <a:ext uri="{9D8B030D-6E8A-4147-A177-3AD203B41FA5}">
                      <a16:colId xmlns:a16="http://schemas.microsoft.com/office/drawing/2014/main" val="496719134"/>
                    </a:ext>
                  </a:extLst>
                </a:gridCol>
                <a:gridCol w="1367814">
                  <a:extLst>
                    <a:ext uri="{9D8B030D-6E8A-4147-A177-3AD203B41FA5}">
                      <a16:colId xmlns:a16="http://schemas.microsoft.com/office/drawing/2014/main" val="803066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Parameter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Value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Comment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960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B5300 </a:t>
                      </a:r>
                    </a:p>
                    <a:p>
                      <a:r>
                        <a:rPr lang="fr-FR" sz="1400" dirty="0" smtClean="0"/>
                        <a:t>(B @ Z= -5300 mm)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&lt; 10 G</a:t>
                      </a:r>
                      <a:endParaRPr lang="en-US" sz="14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en-US" sz="1400" b="1" dirty="0" smtClean="0"/>
                        <a:t>Stray field requirement is based on IR magnet location</a:t>
                      </a:r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104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B7400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(B @ Z= 7400 mm)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&lt; 10 G</a:t>
                      </a:r>
                      <a:endParaRPr lang="en-US" sz="14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04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B3400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(B @ R= 3400 mm)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&lt; 10 G</a:t>
                      </a:r>
                      <a:endParaRPr lang="en-US" sz="14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3526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2738" y="4880675"/>
            <a:ext cx="6966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These requirements depend on the magnet and the iron yoke around it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6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6938010" cy="610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dirty="0" smtClean="0">
                <a:sym typeface="Wingdings" panose="05000000000000000000" pitchFamily="2" charset="2"/>
              </a:rPr>
              <a:t>Interaction </a:t>
            </a:r>
            <a:r>
              <a:rPr lang="en-US" sz="3200" dirty="0">
                <a:sym typeface="Wingdings" panose="05000000000000000000" pitchFamily="2" charset="2"/>
              </a:rPr>
              <a:t>L</a:t>
            </a:r>
            <a:r>
              <a:rPr lang="en-US" sz="3200" dirty="0" smtClean="0">
                <a:sym typeface="Wingdings" panose="05000000000000000000" pitchFamily="2" charset="2"/>
              </a:rPr>
              <a:t>ength </a:t>
            </a:r>
            <a:r>
              <a:rPr lang="en-US" sz="3200" dirty="0">
                <a:sym typeface="Wingdings" panose="05000000000000000000" pitchFamily="2" charset="2"/>
              </a:rPr>
              <a:t>L</a:t>
            </a:r>
            <a:r>
              <a:rPr lang="en-US" sz="3200" dirty="0" smtClean="0">
                <a:sym typeface="Wingdings" panose="05000000000000000000" pitchFamily="2" charset="2"/>
              </a:rPr>
              <a:t>imits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295379" y="1440008"/>
                <a:ext cx="2864370" cy="4878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400" dirty="0"/>
                  <a:t/>
                </a:r>
                <a:br>
                  <a:rPr lang="fr-FR" sz="1400" dirty="0"/>
                </a:br>
                <a:endParaRPr lang="fr-FR" sz="1400" dirty="0"/>
              </a:p>
              <a:p>
                <a:r>
                  <a:rPr lang="fr-FR" sz="1400" i="1" dirty="0" err="1"/>
                  <a:t>Mean</a:t>
                </a:r>
                <a:r>
                  <a:rPr lang="fr-FR" sz="1400" i="1" dirty="0"/>
                  <a:t> range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1/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𝑑𝐸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fr-FR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r>
                  <a:rPr lang="fr-FR" sz="1400" i="1" dirty="0">
                    <a:latin typeface="Cambria Math" panose="02040503050406030204" pitchFamily="18" charset="0"/>
                  </a:rPr>
                  <a:t/>
                </a:r>
                <a:br>
                  <a:rPr lang="fr-FR" sz="14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fr-FR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𝑑𝐸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sz="1400" i="1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fr-F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fr-FR" sz="14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(Bethe </a:t>
                </a:r>
                <a:r>
                  <a:rPr lang="fr-FR" sz="1400" dirty="0" err="1">
                    <a:ea typeface="Cambria Math" panose="02040503050406030204" pitchFamily="18" charset="0"/>
                    <a:sym typeface="Wingdings" panose="05000000000000000000" pitchFamily="2" charset="2"/>
                  </a:rPr>
                  <a:t>equation</a:t>
                </a:r>
                <a:r>
                  <a:rPr lang="fr-FR" sz="14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)</a:t>
                </a:r>
              </a:p>
              <a:p>
                <a:endParaRPr lang="fr-FR" sz="1400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r>
                  <a:rPr lang="fr-FR" sz="1400" i="1" dirty="0" err="1">
                    <a:ea typeface="Cambria Math" panose="02040503050406030204" pitchFamily="18" charset="0"/>
                    <a:sym typeface="Wingdings" panose="05000000000000000000" pitchFamily="2" charset="2"/>
                  </a:rPr>
                  <a:t>Stabilizer</a:t>
                </a:r>
                <a:r>
                  <a:rPr lang="fr-FR" sz="1400" i="1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fr-FR" sz="1400" i="1" dirty="0" err="1">
                    <a:ea typeface="Cambria Math" panose="02040503050406030204" pitchFamily="18" charset="0"/>
                    <a:sym typeface="Wingdings" panose="05000000000000000000" pitchFamily="2" charset="2"/>
                  </a:rPr>
                  <a:t>material</a:t>
                </a:r>
                <a:r>
                  <a:rPr lang="fr-FR" sz="1400" i="1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for </a:t>
                </a:r>
                <a:r>
                  <a:rPr lang="fr-FR" sz="1400" i="1" dirty="0" err="1">
                    <a:ea typeface="Cambria Math" panose="02040503050406030204" pitchFamily="18" charset="0"/>
                    <a:sym typeface="Wingdings" panose="05000000000000000000" pitchFamily="2" charset="2"/>
                  </a:rPr>
                  <a:t>conductor</a:t>
                </a:r>
                <a:endParaRPr lang="fr-FR" sz="1400" i="1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endParaRPr lang="fr-FR" sz="1400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r>
                  <a:rPr lang="fr-FR" sz="1400" dirty="0"/>
                  <a:t>Copper </a:t>
                </a:r>
                <a14:m>
                  <m:oMath xmlns:m="http://schemas.openxmlformats.org/officeDocument/2006/math">
                    <m:r>
                      <a:rPr lang="fr-FR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f>
                      <m:fPr>
                        <m:ctrlPr>
                          <a:rPr lang="fr-FR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num>
                      <m:den>
                        <m:r>
                          <a:rPr lang="fr-FR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fr-FR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=4124</m:t>
                    </m:r>
                    <m:f>
                      <m:fPr>
                        <m:ctrlPr>
                          <a:rPr lang="fr-FR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fr-FR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fr-FR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fr-FR" sz="1400" dirty="0">
                  <a:ea typeface="Cambria Math" panose="02040503050406030204" pitchFamily="18" charset="0"/>
                </a:endParaRPr>
              </a:p>
              <a:p>
                <a:r>
                  <a:rPr lang="fr-FR" sz="1400" dirty="0"/>
                  <a:t>Aluminium </a:t>
                </a:r>
                <a14:m>
                  <m:oMath xmlns:m="http://schemas.openxmlformats.org/officeDocument/2006/math">
                    <m:r>
                      <a:rPr lang="fr-FR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f>
                      <m:fPr>
                        <m:ctrlPr>
                          <a:rPr lang="fr-FR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num>
                      <m:den>
                        <m:r>
                          <a:rPr lang="fr-FR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fr-FR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=1350</m:t>
                    </m:r>
                    <m:f>
                      <m:fPr>
                        <m:ctrlPr>
                          <a:rPr lang="fr-FR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fr-FR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fr-FR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fr-FR" sz="1400" dirty="0" smtClean="0">
                  <a:ea typeface="Cambria Math" panose="02040503050406030204" pitchFamily="18" charset="0"/>
                </a:endParaRPr>
              </a:p>
              <a:p>
                <a:endParaRPr lang="fr-FR" sz="1400" dirty="0">
                  <a:ea typeface="Cambria Math" panose="02040503050406030204" pitchFamily="18" charset="0"/>
                </a:endParaRPr>
              </a:p>
              <a:p>
                <a:endParaRPr lang="fr-FR" sz="1400" dirty="0">
                  <a:ea typeface="Cambria Math" panose="02040503050406030204" pitchFamily="18" charset="0"/>
                </a:endParaRPr>
              </a:p>
              <a:p>
                <a:r>
                  <a:rPr lang="en-US" sz="1400" b="1" dirty="0" smtClean="0">
                    <a:solidFill>
                      <a:srgbClr val="00B05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3x less stopping power with the same coils dimensions and NbTi fraction in the cable if Aluminum is used</a:t>
                </a:r>
                <a:endParaRPr lang="en-US" sz="1400" b="1" dirty="0" smtClean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  <a:p>
                <a:endParaRPr lang="fr-FR" sz="1400" dirty="0"/>
              </a:p>
              <a:p>
                <a:endParaRPr lang="fr-FR" sz="24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79" y="1440008"/>
                <a:ext cx="2864370" cy="4878964"/>
              </a:xfrm>
              <a:prstGeom prst="rect">
                <a:avLst/>
              </a:prstGeom>
              <a:blipFill>
                <a:blip r:embed="rId2"/>
                <a:stretch>
                  <a:fillRect l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ZoneTexte 46"/>
          <p:cNvSpPr txBox="1"/>
          <p:nvPr/>
        </p:nvSpPr>
        <p:spPr>
          <a:xfrm>
            <a:off x="314632" y="1123847"/>
            <a:ext cx="24046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/>
              <a:t>TRANSPARENCY</a:t>
            </a:r>
            <a:br>
              <a:rPr lang="fr-FR" sz="1400" b="1" dirty="0"/>
            </a:br>
            <a:r>
              <a:rPr lang="fr-FR" sz="1400" b="1" i="1" dirty="0"/>
              <a:t>for the transverse </a:t>
            </a:r>
            <a:r>
              <a:rPr lang="fr-FR" sz="1400" b="1" i="1" dirty="0" err="1"/>
              <a:t>momentum</a:t>
            </a:r>
            <a:endParaRPr lang="fr-FR" sz="1400" b="1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3317055" y="1067525"/>
            <a:ext cx="0" cy="53850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"/>
          <p:cNvSpPr txBox="1"/>
          <p:nvPr/>
        </p:nvSpPr>
        <p:spPr>
          <a:xfrm>
            <a:off x="4970080" y="4130976"/>
            <a:ext cx="2844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Aluminum stabilized for detector magnet </a:t>
            </a:r>
            <a:endParaRPr lang="en-GB" sz="12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16689" t="2628" r="45051" b="69323"/>
          <a:stretch/>
        </p:blipFill>
        <p:spPr>
          <a:xfrm>
            <a:off x="5603920" y="907504"/>
            <a:ext cx="1860550" cy="781050"/>
          </a:xfrm>
          <a:prstGeom prst="rect">
            <a:avLst/>
          </a:prstGeom>
        </p:spPr>
      </p:pic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5118578" y="1647067"/>
            <a:ext cx="2535673" cy="2514044"/>
            <a:chOff x="565388" y="2167980"/>
            <a:chExt cx="2513568" cy="2492127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/>
            <a:srcRect l="54270" t="22203" r="2555" b="1690"/>
            <a:stretch/>
          </p:blipFill>
          <p:spPr>
            <a:xfrm>
              <a:off x="565388" y="2167980"/>
              <a:ext cx="2393712" cy="2416336"/>
            </a:xfrm>
            <a:prstGeom prst="rect">
              <a:avLst/>
            </a:prstGeom>
          </p:spPr>
        </p:pic>
        <p:sp>
          <p:nvSpPr>
            <p:cNvPr id="16" name="Rounded Rectangle 15"/>
            <p:cNvSpPr/>
            <p:nvPr/>
          </p:nvSpPr>
          <p:spPr>
            <a:xfrm>
              <a:off x="2924175" y="4117181"/>
              <a:ext cx="154781" cy="542926"/>
            </a:xfrm>
            <a:prstGeom prst="roundRect">
              <a:avLst>
                <a:gd name="adj" fmla="val 4172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092137" y="955360"/>
            <a:ext cx="13081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/>
              <a:t>NbTi Rutherford Cable</a:t>
            </a:r>
          </a:p>
          <a:p>
            <a:r>
              <a:rPr lang="en-GB" sz="900" dirty="0" smtClean="0"/>
              <a:t>Pure aluminium</a:t>
            </a:r>
          </a:p>
          <a:p>
            <a:r>
              <a:rPr lang="en-GB" sz="900" dirty="0" smtClean="0"/>
              <a:t>Doped aluminium</a:t>
            </a:r>
          </a:p>
          <a:p>
            <a:r>
              <a:rPr lang="en-GB" sz="900" dirty="0" smtClean="0"/>
              <a:t>Aluminium alloy</a:t>
            </a:r>
            <a:endParaRPr lang="en-GB" sz="900" dirty="0"/>
          </a:p>
        </p:txBody>
      </p:sp>
      <p:sp>
        <p:nvSpPr>
          <p:cNvPr id="18" name="Rectangle 17"/>
          <p:cNvSpPr/>
          <p:nvPr/>
        </p:nvSpPr>
        <p:spPr>
          <a:xfrm>
            <a:off x="4811573" y="907380"/>
            <a:ext cx="3090908" cy="350047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FF00"/>
                </a:solidFill>
              </a:rPr>
              <a:t>No existing extrusion line in the world</a:t>
            </a:r>
            <a:endParaRPr lang="en-GB" sz="28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50309" y="4453350"/>
            <a:ext cx="4005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Conclusions </a:t>
            </a:r>
            <a:r>
              <a:rPr lang="fr-FR" sz="1400" b="1" dirty="0" err="1" smtClean="0"/>
              <a:t>from</a:t>
            </a:r>
            <a:r>
              <a:rPr lang="fr-FR" sz="1400" b="1" dirty="0" smtClean="0"/>
              <a:t> </a:t>
            </a:r>
            <a:r>
              <a:rPr lang="en-GB" sz="1400" b="1" dirty="0"/>
              <a:t>Workshop on Superconducting Detector Magnets @ CERN, 12/14 Sept 2022</a:t>
            </a:r>
            <a:r>
              <a:rPr lang="fr-FR" sz="1400" b="1" dirty="0"/>
              <a:t> </a:t>
            </a:r>
            <a:endParaRPr 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450309" y="5255309"/>
            <a:ext cx="3695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We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will</a:t>
            </a:r>
            <a:r>
              <a:rPr lang="fr-FR" b="1" dirty="0" smtClean="0">
                <a:solidFill>
                  <a:srgbClr val="FF0000"/>
                </a:solidFill>
              </a:rPr>
              <a:t> not </a:t>
            </a:r>
            <a:r>
              <a:rPr lang="fr-FR" b="1" dirty="0" err="1" smtClean="0">
                <a:solidFill>
                  <a:srgbClr val="FF0000"/>
                </a:solidFill>
              </a:rPr>
              <a:t>be</a:t>
            </a:r>
            <a:r>
              <a:rPr lang="fr-FR" b="1" dirty="0" smtClean="0">
                <a:solidFill>
                  <a:srgbClr val="FF0000"/>
                </a:solidFill>
              </a:rPr>
              <a:t> able to use </a:t>
            </a:r>
            <a:r>
              <a:rPr lang="fr-FR" b="1" dirty="0" err="1" smtClean="0">
                <a:solidFill>
                  <a:srgbClr val="FF0000"/>
                </a:solidFill>
              </a:rPr>
              <a:t>Aluminum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stabilized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conductors</a:t>
            </a:r>
            <a:r>
              <a:rPr lang="fr-FR" b="1" dirty="0" smtClean="0">
                <a:solidFill>
                  <a:srgbClr val="FF0000"/>
                </a:solidFill>
              </a:rPr>
              <a:t> for long </a:t>
            </a:r>
            <a:r>
              <a:rPr lang="fr-FR" b="1" dirty="0" err="1" smtClean="0">
                <a:solidFill>
                  <a:srgbClr val="FF0000"/>
                </a:solidFill>
              </a:rPr>
              <a:t>long</a:t>
            </a:r>
            <a:r>
              <a:rPr lang="fr-FR" b="1" dirty="0" smtClean="0">
                <a:solidFill>
                  <a:srgbClr val="FF0000"/>
                </a:solidFill>
              </a:rPr>
              <a:t> time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93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246835" y="4453490"/>
            <a:ext cx="4629616" cy="18557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09689" y="246084"/>
            <a:ext cx="6938010" cy="610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800" dirty="0" smtClean="0">
                <a:sym typeface="Wingdings" panose="05000000000000000000" pitchFamily="2" charset="2"/>
              </a:rPr>
              <a:t>Interactio</a:t>
            </a:r>
            <a:r>
              <a:rPr lang="en-US" sz="2800" dirty="0">
                <a:sym typeface="Wingdings" panose="05000000000000000000" pitchFamily="2" charset="2"/>
              </a:rPr>
              <a:t>n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>
                <a:sym typeface="Wingdings" panose="05000000000000000000" pitchFamily="2" charset="2"/>
              </a:rPr>
              <a:t>length </a:t>
            </a:r>
            <a:r>
              <a:rPr lang="en-US" sz="2800" dirty="0" smtClean="0">
                <a:sym typeface="Wingdings" panose="05000000000000000000" pitchFamily="2" charset="2"/>
              </a:rPr>
              <a:t>optimization 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&amp; MARCO Layout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736849"/>
              </p:ext>
            </p:extLst>
          </p:nvPr>
        </p:nvGraphicFramePr>
        <p:xfrm>
          <a:off x="609689" y="1347013"/>
          <a:ext cx="3304567" cy="2124707"/>
        </p:xfrm>
        <a:graphic>
          <a:graphicData uri="http://schemas.openxmlformats.org/drawingml/2006/table">
            <a:tbl>
              <a:tblPr>
                <a:tableStyleId>{6E25E649-3F16-4E02-A733-19D2CDBF48F0}</a:tableStyleId>
              </a:tblPr>
              <a:tblGrid>
                <a:gridCol w="643698">
                  <a:extLst>
                    <a:ext uri="{9D8B030D-6E8A-4147-A177-3AD203B41FA5}">
                      <a16:colId xmlns:a16="http://schemas.microsoft.com/office/drawing/2014/main" val="3265954070"/>
                    </a:ext>
                  </a:extLst>
                </a:gridCol>
                <a:gridCol w="853275">
                  <a:extLst>
                    <a:ext uri="{9D8B030D-6E8A-4147-A177-3AD203B41FA5}">
                      <a16:colId xmlns:a16="http://schemas.microsoft.com/office/drawing/2014/main" val="4036522470"/>
                    </a:ext>
                  </a:extLst>
                </a:gridCol>
                <a:gridCol w="909411">
                  <a:extLst>
                    <a:ext uri="{9D8B030D-6E8A-4147-A177-3AD203B41FA5}">
                      <a16:colId xmlns:a16="http://schemas.microsoft.com/office/drawing/2014/main" val="1855275892"/>
                    </a:ext>
                  </a:extLst>
                </a:gridCol>
                <a:gridCol w="898183">
                  <a:extLst>
                    <a:ext uri="{9D8B030D-6E8A-4147-A177-3AD203B41FA5}">
                      <a16:colId xmlns:a16="http://schemas.microsoft.com/office/drawing/2014/main" val="2872345062"/>
                    </a:ext>
                  </a:extLst>
                </a:gridCol>
              </a:tblGrid>
              <a:tr h="25692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Material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Thickness/Nuclear interaction length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852761"/>
                  </a:ext>
                </a:extLst>
              </a:tr>
              <a:tr h="3478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err="1" smtClean="0">
                          <a:effectLst/>
                        </a:rPr>
                        <a:t>BaBAR</a:t>
                      </a:r>
                      <a:r>
                        <a:rPr lang="en-US" sz="1200" b="1" u="none" strike="noStrike" dirty="0" smtClean="0">
                          <a:effectLst/>
                        </a:rPr>
                        <a:t> 1.4 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Marco 1.5 </a:t>
                      </a:r>
                      <a:r>
                        <a:rPr lang="en-US" sz="1200" b="1" u="none" strike="noStrike" dirty="0" smtClean="0">
                          <a:effectLst/>
                        </a:rPr>
                        <a:t>T</a:t>
                      </a:r>
                    </a:p>
                    <a:p>
                      <a:pPr algn="ctr" fontAlgn="b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 </a:t>
                      </a:r>
                      <a:r>
                        <a:rPr lang="fr-FR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layers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Marco </a:t>
                      </a:r>
                      <a:r>
                        <a:rPr lang="en-US" sz="1200" b="1" u="none" strike="noStrike" dirty="0" smtClean="0">
                          <a:effectLst/>
                        </a:rPr>
                        <a:t>2T</a:t>
                      </a:r>
                    </a:p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(6 layers)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48524846"/>
                  </a:ext>
                </a:extLst>
              </a:tr>
              <a:tr h="24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0.382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0.113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0.113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84926628"/>
                  </a:ext>
                </a:extLst>
              </a:tr>
              <a:tr h="24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Cu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0.114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0.166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30579573"/>
                  </a:ext>
                </a:extLst>
              </a:tr>
              <a:tr h="24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SS/Brass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0.136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0.181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69401176"/>
                  </a:ext>
                </a:extLst>
              </a:tr>
              <a:tr h="24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NbTi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0.008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1888600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G10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0.009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0.028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5790336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Total 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0.400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0.372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0.468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4929110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22919" y="3793328"/>
            <a:ext cx="2576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B050"/>
                </a:solidFill>
              </a:rPr>
              <a:t>How </a:t>
            </a:r>
            <a:r>
              <a:rPr lang="fr-FR" sz="1600" b="1" dirty="0" err="1" smtClean="0">
                <a:solidFill>
                  <a:srgbClr val="00B050"/>
                </a:solidFill>
              </a:rPr>
              <a:t>could</a:t>
            </a:r>
            <a:r>
              <a:rPr lang="fr-FR" sz="1600" b="1" dirty="0" smtClean="0">
                <a:solidFill>
                  <a:srgbClr val="00B050"/>
                </a:solidFill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</a:rPr>
              <a:t>we</a:t>
            </a:r>
            <a:r>
              <a:rPr lang="fr-FR" sz="1600" b="1" dirty="0" smtClean="0">
                <a:solidFill>
                  <a:srgbClr val="00B050"/>
                </a:solidFill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</a:rPr>
              <a:t>achieve</a:t>
            </a:r>
            <a:r>
              <a:rPr lang="fr-FR" sz="1600" b="1" dirty="0" smtClean="0">
                <a:solidFill>
                  <a:srgbClr val="00B050"/>
                </a:solidFill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</a:rPr>
              <a:t>that</a:t>
            </a:r>
            <a:r>
              <a:rPr lang="fr-FR" sz="1600" b="1" dirty="0" smtClean="0">
                <a:solidFill>
                  <a:srgbClr val="00B050"/>
                </a:solidFill>
              </a:rPr>
              <a:t>?</a:t>
            </a:r>
            <a:endParaRPr lang="en-US" sz="1600" b="1" dirty="0">
              <a:solidFill>
                <a:srgbClr val="00B05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0" r="31501" b="8084"/>
          <a:stretch/>
        </p:blipFill>
        <p:spPr>
          <a:xfrm>
            <a:off x="7028012" y="1280182"/>
            <a:ext cx="1912607" cy="3911170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016481"/>
              </p:ext>
            </p:extLst>
          </p:nvPr>
        </p:nvGraphicFramePr>
        <p:xfrm>
          <a:off x="4712007" y="1363326"/>
          <a:ext cx="1734600" cy="1257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7300">
                  <a:extLst>
                    <a:ext uri="{9D8B030D-6E8A-4147-A177-3AD203B41FA5}">
                      <a16:colId xmlns:a16="http://schemas.microsoft.com/office/drawing/2014/main" val="1633315080"/>
                    </a:ext>
                  </a:extLst>
                </a:gridCol>
                <a:gridCol w="867300">
                  <a:extLst>
                    <a:ext uri="{9D8B030D-6E8A-4147-A177-3AD203B41FA5}">
                      <a16:colId xmlns:a16="http://schemas.microsoft.com/office/drawing/2014/main" val="2776335210"/>
                    </a:ext>
                  </a:extLst>
                </a:gridCol>
              </a:tblGrid>
              <a:tr h="234582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A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/>
                        <a:t>Copper</a:t>
                      </a:r>
                      <a:endParaRPr lang="en-US" sz="105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220875"/>
                  </a:ext>
                </a:extLst>
              </a:tr>
              <a:tr h="234582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 err="1"/>
                        <a:t>NbTi</a:t>
                      </a:r>
                      <a:r>
                        <a:rPr lang="fr-FR" sz="1050" dirty="0"/>
                        <a:t>/Cu</a:t>
                      </a:r>
                      <a:endParaRPr lang="en-US" sz="105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939927"/>
                  </a:ext>
                </a:extLst>
              </a:tr>
              <a:tr h="234582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EAE8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 err="1"/>
                        <a:t>Brass</a:t>
                      </a:r>
                      <a:endParaRPr lang="en-US" sz="105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31484"/>
                  </a:ext>
                </a:extLst>
              </a:tr>
              <a:tr h="234582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/>
                        <a:t>G10</a:t>
                      </a:r>
                      <a:endParaRPr lang="en-US" sz="105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892859"/>
                  </a:ext>
                </a:extLst>
              </a:tr>
              <a:tr h="234582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B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 err="1"/>
                        <a:t>Fiber</a:t>
                      </a:r>
                      <a:r>
                        <a:rPr lang="fr-FR" sz="1050" dirty="0"/>
                        <a:t>-glass</a:t>
                      </a:r>
                      <a:endParaRPr lang="en-US" sz="105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4790"/>
                  </a:ext>
                </a:extLst>
              </a:tr>
            </a:tbl>
          </a:graphicData>
        </a:graphic>
      </p:graphicFrame>
      <p:sp>
        <p:nvSpPr>
          <p:cNvPr id="11" name="ZoneTexte 25"/>
          <p:cNvSpPr txBox="1"/>
          <p:nvPr/>
        </p:nvSpPr>
        <p:spPr>
          <a:xfrm>
            <a:off x="361636" y="4577132"/>
            <a:ext cx="3124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RIC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utherford 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able </a:t>
            </a:r>
            <a:r>
              <a:rPr lang="en-US" sz="1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1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opper Channel</a:t>
            </a:r>
            <a:endParaRPr lang="en-US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27"/>
          <p:cNvSpPr txBox="1"/>
          <p:nvPr/>
        </p:nvSpPr>
        <p:spPr>
          <a:xfrm>
            <a:off x="2086601" y="4917205"/>
            <a:ext cx="2959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RIC conductor for </a:t>
            </a:r>
            <a:r>
              <a:rPr lang="en-US" sz="1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Iseult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(MRI magnet)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Designed at CEA Saclay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Cable insertion by </a:t>
            </a:r>
            <a:r>
              <a:rPr lang="en-US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Luvata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at Waterbury*</a:t>
            </a:r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>
          <a:xfrm rot="16200000">
            <a:off x="5225544" y="4905855"/>
            <a:ext cx="1308616" cy="537358"/>
            <a:chOff x="4743252" y="2167914"/>
            <a:chExt cx="1917700" cy="787466"/>
          </a:xfrm>
        </p:grpSpPr>
        <p:sp>
          <p:nvSpPr>
            <p:cNvPr id="14" name="AutoShape 34"/>
            <p:cNvSpPr>
              <a:spLocks noChangeArrowheads="1"/>
            </p:cNvSpPr>
            <p:nvPr/>
          </p:nvSpPr>
          <p:spPr bwMode="auto">
            <a:xfrm>
              <a:off x="4743252" y="2167980"/>
              <a:ext cx="1917700" cy="78740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984552" y="2167980"/>
              <a:ext cx="1403350" cy="3048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fr-FR"/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5149652" y="2167914"/>
              <a:ext cx="1238250" cy="303112"/>
              <a:chOff x="527050" y="88899"/>
              <a:chExt cx="198" cy="65"/>
            </a:xfrm>
          </p:grpSpPr>
          <p:sp>
            <p:nvSpPr>
              <p:cNvPr id="18" name="AutoShape 20"/>
              <p:cNvSpPr>
                <a:spLocks noChangeArrowheads="1"/>
              </p:cNvSpPr>
              <p:nvPr/>
            </p:nvSpPr>
            <p:spPr bwMode="auto">
              <a:xfrm>
                <a:off x="527050" y="88900"/>
                <a:ext cx="32" cy="33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AutoShape 21"/>
              <p:cNvSpPr>
                <a:spLocks noChangeArrowheads="1"/>
              </p:cNvSpPr>
              <p:nvPr/>
            </p:nvSpPr>
            <p:spPr bwMode="auto">
              <a:xfrm>
                <a:off x="527083" y="88900"/>
                <a:ext cx="32" cy="33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AutoShape 22"/>
              <p:cNvSpPr>
                <a:spLocks noChangeArrowheads="1"/>
              </p:cNvSpPr>
              <p:nvPr/>
            </p:nvSpPr>
            <p:spPr bwMode="auto">
              <a:xfrm>
                <a:off x="527115" y="88900"/>
                <a:ext cx="32" cy="33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AutoShape 23"/>
              <p:cNvSpPr>
                <a:spLocks noChangeArrowheads="1"/>
              </p:cNvSpPr>
              <p:nvPr/>
            </p:nvSpPr>
            <p:spPr bwMode="auto">
              <a:xfrm>
                <a:off x="527148" y="88899"/>
                <a:ext cx="32" cy="33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AutoShape 24"/>
              <p:cNvSpPr>
                <a:spLocks noChangeArrowheads="1"/>
              </p:cNvSpPr>
              <p:nvPr/>
            </p:nvSpPr>
            <p:spPr bwMode="auto">
              <a:xfrm>
                <a:off x="527181" y="88899"/>
                <a:ext cx="32" cy="32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AutoShape 25"/>
              <p:cNvSpPr>
                <a:spLocks noChangeArrowheads="1"/>
              </p:cNvSpPr>
              <p:nvPr/>
            </p:nvSpPr>
            <p:spPr bwMode="auto">
              <a:xfrm>
                <a:off x="527214" y="88899"/>
                <a:ext cx="32" cy="33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AutoShape 26"/>
              <p:cNvSpPr>
                <a:spLocks noChangeArrowheads="1"/>
              </p:cNvSpPr>
              <p:nvPr/>
            </p:nvSpPr>
            <p:spPr bwMode="auto">
              <a:xfrm>
                <a:off x="527052" y="88933"/>
                <a:ext cx="32" cy="31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AutoShape 27"/>
              <p:cNvSpPr>
                <a:spLocks noChangeArrowheads="1"/>
              </p:cNvSpPr>
              <p:nvPr/>
            </p:nvSpPr>
            <p:spPr bwMode="auto">
              <a:xfrm>
                <a:off x="527085" y="88933"/>
                <a:ext cx="32" cy="31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AutoShape 28"/>
              <p:cNvSpPr>
                <a:spLocks noChangeArrowheads="1"/>
              </p:cNvSpPr>
              <p:nvPr/>
            </p:nvSpPr>
            <p:spPr bwMode="auto">
              <a:xfrm>
                <a:off x="527117" y="88933"/>
                <a:ext cx="32" cy="31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AutoShape 29"/>
              <p:cNvSpPr>
                <a:spLocks noChangeArrowheads="1"/>
              </p:cNvSpPr>
              <p:nvPr/>
            </p:nvSpPr>
            <p:spPr bwMode="auto">
              <a:xfrm>
                <a:off x="527150" y="88932"/>
                <a:ext cx="32" cy="32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AutoShape 30"/>
              <p:cNvSpPr>
                <a:spLocks noChangeArrowheads="1"/>
              </p:cNvSpPr>
              <p:nvPr/>
            </p:nvSpPr>
            <p:spPr bwMode="auto">
              <a:xfrm>
                <a:off x="527183" y="88932"/>
                <a:ext cx="32" cy="32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AutoShape 31"/>
              <p:cNvSpPr>
                <a:spLocks noChangeArrowheads="1"/>
              </p:cNvSpPr>
              <p:nvPr/>
            </p:nvSpPr>
            <p:spPr bwMode="auto">
              <a:xfrm>
                <a:off x="527216" y="88932"/>
                <a:ext cx="32" cy="32"/>
              </a:xfrm>
              <a:prstGeom prst="roundRect">
                <a:avLst>
                  <a:gd name="adj" fmla="val 37037"/>
                </a:avLst>
              </a:prstGeom>
              <a:solidFill>
                <a:srgbClr val="FF00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7" name="Oval 32"/>
            <p:cNvSpPr>
              <a:spLocks noChangeArrowheads="1"/>
            </p:cNvSpPr>
            <p:nvPr/>
          </p:nvSpPr>
          <p:spPr bwMode="auto">
            <a:xfrm>
              <a:off x="4990902" y="2231480"/>
              <a:ext cx="171450" cy="19685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2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57" y="5006195"/>
            <a:ext cx="1358940" cy="726576"/>
          </a:xfrm>
          <a:prstGeom prst="rect">
            <a:avLst/>
          </a:prstGeom>
        </p:spPr>
      </p:pic>
      <p:sp>
        <p:nvSpPr>
          <p:cNvPr id="33" name="ZoneTexte 27"/>
          <p:cNvSpPr txBox="1"/>
          <p:nvPr/>
        </p:nvSpPr>
        <p:spPr>
          <a:xfrm>
            <a:off x="2115196" y="5780498"/>
            <a:ext cx="2595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*The insertion line still exists !</a:t>
            </a:r>
            <a:endParaRPr lang="en-US" sz="1400" b="1" i="1" baseline="30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7097023" y="1146479"/>
            <a:ext cx="105493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295999" y="918264"/>
            <a:ext cx="6928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/>
              <a:t>33.6 mm</a:t>
            </a:r>
            <a:endParaRPr lang="en-US" sz="1050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8238226" y="1146479"/>
            <a:ext cx="70239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247801" y="924650"/>
            <a:ext cx="5677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/>
              <a:t>30 mm</a:t>
            </a:r>
            <a:endParaRPr lang="en-US" sz="1050" dirty="0"/>
          </a:p>
        </p:txBody>
      </p:sp>
      <p:sp>
        <p:nvSpPr>
          <p:cNvPr id="44" name="TextBox 43"/>
          <p:cNvSpPr txBox="1"/>
          <p:nvPr/>
        </p:nvSpPr>
        <p:spPr>
          <a:xfrm rot="5400000">
            <a:off x="8149782" y="3002914"/>
            <a:ext cx="8792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mandrel</a:t>
            </a:r>
            <a:endParaRPr lang="en-US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6775301" y="5474704"/>
            <a:ext cx="2511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Winding</a:t>
            </a:r>
            <a:r>
              <a:rPr lang="fr-FR" sz="1400" dirty="0" smtClean="0"/>
              <a:t> on the large </a:t>
            </a:r>
            <a:r>
              <a:rPr lang="fr-FR" sz="1400" dirty="0" err="1" smtClean="0"/>
              <a:t>side</a:t>
            </a:r>
            <a:r>
              <a:rPr lang="fr-FR" sz="1400" dirty="0" smtClean="0"/>
              <a:t> </a:t>
            </a:r>
            <a:r>
              <a:rPr lang="fr-FR" sz="1400" dirty="0" err="1" smtClean="0"/>
              <a:t>reduce</a:t>
            </a:r>
            <a:r>
              <a:rPr lang="fr-FR" sz="1400" dirty="0" smtClean="0"/>
              <a:t> the </a:t>
            </a:r>
            <a:r>
              <a:rPr lang="fr-FR" sz="1400" dirty="0" err="1" smtClean="0"/>
              <a:t>thickness</a:t>
            </a:r>
            <a:r>
              <a:rPr lang="fr-FR" sz="1400" dirty="0" smtClean="0"/>
              <a:t> of the </a:t>
            </a:r>
            <a:r>
              <a:rPr lang="fr-FR" sz="1400" dirty="0" err="1" smtClean="0"/>
              <a:t>coil</a:t>
            </a:r>
            <a:r>
              <a:rPr lang="fr-FR" sz="1400" dirty="0" smtClean="0"/>
              <a:t> </a:t>
            </a:r>
          </a:p>
          <a:p>
            <a:r>
              <a:rPr lang="fr-FR" sz="1400" b="1" dirty="0" smtClean="0">
                <a:solidFill>
                  <a:srgbClr val="FFFF00"/>
                </a:solidFill>
              </a:rPr>
              <a:t>Copper has </a:t>
            </a:r>
            <a:r>
              <a:rPr lang="fr-FR" sz="1400" b="1" dirty="0" err="1" smtClean="0">
                <a:solidFill>
                  <a:srgbClr val="FFFF00"/>
                </a:solidFill>
              </a:rPr>
              <a:t>wonderful</a:t>
            </a:r>
            <a:r>
              <a:rPr lang="fr-FR" sz="1400" b="1" dirty="0" smtClean="0">
                <a:solidFill>
                  <a:srgbClr val="FFFF00"/>
                </a:solidFill>
              </a:rPr>
              <a:t> </a:t>
            </a:r>
            <a:r>
              <a:rPr lang="fr-FR" sz="1400" b="1" dirty="0" err="1" smtClean="0">
                <a:solidFill>
                  <a:srgbClr val="FFFF00"/>
                </a:solidFill>
              </a:rPr>
              <a:t>mechanical</a:t>
            </a:r>
            <a:r>
              <a:rPr lang="fr-FR" sz="1400" b="1" dirty="0" smtClean="0">
                <a:solidFill>
                  <a:srgbClr val="FFFF00"/>
                </a:solidFill>
              </a:rPr>
              <a:t> </a:t>
            </a:r>
            <a:r>
              <a:rPr lang="fr-FR" sz="1400" b="1" dirty="0" err="1" smtClean="0">
                <a:solidFill>
                  <a:srgbClr val="FFFF00"/>
                </a:solidFill>
              </a:rPr>
              <a:t>properties</a:t>
            </a:r>
            <a:r>
              <a:rPr lang="fr-FR" sz="1400" b="1" dirty="0" smtClean="0">
                <a:solidFill>
                  <a:srgbClr val="FFFF00"/>
                </a:solidFill>
              </a:rPr>
              <a:t>!</a:t>
            </a:r>
            <a:endParaRPr lang="en-US" sz="1400" b="1" dirty="0">
              <a:solidFill>
                <a:srgbClr val="FFFF00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V="1">
            <a:off x="2553419" y="3551790"/>
            <a:ext cx="0" cy="25649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931617" y="3425807"/>
            <a:ext cx="2262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Normal </a:t>
            </a:r>
            <a:r>
              <a:rPr lang="fr-FR" sz="1400" dirty="0" err="1" smtClean="0"/>
              <a:t>winding</a:t>
            </a:r>
            <a:r>
              <a:rPr lang="fr-FR" sz="1400" dirty="0" smtClean="0"/>
              <a:t> </a:t>
            </a:r>
            <a:r>
              <a:rPr lang="fr-FR" sz="1400" dirty="0" err="1" smtClean="0"/>
              <a:t>side</a:t>
            </a:r>
            <a:endParaRPr lang="fr-FR" sz="1400" dirty="0" smtClean="0"/>
          </a:p>
          <a:p>
            <a:r>
              <a:rPr lang="fr-FR" sz="1400" dirty="0" err="1" smtClean="0"/>
              <a:t>Increase</a:t>
            </a:r>
            <a:r>
              <a:rPr lang="fr-FR" sz="1400" dirty="0" smtClean="0"/>
              <a:t> the </a:t>
            </a:r>
            <a:r>
              <a:rPr lang="fr-FR" sz="1400" dirty="0" err="1" smtClean="0"/>
              <a:t>mechanical</a:t>
            </a:r>
            <a:r>
              <a:rPr lang="fr-FR" sz="1400" dirty="0" smtClean="0"/>
              <a:t> </a:t>
            </a:r>
            <a:r>
              <a:rPr lang="fr-FR" sz="1400" dirty="0" err="1" smtClean="0"/>
              <a:t>inertia</a:t>
            </a:r>
            <a:endParaRPr lang="en-US" sz="1400" dirty="0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5891751" y="3947166"/>
            <a:ext cx="0" cy="504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 flipV="1">
            <a:off x="6188727" y="5205851"/>
            <a:ext cx="583686" cy="391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52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2" grpId="0"/>
      <p:bldP spid="11" grpId="0"/>
      <p:bldP spid="12" grpId="0"/>
      <p:bldP spid="33" grpId="0"/>
      <p:bldP spid="45" grpId="0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100" dirty="0" smtClean="0"/>
              <a:t>Iron Yoke evolution</a:t>
            </a:r>
            <a:endParaRPr lang="en-US" sz="3100" dirty="0"/>
          </a:p>
        </p:txBody>
      </p:sp>
      <p:sp>
        <p:nvSpPr>
          <p:cNvPr id="2" name="TextBox 1"/>
          <p:cNvSpPr txBox="1"/>
          <p:nvPr/>
        </p:nvSpPr>
        <p:spPr>
          <a:xfrm>
            <a:off x="702724" y="842002"/>
            <a:ext cx="860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Version 0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3394594" y="845328"/>
            <a:ext cx="860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Version 1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5175510" y="845328"/>
            <a:ext cx="860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Version 2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907" y="1531620"/>
            <a:ext cx="1192095" cy="3700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808" y="1340814"/>
            <a:ext cx="1275522" cy="40338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8369" y="1531620"/>
            <a:ext cx="1124829" cy="3652226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5"/>
          <a:srcRect l="28265" t="7318" r="39496" b="17392"/>
          <a:stretch/>
        </p:blipFill>
        <p:spPr>
          <a:xfrm>
            <a:off x="104912" y="1546860"/>
            <a:ext cx="1181100" cy="37221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5639" y="1190770"/>
            <a:ext cx="7906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err="1" smtClean="0"/>
              <a:t>Asym</a:t>
            </a:r>
            <a:r>
              <a:rPr lang="fr-FR" sz="1100" i="1" dirty="0" smtClean="0"/>
              <a:t> case</a:t>
            </a:r>
          </a:p>
          <a:p>
            <a:r>
              <a:rPr lang="fr-FR" sz="1100" i="1" dirty="0" smtClean="0"/>
              <a:t>100 % </a:t>
            </a:r>
            <a:r>
              <a:rPr lang="fr-FR" sz="1100" i="1" dirty="0" err="1" smtClean="0"/>
              <a:t>iron</a:t>
            </a:r>
            <a:endParaRPr lang="en-US" sz="1100" i="1" dirty="0"/>
          </a:p>
        </p:txBody>
      </p:sp>
      <p:sp>
        <p:nvSpPr>
          <p:cNvPr id="42" name="TextBox 41"/>
          <p:cNvSpPr txBox="1"/>
          <p:nvPr/>
        </p:nvSpPr>
        <p:spPr>
          <a:xfrm>
            <a:off x="1521679" y="1200440"/>
            <a:ext cx="9476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err="1"/>
              <a:t>S</a:t>
            </a:r>
            <a:r>
              <a:rPr lang="fr-FR" sz="1100" i="1" dirty="0" err="1" smtClean="0"/>
              <a:t>ym</a:t>
            </a:r>
            <a:r>
              <a:rPr lang="fr-FR" sz="1100" i="1" dirty="0" smtClean="0"/>
              <a:t> case</a:t>
            </a:r>
          </a:p>
          <a:p>
            <a:r>
              <a:rPr lang="fr-FR" sz="1100" i="1" dirty="0" err="1" smtClean="0"/>
              <a:t>Different</a:t>
            </a:r>
            <a:r>
              <a:rPr lang="fr-FR" sz="1100" i="1" dirty="0" smtClean="0"/>
              <a:t> </a:t>
            </a:r>
            <a:r>
              <a:rPr lang="fr-FR" sz="1100" i="1" dirty="0" err="1" smtClean="0"/>
              <a:t>iron</a:t>
            </a:r>
            <a:endParaRPr lang="en-US" sz="11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96959" y="5663935"/>
            <a:ext cx="2834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/>
              <a:t>Used</a:t>
            </a:r>
            <a:r>
              <a:rPr lang="fr-FR" sz="1600" b="1" dirty="0" smtClean="0"/>
              <a:t> for all the </a:t>
            </a:r>
            <a:r>
              <a:rPr lang="fr-FR" sz="1600" b="1" dirty="0" err="1" smtClean="0"/>
              <a:t>analysis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except</a:t>
            </a:r>
            <a:r>
              <a:rPr lang="fr-FR" sz="1600" b="1" dirty="0" smtClean="0"/>
              <a:t> for the </a:t>
            </a:r>
            <a:r>
              <a:rPr lang="fr-FR" sz="1600" b="1" dirty="0" err="1" smtClean="0"/>
              <a:t>stray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field</a:t>
            </a:r>
            <a:endParaRPr lang="en-US" sz="16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4645012" y="5269053"/>
            <a:ext cx="508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ePIC</a:t>
            </a:r>
            <a:endParaRPr lang="en-US" sz="1400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2964180" y="1026668"/>
            <a:ext cx="0" cy="45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815237" y="2011084"/>
            <a:ext cx="2009318" cy="280076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dirty="0" err="1" smtClean="0"/>
              <a:t>Iron</a:t>
            </a:r>
            <a:r>
              <a:rPr lang="fr-FR" sz="1600" dirty="0" smtClean="0"/>
              <a:t> </a:t>
            </a:r>
            <a:r>
              <a:rPr lang="fr-FR" sz="1600" dirty="0" err="1" smtClean="0"/>
              <a:t>yoke</a:t>
            </a:r>
            <a:r>
              <a:rPr lang="fr-FR" sz="1600" dirty="0" smtClean="0"/>
              <a:t> </a:t>
            </a:r>
            <a:r>
              <a:rPr lang="fr-FR" sz="1600" dirty="0" err="1" smtClean="0"/>
              <a:t>is</a:t>
            </a:r>
            <a:r>
              <a:rPr lang="fr-FR" sz="1600" dirty="0" smtClean="0"/>
              <a:t> </a:t>
            </a:r>
            <a:r>
              <a:rPr lang="fr-FR" sz="1600" dirty="0" err="1" smtClean="0"/>
              <a:t>evolving</a:t>
            </a:r>
            <a:r>
              <a:rPr lang="fr-FR" sz="1600" dirty="0" smtClean="0"/>
              <a:t> </a:t>
            </a:r>
            <a:r>
              <a:rPr lang="fr-FR" sz="1600" dirty="0" err="1" smtClean="0"/>
              <a:t>according</a:t>
            </a:r>
            <a:r>
              <a:rPr lang="fr-FR" sz="1600" dirty="0" smtClean="0"/>
              <a:t> to the </a:t>
            </a:r>
            <a:r>
              <a:rPr lang="fr-FR" sz="1600" dirty="0" err="1" smtClean="0"/>
              <a:t>physics</a:t>
            </a:r>
            <a:r>
              <a:rPr lang="fr-FR" sz="1600" dirty="0" smtClean="0"/>
              <a:t> </a:t>
            </a:r>
            <a:r>
              <a:rPr lang="fr-FR" sz="1600" dirty="0" err="1" smtClean="0"/>
              <a:t>needs</a:t>
            </a:r>
            <a:endParaRPr lang="fr-FR" sz="1600" dirty="0" smtClean="0"/>
          </a:p>
          <a:p>
            <a:endParaRPr lang="fr-FR" sz="1600" dirty="0"/>
          </a:p>
          <a:p>
            <a:r>
              <a:rPr lang="fr-FR" sz="1600" dirty="0" smtClean="0"/>
              <a:t>It has a </a:t>
            </a:r>
            <a:r>
              <a:rPr lang="fr-FR" sz="1600" dirty="0" err="1" smtClean="0"/>
              <a:t>moderate</a:t>
            </a:r>
            <a:r>
              <a:rPr lang="fr-FR" sz="1600" dirty="0" smtClean="0"/>
              <a:t> impact on the </a:t>
            </a:r>
            <a:r>
              <a:rPr lang="fr-FR" sz="1600" dirty="0" err="1" smtClean="0"/>
              <a:t>magnet</a:t>
            </a:r>
            <a:endParaRPr lang="fr-FR" sz="1600" dirty="0"/>
          </a:p>
          <a:p>
            <a:endParaRPr lang="fr-FR" sz="1600" dirty="0" smtClean="0"/>
          </a:p>
          <a:p>
            <a:pPr algn="ctr"/>
            <a:r>
              <a:rPr lang="fr-FR" sz="1600" b="1" dirty="0" smtClean="0">
                <a:solidFill>
                  <a:srgbClr val="C00000"/>
                </a:solidFill>
              </a:rPr>
              <a:t>But</a:t>
            </a:r>
          </a:p>
          <a:p>
            <a:endParaRPr lang="fr-FR" sz="1600" dirty="0"/>
          </a:p>
          <a:p>
            <a:r>
              <a:rPr lang="fr-FR" sz="1600" dirty="0" smtClean="0"/>
              <a:t>It has a </a:t>
            </a:r>
            <a:r>
              <a:rPr lang="fr-FR" sz="1600" dirty="0" err="1" smtClean="0"/>
              <a:t>strong</a:t>
            </a:r>
            <a:r>
              <a:rPr lang="fr-FR" sz="1600" dirty="0" smtClean="0"/>
              <a:t> impact on the </a:t>
            </a:r>
            <a:r>
              <a:rPr lang="fr-FR" sz="1600" dirty="0" err="1" smtClean="0"/>
              <a:t>stray</a:t>
            </a:r>
            <a:r>
              <a:rPr lang="fr-FR" sz="1600" dirty="0" smtClean="0"/>
              <a:t> </a:t>
            </a:r>
            <a:r>
              <a:rPr lang="fr-FR" sz="1600" dirty="0" err="1" smtClean="0"/>
              <a:t>field</a:t>
            </a:r>
            <a:endParaRPr lang="en-US" sz="1600" dirty="0"/>
          </a:p>
        </p:txBody>
      </p:sp>
      <p:sp>
        <p:nvSpPr>
          <p:cNvPr id="47" name="Rectangle 46"/>
          <p:cNvSpPr/>
          <p:nvPr/>
        </p:nvSpPr>
        <p:spPr>
          <a:xfrm>
            <a:off x="810122" y="5236258"/>
            <a:ext cx="12629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err="1"/>
              <a:t>sPhenix</a:t>
            </a:r>
            <a:r>
              <a:rPr lang="fr-FR" sz="1400" dirty="0"/>
              <a:t> / ECCE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920828" y="5657262"/>
            <a:ext cx="2834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Interaction </a:t>
            </a:r>
            <a:r>
              <a:rPr lang="fr-FR" sz="1600" b="1" dirty="0" err="1" smtClean="0">
                <a:solidFill>
                  <a:srgbClr val="C00000"/>
                </a:solidFill>
              </a:rPr>
              <a:t>with</a:t>
            </a:r>
            <a:r>
              <a:rPr lang="fr-FR" sz="1600" b="1" dirty="0" smtClean="0">
                <a:solidFill>
                  <a:srgbClr val="C00000"/>
                </a:solidFill>
              </a:rPr>
              <a:t> the </a:t>
            </a:r>
            <a:r>
              <a:rPr lang="fr-FR" sz="1600" b="1" dirty="0" err="1" smtClean="0">
                <a:solidFill>
                  <a:srgbClr val="C00000"/>
                </a:solidFill>
              </a:rPr>
              <a:t>Physics</a:t>
            </a:r>
            <a:r>
              <a:rPr lang="fr-FR" sz="1600" b="1" dirty="0" smtClean="0">
                <a:solidFill>
                  <a:srgbClr val="C00000"/>
                </a:solidFill>
              </a:rPr>
              <a:t> groups </a:t>
            </a:r>
            <a:r>
              <a:rPr lang="fr-FR" sz="1600" b="1" dirty="0" err="1" smtClean="0">
                <a:solidFill>
                  <a:srgbClr val="C00000"/>
                </a:solidFill>
              </a:rPr>
              <a:t>ongoing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83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100" dirty="0" smtClean="0"/>
              <a:t>Iron Yoke layout</a:t>
            </a:r>
            <a:endParaRPr lang="en-US" sz="3100" dirty="0"/>
          </a:p>
        </p:txBody>
      </p:sp>
      <p:sp>
        <p:nvSpPr>
          <p:cNvPr id="17" name="TextBox 16"/>
          <p:cNvSpPr txBox="1"/>
          <p:nvPr/>
        </p:nvSpPr>
        <p:spPr>
          <a:xfrm>
            <a:off x="414528" y="3496270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Lepton </a:t>
            </a:r>
            <a:r>
              <a:rPr lang="fr-FR" sz="1800" dirty="0" err="1" smtClean="0"/>
              <a:t>Hcal</a:t>
            </a:r>
            <a:r>
              <a:rPr lang="fr-FR" sz="1800" dirty="0" smtClean="0"/>
              <a:t> composition</a:t>
            </a:r>
            <a:endParaRPr lang="en-US" sz="1800" dirty="0"/>
          </a:p>
        </p:txBody>
      </p:sp>
      <p:pic>
        <p:nvPicPr>
          <p:cNvPr id="18" name="Picture 17" descr="calorimeter_schematic.pdf">
            <a:extLst>
              <a:ext uri="{FF2B5EF4-FFF2-40B4-BE49-F238E27FC236}">
                <a16:creationId xmlns:a16="http://schemas.microsoft.com/office/drawing/2014/main" id="{703369F3-44BF-9345-901D-4E18034CF3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64"/>
          <a:stretch/>
        </p:blipFill>
        <p:spPr>
          <a:xfrm>
            <a:off x="4974590" y="1967571"/>
            <a:ext cx="2738967" cy="2667000"/>
          </a:xfrm>
          <a:prstGeom prst="rect">
            <a:avLst/>
          </a:prstGeom>
        </p:spPr>
      </p:pic>
      <p:sp>
        <p:nvSpPr>
          <p:cNvPr id="19" name="TextBox 6">
            <a:extLst>
              <a:ext uri="{FF2B5EF4-FFF2-40B4-BE49-F238E27FC236}">
                <a16:creationId xmlns:a16="http://schemas.microsoft.com/office/drawing/2014/main" id="{66890077-61D6-954A-A144-E99305E24E67}"/>
              </a:ext>
            </a:extLst>
          </p:cNvPr>
          <p:cNvSpPr txBox="1"/>
          <p:nvPr/>
        </p:nvSpPr>
        <p:spPr>
          <a:xfrm>
            <a:off x="7167079" y="1520940"/>
            <a:ext cx="1791746" cy="26776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32 assembled and tested sectors - 1.9m inner radius, 2.6m outer radius</a:t>
            </a:r>
          </a:p>
          <a:p>
            <a:endParaRPr lang="en-US" sz="1400" dirty="0"/>
          </a:p>
          <a:p>
            <a:r>
              <a:rPr lang="en-US" sz="1400" dirty="0"/>
              <a:t>10 rows of 8mm </a:t>
            </a:r>
            <a:r>
              <a:rPr lang="en-US" sz="1400" dirty="0" err="1"/>
              <a:t>scint</a:t>
            </a:r>
            <a:r>
              <a:rPr lang="en-US" sz="1400" dirty="0"/>
              <a:t>. tiles (24 tiles per row), 12</a:t>
            </a:r>
            <a:r>
              <a:rPr lang="en-US" sz="1400" baseline="30000" dirty="0"/>
              <a:t>o</a:t>
            </a:r>
            <a:r>
              <a:rPr lang="en-US" sz="1400" dirty="0"/>
              <a:t> tilt angle </a:t>
            </a:r>
          </a:p>
          <a:p>
            <a:endParaRPr lang="en-US" sz="1400" dirty="0"/>
          </a:p>
          <a:p>
            <a:r>
              <a:rPr lang="en-US" sz="1400" dirty="0"/>
              <a:t>Tapered 1020 steel plates ~26.1mm - ~</a:t>
            </a:r>
            <a:r>
              <a:rPr lang="en-US" sz="1400" dirty="0" smtClean="0"/>
              <a:t>42.4mm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5382315" y="1054510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Barrel </a:t>
            </a:r>
            <a:r>
              <a:rPr lang="fr-FR" sz="1800" dirty="0" err="1" smtClean="0"/>
              <a:t>Hcal</a:t>
            </a:r>
            <a:r>
              <a:rPr lang="fr-FR" sz="1800" dirty="0" smtClean="0"/>
              <a:t> composition</a:t>
            </a:r>
            <a:endParaRPr lang="en-US" sz="18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t="25491" r="67259"/>
          <a:stretch/>
        </p:blipFill>
        <p:spPr>
          <a:xfrm>
            <a:off x="236683" y="3861606"/>
            <a:ext cx="2836099" cy="259271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61588" y="1021994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Hadron </a:t>
            </a:r>
            <a:r>
              <a:rPr lang="fr-FR" sz="1800" dirty="0" err="1" smtClean="0"/>
              <a:t>Hcal</a:t>
            </a:r>
            <a:r>
              <a:rPr lang="fr-FR" sz="1800" dirty="0" smtClean="0"/>
              <a:t> composition</a:t>
            </a:r>
            <a:endParaRPr lang="en-US" sz="18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B517125-DAB7-8B4E-A7E6-EE5B0DFC5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83" y="1573994"/>
            <a:ext cx="3423941" cy="15326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646034" y="3127816"/>
            <a:ext cx="15223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200" dirty="0" err="1" smtClean="0">
                <a:solidFill>
                  <a:srgbClr val="00B050"/>
                </a:solidFill>
              </a:rPr>
              <a:t>Iron</a:t>
            </a:r>
            <a:r>
              <a:rPr lang="fr-FR" sz="1200" dirty="0" smtClean="0">
                <a:solidFill>
                  <a:srgbClr val="00B050"/>
                </a:solidFill>
              </a:rPr>
              <a:t> fraction = 75.0 %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98977" y="4992269"/>
            <a:ext cx="16498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err="1">
                <a:solidFill>
                  <a:srgbClr val="00B050"/>
                </a:solidFill>
              </a:rPr>
              <a:t>Iron</a:t>
            </a:r>
            <a:r>
              <a:rPr lang="fr-FR" sz="1200" dirty="0">
                <a:solidFill>
                  <a:srgbClr val="00B050"/>
                </a:solidFill>
              </a:rPr>
              <a:t> fraction = 87.5 %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572859" y="1557207"/>
            <a:ext cx="16498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err="1">
                <a:solidFill>
                  <a:srgbClr val="00B050"/>
                </a:solidFill>
              </a:rPr>
              <a:t>Iron</a:t>
            </a:r>
            <a:r>
              <a:rPr lang="fr-FR" sz="1200" dirty="0">
                <a:solidFill>
                  <a:srgbClr val="00B050"/>
                </a:solidFill>
              </a:rPr>
              <a:t> fraction = </a:t>
            </a:r>
            <a:r>
              <a:rPr lang="fr-FR" sz="1200" dirty="0" smtClean="0">
                <a:solidFill>
                  <a:srgbClr val="00B050"/>
                </a:solidFill>
              </a:rPr>
              <a:t>70.0 </a:t>
            </a:r>
            <a:r>
              <a:rPr lang="fr-FR" sz="1200" dirty="0">
                <a:solidFill>
                  <a:srgbClr val="00B050"/>
                </a:solidFill>
              </a:rPr>
              <a:t>%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28131" y="5130768"/>
            <a:ext cx="3131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2"/>
                </a:solidFill>
              </a:rPr>
              <a:t>Versions </a:t>
            </a:r>
            <a:r>
              <a:rPr lang="fr-FR" b="1" dirty="0" err="1" smtClean="0">
                <a:solidFill>
                  <a:schemeClr val="accent2"/>
                </a:solidFill>
              </a:rPr>
              <a:t>largely</a:t>
            </a:r>
            <a:r>
              <a:rPr lang="fr-FR" b="1" dirty="0" smtClean="0">
                <a:solidFill>
                  <a:schemeClr val="accent2"/>
                </a:solidFill>
              </a:rPr>
              <a:t> </a:t>
            </a:r>
            <a:r>
              <a:rPr lang="fr-FR" b="1" dirty="0" err="1" smtClean="0">
                <a:solidFill>
                  <a:schemeClr val="accent2"/>
                </a:solidFill>
              </a:rPr>
              <a:t>vary</a:t>
            </a:r>
            <a:r>
              <a:rPr lang="fr-FR" b="1" dirty="0" smtClean="0">
                <a:solidFill>
                  <a:schemeClr val="accent2"/>
                </a:solidFill>
              </a:rPr>
              <a:t> for </a:t>
            </a:r>
            <a:r>
              <a:rPr lang="fr-FR" b="1" dirty="0" err="1" smtClean="0">
                <a:solidFill>
                  <a:schemeClr val="accent2"/>
                </a:solidFill>
              </a:rPr>
              <a:t>shape</a:t>
            </a:r>
            <a:r>
              <a:rPr lang="fr-FR" b="1" dirty="0" smtClean="0">
                <a:solidFill>
                  <a:schemeClr val="accent2"/>
                </a:solidFill>
              </a:rPr>
              <a:t> and dimensions, but the </a:t>
            </a:r>
            <a:r>
              <a:rPr lang="fr-FR" b="1" dirty="0" err="1" smtClean="0">
                <a:solidFill>
                  <a:schemeClr val="accent2"/>
                </a:solidFill>
              </a:rPr>
              <a:t>iron</a:t>
            </a:r>
            <a:r>
              <a:rPr lang="fr-FR" b="1" dirty="0" smtClean="0">
                <a:solidFill>
                  <a:schemeClr val="accent2"/>
                </a:solidFill>
              </a:rPr>
              <a:t> fraction not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3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693801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3100" dirty="0">
                <a:sym typeface="Wingdings" panose="05000000000000000000" pitchFamily="2" charset="2"/>
              </a:rPr>
              <a:t>Marco Magnetic </a:t>
            </a:r>
            <a:r>
              <a:rPr lang="en-US" sz="3100" dirty="0" smtClean="0">
                <a:sym typeface="Wingdings" panose="05000000000000000000" pitchFamily="2" charset="2"/>
              </a:rPr>
              <a:t>Design Results</a:t>
            </a:r>
            <a:endParaRPr lang="en-US" sz="31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266081" y="818249"/>
          <a:ext cx="4431878" cy="3510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53148">
                  <a:extLst>
                    <a:ext uri="{9D8B030D-6E8A-4147-A177-3AD203B41FA5}">
                      <a16:colId xmlns:a16="http://schemas.microsoft.com/office/drawing/2014/main" val="216481373"/>
                    </a:ext>
                  </a:extLst>
                </a:gridCol>
                <a:gridCol w="633536">
                  <a:extLst>
                    <a:ext uri="{9D8B030D-6E8A-4147-A177-3AD203B41FA5}">
                      <a16:colId xmlns:a16="http://schemas.microsoft.com/office/drawing/2014/main" val="4125464049"/>
                    </a:ext>
                  </a:extLst>
                </a:gridCol>
                <a:gridCol w="633536">
                  <a:extLst>
                    <a:ext uri="{9D8B030D-6E8A-4147-A177-3AD203B41FA5}">
                      <a16:colId xmlns:a16="http://schemas.microsoft.com/office/drawing/2014/main" val="972109708"/>
                    </a:ext>
                  </a:extLst>
                </a:gridCol>
                <a:gridCol w="633536">
                  <a:extLst>
                    <a:ext uri="{9D8B030D-6E8A-4147-A177-3AD203B41FA5}">
                      <a16:colId xmlns:a16="http://schemas.microsoft.com/office/drawing/2014/main" val="4052059768"/>
                    </a:ext>
                  </a:extLst>
                </a:gridCol>
                <a:gridCol w="722122">
                  <a:extLst>
                    <a:ext uri="{9D8B030D-6E8A-4147-A177-3AD203B41FA5}">
                      <a16:colId xmlns:a16="http://schemas.microsoft.com/office/drawing/2014/main" val="426256371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1604300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Value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1.5 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1.7 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2.0 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Units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Criterion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256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Current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2900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3296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3924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066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B</a:t>
                      </a:r>
                      <a:r>
                        <a:rPr lang="fr-FR" sz="1200" baseline="-25000" dirty="0" smtClean="0"/>
                        <a:t>0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1.500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1.704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2.023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B050"/>
                          </a:solidFill>
                        </a:rPr>
                        <a:t>2.0</a:t>
                      </a:r>
                      <a:endParaRPr lang="en-US" sz="12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3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B</a:t>
                      </a:r>
                      <a:r>
                        <a:rPr lang="fr-FR" sz="1200" baseline="-25000" dirty="0" err="1" smtClean="0"/>
                        <a:t>peak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1.925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2.187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2.602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495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Energy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25.050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32.344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45.732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MJ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187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Energy</a:t>
                      </a:r>
                      <a:r>
                        <a:rPr lang="fr-FR" sz="1200" dirty="0" smtClean="0"/>
                        <a:t> mass </a:t>
                      </a:r>
                      <a:r>
                        <a:rPr lang="fr-FR" sz="1200" dirty="0" err="1" smtClean="0"/>
                        <a:t>density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1.5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1.9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2.7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KJ/Kg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344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Energy</a:t>
                      </a:r>
                      <a:r>
                        <a:rPr lang="fr-FR" sz="1200" dirty="0" smtClean="0"/>
                        <a:t> mass </a:t>
                      </a:r>
                      <a:r>
                        <a:rPr lang="fr-FR" sz="1200" dirty="0" err="1" smtClean="0"/>
                        <a:t>density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11.636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15.024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21.243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MJ/m</a:t>
                      </a:r>
                      <a:r>
                        <a:rPr lang="fr-FR" sz="1200" baseline="30000" dirty="0" smtClean="0"/>
                        <a:t>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972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Uniformity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12.3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12.3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12.3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%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B050"/>
                          </a:solidFill>
                        </a:rPr>
                        <a:t>&lt; 12.5%</a:t>
                      </a:r>
                      <a:endParaRPr lang="en-US" sz="12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461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Projectivity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1.806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2.047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2.408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T/Amm²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B050"/>
                          </a:solidFill>
                        </a:rPr>
                        <a:t>&lt; 10</a:t>
                      </a:r>
                      <a:endParaRPr lang="en-US" sz="12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323837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6385" y="4652010"/>
            <a:ext cx="32312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MARCO respects the </a:t>
            </a:r>
            <a:r>
              <a:rPr lang="fr-FR" b="1" dirty="0" err="1" smtClean="0">
                <a:solidFill>
                  <a:srgbClr val="00B050"/>
                </a:solidFill>
              </a:rPr>
              <a:t>criteria</a:t>
            </a:r>
            <a:r>
              <a:rPr lang="fr-FR" b="1" dirty="0" smtClean="0">
                <a:solidFill>
                  <a:srgbClr val="00B050"/>
                </a:solidFill>
              </a:rPr>
              <a:t> on 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B050"/>
                </a:solidFill>
              </a:rPr>
              <a:t>The </a:t>
            </a:r>
            <a:r>
              <a:rPr lang="fr-FR" b="1" dirty="0" err="1" smtClean="0">
                <a:solidFill>
                  <a:srgbClr val="00B050"/>
                </a:solidFill>
              </a:rPr>
              <a:t>magnetic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field</a:t>
            </a:r>
            <a:r>
              <a:rPr lang="fr-FR" b="1" dirty="0" smtClean="0">
                <a:solidFill>
                  <a:srgbClr val="00B050"/>
                </a:solidFill>
              </a:rPr>
              <a:t> at center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B050"/>
                </a:solidFill>
              </a:rPr>
              <a:t>The </a:t>
            </a:r>
            <a:r>
              <a:rPr lang="fr-FR" b="1" dirty="0" err="1" smtClean="0">
                <a:solidFill>
                  <a:srgbClr val="00B050"/>
                </a:solidFill>
              </a:rPr>
              <a:t>uniformity</a:t>
            </a:r>
            <a:endParaRPr lang="fr-FR" b="1" dirty="0" smtClean="0">
              <a:solidFill>
                <a:srgbClr val="00B050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B050"/>
                </a:solidFill>
              </a:rPr>
              <a:t>The </a:t>
            </a:r>
            <a:r>
              <a:rPr lang="fr-FR" b="1" dirty="0" err="1" smtClean="0">
                <a:solidFill>
                  <a:srgbClr val="00B050"/>
                </a:solidFill>
              </a:rPr>
              <a:t>projectivity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521" y="681976"/>
            <a:ext cx="3117032" cy="22773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4558243" y="1388639"/>
            <a:ext cx="12923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 smtClean="0"/>
              <a:t>Homogeneity region</a:t>
            </a:r>
            <a:endParaRPr lang="en-US" sz="1050" i="1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4662439" y="5220666"/>
            <a:ext cx="10839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 smtClean="0"/>
              <a:t>RICH Projectivity</a:t>
            </a:r>
            <a:endParaRPr lang="en-US" sz="1050" i="1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4607134" y="3429639"/>
            <a:ext cx="11945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 smtClean="0"/>
              <a:t>B field along Z axis</a:t>
            </a:r>
            <a:endParaRPr lang="en-US" sz="1050" i="1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560857" y="1923590"/>
            <a:ext cx="283717" cy="14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26658" y="2046352"/>
            <a:ext cx="4683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 smtClean="0"/>
              <a:t>1.72 T</a:t>
            </a:r>
            <a:endParaRPr lang="en-US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6800838" y="1051688"/>
            <a:ext cx="4683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 smtClean="0"/>
              <a:t>2.08 T</a:t>
            </a:r>
            <a:endParaRPr lang="en-US" sz="900" dirty="0"/>
          </a:p>
        </p:txBody>
      </p:sp>
      <p:cxnSp>
        <p:nvCxnSpPr>
          <p:cNvPr id="17" name="Straight Arrow Connector 16"/>
          <p:cNvCxnSpPr>
            <a:stCxn id="16" idx="2"/>
          </p:cNvCxnSpPr>
          <p:nvPr/>
        </p:nvCxnSpPr>
        <p:spPr>
          <a:xfrm>
            <a:off x="7035037" y="1282520"/>
            <a:ext cx="37775" cy="439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b="9811"/>
          <a:stretch/>
        </p:blipFill>
        <p:spPr>
          <a:xfrm>
            <a:off x="5736133" y="4649229"/>
            <a:ext cx="2673358" cy="1805092"/>
          </a:xfrm>
          <a:prstGeom prst="rect">
            <a:avLst/>
          </a:prstGeom>
        </p:spPr>
      </p:pic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0506156"/>
              </p:ext>
            </p:extLst>
          </p:nvPr>
        </p:nvGraphicFramePr>
        <p:xfrm>
          <a:off x="5435838" y="2972635"/>
          <a:ext cx="2986216" cy="1833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8552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693801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100" dirty="0" smtClean="0">
                <a:sym typeface="Wingdings" panose="05000000000000000000" pitchFamily="2" charset="2"/>
              </a:rPr>
              <a:t>Impact of the </a:t>
            </a:r>
            <a:r>
              <a:rPr lang="fr-FR" sz="3100" dirty="0" err="1" smtClean="0">
                <a:sym typeface="Wingdings" panose="05000000000000000000" pitchFamily="2" charset="2"/>
              </a:rPr>
              <a:t>Yoke</a:t>
            </a:r>
            <a:endParaRPr lang="en-US" sz="3100" dirty="0"/>
          </a:p>
        </p:txBody>
      </p:sp>
      <p:sp>
        <p:nvSpPr>
          <p:cNvPr id="10" name="TextBox 9"/>
          <p:cNvSpPr txBox="1"/>
          <p:nvPr/>
        </p:nvSpPr>
        <p:spPr>
          <a:xfrm>
            <a:off x="777685" y="855858"/>
            <a:ext cx="1052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Version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662971" y="860568"/>
            <a:ext cx="1052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Version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43887" y="860568"/>
            <a:ext cx="1052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Version 2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907" y="1531620"/>
            <a:ext cx="1192095" cy="37004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185" y="1356054"/>
            <a:ext cx="1275522" cy="40338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746" y="1546860"/>
            <a:ext cx="1124829" cy="36522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/>
          <a:srcRect l="28265" t="7318" r="39496" b="17392"/>
          <a:stretch/>
        </p:blipFill>
        <p:spPr>
          <a:xfrm>
            <a:off x="104912" y="1546860"/>
            <a:ext cx="1181100" cy="372219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25426" y="1202165"/>
            <a:ext cx="508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ePIC</a:t>
            </a:r>
            <a:endParaRPr lang="en-US" sz="14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4430161" y="1012714"/>
            <a:ext cx="0" cy="424238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20777" y="1219213"/>
            <a:ext cx="1859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err="1"/>
              <a:t>sPhenix</a:t>
            </a:r>
            <a:r>
              <a:rPr lang="fr-FR" sz="1400" dirty="0"/>
              <a:t> / </a:t>
            </a:r>
            <a:r>
              <a:rPr lang="fr-FR" sz="1400" dirty="0" smtClean="0"/>
              <a:t>ECCE @ 2.0 T</a:t>
            </a:r>
            <a:endParaRPr lang="fr-F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430253" y="4621433"/>
            <a:ext cx="5597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-11 </a:t>
            </a:r>
            <a:r>
              <a:rPr lang="fr-FR" sz="1100" dirty="0" err="1" smtClean="0"/>
              <a:t>kN</a:t>
            </a:r>
            <a:endParaRPr lang="en-US" sz="11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023886" y="4455251"/>
            <a:ext cx="0" cy="296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8977" y="4623086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-458 </a:t>
            </a:r>
            <a:r>
              <a:rPr lang="fr-FR" sz="1100" dirty="0" err="1" smtClean="0"/>
              <a:t>kN</a:t>
            </a:r>
            <a:endParaRPr lang="en-US" sz="1100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732623" y="4503420"/>
            <a:ext cx="0" cy="296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709190" y="4658268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-172 </a:t>
            </a:r>
            <a:r>
              <a:rPr lang="fr-FR" sz="1100" dirty="0" err="1" smtClean="0"/>
              <a:t>kN</a:t>
            </a:r>
            <a:endParaRPr lang="en-US" sz="11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312294" y="4494615"/>
            <a:ext cx="0" cy="296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441334" y="4635295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-296 </a:t>
            </a:r>
            <a:r>
              <a:rPr lang="fr-FR" sz="1100" dirty="0" err="1" smtClean="0"/>
              <a:t>kN</a:t>
            </a:r>
            <a:endParaRPr lang="en-US" sz="11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8057998" y="4386750"/>
            <a:ext cx="0" cy="296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>
            <p:extLst/>
          </p:nvPr>
        </p:nvGraphicFramePr>
        <p:xfrm>
          <a:off x="6959166" y="5337719"/>
          <a:ext cx="1565405" cy="10363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27405">
                  <a:extLst>
                    <a:ext uri="{9D8B030D-6E8A-4147-A177-3AD203B41FA5}">
                      <a16:colId xmlns:a16="http://schemas.microsoft.com/office/drawing/2014/main" val="1682492529"/>
                    </a:ext>
                  </a:extLst>
                </a:gridCol>
                <a:gridCol w="738000">
                  <a:extLst>
                    <a:ext uri="{9D8B030D-6E8A-4147-A177-3AD203B41FA5}">
                      <a16:colId xmlns:a16="http://schemas.microsoft.com/office/drawing/2014/main" val="3037786894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Parameter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Value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6716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B5300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61.8 G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73344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B7400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37.2 G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1812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B3400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61.5 G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524943"/>
                  </a:ext>
                </a:extLst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/>
          </p:nvPr>
        </p:nvGraphicFramePr>
        <p:xfrm>
          <a:off x="647550" y="5347804"/>
          <a:ext cx="1565405" cy="10363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27405">
                  <a:extLst>
                    <a:ext uri="{9D8B030D-6E8A-4147-A177-3AD203B41FA5}">
                      <a16:colId xmlns:a16="http://schemas.microsoft.com/office/drawing/2014/main" val="1682492529"/>
                    </a:ext>
                  </a:extLst>
                </a:gridCol>
                <a:gridCol w="738000">
                  <a:extLst>
                    <a:ext uri="{9D8B030D-6E8A-4147-A177-3AD203B41FA5}">
                      <a16:colId xmlns:a16="http://schemas.microsoft.com/office/drawing/2014/main" val="3037786894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Parameter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Value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6716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B5300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33.5 G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73344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B7400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20.2 G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1812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B3400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9.4 G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524943"/>
                  </a:ext>
                </a:extLst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255341" y="2924811"/>
            <a:ext cx="2314512" cy="11695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err="1" smtClean="0">
                <a:solidFill>
                  <a:srgbClr val="FF0000"/>
                </a:solidFill>
              </a:rPr>
              <a:t>Any</a:t>
            </a:r>
            <a:r>
              <a:rPr lang="fr-FR" sz="1400" b="1" dirty="0" smtClean="0">
                <a:solidFill>
                  <a:srgbClr val="FF0000"/>
                </a:solidFill>
              </a:rPr>
              <a:t> of the </a:t>
            </a:r>
            <a:r>
              <a:rPr lang="fr-FR" sz="1400" b="1" dirty="0" err="1" smtClean="0">
                <a:solidFill>
                  <a:srgbClr val="FF0000"/>
                </a:solidFill>
              </a:rPr>
              <a:t>proposed</a:t>
            </a:r>
            <a:r>
              <a:rPr lang="fr-FR" sz="1400" b="1" dirty="0" smtClean="0">
                <a:solidFill>
                  <a:srgbClr val="FF0000"/>
                </a:solidFill>
              </a:rPr>
              <a:t> configurations </a:t>
            </a:r>
            <a:r>
              <a:rPr lang="fr-FR" sz="1400" b="1" dirty="0" err="1" smtClean="0">
                <a:solidFill>
                  <a:srgbClr val="FF0000"/>
                </a:solidFill>
              </a:rPr>
              <a:t>satisfies</a:t>
            </a:r>
            <a:r>
              <a:rPr lang="fr-FR" sz="1400" b="1" dirty="0" smtClean="0">
                <a:solidFill>
                  <a:srgbClr val="FF0000"/>
                </a:solidFill>
              </a:rPr>
              <a:t> the </a:t>
            </a:r>
            <a:r>
              <a:rPr lang="fr-FR" sz="1400" b="1" dirty="0" err="1" smtClean="0">
                <a:solidFill>
                  <a:srgbClr val="FF0000"/>
                </a:solidFill>
              </a:rPr>
              <a:t>criteria</a:t>
            </a:r>
            <a:r>
              <a:rPr lang="fr-FR" sz="1400" b="1" dirty="0" smtClean="0">
                <a:solidFill>
                  <a:srgbClr val="FF0000"/>
                </a:solidFill>
              </a:rPr>
              <a:t> on the </a:t>
            </a:r>
            <a:r>
              <a:rPr lang="fr-FR" sz="1400" b="1" dirty="0" err="1" smtClean="0">
                <a:solidFill>
                  <a:srgbClr val="FF0000"/>
                </a:solidFill>
              </a:rPr>
              <a:t>stray</a:t>
            </a:r>
            <a:r>
              <a:rPr lang="fr-FR" sz="1400" b="1" dirty="0" smtClean="0">
                <a:solidFill>
                  <a:srgbClr val="FF0000"/>
                </a:solidFill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</a:rPr>
              <a:t>field</a:t>
            </a:r>
            <a:r>
              <a:rPr lang="fr-FR" sz="1400" b="1" dirty="0" smtClean="0">
                <a:solidFill>
                  <a:srgbClr val="FF0000"/>
                </a:solidFill>
              </a:rPr>
              <a:t>.</a:t>
            </a:r>
          </a:p>
          <a:p>
            <a:endParaRPr lang="fr-FR" sz="1400" b="1" dirty="0">
              <a:solidFill>
                <a:srgbClr val="FF0000"/>
              </a:solidFill>
            </a:endParaRPr>
          </a:p>
          <a:p>
            <a:r>
              <a:rPr lang="fr-FR" sz="1400" b="1" dirty="0" err="1" smtClean="0">
                <a:solidFill>
                  <a:srgbClr val="FF0000"/>
                </a:solidFill>
              </a:rPr>
              <a:t>Why</a:t>
            </a:r>
            <a:r>
              <a:rPr lang="fr-FR" sz="1400" b="1" dirty="0">
                <a:solidFill>
                  <a:srgbClr val="FF0000"/>
                </a:solidFill>
              </a:rPr>
              <a:t>?</a:t>
            </a:r>
            <a:endParaRPr lang="fr-FR" sz="1400" b="1" dirty="0" smtClean="0">
              <a:solidFill>
                <a:srgbClr val="FF0000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7038497" y="3695700"/>
            <a:ext cx="868680" cy="7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4708" y="2889624"/>
            <a:ext cx="10832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/>
              <a:t>MARCO </a:t>
            </a:r>
            <a:r>
              <a:rPr lang="fr-FR" sz="1050" dirty="0" err="1" smtClean="0"/>
              <a:t>is</a:t>
            </a:r>
            <a:r>
              <a:rPr lang="fr-FR" sz="1050" dirty="0" smtClean="0"/>
              <a:t> </a:t>
            </a:r>
            <a:r>
              <a:rPr lang="fr-FR" sz="1050" dirty="0" err="1" smtClean="0"/>
              <a:t>moved</a:t>
            </a:r>
            <a:r>
              <a:rPr lang="fr-FR" sz="1050" dirty="0" smtClean="0"/>
              <a:t> of 10 cm </a:t>
            </a:r>
            <a:r>
              <a:rPr lang="fr-FR" sz="1050" dirty="0" err="1" smtClean="0"/>
              <a:t>towards</a:t>
            </a:r>
            <a:r>
              <a:rPr lang="fr-FR" sz="1050" dirty="0" smtClean="0"/>
              <a:t> the </a:t>
            </a:r>
            <a:r>
              <a:rPr lang="fr-FR" sz="1050" dirty="0"/>
              <a:t>Lepton HCAL</a:t>
            </a:r>
            <a:endParaRPr lang="en-US" sz="1050" dirty="0"/>
          </a:p>
        </p:txBody>
      </p:sp>
      <p:sp>
        <p:nvSpPr>
          <p:cNvPr id="36" name="Rectangle 35"/>
          <p:cNvSpPr/>
          <p:nvPr/>
        </p:nvSpPr>
        <p:spPr>
          <a:xfrm>
            <a:off x="5842465" y="5255099"/>
            <a:ext cx="9188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50" dirty="0"/>
              <a:t>Lepton HCAL</a:t>
            </a:r>
            <a:endParaRPr lang="en-US" sz="1050" dirty="0"/>
          </a:p>
        </p:txBody>
      </p:sp>
      <p:sp>
        <p:nvSpPr>
          <p:cNvPr id="37" name="Rectangle 36"/>
          <p:cNvSpPr/>
          <p:nvPr/>
        </p:nvSpPr>
        <p:spPr>
          <a:xfrm>
            <a:off x="5796598" y="1301746"/>
            <a:ext cx="91082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50" dirty="0" smtClean="0"/>
              <a:t>Hadron </a:t>
            </a:r>
            <a:r>
              <a:rPr lang="fr-FR" sz="1050" dirty="0"/>
              <a:t>HCAL</a:t>
            </a:r>
            <a:endParaRPr lang="en-US" sz="1050" dirty="0"/>
          </a:p>
        </p:txBody>
      </p:sp>
      <p:sp>
        <p:nvSpPr>
          <p:cNvPr id="38" name="Rectangle 37"/>
          <p:cNvSpPr/>
          <p:nvPr/>
        </p:nvSpPr>
        <p:spPr>
          <a:xfrm rot="5400000">
            <a:off x="8263214" y="3382629"/>
            <a:ext cx="8338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50" dirty="0" smtClean="0"/>
              <a:t>Barrel </a:t>
            </a:r>
            <a:r>
              <a:rPr lang="fr-FR" sz="1050" dirty="0"/>
              <a:t>HCAL</a:t>
            </a:r>
            <a:endParaRPr lang="en-US" sz="1050" dirty="0"/>
          </a:p>
        </p:txBody>
      </p:sp>
      <p:sp>
        <p:nvSpPr>
          <p:cNvPr id="2" name="TextBox 1"/>
          <p:cNvSpPr txBox="1"/>
          <p:nvPr/>
        </p:nvSpPr>
        <p:spPr>
          <a:xfrm>
            <a:off x="260586" y="2355574"/>
            <a:ext cx="70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err="1" smtClean="0"/>
              <a:t>Asym</a:t>
            </a:r>
            <a:r>
              <a:rPr lang="fr-FR" sz="1100" i="1" dirty="0" smtClean="0"/>
              <a:t> </a:t>
            </a:r>
            <a:r>
              <a:rPr lang="fr-FR" sz="1100" i="1" dirty="0" err="1" smtClean="0"/>
              <a:t>cut</a:t>
            </a:r>
            <a:endParaRPr lang="en-US" sz="1100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1585226" y="2359678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err="1"/>
              <a:t>S</a:t>
            </a:r>
            <a:r>
              <a:rPr lang="fr-FR" sz="1100" i="1" dirty="0" err="1" smtClean="0"/>
              <a:t>ym</a:t>
            </a:r>
            <a:r>
              <a:rPr lang="fr-FR" sz="1100" i="1" dirty="0" smtClean="0"/>
              <a:t> </a:t>
            </a:r>
            <a:r>
              <a:rPr lang="fr-FR" sz="1100" i="1" dirty="0" err="1" smtClean="0"/>
              <a:t>cut</a:t>
            </a:r>
            <a:endParaRPr lang="en-US" sz="11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659247" y="907310"/>
            <a:ext cx="1805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B050"/>
                </a:solidFill>
              </a:rPr>
              <a:t>Version </a:t>
            </a:r>
            <a:r>
              <a:rPr lang="fr-FR" sz="1400" b="1" dirty="0" err="1" smtClean="0">
                <a:solidFill>
                  <a:srgbClr val="00B050"/>
                </a:solidFill>
              </a:rPr>
              <a:t>used</a:t>
            </a:r>
            <a:r>
              <a:rPr lang="fr-FR" sz="1400" b="1" dirty="0" smtClean="0">
                <a:solidFill>
                  <a:srgbClr val="00B050"/>
                </a:solidFill>
              </a:rPr>
              <a:t> for MECH </a:t>
            </a:r>
            <a:r>
              <a:rPr lang="fr-FR" sz="1400" b="1" dirty="0" err="1" smtClean="0">
                <a:solidFill>
                  <a:srgbClr val="00B050"/>
                </a:solidFill>
              </a:rPr>
              <a:t>analysis</a:t>
            </a:r>
            <a:endParaRPr lang="en-US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67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693801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100" dirty="0" smtClean="0">
                <a:sym typeface="Wingdings" panose="05000000000000000000" pitchFamily="2" charset="2"/>
              </a:rPr>
              <a:t>Impact of the </a:t>
            </a:r>
            <a:r>
              <a:rPr lang="fr-FR" sz="3100" dirty="0" err="1" smtClean="0">
                <a:sym typeface="Wingdings" panose="05000000000000000000" pitchFamily="2" charset="2"/>
              </a:rPr>
              <a:t>Yoke</a:t>
            </a:r>
            <a:r>
              <a:rPr lang="fr-FR" sz="3100" dirty="0" smtClean="0">
                <a:sym typeface="Wingdings" panose="05000000000000000000" pitchFamily="2" charset="2"/>
              </a:rPr>
              <a:t> </a:t>
            </a:r>
            <a:r>
              <a:rPr lang="en-150" sz="3100" dirty="0" smtClean="0">
                <a:sym typeface="Wingdings" panose="05000000000000000000" pitchFamily="2" charset="2"/>
              </a:rPr>
              <a:t>–</a:t>
            </a:r>
            <a:r>
              <a:rPr lang="fr-FR" sz="3100" dirty="0" smtClean="0">
                <a:sym typeface="Wingdings" panose="05000000000000000000" pitchFamily="2" charset="2"/>
              </a:rPr>
              <a:t> Version 2</a:t>
            </a:r>
            <a:endParaRPr lang="en-US" sz="310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203" y="976757"/>
            <a:ext cx="4599160" cy="5265705"/>
          </a:xfrm>
          <a:prstGeom prst="rect">
            <a:avLst/>
          </a:prstGeom>
        </p:spPr>
      </p:pic>
      <p:cxnSp>
        <p:nvCxnSpPr>
          <p:cNvPr id="33" name="Straight Arrow Connector 32"/>
          <p:cNvCxnSpPr/>
          <p:nvPr/>
        </p:nvCxnSpPr>
        <p:spPr>
          <a:xfrm flipH="1">
            <a:off x="4415478" y="1527805"/>
            <a:ext cx="1179265" cy="1131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596714" y="1220028"/>
            <a:ext cx="2244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400" dirty="0" err="1" smtClean="0"/>
              <a:t>Need</a:t>
            </a:r>
            <a:r>
              <a:rPr lang="fr-FR" sz="1400" dirty="0" smtClean="0"/>
              <a:t> to close </a:t>
            </a:r>
            <a:r>
              <a:rPr lang="fr-FR" sz="1400" dirty="0" err="1" smtClean="0"/>
              <a:t>these</a:t>
            </a:r>
            <a:r>
              <a:rPr lang="fr-FR" sz="1400" dirty="0" smtClean="0"/>
              <a:t> </a:t>
            </a:r>
            <a:r>
              <a:rPr lang="fr-FR" sz="1400" dirty="0" err="1" smtClean="0"/>
              <a:t>holes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5046301" y="4696287"/>
            <a:ext cx="1866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400" dirty="0" smtClean="0"/>
              <a:t>Flux </a:t>
            </a:r>
            <a:r>
              <a:rPr lang="fr-FR" sz="1400" dirty="0" err="1" smtClean="0"/>
              <a:t>lines</a:t>
            </a:r>
            <a:r>
              <a:rPr lang="fr-FR" sz="1400" dirty="0" smtClean="0"/>
              <a:t> </a:t>
            </a:r>
            <a:r>
              <a:rPr lang="fr-FR" sz="1400" dirty="0" err="1" smtClean="0"/>
              <a:t>escaping</a:t>
            </a:r>
            <a:r>
              <a:rPr lang="fr-FR" sz="1400" dirty="0" smtClean="0"/>
              <a:t> </a:t>
            </a:r>
            <a:r>
              <a:rPr lang="fr-FR" sz="1400" dirty="0" err="1" smtClean="0"/>
              <a:t>from</a:t>
            </a:r>
            <a:r>
              <a:rPr lang="fr-FR" sz="1400" dirty="0" smtClean="0"/>
              <a:t> the barrel</a:t>
            </a:r>
          </a:p>
          <a:p>
            <a:pPr algn="l"/>
            <a:r>
              <a:rPr lang="fr-FR" sz="1400" dirty="0" err="1" smtClean="0"/>
              <a:t>Need</a:t>
            </a:r>
            <a:r>
              <a:rPr lang="fr-FR" sz="1400" dirty="0" smtClean="0"/>
              <a:t> to </a:t>
            </a:r>
            <a:r>
              <a:rPr lang="fr-FR" sz="1400" dirty="0" err="1" smtClean="0"/>
              <a:t>increase</a:t>
            </a:r>
            <a:r>
              <a:rPr lang="fr-FR" sz="1400" dirty="0" smtClean="0"/>
              <a:t> the dimensions</a:t>
            </a:r>
            <a:endParaRPr lang="en-US" sz="1400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4769708" y="3731743"/>
            <a:ext cx="943722" cy="813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982097" y="2001795"/>
            <a:ext cx="700217" cy="378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64972" y="1542717"/>
            <a:ext cx="2067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400" dirty="0" err="1" smtClean="0"/>
              <a:t>Need</a:t>
            </a:r>
            <a:r>
              <a:rPr lang="fr-FR" sz="1400" dirty="0" smtClean="0"/>
              <a:t> to close </a:t>
            </a:r>
            <a:r>
              <a:rPr lang="fr-FR" sz="1400" dirty="0" err="1" smtClean="0"/>
              <a:t>these</a:t>
            </a:r>
            <a:r>
              <a:rPr lang="fr-FR" sz="1400" dirty="0" smtClean="0"/>
              <a:t> </a:t>
            </a:r>
            <a:r>
              <a:rPr lang="fr-FR" sz="1400" dirty="0" err="1" smtClean="0"/>
              <a:t>lines</a:t>
            </a:r>
            <a:r>
              <a:rPr lang="fr-FR" sz="1400" dirty="0" smtClean="0"/>
              <a:t> </a:t>
            </a:r>
            <a:r>
              <a:rPr lang="fr-FR" sz="1400" dirty="0" err="1" smtClean="0"/>
              <a:t>before</a:t>
            </a:r>
            <a:endParaRPr lang="en-US" sz="1400" dirty="0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2982097" y="2001795"/>
            <a:ext cx="766119" cy="2710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631192" y="2165575"/>
            <a:ext cx="8155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357475" y="207324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600" dirty="0" smtClean="0"/>
              <a:t>7400</a:t>
            </a:r>
            <a:endParaRPr lang="en-US" sz="600" dirty="0"/>
          </a:p>
        </p:txBody>
      </p:sp>
      <p:sp>
        <p:nvSpPr>
          <p:cNvPr id="42" name="TextBox 41"/>
          <p:cNvSpPr txBox="1"/>
          <p:nvPr/>
        </p:nvSpPr>
        <p:spPr>
          <a:xfrm>
            <a:off x="3322361" y="4696287"/>
            <a:ext cx="35779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600" dirty="0" smtClean="0"/>
              <a:t>5300</a:t>
            </a:r>
            <a:endParaRPr lang="en-US" sz="600" dirty="0"/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3631192" y="4788620"/>
            <a:ext cx="91778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4415478" y="2018271"/>
            <a:ext cx="0" cy="396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236583" y="6011905"/>
            <a:ext cx="35779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600" dirty="0" smtClean="0"/>
              <a:t>3400</a:t>
            </a:r>
            <a:endParaRPr lang="en-US" sz="600" dirty="0"/>
          </a:p>
        </p:txBody>
      </p:sp>
      <p:sp>
        <p:nvSpPr>
          <p:cNvPr id="46" name="TextBox 45"/>
          <p:cNvSpPr txBox="1"/>
          <p:nvPr/>
        </p:nvSpPr>
        <p:spPr>
          <a:xfrm>
            <a:off x="418429" y="3583972"/>
            <a:ext cx="23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600" b="1" dirty="0" err="1" smtClean="0">
                <a:solidFill>
                  <a:srgbClr val="C00000"/>
                </a:solidFill>
              </a:rPr>
              <a:t>We</a:t>
            </a:r>
            <a:r>
              <a:rPr lang="fr-FR" sz="1600" b="1" dirty="0" smtClean="0">
                <a:solidFill>
                  <a:srgbClr val="C00000"/>
                </a:solidFill>
              </a:rPr>
              <a:t> </a:t>
            </a:r>
            <a:r>
              <a:rPr lang="fr-FR" sz="1600" b="1" dirty="0" err="1" smtClean="0">
                <a:solidFill>
                  <a:srgbClr val="C00000"/>
                </a:solidFill>
              </a:rPr>
              <a:t>need</a:t>
            </a:r>
            <a:r>
              <a:rPr lang="fr-FR" sz="1600" b="1" dirty="0" smtClean="0">
                <a:solidFill>
                  <a:srgbClr val="C00000"/>
                </a:solidFill>
              </a:rPr>
              <a:t> a lot more of </a:t>
            </a:r>
            <a:r>
              <a:rPr lang="fr-FR" sz="1600" b="1" dirty="0" err="1" smtClean="0">
                <a:solidFill>
                  <a:srgbClr val="C00000"/>
                </a:solidFill>
              </a:rPr>
              <a:t>iron</a:t>
            </a:r>
            <a:r>
              <a:rPr lang="fr-FR" sz="1600" b="1" dirty="0" smtClean="0">
                <a:solidFill>
                  <a:srgbClr val="C00000"/>
                </a:solidFill>
              </a:rPr>
              <a:t> for </a:t>
            </a:r>
            <a:r>
              <a:rPr lang="fr-FR" sz="1600" b="1" dirty="0" err="1" smtClean="0">
                <a:solidFill>
                  <a:srgbClr val="C00000"/>
                </a:solidFill>
              </a:rPr>
              <a:t>this</a:t>
            </a:r>
            <a:r>
              <a:rPr lang="fr-FR" sz="1600" b="1" dirty="0" smtClean="0">
                <a:solidFill>
                  <a:srgbClr val="C00000"/>
                </a:solidFill>
              </a:rPr>
              <a:t> </a:t>
            </a:r>
            <a:r>
              <a:rPr lang="fr-FR" sz="1600" b="1" dirty="0" err="1" smtClean="0">
                <a:solidFill>
                  <a:srgbClr val="C00000"/>
                </a:solidFill>
              </a:rPr>
              <a:t>yoke</a:t>
            </a:r>
            <a:r>
              <a:rPr lang="fr-FR" sz="1600" b="1" dirty="0" smtClean="0">
                <a:solidFill>
                  <a:srgbClr val="C00000"/>
                </a:solidFill>
              </a:rPr>
              <a:t> configuration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1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r="49202"/>
          <a:stretch/>
        </p:blipFill>
        <p:spPr>
          <a:xfrm>
            <a:off x="225549" y="1243912"/>
            <a:ext cx="2146948" cy="439351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693801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100" dirty="0" err="1" smtClean="0">
                <a:sym typeface="Wingdings" panose="05000000000000000000" pitchFamily="2" charset="2"/>
              </a:rPr>
              <a:t>Yoke</a:t>
            </a:r>
            <a:r>
              <a:rPr lang="fr-FR" sz="3100" dirty="0" smtClean="0">
                <a:sym typeface="Wingdings" panose="05000000000000000000" pitchFamily="2" charset="2"/>
              </a:rPr>
              <a:t> </a:t>
            </a:r>
            <a:r>
              <a:rPr lang="en-150" sz="3100" dirty="0">
                <a:sym typeface="Wingdings" panose="05000000000000000000" pitchFamily="2" charset="2"/>
              </a:rPr>
              <a:t>–</a:t>
            </a:r>
            <a:r>
              <a:rPr lang="fr-FR" sz="3100" dirty="0">
                <a:sym typeface="Wingdings" panose="05000000000000000000" pitchFamily="2" charset="2"/>
              </a:rPr>
              <a:t> Version </a:t>
            </a:r>
            <a:r>
              <a:rPr lang="fr-FR" sz="3100" dirty="0" smtClean="0">
                <a:sym typeface="Wingdings" panose="05000000000000000000" pitchFamily="2" charset="2"/>
              </a:rPr>
              <a:t>3</a:t>
            </a:r>
            <a:endParaRPr lang="en-US" sz="31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1387342" y="4888526"/>
            <a:ext cx="534398" cy="271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21741" y="4998828"/>
            <a:ext cx="253725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/>
              <a:t>Lepton HCAL </a:t>
            </a:r>
            <a:r>
              <a:rPr lang="fr-FR" sz="1200" dirty="0" err="1" smtClean="0"/>
              <a:t>moved</a:t>
            </a:r>
            <a:r>
              <a:rPr lang="fr-FR" sz="1200" dirty="0" smtClean="0"/>
              <a:t> of </a:t>
            </a:r>
            <a:r>
              <a:rPr lang="el-G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fr-FR" sz="1200" dirty="0" smtClean="0"/>
              <a:t>z = - 679 mm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738184" y="2096327"/>
            <a:ext cx="506096" cy="100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41189" y="1437259"/>
            <a:ext cx="229835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/>
              <a:t>Distance </a:t>
            </a:r>
            <a:r>
              <a:rPr lang="fr-FR" sz="1200" dirty="0" err="1" smtClean="0"/>
              <a:t>between</a:t>
            </a:r>
            <a:r>
              <a:rPr lang="fr-FR" sz="1200" dirty="0" smtClean="0"/>
              <a:t> Barrel HCAL and </a:t>
            </a:r>
            <a:r>
              <a:rPr lang="fr-FR" sz="1200" dirty="0" err="1" smtClean="0"/>
              <a:t>Iron</a:t>
            </a:r>
            <a:r>
              <a:rPr lang="fr-FR" sz="1200" dirty="0" smtClean="0"/>
              <a:t> </a:t>
            </a:r>
            <a:r>
              <a:rPr lang="fr-FR" sz="1200" dirty="0" err="1" smtClean="0"/>
              <a:t>Yoke</a:t>
            </a:r>
            <a:r>
              <a:rPr lang="fr-FR" sz="1200" dirty="0"/>
              <a:t> </a:t>
            </a:r>
            <a:r>
              <a:rPr lang="fr-FR" sz="1200" dirty="0" smtClean="0"/>
              <a:t>= 8 mm as </a:t>
            </a:r>
            <a:r>
              <a:rPr lang="fr-FR" sz="1200" dirty="0" err="1" smtClean="0"/>
              <a:t>indicated</a:t>
            </a:r>
            <a:r>
              <a:rPr lang="fr-FR" sz="1200" dirty="0" smtClean="0"/>
              <a:t> by BNL</a:t>
            </a:r>
            <a:endParaRPr lang="en-US" sz="1200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738184" y="2083590"/>
            <a:ext cx="506096" cy="332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1738184" y="4178126"/>
            <a:ext cx="4448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183026" y="4039626"/>
            <a:ext cx="170591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Outer radius = 3262 mm</a:t>
            </a:r>
            <a:endParaRPr lang="en-US" sz="12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733" y="1392513"/>
            <a:ext cx="3856370" cy="4008796"/>
          </a:xfrm>
          <a:prstGeom prst="rect">
            <a:avLst/>
          </a:prstGeom>
        </p:spPr>
      </p:pic>
      <p:graphicFrame>
        <p:nvGraphicFramePr>
          <p:cNvPr id="26" name="Table 25"/>
          <p:cNvGraphicFramePr>
            <a:graphicFrameLocks noGrp="1"/>
          </p:cNvGraphicFramePr>
          <p:nvPr>
            <p:extLst/>
          </p:nvPr>
        </p:nvGraphicFramePr>
        <p:xfrm>
          <a:off x="3355111" y="2382624"/>
          <a:ext cx="1565405" cy="1295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27405">
                  <a:extLst>
                    <a:ext uri="{9D8B030D-6E8A-4147-A177-3AD203B41FA5}">
                      <a16:colId xmlns:a16="http://schemas.microsoft.com/office/drawing/2014/main" val="1682492529"/>
                    </a:ext>
                  </a:extLst>
                </a:gridCol>
                <a:gridCol w="738000">
                  <a:extLst>
                    <a:ext uri="{9D8B030D-6E8A-4147-A177-3AD203B41FA5}">
                      <a16:colId xmlns:a16="http://schemas.microsoft.com/office/drawing/2014/main" val="3037786894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Parameter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Value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6716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B5300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chemeClr val="accent2"/>
                          </a:solidFill>
                        </a:rPr>
                        <a:t>15.1 G</a:t>
                      </a:r>
                      <a:endParaRPr lang="en-US" sz="11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73344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B7400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B050"/>
                          </a:solidFill>
                        </a:rPr>
                        <a:t>8.8 G</a:t>
                      </a:r>
                      <a:endParaRPr lang="en-US" sz="11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1812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B3400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B050"/>
                          </a:solidFill>
                        </a:rPr>
                        <a:t>1.5 G</a:t>
                      </a:r>
                      <a:endParaRPr lang="en-US" sz="11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52494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FZ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B050"/>
                          </a:solidFill>
                        </a:rPr>
                        <a:t>+37 </a:t>
                      </a:r>
                      <a:r>
                        <a:rPr lang="fr-FR" sz="1100" b="1" dirty="0" err="1" smtClean="0">
                          <a:solidFill>
                            <a:srgbClr val="00B050"/>
                          </a:solidFill>
                        </a:rPr>
                        <a:t>kN</a:t>
                      </a:r>
                      <a:endParaRPr lang="en-US" sz="11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755368"/>
                  </a:ext>
                </a:extLst>
              </a:tr>
            </a:tbl>
          </a:graphicData>
        </a:graphic>
      </p:graphicFrame>
      <p:cxnSp>
        <p:nvCxnSpPr>
          <p:cNvPr id="28" name="Straight Arrow Connector 27"/>
          <p:cNvCxnSpPr/>
          <p:nvPr/>
        </p:nvCxnSpPr>
        <p:spPr>
          <a:xfrm flipV="1">
            <a:off x="1235676" y="2767914"/>
            <a:ext cx="0" cy="356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41847" y="2598218"/>
            <a:ext cx="4571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37kN</a:t>
            </a:r>
            <a:endParaRPr lang="en-US" sz="1000" dirty="0"/>
          </a:p>
        </p:txBody>
      </p:sp>
      <p:sp>
        <p:nvSpPr>
          <p:cNvPr id="31" name="TextBox 30"/>
          <p:cNvSpPr txBox="1"/>
          <p:nvPr/>
        </p:nvSpPr>
        <p:spPr>
          <a:xfrm>
            <a:off x="5197680" y="5483257"/>
            <a:ext cx="3558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Possible solutions to </a:t>
            </a:r>
            <a:r>
              <a:rPr lang="fr-FR" b="1" dirty="0" err="1" smtClean="0"/>
              <a:t>reduce</a:t>
            </a:r>
            <a:r>
              <a:rPr lang="fr-FR" b="1" dirty="0" smtClean="0"/>
              <a:t> B5300:</a:t>
            </a:r>
            <a:endParaRPr lang="en-US" b="1" dirty="0" smtClean="0"/>
          </a:p>
          <a:p>
            <a:r>
              <a:rPr lang="fr-FR" b="1" dirty="0" smtClean="0"/>
              <a:t>- Local </a:t>
            </a:r>
            <a:r>
              <a:rPr lang="fr-FR" b="1" dirty="0" err="1" smtClean="0"/>
              <a:t>yoke</a:t>
            </a:r>
            <a:r>
              <a:rPr lang="fr-FR" b="1" dirty="0" smtClean="0"/>
              <a:t> </a:t>
            </a:r>
            <a:r>
              <a:rPr lang="fr-FR" b="1" dirty="0" err="1" smtClean="0"/>
              <a:t>around</a:t>
            </a:r>
            <a:r>
              <a:rPr lang="fr-FR" b="1" dirty="0" smtClean="0"/>
              <a:t> the </a:t>
            </a:r>
            <a:r>
              <a:rPr lang="fr-FR" b="1" dirty="0" err="1" smtClean="0"/>
              <a:t>holes</a:t>
            </a:r>
            <a:endParaRPr lang="fr-FR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875020" y="941233"/>
            <a:ext cx="2725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accent2"/>
                </a:solidFill>
              </a:rPr>
              <a:t>Under discussion </a:t>
            </a:r>
            <a:r>
              <a:rPr lang="fr-FR" b="1" dirty="0" err="1" smtClean="0">
                <a:solidFill>
                  <a:schemeClr val="accent2"/>
                </a:solidFill>
              </a:rPr>
              <a:t>with</a:t>
            </a:r>
            <a:r>
              <a:rPr lang="fr-FR" b="1" dirty="0" smtClean="0">
                <a:solidFill>
                  <a:schemeClr val="accent2"/>
                </a:solidFill>
              </a:rPr>
              <a:t> BNL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2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Conductor </a:t>
            </a:r>
            <a:r>
              <a:rPr lang="en-US" dirty="0"/>
              <a:t>definition </a:t>
            </a:r>
            <a:r>
              <a:rPr lang="en-US" dirty="0" smtClean="0"/>
              <a:t>(</a:t>
            </a:r>
            <a:r>
              <a:rPr lang="en-US" dirty="0"/>
              <a:t>6</a:t>
            </a:r>
            <a:r>
              <a:rPr lang="en-US" dirty="0" smtClean="0"/>
              <a:t> layers)</a:t>
            </a:r>
            <a:endParaRPr lang="en-US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91224"/>
              </p:ext>
            </p:extLst>
          </p:nvPr>
        </p:nvGraphicFramePr>
        <p:xfrm>
          <a:off x="281583" y="949847"/>
          <a:ext cx="3898532" cy="51842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7011">
                  <a:extLst>
                    <a:ext uri="{9D8B030D-6E8A-4147-A177-3AD203B41FA5}">
                      <a16:colId xmlns:a16="http://schemas.microsoft.com/office/drawing/2014/main" val="1674236309"/>
                    </a:ext>
                  </a:extLst>
                </a:gridCol>
                <a:gridCol w="2317956">
                  <a:extLst>
                    <a:ext uri="{9D8B030D-6E8A-4147-A177-3AD203B41FA5}">
                      <a16:colId xmlns:a16="http://schemas.microsoft.com/office/drawing/2014/main" val="3688867688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928709068"/>
                    </a:ext>
                  </a:extLst>
                </a:gridCol>
                <a:gridCol w="579665">
                  <a:extLst>
                    <a:ext uri="{9D8B030D-6E8A-4147-A177-3AD203B41FA5}">
                      <a16:colId xmlns:a16="http://schemas.microsoft.com/office/drawing/2014/main" val="2078368589"/>
                    </a:ext>
                  </a:extLst>
                </a:gridCol>
              </a:tblGrid>
              <a:tr h="304956">
                <a:tc>
                  <a:txBody>
                    <a:bodyPr/>
                    <a:lstStyle/>
                    <a:p>
                      <a:endParaRPr lang="en-US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noProof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Parameters</a:t>
                      </a:r>
                      <a:endParaRPr lang="en-US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noProof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Values</a:t>
                      </a:r>
                      <a:endParaRPr lang="en-US" sz="1300" b="1" noProof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noProof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Units</a:t>
                      </a:r>
                      <a:endParaRPr lang="en-US" sz="1300" b="1" noProof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584781"/>
                  </a:ext>
                </a:extLst>
              </a:tr>
              <a:tr h="304956">
                <a:tc rowSpan="5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300" b="1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Strand</a:t>
                      </a:r>
                      <a:endParaRPr lang="en-US" sz="1300" b="1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vert="vert27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Strand diameter</a:t>
                      </a:r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0.7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57925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mm</a:t>
                      </a:r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010045442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Cu/</a:t>
                      </a:r>
                      <a:r>
                        <a:rPr lang="en-US" sz="1300" kern="1200" noProof="0" dirty="0" err="1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NbTi</a:t>
                      </a:r>
                      <a:endParaRPr lang="en-US" sz="1300" kern="1200" noProof="0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815781932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Ic @ 2.6T &amp; 4.7K</a:t>
                      </a:r>
                    </a:p>
                  </a:txBody>
                  <a:tcPr marL="72000" marR="72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&gt;</a:t>
                      </a:r>
                      <a:r>
                        <a:rPr lang="en-US" sz="1300" kern="12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808861696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Filament</a:t>
                      </a:r>
                      <a:r>
                        <a:rPr lang="en-US" sz="1300" kern="1200" baseline="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diameter</a:t>
                      </a:r>
                      <a:endParaRPr lang="en-US" sz="1300" kern="1200" noProof="0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µm</a:t>
                      </a:r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747994735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RRR Cu</a:t>
                      </a: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&gt;80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5191200"/>
                  </a:ext>
                </a:extLst>
              </a:tr>
              <a:tr h="3049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Cable</a:t>
                      </a:r>
                    </a:p>
                  </a:txBody>
                  <a:tcPr marL="72000" marR="7620" marT="7620" marB="0" vert="vert27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NbTi strands</a:t>
                      </a:r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937452617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Transposition pitch</a:t>
                      </a:r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mm</a:t>
                      </a:r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66937355"/>
                  </a:ext>
                </a:extLst>
              </a:tr>
              <a:tr h="30495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300" b="1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Channel</a:t>
                      </a:r>
                      <a:endParaRPr lang="en-US" sz="1300" b="1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vert="vert27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RRR Cu</a:t>
                      </a: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&gt;100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716433889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Copper section (Final)</a:t>
                      </a:r>
                    </a:p>
                  </a:txBody>
                  <a:tcPr marL="72000" marR="72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43.7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mm²</a:t>
                      </a:r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37438596"/>
                  </a:ext>
                </a:extLst>
              </a:tr>
              <a:tr h="304956">
                <a:tc rowSpan="7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300" b="1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Conductor</a:t>
                      </a:r>
                      <a:endParaRPr lang="en-US" sz="1300" b="1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vert="vert27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Nominal</a:t>
                      </a:r>
                      <a:r>
                        <a:rPr lang="en-US" sz="1300" kern="1200" baseline="0" noProof="0" dirty="0" smtClean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current</a:t>
                      </a:r>
                      <a:endParaRPr lang="en-US" sz="1300" kern="1200" noProof="0" dirty="0" smtClean="0">
                        <a:solidFill>
                          <a:schemeClr val="accent2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3924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en-US" sz="1300" kern="1200" noProof="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186553645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baseline="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Temp. margin </a:t>
                      </a: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@ 2.6T &amp; 4.7K</a:t>
                      </a:r>
                    </a:p>
                  </a:txBody>
                  <a:tcPr marL="72000" marR="72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22596711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Hot spot Temperature</a:t>
                      </a: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71.2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</a:t>
                      </a:r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662181406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3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</a:t>
                      </a:r>
                      <a:r>
                        <a:rPr lang="fr-FR" sz="1300" baseline="-25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0.2% </a:t>
                      </a:r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@ 293K </a:t>
                      </a:r>
                      <a:endParaRPr lang="en-US" sz="1300" baseline="-25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165</a:t>
                      </a:r>
                      <a:endParaRPr lang="en-US" sz="1300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300" kern="1200" noProof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MPa</a:t>
                      </a:r>
                      <a:endParaRPr lang="en-US" sz="1300" kern="1200" noProof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470996018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kern="1200" dirty="0" smtClean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Total length</a:t>
                      </a:r>
                      <a:endParaRPr lang="en-US" sz="1300" kern="12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algn="ctr" defTabSz="957925" rtl="0" eaLnBrk="1" latinLnBrk="0" hangingPunct="1"/>
                      <a:r>
                        <a:rPr lang="en-US" sz="1300" kern="1200" baseline="0" dirty="0" smtClean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16.2</a:t>
                      </a:r>
                      <a:endParaRPr lang="en-US" sz="1300" kern="1200" baseline="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km</a:t>
                      </a:r>
                      <a:endParaRPr lang="en-US" sz="13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458926530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Unit length (supposed) 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algn="ctr" defTabSz="957925" rtl="0" eaLnBrk="1" latinLnBrk="0" hangingPunct="1"/>
                      <a:r>
                        <a:rPr lang="en-US" sz="1300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km</a:t>
                      </a:r>
                      <a:endParaRPr lang="en-US" sz="13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866525628"/>
                  </a:ext>
                </a:extLst>
              </a:tr>
              <a:tr h="304956">
                <a:tc vMerge="1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6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Coils weight (impregnated)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3600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7.9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273100447"/>
                  </a:ext>
                </a:extLst>
              </a:tr>
            </a:tbl>
          </a:graphicData>
        </a:graphic>
      </p:graphicFrame>
      <p:sp>
        <p:nvSpPr>
          <p:cNvPr id="64" name="ZoneTexte 63"/>
          <p:cNvSpPr txBox="1"/>
          <p:nvPr/>
        </p:nvSpPr>
        <p:spPr>
          <a:xfrm>
            <a:off x="4656002" y="4716246"/>
            <a:ext cx="3982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50"/>
              </a:buClr>
            </a:pPr>
            <a:r>
              <a:rPr lang="en-GB" sz="1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Technical Feedback from </a:t>
            </a:r>
            <a:r>
              <a:rPr lang="en-GB" sz="1400" b="1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Luvata</a:t>
            </a:r>
            <a:r>
              <a:rPr lang="en-GB" sz="1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on this design: OK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5727399" y="3901888"/>
            <a:ext cx="13644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Dimensions are in mm</a:t>
            </a:r>
            <a:endParaRPr lang="en-GB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81"/>
          <p:cNvSpPr txBox="1"/>
          <p:nvPr/>
        </p:nvSpPr>
        <p:spPr>
          <a:xfrm>
            <a:off x="6218811" y="3640278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8617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7234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15851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54468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93085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31702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70319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08936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/>
              <a:t>12.4</a:t>
            </a:r>
            <a:endParaRPr lang="en-US" sz="1100" dirty="0"/>
          </a:p>
        </p:txBody>
      </p:sp>
      <p:grpSp>
        <p:nvGrpSpPr>
          <p:cNvPr id="91" name="Group 90"/>
          <p:cNvGrpSpPr>
            <a:grpSpLocks noChangeAspect="1"/>
          </p:cNvGrpSpPr>
          <p:nvPr/>
        </p:nvGrpSpPr>
        <p:grpSpPr>
          <a:xfrm>
            <a:off x="4336645" y="1611341"/>
            <a:ext cx="4530222" cy="2053993"/>
            <a:chOff x="4168695" y="889421"/>
            <a:chExt cx="5651716" cy="2562474"/>
          </a:xfrm>
        </p:grpSpPr>
        <p:grpSp>
          <p:nvGrpSpPr>
            <p:cNvPr id="80" name="Group 79"/>
            <p:cNvGrpSpPr>
              <a:grpSpLocks noChangeAspect="1"/>
            </p:cNvGrpSpPr>
            <p:nvPr/>
          </p:nvGrpSpPr>
          <p:grpSpPr>
            <a:xfrm>
              <a:off x="4581070" y="1299363"/>
              <a:ext cx="4464000" cy="2015998"/>
              <a:chOff x="4581070" y="1299363"/>
              <a:chExt cx="4464000" cy="2015998"/>
            </a:xfrm>
          </p:grpSpPr>
          <p:grpSp>
            <p:nvGrpSpPr>
              <p:cNvPr id="10" name="Groupe 9"/>
              <p:cNvGrpSpPr>
                <a:grpSpLocks noChangeAspect="1"/>
              </p:cNvGrpSpPr>
              <p:nvPr/>
            </p:nvGrpSpPr>
            <p:grpSpPr>
              <a:xfrm>
                <a:off x="4581070" y="1299363"/>
                <a:ext cx="4464000" cy="2015998"/>
                <a:chOff x="7380433" y="3695855"/>
                <a:chExt cx="2146300" cy="965200"/>
              </a:xfrm>
            </p:grpSpPr>
            <p:sp>
              <p:nvSpPr>
                <p:cNvPr id="11" name="AutoShape 33"/>
                <p:cNvSpPr>
                  <a:spLocks noChangeArrowheads="1"/>
                </p:cNvSpPr>
                <p:nvPr/>
              </p:nvSpPr>
              <p:spPr bwMode="auto">
                <a:xfrm>
                  <a:off x="7380433" y="3695855"/>
                  <a:ext cx="2146300" cy="9652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71BF44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>
                  <a:defPPr>
                    <a:defRPr lang="en-US"/>
                  </a:defPPr>
                  <a:lvl1pPr marL="0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38617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77234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915851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554468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193085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831702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470319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108936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12" name="AutoShape 34"/>
                <p:cNvSpPr>
                  <a:spLocks noChangeArrowheads="1"/>
                </p:cNvSpPr>
                <p:nvPr/>
              </p:nvSpPr>
              <p:spPr bwMode="auto">
                <a:xfrm>
                  <a:off x="7464444" y="3782459"/>
                  <a:ext cx="1973211" cy="792844"/>
                </a:xfrm>
                <a:prstGeom prst="roundRect">
                  <a:avLst>
                    <a:gd name="adj" fmla="val 7975"/>
                  </a:avLst>
                </a:prstGeom>
                <a:solidFill>
                  <a:srgbClr val="FFC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>
                  <a:defPPr>
                    <a:defRPr lang="en-US"/>
                  </a:defPPr>
                  <a:lvl1pPr marL="0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38617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77234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915851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554468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193085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831702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470319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108936" algn="l" defTabSz="638617" rtl="0" eaLnBrk="1" latinLnBrk="0" hangingPunct="1">
                    <a:defRPr sz="2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 sz="1100"/>
                </a:p>
              </p:txBody>
            </p:sp>
          </p:grpSp>
          <p:grpSp>
            <p:nvGrpSpPr>
              <p:cNvPr id="78" name="Group 77"/>
              <p:cNvGrpSpPr/>
              <p:nvPr/>
            </p:nvGrpSpPr>
            <p:grpSpPr>
              <a:xfrm>
                <a:off x="5587098" y="1488182"/>
                <a:ext cx="2440800" cy="453601"/>
                <a:chOff x="5587098" y="1488182"/>
                <a:chExt cx="2440800" cy="453601"/>
              </a:xfrm>
            </p:grpSpPr>
            <p:grpSp>
              <p:nvGrpSpPr>
                <p:cNvPr id="13" name="Groupe 10"/>
                <p:cNvGrpSpPr/>
                <p:nvPr/>
              </p:nvGrpSpPr>
              <p:grpSpPr>
                <a:xfrm>
                  <a:off x="5587098" y="1488182"/>
                  <a:ext cx="2440800" cy="453600"/>
                  <a:chOff x="7742383" y="3778405"/>
                  <a:chExt cx="1403350" cy="304800"/>
                </a:xfrm>
                <a:solidFill>
                  <a:schemeClr val="tx1">
                    <a:lumMod val="60000"/>
                    <a:lumOff val="40000"/>
                  </a:schemeClr>
                </a:solidFill>
              </p:grpSpPr>
              <p:grpSp>
                <p:nvGrpSpPr>
                  <p:cNvPr id="14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7907483" y="3781976"/>
                    <a:ext cx="1238250" cy="298448"/>
                    <a:chOff x="527050" y="88900"/>
                    <a:chExt cx="198" cy="64"/>
                  </a:xfrm>
                  <a:grpFill/>
                </p:grpSpPr>
                <p:sp>
                  <p:nvSpPr>
                    <p:cNvPr id="17" name="AutoShape 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050" y="88902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18" name="AutoShap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083" y="88902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19" name="AutoShap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115" y="88902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20" name="AutoShape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148" y="88901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21" name="AutoShap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181" y="88900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22" name="AutoShap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214" y="88901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23" name="AutoShape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052" y="88933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24" name="AutoShape 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085" y="88933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25" name="AutoShap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117" y="88933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26" name="AutoShap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150" y="88932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27" name="AutoShape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183" y="88931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  <p:sp>
                  <p:nvSpPr>
                    <p:cNvPr id="28" name="AutoShape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216" y="88932"/>
                      <a:ext cx="32" cy="31"/>
                    </a:xfrm>
                    <a:prstGeom prst="roundRect">
                      <a:avLst>
                        <a:gd name="adj" fmla="val 3703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38617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77234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915851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554468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193085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831702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470319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108936" algn="l" defTabSz="638617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 sz="1100"/>
                    </a:p>
                  </p:txBody>
                </p:sp>
              </p:grpSp>
              <p:sp>
                <p:nvSpPr>
                  <p:cNvPr id="15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7748733" y="3841905"/>
                    <a:ext cx="171450" cy="196850"/>
                  </a:xfrm>
                  <a:prstGeom prst="ellips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1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7742383" y="3778405"/>
                    <a:ext cx="1403350" cy="304800"/>
                  </a:xfrm>
                  <a:prstGeom prst="rect">
                    <a:avLst/>
                  </a:prstGeom>
                  <a:grpFill/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/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</p:grpSp>
            <p:grpSp>
              <p:nvGrpSpPr>
                <p:cNvPr id="43" name="Groupe 25"/>
                <p:cNvGrpSpPr/>
                <p:nvPr/>
              </p:nvGrpSpPr>
              <p:grpSpPr>
                <a:xfrm>
                  <a:off x="5598141" y="1490813"/>
                  <a:ext cx="2422516" cy="450970"/>
                  <a:chOff x="6051045" y="930238"/>
                  <a:chExt cx="2273791" cy="355094"/>
                </a:xfrm>
              </p:grpSpPr>
              <p:sp>
                <p:nvSpPr>
                  <p:cNvPr id="44" name="AutoShape 20"/>
                  <p:cNvSpPr>
                    <a:spLocks noChangeArrowheads="1"/>
                  </p:cNvSpPr>
                  <p:nvPr/>
                </p:nvSpPr>
                <p:spPr bwMode="auto">
                  <a:xfrm>
                    <a:off x="6265317" y="935746"/>
                    <a:ext cx="269519" cy="178845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45" name="AutoShape 21"/>
                  <p:cNvSpPr>
                    <a:spLocks noChangeArrowheads="1"/>
                  </p:cNvSpPr>
                  <p:nvPr/>
                </p:nvSpPr>
                <p:spPr bwMode="auto">
                  <a:xfrm>
                    <a:off x="6543820" y="935746"/>
                    <a:ext cx="287487" cy="178845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46" name="AutoShape 22"/>
                  <p:cNvSpPr>
                    <a:spLocks noChangeArrowheads="1"/>
                  </p:cNvSpPr>
                  <p:nvPr/>
                </p:nvSpPr>
                <p:spPr bwMode="auto">
                  <a:xfrm>
                    <a:off x="6831306" y="935746"/>
                    <a:ext cx="287487" cy="178845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47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7127777" y="930238"/>
                    <a:ext cx="287487" cy="178845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48" name="AutoShape 24"/>
                  <p:cNvSpPr>
                    <a:spLocks noChangeArrowheads="1"/>
                  </p:cNvSpPr>
                  <p:nvPr/>
                </p:nvSpPr>
                <p:spPr bwMode="auto">
                  <a:xfrm>
                    <a:off x="7424248" y="932833"/>
                    <a:ext cx="287487" cy="170742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49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7720718" y="935746"/>
                    <a:ext cx="305456" cy="173338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50" name="AutoShape 26"/>
                  <p:cNvSpPr>
                    <a:spLocks noChangeArrowheads="1"/>
                  </p:cNvSpPr>
                  <p:nvPr/>
                </p:nvSpPr>
                <p:spPr bwMode="auto">
                  <a:xfrm>
                    <a:off x="6265317" y="1114590"/>
                    <a:ext cx="287487" cy="170742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51" name="AutoShape 27"/>
                  <p:cNvSpPr>
                    <a:spLocks noChangeArrowheads="1"/>
                  </p:cNvSpPr>
                  <p:nvPr/>
                </p:nvSpPr>
                <p:spPr bwMode="auto">
                  <a:xfrm>
                    <a:off x="6561788" y="1114590"/>
                    <a:ext cx="287487" cy="170742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52" name="AutoShape 28"/>
                  <p:cNvSpPr>
                    <a:spLocks noChangeArrowheads="1"/>
                  </p:cNvSpPr>
                  <p:nvPr/>
                </p:nvSpPr>
                <p:spPr bwMode="auto">
                  <a:xfrm>
                    <a:off x="6849274" y="1114590"/>
                    <a:ext cx="287487" cy="170742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53" name="AutoShape 29"/>
                  <p:cNvSpPr>
                    <a:spLocks noChangeArrowheads="1"/>
                  </p:cNvSpPr>
                  <p:nvPr/>
                </p:nvSpPr>
                <p:spPr bwMode="auto">
                  <a:xfrm>
                    <a:off x="7145745" y="1109083"/>
                    <a:ext cx="287487" cy="170742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54" name="AutoShape 30"/>
                  <p:cNvSpPr>
                    <a:spLocks noChangeArrowheads="1"/>
                  </p:cNvSpPr>
                  <p:nvPr/>
                </p:nvSpPr>
                <p:spPr bwMode="auto">
                  <a:xfrm>
                    <a:off x="7442216" y="1103575"/>
                    <a:ext cx="287487" cy="170742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55" name="AutoShape 31"/>
                  <p:cNvSpPr>
                    <a:spLocks noChangeArrowheads="1"/>
                  </p:cNvSpPr>
                  <p:nvPr/>
                </p:nvSpPr>
                <p:spPr bwMode="auto">
                  <a:xfrm>
                    <a:off x="7738686" y="1109083"/>
                    <a:ext cx="305456" cy="170742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56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6051045" y="1001974"/>
                    <a:ext cx="221509" cy="232500"/>
                  </a:xfrm>
                  <a:prstGeom prst="ellipse">
                    <a:avLst/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70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8026173" y="936471"/>
                    <a:ext cx="287487" cy="170742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  <p:sp>
                <p:nvSpPr>
                  <p:cNvPr id="71" name="AutoShape 31"/>
                  <p:cNvSpPr>
                    <a:spLocks noChangeArrowheads="1"/>
                  </p:cNvSpPr>
                  <p:nvPr/>
                </p:nvSpPr>
                <p:spPr bwMode="auto">
                  <a:xfrm>
                    <a:off x="8055317" y="1107213"/>
                    <a:ext cx="269519" cy="170742"/>
                  </a:xfrm>
                  <a:prstGeom prst="roundRect">
                    <a:avLst>
                      <a:gd name="adj" fmla="val 37037"/>
                    </a:avLst>
                  </a:prstGeom>
                  <a:pattFill prst="lgConfetti">
                    <a:fgClr>
                      <a:schemeClr val="tx1"/>
                    </a:fgClr>
                    <a:bgClr>
                      <a:schemeClr val="accent1">
                        <a:lumMod val="75000"/>
                      </a:schemeClr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38617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77234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915851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554468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193085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831702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470319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108936" algn="l" defTabSz="638617" rtl="0" eaLnBrk="1" latinLnBrk="0" hangingPunct="1">
                      <a:defRPr sz="2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 sz="1100"/>
                  </a:p>
                </p:txBody>
              </p:sp>
            </p:grpSp>
          </p:grpSp>
        </p:grpSp>
        <p:cxnSp>
          <p:nvCxnSpPr>
            <p:cNvPr id="30" name="Connecteur droit avec flèche 12"/>
            <p:cNvCxnSpPr/>
            <p:nvPr/>
          </p:nvCxnSpPr>
          <p:spPr>
            <a:xfrm>
              <a:off x="4581070" y="3451895"/>
              <a:ext cx="4464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13"/>
            <p:cNvCxnSpPr/>
            <p:nvPr/>
          </p:nvCxnSpPr>
          <p:spPr>
            <a:xfrm flipV="1">
              <a:off x="5056510" y="1497807"/>
              <a:ext cx="3947" cy="163971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14"/>
            <p:cNvCxnSpPr/>
            <p:nvPr/>
          </p:nvCxnSpPr>
          <p:spPr>
            <a:xfrm>
              <a:off x="5521604" y="1488182"/>
              <a:ext cx="0" cy="4536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15"/>
            <p:cNvCxnSpPr/>
            <p:nvPr/>
          </p:nvCxnSpPr>
          <p:spPr>
            <a:xfrm>
              <a:off x="5587098" y="2012639"/>
              <a:ext cx="24408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avec flèche 16"/>
            <p:cNvCxnSpPr/>
            <p:nvPr/>
          </p:nvCxnSpPr>
          <p:spPr>
            <a:xfrm>
              <a:off x="4739081" y="2829597"/>
              <a:ext cx="4104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17"/>
            <p:cNvCxnSpPr/>
            <p:nvPr/>
          </p:nvCxnSpPr>
          <p:spPr>
            <a:xfrm flipH="1">
              <a:off x="4458311" y="1314063"/>
              <a:ext cx="0" cy="20232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88"/>
            <p:cNvSpPr txBox="1"/>
            <p:nvPr/>
          </p:nvSpPr>
          <p:spPr>
            <a:xfrm>
              <a:off x="6597878" y="1973644"/>
              <a:ext cx="544357" cy="326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8617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77234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915851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554468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193085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831702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470319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08936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 smtClean="0"/>
                <a:t>6.78</a:t>
              </a:r>
              <a:endParaRPr lang="en-US" sz="1100" dirty="0"/>
            </a:p>
          </p:txBody>
        </p:sp>
        <p:sp>
          <p:nvSpPr>
            <p:cNvPr id="37" name="ZoneTexte 89"/>
            <p:cNvSpPr txBox="1"/>
            <p:nvPr/>
          </p:nvSpPr>
          <p:spPr>
            <a:xfrm rot="16200000">
              <a:off x="4722605" y="2038084"/>
              <a:ext cx="454363" cy="326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8617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77234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915851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554468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193085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831702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470319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08936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 smtClean="0"/>
                <a:t>4.6</a:t>
              </a:r>
              <a:endParaRPr lang="en-US" sz="1100" dirty="0"/>
            </a:p>
          </p:txBody>
        </p:sp>
        <p:sp>
          <p:nvSpPr>
            <p:cNvPr id="38" name="ZoneTexte 90"/>
            <p:cNvSpPr txBox="1"/>
            <p:nvPr/>
          </p:nvSpPr>
          <p:spPr>
            <a:xfrm>
              <a:off x="5085673" y="1539089"/>
              <a:ext cx="544357" cy="326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8617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77234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915851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554468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193085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831702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470319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08936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 smtClean="0"/>
                <a:t>1.26</a:t>
              </a:r>
              <a:endParaRPr lang="en-US" sz="1100" dirty="0"/>
            </a:p>
          </p:txBody>
        </p:sp>
        <p:sp>
          <p:nvSpPr>
            <p:cNvPr id="39" name="ZoneTexte 91"/>
            <p:cNvSpPr txBox="1"/>
            <p:nvPr/>
          </p:nvSpPr>
          <p:spPr>
            <a:xfrm>
              <a:off x="6531490" y="2553183"/>
              <a:ext cx="544357" cy="326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8617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77234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915851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554468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193085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831702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470319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08936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 smtClean="0"/>
                <a:t>11.4</a:t>
              </a:r>
              <a:endParaRPr lang="en-US" sz="1100" dirty="0"/>
            </a:p>
          </p:txBody>
        </p:sp>
        <p:sp>
          <p:nvSpPr>
            <p:cNvPr id="40" name="ZoneTexte 92"/>
            <p:cNvSpPr txBox="1"/>
            <p:nvPr/>
          </p:nvSpPr>
          <p:spPr>
            <a:xfrm rot="16200000">
              <a:off x="4104700" y="2057699"/>
              <a:ext cx="454363" cy="326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8617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77234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915851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554468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193085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831702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470319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08936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 smtClean="0"/>
                <a:t>5.6</a:t>
              </a:r>
              <a:endParaRPr lang="en-US" sz="1100" dirty="0"/>
            </a:p>
          </p:txBody>
        </p:sp>
        <p:sp>
          <p:nvSpPr>
            <p:cNvPr id="41" name="ZoneTexte 93"/>
            <p:cNvSpPr txBox="1"/>
            <p:nvPr/>
          </p:nvSpPr>
          <p:spPr>
            <a:xfrm>
              <a:off x="7760424" y="889421"/>
              <a:ext cx="926326" cy="326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8617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77234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915851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554468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193085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831702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470319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08936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 smtClean="0"/>
                <a:t>20×Ø=0.7</a:t>
              </a:r>
              <a:endParaRPr lang="en-US" sz="1100" dirty="0"/>
            </a:p>
          </p:txBody>
        </p:sp>
        <p:sp>
          <p:nvSpPr>
            <p:cNvPr id="42" name="ZoneTexte 94"/>
            <p:cNvSpPr txBox="1"/>
            <p:nvPr/>
          </p:nvSpPr>
          <p:spPr>
            <a:xfrm>
              <a:off x="9182062" y="1183482"/>
              <a:ext cx="638349" cy="326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8617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77234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915851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554468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193085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831702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470319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08936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 smtClean="0"/>
                <a:t>R~0.3</a:t>
              </a:r>
              <a:endParaRPr lang="en-US" sz="1100" dirty="0"/>
            </a:p>
          </p:txBody>
        </p:sp>
        <p:cxnSp>
          <p:nvCxnSpPr>
            <p:cNvPr id="57" name="Connecteur droit avec flèche 26"/>
            <p:cNvCxnSpPr/>
            <p:nvPr/>
          </p:nvCxnSpPr>
          <p:spPr>
            <a:xfrm>
              <a:off x="8027898" y="1724941"/>
              <a:ext cx="82633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ZoneTexte 110"/>
            <p:cNvSpPr txBox="1"/>
            <p:nvPr/>
          </p:nvSpPr>
          <p:spPr>
            <a:xfrm>
              <a:off x="8115427" y="1457311"/>
              <a:ext cx="652348" cy="326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8617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77234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915851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554468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193085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831702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470319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08936" algn="l" defTabSz="638617" rtl="0" eaLnBrk="1" latinLnBrk="0" hangingPunct="1"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 smtClean="0"/>
                <a:t>(2.31)</a:t>
              </a:r>
              <a:endParaRPr lang="en-US" sz="1100" dirty="0"/>
            </a:p>
          </p:txBody>
        </p:sp>
        <p:cxnSp>
          <p:nvCxnSpPr>
            <p:cNvPr id="59" name="Connecteur droit avec flèche 28"/>
            <p:cNvCxnSpPr/>
            <p:nvPr/>
          </p:nvCxnSpPr>
          <p:spPr>
            <a:xfrm flipH="1">
              <a:off x="7521933" y="1136105"/>
              <a:ext cx="407283" cy="49785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>
              <a:glow rad="25400">
                <a:schemeClr val="bg1">
                  <a:alpha val="74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eur droit avec flèche 28"/>
            <p:cNvCxnSpPr/>
            <p:nvPr/>
          </p:nvCxnSpPr>
          <p:spPr>
            <a:xfrm flipH="1" flipV="1">
              <a:off x="8213928" y="2428453"/>
              <a:ext cx="1025247" cy="12473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>
              <a:glow rad="25400">
                <a:schemeClr val="bg1">
                  <a:alpha val="74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avec flèche 28"/>
            <p:cNvCxnSpPr/>
            <p:nvPr/>
          </p:nvCxnSpPr>
          <p:spPr>
            <a:xfrm flipH="1">
              <a:off x="8859800" y="1374605"/>
              <a:ext cx="396095" cy="16448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>
              <a:glow rad="25400">
                <a:schemeClr val="bg1">
                  <a:alpha val="74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ZoneTexte 115"/>
          <p:cNvSpPr txBox="1"/>
          <p:nvPr/>
        </p:nvSpPr>
        <p:spPr>
          <a:xfrm>
            <a:off x="8355188" y="2791068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8617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7234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15851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54468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93085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31702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70319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08936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 smtClean="0"/>
              <a:t>Copper</a:t>
            </a:r>
            <a:endParaRPr lang="en-US" sz="1400" dirty="0"/>
          </a:p>
        </p:txBody>
      </p:sp>
      <p:sp>
        <p:nvSpPr>
          <p:cNvPr id="68" name="ZoneTexte 116"/>
          <p:cNvSpPr txBox="1"/>
          <p:nvPr/>
        </p:nvSpPr>
        <p:spPr>
          <a:xfrm>
            <a:off x="4473182" y="1416718"/>
            <a:ext cx="189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8617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7234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15851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54468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93085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31702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70319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08936" algn="l" defTabSz="63861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 smtClean="0"/>
              <a:t>Fiber Glass Insulation</a:t>
            </a:r>
            <a:endParaRPr lang="en-US" sz="1400" dirty="0"/>
          </a:p>
        </p:txBody>
      </p:sp>
      <p:cxnSp>
        <p:nvCxnSpPr>
          <p:cNvPr id="61" name="Connecteur droit avec flèche 30"/>
          <p:cNvCxnSpPr/>
          <p:nvPr/>
        </p:nvCxnSpPr>
        <p:spPr>
          <a:xfrm>
            <a:off x="5276850" y="1655759"/>
            <a:ext cx="144241" cy="2508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68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Margin @ 4.7 K</a:t>
            </a:r>
            <a:endParaRPr lang="en-US" dirty="0"/>
          </a:p>
        </p:txBody>
      </p:sp>
      <p:graphicFrame>
        <p:nvGraphicFramePr>
          <p:cNvPr id="69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998927"/>
              </p:ext>
            </p:extLst>
          </p:nvPr>
        </p:nvGraphicFramePr>
        <p:xfrm>
          <a:off x="243883" y="837204"/>
          <a:ext cx="4227270" cy="217201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20305">
                  <a:extLst>
                    <a:ext uri="{9D8B030D-6E8A-4147-A177-3AD203B41FA5}">
                      <a16:colId xmlns:a16="http://schemas.microsoft.com/office/drawing/2014/main" val="216481373"/>
                    </a:ext>
                  </a:extLst>
                </a:gridCol>
                <a:gridCol w="671952">
                  <a:extLst>
                    <a:ext uri="{9D8B030D-6E8A-4147-A177-3AD203B41FA5}">
                      <a16:colId xmlns:a16="http://schemas.microsoft.com/office/drawing/2014/main" val="4125464049"/>
                    </a:ext>
                  </a:extLst>
                </a:gridCol>
                <a:gridCol w="685814">
                  <a:extLst>
                    <a:ext uri="{9D8B030D-6E8A-4147-A177-3AD203B41FA5}">
                      <a16:colId xmlns:a16="http://schemas.microsoft.com/office/drawing/2014/main" val="972109708"/>
                    </a:ext>
                  </a:extLst>
                </a:gridCol>
                <a:gridCol w="673572">
                  <a:extLst>
                    <a:ext uri="{9D8B030D-6E8A-4147-A177-3AD203B41FA5}">
                      <a16:colId xmlns:a16="http://schemas.microsoft.com/office/drawing/2014/main" val="4052059768"/>
                    </a:ext>
                  </a:extLst>
                </a:gridCol>
                <a:gridCol w="775627">
                  <a:extLst>
                    <a:ext uri="{9D8B030D-6E8A-4147-A177-3AD203B41FA5}">
                      <a16:colId xmlns:a16="http://schemas.microsoft.com/office/drawing/2014/main" val="4262563710"/>
                    </a:ext>
                  </a:extLst>
                </a:gridCol>
              </a:tblGrid>
              <a:tr h="310288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B</a:t>
                      </a:r>
                      <a:r>
                        <a:rPr lang="fr-FR" sz="1400" baseline="-25000" dirty="0" smtClean="0"/>
                        <a:t>0</a:t>
                      </a:r>
                      <a:endParaRPr lang="en-US" sz="1400" b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1.5 T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1.7 T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2.0 T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Units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565006"/>
                  </a:ext>
                </a:extLst>
              </a:tr>
              <a:tr h="310288"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Current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2900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3296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3924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662463"/>
                  </a:ext>
                </a:extLst>
              </a:tr>
              <a:tr h="310288"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B</a:t>
                      </a:r>
                      <a:r>
                        <a:rPr lang="fr-FR" sz="1400" baseline="-25000" dirty="0" err="1" smtClean="0"/>
                        <a:t>peak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1.925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2.187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2.602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950116"/>
                  </a:ext>
                </a:extLst>
              </a:tr>
              <a:tr h="31028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Temp.</a:t>
                      </a:r>
                      <a:r>
                        <a:rPr lang="en-US" sz="1400" b="1" baseline="0" dirty="0" smtClean="0">
                          <a:solidFill>
                            <a:srgbClr val="00B050"/>
                          </a:solidFill>
                        </a:rPr>
                        <a:t> margin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3.1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2.9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2.5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K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74965"/>
                  </a:ext>
                </a:extLst>
              </a:tr>
              <a:tr h="310288">
                <a:tc>
                  <a:txBody>
                    <a:bodyPr/>
                    <a:lstStyle/>
                    <a:p>
                      <a:r>
                        <a:rPr lang="fr-FR" sz="1400" b="1" dirty="0" err="1" smtClean="0">
                          <a:solidFill>
                            <a:srgbClr val="00B050"/>
                          </a:solidFill>
                        </a:rPr>
                        <a:t>Enthalpy</a:t>
                      </a:r>
                      <a:r>
                        <a:rPr lang="fr-FR" sz="1400" b="1" baseline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fr-FR" sz="1400" b="1" baseline="0" dirty="0" err="1" smtClean="0">
                          <a:solidFill>
                            <a:srgbClr val="00B050"/>
                          </a:solidFill>
                        </a:rPr>
                        <a:t>margin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7.4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kJ/m</a:t>
                      </a:r>
                      <a:r>
                        <a:rPr lang="en-US" sz="1400" b="1" baseline="30000" dirty="0" smtClean="0">
                          <a:solidFill>
                            <a:srgbClr val="00B050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102392"/>
                  </a:ext>
                </a:extLst>
              </a:tr>
              <a:tr h="31028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Load line margin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60.6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55.3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46.8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%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870296"/>
                  </a:ext>
                </a:extLst>
              </a:tr>
              <a:tr h="310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I / </a:t>
                      </a:r>
                      <a:r>
                        <a:rPr lang="en-US" sz="1400" noProof="0" dirty="0" err="1" smtClean="0"/>
                        <a:t>Ic</a:t>
                      </a:r>
                      <a:r>
                        <a:rPr lang="en-US" sz="1400" noProof="0" dirty="0" smtClean="0"/>
                        <a:t>(</a:t>
                      </a:r>
                      <a:r>
                        <a:rPr lang="en-US" sz="1400" noProof="0" dirty="0" err="1" smtClean="0"/>
                        <a:t>T</a:t>
                      </a:r>
                      <a:r>
                        <a:rPr lang="en-US" sz="1400" baseline="-25000" noProof="0" dirty="0" err="1" smtClean="0"/>
                        <a:t>m</a:t>
                      </a:r>
                      <a:r>
                        <a:rPr lang="en-US" sz="1400" baseline="0" noProof="0" dirty="0" err="1" smtClean="0"/>
                        <a:t>,</a:t>
                      </a:r>
                      <a:r>
                        <a:rPr lang="en-US" sz="1400" noProof="0" dirty="0" err="1" smtClean="0"/>
                        <a:t>B</a:t>
                      </a:r>
                      <a:r>
                        <a:rPr lang="en-US" sz="1400" baseline="-25000" noProof="0" dirty="0" err="1" smtClean="0"/>
                        <a:t>peak</a:t>
                      </a:r>
                      <a:r>
                        <a:rPr lang="en-US" sz="1400" noProof="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21.3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28.8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%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865330"/>
                  </a:ext>
                </a:extLst>
              </a:tr>
            </a:tbl>
          </a:graphicData>
        </a:graphic>
      </p:graphicFrame>
      <p:graphicFrame>
        <p:nvGraphicFramePr>
          <p:cNvPr id="72" name="Graphiqu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973166"/>
              </p:ext>
            </p:extLst>
          </p:nvPr>
        </p:nvGraphicFramePr>
        <p:xfrm>
          <a:off x="114958" y="3342507"/>
          <a:ext cx="4610084" cy="3034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e 11"/>
          <p:cNvGrpSpPr/>
          <p:nvPr/>
        </p:nvGrpSpPr>
        <p:grpSpPr>
          <a:xfrm>
            <a:off x="5487707" y="1437701"/>
            <a:ext cx="3158581" cy="2354578"/>
            <a:chOff x="15501" y="561021"/>
            <a:chExt cx="5531657" cy="4354906"/>
          </a:xfrm>
        </p:grpSpPr>
        <p:pic>
          <p:nvPicPr>
            <p:cNvPr id="16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01" y="561021"/>
              <a:ext cx="5531657" cy="4354906"/>
            </a:xfrm>
            <a:prstGeom prst="rect">
              <a:avLst/>
            </a:prstGeom>
          </p:spPr>
        </p:pic>
        <p:grpSp>
          <p:nvGrpSpPr>
            <p:cNvPr id="17" name="Groupe 9"/>
            <p:cNvGrpSpPr/>
            <p:nvPr/>
          </p:nvGrpSpPr>
          <p:grpSpPr>
            <a:xfrm>
              <a:off x="3668173" y="1544277"/>
              <a:ext cx="1473217" cy="1450524"/>
              <a:chOff x="3668173" y="1544277"/>
              <a:chExt cx="1473217" cy="1450524"/>
            </a:xfrm>
          </p:grpSpPr>
          <p:cxnSp>
            <p:nvCxnSpPr>
              <p:cNvPr id="18" name="Connecteur droit 12"/>
              <p:cNvCxnSpPr/>
              <p:nvPr/>
            </p:nvCxnSpPr>
            <p:spPr>
              <a:xfrm flipV="1">
                <a:off x="4610431" y="1544277"/>
                <a:ext cx="0" cy="77618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51"/>
              <p:cNvCxnSpPr/>
              <p:nvPr/>
            </p:nvCxnSpPr>
            <p:spPr>
              <a:xfrm>
                <a:off x="4652265" y="2333020"/>
                <a:ext cx="399479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ctangle 19"/>
              <p:cNvSpPr/>
              <p:nvPr/>
            </p:nvSpPr>
            <p:spPr>
              <a:xfrm>
                <a:off x="4676172" y="2336407"/>
                <a:ext cx="375572" cy="106472"/>
              </a:xfrm>
              <a:prstGeom prst="rect">
                <a:avLst/>
              </a:prstGeom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522657" y="1581968"/>
                <a:ext cx="81798" cy="683776"/>
              </a:xfrm>
              <a:prstGeom prst="rect">
                <a:avLst/>
              </a:prstGeom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2" name="Connecteur droit 18"/>
              <p:cNvCxnSpPr/>
              <p:nvPr/>
            </p:nvCxnSpPr>
            <p:spPr>
              <a:xfrm flipV="1">
                <a:off x="4604455" y="1743243"/>
                <a:ext cx="536934" cy="0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/>
              <p:cNvSpPr/>
              <p:nvPr/>
            </p:nvSpPr>
            <p:spPr>
              <a:xfrm>
                <a:off x="4616408" y="1746630"/>
                <a:ext cx="524982" cy="41458"/>
              </a:xfrm>
              <a:prstGeom prst="rect">
                <a:avLst/>
              </a:prstGeom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960387" y="2876226"/>
                <a:ext cx="348822" cy="118575"/>
              </a:xfrm>
              <a:prstGeom prst="rect">
                <a:avLst/>
              </a:prstGeom>
              <a:pattFill prst="wdUpDiag">
                <a:fgClr>
                  <a:srgbClr val="5B9BD5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Connecteur droit 56"/>
              <p:cNvCxnSpPr/>
              <p:nvPr/>
            </p:nvCxnSpPr>
            <p:spPr>
              <a:xfrm flipV="1">
                <a:off x="3832036" y="2869939"/>
                <a:ext cx="477173" cy="0"/>
              </a:xfrm>
              <a:prstGeom prst="line">
                <a:avLst/>
              </a:prstGeom>
              <a:ln w="12700">
                <a:solidFill>
                  <a:srgbClr val="5B9BD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tangle 25"/>
              <p:cNvSpPr/>
              <p:nvPr/>
            </p:nvSpPr>
            <p:spPr>
              <a:xfrm>
                <a:off x="3668173" y="2158193"/>
                <a:ext cx="111483" cy="657349"/>
              </a:xfrm>
              <a:prstGeom prst="rect">
                <a:avLst/>
              </a:prstGeom>
              <a:pattFill prst="wdUpDiag">
                <a:fgClr>
                  <a:srgbClr val="5B9BD5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Connecteur droit 67"/>
              <p:cNvCxnSpPr/>
              <p:nvPr/>
            </p:nvCxnSpPr>
            <p:spPr>
              <a:xfrm flipV="1">
                <a:off x="3779656" y="2126787"/>
                <a:ext cx="0" cy="728656"/>
              </a:xfrm>
              <a:prstGeom prst="line">
                <a:avLst/>
              </a:prstGeom>
              <a:ln w="12700">
                <a:solidFill>
                  <a:srgbClr val="5B9BD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014976" y="3928777"/>
                <a:ext cx="374449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𝑒𝑙</m:t>
                        </m:r>
                      </m:sub>
                    </m:sSub>
                  </m:oMath>
                </a14:m>
                <a:r>
                  <a:rPr lang="en-US" sz="1600" dirty="0"/>
                  <a:t>:= 1 MJ/m</a:t>
                </a:r>
                <a:r>
                  <a:rPr lang="en-US" sz="1600" baseline="30000" dirty="0"/>
                  <a:t>3</a:t>
                </a:r>
              </a:p>
              <a:p>
                <a:r>
                  <a:rPr lang="en-US" sz="1600" dirty="0"/>
                  <a:t>with a typical zone epoxy crack of 1 mm</a:t>
                </a:r>
                <a:r>
                  <a:rPr lang="en-US" sz="1600" baseline="30000" dirty="0"/>
                  <a:t>3</a:t>
                </a:r>
                <a:r>
                  <a:rPr lang="en-US" sz="1600" dirty="0"/>
                  <a:t>, we get a potential heat deposition of 1 </a:t>
                </a:r>
                <a:r>
                  <a:rPr lang="en-US" sz="1600" dirty="0" err="1"/>
                  <a:t>mJ</a:t>
                </a:r>
                <a:r>
                  <a:rPr lang="en-US" sz="1600" dirty="0" smtClean="0"/>
                  <a:t>.</a:t>
                </a:r>
              </a:p>
              <a:p>
                <a:endParaRPr lang="fr-FR" sz="1600" dirty="0" smtClean="0"/>
              </a:p>
              <a:p>
                <a:endParaRPr lang="fr-FR" sz="1600" dirty="0"/>
              </a:p>
              <a:p>
                <a:r>
                  <a:rPr lang="fr-FR" sz="1600" b="1" dirty="0" err="1" smtClean="0">
                    <a:solidFill>
                      <a:schemeClr val="accent2"/>
                    </a:solidFill>
                  </a:rPr>
                  <a:t>What</a:t>
                </a:r>
                <a:r>
                  <a:rPr lang="fr-FR" sz="1600" b="1" dirty="0" smtClean="0">
                    <a:solidFill>
                      <a:schemeClr val="accent2"/>
                    </a:solidFill>
                  </a:rPr>
                  <a:t> about the dose </a:t>
                </a:r>
                <a:r>
                  <a:rPr lang="fr-FR" sz="1600" b="1" dirty="0" err="1" smtClean="0">
                    <a:solidFill>
                      <a:schemeClr val="accent2"/>
                    </a:solidFill>
                  </a:rPr>
                  <a:t>from</a:t>
                </a:r>
                <a:r>
                  <a:rPr lang="fr-FR" sz="1600" b="1" dirty="0" smtClean="0">
                    <a:solidFill>
                      <a:schemeClr val="accent2"/>
                    </a:solidFill>
                  </a:rPr>
                  <a:t> radiation?</a:t>
                </a:r>
                <a:endParaRPr lang="en-US" sz="16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976" y="3928777"/>
                <a:ext cx="3744490" cy="1569660"/>
              </a:xfrm>
              <a:prstGeom prst="rect">
                <a:avLst/>
              </a:prstGeom>
              <a:blipFill>
                <a:blip r:embed="rId4"/>
                <a:stretch>
                  <a:fillRect l="-977" t="-1163" b="-3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4656030" y="421618"/>
            <a:ext cx="0" cy="5841777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98568" y="968219"/>
            <a:ext cx="96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Stability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6454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Geant4 Simulations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524" r="7993"/>
          <a:stretch/>
        </p:blipFill>
        <p:spPr>
          <a:xfrm>
            <a:off x="3219458" y="1097046"/>
            <a:ext cx="2871527" cy="201304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46" y="936873"/>
            <a:ext cx="2771544" cy="209313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020261" y="3026872"/>
            <a:ext cx="130356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fr-FR" sz="1200" b="1" i="1" dirty="0"/>
              <a:t>MARCO </a:t>
            </a:r>
            <a:r>
              <a:rPr lang="fr-FR" sz="1200" b="1" i="1" dirty="0" err="1"/>
              <a:t>is</a:t>
            </a:r>
            <a:r>
              <a:rPr lang="fr-FR" sz="1200" b="1" i="1" dirty="0"/>
              <a:t> </a:t>
            </a:r>
            <a:r>
              <a:rPr lang="fr-FR" sz="1200" b="1" i="1" dirty="0" err="1"/>
              <a:t>here</a:t>
            </a:r>
            <a:endParaRPr lang="en-US" sz="1200" b="1" i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412557" y="1054905"/>
            <a:ext cx="0" cy="1971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807952" y="1054905"/>
            <a:ext cx="0" cy="1971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19458" y="769841"/>
            <a:ext cx="303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The </a:t>
            </a:r>
            <a:r>
              <a:rPr lang="fr-FR" sz="1200" i="1" dirty="0" err="1" smtClean="0"/>
              <a:t>simplified</a:t>
            </a:r>
            <a:r>
              <a:rPr lang="fr-FR" sz="1200" i="1" dirty="0" smtClean="0"/>
              <a:t> </a:t>
            </a:r>
            <a:r>
              <a:rPr lang="fr-FR" sz="1200" i="1" dirty="0" err="1" smtClean="0"/>
              <a:t>geometry</a:t>
            </a:r>
            <a:r>
              <a:rPr lang="fr-FR" sz="1200" i="1" dirty="0" smtClean="0"/>
              <a:t> of the </a:t>
            </a:r>
            <a:r>
              <a:rPr lang="fr-FR" sz="1200" i="1" dirty="0" err="1" smtClean="0"/>
              <a:t>tracker</a:t>
            </a:r>
            <a:r>
              <a:rPr lang="fr-FR" sz="1200" i="1" dirty="0" smtClean="0"/>
              <a:t> &amp; ECAL</a:t>
            </a:r>
            <a:endParaRPr lang="en-US" sz="1200" i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9890" y="1211437"/>
            <a:ext cx="2294079" cy="1452917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07686" y="1300848"/>
            <a:ext cx="370936" cy="267419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5778622" y="1477689"/>
            <a:ext cx="871268" cy="263106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822418" y="915448"/>
            <a:ext cx="2230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The </a:t>
            </a:r>
            <a:r>
              <a:rPr lang="fr-FR" sz="1200" i="1" dirty="0" err="1" smtClean="0"/>
              <a:t>detailed</a:t>
            </a:r>
            <a:r>
              <a:rPr lang="fr-FR" sz="1200" i="1" dirty="0" smtClean="0"/>
              <a:t> </a:t>
            </a:r>
            <a:r>
              <a:rPr lang="fr-FR" sz="1200" i="1" dirty="0" err="1" smtClean="0"/>
              <a:t>geometry</a:t>
            </a:r>
            <a:r>
              <a:rPr lang="fr-FR" sz="1200" i="1" dirty="0" smtClean="0"/>
              <a:t> of the </a:t>
            </a:r>
            <a:r>
              <a:rPr lang="fr-FR" sz="1200" i="1" dirty="0" err="1" smtClean="0"/>
              <a:t>coil</a:t>
            </a:r>
            <a:endParaRPr lang="en-US" sz="1200" i="1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5"/>
          <a:srcRect l="50275"/>
          <a:stretch/>
        </p:blipFill>
        <p:spPr>
          <a:xfrm>
            <a:off x="3799487" y="3585095"/>
            <a:ext cx="2850403" cy="2788366"/>
          </a:xfrm>
          <a:prstGeom prst="rect">
            <a:avLst/>
          </a:prstGeom>
        </p:spPr>
      </p:pic>
      <p:graphicFrame>
        <p:nvGraphicFramePr>
          <p:cNvPr id="70" name="Table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024256"/>
              </p:ext>
            </p:extLst>
          </p:nvPr>
        </p:nvGraphicFramePr>
        <p:xfrm>
          <a:off x="258322" y="3890824"/>
          <a:ext cx="3382634" cy="20023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91317">
                  <a:extLst>
                    <a:ext uri="{9D8B030D-6E8A-4147-A177-3AD203B41FA5}">
                      <a16:colId xmlns:a16="http://schemas.microsoft.com/office/drawing/2014/main" val="4019084141"/>
                    </a:ext>
                  </a:extLst>
                </a:gridCol>
                <a:gridCol w="1691317">
                  <a:extLst>
                    <a:ext uri="{9D8B030D-6E8A-4147-A177-3AD203B41FA5}">
                      <a16:colId xmlns:a16="http://schemas.microsoft.com/office/drawing/2014/main" val="2647464611"/>
                    </a:ext>
                  </a:extLst>
                </a:gridCol>
              </a:tblGrid>
              <a:tr h="333722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 err="1" smtClean="0"/>
                        <a:t>Results</a:t>
                      </a:r>
                      <a:r>
                        <a:rPr lang="fr-FR" sz="1400" baseline="0" dirty="0" smtClean="0"/>
                        <a:t> for 1 fb</a:t>
                      </a:r>
                      <a:r>
                        <a:rPr lang="fr-FR" sz="1400" baseline="30000" dirty="0" smtClean="0"/>
                        <a:t>-1</a:t>
                      </a:r>
                      <a:r>
                        <a:rPr lang="fr-FR" sz="1400" baseline="0" dirty="0" smtClean="0"/>
                        <a:t> (10</a:t>
                      </a:r>
                      <a:r>
                        <a:rPr lang="fr-FR" sz="1400" baseline="30000" dirty="0" smtClean="0"/>
                        <a:t>5</a:t>
                      </a:r>
                      <a:r>
                        <a:rPr lang="fr-FR" sz="1400" baseline="0" dirty="0" smtClean="0"/>
                        <a:t>s)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021157"/>
                  </a:ext>
                </a:extLst>
              </a:tr>
              <a:tr h="33372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Total</a:t>
                      </a:r>
                      <a:r>
                        <a:rPr lang="fr-FR" sz="1400" baseline="0" dirty="0" smtClean="0"/>
                        <a:t> dose</a:t>
                      </a:r>
                      <a:endParaRPr lang="en-US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0.00112662 Gy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839629"/>
                  </a:ext>
                </a:extLst>
              </a:tr>
              <a:tr h="33372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Dose per second</a:t>
                      </a:r>
                      <a:endParaRPr lang="en-US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925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1.13E-08 </a:t>
                      </a:r>
                      <a:r>
                        <a:rPr lang="fr-FR" sz="1400" b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Gy s</a:t>
                      </a:r>
                      <a:r>
                        <a:rPr lang="fr-FR" sz="1400" b="0" u="none" strike="noStrike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510165"/>
                  </a:ext>
                </a:extLst>
              </a:tr>
              <a:tr h="33372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Total </a:t>
                      </a:r>
                      <a:r>
                        <a:rPr lang="fr-FR" sz="1400" dirty="0" err="1" smtClean="0"/>
                        <a:t>energy</a:t>
                      </a:r>
                      <a:endParaRPr lang="fr-FR" sz="14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9.47 </a:t>
                      </a:r>
                      <a:r>
                        <a:rPr lang="fr-FR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</a:t>
                      </a:r>
                      <a:endParaRPr lang="fr-FR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637085"/>
                  </a:ext>
                </a:extLst>
              </a:tr>
              <a:tr h="33372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Power</a:t>
                      </a:r>
                      <a:endParaRPr lang="en-US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9.5E-05 W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003318"/>
                  </a:ext>
                </a:extLst>
              </a:tr>
              <a:tr h="33372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Power </a:t>
                      </a:r>
                      <a:r>
                        <a:rPr lang="fr-FR" sz="1400" dirty="0" err="1" smtClean="0"/>
                        <a:t>density</a:t>
                      </a:r>
                      <a:endParaRPr lang="en-US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7.14E-11 W</a:t>
                      </a:r>
                      <a:r>
                        <a:rPr lang="fr-FR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</a:t>
                      </a:r>
                      <a:r>
                        <a:rPr lang="fr-FR" sz="1400" b="0" u="none" strike="noStrike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-3</a:t>
                      </a:r>
                      <a:endParaRPr lang="fr-FR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202359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861913" y="774769"/>
            <a:ext cx="1572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/>
              <a:t>Particles</a:t>
            </a:r>
            <a:r>
              <a:rPr lang="fr-FR" sz="1200" i="1" dirty="0" smtClean="0"/>
              <a:t> profile over </a:t>
            </a:r>
            <a:r>
              <a:rPr lang="el-GR" sz="1200" i="1" dirty="0" smtClean="0"/>
              <a:t>η</a:t>
            </a:r>
            <a:endParaRPr lang="en-US" sz="1200" i="1" dirty="0"/>
          </a:p>
        </p:txBody>
      </p:sp>
      <p:sp>
        <p:nvSpPr>
          <p:cNvPr id="77" name="TextBox 76"/>
          <p:cNvSpPr txBox="1"/>
          <p:nvPr/>
        </p:nvSpPr>
        <p:spPr>
          <a:xfrm>
            <a:off x="6487812" y="4091845"/>
            <a:ext cx="2419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No issue </a:t>
            </a:r>
            <a:r>
              <a:rPr lang="fr-FR" b="1" dirty="0" err="1" smtClean="0">
                <a:solidFill>
                  <a:srgbClr val="00B050"/>
                </a:solidFill>
              </a:rPr>
              <a:t>from</a:t>
            </a:r>
            <a:r>
              <a:rPr lang="fr-FR" b="1" dirty="0" smtClean="0">
                <a:solidFill>
                  <a:srgbClr val="00B050"/>
                </a:solidFill>
              </a:rPr>
              <a:t> radiation</a:t>
            </a:r>
          </a:p>
          <a:p>
            <a:endParaRPr lang="fr-FR" b="1" dirty="0">
              <a:solidFill>
                <a:srgbClr val="00B050"/>
              </a:solidFill>
            </a:endParaRPr>
          </a:p>
          <a:p>
            <a:r>
              <a:rPr lang="fr-FR" b="1" dirty="0" err="1" smtClean="0">
                <a:solidFill>
                  <a:srgbClr val="00B050"/>
                </a:solidFill>
              </a:rPr>
              <a:t>Stability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is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assured</a:t>
            </a:r>
            <a:endParaRPr lang="fr-FR" b="1" dirty="0" smtClean="0">
              <a:solidFill>
                <a:srgbClr val="00B050"/>
              </a:solidFill>
            </a:endParaRPr>
          </a:p>
          <a:p>
            <a:endParaRPr lang="fr-FR" b="1" dirty="0">
              <a:solidFill>
                <a:srgbClr val="00B050"/>
              </a:solidFill>
            </a:endParaRPr>
          </a:p>
          <a:p>
            <a:r>
              <a:rPr lang="fr-FR" b="1" dirty="0" err="1" smtClean="0">
                <a:solidFill>
                  <a:srgbClr val="00B050"/>
                </a:solidFill>
              </a:rPr>
              <a:t>Resin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degradation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is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negligible</a:t>
            </a:r>
            <a:endParaRPr lang="fr-FR" b="1" dirty="0" smtClean="0">
              <a:solidFill>
                <a:srgbClr val="00B05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799488" y="6352920"/>
            <a:ext cx="2850402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Z (mm)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9011" y="3457938"/>
            <a:ext cx="883804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022010" y="3110087"/>
            <a:ext cx="9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RESULTS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46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 err="1" smtClean="0"/>
              <a:t>Mechanical</a:t>
            </a:r>
            <a:r>
              <a:rPr lang="fr-FR" dirty="0" smtClean="0"/>
              <a:t> </a:t>
            </a:r>
            <a:r>
              <a:rPr lang="fr-FR" dirty="0" err="1" smtClean="0"/>
              <a:t>Analysis</a:t>
            </a:r>
            <a:r>
              <a:rPr lang="fr-FR" dirty="0" smtClean="0"/>
              <a:t> and Design</a:t>
            </a:r>
            <a:endParaRPr lang="en-US" dirty="0"/>
          </a:p>
        </p:txBody>
      </p:sp>
      <p:grpSp>
        <p:nvGrpSpPr>
          <p:cNvPr id="21" name="Groupe 20"/>
          <p:cNvGrpSpPr/>
          <p:nvPr/>
        </p:nvGrpSpPr>
        <p:grpSpPr>
          <a:xfrm>
            <a:off x="0" y="664234"/>
            <a:ext cx="8786897" cy="4800600"/>
            <a:chOff x="167730" y="536331"/>
            <a:chExt cx="8786897" cy="4800600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730" y="536331"/>
              <a:ext cx="5410200" cy="4800600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27108" y="849227"/>
              <a:ext cx="3527519" cy="3130052"/>
            </a:xfrm>
            <a:prstGeom prst="rect">
              <a:avLst/>
            </a:prstGeom>
            <a:ln w="3175">
              <a:solidFill>
                <a:srgbClr val="0070C0"/>
              </a:solidFill>
              <a:prstDash val="dash"/>
            </a:ln>
          </p:spPr>
        </p:pic>
        <p:sp>
          <p:nvSpPr>
            <p:cNvPr id="9" name="Rectangle 8"/>
            <p:cNvSpPr/>
            <p:nvPr/>
          </p:nvSpPr>
          <p:spPr>
            <a:xfrm>
              <a:off x="4133737" y="1190343"/>
              <a:ext cx="221837" cy="227248"/>
            </a:xfrm>
            <a:prstGeom prst="rect">
              <a:avLst/>
            </a:prstGeom>
            <a:noFill/>
            <a:ln w="3175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Connecteur droit 10"/>
            <p:cNvCxnSpPr/>
            <p:nvPr/>
          </p:nvCxnSpPr>
          <p:spPr>
            <a:xfrm flipV="1">
              <a:off x="4133737" y="849229"/>
              <a:ext cx="1293371" cy="341114"/>
            </a:xfrm>
            <a:prstGeom prst="line">
              <a:avLst/>
            </a:prstGeom>
            <a:ln w="3175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>
              <a:off x="4133737" y="1417591"/>
              <a:ext cx="1293371" cy="2561688"/>
            </a:xfrm>
            <a:prstGeom prst="line">
              <a:avLst/>
            </a:prstGeom>
            <a:ln w="3175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/>
          <p:cNvSpPr txBox="1"/>
          <p:nvPr/>
        </p:nvSpPr>
        <p:spPr>
          <a:xfrm>
            <a:off x="5873750" y="4722437"/>
            <a:ext cx="2971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What</a:t>
            </a:r>
            <a:r>
              <a:rPr lang="fr-FR" b="1" dirty="0" smtClean="0"/>
              <a:t> </a:t>
            </a:r>
            <a:r>
              <a:rPr lang="fr-FR" b="1" dirty="0" err="1" smtClean="0"/>
              <a:t>is</a:t>
            </a:r>
            <a:r>
              <a:rPr lang="fr-FR" b="1" dirty="0" smtClean="0"/>
              <a:t> </a:t>
            </a:r>
            <a:r>
              <a:rPr lang="fr-FR" b="1" dirty="0" err="1" smtClean="0"/>
              <a:t>it</a:t>
            </a:r>
            <a:r>
              <a:rPr lang="fr-FR" b="1" dirty="0" smtClean="0"/>
              <a:t> </a:t>
            </a:r>
            <a:r>
              <a:rPr lang="fr-FR" b="1" dirty="0" err="1" smtClean="0"/>
              <a:t>missing</a:t>
            </a:r>
            <a:r>
              <a:rPr lang="fr-FR" b="1" dirty="0" smtClean="0"/>
              <a:t>?</a:t>
            </a:r>
          </a:p>
          <a:p>
            <a:r>
              <a:rPr lang="fr-FR" b="1" dirty="0" smtClean="0"/>
              <a:t>The </a:t>
            </a:r>
            <a:r>
              <a:rPr lang="fr-FR" b="1" dirty="0" err="1" smtClean="0"/>
              <a:t>tie-rods</a:t>
            </a:r>
            <a:endParaRPr lang="fr-FR" b="1" dirty="0" smtClean="0"/>
          </a:p>
          <a:p>
            <a:endParaRPr lang="fr-FR" b="1" dirty="0"/>
          </a:p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need</a:t>
            </a:r>
            <a:r>
              <a:rPr lang="fr-FR" dirty="0" smtClean="0"/>
              <a:t> to </a:t>
            </a:r>
            <a:r>
              <a:rPr lang="fr-FR" dirty="0" err="1" smtClean="0"/>
              <a:t>fix</a:t>
            </a:r>
            <a:r>
              <a:rPr lang="fr-FR" dirty="0" smtClean="0"/>
              <a:t> the </a:t>
            </a:r>
            <a:r>
              <a:rPr lang="fr-FR" dirty="0" err="1" smtClean="0"/>
              <a:t>iron</a:t>
            </a:r>
            <a:r>
              <a:rPr lang="fr-FR" dirty="0" smtClean="0"/>
              <a:t> </a:t>
            </a:r>
            <a:r>
              <a:rPr lang="fr-FR" dirty="0" err="1" smtClean="0"/>
              <a:t>yoke</a:t>
            </a:r>
            <a:r>
              <a:rPr lang="fr-FR" dirty="0"/>
              <a:t> </a:t>
            </a:r>
            <a:r>
              <a:rPr lang="fr-FR" dirty="0" smtClean="0"/>
              <a:t>to design </a:t>
            </a:r>
            <a:r>
              <a:rPr lang="fr-FR" dirty="0" err="1" smtClean="0"/>
              <a:t>them</a:t>
            </a:r>
            <a:endParaRPr lang="en-US" dirty="0" smtClean="0"/>
          </a:p>
        </p:txBody>
      </p:sp>
      <p:sp>
        <p:nvSpPr>
          <p:cNvPr id="22" name="ZoneTexte 21"/>
          <p:cNvSpPr txBox="1"/>
          <p:nvPr/>
        </p:nvSpPr>
        <p:spPr>
          <a:xfrm rot="21370341">
            <a:off x="6237574" y="1754720"/>
            <a:ext cx="748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Brass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 rot="21370341">
            <a:off x="6178676" y="2220205"/>
            <a:ext cx="748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 rot="21370341">
            <a:off x="6099994" y="2654195"/>
            <a:ext cx="2070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Homogenized coil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66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22</a:t>
            </a:fld>
            <a:endParaRPr lang="en-US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32315" y="222971"/>
            <a:ext cx="9158817" cy="5501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Results for </a:t>
            </a:r>
            <a:r>
              <a:rPr lang="en-US" dirty="0" smtClean="0"/>
              <a:t>“Cool down + Energizing”</a:t>
            </a:r>
            <a:endParaRPr lang="en-US" sz="3600" dirty="0"/>
          </a:p>
        </p:txBody>
      </p:sp>
      <p:pic>
        <p:nvPicPr>
          <p:cNvPr id="6" name="Energiz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1123950"/>
            <a:ext cx="6858000" cy="46101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309360" y="1519784"/>
            <a:ext cx="108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Visu</a:t>
            </a:r>
            <a:r>
              <a:rPr lang="en-US" dirty="0" smtClean="0"/>
              <a:t> x150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96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Graphique 58"/>
          <p:cNvGraphicFramePr>
            <a:graphicFrameLocks/>
          </p:cNvGraphicFramePr>
          <p:nvPr>
            <p:extLst/>
          </p:nvPr>
        </p:nvGraphicFramePr>
        <p:xfrm>
          <a:off x="4107140" y="727846"/>
          <a:ext cx="4914739" cy="2762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7" name="Graphique 56"/>
          <p:cNvGraphicFramePr>
            <a:graphicFrameLocks/>
          </p:cNvGraphicFramePr>
          <p:nvPr>
            <p:extLst/>
          </p:nvPr>
        </p:nvGraphicFramePr>
        <p:xfrm>
          <a:off x="-129436" y="641189"/>
          <a:ext cx="4209068" cy="284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Rectangle 32"/>
          <p:cNvSpPr/>
          <p:nvPr/>
        </p:nvSpPr>
        <p:spPr>
          <a:xfrm>
            <a:off x="4749912" y="3529012"/>
            <a:ext cx="4258822" cy="28158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2" name="Graphique 61"/>
          <p:cNvGraphicFramePr>
            <a:graphicFrameLocks/>
          </p:cNvGraphicFramePr>
          <p:nvPr>
            <p:extLst/>
          </p:nvPr>
        </p:nvGraphicFramePr>
        <p:xfrm>
          <a:off x="4722793" y="3532701"/>
          <a:ext cx="4285940" cy="2812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Rectangle 30"/>
          <p:cNvSpPr/>
          <p:nvPr/>
        </p:nvSpPr>
        <p:spPr>
          <a:xfrm>
            <a:off x="36588" y="3529012"/>
            <a:ext cx="4686205" cy="28158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23</a:t>
            </a:fld>
            <a:endParaRPr lang="en-US" dirty="0"/>
          </a:p>
        </p:txBody>
      </p:sp>
      <p:graphicFrame>
        <p:nvGraphicFramePr>
          <p:cNvPr id="61" name="Graphique 60"/>
          <p:cNvGraphicFramePr>
            <a:graphicFrameLocks/>
          </p:cNvGraphicFramePr>
          <p:nvPr>
            <p:extLst/>
          </p:nvPr>
        </p:nvGraphicFramePr>
        <p:xfrm>
          <a:off x="46921" y="3532702"/>
          <a:ext cx="4863162" cy="2822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General Mechanical Behaviors – 3D</a:t>
            </a:r>
            <a:endParaRPr lang="en-US" dirty="0"/>
          </a:p>
        </p:txBody>
      </p:sp>
      <p:grpSp>
        <p:nvGrpSpPr>
          <p:cNvPr id="29" name="Groupe 28"/>
          <p:cNvGrpSpPr/>
          <p:nvPr/>
        </p:nvGrpSpPr>
        <p:grpSpPr>
          <a:xfrm>
            <a:off x="672662" y="1326703"/>
            <a:ext cx="2227342" cy="1934398"/>
            <a:chOff x="640693" y="1171893"/>
            <a:chExt cx="2227342" cy="1934398"/>
          </a:xfrm>
        </p:grpSpPr>
        <p:sp>
          <p:nvSpPr>
            <p:cNvPr id="14" name="ZoneTexte 13"/>
            <p:cNvSpPr txBox="1"/>
            <p:nvPr/>
          </p:nvSpPr>
          <p:spPr>
            <a:xfrm rot="16200000">
              <a:off x="453336" y="1816677"/>
              <a:ext cx="6363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Gravity</a:t>
              </a:r>
              <a:endParaRPr lang="en-US" sz="1100" dirty="0"/>
            </a:p>
          </p:txBody>
        </p:sp>
        <p:sp>
          <p:nvSpPr>
            <p:cNvPr id="15" name="ZoneTexte 14"/>
            <p:cNvSpPr txBox="1"/>
            <p:nvPr/>
          </p:nvSpPr>
          <p:spPr>
            <a:xfrm rot="16200000">
              <a:off x="1088800" y="1482366"/>
              <a:ext cx="7970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Cool down</a:t>
              </a:r>
              <a:endParaRPr lang="en-US" sz="1100" dirty="0"/>
            </a:p>
          </p:txBody>
        </p:sp>
        <p:sp>
          <p:nvSpPr>
            <p:cNvPr id="16" name="ZoneTexte 15"/>
            <p:cNvSpPr txBox="1"/>
            <p:nvPr/>
          </p:nvSpPr>
          <p:spPr>
            <a:xfrm rot="16200000">
              <a:off x="1646473" y="1452627"/>
              <a:ext cx="8093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EM forces</a:t>
              </a:r>
              <a:endParaRPr lang="en-US" sz="1100" dirty="0"/>
            </a:p>
          </p:txBody>
        </p:sp>
        <p:sp>
          <p:nvSpPr>
            <p:cNvPr id="17" name="ZoneTexte 16"/>
            <p:cNvSpPr txBox="1"/>
            <p:nvPr/>
          </p:nvSpPr>
          <p:spPr>
            <a:xfrm rot="16200000">
              <a:off x="2335901" y="1452627"/>
              <a:ext cx="8026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Energizing</a:t>
              </a:r>
              <a:endParaRPr lang="en-US" sz="1100" dirty="0"/>
            </a:p>
          </p:txBody>
        </p:sp>
        <p:cxnSp>
          <p:nvCxnSpPr>
            <p:cNvPr id="19" name="Connecteur droit 18"/>
            <p:cNvCxnSpPr/>
            <p:nvPr/>
          </p:nvCxnSpPr>
          <p:spPr>
            <a:xfrm>
              <a:off x="1113243" y="1171893"/>
              <a:ext cx="0" cy="1934398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>
              <a:off x="1747383" y="1199611"/>
              <a:ext cx="0" cy="1901175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2394195" y="1199611"/>
              <a:ext cx="0" cy="1901175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ZoneTexte 21"/>
          <p:cNvSpPr txBox="1"/>
          <p:nvPr/>
        </p:nvSpPr>
        <p:spPr>
          <a:xfrm rot="16200000">
            <a:off x="443815" y="4922155"/>
            <a:ext cx="636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Gravity</a:t>
            </a:r>
            <a:endParaRPr lang="en-US" sz="1100" dirty="0"/>
          </a:p>
        </p:txBody>
      </p:sp>
      <p:sp>
        <p:nvSpPr>
          <p:cNvPr id="23" name="ZoneTexte 22"/>
          <p:cNvSpPr txBox="1"/>
          <p:nvPr/>
        </p:nvSpPr>
        <p:spPr>
          <a:xfrm rot="16200000">
            <a:off x="1100005" y="4763273"/>
            <a:ext cx="7970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Cool down</a:t>
            </a:r>
            <a:endParaRPr lang="en-US" sz="1100" dirty="0"/>
          </a:p>
        </p:txBody>
      </p:sp>
      <p:sp>
        <p:nvSpPr>
          <p:cNvPr id="24" name="ZoneTexte 23"/>
          <p:cNvSpPr txBox="1"/>
          <p:nvPr/>
        </p:nvSpPr>
        <p:spPr>
          <a:xfrm rot="16200000">
            <a:off x="1740636" y="4730022"/>
            <a:ext cx="730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EM force</a:t>
            </a:r>
            <a:endParaRPr lang="en-US" sz="1100" dirty="0"/>
          </a:p>
        </p:txBody>
      </p:sp>
      <p:sp>
        <p:nvSpPr>
          <p:cNvPr id="25" name="ZoneTexte 24"/>
          <p:cNvSpPr txBox="1"/>
          <p:nvPr/>
        </p:nvSpPr>
        <p:spPr>
          <a:xfrm rot="16200000">
            <a:off x="2391086" y="4730022"/>
            <a:ext cx="8026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Energizing</a:t>
            </a:r>
            <a:endParaRPr lang="en-US" sz="1100" dirty="0"/>
          </a:p>
        </p:txBody>
      </p:sp>
      <p:cxnSp>
        <p:nvCxnSpPr>
          <p:cNvPr id="26" name="Connecteur droit 25"/>
          <p:cNvCxnSpPr/>
          <p:nvPr/>
        </p:nvCxnSpPr>
        <p:spPr>
          <a:xfrm>
            <a:off x="1066138" y="4029926"/>
            <a:ext cx="0" cy="1995015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1750777" y="4020632"/>
            <a:ext cx="0" cy="201383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2437288" y="4029926"/>
            <a:ext cx="0" cy="1985228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6589" y="678478"/>
            <a:ext cx="4043042" cy="2815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107140" y="674787"/>
            <a:ext cx="4901593" cy="2815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ZoneTexte 13"/>
          <p:cNvSpPr txBox="1"/>
          <p:nvPr/>
        </p:nvSpPr>
        <p:spPr>
          <a:xfrm rot="16200000">
            <a:off x="4601003" y="2008766"/>
            <a:ext cx="636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Gravity</a:t>
            </a:r>
            <a:endParaRPr lang="en-US" sz="1100" dirty="0"/>
          </a:p>
        </p:txBody>
      </p:sp>
      <p:sp>
        <p:nvSpPr>
          <p:cNvPr id="42" name="ZoneTexte 14"/>
          <p:cNvSpPr txBox="1"/>
          <p:nvPr/>
        </p:nvSpPr>
        <p:spPr>
          <a:xfrm rot="16200000">
            <a:off x="5202208" y="1653324"/>
            <a:ext cx="7970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Cool down</a:t>
            </a:r>
            <a:endParaRPr lang="en-US" sz="1100" dirty="0"/>
          </a:p>
        </p:txBody>
      </p:sp>
      <p:sp>
        <p:nvSpPr>
          <p:cNvPr id="43" name="ZoneTexte 15"/>
          <p:cNvSpPr txBox="1"/>
          <p:nvPr/>
        </p:nvSpPr>
        <p:spPr>
          <a:xfrm rot="16200000">
            <a:off x="5960975" y="1628441"/>
            <a:ext cx="764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EM forces</a:t>
            </a:r>
            <a:endParaRPr lang="en-US" sz="1100" dirty="0"/>
          </a:p>
        </p:txBody>
      </p:sp>
      <p:sp>
        <p:nvSpPr>
          <p:cNvPr id="44" name="ZoneTexte 16"/>
          <p:cNvSpPr txBox="1"/>
          <p:nvPr/>
        </p:nvSpPr>
        <p:spPr>
          <a:xfrm rot="16200000">
            <a:off x="6642689" y="1595411"/>
            <a:ext cx="8026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Energizing</a:t>
            </a:r>
            <a:endParaRPr lang="en-US" sz="1100" dirty="0"/>
          </a:p>
        </p:txBody>
      </p:sp>
      <p:cxnSp>
        <p:nvCxnSpPr>
          <p:cNvPr id="45" name="Connecteur droit 44"/>
          <p:cNvCxnSpPr/>
          <p:nvPr/>
        </p:nvCxnSpPr>
        <p:spPr>
          <a:xfrm>
            <a:off x="5318608" y="1331028"/>
            <a:ext cx="0" cy="1988323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5999650" y="1326703"/>
            <a:ext cx="0" cy="1992648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>
            <a:off x="6698111" y="1326703"/>
            <a:ext cx="0" cy="1991548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ZoneTexte 13"/>
          <p:cNvSpPr txBox="1"/>
          <p:nvPr/>
        </p:nvSpPr>
        <p:spPr>
          <a:xfrm rot="16200000">
            <a:off x="5093361" y="4955022"/>
            <a:ext cx="636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Gravity</a:t>
            </a:r>
            <a:endParaRPr lang="en-US" sz="1100" dirty="0"/>
          </a:p>
        </p:txBody>
      </p:sp>
      <p:sp>
        <p:nvSpPr>
          <p:cNvPr id="49" name="ZoneTexte 14"/>
          <p:cNvSpPr txBox="1"/>
          <p:nvPr/>
        </p:nvSpPr>
        <p:spPr>
          <a:xfrm rot="16200000">
            <a:off x="5696678" y="4556503"/>
            <a:ext cx="7970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Cool down</a:t>
            </a:r>
            <a:endParaRPr lang="en-US" sz="1100" dirty="0"/>
          </a:p>
        </p:txBody>
      </p:sp>
      <p:sp>
        <p:nvSpPr>
          <p:cNvPr id="50" name="ZoneTexte 15"/>
          <p:cNvSpPr txBox="1"/>
          <p:nvPr/>
        </p:nvSpPr>
        <p:spPr>
          <a:xfrm rot="16200000">
            <a:off x="6279625" y="4510802"/>
            <a:ext cx="730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EM force</a:t>
            </a:r>
            <a:endParaRPr lang="en-US" sz="1100" dirty="0"/>
          </a:p>
        </p:txBody>
      </p:sp>
      <p:sp>
        <p:nvSpPr>
          <p:cNvPr id="51" name="ZoneTexte 16"/>
          <p:cNvSpPr txBox="1"/>
          <p:nvPr/>
        </p:nvSpPr>
        <p:spPr>
          <a:xfrm rot="16200000">
            <a:off x="6847383" y="4505441"/>
            <a:ext cx="8026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Energizing</a:t>
            </a:r>
            <a:endParaRPr lang="en-US" sz="1100" dirty="0"/>
          </a:p>
        </p:txBody>
      </p:sp>
      <p:cxnSp>
        <p:nvCxnSpPr>
          <p:cNvPr id="52" name="Connecteur droit 51"/>
          <p:cNvCxnSpPr/>
          <p:nvPr/>
        </p:nvCxnSpPr>
        <p:spPr>
          <a:xfrm>
            <a:off x="5779012" y="4143375"/>
            <a:ext cx="0" cy="1939718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6354602" y="4143375"/>
            <a:ext cx="0" cy="1939718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6911783" y="4171950"/>
            <a:ext cx="0" cy="1911143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14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dirty="0"/>
              <a:t>Detailed conductor analysis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2850331" y="4469661"/>
            <a:ext cx="1248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2D-axi mechanical model with Cast3m</a:t>
            </a:r>
            <a:endParaRPr lang="en-US" dirty="0"/>
          </a:p>
        </p:txBody>
      </p:sp>
      <p:grpSp>
        <p:nvGrpSpPr>
          <p:cNvPr id="2" name="Groupe 1"/>
          <p:cNvGrpSpPr/>
          <p:nvPr/>
        </p:nvGrpSpPr>
        <p:grpSpPr>
          <a:xfrm>
            <a:off x="291649" y="1059860"/>
            <a:ext cx="2031872" cy="5352102"/>
            <a:chOff x="65884" y="649518"/>
            <a:chExt cx="2252641" cy="5865816"/>
          </a:xfrm>
        </p:grpSpPr>
        <p:grpSp>
          <p:nvGrpSpPr>
            <p:cNvPr id="20" name="Groupe 19"/>
            <p:cNvGrpSpPr/>
            <p:nvPr/>
          </p:nvGrpSpPr>
          <p:grpSpPr>
            <a:xfrm>
              <a:off x="65884" y="649518"/>
              <a:ext cx="2252641" cy="5865816"/>
              <a:chOff x="65884" y="649518"/>
              <a:chExt cx="2252641" cy="5865816"/>
            </a:xfrm>
          </p:grpSpPr>
          <p:pic>
            <p:nvPicPr>
              <p:cNvPr id="19" name="Image 18"/>
              <p:cNvPicPr>
                <a:picLocks noChangeAspect="1"/>
              </p:cNvPicPr>
              <p:nvPr/>
            </p:nvPicPr>
            <p:blipFill rotWithShape="1">
              <a:blip r:embed="rId3"/>
              <a:srcRect l="7876" t="17970" r="90849" b="12828"/>
              <a:stretch/>
            </p:blipFill>
            <p:spPr>
              <a:xfrm>
                <a:off x="2097756" y="692451"/>
                <a:ext cx="140809" cy="5400000"/>
              </a:xfrm>
              <a:prstGeom prst="rect">
                <a:avLst/>
              </a:prstGeom>
            </p:spPr>
          </p:pic>
          <p:grpSp>
            <p:nvGrpSpPr>
              <p:cNvPr id="9" name="Groupe 8"/>
              <p:cNvGrpSpPr/>
              <p:nvPr/>
            </p:nvGrpSpPr>
            <p:grpSpPr>
              <a:xfrm>
                <a:off x="65884" y="649518"/>
                <a:ext cx="2252641" cy="5865816"/>
                <a:chOff x="-23920" y="726711"/>
                <a:chExt cx="2252641" cy="5865816"/>
              </a:xfrm>
            </p:grpSpPr>
            <p:grpSp>
              <p:nvGrpSpPr>
                <p:cNvPr id="10" name="Groupe 9"/>
                <p:cNvGrpSpPr/>
                <p:nvPr/>
              </p:nvGrpSpPr>
              <p:grpSpPr>
                <a:xfrm>
                  <a:off x="-23920" y="726711"/>
                  <a:ext cx="2041788" cy="5788623"/>
                  <a:chOff x="-23920" y="761547"/>
                  <a:chExt cx="2041788" cy="5788623"/>
                </a:xfrm>
              </p:grpSpPr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987310" y="5791530"/>
                    <a:ext cx="95788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800" dirty="0" err="1" smtClean="0"/>
                      <a:t>Uz</a:t>
                    </a:r>
                    <a:r>
                      <a:rPr lang="en-US" sz="1800" dirty="0" smtClean="0"/>
                      <a:t> = 0</a:t>
                    </a:r>
                    <a:endParaRPr lang="en-US" sz="1800" dirty="0"/>
                  </a:p>
                </p:txBody>
              </p:sp>
              <p:cxnSp>
                <p:nvCxnSpPr>
                  <p:cNvPr id="16" name="Connecteur droit avec flèche 15"/>
                  <p:cNvCxnSpPr/>
                  <p:nvPr/>
                </p:nvCxnSpPr>
                <p:spPr>
                  <a:xfrm>
                    <a:off x="1650124" y="6143444"/>
                    <a:ext cx="367744" cy="122072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Connecteur droit avec flèche 16"/>
                  <p:cNvCxnSpPr/>
                  <p:nvPr/>
                </p:nvCxnSpPr>
                <p:spPr>
                  <a:xfrm flipV="1">
                    <a:off x="476947" y="790170"/>
                    <a:ext cx="0" cy="5760000"/>
                  </a:xfrm>
                  <a:prstGeom prst="straightConnector1">
                    <a:avLst/>
                  </a:prstGeom>
                  <a:ln w="50800"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ZoneTexte 17"/>
                  <p:cNvSpPr txBox="1"/>
                  <p:nvPr/>
                </p:nvSpPr>
                <p:spPr>
                  <a:xfrm>
                    <a:off x="-23920" y="761547"/>
                    <a:ext cx="5008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800" dirty="0" smtClean="0"/>
                      <a:t>Z</a:t>
                    </a:r>
                    <a:endParaRPr lang="en-US" sz="1800" dirty="0"/>
                  </a:p>
                </p:txBody>
              </p:sp>
            </p:grpSp>
            <p:grpSp>
              <p:nvGrpSpPr>
                <p:cNvPr id="11" name="Groupe 10"/>
                <p:cNvGrpSpPr/>
                <p:nvPr/>
              </p:nvGrpSpPr>
              <p:grpSpPr>
                <a:xfrm>
                  <a:off x="1946902" y="6182207"/>
                  <a:ext cx="281819" cy="410320"/>
                  <a:chOff x="2182972" y="5230033"/>
                  <a:chExt cx="281819" cy="410320"/>
                </a:xfrm>
              </p:grpSpPr>
              <p:sp>
                <p:nvSpPr>
                  <p:cNvPr id="12" name="Triangle isocèle 11"/>
                  <p:cNvSpPr/>
                  <p:nvPr/>
                </p:nvSpPr>
                <p:spPr>
                  <a:xfrm>
                    <a:off x="2182972" y="5230033"/>
                    <a:ext cx="262913" cy="262987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3" name="Ellipse 12"/>
                  <p:cNvSpPr/>
                  <p:nvPr/>
                </p:nvSpPr>
                <p:spPr>
                  <a:xfrm>
                    <a:off x="2182972" y="5527059"/>
                    <a:ext cx="134471" cy="113294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" name="Ellipse 13"/>
                  <p:cNvSpPr/>
                  <p:nvPr/>
                </p:nvSpPr>
                <p:spPr>
                  <a:xfrm>
                    <a:off x="2330320" y="5527059"/>
                    <a:ext cx="134471" cy="113294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cxnSp>
          <p:nvCxnSpPr>
            <p:cNvPr id="29" name="Connecteur droit avec flèche 28"/>
            <p:cNvCxnSpPr/>
            <p:nvPr/>
          </p:nvCxnSpPr>
          <p:spPr>
            <a:xfrm rot="5400000" flipV="1">
              <a:off x="925524" y="2989163"/>
              <a:ext cx="0" cy="720000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ZoneTexte 29"/>
            <p:cNvSpPr txBox="1"/>
            <p:nvPr/>
          </p:nvSpPr>
          <p:spPr>
            <a:xfrm>
              <a:off x="846917" y="2917076"/>
              <a:ext cx="5008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R</a:t>
              </a:r>
              <a:endParaRPr lang="en-US" sz="1800" b="1" dirty="0"/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2045385" y="2877476"/>
            <a:ext cx="1515848" cy="879705"/>
            <a:chOff x="2017800" y="2678436"/>
            <a:chExt cx="1515848" cy="879705"/>
          </a:xfrm>
        </p:grpSpPr>
        <p:sp>
          <p:nvSpPr>
            <p:cNvPr id="26" name="ZoneTexte 25"/>
            <p:cNvSpPr txBox="1"/>
            <p:nvPr/>
          </p:nvSpPr>
          <p:spPr>
            <a:xfrm>
              <a:off x="2168160" y="2678436"/>
              <a:ext cx="13654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Axial middle zone</a:t>
              </a:r>
              <a:endParaRPr lang="en-US" dirty="0"/>
            </a:p>
          </p:txBody>
        </p:sp>
        <p:sp>
          <p:nvSpPr>
            <p:cNvPr id="21" name="Ellipse 20"/>
            <p:cNvSpPr/>
            <p:nvPr/>
          </p:nvSpPr>
          <p:spPr>
            <a:xfrm>
              <a:off x="2017800" y="3125434"/>
              <a:ext cx="281819" cy="432707"/>
            </a:xfrm>
            <a:prstGeom prst="ellipse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2596393" y="1097944"/>
            <a:ext cx="6137015" cy="5059291"/>
            <a:chOff x="2299619" y="678141"/>
            <a:chExt cx="6603749" cy="5400000"/>
          </a:xfrm>
        </p:grpSpPr>
        <p:grpSp>
          <p:nvGrpSpPr>
            <p:cNvPr id="28" name="Groupe 27"/>
            <p:cNvGrpSpPr/>
            <p:nvPr/>
          </p:nvGrpSpPr>
          <p:grpSpPr>
            <a:xfrm>
              <a:off x="2299619" y="678141"/>
              <a:ext cx="6603749" cy="5400000"/>
              <a:chOff x="2299619" y="678141"/>
              <a:chExt cx="6603749" cy="5400000"/>
            </a:xfrm>
          </p:grpSpPr>
          <p:pic>
            <p:nvPicPr>
              <p:cNvPr id="5" name="Image 4"/>
              <p:cNvPicPr>
                <a:picLocks noChangeAspect="1"/>
              </p:cNvPicPr>
              <p:nvPr/>
            </p:nvPicPr>
            <p:blipFill rotWithShape="1">
              <a:blip r:embed="rId4"/>
              <a:srcRect l="5072" r="38274"/>
              <a:stretch/>
            </p:blipFill>
            <p:spPr>
              <a:xfrm>
                <a:off x="4572000" y="678141"/>
                <a:ext cx="4331368" cy="5400000"/>
              </a:xfrm>
              <a:prstGeom prst="rect">
                <a:avLst/>
              </a:prstGeom>
            </p:spPr>
          </p:pic>
          <p:cxnSp>
            <p:nvCxnSpPr>
              <p:cNvPr id="23" name="Connecteur droit avec flèche 22"/>
              <p:cNvCxnSpPr>
                <a:stCxn id="21" idx="6"/>
              </p:cNvCxnSpPr>
              <p:nvPr/>
            </p:nvCxnSpPr>
            <p:spPr>
              <a:xfrm flipV="1">
                <a:off x="2299619" y="3341787"/>
                <a:ext cx="2076438" cy="1"/>
              </a:xfrm>
              <a:prstGeom prst="straightConnector1">
                <a:avLst/>
              </a:prstGeom>
              <a:ln w="2222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ZoneTexte 30"/>
            <p:cNvSpPr txBox="1"/>
            <p:nvPr/>
          </p:nvSpPr>
          <p:spPr>
            <a:xfrm>
              <a:off x="4819143" y="747826"/>
              <a:ext cx="1813027" cy="689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Homogenized conductors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4899762" y="5262430"/>
              <a:ext cx="1676714" cy="689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Homogenized conductors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976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972064" y="963922"/>
            <a:ext cx="1677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smtClean="0"/>
              <a:t>Cool-down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243850" y="1518249"/>
            <a:ext cx="3732928" cy="4648602"/>
            <a:chOff x="256828" y="1248944"/>
            <a:chExt cx="4071576" cy="4921411"/>
          </a:xfrm>
        </p:grpSpPr>
        <p:sp>
          <p:nvSpPr>
            <p:cNvPr id="39" name="Rectangle 38"/>
            <p:cNvSpPr/>
            <p:nvPr/>
          </p:nvSpPr>
          <p:spPr>
            <a:xfrm>
              <a:off x="639594" y="5029919"/>
              <a:ext cx="3208950" cy="11404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Peak Von Mises stress (MPa</a:t>
              </a:r>
              <a:r>
                <a:rPr lang="en-US" sz="1600" b="1" dirty="0" smtClean="0"/>
                <a:t>):</a:t>
              </a:r>
              <a:endParaRPr lang="en-US" sz="1600" b="1" dirty="0"/>
            </a:p>
            <a:p>
              <a:r>
                <a:rPr lang="en-US" sz="1600" b="1" dirty="0"/>
                <a:t>in </a:t>
              </a:r>
              <a:r>
                <a:rPr lang="en-US" sz="1600" b="1" dirty="0" smtClean="0"/>
                <a:t>cable = 72 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&lt; 150</a:t>
              </a:r>
              <a:endParaRPr lang="en-US" sz="1600" b="1" dirty="0">
                <a:solidFill>
                  <a:srgbClr val="00B050"/>
                </a:solidFill>
              </a:endParaRPr>
            </a:p>
            <a:p>
              <a:r>
                <a:rPr lang="en-US" sz="1600" b="1" dirty="0"/>
                <a:t>in </a:t>
              </a:r>
              <a:r>
                <a:rPr lang="en-US" sz="1600" b="1" dirty="0" smtClean="0"/>
                <a:t>Cu stabilizer </a:t>
              </a:r>
              <a:r>
                <a:rPr lang="en-US" sz="1600" b="1" dirty="0"/>
                <a:t>= </a:t>
              </a:r>
              <a:r>
                <a:rPr lang="en-US" sz="1600" b="1" dirty="0" smtClean="0"/>
                <a:t>91 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&lt; 133</a:t>
              </a:r>
              <a:endParaRPr lang="en-US" sz="1600" b="1" dirty="0">
                <a:solidFill>
                  <a:srgbClr val="00B050"/>
                </a:solidFill>
              </a:endParaRPr>
            </a:p>
            <a:p>
              <a:r>
                <a:rPr lang="en-US" sz="1600" b="1" dirty="0"/>
                <a:t>in </a:t>
              </a:r>
              <a:r>
                <a:rPr lang="en-US" sz="1600" b="1" dirty="0" smtClean="0"/>
                <a:t>glass fiber </a:t>
              </a:r>
              <a:r>
                <a:rPr lang="en-US" sz="1600" b="1" dirty="0"/>
                <a:t>= </a:t>
              </a:r>
              <a:r>
                <a:rPr lang="en-US" sz="1600" b="1" dirty="0" smtClean="0"/>
                <a:t>89 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&lt; 198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  <p:grpSp>
          <p:nvGrpSpPr>
            <p:cNvPr id="15" name="Groupe 14"/>
            <p:cNvGrpSpPr/>
            <p:nvPr/>
          </p:nvGrpSpPr>
          <p:grpSpPr>
            <a:xfrm>
              <a:off x="256828" y="1248944"/>
              <a:ext cx="4071576" cy="3780975"/>
              <a:chOff x="180628" y="1439444"/>
              <a:chExt cx="4071576" cy="3780975"/>
            </a:xfrm>
          </p:grpSpPr>
          <p:pic>
            <p:nvPicPr>
              <p:cNvPr id="13" name="Image 12"/>
              <p:cNvPicPr>
                <a:picLocks noChangeAspect="1"/>
              </p:cNvPicPr>
              <p:nvPr/>
            </p:nvPicPr>
            <p:blipFill rotWithShape="1">
              <a:blip r:embed="rId2"/>
              <a:srcRect l="8662" t="17894" r="47100" b="12842"/>
              <a:stretch/>
            </p:blipFill>
            <p:spPr>
              <a:xfrm>
                <a:off x="180628" y="1440419"/>
                <a:ext cx="3418086" cy="3780000"/>
              </a:xfrm>
              <a:prstGeom prst="rect">
                <a:avLst/>
              </a:prstGeom>
            </p:spPr>
          </p:pic>
          <p:pic>
            <p:nvPicPr>
              <p:cNvPr id="14" name="Image 13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rcRect l="82937" t="10841" r="6877" b="12842"/>
              <a:stretch/>
            </p:blipFill>
            <p:spPr>
              <a:xfrm>
                <a:off x="3537911" y="1439444"/>
                <a:ext cx="714293" cy="3780000"/>
              </a:xfrm>
              <a:prstGeom prst="rect">
                <a:avLst/>
              </a:prstGeom>
            </p:spPr>
          </p:pic>
        </p:grpSp>
      </p:grpSp>
      <p:grpSp>
        <p:nvGrpSpPr>
          <p:cNvPr id="26" name="Groupe 25"/>
          <p:cNvGrpSpPr/>
          <p:nvPr/>
        </p:nvGrpSpPr>
        <p:grpSpPr>
          <a:xfrm>
            <a:off x="4882551" y="1519170"/>
            <a:ext cx="4159215" cy="4586992"/>
            <a:chOff x="4807935" y="1247969"/>
            <a:chExt cx="4233831" cy="4858193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82937" t="10948" r="6803" b="12842"/>
            <a:stretch/>
          </p:blipFill>
          <p:spPr>
            <a:xfrm>
              <a:off x="8321269" y="1247969"/>
              <a:ext cx="720497" cy="3780000"/>
            </a:xfrm>
            <a:prstGeom prst="rect">
              <a:avLst/>
            </a:prstGeom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7"/>
            <a:srcRect l="8662" t="18001" r="47174" b="12841"/>
            <a:stretch/>
          </p:blipFill>
          <p:spPr>
            <a:xfrm>
              <a:off x="4807935" y="1249919"/>
              <a:ext cx="3417534" cy="378000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5365802" y="5028944"/>
              <a:ext cx="272168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Peak Von Mises stress (MPa</a:t>
              </a:r>
              <a:r>
                <a:rPr lang="en-US" sz="1600" b="1" dirty="0" smtClean="0"/>
                <a:t>):</a:t>
              </a:r>
              <a:endParaRPr lang="en-US" sz="1600" b="1" dirty="0"/>
            </a:p>
            <a:p>
              <a:r>
                <a:rPr lang="en-US" sz="1600" b="1" dirty="0"/>
                <a:t>in </a:t>
              </a:r>
              <a:r>
                <a:rPr lang="en-US" sz="1600" b="1" dirty="0" smtClean="0"/>
                <a:t>cable = 114 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&lt; 150</a:t>
              </a:r>
              <a:endParaRPr lang="en-US" sz="1600" b="1" dirty="0">
                <a:solidFill>
                  <a:srgbClr val="00B050"/>
                </a:solidFill>
              </a:endParaRPr>
            </a:p>
            <a:p>
              <a:r>
                <a:rPr lang="en-US" sz="1600" b="1" dirty="0"/>
                <a:t>in </a:t>
              </a:r>
              <a:r>
                <a:rPr lang="en-US" sz="1600" b="1" dirty="0" smtClean="0"/>
                <a:t>Cu stabilizer </a:t>
              </a:r>
              <a:r>
                <a:rPr lang="en-US" sz="1600" b="1" dirty="0"/>
                <a:t>= </a:t>
              </a:r>
              <a:r>
                <a:rPr lang="en-US" sz="1600" b="1" dirty="0" smtClean="0"/>
                <a:t>125 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&lt; 133</a:t>
              </a:r>
              <a:endParaRPr lang="en-US" sz="1600" b="1" dirty="0">
                <a:solidFill>
                  <a:srgbClr val="00B050"/>
                </a:solidFill>
              </a:endParaRPr>
            </a:p>
            <a:p>
              <a:r>
                <a:rPr lang="en-US" sz="1600" b="1" dirty="0" smtClean="0"/>
                <a:t>in glass fiber </a:t>
              </a:r>
              <a:r>
                <a:rPr lang="en-US" sz="1600" b="1" dirty="0"/>
                <a:t>= </a:t>
              </a:r>
              <a:r>
                <a:rPr lang="en-US" sz="1600" b="1" dirty="0" smtClean="0"/>
                <a:t>108 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&lt; 198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5882379" y="981175"/>
            <a:ext cx="17701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smtClean="0"/>
              <a:t>Energization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dirty="0"/>
              <a:t>Detailed conductor analysis</a:t>
            </a:r>
          </a:p>
        </p:txBody>
      </p:sp>
    </p:spTree>
    <p:extLst>
      <p:ext uri="{BB962C8B-B14F-4D97-AF65-F5344CB8AC3E}">
        <p14:creationId xmlns:p14="http://schemas.microsoft.com/office/powerpoint/2010/main" val="95056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4807935" y="1247969"/>
            <a:ext cx="4222372" cy="4364775"/>
            <a:chOff x="4807935" y="1247969"/>
            <a:chExt cx="4222372" cy="4364775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2"/>
            <a:srcRect l="10645" t="51971" r="25510" b="14360"/>
            <a:stretch/>
          </p:blipFill>
          <p:spPr>
            <a:xfrm>
              <a:off x="4807935" y="2792007"/>
              <a:ext cx="3420000" cy="1273896"/>
            </a:xfrm>
            <a:prstGeom prst="rect">
              <a:avLst/>
            </a:prstGeom>
          </p:spPr>
        </p:pic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83003" t="10900" r="6913" b="12986"/>
            <a:stretch/>
          </p:blipFill>
          <p:spPr>
            <a:xfrm>
              <a:off x="8321269" y="1247969"/>
              <a:ext cx="709038" cy="378000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5177512" y="5027969"/>
              <a:ext cx="268084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Peak </a:t>
              </a:r>
              <a:r>
                <a:rPr lang="en-US" sz="1600" b="1" dirty="0" smtClean="0"/>
                <a:t>SIGMA RZ in conductor insulation</a:t>
              </a:r>
              <a:r>
                <a:rPr lang="en-US" sz="1600" b="1" dirty="0"/>
                <a:t> (MPa) = </a:t>
              </a:r>
              <a:r>
                <a:rPr lang="en-US" sz="1600" b="1" dirty="0" smtClean="0"/>
                <a:t>13 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&lt; 14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972065" y="1585253"/>
            <a:ext cx="1677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smtClean="0"/>
              <a:t>Cool-down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32867" y="1505811"/>
            <a:ext cx="17701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smtClean="0"/>
              <a:t>Energization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95948" y="1250894"/>
            <a:ext cx="4227201" cy="4362825"/>
            <a:chOff x="95948" y="1250894"/>
            <a:chExt cx="4227201" cy="4362825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83003" t="10992" r="6847" b="12917"/>
            <a:stretch/>
          </p:blipFill>
          <p:spPr>
            <a:xfrm>
              <a:off x="3609282" y="1250894"/>
              <a:ext cx="713867" cy="3780000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7"/>
            <a:srcRect l="10646" t="51970" r="25528" b="14376"/>
            <a:stretch/>
          </p:blipFill>
          <p:spPr>
            <a:xfrm>
              <a:off x="95948" y="2785682"/>
              <a:ext cx="3420000" cy="1273666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470354" y="5028944"/>
              <a:ext cx="268084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Peak </a:t>
              </a:r>
              <a:r>
                <a:rPr lang="en-US" sz="1600" b="1" dirty="0" smtClean="0"/>
                <a:t>SIGMA RZ in conductor insulation</a:t>
              </a:r>
              <a:r>
                <a:rPr lang="en-US" sz="1600" b="1" dirty="0"/>
                <a:t> (MPa) = </a:t>
              </a:r>
              <a:r>
                <a:rPr lang="en-US" sz="1600" b="1" dirty="0" smtClean="0"/>
                <a:t>13 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&lt; 14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3888093" y="5114784"/>
            <a:ext cx="889463" cy="1049561"/>
            <a:chOff x="5320145" y="2227440"/>
            <a:chExt cx="889463" cy="1049561"/>
          </a:xfrm>
        </p:grpSpPr>
        <p:cxnSp>
          <p:nvCxnSpPr>
            <p:cNvPr id="23" name="Connecteur droit avec flèche 22"/>
            <p:cNvCxnSpPr/>
            <p:nvPr/>
          </p:nvCxnSpPr>
          <p:spPr>
            <a:xfrm>
              <a:off x="5436524" y="3092335"/>
              <a:ext cx="5403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/>
            <p:nvPr/>
          </p:nvCxnSpPr>
          <p:spPr>
            <a:xfrm flipV="1">
              <a:off x="5436524" y="2543695"/>
              <a:ext cx="0" cy="5486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5976851" y="2907669"/>
              <a:ext cx="232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R</a:t>
              </a:r>
              <a:endParaRPr lang="en-US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5320145" y="2227440"/>
              <a:ext cx="232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dirty="0"/>
              <a:t>Detailed conductor analysis</a:t>
            </a:r>
          </a:p>
        </p:txBody>
      </p:sp>
    </p:spTree>
    <p:extLst>
      <p:ext uri="{BB962C8B-B14F-4D97-AF65-F5344CB8AC3E}">
        <p14:creationId xmlns:p14="http://schemas.microsoft.com/office/powerpoint/2010/main" val="7028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4807935" y="1247969"/>
            <a:ext cx="4222372" cy="4364775"/>
            <a:chOff x="4807935" y="1247969"/>
            <a:chExt cx="4222372" cy="4364775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2"/>
            <a:srcRect l="10645" t="51971" r="25510" b="14360"/>
            <a:stretch/>
          </p:blipFill>
          <p:spPr>
            <a:xfrm>
              <a:off x="4807935" y="2792007"/>
              <a:ext cx="3420000" cy="1273896"/>
            </a:xfrm>
            <a:prstGeom prst="rect">
              <a:avLst/>
            </a:prstGeom>
          </p:spPr>
        </p:pic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83003" t="10900" r="6913" b="12986"/>
            <a:stretch/>
          </p:blipFill>
          <p:spPr>
            <a:xfrm>
              <a:off x="8321269" y="1247969"/>
              <a:ext cx="709038" cy="378000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5177512" y="5027969"/>
              <a:ext cx="268084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Peak </a:t>
              </a:r>
              <a:r>
                <a:rPr lang="en-US" sz="1600" b="1" dirty="0" smtClean="0"/>
                <a:t>SIGMA RZ in conductor insulation</a:t>
              </a:r>
              <a:r>
                <a:rPr lang="en-US" sz="1600" b="1" dirty="0"/>
                <a:t> (MPa) = </a:t>
              </a:r>
              <a:r>
                <a:rPr lang="en-US" sz="1600" b="1" dirty="0" smtClean="0"/>
                <a:t>13 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&lt; 14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972065" y="1585253"/>
            <a:ext cx="1677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smtClean="0"/>
              <a:t>Cool-down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32867" y="1505811"/>
            <a:ext cx="17701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smtClean="0"/>
              <a:t>Energization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95948" y="1250894"/>
            <a:ext cx="4227201" cy="4362825"/>
            <a:chOff x="95948" y="1250894"/>
            <a:chExt cx="4227201" cy="4362825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83003" t="10992" r="6847" b="12917"/>
            <a:stretch/>
          </p:blipFill>
          <p:spPr>
            <a:xfrm>
              <a:off x="3609282" y="1250894"/>
              <a:ext cx="713867" cy="3780000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7"/>
            <a:srcRect l="10646" t="51970" r="25528" b="14376"/>
            <a:stretch/>
          </p:blipFill>
          <p:spPr>
            <a:xfrm>
              <a:off x="95948" y="2785682"/>
              <a:ext cx="3420000" cy="1273666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470354" y="5028944"/>
              <a:ext cx="268084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Peak </a:t>
              </a:r>
              <a:r>
                <a:rPr lang="en-US" sz="1600" b="1" dirty="0" smtClean="0"/>
                <a:t>SIGMA RZ in conductor insulation</a:t>
              </a:r>
              <a:r>
                <a:rPr lang="en-US" sz="1600" b="1" dirty="0"/>
                <a:t> (MPa) = </a:t>
              </a:r>
              <a:r>
                <a:rPr lang="en-US" sz="1600" b="1" dirty="0" smtClean="0"/>
                <a:t>13 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&lt; 14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3888093" y="5114784"/>
            <a:ext cx="889463" cy="1049561"/>
            <a:chOff x="5320145" y="2227440"/>
            <a:chExt cx="889463" cy="1049561"/>
          </a:xfrm>
        </p:grpSpPr>
        <p:cxnSp>
          <p:nvCxnSpPr>
            <p:cNvPr id="23" name="Connecteur droit avec flèche 22"/>
            <p:cNvCxnSpPr/>
            <p:nvPr/>
          </p:nvCxnSpPr>
          <p:spPr>
            <a:xfrm>
              <a:off x="5436524" y="3092335"/>
              <a:ext cx="5403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/>
            <p:nvPr/>
          </p:nvCxnSpPr>
          <p:spPr>
            <a:xfrm flipV="1">
              <a:off x="5436524" y="2543695"/>
              <a:ext cx="0" cy="5486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5976851" y="2907669"/>
              <a:ext cx="232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R</a:t>
              </a:r>
              <a:endParaRPr lang="en-US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5320145" y="2227440"/>
              <a:ext cx="232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628650" y="140923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dirty="0"/>
              <a:t>Detailed conductor analysis</a:t>
            </a:r>
          </a:p>
        </p:txBody>
      </p:sp>
    </p:spTree>
    <p:extLst>
      <p:ext uri="{BB962C8B-B14F-4D97-AF65-F5344CB8AC3E}">
        <p14:creationId xmlns:p14="http://schemas.microsoft.com/office/powerpoint/2010/main" val="349707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388808" y="130600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dirty="0"/>
              <a:t>Cryogenics Design and Heat loads</a:t>
            </a:r>
          </a:p>
        </p:txBody>
      </p:sp>
      <p:graphicFrame>
        <p:nvGraphicFramePr>
          <p:cNvPr id="61" name="Graphique 12"/>
          <p:cNvGraphicFramePr/>
          <p:nvPr>
            <p:extLst>
              <p:ext uri="{D42A27DB-BD31-4B8C-83A1-F6EECF244321}">
                <p14:modId xmlns:p14="http://schemas.microsoft.com/office/powerpoint/2010/main" val="672783899"/>
              </p:ext>
            </p:extLst>
          </p:nvPr>
        </p:nvGraphicFramePr>
        <p:xfrm>
          <a:off x="5005238" y="3824465"/>
          <a:ext cx="3621437" cy="2392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89" y="829173"/>
            <a:ext cx="4407242" cy="46538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6606" y="5567089"/>
            <a:ext cx="3194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Thermosiphon power available </a:t>
            </a:r>
          </a:p>
          <a:p>
            <a:r>
              <a:rPr lang="en-US" b="1" dirty="0" smtClean="0"/>
              <a:t>100 W @ 4.55K</a:t>
            </a:r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281522"/>
              </p:ext>
            </p:extLst>
          </p:nvPr>
        </p:nvGraphicFramePr>
        <p:xfrm>
          <a:off x="4837152" y="1067723"/>
          <a:ext cx="4130135" cy="2519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95381">
                  <a:extLst>
                    <a:ext uri="{9D8B030D-6E8A-4147-A177-3AD203B41FA5}">
                      <a16:colId xmlns:a16="http://schemas.microsoft.com/office/drawing/2014/main" val="4108155329"/>
                    </a:ext>
                  </a:extLst>
                </a:gridCol>
                <a:gridCol w="1334754">
                  <a:extLst>
                    <a:ext uri="{9D8B030D-6E8A-4147-A177-3AD203B41FA5}">
                      <a16:colId xmlns:a16="http://schemas.microsoft.com/office/drawing/2014/main" val="1561609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Heat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dirty="0" err="1" smtClean="0"/>
                        <a:t>Loads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50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Cold mass </a:t>
                      </a:r>
                      <a:r>
                        <a:rPr lang="fr-FR" sz="1400" dirty="0" err="1" smtClean="0"/>
                        <a:t>heat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err="1" smtClean="0"/>
                        <a:t>load</a:t>
                      </a:r>
                      <a:r>
                        <a:rPr lang="fr-FR" sz="1400" dirty="0" smtClean="0"/>
                        <a:t> @ 4.6 K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36 W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33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Cold valves @ 4.6 K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5 W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53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Phase </a:t>
                      </a:r>
                      <a:r>
                        <a:rPr lang="fr-FR" sz="1400" dirty="0" err="1" smtClean="0"/>
                        <a:t>separator</a:t>
                      </a:r>
                      <a:r>
                        <a:rPr lang="fr-FR" sz="1400" dirty="0" smtClean="0"/>
                        <a:t> tank @ 4.6 K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5 W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36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Copper </a:t>
                      </a:r>
                      <a:r>
                        <a:rPr lang="fr-FR" sz="1400" dirty="0" err="1" smtClean="0"/>
                        <a:t>current</a:t>
                      </a:r>
                      <a:r>
                        <a:rPr lang="fr-FR" sz="1400" dirty="0" smtClean="0"/>
                        <a:t> leads @ 4.6 K-300 K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12 W  -  0.67g/s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81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Thermal </a:t>
                      </a:r>
                      <a:r>
                        <a:rPr lang="fr-FR" sz="1400" dirty="0" err="1" smtClean="0"/>
                        <a:t>shield</a:t>
                      </a:r>
                      <a:r>
                        <a:rPr lang="fr-FR" sz="1400" dirty="0" smtClean="0"/>
                        <a:t> supports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dirty="0" smtClean="0"/>
                        <a:t>+</a:t>
                      </a:r>
                    </a:p>
                    <a:p>
                      <a:r>
                        <a:rPr lang="fr-FR" sz="1400" dirty="0" smtClean="0"/>
                        <a:t>thermalisation @ 45 K - 65 K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80 W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577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318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388808" y="130600"/>
            <a:ext cx="7886700" cy="665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dirty="0"/>
              <a:t>Quench and Hot-Spot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31" y="3150122"/>
            <a:ext cx="4196066" cy="3192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796160"/>
            <a:ext cx="4295367" cy="30150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34449" y="4107207"/>
            <a:ext cx="36858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Hot-spot </a:t>
            </a:r>
            <a:r>
              <a:rPr lang="fr-FR" b="1" dirty="0" err="1" smtClean="0">
                <a:solidFill>
                  <a:srgbClr val="00B050"/>
                </a:solidFill>
              </a:rPr>
              <a:t>temperature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is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well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within</a:t>
            </a:r>
            <a:r>
              <a:rPr lang="fr-FR" b="1" dirty="0" smtClean="0">
                <a:solidFill>
                  <a:srgbClr val="00B050"/>
                </a:solidFill>
              </a:rPr>
              <a:t> the </a:t>
            </a:r>
            <a:r>
              <a:rPr lang="fr-FR" b="1" dirty="0" err="1" smtClean="0">
                <a:solidFill>
                  <a:srgbClr val="00B050"/>
                </a:solidFill>
              </a:rPr>
              <a:t>usual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limits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considered</a:t>
            </a:r>
            <a:r>
              <a:rPr lang="fr-FR" b="1" dirty="0" smtClean="0">
                <a:solidFill>
                  <a:srgbClr val="00B050"/>
                </a:solidFill>
              </a:rPr>
              <a:t> (100K)</a:t>
            </a:r>
          </a:p>
          <a:p>
            <a:endParaRPr lang="fr-FR" dirty="0"/>
          </a:p>
          <a:p>
            <a:r>
              <a:rPr lang="fr-FR" b="1" dirty="0" err="1" smtClean="0"/>
              <a:t>Quench</a:t>
            </a:r>
            <a:r>
              <a:rPr lang="fr-FR" b="1" dirty="0" smtClean="0"/>
              <a:t>-back in the </a:t>
            </a:r>
            <a:r>
              <a:rPr lang="fr-FR" b="1" dirty="0" err="1" smtClean="0"/>
              <a:t>mandrel</a:t>
            </a:r>
            <a:r>
              <a:rPr lang="fr-FR" b="1" dirty="0" smtClean="0"/>
              <a:t> </a:t>
            </a:r>
            <a:r>
              <a:rPr lang="fr-FR" b="1" dirty="0" err="1" smtClean="0"/>
              <a:t>plays</a:t>
            </a:r>
            <a:r>
              <a:rPr lang="fr-FR" b="1" dirty="0" smtClean="0"/>
              <a:t> a </a:t>
            </a:r>
            <a:r>
              <a:rPr lang="fr-FR" b="1" dirty="0" err="1" smtClean="0"/>
              <a:t>fundamental</a:t>
            </a:r>
            <a:r>
              <a:rPr lang="fr-FR" b="1" dirty="0" smtClean="0"/>
              <a:t> </a:t>
            </a:r>
            <a:r>
              <a:rPr lang="fr-FR" b="1" dirty="0" err="1" smtClean="0"/>
              <a:t>role</a:t>
            </a:r>
            <a:r>
              <a:rPr lang="fr-FR" b="1" dirty="0" smtClean="0"/>
              <a:t> (</a:t>
            </a:r>
            <a:r>
              <a:rPr lang="fr-FR" b="1" dirty="0" err="1" smtClean="0"/>
              <a:t>reducing</a:t>
            </a:r>
            <a:r>
              <a:rPr lang="fr-FR" b="1" dirty="0" smtClean="0"/>
              <a:t> of 20 K the </a:t>
            </a:r>
            <a:r>
              <a:rPr lang="fr-FR" b="1" dirty="0" err="1" smtClean="0"/>
              <a:t>hotspot</a:t>
            </a:r>
            <a:r>
              <a:rPr lang="fr-FR" b="1" dirty="0" smtClean="0"/>
              <a:t>)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46356" y="1377388"/>
            <a:ext cx="3685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Quench</a:t>
            </a:r>
            <a:r>
              <a:rPr lang="fr-FR" b="1" dirty="0" smtClean="0"/>
              <a:t> </a:t>
            </a:r>
            <a:r>
              <a:rPr lang="fr-FR" b="1" dirty="0" err="1" smtClean="0"/>
              <a:t>caracteristic</a:t>
            </a:r>
            <a:r>
              <a:rPr lang="fr-FR" b="1" dirty="0" smtClean="0"/>
              <a:t> time = 15.3 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3/4 of the </a:t>
            </a:r>
            <a:r>
              <a:rPr lang="fr-FR" b="1" dirty="0" err="1" smtClean="0"/>
              <a:t>energy</a:t>
            </a:r>
            <a:r>
              <a:rPr lang="fr-FR" b="1" dirty="0" smtClean="0"/>
              <a:t> in the dump </a:t>
            </a:r>
            <a:r>
              <a:rPr lang="fr-FR" b="1" dirty="0" err="1" smtClean="0"/>
              <a:t>resistance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1/4 in the </a:t>
            </a:r>
            <a:r>
              <a:rPr lang="fr-FR" b="1" dirty="0" err="1" smtClean="0"/>
              <a:t>coil</a:t>
            </a:r>
            <a:r>
              <a:rPr lang="fr-FR" b="1" dirty="0" smtClean="0"/>
              <a:t> + </a:t>
            </a:r>
            <a:r>
              <a:rPr lang="fr-FR" b="1" dirty="0" err="1" smtClean="0"/>
              <a:t>mandrel</a:t>
            </a:r>
            <a:r>
              <a:rPr lang="fr-FR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2478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388808" y="130600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100" dirty="0"/>
              <a:t>Conclusions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0" r="31501" b="8084"/>
          <a:stretch/>
        </p:blipFill>
        <p:spPr>
          <a:xfrm>
            <a:off x="7028012" y="1280182"/>
            <a:ext cx="1912607" cy="391117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8423" y="1133533"/>
            <a:ext cx="623627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MARCO </a:t>
            </a:r>
            <a:r>
              <a:rPr lang="fr-FR" b="1" dirty="0" err="1" smtClean="0"/>
              <a:t>is</a:t>
            </a:r>
            <a:r>
              <a:rPr lang="fr-FR" b="1" dirty="0" smtClean="0"/>
              <a:t> mature to </a:t>
            </a:r>
            <a:r>
              <a:rPr lang="fr-FR" b="1" dirty="0" err="1" smtClean="0"/>
              <a:t>start</a:t>
            </a:r>
            <a:r>
              <a:rPr lang="fr-FR" b="1" dirty="0" smtClean="0"/>
              <a:t> the </a:t>
            </a:r>
            <a:r>
              <a:rPr lang="fr-FR" b="1" dirty="0" err="1" smtClean="0"/>
              <a:t>detailed</a:t>
            </a:r>
            <a:r>
              <a:rPr lang="fr-FR" b="1" dirty="0" smtClean="0"/>
              <a:t> phase design,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achieved</a:t>
            </a:r>
            <a:r>
              <a:rPr lang="fr-FR" b="1" dirty="0" smtClean="0"/>
              <a:t> by the end of 2023.</a:t>
            </a:r>
            <a:br>
              <a:rPr lang="fr-FR" b="1" dirty="0" smtClean="0"/>
            </a:br>
            <a:r>
              <a:rPr lang="fr-FR" b="1" dirty="0" smtClean="0"/>
              <a:t>This </a:t>
            </a:r>
            <a:r>
              <a:rPr lang="fr-FR" b="1" dirty="0" err="1" smtClean="0"/>
              <a:t>includes</a:t>
            </a:r>
            <a:r>
              <a:rPr lang="fr-FR" b="1" dirty="0"/>
              <a:t> </a:t>
            </a:r>
            <a:r>
              <a:rPr lang="fr-FR" b="1" dirty="0" smtClean="0"/>
              <a:t>the </a:t>
            </a:r>
            <a:r>
              <a:rPr lang="fr-FR" b="1" dirty="0" err="1" smtClean="0"/>
              <a:t>procurement</a:t>
            </a:r>
            <a:r>
              <a:rPr lang="fr-FR" b="1" dirty="0" smtClean="0"/>
              <a:t> of the first </a:t>
            </a:r>
            <a:r>
              <a:rPr lang="fr-FR" b="1" dirty="0" err="1" smtClean="0"/>
              <a:t>conductor’s</a:t>
            </a:r>
            <a:r>
              <a:rPr lang="fr-FR" b="1" dirty="0" smtClean="0"/>
              <a:t> </a:t>
            </a:r>
            <a:r>
              <a:rPr lang="fr-FR" b="1" dirty="0" err="1" smtClean="0"/>
              <a:t>length</a:t>
            </a:r>
            <a:r>
              <a:rPr lang="fr-FR" b="1" dirty="0" smtClean="0"/>
              <a:t> (by JLAB)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B050"/>
                </a:solidFill>
              </a:rPr>
              <a:t>It respects all the </a:t>
            </a:r>
            <a:r>
              <a:rPr lang="fr-FR" b="1" dirty="0" err="1" smtClean="0">
                <a:solidFill>
                  <a:srgbClr val="00B050"/>
                </a:solidFill>
              </a:rPr>
              <a:t>magnetic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requirements</a:t>
            </a:r>
            <a:r>
              <a:rPr lang="fr-FR" b="1" dirty="0" smtClean="0">
                <a:solidFill>
                  <a:srgbClr val="00B050"/>
                </a:solidFill>
              </a:rPr>
              <a:t> and </a:t>
            </a:r>
            <a:r>
              <a:rPr lang="fr-FR" b="1" dirty="0" err="1" smtClean="0">
                <a:solidFill>
                  <a:srgbClr val="00B050"/>
                </a:solidFill>
              </a:rPr>
              <a:t>even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beyond</a:t>
            </a:r>
            <a:r>
              <a:rPr lang="fr-FR" b="1" dirty="0" smtClean="0">
                <a:solidFill>
                  <a:srgbClr val="00B050"/>
                </a:solidFill>
              </a:rPr>
              <a:t> (2.0 T </a:t>
            </a:r>
            <a:r>
              <a:rPr lang="fr-FR" b="1" dirty="0" err="1" smtClean="0">
                <a:solidFill>
                  <a:srgbClr val="00B050"/>
                </a:solidFill>
              </a:rPr>
              <a:t>instead</a:t>
            </a:r>
            <a:r>
              <a:rPr lang="fr-FR" b="1" dirty="0" smtClean="0">
                <a:solidFill>
                  <a:srgbClr val="00B050"/>
                </a:solidFill>
              </a:rPr>
              <a:t> of 1.7 T)</a:t>
            </a:r>
            <a:br>
              <a:rPr lang="fr-FR" b="1" dirty="0" smtClean="0">
                <a:solidFill>
                  <a:srgbClr val="00B050"/>
                </a:solidFill>
              </a:rPr>
            </a:br>
            <a:endParaRPr lang="fr-FR" b="1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B050"/>
                </a:solidFill>
              </a:rPr>
              <a:t>No show-stopper on the </a:t>
            </a:r>
            <a:r>
              <a:rPr lang="fr-FR" b="1" dirty="0" err="1" smtClean="0">
                <a:solidFill>
                  <a:srgbClr val="00B050"/>
                </a:solidFill>
              </a:rPr>
              <a:t>mechanics</a:t>
            </a:r>
            <a:r>
              <a:rPr lang="fr-FR" b="1" dirty="0" smtClean="0">
                <a:solidFill>
                  <a:srgbClr val="00B050"/>
                </a:solidFill>
              </a:rPr>
              <a:t/>
            </a:r>
            <a:br>
              <a:rPr lang="fr-FR" b="1" dirty="0" smtClean="0">
                <a:solidFill>
                  <a:srgbClr val="00B050"/>
                </a:solidFill>
              </a:rPr>
            </a:br>
            <a:endParaRPr lang="fr-FR" b="1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B050"/>
                </a:solidFill>
              </a:rPr>
              <a:t>No show-stopper on the </a:t>
            </a:r>
            <a:r>
              <a:rPr lang="fr-FR" b="1" dirty="0" err="1" smtClean="0">
                <a:solidFill>
                  <a:srgbClr val="00B050"/>
                </a:solidFill>
              </a:rPr>
              <a:t>conductor</a:t>
            </a:r>
            <a:r>
              <a:rPr lang="fr-FR" b="1" dirty="0">
                <a:solidFill>
                  <a:srgbClr val="00B050"/>
                </a:solidFill>
              </a:rPr>
              <a:t/>
            </a:r>
            <a:br>
              <a:rPr lang="fr-FR" b="1" dirty="0">
                <a:solidFill>
                  <a:srgbClr val="00B050"/>
                </a:solidFill>
              </a:rPr>
            </a:br>
            <a:endParaRPr lang="fr-FR" b="1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B050"/>
                </a:solidFill>
              </a:rPr>
              <a:t>No show-stopper on </a:t>
            </a:r>
            <a:r>
              <a:rPr lang="fr-FR" b="1" dirty="0" err="1" smtClean="0">
                <a:solidFill>
                  <a:srgbClr val="00B050"/>
                </a:solidFill>
              </a:rPr>
              <a:t>cryogenics</a:t>
            </a:r>
            <a:r>
              <a:rPr lang="fr-FR" b="1" dirty="0" smtClean="0">
                <a:solidFill>
                  <a:srgbClr val="00B050"/>
                </a:solidFill>
              </a:rPr>
              <a:t> and protection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err="1" smtClean="0">
                <a:solidFill>
                  <a:schemeClr val="accent2"/>
                </a:solidFill>
              </a:rPr>
              <a:t>Iron</a:t>
            </a:r>
            <a:r>
              <a:rPr lang="fr-FR" b="1" dirty="0" smtClean="0">
                <a:solidFill>
                  <a:schemeClr val="accent2"/>
                </a:solidFill>
              </a:rPr>
              <a:t> </a:t>
            </a:r>
            <a:r>
              <a:rPr lang="fr-FR" b="1" dirty="0" err="1" smtClean="0">
                <a:solidFill>
                  <a:schemeClr val="accent2"/>
                </a:solidFill>
              </a:rPr>
              <a:t>yoke</a:t>
            </a:r>
            <a:r>
              <a:rPr lang="fr-FR" b="1" dirty="0" smtClean="0">
                <a:solidFill>
                  <a:schemeClr val="accent2"/>
                </a:solidFill>
              </a:rPr>
              <a:t> </a:t>
            </a:r>
            <a:r>
              <a:rPr lang="fr-FR" b="1" dirty="0" err="1" smtClean="0">
                <a:solidFill>
                  <a:schemeClr val="accent2"/>
                </a:solidFill>
              </a:rPr>
              <a:t>will</a:t>
            </a:r>
            <a:r>
              <a:rPr lang="fr-FR" b="1" dirty="0" smtClean="0">
                <a:solidFill>
                  <a:schemeClr val="accent2"/>
                </a:solidFill>
              </a:rPr>
              <a:t> </a:t>
            </a:r>
            <a:r>
              <a:rPr lang="fr-FR" b="1" dirty="0" err="1" smtClean="0">
                <a:solidFill>
                  <a:schemeClr val="accent2"/>
                </a:solidFill>
              </a:rPr>
              <a:t>be</a:t>
            </a:r>
            <a:r>
              <a:rPr lang="fr-FR" b="1" dirty="0" smtClean="0">
                <a:solidFill>
                  <a:schemeClr val="accent2"/>
                </a:solidFill>
              </a:rPr>
              <a:t> </a:t>
            </a:r>
            <a:r>
              <a:rPr lang="fr-FR" b="1" dirty="0" err="1" smtClean="0">
                <a:solidFill>
                  <a:schemeClr val="accent2"/>
                </a:solidFill>
              </a:rPr>
              <a:t>finalized</a:t>
            </a:r>
            <a:r>
              <a:rPr lang="fr-FR" b="1" dirty="0" smtClean="0">
                <a:solidFill>
                  <a:schemeClr val="accent2"/>
                </a:solidFill>
              </a:rPr>
              <a:t> in the </a:t>
            </a:r>
            <a:r>
              <a:rPr lang="fr-FR" b="1" dirty="0" err="1" smtClean="0">
                <a:solidFill>
                  <a:schemeClr val="accent2"/>
                </a:solidFill>
              </a:rPr>
              <a:t>next</a:t>
            </a:r>
            <a:r>
              <a:rPr lang="fr-FR" b="1" dirty="0" smtClean="0">
                <a:solidFill>
                  <a:schemeClr val="accent2"/>
                </a:solidFill>
              </a:rPr>
              <a:t> </a:t>
            </a:r>
            <a:r>
              <a:rPr lang="fr-FR" b="1" dirty="0" err="1" smtClean="0">
                <a:solidFill>
                  <a:schemeClr val="accent2"/>
                </a:solidFill>
              </a:rPr>
              <a:t>weeks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err="1" smtClean="0">
                <a:solidFill>
                  <a:srgbClr val="0070C0"/>
                </a:solidFill>
              </a:rPr>
              <a:t>Next</a:t>
            </a:r>
            <a:r>
              <a:rPr lang="fr-FR" b="1" dirty="0" smtClean="0">
                <a:solidFill>
                  <a:srgbClr val="0070C0"/>
                </a:solidFill>
              </a:rPr>
              <a:t> </a:t>
            </a:r>
            <a:r>
              <a:rPr lang="fr-FR" b="1" dirty="0" err="1" smtClean="0">
                <a:solidFill>
                  <a:srgbClr val="0070C0"/>
                </a:solidFill>
              </a:rPr>
              <a:t>week</a:t>
            </a:r>
            <a:r>
              <a:rPr lang="fr-FR" b="1" dirty="0" smtClean="0">
                <a:solidFill>
                  <a:srgbClr val="0070C0"/>
                </a:solidFill>
              </a:rPr>
              <a:t> first design </a:t>
            </a:r>
            <a:r>
              <a:rPr lang="fr-FR" b="1" dirty="0" err="1" smtClean="0">
                <a:solidFill>
                  <a:srgbClr val="0070C0"/>
                </a:solidFill>
              </a:rPr>
              <a:t>review</a:t>
            </a:r>
            <a:r>
              <a:rPr lang="fr-FR" b="1" dirty="0" smtClean="0">
                <a:solidFill>
                  <a:srgbClr val="0070C0"/>
                </a:solidFill>
              </a:rPr>
              <a:t> for </a:t>
            </a:r>
            <a:r>
              <a:rPr lang="fr-FR" b="1" dirty="0" err="1" smtClean="0">
                <a:solidFill>
                  <a:srgbClr val="0070C0"/>
                </a:solidFill>
              </a:rPr>
              <a:t>this</a:t>
            </a:r>
            <a:r>
              <a:rPr lang="fr-FR" b="1" dirty="0" smtClean="0">
                <a:solidFill>
                  <a:srgbClr val="0070C0"/>
                </a:solidFill>
              </a:rPr>
              <a:t> phase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07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FA533-5335-4038-99A9-F257F5C3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7D1FD-E817-4437-B00C-F4C1DA429865}"/>
              </a:ext>
            </a:extLst>
          </p:cNvPr>
          <p:cNvSpPr txBox="1">
            <a:spLocks/>
          </p:cNvSpPr>
          <p:nvPr/>
        </p:nvSpPr>
        <p:spPr>
          <a:xfrm>
            <a:off x="388808" y="130600"/>
            <a:ext cx="7886700" cy="523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100" dirty="0" smtClean="0"/>
              <a:t>Proposition de Stage</a:t>
            </a:r>
            <a:endParaRPr lang="en-US" sz="31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0" r="31501" b="8084"/>
          <a:stretch/>
        </p:blipFill>
        <p:spPr>
          <a:xfrm>
            <a:off x="7028012" y="1280182"/>
            <a:ext cx="1912607" cy="39111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9423" y="1127214"/>
            <a:ext cx="573190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cs typeface="Arial" panose="020B0604020202020204" pitchFamily="34" charset="0"/>
              </a:rPr>
              <a:t>« Etude de l’impact de l’utilisation des conducteurs stabilisés en cuivre sur la transparence des aimants pour détecteurs de particules »</a:t>
            </a:r>
            <a:endParaRPr lang="en-US" dirty="0"/>
          </a:p>
          <a:p>
            <a:endParaRPr lang="fr-FR" b="1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b="1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considérant différents aimants supraconducteurs déjà construis, la/le stagiaire reproduira leur design magnétique et mécanique sur un logiciel multi-physiques aux éléments finis et réadaptera leur design en recherchant la meilleure géométrie possible d’un conducteur en cuivre à l’aide des algorithmes génétiques ou autres algorithmes d’intelligence artificielle. </a:t>
            </a:r>
            <a:endParaRPr lang="fr-FR" sz="1200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L’évaluation </a:t>
            </a: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transparence sera faite avec Geant4, le logiciel du CERN utilisé pour étudier la propagation des particules dans les matériaux. </a:t>
            </a:r>
            <a:endParaRPr lang="fr-FR" sz="1200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Telles </a:t>
            </a: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simulations, qui impliquent le traitement d’une grande mole de données, seront faites avec un super-ordinateur en calcul parallèle. </a:t>
            </a:r>
          </a:p>
          <a:p>
            <a:endParaRPr lang="fr-FR" b="1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b="1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Contact : </a:t>
            </a:r>
            <a:r>
              <a:rPr lang="fr-FR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valerio.calvelli@cea.fr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10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-BNL-TJNAF March 11 Meeting DRAFTv3.pptx" id="{46AF6D6A-4294-4B22-94CD-AA52460A2916}" vid="{4162AC15-BCCC-4400-91DD-5CAEFA6AE1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0023_ xmlns="5884567f-e9cc-4767-b0aa-d30fdea83772">1</_x0023_>
    <AgendaTitle xmlns="5884567f-e9cc-4767-b0aa-d30fdea83772">Magnet Introduction, Magnet Specifications, Procurement Strategy and Timeline</AgendaTitle>
    <Presenter xmlns="5884567f-e9cc-4767-b0aa-d30fdea83772">Renuka Rajput-Ghoshal</Presente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6D231FD97ABE44B301AAE51BA413E0" ma:contentTypeVersion="6" ma:contentTypeDescription="Create a new document." ma:contentTypeScope="" ma:versionID="36e6bd80488e7b2d3818e3b4c7422521">
  <xsd:schema xmlns:xsd="http://www.w3.org/2001/XMLSchema" xmlns:xs="http://www.w3.org/2001/XMLSchema" xmlns:p="http://schemas.microsoft.com/office/2006/metadata/properties" xmlns:ns1="5884567f-e9cc-4767-b0aa-d30fdea83772" targetNamespace="http://schemas.microsoft.com/office/2006/metadata/properties" ma:root="true" ma:fieldsID="cf4732d12e2f6b1f28d0eec3a2221ef5" ns1:_="">
    <xsd:import namespace="5884567f-e9cc-4767-b0aa-d30fdea83772"/>
    <xsd:element name="properties">
      <xsd:complexType>
        <xsd:sequence>
          <xsd:element name="documentManagement">
            <xsd:complexType>
              <xsd:all>
                <xsd:element ref="ns1:_x0023_" minOccurs="0"/>
                <xsd:element ref="ns1:Presenter" minOccurs="0"/>
                <xsd:element ref="ns1:AgendaTitle" minOccurs="0"/>
                <xsd:element ref="ns1:MediaServiceMetadata" minOccurs="0"/>
                <xsd:element ref="ns1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84567f-e9cc-4767-b0aa-d30fdea83772" elementFormDefault="qualified">
    <xsd:import namespace="http://schemas.microsoft.com/office/2006/documentManagement/types"/>
    <xsd:import namespace="http://schemas.microsoft.com/office/infopath/2007/PartnerControls"/>
    <xsd:element name="_x0023_" ma:index="0" nillable="true" ma:displayName="#" ma:format="Dropdown" ma:internalName="_x0023_">
      <xsd:simpleType>
        <xsd:restriction base="dms:Text">
          <xsd:maxLength value="255"/>
        </xsd:restriction>
      </xsd:simpleType>
    </xsd:element>
    <xsd:element name="Presenter" ma:index="3" nillable="true" ma:displayName="Presenter" ma:format="Dropdown" ma:internalName="Presenter">
      <xsd:simpleType>
        <xsd:restriction base="dms:Text">
          <xsd:maxLength value="255"/>
        </xsd:restriction>
      </xsd:simpleType>
    </xsd:element>
    <xsd:element name="AgendaTitle" ma:index="4" nillable="true" ma:displayName="Agenda Title" ma:format="Dropdown" ma:internalName="AgendaTitle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E98C05-5760-4FD2-B85E-2A9CB1A90B2B}">
  <ds:schemaRefs>
    <ds:schemaRef ds:uri="http://schemas.microsoft.com/office/2006/metadata/properties"/>
    <ds:schemaRef ds:uri="5884567f-e9cc-4767-b0aa-d30fdea83772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DF5CC8D-D5D4-46AE-BC87-A9F5EE92E8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865284-D30D-4643-ACBA-8CD8377477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84567f-e9cc-4767-b0aa-d30fdea837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NP-BNL-TJNAF March 11 Meeting Templatev2</Template>
  <TotalTime>15030</TotalTime>
  <Words>2323</Words>
  <Application>Microsoft Office PowerPoint</Application>
  <PresentationFormat>On-screen Show (4:3)</PresentationFormat>
  <Paragraphs>685</Paragraphs>
  <Slides>31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Cambria Math</vt:lpstr>
      <vt:lpstr>Symbol</vt:lpstr>
      <vt:lpstr>Wingdings</vt:lpstr>
      <vt:lpstr>Office Theme</vt:lpstr>
      <vt:lpstr>MARCO, the solenoid for the ePIC detector at EIC  </vt:lpstr>
      <vt:lpstr>Outline</vt:lpstr>
      <vt:lpstr>PowerPoint Presentation</vt:lpstr>
      <vt:lpstr>PowerPoint Presentation</vt:lpstr>
      <vt:lpstr>PowerPoint Presentation</vt:lpstr>
      <vt:lpstr>The Requirements</vt:lpstr>
      <vt:lpstr>Geometric Requirements</vt:lpstr>
      <vt:lpstr>Magnetic Field Requirements</vt:lpstr>
      <vt:lpstr>Stray Field Requirements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for “Cool down + Energizing”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 Ion Collider Planning Update NP-BNL-TJNAF</dc:title>
  <dc:creator>Hatton, Diane</dc:creator>
  <cp:lastModifiedBy>CALVELLI Valerio</cp:lastModifiedBy>
  <cp:revision>533</cp:revision>
  <cp:lastPrinted>2020-03-09T20:35:13Z</cp:lastPrinted>
  <dcterms:created xsi:type="dcterms:W3CDTF">2020-03-08T15:15:52Z</dcterms:created>
  <dcterms:modified xsi:type="dcterms:W3CDTF">2022-10-13T12:46:13Z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0x010100876D231FD97ABE44B301AAE51BA413E0</vt:lpwstr>
  </property>
  <property fmtid="{D5CDD505-2E9C-101B-9397-08002B2CF9AE}" pid="3" name="Order">
    <vt:r8>40000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Presenter">
    <vt:lpwstr/>
  </property>
</Properties>
</file>